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71" r:id="rId2"/>
    <p:sldId id="277" r:id="rId3"/>
    <p:sldId id="296" r:id="rId4"/>
    <p:sldId id="278" r:id="rId5"/>
    <p:sldId id="279" r:id="rId6"/>
    <p:sldId id="276" r:id="rId7"/>
    <p:sldId id="288" r:id="rId8"/>
    <p:sldId id="289" r:id="rId9"/>
    <p:sldId id="290" r:id="rId10"/>
    <p:sldId id="321" r:id="rId11"/>
    <p:sldId id="291" r:id="rId12"/>
    <p:sldId id="273" r:id="rId13"/>
    <p:sldId id="306" r:id="rId14"/>
    <p:sldId id="307" r:id="rId15"/>
    <p:sldId id="308" r:id="rId16"/>
    <p:sldId id="309" r:id="rId17"/>
    <p:sldId id="310" r:id="rId18"/>
    <p:sldId id="293" r:id="rId19"/>
    <p:sldId id="275" r:id="rId20"/>
    <p:sldId id="311" r:id="rId21"/>
    <p:sldId id="312" r:id="rId22"/>
    <p:sldId id="313" r:id="rId23"/>
    <p:sldId id="314" r:id="rId24"/>
    <p:sldId id="315" r:id="rId25"/>
    <p:sldId id="316" r:id="rId26"/>
    <p:sldId id="317" r:id="rId27"/>
    <p:sldId id="295" r:id="rId28"/>
    <p:sldId id="268" r:id="rId29"/>
    <p:sldId id="318" r:id="rId30"/>
    <p:sldId id="270" r:id="rId31"/>
    <p:sldId id="319" r:id="rId32"/>
    <p:sldId id="292" r:id="rId33"/>
    <p:sldId id="267" r:id="rId34"/>
    <p:sldId id="297" r:id="rId35"/>
    <p:sldId id="285" r:id="rId36"/>
    <p:sldId id="274" r:id="rId37"/>
    <p:sldId id="284" r:id="rId38"/>
    <p:sldId id="283" r:id="rId39"/>
    <p:sldId id="287" r:id="rId40"/>
    <p:sldId id="286" r:id="rId41"/>
    <p:sldId id="281" r:id="rId42"/>
    <p:sldId id="595" r:id="rId43"/>
    <p:sldId id="594" r:id="rId44"/>
    <p:sldId id="299" r:id="rId45"/>
    <p:sldId id="300" r:id="rId46"/>
    <p:sldId id="301" r:id="rId47"/>
    <p:sldId id="302" r:id="rId48"/>
    <p:sldId id="303" r:id="rId49"/>
    <p:sldId id="304" r:id="rId50"/>
    <p:sldId id="320" r:id="rId51"/>
    <p:sldId id="280" r:id="rId52"/>
    <p:sldId id="26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DOT Compass" id="{7327B305-3C68-497C-8A3C-E794E65880F1}">
          <p14:sldIdLst/>
        </p14:section>
        <p14:section name="Title Slide" id="{75303A92-F9C0-4D35-A68E-D89012F10246}">
          <p14:sldIdLst>
            <p14:sldId id="271"/>
          </p14:sldIdLst>
        </p14:section>
        <p14:section name="Objectives" id="{28EA5827-E1F5-4C45-BAB6-0060112B5903}">
          <p14:sldIdLst>
            <p14:sldId id="277"/>
            <p14:sldId id="296"/>
            <p14:sldId id="278"/>
            <p14:sldId id="279"/>
          </p14:sldIdLst>
        </p14:section>
        <p14:section name="Design" id="{EF80ED67-747A-4577-A34A-332F4C38B22D}">
          <p14:sldIdLst>
            <p14:sldId id="276"/>
            <p14:sldId id="288"/>
            <p14:sldId id="289"/>
            <p14:sldId id="290"/>
            <p14:sldId id="321"/>
            <p14:sldId id="291"/>
            <p14:sldId id="273"/>
            <p14:sldId id="306"/>
            <p14:sldId id="307"/>
            <p14:sldId id="308"/>
            <p14:sldId id="309"/>
            <p14:sldId id="310"/>
            <p14:sldId id="293"/>
            <p14:sldId id="275"/>
            <p14:sldId id="311"/>
            <p14:sldId id="312"/>
            <p14:sldId id="313"/>
            <p14:sldId id="314"/>
            <p14:sldId id="315"/>
            <p14:sldId id="316"/>
            <p14:sldId id="317"/>
            <p14:sldId id="295"/>
            <p14:sldId id="268"/>
            <p14:sldId id="318"/>
            <p14:sldId id="270"/>
            <p14:sldId id="319"/>
            <p14:sldId id="292"/>
            <p14:sldId id="267"/>
          </p14:sldIdLst>
        </p14:section>
        <p14:section name="Example Comparison" id="{518C5250-AFA3-4829-AECB-E998F38165FA}">
          <p14:sldIdLst>
            <p14:sldId id="297"/>
            <p14:sldId id="285"/>
            <p14:sldId id="274"/>
            <p14:sldId id="284"/>
            <p14:sldId id="283"/>
            <p14:sldId id="287"/>
            <p14:sldId id="286"/>
            <p14:sldId id="281"/>
            <p14:sldId id="595"/>
            <p14:sldId id="594"/>
          </p14:sldIdLst>
        </p14:section>
        <p14:section name="Construction" id="{4A33F76B-9A27-4F74-AA7A-7B699952A2C8}">
          <p14:sldIdLst>
            <p14:sldId id="299"/>
            <p14:sldId id="300"/>
            <p14:sldId id="301"/>
            <p14:sldId id="302"/>
            <p14:sldId id="303"/>
            <p14:sldId id="304"/>
            <p14:sldId id="320"/>
          </p14:sldIdLst>
        </p14:section>
        <p14:section name="Contact Us" id="{D15A80AB-48EF-4147-A680-F310804A16F3}">
          <p14:sldIdLst>
            <p14:sldId id="280"/>
          </p14:sldIdLst>
        </p14:section>
        <p14:section name="FDOT Compass" id="{ED9FDA1E-26B0-48FB-AF3B-550DA228064E}">
          <p14:sldIdLst>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234487"/>
    <a:srgbClr val="368D41"/>
    <a:srgbClr val="72F1F4"/>
    <a:srgbClr val="FFFF00"/>
    <a:srgbClr val="152F55"/>
    <a:srgbClr val="FFFFFF"/>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3557" autoAdjust="0"/>
  </p:normalViewPr>
  <p:slideViewPr>
    <p:cSldViewPr snapToGrid="0">
      <p:cViewPr varScale="1">
        <p:scale>
          <a:sx n="97" d="100"/>
          <a:sy n="97" d="100"/>
        </p:scale>
        <p:origin x="584"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18748-3246-4D8C-8C32-AF91F27EC8C4}"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0927B5-34D0-4C8A-8CFA-EBF9C07BE223}" type="slidenum">
              <a:rPr lang="en-US" smtClean="0"/>
              <a:t>‹#›</a:t>
            </a:fld>
            <a:endParaRPr lang="en-US"/>
          </a:p>
        </p:txBody>
      </p:sp>
    </p:spTree>
    <p:extLst>
      <p:ext uri="{BB962C8B-B14F-4D97-AF65-F5344CB8AC3E}">
        <p14:creationId xmlns:p14="http://schemas.microsoft.com/office/powerpoint/2010/main" val="3873254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927B5-34D0-4C8A-8CFA-EBF9C07BE223}" type="slidenum">
              <a:rPr lang="en-US" smtClean="0"/>
              <a:t>4</a:t>
            </a:fld>
            <a:endParaRPr lang="en-US"/>
          </a:p>
        </p:txBody>
      </p:sp>
    </p:spTree>
    <p:extLst>
      <p:ext uri="{BB962C8B-B14F-4D97-AF65-F5344CB8AC3E}">
        <p14:creationId xmlns:p14="http://schemas.microsoft.com/office/powerpoint/2010/main" val="2202814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21</a:t>
            </a:fld>
            <a:endParaRPr lang="en-US"/>
          </a:p>
        </p:txBody>
      </p:sp>
    </p:spTree>
    <p:extLst>
      <p:ext uri="{BB962C8B-B14F-4D97-AF65-F5344CB8AC3E}">
        <p14:creationId xmlns:p14="http://schemas.microsoft.com/office/powerpoint/2010/main" val="825565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22</a:t>
            </a:fld>
            <a:endParaRPr lang="en-US"/>
          </a:p>
        </p:txBody>
      </p:sp>
    </p:spTree>
    <p:extLst>
      <p:ext uri="{BB962C8B-B14F-4D97-AF65-F5344CB8AC3E}">
        <p14:creationId xmlns:p14="http://schemas.microsoft.com/office/powerpoint/2010/main" val="3561497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23</a:t>
            </a:fld>
            <a:endParaRPr lang="en-US"/>
          </a:p>
        </p:txBody>
      </p:sp>
    </p:spTree>
    <p:extLst>
      <p:ext uri="{BB962C8B-B14F-4D97-AF65-F5344CB8AC3E}">
        <p14:creationId xmlns:p14="http://schemas.microsoft.com/office/powerpoint/2010/main" val="375164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24</a:t>
            </a:fld>
            <a:endParaRPr lang="en-US"/>
          </a:p>
        </p:txBody>
      </p:sp>
    </p:spTree>
    <p:extLst>
      <p:ext uri="{BB962C8B-B14F-4D97-AF65-F5344CB8AC3E}">
        <p14:creationId xmlns:p14="http://schemas.microsoft.com/office/powerpoint/2010/main" val="1724069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25</a:t>
            </a:fld>
            <a:endParaRPr lang="en-US"/>
          </a:p>
        </p:txBody>
      </p:sp>
    </p:spTree>
    <p:extLst>
      <p:ext uri="{BB962C8B-B14F-4D97-AF65-F5344CB8AC3E}">
        <p14:creationId xmlns:p14="http://schemas.microsoft.com/office/powerpoint/2010/main" val="4013131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26</a:t>
            </a:fld>
            <a:endParaRPr lang="en-US"/>
          </a:p>
        </p:txBody>
      </p:sp>
    </p:spTree>
    <p:extLst>
      <p:ext uri="{BB962C8B-B14F-4D97-AF65-F5344CB8AC3E}">
        <p14:creationId xmlns:p14="http://schemas.microsoft.com/office/powerpoint/2010/main" val="3956446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27</a:t>
            </a:fld>
            <a:endParaRPr lang="en-US"/>
          </a:p>
        </p:txBody>
      </p:sp>
    </p:spTree>
    <p:extLst>
      <p:ext uri="{BB962C8B-B14F-4D97-AF65-F5344CB8AC3E}">
        <p14:creationId xmlns:p14="http://schemas.microsoft.com/office/powerpoint/2010/main" val="3787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28</a:t>
            </a:fld>
            <a:endParaRPr lang="en-US"/>
          </a:p>
        </p:txBody>
      </p:sp>
    </p:spTree>
    <p:extLst>
      <p:ext uri="{BB962C8B-B14F-4D97-AF65-F5344CB8AC3E}">
        <p14:creationId xmlns:p14="http://schemas.microsoft.com/office/powerpoint/2010/main" val="1086302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29</a:t>
            </a:fld>
            <a:endParaRPr lang="en-US"/>
          </a:p>
        </p:txBody>
      </p:sp>
    </p:spTree>
    <p:extLst>
      <p:ext uri="{BB962C8B-B14F-4D97-AF65-F5344CB8AC3E}">
        <p14:creationId xmlns:p14="http://schemas.microsoft.com/office/powerpoint/2010/main" val="3855062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30</a:t>
            </a:fld>
            <a:endParaRPr lang="en-US"/>
          </a:p>
        </p:txBody>
      </p:sp>
    </p:spTree>
    <p:extLst>
      <p:ext uri="{BB962C8B-B14F-4D97-AF65-F5344CB8AC3E}">
        <p14:creationId xmlns:p14="http://schemas.microsoft.com/office/powerpoint/2010/main" val="449824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13</a:t>
            </a:fld>
            <a:endParaRPr lang="en-US"/>
          </a:p>
        </p:txBody>
      </p:sp>
    </p:spTree>
    <p:extLst>
      <p:ext uri="{BB962C8B-B14F-4D97-AF65-F5344CB8AC3E}">
        <p14:creationId xmlns:p14="http://schemas.microsoft.com/office/powerpoint/2010/main" val="1677077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31</a:t>
            </a:fld>
            <a:endParaRPr lang="en-US"/>
          </a:p>
        </p:txBody>
      </p:sp>
    </p:spTree>
    <p:extLst>
      <p:ext uri="{BB962C8B-B14F-4D97-AF65-F5344CB8AC3E}">
        <p14:creationId xmlns:p14="http://schemas.microsoft.com/office/powerpoint/2010/main" val="3128141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32</a:t>
            </a:fld>
            <a:endParaRPr lang="en-US"/>
          </a:p>
        </p:txBody>
      </p:sp>
    </p:spTree>
    <p:extLst>
      <p:ext uri="{BB962C8B-B14F-4D97-AF65-F5344CB8AC3E}">
        <p14:creationId xmlns:p14="http://schemas.microsoft.com/office/powerpoint/2010/main" val="4159169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33</a:t>
            </a:fld>
            <a:endParaRPr lang="en-US"/>
          </a:p>
        </p:txBody>
      </p:sp>
    </p:spTree>
    <p:extLst>
      <p:ext uri="{BB962C8B-B14F-4D97-AF65-F5344CB8AC3E}">
        <p14:creationId xmlns:p14="http://schemas.microsoft.com/office/powerpoint/2010/main" val="1188870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A8D00F-353D-4EF8-B8ED-463FE75AA482}" type="slidenum">
              <a:rPr lang="en-US" smtClean="0"/>
              <a:t>42</a:t>
            </a:fld>
            <a:endParaRPr lang="en-US"/>
          </a:p>
        </p:txBody>
      </p:sp>
    </p:spTree>
    <p:extLst>
      <p:ext uri="{BB962C8B-B14F-4D97-AF65-F5344CB8AC3E}">
        <p14:creationId xmlns:p14="http://schemas.microsoft.com/office/powerpoint/2010/main" val="2825515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A8D00F-353D-4EF8-B8ED-463FE75AA482}" type="slidenum">
              <a:rPr lang="en-US" smtClean="0"/>
              <a:t>43</a:t>
            </a:fld>
            <a:endParaRPr lang="en-US"/>
          </a:p>
        </p:txBody>
      </p:sp>
    </p:spTree>
    <p:extLst>
      <p:ext uri="{BB962C8B-B14F-4D97-AF65-F5344CB8AC3E}">
        <p14:creationId xmlns:p14="http://schemas.microsoft.com/office/powerpoint/2010/main" val="2141344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927B5-34D0-4C8A-8CFA-EBF9C07BE223}" type="slidenum">
              <a:rPr lang="en-US" smtClean="0"/>
              <a:t>47</a:t>
            </a:fld>
            <a:endParaRPr lang="en-US"/>
          </a:p>
        </p:txBody>
      </p:sp>
    </p:spTree>
    <p:extLst>
      <p:ext uri="{BB962C8B-B14F-4D97-AF65-F5344CB8AC3E}">
        <p14:creationId xmlns:p14="http://schemas.microsoft.com/office/powerpoint/2010/main" val="210473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14</a:t>
            </a:fld>
            <a:endParaRPr lang="en-US"/>
          </a:p>
        </p:txBody>
      </p:sp>
    </p:spTree>
    <p:extLst>
      <p:ext uri="{BB962C8B-B14F-4D97-AF65-F5344CB8AC3E}">
        <p14:creationId xmlns:p14="http://schemas.microsoft.com/office/powerpoint/2010/main" val="3577516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15</a:t>
            </a:fld>
            <a:endParaRPr lang="en-US"/>
          </a:p>
        </p:txBody>
      </p:sp>
    </p:spTree>
    <p:extLst>
      <p:ext uri="{BB962C8B-B14F-4D97-AF65-F5344CB8AC3E}">
        <p14:creationId xmlns:p14="http://schemas.microsoft.com/office/powerpoint/2010/main" val="3093248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16</a:t>
            </a:fld>
            <a:endParaRPr lang="en-US"/>
          </a:p>
        </p:txBody>
      </p:sp>
    </p:spTree>
    <p:extLst>
      <p:ext uri="{BB962C8B-B14F-4D97-AF65-F5344CB8AC3E}">
        <p14:creationId xmlns:p14="http://schemas.microsoft.com/office/powerpoint/2010/main" val="78266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17</a:t>
            </a:fld>
            <a:endParaRPr lang="en-US"/>
          </a:p>
        </p:txBody>
      </p:sp>
    </p:spTree>
    <p:extLst>
      <p:ext uri="{BB962C8B-B14F-4D97-AF65-F5344CB8AC3E}">
        <p14:creationId xmlns:p14="http://schemas.microsoft.com/office/powerpoint/2010/main" val="2560895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18</a:t>
            </a:fld>
            <a:endParaRPr lang="en-US"/>
          </a:p>
        </p:txBody>
      </p:sp>
    </p:spTree>
    <p:extLst>
      <p:ext uri="{BB962C8B-B14F-4D97-AF65-F5344CB8AC3E}">
        <p14:creationId xmlns:p14="http://schemas.microsoft.com/office/powerpoint/2010/main" val="158523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19</a:t>
            </a:fld>
            <a:endParaRPr lang="en-US"/>
          </a:p>
        </p:txBody>
      </p:sp>
    </p:spTree>
    <p:extLst>
      <p:ext uri="{BB962C8B-B14F-4D97-AF65-F5344CB8AC3E}">
        <p14:creationId xmlns:p14="http://schemas.microsoft.com/office/powerpoint/2010/main" val="84526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F593EAB-1BA2-4AD8-A2B2-4E8E74615B85}" type="slidenum">
              <a:rPr lang="en-US" smtClean="0"/>
              <a:t>20</a:t>
            </a:fld>
            <a:endParaRPr lang="en-US"/>
          </a:p>
        </p:txBody>
      </p:sp>
    </p:spTree>
    <p:extLst>
      <p:ext uri="{BB962C8B-B14F-4D97-AF65-F5344CB8AC3E}">
        <p14:creationId xmlns:p14="http://schemas.microsoft.com/office/powerpoint/2010/main" val="533821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4E78-508C-FCA7-2CF3-9748C10E3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775711-7C60-5C20-F7D8-A6EE3B686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9843BE-ED18-937B-A376-1423237489B1}"/>
              </a:ext>
            </a:extLst>
          </p:cNvPr>
          <p:cNvSpPr>
            <a:spLocks noGrp="1"/>
          </p:cNvSpPr>
          <p:nvPr>
            <p:ph type="dt" sz="half" idx="10"/>
          </p:nvPr>
        </p:nvSpPr>
        <p:spPr/>
        <p:txBody>
          <a:bodyPr/>
          <a:lstStyle/>
          <a:p>
            <a:fld id="{B3376B13-14B6-4509-A286-E6DE1F20ED78}" type="datetime1">
              <a:rPr lang="en-US" smtClean="0"/>
              <a:t>6/18/2024</a:t>
            </a:fld>
            <a:endParaRPr lang="en-US"/>
          </a:p>
        </p:txBody>
      </p:sp>
      <p:sp>
        <p:nvSpPr>
          <p:cNvPr id="5" name="Footer Placeholder 4">
            <a:extLst>
              <a:ext uri="{FF2B5EF4-FFF2-40B4-BE49-F238E27FC236}">
                <a16:creationId xmlns:a16="http://schemas.microsoft.com/office/drawing/2014/main" id="{6AC9FFB1-5A4C-53B8-ECBC-DC7C1A384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8D8B8-D96A-A0ED-9B08-EEE56CB63C91}"/>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463155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474A-2712-C9E9-96E5-9FFA4BCD8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48B86-8487-6A61-A77D-86807A67A5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77166-DA50-CE2F-A53F-FACF1DBBC1AA}"/>
              </a:ext>
            </a:extLst>
          </p:cNvPr>
          <p:cNvSpPr>
            <a:spLocks noGrp="1"/>
          </p:cNvSpPr>
          <p:nvPr>
            <p:ph type="dt" sz="half" idx="10"/>
          </p:nvPr>
        </p:nvSpPr>
        <p:spPr/>
        <p:txBody>
          <a:bodyPr/>
          <a:lstStyle/>
          <a:p>
            <a:fld id="{EF3A8DBD-B693-4A79-BC65-9B436A6CFB86}" type="datetime1">
              <a:rPr lang="en-US" smtClean="0"/>
              <a:t>6/18/2024</a:t>
            </a:fld>
            <a:endParaRPr lang="en-US"/>
          </a:p>
        </p:txBody>
      </p:sp>
      <p:sp>
        <p:nvSpPr>
          <p:cNvPr id="5" name="Footer Placeholder 4">
            <a:extLst>
              <a:ext uri="{FF2B5EF4-FFF2-40B4-BE49-F238E27FC236}">
                <a16:creationId xmlns:a16="http://schemas.microsoft.com/office/drawing/2014/main" id="{01C4DA17-9F2C-0D27-F2E2-510C6B6C4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E2A59-278C-0A2B-33E2-0079A8A5039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1643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A10C-70EA-669E-F58B-6B1351A66B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4DCFF-A4C7-9C71-DF1A-780741FCF5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101BD8-7972-7F92-9EF7-41510A7BF6A5}"/>
              </a:ext>
            </a:extLst>
          </p:cNvPr>
          <p:cNvSpPr>
            <a:spLocks noGrp="1"/>
          </p:cNvSpPr>
          <p:nvPr>
            <p:ph type="dt" sz="half" idx="10"/>
          </p:nvPr>
        </p:nvSpPr>
        <p:spPr/>
        <p:txBody>
          <a:bodyPr/>
          <a:lstStyle/>
          <a:p>
            <a:fld id="{E47DA89F-AEAF-41CB-9971-31E0C5446AD9}" type="datetime1">
              <a:rPr lang="en-US" smtClean="0"/>
              <a:t>6/18/2024</a:t>
            </a:fld>
            <a:endParaRPr lang="en-US"/>
          </a:p>
        </p:txBody>
      </p:sp>
      <p:sp>
        <p:nvSpPr>
          <p:cNvPr id="5" name="Footer Placeholder 4">
            <a:extLst>
              <a:ext uri="{FF2B5EF4-FFF2-40B4-BE49-F238E27FC236}">
                <a16:creationId xmlns:a16="http://schemas.microsoft.com/office/drawing/2014/main" id="{C111C9C7-F502-F6D6-2692-13A734BA4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E100-412D-A252-C8E1-E5F84CA5122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4536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34518-A340-5D25-3C51-BAEDA8B86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C4B2F-141A-49B6-62C2-8A5F7C2F9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E42FF0CE-AE27-4883-B0DC-ED5D5B1E7670}" type="datetime1">
              <a:rPr lang="en-US" smtClean="0"/>
              <a:t>6/18/2024</a:t>
            </a:fld>
            <a:endParaRPr lang="en-US"/>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0879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B395-F36A-0F9C-3C69-D1B0E9889983}"/>
              </a:ext>
            </a:extLst>
          </p:cNvPr>
          <p:cNvSpPr>
            <a:spLocks noGrp="1"/>
          </p:cNvSpPr>
          <p:nvPr>
            <p:ph type="title"/>
          </p:nvPr>
        </p:nvSpPr>
        <p:spPr>
          <a:xfrm>
            <a:off x="839788" y="0"/>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802D7-72E4-D1B1-5130-2C0F83F48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D1EA7E-C9C6-2E9F-B7D6-FE6B1E63A7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F40D6-B649-D776-7ADB-F641B2E17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1BED9-DD42-602E-2F71-FBC01ADF77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3E95A-C1BC-34D1-C4D4-E8F26220273B}"/>
              </a:ext>
            </a:extLst>
          </p:cNvPr>
          <p:cNvSpPr>
            <a:spLocks noGrp="1"/>
          </p:cNvSpPr>
          <p:nvPr>
            <p:ph type="dt" sz="half" idx="10"/>
          </p:nvPr>
        </p:nvSpPr>
        <p:spPr/>
        <p:txBody>
          <a:bodyPr/>
          <a:lstStyle/>
          <a:p>
            <a:fld id="{FC1E0057-E2A8-4242-9AB2-205973E69E8F}" type="datetime1">
              <a:rPr lang="en-US" smtClean="0"/>
              <a:t>6/18/2024</a:t>
            </a:fld>
            <a:endParaRPr lang="en-US"/>
          </a:p>
        </p:txBody>
      </p:sp>
      <p:sp>
        <p:nvSpPr>
          <p:cNvPr id="8" name="Footer Placeholder 7">
            <a:extLst>
              <a:ext uri="{FF2B5EF4-FFF2-40B4-BE49-F238E27FC236}">
                <a16:creationId xmlns:a16="http://schemas.microsoft.com/office/drawing/2014/main" id="{E3839BA9-6367-E396-3B2F-AEB5E8D1A1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100A4-EE9C-1A86-BDD6-AE8EAF18B5F9}"/>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4726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DBE2-3BC0-29BC-56DC-93FD77C2B4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309203-F46A-2FFB-1682-AB001D27FEF2}"/>
              </a:ext>
            </a:extLst>
          </p:cNvPr>
          <p:cNvSpPr>
            <a:spLocks noGrp="1"/>
          </p:cNvSpPr>
          <p:nvPr>
            <p:ph type="dt" sz="half" idx="10"/>
          </p:nvPr>
        </p:nvSpPr>
        <p:spPr/>
        <p:txBody>
          <a:bodyPr/>
          <a:lstStyle/>
          <a:p>
            <a:fld id="{468A7A22-541D-476D-B20A-A1280B80B760}" type="datetime1">
              <a:rPr lang="en-US" smtClean="0"/>
              <a:t>6/18/2024</a:t>
            </a:fld>
            <a:endParaRPr lang="en-US"/>
          </a:p>
        </p:txBody>
      </p:sp>
      <p:sp>
        <p:nvSpPr>
          <p:cNvPr id="4" name="Footer Placeholder 3">
            <a:extLst>
              <a:ext uri="{FF2B5EF4-FFF2-40B4-BE49-F238E27FC236}">
                <a16:creationId xmlns:a16="http://schemas.microsoft.com/office/drawing/2014/main" id="{EAEE5D8F-EFEC-5EC7-491E-9B030CDE45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AFE8B-613D-FDCA-FD81-02898AA68C6A}"/>
              </a:ext>
            </a:extLst>
          </p:cNvPr>
          <p:cNvSpPr>
            <a:spLocks noGrp="1"/>
          </p:cNvSpPr>
          <p:nvPr>
            <p:ph type="sldNum" sz="quarter" idx="12"/>
          </p:nvPr>
        </p:nvSpPr>
        <p:spPr>
          <a:xfrm>
            <a:off x="9161206" y="6471674"/>
            <a:ext cx="2743200" cy="365125"/>
          </a:xfrm>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33026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E0AEC-0640-15A5-0C8D-821F670FDE08}"/>
              </a:ext>
            </a:extLst>
          </p:cNvPr>
          <p:cNvSpPr>
            <a:spLocks noGrp="1"/>
          </p:cNvSpPr>
          <p:nvPr>
            <p:ph type="dt" sz="half" idx="10"/>
          </p:nvPr>
        </p:nvSpPr>
        <p:spPr/>
        <p:txBody>
          <a:bodyPr/>
          <a:lstStyle/>
          <a:p>
            <a:fld id="{C8B5CF27-DCA5-47F4-A326-240918D4ADDF}" type="datetime1">
              <a:rPr lang="en-US" smtClean="0"/>
              <a:t>6/18/2024</a:t>
            </a:fld>
            <a:endParaRPr lang="en-US"/>
          </a:p>
        </p:txBody>
      </p:sp>
      <p:sp>
        <p:nvSpPr>
          <p:cNvPr id="3" name="Footer Placeholder 2">
            <a:extLst>
              <a:ext uri="{FF2B5EF4-FFF2-40B4-BE49-F238E27FC236}">
                <a16:creationId xmlns:a16="http://schemas.microsoft.com/office/drawing/2014/main" id="{98E8886F-09D2-E597-FC93-A2E17CA829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9A2498-C332-AA13-812D-81AA97C26A5E}"/>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106071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1793-F263-614D-7A88-25E1CE3DA3A5}"/>
              </a:ext>
            </a:extLst>
          </p:cNvPr>
          <p:cNvSpPr>
            <a:spLocks noGrp="1"/>
          </p:cNvSpPr>
          <p:nvPr>
            <p:ph type="title"/>
          </p:nvPr>
        </p:nvSpPr>
        <p:spPr>
          <a:xfrm>
            <a:off x="836612" y="0"/>
            <a:ext cx="3932237" cy="127819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F74B58AE-656F-A544-4506-5DF85533A50B}"/>
              </a:ext>
            </a:extLst>
          </p:cNvPr>
          <p:cNvSpPr>
            <a:spLocks noGrp="1"/>
          </p:cNvSpPr>
          <p:nvPr>
            <p:ph idx="1"/>
          </p:nvPr>
        </p:nvSpPr>
        <p:spPr>
          <a:xfrm>
            <a:off x="5180012" y="1366683"/>
            <a:ext cx="6172200" cy="4759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65BEA24-D612-4CFB-1404-1FE4F0963DD6}"/>
              </a:ext>
            </a:extLst>
          </p:cNvPr>
          <p:cNvSpPr>
            <a:spLocks noGrp="1"/>
          </p:cNvSpPr>
          <p:nvPr>
            <p:ph type="body" sz="half" idx="2"/>
          </p:nvPr>
        </p:nvSpPr>
        <p:spPr>
          <a:xfrm>
            <a:off x="839788" y="1366683"/>
            <a:ext cx="3932237" cy="47598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6280F28-9265-2CA3-7A4C-B4DDAB5E1AEB}"/>
              </a:ext>
            </a:extLst>
          </p:cNvPr>
          <p:cNvSpPr>
            <a:spLocks noGrp="1"/>
          </p:cNvSpPr>
          <p:nvPr>
            <p:ph type="dt" sz="half" idx="10"/>
          </p:nvPr>
        </p:nvSpPr>
        <p:spPr/>
        <p:txBody>
          <a:bodyPr/>
          <a:lstStyle/>
          <a:p>
            <a:fld id="{E5F47CF0-A081-468F-B4EC-8B770EC01E16}" type="datetime1">
              <a:rPr lang="en-US" smtClean="0"/>
              <a:t>6/18/2024</a:t>
            </a:fld>
            <a:endParaRPr lang="en-US"/>
          </a:p>
        </p:txBody>
      </p:sp>
      <p:sp>
        <p:nvSpPr>
          <p:cNvPr id="6" name="Footer Placeholder 5">
            <a:extLst>
              <a:ext uri="{FF2B5EF4-FFF2-40B4-BE49-F238E27FC236}">
                <a16:creationId xmlns:a16="http://schemas.microsoft.com/office/drawing/2014/main" id="{4D9021DB-8175-6DCA-FC2C-AFA2C6FC7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9A796-B027-1C6A-D457-206DF343DC47}"/>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8627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4C5E-8B78-1406-8CC3-B5740BD8B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C2F006-4260-BD3F-F502-9EBB44621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32F4F-193B-29CA-587D-44CAA0086105}"/>
              </a:ext>
            </a:extLst>
          </p:cNvPr>
          <p:cNvSpPr>
            <a:spLocks noGrp="1"/>
          </p:cNvSpPr>
          <p:nvPr>
            <p:ph type="dt" sz="half" idx="10"/>
          </p:nvPr>
        </p:nvSpPr>
        <p:spPr/>
        <p:txBody>
          <a:bodyPr/>
          <a:lstStyle/>
          <a:p>
            <a:fld id="{72E0E5A2-BAB5-46A7-9DCA-6674E3FCBB49}" type="datetime1">
              <a:rPr lang="en-US" smtClean="0"/>
              <a:t>6/18/2024</a:t>
            </a:fld>
            <a:endParaRPr lang="en-US"/>
          </a:p>
        </p:txBody>
      </p:sp>
      <p:sp>
        <p:nvSpPr>
          <p:cNvPr id="5" name="Footer Placeholder 4">
            <a:extLst>
              <a:ext uri="{FF2B5EF4-FFF2-40B4-BE49-F238E27FC236}">
                <a16:creationId xmlns:a16="http://schemas.microsoft.com/office/drawing/2014/main" id="{F32F2A47-B639-454B-889F-94590C62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ED4E3-1DF0-F7E3-EB8F-B855BF046C66}"/>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88816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DE950F-4248-9F47-70EF-E075573FBCAE}"/>
              </a:ext>
            </a:extLst>
          </p:cNvPr>
          <p:cNvSpPr/>
          <p:nvPr userDrawn="1"/>
        </p:nvSpPr>
        <p:spPr>
          <a:xfrm>
            <a:off x="6774" y="6507619"/>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0307C98-54D4-DBB1-2804-88CE6FB55BB7}"/>
              </a:ext>
            </a:extLst>
          </p:cNvPr>
          <p:cNvSpPr/>
          <p:nvPr userDrawn="1"/>
        </p:nvSpPr>
        <p:spPr>
          <a:xfrm>
            <a:off x="6774" y="-3406"/>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8776C2B-A8CB-DE64-C7FC-D5AE380D02EC}"/>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144035" y="6079982"/>
            <a:ext cx="1961933" cy="413238"/>
          </a:xfrm>
          <a:prstGeom prst="rect">
            <a:avLst/>
          </a:prstGeom>
        </p:spPr>
      </p:pic>
      <p:sp>
        <p:nvSpPr>
          <p:cNvPr id="11" name="Rectangle 10">
            <a:extLst>
              <a:ext uri="{FF2B5EF4-FFF2-40B4-BE49-F238E27FC236}">
                <a16:creationId xmlns:a16="http://schemas.microsoft.com/office/drawing/2014/main" id="{2FB40D05-8E1C-1D84-F302-BA3690FA7F04}"/>
              </a:ext>
            </a:extLst>
          </p:cNvPr>
          <p:cNvSpPr/>
          <p:nvPr userDrawn="1"/>
        </p:nvSpPr>
        <p:spPr>
          <a:xfrm>
            <a:off x="6774" y="1134678"/>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F96F078-062F-8E49-E444-64A016B66CDB}"/>
              </a:ext>
            </a:extLst>
          </p:cNvPr>
          <p:cNvSpPr>
            <a:spLocks noGrp="1"/>
          </p:cNvSpPr>
          <p:nvPr>
            <p:ph type="title"/>
          </p:nvPr>
        </p:nvSpPr>
        <p:spPr>
          <a:xfrm>
            <a:off x="838200" y="18255"/>
            <a:ext cx="10515600" cy="11164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39032B-FCCA-C182-4289-7A1BE7CFF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7EF4A9F-C0D9-5DAD-70A9-5366258EC45E}"/>
              </a:ext>
            </a:extLst>
          </p:cNvPr>
          <p:cNvSpPr>
            <a:spLocks noGrp="1"/>
          </p:cNvSpPr>
          <p:nvPr>
            <p:ph type="dt" sz="half" idx="2"/>
          </p:nvPr>
        </p:nvSpPr>
        <p:spPr>
          <a:xfrm>
            <a:off x="838200" y="6492873"/>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D508D9-86CF-435D-B5AF-CCFB8F9EDA43}" type="datetime1">
              <a:rPr lang="en-US" smtClean="0"/>
              <a:t>6/18/2024</a:t>
            </a:fld>
            <a:endParaRPr lang="en-US"/>
          </a:p>
        </p:txBody>
      </p:sp>
      <p:sp>
        <p:nvSpPr>
          <p:cNvPr id="5" name="Footer Placeholder 4">
            <a:extLst>
              <a:ext uri="{FF2B5EF4-FFF2-40B4-BE49-F238E27FC236}">
                <a16:creationId xmlns:a16="http://schemas.microsoft.com/office/drawing/2014/main" id="{FB9D4289-097B-112E-CDF2-742ED1D8D05C}"/>
              </a:ext>
            </a:extLst>
          </p:cNvPr>
          <p:cNvSpPr>
            <a:spLocks noGrp="1"/>
          </p:cNvSpPr>
          <p:nvPr>
            <p:ph type="ftr" sz="quarter" idx="3"/>
          </p:nvPr>
        </p:nvSpPr>
        <p:spPr>
          <a:xfrm>
            <a:off x="4038600" y="6492874"/>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2DECEE-81BB-3DA6-FE44-C69618D5D388}"/>
              </a:ext>
            </a:extLst>
          </p:cNvPr>
          <p:cNvSpPr>
            <a:spLocks noGrp="1"/>
          </p:cNvSpPr>
          <p:nvPr>
            <p:ph type="sldNum" sz="quarter" idx="4"/>
          </p:nvPr>
        </p:nvSpPr>
        <p:spPr>
          <a:xfrm>
            <a:off x="9210368" y="6492875"/>
            <a:ext cx="2743200" cy="365125"/>
          </a:xfrm>
          <a:prstGeom prst="rect">
            <a:avLst/>
          </a:prstGeom>
        </p:spPr>
        <p:txBody>
          <a:bodyPr vert="horz" lIns="91440" tIns="45720" rIns="91440" bIns="45720" rtlCol="0" anchor="ctr"/>
          <a:lstStyle>
            <a:lvl1pPr algn="r">
              <a:defRPr sz="1800">
                <a:solidFill>
                  <a:schemeClr val="tx1">
                    <a:tint val="82000"/>
                  </a:schemeClr>
                </a:solidFill>
              </a:defRPr>
            </a:lvl1pPr>
          </a:lstStyle>
          <a:p>
            <a:fld id="{8301250C-3411-4DAA-A330-B8FCF0FECA0E}" type="slidenum">
              <a:rPr lang="en-US" smtClean="0"/>
              <a:pPr/>
              <a:t>‹#›</a:t>
            </a:fld>
            <a:endParaRPr lang="en-US" dirty="0"/>
          </a:p>
        </p:txBody>
      </p:sp>
    </p:spTree>
    <p:extLst>
      <p:ext uri="{BB962C8B-B14F-4D97-AF65-F5344CB8AC3E}">
        <p14:creationId xmlns:p14="http://schemas.microsoft.com/office/powerpoint/2010/main" val="798284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Lst>
  <p:hf hdr="0" ftr="0" dt="0"/>
  <p:txStyles>
    <p:titleStyle>
      <a:lvl1pPr marL="0" algn="l" defTabSz="914400" rtl="0" eaLnBrk="1" latinLnBrk="0" hangingPunct="1">
        <a:lnSpc>
          <a:spcPct val="90000"/>
        </a:lnSpc>
        <a:spcBef>
          <a:spcPct val="0"/>
        </a:spcBef>
        <a:buNone/>
        <a:defRPr lang="en-US" sz="4400" kern="1200" dirty="0">
          <a:solidFill>
            <a:schemeClr val="bg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hyperlink" Target="https://fdotwww.blob.core.windows.net/sitefinity/docs/default-source/structures/structuresresearchcenter/final-reports/b-9076---final-rpt.pdf?sfvrsn=705c1e58_2" TargetMode="External"/><Relationship Id="rId3" Type="http://schemas.openxmlformats.org/officeDocument/2006/relationships/image" Target="../media/image23.png"/><Relationship Id="rId7" Type="http://schemas.openxmlformats.org/officeDocument/2006/relationships/hyperlink" Target="https://fdotwww.blob.core.windows.net/sitefinity/docs/default-source/content/structures/structuresresearchcenter/final-reports/durability-of-cfrp-pretensioned-piles-vol-ii.pdf?sfvrsn=de6e2784_0" TargetMode="External"/><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hyperlink" Target="https://fdotwww.blob.core.windows.net/sitefinity/docs/default-source/content/structures/structuresresearchcenter/final-reports/feasibility-of-fiberglass-pretensioned-piles-in-a-marine-environment.pdf?sfvrsn=5e1b98a2_0" TargetMode="External"/><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fdot.gov/programmanagement/implemented/urlinspecs/section121v2.sht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fdot.gov/programmanagement/specs.s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noboeurope.com/en-gb/blog/nobo/articles/whats-the-difference-between-a-symposium-and-a-seminar/"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apps.trb.org/cmsfeed/TRBNetProjectDisplay.asp?ProjectID=465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fdotwww.blob.core.windows.net/sitefinity/docs/default-source/design/standardplans/2025/idx/415-010.pdf?sfvrsn=594ffa8e_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fdot.gov/structures/innovation/FRP.shtm" TargetMode="External"/><Relationship Id="rId7" Type="http://schemas.openxmlformats.org/officeDocument/2006/relationships/hyperlink" Target="https://fdotwww.blob.core.windows.net/sitefinity/docs/default-source/structures/innovation/frp/be694-execsummary.pdf?sfvrsn=bc9d3f92_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fdotwww.blob.core.windows.net/sitefinity/docs/default-source/research/reports/fdot-bdv30-977-22-a.pdf?sfvrsn=c51de6aa_2" TargetMode="External"/><Relationship Id="rId5" Type="http://schemas.openxmlformats.org/officeDocument/2006/relationships/hyperlink" Target="https://fdotwww.blob.core.windows.net/sitefinity/docs/default-source/structures/innovation/frp/bdv29-977-52-final.pdf?sfvrsn=e8b446b9_2" TargetMode="External"/><Relationship Id="rId4" Type="http://schemas.openxmlformats.org/officeDocument/2006/relationships/hyperlink" Target="https://fdotwww.blob.core.windows.net/sitefinity/docs/default-source/structures/innovation/frp/bdv30_986-01-finalreport.pdf?sfvrsn=68c925f2_2"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fdotwww.blob.core.windows.net/sitefinity/docs/default-source/structures/structuresresearchcenter/final-reports/2022/final-report-gfrp-rc-rail-bdv-31-977-110-w-appendices-rev-(1).pdf?sfvrsn=9bf4e188_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fdotwww.blob.core.windows.net/sitefinity/docs/default-source/structures/structuresresearchcenter/final-reports/2023/task-9-final-report.pdf?sfvrsn=3332831b_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www.fdot.gov/structur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fdot.gov/structur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gotostage.com/channel/5f598fa79fb84067b1a7bd573efabcf1/recording/a0cf5721a73241bdb6a22101dcbf7a69/watch?source=CHANNEL"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hyperlink" Target="https://fdotwww.blob.core.windows.net/sitefinity/docs/default-source/structures/innovation/fastfacts/fastfacts-430021-1.pdf?sfvrsn=284640a9_2" TargetMode="External"/><Relationship Id="rId13" Type="http://schemas.openxmlformats.org/officeDocument/2006/relationships/hyperlink" Target="https://fdotwww.blob.core.windows.net/sitefinity/docs/default-source/structures/innovation/fastfacts-440557-7.pdf?sfvrsn=73e5bc6a_2" TargetMode="External"/><Relationship Id="rId18" Type="http://schemas.openxmlformats.org/officeDocument/2006/relationships/hyperlink" Target="https://fdotwww.blob.core.windows.net/sitefinity/docs/default-source/structures/innovation/fastfacts/fastfacts-435815-1.pdf?sfvrsn=2832a310_2" TargetMode="External"/><Relationship Id="rId26" Type="http://schemas.openxmlformats.org/officeDocument/2006/relationships/hyperlink" Target="https://fdotwww.blob.core.windows.net/sitefinity/docs/default-source/structures/innovation/fastfacts/fastfacts-i-dock.pdf?sfvrsn=86971c8d_2" TargetMode="External"/><Relationship Id="rId39" Type="http://schemas.openxmlformats.org/officeDocument/2006/relationships/hyperlink" Target="https://fdotwww.blob.core.windows.net/sitefinity/docs/default-source/structures/innovation/frp/fastfacts-442891-1.pdf?sfvrsn=ca9035e_1" TargetMode="External"/><Relationship Id="rId3" Type="http://schemas.openxmlformats.org/officeDocument/2006/relationships/hyperlink" Target="https://fdotwww.blob.core.windows.net/sitefinity/docs/default-source/structures/innovation/fastfacts/fastfacts-443600-1.pdf?sfvrsn=8a3d9961_2" TargetMode="External"/><Relationship Id="rId21" Type="http://schemas.openxmlformats.org/officeDocument/2006/relationships/hyperlink" Target="https://fdotwww.blob.core.windows.net/sitefinity/docs/default-source/structures/innovation/fastfacts/fastfacts-428229-1.pdf?sfvrsn=fa5a8805_2" TargetMode="External"/><Relationship Id="rId34" Type="http://schemas.openxmlformats.org/officeDocument/2006/relationships/hyperlink" Target="https://dotscomrep.dot.state.fl.us/ibi_apps/WFServlet.ibfs?IBFS1_action=runItem&amp;IBFS_path=IBFS:/EDA/WFRS_WIN/owpb-p/CRRINQ01&amp;ABRA=O&amp;WPITEM=441185&amp;WPITMSEG=2&amp;VER=G1&amp;SITS=ON&amp;SLOC=ON&amp;SPSM=ON&amp;SPHS=ON&amp;SLFA=ON&amp;SFED=ON&amp;SCON=ON&amp;IC=NO&amp;RV=T1" TargetMode="External"/><Relationship Id="rId42" Type="http://schemas.openxmlformats.org/officeDocument/2006/relationships/hyperlink" Target="https://www.cflroads.com/project/452444-1" TargetMode="External"/><Relationship Id="rId47" Type="http://schemas.openxmlformats.org/officeDocument/2006/relationships/hyperlink" Target="https://dotscomrep.dot.state.fl.us/ibi_apps/WFServlet.ibfs?IBFS1_action=runItem&amp;IBFS_path=IBFS:/EDA/WFRS_WIN/owpb-p/CRRINQ01&amp;ABRA=O&amp;WPITEM=448207&amp;WPITMSEG=1&amp;VER=G1&amp;SITS=ON&amp;SLOC=ON&amp;SPSM=ON&amp;SPHS=ON&amp;SLFA=ON&amp;SFED=ON&amp;SCON=ON&amp;IC=NO&amp;RV=T1" TargetMode="External"/><Relationship Id="rId7" Type="http://schemas.openxmlformats.org/officeDocument/2006/relationships/hyperlink" Target="https://fdotwww.blob.core.windows.net/sitefinity/docs/default-source/structures/innovation/fastfacts/fastfacts-432194-1.pdf?sfvrsn=dace9199_2" TargetMode="External"/><Relationship Id="rId12" Type="http://schemas.openxmlformats.org/officeDocument/2006/relationships/hyperlink" Target="https://fdotwww.blob.core.windows.net/sitefinity/docs/default-source/structures/innovation/fastfacts/fastfacts-maydell-dr.pdf?sfvrsn=87512c98_2" TargetMode="External"/><Relationship Id="rId17" Type="http://schemas.openxmlformats.org/officeDocument/2006/relationships/hyperlink" Target="https://fdotwww.blob.core.windows.net/sitefinity/docs/default-source/structures/innovation/fastfacts/fastfacts-435390-1.pdf?sfvrsn=7f740ba8_2" TargetMode="External"/><Relationship Id="rId25" Type="http://schemas.openxmlformats.org/officeDocument/2006/relationships/hyperlink" Target="https://fdotwww.blob.core.windows.net/sitefinity/docs/default-source/structures/innovation/fastfacts/fastfacts-fatebridge-um.pdf?sfvrsn=a55d3a69_2" TargetMode="External"/><Relationship Id="rId33" Type="http://schemas.openxmlformats.org/officeDocument/2006/relationships/hyperlink" Target="https://dotscomrep.dot.state.fl.us/ibi_apps/WFServlet.ibfs?IBFS1_action=runItem&amp;IBFS_path=IBFS:/EDA/WFRS_WIN/owpb-p/CRRINQ01&amp;WPITEM=443331&amp;WPITMSEG=1&amp;VER=G1&amp;SITS=ON&amp;SLOC=ON&amp;SPSM=ON&amp;SPHS=ON&amp;SLFA=ON&amp;SFED=ON&amp;SCON=ON&amp;IC=NO&amp;RV=T1" TargetMode="External"/><Relationship Id="rId38" Type="http://schemas.openxmlformats.org/officeDocument/2006/relationships/hyperlink" Target="https://dotscomrep.dot.state.fl.us/ibi_apps/WFServlet.ibfs?IBFS1_action=runItem&amp;IBFS_path=IBFS:/EDA/WFRS_WIN/owpb-p/CRRINQ01&amp;WPITEM=446106&amp;WPITMSEG=2&amp;VER=G1&amp;SITS=ON&amp;SLOC=ON&amp;SPSM=ON&amp;SPHS=ON&amp;SLFA=ON&amp;SFED=ON&amp;SCON=ON&amp;IC=NO&amp;RV=T1" TargetMode="External"/><Relationship Id="rId46" Type="http://schemas.openxmlformats.org/officeDocument/2006/relationships/hyperlink" Target="https://dotscomrep.dot.state.fl.us/ibi_apps/WFServlet.ibfs?IBFS1_action=runItem&amp;IBFS_path=IBFS:/EDA/WFRS_WIN/owpb-p/CRRINQ01&amp;ABRA=O&amp;WPITEM=448206&amp;WPITMSEG=1&amp;VER=G1&amp;SITS=ON&amp;SLOC=ON&amp;SPSM=ON&amp;SPHS=ON&amp;SLFA=ON&amp;SFED=ON&amp;SCON=ON&amp;IC=NO&amp;RV=T1" TargetMode="External"/><Relationship Id="rId2" Type="http://schemas.openxmlformats.org/officeDocument/2006/relationships/hyperlink" Target="https://fdotwww.blob.core.windows.net/sitefinity/docs/default-source/structures/innovation/fastfacts/fastfacts-430500-1.pdf?sfvrsn=3ecc5549_2" TargetMode="External"/><Relationship Id="rId16" Type="http://schemas.openxmlformats.org/officeDocument/2006/relationships/hyperlink" Target="https://fdotwww.blob.core.windows.net/sitefinity/docs/default-source/structures/innovation/fastfacts/fastfacts-426169-1.pdf?sfvrsn=52a7099a_2" TargetMode="External"/><Relationship Id="rId20" Type="http://schemas.openxmlformats.org/officeDocument/2006/relationships/hyperlink" Target="https://fdotwww.blob.core.windows.net/sitefinity/docs/default-source/structures/innovation/fastfacts/fastfacts-441967-1.pdf?sfvrsn=ee33221_2" TargetMode="External"/><Relationship Id="rId29" Type="http://schemas.openxmlformats.org/officeDocument/2006/relationships/hyperlink" Target="https://dotscomrep.dot.state.fl.us/ibi_apps/WFServlet.ibfs?IBFS1_action=runItem&amp;IBFS_path=IBFS:/EDA/WFRS_WIN/owpb-p/CRRINQ01&amp;WPITEM=437428&amp;WPITMSEG=1&amp;VER=G1&amp;SITS=ON&amp;SLOC=ON&amp;SPSM=ON&amp;SPHS=ON&amp;SLFA=ON&amp;SFED=ON&amp;SCON=ON&amp;IC=NO&amp;RV=T1" TargetMode="External"/><Relationship Id="rId41" Type="http://schemas.openxmlformats.org/officeDocument/2006/relationships/hyperlink" Target="https://www.cflroads.com/project/452443-1" TargetMode="External"/><Relationship Id="rId1" Type="http://schemas.openxmlformats.org/officeDocument/2006/relationships/slideLayout" Target="../slideLayouts/slideLayout4.xml"/><Relationship Id="rId6" Type="http://schemas.openxmlformats.org/officeDocument/2006/relationships/hyperlink" Target="https://fdotwww.blob.core.windows.net/sitefinity/docs/default-source/structures/innovation/fastfacts/fastfacts-biminidr.pdf?sfvrsn=bcd1e427_2" TargetMode="External"/><Relationship Id="rId11" Type="http://schemas.openxmlformats.org/officeDocument/2006/relationships/hyperlink" Target="https://fdotwww.blob.core.windows.net/sitefinity/docs/default-source/structures/innovation/fastfacts/fastfacts-251156-3.pdf?sfvrsn=b8f6d082_2" TargetMode="External"/><Relationship Id="rId24" Type="http://schemas.openxmlformats.org/officeDocument/2006/relationships/hyperlink" Target="https://fdotwww.blob.core.windows.net/sitefinity/docs/default-source/structures/innovation/fastfacts/fastfacts-innovationbridge-um.pdf?sfvrsn=ffbf5260_2" TargetMode="External"/><Relationship Id="rId32" Type="http://schemas.openxmlformats.org/officeDocument/2006/relationships/hyperlink" Target="https://dotscomrep.dot.state.fl.us/ibi_apps/WFServlet.ibfs?IBFS1_action=runItem&amp;IBFS_path=IBFS:/EDA/WFRS_WIN/owpb-p/CRRINQ01&amp;ABRA=O&amp;WPITEM=437402&amp;WPITMSEG=1&amp;VER=G1&amp;SITS=ON&amp;SLOC=ON&amp;SPSM=ON&amp;SPHS=ON&amp;SLFA=ON&amp;SFED=ON&amp;SCON=ON&amp;IC=NO&amp;RV=T1" TargetMode="External"/><Relationship Id="rId37" Type="http://schemas.openxmlformats.org/officeDocument/2006/relationships/hyperlink" Target="https://fdotwp2.dot.state.fl.us/ibi_apps/WFServlet?FSRV=MVS&amp;IBIF_focexec=DRIVER&amp;ABRA=O&amp;IBIF_parms=FOCLIB=PPDFM&amp;FOCPGM=CRRINQ01&amp;WPITEM=429936&amp;WPITMSEG=2&amp;VER=G1&amp;SITS=ON&amp;SLOC=ON&amp;SPSM=ON&amp;SPHS=ON&amp;SLFA=ON&amp;SFED=ON&amp;SCON=ON&amp;IC=NO&amp;RV=T1" TargetMode="External"/><Relationship Id="rId40" Type="http://schemas.openxmlformats.org/officeDocument/2006/relationships/hyperlink" Target="https://fdotwp2.dot.state.fl.us/ibi_apps/WFServlet?FSRV=MVS&amp;IBIF_focexec=DRIVER&amp;ABRA=O&amp;IBIF_parms=FOCLIB=PPDFM&amp;FOCPGM=CRRINQ01&amp;WPITEM=442891&amp;WPITMSEG=1&amp;VER=G1&amp;SITS=ON&amp;SLOC=ON&amp;SPSM=ON&amp;SPHS=ON&amp;SLFA=ON&amp;SFED=ON&amp;SCON=ON&amp;IC=NO&amp;RV=T1" TargetMode="External"/><Relationship Id="rId45" Type="http://schemas.openxmlformats.org/officeDocument/2006/relationships/hyperlink" Target="https://dotscomrep.dot.state.fl.us/ibi_apps/WFServlet.ibfs?IBFS1_action=runItem&amp;IBFS_path=IBFS:/EDA/WFRS_WIN/owpb-p/CRRINQ01&amp;ABRA=O&amp;WPITEM=447118&amp;WPITMSEG=1&amp;VER=G1&amp;SITS=ON&amp;SLOC=ON&amp;SPSM=ON&amp;SPHS=ON&amp;SLFA=ON&amp;SFED=ON&amp;SCON=ON&amp;IC=NO&amp;RV=T1" TargetMode="External"/><Relationship Id="rId5" Type="http://schemas.openxmlformats.org/officeDocument/2006/relationships/hyperlink" Target="https://fdotwww.blob.core.windows.net/sitefinity/docs/default-source/structures/innovation/fastfacts/fastfacts-433378-1.pdf?sfvrsn=251664bd_2" TargetMode="External"/><Relationship Id="rId15" Type="http://schemas.openxmlformats.org/officeDocument/2006/relationships/hyperlink" Target="https://fdotwww.blob.core.windows.net/sitefinity/docs/default-source/structures/innovation/frp/fastfacts-434041-1.pdf?sfvrsn=269f97e0_2" TargetMode="External"/><Relationship Id="rId23" Type="http://schemas.openxmlformats.org/officeDocument/2006/relationships/hyperlink" Target="https://fdotwww.blob.core.windows.net/sitefinity/docs/default-source/structures/innovation/fastfacts/fastfacts-437973-1.pdf?sfvrsn=deb56bfe_2" TargetMode="External"/><Relationship Id="rId28" Type="http://schemas.openxmlformats.org/officeDocument/2006/relationships/hyperlink" Target="https://nflroads.com/ProjectDetails.aspx?p=5461" TargetMode="External"/><Relationship Id="rId36" Type="http://schemas.openxmlformats.org/officeDocument/2006/relationships/hyperlink" Target="https://fdotwp2.dot.state.fl.us/ibi_apps/WFServlet?FSRV=MVS&amp;IBIF_focexec=DRIVER&amp;ABRA=O&amp;IBIF_parms=FOCLIB=PPDFM&amp;FOCPGM=CRRINQ01&amp;WPITEM=428400&amp;WPITMSEG=2&amp;VER=G1&amp;SITS=ON&amp;SLOC=ON&amp;SPSM=ON&amp;SPHS=ON&amp;SLFA=ON&amp;SFED=ON&amp;SCON=ON&amp;IC=NO&amp;RV=T1" TargetMode="External"/><Relationship Id="rId10" Type="http://schemas.openxmlformats.org/officeDocument/2006/relationships/hyperlink" Target="https://fdotwww.blob.core.windows.net/sitefinity/docs/default-source/structures/innovation/fastfacts/fastfacts-434359-1.pdf?sfvrsn=175168c2_2" TargetMode="External"/><Relationship Id="rId19" Type="http://schemas.openxmlformats.org/officeDocument/2006/relationships/hyperlink" Target="https://fdotwww.blob.core.windows.net/sitefinity/docs/default-source/structures/innovation/fastfacts/fastfacts-433550-3.pdf?sfvrsn=2406c6e3_2" TargetMode="External"/><Relationship Id="rId31" Type="http://schemas.openxmlformats.org/officeDocument/2006/relationships/hyperlink" Target="https://dotscomrep.dot.state.fl.us/ibi_apps/WFServlet.ibfs?IBFS1_action=runItem&amp;IBFS_path=IBFS:/EDA/WFRS_WIN/owpb-p/CRRINQ01&amp;ABRA=O&amp;WPITEM=428271&amp;WPITMSEG=2&amp;VER=G1&amp;SITS=ON&amp;SLOC=ON&amp;SPSM=ON&amp;SPHS=ON&amp;SLFA=ON&amp;SFED=ON&amp;SCON=ON&amp;IC=NO&amp;RV=T1" TargetMode="External"/><Relationship Id="rId44" Type="http://schemas.openxmlformats.org/officeDocument/2006/relationships/hyperlink" Target="https://dotscomrep.dot.state.fl.us/ibi_apps/WFServlet.ibfs?IBFS1_action=runItem&amp;IBFS_path=IBFS:/EDA/WFRS_WIN/owpb-p/CRRINQ01&amp;WPITEM=437936&amp;WPITMSEG=1&amp;VER=G1&amp;SITS=ON&amp;SLOC=ON&amp;SPSM=ON&amp;SPHS=ON&amp;SLFA=ON&amp;SFED=ON&amp;SCON=ON&amp;IC=NO&amp;RV=T1" TargetMode="External"/><Relationship Id="rId4" Type="http://schemas.openxmlformats.org/officeDocument/2006/relationships/hyperlink" Target="https://fdotwww.blob.core.windows.net/sitefinity/docs/default-source/structures/innovation/fastfacts/fastfacts-430463-1.pdf?sfvrsn=69d269c_2" TargetMode="External"/><Relationship Id="rId9" Type="http://schemas.openxmlformats.org/officeDocument/2006/relationships/hyperlink" Target="https://fdotwww.blob.core.windows.net/sitefinity/docs/default-source/structures/innovation/fastfacts/fastfacts-412194-1.pdf?sfvrsn=d4423dd5_2" TargetMode="External"/><Relationship Id="rId14" Type="http://schemas.openxmlformats.org/officeDocument/2006/relationships/hyperlink" Target="https://fdotwww.blob.core.windows.net/sitefinity/docs/default-source/structures/innovation/frp/fastfacts-434042-1.pdf?sfvrsn=f56f37fe_2" TargetMode="External"/><Relationship Id="rId22" Type="http://schemas.openxmlformats.org/officeDocument/2006/relationships/hyperlink" Target="https://fdotwww.blob.core.windows.net/sitefinity/docs/default-source/structures/innovation/fastfacts/fastfacts-440969-1.pdf?sfvrsn=666f799a_2" TargetMode="External"/><Relationship Id="rId27" Type="http://schemas.openxmlformats.org/officeDocument/2006/relationships/hyperlink" Target="https://fdotwww.blob.core.windows.net/sitefinity/docs/default-source/structures/innovation/fastfacts/fastfacts-441740-1.pdf?sfvrsn=3ad8ac17_2" TargetMode="External"/><Relationship Id="rId30" Type="http://schemas.openxmlformats.org/officeDocument/2006/relationships/hyperlink" Target="https://nflroads.com/ProjectDetails.aspx?p=5612" TargetMode="External"/><Relationship Id="rId35" Type="http://schemas.openxmlformats.org/officeDocument/2006/relationships/hyperlink" Target="https://dotscomrep.dot.state.fl.us/ibi_apps/WFServlet.ibfs?IBFS1_action=runItem&amp;IBFS_path=IBFS:/EDA/WFRS_WIN/owpb-p/CRRINQ01&amp;ABRA=O&amp;WPITEM=442951&amp;WPITMSEG=1&amp;VER=G1&amp;SITS=ON&amp;SLOC=ON&amp;SPSM=ON&amp;SPHS=ON&amp;SLFA=ON&amp;SFED=ON&amp;SCON=ON&amp;IC=NO&amp;RV=T1" TargetMode="External"/><Relationship Id="rId43" Type="http://schemas.openxmlformats.org/officeDocument/2006/relationships/hyperlink" Target="https://fdotwp2.dot.state.fl.us/ibi_apps/WFServlet?FSRV=MVS&amp;IBIF_focexec=DRIVER&amp;ABRA=O&amp;IBIF_parms=FOCLIB=PPDFM&amp;FOCPGM=CRRINQ01&amp;WPITEM=437935&amp;WPITMSEG=1&amp;VER=G1&amp;SITS=ON&amp;SLOC=ON&amp;SPSM=ON&amp;SPHS=ON&amp;SLFA=ON&amp;SFED=ON&amp;SCON=ON&amp;IC=NO&amp;RV=T1" TargetMode="External"/><Relationship Id="rId48" Type="http://schemas.openxmlformats.org/officeDocument/2006/relationships/hyperlink" Target="https://www.fdot.gov/structures/innovation/FRP.shtm#link9"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dotscomrep.dot.state.fl.us/ibi_apps/WFServlet.ibfs?IBFS1_action=runItem&amp;IBFS_path=IBFS:/EDA/WFRS_WIN/owpb-p/CRRINQ01&amp;WPITEM=437428&amp;WPITMSEG=1&amp;VER=G1&amp;SITS=ON&amp;SLOC=ON&amp;SPSM=ON&amp;SPHS=ON&amp;SLFA=ON&amp;SFED=ON&amp;SCON=ON&amp;IC=NO&amp;RV=T1" TargetMode="External"/><Relationship Id="rId7" Type="http://schemas.openxmlformats.org/officeDocument/2006/relationships/image" Target="../media/image56.png"/><Relationship Id="rId2" Type="http://schemas.openxmlformats.org/officeDocument/2006/relationships/hyperlink" Target="https://nflroads.com/ProjectDetails.aspx?p=5461" TargetMode="Externa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hyperlink" Target="https://dotscomrep.dot.state.fl.us/ibi_apps/WFServlet.ibfs?IBFS1_action=runItem&amp;IBFS_path=IBFS:/EDA/WFRS_WIN/owpb-p/CRRINQ01&amp;ABRA=O&amp;WPITEM=428271&amp;WPITMSEG=2&amp;VER=G1&amp;SITS=ON&amp;SLOC=ON&amp;SPSM=ON&amp;SPHS=ON&amp;SLFA=ON&amp;SFED=ON&amp;SCON=ON&amp;IC=NO&amp;RV=T1" TargetMode="External"/><Relationship Id="rId4" Type="http://schemas.openxmlformats.org/officeDocument/2006/relationships/hyperlink" Target="https://nflroads.com/ProjectDetails.aspx?p=5612"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dotscomrep.dot.state.fl.us/ibi_apps/WFServlet.ibfs?IBFS1_action=runItem&amp;IBFS_path=IBFS:/EDA/WFRS_WIN/owpb-p/CRRINQ01&amp;ABRA=O&amp;WPITEM=441185&amp;WPITMSEG=2&amp;VER=G1&amp;SITS=ON&amp;SLOC=ON&amp;SPSM=ON&amp;SPHS=ON&amp;SLFA=ON&amp;SFED=ON&amp;SCON=ON&amp;IC=NO&amp;RV=T1" TargetMode="External"/><Relationship Id="rId7" Type="http://schemas.openxmlformats.org/officeDocument/2006/relationships/image" Target="../media/image61.png"/><Relationship Id="rId2" Type="http://schemas.openxmlformats.org/officeDocument/2006/relationships/hyperlink" Target="https://dotscomrep.dot.state.fl.us/ibi_apps/WFServlet.ibfs?IBFS1_action=runItem&amp;IBFS_path=IBFS:/EDA/WFRS_WIN/owpb-p/CRRINQ01&amp;WPITEM=443331&amp;WPITMSEG=1&amp;VER=G1&amp;SITS=ON&amp;SLOC=ON&amp;SPSM=ON&amp;SPHS=ON&amp;SLFA=ON&amp;SFED=ON&amp;SCON=ON&amp;IC=NO&amp;RV=T1" TargetMode="Externa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dotscomrep.dot.state.fl.us/ibi_apps/WFServlet.ibfs?IBFS1_action=runItem&amp;IBFS_path=IBFS:/EDA/WFRS_WIN/owpb-p/CRRINQ01&amp;WPITEM=446106&amp;WPITMSEG=2&amp;VER=G1&amp;SITS=ON&amp;SLOC=ON&amp;SPSM=ON&amp;SPHS=ON&amp;SLFA=ON&amp;SFED=ON&amp;SCON=ON&amp;IC=NO&amp;RV=T1" TargetMode="External"/><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fdotwp2.dot.state.fl.us/ibi_apps/WFServlet?FSRV=MVS&amp;IBIF_focexec=DRIVER&amp;ABRA=O&amp;IBIF_parms=FOCLIB=PPDFM&amp;FOCPGM=CRRINQ01&amp;WPITEM=442891&amp;WPITMSEG=1&amp;VER=G1&amp;SITS=ON&amp;SLOC=ON&amp;SPSM=ON&amp;SPHS=ON&amp;SLFA=ON&amp;SFED=ON&amp;SCON=ON&amp;IC=NO&amp;RV=T1"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8.jpeg"/><Relationship Id="rId7" Type="http://schemas.openxmlformats.org/officeDocument/2006/relationships/image" Target="../media/image69.jp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hyperlink" Target="https://fdotwp2.dot.state.fl.us/ibi_apps/WFServlet?FSRV=MVS&amp;IBIF_focexec=DRIVER&amp;ABRA=O&amp;IBIF_parms=FOCLIB=PPDFM&amp;FOCPGM=CRRINQ01&amp;WPITEM=437935&amp;WPITMSEG=1&amp;VER=G1&amp;SITS=ON&amp;SLOC=ON&amp;SPSM=ON&amp;SPHS=ON&amp;SLFA=ON&amp;SFED=ON&amp;SCON=ON&amp;IC=NO&amp;RV=T1" TargetMode="External"/><Relationship Id="rId11" Type="http://schemas.openxmlformats.org/officeDocument/2006/relationships/image" Target="../media/image73.png"/><Relationship Id="rId5" Type="http://schemas.openxmlformats.org/officeDocument/2006/relationships/hyperlink" Target="https://www.cflroads.com/project/452444-1" TargetMode="External"/><Relationship Id="rId10" Type="http://schemas.openxmlformats.org/officeDocument/2006/relationships/image" Target="../media/image72.png"/><Relationship Id="rId4" Type="http://schemas.openxmlformats.org/officeDocument/2006/relationships/hyperlink" Target="https://www.cflroads.com/project/452443-1" TargetMode="External"/><Relationship Id="rId9"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hyperlink" Target="https://dotscomrep.dot.state.fl.us/ibi_apps/WFServlet.ibfs?IBFS1_action=runItem&amp;IBFS_path=IBFS:/EDA/WFRS_WIN/owpb-p/CRRINQ01&amp;ABRA=O&amp;WPITEM=448207&amp;WPITMSEG=1&amp;VER=G1&amp;SITS=ON&amp;SLOC=ON&amp;SPSM=ON&amp;SPHS=ON&amp;SLFA=ON&amp;SFED=ON&amp;SCON=ON&amp;IC=NO&amp;RV=T1" TargetMode="External"/><Relationship Id="rId2" Type="http://schemas.openxmlformats.org/officeDocument/2006/relationships/hyperlink" Target="https://dotscomrep.dot.state.fl.us/ibi_apps/WFServlet.ibfs?IBFS1_action=runItem&amp;IBFS_path=IBFS:/EDA/WFRS_WIN/owpb-p/CRRINQ01&amp;ABRA=O&amp;WPITEM=448206&amp;WPITMSEG=1&amp;VER=G1&amp;SITS=ON&amp;SLOC=ON&amp;SPSM=ON&amp;SPHS=ON&amp;SLFA=ON&amp;SFED=ON&amp;SCON=ON&amp;IC=NO&amp;RV=T1" TargetMode="Externa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78.jpeg"/><Relationship Id="rId5" Type="http://schemas.openxmlformats.org/officeDocument/2006/relationships/hyperlink" Target="https://www.fdot.gov/design/Innovation/" TargetMode="External"/><Relationship Id="rId4" Type="http://schemas.openxmlformats.org/officeDocument/2006/relationships/hyperlink" Target="mailto:steven.nolan@dot.state.fl.us"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a circular design&#10;&#10;Description automatically generated">
            <a:extLst>
              <a:ext uri="{FF2B5EF4-FFF2-40B4-BE49-F238E27FC236}">
                <a16:creationId xmlns:a16="http://schemas.microsoft.com/office/drawing/2014/main" id="{6C036969-965B-4D6F-5931-72E4AEF531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8">
            <a:extLst>
              <a:ext uri="{FF2B5EF4-FFF2-40B4-BE49-F238E27FC236}">
                <a16:creationId xmlns:a16="http://schemas.microsoft.com/office/drawing/2014/main" id="{05FB7D28-0D66-9E18-E478-7FD008C9A0AF}"/>
              </a:ext>
            </a:extLst>
          </p:cNvPr>
          <p:cNvSpPr txBox="1">
            <a:spLocks/>
          </p:cNvSpPr>
          <p:nvPr/>
        </p:nvSpPr>
        <p:spPr>
          <a:xfrm>
            <a:off x="4204253" y="1997396"/>
            <a:ext cx="7633252" cy="251918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latin typeface="Arial" panose="020B0604020202020204" pitchFamily="34" charset="0"/>
                <a:cs typeface="Arial" panose="020B0604020202020204" pitchFamily="34" charset="0"/>
              </a:rPr>
              <a:t>FRP Reinforced Concrete Structures:</a:t>
            </a:r>
          </a:p>
          <a:p>
            <a:pPr algn="ctr"/>
            <a:r>
              <a:rPr lang="en-US" sz="2900" dirty="0">
                <a:latin typeface="Arial" panose="020B0604020202020204" pitchFamily="34" charset="0"/>
                <a:cs typeface="Arial" panose="020B0604020202020204" pitchFamily="34" charset="0"/>
              </a:rPr>
              <a:t>10-year update, Lessons Learned, and Emerging Best Practices</a:t>
            </a:r>
            <a:endParaRPr lang="en-US" sz="33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BAA6A31-7AB0-6BBD-BC7C-F61144CE8F4B}"/>
              </a:ext>
            </a:extLst>
          </p:cNvPr>
          <p:cNvSpPr txBox="1"/>
          <p:nvPr/>
        </p:nvSpPr>
        <p:spPr>
          <a:xfrm>
            <a:off x="4690753" y="5359293"/>
            <a:ext cx="5991102" cy="338554"/>
          </a:xfrm>
          <a:prstGeom prst="rect">
            <a:avLst/>
          </a:prstGeom>
          <a:noFill/>
        </p:spPr>
        <p:txBody>
          <a:bodyPr wrap="square" rtlCol="0">
            <a:spAutoFit/>
          </a:bodyPr>
          <a:lstStyle/>
          <a:p>
            <a:r>
              <a:rPr lang="en-US" sz="1600" dirty="0"/>
              <a:t>State Structures Design Office, FDOT (Tallahassee)</a:t>
            </a:r>
          </a:p>
        </p:txBody>
      </p:sp>
      <p:sp>
        <p:nvSpPr>
          <p:cNvPr id="7" name="TextBox 6">
            <a:extLst>
              <a:ext uri="{FF2B5EF4-FFF2-40B4-BE49-F238E27FC236}">
                <a16:creationId xmlns:a16="http://schemas.microsoft.com/office/drawing/2014/main" id="{9CEDE1EE-951C-D69C-FC4C-528DE4008E1C}"/>
              </a:ext>
            </a:extLst>
          </p:cNvPr>
          <p:cNvSpPr txBox="1"/>
          <p:nvPr/>
        </p:nvSpPr>
        <p:spPr>
          <a:xfrm>
            <a:off x="4690753" y="4838765"/>
            <a:ext cx="5991102" cy="461665"/>
          </a:xfrm>
          <a:prstGeom prst="rect">
            <a:avLst/>
          </a:prstGeom>
          <a:noFill/>
        </p:spPr>
        <p:txBody>
          <a:bodyPr wrap="square" rtlCol="0">
            <a:spAutoFit/>
          </a:bodyPr>
          <a:lstStyle/>
          <a:p>
            <a:r>
              <a:rPr lang="en-US" sz="2400" dirty="0"/>
              <a:t>Steven Nolan, P.E.</a:t>
            </a:r>
          </a:p>
        </p:txBody>
      </p:sp>
      <p:sp>
        <p:nvSpPr>
          <p:cNvPr id="9" name="Slide Number Placeholder 8">
            <a:extLst>
              <a:ext uri="{FF2B5EF4-FFF2-40B4-BE49-F238E27FC236}">
                <a16:creationId xmlns:a16="http://schemas.microsoft.com/office/drawing/2014/main" id="{985FCA9A-5349-906E-2E31-14DACF9BBF96}"/>
              </a:ext>
            </a:extLst>
          </p:cNvPr>
          <p:cNvSpPr>
            <a:spLocks noGrp="1"/>
          </p:cNvSpPr>
          <p:nvPr>
            <p:ph type="sldNum" sz="quarter" idx="12"/>
          </p:nvPr>
        </p:nvSpPr>
        <p:spPr/>
        <p:txBody>
          <a:bodyPr/>
          <a:lstStyle/>
          <a:p>
            <a:fld id="{8301250C-3411-4DAA-A330-B8FCF0FECA0E}" type="slidenum">
              <a:rPr lang="en-US" smtClean="0"/>
              <a:t>1</a:t>
            </a:fld>
            <a:endParaRPr lang="en-US"/>
          </a:p>
        </p:txBody>
      </p:sp>
      <p:pic>
        <p:nvPicPr>
          <p:cNvPr id="4" name="Picture 3" descr="A bridge with water underneath&#10;&#10;Description automatically generated with medium confidence">
            <a:extLst>
              <a:ext uri="{FF2B5EF4-FFF2-40B4-BE49-F238E27FC236}">
                <a16:creationId xmlns:a16="http://schemas.microsoft.com/office/drawing/2014/main" id="{AA627739-26FF-9354-1F25-94C4F0C7FB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78" y="5335263"/>
            <a:ext cx="3389912" cy="1522737"/>
          </a:xfrm>
          <a:prstGeom prst="rect">
            <a:avLst/>
          </a:prstGeom>
        </p:spPr>
      </p:pic>
    </p:spTree>
    <p:extLst>
      <p:ext uri="{BB962C8B-B14F-4D97-AF65-F5344CB8AC3E}">
        <p14:creationId xmlns:p14="http://schemas.microsoft.com/office/powerpoint/2010/main" val="21422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3398E5-6358-C151-0DFB-12E1A812169D}"/>
              </a:ext>
            </a:extLst>
          </p:cNvPr>
          <p:cNvSpPr>
            <a:spLocks noGrp="1"/>
          </p:cNvSpPr>
          <p:nvPr>
            <p:ph type="sldNum" sz="quarter" idx="12"/>
          </p:nvPr>
        </p:nvSpPr>
        <p:spPr/>
        <p:txBody>
          <a:bodyPr/>
          <a:lstStyle/>
          <a:p>
            <a:fld id="{8301250C-3411-4DAA-A330-B8FCF0FECA0E}" type="slidenum">
              <a:rPr lang="en-US" smtClean="0"/>
              <a:t>10</a:t>
            </a:fld>
            <a:endParaRPr lang="en-US"/>
          </a:p>
        </p:txBody>
      </p:sp>
      <p:pic>
        <p:nvPicPr>
          <p:cNvPr id="4" name="Picture 3">
            <a:extLst>
              <a:ext uri="{FF2B5EF4-FFF2-40B4-BE49-F238E27FC236}">
                <a16:creationId xmlns:a16="http://schemas.microsoft.com/office/drawing/2014/main" id="{C1A3A631-8C3F-32EA-432A-660BA0EE7AAC}"/>
              </a:ext>
            </a:extLst>
          </p:cNvPr>
          <p:cNvPicPr>
            <a:picLocks noChangeAspect="1"/>
          </p:cNvPicPr>
          <p:nvPr/>
        </p:nvPicPr>
        <p:blipFill>
          <a:blip r:embed="rId2"/>
          <a:stretch>
            <a:fillRect/>
          </a:stretch>
        </p:blipFill>
        <p:spPr>
          <a:xfrm>
            <a:off x="274863" y="1990396"/>
            <a:ext cx="5310661" cy="4472465"/>
          </a:xfrm>
          <a:prstGeom prst="rect">
            <a:avLst/>
          </a:prstGeom>
        </p:spPr>
      </p:pic>
      <p:sp>
        <p:nvSpPr>
          <p:cNvPr id="7" name="Rectangle: Rounded Corners 6">
            <a:extLst>
              <a:ext uri="{FF2B5EF4-FFF2-40B4-BE49-F238E27FC236}">
                <a16:creationId xmlns:a16="http://schemas.microsoft.com/office/drawing/2014/main" id="{A54F336F-1818-A0DF-DA59-EAAEEAB0F4C8}"/>
              </a:ext>
            </a:extLst>
          </p:cNvPr>
          <p:cNvSpPr/>
          <p:nvPr/>
        </p:nvSpPr>
        <p:spPr>
          <a:xfrm>
            <a:off x="1605280" y="5080635"/>
            <a:ext cx="1561487" cy="1477541"/>
          </a:xfrm>
          <a:prstGeom prst="roundRect">
            <a:avLst/>
          </a:prstGeom>
          <a:noFill/>
          <a:ln w="57150">
            <a:solidFill>
              <a:srgbClr val="FF0000"/>
            </a:solidFill>
            <a:prstDash val="sys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DFC5CBD-07EF-12D3-F326-576A3C7A06C3}"/>
              </a:ext>
            </a:extLst>
          </p:cNvPr>
          <p:cNvPicPr>
            <a:picLocks noChangeAspect="1"/>
          </p:cNvPicPr>
          <p:nvPr/>
        </p:nvPicPr>
        <p:blipFill>
          <a:blip r:embed="rId3"/>
          <a:stretch>
            <a:fillRect/>
          </a:stretch>
        </p:blipFill>
        <p:spPr>
          <a:xfrm>
            <a:off x="6105741" y="1472528"/>
            <a:ext cx="3036202" cy="4913126"/>
          </a:xfrm>
          <a:prstGeom prst="rect">
            <a:avLst/>
          </a:prstGeom>
        </p:spPr>
      </p:pic>
      <p:sp>
        <p:nvSpPr>
          <p:cNvPr id="17" name="Rectangle: Rounded Corners 16">
            <a:extLst>
              <a:ext uri="{FF2B5EF4-FFF2-40B4-BE49-F238E27FC236}">
                <a16:creationId xmlns:a16="http://schemas.microsoft.com/office/drawing/2014/main" id="{F0354A0F-DDD8-BC3C-87C3-FC1BE37CF497}"/>
              </a:ext>
            </a:extLst>
          </p:cNvPr>
          <p:cNvSpPr/>
          <p:nvPr/>
        </p:nvSpPr>
        <p:spPr>
          <a:xfrm>
            <a:off x="7580456" y="1857843"/>
            <a:ext cx="1561487" cy="1347637"/>
          </a:xfrm>
          <a:prstGeom prst="roundRect">
            <a:avLst/>
          </a:prstGeom>
          <a:noFill/>
          <a:ln w="57150">
            <a:solidFill>
              <a:srgbClr val="FF0000"/>
            </a:solidFill>
            <a:prstDash val="sys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570CDA3-83E0-FDE2-3B9F-8A0A80E0B73E}"/>
              </a:ext>
            </a:extLst>
          </p:cNvPr>
          <p:cNvPicPr>
            <a:picLocks noChangeAspect="1"/>
          </p:cNvPicPr>
          <p:nvPr/>
        </p:nvPicPr>
        <p:blipFill>
          <a:blip r:embed="rId4"/>
          <a:stretch>
            <a:fillRect/>
          </a:stretch>
        </p:blipFill>
        <p:spPr>
          <a:xfrm>
            <a:off x="9263444" y="3205480"/>
            <a:ext cx="2775191" cy="2818301"/>
          </a:xfrm>
          <a:prstGeom prst="rect">
            <a:avLst/>
          </a:prstGeom>
          <a:effectLst>
            <a:outerShdw blurRad="63500" sx="102000" sy="102000" algn="ctr" rotWithShape="0">
              <a:prstClr val="black">
                <a:alpha val="40000"/>
              </a:prstClr>
            </a:outerShdw>
          </a:effectLst>
        </p:spPr>
      </p:pic>
      <p:cxnSp>
        <p:nvCxnSpPr>
          <p:cNvPr id="21" name="Straight Arrow Connector 20">
            <a:extLst>
              <a:ext uri="{FF2B5EF4-FFF2-40B4-BE49-F238E27FC236}">
                <a16:creationId xmlns:a16="http://schemas.microsoft.com/office/drawing/2014/main" id="{CD5CB8BA-6448-A3BA-9EF8-5A6FC1D3EDB0}"/>
              </a:ext>
            </a:extLst>
          </p:cNvPr>
          <p:cNvCxnSpPr>
            <a:cxnSpLocks/>
            <a:stCxn id="7" idx="3"/>
            <a:endCxn id="17" idx="1"/>
          </p:cNvCxnSpPr>
          <p:nvPr/>
        </p:nvCxnSpPr>
        <p:spPr>
          <a:xfrm flipV="1">
            <a:off x="3166767" y="2531662"/>
            <a:ext cx="4413689" cy="3287744"/>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397AF13-580D-64C8-20B5-121AEBB2B2DE}"/>
              </a:ext>
            </a:extLst>
          </p:cNvPr>
          <p:cNvCxnSpPr>
            <a:cxnSpLocks/>
            <a:stCxn id="17" idx="3"/>
          </p:cNvCxnSpPr>
          <p:nvPr/>
        </p:nvCxnSpPr>
        <p:spPr>
          <a:xfrm>
            <a:off x="9141943" y="2531662"/>
            <a:ext cx="631977" cy="754359"/>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17A1D20-D030-24BA-181F-10C626D43319}"/>
              </a:ext>
            </a:extLst>
          </p:cNvPr>
          <p:cNvSpPr txBox="1"/>
          <p:nvPr/>
        </p:nvSpPr>
        <p:spPr>
          <a:xfrm>
            <a:off x="3667760" y="6508048"/>
            <a:ext cx="6106160" cy="369332"/>
          </a:xfrm>
          <a:prstGeom prst="rect">
            <a:avLst/>
          </a:prstGeom>
          <a:noFill/>
        </p:spPr>
        <p:txBody>
          <a:bodyPr wrap="square">
            <a:spAutoFit/>
          </a:bodyPr>
          <a:lstStyle/>
          <a:p>
            <a:r>
              <a:rPr lang="en-US" i="1" dirty="0">
                <a:solidFill>
                  <a:schemeClr val="bg1"/>
                </a:solidFill>
              </a:rPr>
              <a:t>https://www.fdot.gov/structures/innovation/frp.shtm</a:t>
            </a:r>
          </a:p>
        </p:txBody>
      </p:sp>
      <p:sp>
        <p:nvSpPr>
          <p:cNvPr id="8" name="Title 1">
            <a:extLst>
              <a:ext uri="{FF2B5EF4-FFF2-40B4-BE49-F238E27FC236}">
                <a16:creationId xmlns:a16="http://schemas.microsoft.com/office/drawing/2014/main" id="{FC79102D-2775-271D-2F83-5B9457EE5123}"/>
              </a:ext>
            </a:extLst>
          </p:cNvPr>
          <p:cNvSpPr txBox="1">
            <a:spLocks/>
          </p:cNvSpPr>
          <p:nvPr/>
        </p:nvSpPr>
        <p:spPr>
          <a:xfrm>
            <a:off x="274863" y="0"/>
            <a:ext cx="11763772" cy="1251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Back a Decade : </a:t>
            </a:r>
            <a:r>
              <a:rPr lang="en-US" sz="4000" dirty="0">
                <a:solidFill>
                  <a:schemeClr val="bg1"/>
                </a:solidFill>
                <a:effectLst>
                  <a:outerShdw blurRad="38100" dist="38100" dir="2700000" algn="tl">
                    <a:srgbClr val="000000">
                      <a:alpha val="43137"/>
                    </a:srgbClr>
                  </a:outerShdw>
                </a:effectLst>
              </a:rPr>
              <a:t>Launched FRP Innovation Webpage</a:t>
            </a:r>
            <a:endParaRPr lang="en-US" dirty="0">
              <a:solidFill>
                <a:schemeClr val="bg1"/>
              </a:solidFill>
              <a:effectLst>
                <a:outerShdw blurRad="38100" dist="38100" dir="2700000" algn="tl">
                  <a:srgbClr val="000000">
                    <a:alpha val="43137"/>
                  </a:srgbClr>
                </a:outerShdw>
              </a:effectLst>
            </a:endParaRPr>
          </a:p>
        </p:txBody>
      </p:sp>
      <p:sp>
        <p:nvSpPr>
          <p:cNvPr id="9" name="Content Placeholder 2">
            <a:extLst>
              <a:ext uri="{FF2B5EF4-FFF2-40B4-BE49-F238E27FC236}">
                <a16:creationId xmlns:a16="http://schemas.microsoft.com/office/drawing/2014/main" id="{67674E22-A913-3491-BABD-B79E36256A20}"/>
              </a:ext>
            </a:extLst>
          </p:cNvPr>
          <p:cNvSpPr>
            <a:spLocks noGrp="1"/>
          </p:cNvSpPr>
          <p:nvPr>
            <p:ph sz="half" idx="1"/>
          </p:nvPr>
        </p:nvSpPr>
        <p:spPr>
          <a:xfrm>
            <a:off x="332782" y="1334048"/>
            <a:ext cx="6669956" cy="523795"/>
          </a:xfrm>
        </p:spPr>
        <p:txBody>
          <a:bodyPr>
            <a:normAutofit/>
          </a:bodyPr>
          <a:lstStyle/>
          <a:p>
            <a:r>
              <a:rPr lang="en-US" dirty="0"/>
              <a:t>2014 FDOT (Invitation to Innovation)</a:t>
            </a:r>
          </a:p>
        </p:txBody>
      </p:sp>
    </p:spTree>
    <p:extLst>
      <p:ext uri="{BB962C8B-B14F-4D97-AF65-F5344CB8AC3E}">
        <p14:creationId xmlns:p14="http://schemas.microsoft.com/office/powerpoint/2010/main" val="40543523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90E6759-092E-E182-1D61-0632691D0C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29509" y="1627863"/>
            <a:ext cx="2613017" cy="1928085"/>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CFRP Prestressing Strand &amp; more… at FDOT</a:t>
            </a:r>
          </a:p>
        </p:txBody>
      </p:sp>
      <p:sp>
        <p:nvSpPr>
          <p:cNvPr id="2" name="Slide Number Placeholder 1">
            <a:extLst>
              <a:ext uri="{FF2B5EF4-FFF2-40B4-BE49-F238E27FC236}">
                <a16:creationId xmlns:a16="http://schemas.microsoft.com/office/drawing/2014/main" id="{9B3398E5-6358-C151-0DFB-12E1A812169D}"/>
              </a:ext>
            </a:extLst>
          </p:cNvPr>
          <p:cNvSpPr>
            <a:spLocks noGrp="1"/>
          </p:cNvSpPr>
          <p:nvPr>
            <p:ph type="sldNum" sz="quarter" idx="12"/>
          </p:nvPr>
        </p:nvSpPr>
        <p:spPr/>
        <p:txBody>
          <a:bodyPr/>
          <a:lstStyle/>
          <a:p>
            <a:fld id="{8301250C-3411-4DAA-A330-B8FCF0FECA0E}" type="slidenum">
              <a:rPr lang="en-US" smtClean="0"/>
              <a:t>11</a:t>
            </a:fld>
            <a:endParaRPr lang="en-US"/>
          </a:p>
        </p:txBody>
      </p:sp>
      <p:pic>
        <p:nvPicPr>
          <p:cNvPr id="5" name="Picture 4">
            <a:extLst>
              <a:ext uri="{FF2B5EF4-FFF2-40B4-BE49-F238E27FC236}">
                <a16:creationId xmlns:a16="http://schemas.microsoft.com/office/drawing/2014/main" id="{6ECBD873-47B1-861F-6BE4-12FABE9C3B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5662" y="1642442"/>
            <a:ext cx="2608219" cy="192808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AE0DA67B-0716-7BEE-AF5F-F5A0547165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38329" y="1642442"/>
            <a:ext cx="2707848" cy="1913506"/>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A79BCABC-08B8-7149-340F-0E26EB8BE0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62747" y="2124300"/>
            <a:ext cx="2589459" cy="1918765"/>
          </a:xfrm>
          <a:prstGeom prst="rect">
            <a:avLst/>
          </a:prstGeom>
          <a:effectLst>
            <a:outerShdw blurRad="63500" sx="102000" sy="102000" algn="ctr" rotWithShape="0">
              <a:prstClr val="black">
                <a:alpha val="40000"/>
              </a:prstClr>
            </a:outerShdw>
          </a:effectLst>
        </p:spPr>
      </p:pic>
      <p:graphicFrame>
        <p:nvGraphicFramePr>
          <p:cNvPr id="14" name="Table 13">
            <a:extLst>
              <a:ext uri="{FF2B5EF4-FFF2-40B4-BE49-F238E27FC236}">
                <a16:creationId xmlns:a16="http://schemas.microsoft.com/office/drawing/2014/main" id="{1CFA610E-DA2A-411A-8E05-7D3504943165}"/>
              </a:ext>
            </a:extLst>
          </p:cNvPr>
          <p:cNvGraphicFramePr>
            <a:graphicFrameLocks noGrp="1"/>
          </p:cNvGraphicFramePr>
          <p:nvPr>
            <p:extLst>
              <p:ext uri="{D42A27DB-BD31-4B8C-83A1-F6EECF244321}">
                <p14:modId xmlns:p14="http://schemas.microsoft.com/office/powerpoint/2010/main" val="1420043629"/>
              </p:ext>
            </p:extLst>
          </p:nvPr>
        </p:nvGraphicFramePr>
        <p:xfrm>
          <a:off x="274862" y="4428623"/>
          <a:ext cx="8426399" cy="640080"/>
        </p:xfrm>
        <a:graphic>
          <a:graphicData uri="http://schemas.openxmlformats.org/drawingml/2006/table">
            <a:tbl>
              <a:tblPr/>
              <a:tblGrid>
                <a:gridCol w="1249180">
                  <a:extLst>
                    <a:ext uri="{9D8B030D-6E8A-4147-A177-3AD203B41FA5}">
                      <a16:colId xmlns:a16="http://schemas.microsoft.com/office/drawing/2014/main" val="355473765"/>
                    </a:ext>
                  </a:extLst>
                </a:gridCol>
                <a:gridCol w="5405120">
                  <a:extLst>
                    <a:ext uri="{9D8B030D-6E8A-4147-A177-3AD203B41FA5}">
                      <a16:colId xmlns:a16="http://schemas.microsoft.com/office/drawing/2014/main" val="1530950443"/>
                    </a:ext>
                  </a:extLst>
                </a:gridCol>
                <a:gridCol w="1772099">
                  <a:extLst>
                    <a:ext uri="{9D8B030D-6E8A-4147-A177-3AD203B41FA5}">
                      <a16:colId xmlns:a16="http://schemas.microsoft.com/office/drawing/2014/main" val="3613419086"/>
                    </a:ext>
                  </a:extLst>
                </a:gridCol>
              </a:tblGrid>
              <a:tr h="349250">
                <a:tc>
                  <a:txBody>
                    <a:bodyPr/>
                    <a:lstStyle/>
                    <a:p>
                      <a:r>
                        <a:rPr lang="en-US" dirty="0">
                          <a:effectLst/>
                        </a:rPr>
                        <a:t>8/1/1992</a:t>
                      </a:r>
                    </a:p>
                  </a:txBody>
                  <a:tcPr anchor="ctr">
                    <a:lnL>
                      <a:noFill/>
                    </a:lnL>
                    <a:lnR>
                      <a:noFill/>
                    </a:lnR>
                    <a:lnT>
                      <a:noFill/>
                    </a:lnT>
                    <a:lnB>
                      <a:noFill/>
                    </a:lnB>
                    <a:noFill/>
                  </a:tcPr>
                </a:tc>
                <a:tc>
                  <a:txBody>
                    <a:bodyPr/>
                    <a:lstStyle/>
                    <a:p>
                      <a:r>
                        <a:rPr lang="en-US" dirty="0">
                          <a:effectLst/>
                          <a:hlinkClick r:id="rId6" tooltip="Link to Final Report"/>
                        </a:rPr>
                        <a:t>Feasibility of Fiberglass Pretensioned Piles in a Marine Environment</a:t>
                      </a:r>
                      <a:endParaRPr lang="en-US" dirty="0">
                        <a:effectLst/>
                      </a:endParaRPr>
                    </a:p>
                  </a:txBody>
                  <a:tcPr anchor="ctr">
                    <a:lnL>
                      <a:noFill/>
                    </a:lnL>
                    <a:lnR>
                      <a:noFill/>
                    </a:lnR>
                    <a:lnT>
                      <a:noFill/>
                    </a:lnT>
                    <a:lnB>
                      <a:noFill/>
                    </a:lnB>
                    <a:noFill/>
                  </a:tcPr>
                </a:tc>
                <a:tc>
                  <a:txBody>
                    <a:bodyPr/>
                    <a:lstStyle/>
                    <a:p>
                      <a:r>
                        <a:rPr lang="en-US" dirty="0">
                          <a:effectLst/>
                        </a:rPr>
                        <a:t>Sen, Rajan (USF)</a:t>
                      </a:r>
                    </a:p>
                  </a:txBody>
                  <a:tcPr anchor="ctr">
                    <a:lnL>
                      <a:noFill/>
                    </a:lnL>
                    <a:lnR>
                      <a:noFill/>
                    </a:lnR>
                    <a:lnT>
                      <a:noFill/>
                    </a:lnT>
                    <a:lnB>
                      <a:noFill/>
                    </a:lnB>
                    <a:noFill/>
                  </a:tcPr>
                </a:tc>
                <a:extLst>
                  <a:ext uri="{0D108BD9-81ED-4DB2-BD59-A6C34878D82A}">
                    <a16:rowId xmlns:a16="http://schemas.microsoft.com/office/drawing/2014/main" val="704326685"/>
                  </a:ext>
                </a:extLst>
              </a:tr>
            </a:tbl>
          </a:graphicData>
        </a:graphic>
      </p:graphicFrame>
      <p:graphicFrame>
        <p:nvGraphicFramePr>
          <p:cNvPr id="15" name="Table 14">
            <a:extLst>
              <a:ext uri="{FF2B5EF4-FFF2-40B4-BE49-F238E27FC236}">
                <a16:creationId xmlns:a16="http://schemas.microsoft.com/office/drawing/2014/main" id="{4C726DFB-E4CE-9706-4958-35B2C5ADAFDA}"/>
              </a:ext>
            </a:extLst>
          </p:cNvPr>
          <p:cNvGraphicFramePr>
            <a:graphicFrameLocks noGrp="1"/>
          </p:cNvGraphicFramePr>
          <p:nvPr>
            <p:extLst>
              <p:ext uri="{D42A27DB-BD31-4B8C-83A1-F6EECF244321}">
                <p14:modId xmlns:p14="http://schemas.microsoft.com/office/powerpoint/2010/main" val="1359015288"/>
              </p:ext>
            </p:extLst>
          </p:nvPr>
        </p:nvGraphicFramePr>
        <p:xfrm>
          <a:off x="274862" y="5049079"/>
          <a:ext cx="8340860" cy="640080"/>
        </p:xfrm>
        <a:graphic>
          <a:graphicData uri="http://schemas.openxmlformats.org/drawingml/2006/table">
            <a:tbl>
              <a:tblPr/>
              <a:tblGrid>
                <a:gridCol w="1277020">
                  <a:extLst>
                    <a:ext uri="{9D8B030D-6E8A-4147-A177-3AD203B41FA5}">
                      <a16:colId xmlns:a16="http://schemas.microsoft.com/office/drawing/2014/main" val="3797382279"/>
                    </a:ext>
                  </a:extLst>
                </a:gridCol>
                <a:gridCol w="5428081">
                  <a:extLst>
                    <a:ext uri="{9D8B030D-6E8A-4147-A177-3AD203B41FA5}">
                      <a16:colId xmlns:a16="http://schemas.microsoft.com/office/drawing/2014/main" val="2223001492"/>
                    </a:ext>
                  </a:extLst>
                </a:gridCol>
                <a:gridCol w="1635759">
                  <a:extLst>
                    <a:ext uri="{9D8B030D-6E8A-4147-A177-3AD203B41FA5}">
                      <a16:colId xmlns:a16="http://schemas.microsoft.com/office/drawing/2014/main" val="2486597859"/>
                    </a:ext>
                  </a:extLst>
                </a:gridCol>
              </a:tblGrid>
              <a:tr h="349250">
                <a:tc>
                  <a:txBody>
                    <a:bodyPr/>
                    <a:lstStyle/>
                    <a:p>
                      <a:r>
                        <a:rPr lang="en-US">
                          <a:effectLst/>
                        </a:rPr>
                        <a:t>8/1/1995</a:t>
                      </a:r>
                    </a:p>
                  </a:txBody>
                  <a:tcPr anchor="ctr">
                    <a:lnL>
                      <a:noFill/>
                    </a:lnL>
                    <a:lnR>
                      <a:noFill/>
                    </a:lnR>
                    <a:lnT>
                      <a:noFill/>
                    </a:lnT>
                    <a:lnB>
                      <a:noFill/>
                    </a:lnB>
                    <a:noFill/>
                  </a:tcPr>
                </a:tc>
                <a:tc>
                  <a:txBody>
                    <a:bodyPr/>
                    <a:lstStyle/>
                    <a:p>
                      <a:r>
                        <a:rPr lang="en-US" dirty="0">
                          <a:effectLst/>
                          <a:hlinkClick r:id="rId7" tooltip="Link to Final Report"/>
                        </a:rPr>
                        <a:t>Durability of CFRP Pretensioned Piles in Marine Environment Volume II</a:t>
                      </a:r>
                      <a:endParaRPr lang="en-US" dirty="0">
                        <a:effectLst/>
                      </a:endParaRPr>
                    </a:p>
                  </a:txBody>
                  <a:tcPr anchor="ctr">
                    <a:lnL>
                      <a:noFill/>
                    </a:lnL>
                    <a:lnR>
                      <a:noFill/>
                    </a:lnR>
                    <a:lnT>
                      <a:noFill/>
                    </a:lnT>
                    <a:lnB>
                      <a:noFill/>
                    </a:lnB>
                    <a:noFill/>
                  </a:tcPr>
                </a:tc>
                <a:tc>
                  <a:txBody>
                    <a:bodyPr/>
                    <a:lstStyle/>
                    <a:p>
                      <a:r>
                        <a:rPr lang="en-US" dirty="0">
                          <a:effectLst/>
                        </a:rPr>
                        <a:t>Sen, Rajan (USF)</a:t>
                      </a:r>
                    </a:p>
                  </a:txBody>
                  <a:tcPr anchor="ctr">
                    <a:lnL>
                      <a:noFill/>
                    </a:lnL>
                    <a:lnR>
                      <a:noFill/>
                    </a:lnR>
                    <a:lnT>
                      <a:noFill/>
                    </a:lnT>
                    <a:lnB>
                      <a:noFill/>
                    </a:lnB>
                    <a:noFill/>
                  </a:tcPr>
                </a:tc>
                <a:extLst>
                  <a:ext uri="{0D108BD9-81ED-4DB2-BD59-A6C34878D82A}">
                    <a16:rowId xmlns:a16="http://schemas.microsoft.com/office/drawing/2014/main" val="2083287375"/>
                  </a:ext>
                </a:extLst>
              </a:tr>
            </a:tbl>
          </a:graphicData>
        </a:graphic>
      </p:graphicFrame>
      <p:graphicFrame>
        <p:nvGraphicFramePr>
          <p:cNvPr id="16" name="Table 15">
            <a:extLst>
              <a:ext uri="{FF2B5EF4-FFF2-40B4-BE49-F238E27FC236}">
                <a16:creationId xmlns:a16="http://schemas.microsoft.com/office/drawing/2014/main" id="{41613511-7305-4B5E-0298-ACF57533F0CE}"/>
              </a:ext>
            </a:extLst>
          </p:cNvPr>
          <p:cNvGraphicFramePr>
            <a:graphicFrameLocks noGrp="1"/>
          </p:cNvGraphicFramePr>
          <p:nvPr>
            <p:extLst>
              <p:ext uri="{D42A27DB-BD31-4B8C-83A1-F6EECF244321}">
                <p14:modId xmlns:p14="http://schemas.microsoft.com/office/powerpoint/2010/main" val="4087055199"/>
              </p:ext>
            </p:extLst>
          </p:nvPr>
        </p:nvGraphicFramePr>
        <p:xfrm>
          <a:off x="274862" y="5710082"/>
          <a:ext cx="8426399" cy="640080"/>
        </p:xfrm>
        <a:graphic>
          <a:graphicData uri="http://schemas.openxmlformats.org/drawingml/2006/table">
            <a:tbl>
              <a:tblPr/>
              <a:tblGrid>
                <a:gridCol w="1340622">
                  <a:extLst>
                    <a:ext uri="{9D8B030D-6E8A-4147-A177-3AD203B41FA5}">
                      <a16:colId xmlns:a16="http://schemas.microsoft.com/office/drawing/2014/main" val="1025768398"/>
                    </a:ext>
                  </a:extLst>
                </a:gridCol>
                <a:gridCol w="5409378">
                  <a:extLst>
                    <a:ext uri="{9D8B030D-6E8A-4147-A177-3AD203B41FA5}">
                      <a16:colId xmlns:a16="http://schemas.microsoft.com/office/drawing/2014/main" val="574218199"/>
                    </a:ext>
                  </a:extLst>
                </a:gridCol>
                <a:gridCol w="1676399">
                  <a:extLst>
                    <a:ext uri="{9D8B030D-6E8A-4147-A177-3AD203B41FA5}">
                      <a16:colId xmlns:a16="http://schemas.microsoft.com/office/drawing/2014/main" val="2165254356"/>
                    </a:ext>
                  </a:extLst>
                </a:gridCol>
              </a:tblGrid>
              <a:tr h="501650">
                <a:tc>
                  <a:txBody>
                    <a:bodyPr/>
                    <a:lstStyle/>
                    <a:p>
                      <a:r>
                        <a:rPr lang="en-US">
                          <a:effectLst/>
                        </a:rPr>
                        <a:t>11/30/1998</a:t>
                      </a:r>
                    </a:p>
                  </a:txBody>
                  <a:tcPr anchor="ctr">
                    <a:lnL>
                      <a:noFill/>
                    </a:lnL>
                    <a:lnR>
                      <a:noFill/>
                    </a:lnR>
                    <a:lnT>
                      <a:noFill/>
                    </a:lnT>
                    <a:lnB>
                      <a:noFill/>
                    </a:lnB>
                    <a:noFill/>
                  </a:tcPr>
                </a:tc>
                <a:tc>
                  <a:txBody>
                    <a:bodyPr/>
                    <a:lstStyle/>
                    <a:p>
                      <a:r>
                        <a:rPr lang="en-US" dirty="0">
                          <a:effectLst/>
                          <a:hlinkClick r:id="rId8" tooltip="Link to Report"/>
                        </a:rPr>
                        <a:t>Studies on Carbon FRP (CFRP) Prestressed Concrete Bridge Columns and Piles in Marine Environment</a:t>
                      </a:r>
                      <a:r>
                        <a:rPr lang="en-US" dirty="0">
                          <a:effectLst/>
                        </a:rPr>
                        <a:t> </a:t>
                      </a:r>
                    </a:p>
                  </a:txBody>
                  <a:tcPr anchor="ctr">
                    <a:lnL>
                      <a:noFill/>
                    </a:lnL>
                    <a:lnR>
                      <a:noFill/>
                    </a:lnR>
                    <a:lnT>
                      <a:noFill/>
                    </a:lnT>
                    <a:lnB>
                      <a:noFill/>
                    </a:lnB>
                    <a:noFill/>
                  </a:tcPr>
                </a:tc>
                <a:tc>
                  <a:txBody>
                    <a:bodyPr/>
                    <a:lstStyle/>
                    <a:p>
                      <a:r>
                        <a:rPr lang="en-US" dirty="0" err="1">
                          <a:effectLst/>
                        </a:rPr>
                        <a:t>Arockiasamy</a:t>
                      </a:r>
                      <a:r>
                        <a:rPr lang="en-US" dirty="0">
                          <a:effectLst/>
                        </a:rPr>
                        <a:t>, M.   (FAU)</a:t>
                      </a:r>
                    </a:p>
                  </a:txBody>
                  <a:tcPr anchor="ctr">
                    <a:lnL>
                      <a:noFill/>
                    </a:lnL>
                    <a:lnR>
                      <a:noFill/>
                    </a:lnR>
                    <a:lnT>
                      <a:noFill/>
                    </a:lnT>
                    <a:lnB>
                      <a:noFill/>
                    </a:lnB>
                    <a:noFill/>
                  </a:tcPr>
                </a:tc>
                <a:extLst>
                  <a:ext uri="{0D108BD9-81ED-4DB2-BD59-A6C34878D82A}">
                    <a16:rowId xmlns:a16="http://schemas.microsoft.com/office/drawing/2014/main" val="213024062"/>
                  </a:ext>
                </a:extLst>
              </a:tr>
            </a:tbl>
          </a:graphicData>
        </a:graphic>
      </p:graphicFrame>
      <p:pic>
        <p:nvPicPr>
          <p:cNvPr id="21" name="Picture 20">
            <a:extLst>
              <a:ext uri="{FF2B5EF4-FFF2-40B4-BE49-F238E27FC236}">
                <a16:creationId xmlns:a16="http://schemas.microsoft.com/office/drawing/2014/main" id="{C5248A44-4F90-6166-E0AC-46CF826C128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01261" y="4228439"/>
            <a:ext cx="2901926" cy="16064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121495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normAutofit fontScale="90000"/>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Design: Practices and Standards for FRP-RC/PC</a:t>
            </a:r>
          </a:p>
        </p:txBody>
      </p:sp>
      <p:pic>
        <p:nvPicPr>
          <p:cNvPr id="5" name="Content Placeholder 4">
            <a:extLst>
              <a:ext uri="{FF2B5EF4-FFF2-40B4-BE49-F238E27FC236}">
                <a16:creationId xmlns:a16="http://schemas.microsoft.com/office/drawing/2014/main" id="{B179B2D4-EA67-1680-837F-DE564FFBCE74}"/>
              </a:ext>
            </a:extLst>
          </p:cNvPr>
          <p:cNvPicPr>
            <a:picLocks noGrp="1" noChangeAspect="1"/>
          </p:cNvPicPr>
          <p:nvPr>
            <p:ph sz="half" idx="1"/>
          </p:nvPr>
        </p:nvPicPr>
        <p:blipFill>
          <a:blip r:embed="rId2"/>
          <a:stretch>
            <a:fillRect/>
          </a:stretch>
        </p:blipFill>
        <p:spPr>
          <a:xfrm>
            <a:off x="1305398" y="1366322"/>
            <a:ext cx="9581203" cy="4125356"/>
          </a:xfrm>
        </p:spPr>
      </p:pic>
      <p:sp>
        <p:nvSpPr>
          <p:cNvPr id="6" name="Slide Number Placeholder 5">
            <a:extLst>
              <a:ext uri="{FF2B5EF4-FFF2-40B4-BE49-F238E27FC236}">
                <a16:creationId xmlns:a16="http://schemas.microsoft.com/office/drawing/2014/main" id="{21E54C56-7955-8230-0F24-0B64059A8210}"/>
              </a:ext>
            </a:extLst>
          </p:cNvPr>
          <p:cNvSpPr>
            <a:spLocks noGrp="1"/>
          </p:cNvSpPr>
          <p:nvPr>
            <p:ph type="sldNum" sz="quarter" idx="12"/>
          </p:nvPr>
        </p:nvSpPr>
        <p:spPr/>
        <p:txBody>
          <a:bodyPr/>
          <a:lstStyle/>
          <a:p>
            <a:fld id="{8301250C-3411-4DAA-A330-B8FCF0FECA0E}" type="slidenum">
              <a:rPr lang="en-US" smtClean="0"/>
              <a:t>12</a:t>
            </a:fld>
            <a:endParaRPr lang="en-US"/>
          </a:p>
        </p:txBody>
      </p:sp>
      <p:sp>
        <p:nvSpPr>
          <p:cNvPr id="8" name="TextBox 7">
            <a:extLst>
              <a:ext uri="{FF2B5EF4-FFF2-40B4-BE49-F238E27FC236}">
                <a16:creationId xmlns:a16="http://schemas.microsoft.com/office/drawing/2014/main" id="{81155690-F610-6C4B-C24E-B6603CC49D5E}"/>
              </a:ext>
            </a:extLst>
          </p:cNvPr>
          <p:cNvSpPr txBox="1"/>
          <p:nvPr/>
        </p:nvSpPr>
        <p:spPr>
          <a:xfrm>
            <a:off x="2079047" y="5696205"/>
            <a:ext cx="6106160" cy="400110"/>
          </a:xfrm>
          <a:prstGeom prst="rect">
            <a:avLst/>
          </a:prstGeom>
          <a:noFill/>
        </p:spPr>
        <p:txBody>
          <a:bodyPr wrap="square">
            <a:spAutoFit/>
          </a:bodyPr>
          <a:lstStyle/>
          <a:p>
            <a:pPr algn="l"/>
            <a:r>
              <a:rPr lang="en-US" sz="2000" b="1" dirty="0">
                <a:solidFill>
                  <a:srgbClr val="C00000"/>
                </a:solidFill>
              </a:rPr>
              <a:t>Updates in 2024 by:                 </a:t>
            </a:r>
            <a:r>
              <a:rPr lang="en-US" sz="2000" dirty="0">
                <a:solidFill>
                  <a:srgbClr val="C00000"/>
                </a:solidFill>
              </a:rPr>
              <a:t>Steven Nolan, P.E.  </a:t>
            </a:r>
          </a:p>
        </p:txBody>
      </p:sp>
    </p:spTree>
    <p:extLst>
      <p:ext uri="{BB962C8B-B14F-4D97-AF65-F5344CB8AC3E}">
        <p14:creationId xmlns:p14="http://schemas.microsoft.com/office/powerpoint/2010/main" val="20626240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172720"/>
            <a:ext cx="11369039" cy="1025198"/>
          </a:xfrm>
        </p:spPr>
        <p:txBody>
          <a:bodyPr>
            <a:normAutofit/>
          </a:bodyPr>
          <a:lstStyle/>
          <a:p>
            <a:r>
              <a:rPr lang="en-US" dirty="0"/>
              <a:t>2017 vs. </a:t>
            </a:r>
            <a:r>
              <a:rPr lang="en-US" dirty="0">
                <a:solidFill>
                  <a:srgbClr val="C00000"/>
                </a:solidFill>
              </a:rPr>
              <a:t>2024</a:t>
            </a:r>
            <a:r>
              <a:rPr lang="en-US" dirty="0"/>
              <a:t> FRP Reinforced Concrete Outline</a:t>
            </a:r>
          </a:p>
        </p:txBody>
      </p:sp>
      <p:sp>
        <p:nvSpPr>
          <p:cNvPr id="5" name="TextBox 4"/>
          <p:cNvSpPr txBox="1"/>
          <p:nvPr/>
        </p:nvSpPr>
        <p:spPr>
          <a:xfrm>
            <a:off x="6962294" y="1629188"/>
            <a:ext cx="4656549" cy="4462760"/>
          </a:xfrm>
          <a:prstGeom prst="rect">
            <a:avLst/>
          </a:prstGeom>
          <a:noFill/>
        </p:spPr>
        <p:txBody>
          <a:bodyPr wrap="square" rtlCol="0">
            <a:spAutoFit/>
          </a:bodyPr>
          <a:lstStyle/>
          <a:p>
            <a:pPr marL="342900" indent="-457200">
              <a:spcAft>
                <a:spcPts val="1200"/>
              </a:spcAft>
              <a:buAutoNum type="alphaUcPeriod"/>
            </a:pPr>
            <a:r>
              <a:rPr lang="en-US" sz="2800"/>
              <a:t>FRP Reinforcing Bars</a:t>
            </a:r>
            <a:endParaRPr lang="en-US" sz="2800">
              <a:solidFill>
                <a:srgbClr val="C00000"/>
              </a:solidFill>
            </a:endParaRPr>
          </a:p>
          <a:p>
            <a:pPr marL="342900" indent="-457200">
              <a:spcAft>
                <a:spcPts val="1200"/>
              </a:spcAft>
              <a:buAutoNum type="alphaUcPeriod"/>
            </a:pPr>
            <a:r>
              <a:rPr lang="en-US" sz="2800">
                <a:solidFill>
                  <a:srgbClr val="C00000"/>
                </a:solidFill>
              </a:rPr>
              <a:t>Research</a:t>
            </a:r>
          </a:p>
          <a:p>
            <a:pPr marL="342900" indent="-457200">
              <a:spcAft>
                <a:spcPts val="1200"/>
              </a:spcAft>
              <a:buAutoNum type="alphaUcPeriod"/>
            </a:pPr>
            <a:r>
              <a:rPr lang="en-US" sz="2800"/>
              <a:t>Structures Manual</a:t>
            </a:r>
          </a:p>
          <a:p>
            <a:pPr marL="342900" indent="-457200">
              <a:spcAft>
                <a:spcPts val="1200"/>
              </a:spcAft>
              <a:buAutoNum type="alphaUcPeriod"/>
            </a:pPr>
            <a:r>
              <a:rPr lang="en-US" sz="2800" strike="sngStrike"/>
              <a:t>Design Standards</a:t>
            </a:r>
          </a:p>
          <a:p>
            <a:pPr indent="-457200">
              <a:buAutoNum type="alphaUcPeriod"/>
            </a:pPr>
            <a:r>
              <a:rPr lang="en-US" sz="2800" strike="sngStrike"/>
              <a:t>Developmental Design </a:t>
            </a:r>
          </a:p>
          <a:p>
            <a:pPr>
              <a:spcAft>
                <a:spcPts val="1200"/>
              </a:spcAft>
            </a:pPr>
            <a:r>
              <a:rPr lang="en-US" sz="2800" strike="sngStrike"/>
              <a:t>      Standards</a:t>
            </a:r>
          </a:p>
          <a:p>
            <a:pPr marL="514350" indent="-514350">
              <a:spcAft>
                <a:spcPts val="1200"/>
              </a:spcAft>
              <a:buAutoNum type="alphaUcPeriod" startAt="5"/>
            </a:pPr>
            <a:r>
              <a:rPr lang="en-US" sz="2800" strike="sngStrike"/>
              <a:t>Standard Specifications</a:t>
            </a:r>
          </a:p>
          <a:p>
            <a:pPr marL="514350" indent="-514350">
              <a:spcAft>
                <a:spcPts val="1200"/>
              </a:spcAft>
              <a:buAutoNum type="alphaUcPeriod" startAt="5"/>
            </a:pPr>
            <a:r>
              <a:rPr lang="en-US" sz="2800" strike="sngStrike"/>
              <a:t>Challenges</a:t>
            </a:r>
            <a:endParaRPr lang="en-US" sz="2800" strike="sngStrike" dirty="0"/>
          </a:p>
        </p:txBody>
      </p:sp>
      <p:pic>
        <p:nvPicPr>
          <p:cNvPr id="3" name="Picture 6" descr="cid:image006.png@01D1E7FB.954241D0">
            <a:extLst>
              <a:ext uri="{FF2B5EF4-FFF2-40B4-BE49-F238E27FC236}">
                <a16:creationId xmlns:a16="http://schemas.microsoft.com/office/drawing/2014/main" id="{1E8F928C-ACF1-C81B-E370-1EFF180AB2A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227"/>
          <a:stretch/>
        </p:blipFill>
        <p:spPr bwMode="auto">
          <a:xfrm>
            <a:off x="573157" y="2479895"/>
            <a:ext cx="6062067"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2">
            <a:extLst>
              <a:ext uri="{FF2B5EF4-FFF2-40B4-BE49-F238E27FC236}">
                <a16:creationId xmlns:a16="http://schemas.microsoft.com/office/drawing/2014/main" id="{A586D945-F790-0035-788A-3E487A7ED6D5}"/>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13</a:t>
            </a:fld>
            <a:endParaRPr lang="en-US" dirty="0"/>
          </a:p>
        </p:txBody>
      </p:sp>
    </p:spTree>
    <p:extLst>
      <p:ext uri="{BB962C8B-B14F-4D97-AF65-F5344CB8AC3E}">
        <p14:creationId xmlns:p14="http://schemas.microsoft.com/office/powerpoint/2010/main" val="2668669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9397" y="810053"/>
            <a:ext cx="5949696" cy="523220"/>
          </a:xfrm>
          <a:prstGeom prst="rect">
            <a:avLst/>
          </a:prstGeom>
          <a:noFill/>
        </p:spPr>
        <p:txBody>
          <a:bodyPr wrap="square" rtlCol="0">
            <a:spAutoFit/>
          </a:bodyPr>
          <a:lstStyle/>
          <a:p>
            <a:r>
              <a:rPr lang="en-US" sz="2800" b="1" dirty="0">
                <a:solidFill>
                  <a:schemeClr val="bg1"/>
                </a:solidFill>
              </a:rPr>
              <a:t>Spec. 932-</a:t>
            </a:r>
            <a:r>
              <a:rPr lang="en-US" sz="2800" b="1" dirty="0">
                <a:solidFill>
                  <a:srgbClr val="FF0000"/>
                </a:solidFill>
              </a:rPr>
              <a:t>4</a:t>
            </a:r>
            <a:r>
              <a:rPr lang="en-US" sz="2800" b="1" dirty="0">
                <a:solidFill>
                  <a:schemeClr val="bg1"/>
                </a:solidFill>
              </a:rPr>
              <a:t>.2 Bar Sizes and Loads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1549400" y="1259840"/>
            <a:ext cx="7797799" cy="53312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C:\Users\ST986RV\AppData\Local\Temp\SNAGHTML2c486243.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6200000">
            <a:off x="7961598" y="2137835"/>
            <a:ext cx="5506219" cy="183540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1612CE8-29A3-367B-C822-463D341F4106}"/>
              </a:ext>
            </a:extLst>
          </p:cNvPr>
          <p:cNvSpPr txBox="1">
            <a:spLocks/>
          </p:cNvSpPr>
          <p:nvPr/>
        </p:nvSpPr>
        <p:spPr>
          <a:xfrm>
            <a:off x="568130" y="179665"/>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sp>
        <p:nvSpPr>
          <p:cNvPr id="4" name="Slide Number Placeholder 2">
            <a:extLst>
              <a:ext uri="{FF2B5EF4-FFF2-40B4-BE49-F238E27FC236}">
                <a16:creationId xmlns:a16="http://schemas.microsoft.com/office/drawing/2014/main" id="{E16DADE9-4222-6123-923A-6B2847617A87}"/>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14</a:t>
            </a:fld>
            <a:endParaRPr lang="en-US" dirty="0"/>
          </a:p>
        </p:txBody>
      </p:sp>
    </p:spTree>
    <p:extLst>
      <p:ext uri="{BB962C8B-B14F-4D97-AF65-F5344CB8AC3E}">
        <p14:creationId xmlns:p14="http://schemas.microsoft.com/office/powerpoint/2010/main" val="4078236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58479" y="189825"/>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sp>
        <p:nvSpPr>
          <p:cNvPr id="2" name="TextBox 1"/>
          <p:cNvSpPr txBox="1"/>
          <p:nvPr/>
        </p:nvSpPr>
        <p:spPr>
          <a:xfrm>
            <a:off x="431385" y="1392734"/>
            <a:ext cx="11329230" cy="4893647"/>
          </a:xfrm>
          <a:prstGeom prst="rect">
            <a:avLst/>
          </a:prstGeom>
          <a:noFill/>
        </p:spPr>
        <p:txBody>
          <a:bodyPr wrap="square" rtlCol="0">
            <a:spAutoFit/>
          </a:bodyPr>
          <a:lstStyle/>
          <a:p>
            <a:r>
              <a:rPr lang="en-US" sz="2400" b="1" dirty="0"/>
              <a:t>Characteristics of FRP Reinforcement:</a:t>
            </a:r>
          </a:p>
          <a:p>
            <a:pPr marL="457200" indent="-457200">
              <a:buFont typeface="Courier New" panose="02070309020205020404" pitchFamily="49" charset="0"/>
              <a:buChar char="o"/>
            </a:pPr>
            <a:r>
              <a:rPr lang="en-US" sz="2400" dirty="0"/>
              <a:t>Polymer resin matrix relatively weak:</a:t>
            </a:r>
          </a:p>
          <a:p>
            <a:pPr marL="914400" lvl="1" indent="-457200">
              <a:buFont typeface="Arial" panose="020B0604020202020204" pitchFamily="34" charset="0"/>
              <a:buChar char="•"/>
            </a:pPr>
            <a:r>
              <a:rPr lang="en-US" sz="2400" dirty="0"/>
              <a:t>Bond force is transferred through resin to fibers.</a:t>
            </a:r>
          </a:p>
          <a:p>
            <a:pPr marL="914400" lvl="1" indent="-457200">
              <a:buFont typeface="Arial" panose="020B0604020202020204" pitchFamily="34" charset="0"/>
              <a:buChar char="•"/>
            </a:pPr>
            <a:r>
              <a:rPr lang="en-US" sz="2400" dirty="0"/>
              <a:t>Shear resistance is considered relatively weak </a:t>
            </a:r>
            <a:r>
              <a:rPr lang="en-US" sz="2400" i="1" dirty="0">
                <a:solidFill>
                  <a:srgbClr val="C00000"/>
                </a:solidFill>
              </a:rPr>
              <a:t>(~60%).</a:t>
            </a:r>
          </a:p>
          <a:p>
            <a:pPr marL="457200" indent="-457200">
              <a:buFont typeface="Courier New" panose="02070309020205020404" pitchFamily="49" charset="0"/>
              <a:buChar char="o"/>
            </a:pPr>
            <a:r>
              <a:rPr lang="en-US" sz="2400" dirty="0"/>
              <a:t>Low compressive strength of FRP:</a:t>
            </a:r>
          </a:p>
          <a:p>
            <a:pPr marL="914400" lvl="1" indent="-457200">
              <a:buFont typeface="Arial" panose="020B0604020202020204" pitchFamily="34" charset="0"/>
              <a:buChar char="•"/>
            </a:pPr>
            <a:r>
              <a:rPr lang="en-US" sz="2400" dirty="0"/>
              <a:t>Design </a:t>
            </a:r>
            <a:r>
              <a:rPr lang="en-US" sz="2400" dirty="0">
                <a:solidFill>
                  <a:srgbClr val="C00000"/>
                </a:solidFill>
              </a:rPr>
              <a:t>contribution</a:t>
            </a:r>
            <a:r>
              <a:rPr lang="en-US" sz="2400" dirty="0"/>
              <a:t> of FRP reinforcement to resist compression is </a:t>
            </a:r>
            <a:r>
              <a:rPr lang="en-US" sz="2400" strike="sngStrike" dirty="0"/>
              <a:t>not recommended </a:t>
            </a:r>
            <a:r>
              <a:rPr lang="en-US" sz="2400" dirty="0">
                <a:solidFill>
                  <a:srgbClr val="C00000"/>
                </a:solidFill>
              </a:rPr>
              <a:t>ignored.</a:t>
            </a:r>
          </a:p>
          <a:p>
            <a:pPr marL="457200" indent="-457200">
              <a:buFont typeface="Courier New" panose="02070309020205020404" pitchFamily="49" charset="0"/>
              <a:buChar char="o"/>
            </a:pPr>
            <a:r>
              <a:rPr lang="en-US" sz="2400" dirty="0"/>
              <a:t>Modulus of elasticity is low:</a:t>
            </a:r>
          </a:p>
          <a:p>
            <a:pPr marL="914400" lvl="1" indent="-457200">
              <a:buFont typeface="Arial" panose="020B0604020202020204" pitchFamily="34" charset="0"/>
              <a:buChar char="•"/>
            </a:pPr>
            <a:r>
              <a:rPr lang="en-US" sz="2400" dirty="0"/>
              <a:t>Due to lower stiffness (</a:t>
            </a:r>
            <a:r>
              <a:rPr lang="en-US" sz="2400" i="1" dirty="0"/>
              <a:t>6.5 </a:t>
            </a:r>
            <a:r>
              <a:rPr lang="en-US" sz="2400" i="1" dirty="0" err="1"/>
              <a:t>msi</a:t>
            </a:r>
            <a:r>
              <a:rPr lang="en-US" sz="2400" i="1" dirty="0"/>
              <a:t> </a:t>
            </a:r>
            <a:r>
              <a:rPr lang="en-US" sz="2400" i="1" dirty="0">
                <a:solidFill>
                  <a:srgbClr val="C00000"/>
                </a:solidFill>
              </a:rPr>
              <a:t>&amp; 8.7 </a:t>
            </a:r>
            <a:r>
              <a:rPr lang="en-US" sz="2400" i="1" dirty="0" err="1">
                <a:solidFill>
                  <a:srgbClr val="C00000"/>
                </a:solidFill>
              </a:rPr>
              <a:t>msi</a:t>
            </a:r>
            <a:r>
              <a:rPr lang="en-US" sz="2400" dirty="0"/>
              <a:t>), serviceability often controls the design.</a:t>
            </a:r>
          </a:p>
          <a:p>
            <a:pPr marL="457200" indent="-457200">
              <a:buFont typeface="Courier New" panose="02070309020205020404" pitchFamily="49" charset="0"/>
              <a:buChar char="o"/>
            </a:pPr>
            <a:r>
              <a:rPr lang="en-US" sz="2400" dirty="0"/>
              <a:t>Creep-rupture threshold is low (</a:t>
            </a:r>
            <a:r>
              <a:rPr lang="en-US" sz="2400" i="1" strike="sngStrike" dirty="0"/>
              <a:t>25%</a:t>
            </a:r>
            <a:r>
              <a:rPr lang="en-US" sz="2400" i="1" dirty="0"/>
              <a:t> </a:t>
            </a:r>
            <a:r>
              <a:rPr lang="en-US" sz="2400" i="1" dirty="0">
                <a:solidFill>
                  <a:srgbClr val="C00000"/>
                </a:solidFill>
              </a:rPr>
              <a:t>30% </a:t>
            </a:r>
            <a:r>
              <a:rPr lang="en-US" sz="2400" b="1" i="1" dirty="0">
                <a:solidFill>
                  <a:srgbClr val="C00000"/>
                </a:solidFill>
              </a:rPr>
              <a:t>f</a:t>
            </a:r>
            <a:r>
              <a:rPr lang="en-US" sz="2400" b="1" i="1" baseline="-25000" dirty="0">
                <a:solidFill>
                  <a:srgbClr val="C00000"/>
                </a:solidFill>
              </a:rPr>
              <a:t>u</a:t>
            </a:r>
            <a:r>
              <a:rPr lang="en-US" sz="2400" dirty="0"/>
              <a:t>):</a:t>
            </a:r>
          </a:p>
          <a:p>
            <a:pPr marL="914400" lvl="1" indent="-457200">
              <a:buFont typeface="Arial" panose="020B0604020202020204" pitchFamily="34" charset="0"/>
              <a:buChar char="•"/>
            </a:pPr>
            <a:r>
              <a:rPr lang="en-US" sz="2400" dirty="0"/>
              <a:t>Sustained high tension can cause fibers to fail after a period of time</a:t>
            </a:r>
          </a:p>
          <a:p>
            <a:pPr marL="914400" lvl="1" indent="-457200">
              <a:buFont typeface="Arial" panose="020B0604020202020204" pitchFamily="34" charset="0"/>
              <a:buChar char="•"/>
            </a:pPr>
            <a:r>
              <a:rPr lang="en-US" sz="2400" dirty="0"/>
              <a:t>GFRP is considered more susceptible than CFRP (</a:t>
            </a:r>
            <a:r>
              <a:rPr lang="en-US" sz="2400" i="1" dirty="0"/>
              <a:t>70% </a:t>
            </a:r>
            <a:r>
              <a:rPr lang="en-US" sz="2400" b="1" i="1" dirty="0"/>
              <a:t>f</a:t>
            </a:r>
            <a:r>
              <a:rPr lang="en-US" sz="2400" b="1" i="1" baseline="-25000" dirty="0"/>
              <a:t>u</a:t>
            </a:r>
            <a:r>
              <a:rPr lang="en-US" sz="2400" dirty="0"/>
              <a:t>).</a:t>
            </a:r>
          </a:p>
        </p:txBody>
      </p:sp>
      <p:pic>
        <p:nvPicPr>
          <p:cNvPr id="3074" name="Picture 2" descr="C:\Users\st986rv\AppData\Local\Temp\SNAGHTML104a3c42.PNG"/>
          <p:cNvPicPr>
            <a:picLocks noChangeAspect="1" noChangeArrowheads="1"/>
          </p:cNvPicPr>
          <p:nvPr/>
        </p:nvPicPr>
        <p:blipFill>
          <a:blip r:embed="rId3">
            <a:lum/>
            <a:extLst>
              <a:ext uri="{28A0092B-C50C-407E-A947-70E740481C1C}">
                <a14:useLocalDpi xmlns:a14="http://schemas.microsoft.com/office/drawing/2010/main"/>
              </a:ext>
            </a:extLst>
          </a:blip>
          <a:srcRect/>
          <a:stretch>
            <a:fillRect/>
          </a:stretch>
        </p:blipFill>
        <p:spPr bwMode="auto">
          <a:xfrm>
            <a:off x="9051010" y="359368"/>
            <a:ext cx="2457073" cy="280077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22A26A1-E390-EB2A-47F5-51D8E2030DCB}"/>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15</a:t>
            </a:fld>
            <a:endParaRPr lang="en-US" dirty="0"/>
          </a:p>
        </p:txBody>
      </p:sp>
    </p:spTree>
    <p:extLst>
      <p:ext uri="{BB962C8B-B14F-4D97-AF65-F5344CB8AC3E}">
        <p14:creationId xmlns:p14="http://schemas.microsoft.com/office/powerpoint/2010/main" val="540629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98875" y="209589"/>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sp>
        <p:nvSpPr>
          <p:cNvPr id="6" name="TextBox 5"/>
          <p:cNvSpPr txBox="1"/>
          <p:nvPr/>
        </p:nvSpPr>
        <p:spPr>
          <a:xfrm>
            <a:off x="245339" y="1274223"/>
            <a:ext cx="6549560" cy="2323713"/>
          </a:xfrm>
          <a:prstGeom prst="rect">
            <a:avLst/>
          </a:prstGeom>
          <a:noFill/>
        </p:spPr>
        <p:txBody>
          <a:bodyPr wrap="square" rtlCol="0">
            <a:spAutoFit/>
          </a:bodyPr>
          <a:lstStyle/>
          <a:p>
            <a:pPr>
              <a:spcAft>
                <a:spcPts val="600"/>
              </a:spcAft>
            </a:pPr>
            <a:r>
              <a:rPr lang="en-US" sz="2800" b="1" dirty="0"/>
              <a:t>Characteristics of FRP Reinforcement:</a:t>
            </a:r>
          </a:p>
          <a:p>
            <a:pPr marL="457200" indent="-457200">
              <a:buFont typeface="Courier New" panose="02070309020205020404" pitchFamily="49" charset="0"/>
              <a:buChar char="o"/>
            </a:pPr>
            <a:r>
              <a:rPr lang="en-US" sz="2800" dirty="0"/>
              <a:t>Linear Elastic to Failure</a:t>
            </a:r>
          </a:p>
          <a:p>
            <a:pPr marL="457200" indent="-457200">
              <a:buFont typeface="Courier New" panose="02070309020205020404" pitchFamily="49" charset="0"/>
              <a:buChar char="o"/>
            </a:pPr>
            <a:r>
              <a:rPr lang="en-US" sz="2800" dirty="0"/>
              <a:t>No Yielding</a:t>
            </a:r>
            <a:r>
              <a:rPr lang="en-US" sz="2800" dirty="0">
                <a:solidFill>
                  <a:srgbClr val="FF0000"/>
                </a:solidFill>
              </a:rPr>
              <a:t> </a:t>
            </a:r>
            <a:r>
              <a:rPr lang="en-US" sz="2400" dirty="0">
                <a:solidFill>
                  <a:srgbClr val="C00000"/>
                </a:solidFill>
              </a:rPr>
              <a:t>(but higher strain at 60 ksi)</a:t>
            </a:r>
            <a:endParaRPr lang="en-US" sz="2800" dirty="0">
              <a:solidFill>
                <a:srgbClr val="C00000"/>
              </a:solidFill>
            </a:endParaRPr>
          </a:p>
          <a:p>
            <a:pPr marL="457200" indent="-457200">
              <a:buFont typeface="Courier New" panose="02070309020205020404" pitchFamily="49" charset="0"/>
              <a:buChar char="o"/>
            </a:pPr>
            <a:r>
              <a:rPr lang="en-US" sz="2800" dirty="0"/>
              <a:t>Higher Ultimate Strength</a:t>
            </a:r>
          </a:p>
          <a:p>
            <a:pPr marL="457200" indent="-457200">
              <a:buFont typeface="Courier New" panose="02070309020205020404" pitchFamily="49" charset="0"/>
              <a:buChar char="o"/>
            </a:pPr>
            <a:r>
              <a:rPr lang="en-US" sz="2800" dirty="0"/>
              <a:t>Lower Strain at Failure</a:t>
            </a:r>
          </a:p>
        </p:txBody>
      </p:sp>
      <p:sp>
        <p:nvSpPr>
          <p:cNvPr id="2" name="TextBox 1"/>
          <p:cNvSpPr txBox="1"/>
          <p:nvPr/>
        </p:nvSpPr>
        <p:spPr>
          <a:xfrm>
            <a:off x="6354305" y="5610386"/>
            <a:ext cx="1642820" cy="369332"/>
          </a:xfrm>
          <a:prstGeom prst="rect">
            <a:avLst/>
          </a:prstGeom>
          <a:noFill/>
        </p:spPr>
        <p:txBody>
          <a:bodyPr wrap="square" rtlCol="0">
            <a:spAutoFit/>
          </a:bodyPr>
          <a:lstStyle/>
          <a:p>
            <a:endParaRPr lang="en-US" dirty="0"/>
          </a:p>
        </p:txBody>
      </p:sp>
      <p:sp>
        <p:nvSpPr>
          <p:cNvPr id="7" name="TextBox 6"/>
          <p:cNvSpPr txBox="1"/>
          <p:nvPr/>
        </p:nvSpPr>
        <p:spPr>
          <a:xfrm>
            <a:off x="360422" y="6133740"/>
            <a:ext cx="6209659" cy="369332"/>
          </a:xfrm>
          <a:prstGeom prst="rect">
            <a:avLst/>
          </a:prstGeom>
          <a:noFill/>
        </p:spPr>
        <p:txBody>
          <a:bodyPr wrap="square" rtlCol="0">
            <a:spAutoFit/>
          </a:bodyPr>
          <a:lstStyle/>
          <a:p>
            <a:r>
              <a:rPr lang="en-US" dirty="0"/>
              <a:t>From </a:t>
            </a:r>
            <a:r>
              <a:rPr lang="en-US" strike="sngStrike" dirty="0"/>
              <a:t>ACI 440.1R-15 </a:t>
            </a:r>
            <a:r>
              <a:rPr lang="en-US" dirty="0">
                <a:solidFill>
                  <a:srgbClr val="C00000"/>
                </a:solidFill>
              </a:rPr>
              <a:t>FDOT Spec 932-4, ASTM D7957 &amp; D8505</a:t>
            </a:r>
          </a:p>
        </p:txBody>
      </p:sp>
      <p:grpSp>
        <p:nvGrpSpPr>
          <p:cNvPr id="17" name="Group 16">
            <a:extLst>
              <a:ext uri="{FF2B5EF4-FFF2-40B4-BE49-F238E27FC236}">
                <a16:creationId xmlns:a16="http://schemas.microsoft.com/office/drawing/2014/main" id="{B423985B-4A12-F45C-A769-691F74E21578}"/>
              </a:ext>
            </a:extLst>
          </p:cNvPr>
          <p:cNvGrpSpPr/>
          <p:nvPr/>
        </p:nvGrpSpPr>
        <p:grpSpPr>
          <a:xfrm>
            <a:off x="5938439" y="1001951"/>
            <a:ext cx="6078291" cy="5670602"/>
            <a:chOff x="5920944" y="743919"/>
            <a:chExt cx="6078291" cy="5670602"/>
          </a:xfrm>
        </p:grpSpPr>
        <p:pic>
          <p:nvPicPr>
            <p:cNvPr id="1042" name="Picture 18" descr="C:\Users\st986rv\AppData\Local\Temp\SNAGHTML106817d0.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0944" y="743919"/>
              <a:ext cx="6078291" cy="567060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B4F09505-DF6E-105C-519E-376165FA7A8F}"/>
                </a:ext>
              </a:extLst>
            </p:cNvPr>
            <p:cNvCxnSpPr>
              <a:cxnSpLocks/>
            </p:cNvCxnSpPr>
            <p:nvPr/>
          </p:nvCxnSpPr>
          <p:spPr>
            <a:xfrm flipH="1">
              <a:off x="9865895" y="1376413"/>
              <a:ext cx="221381" cy="35613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C244082-CE81-610C-00CE-666AB2500FAC}"/>
                </a:ext>
              </a:extLst>
            </p:cNvPr>
            <p:cNvCxnSpPr>
              <a:cxnSpLocks/>
            </p:cNvCxnSpPr>
            <p:nvPr/>
          </p:nvCxnSpPr>
          <p:spPr>
            <a:xfrm flipH="1">
              <a:off x="7127017" y="4004109"/>
              <a:ext cx="3595526" cy="147266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3D681EA-1FA6-1789-CBC0-2737D30BFD70}"/>
                </a:ext>
              </a:extLst>
            </p:cNvPr>
            <p:cNvSpPr txBox="1"/>
            <p:nvPr/>
          </p:nvSpPr>
          <p:spPr>
            <a:xfrm>
              <a:off x="6559698" y="4735873"/>
              <a:ext cx="616017" cy="369332"/>
            </a:xfrm>
            <a:prstGeom prst="rect">
              <a:avLst/>
            </a:prstGeom>
            <a:noFill/>
          </p:spPr>
          <p:txBody>
            <a:bodyPr wrap="square" rtlCol="0">
              <a:spAutoFit/>
            </a:bodyPr>
            <a:lstStyle/>
            <a:p>
              <a:r>
                <a:rPr lang="en-US" dirty="0">
                  <a:solidFill>
                    <a:srgbClr val="FF0000"/>
                  </a:solidFill>
                </a:rPr>
                <a:t>67</a:t>
              </a:r>
            </a:p>
          </p:txBody>
        </p:sp>
        <p:sp>
          <p:nvSpPr>
            <p:cNvPr id="14" name="TextBox 13">
              <a:extLst>
                <a:ext uri="{FF2B5EF4-FFF2-40B4-BE49-F238E27FC236}">
                  <a16:creationId xmlns:a16="http://schemas.microsoft.com/office/drawing/2014/main" id="{6F8B65D6-23DB-FCAF-CD40-F71BF0F8F7C2}"/>
                </a:ext>
              </a:extLst>
            </p:cNvPr>
            <p:cNvSpPr txBox="1"/>
            <p:nvPr/>
          </p:nvSpPr>
          <p:spPr>
            <a:xfrm rot="20244005">
              <a:off x="9066277" y="3928228"/>
              <a:ext cx="1820614" cy="400110"/>
            </a:xfrm>
            <a:prstGeom prst="rect">
              <a:avLst/>
            </a:prstGeom>
            <a:noFill/>
          </p:spPr>
          <p:txBody>
            <a:bodyPr wrap="square" rtlCol="0">
              <a:spAutoFit/>
            </a:bodyPr>
            <a:lstStyle/>
            <a:p>
              <a:r>
                <a:rPr lang="en-US" sz="2000" dirty="0">
                  <a:solidFill>
                    <a:srgbClr val="FF0000"/>
                  </a:solidFill>
                </a:rPr>
                <a:t>GFRP </a:t>
              </a:r>
              <a:r>
                <a:rPr lang="en-US" dirty="0">
                  <a:solidFill>
                    <a:srgbClr val="FF0000"/>
                  </a:solidFill>
                </a:rPr>
                <a:t>(Type III)</a:t>
              </a:r>
              <a:endParaRPr lang="en-US" sz="2000" dirty="0">
                <a:solidFill>
                  <a:srgbClr val="FF0000"/>
                </a:solidFill>
              </a:endParaRPr>
            </a:p>
          </p:txBody>
        </p:sp>
        <p:sp>
          <p:nvSpPr>
            <p:cNvPr id="15" name="TextBox 14">
              <a:extLst>
                <a:ext uri="{FF2B5EF4-FFF2-40B4-BE49-F238E27FC236}">
                  <a16:creationId xmlns:a16="http://schemas.microsoft.com/office/drawing/2014/main" id="{298F84E0-855C-AB50-7696-1220823A6C01}"/>
                </a:ext>
              </a:extLst>
            </p:cNvPr>
            <p:cNvSpPr txBox="1"/>
            <p:nvPr/>
          </p:nvSpPr>
          <p:spPr>
            <a:xfrm rot="18400828">
              <a:off x="8840426" y="1872835"/>
              <a:ext cx="1194242" cy="369332"/>
            </a:xfrm>
            <a:prstGeom prst="rect">
              <a:avLst/>
            </a:prstGeom>
            <a:noFill/>
          </p:spPr>
          <p:txBody>
            <a:bodyPr wrap="square" rtlCol="0">
              <a:spAutoFit/>
            </a:bodyPr>
            <a:lstStyle/>
            <a:p>
              <a:r>
                <a:rPr lang="en-US" dirty="0">
                  <a:solidFill>
                    <a:srgbClr val="FF0000"/>
                  </a:solidFill>
                </a:rPr>
                <a:t>(Type II)</a:t>
              </a:r>
            </a:p>
          </p:txBody>
        </p:sp>
        <p:sp>
          <p:nvSpPr>
            <p:cNvPr id="16" name="TextBox 15">
              <a:extLst>
                <a:ext uri="{FF2B5EF4-FFF2-40B4-BE49-F238E27FC236}">
                  <a16:creationId xmlns:a16="http://schemas.microsoft.com/office/drawing/2014/main" id="{28DC3C3C-C643-27F9-F826-973DF411CD1D}"/>
                </a:ext>
              </a:extLst>
            </p:cNvPr>
            <p:cNvSpPr txBox="1"/>
            <p:nvPr/>
          </p:nvSpPr>
          <p:spPr>
            <a:xfrm rot="20892793">
              <a:off x="10342536" y="4230974"/>
              <a:ext cx="1194242" cy="400110"/>
            </a:xfrm>
            <a:prstGeom prst="rect">
              <a:avLst/>
            </a:prstGeom>
            <a:noFill/>
          </p:spPr>
          <p:txBody>
            <a:bodyPr wrap="square" rtlCol="0">
              <a:spAutoFit/>
            </a:bodyPr>
            <a:lstStyle/>
            <a:p>
              <a:r>
                <a:rPr lang="en-US" dirty="0">
                  <a:solidFill>
                    <a:srgbClr val="FF0000"/>
                  </a:solidFill>
                </a:rPr>
                <a:t>(Type </a:t>
              </a:r>
              <a:r>
                <a:rPr lang="en-US" sz="2000" dirty="0">
                  <a:solidFill>
                    <a:srgbClr val="FF0000"/>
                  </a:solidFill>
                </a:rPr>
                <a:t>0</a:t>
              </a:r>
              <a:r>
                <a:rPr lang="en-US" dirty="0">
                  <a:solidFill>
                    <a:srgbClr val="FF0000"/>
                  </a:solidFill>
                </a:rPr>
                <a:t>)</a:t>
              </a:r>
            </a:p>
          </p:txBody>
        </p:sp>
      </p:grpSp>
      <p:grpSp>
        <p:nvGrpSpPr>
          <p:cNvPr id="1044" name="Group 1043">
            <a:extLst>
              <a:ext uri="{FF2B5EF4-FFF2-40B4-BE49-F238E27FC236}">
                <a16:creationId xmlns:a16="http://schemas.microsoft.com/office/drawing/2014/main" id="{62E15907-A3E6-4657-D0B0-2FC52E436F67}"/>
              </a:ext>
            </a:extLst>
          </p:cNvPr>
          <p:cNvGrpSpPr/>
          <p:nvPr/>
        </p:nvGrpSpPr>
        <p:grpSpPr>
          <a:xfrm>
            <a:off x="360422" y="3726400"/>
            <a:ext cx="6117869" cy="2389433"/>
            <a:chOff x="360422" y="3726400"/>
            <a:chExt cx="6117869" cy="2389433"/>
          </a:xfrm>
        </p:grpSpPr>
        <p:pic>
          <p:nvPicPr>
            <p:cNvPr id="1034" name="Picture 10" descr="C:\Users\st986rv\AppData\Local\Temp\SNAGHTML105b010c.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0422" y="3726400"/>
              <a:ext cx="6117869" cy="2389433"/>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E560C520-D4F2-5C65-9B23-4B9BE292A773}"/>
                </a:ext>
              </a:extLst>
            </p:cNvPr>
            <p:cNvCxnSpPr>
              <a:cxnSpLocks/>
            </p:cNvCxnSpPr>
            <p:nvPr/>
          </p:nvCxnSpPr>
          <p:spPr>
            <a:xfrm flipH="1" flipV="1">
              <a:off x="4745255" y="5059833"/>
              <a:ext cx="445777" cy="132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E9AA17F-02EF-F636-B5A2-FD864E432C25}"/>
                </a:ext>
              </a:extLst>
            </p:cNvPr>
            <p:cNvSpPr txBox="1"/>
            <p:nvPr/>
          </p:nvSpPr>
          <p:spPr>
            <a:xfrm>
              <a:off x="5398905" y="5304005"/>
              <a:ext cx="904355" cy="369332"/>
            </a:xfrm>
            <a:prstGeom prst="rect">
              <a:avLst/>
            </a:prstGeom>
            <a:solidFill>
              <a:schemeClr val="bg1"/>
            </a:solidFill>
          </p:spPr>
          <p:txBody>
            <a:bodyPr wrap="square" rtlCol="0">
              <a:spAutoFit/>
            </a:bodyPr>
            <a:lstStyle/>
            <a:p>
              <a:endParaRPr lang="en-US" dirty="0">
                <a:solidFill>
                  <a:srgbClr val="FF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8D080815-6E0E-3562-FD92-E4FE46BB114A}"/>
                </a:ext>
              </a:extLst>
            </p:cNvPr>
            <p:cNvSpPr txBox="1"/>
            <p:nvPr/>
          </p:nvSpPr>
          <p:spPr>
            <a:xfrm>
              <a:off x="5398904" y="5705450"/>
              <a:ext cx="904355" cy="369332"/>
            </a:xfrm>
            <a:prstGeom prst="rect">
              <a:avLst/>
            </a:prstGeom>
            <a:solidFill>
              <a:schemeClr val="bg1"/>
            </a:solidFill>
          </p:spPr>
          <p:txBody>
            <a:bodyPr wrap="square" rtlCol="0">
              <a:spAutoFit/>
            </a:bodyPr>
            <a:lstStyle/>
            <a:p>
              <a:endParaRPr lang="en-US" dirty="0">
                <a:solidFill>
                  <a:srgbClr val="FF0000"/>
                </a:solidFill>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AC618776-868A-AEC5-7869-78EECD423ED7}"/>
                </a:ext>
              </a:extLst>
            </p:cNvPr>
            <p:cNvCxnSpPr>
              <a:cxnSpLocks/>
            </p:cNvCxnSpPr>
            <p:nvPr/>
          </p:nvCxnSpPr>
          <p:spPr>
            <a:xfrm flipH="1" flipV="1">
              <a:off x="2118923" y="5883486"/>
              <a:ext cx="445777" cy="132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E17AFC2-8991-F6F2-51A8-7268B67742A9}"/>
                </a:ext>
              </a:extLst>
            </p:cNvPr>
            <p:cNvSpPr txBox="1"/>
            <p:nvPr/>
          </p:nvSpPr>
          <p:spPr>
            <a:xfrm>
              <a:off x="2595691" y="5712079"/>
              <a:ext cx="904355" cy="369332"/>
            </a:xfrm>
            <a:prstGeom prst="rect">
              <a:avLst/>
            </a:prstGeom>
            <a:solidFill>
              <a:schemeClr val="bg1"/>
            </a:solidFill>
          </p:spPr>
          <p:txBody>
            <a:bodyPr wrap="square" rtlCol="0">
              <a:spAutoFit/>
            </a:bodyPr>
            <a:lstStyle/>
            <a:p>
              <a:endParaRPr lang="en-US" dirty="0">
                <a:solidFill>
                  <a:srgbClr val="FF000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6AFA5CFD-2FDD-B9CE-D10E-6947852FE520}"/>
                </a:ext>
              </a:extLst>
            </p:cNvPr>
            <p:cNvSpPr txBox="1"/>
            <p:nvPr/>
          </p:nvSpPr>
          <p:spPr>
            <a:xfrm>
              <a:off x="2596692" y="5301332"/>
              <a:ext cx="904355" cy="369332"/>
            </a:xfrm>
            <a:prstGeom prst="rect">
              <a:avLst/>
            </a:prstGeom>
            <a:solidFill>
              <a:schemeClr val="bg1"/>
            </a:solidFill>
          </p:spPr>
          <p:txBody>
            <a:bodyPr wrap="square" rtlCol="0">
              <a:spAutoFit/>
            </a:bodyPr>
            <a:lstStyle/>
            <a:p>
              <a:endParaRPr lang="en-US"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28BD70C2-1E71-38CC-6331-CABF92058180}"/>
                </a:ext>
              </a:extLst>
            </p:cNvPr>
            <p:cNvSpPr txBox="1"/>
            <p:nvPr/>
          </p:nvSpPr>
          <p:spPr>
            <a:xfrm>
              <a:off x="2602677" y="4885993"/>
              <a:ext cx="904355" cy="369332"/>
            </a:xfrm>
            <a:prstGeom prst="rect">
              <a:avLst/>
            </a:prstGeom>
            <a:solidFill>
              <a:schemeClr val="bg1"/>
            </a:solidFill>
          </p:spPr>
          <p:txBody>
            <a:bodyPr wrap="square" rtlCol="0">
              <a:spAutoFit/>
            </a:bodyPr>
            <a:lstStyle/>
            <a:p>
              <a:endParaRPr lang="en-US" dirty="0">
                <a:solidFill>
                  <a:srgbClr val="FF000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C9016165-BA80-B405-DAE5-D6C08964D8B7}"/>
                </a:ext>
              </a:extLst>
            </p:cNvPr>
            <p:cNvSpPr txBox="1"/>
            <p:nvPr/>
          </p:nvSpPr>
          <p:spPr>
            <a:xfrm>
              <a:off x="2595691" y="4462091"/>
              <a:ext cx="904355" cy="369332"/>
            </a:xfrm>
            <a:prstGeom prst="rect">
              <a:avLst/>
            </a:prstGeom>
            <a:solidFill>
              <a:schemeClr val="bg1"/>
            </a:solidFill>
          </p:spPr>
          <p:txBody>
            <a:bodyPr wrap="square" rtlCol="0">
              <a:spAutoFit/>
            </a:bodyPr>
            <a:lstStyle/>
            <a:p>
              <a:endParaRPr lang="en-US" dirty="0">
                <a:solidFill>
                  <a:srgbClr val="FF0000"/>
                </a:solidFill>
                <a:latin typeface="Times New Roman" panose="02020603050405020304" pitchFamily="18" charset="0"/>
                <a:cs typeface="Times New Roman" panose="02020603050405020304" pitchFamily="18" charset="0"/>
              </a:endParaRPr>
            </a:p>
          </p:txBody>
        </p:sp>
        <p:sp>
          <p:nvSpPr>
            <p:cNvPr id="1024" name="TextBox 1023">
              <a:extLst>
                <a:ext uri="{FF2B5EF4-FFF2-40B4-BE49-F238E27FC236}">
                  <a16:creationId xmlns:a16="http://schemas.microsoft.com/office/drawing/2014/main" id="{5705801B-31E3-4ADB-2662-09122C8AD2E4}"/>
                </a:ext>
              </a:extLst>
            </p:cNvPr>
            <p:cNvSpPr txBox="1"/>
            <p:nvPr/>
          </p:nvSpPr>
          <p:spPr>
            <a:xfrm>
              <a:off x="3071731" y="4067853"/>
              <a:ext cx="904355" cy="369332"/>
            </a:xfrm>
            <a:prstGeom prst="rect">
              <a:avLst/>
            </a:prstGeom>
            <a:solidFill>
              <a:schemeClr val="bg1"/>
            </a:solidFill>
          </p:spPr>
          <p:txBody>
            <a:bodyPr wrap="square" rtlCol="0">
              <a:spAutoFit/>
            </a:bodyPr>
            <a:lstStyle/>
            <a:p>
              <a:endParaRPr lang="en-US" dirty="0">
                <a:solidFill>
                  <a:srgbClr val="FF0000"/>
                </a:solidFill>
                <a:latin typeface="Times New Roman" panose="02020603050405020304" pitchFamily="18" charset="0"/>
                <a:cs typeface="Times New Roman" panose="02020603050405020304" pitchFamily="18" charset="0"/>
              </a:endParaRPr>
            </a:p>
          </p:txBody>
        </p:sp>
        <p:sp>
          <p:nvSpPr>
            <p:cNvPr id="1025" name="TextBox 1024">
              <a:extLst>
                <a:ext uri="{FF2B5EF4-FFF2-40B4-BE49-F238E27FC236}">
                  <a16:creationId xmlns:a16="http://schemas.microsoft.com/office/drawing/2014/main" id="{0791E3FB-72C2-E4C4-0F97-1E78E11FC91E}"/>
                </a:ext>
              </a:extLst>
            </p:cNvPr>
            <p:cNvSpPr txBox="1"/>
            <p:nvPr/>
          </p:nvSpPr>
          <p:spPr>
            <a:xfrm>
              <a:off x="5127680" y="4039167"/>
              <a:ext cx="904355" cy="369332"/>
            </a:xfrm>
            <a:prstGeom prst="rect">
              <a:avLst/>
            </a:prstGeom>
            <a:solidFill>
              <a:schemeClr val="bg1"/>
            </a:solidFill>
          </p:spPr>
          <p:txBody>
            <a:bodyPr wrap="square" rtlCol="0">
              <a:spAutoFit/>
            </a:bodyPr>
            <a:lstStyle/>
            <a:p>
              <a:endParaRPr lang="en-US" dirty="0">
                <a:solidFill>
                  <a:srgbClr val="FF0000"/>
                </a:solidFill>
                <a:latin typeface="Times New Roman" panose="02020603050405020304" pitchFamily="18" charset="0"/>
                <a:cs typeface="Times New Roman" panose="02020603050405020304" pitchFamily="18" charset="0"/>
              </a:endParaRPr>
            </a:p>
          </p:txBody>
        </p:sp>
        <p:cxnSp>
          <p:nvCxnSpPr>
            <p:cNvPr id="1026" name="Straight Connector 1025">
              <a:extLst>
                <a:ext uri="{FF2B5EF4-FFF2-40B4-BE49-F238E27FC236}">
                  <a16:creationId xmlns:a16="http://schemas.microsoft.com/office/drawing/2014/main" id="{48D89967-48CB-098F-1F0A-84706A876D35}"/>
                </a:ext>
              </a:extLst>
            </p:cNvPr>
            <p:cNvCxnSpPr>
              <a:cxnSpLocks/>
            </p:cNvCxnSpPr>
            <p:nvPr/>
          </p:nvCxnSpPr>
          <p:spPr>
            <a:xfrm flipH="1" flipV="1">
              <a:off x="518884" y="5446976"/>
              <a:ext cx="219024" cy="493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28" name="TextBox 1027">
              <a:extLst>
                <a:ext uri="{FF2B5EF4-FFF2-40B4-BE49-F238E27FC236}">
                  <a16:creationId xmlns:a16="http://schemas.microsoft.com/office/drawing/2014/main" id="{F5496918-1D45-9331-01E3-875726E81E51}"/>
                </a:ext>
              </a:extLst>
            </p:cNvPr>
            <p:cNvSpPr txBox="1"/>
            <p:nvPr/>
          </p:nvSpPr>
          <p:spPr>
            <a:xfrm>
              <a:off x="1241903" y="4844529"/>
              <a:ext cx="1194242"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(Type 0)</a:t>
              </a:r>
            </a:p>
          </p:txBody>
        </p:sp>
        <p:sp>
          <p:nvSpPr>
            <p:cNvPr id="18" name="TextBox 17">
              <a:extLst>
                <a:ext uri="{FF2B5EF4-FFF2-40B4-BE49-F238E27FC236}">
                  <a16:creationId xmlns:a16="http://schemas.microsoft.com/office/drawing/2014/main" id="{3CC4AB87-6973-6B87-4586-B37249C5FF71}"/>
                </a:ext>
              </a:extLst>
            </p:cNvPr>
            <p:cNvSpPr txBox="1"/>
            <p:nvPr/>
          </p:nvSpPr>
          <p:spPr>
            <a:xfrm>
              <a:off x="2514713" y="4862372"/>
              <a:ext cx="1194242"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to 120</a:t>
              </a:r>
            </a:p>
          </p:txBody>
        </p:sp>
        <p:sp>
          <p:nvSpPr>
            <p:cNvPr id="1029" name="TextBox 1028">
              <a:extLst>
                <a:ext uri="{FF2B5EF4-FFF2-40B4-BE49-F238E27FC236}">
                  <a16:creationId xmlns:a16="http://schemas.microsoft.com/office/drawing/2014/main" id="{62672BEE-BF2F-88FD-EAF4-B7FF2211D21D}"/>
                </a:ext>
              </a:extLst>
            </p:cNvPr>
            <p:cNvSpPr txBox="1"/>
            <p:nvPr/>
          </p:nvSpPr>
          <p:spPr>
            <a:xfrm>
              <a:off x="2628654" y="5273147"/>
              <a:ext cx="1411927"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105 to 150</a:t>
              </a:r>
            </a:p>
          </p:txBody>
        </p:sp>
        <p:sp>
          <p:nvSpPr>
            <p:cNvPr id="1030" name="TextBox 1029">
              <a:extLst>
                <a:ext uri="{FF2B5EF4-FFF2-40B4-BE49-F238E27FC236}">
                  <a16:creationId xmlns:a16="http://schemas.microsoft.com/office/drawing/2014/main" id="{387355B0-7434-03C9-DEEE-F660E5BD4871}"/>
                </a:ext>
              </a:extLst>
            </p:cNvPr>
            <p:cNvSpPr txBox="1"/>
            <p:nvPr/>
          </p:nvSpPr>
          <p:spPr>
            <a:xfrm>
              <a:off x="1102252" y="5266171"/>
              <a:ext cx="1194242"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(Type III)</a:t>
              </a:r>
            </a:p>
          </p:txBody>
        </p:sp>
        <p:cxnSp>
          <p:nvCxnSpPr>
            <p:cNvPr id="1032" name="Straight Connector 1031">
              <a:extLst>
                <a:ext uri="{FF2B5EF4-FFF2-40B4-BE49-F238E27FC236}">
                  <a16:creationId xmlns:a16="http://schemas.microsoft.com/office/drawing/2014/main" id="{A5A4E77B-804E-1ABF-9EE9-F747B05DC53C}"/>
                </a:ext>
              </a:extLst>
            </p:cNvPr>
            <p:cNvCxnSpPr>
              <a:cxnSpLocks/>
            </p:cNvCxnSpPr>
            <p:nvPr/>
          </p:nvCxnSpPr>
          <p:spPr>
            <a:xfrm flipH="1" flipV="1">
              <a:off x="2177483" y="5496307"/>
              <a:ext cx="445777" cy="132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7648287A-92A9-DF90-D83D-2B098F69923C}"/>
                </a:ext>
              </a:extLst>
            </p:cNvPr>
            <p:cNvCxnSpPr>
              <a:cxnSpLocks/>
              <a:stCxn id="25" idx="1"/>
            </p:cNvCxnSpPr>
            <p:nvPr/>
          </p:nvCxnSpPr>
          <p:spPr>
            <a:xfrm flipH="1" flipV="1">
              <a:off x="4681903" y="5473133"/>
              <a:ext cx="717002" cy="155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30881D7D-DD5B-8AF7-4514-486D8CFA6525}"/>
                </a:ext>
              </a:extLst>
            </p:cNvPr>
            <p:cNvSpPr txBox="1"/>
            <p:nvPr/>
          </p:nvSpPr>
          <p:spPr>
            <a:xfrm>
              <a:off x="5282695" y="4879291"/>
              <a:ext cx="904355" cy="369332"/>
            </a:xfrm>
            <a:prstGeom prst="rect">
              <a:avLst/>
            </a:prstGeom>
            <a:solidFill>
              <a:schemeClr val="bg1"/>
            </a:solidFill>
          </p:spPr>
          <p:txBody>
            <a:bodyPr wrap="square" rtlCol="0">
              <a:spAutoFit/>
            </a:bodyPr>
            <a:lstStyle/>
            <a:p>
              <a:endParaRPr lang="en-US" dirty="0">
                <a:solidFill>
                  <a:srgbClr val="FF0000"/>
                </a:solidFill>
                <a:latin typeface="Times New Roman" panose="02020603050405020304" pitchFamily="18" charset="0"/>
                <a:cs typeface="Times New Roman" panose="02020603050405020304" pitchFamily="18" charset="0"/>
              </a:endParaRPr>
            </a:p>
          </p:txBody>
        </p:sp>
        <p:sp>
          <p:nvSpPr>
            <p:cNvPr id="1037" name="TextBox 1036">
              <a:extLst>
                <a:ext uri="{FF2B5EF4-FFF2-40B4-BE49-F238E27FC236}">
                  <a16:creationId xmlns:a16="http://schemas.microsoft.com/office/drawing/2014/main" id="{2902C2F8-8AAF-7586-F681-8291F11E97B0}"/>
                </a:ext>
              </a:extLst>
            </p:cNvPr>
            <p:cNvSpPr txBox="1"/>
            <p:nvPr/>
          </p:nvSpPr>
          <p:spPr>
            <a:xfrm>
              <a:off x="5379044" y="4462373"/>
              <a:ext cx="904355" cy="369332"/>
            </a:xfrm>
            <a:prstGeom prst="rect">
              <a:avLst/>
            </a:prstGeom>
            <a:solidFill>
              <a:schemeClr val="bg1"/>
            </a:solidFill>
          </p:spPr>
          <p:txBody>
            <a:bodyPr wrap="square" rtlCol="0">
              <a:spAutoFit/>
            </a:bodyPr>
            <a:lstStyle/>
            <a:p>
              <a:endParaRPr lang="en-US" dirty="0">
                <a:solidFill>
                  <a:srgbClr val="FF0000"/>
                </a:solidFill>
                <a:latin typeface="Times New Roman" panose="02020603050405020304" pitchFamily="18" charset="0"/>
                <a:cs typeface="Times New Roman" panose="02020603050405020304" pitchFamily="18" charset="0"/>
              </a:endParaRPr>
            </a:p>
          </p:txBody>
        </p:sp>
        <p:sp>
          <p:nvSpPr>
            <p:cNvPr id="1038" name="TextBox 1037">
              <a:extLst>
                <a:ext uri="{FF2B5EF4-FFF2-40B4-BE49-F238E27FC236}">
                  <a16:creationId xmlns:a16="http://schemas.microsoft.com/office/drawing/2014/main" id="{4E516CB4-F216-3437-B7BD-0119F4DDFDF4}"/>
                </a:ext>
              </a:extLst>
            </p:cNvPr>
            <p:cNvSpPr txBox="1"/>
            <p:nvPr/>
          </p:nvSpPr>
          <p:spPr>
            <a:xfrm>
              <a:off x="1110581" y="5678327"/>
              <a:ext cx="1194242"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(Type II)</a:t>
              </a:r>
            </a:p>
          </p:txBody>
        </p:sp>
        <p:cxnSp>
          <p:nvCxnSpPr>
            <p:cNvPr id="1039" name="Straight Connector 1038">
              <a:extLst>
                <a:ext uri="{FF2B5EF4-FFF2-40B4-BE49-F238E27FC236}">
                  <a16:creationId xmlns:a16="http://schemas.microsoft.com/office/drawing/2014/main" id="{BC5384EE-DB81-A46F-5271-9FB56ACFA751}"/>
                </a:ext>
              </a:extLst>
            </p:cNvPr>
            <p:cNvCxnSpPr>
              <a:cxnSpLocks/>
            </p:cNvCxnSpPr>
            <p:nvPr/>
          </p:nvCxnSpPr>
          <p:spPr>
            <a:xfrm flipH="1" flipV="1">
              <a:off x="4630856" y="5923474"/>
              <a:ext cx="717002" cy="155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40" name="TextBox 1039">
              <a:extLst>
                <a:ext uri="{FF2B5EF4-FFF2-40B4-BE49-F238E27FC236}">
                  <a16:creationId xmlns:a16="http://schemas.microsoft.com/office/drawing/2014/main" id="{CED72E21-7689-4F17-AE93-EB52306E623F}"/>
                </a:ext>
              </a:extLst>
            </p:cNvPr>
            <p:cNvSpPr txBox="1"/>
            <p:nvPr/>
          </p:nvSpPr>
          <p:spPr>
            <a:xfrm>
              <a:off x="5398902" y="5706045"/>
              <a:ext cx="955401"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22,480</a:t>
              </a:r>
            </a:p>
          </p:txBody>
        </p:sp>
        <p:sp>
          <p:nvSpPr>
            <p:cNvPr id="1041" name="TextBox 1040">
              <a:extLst>
                <a:ext uri="{FF2B5EF4-FFF2-40B4-BE49-F238E27FC236}">
                  <a16:creationId xmlns:a16="http://schemas.microsoft.com/office/drawing/2014/main" id="{63DD8F76-C37C-74E9-4110-912F8BCF33E8}"/>
                </a:ext>
              </a:extLst>
            </p:cNvPr>
            <p:cNvSpPr txBox="1"/>
            <p:nvPr/>
          </p:nvSpPr>
          <p:spPr>
            <a:xfrm>
              <a:off x="5491791" y="5273147"/>
              <a:ext cx="83363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8,700</a:t>
              </a:r>
            </a:p>
          </p:txBody>
        </p:sp>
        <p:sp>
          <p:nvSpPr>
            <p:cNvPr id="1043" name="TextBox 1042">
              <a:extLst>
                <a:ext uri="{FF2B5EF4-FFF2-40B4-BE49-F238E27FC236}">
                  <a16:creationId xmlns:a16="http://schemas.microsoft.com/office/drawing/2014/main" id="{13F9966E-F097-2085-E2BE-92DBF36017CA}"/>
                </a:ext>
              </a:extLst>
            </p:cNvPr>
            <p:cNvSpPr txBox="1"/>
            <p:nvPr/>
          </p:nvSpPr>
          <p:spPr>
            <a:xfrm>
              <a:off x="5498271" y="4871782"/>
              <a:ext cx="904355"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6,500</a:t>
              </a:r>
            </a:p>
          </p:txBody>
        </p:sp>
      </p:grpSp>
      <p:sp>
        <p:nvSpPr>
          <p:cNvPr id="3" name="Slide Number Placeholder 2">
            <a:extLst>
              <a:ext uri="{FF2B5EF4-FFF2-40B4-BE49-F238E27FC236}">
                <a16:creationId xmlns:a16="http://schemas.microsoft.com/office/drawing/2014/main" id="{26AF5E41-5CBF-234E-C2BF-91DEFD8AB79C}"/>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16</a:t>
            </a:fld>
            <a:endParaRPr lang="en-US" dirty="0"/>
          </a:p>
        </p:txBody>
      </p:sp>
    </p:spTree>
    <p:extLst>
      <p:ext uri="{BB962C8B-B14F-4D97-AF65-F5344CB8AC3E}">
        <p14:creationId xmlns:p14="http://schemas.microsoft.com/office/powerpoint/2010/main" val="3312240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1799" y="234325"/>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pic>
        <p:nvPicPr>
          <p:cNvPr id="7" name="Picture 6"/>
          <p:cNvPicPr>
            <a:picLocks noChangeAspect="1"/>
          </p:cNvPicPr>
          <p:nvPr/>
        </p:nvPicPr>
        <p:blipFill>
          <a:blip r:embed="rId3"/>
          <a:stretch>
            <a:fillRect/>
          </a:stretch>
        </p:blipFill>
        <p:spPr>
          <a:xfrm>
            <a:off x="8890000" y="496749"/>
            <a:ext cx="3131441" cy="5550813"/>
          </a:xfrm>
          <a:prstGeom prst="rect">
            <a:avLst/>
          </a:prstGeom>
        </p:spPr>
      </p:pic>
      <p:sp>
        <p:nvSpPr>
          <p:cNvPr id="2" name="TextBox 1"/>
          <p:cNvSpPr txBox="1"/>
          <p:nvPr/>
        </p:nvSpPr>
        <p:spPr>
          <a:xfrm>
            <a:off x="303970" y="1360696"/>
            <a:ext cx="8586030" cy="5201424"/>
          </a:xfrm>
          <a:prstGeom prst="rect">
            <a:avLst/>
          </a:prstGeom>
          <a:noFill/>
        </p:spPr>
        <p:txBody>
          <a:bodyPr wrap="square" rtlCol="0">
            <a:spAutoFit/>
          </a:bodyPr>
          <a:lstStyle/>
          <a:p>
            <a:r>
              <a:rPr lang="en-US" sz="2800" b="1" dirty="0"/>
              <a:t>FRP Bar </a:t>
            </a:r>
            <a:r>
              <a:rPr lang="en-US" sz="2800" b="1" u="sng" dirty="0"/>
              <a:t>Mechanical Characteristics</a:t>
            </a:r>
            <a:r>
              <a:rPr lang="en-US" sz="2800" b="1" dirty="0"/>
              <a:t> Influenced By:</a:t>
            </a:r>
            <a:endParaRPr lang="en-US" sz="2800" dirty="0"/>
          </a:p>
          <a:p>
            <a:r>
              <a:rPr lang="en-US" sz="2800" dirty="0"/>
              <a:t>Pre-Construction </a:t>
            </a:r>
          </a:p>
          <a:p>
            <a:pPr marL="914400" lvl="1" indent="-457200">
              <a:buFont typeface="Courier New" panose="02070309020205020404" pitchFamily="49" charset="0"/>
              <a:buChar char="o"/>
            </a:pPr>
            <a:r>
              <a:rPr lang="en-US" sz="2800" dirty="0"/>
              <a:t>Manufacturing Process </a:t>
            </a:r>
            <a:r>
              <a:rPr lang="en-US" sz="2800" i="1" dirty="0">
                <a:solidFill>
                  <a:srgbClr val="C00000"/>
                </a:solidFill>
              </a:rPr>
              <a:t>(FDOT </a:t>
            </a:r>
            <a:r>
              <a:rPr lang="en-US" sz="2800" b="1" i="1" dirty="0">
                <a:solidFill>
                  <a:srgbClr val="C00000"/>
                </a:solidFill>
                <a:hlinkClick r:id="rId4"/>
              </a:rPr>
              <a:t>MM</a:t>
            </a:r>
            <a:r>
              <a:rPr lang="en-US" sz="2800" i="1" dirty="0">
                <a:solidFill>
                  <a:srgbClr val="C00000"/>
                </a:solidFill>
              </a:rPr>
              <a:t> Chapter 12.1)</a:t>
            </a:r>
          </a:p>
          <a:p>
            <a:pPr marL="914400" lvl="1" indent="-457200">
              <a:buFont typeface="Courier New" panose="02070309020205020404" pitchFamily="49" charset="0"/>
              <a:buChar char="o"/>
            </a:pPr>
            <a:r>
              <a:rPr lang="en-US" sz="2800" dirty="0"/>
              <a:t>Rate of Curing</a:t>
            </a:r>
          </a:p>
          <a:p>
            <a:pPr marL="914400" lvl="1" indent="-457200">
              <a:buFont typeface="Courier New" panose="02070309020205020404" pitchFamily="49" charset="0"/>
              <a:buChar char="o"/>
            </a:pPr>
            <a:r>
              <a:rPr lang="en-US" sz="2800" dirty="0"/>
              <a:t>Quality and Quantity of Constituents</a:t>
            </a:r>
          </a:p>
          <a:p>
            <a:endParaRPr lang="en-US" sz="2800" dirty="0"/>
          </a:p>
          <a:p>
            <a:r>
              <a:rPr lang="en-US" sz="2800" dirty="0"/>
              <a:t>Construction and Post-Construction</a:t>
            </a:r>
          </a:p>
          <a:p>
            <a:pPr marL="914400" lvl="1" indent="-457200">
              <a:buFont typeface="Courier New" panose="02070309020205020404" pitchFamily="49" charset="0"/>
              <a:buChar char="o"/>
            </a:pPr>
            <a:r>
              <a:rPr lang="en-US" sz="2800" dirty="0"/>
              <a:t>Moisture </a:t>
            </a:r>
            <a:r>
              <a:rPr lang="en-US" sz="2800" i="1" dirty="0">
                <a:solidFill>
                  <a:srgbClr val="C00000"/>
                </a:solidFill>
              </a:rPr>
              <a:t> </a:t>
            </a:r>
            <a:r>
              <a:rPr lang="en-US" sz="2400" i="1" dirty="0">
                <a:solidFill>
                  <a:srgbClr val="C00000"/>
                </a:solidFill>
              </a:rPr>
              <a:t>(current limitation on BFRP in submerged marine environments. See  </a:t>
            </a:r>
            <a:r>
              <a:rPr lang="en-US" sz="2400" b="1" i="1" dirty="0">
                <a:solidFill>
                  <a:srgbClr val="C00000"/>
                </a:solidFill>
              </a:rPr>
              <a:t>FRPG</a:t>
            </a:r>
            <a:r>
              <a:rPr lang="en-US" sz="2400" i="1" dirty="0">
                <a:solidFill>
                  <a:srgbClr val="C00000"/>
                </a:solidFill>
              </a:rPr>
              <a:t> 2.1)</a:t>
            </a:r>
            <a:endParaRPr lang="en-US" sz="2800" i="1" dirty="0">
              <a:solidFill>
                <a:srgbClr val="C00000"/>
              </a:solidFill>
            </a:endParaRPr>
          </a:p>
          <a:p>
            <a:pPr marL="914400" lvl="1" indent="-457200">
              <a:buFont typeface="Courier New" panose="02070309020205020404" pitchFamily="49" charset="0"/>
              <a:buChar char="o"/>
            </a:pPr>
            <a:r>
              <a:rPr lang="en-US" sz="2800" dirty="0"/>
              <a:t>Ultraviolet Exposure </a:t>
            </a:r>
            <a:r>
              <a:rPr lang="en-US" sz="2400" i="1" dirty="0">
                <a:solidFill>
                  <a:srgbClr val="C00000"/>
                </a:solidFill>
              </a:rPr>
              <a:t>(Spec. 416 limits on exposure) </a:t>
            </a:r>
            <a:endParaRPr lang="en-US" sz="2800" dirty="0"/>
          </a:p>
          <a:p>
            <a:pPr marL="914400" lvl="1" indent="-457200">
              <a:buFont typeface="Courier New" panose="02070309020205020404" pitchFamily="49" charset="0"/>
              <a:buChar char="o"/>
            </a:pPr>
            <a:r>
              <a:rPr lang="en-US" sz="2800" dirty="0"/>
              <a:t>Elevated Temperature </a:t>
            </a:r>
            <a:r>
              <a:rPr lang="en-US" sz="2800" i="1" dirty="0">
                <a:solidFill>
                  <a:srgbClr val="C00000"/>
                </a:solidFill>
              </a:rPr>
              <a:t>(Fire  &lt;  </a:t>
            </a:r>
            <a:r>
              <a:rPr lang="en-US" sz="2800" b="1" i="1" dirty="0" err="1">
                <a:solidFill>
                  <a:srgbClr val="C00000"/>
                </a:solidFill>
              </a:rPr>
              <a:t>T</a:t>
            </a:r>
            <a:r>
              <a:rPr lang="en-US" sz="2800" b="1" i="1" baseline="-25000" dirty="0" err="1">
                <a:solidFill>
                  <a:srgbClr val="C00000"/>
                </a:solidFill>
              </a:rPr>
              <a:t>g</a:t>
            </a:r>
            <a:r>
              <a:rPr lang="en-US" sz="2800" i="1" dirty="0">
                <a:solidFill>
                  <a:srgbClr val="C00000"/>
                </a:solidFill>
              </a:rPr>
              <a:t>)</a:t>
            </a:r>
          </a:p>
          <a:p>
            <a:pPr marL="914400" lvl="1" indent="-457200">
              <a:buFont typeface="Courier New" panose="02070309020205020404" pitchFamily="49" charset="0"/>
              <a:buChar char="o"/>
            </a:pPr>
            <a:r>
              <a:rPr lang="en-US" sz="2800" dirty="0"/>
              <a:t>Alkaline, Acidic, Saline Solutions </a:t>
            </a:r>
            <a:r>
              <a:rPr lang="en-US" sz="2400" i="1" dirty="0">
                <a:solidFill>
                  <a:srgbClr val="C00000"/>
                </a:solidFill>
              </a:rPr>
              <a:t>(</a:t>
            </a:r>
            <a:r>
              <a:rPr lang="en-US" sz="2400" b="1" i="1" dirty="0">
                <a:solidFill>
                  <a:srgbClr val="C00000"/>
                </a:solidFill>
              </a:rPr>
              <a:t>C</a:t>
            </a:r>
            <a:r>
              <a:rPr lang="en-US" sz="2400" b="1" i="1" baseline="-25000" dirty="0">
                <a:solidFill>
                  <a:srgbClr val="C00000"/>
                </a:solidFill>
              </a:rPr>
              <a:t>E</a:t>
            </a:r>
            <a:r>
              <a:rPr lang="en-US" sz="2400" i="1" baseline="-25000" dirty="0">
                <a:solidFill>
                  <a:srgbClr val="C00000"/>
                </a:solidFill>
              </a:rPr>
              <a:t> </a:t>
            </a:r>
            <a:r>
              <a:rPr lang="en-US" sz="2400" i="1" dirty="0">
                <a:solidFill>
                  <a:srgbClr val="C00000"/>
                </a:solidFill>
              </a:rPr>
              <a:t>= 0.70)</a:t>
            </a:r>
            <a:endParaRPr lang="en-US" sz="2800" i="1" dirty="0">
              <a:solidFill>
                <a:srgbClr val="C00000"/>
              </a:solidFill>
            </a:endParaRPr>
          </a:p>
        </p:txBody>
      </p:sp>
      <p:sp>
        <p:nvSpPr>
          <p:cNvPr id="3" name="Slide Number Placeholder 2">
            <a:extLst>
              <a:ext uri="{FF2B5EF4-FFF2-40B4-BE49-F238E27FC236}">
                <a16:creationId xmlns:a16="http://schemas.microsoft.com/office/drawing/2014/main" id="{4E81143F-7555-8701-5B84-655B6A8ED329}"/>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17</a:t>
            </a:fld>
            <a:endParaRPr lang="en-US" dirty="0"/>
          </a:p>
        </p:txBody>
      </p:sp>
    </p:spTree>
    <p:extLst>
      <p:ext uri="{BB962C8B-B14F-4D97-AF65-F5344CB8AC3E}">
        <p14:creationId xmlns:p14="http://schemas.microsoft.com/office/powerpoint/2010/main" val="1951596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89488" y="221150"/>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sp>
        <p:nvSpPr>
          <p:cNvPr id="2" name="TextBox 1"/>
          <p:cNvSpPr txBox="1"/>
          <p:nvPr/>
        </p:nvSpPr>
        <p:spPr>
          <a:xfrm>
            <a:off x="387888" y="1183239"/>
            <a:ext cx="11416224" cy="3616375"/>
          </a:xfrm>
          <a:prstGeom prst="rect">
            <a:avLst/>
          </a:prstGeom>
          <a:noFill/>
        </p:spPr>
        <p:txBody>
          <a:bodyPr wrap="square" rtlCol="0">
            <a:spAutoFit/>
          </a:bodyPr>
          <a:lstStyle/>
          <a:p>
            <a:pPr>
              <a:spcAft>
                <a:spcPts val="600"/>
              </a:spcAft>
            </a:pPr>
            <a:r>
              <a:rPr lang="en-US" sz="2800" b="1" dirty="0"/>
              <a:t>Characteristics of FRP Reinforcement:</a:t>
            </a:r>
          </a:p>
          <a:p>
            <a:pPr marL="457200" indent="-457200">
              <a:buFont typeface="Courier New" panose="02070309020205020404" pitchFamily="49" charset="0"/>
              <a:buChar char="o"/>
            </a:pPr>
            <a:r>
              <a:rPr lang="en-US" sz="2800" dirty="0"/>
              <a:t>Endurance time in fire or elevated temperature less than for steel </a:t>
            </a:r>
            <a:r>
              <a:rPr lang="en-US" sz="2800" dirty="0">
                <a:solidFill>
                  <a:srgbClr val="C00000"/>
                </a:solidFill>
              </a:rPr>
              <a:t>for</a:t>
            </a:r>
            <a:r>
              <a:rPr lang="en-US" sz="2800" dirty="0">
                <a:solidFill>
                  <a:srgbClr val="FF0000"/>
                </a:solidFill>
              </a:rPr>
              <a:t> </a:t>
            </a:r>
            <a:r>
              <a:rPr lang="en-US" sz="2800" dirty="0">
                <a:solidFill>
                  <a:srgbClr val="C00000"/>
                </a:solidFill>
              </a:rPr>
              <a:t>anchorage zones </a:t>
            </a:r>
            <a:r>
              <a:rPr lang="en-US" sz="2800" i="1" dirty="0">
                <a:solidFill>
                  <a:srgbClr val="C00000"/>
                </a:solidFill>
              </a:rPr>
              <a:t>(</a:t>
            </a:r>
            <a:r>
              <a:rPr lang="en-US" sz="2800" b="1" i="1" dirty="0">
                <a:solidFill>
                  <a:srgbClr val="C00000"/>
                </a:solidFill>
              </a:rPr>
              <a:t>ACI 440-H </a:t>
            </a:r>
            <a:r>
              <a:rPr lang="en-US" sz="2800" i="1" dirty="0">
                <a:solidFill>
                  <a:srgbClr val="C00000"/>
                </a:solidFill>
              </a:rPr>
              <a:t>is working on criteria):</a:t>
            </a:r>
          </a:p>
          <a:p>
            <a:pPr marL="914400" lvl="1" indent="-457200">
              <a:buFont typeface="Arial" panose="020B0604020202020204" pitchFamily="34" charset="0"/>
              <a:buChar char="•"/>
            </a:pPr>
            <a:r>
              <a:rPr lang="en-US" sz="2800" dirty="0"/>
              <a:t>Reinforcement type, aggregate type, and concrete cover will influence fire performance</a:t>
            </a:r>
          </a:p>
          <a:p>
            <a:pPr marL="914400" lvl="1" indent="-457200">
              <a:buFont typeface="Arial" panose="020B0604020202020204" pitchFamily="34" charset="0"/>
              <a:buChar char="•"/>
            </a:pPr>
            <a:r>
              <a:rPr lang="en-US" sz="2800" dirty="0"/>
              <a:t>Tensile, compressive, and shear properties of the resin material diminish as temperature approaches the glass transition temp. (</a:t>
            </a:r>
            <a:r>
              <a:rPr lang="en-US" sz="2800" b="1" i="1" dirty="0" err="1"/>
              <a:t>Tg</a:t>
            </a:r>
            <a:r>
              <a:rPr lang="en-US" sz="2800" dirty="0"/>
              <a:t>)  </a:t>
            </a:r>
          </a:p>
          <a:p>
            <a:pPr>
              <a:spcAft>
                <a:spcPts val="600"/>
              </a:spcAft>
            </a:pPr>
            <a:endParaRPr lang="en-US" sz="2800" b="1" dirty="0"/>
          </a:p>
        </p:txBody>
      </p:sp>
      <p:pic>
        <p:nvPicPr>
          <p:cNvPr id="5122" name="Picture 2" descr="C:\Users\st986rv\AppData\Local\Temp\SNAGHTML1076f03b.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365" y="4305542"/>
            <a:ext cx="9969002" cy="1849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50365" y="6155460"/>
            <a:ext cx="9015322" cy="400110"/>
          </a:xfrm>
          <a:prstGeom prst="rect">
            <a:avLst/>
          </a:prstGeom>
          <a:noFill/>
        </p:spPr>
        <p:txBody>
          <a:bodyPr wrap="square" rtlCol="0">
            <a:spAutoFit/>
          </a:bodyPr>
          <a:lstStyle/>
          <a:p>
            <a:r>
              <a:rPr lang="en-US" sz="2000" dirty="0"/>
              <a:t>Specification 932-</a:t>
            </a:r>
            <a:r>
              <a:rPr lang="en-US" sz="2000" dirty="0">
                <a:solidFill>
                  <a:srgbClr val="C00000"/>
                </a:solidFill>
              </a:rPr>
              <a:t>4</a:t>
            </a:r>
            <a:r>
              <a:rPr lang="en-US" sz="2000" dirty="0"/>
              <a:t>  </a:t>
            </a:r>
            <a:r>
              <a:rPr lang="en-US" sz="2000" i="1" dirty="0">
                <a:hlinkClick r:id="rId4"/>
              </a:rPr>
              <a:t>https://www.fdot.gov/programmanagement/specs.shtm</a:t>
            </a:r>
            <a:r>
              <a:rPr lang="en-US" sz="2000" i="1" dirty="0"/>
              <a:t> </a:t>
            </a:r>
          </a:p>
        </p:txBody>
      </p:sp>
      <p:sp>
        <p:nvSpPr>
          <p:cNvPr id="4" name="Slide Number Placeholder 2">
            <a:extLst>
              <a:ext uri="{FF2B5EF4-FFF2-40B4-BE49-F238E27FC236}">
                <a16:creationId xmlns:a16="http://schemas.microsoft.com/office/drawing/2014/main" id="{EAB9F7EF-4A4A-D413-64D0-780FBBE0A504}"/>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18</a:t>
            </a:fld>
            <a:endParaRPr lang="en-US" dirty="0"/>
          </a:p>
        </p:txBody>
      </p:sp>
    </p:spTree>
    <p:extLst>
      <p:ext uri="{BB962C8B-B14F-4D97-AF65-F5344CB8AC3E}">
        <p14:creationId xmlns:p14="http://schemas.microsoft.com/office/powerpoint/2010/main" val="438497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41639" y="263935"/>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sp>
        <p:nvSpPr>
          <p:cNvPr id="2" name="TextBox 1"/>
          <p:cNvSpPr txBox="1"/>
          <p:nvPr/>
        </p:nvSpPr>
        <p:spPr>
          <a:xfrm>
            <a:off x="557971" y="1244119"/>
            <a:ext cx="11634029" cy="2046714"/>
          </a:xfrm>
          <a:prstGeom prst="rect">
            <a:avLst/>
          </a:prstGeom>
          <a:noFill/>
        </p:spPr>
        <p:txBody>
          <a:bodyPr wrap="square" rtlCol="0">
            <a:spAutoFit/>
          </a:bodyPr>
          <a:lstStyle/>
          <a:p>
            <a:pPr>
              <a:spcAft>
                <a:spcPts val="600"/>
              </a:spcAft>
            </a:pPr>
            <a:r>
              <a:rPr lang="en-US" sz="2800" b="1" dirty="0"/>
              <a:t>Characteristics of FRP Reinforcement:</a:t>
            </a:r>
          </a:p>
          <a:p>
            <a:pPr marL="457200" indent="-457200">
              <a:spcAft>
                <a:spcPts val="1200"/>
              </a:spcAft>
              <a:buFont typeface="Courier New" panose="02070309020205020404" pitchFamily="49" charset="0"/>
              <a:buChar char="o"/>
            </a:pPr>
            <a:r>
              <a:rPr lang="en-US" sz="2800" u="sng" dirty="0">
                <a:solidFill>
                  <a:srgbClr val="073763"/>
                </a:solidFill>
              </a:rPr>
              <a:t>Life cycle costs </a:t>
            </a:r>
            <a:r>
              <a:rPr lang="en-US" sz="2800" strike="sngStrike" dirty="0"/>
              <a:t>likely </a:t>
            </a:r>
            <a:r>
              <a:rPr lang="en-US" sz="2800" dirty="0"/>
              <a:t>lower where steel corrosion is a concern </a:t>
            </a:r>
            <a:r>
              <a:rPr lang="en-US" sz="2400" i="1" dirty="0">
                <a:solidFill>
                  <a:srgbClr val="C00000"/>
                </a:solidFill>
              </a:rPr>
              <a:t>(see HRB). </a:t>
            </a:r>
            <a:endParaRPr lang="en-US" sz="2000" i="1" dirty="0">
              <a:solidFill>
                <a:srgbClr val="C00000"/>
              </a:solidFill>
            </a:endParaRPr>
          </a:p>
          <a:p>
            <a:pPr marL="457200" indent="-457200">
              <a:buFont typeface="Courier New" panose="02070309020205020404" pitchFamily="49" charset="0"/>
              <a:buChar char="o"/>
            </a:pPr>
            <a:r>
              <a:rPr lang="en-US" sz="2800" u="sng" dirty="0">
                <a:solidFill>
                  <a:srgbClr val="073763"/>
                </a:solidFill>
              </a:rPr>
              <a:t>SCMs</a:t>
            </a:r>
            <a:r>
              <a:rPr lang="en-US" sz="2800" dirty="0">
                <a:solidFill>
                  <a:srgbClr val="073763"/>
                </a:solidFill>
              </a:rPr>
              <a:t> </a:t>
            </a:r>
            <a:r>
              <a:rPr lang="en-US" sz="2800" dirty="0">
                <a:solidFill>
                  <a:srgbClr val="C00000"/>
                </a:solidFill>
              </a:rPr>
              <a:t>(HRPs)</a:t>
            </a:r>
            <a:r>
              <a:rPr lang="en-US" sz="2800" dirty="0">
                <a:solidFill>
                  <a:srgbClr val="073763"/>
                </a:solidFill>
              </a:rPr>
              <a:t> </a:t>
            </a:r>
            <a:r>
              <a:rPr lang="en-US" sz="2800" dirty="0"/>
              <a:t>for corrosion protection</a:t>
            </a:r>
            <a:r>
              <a:rPr lang="en-US" sz="2800" dirty="0">
                <a:solidFill>
                  <a:srgbClr val="C00000"/>
                </a:solidFill>
              </a:rPr>
              <a:t> are </a:t>
            </a:r>
            <a:r>
              <a:rPr lang="en-US" sz="2800" strike="sngStrike" dirty="0"/>
              <a:t>may</a:t>
            </a:r>
            <a:r>
              <a:rPr lang="en-US" sz="2800" dirty="0"/>
              <a:t> not </a:t>
            </a:r>
            <a:r>
              <a:rPr lang="en-US" sz="2800" strike="sngStrike" dirty="0"/>
              <a:t>be</a:t>
            </a:r>
            <a:r>
              <a:rPr lang="en-US" sz="2800" dirty="0"/>
              <a:t> needed:</a:t>
            </a:r>
          </a:p>
          <a:p>
            <a:endParaRPr lang="en-US" sz="2800" b="1" dirty="0"/>
          </a:p>
        </p:txBody>
      </p:sp>
      <p:sp>
        <p:nvSpPr>
          <p:cNvPr id="4" name="Rectangle 3"/>
          <p:cNvSpPr/>
          <p:nvPr/>
        </p:nvSpPr>
        <p:spPr>
          <a:xfrm>
            <a:off x="670593" y="2769919"/>
            <a:ext cx="2572719" cy="954107"/>
          </a:xfrm>
          <a:prstGeom prst="rect">
            <a:avLst/>
          </a:prstGeom>
        </p:spPr>
        <p:txBody>
          <a:bodyPr wrap="square" numCol="1">
            <a:spAutoFit/>
          </a:bodyPr>
          <a:lstStyle/>
          <a:p>
            <a:pPr marL="457200" indent="-182880">
              <a:buFont typeface="Arial" panose="020B0604020202020204" pitchFamily="34" charset="0"/>
              <a:buChar char="•"/>
            </a:pPr>
            <a:r>
              <a:rPr lang="en-US" sz="2800" dirty="0"/>
              <a:t>Silica Fume</a:t>
            </a:r>
          </a:p>
          <a:p>
            <a:pPr marL="457200" indent="-182880">
              <a:buFont typeface="Arial" panose="020B0604020202020204" pitchFamily="34" charset="0"/>
              <a:buChar char="•"/>
            </a:pPr>
            <a:r>
              <a:rPr lang="en-US" sz="2800" dirty="0" err="1"/>
              <a:t>Metakaolin</a:t>
            </a:r>
            <a:endParaRPr lang="en-US" sz="2800" dirty="0"/>
          </a:p>
        </p:txBody>
      </p:sp>
      <p:sp>
        <p:nvSpPr>
          <p:cNvPr id="5" name="Rectangle 4"/>
          <p:cNvSpPr/>
          <p:nvPr/>
        </p:nvSpPr>
        <p:spPr>
          <a:xfrm>
            <a:off x="557971" y="3724026"/>
            <a:ext cx="5414932" cy="2831544"/>
          </a:xfrm>
          <a:prstGeom prst="rect">
            <a:avLst/>
          </a:prstGeom>
        </p:spPr>
        <p:txBody>
          <a:bodyPr wrap="square">
            <a:spAutoFit/>
          </a:bodyPr>
          <a:lstStyle/>
          <a:p>
            <a:pPr marL="457200" indent="-457200">
              <a:spcAft>
                <a:spcPts val="1200"/>
              </a:spcAft>
              <a:buFont typeface="Courier New" panose="02070309020205020404" pitchFamily="49" charset="0"/>
              <a:buChar char="o"/>
            </a:pPr>
            <a:r>
              <a:rPr lang="en-US" sz="2800" u="sng" dirty="0">
                <a:solidFill>
                  <a:srgbClr val="073763"/>
                </a:solidFill>
              </a:rPr>
              <a:t>Transportation costs </a:t>
            </a:r>
            <a:r>
              <a:rPr lang="en-US" sz="2800" dirty="0"/>
              <a:t>are lower and handling easier for FRP due to light weight </a:t>
            </a:r>
            <a:r>
              <a:rPr lang="en-US" sz="2800" i="1" dirty="0">
                <a:solidFill>
                  <a:srgbClr val="C00000"/>
                </a:solidFill>
              </a:rPr>
              <a:t>(~25%).</a:t>
            </a:r>
          </a:p>
          <a:p>
            <a:pPr marL="457200" indent="-457200">
              <a:buFont typeface="Courier New" panose="02070309020205020404" pitchFamily="49" charset="0"/>
              <a:buChar char="o"/>
            </a:pPr>
            <a:r>
              <a:rPr lang="en-US" sz="2800" u="sng" dirty="0">
                <a:solidFill>
                  <a:srgbClr val="073763"/>
                </a:solidFill>
              </a:rPr>
              <a:t>Concrete cover </a:t>
            </a:r>
            <a:r>
              <a:rPr lang="en-US" sz="2800" dirty="0"/>
              <a:t>reduction is allowed </a:t>
            </a:r>
            <a:r>
              <a:rPr lang="en-US" sz="2800" i="1" dirty="0">
                <a:solidFill>
                  <a:srgbClr val="C00000"/>
                </a:solidFill>
              </a:rPr>
              <a:t>(see </a:t>
            </a:r>
            <a:r>
              <a:rPr lang="en-US" sz="2800" b="1" i="1" dirty="0">
                <a:solidFill>
                  <a:srgbClr val="C00000"/>
                </a:solidFill>
              </a:rPr>
              <a:t>FRPG </a:t>
            </a:r>
            <a:r>
              <a:rPr lang="en-US" sz="2800" i="1" dirty="0">
                <a:solidFill>
                  <a:srgbClr val="C00000"/>
                </a:solidFill>
              </a:rPr>
              <a:t>Table 2.2).</a:t>
            </a:r>
          </a:p>
          <a:p>
            <a:pPr marL="457200" indent="-457200">
              <a:buFont typeface="Courier New" panose="02070309020205020404" pitchFamily="49" charset="0"/>
              <a:buChar char="o"/>
            </a:pPr>
            <a:endParaRPr lang="en-US" sz="2800" dirty="0"/>
          </a:p>
        </p:txBody>
      </p:sp>
      <p:sp>
        <p:nvSpPr>
          <p:cNvPr id="9" name="Rectangle 8"/>
          <p:cNvSpPr/>
          <p:nvPr/>
        </p:nvSpPr>
        <p:spPr>
          <a:xfrm>
            <a:off x="2510928" y="2813779"/>
            <a:ext cx="3886549" cy="954107"/>
          </a:xfrm>
          <a:prstGeom prst="rect">
            <a:avLst/>
          </a:prstGeom>
        </p:spPr>
        <p:txBody>
          <a:bodyPr wrap="square">
            <a:spAutoFit/>
          </a:bodyPr>
          <a:lstStyle/>
          <a:p>
            <a:pPr marL="914400" lvl="1" indent="-182880">
              <a:buFont typeface="Arial" panose="020B0604020202020204" pitchFamily="34" charset="0"/>
              <a:buChar char="•"/>
            </a:pPr>
            <a:r>
              <a:rPr lang="en-US" sz="2800" dirty="0"/>
              <a:t>Ultrafine Fly Ash </a:t>
            </a:r>
          </a:p>
          <a:p>
            <a:pPr marL="914400" lvl="1" indent="-182880">
              <a:buFont typeface="Arial" panose="020B0604020202020204" pitchFamily="34" charset="0"/>
              <a:buChar char="•"/>
            </a:pPr>
            <a:r>
              <a:rPr lang="en-US" sz="2800" strike="sngStrike" dirty="0"/>
              <a:t>Calcium Nitrite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t="-988" r="535" b="988"/>
          <a:stretch/>
        </p:blipFill>
        <p:spPr>
          <a:xfrm>
            <a:off x="6362332" y="3282998"/>
            <a:ext cx="5619414" cy="2530873"/>
          </a:xfrm>
          <a:prstGeom prst="rect">
            <a:avLst/>
          </a:prstGeom>
          <a:ln w="44450">
            <a:noFill/>
          </a:ln>
        </p:spPr>
      </p:pic>
      <p:sp>
        <p:nvSpPr>
          <p:cNvPr id="3" name="Slide Number Placeholder 2">
            <a:extLst>
              <a:ext uri="{FF2B5EF4-FFF2-40B4-BE49-F238E27FC236}">
                <a16:creationId xmlns:a16="http://schemas.microsoft.com/office/drawing/2014/main" id="{0DC6DC5A-1863-2FCB-9CE7-3D0DFED9F3BC}"/>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19</a:t>
            </a:fld>
            <a:endParaRPr lang="en-US" dirty="0"/>
          </a:p>
        </p:txBody>
      </p:sp>
    </p:spTree>
    <p:extLst>
      <p:ext uri="{BB962C8B-B14F-4D97-AF65-F5344CB8AC3E}">
        <p14:creationId xmlns:p14="http://schemas.microsoft.com/office/powerpoint/2010/main" val="2109986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4D7A5728-1926-0ACC-5BB6-0E0C4B2B0B9B}"/>
              </a:ext>
            </a:extLst>
          </p:cNvPr>
          <p:cNvSpPr>
            <a:spLocks noGrp="1"/>
          </p:cNvSpPr>
          <p:nvPr>
            <p:ph sz="half" idx="1"/>
          </p:nvPr>
        </p:nvSpPr>
        <p:spPr>
          <a:xfrm>
            <a:off x="553570" y="1466601"/>
            <a:ext cx="8110139" cy="4548569"/>
          </a:xfrm>
        </p:spPr>
        <p:txBody>
          <a:bodyPr>
            <a:normAutofit fontScale="92500"/>
          </a:bodyPr>
          <a:lstStyle/>
          <a:p>
            <a:r>
              <a:rPr lang="en-US" sz="3200" dirty="0"/>
              <a:t>Highlight the improvements in FRP Reinforced and Prestressed Concrete since 2014, including:</a:t>
            </a:r>
          </a:p>
          <a:p>
            <a:pPr lvl="1"/>
            <a:r>
              <a:rPr lang="en-US" sz="2800" dirty="0"/>
              <a:t>Structural design practices and standards</a:t>
            </a:r>
          </a:p>
          <a:p>
            <a:pPr lvl="1"/>
            <a:r>
              <a:rPr lang="en-US" sz="2800" dirty="0"/>
              <a:t>Materials specifications, testing, and qualification</a:t>
            </a:r>
          </a:p>
          <a:p>
            <a:pPr lvl="1"/>
            <a:r>
              <a:rPr lang="en-US" sz="2800" dirty="0"/>
              <a:t>Construction including representative projects </a:t>
            </a:r>
          </a:p>
          <a:p>
            <a:r>
              <a:rPr lang="en-US" sz="3200" dirty="0"/>
              <a:t>Provide Lessons Learned during both design and construction.</a:t>
            </a:r>
          </a:p>
          <a:p>
            <a:r>
              <a:rPr lang="en-US" sz="3200" dirty="0"/>
              <a:t>Highlight latest research and planned improvements future implementation.</a:t>
            </a:r>
          </a:p>
        </p:txBody>
      </p:sp>
      <p:pic>
        <p:nvPicPr>
          <p:cNvPr id="11" name="Picture 10" descr="A large white building with a pool and trees on the side&#10;&#10;Description automatically generated with medium confidence">
            <a:extLst>
              <a:ext uri="{FF2B5EF4-FFF2-40B4-BE49-F238E27FC236}">
                <a16:creationId xmlns:a16="http://schemas.microsoft.com/office/drawing/2014/main" id="{43D253EE-44C7-6763-8CEB-DD1838903D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96232" y="3699612"/>
            <a:ext cx="3150141" cy="2249201"/>
          </a:xfrm>
          <a:prstGeom prst="rect">
            <a:avLst/>
          </a:prstGeom>
        </p:spPr>
      </p:pic>
      <p:pic>
        <p:nvPicPr>
          <p:cNvPr id="13" name="Picture 12" descr="A pool with palm trees and gazebo&#10;&#10;Description automatically generated">
            <a:extLst>
              <a:ext uri="{FF2B5EF4-FFF2-40B4-BE49-F238E27FC236}">
                <a16:creationId xmlns:a16="http://schemas.microsoft.com/office/drawing/2014/main" id="{A5CB08B8-40E1-379A-9069-89677206ED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96231" y="1429179"/>
            <a:ext cx="3150141" cy="2123195"/>
          </a:xfrm>
          <a:prstGeom prst="rect">
            <a:avLst/>
          </a:prstGeom>
        </p:spPr>
      </p:pic>
      <p:sp>
        <p:nvSpPr>
          <p:cNvPr id="6" name="Slide Number Placeholder 5">
            <a:extLst>
              <a:ext uri="{FF2B5EF4-FFF2-40B4-BE49-F238E27FC236}">
                <a16:creationId xmlns:a16="http://schemas.microsoft.com/office/drawing/2014/main" id="{E7826AE7-B050-F49D-D04E-FD42183FDA1C}"/>
              </a:ext>
            </a:extLst>
          </p:cNvPr>
          <p:cNvSpPr>
            <a:spLocks noGrp="1"/>
          </p:cNvSpPr>
          <p:nvPr>
            <p:ph type="sldNum" sz="quarter" idx="12"/>
          </p:nvPr>
        </p:nvSpPr>
        <p:spPr/>
        <p:txBody>
          <a:bodyPr/>
          <a:lstStyle/>
          <a:p>
            <a:fld id="{8301250C-3411-4DAA-A330-B8FCF0FECA0E}" type="slidenum">
              <a:rPr lang="en-US" smtClean="0"/>
              <a:t>2</a:t>
            </a:fld>
            <a:endParaRPr lang="en-US"/>
          </a:p>
        </p:txBody>
      </p:sp>
      <p:sp>
        <p:nvSpPr>
          <p:cNvPr id="8" name="TextBox 7">
            <a:extLst>
              <a:ext uri="{FF2B5EF4-FFF2-40B4-BE49-F238E27FC236}">
                <a16:creationId xmlns:a16="http://schemas.microsoft.com/office/drawing/2014/main" id="{19644C56-950E-B849-81C6-9E0FD800429B}"/>
              </a:ext>
            </a:extLst>
          </p:cNvPr>
          <p:cNvSpPr txBox="1"/>
          <p:nvPr/>
        </p:nvSpPr>
        <p:spPr>
          <a:xfrm>
            <a:off x="3397961" y="22266"/>
            <a:ext cx="8794039" cy="1077218"/>
          </a:xfrm>
          <a:prstGeom prst="rect">
            <a:avLst/>
          </a:prstGeom>
          <a:noFill/>
        </p:spPr>
        <p:txBody>
          <a:bodyPr wrap="square">
            <a:spAutoFit/>
          </a:bodyPr>
          <a:lstStyle/>
          <a:p>
            <a:r>
              <a:rPr lang="en-US" sz="1600" b="1" dirty="0">
                <a:solidFill>
                  <a:schemeClr val="bg1">
                    <a:lumMod val="85000"/>
                  </a:schemeClr>
                </a:solidFill>
              </a:rPr>
              <a:t>What is a symposium?</a:t>
            </a:r>
          </a:p>
          <a:p>
            <a:r>
              <a:rPr lang="en-US" sz="1600" dirty="0">
                <a:solidFill>
                  <a:schemeClr val="bg1">
                    <a:lumMod val="85000"/>
                  </a:schemeClr>
                </a:solidFill>
              </a:rPr>
              <a:t>Symposiums are organized, often large-scale meetings, that bring together experts, researchers, practitioners, and professionals. The purpose of a symposium is to discuss and exchange knowledge, research findings, and insights on a particular topic or theme.</a:t>
            </a:r>
          </a:p>
        </p:txBody>
      </p:sp>
      <p:pic>
        <p:nvPicPr>
          <p:cNvPr id="16" name="Graphic 15">
            <a:hlinkClick r:id="rId4"/>
            <a:extLst>
              <a:ext uri="{FF2B5EF4-FFF2-40B4-BE49-F238E27FC236}">
                <a16:creationId xmlns:a16="http://schemas.microsoft.com/office/drawing/2014/main" id="{3F0AF8DB-1085-984B-4E94-9076062CF16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08735" y="630936"/>
            <a:ext cx="490634" cy="373919"/>
          </a:xfrm>
          <a:prstGeom prst="rect">
            <a:avLst/>
          </a:prstGeom>
        </p:spPr>
      </p:pic>
    </p:spTree>
    <p:extLst>
      <p:ext uri="{BB962C8B-B14F-4D97-AF65-F5344CB8AC3E}">
        <p14:creationId xmlns:p14="http://schemas.microsoft.com/office/powerpoint/2010/main" val="2938963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72119" y="200830"/>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sp>
        <p:nvSpPr>
          <p:cNvPr id="2" name="TextBox 1"/>
          <p:cNvSpPr txBox="1"/>
          <p:nvPr/>
        </p:nvSpPr>
        <p:spPr>
          <a:xfrm>
            <a:off x="549021" y="1294961"/>
            <a:ext cx="11093957" cy="5262979"/>
          </a:xfrm>
          <a:prstGeom prst="rect">
            <a:avLst/>
          </a:prstGeom>
          <a:noFill/>
        </p:spPr>
        <p:txBody>
          <a:bodyPr wrap="square" rtlCol="0">
            <a:spAutoFit/>
          </a:bodyPr>
          <a:lstStyle/>
          <a:p>
            <a:r>
              <a:rPr lang="en-US" sz="2800" b="1" dirty="0"/>
              <a:t>Bent Bars Characteristics: </a:t>
            </a:r>
          </a:p>
          <a:p>
            <a:pPr marL="457200" indent="-457200">
              <a:buFont typeface="Courier New" panose="02070309020205020404" pitchFamily="49" charset="0"/>
              <a:buChar char="o"/>
            </a:pPr>
            <a:r>
              <a:rPr lang="en-US" sz="2800" dirty="0"/>
              <a:t>FRP is pultruded from thermoset resin</a:t>
            </a:r>
            <a:r>
              <a:rPr lang="en-US" sz="2800" i="1" dirty="0">
                <a:solidFill>
                  <a:srgbClr val="FF0000"/>
                </a:solidFill>
              </a:rPr>
              <a:t> </a:t>
            </a:r>
            <a:r>
              <a:rPr lang="en-US" sz="2800" i="1" dirty="0">
                <a:solidFill>
                  <a:srgbClr val="C00000"/>
                </a:solidFill>
              </a:rPr>
              <a:t>(viable thermoplastic resins are emerging)</a:t>
            </a:r>
          </a:p>
          <a:p>
            <a:pPr marL="457200" indent="-457200">
              <a:buFont typeface="Courier New" panose="02070309020205020404" pitchFamily="49" charset="0"/>
              <a:buChar char="o"/>
            </a:pPr>
            <a:r>
              <a:rPr lang="en-US" sz="2800" dirty="0"/>
              <a:t>FRP is fabricated with bends </a:t>
            </a:r>
            <a:r>
              <a:rPr lang="en-US" sz="2800" i="1" dirty="0">
                <a:solidFill>
                  <a:srgbClr val="C00000"/>
                </a:solidFill>
              </a:rPr>
              <a:t>(thermoplastic and olefin resin will allow controlled thermal bending – </a:t>
            </a:r>
            <a:r>
              <a:rPr lang="en-US" sz="2800" b="1" i="1" dirty="0">
                <a:solidFill>
                  <a:srgbClr val="C00000"/>
                </a:solidFill>
                <a:hlinkClick r:id="rId3"/>
              </a:rPr>
              <a:t>NCHRP IDEA-207 </a:t>
            </a:r>
            <a:r>
              <a:rPr lang="en-US" sz="2800" i="1" dirty="0">
                <a:solidFill>
                  <a:srgbClr val="C00000"/>
                </a:solidFill>
              </a:rPr>
              <a:t>validated this):</a:t>
            </a:r>
          </a:p>
          <a:p>
            <a:pPr marL="914400" lvl="1" indent="-457200">
              <a:buFont typeface="Arial" panose="020B0604020202020204" pitchFamily="34" charset="0"/>
              <a:buChar char="•"/>
            </a:pPr>
            <a:r>
              <a:rPr lang="en-US" sz="2800" dirty="0"/>
              <a:t>Sharp bends can be manufactured, but avoided due to potential </a:t>
            </a:r>
            <a:r>
              <a:rPr lang="en-US" sz="2800" dirty="0">
                <a:solidFill>
                  <a:srgbClr val="C00000"/>
                </a:solidFill>
              </a:rPr>
              <a:t>low stress </a:t>
            </a:r>
            <a:r>
              <a:rPr lang="en-US" sz="2800" dirty="0"/>
              <a:t>failure.</a:t>
            </a:r>
          </a:p>
          <a:p>
            <a:pPr marL="914400" lvl="1" indent="-457200">
              <a:buFont typeface="Arial" panose="020B0604020202020204" pitchFamily="34" charset="0"/>
              <a:buChar char="•"/>
            </a:pPr>
            <a:r>
              <a:rPr lang="en-US" sz="2800" dirty="0"/>
              <a:t>Bend Radius / Bar Diameter ≥ 3. </a:t>
            </a:r>
          </a:p>
          <a:p>
            <a:pPr marL="914400" lvl="1" indent="-457200">
              <a:buFont typeface="Arial" panose="020B0604020202020204" pitchFamily="34" charset="0"/>
              <a:buChar char="•"/>
            </a:pPr>
            <a:r>
              <a:rPr lang="en-US" sz="2800" dirty="0"/>
              <a:t>Tail Length = 12 x Bar Diameter. </a:t>
            </a:r>
          </a:p>
          <a:p>
            <a:pPr marL="914400" lvl="1" indent="-457200">
              <a:buFont typeface="Arial" panose="020B0604020202020204" pitchFamily="34" charset="0"/>
              <a:buChar char="•"/>
            </a:pPr>
            <a:r>
              <a:rPr lang="en-US" sz="2800" dirty="0"/>
              <a:t>Field bending not permitted.</a:t>
            </a:r>
          </a:p>
          <a:p>
            <a:pPr marL="457200" indent="-457200">
              <a:buFont typeface="Courier New" panose="02070309020205020404" pitchFamily="49" charset="0"/>
              <a:buChar char="o"/>
            </a:pPr>
            <a:r>
              <a:rPr lang="en-US" sz="2800" dirty="0"/>
              <a:t> </a:t>
            </a:r>
            <a:r>
              <a:rPr lang="en-US" sz="2800" strike="sngStrike" dirty="0"/>
              <a:t>Developmental Design</a:t>
            </a:r>
            <a:r>
              <a:rPr lang="en-US" sz="2800" dirty="0"/>
              <a:t> </a:t>
            </a:r>
            <a:r>
              <a:rPr lang="en-US" sz="2800" b="1" i="1" dirty="0"/>
              <a:t>Standard </a:t>
            </a:r>
          </a:p>
          <a:p>
            <a:r>
              <a:rPr lang="en-US" sz="2800" b="1" i="1" dirty="0"/>
              <a:t>      </a:t>
            </a:r>
            <a:r>
              <a:rPr lang="en-US" sz="2800" b="1" i="1" dirty="0">
                <a:solidFill>
                  <a:srgbClr val="C00000"/>
                </a:solidFill>
              </a:rPr>
              <a:t>Plan Index </a:t>
            </a:r>
            <a:r>
              <a:rPr lang="en-US" sz="2800" b="1" i="1" dirty="0">
                <a:solidFill>
                  <a:srgbClr val="C00000"/>
                </a:solidFill>
                <a:hlinkClick r:id="rId4">
                  <a:extLst>
                    <a:ext uri="{A12FA001-AC4F-418D-AE19-62706E023703}">
                      <ahyp:hlinkClr xmlns:ahyp="http://schemas.microsoft.com/office/drawing/2018/hyperlinkcolor" val="tx"/>
                    </a:ext>
                  </a:extLst>
                </a:hlinkClick>
              </a:rPr>
              <a:t>415-010</a:t>
            </a:r>
            <a:r>
              <a:rPr lang="en-US" sz="2800" dirty="0"/>
              <a:t> </a:t>
            </a:r>
            <a:r>
              <a:rPr lang="en-US" sz="2800" strike="sngStrike" dirty="0"/>
              <a:t>D21310</a:t>
            </a:r>
            <a:r>
              <a:rPr lang="en-US" sz="2800" dirty="0"/>
              <a:t> Bar Bending Details</a:t>
            </a:r>
          </a:p>
        </p:txBody>
      </p:sp>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1939" y="3988196"/>
            <a:ext cx="4701040" cy="2054896"/>
          </a:xfrm>
          <a:prstGeom prst="rect">
            <a:avLst/>
          </a:prstGeom>
        </p:spPr>
      </p:pic>
      <p:sp>
        <p:nvSpPr>
          <p:cNvPr id="3" name="Slide Number Placeholder 2">
            <a:extLst>
              <a:ext uri="{FF2B5EF4-FFF2-40B4-BE49-F238E27FC236}">
                <a16:creationId xmlns:a16="http://schemas.microsoft.com/office/drawing/2014/main" id="{11F81CE1-2F25-4400-144C-2411C00F2D5F}"/>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20</a:t>
            </a:fld>
            <a:endParaRPr lang="en-US" dirty="0"/>
          </a:p>
        </p:txBody>
      </p:sp>
    </p:spTree>
    <p:extLst>
      <p:ext uri="{BB962C8B-B14F-4D97-AF65-F5344CB8AC3E}">
        <p14:creationId xmlns:p14="http://schemas.microsoft.com/office/powerpoint/2010/main" val="2793954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744F1D-B3FF-ECC4-735B-67CBAAFE6D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9954" y="2287492"/>
            <a:ext cx="9425446" cy="4268078"/>
          </a:xfrm>
          <a:prstGeom prst="rect">
            <a:avLst/>
          </a:prstGeom>
        </p:spPr>
      </p:pic>
      <p:sp>
        <p:nvSpPr>
          <p:cNvPr id="8" name="Title 1"/>
          <p:cNvSpPr txBox="1">
            <a:spLocks/>
          </p:cNvSpPr>
          <p:nvPr/>
        </p:nvSpPr>
        <p:spPr>
          <a:xfrm>
            <a:off x="413224" y="210990"/>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sp>
        <p:nvSpPr>
          <p:cNvPr id="2" name="TextBox 1"/>
          <p:cNvSpPr txBox="1"/>
          <p:nvPr/>
        </p:nvSpPr>
        <p:spPr>
          <a:xfrm>
            <a:off x="413224" y="1333385"/>
            <a:ext cx="11093957" cy="954107"/>
          </a:xfrm>
          <a:prstGeom prst="rect">
            <a:avLst/>
          </a:prstGeom>
          <a:noFill/>
        </p:spPr>
        <p:txBody>
          <a:bodyPr wrap="square" rtlCol="0">
            <a:spAutoFit/>
          </a:bodyPr>
          <a:lstStyle/>
          <a:p>
            <a:pPr>
              <a:spcAft>
                <a:spcPts val="600"/>
              </a:spcAft>
            </a:pPr>
            <a:r>
              <a:rPr lang="en-US" sz="2800" b="1" dirty="0"/>
              <a:t>From </a:t>
            </a:r>
            <a:r>
              <a:rPr lang="en-US" sz="2800" b="1" strike="sngStrike" dirty="0"/>
              <a:t>Developmental Design </a:t>
            </a:r>
            <a:r>
              <a:rPr lang="en-US" sz="2800" b="1" dirty="0"/>
              <a:t>Standard </a:t>
            </a:r>
            <a:r>
              <a:rPr lang="en-US" sz="2800" b="1" dirty="0">
                <a:solidFill>
                  <a:srgbClr val="C00000"/>
                </a:solidFill>
              </a:rPr>
              <a:t>Plans Index </a:t>
            </a:r>
            <a:r>
              <a:rPr lang="en-US" sz="2800" b="1" strike="sngStrike" dirty="0"/>
              <a:t>D21310</a:t>
            </a:r>
            <a:r>
              <a:rPr lang="en-US" sz="2800" b="1" dirty="0"/>
              <a:t> </a:t>
            </a:r>
            <a:r>
              <a:rPr lang="en-US" sz="2800" b="1" dirty="0">
                <a:solidFill>
                  <a:srgbClr val="C00000"/>
                </a:solidFill>
              </a:rPr>
              <a:t>415-010</a:t>
            </a:r>
            <a:r>
              <a:rPr lang="en-US" sz="2800" dirty="0">
                <a:solidFill>
                  <a:srgbClr val="C00000"/>
                </a:solidFill>
              </a:rPr>
              <a:t>:</a:t>
            </a:r>
            <a:r>
              <a:rPr lang="en-US" sz="2800" b="1" dirty="0">
                <a:solidFill>
                  <a:srgbClr val="C00000"/>
                </a:solidFill>
              </a:rPr>
              <a:t> </a:t>
            </a:r>
            <a:r>
              <a:rPr lang="en-US" sz="2800" i="1" dirty="0">
                <a:solidFill>
                  <a:srgbClr val="C00000"/>
                </a:solidFill>
              </a:rPr>
              <a:t>(renumbering to match steel bar bending Index)</a:t>
            </a:r>
          </a:p>
        </p:txBody>
      </p:sp>
      <p:pic>
        <p:nvPicPr>
          <p:cNvPr id="7" name="Picture 6">
            <a:extLst>
              <a:ext uri="{FF2B5EF4-FFF2-40B4-BE49-F238E27FC236}">
                <a16:creationId xmlns:a16="http://schemas.microsoft.com/office/drawing/2014/main" id="{53586A80-6AA0-6A1E-CECC-131EEBC2BCA6}"/>
              </a:ext>
            </a:extLst>
          </p:cNvPr>
          <p:cNvPicPr>
            <a:picLocks noChangeAspect="1"/>
          </p:cNvPicPr>
          <p:nvPr/>
        </p:nvPicPr>
        <p:blipFill>
          <a:blip r:embed="rId4"/>
          <a:stretch>
            <a:fillRect/>
          </a:stretch>
        </p:blipFill>
        <p:spPr>
          <a:xfrm>
            <a:off x="9770165" y="3606187"/>
            <a:ext cx="2306437" cy="2318938"/>
          </a:xfrm>
          <a:prstGeom prst="rect">
            <a:avLst/>
          </a:prstGeom>
        </p:spPr>
      </p:pic>
      <p:sp>
        <p:nvSpPr>
          <p:cNvPr id="3" name="Slide Number Placeholder 2">
            <a:extLst>
              <a:ext uri="{FF2B5EF4-FFF2-40B4-BE49-F238E27FC236}">
                <a16:creationId xmlns:a16="http://schemas.microsoft.com/office/drawing/2014/main" id="{AEC05012-483F-9ACE-A53E-CB3112D9A35F}"/>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21</a:t>
            </a:fld>
            <a:endParaRPr lang="en-US" dirty="0"/>
          </a:p>
        </p:txBody>
      </p:sp>
    </p:spTree>
    <p:extLst>
      <p:ext uri="{BB962C8B-B14F-4D97-AF65-F5344CB8AC3E}">
        <p14:creationId xmlns:p14="http://schemas.microsoft.com/office/powerpoint/2010/main" val="3163742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13223" y="229765"/>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sp>
        <p:nvSpPr>
          <p:cNvPr id="2" name="TextBox 1"/>
          <p:cNvSpPr txBox="1"/>
          <p:nvPr/>
        </p:nvSpPr>
        <p:spPr>
          <a:xfrm>
            <a:off x="413223" y="1215751"/>
            <a:ext cx="11093957" cy="523220"/>
          </a:xfrm>
          <a:prstGeom prst="rect">
            <a:avLst/>
          </a:prstGeom>
          <a:noFill/>
        </p:spPr>
        <p:txBody>
          <a:bodyPr wrap="square" rtlCol="0">
            <a:spAutoFit/>
          </a:bodyPr>
          <a:lstStyle/>
          <a:p>
            <a:pPr>
              <a:spcAft>
                <a:spcPts val="600"/>
              </a:spcAft>
            </a:pPr>
            <a:r>
              <a:rPr lang="en-US" sz="2800" b="1" dirty="0"/>
              <a:t>Complex Shapes:</a:t>
            </a:r>
          </a:p>
        </p:txBody>
      </p:sp>
      <p:pic>
        <p:nvPicPr>
          <p:cNvPr id="3" name="Picture 2"/>
          <p:cNvPicPr>
            <a:picLocks noChangeAspect="1"/>
          </p:cNvPicPr>
          <p:nvPr/>
        </p:nvPicPr>
        <p:blipFill>
          <a:blip r:embed="rId3"/>
          <a:stretch>
            <a:fillRect/>
          </a:stretch>
        </p:blipFill>
        <p:spPr>
          <a:xfrm>
            <a:off x="503860" y="2623930"/>
            <a:ext cx="1437957" cy="3163506"/>
          </a:xfrm>
          <a:prstGeom prst="rect">
            <a:avLst/>
          </a:prstGeom>
        </p:spPr>
      </p:pic>
      <p:pic>
        <p:nvPicPr>
          <p:cNvPr id="4" name="Picture 3"/>
          <p:cNvPicPr>
            <a:picLocks noChangeAspect="1"/>
          </p:cNvPicPr>
          <p:nvPr/>
        </p:nvPicPr>
        <p:blipFill>
          <a:blip r:embed="rId4"/>
          <a:stretch>
            <a:fillRect/>
          </a:stretch>
        </p:blipFill>
        <p:spPr>
          <a:xfrm>
            <a:off x="2335043" y="1817626"/>
            <a:ext cx="2735558" cy="4537252"/>
          </a:xfrm>
          <a:prstGeom prst="rect">
            <a:avLst/>
          </a:prstGeom>
        </p:spPr>
      </p:pic>
      <p:pic>
        <p:nvPicPr>
          <p:cNvPr id="3076" name="Picture 4" descr="C:\Users\st986rv\AppData\Local\Temp\SNAGHTML306273f2.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60202" y="2060307"/>
            <a:ext cx="3754970" cy="3038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96D7E7-C251-B13F-A181-20E2FA77A9BF}"/>
              </a:ext>
            </a:extLst>
          </p:cNvPr>
          <p:cNvPicPr>
            <a:picLocks noChangeAspect="1"/>
          </p:cNvPicPr>
          <p:nvPr/>
        </p:nvPicPr>
        <p:blipFill>
          <a:blip r:embed="rId6"/>
          <a:stretch>
            <a:fillRect/>
          </a:stretch>
        </p:blipFill>
        <p:spPr>
          <a:xfrm>
            <a:off x="5201951" y="139280"/>
            <a:ext cx="4880169" cy="6579440"/>
          </a:xfrm>
          <a:prstGeom prst="rect">
            <a:avLst/>
          </a:prstGeom>
          <a:ln w="28575">
            <a:solidFill>
              <a:srgbClr val="C00000"/>
            </a:solidFill>
          </a:ln>
        </p:spPr>
      </p:pic>
      <p:sp>
        <p:nvSpPr>
          <p:cNvPr id="5" name="Slide Number Placeholder 2">
            <a:extLst>
              <a:ext uri="{FF2B5EF4-FFF2-40B4-BE49-F238E27FC236}">
                <a16:creationId xmlns:a16="http://schemas.microsoft.com/office/drawing/2014/main" id="{4EFAFB72-A311-AFAF-9C73-10EFA10F7FD2}"/>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22</a:t>
            </a:fld>
            <a:endParaRPr lang="en-US" dirty="0"/>
          </a:p>
        </p:txBody>
      </p:sp>
    </p:spTree>
    <p:extLst>
      <p:ext uri="{BB962C8B-B14F-4D97-AF65-F5344CB8AC3E}">
        <p14:creationId xmlns:p14="http://schemas.microsoft.com/office/powerpoint/2010/main" val="3194806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00999" y="209920"/>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sp>
        <p:nvSpPr>
          <p:cNvPr id="2" name="TextBox 1"/>
          <p:cNvSpPr txBox="1"/>
          <p:nvPr/>
        </p:nvSpPr>
        <p:spPr>
          <a:xfrm>
            <a:off x="551822" y="1201159"/>
            <a:ext cx="6195342" cy="523220"/>
          </a:xfrm>
          <a:prstGeom prst="rect">
            <a:avLst/>
          </a:prstGeom>
          <a:noFill/>
        </p:spPr>
        <p:txBody>
          <a:bodyPr wrap="square" rtlCol="0">
            <a:spAutoFit/>
          </a:bodyPr>
          <a:lstStyle/>
          <a:p>
            <a:r>
              <a:rPr lang="en-US" sz="2800" b="1" dirty="0"/>
              <a:t>Cost Comparison (Installed Price)</a:t>
            </a:r>
          </a:p>
        </p:txBody>
      </p:sp>
      <p:graphicFrame>
        <p:nvGraphicFramePr>
          <p:cNvPr id="3" name="Table 2"/>
          <p:cNvGraphicFramePr>
            <a:graphicFrameLocks noGrp="1"/>
          </p:cNvGraphicFramePr>
          <p:nvPr/>
        </p:nvGraphicFramePr>
        <p:xfrm>
          <a:off x="696246" y="1691640"/>
          <a:ext cx="11003620" cy="3474720"/>
        </p:xfrm>
        <a:graphic>
          <a:graphicData uri="http://schemas.openxmlformats.org/drawingml/2006/table">
            <a:tbl>
              <a:tblPr firstRow="1" bandRow="1">
                <a:tableStyleId>{5C22544A-7EE6-4342-B048-85BDC9FD1C3A}</a:tableStyleId>
              </a:tblPr>
              <a:tblGrid>
                <a:gridCol w="760287">
                  <a:extLst>
                    <a:ext uri="{9D8B030D-6E8A-4147-A177-3AD203B41FA5}">
                      <a16:colId xmlns:a16="http://schemas.microsoft.com/office/drawing/2014/main" val="20000"/>
                    </a:ext>
                  </a:extLst>
                </a:gridCol>
                <a:gridCol w="1602768">
                  <a:extLst>
                    <a:ext uri="{9D8B030D-6E8A-4147-A177-3AD203B41FA5}">
                      <a16:colId xmlns:a16="http://schemas.microsoft.com/office/drawing/2014/main" val="20001"/>
                    </a:ext>
                  </a:extLst>
                </a:gridCol>
                <a:gridCol w="1849349">
                  <a:extLst>
                    <a:ext uri="{9D8B030D-6E8A-4147-A177-3AD203B41FA5}">
                      <a16:colId xmlns:a16="http://schemas.microsoft.com/office/drawing/2014/main" val="20002"/>
                    </a:ext>
                  </a:extLst>
                </a:gridCol>
                <a:gridCol w="2054831">
                  <a:extLst>
                    <a:ext uri="{9D8B030D-6E8A-4147-A177-3AD203B41FA5}">
                      <a16:colId xmlns:a16="http://schemas.microsoft.com/office/drawing/2014/main" val="20003"/>
                    </a:ext>
                  </a:extLst>
                </a:gridCol>
                <a:gridCol w="2270589">
                  <a:extLst>
                    <a:ext uri="{9D8B030D-6E8A-4147-A177-3AD203B41FA5}">
                      <a16:colId xmlns:a16="http://schemas.microsoft.com/office/drawing/2014/main" val="20004"/>
                    </a:ext>
                  </a:extLst>
                </a:gridCol>
                <a:gridCol w="2465796">
                  <a:extLst>
                    <a:ext uri="{9D8B030D-6E8A-4147-A177-3AD203B41FA5}">
                      <a16:colId xmlns:a16="http://schemas.microsoft.com/office/drawing/2014/main" val="20005"/>
                    </a:ext>
                  </a:extLst>
                </a:gridCol>
              </a:tblGrid>
              <a:tr h="589724">
                <a:tc rowSpan="2">
                  <a:txBody>
                    <a:bodyPr/>
                    <a:lstStyle/>
                    <a:p>
                      <a:pPr algn="ctr"/>
                      <a:r>
                        <a:rPr lang="en-US" sz="2400" dirty="0">
                          <a:ln>
                            <a:noFill/>
                          </a:ln>
                          <a:solidFill>
                            <a:schemeClr val="bg1"/>
                          </a:solidFill>
                        </a:rPr>
                        <a:t>Bar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400" dirty="0">
                          <a:ln>
                            <a:noFill/>
                          </a:ln>
                          <a:solidFill>
                            <a:schemeClr val="bg1"/>
                          </a:solidFill>
                        </a:rPr>
                        <a:t>Nominal Diameter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400" dirty="0">
                          <a:ln>
                            <a:noFill/>
                          </a:ln>
                        </a:rPr>
                        <a:t>Average </a:t>
                      </a:r>
                      <a:r>
                        <a:rPr lang="en-US" sz="2400" baseline="0" dirty="0">
                          <a:ln>
                            <a:noFill/>
                          </a:ln>
                        </a:rPr>
                        <a:t>Unit Costs </a:t>
                      </a:r>
                    </a:p>
                    <a:p>
                      <a:pPr algn="ctr"/>
                      <a:r>
                        <a:rPr lang="en-US" sz="2400" baseline="0" dirty="0">
                          <a:ln>
                            <a:noFill/>
                          </a:ln>
                        </a:rPr>
                        <a:t>HRB (3-bids)  /   </a:t>
                      </a:r>
                      <a:r>
                        <a:rPr lang="en-US" sz="2400" baseline="0" dirty="0">
                          <a:ln>
                            <a:noFill/>
                          </a:ln>
                          <a:solidFill>
                            <a:srgbClr val="C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tc>
                <a:tc gridSpan="2">
                  <a:txBody>
                    <a:bodyPr/>
                    <a:lstStyle/>
                    <a:p>
                      <a:pPr algn="ctr"/>
                      <a:r>
                        <a:rPr lang="en-US" sz="2400" dirty="0">
                          <a:ln>
                            <a:noFill/>
                          </a:ln>
                        </a:rPr>
                        <a:t>FDOT Structures Manual</a:t>
                      </a:r>
                      <a:r>
                        <a:rPr lang="en-US" sz="2400" baseline="0" dirty="0">
                          <a:ln>
                            <a:noFill/>
                          </a:ln>
                        </a:rPr>
                        <a:t> for BDR Cost Estimating /  </a:t>
                      </a:r>
                      <a:r>
                        <a:rPr lang="en-US" sz="2400" baseline="0" dirty="0">
                          <a:ln>
                            <a:noFill/>
                          </a:ln>
                          <a:solidFill>
                            <a:srgbClr val="C00000"/>
                          </a:solidFill>
                        </a:rPr>
                        <a:t>**</a:t>
                      </a:r>
                      <a:endParaRPr lang="en-US" sz="2400" dirty="0">
                        <a:ln>
                          <a:noFill/>
                        </a:ln>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4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89724">
                <a:tc vMerge="1">
                  <a:txBody>
                    <a:bodyPr/>
                    <a:lstStyle/>
                    <a:p>
                      <a:pPr algn="ctr"/>
                      <a:endParaRPr lang="en-US" dirty="0">
                        <a:solidFill>
                          <a:schemeClr val="bg1"/>
                        </a:solidFill>
                      </a:endParaRPr>
                    </a:p>
                  </a:txBody>
                  <a:tcPr>
                    <a:solidFill>
                      <a:srgbClr val="0F6FC6"/>
                    </a:solidFill>
                  </a:tcPr>
                </a:tc>
                <a:tc vMerge="1">
                  <a:txBody>
                    <a:bodyPr/>
                    <a:lstStyle/>
                    <a:p>
                      <a:pPr algn="ctr"/>
                      <a:endParaRPr lang="en-US" dirty="0">
                        <a:solidFill>
                          <a:schemeClr val="bg1"/>
                        </a:solidFill>
                      </a:endParaRPr>
                    </a:p>
                  </a:txBody>
                  <a:tcPr>
                    <a:solidFill>
                      <a:srgbClr val="0F6FC6"/>
                    </a:solidFill>
                  </a:tcPr>
                </a:tc>
                <a:tc>
                  <a:txBody>
                    <a:bodyPr/>
                    <a:lstStyle/>
                    <a:p>
                      <a:pPr algn="ctr"/>
                      <a:r>
                        <a:rPr lang="en-US" sz="2400" dirty="0">
                          <a:ln>
                            <a:noFill/>
                          </a:ln>
                          <a:solidFill>
                            <a:schemeClr val="bg1"/>
                          </a:solidFill>
                        </a:rPr>
                        <a:t>GFRP Bars</a:t>
                      </a:r>
                    </a:p>
                    <a:p>
                      <a:pPr algn="ctr"/>
                      <a:r>
                        <a:rPr lang="en-US" sz="2400" dirty="0">
                          <a:ln>
                            <a:noFill/>
                          </a:ln>
                          <a:solidFill>
                            <a:schemeClr val="bg1"/>
                          </a:solidFill>
                        </a:rPr>
                        <a:t>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6FC6"/>
                    </a:solidFill>
                  </a:tcPr>
                </a:tc>
                <a:tc>
                  <a:txBody>
                    <a:bodyPr/>
                    <a:lstStyle/>
                    <a:p>
                      <a:pPr algn="ctr"/>
                      <a:r>
                        <a:rPr lang="en-US" sz="2400" dirty="0">
                          <a:ln>
                            <a:noFill/>
                          </a:ln>
                          <a:solidFill>
                            <a:schemeClr val="bg1"/>
                          </a:solidFill>
                        </a:rPr>
                        <a:t>GFRP Bars </a:t>
                      </a:r>
                    </a:p>
                    <a:p>
                      <a:pPr algn="ctr"/>
                      <a:r>
                        <a:rPr lang="en-US" sz="2400" dirty="0">
                          <a:ln>
                            <a:noFill/>
                          </a:ln>
                          <a:solidFill>
                            <a:schemeClr val="bg1"/>
                          </a:solidFill>
                        </a:rPr>
                        <a:t>2023</a:t>
                      </a:r>
                      <a:endParaRPr lang="en-US" sz="2400" dirty="0">
                        <a:ln>
                          <a:noFill/>
                        </a:ln>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6FC6"/>
                    </a:solidFill>
                  </a:tcPr>
                </a:tc>
                <a:tc>
                  <a:txBody>
                    <a:bodyPr/>
                    <a:lstStyle/>
                    <a:p>
                      <a:pPr algn="ctr"/>
                      <a:r>
                        <a:rPr lang="en-US" sz="2400" dirty="0">
                          <a:ln>
                            <a:noFill/>
                          </a:ln>
                          <a:solidFill>
                            <a:schemeClr val="bg1"/>
                          </a:solidFill>
                        </a:rPr>
                        <a:t>Grade</a:t>
                      </a:r>
                      <a:r>
                        <a:rPr lang="en-US" sz="2400" baseline="0" dirty="0">
                          <a:ln>
                            <a:noFill/>
                          </a:ln>
                          <a:solidFill>
                            <a:schemeClr val="bg1"/>
                          </a:solidFill>
                        </a:rPr>
                        <a:t> 60  Steel </a:t>
                      </a:r>
                      <a:endParaRPr lang="en-US" sz="2400"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6FC6"/>
                    </a:solidFill>
                  </a:tcPr>
                </a:tc>
                <a:tc>
                  <a:txBody>
                    <a:bodyPr/>
                    <a:lstStyle/>
                    <a:p>
                      <a:pPr algn="ctr"/>
                      <a:r>
                        <a:rPr lang="en-US" sz="2400" dirty="0">
                          <a:ln>
                            <a:noFill/>
                          </a:ln>
                          <a:solidFill>
                            <a:schemeClr val="bg1"/>
                          </a:solidFill>
                        </a:rPr>
                        <a:t>Stainless-Steel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6FC6"/>
                    </a:solidFill>
                  </a:tcPr>
                </a:tc>
                <a:extLst>
                  <a:ext uri="{0D108BD9-81ED-4DB2-BD59-A6C34878D82A}">
                    <a16:rowId xmlns:a16="http://schemas.microsoft.com/office/drawing/2014/main" val="10001"/>
                  </a:ext>
                </a:extLst>
              </a:tr>
              <a:tr h="370840">
                <a:tc>
                  <a:txBody>
                    <a:bodyPr/>
                    <a:lstStyle/>
                    <a:p>
                      <a:pPr algn="ctr"/>
                      <a:r>
                        <a:rPr lang="en-US" sz="2400" dirty="0">
                          <a:ln>
                            <a:noFill/>
                          </a:ln>
                        </a:rPr>
                        <a:t>#4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0.500”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$1.18</a:t>
                      </a:r>
                      <a:r>
                        <a:rPr lang="en-US" sz="2400" baseline="0" dirty="0">
                          <a:ln>
                            <a:noFill/>
                          </a:ln>
                        </a:rPr>
                        <a:t> </a:t>
                      </a:r>
                      <a:r>
                        <a:rPr lang="en-US" sz="2400" dirty="0">
                          <a:ln>
                            <a:noFill/>
                          </a:ln>
                        </a:rPr>
                        <a:t>/ 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solidFill>
                            <a:srgbClr val="C00000"/>
                          </a:solidFill>
                        </a:rPr>
                        <a:t>$1.90 / 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a:t>
                      </a:r>
                      <a:r>
                        <a:rPr lang="en-US" sz="2400" strike="sngStrike" dirty="0">
                          <a:ln>
                            <a:noFill/>
                          </a:ln>
                        </a:rPr>
                        <a:t>0.60</a:t>
                      </a:r>
                      <a:r>
                        <a:rPr lang="en-US" sz="2400" strike="noStrike" dirty="0">
                          <a:ln>
                            <a:noFill/>
                          </a:ln>
                        </a:rPr>
                        <a:t> </a:t>
                      </a:r>
                      <a:r>
                        <a:rPr lang="en-US" sz="2400" dirty="0">
                          <a:ln>
                            <a:noFill/>
                          </a:ln>
                          <a:solidFill>
                            <a:srgbClr val="C00000"/>
                          </a:solidFill>
                        </a:rPr>
                        <a:t>1.11</a:t>
                      </a:r>
                      <a:r>
                        <a:rPr lang="en-US" sz="2400" dirty="0">
                          <a:ln>
                            <a:noFill/>
                          </a:ln>
                        </a:rPr>
                        <a:t> / 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a:t>
                      </a:r>
                      <a:r>
                        <a:rPr lang="en-US" sz="2400" strike="sngStrike" dirty="0">
                          <a:ln>
                            <a:noFill/>
                          </a:ln>
                        </a:rPr>
                        <a:t>2.72</a:t>
                      </a:r>
                      <a:r>
                        <a:rPr lang="en-US" sz="2400" dirty="0">
                          <a:ln>
                            <a:noFill/>
                          </a:ln>
                        </a:rPr>
                        <a:t> </a:t>
                      </a:r>
                      <a:r>
                        <a:rPr lang="en-US" sz="2400" dirty="0">
                          <a:ln>
                            <a:noFill/>
                          </a:ln>
                          <a:solidFill>
                            <a:srgbClr val="C00000"/>
                          </a:solidFill>
                        </a:rPr>
                        <a:t>5.25 </a:t>
                      </a:r>
                      <a:r>
                        <a:rPr lang="en-US" sz="2400" dirty="0">
                          <a:ln>
                            <a:noFill/>
                          </a:ln>
                        </a:rPr>
                        <a:t>/ 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n>
                            <a:noFill/>
                          </a:ln>
                        </a:rPr>
                        <a:t>#5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0.625”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n>
                            <a:noFill/>
                          </a:ln>
                        </a:rPr>
                        <a:t>$1.37 / 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n>
                            <a:noFill/>
                          </a:ln>
                          <a:solidFill>
                            <a:srgbClr val="C00000"/>
                          </a:solidFill>
                        </a:rPr>
                        <a:t>$2.29/ 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a:t>
                      </a:r>
                      <a:r>
                        <a:rPr lang="en-US" sz="2400" strike="sngStrike" dirty="0">
                          <a:ln>
                            <a:noFill/>
                          </a:ln>
                        </a:rPr>
                        <a:t>0.94</a:t>
                      </a:r>
                      <a:r>
                        <a:rPr lang="en-US" sz="2400" strike="noStrike" dirty="0">
                          <a:ln>
                            <a:noFill/>
                          </a:ln>
                        </a:rPr>
                        <a:t> </a:t>
                      </a:r>
                      <a:r>
                        <a:rPr lang="en-US" sz="2400" strike="noStrike" dirty="0">
                          <a:ln>
                            <a:noFill/>
                          </a:ln>
                          <a:solidFill>
                            <a:srgbClr val="C00000"/>
                          </a:solidFill>
                        </a:rPr>
                        <a:t>1</a:t>
                      </a:r>
                      <a:r>
                        <a:rPr lang="en-US" sz="2400" dirty="0">
                          <a:ln>
                            <a:noFill/>
                          </a:ln>
                          <a:solidFill>
                            <a:srgbClr val="C00000"/>
                          </a:solidFill>
                        </a:rPr>
                        <a:t>.74</a:t>
                      </a:r>
                      <a:r>
                        <a:rPr lang="en-US" sz="2400" dirty="0">
                          <a:ln>
                            <a:noFill/>
                          </a:ln>
                        </a:rPr>
                        <a:t> / 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a:t>
                      </a:r>
                      <a:r>
                        <a:rPr lang="en-US" sz="2400" strike="sngStrike" dirty="0">
                          <a:ln>
                            <a:noFill/>
                          </a:ln>
                        </a:rPr>
                        <a:t>4.19</a:t>
                      </a:r>
                      <a:r>
                        <a:rPr lang="en-US" sz="2400" dirty="0">
                          <a:ln>
                            <a:noFill/>
                          </a:ln>
                        </a:rPr>
                        <a:t> </a:t>
                      </a:r>
                      <a:r>
                        <a:rPr lang="en-US" sz="2400" dirty="0">
                          <a:ln>
                            <a:noFill/>
                          </a:ln>
                          <a:solidFill>
                            <a:srgbClr val="C00000"/>
                          </a:solidFill>
                        </a:rPr>
                        <a:t>8.09 </a:t>
                      </a:r>
                      <a:r>
                        <a:rPr lang="en-US" sz="2400" dirty="0">
                          <a:ln>
                            <a:noFill/>
                          </a:ln>
                        </a:rPr>
                        <a:t>/ 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n>
                            <a:noFill/>
                          </a:ln>
                        </a:rPr>
                        <a:t>#6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0.750”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n>
                            <a:noFill/>
                          </a:ln>
                        </a:rPr>
                        <a:t>$1.55 / 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n>
                            <a:noFill/>
                          </a:ln>
                          <a:solidFill>
                            <a:srgbClr val="C00000"/>
                          </a:solidFill>
                        </a:rPr>
                        <a:t>$2.71/ 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a:t>
                      </a:r>
                      <a:r>
                        <a:rPr lang="en-US" sz="2400" strike="sngStrike" dirty="0">
                          <a:ln>
                            <a:noFill/>
                          </a:ln>
                        </a:rPr>
                        <a:t>1.35</a:t>
                      </a:r>
                      <a:r>
                        <a:rPr lang="en-US" sz="2400" strike="noStrike" dirty="0">
                          <a:ln>
                            <a:noFill/>
                          </a:ln>
                        </a:rPr>
                        <a:t> </a:t>
                      </a:r>
                      <a:r>
                        <a:rPr lang="en-US" sz="2400" strike="noStrike" dirty="0">
                          <a:ln>
                            <a:noFill/>
                          </a:ln>
                          <a:solidFill>
                            <a:srgbClr val="C00000"/>
                          </a:solidFill>
                        </a:rPr>
                        <a:t>2.51 </a:t>
                      </a:r>
                      <a:r>
                        <a:rPr lang="en-US" sz="2400" dirty="0">
                          <a:ln>
                            <a:noFill/>
                          </a:ln>
                        </a:rPr>
                        <a:t>/ 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a:t>
                      </a:r>
                      <a:r>
                        <a:rPr lang="en-US" sz="2400" strike="sngStrike" dirty="0">
                          <a:ln>
                            <a:noFill/>
                          </a:ln>
                        </a:rPr>
                        <a:t>5.98</a:t>
                      </a:r>
                      <a:r>
                        <a:rPr lang="en-US" sz="2400" dirty="0">
                          <a:ln>
                            <a:noFill/>
                          </a:ln>
                        </a:rPr>
                        <a:t> </a:t>
                      </a:r>
                      <a:r>
                        <a:rPr lang="en-US" sz="2400" dirty="0">
                          <a:ln>
                            <a:noFill/>
                          </a:ln>
                          <a:solidFill>
                            <a:srgbClr val="C00000"/>
                          </a:solidFill>
                        </a:rPr>
                        <a:t>11.54 </a:t>
                      </a:r>
                      <a:r>
                        <a:rPr lang="en-US" sz="2400" dirty="0">
                          <a:ln>
                            <a:noFill/>
                          </a:ln>
                        </a:rPr>
                        <a:t>/ 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n>
                            <a:noFill/>
                          </a:ln>
                        </a:rPr>
                        <a:t>#8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n>
                            <a:noFill/>
                          </a:ln>
                        </a:rPr>
                        <a:t>$2.54 / 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n>
                            <a:noFill/>
                          </a:ln>
                          <a:solidFill>
                            <a:srgbClr val="C00000"/>
                          </a:solidFill>
                        </a:rPr>
                        <a:t>$4.04/ 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a:t>
                      </a:r>
                      <a:r>
                        <a:rPr lang="en-US" sz="2400" strike="sngStrike" dirty="0">
                          <a:ln>
                            <a:noFill/>
                          </a:ln>
                        </a:rPr>
                        <a:t>2.40</a:t>
                      </a:r>
                      <a:r>
                        <a:rPr lang="en-US" sz="2400" strike="noStrike" dirty="0">
                          <a:ln>
                            <a:noFill/>
                          </a:ln>
                        </a:rPr>
                        <a:t> </a:t>
                      </a:r>
                      <a:r>
                        <a:rPr lang="en-US" sz="2400" strike="noStrike" dirty="0">
                          <a:ln>
                            <a:noFill/>
                          </a:ln>
                          <a:solidFill>
                            <a:srgbClr val="C00000"/>
                          </a:solidFill>
                        </a:rPr>
                        <a:t>4.45 </a:t>
                      </a:r>
                      <a:r>
                        <a:rPr lang="en-US" sz="2400" dirty="0">
                          <a:ln>
                            <a:noFill/>
                          </a:ln>
                        </a:rPr>
                        <a:t>/ 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n>
                            <a:noFill/>
                          </a:ln>
                        </a:rPr>
                        <a:t>$</a:t>
                      </a:r>
                      <a:r>
                        <a:rPr lang="en-US" sz="2400" strike="sngStrike" dirty="0">
                          <a:ln>
                            <a:noFill/>
                          </a:ln>
                        </a:rPr>
                        <a:t>10.74</a:t>
                      </a:r>
                      <a:r>
                        <a:rPr lang="en-US" sz="2400" dirty="0">
                          <a:ln>
                            <a:noFill/>
                          </a:ln>
                        </a:rPr>
                        <a:t> </a:t>
                      </a:r>
                      <a:r>
                        <a:rPr lang="en-US" sz="2400" dirty="0">
                          <a:ln>
                            <a:noFill/>
                          </a:ln>
                          <a:solidFill>
                            <a:srgbClr val="C00000"/>
                          </a:solidFill>
                        </a:rPr>
                        <a:t>20.73 </a:t>
                      </a:r>
                      <a:r>
                        <a:rPr lang="en-US" sz="2400" dirty="0">
                          <a:ln>
                            <a:noFill/>
                          </a:ln>
                        </a:rPr>
                        <a:t>/ 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3"/>
          <p:cNvSpPr txBox="1"/>
          <p:nvPr/>
        </p:nvSpPr>
        <p:spPr>
          <a:xfrm>
            <a:off x="551822" y="5313951"/>
            <a:ext cx="10238671" cy="1200329"/>
          </a:xfrm>
          <a:prstGeom prst="rect">
            <a:avLst/>
          </a:prstGeom>
          <a:noFill/>
        </p:spPr>
        <p:txBody>
          <a:bodyPr wrap="square" rtlCol="0">
            <a:spAutoFit/>
          </a:bodyPr>
          <a:lstStyle/>
          <a:p>
            <a:r>
              <a:rPr lang="en-US" sz="2400" b="1" dirty="0"/>
              <a:t>Note:  	</a:t>
            </a:r>
            <a:r>
              <a:rPr lang="en-US" sz="2400" dirty="0"/>
              <a:t>There is not 1:1 substitution of FRP for steel bars.</a:t>
            </a:r>
          </a:p>
          <a:p>
            <a:r>
              <a:rPr lang="en-US" sz="2400" dirty="0"/>
              <a:t>	Black steel bar based on </a:t>
            </a:r>
            <a:r>
              <a:rPr lang="en-US" sz="2400" dirty="0">
                <a:solidFill>
                  <a:srgbClr val="C00000"/>
                </a:solidFill>
              </a:rPr>
              <a:t>$1.67**</a:t>
            </a:r>
            <a:r>
              <a:rPr lang="en-US" sz="2400" strike="sngStrike" dirty="0"/>
              <a:t>$0.90 </a:t>
            </a:r>
            <a:r>
              <a:rPr lang="en-US" sz="2400" dirty="0"/>
              <a:t>/ </a:t>
            </a:r>
            <a:r>
              <a:rPr lang="en-US" sz="2400" dirty="0" err="1"/>
              <a:t>lb</a:t>
            </a:r>
            <a:r>
              <a:rPr lang="en-US" sz="2400" dirty="0"/>
              <a:t> for all bar sizes.</a:t>
            </a:r>
          </a:p>
          <a:p>
            <a:r>
              <a:rPr lang="en-US" sz="2400" dirty="0"/>
              <a:t>	Stainless steel bar based on </a:t>
            </a:r>
            <a:r>
              <a:rPr lang="en-US" sz="2400" dirty="0">
                <a:solidFill>
                  <a:srgbClr val="C00000"/>
                </a:solidFill>
              </a:rPr>
              <a:t>$7.72**</a:t>
            </a:r>
            <a:r>
              <a:rPr lang="en-US" sz="2400" strike="sngStrike" dirty="0"/>
              <a:t>$4.00</a:t>
            </a:r>
            <a:r>
              <a:rPr lang="en-US" sz="2400" dirty="0"/>
              <a:t> / </a:t>
            </a:r>
            <a:r>
              <a:rPr lang="en-US" sz="2400" dirty="0" err="1"/>
              <a:t>lb</a:t>
            </a:r>
            <a:r>
              <a:rPr lang="en-US" sz="2400" dirty="0"/>
              <a:t> for all bar sizes.	</a:t>
            </a:r>
          </a:p>
        </p:txBody>
      </p:sp>
      <p:sp>
        <p:nvSpPr>
          <p:cNvPr id="7" name="TextBox 6">
            <a:extLst>
              <a:ext uri="{FF2B5EF4-FFF2-40B4-BE49-F238E27FC236}">
                <a16:creationId xmlns:a16="http://schemas.microsoft.com/office/drawing/2014/main" id="{A9CB0B27-7434-DB74-7C35-A9B2F62075F1}"/>
              </a:ext>
            </a:extLst>
          </p:cNvPr>
          <p:cNvSpPr txBox="1"/>
          <p:nvPr/>
        </p:nvSpPr>
        <p:spPr>
          <a:xfrm>
            <a:off x="8774130" y="5395231"/>
            <a:ext cx="2866048" cy="400110"/>
          </a:xfrm>
          <a:prstGeom prst="rect">
            <a:avLst/>
          </a:prstGeom>
          <a:noFill/>
        </p:spPr>
        <p:txBody>
          <a:bodyPr wrap="square" rtlCol="0">
            <a:spAutoFit/>
          </a:bodyPr>
          <a:lstStyle/>
          <a:p>
            <a:pPr algn="r"/>
            <a:r>
              <a:rPr lang="en-US" sz="2000" dirty="0">
                <a:solidFill>
                  <a:srgbClr val="C00000"/>
                </a:solidFill>
              </a:rPr>
              <a:t>**  2023 FDOT Bid Avg.</a:t>
            </a:r>
          </a:p>
        </p:txBody>
      </p:sp>
      <p:sp>
        <p:nvSpPr>
          <p:cNvPr id="5" name="Slide Number Placeholder 2">
            <a:extLst>
              <a:ext uri="{FF2B5EF4-FFF2-40B4-BE49-F238E27FC236}">
                <a16:creationId xmlns:a16="http://schemas.microsoft.com/office/drawing/2014/main" id="{D1E13E06-E708-E4D3-2EF5-91A06BC275EC}"/>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23</a:t>
            </a:fld>
            <a:endParaRPr lang="en-US" dirty="0"/>
          </a:p>
        </p:txBody>
      </p:sp>
    </p:spTree>
    <p:extLst>
      <p:ext uri="{BB962C8B-B14F-4D97-AF65-F5344CB8AC3E}">
        <p14:creationId xmlns:p14="http://schemas.microsoft.com/office/powerpoint/2010/main" val="76454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459" y="1225044"/>
            <a:ext cx="11415082" cy="5416868"/>
          </a:xfrm>
          <a:prstGeom prst="rect">
            <a:avLst/>
          </a:prstGeom>
          <a:noFill/>
        </p:spPr>
        <p:txBody>
          <a:bodyPr wrap="square" rtlCol="0">
            <a:spAutoFit/>
          </a:bodyPr>
          <a:lstStyle/>
          <a:p>
            <a:r>
              <a:rPr lang="en-US" sz="2800" b="1" dirty="0"/>
              <a:t>Flexural Strength Design Philosophy</a:t>
            </a:r>
            <a:endParaRPr lang="en-US" sz="2800" u="sng" dirty="0"/>
          </a:p>
          <a:p>
            <a:r>
              <a:rPr lang="en-US" sz="2800" u="sng" dirty="0"/>
              <a:t>Steel Reinforced Concrete Design  </a:t>
            </a:r>
            <a:r>
              <a:rPr lang="en-US" sz="2800" dirty="0"/>
              <a:t>	</a:t>
            </a:r>
          </a:p>
          <a:p>
            <a:pPr marL="914400" lvl="1" indent="-457200">
              <a:buFont typeface="Courier New" panose="02070309020205020404" pitchFamily="49" charset="0"/>
              <a:buChar char="o"/>
            </a:pPr>
            <a:r>
              <a:rPr lang="en-US" sz="2800" dirty="0"/>
              <a:t>Tension-Controlled Behavior</a:t>
            </a:r>
          </a:p>
          <a:p>
            <a:pPr marL="914400" lvl="1" indent="-457200">
              <a:spcAft>
                <a:spcPts val="1200"/>
              </a:spcAft>
              <a:buFont typeface="Courier New" panose="02070309020205020404" pitchFamily="49" charset="0"/>
              <a:buChar char="o"/>
            </a:pPr>
            <a:r>
              <a:rPr lang="en-US" sz="2800" dirty="0"/>
              <a:t>Yielding of Steel Prior to Concrete Crushing Provides Ductility and Warning of Distress </a:t>
            </a:r>
            <a:r>
              <a:rPr lang="en-US" sz="2800" dirty="0">
                <a:solidFill>
                  <a:srgbClr val="C00000"/>
                </a:solidFill>
              </a:rPr>
              <a:t>through extensive cracking and deformation</a:t>
            </a:r>
          </a:p>
          <a:p>
            <a:endParaRPr lang="en-US" sz="1600" u="sng" dirty="0"/>
          </a:p>
          <a:p>
            <a:r>
              <a:rPr lang="en-US" sz="2800" u="sng" dirty="0"/>
              <a:t>FRP Reinforced Concrete Design</a:t>
            </a:r>
          </a:p>
          <a:p>
            <a:pPr marL="731520" lvl="1" indent="-457200">
              <a:buFont typeface="Courier New" panose="02070309020205020404" pitchFamily="49" charset="0"/>
              <a:buChar char="o"/>
            </a:pPr>
            <a:r>
              <a:rPr lang="en-US" sz="2800" dirty="0"/>
              <a:t>Tension-Controlled Behavior </a:t>
            </a:r>
          </a:p>
          <a:p>
            <a:pPr marL="1371600" lvl="2" indent="-457200">
              <a:buFont typeface="Arial" panose="020B0604020202020204" pitchFamily="34" charset="0"/>
              <a:buChar char="•"/>
            </a:pPr>
            <a:r>
              <a:rPr lang="en-US" sz="2800" dirty="0"/>
              <a:t>FRP Rupture  </a:t>
            </a:r>
            <a:r>
              <a:rPr lang="en-US" sz="2800" i="1" dirty="0"/>
              <a:t>(phi = 0.55)</a:t>
            </a:r>
          </a:p>
          <a:p>
            <a:pPr marL="731520" lvl="1" indent="-457200">
              <a:buFont typeface="Courier New" panose="02070309020205020404" pitchFamily="49" charset="0"/>
              <a:buChar char="o"/>
            </a:pPr>
            <a:r>
              <a:rPr lang="en-US" sz="2800" dirty="0"/>
              <a:t>Compression-Controlled Behavior</a:t>
            </a:r>
          </a:p>
          <a:p>
            <a:pPr marL="1371600" lvl="2" indent="-457200">
              <a:buFont typeface="Arial" panose="020B0604020202020204" pitchFamily="34" charset="0"/>
              <a:buChar char="•"/>
            </a:pPr>
            <a:r>
              <a:rPr lang="en-US" sz="2800" dirty="0"/>
              <a:t>Concrete Crushing prior to FRP Rupture </a:t>
            </a:r>
            <a:r>
              <a:rPr lang="en-US" sz="2800" i="1" dirty="0"/>
              <a:t>(phi = </a:t>
            </a:r>
            <a:r>
              <a:rPr lang="en-US" sz="2800" i="1" strike="sngStrike" dirty="0"/>
              <a:t>0.65</a:t>
            </a:r>
            <a:r>
              <a:rPr lang="en-US" sz="2800" i="1" dirty="0"/>
              <a:t> </a:t>
            </a:r>
            <a:r>
              <a:rPr lang="en-US" sz="2800" i="1" dirty="0">
                <a:solidFill>
                  <a:srgbClr val="C00000"/>
                </a:solidFill>
              </a:rPr>
              <a:t>0.75</a:t>
            </a:r>
            <a:r>
              <a:rPr lang="en-US" sz="2800" i="1" dirty="0"/>
              <a:t>)</a:t>
            </a:r>
          </a:p>
          <a:p>
            <a:pPr marL="731520" lvl="1" indent="-457200">
              <a:buFont typeface="Courier New" panose="02070309020205020404" pitchFamily="49" charset="0"/>
              <a:buChar char="o"/>
            </a:pPr>
            <a:r>
              <a:rPr lang="en-US" sz="2800" dirty="0"/>
              <a:t>Margin of Safety is Higher than for Steel Reinforced Design</a:t>
            </a:r>
          </a:p>
        </p:txBody>
      </p:sp>
      <p:sp>
        <p:nvSpPr>
          <p:cNvPr id="4" name="Title 1"/>
          <p:cNvSpPr txBox="1">
            <a:spLocks/>
          </p:cNvSpPr>
          <p:nvPr/>
        </p:nvSpPr>
        <p:spPr>
          <a:xfrm>
            <a:off x="388459" y="216088"/>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pic>
        <p:nvPicPr>
          <p:cNvPr id="7" name="Picture 6">
            <a:extLst>
              <a:ext uri="{FF2B5EF4-FFF2-40B4-BE49-F238E27FC236}">
                <a16:creationId xmlns:a16="http://schemas.microsoft.com/office/drawing/2014/main" id="{A697B8B9-0F6B-2F07-4D44-5819276156A9}"/>
              </a:ext>
            </a:extLst>
          </p:cNvPr>
          <p:cNvPicPr>
            <a:picLocks noChangeAspect="1"/>
          </p:cNvPicPr>
          <p:nvPr/>
        </p:nvPicPr>
        <p:blipFill>
          <a:blip r:embed="rId3"/>
          <a:stretch>
            <a:fillRect/>
          </a:stretch>
        </p:blipFill>
        <p:spPr>
          <a:xfrm>
            <a:off x="7373621" y="3439780"/>
            <a:ext cx="3710251" cy="2045226"/>
          </a:xfrm>
          <a:prstGeom prst="rect">
            <a:avLst/>
          </a:prstGeom>
        </p:spPr>
      </p:pic>
      <p:sp>
        <p:nvSpPr>
          <p:cNvPr id="3" name="Slide Number Placeholder 2">
            <a:extLst>
              <a:ext uri="{FF2B5EF4-FFF2-40B4-BE49-F238E27FC236}">
                <a16:creationId xmlns:a16="http://schemas.microsoft.com/office/drawing/2014/main" id="{C6F69CDF-BE72-5DA1-C8CC-6A61A8B6019A}"/>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24</a:t>
            </a:fld>
            <a:endParaRPr lang="en-US" dirty="0"/>
          </a:p>
        </p:txBody>
      </p:sp>
    </p:spTree>
    <p:extLst>
      <p:ext uri="{BB962C8B-B14F-4D97-AF65-F5344CB8AC3E}">
        <p14:creationId xmlns:p14="http://schemas.microsoft.com/office/powerpoint/2010/main" val="355800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5747" y="1329997"/>
            <a:ext cx="11526253" cy="3970318"/>
          </a:xfrm>
          <a:prstGeom prst="rect">
            <a:avLst/>
          </a:prstGeom>
          <a:noFill/>
        </p:spPr>
        <p:txBody>
          <a:bodyPr wrap="square" rtlCol="0">
            <a:spAutoFit/>
          </a:bodyPr>
          <a:lstStyle/>
          <a:p>
            <a:r>
              <a:rPr lang="en-US" sz="2800" b="1" dirty="0"/>
              <a:t>Design Assumptions</a:t>
            </a:r>
          </a:p>
          <a:p>
            <a:pPr marL="457200" indent="-457200">
              <a:buFont typeface="Courier New" panose="02070309020205020404" pitchFamily="49" charset="0"/>
              <a:buChar char="o"/>
            </a:pPr>
            <a:r>
              <a:rPr lang="en-US" sz="2800" dirty="0"/>
              <a:t>Plane sections remain plane</a:t>
            </a:r>
          </a:p>
          <a:p>
            <a:pPr marL="457200" indent="-457200">
              <a:buFont typeface="Courier New" panose="02070309020205020404" pitchFamily="49" charset="0"/>
              <a:buChar char="o"/>
            </a:pPr>
            <a:r>
              <a:rPr lang="en-US" sz="2800" dirty="0"/>
              <a:t>Flexural strength using equivalent rectangular concrete stress distribution</a:t>
            </a:r>
          </a:p>
          <a:p>
            <a:pPr marL="457200" indent="-457200">
              <a:buFont typeface="Courier New" panose="02070309020205020404" pitchFamily="49" charset="0"/>
              <a:buChar char="o"/>
            </a:pPr>
            <a:r>
              <a:rPr lang="en-US" sz="2800" dirty="0"/>
              <a:t>Compressive strain in concrete assumed to be 0.003</a:t>
            </a:r>
          </a:p>
          <a:p>
            <a:pPr marL="457200" indent="-457200">
              <a:buFont typeface="Courier New" panose="02070309020205020404" pitchFamily="49" charset="0"/>
              <a:buChar char="o"/>
            </a:pPr>
            <a:r>
              <a:rPr lang="en-US" sz="2800" dirty="0"/>
              <a:t>Tensile strength of concrete is ignored</a:t>
            </a:r>
          </a:p>
          <a:p>
            <a:pPr marL="457200" indent="-457200">
              <a:buFont typeface="Courier New" panose="02070309020205020404" pitchFamily="49" charset="0"/>
              <a:buChar char="o"/>
            </a:pPr>
            <a:r>
              <a:rPr lang="en-US" sz="2800" dirty="0"/>
              <a:t>Perfect bond exists between concrete and FRP reinforcement</a:t>
            </a:r>
          </a:p>
          <a:p>
            <a:pPr marL="457200" indent="-457200">
              <a:buFont typeface="Courier New" panose="02070309020205020404" pitchFamily="49" charset="0"/>
              <a:buChar char="o"/>
            </a:pPr>
            <a:r>
              <a:rPr lang="en-US" sz="2800" dirty="0"/>
              <a:t>Tensile behavior of FRP reinforcement is linear elastic until failure</a:t>
            </a:r>
          </a:p>
          <a:p>
            <a:pPr marL="457200" indent="-457200">
              <a:buFont typeface="Courier New" panose="02070309020205020404" pitchFamily="49" charset="0"/>
              <a:buChar char="o"/>
            </a:pPr>
            <a:r>
              <a:rPr lang="en-US" sz="2800" dirty="0"/>
              <a:t>Compressive strength of FRP reinforcement is ignored</a:t>
            </a:r>
          </a:p>
        </p:txBody>
      </p:sp>
      <p:sp>
        <p:nvSpPr>
          <p:cNvPr id="4" name="Title 1"/>
          <p:cNvSpPr txBox="1">
            <a:spLocks/>
          </p:cNvSpPr>
          <p:nvPr/>
        </p:nvSpPr>
        <p:spPr>
          <a:xfrm>
            <a:off x="421319" y="221150"/>
            <a:ext cx="4880169"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A. Reinforcing Bars</a:t>
            </a:r>
          </a:p>
        </p:txBody>
      </p:sp>
      <p:sp>
        <p:nvSpPr>
          <p:cNvPr id="3" name="Slide Number Placeholder 2">
            <a:extLst>
              <a:ext uri="{FF2B5EF4-FFF2-40B4-BE49-F238E27FC236}">
                <a16:creationId xmlns:a16="http://schemas.microsoft.com/office/drawing/2014/main" id="{6473978D-3C16-87CB-14B3-3F84B51C5652}"/>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25</a:t>
            </a:fld>
            <a:endParaRPr lang="en-US" dirty="0"/>
          </a:p>
        </p:txBody>
      </p:sp>
    </p:spTree>
    <p:extLst>
      <p:ext uri="{BB962C8B-B14F-4D97-AF65-F5344CB8AC3E}">
        <p14:creationId xmlns:p14="http://schemas.microsoft.com/office/powerpoint/2010/main" val="3609729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79239" y="267515"/>
            <a:ext cx="7586728" cy="763588"/>
          </a:xfrm>
        </p:spPr>
        <p:txBody>
          <a:bodyPr>
            <a:normAutofit/>
          </a:bodyPr>
          <a:lstStyle/>
          <a:p>
            <a:r>
              <a:rPr lang="en-US" dirty="0"/>
              <a:t>B. FDOT Research </a:t>
            </a:r>
          </a:p>
        </p:txBody>
      </p:sp>
      <p:sp>
        <p:nvSpPr>
          <p:cNvPr id="6" name="Rectangle 5"/>
          <p:cNvSpPr/>
          <p:nvPr/>
        </p:nvSpPr>
        <p:spPr>
          <a:xfrm>
            <a:off x="300258" y="1305092"/>
            <a:ext cx="10591262" cy="954107"/>
          </a:xfrm>
          <a:prstGeom prst="rect">
            <a:avLst/>
          </a:prstGeom>
        </p:spPr>
        <p:txBody>
          <a:bodyPr wrap="square">
            <a:spAutoFit/>
          </a:bodyPr>
          <a:lstStyle/>
          <a:p>
            <a:pPr>
              <a:spcAft>
                <a:spcPts val="1200"/>
              </a:spcAft>
            </a:pPr>
            <a:r>
              <a:rPr lang="en-US" sz="2800" b="1" dirty="0"/>
              <a:t>Research and field implementation of FRP materials is </a:t>
            </a:r>
            <a:r>
              <a:rPr lang="en-US" sz="2800" b="1" dirty="0">
                <a:solidFill>
                  <a:srgbClr val="00B0F0"/>
                </a:solidFill>
              </a:rPr>
              <a:t>ongoing</a:t>
            </a:r>
            <a:r>
              <a:rPr lang="en-US" sz="2800" b="1" dirty="0"/>
              <a:t> and design recommendations </a:t>
            </a:r>
            <a:r>
              <a:rPr lang="en-US" sz="2800" b="1" dirty="0">
                <a:solidFill>
                  <a:srgbClr val="00B0F0"/>
                </a:solidFill>
              </a:rPr>
              <a:t>continue to evolve </a:t>
            </a:r>
            <a:r>
              <a:rPr lang="en-US" sz="2800" b="1" dirty="0">
                <a:solidFill>
                  <a:srgbClr val="C00000"/>
                </a:solidFill>
              </a:rPr>
              <a:t>and improved</a:t>
            </a:r>
            <a:r>
              <a:rPr lang="en-US" sz="2800" b="1" dirty="0"/>
              <a:t>.</a:t>
            </a:r>
          </a:p>
        </p:txBody>
      </p:sp>
      <p:sp>
        <p:nvSpPr>
          <p:cNvPr id="3" name="TextBox 2"/>
          <p:cNvSpPr txBox="1"/>
          <p:nvPr/>
        </p:nvSpPr>
        <p:spPr>
          <a:xfrm>
            <a:off x="791707" y="6461550"/>
            <a:ext cx="8392523" cy="400110"/>
          </a:xfrm>
          <a:prstGeom prst="rect">
            <a:avLst/>
          </a:prstGeom>
          <a:noFill/>
        </p:spPr>
        <p:txBody>
          <a:bodyPr wrap="square" rtlCol="0">
            <a:spAutoFit/>
          </a:bodyPr>
          <a:lstStyle/>
          <a:p>
            <a:r>
              <a:rPr lang="en-US" sz="2000" i="1" dirty="0">
                <a:solidFill>
                  <a:schemeClr val="bg1"/>
                </a:solidFill>
                <a:hlinkClick r:id="rId3">
                  <a:extLst>
                    <a:ext uri="{A12FA001-AC4F-418D-AE19-62706E023703}">
                      <ahyp:hlinkClr xmlns:ahyp="http://schemas.microsoft.com/office/drawing/2018/hyperlinkcolor" val="tx"/>
                    </a:ext>
                  </a:extLst>
                </a:hlinkClick>
              </a:rPr>
              <a:t>http://www.fdot.gov/structures/innovation/FRP.shtm</a:t>
            </a:r>
            <a:endParaRPr lang="en-US" sz="2000" i="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892702946"/>
              </p:ext>
            </p:extLst>
          </p:nvPr>
        </p:nvGraphicFramePr>
        <p:xfrm>
          <a:off x="379239" y="2259199"/>
          <a:ext cx="11433522" cy="4206240"/>
        </p:xfrm>
        <a:graphic>
          <a:graphicData uri="http://schemas.openxmlformats.org/drawingml/2006/table">
            <a:tbl>
              <a:tblPr firstRow="1" bandRow="1">
                <a:tableStyleId>{5C22544A-7EE6-4342-B048-85BDC9FD1C3A}</a:tableStyleId>
              </a:tblPr>
              <a:tblGrid>
                <a:gridCol w="1335365">
                  <a:extLst>
                    <a:ext uri="{9D8B030D-6E8A-4147-A177-3AD203B41FA5}">
                      <a16:colId xmlns:a16="http://schemas.microsoft.com/office/drawing/2014/main" val="20000"/>
                    </a:ext>
                  </a:extLst>
                </a:gridCol>
                <a:gridCol w="5565913">
                  <a:extLst>
                    <a:ext uri="{9D8B030D-6E8A-4147-A177-3AD203B41FA5}">
                      <a16:colId xmlns:a16="http://schemas.microsoft.com/office/drawing/2014/main" val="20001"/>
                    </a:ext>
                  </a:extLst>
                </a:gridCol>
                <a:gridCol w="1441174">
                  <a:extLst>
                    <a:ext uri="{9D8B030D-6E8A-4147-A177-3AD203B41FA5}">
                      <a16:colId xmlns:a16="http://schemas.microsoft.com/office/drawing/2014/main" val="20002"/>
                    </a:ext>
                  </a:extLst>
                </a:gridCol>
                <a:gridCol w="1350657">
                  <a:extLst>
                    <a:ext uri="{9D8B030D-6E8A-4147-A177-3AD203B41FA5}">
                      <a16:colId xmlns:a16="http://schemas.microsoft.com/office/drawing/2014/main" val="20003"/>
                    </a:ext>
                  </a:extLst>
                </a:gridCol>
                <a:gridCol w="1740413">
                  <a:extLst>
                    <a:ext uri="{9D8B030D-6E8A-4147-A177-3AD203B41FA5}">
                      <a16:colId xmlns:a16="http://schemas.microsoft.com/office/drawing/2014/main" val="20004"/>
                    </a:ext>
                  </a:extLst>
                </a:gridCol>
              </a:tblGrid>
              <a:tr h="127527">
                <a:tc>
                  <a:txBody>
                    <a:bodyPr/>
                    <a:lstStyle/>
                    <a:p>
                      <a:pPr algn="ctr"/>
                      <a:r>
                        <a:rPr lang="en-US" sz="1800" dirty="0"/>
                        <a:t>Completed</a:t>
                      </a:r>
                    </a:p>
                  </a:txBody>
                  <a:tcPr anchor="ctr">
                    <a:solidFill>
                      <a:schemeClr val="tx1">
                        <a:lumMod val="40000"/>
                        <a:lumOff val="60000"/>
                      </a:schemeClr>
                    </a:solidFill>
                  </a:tcPr>
                </a:tc>
                <a:tc>
                  <a:txBody>
                    <a:bodyPr/>
                    <a:lstStyle/>
                    <a:p>
                      <a:pPr algn="ctr"/>
                      <a:r>
                        <a:rPr lang="en-US" sz="1800" dirty="0"/>
                        <a:t>Title</a:t>
                      </a:r>
                    </a:p>
                  </a:txBody>
                  <a:tcPr anchor="ctr">
                    <a:solidFill>
                      <a:schemeClr val="tx1">
                        <a:lumMod val="40000"/>
                        <a:lumOff val="60000"/>
                      </a:schemeClr>
                    </a:solidFill>
                  </a:tcPr>
                </a:tc>
                <a:tc>
                  <a:txBody>
                    <a:bodyPr/>
                    <a:lstStyle/>
                    <a:p>
                      <a:pPr algn="ctr"/>
                      <a:r>
                        <a:rPr lang="en-US" sz="1800" dirty="0"/>
                        <a:t>Researcher</a:t>
                      </a:r>
                    </a:p>
                  </a:txBody>
                  <a:tcPr anchor="ctr">
                    <a:solidFill>
                      <a:schemeClr val="tx1">
                        <a:lumMod val="40000"/>
                        <a:lumOff val="60000"/>
                      </a:schemeClr>
                    </a:solidFill>
                  </a:tcPr>
                </a:tc>
                <a:tc>
                  <a:txBody>
                    <a:bodyPr/>
                    <a:lstStyle/>
                    <a:p>
                      <a:pPr algn="ctr"/>
                      <a:r>
                        <a:rPr lang="en-US" sz="1800" dirty="0"/>
                        <a:t>Institution</a:t>
                      </a:r>
                    </a:p>
                  </a:txBody>
                  <a:tcPr anchor="ctr">
                    <a:solidFill>
                      <a:schemeClr val="tx1">
                        <a:lumMod val="40000"/>
                        <a:lumOff val="60000"/>
                      </a:schemeClr>
                    </a:solidFill>
                  </a:tcPr>
                </a:tc>
                <a:tc>
                  <a:txBody>
                    <a:bodyPr/>
                    <a:lstStyle/>
                    <a:p>
                      <a:pPr algn="ctr"/>
                      <a:r>
                        <a:rPr lang="en-US" sz="1800" dirty="0"/>
                        <a:t>Research No.</a:t>
                      </a:r>
                    </a:p>
                  </a:txBody>
                  <a:tcPr anchor="ctr">
                    <a:solidFill>
                      <a:schemeClr val="tx1">
                        <a:lumMod val="40000"/>
                        <a:lumOff val="60000"/>
                      </a:schemeClr>
                    </a:solidFill>
                  </a:tcPr>
                </a:tc>
                <a:extLst>
                  <a:ext uri="{0D108BD9-81ED-4DB2-BD59-A6C34878D82A}">
                    <a16:rowId xmlns:a16="http://schemas.microsoft.com/office/drawing/2014/main" val="10000"/>
                  </a:ext>
                </a:extLst>
              </a:tr>
              <a:tr h="461230">
                <a:tc>
                  <a:txBody>
                    <a:bodyPr/>
                    <a:lstStyle/>
                    <a:p>
                      <a:pPr algn="ctr"/>
                      <a:r>
                        <a:rPr lang="en-US" sz="1800" b="0" dirty="0">
                          <a:solidFill>
                            <a:srgbClr val="C00000"/>
                          </a:solidFill>
                          <a:latin typeface="Calibri" panose="020F0502020204030204" pitchFamily="34" charset="0"/>
                        </a:rPr>
                        <a:t>Nov. 2018</a:t>
                      </a:r>
                    </a:p>
                  </a:txBody>
                  <a:tcPr anchor="ctr">
                    <a:solidFill>
                      <a:srgbClr val="F7E5EC"/>
                    </a:solidFill>
                  </a:tcPr>
                </a:tc>
                <a:tc>
                  <a:txBody>
                    <a:bodyPr/>
                    <a:lstStyle/>
                    <a:p>
                      <a:pPr algn="ctr"/>
                      <a:r>
                        <a:rPr lang="en-US" sz="1800" b="1" dirty="0">
                          <a:solidFill>
                            <a:srgbClr val="073763"/>
                          </a:solidFill>
                          <a:latin typeface="Calibri" panose="020F0502020204030204" pitchFamily="34" charset="0"/>
                        </a:rPr>
                        <a:t>Performance Evaluation </a:t>
                      </a:r>
                      <a:r>
                        <a:rPr lang="en-US" sz="1800" b="0" dirty="0">
                          <a:solidFill>
                            <a:srgbClr val="073763"/>
                          </a:solidFill>
                          <a:latin typeface="Calibri" panose="020F0502020204030204" pitchFamily="34" charset="0"/>
                        </a:rPr>
                        <a:t>of GFRP</a:t>
                      </a:r>
                      <a:r>
                        <a:rPr lang="en-US" sz="1800" b="0" baseline="0" dirty="0">
                          <a:solidFill>
                            <a:srgbClr val="073763"/>
                          </a:solidFill>
                          <a:latin typeface="Calibri" panose="020F0502020204030204" pitchFamily="34" charset="0"/>
                        </a:rPr>
                        <a:t> Reinforcing Bars Embedded in Concrete Under Aggressive Environments</a:t>
                      </a:r>
                      <a:endParaRPr lang="en-US" sz="1800" b="0" dirty="0">
                        <a:solidFill>
                          <a:srgbClr val="073763"/>
                        </a:solidFill>
                        <a:latin typeface="Calibri" panose="020F0502020204030204" pitchFamily="34" charset="0"/>
                      </a:endParaRPr>
                    </a:p>
                  </a:txBody>
                  <a:tcPr anchor="ctr">
                    <a:solidFill>
                      <a:srgbClr val="F7E5EC"/>
                    </a:solidFill>
                  </a:tcPr>
                </a:tc>
                <a:tc>
                  <a:txBody>
                    <a:bodyPr/>
                    <a:lstStyle/>
                    <a:p>
                      <a:pPr algn="ctr"/>
                      <a:r>
                        <a:rPr lang="en-US" sz="1800" b="0" dirty="0">
                          <a:solidFill>
                            <a:srgbClr val="073763"/>
                          </a:solidFill>
                          <a:latin typeface="Calibri" panose="020F0502020204030204" pitchFamily="34" charset="0"/>
                        </a:rPr>
                        <a:t>R. Kampmann</a:t>
                      </a:r>
                    </a:p>
                  </a:txBody>
                  <a:tcPr anchor="ctr">
                    <a:solidFill>
                      <a:srgbClr val="F7E5EC"/>
                    </a:solidFill>
                  </a:tcPr>
                </a:tc>
                <a:tc>
                  <a:txBody>
                    <a:bodyPr/>
                    <a:lstStyle/>
                    <a:p>
                      <a:pPr algn="ctr"/>
                      <a:r>
                        <a:rPr lang="en-US" sz="1800" b="0" dirty="0">
                          <a:solidFill>
                            <a:srgbClr val="073763"/>
                          </a:solidFill>
                          <a:latin typeface="Calibri" panose="020F0502020204030204" pitchFamily="34" charset="0"/>
                        </a:rPr>
                        <a:t>FAMU-FSU</a:t>
                      </a:r>
                    </a:p>
                  </a:txBody>
                  <a:tcPr anchor="ctr">
                    <a:solidFill>
                      <a:srgbClr val="F7E5EC"/>
                    </a:solidFill>
                  </a:tcPr>
                </a:tc>
                <a:tc>
                  <a:txBody>
                    <a:bodyPr/>
                    <a:lstStyle/>
                    <a:p>
                      <a:pPr algn="ctr"/>
                      <a:r>
                        <a:rPr lang="en-US" sz="1800" b="0" dirty="0">
                          <a:solidFill>
                            <a:srgbClr val="073763"/>
                          </a:solidFill>
                          <a:latin typeface="Calibri" panose="020F0502020204030204" pitchFamily="34" charset="0"/>
                        </a:rPr>
                        <a:t>BDV30</a:t>
                      </a:r>
                      <a:r>
                        <a:rPr lang="en-US" sz="1800" b="0" baseline="0" dirty="0">
                          <a:solidFill>
                            <a:srgbClr val="073763"/>
                          </a:solidFill>
                          <a:latin typeface="Calibri" panose="020F0502020204030204" pitchFamily="34" charset="0"/>
                        </a:rPr>
                        <a:t> </a:t>
                      </a:r>
                      <a:r>
                        <a:rPr lang="en-US" sz="1800" b="0" dirty="0">
                          <a:solidFill>
                            <a:srgbClr val="073763"/>
                          </a:solidFill>
                          <a:latin typeface="Calibri" panose="020F0502020204030204" pitchFamily="34" charset="0"/>
                        </a:rPr>
                        <a:t>977-18</a:t>
                      </a:r>
                    </a:p>
                  </a:txBody>
                  <a:tcPr anchor="ctr">
                    <a:solidFill>
                      <a:srgbClr val="F7E5EC"/>
                    </a:solidFill>
                  </a:tcPr>
                </a:tc>
                <a:extLst>
                  <a:ext uri="{0D108BD9-81ED-4DB2-BD59-A6C34878D82A}">
                    <a16:rowId xmlns:a16="http://schemas.microsoft.com/office/drawing/2014/main" val="10001"/>
                  </a:ext>
                </a:extLst>
              </a:tr>
              <a:tr h="461230">
                <a:tc>
                  <a:txBody>
                    <a:bodyPr/>
                    <a:lstStyle/>
                    <a:p>
                      <a:pPr algn="ctr"/>
                      <a:r>
                        <a:rPr lang="en-US" sz="1800" b="0" dirty="0">
                          <a:solidFill>
                            <a:srgbClr val="C00000"/>
                          </a:solidFill>
                          <a:latin typeface="Calibri" panose="020F0502020204030204" pitchFamily="34" charset="0"/>
                        </a:rPr>
                        <a:t>April 2019</a:t>
                      </a:r>
                    </a:p>
                  </a:txBody>
                  <a:tcPr anchor="ctr">
                    <a:solidFill>
                      <a:srgbClr val="F7E5EC"/>
                    </a:solidFill>
                  </a:tcPr>
                </a:tc>
                <a:tc>
                  <a:txBody>
                    <a:bodyPr/>
                    <a:lstStyle/>
                    <a:p>
                      <a:pPr algn="ctr"/>
                      <a:r>
                        <a:rPr lang="en-US" sz="1800" b="1" dirty="0">
                          <a:solidFill>
                            <a:srgbClr val="073763"/>
                          </a:solidFill>
                          <a:latin typeface="Calibri" panose="020F0502020204030204" pitchFamily="34" charset="0"/>
                        </a:rPr>
                        <a:t>Degradation Mechanisms </a:t>
                      </a:r>
                      <a:r>
                        <a:rPr lang="en-US" sz="1800" b="0" dirty="0">
                          <a:solidFill>
                            <a:srgbClr val="073763"/>
                          </a:solidFill>
                          <a:latin typeface="Calibri" panose="020F0502020204030204" pitchFamily="34" charset="0"/>
                        </a:rPr>
                        <a:t>and </a:t>
                      </a:r>
                      <a:r>
                        <a:rPr lang="en-US" sz="1800" b="1" dirty="0">
                          <a:solidFill>
                            <a:srgbClr val="073763"/>
                          </a:solidFill>
                          <a:latin typeface="Calibri" panose="020F0502020204030204" pitchFamily="34" charset="0"/>
                        </a:rPr>
                        <a:t>Service Life Estimation </a:t>
                      </a:r>
                      <a:r>
                        <a:rPr lang="en-US" sz="1800" b="0" dirty="0">
                          <a:solidFill>
                            <a:srgbClr val="073763"/>
                          </a:solidFill>
                          <a:latin typeface="Calibri" panose="020F0502020204030204" pitchFamily="34" charset="0"/>
                        </a:rPr>
                        <a:t>of FRP Concrete Reinforcements</a:t>
                      </a:r>
                    </a:p>
                  </a:txBody>
                  <a:tcPr anchor="ctr">
                    <a:solidFill>
                      <a:srgbClr val="F7E5EC"/>
                    </a:solidFill>
                  </a:tcPr>
                </a:tc>
                <a:tc>
                  <a:txBody>
                    <a:bodyPr/>
                    <a:lstStyle/>
                    <a:p>
                      <a:pPr algn="ctr"/>
                      <a:r>
                        <a:rPr lang="en-US" sz="1800" b="0" dirty="0">
                          <a:solidFill>
                            <a:srgbClr val="073763"/>
                          </a:solidFill>
                          <a:latin typeface="Calibri" panose="020F0502020204030204" pitchFamily="34" charset="0"/>
                        </a:rPr>
                        <a:t>A. El </a:t>
                      </a:r>
                      <a:r>
                        <a:rPr lang="en-US" sz="1800" b="0" dirty="0" err="1">
                          <a:solidFill>
                            <a:srgbClr val="073763"/>
                          </a:solidFill>
                          <a:latin typeface="Calibri" panose="020F0502020204030204" pitchFamily="34" charset="0"/>
                        </a:rPr>
                        <a:t>Safty</a:t>
                      </a:r>
                      <a:endParaRPr lang="en-US" sz="1800" b="0" dirty="0">
                        <a:solidFill>
                          <a:srgbClr val="073763"/>
                        </a:solidFill>
                        <a:latin typeface="Calibri" panose="020F0502020204030204" pitchFamily="34" charset="0"/>
                      </a:endParaRPr>
                    </a:p>
                  </a:txBody>
                  <a:tcPr anchor="ctr">
                    <a:solidFill>
                      <a:srgbClr val="F7E5EC"/>
                    </a:solidFill>
                  </a:tcPr>
                </a:tc>
                <a:tc>
                  <a:txBody>
                    <a:bodyPr/>
                    <a:lstStyle/>
                    <a:p>
                      <a:pPr algn="ctr"/>
                      <a:r>
                        <a:rPr lang="en-US" sz="1800" b="0" dirty="0">
                          <a:solidFill>
                            <a:srgbClr val="073763"/>
                          </a:solidFill>
                          <a:latin typeface="Calibri" panose="020F0502020204030204" pitchFamily="34" charset="0"/>
                        </a:rPr>
                        <a:t>UNF</a:t>
                      </a:r>
                    </a:p>
                  </a:txBody>
                  <a:tcPr anchor="ctr">
                    <a:solidFill>
                      <a:srgbClr val="F7E5EC"/>
                    </a:solidFill>
                  </a:tcPr>
                </a:tc>
                <a:tc>
                  <a:txBody>
                    <a:bodyPr/>
                    <a:lstStyle/>
                    <a:p>
                      <a:pPr algn="ctr"/>
                      <a:r>
                        <a:rPr lang="en-US" sz="1800" b="0" dirty="0">
                          <a:solidFill>
                            <a:srgbClr val="073763"/>
                          </a:solidFill>
                          <a:latin typeface="Calibri" panose="020F0502020204030204" pitchFamily="34" charset="0"/>
                        </a:rPr>
                        <a:t>BDV34</a:t>
                      </a:r>
                      <a:r>
                        <a:rPr lang="en-US" sz="1800" b="0" baseline="0" dirty="0">
                          <a:solidFill>
                            <a:srgbClr val="073763"/>
                          </a:solidFill>
                          <a:latin typeface="Calibri" panose="020F0502020204030204" pitchFamily="34" charset="0"/>
                        </a:rPr>
                        <a:t> </a:t>
                      </a:r>
                      <a:r>
                        <a:rPr lang="en-US" sz="1800" b="0" dirty="0">
                          <a:solidFill>
                            <a:srgbClr val="073763"/>
                          </a:solidFill>
                          <a:latin typeface="Calibri" panose="020F0502020204030204" pitchFamily="34" charset="0"/>
                        </a:rPr>
                        <a:t>977-05</a:t>
                      </a:r>
                    </a:p>
                  </a:txBody>
                  <a:tcPr anchor="ctr">
                    <a:solidFill>
                      <a:srgbClr val="F7E5EC"/>
                    </a:solidFill>
                  </a:tcPr>
                </a:tc>
                <a:extLst>
                  <a:ext uri="{0D108BD9-81ED-4DB2-BD59-A6C34878D82A}">
                    <a16:rowId xmlns:a16="http://schemas.microsoft.com/office/drawing/2014/main" val="10002"/>
                  </a:ext>
                </a:extLst>
              </a:tr>
              <a:tr h="336792">
                <a:tc>
                  <a:txBody>
                    <a:bodyPr/>
                    <a:lstStyle/>
                    <a:p>
                      <a:pPr algn="ctr"/>
                      <a:r>
                        <a:rPr lang="en-US" sz="1800" b="0" dirty="0">
                          <a:solidFill>
                            <a:srgbClr val="C00000"/>
                          </a:solidFill>
                          <a:latin typeface="Calibri" panose="020F0502020204030204" pitchFamily="34" charset="0"/>
                          <a:cs typeface="Calibri" panose="020F0502020204030204" pitchFamily="34" charset="0"/>
                        </a:rPr>
                        <a:t>6/30/2019</a:t>
                      </a:r>
                    </a:p>
                  </a:txBody>
                  <a:tcPr anchor="ctr">
                    <a:solidFill>
                      <a:schemeClr val="accent3">
                        <a:lumMod val="20000"/>
                        <a:lumOff val="80000"/>
                      </a:schemeClr>
                    </a:solidFill>
                  </a:tcPr>
                </a:tc>
                <a:tc>
                  <a:txBody>
                    <a:bodyPr/>
                    <a:lstStyle/>
                    <a:p>
                      <a:pPr algn="ctr"/>
                      <a:r>
                        <a:rPr lang="en-US" dirty="0">
                          <a:solidFill>
                            <a:srgbClr val="C000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Performance Evaluation of Basalt Fiber Reinforced Polymer (BFRP) Reinforcing Bars Embedded in Concrete</a:t>
                      </a:r>
                      <a:endParaRPr lang="en-US" sz="1800" b="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C00000"/>
                          </a:solidFill>
                          <a:latin typeface="Calibri" panose="020F0502020204030204" pitchFamily="34" charset="0"/>
                          <a:cs typeface="Calibri" panose="020F0502020204030204" pitchFamily="34" charset="0"/>
                        </a:rPr>
                        <a:t>R. Kampmann</a:t>
                      </a: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C00000"/>
                          </a:solidFill>
                          <a:latin typeface="Calibri" panose="020F0502020204030204" pitchFamily="34" charset="0"/>
                          <a:cs typeface="Calibri" panose="020F0502020204030204" pitchFamily="34" charset="0"/>
                        </a:rPr>
                        <a:t>FAMU-FSU</a:t>
                      </a:r>
                    </a:p>
                  </a:txBody>
                  <a:tcPr anchor="ctr">
                    <a:solidFill>
                      <a:schemeClr val="accent3">
                        <a:lumMod val="20000"/>
                        <a:lumOff val="80000"/>
                      </a:schemeClr>
                    </a:solidFill>
                  </a:tcPr>
                </a:tc>
                <a:tc>
                  <a:txBody>
                    <a:bodyPr/>
                    <a:lstStyle/>
                    <a:p>
                      <a:pPr algn="ctr"/>
                      <a:r>
                        <a:rPr lang="en-US" b="0" i="0" dirty="0">
                          <a:solidFill>
                            <a:srgbClr val="C00000"/>
                          </a:solidFill>
                          <a:latin typeface="Calibri" panose="020F0502020204030204" pitchFamily="34" charset="0"/>
                          <a:cs typeface="Calibri" panose="020F0502020204030204" pitchFamily="34" charset="0"/>
                        </a:rPr>
                        <a:t>BVD30 986-01 </a:t>
                      </a:r>
                      <a:endParaRPr lang="en-US" sz="1800" b="0" i="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332000310"/>
                  </a:ext>
                </a:extLst>
              </a:tr>
              <a:tr h="336792">
                <a:tc>
                  <a:txBody>
                    <a:bodyPr/>
                    <a:lstStyle/>
                    <a:p>
                      <a:pPr algn="ctr"/>
                      <a:r>
                        <a:rPr lang="en-US" sz="1800" b="0" dirty="0">
                          <a:solidFill>
                            <a:srgbClr val="C00000"/>
                          </a:solidFill>
                          <a:latin typeface="Calibri" panose="020F0502020204030204" pitchFamily="34" charset="0"/>
                          <a:cs typeface="Calibri" panose="020F0502020204030204" pitchFamily="34" charset="0"/>
                        </a:rPr>
                        <a:t>April 2022</a:t>
                      </a:r>
                    </a:p>
                  </a:txBody>
                  <a:tcPr anchor="ctr">
                    <a:solidFill>
                      <a:schemeClr val="accent3">
                        <a:lumMod val="20000"/>
                        <a:lumOff val="80000"/>
                      </a:schemeClr>
                    </a:solidFill>
                  </a:tcPr>
                </a:tc>
                <a:tc>
                  <a:txBody>
                    <a:bodyPr/>
                    <a:lstStyle/>
                    <a:p>
                      <a:pPr algn="ctr"/>
                      <a:r>
                        <a:rPr lang="en-US" dirty="0">
                          <a:solidFill>
                            <a:srgbClr val="C0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Epoxy Dowel Pile Splice Evaluation</a:t>
                      </a:r>
                      <a:r>
                        <a:rPr lang="en-US" dirty="0">
                          <a:solidFill>
                            <a:srgbClr val="C00000"/>
                          </a:solidFill>
                          <a:latin typeface="Calibri" panose="020F0502020204030204" pitchFamily="34" charset="0"/>
                          <a:cs typeface="Calibri" panose="020F0502020204030204" pitchFamily="34" charset="0"/>
                        </a:rPr>
                        <a:t> with FRP Bars</a:t>
                      </a:r>
                      <a:endParaRPr lang="en-US" sz="1800" b="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C00000"/>
                          </a:solidFill>
                          <a:latin typeface="Calibri" panose="020F0502020204030204" pitchFamily="34" charset="0"/>
                          <a:cs typeface="Calibri" panose="020F0502020204030204" pitchFamily="34" charset="0"/>
                        </a:rPr>
                        <a:t>A. Mehrabi</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FIU</a:t>
                      </a:r>
                    </a:p>
                  </a:txBody>
                  <a:tcPr anchor="ctr">
                    <a:solidFill>
                      <a:schemeClr val="accent3">
                        <a:lumMod val="20000"/>
                        <a:lumOff val="80000"/>
                      </a:schemeClr>
                    </a:solidFill>
                  </a:tcPr>
                </a:tc>
                <a:tc>
                  <a:txBody>
                    <a:bodyPr/>
                    <a:lstStyle/>
                    <a:p>
                      <a:pPr algn="ctr"/>
                      <a:r>
                        <a:rPr lang="en-US" b="0" i="0" dirty="0">
                          <a:solidFill>
                            <a:srgbClr val="C00000"/>
                          </a:solidFill>
                          <a:latin typeface="Calibri" panose="020F0502020204030204" pitchFamily="34" charset="0"/>
                          <a:cs typeface="Calibri" panose="020F0502020204030204" pitchFamily="34" charset="0"/>
                        </a:rPr>
                        <a:t>BDV29 977-52 </a:t>
                      </a:r>
                      <a:endParaRPr lang="en-US" sz="1800" b="0" i="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739913107"/>
                  </a:ext>
                </a:extLst>
              </a:tr>
              <a:tr h="336792">
                <a:tc>
                  <a:txBody>
                    <a:bodyPr/>
                    <a:lstStyle/>
                    <a:p>
                      <a:pPr algn="ctr"/>
                      <a:r>
                        <a:rPr lang="en-US" sz="1800" b="0" dirty="0">
                          <a:solidFill>
                            <a:srgbClr val="C00000"/>
                          </a:solidFill>
                          <a:latin typeface="Calibri" panose="020F0502020204030204" pitchFamily="34" charset="0"/>
                          <a:cs typeface="Calibri" panose="020F0502020204030204" pitchFamily="34" charset="0"/>
                        </a:rPr>
                        <a:t>Dec. 2020</a:t>
                      </a:r>
                    </a:p>
                  </a:txBody>
                  <a:tcPr anchor="ctr">
                    <a:solidFill>
                      <a:schemeClr val="accent3">
                        <a:lumMod val="20000"/>
                        <a:lumOff val="80000"/>
                      </a:schemeClr>
                    </a:solidFill>
                  </a:tcPr>
                </a:tc>
                <a:tc>
                  <a:txBody>
                    <a:bodyPr/>
                    <a:lstStyle/>
                    <a:p>
                      <a:r>
                        <a:rPr lang="en-US" dirty="0">
                          <a:solidFill>
                            <a:srgbClr val="C0000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“Stainless Steel Strands and Lightweight Concrete for Pretensioned Concrete Girders”</a:t>
                      </a:r>
                      <a:r>
                        <a:rPr lang="en-US" dirty="0">
                          <a:solidFill>
                            <a:srgbClr val="C00000"/>
                          </a:solidFill>
                          <a:latin typeface="Calibri" panose="020F0502020204030204" pitchFamily="34" charset="0"/>
                          <a:cs typeface="Calibri" panose="020F0502020204030204" pitchFamily="34" charset="0"/>
                        </a:rPr>
                        <a:t> (w/ GFRP shear stirrups)</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M. Roddenberry</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FAMU-FSU</a:t>
                      </a:r>
                    </a:p>
                  </a:txBody>
                  <a:tcPr anchor="ctr">
                    <a:solidFill>
                      <a:schemeClr val="accent3">
                        <a:lumMod val="20000"/>
                        <a:lumOff val="80000"/>
                      </a:schemeClr>
                    </a:solidFill>
                  </a:tcPr>
                </a:tc>
                <a:tc>
                  <a:txBody>
                    <a:bodyPr/>
                    <a:lstStyle/>
                    <a:p>
                      <a:pPr algn="ctr"/>
                      <a:r>
                        <a:rPr lang="en-US" b="0" i="0" dirty="0">
                          <a:solidFill>
                            <a:srgbClr val="C00000"/>
                          </a:solidFill>
                          <a:latin typeface="Calibri" panose="020F0502020204030204" pitchFamily="34" charset="0"/>
                          <a:cs typeface="Calibri" panose="020F0502020204030204" pitchFamily="34" charset="0"/>
                        </a:rPr>
                        <a:t>BDV30 977-27 (Report A) </a:t>
                      </a:r>
                      <a:endParaRPr lang="en-US" sz="1800" b="0" i="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3619624546"/>
                  </a:ext>
                </a:extLst>
              </a:tr>
              <a:tr h="461230">
                <a:tc>
                  <a:txBody>
                    <a:bodyPr/>
                    <a:lstStyle/>
                    <a:p>
                      <a:pPr algn="ctr"/>
                      <a:r>
                        <a:rPr lang="en-US" sz="1800" b="0" dirty="0">
                          <a:solidFill>
                            <a:srgbClr val="C00000"/>
                          </a:solidFill>
                          <a:latin typeface="Calibri" panose="020F0502020204030204" pitchFamily="34" charset="0"/>
                          <a:cs typeface="Calibri" panose="020F0502020204030204" pitchFamily="34" charset="0"/>
                        </a:rPr>
                        <a:t>07/30/2022</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Improving Testing Protocol and Material Specifications for Basalt Fiber Reinforced Polymer Bars</a:t>
                      </a:r>
                      <a:endParaRPr lang="en-US" sz="1800" b="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C00000"/>
                          </a:solidFill>
                          <a:latin typeface="Calibri" panose="020F0502020204030204" pitchFamily="34" charset="0"/>
                        </a:rPr>
                        <a:t>R. Kampmann</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FAMU-FSU</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BE694</a:t>
                      </a:r>
                    </a:p>
                  </a:txBody>
                  <a:tcPr anchor="ctr">
                    <a:solidFill>
                      <a:schemeClr val="accent3">
                        <a:lumMod val="20000"/>
                        <a:lumOff val="80000"/>
                      </a:schemeClr>
                    </a:solidFill>
                  </a:tcPr>
                </a:tc>
                <a:extLst>
                  <a:ext uri="{0D108BD9-81ED-4DB2-BD59-A6C34878D82A}">
                    <a16:rowId xmlns:a16="http://schemas.microsoft.com/office/drawing/2014/main" val="3360612998"/>
                  </a:ext>
                </a:extLst>
              </a:tr>
            </a:tbl>
          </a:graphicData>
        </a:graphic>
      </p:graphicFrame>
      <p:sp>
        <p:nvSpPr>
          <p:cNvPr id="5" name="Slide Number Placeholder 2">
            <a:extLst>
              <a:ext uri="{FF2B5EF4-FFF2-40B4-BE49-F238E27FC236}">
                <a16:creationId xmlns:a16="http://schemas.microsoft.com/office/drawing/2014/main" id="{D98CBC3D-2835-83F9-179C-3933CCE528D9}"/>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26</a:t>
            </a:fld>
            <a:endParaRPr lang="en-US" dirty="0"/>
          </a:p>
        </p:txBody>
      </p:sp>
    </p:spTree>
    <p:extLst>
      <p:ext uri="{BB962C8B-B14F-4D97-AF65-F5344CB8AC3E}">
        <p14:creationId xmlns:p14="http://schemas.microsoft.com/office/powerpoint/2010/main" val="3155332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89605" y="247195"/>
            <a:ext cx="10396892" cy="763588"/>
          </a:xfrm>
        </p:spPr>
        <p:txBody>
          <a:bodyPr>
            <a:normAutofit fontScale="90000"/>
          </a:bodyPr>
          <a:lstStyle/>
          <a:p>
            <a:r>
              <a:rPr lang="en-US" dirty="0"/>
              <a:t>B. FDOT Research  </a:t>
            </a:r>
            <a:r>
              <a:rPr lang="en-US" dirty="0">
                <a:solidFill>
                  <a:srgbClr val="C00000"/>
                </a:solidFill>
              </a:rPr>
              <a:t>- Completed and In-progress</a:t>
            </a:r>
          </a:p>
        </p:txBody>
      </p:sp>
      <p:sp>
        <p:nvSpPr>
          <p:cNvPr id="6" name="Rectangle 5"/>
          <p:cNvSpPr/>
          <p:nvPr/>
        </p:nvSpPr>
        <p:spPr>
          <a:xfrm>
            <a:off x="607702" y="1205642"/>
            <a:ext cx="7431450" cy="954107"/>
          </a:xfrm>
          <a:prstGeom prst="rect">
            <a:avLst/>
          </a:prstGeom>
        </p:spPr>
        <p:txBody>
          <a:bodyPr wrap="square">
            <a:spAutoFit/>
          </a:bodyPr>
          <a:lstStyle/>
          <a:p>
            <a:pPr>
              <a:spcAft>
                <a:spcPts val="1200"/>
              </a:spcAft>
            </a:pPr>
            <a:r>
              <a:rPr lang="en-US" sz="2800" b="1" dirty="0"/>
              <a:t>Research and field implementation of FRP materials is ongoing </a:t>
            </a:r>
            <a:r>
              <a:rPr lang="en-US" sz="2800" b="1" dirty="0">
                <a:solidFill>
                  <a:srgbClr val="C00000"/>
                </a:solidFill>
              </a:rPr>
              <a:t>and expanding…</a:t>
            </a:r>
          </a:p>
        </p:txBody>
      </p:sp>
      <p:graphicFrame>
        <p:nvGraphicFramePr>
          <p:cNvPr id="4" name="Table 3"/>
          <p:cNvGraphicFramePr>
            <a:graphicFrameLocks noGrp="1"/>
          </p:cNvGraphicFramePr>
          <p:nvPr/>
        </p:nvGraphicFramePr>
        <p:xfrm>
          <a:off x="379239" y="2159749"/>
          <a:ext cx="11433522" cy="4210270"/>
        </p:xfrm>
        <a:graphic>
          <a:graphicData uri="http://schemas.openxmlformats.org/drawingml/2006/table">
            <a:tbl>
              <a:tblPr firstRow="1" bandRow="1">
                <a:tableStyleId>{5C22544A-7EE6-4342-B048-85BDC9FD1C3A}</a:tableStyleId>
              </a:tblPr>
              <a:tblGrid>
                <a:gridCol w="1335365">
                  <a:extLst>
                    <a:ext uri="{9D8B030D-6E8A-4147-A177-3AD203B41FA5}">
                      <a16:colId xmlns:a16="http://schemas.microsoft.com/office/drawing/2014/main" val="20000"/>
                    </a:ext>
                  </a:extLst>
                </a:gridCol>
                <a:gridCol w="5565913">
                  <a:extLst>
                    <a:ext uri="{9D8B030D-6E8A-4147-A177-3AD203B41FA5}">
                      <a16:colId xmlns:a16="http://schemas.microsoft.com/office/drawing/2014/main" val="20001"/>
                    </a:ext>
                  </a:extLst>
                </a:gridCol>
                <a:gridCol w="1441174">
                  <a:extLst>
                    <a:ext uri="{9D8B030D-6E8A-4147-A177-3AD203B41FA5}">
                      <a16:colId xmlns:a16="http://schemas.microsoft.com/office/drawing/2014/main" val="20002"/>
                    </a:ext>
                  </a:extLst>
                </a:gridCol>
                <a:gridCol w="1350657">
                  <a:extLst>
                    <a:ext uri="{9D8B030D-6E8A-4147-A177-3AD203B41FA5}">
                      <a16:colId xmlns:a16="http://schemas.microsoft.com/office/drawing/2014/main" val="20003"/>
                    </a:ext>
                  </a:extLst>
                </a:gridCol>
                <a:gridCol w="1740413">
                  <a:extLst>
                    <a:ext uri="{9D8B030D-6E8A-4147-A177-3AD203B41FA5}">
                      <a16:colId xmlns:a16="http://schemas.microsoft.com/office/drawing/2014/main" val="20004"/>
                    </a:ext>
                  </a:extLst>
                </a:gridCol>
              </a:tblGrid>
              <a:tr h="127527">
                <a:tc>
                  <a:txBody>
                    <a:bodyPr/>
                    <a:lstStyle/>
                    <a:p>
                      <a:pPr algn="ctr"/>
                      <a:r>
                        <a:rPr lang="en-US" sz="1800" dirty="0"/>
                        <a:t>Completion Date</a:t>
                      </a:r>
                    </a:p>
                  </a:txBody>
                  <a:tcPr anchor="ctr">
                    <a:solidFill>
                      <a:schemeClr val="tx1">
                        <a:lumMod val="40000"/>
                        <a:lumOff val="60000"/>
                      </a:schemeClr>
                    </a:solidFill>
                  </a:tcPr>
                </a:tc>
                <a:tc>
                  <a:txBody>
                    <a:bodyPr/>
                    <a:lstStyle/>
                    <a:p>
                      <a:pPr algn="ctr"/>
                      <a:r>
                        <a:rPr lang="en-US" sz="1800" dirty="0"/>
                        <a:t>Title</a:t>
                      </a:r>
                    </a:p>
                  </a:txBody>
                  <a:tcPr anchor="ctr">
                    <a:solidFill>
                      <a:schemeClr val="tx1">
                        <a:lumMod val="40000"/>
                        <a:lumOff val="60000"/>
                      </a:schemeClr>
                    </a:solidFill>
                  </a:tcPr>
                </a:tc>
                <a:tc>
                  <a:txBody>
                    <a:bodyPr/>
                    <a:lstStyle/>
                    <a:p>
                      <a:pPr algn="ctr"/>
                      <a:r>
                        <a:rPr lang="en-US" sz="1800" dirty="0"/>
                        <a:t>Researcher</a:t>
                      </a:r>
                    </a:p>
                  </a:txBody>
                  <a:tcPr anchor="ctr">
                    <a:solidFill>
                      <a:schemeClr val="tx1">
                        <a:lumMod val="40000"/>
                        <a:lumOff val="60000"/>
                      </a:schemeClr>
                    </a:solidFill>
                  </a:tcPr>
                </a:tc>
                <a:tc>
                  <a:txBody>
                    <a:bodyPr/>
                    <a:lstStyle/>
                    <a:p>
                      <a:pPr algn="ctr"/>
                      <a:r>
                        <a:rPr lang="en-US" sz="1800" dirty="0"/>
                        <a:t>Institution</a:t>
                      </a:r>
                    </a:p>
                  </a:txBody>
                  <a:tcPr anchor="ctr">
                    <a:solidFill>
                      <a:schemeClr val="tx1">
                        <a:lumMod val="40000"/>
                        <a:lumOff val="60000"/>
                      </a:schemeClr>
                    </a:solidFill>
                  </a:tcPr>
                </a:tc>
                <a:tc>
                  <a:txBody>
                    <a:bodyPr/>
                    <a:lstStyle/>
                    <a:p>
                      <a:pPr algn="ctr"/>
                      <a:r>
                        <a:rPr lang="en-US" sz="1800" dirty="0"/>
                        <a:t>Research No.</a:t>
                      </a:r>
                    </a:p>
                  </a:txBody>
                  <a:tcPr anchor="ctr">
                    <a:solidFill>
                      <a:schemeClr val="tx1">
                        <a:lumMod val="40000"/>
                        <a:lumOff val="60000"/>
                      </a:schemeClr>
                    </a:solidFill>
                  </a:tcPr>
                </a:tc>
                <a:extLst>
                  <a:ext uri="{0D108BD9-81ED-4DB2-BD59-A6C34878D82A}">
                    <a16:rowId xmlns:a16="http://schemas.microsoft.com/office/drawing/2014/main" val="10000"/>
                  </a:ext>
                </a:extLst>
              </a:tr>
              <a:tr h="461230">
                <a:tc>
                  <a:txBody>
                    <a:bodyPr/>
                    <a:lstStyle/>
                    <a:p>
                      <a:pPr algn="ctr"/>
                      <a:r>
                        <a:rPr lang="en-US" sz="1800" b="0" dirty="0">
                          <a:solidFill>
                            <a:srgbClr val="C00000"/>
                          </a:solidFill>
                          <a:latin typeface="Calibri" panose="020F0502020204030204" pitchFamily="34" charset="0"/>
                          <a:cs typeface="Calibri" panose="020F0502020204030204" pitchFamily="34" charset="0"/>
                        </a:rPr>
                        <a:t>08/29/2022</a:t>
                      </a:r>
                    </a:p>
                  </a:txBody>
                  <a:tcPr anchor="ctr">
                    <a:solidFill>
                      <a:schemeClr val="accent3">
                        <a:lumMod val="20000"/>
                        <a:lumOff val="80000"/>
                      </a:schemeClr>
                    </a:solidFill>
                  </a:tcPr>
                </a:tc>
                <a:tc>
                  <a:txBody>
                    <a:bodyPr/>
                    <a:lstStyle/>
                    <a:p>
                      <a:pPr algn="ctr"/>
                      <a:r>
                        <a:rPr lang="en-US" dirty="0">
                          <a:solidFill>
                            <a:srgbClr val="C0000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Development of GFRP Reinforced Single Slope Bridge Rail</a:t>
                      </a:r>
                      <a:endParaRPr lang="en-US" sz="1800" b="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G. Consolazio</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UF</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BDV31</a:t>
                      </a:r>
                      <a:r>
                        <a:rPr lang="en-US" sz="1800" b="0" baseline="0" dirty="0">
                          <a:solidFill>
                            <a:srgbClr val="C00000"/>
                          </a:solidFill>
                          <a:latin typeface="Calibri" panose="020F0502020204030204" pitchFamily="34" charset="0"/>
                          <a:cs typeface="Calibri" panose="020F0502020204030204" pitchFamily="34" charset="0"/>
                        </a:rPr>
                        <a:t> </a:t>
                      </a:r>
                      <a:r>
                        <a:rPr lang="en-US" sz="1800" b="0" dirty="0">
                          <a:solidFill>
                            <a:srgbClr val="C00000"/>
                          </a:solidFill>
                          <a:latin typeface="Calibri" panose="020F0502020204030204" pitchFamily="34" charset="0"/>
                          <a:cs typeface="Calibri" panose="020F0502020204030204" pitchFamily="34" charset="0"/>
                        </a:rPr>
                        <a:t>977-110</a:t>
                      </a:r>
                    </a:p>
                  </a:txBody>
                  <a:tcPr anchor="ctr">
                    <a:solidFill>
                      <a:schemeClr val="accent3">
                        <a:lumMod val="20000"/>
                        <a:lumOff val="80000"/>
                      </a:schemeClr>
                    </a:solidFill>
                  </a:tcPr>
                </a:tc>
                <a:extLst>
                  <a:ext uri="{0D108BD9-81ED-4DB2-BD59-A6C34878D82A}">
                    <a16:rowId xmlns:a16="http://schemas.microsoft.com/office/drawing/2014/main" val="1500968465"/>
                  </a:ext>
                </a:extLst>
              </a:tr>
              <a:tr h="461230">
                <a:tc>
                  <a:txBody>
                    <a:bodyPr/>
                    <a:lstStyle/>
                    <a:p>
                      <a:pPr algn="ctr"/>
                      <a:r>
                        <a:rPr lang="en-US" sz="1800" b="0" dirty="0">
                          <a:solidFill>
                            <a:srgbClr val="C00000"/>
                          </a:solidFill>
                          <a:latin typeface="Calibri" panose="020F0502020204030204" pitchFamily="34" charset="0"/>
                          <a:cs typeface="Calibri" panose="020F0502020204030204" pitchFamily="34" charset="0"/>
                        </a:rPr>
                        <a:t>12/31/2023</a:t>
                      </a:r>
                    </a:p>
                  </a:txBody>
                  <a:tcPr anchor="ctr">
                    <a:solidFill>
                      <a:schemeClr val="accent3">
                        <a:lumMod val="20000"/>
                        <a:lumOff val="80000"/>
                      </a:schemeClr>
                    </a:solidFill>
                  </a:tcPr>
                </a:tc>
                <a:tc>
                  <a:txBody>
                    <a:bodyPr/>
                    <a:lstStyle/>
                    <a:p>
                      <a:pPr algn="ctr"/>
                      <a:r>
                        <a:rPr lang="en-US" sz="1800" kern="1200" dirty="0">
                          <a:solidFill>
                            <a:srgbClr val="C00000"/>
                          </a:solidFill>
                          <a:effectLst/>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Evaluation of Glass Fiber Reinforced Polymers (GFRP) Spirals in Corrosion Resistant Concrete Piles</a:t>
                      </a:r>
                      <a:endParaRPr lang="en-US" sz="1800" b="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S. Jung</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FAMU-FSU</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BDV30</a:t>
                      </a:r>
                      <a:r>
                        <a:rPr lang="en-US" sz="1800" b="0" baseline="0" dirty="0">
                          <a:solidFill>
                            <a:srgbClr val="C00000"/>
                          </a:solidFill>
                          <a:latin typeface="Calibri" panose="020F0502020204030204" pitchFamily="34" charset="0"/>
                          <a:cs typeface="Calibri" panose="020F0502020204030204" pitchFamily="34" charset="0"/>
                        </a:rPr>
                        <a:t> </a:t>
                      </a:r>
                      <a:r>
                        <a:rPr lang="en-US" sz="1800" b="0" dirty="0">
                          <a:solidFill>
                            <a:srgbClr val="C00000"/>
                          </a:solidFill>
                          <a:latin typeface="Calibri" panose="020F0502020204030204" pitchFamily="34" charset="0"/>
                          <a:cs typeface="Calibri" panose="020F0502020204030204" pitchFamily="34" charset="0"/>
                        </a:rPr>
                        <a:t>977-27</a:t>
                      </a:r>
                    </a:p>
                  </a:txBody>
                  <a:tcPr anchor="ctr">
                    <a:solidFill>
                      <a:schemeClr val="accent3">
                        <a:lumMod val="20000"/>
                        <a:lumOff val="80000"/>
                      </a:schemeClr>
                    </a:solidFill>
                  </a:tcPr>
                </a:tc>
                <a:extLst>
                  <a:ext uri="{0D108BD9-81ED-4DB2-BD59-A6C34878D82A}">
                    <a16:rowId xmlns:a16="http://schemas.microsoft.com/office/drawing/2014/main" val="3360612998"/>
                  </a:ext>
                </a:extLst>
              </a:tr>
              <a:tr h="461230">
                <a:tc>
                  <a:txBody>
                    <a:bodyPr/>
                    <a:lstStyle/>
                    <a:p>
                      <a:pPr algn="ctr"/>
                      <a:r>
                        <a:rPr lang="en-US" sz="1800" b="0" dirty="0">
                          <a:solidFill>
                            <a:srgbClr val="C00000"/>
                          </a:solidFill>
                          <a:latin typeface="Calibri" panose="020F0502020204030204" pitchFamily="34" charset="0"/>
                          <a:cs typeface="Calibri" panose="020F0502020204030204" pitchFamily="34" charset="0"/>
                        </a:rPr>
                        <a:t>Feb. 2025</a:t>
                      </a:r>
                    </a:p>
                  </a:txBody>
                  <a:tcPr anchor="ctr">
                    <a:solidFill>
                      <a:schemeClr val="accent3">
                        <a:lumMod val="20000"/>
                        <a:lumOff val="80000"/>
                      </a:schemeClr>
                    </a:solidFill>
                  </a:tcPr>
                </a:tc>
                <a:tc>
                  <a:txBody>
                    <a:bodyPr/>
                    <a:lstStyle/>
                    <a:p>
                      <a:pPr algn="ctr"/>
                      <a:r>
                        <a:rPr lang="en-US" dirty="0">
                          <a:solidFill>
                            <a:srgbClr val="C00000"/>
                          </a:solidFill>
                          <a:latin typeface="Calibri" panose="020F0502020204030204" pitchFamily="34" charset="0"/>
                          <a:cs typeface="Calibri" panose="020F0502020204030204" pitchFamily="34" charset="0"/>
                        </a:rPr>
                        <a:t>FSBs With Stainless Steel Strands and GFRP Shear Reinforcement﻿</a:t>
                      </a:r>
                      <a:endParaRPr lang="en-US" sz="1800" b="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M. Roddenberry</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FAMU-FSU</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BED30</a:t>
                      </a:r>
                      <a:r>
                        <a:rPr lang="en-US" sz="1800" b="0" baseline="0" dirty="0">
                          <a:solidFill>
                            <a:srgbClr val="C00000"/>
                          </a:solidFill>
                          <a:latin typeface="Calibri" panose="020F0502020204030204" pitchFamily="34" charset="0"/>
                          <a:cs typeface="Calibri" panose="020F0502020204030204" pitchFamily="34" charset="0"/>
                        </a:rPr>
                        <a:t> </a:t>
                      </a:r>
                      <a:r>
                        <a:rPr lang="en-US" sz="1800" b="0" dirty="0">
                          <a:solidFill>
                            <a:srgbClr val="C00000"/>
                          </a:solidFill>
                          <a:latin typeface="Calibri" panose="020F0502020204030204" pitchFamily="34" charset="0"/>
                          <a:cs typeface="Calibri" panose="020F0502020204030204" pitchFamily="34" charset="0"/>
                        </a:rPr>
                        <a:t>977-09</a:t>
                      </a:r>
                    </a:p>
                  </a:txBody>
                  <a:tcPr anchor="ctr">
                    <a:solidFill>
                      <a:schemeClr val="accent3">
                        <a:lumMod val="20000"/>
                        <a:lumOff val="80000"/>
                      </a:schemeClr>
                    </a:solidFill>
                  </a:tcPr>
                </a:tc>
                <a:extLst>
                  <a:ext uri="{0D108BD9-81ED-4DB2-BD59-A6C34878D82A}">
                    <a16:rowId xmlns:a16="http://schemas.microsoft.com/office/drawing/2014/main" val="786010647"/>
                  </a:ext>
                </a:extLst>
              </a:tr>
              <a:tr h="461230">
                <a:tc>
                  <a:txBody>
                    <a:bodyPr/>
                    <a:lstStyle/>
                    <a:p>
                      <a:pPr algn="ctr"/>
                      <a:r>
                        <a:rPr lang="en-US" sz="1800" b="0" dirty="0">
                          <a:solidFill>
                            <a:srgbClr val="C00000"/>
                          </a:solidFill>
                          <a:latin typeface="Calibri" panose="020F0502020204030204" pitchFamily="34" charset="0"/>
                          <a:cs typeface="Calibri" panose="020F0502020204030204" pitchFamily="34" charset="0"/>
                        </a:rPr>
                        <a:t>April 2025</a:t>
                      </a: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kern="1200" dirty="0">
                          <a:solidFill>
                            <a:srgbClr val="C00000"/>
                          </a:solidFill>
                          <a:effectLst/>
                          <a:latin typeface="Calibri" panose="020F0502020204030204" pitchFamily="34" charset="0"/>
                          <a:ea typeface="+mn-ea"/>
                          <a:cs typeface="Calibri" panose="020F0502020204030204" pitchFamily="34" charset="0"/>
                        </a:rPr>
                        <a:t>Waterline Pile Cap Footings for Bridges using Large Diameter FRP Reinforcing – Material Characterization and Design </a:t>
                      </a:r>
                      <a:endParaRPr lang="en-US" sz="1800" b="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C00000"/>
                          </a:solidFill>
                          <a:latin typeface="Calibri" panose="020F0502020204030204" pitchFamily="34" charset="0"/>
                          <a:cs typeface="Calibri" panose="020F0502020204030204" pitchFamily="34" charset="0"/>
                        </a:rPr>
                        <a:t>A. Nanni</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UM</a:t>
                      </a:r>
                    </a:p>
                  </a:txBody>
                  <a:tcPr anchor="ctr">
                    <a:solidFill>
                      <a:schemeClr val="accent3">
                        <a:lumMod val="20000"/>
                        <a:lumOff val="80000"/>
                      </a:schemeClr>
                    </a:solidFill>
                  </a:tcPr>
                </a:tc>
                <a:tc>
                  <a:txBody>
                    <a:bodyPr/>
                    <a:lstStyle/>
                    <a:p>
                      <a:pPr algn="ctr"/>
                      <a:r>
                        <a:rPr lang="en-US" sz="1800" b="0" i="0" kern="1200" dirty="0">
                          <a:solidFill>
                            <a:srgbClr val="C00000"/>
                          </a:solidFill>
                          <a:effectLst/>
                          <a:latin typeface="Calibri" panose="020F0502020204030204" pitchFamily="34" charset="0"/>
                          <a:ea typeface="+mn-ea"/>
                          <a:cs typeface="Calibri" panose="020F0502020204030204" pitchFamily="34" charset="0"/>
                        </a:rPr>
                        <a:t>BEE76 977-01 </a:t>
                      </a:r>
                      <a:endParaRPr lang="en-US" sz="1800" b="0" i="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988074375"/>
                  </a:ext>
                </a:extLst>
              </a:tr>
              <a:tr h="461230">
                <a:tc>
                  <a:txBody>
                    <a:bodyPr/>
                    <a:lstStyle/>
                    <a:p>
                      <a:pPr algn="ctr"/>
                      <a:r>
                        <a:rPr lang="en-US" sz="1800" b="0" dirty="0">
                          <a:solidFill>
                            <a:srgbClr val="C00000"/>
                          </a:solidFill>
                          <a:latin typeface="Calibri" panose="020F0502020204030204" pitchFamily="34" charset="0"/>
                          <a:cs typeface="Calibri" panose="020F0502020204030204" pitchFamily="34" charset="0"/>
                        </a:rPr>
                        <a:t>May 2025</a:t>
                      </a: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kern="1200" dirty="0">
                          <a:solidFill>
                            <a:srgbClr val="C00000"/>
                          </a:solidFill>
                          <a:effectLst/>
                          <a:latin typeface="Calibri" panose="020F0502020204030204" pitchFamily="34" charset="0"/>
                          <a:ea typeface="+mn-ea"/>
                          <a:cs typeface="Calibri" panose="020F0502020204030204" pitchFamily="34" charset="0"/>
                        </a:rPr>
                        <a:t>HRB Extraction and Physio-Mechanical Testing of FRP Reinforcing Bars from 5-year-old Seawater Concrete Test Blocks on Halls River Bridge Bulkhead</a:t>
                      </a:r>
                      <a:endParaRPr lang="en-US" sz="1800" kern="1200" dirty="0">
                        <a:solidFill>
                          <a:srgbClr val="C00000"/>
                        </a:solidFill>
                        <a:effectLst/>
                        <a:latin typeface="Calibri" panose="020F0502020204030204" pitchFamily="34" charset="0"/>
                        <a:ea typeface="+mn-ea"/>
                        <a:cs typeface="Calibri" panose="020F0502020204030204" pitchFamily="34" charset="0"/>
                      </a:endParaRP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C00000"/>
                          </a:solidFill>
                          <a:latin typeface="Calibri" panose="020F0502020204030204" pitchFamily="34" charset="0"/>
                          <a:cs typeface="Calibri" panose="020F0502020204030204" pitchFamily="34" charset="0"/>
                        </a:rPr>
                        <a:t>F. De Caso</a:t>
                      </a:r>
                    </a:p>
                  </a:txBody>
                  <a:tcPr anchor="ctr">
                    <a:solidFill>
                      <a:schemeClr val="accent3">
                        <a:lumMod val="20000"/>
                        <a:lumOff val="80000"/>
                      </a:schemeClr>
                    </a:solidFill>
                  </a:tcPr>
                </a:tc>
                <a:tc>
                  <a:txBody>
                    <a:bodyPr/>
                    <a:lstStyle/>
                    <a:p>
                      <a:pPr algn="ctr"/>
                      <a:r>
                        <a:rPr lang="en-US" sz="1800" b="0" dirty="0">
                          <a:solidFill>
                            <a:srgbClr val="C00000"/>
                          </a:solidFill>
                          <a:latin typeface="Calibri" panose="020F0502020204030204" pitchFamily="34" charset="0"/>
                          <a:cs typeface="Calibri" panose="020F0502020204030204" pitchFamily="34" charset="0"/>
                        </a:rPr>
                        <a:t>UM</a:t>
                      </a:r>
                    </a:p>
                  </a:txBody>
                  <a:tcPr anchor="ctr">
                    <a:solidFill>
                      <a:schemeClr val="accent3">
                        <a:lumMod val="20000"/>
                        <a:lumOff val="80000"/>
                      </a:schemeClr>
                    </a:solidFill>
                  </a:tcPr>
                </a:tc>
                <a:tc>
                  <a:txBody>
                    <a:bodyPr/>
                    <a:lstStyle/>
                    <a:p>
                      <a:pPr algn="ctr"/>
                      <a:r>
                        <a:rPr lang="en-US" sz="1800" b="0" i="0" kern="1200" dirty="0">
                          <a:solidFill>
                            <a:srgbClr val="C00000"/>
                          </a:solidFill>
                          <a:effectLst/>
                          <a:latin typeface="Calibri" panose="020F0502020204030204" pitchFamily="34" charset="0"/>
                          <a:ea typeface="+mn-ea"/>
                          <a:cs typeface="Calibri" panose="020F0502020204030204" pitchFamily="34" charset="0"/>
                        </a:rPr>
                        <a:t>BEE76 977-02 </a:t>
                      </a:r>
                      <a:endParaRPr lang="en-US" sz="1800" b="0" i="0" dirty="0">
                        <a:solidFill>
                          <a:srgbClr val="C00000"/>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4045923579"/>
                  </a:ext>
                </a:extLst>
              </a:tr>
            </a:tbl>
          </a:graphicData>
        </a:graphic>
      </p:graphicFrame>
      <p:sp>
        <p:nvSpPr>
          <p:cNvPr id="2" name="Slide Number Placeholder 2">
            <a:extLst>
              <a:ext uri="{FF2B5EF4-FFF2-40B4-BE49-F238E27FC236}">
                <a16:creationId xmlns:a16="http://schemas.microsoft.com/office/drawing/2014/main" id="{287C2741-3D74-0830-9D29-8E4F230C5838}"/>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27</a:t>
            </a:fld>
            <a:endParaRPr lang="en-US" dirty="0"/>
          </a:p>
        </p:txBody>
      </p:sp>
    </p:spTree>
    <p:extLst>
      <p:ext uri="{BB962C8B-B14F-4D97-AF65-F5344CB8AC3E}">
        <p14:creationId xmlns:p14="http://schemas.microsoft.com/office/powerpoint/2010/main" val="1733306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06866" y="1319329"/>
            <a:ext cx="5184498" cy="5139869"/>
          </a:xfrm>
          <a:prstGeom prst="rect">
            <a:avLst/>
          </a:prstGeom>
          <a:noFill/>
        </p:spPr>
        <p:txBody>
          <a:bodyPr wrap="square" rtlCol="0">
            <a:spAutoFit/>
          </a:bodyPr>
          <a:lstStyle/>
          <a:p>
            <a:r>
              <a:rPr lang="en-US" sz="2200" b="1" dirty="0"/>
              <a:t>Vol. 1 – SDG</a:t>
            </a:r>
          </a:p>
          <a:p>
            <a:pPr marL="457200" indent="-457200">
              <a:buFont typeface="Courier New" panose="02070309020205020404" pitchFamily="49" charset="0"/>
              <a:buChar char="o"/>
            </a:pPr>
            <a:r>
              <a:rPr lang="en-US" sz="2000" dirty="0"/>
              <a:t>Bearing Piles – 3.5</a:t>
            </a:r>
          </a:p>
          <a:p>
            <a:pPr marL="457200" indent="-457200">
              <a:buFont typeface="Courier New" panose="02070309020205020404" pitchFamily="49" charset="0"/>
              <a:buChar char="o"/>
            </a:pPr>
            <a:r>
              <a:rPr lang="en-US" sz="2000" dirty="0"/>
              <a:t>Fender Systems – 3.14</a:t>
            </a:r>
          </a:p>
          <a:p>
            <a:pPr marL="457200" indent="-457200">
              <a:buFont typeface="Courier New" panose="02070309020205020404" pitchFamily="49" charset="0"/>
              <a:buChar char="o"/>
            </a:pPr>
            <a:r>
              <a:rPr lang="en-US" sz="2000" dirty="0"/>
              <a:t>Structural FRC– 3.17</a:t>
            </a:r>
          </a:p>
          <a:p>
            <a:pPr marL="457200" indent="-457200">
              <a:buFont typeface="Courier New" panose="02070309020205020404" pitchFamily="49" charset="0"/>
              <a:buChar char="o"/>
            </a:pPr>
            <a:r>
              <a:rPr lang="en-US" sz="2000" dirty="0"/>
              <a:t>BDR Cost Estimating – 9.2</a:t>
            </a:r>
          </a:p>
          <a:p>
            <a:pPr marL="914400" lvl="1" indent="-457200">
              <a:buFont typeface="Courier New" panose="02070309020205020404" pitchFamily="49" charset="0"/>
              <a:buChar char="o"/>
            </a:pPr>
            <a:r>
              <a:rPr lang="en-US" sz="2000" dirty="0"/>
              <a:t>Bearing Piles</a:t>
            </a:r>
          </a:p>
          <a:p>
            <a:pPr marL="914400" lvl="1" indent="-457200">
              <a:buFont typeface="Courier New" panose="02070309020205020404" pitchFamily="49" charset="0"/>
              <a:buChar char="o"/>
            </a:pPr>
            <a:r>
              <a:rPr lang="en-US" sz="2000" dirty="0"/>
              <a:t>Sheet Pile</a:t>
            </a:r>
          </a:p>
          <a:p>
            <a:r>
              <a:rPr lang="en-US" sz="2200" b="1" dirty="0"/>
              <a:t>Vol. 2 – SDM</a:t>
            </a:r>
          </a:p>
          <a:p>
            <a:pPr marL="457200" indent="-457200">
              <a:buFont typeface="Courier New" panose="02070309020205020404" pitchFamily="49" charset="0"/>
              <a:buChar char="o"/>
            </a:pPr>
            <a:r>
              <a:rPr lang="en-US" sz="2000" dirty="0"/>
              <a:t>Fender Systems – 24</a:t>
            </a:r>
          </a:p>
          <a:p>
            <a:r>
              <a:rPr lang="en-US" sz="2200" b="1" dirty="0"/>
              <a:t>Vol. 4 – FRPG</a:t>
            </a:r>
          </a:p>
          <a:p>
            <a:pPr marL="457200" indent="-457200">
              <a:buFont typeface="Courier New" panose="02070309020205020404" pitchFamily="49" charset="0"/>
              <a:buChar char="o"/>
            </a:pPr>
            <a:r>
              <a:rPr lang="en-US" sz="2000" dirty="0"/>
              <a:t>Reinforcing Bars – 2</a:t>
            </a:r>
          </a:p>
          <a:p>
            <a:pPr marL="457200" indent="-457200">
              <a:buFont typeface="Courier New" panose="02070309020205020404" pitchFamily="49" charset="0"/>
              <a:buChar char="o"/>
            </a:pPr>
            <a:r>
              <a:rPr lang="en-US" sz="2000" dirty="0"/>
              <a:t>Strands – 3</a:t>
            </a:r>
          </a:p>
          <a:p>
            <a:pPr marL="457200" indent="-457200">
              <a:buFont typeface="Courier New" panose="02070309020205020404" pitchFamily="49" charset="0"/>
              <a:buChar char="o"/>
            </a:pPr>
            <a:r>
              <a:rPr lang="en-US" sz="2000" dirty="0"/>
              <a:t>Strengthening – 4</a:t>
            </a:r>
          </a:p>
          <a:p>
            <a:pPr marL="457200" indent="-457200">
              <a:buFont typeface="Courier New" panose="02070309020205020404" pitchFamily="49" charset="0"/>
              <a:buChar char="o"/>
            </a:pPr>
            <a:r>
              <a:rPr lang="en-US" sz="2000" dirty="0"/>
              <a:t>Pultruded Shapes – 5</a:t>
            </a:r>
          </a:p>
          <a:p>
            <a:pPr marL="457200" indent="-457200">
              <a:buFont typeface="Courier New" panose="02070309020205020404" pitchFamily="49" charset="0"/>
              <a:buChar char="o"/>
            </a:pPr>
            <a:r>
              <a:rPr lang="en-US" sz="2000" dirty="0"/>
              <a:t>VIP Shapes – 6</a:t>
            </a:r>
          </a:p>
          <a:p>
            <a:pPr marL="457200" indent="-457200">
              <a:buFont typeface="Courier New" panose="02070309020205020404" pitchFamily="49" charset="0"/>
              <a:buChar char="o"/>
            </a:pPr>
            <a:r>
              <a:rPr lang="en-US" sz="2000" dirty="0"/>
              <a:t>Thermoplastic Shapes – 7</a:t>
            </a:r>
            <a:r>
              <a:rPr lang="en-US" sz="2200" dirty="0"/>
              <a:t>	</a:t>
            </a:r>
          </a:p>
        </p:txBody>
      </p:sp>
      <p:pic>
        <p:nvPicPr>
          <p:cNvPr id="3" name="Picture 2"/>
          <p:cNvPicPr>
            <a:picLocks noChangeAspect="1"/>
          </p:cNvPicPr>
          <p:nvPr/>
        </p:nvPicPr>
        <p:blipFill>
          <a:blip r:embed="rId3"/>
          <a:stretch>
            <a:fillRect/>
          </a:stretch>
        </p:blipFill>
        <p:spPr>
          <a:xfrm>
            <a:off x="400636" y="1165078"/>
            <a:ext cx="5652520" cy="5135412"/>
          </a:xfrm>
          <a:prstGeom prst="rect">
            <a:avLst/>
          </a:prstGeom>
          <a:ln>
            <a:solidFill>
              <a:schemeClr val="accent1"/>
            </a:solidFill>
          </a:ln>
        </p:spPr>
      </p:pic>
      <p:sp>
        <p:nvSpPr>
          <p:cNvPr id="7" name="Title 1"/>
          <p:cNvSpPr>
            <a:spLocks noGrp="1"/>
          </p:cNvSpPr>
          <p:nvPr>
            <p:ph type="title"/>
          </p:nvPr>
        </p:nvSpPr>
        <p:spPr>
          <a:xfrm>
            <a:off x="503254" y="182690"/>
            <a:ext cx="7001577" cy="763588"/>
          </a:xfrm>
        </p:spPr>
        <p:txBody>
          <a:bodyPr>
            <a:normAutofit/>
          </a:bodyPr>
          <a:lstStyle/>
          <a:p>
            <a:r>
              <a:rPr lang="en-US" dirty="0"/>
              <a:t>C. FDOT Structures Manual</a:t>
            </a:r>
          </a:p>
        </p:txBody>
      </p:sp>
      <p:sp>
        <p:nvSpPr>
          <p:cNvPr id="6" name="Rectangle 5"/>
          <p:cNvSpPr/>
          <p:nvPr/>
        </p:nvSpPr>
        <p:spPr>
          <a:xfrm>
            <a:off x="6851388" y="695770"/>
            <a:ext cx="4695453" cy="523220"/>
          </a:xfrm>
          <a:prstGeom prst="rect">
            <a:avLst/>
          </a:prstGeom>
        </p:spPr>
        <p:txBody>
          <a:bodyPr wrap="none">
            <a:spAutoFit/>
          </a:bodyPr>
          <a:lstStyle/>
          <a:p>
            <a:pPr>
              <a:spcAft>
                <a:spcPts val="1200"/>
              </a:spcAft>
            </a:pPr>
            <a:r>
              <a:rPr lang="en-US" sz="2800" dirty="0">
                <a:solidFill>
                  <a:schemeClr val="bg1"/>
                </a:solidFill>
              </a:rPr>
              <a:t>FDOT Design Criteria for FRP:</a:t>
            </a:r>
          </a:p>
        </p:txBody>
      </p:sp>
      <p:sp>
        <p:nvSpPr>
          <p:cNvPr id="2" name="Rectangle 1"/>
          <p:cNvSpPr/>
          <p:nvPr/>
        </p:nvSpPr>
        <p:spPr>
          <a:xfrm>
            <a:off x="1334469" y="6442714"/>
            <a:ext cx="3323346" cy="369332"/>
          </a:xfrm>
          <a:prstGeom prst="rect">
            <a:avLst/>
          </a:prstGeom>
        </p:spPr>
        <p:txBody>
          <a:bodyPr wrap="none">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http://www.fdot.gov/structures</a:t>
            </a:r>
            <a:endParaRPr lang="en-US" dirty="0">
              <a:solidFill>
                <a:schemeClr val="bg1"/>
              </a:solidFill>
            </a:endParaRPr>
          </a:p>
        </p:txBody>
      </p:sp>
      <p:pic>
        <p:nvPicPr>
          <p:cNvPr id="8" name="Picture 7">
            <a:extLst>
              <a:ext uri="{FF2B5EF4-FFF2-40B4-BE49-F238E27FC236}">
                <a16:creationId xmlns:a16="http://schemas.microsoft.com/office/drawing/2014/main" id="{C098D079-060E-6097-8AE4-2555AB4BADAB}"/>
              </a:ext>
            </a:extLst>
          </p:cNvPr>
          <p:cNvPicPr>
            <a:picLocks noChangeAspect="1"/>
          </p:cNvPicPr>
          <p:nvPr/>
        </p:nvPicPr>
        <p:blipFill>
          <a:blip r:embed="rId5"/>
          <a:stretch>
            <a:fillRect/>
          </a:stretch>
        </p:blipFill>
        <p:spPr>
          <a:xfrm rot="20933806">
            <a:off x="2662464" y="1193997"/>
            <a:ext cx="2683159" cy="3509122"/>
          </a:xfrm>
          <a:prstGeom prst="rect">
            <a:avLst/>
          </a:prstGeom>
          <a:effectLst>
            <a:outerShdw blurRad="63500" sx="102000" sy="102000" algn="ctr" rotWithShape="0">
              <a:prstClr val="black">
                <a:alpha val="40000"/>
              </a:prstClr>
            </a:outerShdw>
          </a:effectLst>
        </p:spPr>
      </p:pic>
      <p:sp>
        <p:nvSpPr>
          <p:cNvPr id="4" name="Slide Number Placeholder 2">
            <a:extLst>
              <a:ext uri="{FF2B5EF4-FFF2-40B4-BE49-F238E27FC236}">
                <a16:creationId xmlns:a16="http://schemas.microsoft.com/office/drawing/2014/main" id="{F1A47804-459F-6E86-9C10-52C916F7576A}"/>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28</a:t>
            </a:fld>
            <a:endParaRPr lang="en-US" dirty="0"/>
          </a:p>
        </p:txBody>
      </p:sp>
    </p:spTree>
    <p:extLst>
      <p:ext uri="{BB962C8B-B14F-4D97-AF65-F5344CB8AC3E}">
        <p14:creationId xmlns:p14="http://schemas.microsoft.com/office/powerpoint/2010/main" val="2459716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29359" y="213890"/>
            <a:ext cx="7001577" cy="763588"/>
          </a:xfrm>
        </p:spPr>
        <p:txBody>
          <a:bodyPr>
            <a:normAutofit/>
          </a:bodyPr>
          <a:lstStyle/>
          <a:p>
            <a:r>
              <a:rPr lang="en-US" dirty="0"/>
              <a:t>C. FDOT Structures Manual</a:t>
            </a:r>
          </a:p>
        </p:txBody>
      </p:sp>
      <p:sp>
        <p:nvSpPr>
          <p:cNvPr id="6" name="Rectangle 5"/>
          <p:cNvSpPr/>
          <p:nvPr/>
        </p:nvSpPr>
        <p:spPr>
          <a:xfrm>
            <a:off x="672093" y="1500611"/>
            <a:ext cx="8880982" cy="4278094"/>
          </a:xfrm>
          <a:prstGeom prst="rect">
            <a:avLst/>
          </a:prstGeom>
        </p:spPr>
        <p:txBody>
          <a:bodyPr wrap="square">
            <a:spAutoFit/>
          </a:bodyPr>
          <a:lstStyle/>
          <a:p>
            <a:pPr>
              <a:spcAft>
                <a:spcPts val="1200"/>
              </a:spcAft>
            </a:pPr>
            <a:r>
              <a:rPr lang="en-US" sz="2800" b="1" dirty="0"/>
              <a:t>FDOT Design Criteria for using FRP Composites:</a:t>
            </a:r>
          </a:p>
          <a:p>
            <a:r>
              <a:rPr lang="en-US" sz="2800" dirty="0"/>
              <a:t>The Structures Manual implements </a:t>
            </a:r>
            <a:r>
              <a:rPr lang="en-US" sz="2800" b="1" i="1" dirty="0">
                <a:solidFill>
                  <a:srgbClr val="00B0F0"/>
                </a:solidFill>
              </a:rPr>
              <a:t>basic design </a:t>
            </a:r>
          </a:p>
          <a:p>
            <a:r>
              <a:rPr lang="en-US" sz="2800" b="1" i="1" dirty="0">
                <a:solidFill>
                  <a:srgbClr val="00B0F0"/>
                </a:solidFill>
              </a:rPr>
              <a:t>guidelines</a:t>
            </a:r>
            <a:r>
              <a:rPr lang="en-US" sz="2800" b="1" i="1" dirty="0">
                <a:solidFill>
                  <a:srgbClr val="FF0000"/>
                </a:solidFill>
              </a:rPr>
              <a:t> </a:t>
            </a:r>
            <a:r>
              <a:rPr lang="en-US" sz="2800" dirty="0"/>
              <a:t>for FRP composites in specific </a:t>
            </a:r>
          </a:p>
          <a:p>
            <a:r>
              <a:rPr lang="en-US" sz="2800" dirty="0"/>
              <a:t>applications.  </a:t>
            </a:r>
          </a:p>
          <a:p>
            <a:pPr>
              <a:spcAft>
                <a:spcPts val="1200"/>
              </a:spcAft>
            </a:pPr>
            <a:endParaRPr lang="en-US" sz="2800" dirty="0"/>
          </a:p>
          <a:p>
            <a:r>
              <a:rPr lang="en-US" sz="2800" dirty="0"/>
              <a:t>As is the case with all structural materials, the </a:t>
            </a:r>
          </a:p>
          <a:p>
            <a:r>
              <a:rPr lang="en-US" sz="2800" dirty="0"/>
              <a:t>engineer must practice the </a:t>
            </a:r>
            <a:r>
              <a:rPr lang="en-US" sz="2800" b="1" i="1" dirty="0">
                <a:solidFill>
                  <a:srgbClr val="00B0F0"/>
                </a:solidFill>
              </a:rPr>
              <a:t>appropriate standard </a:t>
            </a:r>
          </a:p>
          <a:p>
            <a:r>
              <a:rPr lang="en-US" sz="2800" b="1" i="1" dirty="0">
                <a:solidFill>
                  <a:srgbClr val="00B0F0"/>
                </a:solidFill>
              </a:rPr>
              <a:t>of care</a:t>
            </a:r>
            <a:r>
              <a:rPr lang="en-US" sz="2800" i="1" dirty="0">
                <a:solidFill>
                  <a:srgbClr val="FF0000"/>
                </a:solidFill>
              </a:rPr>
              <a:t> </a:t>
            </a:r>
            <a:r>
              <a:rPr lang="en-US" sz="2800" dirty="0"/>
              <a:t>when designing components using FRP </a:t>
            </a:r>
          </a:p>
          <a:p>
            <a:r>
              <a:rPr lang="en-US" sz="2800" dirty="0"/>
              <a:t>composites.</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449526" y="1629791"/>
            <a:ext cx="5388562" cy="3037668"/>
          </a:xfrm>
          <a:prstGeom prst="rect">
            <a:avLst/>
          </a:prstGeom>
        </p:spPr>
      </p:pic>
      <p:sp>
        <p:nvSpPr>
          <p:cNvPr id="2" name="Slide Number Placeholder 2">
            <a:extLst>
              <a:ext uri="{FF2B5EF4-FFF2-40B4-BE49-F238E27FC236}">
                <a16:creationId xmlns:a16="http://schemas.microsoft.com/office/drawing/2014/main" id="{1A364B6A-0C66-A1CE-B242-9832C1DFD9A3}"/>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29</a:t>
            </a:fld>
            <a:endParaRPr lang="en-US" dirty="0"/>
          </a:p>
        </p:txBody>
      </p:sp>
    </p:spTree>
    <p:extLst>
      <p:ext uri="{BB962C8B-B14F-4D97-AF65-F5344CB8AC3E}">
        <p14:creationId xmlns:p14="http://schemas.microsoft.com/office/powerpoint/2010/main" val="98265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8981809" y="18254"/>
            <a:ext cx="3064565" cy="1097280"/>
          </a:xfrm>
        </p:spPr>
        <p:txBody>
          <a:bodyPr/>
          <a:lstStyle/>
          <a:p>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Schedule</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E7826AE7-B050-F49D-D04E-FD42183FDA1C}"/>
              </a:ext>
            </a:extLst>
          </p:cNvPr>
          <p:cNvSpPr>
            <a:spLocks noGrp="1"/>
          </p:cNvSpPr>
          <p:nvPr>
            <p:ph type="sldNum" sz="quarter" idx="12"/>
          </p:nvPr>
        </p:nvSpPr>
        <p:spPr/>
        <p:txBody>
          <a:bodyPr/>
          <a:lstStyle/>
          <a:p>
            <a:fld id="{8301250C-3411-4DAA-A330-B8FCF0FECA0E}" type="slidenum">
              <a:rPr lang="en-US" smtClean="0"/>
              <a:t>3</a:t>
            </a:fld>
            <a:endParaRPr lang="en-US" dirty="0"/>
          </a:p>
        </p:txBody>
      </p:sp>
      <p:pic>
        <p:nvPicPr>
          <p:cNvPr id="14" name="Picture 13">
            <a:extLst>
              <a:ext uri="{FF2B5EF4-FFF2-40B4-BE49-F238E27FC236}">
                <a16:creationId xmlns:a16="http://schemas.microsoft.com/office/drawing/2014/main" id="{1009AD36-8B3F-160D-25F9-93F379DD1DE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bwMode="auto">
          <a:xfrm>
            <a:off x="69575" y="1461017"/>
            <a:ext cx="8454666" cy="4953511"/>
          </a:xfrm>
          <a:prstGeom prst="rect">
            <a:avLst/>
          </a:prstGeom>
          <a:noFill/>
          <a:ln>
            <a:noFill/>
          </a:ln>
        </p:spPr>
      </p:pic>
      <p:sp>
        <p:nvSpPr>
          <p:cNvPr id="17" name="Content Placeholder 2">
            <a:extLst>
              <a:ext uri="{FF2B5EF4-FFF2-40B4-BE49-F238E27FC236}">
                <a16:creationId xmlns:a16="http://schemas.microsoft.com/office/drawing/2014/main" id="{FCA622DF-13C3-2D61-386E-420A298CE736}"/>
              </a:ext>
            </a:extLst>
          </p:cNvPr>
          <p:cNvSpPr>
            <a:spLocks noGrp="1"/>
          </p:cNvSpPr>
          <p:nvPr>
            <p:ph sz="half" idx="1"/>
          </p:nvPr>
        </p:nvSpPr>
        <p:spPr>
          <a:xfrm>
            <a:off x="8130209" y="1461051"/>
            <a:ext cx="4061791" cy="4589653"/>
          </a:xfrm>
        </p:spPr>
        <p:txBody>
          <a:bodyPr>
            <a:normAutofit/>
          </a:bodyPr>
          <a:lstStyle/>
          <a:p>
            <a:pPr marL="971550" lvl="1" indent="-514350">
              <a:buFont typeface="+mj-lt"/>
              <a:buAutoNum type="arabicPeriod"/>
            </a:pPr>
            <a:r>
              <a:rPr lang="en-US" sz="2800"/>
              <a:t>Design: Practices and Standards for FRP-RC/PC.</a:t>
            </a:r>
          </a:p>
          <a:p>
            <a:pPr marL="971550" lvl="1" indent="-514350">
              <a:buFont typeface="+mj-lt"/>
              <a:buAutoNum type="arabicPeriod"/>
            </a:pPr>
            <a:r>
              <a:rPr lang="en-US" sz="2800"/>
              <a:t>Materials: Specifications, Testing, and Qualification.</a:t>
            </a:r>
          </a:p>
          <a:p>
            <a:pPr marL="971550" lvl="1" indent="-514350">
              <a:buFont typeface="+mj-lt"/>
              <a:buAutoNum type="arabicPeriod"/>
            </a:pPr>
            <a:r>
              <a:rPr lang="en-US" sz="2800"/>
              <a:t>Construction: Example Projects &amp; Lessons Learned. </a:t>
            </a:r>
          </a:p>
          <a:p>
            <a:pPr marL="514350" indent="-514350">
              <a:buFont typeface="+mj-lt"/>
              <a:buAutoNum type="arabicPeriod"/>
            </a:pPr>
            <a:endParaRPr lang="en-US" dirty="0"/>
          </a:p>
        </p:txBody>
      </p:sp>
      <p:pic>
        <p:nvPicPr>
          <p:cNvPr id="4" name="Picture 3">
            <a:extLst>
              <a:ext uri="{FF2B5EF4-FFF2-40B4-BE49-F238E27FC236}">
                <a16:creationId xmlns:a16="http://schemas.microsoft.com/office/drawing/2014/main" id="{A927372D-8377-FBC7-2A2C-6C0C239E8D7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09165" y="168726"/>
            <a:ext cx="2396035" cy="220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9555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29447" y="154094"/>
            <a:ext cx="7001577" cy="763588"/>
          </a:xfrm>
        </p:spPr>
        <p:txBody>
          <a:bodyPr>
            <a:normAutofit/>
          </a:bodyPr>
          <a:lstStyle/>
          <a:p>
            <a:r>
              <a:rPr lang="en-US" dirty="0"/>
              <a:t>C. FDOT Structures Manual</a:t>
            </a:r>
          </a:p>
        </p:txBody>
      </p:sp>
      <p:sp>
        <p:nvSpPr>
          <p:cNvPr id="2" name="TextBox 1"/>
          <p:cNvSpPr txBox="1"/>
          <p:nvPr/>
        </p:nvSpPr>
        <p:spPr>
          <a:xfrm>
            <a:off x="429447" y="1293602"/>
            <a:ext cx="11083928" cy="5170646"/>
          </a:xfrm>
          <a:prstGeom prst="rect">
            <a:avLst/>
          </a:prstGeom>
          <a:noFill/>
        </p:spPr>
        <p:txBody>
          <a:bodyPr wrap="square" rtlCol="0">
            <a:spAutoFit/>
          </a:bodyPr>
          <a:lstStyle/>
          <a:p>
            <a:r>
              <a:rPr lang="en-US" sz="2800" b="1" dirty="0"/>
              <a:t>Volume 4 - Fiber Reinforced Polymer Guidelines </a:t>
            </a:r>
            <a:r>
              <a:rPr lang="en-US" sz="2800" b="1" i="1" dirty="0"/>
              <a:t>(FRPG)</a:t>
            </a:r>
          </a:p>
          <a:p>
            <a:endParaRPr lang="en-US" sz="2000" dirty="0"/>
          </a:p>
          <a:p>
            <a:r>
              <a:rPr lang="en-US" sz="2800" dirty="0"/>
              <a:t>Unless otherwise stated within the </a:t>
            </a:r>
            <a:r>
              <a:rPr lang="en-US" sz="2800" b="1" i="1" dirty="0"/>
              <a:t>FRPG</a:t>
            </a:r>
            <a:r>
              <a:rPr lang="en-US" sz="2800" dirty="0"/>
              <a:t>, the </a:t>
            </a:r>
            <a:r>
              <a:rPr lang="en-US" sz="2800" b="1" dirty="0">
                <a:solidFill>
                  <a:srgbClr val="00B0F0"/>
                </a:solidFill>
              </a:rPr>
              <a:t>use of FRP composites requires approval</a:t>
            </a:r>
            <a:r>
              <a:rPr lang="en-US" sz="2800" dirty="0">
                <a:solidFill>
                  <a:srgbClr val="00B0F0"/>
                </a:solidFill>
              </a:rPr>
              <a:t> </a:t>
            </a:r>
            <a:r>
              <a:rPr lang="en-US" sz="2800" dirty="0"/>
              <a:t>of the State Structures Design Office.</a:t>
            </a:r>
          </a:p>
          <a:p>
            <a:endParaRPr lang="en-US" sz="2000" dirty="0"/>
          </a:p>
          <a:p>
            <a:r>
              <a:rPr lang="en-US" sz="2800" b="1" dirty="0">
                <a:solidFill>
                  <a:srgbClr val="00B0F0"/>
                </a:solidFill>
              </a:rPr>
              <a:t>Obtain concept approval </a:t>
            </a:r>
            <a:r>
              <a:rPr lang="en-US" sz="2800" dirty="0"/>
              <a:t>before proceeding with any design effort.</a:t>
            </a:r>
          </a:p>
          <a:p>
            <a:endParaRPr lang="en-US" sz="2000" dirty="0"/>
          </a:p>
          <a:p>
            <a:r>
              <a:rPr lang="en-US" sz="2800" dirty="0"/>
              <a:t>After concept is approved, submit the design to the State Structures Design Office for review. </a:t>
            </a:r>
          </a:p>
          <a:p>
            <a:endParaRPr lang="en-US" sz="2000" dirty="0"/>
          </a:p>
          <a:p>
            <a:r>
              <a:rPr lang="en-US" sz="2800" b="1" dirty="0"/>
              <a:t>FDM 121.3.2:  </a:t>
            </a:r>
            <a:r>
              <a:rPr lang="en-US" sz="2800" i="1" dirty="0"/>
              <a:t>“Any component designed using Fiber Reinforced Polymer (FRP) composite materials </a:t>
            </a:r>
            <a:r>
              <a:rPr lang="en-US" sz="2800" i="1" dirty="0">
                <a:solidFill>
                  <a:srgbClr val="C00000"/>
                </a:solidFill>
              </a:rPr>
              <a:t>except components in the Standard Plans</a:t>
            </a:r>
            <a:r>
              <a:rPr lang="en-US" sz="2800" i="1" dirty="0"/>
              <a:t>” </a:t>
            </a:r>
            <a:r>
              <a:rPr lang="en-US" sz="2800" dirty="0"/>
              <a:t>is designated as </a:t>
            </a:r>
            <a:r>
              <a:rPr lang="en-US" sz="2800" b="1" dirty="0"/>
              <a:t>Category 2 Structure.</a:t>
            </a:r>
          </a:p>
        </p:txBody>
      </p:sp>
      <p:sp>
        <p:nvSpPr>
          <p:cNvPr id="3" name="Slide Number Placeholder 2">
            <a:extLst>
              <a:ext uri="{FF2B5EF4-FFF2-40B4-BE49-F238E27FC236}">
                <a16:creationId xmlns:a16="http://schemas.microsoft.com/office/drawing/2014/main" id="{E31D73CF-542C-DCA1-DD39-DA420F99603E}"/>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30</a:t>
            </a:fld>
            <a:endParaRPr lang="en-US" dirty="0"/>
          </a:p>
        </p:txBody>
      </p:sp>
    </p:spTree>
    <p:extLst>
      <p:ext uri="{BB962C8B-B14F-4D97-AF65-F5344CB8AC3E}">
        <p14:creationId xmlns:p14="http://schemas.microsoft.com/office/powerpoint/2010/main" val="2349933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87203" y="148862"/>
            <a:ext cx="7001577" cy="763588"/>
          </a:xfrm>
        </p:spPr>
        <p:txBody>
          <a:bodyPr>
            <a:normAutofit/>
          </a:bodyPr>
          <a:lstStyle/>
          <a:p>
            <a:r>
              <a:rPr lang="en-US" dirty="0"/>
              <a:t>C. FDOT Structures Manual</a:t>
            </a:r>
          </a:p>
        </p:txBody>
      </p:sp>
      <p:sp>
        <p:nvSpPr>
          <p:cNvPr id="2" name="TextBox 1"/>
          <p:cNvSpPr txBox="1"/>
          <p:nvPr/>
        </p:nvSpPr>
        <p:spPr>
          <a:xfrm>
            <a:off x="387203" y="1277877"/>
            <a:ext cx="11154416" cy="954107"/>
          </a:xfrm>
          <a:prstGeom prst="rect">
            <a:avLst/>
          </a:prstGeom>
          <a:noFill/>
        </p:spPr>
        <p:txBody>
          <a:bodyPr wrap="square" rtlCol="0">
            <a:spAutoFit/>
          </a:bodyPr>
          <a:lstStyle/>
          <a:p>
            <a:r>
              <a:rPr lang="en-US" sz="2800" b="1" dirty="0"/>
              <a:t>Volume 4 - Fiber Reinforced Polymer Guidelines </a:t>
            </a:r>
            <a:r>
              <a:rPr lang="en-US" sz="2800" b="1" i="1" dirty="0"/>
              <a:t>(FRPG) </a:t>
            </a:r>
            <a:r>
              <a:rPr lang="en-US" sz="2800" b="1" dirty="0"/>
              <a:t>– Section 2:</a:t>
            </a:r>
            <a:r>
              <a:rPr lang="en-US" sz="2800" dirty="0"/>
              <a:t> Permitted use </a:t>
            </a:r>
            <a:r>
              <a:rPr lang="en-US" sz="2800" strike="sngStrike" dirty="0"/>
              <a:t>when approved by the SSDE:</a:t>
            </a:r>
          </a:p>
        </p:txBody>
      </p:sp>
      <p:sp>
        <p:nvSpPr>
          <p:cNvPr id="4" name="TextBox 3"/>
          <p:cNvSpPr txBox="1"/>
          <p:nvPr/>
        </p:nvSpPr>
        <p:spPr>
          <a:xfrm>
            <a:off x="1106974" y="2146713"/>
            <a:ext cx="5562037" cy="4339650"/>
          </a:xfrm>
          <a:prstGeom prst="rect">
            <a:avLst/>
          </a:prstGeom>
          <a:noFill/>
        </p:spPr>
        <p:txBody>
          <a:bodyPr wrap="square" rtlCol="0">
            <a:spAutoFit/>
          </a:bodyPr>
          <a:lstStyle/>
          <a:p>
            <a:pPr marL="457200" indent="-457200">
              <a:buFont typeface="Courier New" panose="02070309020205020404" pitchFamily="49" charset="0"/>
              <a:buChar char="o"/>
            </a:pPr>
            <a:r>
              <a:rPr lang="en-US" sz="2800" dirty="0">
                <a:solidFill>
                  <a:schemeClr val="accent1"/>
                </a:solidFill>
              </a:rPr>
              <a:t>Approach Slabs</a:t>
            </a:r>
          </a:p>
          <a:p>
            <a:pPr marL="457200" indent="-457200">
              <a:buFont typeface="Courier New" panose="02070309020205020404" pitchFamily="49" charset="0"/>
              <a:buChar char="o"/>
            </a:pPr>
            <a:r>
              <a:rPr lang="en-US" sz="2800" dirty="0">
                <a:solidFill>
                  <a:schemeClr val="accent1"/>
                </a:solidFill>
              </a:rPr>
              <a:t>Bridge Decks &amp; Bridge Overlays</a:t>
            </a:r>
          </a:p>
          <a:p>
            <a:pPr marL="457200" indent="-457200">
              <a:buFont typeface="Courier New" panose="02070309020205020404" pitchFamily="49" charset="0"/>
              <a:buChar char="o"/>
            </a:pPr>
            <a:r>
              <a:rPr lang="en-US" sz="2800" dirty="0">
                <a:solidFill>
                  <a:schemeClr val="accent1"/>
                </a:solidFill>
              </a:rPr>
              <a:t>Cast-in-Place Flat Slab Superstructure</a:t>
            </a:r>
          </a:p>
          <a:p>
            <a:pPr marL="457200" indent="-457200">
              <a:buFont typeface="Courier New" panose="02070309020205020404" pitchFamily="49" charset="0"/>
              <a:buChar char="o"/>
            </a:pPr>
            <a:r>
              <a:rPr lang="en-US" sz="2800" dirty="0">
                <a:solidFill>
                  <a:schemeClr val="accent1"/>
                </a:solidFill>
              </a:rPr>
              <a:t>Pile Bent Caps </a:t>
            </a:r>
            <a:r>
              <a:rPr lang="en-US" sz="2800" strike="sngStrike" dirty="0">
                <a:solidFill>
                  <a:schemeClr val="accent1"/>
                </a:solidFill>
              </a:rPr>
              <a:t>not in direct contact with water</a:t>
            </a:r>
          </a:p>
          <a:p>
            <a:pPr marL="457200" indent="-457200">
              <a:buFont typeface="Courier New" panose="02070309020205020404" pitchFamily="49" charset="0"/>
              <a:buChar char="o"/>
            </a:pPr>
            <a:r>
              <a:rPr lang="en-US" sz="2800" dirty="0">
                <a:solidFill>
                  <a:schemeClr val="accent1"/>
                </a:solidFill>
              </a:rPr>
              <a:t>Pile Jackets</a:t>
            </a:r>
          </a:p>
          <a:p>
            <a:pPr marL="457200" indent="-457200">
              <a:buFont typeface="Courier New" panose="02070309020205020404" pitchFamily="49" charset="0"/>
              <a:buChar char="o"/>
            </a:pPr>
            <a:r>
              <a:rPr lang="en-US" sz="2800" dirty="0">
                <a:solidFill>
                  <a:schemeClr val="accent1"/>
                </a:solidFill>
              </a:rPr>
              <a:t>Pier Columns and Caps </a:t>
            </a:r>
            <a:r>
              <a:rPr lang="en-US" sz="2800" strike="sngStrike" dirty="0">
                <a:solidFill>
                  <a:schemeClr val="accent1"/>
                </a:solidFill>
              </a:rPr>
              <a:t>not in direct contact with water</a:t>
            </a:r>
          </a:p>
          <a:p>
            <a:endParaRPr lang="en-US" sz="2400" dirty="0"/>
          </a:p>
        </p:txBody>
      </p:sp>
      <p:sp>
        <p:nvSpPr>
          <p:cNvPr id="5" name="TextBox 4"/>
          <p:cNvSpPr txBox="1"/>
          <p:nvPr/>
        </p:nvSpPr>
        <p:spPr>
          <a:xfrm>
            <a:off x="6669012" y="2080027"/>
            <a:ext cx="5375786" cy="4247317"/>
          </a:xfrm>
          <a:prstGeom prst="rect">
            <a:avLst/>
          </a:prstGeom>
          <a:noFill/>
        </p:spPr>
        <p:txBody>
          <a:bodyPr wrap="square" rtlCol="0">
            <a:spAutoFit/>
          </a:bodyPr>
          <a:lstStyle/>
          <a:p>
            <a:pPr marL="457200" indent="-457200">
              <a:buFont typeface="Courier New" panose="02070309020205020404" pitchFamily="49" charset="0"/>
              <a:buChar char="o"/>
            </a:pPr>
            <a:r>
              <a:rPr lang="en-US" sz="2800" dirty="0">
                <a:solidFill>
                  <a:schemeClr val="accent1"/>
                </a:solidFill>
              </a:rPr>
              <a:t>Retaining Walls, Noise Walls, Perimeter Walls</a:t>
            </a:r>
          </a:p>
          <a:p>
            <a:pPr marL="457200" indent="-457200">
              <a:buFont typeface="Courier New" panose="02070309020205020404" pitchFamily="49" charset="0"/>
              <a:buChar char="o"/>
            </a:pPr>
            <a:r>
              <a:rPr lang="en-US" sz="2800" strike="sngStrike" dirty="0">
                <a:solidFill>
                  <a:schemeClr val="accent1"/>
                </a:solidFill>
              </a:rPr>
              <a:t>Traffic Railings</a:t>
            </a:r>
          </a:p>
          <a:p>
            <a:pPr marL="457200" indent="-457200">
              <a:buFont typeface="Courier New" panose="02070309020205020404" pitchFamily="49" charset="0"/>
              <a:buChar char="o"/>
            </a:pPr>
            <a:r>
              <a:rPr lang="en-US" sz="2800" dirty="0">
                <a:solidFill>
                  <a:schemeClr val="accent1"/>
                </a:solidFill>
              </a:rPr>
              <a:t>Pedestrian/Bicycle Railings</a:t>
            </a:r>
          </a:p>
          <a:p>
            <a:pPr marL="457200" indent="-457200">
              <a:buFont typeface="Courier New" panose="02070309020205020404" pitchFamily="49" charset="0"/>
              <a:buChar char="o"/>
            </a:pPr>
            <a:r>
              <a:rPr lang="en-US" sz="2800" dirty="0">
                <a:solidFill>
                  <a:schemeClr val="accent1"/>
                </a:solidFill>
              </a:rPr>
              <a:t>Bulkheads and Bulkhead Copings</a:t>
            </a:r>
          </a:p>
          <a:p>
            <a:pPr marL="457200" indent="-457200">
              <a:buFont typeface="Courier New" panose="02070309020205020404" pitchFamily="49" charset="0"/>
              <a:buChar char="o"/>
            </a:pPr>
            <a:r>
              <a:rPr lang="en-US" sz="2800" dirty="0">
                <a:solidFill>
                  <a:schemeClr val="accent1"/>
                </a:solidFill>
              </a:rPr>
              <a:t>MSE Wall Panels </a:t>
            </a:r>
            <a:r>
              <a:rPr lang="en-US" sz="2800" dirty="0">
                <a:solidFill>
                  <a:srgbClr val="C00000"/>
                </a:solidFill>
              </a:rPr>
              <a:t>and Copings</a:t>
            </a:r>
          </a:p>
          <a:p>
            <a:pPr marL="457200" indent="-457200">
              <a:buFont typeface="Courier New" panose="02070309020205020404" pitchFamily="49" charset="0"/>
              <a:buChar char="o"/>
            </a:pPr>
            <a:r>
              <a:rPr lang="en-US" sz="2800" dirty="0">
                <a:solidFill>
                  <a:schemeClr val="accent1"/>
                </a:solidFill>
              </a:rPr>
              <a:t>Drainage Structures</a:t>
            </a:r>
          </a:p>
          <a:p>
            <a:pPr marL="457200" indent="-457200">
              <a:buFont typeface="Courier New" panose="02070309020205020404" pitchFamily="49" charset="0"/>
              <a:buChar char="o"/>
            </a:pPr>
            <a:r>
              <a:rPr lang="en-US" sz="2800" dirty="0">
                <a:solidFill>
                  <a:srgbClr val="C00000"/>
                </a:solidFill>
              </a:rPr>
              <a:t>Dowel Bars for Exp. Joints</a:t>
            </a:r>
          </a:p>
          <a:p>
            <a:endParaRPr lang="en-US" dirty="0"/>
          </a:p>
        </p:txBody>
      </p:sp>
      <p:sp>
        <p:nvSpPr>
          <p:cNvPr id="6" name="TextBox 5"/>
          <p:cNvSpPr txBox="1"/>
          <p:nvPr/>
        </p:nvSpPr>
        <p:spPr>
          <a:xfrm>
            <a:off x="147203" y="6060606"/>
            <a:ext cx="10751573" cy="492443"/>
          </a:xfrm>
          <a:prstGeom prst="rect">
            <a:avLst/>
          </a:prstGeom>
          <a:noFill/>
        </p:spPr>
        <p:txBody>
          <a:bodyPr wrap="square" rtlCol="0">
            <a:spAutoFit/>
          </a:bodyPr>
          <a:lstStyle/>
          <a:p>
            <a:r>
              <a:rPr lang="en-US" sz="2600" b="1" dirty="0"/>
              <a:t>Note:  Other locations will be considered on a case-by-case basis.</a:t>
            </a:r>
          </a:p>
        </p:txBody>
      </p:sp>
      <p:sp>
        <p:nvSpPr>
          <p:cNvPr id="3" name="Slide Number Placeholder 2">
            <a:extLst>
              <a:ext uri="{FF2B5EF4-FFF2-40B4-BE49-F238E27FC236}">
                <a16:creationId xmlns:a16="http://schemas.microsoft.com/office/drawing/2014/main" id="{A9375240-E9D3-995A-5005-63B75E5B8F6A}"/>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31</a:t>
            </a:fld>
            <a:endParaRPr lang="en-US" dirty="0"/>
          </a:p>
        </p:txBody>
      </p:sp>
    </p:spTree>
    <p:extLst>
      <p:ext uri="{BB962C8B-B14F-4D97-AF65-F5344CB8AC3E}">
        <p14:creationId xmlns:p14="http://schemas.microsoft.com/office/powerpoint/2010/main" val="1955986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81846" y="195172"/>
            <a:ext cx="7175716" cy="7635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 FDOT Structures Manual</a:t>
            </a:r>
          </a:p>
        </p:txBody>
      </p:sp>
      <p:sp>
        <p:nvSpPr>
          <p:cNvPr id="2" name="TextBox 1"/>
          <p:cNvSpPr txBox="1"/>
          <p:nvPr/>
        </p:nvSpPr>
        <p:spPr>
          <a:xfrm>
            <a:off x="545271" y="1163831"/>
            <a:ext cx="11403922" cy="892552"/>
          </a:xfrm>
          <a:prstGeom prst="rect">
            <a:avLst/>
          </a:prstGeom>
          <a:noFill/>
        </p:spPr>
        <p:txBody>
          <a:bodyPr wrap="square" rtlCol="0">
            <a:spAutoFit/>
          </a:bodyPr>
          <a:lstStyle/>
          <a:p>
            <a:r>
              <a:rPr lang="en-US" sz="2800" b="1" dirty="0"/>
              <a:t>FDOT Structures Manual – </a:t>
            </a:r>
            <a:r>
              <a:rPr lang="en-US" sz="2400" b="1" dirty="0"/>
              <a:t>Vol. 4 FRPG 2.3 </a:t>
            </a:r>
          </a:p>
          <a:p>
            <a:r>
              <a:rPr lang="en-US" sz="2400" dirty="0"/>
              <a:t>Concrete Cover Requirements in Extremely Aggressive Environments</a:t>
            </a:r>
          </a:p>
        </p:txBody>
      </p:sp>
      <p:graphicFrame>
        <p:nvGraphicFramePr>
          <p:cNvPr id="3" name="Table 2"/>
          <p:cNvGraphicFramePr>
            <a:graphicFrameLocks noGrp="1"/>
          </p:cNvGraphicFramePr>
          <p:nvPr>
            <p:extLst>
              <p:ext uri="{D42A27DB-BD31-4B8C-83A1-F6EECF244321}">
                <p14:modId xmlns:p14="http://schemas.microsoft.com/office/powerpoint/2010/main" val="1360027515"/>
              </p:ext>
            </p:extLst>
          </p:nvPr>
        </p:nvGraphicFramePr>
        <p:xfrm>
          <a:off x="481846" y="2056383"/>
          <a:ext cx="11530772" cy="3622442"/>
        </p:xfrm>
        <a:graphic>
          <a:graphicData uri="http://schemas.openxmlformats.org/drawingml/2006/table">
            <a:tbl>
              <a:tblPr firstRow="1" bandRow="1">
                <a:tableStyleId>{5C22544A-7EE6-4342-B048-85BDC9FD1C3A}</a:tableStyleId>
              </a:tblPr>
              <a:tblGrid>
                <a:gridCol w="6521015">
                  <a:extLst>
                    <a:ext uri="{9D8B030D-6E8A-4147-A177-3AD203B41FA5}">
                      <a16:colId xmlns:a16="http://schemas.microsoft.com/office/drawing/2014/main" val="20000"/>
                    </a:ext>
                  </a:extLst>
                </a:gridCol>
                <a:gridCol w="2480715">
                  <a:extLst>
                    <a:ext uri="{9D8B030D-6E8A-4147-A177-3AD203B41FA5}">
                      <a16:colId xmlns:a16="http://schemas.microsoft.com/office/drawing/2014/main" val="20001"/>
                    </a:ext>
                  </a:extLst>
                </a:gridCol>
                <a:gridCol w="2529042">
                  <a:extLst>
                    <a:ext uri="{9D8B030D-6E8A-4147-A177-3AD203B41FA5}">
                      <a16:colId xmlns:a16="http://schemas.microsoft.com/office/drawing/2014/main" val="20002"/>
                    </a:ext>
                  </a:extLst>
                </a:gridCol>
              </a:tblGrid>
              <a:tr h="1031642">
                <a:tc>
                  <a:txBody>
                    <a:bodyPr/>
                    <a:lstStyle/>
                    <a:p>
                      <a:pPr algn="ctr"/>
                      <a:r>
                        <a:rPr lang="en-US" sz="2800" dirty="0"/>
                        <a:t>Component</a:t>
                      </a:r>
                    </a:p>
                  </a:txBody>
                  <a:tcPr anchor="ctr"/>
                </a:tc>
                <a:tc>
                  <a:txBody>
                    <a:bodyPr/>
                    <a:lstStyle/>
                    <a:p>
                      <a:pPr algn="ctr"/>
                      <a:r>
                        <a:rPr lang="en-US" sz="2800" dirty="0"/>
                        <a:t>FRP Cover Requirements</a:t>
                      </a:r>
                    </a:p>
                  </a:txBody>
                  <a:tcPr anchor="ctr"/>
                </a:tc>
                <a:tc>
                  <a:txBody>
                    <a:bodyPr/>
                    <a:lstStyle/>
                    <a:p>
                      <a:pPr algn="ctr"/>
                      <a:r>
                        <a:rPr lang="en-US" sz="2800" dirty="0"/>
                        <a:t>Steel Cover Requirements</a:t>
                      </a:r>
                    </a:p>
                  </a:txBody>
                  <a:tcPr anchor="ctr"/>
                </a:tc>
                <a:extLst>
                  <a:ext uri="{0D108BD9-81ED-4DB2-BD59-A6C34878D82A}">
                    <a16:rowId xmlns:a16="http://schemas.microsoft.com/office/drawing/2014/main" val="10000"/>
                  </a:ext>
                </a:extLst>
              </a:tr>
              <a:tr h="370840">
                <a:tc>
                  <a:txBody>
                    <a:bodyPr/>
                    <a:lstStyle/>
                    <a:p>
                      <a:pPr algn="ctr"/>
                      <a:r>
                        <a:rPr lang="en-US" sz="2400" dirty="0"/>
                        <a:t>External</a:t>
                      </a:r>
                      <a:r>
                        <a:rPr lang="en-US" sz="2400" baseline="0" dirty="0"/>
                        <a:t> Surface Cast Against Earth</a:t>
                      </a:r>
                      <a:endParaRPr lang="en-US" sz="2400" dirty="0"/>
                    </a:p>
                  </a:txBody>
                  <a:tcPr/>
                </a:tc>
                <a:tc>
                  <a:txBody>
                    <a:bodyPr/>
                    <a:lstStyle/>
                    <a:p>
                      <a:pPr algn="ctr"/>
                      <a:r>
                        <a:rPr lang="en-US" sz="2800" baseline="0" dirty="0"/>
                        <a:t>3 in.</a:t>
                      </a:r>
                      <a:endParaRPr lang="en-US" sz="2800" dirty="0"/>
                    </a:p>
                  </a:txBody>
                  <a:tcPr/>
                </a:tc>
                <a:tc>
                  <a:txBody>
                    <a:bodyPr/>
                    <a:lstStyle/>
                    <a:p>
                      <a:pPr algn="ctr"/>
                      <a:r>
                        <a:rPr lang="en-US" sz="2800" dirty="0"/>
                        <a:t>4.5 in.</a:t>
                      </a:r>
                    </a:p>
                  </a:txBody>
                  <a:tcPr/>
                </a:tc>
                <a:extLst>
                  <a:ext uri="{0D108BD9-81ED-4DB2-BD59-A6C34878D82A}">
                    <a16:rowId xmlns:a16="http://schemas.microsoft.com/office/drawing/2014/main" val="10001"/>
                  </a:ext>
                </a:extLst>
              </a:tr>
              <a:tr h="370840">
                <a:tc>
                  <a:txBody>
                    <a:bodyPr/>
                    <a:lstStyle/>
                    <a:p>
                      <a:pPr algn="ctr"/>
                      <a:r>
                        <a:rPr lang="en-US" sz="2400" dirty="0"/>
                        <a:t>Box</a:t>
                      </a:r>
                      <a:r>
                        <a:rPr lang="en-US" sz="2400" baseline="0" dirty="0"/>
                        <a:t> Culverts</a:t>
                      </a:r>
                      <a:endParaRPr lang="en-US" sz="2400" dirty="0"/>
                    </a:p>
                  </a:txBody>
                  <a:tcPr/>
                </a:tc>
                <a:tc>
                  <a:txBody>
                    <a:bodyPr/>
                    <a:lstStyle/>
                    <a:p>
                      <a:pPr algn="ctr"/>
                      <a:r>
                        <a:rPr lang="en-US" sz="2800" strike="sngStrike" dirty="0"/>
                        <a:t>2.5</a:t>
                      </a:r>
                      <a:r>
                        <a:rPr lang="en-US" sz="2800" dirty="0"/>
                        <a:t> </a:t>
                      </a:r>
                      <a:r>
                        <a:rPr lang="en-US" sz="2800" dirty="0">
                          <a:solidFill>
                            <a:srgbClr val="C00000"/>
                          </a:solidFill>
                        </a:rPr>
                        <a:t>2</a:t>
                      </a:r>
                      <a:r>
                        <a:rPr lang="en-US" sz="2800" dirty="0"/>
                        <a:t> in.</a:t>
                      </a:r>
                    </a:p>
                  </a:txBody>
                  <a:tcPr/>
                </a:tc>
                <a:tc>
                  <a:txBody>
                    <a:bodyPr/>
                    <a:lstStyle/>
                    <a:p>
                      <a:pPr algn="ctr"/>
                      <a:r>
                        <a:rPr lang="en-US" sz="2800" dirty="0"/>
                        <a:t>3</a:t>
                      </a:r>
                      <a:r>
                        <a:rPr lang="en-US" sz="2800" baseline="0" dirty="0"/>
                        <a:t> in.</a:t>
                      </a:r>
                      <a:endParaRPr lang="en-US" sz="2800" dirty="0"/>
                    </a:p>
                  </a:txBody>
                  <a:tcPr/>
                </a:tc>
                <a:extLst>
                  <a:ext uri="{0D108BD9-81ED-4DB2-BD59-A6C34878D82A}">
                    <a16:rowId xmlns:a16="http://schemas.microsoft.com/office/drawing/2014/main" val="10002"/>
                  </a:ext>
                </a:extLst>
              </a:tr>
              <a:tr h="370840">
                <a:tc>
                  <a:txBody>
                    <a:bodyPr/>
                    <a:lstStyle/>
                    <a:p>
                      <a:pPr algn="ctr"/>
                      <a:r>
                        <a:rPr lang="en-US" sz="2400" dirty="0"/>
                        <a:t>C.I.P.</a:t>
                      </a:r>
                      <a:r>
                        <a:rPr lang="en-US" sz="2400" baseline="0" dirty="0"/>
                        <a:t> Cantilever Retaining Walls</a:t>
                      </a:r>
                      <a:endParaRPr lang="en-US" sz="2400" dirty="0"/>
                    </a:p>
                  </a:txBody>
                  <a:tcPr/>
                </a:tc>
                <a:tc>
                  <a:txBody>
                    <a:bodyPr/>
                    <a:lstStyle/>
                    <a:p>
                      <a:pPr algn="ctr"/>
                      <a:r>
                        <a:rPr lang="en-US" sz="2800" strike="sngStrike" dirty="0"/>
                        <a:t>2.5</a:t>
                      </a:r>
                      <a:r>
                        <a:rPr lang="en-US" sz="2800" dirty="0"/>
                        <a:t> </a:t>
                      </a:r>
                      <a:r>
                        <a:rPr lang="en-US" sz="2800" dirty="0">
                          <a:solidFill>
                            <a:srgbClr val="C00000"/>
                          </a:solidFill>
                        </a:rPr>
                        <a:t>2</a:t>
                      </a:r>
                      <a:r>
                        <a:rPr lang="en-US" sz="2800" dirty="0"/>
                        <a:t> in.</a:t>
                      </a:r>
                    </a:p>
                  </a:txBody>
                  <a:tcPr/>
                </a:tc>
                <a:tc>
                  <a:txBody>
                    <a:bodyPr/>
                    <a:lstStyle/>
                    <a:p>
                      <a:pPr algn="ctr"/>
                      <a:r>
                        <a:rPr lang="en-US" sz="2800" dirty="0"/>
                        <a:t>3 in.</a:t>
                      </a:r>
                    </a:p>
                  </a:txBody>
                  <a:tcPr/>
                </a:tc>
                <a:extLst>
                  <a:ext uri="{0D108BD9-81ED-4DB2-BD59-A6C34878D82A}">
                    <a16:rowId xmlns:a16="http://schemas.microsoft.com/office/drawing/2014/main" val="10003"/>
                  </a:ext>
                </a:extLst>
              </a:tr>
              <a:tr h="370840">
                <a:tc>
                  <a:txBody>
                    <a:bodyPr/>
                    <a:lstStyle/>
                    <a:p>
                      <a:pPr algn="ctr"/>
                      <a:r>
                        <a:rPr lang="en-US" sz="2400" dirty="0"/>
                        <a:t>MSE Walls</a:t>
                      </a:r>
                    </a:p>
                  </a:txBody>
                  <a:tcPr/>
                </a:tc>
                <a:tc>
                  <a:txBody>
                    <a:bodyPr/>
                    <a:lstStyle/>
                    <a:p>
                      <a:pPr algn="ctr"/>
                      <a:r>
                        <a:rPr lang="en-US" sz="2800" strike="sngStrike" dirty="0"/>
                        <a:t>2</a:t>
                      </a:r>
                      <a:r>
                        <a:rPr lang="en-US" sz="2800" dirty="0"/>
                        <a:t> </a:t>
                      </a:r>
                      <a:r>
                        <a:rPr lang="en-US" sz="2800" dirty="0">
                          <a:solidFill>
                            <a:srgbClr val="C00000"/>
                          </a:solidFill>
                        </a:rPr>
                        <a:t>1.5</a:t>
                      </a:r>
                      <a:r>
                        <a:rPr lang="en-US" sz="2800" dirty="0"/>
                        <a:t> in.</a:t>
                      </a:r>
                    </a:p>
                  </a:txBody>
                  <a:tcPr/>
                </a:tc>
                <a:tc>
                  <a:txBody>
                    <a:bodyPr/>
                    <a:lstStyle/>
                    <a:p>
                      <a:pPr algn="ctr"/>
                      <a:r>
                        <a:rPr lang="en-US" sz="2800" dirty="0"/>
                        <a:t>3 in.</a:t>
                      </a:r>
                    </a:p>
                  </a:txBody>
                  <a:tcPr/>
                </a:tc>
                <a:extLst>
                  <a:ext uri="{0D108BD9-81ED-4DB2-BD59-A6C34878D82A}">
                    <a16:rowId xmlns:a16="http://schemas.microsoft.com/office/drawing/2014/main" val="10004"/>
                  </a:ext>
                </a:extLst>
              </a:tr>
              <a:tr h="370840">
                <a:tc>
                  <a:txBody>
                    <a:bodyPr/>
                    <a:lstStyle/>
                    <a:p>
                      <a:pPr algn="ctr"/>
                      <a:r>
                        <a:rPr lang="en-US" sz="2400" dirty="0"/>
                        <a:t>Bulkheads and Sheet Pile Caps</a:t>
                      </a:r>
                    </a:p>
                  </a:txBody>
                  <a:tcPr/>
                </a:tc>
                <a:tc>
                  <a:txBody>
                    <a:bodyPr/>
                    <a:lstStyle/>
                    <a:p>
                      <a:pPr algn="ctr"/>
                      <a:r>
                        <a:rPr lang="en-US" sz="2800" strike="sngStrike" dirty="0"/>
                        <a:t>3 </a:t>
                      </a:r>
                      <a:r>
                        <a:rPr lang="en-US" sz="2800" dirty="0">
                          <a:solidFill>
                            <a:srgbClr val="C00000"/>
                          </a:solidFill>
                        </a:rPr>
                        <a:t>2</a:t>
                      </a:r>
                      <a:r>
                        <a:rPr lang="en-US" sz="2800" dirty="0"/>
                        <a:t> in.</a:t>
                      </a:r>
                    </a:p>
                  </a:txBody>
                  <a:tcPr/>
                </a:tc>
                <a:tc>
                  <a:txBody>
                    <a:bodyPr/>
                    <a:lstStyle/>
                    <a:p>
                      <a:pPr algn="ctr"/>
                      <a:r>
                        <a:rPr lang="en-US" sz="2800" dirty="0"/>
                        <a:t>4 in.</a:t>
                      </a: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545271" y="5699720"/>
            <a:ext cx="10569845" cy="1261884"/>
          </a:xfrm>
          <a:prstGeom prst="rect">
            <a:avLst/>
          </a:prstGeom>
          <a:noFill/>
        </p:spPr>
        <p:txBody>
          <a:bodyPr wrap="square" rtlCol="0">
            <a:spAutoFit/>
          </a:bodyPr>
          <a:lstStyle/>
          <a:p>
            <a:r>
              <a:rPr lang="en-US" sz="2400" dirty="0"/>
              <a:t>See </a:t>
            </a:r>
            <a:r>
              <a:rPr lang="en-US" sz="2400" b="1" i="1" dirty="0"/>
              <a:t>FDOT Structures Manual </a:t>
            </a:r>
            <a:r>
              <a:rPr lang="en-US" sz="2400" dirty="0"/>
              <a:t>for cover requirements for other components.       </a:t>
            </a:r>
            <a:r>
              <a:rPr lang="en-US" sz="2400" i="1" dirty="0">
                <a:hlinkClick r:id="rId3"/>
              </a:rPr>
              <a:t>http://www.fdot.gov/structures</a:t>
            </a:r>
            <a:endParaRPr lang="en-US" sz="2400" i="1" dirty="0"/>
          </a:p>
          <a:p>
            <a:endParaRPr lang="en-US" sz="2800" dirty="0"/>
          </a:p>
        </p:txBody>
      </p:sp>
      <p:sp>
        <p:nvSpPr>
          <p:cNvPr id="4" name="Slide Number Placeholder 2">
            <a:extLst>
              <a:ext uri="{FF2B5EF4-FFF2-40B4-BE49-F238E27FC236}">
                <a16:creationId xmlns:a16="http://schemas.microsoft.com/office/drawing/2014/main" id="{6ED8FDAE-126F-0451-9833-52847F58FCFB}"/>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32</a:t>
            </a:fld>
            <a:endParaRPr lang="en-US" dirty="0"/>
          </a:p>
        </p:txBody>
      </p:sp>
    </p:spTree>
    <p:extLst>
      <p:ext uri="{BB962C8B-B14F-4D97-AF65-F5344CB8AC3E}">
        <p14:creationId xmlns:p14="http://schemas.microsoft.com/office/powerpoint/2010/main" val="4285430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28582" y="209280"/>
            <a:ext cx="7001577" cy="763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 FDOT Structures Manual</a:t>
            </a:r>
          </a:p>
        </p:txBody>
      </p:sp>
      <p:sp>
        <p:nvSpPr>
          <p:cNvPr id="9" name="TextBox 8"/>
          <p:cNvSpPr txBox="1"/>
          <p:nvPr/>
        </p:nvSpPr>
        <p:spPr>
          <a:xfrm>
            <a:off x="734863" y="1246778"/>
            <a:ext cx="10928555" cy="5278368"/>
          </a:xfrm>
          <a:prstGeom prst="rect">
            <a:avLst/>
          </a:prstGeom>
          <a:noFill/>
        </p:spPr>
        <p:txBody>
          <a:bodyPr wrap="square" rtlCol="0">
            <a:spAutoFit/>
          </a:bodyPr>
          <a:lstStyle/>
          <a:p>
            <a:pPr>
              <a:spcAft>
                <a:spcPts val="1200"/>
              </a:spcAft>
            </a:pPr>
            <a:r>
              <a:rPr lang="en-US" sz="2800" b="1" dirty="0"/>
              <a:t>GFRP/CFRP Reinforcing Bars – Section 2 – Design Criteria</a:t>
            </a:r>
            <a:endParaRPr lang="en-US" sz="2800" dirty="0"/>
          </a:p>
          <a:p>
            <a:r>
              <a:rPr lang="en-US" sz="2400" dirty="0"/>
              <a:t>Design </a:t>
            </a:r>
            <a:r>
              <a:rPr lang="en-US" sz="2400" b="1" dirty="0"/>
              <a:t>concrete members </a:t>
            </a:r>
            <a:r>
              <a:rPr lang="en-US" sz="2400" dirty="0"/>
              <a:t>with FRP reinforcement according to:</a:t>
            </a:r>
          </a:p>
          <a:p>
            <a:pPr marL="457200" indent="-457200">
              <a:spcAft>
                <a:spcPts val="1800"/>
              </a:spcAft>
              <a:buFont typeface="Courier New" panose="02070309020205020404" pitchFamily="49" charset="0"/>
              <a:buChar char="o"/>
            </a:pPr>
            <a:r>
              <a:rPr lang="en-US" sz="2400" i="1" dirty="0">
                <a:solidFill>
                  <a:srgbClr val="C00000"/>
                </a:solidFill>
              </a:rPr>
              <a:t>AASHTO LRFD Bridge Design Guide Specifications for GFRP-Reinforced Concrete </a:t>
            </a:r>
            <a:r>
              <a:rPr lang="en-US" sz="2400" i="1" strike="sngStrike" dirty="0">
                <a:solidFill>
                  <a:schemeClr val="accent1"/>
                </a:solidFill>
              </a:rPr>
              <a:t>ACI 440.1 Guide for the Design and Construction of Structural Concrete Reinforced with FRP Bars.</a:t>
            </a:r>
            <a:endParaRPr lang="en-US" sz="2400" i="1" dirty="0">
              <a:solidFill>
                <a:srgbClr val="C00000"/>
              </a:solidFill>
            </a:endParaRPr>
          </a:p>
          <a:p>
            <a:pPr marL="457200" indent="-457200">
              <a:spcAft>
                <a:spcPts val="1200"/>
              </a:spcAft>
              <a:buFont typeface="Courier New" panose="02070309020205020404" pitchFamily="49" charset="0"/>
              <a:buChar char="o"/>
            </a:pPr>
            <a:r>
              <a:rPr lang="en-US" sz="2400" i="1" dirty="0">
                <a:solidFill>
                  <a:srgbClr val="C00000"/>
                </a:solidFill>
              </a:rPr>
              <a:t>AASHTO Guide Specification for the Design of Concrete Bridge Beams Prestressed with CFRP Systems. </a:t>
            </a:r>
            <a:r>
              <a:rPr lang="en-US" sz="2400" i="1" strike="sngStrike" dirty="0">
                <a:solidFill>
                  <a:schemeClr val="accent1"/>
                </a:solidFill>
              </a:rPr>
              <a:t>ACI 440.4 Prestressing Concrete Structures with FRP Tendons </a:t>
            </a:r>
            <a:endParaRPr lang="en-US" sz="2400" strike="sngStrike" dirty="0">
              <a:solidFill>
                <a:schemeClr val="accent1"/>
              </a:solidFill>
            </a:endParaRPr>
          </a:p>
          <a:p>
            <a:r>
              <a:rPr lang="en-US" sz="2400" dirty="0"/>
              <a:t>Design </a:t>
            </a:r>
            <a:r>
              <a:rPr lang="en-US" sz="2400" b="1" dirty="0"/>
              <a:t>Bridge Decks </a:t>
            </a:r>
            <a:r>
              <a:rPr lang="en-US" sz="2400" dirty="0"/>
              <a:t>according to:</a:t>
            </a:r>
          </a:p>
          <a:p>
            <a:pPr marL="457200" indent="-457200">
              <a:spcAft>
                <a:spcPts val="1200"/>
              </a:spcAft>
              <a:buFont typeface="Courier New" panose="02070309020205020404" pitchFamily="49" charset="0"/>
              <a:buChar char="o"/>
            </a:pPr>
            <a:r>
              <a:rPr lang="en-US" sz="2400" dirty="0"/>
              <a:t> </a:t>
            </a:r>
            <a:r>
              <a:rPr lang="en-US" sz="2400" i="1" dirty="0">
                <a:solidFill>
                  <a:schemeClr val="accent1"/>
                </a:solidFill>
              </a:rPr>
              <a:t>AASHTO LRFD Bridge Design Guide Specifications for GFRP-Reinforced Concrete </a:t>
            </a:r>
            <a:r>
              <a:rPr lang="en-US" sz="2400" i="1" strike="sngStrike" dirty="0">
                <a:solidFill>
                  <a:schemeClr val="accent1"/>
                </a:solidFill>
              </a:rPr>
              <a:t>Bridge Decks and Traffic Railings</a:t>
            </a:r>
            <a:r>
              <a:rPr lang="en-US" sz="2400" i="1" dirty="0">
                <a:solidFill>
                  <a:srgbClr val="C00000"/>
                </a:solidFill>
              </a:rPr>
              <a:t> (2</a:t>
            </a:r>
            <a:r>
              <a:rPr lang="en-US" sz="2400" i="1" baseline="30000" dirty="0">
                <a:solidFill>
                  <a:srgbClr val="C00000"/>
                </a:solidFill>
              </a:rPr>
              <a:t>nd</a:t>
            </a:r>
            <a:r>
              <a:rPr lang="en-US" sz="2400" i="1" dirty="0">
                <a:solidFill>
                  <a:srgbClr val="C00000"/>
                </a:solidFill>
              </a:rPr>
              <a:t> Edition)</a:t>
            </a:r>
          </a:p>
          <a:p>
            <a:r>
              <a:rPr lang="en-US" sz="2400" i="1" dirty="0"/>
              <a:t>Use FRP </a:t>
            </a:r>
            <a:r>
              <a:rPr lang="en-US" sz="2400" b="1" i="1" dirty="0"/>
              <a:t>Mechanical Properties </a:t>
            </a:r>
            <a:r>
              <a:rPr lang="en-US" sz="2400" i="1" dirty="0"/>
              <a:t>per </a:t>
            </a:r>
            <a:r>
              <a:rPr lang="en-US" sz="2400" i="1" dirty="0">
                <a:solidFill>
                  <a:schemeClr val="accent1"/>
                </a:solidFill>
              </a:rPr>
              <a:t>FDOT Section 932-</a:t>
            </a:r>
            <a:r>
              <a:rPr lang="en-US" sz="2400" i="1" dirty="0">
                <a:solidFill>
                  <a:srgbClr val="C00000"/>
                </a:solidFill>
              </a:rPr>
              <a:t>4.</a:t>
            </a:r>
            <a:endParaRPr lang="en-US" sz="2400" dirty="0">
              <a:solidFill>
                <a:schemeClr val="accent1"/>
              </a:solidFill>
            </a:endParaRPr>
          </a:p>
        </p:txBody>
      </p:sp>
      <p:sp>
        <p:nvSpPr>
          <p:cNvPr id="2" name="Slide Number Placeholder 2">
            <a:extLst>
              <a:ext uri="{FF2B5EF4-FFF2-40B4-BE49-F238E27FC236}">
                <a16:creationId xmlns:a16="http://schemas.microsoft.com/office/drawing/2014/main" id="{B9DC195D-74CF-A3AC-CFA6-38061F0DDCDF}"/>
              </a:ext>
            </a:extLst>
          </p:cNvPr>
          <p:cNvSpPr>
            <a:spLocks noGrp="1"/>
          </p:cNvSpPr>
          <p:nvPr>
            <p:ph type="sldNum" sz="quarter" idx="12"/>
          </p:nvPr>
        </p:nvSpPr>
        <p:spPr>
          <a:xfrm>
            <a:off x="9210368" y="6492875"/>
            <a:ext cx="2743200" cy="365125"/>
          </a:xfrm>
        </p:spPr>
        <p:txBody>
          <a:bodyPr/>
          <a:lstStyle/>
          <a:p>
            <a:fld id="{8301250C-3411-4DAA-A330-B8FCF0FECA0E}" type="slidenum">
              <a:rPr lang="en-US" smtClean="0"/>
              <a:t>33</a:t>
            </a:fld>
            <a:endParaRPr lang="en-US" dirty="0"/>
          </a:p>
        </p:txBody>
      </p:sp>
    </p:spTree>
    <p:extLst>
      <p:ext uri="{BB962C8B-B14F-4D97-AF65-F5344CB8AC3E}">
        <p14:creationId xmlns:p14="http://schemas.microsoft.com/office/powerpoint/2010/main" val="418766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03500"/>
            <a:ext cx="11642271" cy="1091198"/>
          </a:xfrm>
        </p:spPr>
        <p:txBody>
          <a:bodyPr>
            <a:normAutofit/>
          </a:bodyPr>
          <a:lstStyle/>
          <a:p>
            <a:r>
              <a:rPr lang="en-US" sz="4000" dirty="0">
                <a:solidFill>
                  <a:schemeClr val="bg1"/>
                </a:solidFill>
                <a:effectLst>
                  <a:outerShdw blurRad="38100" dist="38100" dir="2700000" algn="tl">
                    <a:srgbClr val="000000">
                      <a:alpha val="43137"/>
                    </a:srgbClr>
                  </a:outerShdw>
                </a:effectLst>
              </a:rPr>
              <a:t>Comparison of Rebar </a:t>
            </a:r>
            <a:r>
              <a:rPr lang="en-US" sz="4000" dirty="0"/>
              <a:t>Qty.</a:t>
            </a:r>
            <a:r>
              <a:rPr lang="en-US" sz="4000" dirty="0">
                <a:solidFill>
                  <a:schemeClr val="bg1"/>
                </a:solidFill>
                <a:effectLst>
                  <a:outerShdw blurRad="38100" dist="38100" dir="2700000" algn="tl">
                    <a:srgbClr val="000000">
                      <a:alpha val="43137"/>
                    </a:srgbClr>
                  </a:outerShdw>
                </a:effectLst>
              </a:rPr>
              <a:t> – Bridge Deck Example A</a:t>
            </a:r>
          </a:p>
        </p:txBody>
      </p:sp>
      <p:sp>
        <p:nvSpPr>
          <p:cNvPr id="3" name="Slide Number Placeholder 2">
            <a:extLst>
              <a:ext uri="{FF2B5EF4-FFF2-40B4-BE49-F238E27FC236}">
                <a16:creationId xmlns:a16="http://schemas.microsoft.com/office/drawing/2014/main" id="{A8C22334-AA93-EA10-F8C1-93557BB4D241}"/>
              </a:ext>
            </a:extLst>
          </p:cNvPr>
          <p:cNvSpPr>
            <a:spLocks noGrp="1"/>
          </p:cNvSpPr>
          <p:nvPr>
            <p:ph type="sldNum" sz="quarter" idx="12"/>
          </p:nvPr>
        </p:nvSpPr>
        <p:spPr/>
        <p:txBody>
          <a:bodyPr/>
          <a:lstStyle/>
          <a:p>
            <a:fld id="{8301250C-3411-4DAA-A330-B8FCF0FECA0E}" type="slidenum">
              <a:rPr lang="en-US" smtClean="0"/>
              <a:t>34</a:t>
            </a:fld>
            <a:endParaRPr lang="en-US"/>
          </a:p>
        </p:txBody>
      </p:sp>
      <p:pic>
        <p:nvPicPr>
          <p:cNvPr id="16" name="Picture 15">
            <a:extLst>
              <a:ext uri="{FF2B5EF4-FFF2-40B4-BE49-F238E27FC236}">
                <a16:creationId xmlns:a16="http://schemas.microsoft.com/office/drawing/2014/main" id="{06695D08-9C35-56DA-9625-6BEEA15C018D}"/>
              </a:ext>
            </a:extLst>
          </p:cNvPr>
          <p:cNvPicPr>
            <a:picLocks noChangeAspect="1"/>
          </p:cNvPicPr>
          <p:nvPr/>
        </p:nvPicPr>
        <p:blipFill>
          <a:blip r:embed="rId2"/>
          <a:stretch>
            <a:fillRect/>
          </a:stretch>
        </p:blipFill>
        <p:spPr>
          <a:xfrm>
            <a:off x="1182757" y="1301494"/>
            <a:ext cx="10118092" cy="2328660"/>
          </a:xfrm>
          <a:prstGeom prst="rect">
            <a:avLst/>
          </a:prstGeom>
        </p:spPr>
      </p:pic>
      <p:pic>
        <p:nvPicPr>
          <p:cNvPr id="18" name="Picture 17">
            <a:extLst>
              <a:ext uri="{FF2B5EF4-FFF2-40B4-BE49-F238E27FC236}">
                <a16:creationId xmlns:a16="http://schemas.microsoft.com/office/drawing/2014/main" id="{515BFBBC-A6A1-27C1-35D2-204963A1638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03878" y="3429000"/>
            <a:ext cx="7463565" cy="3325500"/>
          </a:xfrm>
          <a:prstGeom prst="rect">
            <a:avLst/>
          </a:prstGeom>
          <a:effectLst/>
        </p:spPr>
      </p:pic>
      <p:sp>
        <p:nvSpPr>
          <p:cNvPr id="4" name="TextBox 3">
            <a:extLst>
              <a:ext uri="{FF2B5EF4-FFF2-40B4-BE49-F238E27FC236}">
                <a16:creationId xmlns:a16="http://schemas.microsoft.com/office/drawing/2014/main" id="{9ECAFD3A-228F-34CE-87A5-C2B794F6543C}"/>
              </a:ext>
            </a:extLst>
          </p:cNvPr>
          <p:cNvSpPr txBox="1"/>
          <p:nvPr/>
        </p:nvSpPr>
        <p:spPr>
          <a:xfrm>
            <a:off x="8252024" y="3798445"/>
            <a:ext cx="317500" cy="276999"/>
          </a:xfrm>
          <a:prstGeom prst="rect">
            <a:avLst/>
          </a:prstGeom>
          <a:noFill/>
        </p:spPr>
        <p:txBody>
          <a:bodyPr wrap="square" rtlCol="0">
            <a:spAutoFit/>
          </a:bodyPr>
          <a:lstStyle/>
          <a:p>
            <a:r>
              <a:rPr lang="en-US" sz="1200" dirty="0"/>
              <a:t>1.</a:t>
            </a:r>
          </a:p>
        </p:txBody>
      </p:sp>
      <p:sp>
        <p:nvSpPr>
          <p:cNvPr id="6" name="TextBox 5">
            <a:extLst>
              <a:ext uri="{FF2B5EF4-FFF2-40B4-BE49-F238E27FC236}">
                <a16:creationId xmlns:a16="http://schemas.microsoft.com/office/drawing/2014/main" id="{3AE1E6A8-B79E-BEAC-C8EF-6BA68225DCE9}"/>
              </a:ext>
            </a:extLst>
          </p:cNvPr>
          <p:cNvSpPr txBox="1"/>
          <p:nvPr/>
        </p:nvSpPr>
        <p:spPr>
          <a:xfrm>
            <a:off x="8252024" y="4324187"/>
            <a:ext cx="317500" cy="276999"/>
          </a:xfrm>
          <a:prstGeom prst="rect">
            <a:avLst/>
          </a:prstGeom>
          <a:noFill/>
        </p:spPr>
        <p:txBody>
          <a:bodyPr wrap="square" rtlCol="0">
            <a:spAutoFit/>
          </a:bodyPr>
          <a:lstStyle/>
          <a:p>
            <a:r>
              <a:rPr lang="en-US" sz="1200" dirty="0"/>
              <a:t>3.</a:t>
            </a:r>
          </a:p>
        </p:txBody>
      </p:sp>
      <p:sp>
        <p:nvSpPr>
          <p:cNvPr id="10" name="TextBox 9">
            <a:extLst>
              <a:ext uri="{FF2B5EF4-FFF2-40B4-BE49-F238E27FC236}">
                <a16:creationId xmlns:a16="http://schemas.microsoft.com/office/drawing/2014/main" id="{9A4613FC-E730-6861-E57B-A844A84EFBC6}"/>
              </a:ext>
            </a:extLst>
          </p:cNvPr>
          <p:cNvSpPr txBox="1"/>
          <p:nvPr/>
        </p:nvSpPr>
        <p:spPr>
          <a:xfrm>
            <a:off x="8252024" y="4067246"/>
            <a:ext cx="317500" cy="276999"/>
          </a:xfrm>
          <a:prstGeom prst="rect">
            <a:avLst/>
          </a:prstGeom>
          <a:noFill/>
        </p:spPr>
        <p:txBody>
          <a:bodyPr wrap="square" rtlCol="0">
            <a:spAutoFit/>
          </a:bodyPr>
          <a:lstStyle/>
          <a:p>
            <a:r>
              <a:rPr lang="en-US" sz="1200" dirty="0"/>
              <a:t>2.</a:t>
            </a:r>
          </a:p>
        </p:txBody>
      </p:sp>
      <p:sp>
        <p:nvSpPr>
          <p:cNvPr id="12" name="TextBox 11">
            <a:extLst>
              <a:ext uri="{FF2B5EF4-FFF2-40B4-BE49-F238E27FC236}">
                <a16:creationId xmlns:a16="http://schemas.microsoft.com/office/drawing/2014/main" id="{3D8FB408-449A-6F57-F4FC-E350C0B92951}"/>
              </a:ext>
            </a:extLst>
          </p:cNvPr>
          <p:cNvSpPr txBox="1"/>
          <p:nvPr/>
        </p:nvSpPr>
        <p:spPr>
          <a:xfrm>
            <a:off x="9517281" y="3783057"/>
            <a:ext cx="1279233" cy="369332"/>
          </a:xfrm>
          <a:prstGeom prst="rect">
            <a:avLst/>
          </a:prstGeom>
          <a:noFill/>
        </p:spPr>
        <p:txBody>
          <a:bodyPr wrap="square" rtlCol="0">
            <a:spAutoFit/>
          </a:bodyPr>
          <a:lstStyle/>
          <a:p>
            <a:r>
              <a:rPr lang="en-US" dirty="0">
                <a:sym typeface="Wingdings" panose="05000000000000000000" pitchFamily="2" charset="2"/>
              </a:rPr>
              <a:t> 49</a:t>
            </a:r>
            <a:r>
              <a:rPr lang="en-US" dirty="0"/>
              <a:t>%</a:t>
            </a:r>
          </a:p>
        </p:txBody>
      </p:sp>
      <p:sp>
        <p:nvSpPr>
          <p:cNvPr id="13" name="TextBox 12">
            <a:extLst>
              <a:ext uri="{FF2B5EF4-FFF2-40B4-BE49-F238E27FC236}">
                <a16:creationId xmlns:a16="http://schemas.microsoft.com/office/drawing/2014/main" id="{0687E7C6-4CAC-A3D2-13B4-D5A8DE796EE9}"/>
              </a:ext>
            </a:extLst>
          </p:cNvPr>
          <p:cNvSpPr txBox="1"/>
          <p:nvPr/>
        </p:nvSpPr>
        <p:spPr>
          <a:xfrm>
            <a:off x="9517281" y="4039893"/>
            <a:ext cx="1370767" cy="369332"/>
          </a:xfrm>
          <a:prstGeom prst="rect">
            <a:avLst/>
          </a:prstGeom>
          <a:noFill/>
        </p:spPr>
        <p:txBody>
          <a:bodyPr wrap="square" rtlCol="0">
            <a:spAutoFit/>
          </a:bodyPr>
          <a:lstStyle/>
          <a:p>
            <a:r>
              <a:rPr lang="en-US" dirty="0">
                <a:sym typeface="Wingdings" panose="05000000000000000000" pitchFamily="2" charset="2"/>
              </a:rPr>
              <a:t> 15</a:t>
            </a:r>
            <a:r>
              <a:rPr lang="en-US" dirty="0"/>
              <a:t>%</a:t>
            </a:r>
          </a:p>
        </p:txBody>
      </p:sp>
      <p:sp>
        <p:nvSpPr>
          <p:cNvPr id="14" name="TextBox 13">
            <a:extLst>
              <a:ext uri="{FF2B5EF4-FFF2-40B4-BE49-F238E27FC236}">
                <a16:creationId xmlns:a16="http://schemas.microsoft.com/office/drawing/2014/main" id="{13BBEF93-03F8-4FFF-9D50-54317F43C760}"/>
              </a:ext>
            </a:extLst>
          </p:cNvPr>
          <p:cNvSpPr txBox="1"/>
          <p:nvPr/>
        </p:nvSpPr>
        <p:spPr>
          <a:xfrm>
            <a:off x="9517281" y="4294884"/>
            <a:ext cx="1283068" cy="369332"/>
          </a:xfrm>
          <a:prstGeom prst="rect">
            <a:avLst/>
          </a:prstGeom>
          <a:noFill/>
        </p:spPr>
        <p:txBody>
          <a:bodyPr wrap="square" rtlCol="0">
            <a:spAutoFit/>
          </a:bodyPr>
          <a:lstStyle/>
          <a:p>
            <a:r>
              <a:rPr lang="en-US" dirty="0">
                <a:sym typeface="Wingdings" panose="05000000000000000000" pitchFamily="2" charset="2"/>
              </a:rPr>
              <a:t> 28</a:t>
            </a:r>
            <a:r>
              <a:rPr lang="en-US" dirty="0"/>
              <a:t>%</a:t>
            </a:r>
          </a:p>
        </p:txBody>
      </p:sp>
      <p:sp>
        <p:nvSpPr>
          <p:cNvPr id="15" name="TextBox 14">
            <a:extLst>
              <a:ext uri="{FF2B5EF4-FFF2-40B4-BE49-F238E27FC236}">
                <a16:creationId xmlns:a16="http://schemas.microsoft.com/office/drawing/2014/main" id="{DDE96C23-761C-6D74-489F-25AF103278D6}"/>
              </a:ext>
            </a:extLst>
          </p:cNvPr>
          <p:cNvSpPr txBox="1"/>
          <p:nvPr/>
        </p:nvSpPr>
        <p:spPr>
          <a:xfrm>
            <a:off x="9517281" y="4832822"/>
            <a:ext cx="1871661" cy="369332"/>
          </a:xfrm>
          <a:prstGeom prst="rect">
            <a:avLst/>
          </a:prstGeom>
          <a:noFill/>
        </p:spPr>
        <p:txBody>
          <a:bodyPr wrap="square" rtlCol="0">
            <a:spAutoFit/>
          </a:bodyPr>
          <a:lstStyle/>
          <a:p>
            <a:r>
              <a:rPr lang="en-US" dirty="0">
                <a:sym typeface="Wingdings" panose="05000000000000000000" pitchFamily="2" charset="2"/>
              </a:rPr>
              <a:t> Ignore &lt;2%</a:t>
            </a:r>
            <a:endParaRPr lang="en-US" dirty="0"/>
          </a:p>
        </p:txBody>
      </p:sp>
      <p:sp>
        <p:nvSpPr>
          <p:cNvPr id="17" name="TextBox 16">
            <a:extLst>
              <a:ext uri="{FF2B5EF4-FFF2-40B4-BE49-F238E27FC236}">
                <a16:creationId xmlns:a16="http://schemas.microsoft.com/office/drawing/2014/main" id="{80A66119-2CAF-A870-343B-CD744459B15E}"/>
              </a:ext>
            </a:extLst>
          </p:cNvPr>
          <p:cNvSpPr txBox="1"/>
          <p:nvPr/>
        </p:nvSpPr>
        <p:spPr>
          <a:xfrm>
            <a:off x="9768994" y="3238814"/>
            <a:ext cx="2048887" cy="646331"/>
          </a:xfrm>
          <a:prstGeom prst="rect">
            <a:avLst/>
          </a:prstGeom>
          <a:solidFill>
            <a:schemeClr val="bg1"/>
          </a:solidFill>
        </p:spPr>
        <p:txBody>
          <a:bodyPr wrap="square" rtlCol="0">
            <a:spAutoFit/>
          </a:bodyPr>
          <a:lstStyle/>
          <a:p>
            <a:r>
              <a:rPr lang="en-US" b="1" dirty="0"/>
              <a:t>End Span </a:t>
            </a:r>
            <a:r>
              <a:rPr lang="en-US" dirty="0"/>
              <a:t>(Relative Areas):</a:t>
            </a:r>
          </a:p>
        </p:txBody>
      </p:sp>
      <p:sp>
        <p:nvSpPr>
          <p:cNvPr id="5" name="TextBox 4">
            <a:extLst>
              <a:ext uri="{FF2B5EF4-FFF2-40B4-BE49-F238E27FC236}">
                <a16:creationId xmlns:a16="http://schemas.microsoft.com/office/drawing/2014/main" id="{5AA1140F-114D-A8C9-6EF6-0A759345CA10}"/>
              </a:ext>
            </a:extLst>
          </p:cNvPr>
          <p:cNvSpPr txBox="1"/>
          <p:nvPr/>
        </p:nvSpPr>
        <p:spPr>
          <a:xfrm>
            <a:off x="8261117" y="4584250"/>
            <a:ext cx="317500" cy="276999"/>
          </a:xfrm>
          <a:prstGeom prst="rect">
            <a:avLst/>
          </a:prstGeom>
          <a:noFill/>
        </p:spPr>
        <p:txBody>
          <a:bodyPr wrap="square" rtlCol="0">
            <a:spAutoFit/>
          </a:bodyPr>
          <a:lstStyle/>
          <a:p>
            <a:r>
              <a:rPr lang="en-US" sz="1200" dirty="0"/>
              <a:t>4.</a:t>
            </a:r>
          </a:p>
        </p:txBody>
      </p:sp>
      <p:sp>
        <p:nvSpPr>
          <p:cNvPr id="7" name="TextBox 6">
            <a:extLst>
              <a:ext uri="{FF2B5EF4-FFF2-40B4-BE49-F238E27FC236}">
                <a16:creationId xmlns:a16="http://schemas.microsoft.com/office/drawing/2014/main" id="{DA4519F3-603B-ADEA-025C-B47901DF500E}"/>
              </a:ext>
            </a:extLst>
          </p:cNvPr>
          <p:cNvSpPr txBox="1"/>
          <p:nvPr/>
        </p:nvSpPr>
        <p:spPr>
          <a:xfrm>
            <a:off x="9517281" y="4558645"/>
            <a:ext cx="1283068" cy="369332"/>
          </a:xfrm>
          <a:prstGeom prst="rect">
            <a:avLst/>
          </a:prstGeom>
          <a:noFill/>
        </p:spPr>
        <p:txBody>
          <a:bodyPr wrap="square" rtlCol="0">
            <a:spAutoFit/>
          </a:bodyPr>
          <a:lstStyle/>
          <a:p>
            <a:r>
              <a:rPr lang="en-US" dirty="0">
                <a:sym typeface="Wingdings" panose="05000000000000000000" pitchFamily="2" charset="2"/>
              </a:rPr>
              <a:t> 8</a:t>
            </a:r>
            <a:r>
              <a:rPr lang="en-US" dirty="0"/>
              <a:t>%</a:t>
            </a:r>
          </a:p>
        </p:txBody>
      </p:sp>
      <p:sp>
        <p:nvSpPr>
          <p:cNvPr id="8" name="TextBox 7">
            <a:extLst>
              <a:ext uri="{FF2B5EF4-FFF2-40B4-BE49-F238E27FC236}">
                <a16:creationId xmlns:a16="http://schemas.microsoft.com/office/drawing/2014/main" id="{6E97DDB5-4623-001F-920D-0D05071E7FEE}"/>
              </a:ext>
            </a:extLst>
          </p:cNvPr>
          <p:cNvSpPr txBox="1"/>
          <p:nvPr/>
        </p:nvSpPr>
        <p:spPr>
          <a:xfrm>
            <a:off x="53440" y="6482197"/>
            <a:ext cx="3832760" cy="369332"/>
          </a:xfrm>
          <a:prstGeom prst="rect">
            <a:avLst/>
          </a:prstGeom>
          <a:noFill/>
        </p:spPr>
        <p:txBody>
          <a:bodyPr wrap="square" rtlCol="0">
            <a:spAutoFit/>
          </a:bodyPr>
          <a:lstStyle/>
          <a:p>
            <a:r>
              <a:rPr lang="en-US" b="1" dirty="0">
                <a:solidFill>
                  <a:schemeClr val="bg1">
                    <a:lumMod val="95000"/>
                  </a:schemeClr>
                </a:solidFill>
              </a:rPr>
              <a:t>End Span Bridge Deck - Example A</a:t>
            </a:r>
          </a:p>
        </p:txBody>
      </p:sp>
    </p:spTree>
    <p:extLst>
      <p:ext uri="{BB962C8B-B14F-4D97-AF65-F5344CB8AC3E}">
        <p14:creationId xmlns:p14="http://schemas.microsoft.com/office/powerpoint/2010/main" val="14644942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06695D08-9C35-56DA-9625-6BEEA15C018D}"/>
              </a:ext>
            </a:extLst>
          </p:cNvPr>
          <p:cNvPicPr>
            <a:picLocks noChangeAspect="1"/>
          </p:cNvPicPr>
          <p:nvPr/>
        </p:nvPicPr>
        <p:blipFill>
          <a:blip r:embed="rId2"/>
          <a:stretch>
            <a:fillRect/>
          </a:stretch>
        </p:blipFill>
        <p:spPr>
          <a:xfrm>
            <a:off x="1182757" y="1301494"/>
            <a:ext cx="10118092" cy="2328660"/>
          </a:xfrm>
          <a:prstGeom prst="rect">
            <a:avLst/>
          </a:prstGeom>
        </p:spPr>
      </p:pic>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03500"/>
            <a:ext cx="11642271" cy="1091198"/>
          </a:xfrm>
        </p:spPr>
        <p:txBody>
          <a:bodyPr>
            <a:normAutofit/>
          </a:bodyPr>
          <a:lstStyle/>
          <a:p>
            <a:r>
              <a:rPr lang="en-US" sz="4000" dirty="0">
                <a:solidFill>
                  <a:schemeClr val="bg1"/>
                </a:solidFill>
                <a:effectLst>
                  <a:outerShdw blurRad="38100" dist="38100" dir="2700000" algn="tl">
                    <a:srgbClr val="000000">
                      <a:alpha val="43137"/>
                    </a:srgbClr>
                  </a:outerShdw>
                </a:effectLst>
              </a:rPr>
              <a:t>Comparison of Rebar </a:t>
            </a:r>
            <a:r>
              <a:rPr lang="en-US" sz="4000" dirty="0"/>
              <a:t>Qty.</a:t>
            </a:r>
            <a:r>
              <a:rPr lang="en-US" sz="4000" dirty="0">
                <a:solidFill>
                  <a:schemeClr val="bg1"/>
                </a:solidFill>
                <a:effectLst>
                  <a:outerShdw blurRad="38100" dist="38100" dir="2700000" algn="tl">
                    <a:srgbClr val="000000">
                      <a:alpha val="43137"/>
                    </a:srgbClr>
                  </a:outerShdw>
                </a:effectLst>
              </a:rPr>
              <a:t> – Bridge Deck Example B</a:t>
            </a:r>
          </a:p>
        </p:txBody>
      </p:sp>
      <p:sp>
        <p:nvSpPr>
          <p:cNvPr id="3" name="Slide Number Placeholder 2">
            <a:extLst>
              <a:ext uri="{FF2B5EF4-FFF2-40B4-BE49-F238E27FC236}">
                <a16:creationId xmlns:a16="http://schemas.microsoft.com/office/drawing/2014/main" id="{A8C22334-AA93-EA10-F8C1-93557BB4D241}"/>
              </a:ext>
            </a:extLst>
          </p:cNvPr>
          <p:cNvSpPr>
            <a:spLocks noGrp="1"/>
          </p:cNvSpPr>
          <p:nvPr>
            <p:ph type="sldNum" sz="quarter" idx="12"/>
          </p:nvPr>
        </p:nvSpPr>
        <p:spPr/>
        <p:txBody>
          <a:bodyPr/>
          <a:lstStyle/>
          <a:p>
            <a:fld id="{8301250C-3411-4DAA-A330-B8FCF0FECA0E}" type="slidenum">
              <a:rPr lang="en-US" smtClean="0"/>
              <a:t>35</a:t>
            </a:fld>
            <a:endParaRPr lang="en-US"/>
          </a:p>
        </p:txBody>
      </p:sp>
      <p:grpSp>
        <p:nvGrpSpPr>
          <p:cNvPr id="5" name="Group 4">
            <a:extLst>
              <a:ext uri="{FF2B5EF4-FFF2-40B4-BE49-F238E27FC236}">
                <a16:creationId xmlns:a16="http://schemas.microsoft.com/office/drawing/2014/main" id="{26ECCA07-C148-145B-B036-DFBD549FEEF3}"/>
              </a:ext>
            </a:extLst>
          </p:cNvPr>
          <p:cNvGrpSpPr/>
          <p:nvPr/>
        </p:nvGrpSpPr>
        <p:grpSpPr>
          <a:xfrm>
            <a:off x="139148" y="3429000"/>
            <a:ext cx="9901026" cy="2952811"/>
            <a:chOff x="398067" y="3354517"/>
            <a:chExt cx="9901026" cy="2952811"/>
          </a:xfrm>
        </p:grpSpPr>
        <p:pic>
          <p:nvPicPr>
            <p:cNvPr id="21" name="Picture 20">
              <a:extLst>
                <a:ext uri="{FF2B5EF4-FFF2-40B4-BE49-F238E27FC236}">
                  <a16:creationId xmlns:a16="http://schemas.microsoft.com/office/drawing/2014/main" id="{0FDCAE86-F8C4-D9DB-4523-E5DA538B154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49034" y="3354517"/>
              <a:ext cx="7250059" cy="2952811"/>
            </a:xfrm>
            <a:prstGeom prst="rect">
              <a:avLst/>
            </a:prstGeom>
          </p:spPr>
        </p:pic>
        <p:sp>
          <p:nvSpPr>
            <p:cNvPr id="4" name="TextBox 3">
              <a:extLst>
                <a:ext uri="{FF2B5EF4-FFF2-40B4-BE49-F238E27FC236}">
                  <a16:creationId xmlns:a16="http://schemas.microsoft.com/office/drawing/2014/main" id="{9ECAFD3A-228F-34CE-87A5-C2B794F6543C}"/>
                </a:ext>
              </a:extLst>
            </p:cNvPr>
            <p:cNvSpPr txBox="1"/>
            <p:nvPr/>
          </p:nvSpPr>
          <p:spPr>
            <a:xfrm>
              <a:off x="3137104" y="4366083"/>
              <a:ext cx="317500" cy="276999"/>
            </a:xfrm>
            <a:prstGeom prst="rect">
              <a:avLst/>
            </a:prstGeom>
            <a:noFill/>
          </p:spPr>
          <p:txBody>
            <a:bodyPr wrap="square" rtlCol="0">
              <a:spAutoFit/>
            </a:bodyPr>
            <a:lstStyle/>
            <a:p>
              <a:r>
                <a:rPr lang="en-US" sz="1200" dirty="0"/>
                <a:t>1.</a:t>
              </a:r>
            </a:p>
          </p:txBody>
        </p:sp>
        <p:sp>
          <p:nvSpPr>
            <p:cNvPr id="6" name="TextBox 5">
              <a:extLst>
                <a:ext uri="{FF2B5EF4-FFF2-40B4-BE49-F238E27FC236}">
                  <a16:creationId xmlns:a16="http://schemas.microsoft.com/office/drawing/2014/main" id="{3AE1E6A8-B79E-BEAC-C8EF-6BA68225DCE9}"/>
                </a:ext>
              </a:extLst>
            </p:cNvPr>
            <p:cNvSpPr txBox="1"/>
            <p:nvPr/>
          </p:nvSpPr>
          <p:spPr>
            <a:xfrm>
              <a:off x="3137104" y="4651310"/>
              <a:ext cx="317500" cy="276999"/>
            </a:xfrm>
            <a:prstGeom prst="rect">
              <a:avLst/>
            </a:prstGeom>
            <a:noFill/>
          </p:spPr>
          <p:txBody>
            <a:bodyPr wrap="square" rtlCol="0">
              <a:spAutoFit/>
            </a:bodyPr>
            <a:lstStyle/>
            <a:p>
              <a:r>
                <a:rPr lang="en-US" sz="1200" dirty="0"/>
                <a:t>2.</a:t>
              </a:r>
            </a:p>
          </p:txBody>
        </p:sp>
        <p:sp>
          <p:nvSpPr>
            <p:cNvPr id="10" name="TextBox 9">
              <a:extLst>
                <a:ext uri="{FF2B5EF4-FFF2-40B4-BE49-F238E27FC236}">
                  <a16:creationId xmlns:a16="http://schemas.microsoft.com/office/drawing/2014/main" id="{9A4613FC-E730-6861-E57B-A844A84EFBC6}"/>
                </a:ext>
              </a:extLst>
            </p:cNvPr>
            <p:cNvSpPr txBox="1"/>
            <p:nvPr/>
          </p:nvSpPr>
          <p:spPr>
            <a:xfrm>
              <a:off x="3137104" y="4973966"/>
              <a:ext cx="317500" cy="276999"/>
            </a:xfrm>
            <a:prstGeom prst="rect">
              <a:avLst/>
            </a:prstGeom>
            <a:noFill/>
          </p:spPr>
          <p:txBody>
            <a:bodyPr wrap="square" rtlCol="0">
              <a:spAutoFit/>
            </a:bodyPr>
            <a:lstStyle/>
            <a:p>
              <a:r>
                <a:rPr lang="en-US" sz="1200" dirty="0"/>
                <a:t>3.</a:t>
              </a:r>
            </a:p>
          </p:txBody>
        </p:sp>
        <p:sp>
          <p:nvSpPr>
            <p:cNvPr id="12" name="TextBox 11">
              <a:extLst>
                <a:ext uri="{FF2B5EF4-FFF2-40B4-BE49-F238E27FC236}">
                  <a16:creationId xmlns:a16="http://schemas.microsoft.com/office/drawing/2014/main" id="{3D8FB408-449A-6F57-F4FC-E350C0B92951}"/>
                </a:ext>
              </a:extLst>
            </p:cNvPr>
            <p:cNvSpPr txBox="1"/>
            <p:nvPr/>
          </p:nvSpPr>
          <p:spPr>
            <a:xfrm>
              <a:off x="398067" y="4299762"/>
              <a:ext cx="2732652" cy="369332"/>
            </a:xfrm>
            <a:prstGeom prst="rect">
              <a:avLst/>
            </a:prstGeom>
            <a:noFill/>
          </p:spPr>
          <p:txBody>
            <a:bodyPr wrap="square" rtlCol="0">
              <a:spAutoFit/>
            </a:bodyPr>
            <a:lstStyle/>
            <a:p>
              <a:pPr algn="r"/>
              <a:r>
                <a:rPr lang="en-US" dirty="0"/>
                <a:t>35% </a:t>
              </a:r>
              <a:r>
                <a:rPr lang="en-US" dirty="0">
                  <a:sym typeface="Wingdings" panose="05000000000000000000" pitchFamily="2" charset="2"/>
                </a:rPr>
                <a:t></a:t>
              </a:r>
              <a:endParaRPr lang="en-US" dirty="0"/>
            </a:p>
          </p:txBody>
        </p:sp>
        <p:sp>
          <p:nvSpPr>
            <p:cNvPr id="17" name="TextBox 16">
              <a:extLst>
                <a:ext uri="{FF2B5EF4-FFF2-40B4-BE49-F238E27FC236}">
                  <a16:creationId xmlns:a16="http://schemas.microsoft.com/office/drawing/2014/main" id="{BC6FC8D8-1937-58D3-690F-C56C6D7FA023}"/>
                </a:ext>
              </a:extLst>
            </p:cNvPr>
            <p:cNvSpPr txBox="1"/>
            <p:nvPr/>
          </p:nvSpPr>
          <p:spPr>
            <a:xfrm>
              <a:off x="404452" y="4572339"/>
              <a:ext cx="2732652" cy="369332"/>
            </a:xfrm>
            <a:prstGeom prst="rect">
              <a:avLst/>
            </a:prstGeom>
            <a:noFill/>
          </p:spPr>
          <p:txBody>
            <a:bodyPr wrap="square" rtlCol="0">
              <a:spAutoFit/>
            </a:bodyPr>
            <a:lstStyle/>
            <a:p>
              <a:pPr algn="r"/>
              <a:r>
                <a:rPr lang="en-US" dirty="0"/>
                <a:t>30% </a:t>
              </a:r>
              <a:r>
                <a:rPr lang="en-US" dirty="0">
                  <a:sym typeface="Wingdings" panose="05000000000000000000" pitchFamily="2" charset="2"/>
                </a:rPr>
                <a:t></a:t>
              </a:r>
              <a:endParaRPr lang="en-US" dirty="0"/>
            </a:p>
          </p:txBody>
        </p:sp>
        <p:sp>
          <p:nvSpPr>
            <p:cNvPr id="19" name="TextBox 18">
              <a:extLst>
                <a:ext uri="{FF2B5EF4-FFF2-40B4-BE49-F238E27FC236}">
                  <a16:creationId xmlns:a16="http://schemas.microsoft.com/office/drawing/2014/main" id="{F330E4DE-D53B-429D-556C-DE9E315F1570}"/>
                </a:ext>
              </a:extLst>
            </p:cNvPr>
            <p:cNvSpPr txBox="1"/>
            <p:nvPr/>
          </p:nvSpPr>
          <p:spPr>
            <a:xfrm>
              <a:off x="410837" y="4824639"/>
              <a:ext cx="2732652" cy="369332"/>
            </a:xfrm>
            <a:prstGeom prst="rect">
              <a:avLst/>
            </a:prstGeom>
            <a:noFill/>
          </p:spPr>
          <p:txBody>
            <a:bodyPr wrap="square" rtlCol="0">
              <a:spAutoFit/>
            </a:bodyPr>
            <a:lstStyle/>
            <a:p>
              <a:pPr algn="r"/>
              <a:r>
                <a:rPr lang="en-US" dirty="0"/>
                <a:t>19% </a:t>
              </a:r>
              <a:r>
                <a:rPr lang="en-US" dirty="0">
                  <a:sym typeface="Wingdings" panose="05000000000000000000" pitchFamily="2" charset="2"/>
                </a:rPr>
                <a:t></a:t>
              </a:r>
              <a:endParaRPr lang="en-US" dirty="0"/>
            </a:p>
          </p:txBody>
        </p:sp>
        <p:sp>
          <p:nvSpPr>
            <p:cNvPr id="22" name="TextBox 21">
              <a:extLst>
                <a:ext uri="{FF2B5EF4-FFF2-40B4-BE49-F238E27FC236}">
                  <a16:creationId xmlns:a16="http://schemas.microsoft.com/office/drawing/2014/main" id="{13DA28F5-99D3-FECE-E1AE-72D9A753AD36}"/>
                </a:ext>
              </a:extLst>
            </p:cNvPr>
            <p:cNvSpPr txBox="1"/>
            <p:nvPr/>
          </p:nvSpPr>
          <p:spPr>
            <a:xfrm>
              <a:off x="3130719" y="5239244"/>
              <a:ext cx="317500" cy="276999"/>
            </a:xfrm>
            <a:prstGeom prst="rect">
              <a:avLst/>
            </a:prstGeom>
            <a:noFill/>
          </p:spPr>
          <p:txBody>
            <a:bodyPr wrap="square" rtlCol="0">
              <a:spAutoFit/>
            </a:bodyPr>
            <a:lstStyle/>
            <a:p>
              <a:r>
                <a:rPr lang="en-US" sz="1200" dirty="0"/>
                <a:t>4.</a:t>
              </a:r>
            </a:p>
          </p:txBody>
        </p:sp>
        <p:sp>
          <p:nvSpPr>
            <p:cNvPr id="23" name="TextBox 22">
              <a:extLst>
                <a:ext uri="{FF2B5EF4-FFF2-40B4-BE49-F238E27FC236}">
                  <a16:creationId xmlns:a16="http://schemas.microsoft.com/office/drawing/2014/main" id="{30CCE137-7AE6-E327-BFE7-C4C43110B78D}"/>
                </a:ext>
              </a:extLst>
            </p:cNvPr>
            <p:cNvSpPr txBox="1"/>
            <p:nvPr/>
          </p:nvSpPr>
          <p:spPr>
            <a:xfrm>
              <a:off x="398067" y="5097216"/>
              <a:ext cx="2732652" cy="369332"/>
            </a:xfrm>
            <a:prstGeom prst="rect">
              <a:avLst/>
            </a:prstGeom>
            <a:noFill/>
          </p:spPr>
          <p:txBody>
            <a:bodyPr wrap="square" rtlCol="0">
              <a:spAutoFit/>
            </a:bodyPr>
            <a:lstStyle/>
            <a:p>
              <a:pPr algn="r"/>
              <a:r>
                <a:rPr lang="en-US" dirty="0"/>
                <a:t>16% </a:t>
              </a:r>
              <a:r>
                <a:rPr lang="en-US" dirty="0">
                  <a:sym typeface="Wingdings" panose="05000000000000000000" pitchFamily="2" charset="2"/>
                </a:rPr>
                <a:t></a:t>
              </a:r>
              <a:endParaRPr lang="en-US" dirty="0"/>
            </a:p>
          </p:txBody>
        </p:sp>
        <p:sp>
          <p:nvSpPr>
            <p:cNvPr id="24" name="TextBox 23">
              <a:extLst>
                <a:ext uri="{FF2B5EF4-FFF2-40B4-BE49-F238E27FC236}">
                  <a16:creationId xmlns:a16="http://schemas.microsoft.com/office/drawing/2014/main" id="{3F9AB2CC-A983-4A11-0F12-17CAD151662D}"/>
                </a:ext>
              </a:extLst>
            </p:cNvPr>
            <p:cNvSpPr txBox="1"/>
            <p:nvPr/>
          </p:nvSpPr>
          <p:spPr>
            <a:xfrm>
              <a:off x="1182758" y="3762536"/>
              <a:ext cx="1859926" cy="646331"/>
            </a:xfrm>
            <a:prstGeom prst="rect">
              <a:avLst/>
            </a:prstGeom>
            <a:noFill/>
          </p:spPr>
          <p:txBody>
            <a:bodyPr wrap="square" rtlCol="0">
              <a:spAutoFit/>
            </a:bodyPr>
            <a:lstStyle/>
            <a:p>
              <a:r>
                <a:rPr lang="en-US" b="1" dirty="0"/>
                <a:t>Interior Span</a:t>
              </a:r>
            </a:p>
            <a:p>
              <a:r>
                <a:rPr lang="en-US" dirty="0"/>
                <a:t>(Relative Areas):</a:t>
              </a:r>
            </a:p>
          </p:txBody>
        </p:sp>
      </p:grpSp>
      <p:sp>
        <p:nvSpPr>
          <p:cNvPr id="25" name="TextBox 24">
            <a:extLst>
              <a:ext uri="{FF2B5EF4-FFF2-40B4-BE49-F238E27FC236}">
                <a16:creationId xmlns:a16="http://schemas.microsoft.com/office/drawing/2014/main" id="{1FEADD39-8F66-A904-A2C9-68CBD09CE8C8}"/>
              </a:ext>
            </a:extLst>
          </p:cNvPr>
          <p:cNvSpPr txBox="1"/>
          <p:nvPr/>
        </p:nvSpPr>
        <p:spPr>
          <a:xfrm>
            <a:off x="42120" y="6492875"/>
            <a:ext cx="2994815" cy="369332"/>
          </a:xfrm>
          <a:prstGeom prst="rect">
            <a:avLst/>
          </a:prstGeom>
          <a:noFill/>
        </p:spPr>
        <p:txBody>
          <a:bodyPr wrap="square" rtlCol="0">
            <a:spAutoFit/>
          </a:bodyPr>
          <a:lstStyle/>
          <a:p>
            <a:r>
              <a:rPr lang="en-US" b="1" dirty="0">
                <a:solidFill>
                  <a:schemeClr val="bg1">
                    <a:lumMod val="95000"/>
                  </a:schemeClr>
                </a:solidFill>
              </a:rPr>
              <a:t>Interior Span Example</a:t>
            </a:r>
          </a:p>
        </p:txBody>
      </p:sp>
      <p:sp>
        <p:nvSpPr>
          <p:cNvPr id="7" name="Rectangle 6">
            <a:extLst>
              <a:ext uri="{FF2B5EF4-FFF2-40B4-BE49-F238E27FC236}">
                <a16:creationId xmlns:a16="http://schemas.microsoft.com/office/drawing/2014/main" id="{2BD91C2F-201D-9902-6644-8EC4ECD8CC3B}"/>
              </a:ext>
            </a:extLst>
          </p:cNvPr>
          <p:cNvSpPr/>
          <p:nvPr/>
        </p:nvSpPr>
        <p:spPr>
          <a:xfrm rot="19854638">
            <a:off x="1914852" y="3566321"/>
            <a:ext cx="8653907"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Example Not Provided</a:t>
            </a:r>
          </a:p>
        </p:txBody>
      </p:sp>
    </p:spTree>
    <p:extLst>
      <p:ext uri="{BB962C8B-B14F-4D97-AF65-F5344CB8AC3E}">
        <p14:creationId xmlns:p14="http://schemas.microsoft.com/office/powerpoint/2010/main" val="703514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8254"/>
            <a:ext cx="11917135" cy="1212952"/>
          </a:xfrm>
        </p:spPr>
        <p:txBody>
          <a:bodyPr>
            <a:normAutofit/>
          </a:bodyPr>
          <a:lstStyle/>
          <a:p>
            <a:r>
              <a:rPr lang="en-US" sz="4000" dirty="0">
                <a:solidFill>
                  <a:schemeClr val="bg1"/>
                </a:solidFill>
                <a:effectLst>
                  <a:outerShdw blurRad="38100" dist="38100" dir="2700000" algn="tl">
                    <a:srgbClr val="000000">
                      <a:alpha val="43137"/>
                    </a:srgbClr>
                  </a:outerShdw>
                </a:effectLst>
              </a:rPr>
              <a:t>Comparison of Material </a:t>
            </a:r>
            <a:r>
              <a:rPr lang="en-US" sz="4000" dirty="0"/>
              <a:t>Qty.</a:t>
            </a:r>
            <a:r>
              <a:rPr lang="en-US" sz="4000" dirty="0">
                <a:solidFill>
                  <a:schemeClr val="bg1"/>
                </a:solidFill>
                <a:effectLst>
                  <a:outerShdw blurRad="38100" dist="38100" dir="2700000" algn="tl">
                    <a:srgbClr val="000000">
                      <a:alpha val="43137"/>
                    </a:srgbClr>
                  </a:outerShdw>
                </a:effectLst>
              </a:rPr>
              <a:t> – Deck Area 1 (Example A)</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457198" y="1420342"/>
            <a:ext cx="5638802" cy="4588597"/>
          </a:xfrm>
        </p:spPr>
        <p:txBody>
          <a:bodyPr>
            <a:normAutofit fontScale="92500" lnSpcReduction="10000"/>
          </a:bodyPr>
          <a:lstStyle/>
          <a:p>
            <a:pPr marL="0" indent="0">
              <a:lnSpc>
                <a:spcPct val="100000"/>
              </a:lnSpc>
              <a:buNone/>
            </a:pPr>
            <a:r>
              <a:rPr lang="en-US" b="1" u="sng" dirty="0"/>
              <a:t>Convention CS-RC</a:t>
            </a:r>
            <a:r>
              <a:rPr lang="en-US" b="1" dirty="0"/>
              <a:t> </a:t>
            </a:r>
            <a:r>
              <a:rPr lang="en-US" i="1" dirty="0"/>
              <a:t>(ASTM A615):</a:t>
            </a:r>
          </a:p>
          <a:p>
            <a:pPr>
              <a:lnSpc>
                <a:spcPct val="100000"/>
              </a:lnSpc>
            </a:pPr>
            <a:r>
              <a:rPr lang="en-US" dirty="0"/>
              <a:t>Thickness = </a:t>
            </a:r>
            <a:r>
              <a:rPr lang="en-US" i="1" dirty="0"/>
              <a:t>8”</a:t>
            </a:r>
          </a:p>
          <a:p>
            <a:pPr>
              <a:lnSpc>
                <a:spcPct val="100000"/>
              </a:lnSpc>
            </a:pPr>
            <a:r>
              <a:rPr lang="en-US" dirty="0"/>
              <a:t>Concrete Cover =</a:t>
            </a:r>
            <a:r>
              <a:rPr lang="en-US" i="1" dirty="0"/>
              <a:t> 2”</a:t>
            </a:r>
          </a:p>
          <a:p>
            <a:pPr>
              <a:lnSpc>
                <a:spcPct val="100000"/>
              </a:lnSpc>
            </a:pPr>
            <a:r>
              <a:rPr lang="en-US" dirty="0"/>
              <a:t>Flexural Depth (#5’s) </a:t>
            </a:r>
            <a:r>
              <a:rPr lang="en-US" i="1" dirty="0"/>
              <a:t>d = 5.7”</a:t>
            </a:r>
          </a:p>
          <a:p>
            <a:pPr>
              <a:lnSpc>
                <a:spcPct val="100000"/>
              </a:lnSpc>
            </a:pPr>
            <a:r>
              <a:rPr lang="en-US" dirty="0"/>
              <a:t>Empirical </a:t>
            </a:r>
            <a:r>
              <a:rPr lang="en-US" sz="2000" b="1" i="1" dirty="0"/>
              <a:t>(AASHTO-BDS)</a:t>
            </a:r>
            <a:r>
              <a:rPr lang="en-US" sz="2000" i="1" dirty="0"/>
              <a:t>:</a:t>
            </a:r>
            <a:r>
              <a:rPr lang="en-US" sz="2800" i="1" dirty="0"/>
              <a:t> </a:t>
            </a:r>
            <a:r>
              <a:rPr lang="en-US" dirty="0">
                <a:highlight>
                  <a:srgbClr val="FFFF00"/>
                </a:highlight>
              </a:rPr>
              <a:t>Bottom layers = #5’s @ </a:t>
            </a:r>
            <a:r>
              <a:rPr lang="en-US" i="1" dirty="0">
                <a:highlight>
                  <a:srgbClr val="FFFF00"/>
                </a:highlight>
              </a:rPr>
              <a:t>13.8” </a:t>
            </a:r>
            <a:r>
              <a:rPr lang="en-US" sz="2000" i="1" dirty="0">
                <a:highlight>
                  <a:srgbClr val="FFFF00"/>
                </a:highlight>
              </a:rPr>
              <a:t>(0.27 in</a:t>
            </a:r>
            <a:r>
              <a:rPr lang="en-US" sz="2000" i="1" baseline="30000" dirty="0">
                <a:highlight>
                  <a:srgbClr val="FFFF00"/>
                </a:highlight>
              </a:rPr>
              <a:t>2</a:t>
            </a:r>
            <a:r>
              <a:rPr lang="en-US" sz="2000" i="1" dirty="0">
                <a:highlight>
                  <a:srgbClr val="FFFF00"/>
                </a:highlight>
              </a:rPr>
              <a:t>/ft</a:t>
            </a:r>
            <a:r>
              <a:rPr lang="en-US" sz="2000" dirty="0">
                <a:highlight>
                  <a:srgbClr val="FFFF00"/>
                </a:highlight>
              </a:rPr>
              <a:t>);       </a:t>
            </a:r>
            <a:r>
              <a:rPr lang="en-US" dirty="0">
                <a:highlight>
                  <a:srgbClr val="FFFF00"/>
                </a:highlight>
              </a:rPr>
              <a:t>Top layers </a:t>
            </a:r>
            <a:r>
              <a:rPr lang="en-US" i="1" dirty="0">
                <a:highlight>
                  <a:srgbClr val="FFFF00"/>
                </a:highlight>
              </a:rPr>
              <a:t>= </a:t>
            </a:r>
            <a:r>
              <a:rPr lang="en-US" dirty="0">
                <a:highlight>
                  <a:srgbClr val="FFFF00"/>
                </a:highlight>
              </a:rPr>
              <a:t>#4’s </a:t>
            </a:r>
            <a:r>
              <a:rPr lang="en-US" i="1" dirty="0">
                <a:highlight>
                  <a:srgbClr val="FFFF00"/>
                </a:highlight>
              </a:rPr>
              <a:t>@ 13.3” </a:t>
            </a:r>
            <a:r>
              <a:rPr lang="en-US" sz="2000" i="1" dirty="0">
                <a:highlight>
                  <a:srgbClr val="FFFF00"/>
                </a:highlight>
              </a:rPr>
              <a:t>(0.18 in</a:t>
            </a:r>
            <a:r>
              <a:rPr lang="en-US" sz="2000" i="1" baseline="30000" dirty="0">
                <a:highlight>
                  <a:srgbClr val="FFFF00"/>
                </a:highlight>
              </a:rPr>
              <a:t>2</a:t>
            </a:r>
            <a:r>
              <a:rPr lang="en-US" sz="2000" i="1" dirty="0">
                <a:highlight>
                  <a:srgbClr val="FFFF00"/>
                </a:highlight>
              </a:rPr>
              <a:t>/ft)</a:t>
            </a:r>
          </a:p>
          <a:p>
            <a:pPr>
              <a:lnSpc>
                <a:spcPct val="100000"/>
              </a:lnSpc>
            </a:pPr>
            <a:r>
              <a:rPr lang="en-US" dirty="0"/>
              <a:t>Empirical </a:t>
            </a:r>
            <a:r>
              <a:rPr lang="en-US" sz="2000" b="1" i="1" dirty="0"/>
              <a:t>(FDOT):</a:t>
            </a:r>
            <a:r>
              <a:rPr lang="en-US" sz="3600" b="1" i="1" dirty="0"/>
              <a:t> </a:t>
            </a:r>
            <a:r>
              <a:rPr lang="en-US" i="1" dirty="0"/>
              <a:t>#5’s @ 12” </a:t>
            </a:r>
            <a:r>
              <a:rPr lang="en-US" dirty="0">
                <a:solidFill>
                  <a:schemeClr val="bg1">
                    <a:lumMod val="65000"/>
                  </a:schemeClr>
                </a:solidFill>
              </a:rPr>
              <a:t>**</a:t>
            </a:r>
            <a:endParaRPr lang="en-US" i="1" dirty="0"/>
          </a:p>
          <a:p>
            <a:pPr>
              <a:lnSpc>
                <a:spcPct val="100000"/>
              </a:lnSpc>
              <a:spcBef>
                <a:spcPts val="0"/>
              </a:spcBef>
            </a:pPr>
            <a:r>
              <a:rPr lang="en-US" dirty="0"/>
              <a:t>Total Rebar </a:t>
            </a:r>
            <a:r>
              <a:rPr lang="en-US" sz="2000" i="1" dirty="0"/>
              <a:t>(</a:t>
            </a:r>
            <a:r>
              <a:rPr lang="en-US" sz="2000" b="1" i="1" dirty="0"/>
              <a:t>AASHTO):</a:t>
            </a:r>
            <a:r>
              <a:rPr lang="en-US" dirty="0"/>
              <a:t> </a:t>
            </a:r>
            <a:r>
              <a:rPr lang="en-US" i="1" dirty="0"/>
              <a:t>A</a:t>
            </a:r>
            <a:r>
              <a:rPr lang="en-US" i="1" baseline="-25000" dirty="0"/>
              <a:t>s</a:t>
            </a:r>
            <a:r>
              <a:rPr lang="en-US" i="1" dirty="0"/>
              <a:t>= 0.90 in</a:t>
            </a:r>
            <a:r>
              <a:rPr lang="en-US" i="1" baseline="30000" dirty="0"/>
              <a:t>2</a:t>
            </a:r>
            <a:r>
              <a:rPr lang="en-US" i="1" dirty="0"/>
              <a:t>/ft</a:t>
            </a:r>
            <a:r>
              <a:rPr lang="en-US" i="1" baseline="30000" dirty="0"/>
              <a:t>2</a:t>
            </a:r>
            <a:r>
              <a:rPr lang="en-US" i="1" dirty="0"/>
              <a:t>; 		     </a:t>
            </a:r>
            <a:r>
              <a:rPr lang="en-US" sz="2000" b="1" i="1" dirty="0"/>
              <a:t>(FDOT):</a:t>
            </a:r>
            <a:r>
              <a:rPr lang="en-US" sz="2800" b="1" i="1" dirty="0"/>
              <a:t> </a:t>
            </a:r>
            <a:r>
              <a:rPr lang="en-US" i="1" dirty="0"/>
              <a:t>A</a:t>
            </a:r>
            <a:r>
              <a:rPr lang="en-US" i="1" baseline="-25000" dirty="0"/>
              <a:t>s</a:t>
            </a:r>
            <a:r>
              <a:rPr lang="en-US" i="1" dirty="0"/>
              <a:t>= 1.24 in</a:t>
            </a:r>
            <a:r>
              <a:rPr lang="en-US" i="1" baseline="30000" dirty="0"/>
              <a:t>2</a:t>
            </a:r>
            <a:r>
              <a:rPr lang="en-US" i="1" dirty="0"/>
              <a:t>/ ft</a:t>
            </a:r>
            <a:r>
              <a:rPr lang="en-US" i="1" baseline="30000" dirty="0"/>
              <a:t>2</a:t>
            </a:r>
            <a:endParaRPr lang="en-US" i="1" dirty="0"/>
          </a:p>
        </p:txBody>
      </p:sp>
      <p:sp>
        <p:nvSpPr>
          <p:cNvPr id="6" name="Content Placeholder 5">
            <a:extLst>
              <a:ext uri="{FF2B5EF4-FFF2-40B4-BE49-F238E27FC236}">
                <a16:creationId xmlns:a16="http://schemas.microsoft.com/office/drawing/2014/main" id="{19AF07F0-2A1F-74FF-CB9A-330FC4CF19BA}"/>
              </a:ext>
            </a:extLst>
          </p:cNvPr>
          <p:cNvSpPr>
            <a:spLocks noGrp="1"/>
          </p:cNvSpPr>
          <p:nvPr>
            <p:ph sz="half" idx="2"/>
          </p:nvPr>
        </p:nvSpPr>
        <p:spPr>
          <a:xfrm>
            <a:off x="6301492" y="1406828"/>
            <a:ext cx="5890507" cy="4588597"/>
          </a:xfrm>
        </p:spPr>
        <p:txBody>
          <a:bodyPr>
            <a:normAutofit fontScale="92500" lnSpcReduction="10000"/>
          </a:bodyPr>
          <a:lstStyle/>
          <a:p>
            <a:pPr marL="0" indent="0">
              <a:lnSpc>
                <a:spcPct val="100000"/>
              </a:lnSpc>
              <a:buNone/>
            </a:pPr>
            <a:r>
              <a:rPr lang="en-US" b="1" u="sng" dirty="0"/>
              <a:t>GFRP-RC</a:t>
            </a:r>
            <a:r>
              <a:rPr lang="en-US" b="1" dirty="0"/>
              <a:t> </a:t>
            </a:r>
            <a:r>
              <a:rPr lang="en-US" i="1" dirty="0"/>
              <a:t>(ASTM D8505-23):</a:t>
            </a:r>
          </a:p>
          <a:p>
            <a:pPr>
              <a:lnSpc>
                <a:spcPct val="100000"/>
              </a:lnSpc>
            </a:pPr>
            <a:r>
              <a:rPr lang="en-US" dirty="0"/>
              <a:t>Thickness = </a:t>
            </a:r>
            <a:r>
              <a:rPr lang="en-US" i="1" dirty="0"/>
              <a:t>7” </a:t>
            </a:r>
            <a:r>
              <a:rPr lang="en-US" sz="2200" i="1" dirty="0">
                <a:solidFill>
                  <a:srgbClr val="00B050"/>
                </a:solidFill>
                <a:sym typeface="Wingdings" panose="05000000000000000000" pitchFamily="2" charset="2"/>
              </a:rPr>
              <a:t> </a:t>
            </a:r>
            <a:r>
              <a:rPr lang="en-US" sz="2200" i="1" dirty="0" err="1">
                <a:solidFill>
                  <a:srgbClr val="368D41"/>
                </a:solidFill>
                <a:latin typeface="Symbol" panose="05050102010706020507" pitchFamily="18" charset="2"/>
                <a:sym typeface="Wingdings" panose="05000000000000000000" pitchFamily="2" charset="2"/>
              </a:rPr>
              <a:t>D</a:t>
            </a:r>
            <a:r>
              <a:rPr lang="en-US" sz="2200" i="1" baseline="-25000" dirty="0" err="1">
                <a:solidFill>
                  <a:srgbClr val="368D41"/>
                </a:solidFill>
              </a:rPr>
              <a:t>vol</a:t>
            </a:r>
            <a:r>
              <a:rPr lang="en-US" sz="2200" i="1" baseline="-25000" dirty="0">
                <a:solidFill>
                  <a:srgbClr val="368D41"/>
                </a:solidFill>
              </a:rPr>
              <a:t>.</a:t>
            </a:r>
            <a:r>
              <a:rPr lang="en-US" sz="2200" i="1" dirty="0">
                <a:solidFill>
                  <a:srgbClr val="00B050"/>
                </a:solidFill>
              </a:rPr>
              <a:t>= -12%;</a:t>
            </a:r>
            <a:r>
              <a:rPr lang="en-US" sz="2200" i="1" dirty="0">
                <a:solidFill>
                  <a:srgbClr val="368D41"/>
                </a:solidFill>
                <a:latin typeface="Symbol" panose="05050102010706020507" pitchFamily="18" charset="2"/>
                <a:sym typeface="Wingdings" panose="05000000000000000000" pitchFamily="2" charset="2"/>
              </a:rPr>
              <a:t> </a:t>
            </a:r>
            <a:r>
              <a:rPr lang="en-US" sz="2200" i="1" dirty="0" err="1">
                <a:solidFill>
                  <a:srgbClr val="368D41"/>
                </a:solidFill>
                <a:latin typeface="Symbol" panose="05050102010706020507" pitchFamily="18" charset="2"/>
                <a:sym typeface="Wingdings" panose="05000000000000000000" pitchFamily="2" charset="2"/>
              </a:rPr>
              <a:t>D</a:t>
            </a:r>
            <a:r>
              <a:rPr lang="en-US" sz="2200" i="1" baseline="-25000" dirty="0" err="1">
                <a:solidFill>
                  <a:srgbClr val="368D41"/>
                </a:solidFill>
              </a:rPr>
              <a:t>weight</a:t>
            </a:r>
            <a:r>
              <a:rPr lang="en-US" sz="2200" i="1" baseline="-25000" dirty="0">
                <a:solidFill>
                  <a:srgbClr val="368D41"/>
                </a:solidFill>
              </a:rPr>
              <a:t> </a:t>
            </a:r>
            <a:r>
              <a:rPr lang="en-US" sz="2200" i="1" dirty="0">
                <a:solidFill>
                  <a:srgbClr val="00B050"/>
                </a:solidFill>
              </a:rPr>
              <a:t>= -15%</a:t>
            </a:r>
          </a:p>
          <a:p>
            <a:pPr>
              <a:lnSpc>
                <a:spcPct val="100000"/>
              </a:lnSpc>
            </a:pPr>
            <a:r>
              <a:rPr lang="en-US" dirty="0"/>
              <a:t>Concrete Cover = </a:t>
            </a:r>
            <a:r>
              <a:rPr lang="en-US" i="1" dirty="0"/>
              <a:t>1”</a:t>
            </a:r>
          </a:p>
          <a:p>
            <a:pPr>
              <a:lnSpc>
                <a:spcPct val="100000"/>
              </a:lnSpc>
            </a:pPr>
            <a:r>
              <a:rPr lang="en-US" dirty="0"/>
              <a:t>Flexural Depth (#5’s) </a:t>
            </a:r>
            <a:r>
              <a:rPr lang="en-US" i="1" dirty="0"/>
              <a:t>d = 5.7”</a:t>
            </a:r>
          </a:p>
          <a:p>
            <a:pPr>
              <a:lnSpc>
                <a:spcPct val="100000"/>
              </a:lnSpc>
              <a:spcAft>
                <a:spcPts val="1000"/>
              </a:spcAft>
            </a:pPr>
            <a:r>
              <a:rPr lang="en-US" dirty="0"/>
              <a:t>Empirical </a:t>
            </a:r>
            <a:r>
              <a:rPr lang="en-US" sz="2000" b="1" i="1" dirty="0"/>
              <a:t>(AASHTO-GSG)</a:t>
            </a:r>
            <a:r>
              <a:rPr lang="en-US" sz="2000" i="1" dirty="0"/>
              <a:t>:</a:t>
            </a:r>
            <a:r>
              <a:rPr lang="en-US" sz="2400" i="1" dirty="0"/>
              <a:t> </a:t>
            </a:r>
            <a:r>
              <a:rPr lang="en-US" sz="2800" dirty="0">
                <a:solidFill>
                  <a:schemeClr val="bg1">
                    <a:lumMod val="65000"/>
                  </a:schemeClr>
                </a:solidFill>
                <a:highlight>
                  <a:srgbClr val="FFFF00"/>
                </a:highlight>
              </a:rPr>
              <a:t>** </a:t>
            </a:r>
            <a:r>
              <a:rPr lang="en-US" dirty="0">
                <a:highlight>
                  <a:srgbClr val="FFFF00"/>
                </a:highlight>
              </a:rPr>
              <a:t>Bottom</a:t>
            </a:r>
            <a:r>
              <a:rPr lang="en-US" sz="2800" dirty="0">
                <a:solidFill>
                  <a:schemeClr val="bg1">
                    <a:lumMod val="65000"/>
                  </a:schemeClr>
                </a:solidFill>
                <a:highlight>
                  <a:srgbClr val="FFFF00"/>
                </a:highlight>
              </a:rPr>
              <a:t> </a:t>
            </a:r>
            <a:r>
              <a:rPr lang="en-US" dirty="0">
                <a:highlight>
                  <a:srgbClr val="FFFF00"/>
                </a:highlight>
              </a:rPr>
              <a:t>transverse layer </a:t>
            </a:r>
            <a:r>
              <a:rPr lang="en-US" i="1" dirty="0">
                <a:highlight>
                  <a:srgbClr val="FFFF00"/>
                </a:highlight>
              </a:rPr>
              <a:t>= #5’s @ 6.5” </a:t>
            </a:r>
            <a:r>
              <a:rPr lang="en-US" sz="2000" i="1" dirty="0">
                <a:highlight>
                  <a:srgbClr val="FFFF00"/>
                </a:highlight>
              </a:rPr>
              <a:t>(0.83%) </a:t>
            </a:r>
            <a:r>
              <a:rPr lang="en-US" dirty="0">
                <a:highlight>
                  <a:srgbClr val="FFFF00"/>
                </a:highlight>
              </a:rPr>
              <a:t>Other 3-layers </a:t>
            </a:r>
            <a:r>
              <a:rPr lang="en-US" i="1" dirty="0">
                <a:highlight>
                  <a:srgbClr val="FFFF00"/>
                </a:highlight>
              </a:rPr>
              <a:t>= #5’s @ 12”</a:t>
            </a:r>
            <a:r>
              <a:rPr lang="en-US" sz="2000" i="1" dirty="0">
                <a:highlight>
                  <a:srgbClr val="FFFF00"/>
                </a:highlight>
              </a:rPr>
              <a:t> (0.35%)</a:t>
            </a:r>
            <a:endParaRPr lang="en-US" dirty="0">
              <a:highlight>
                <a:srgbClr val="FFFF00"/>
              </a:highlight>
            </a:endParaRPr>
          </a:p>
          <a:p>
            <a:pPr>
              <a:lnSpc>
                <a:spcPct val="100000"/>
              </a:lnSpc>
              <a:spcBef>
                <a:spcPts val="0"/>
              </a:spcBef>
            </a:pPr>
            <a:r>
              <a:rPr lang="en-US" dirty="0"/>
              <a:t>Total Rebar: </a:t>
            </a:r>
            <a:r>
              <a:rPr lang="en-US" i="1" dirty="0" err="1"/>
              <a:t>A</a:t>
            </a:r>
            <a:r>
              <a:rPr lang="en-US" i="1" baseline="-25000" dirty="0" err="1"/>
              <a:t>f</a:t>
            </a:r>
            <a:r>
              <a:rPr lang="en-US" i="1" dirty="0"/>
              <a:t> = 1.50 in</a:t>
            </a:r>
            <a:r>
              <a:rPr lang="en-US" i="1" baseline="30000" dirty="0"/>
              <a:t>2</a:t>
            </a:r>
            <a:r>
              <a:rPr lang="en-US" i="1" dirty="0"/>
              <a:t>/ft</a:t>
            </a:r>
            <a:r>
              <a:rPr lang="en-US" i="1" baseline="30000" dirty="0"/>
              <a:t>2</a:t>
            </a:r>
            <a:r>
              <a:rPr lang="en-US" i="1" dirty="0"/>
              <a:t> deck)</a:t>
            </a:r>
          </a:p>
          <a:p>
            <a:pPr marL="0" indent="0">
              <a:lnSpc>
                <a:spcPct val="100000"/>
              </a:lnSpc>
              <a:spcBef>
                <a:spcPts val="0"/>
              </a:spcBef>
              <a:buNone/>
            </a:pPr>
            <a:r>
              <a:rPr lang="en-US" sz="2400" i="1" dirty="0">
                <a:sym typeface="Wingdings" panose="05000000000000000000" pitchFamily="2" charset="2"/>
              </a:rPr>
              <a:t> </a:t>
            </a:r>
            <a:r>
              <a:rPr lang="en-US" sz="2400" i="1" dirty="0">
                <a:solidFill>
                  <a:srgbClr val="00B050"/>
                </a:solidFill>
                <a:sym typeface="Wingdings" panose="05000000000000000000" pitchFamily="2" charset="2"/>
              </a:rPr>
              <a:t> </a:t>
            </a:r>
            <a:r>
              <a:rPr lang="en-US" sz="2400" i="1" dirty="0">
                <a:solidFill>
                  <a:srgbClr val="FF0000"/>
                </a:solidFill>
                <a:sym typeface="Wingdings" panose="05000000000000000000" pitchFamily="2" charset="2"/>
              </a:rPr>
              <a:t> </a:t>
            </a:r>
            <a:r>
              <a:rPr lang="en-US" sz="2400" i="1" dirty="0">
                <a:solidFill>
                  <a:srgbClr val="C00000"/>
                </a:solidFill>
                <a:latin typeface="Symbol" panose="05050102010706020507" pitchFamily="18" charset="2"/>
                <a:sym typeface="Wingdings" panose="05000000000000000000" pitchFamily="2" charset="2"/>
              </a:rPr>
              <a:t>D</a:t>
            </a:r>
            <a:r>
              <a:rPr lang="en-US" sz="2400" i="1" baseline="-25000" dirty="0">
                <a:solidFill>
                  <a:srgbClr val="C00000"/>
                </a:solidFill>
              </a:rPr>
              <a:t>volume</a:t>
            </a:r>
            <a:r>
              <a:rPr lang="en-US" sz="2400" i="1" dirty="0">
                <a:solidFill>
                  <a:srgbClr val="FF0000"/>
                </a:solidFill>
              </a:rPr>
              <a:t> </a:t>
            </a:r>
            <a:r>
              <a:rPr lang="en-US" sz="2000" b="1" i="1" dirty="0"/>
              <a:t>(AASHTO) </a:t>
            </a:r>
            <a:r>
              <a:rPr lang="en-US" sz="2400" i="1" dirty="0">
                <a:solidFill>
                  <a:srgbClr val="C00000"/>
                </a:solidFill>
              </a:rPr>
              <a:t>= +67%;  </a:t>
            </a:r>
            <a:r>
              <a:rPr lang="en-US" sz="2400" i="1" dirty="0" err="1">
                <a:solidFill>
                  <a:srgbClr val="368D41"/>
                </a:solidFill>
                <a:latin typeface="Symbol" panose="05050102010706020507" pitchFamily="18" charset="2"/>
                <a:sym typeface="Wingdings" panose="05000000000000000000" pitchFamily="2" charset="2"/>
              </a:rPr>
              <a:t>D</a:t>
            </a:r>
            <a:r>
              <a:rPr lang="en-US" sz="2400" i="1" baseline="-25000" dirty="0" err="1">
                <a:solidFill>
                  <a:srgbClr val="368D41"/>
                </a:solidFill>
              </a:rPr>
              <a:t>weight</a:t>
            </a:r>
            <a:r>
              <a:rPr lang="en-US" sz="2400" i="1" baseline="-25000" dirty="0">
                <a:solidFill>
                  <a:srgbClr val="368D41"/>
                </a:solidFill>
              </a:rPr>
              <a:t> </a:t>
            </a:r>
            <a:r>
              <a:rPr lang="en-US" sz="2400" i="1" dirty="0">
                <a:solidFill>
                  <a:srgbClr val="00B050"/>
                </a:solidFill>
              </a:rPr>
              <a:t>= -58% </a:t>
            </a:r>
          </a:p>
          <a:p>
            <a:pPr marL="0" indent="0">
              <a:lnSpc>
                <a:spcPct val="100000"/>
              </a:lnSpc>
              <a:spcBef>
                <a:spcPts val="0"/>
              </a:spcBef>
              <a:buNone/>
            </a:pPr>
            <a:r>
              <a:rPr lang="en-US" sz="2400" i="1" dirty="0">
                <a:solidFill>
                  <a:srgbClr val="00B050"/>
                </a:solidFill>
              </a:rPr>
              <a:t> </a:t>
            </a:r>
            <a:r>
              <a:rPr lang="en-US" sz="2400" i="1" dirty="0">
                <a:solidFill>
                  <a:srgbClr val="00B050"/>
                </a:solidFill>
                <a:sym typeface="Wingdings" panose="05000000000000000000" pitchFamily="2" charset="2"/>
              </a:rPr>
              <a:t>  </a:t>
            </a:r>
            <a:r>
              <a:rPr lang="en-US" sz="2400" i="1" dirty="0">
                <a:solidFill>
                  <a:srgbClr val="C00000"/>
                </a:solidFill>
                <a:latin typeface="Symbol" panose="05050102010706020507" pitchFamily="18" charset="2"/>
                <a:sym typeface="Wingdings" panose="05000000000000000000" pitchFamily="2" charset="2"/>
              </a:rPr>
              <a:t>D</a:t>
            </a:r>
            <a:r>
              <a:rPr lang="en-US" sz="2400" i="1" baseline="-25000" dirty="0">
                <a:solidFill>
                  <a:srgbClr val="C00000"/>
                </a:solidFill>
              </a:rPr>
              <a:t>volume</a:t>
            </a:r>
            <a:r>
              <a:rPr lang="en-US" sz="2400" i="1" dirty="0">
                <a:solidFill>
                  <a:srgbClr val="FF0000"/>
                </a:solidFill>
              </a:rPr>
              <a:t> </a:t>
            </a:r>
            <a:r>
              <a:rPr lang="en-US" sz="2000" b="1" i="1" dirty="0"/>
              <a:t>(FDOT)       </a:t>
            </a:r>
            <a:r>
              <a:rPr lang="en-US" sz="2400" i="1" dirty="0">
                <a:solidFill>
                  <a:srgbClr val="C00000"/>
                </a:solidFill>
              </a:rPr>
              <a:t>= +21%;</a:t>
            </a:r>
            <a:r>
              <a:rPr lang="en-US" sz="2400" i="1" dirty="0">
                <a:solidFill>
                  <a:srgbClr val="00B050"/>
                </a:solidFill>
              </a:rPr>
              <a:t>  </a:t>
            </a:r>
            <a:r>
              <a:rPr lang="en-US" sz="2400" i="1" dirty="0" err="1">
                <a:solidFill>
                  <a:srgbClr val="368D41"/>
                </a:solidFill>
                <a:latin typeface="Symbol" panose="05050102010706020507" pitchFamily="18" charset="2"/>
                <a:sym typeface="Wingdings" panose="05000000000000000000" pitchFamily="2" charset="2"/>
              </a:rPr>
              <a:t>D</a:t>
            </a:r>
            <a:r>
              <a:rPr lang="en-US" sz="2400" i="1" baseline="-25000" dirty="0" err="1">
                <a:solidFill>
                  <a:srgbClr val="368D41"/>
                </a:solidFill>
              </a:rPr>
              <a:t>weight</a:t>
            </a:r>
            <a:r>
              <a:rPr lang="en-US" sz="2400" i="1" baseline="-25000" dirty="0">
                <a:solidFill>
                  <a:srgbClr val="368D41"/>
                </a:solidFill>
              </a:rPr>
              <a:t> </a:t>
            </a:r>
            <a:r>
              <a:rPr lang="en-US" sz="2400" i="1" dirty="0">
                <a:solidFill>
                  <a:srgbClr val="00B050"/>
                </a:solidFill>
              </a:rPr>
              <a:t>= -70%</a:t>
            </a:r>
            <a:endParaRPr lang="en-US" sz="2400" dirty="0"/>
          </a:p>
        </p:txBody>
      </p:sp>
      <p:sp>
        <p:nvSpPr>
          <p:cNvPr id="3" name="Slide Number Placeholder 2">
            <a:extLst>
              <a:ext uri="{FF2B5EF4-FFF2-40B4-BE49-F238E27FC236}">
                <a16:creationId xmlns:a16="http://schemas.microsoft.com/office/drawing/2014/main" id="{A8C22334-AA93-EA10-F8C1-93557BB4D241}"/>
              </a:ext>
            </a:extLst>
          </p:cNvPr>
          <p:cNvSpPr>
            <a:spLocks noGrp="1"/>
          </p:cNvSpPr>
          <p:nvPr>
            <p:ph type="sldNum" sz="quarter" idx="12"/>
          </p:nvPr>
        </p:nvSpPr>
        <p:spPr/>
        <p:txBody>
          <a:bodyPr/>
          <a:lstStyle/>
          <a:p>
            <a:fld id="{8301250C-3411-4DAA-A330-B8FCF0FECA0E}" type="slidenum">
              <a:rPr lang="en-US" smtClean="0"/>
              <a:t>36</a:t>
            </a:fld>
            <a:endParaRPr lang="en-US"/>
          </a:p>
        </p:txBody>
      </p:sp>
      <p:sp>
        <p:nvSpPr>
          <p:cNvPr id="13" name="TextBox 12">
            <a:extLst>
              <a:ext uri="{FF2B5EF4-FFF2-40B4-BE49-F238E27FC236}">
                <a16:creationId xmlns:a16="http://schemas.microsoft.com/office/drawing/2014/main" id="{BE0762C5-C599-43D5-B966-C432296E65D7}"/>
              </a:ext>
            </a:extLst>
          </p:cNvPr>
          <p:cNvSpPr txBox="1"/>
          <p:nvPr/>
        </p:nvSpPr>
        <p:spPr>
          <a:xfrm>
            <a:off x="6664654" y="6463944"/>
            <a:ext cx="4400753" cy="369332"/>
          </a:xfrm>
          <a:prstGeom prst="rect">
            <a:avLst/>
          </a:prstGeom>
          <a:noFill/>
        </p:spPr>
        <p:txBody>
          <a:bodyPr wrap="square">
            <a:spAutoFit/>
          </a:bodyPr>
          <a:lstStyle/>
          <a:p>
            <a:r>
              <a:rPr lang="en-US" i="1" dirty="0">
                <a:solidFill>
                  <a:schemeClr val="bg2"/>
                </a:solidFill>
              </a:rPr>
              <a:t>** Minimum bar size and spacing governs</a:t>
            </a:r>
          </a:p>
        </p:txBody>
      </p:sp>
      <p:grpSp>
        <p:nvGrpSpPr>
          <p:cNvPr id="10" name="Group 9">
            <a:extLst>
              <a:ext uri="{FF2B5EF4-FFF2-40B4-BE49-F238E27FC236}">
                <a16:creationId xmlns:a16="http://schemas.microsoft.com/office/drawing/2014/main" id="{4D76DB01-FF2D-20C3-F220-DFEABF7BA9CE}"/>
              </a:ext>
            </a:extLst>
          </p:cNvPr>
          <p:cNvGrpSpPr/>
          <p:nvPr/>
        </p:nvGrpSpPr>
        <p:grpSpPr>
          <a:xfrm>
            <a:off x="2072268" y="5794534"/>
            <a:ext cx="4513360" cy="1038742"/>
            <a:chOff x="2072268" y="5794534"/>
            <a:chExt cx="4513360" cy="1038742"/>
          </a:xfrm>
        </p:grpSpPr>
        <p:pic>
          <p:nvPicPr>
            <p:cNvPr id="15" name="Picture 14">
              <a:extLst>
                <a:ext uri="{FF2B5EF4-FFF2-40B4-BE49-F238E27FC236}">
                  <a16:creationId xmlns:a16="http://schemas.microsoft.com/office/drawing/2014/main" id="{9CD0F2E9-071E-E04B-0588-8E5EA2DE57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72268" y="5794534"/>
              <a:ext cx="4513360" cy="1038742"/>
            </a:xfrm>
            <a:prstGeom prst="rect">
              <a:avLst/>
            </a:prstGeom>
            <a:effectLst>
              <a:outerShdw blurRad="63500" sx="102000" sy="102000" algn="ctr" rotWithShape="0">
                <a:prstClr val="black">
                  <a:alpha val="40000"/>
                </a:prstClr>
              </a:outerShdw>
            </a:effectLst>
          </p:spPr>
        </p:pic>
        <p:sp>
          <p:nvSpPr>
            <p:cNvPr id="16" name="Rectangle: Rounded Corners 15">
              <a:extLst>
                <a:ext uri="{FF2B5EF4-FFF2-40B4-BE49-F238E27FC236}">
                  <a16:creationId xmlns:a16="http://schemas.microsoft.com/office/drawing/2014/main" id="{B721F082-18B6-208C-BB36-351EA89ED140}"/>
                </a:ext>
              </a:extLst>
            </p:cNvPr>
            <p:cNvSpPr/>
            <p:nvPr/>
          </p:nvSpPr>
          <p:spPr>
            <a:xfrm>
              <a:off x="2914909" y="5929264"/>
              <a:ext cx="2743200" cy="543807"/>
            </a:xfrm>
            <a:prstGeom prst="roundRect">
              <a:avLst/>
            </a:prstGeom>
            <a:noFill/>
            <a:ln>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AFC9332E-28A0-EF58-00E1-E8C5D48C244E}"/>
              </a:ext>
            </a:extLst>
          </p:cNvPr>
          <p:cNvSpPr txBox="1"/>
          <p:nvPr/>
        </p:nvSpPr>
        <p:spPr>
          <a:xfrm>
            <a:off x="6885233" y="6007500"/>
            <a:ext cx="2459189" cy="400110"/>
          </a:xfrm>
          <a:prstGeom prst="rect">
            <a:avLst/>
          </a:prstGeom>
          <a:noFill/>
        </p:spPr>
        <p:txBody>
          <a:bodyPr wrap="square" rtlCol="0">
            <a:spAutoFit/>
          </a:bodyPr>
          <a:lstStyle/>
          <a:p>
            <a:r>
              <a:rPr lang="en-US" sz="2000" b="1" dirty="0">
                <a:solidFill>
                  <a:srgbClr val="FFFF00"/>
                </a:solidFill>
                <a:effectLst>
                  <a:outerShdw blurRad="38100" dist="38100" dir="2700000" algn="tl">
                    <a:srgbClr val="000000">
                      <a:alpha val="43137"/>
                    </a:srgbClr>
                  </a:outerShdw>
                </a:effectLst>
              </a:rPr>
              <a:t>Interior Section</a:t>
            </a:r>
          </a:p>
        </p:txBody>
      </p:sp>
      <p:sp>
        <p:nvSpPr>
          <p:cNvPr id="7" name="TextBox 6">
            <a:extLst>
              <a:ext uri="{FF2B5EF4-FFF2-40B4-BE49-F238E27FC236}">
                <a16:creationId xmlns:a16="http://schemas.microsoft.com/office/drawing/2014/main" id="{ACBD619E-874C-B7C6-513C-420F2C06DE79}"/>
              </a:ext>
            </a:extLst>
          </p:cNvPr>
          <p:cNvSpPr txBox="1"/>
          <p:nvPr/>
        </p:nvSpPr>
        <p:spPr>
          <a:xfrm>
            <a:off x="53440" y="6482197"/>
            <a:ext cx="3832760" cy="369332"/>
          </a:xfrm>
          <a:prstGeom prst="rect">
            <a:avLst/>
          </a:prstGeom>
          <a:noFill/>
        </p:spPr>
        <p:txBody>
          <a:bodyPr wrap="square" rtlCol="0">
            <a:spAutoFit/>
          </a:bodyPr>
          <a:lstStyle/>
          <a:p>
            <a:r>
              <a:rPr lang="en-US" b="1" dirty="0">
                <a:solidFill>
                  <a:schemeClr val="bg1">
                    <a:lumMod val="95000"/>
                  </a:schemeClr>
                </a:solidFill>
              </a:rPr>
              <a:t>End Span Bridge Deck - Example A</a:t>
            </a:r>
          </a:p>
        </p:txBody>
      </p:sp>
    </p:spTree>
    <p:extLst>
      <p:ext uri="{BB962C8B-B14F-4D97-AF65-F5344CB8AC3E}">
        <p14:creationId xmlns:p14="http://schemas.microsoft.com/office/powerpoint/2010/main" val="128107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3" y="0"/>
            <a:ext cx="11987721" cy="1194698"/>
          </a:xfrm>
        </p:spPr>
        <p:txBody>
          <a:bodyPr>
            <a:normAutofit/>
          </a:bodyPr>
          <a:lstStyle/>
          <a:p>
            <a:pPr>
              <a:lnSpc>
                <a:spcPct val="80000"/>
              </a:lnSpc>
            </a:pPr>
            <a:r>
              <a:rPr lang="en-US" sz="4000" dirty="0">
                <a:solidFill>
                  <a:schemeClr val="bg1"/>
                </a:solidFill>
                <a:effectLst>
                  <a:outerShdw blurRad="38100" dist="38100" dir="2700000" algn="tl">
                    <a:srgbClr val="000000">
                      <a:alpha val="43137"/>
                    </a:srgbClr>
                  </a:outerShdw>
                </a:effectLst>
              </a:rPr>
              <a:t>Comparison of Material </a:t>
            </a:r>
            <a:r>
              <a:rPr lang="en-US" sz="4000" dirty="0"/>
              <a:t>Qty.</a:t>
            </a:r>
            <a:r>
              <a:rPr lang="en-US" sz="4000" dirty="0">
                <a:solidFill>
                  <a:schemeClr val="bg1"/>
                </a:solidFill>
                <a:effectLst>
                  <a:outerShdw blurRad="38100" dist="38100" dir="2700000" algn="tl">
                    <a:srgbClr val="000000">
                      <a:alpha val="43137"/>
                    </a:srgbClr>
                  </a:outerShdw>
                </a:effectLst>
              </a:rPr>
              <a:t> – Deck Area 2 (Example A)</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457198" y="1420343"/>
            <a:ext cx="5652076" cy="4335864"/>
          </a:xfrm>
        </p:spPr>
        <p:txBody>
          <a:bodyPr>
            <a:normAutofit fontScale="77500" lnSpcReduction="20000"/>
          </a:bodyPr>
          <a:lstStyle/>
          <a:p>
            <a:pPr marL="0" indent="0">
              <a:lnSpc>
                <a:spcPct val="110000"/>
              </a:lnSpc>
              <a:buNone/>
            </a:pPr>
            <a:r>
              <a:rPr lang="en-US" b="1" u="sng" dirty="0"/>
              <a:t>Convention CS-RC</a:t>
            </a:r>
            <a:r>
              <a:rPr lang="en-US" b="1" dirty="0"/>
              <a:t> </a:t>
            </a:r>
            <a:r>
              <a:rPr lang="en-US" i="1" dirty="0"/>
              <a:t>(ASTM A615):</a:t>
            </a:r>
          </a:p>
          <a:p>
            <a:pPr>
              <a:lnSpc>
                <a:spcPct val="110000"/>
              </a:lnSpc>
            </a:pPr>
            <a:r>
              <a:rPr lang="en-US" dirty="0"/>
              <a:t>Thickness = </a:t>
            </a:r>
            <a:r>
              <a:rPr lang="en-US" i="1" dirty="0"/>
              <a:t>8”</a:t>
            </a:r>
          </a:p>
          <a:p>
            <a:pPr>
              <a:lnSpc>
                <a:spcPct val="110000"/>
              </a:lnSpc>
            </a:pPr>
            <a:r>
              <a:rPr lang="en-US" dirty="0"/>
              <a:t>Concrete Cover =</a:t>
            </a:r>
            <a:r>
              <a:rPr lang="en-US" i="1" dirty="0"/>
              <a:t> 2”</a:t>
            </a:r>
          </a:p>
          <a:p>
            <a:pPr>
              <a:lnSpc>
                <a:spcPct val="110000"/>
              </a:lnSpc>
            </a:pPr>
            <a:r>
              <a:rPr lang="en-US" dirty="0"/>
              <a:t>Flexural Depth (#5’s) </a:t>
            </a:r>
            <a:r>
              <a:rPr lang="en-US" i="1" dirty="0"/>
              <a:t>d = 5.7”</a:t>
            </a:r>
          </a:p>
          <a:p>
            <a:pPr>
              <a:lnSpc>
                <a:spcPct val="110000"/>
              </a:lnSpc>
            </a:pPr>
            <a:r>
              <a:rPr lang="en-US" dirty="0">
                <a:solidFill>
                  <a:schemeClr val="accent2"/>
                </a:solidFill>
              </a:rPr>
              <a:t>Empirical: </a:t>
            </a:r>
            <a:r>
              <a:rPr lang="en-US" sz="2000" b="1" i="1" dirty="0"/>
              <a:t>(AASHTO)</a:t>
            </a:r>
            <a:r>
              <a:rPr lang="en-US" sz="2000" i="1" dirty="0"/>
              <a:t>:</a:t>
            </a:r>
            <a:r>
              <a:rPr lang="en-US" sz="2800" i="1" dirty="0"/>
              <a:t> </a:t>
            </a:r>
            <a:r>
              <a:rPr lang="en-US" dirty="0">
                <a:highlight>
                  <a:srgbClr val="FFFF00"/>
                </a:highlight>
              </a:rPr>
              <a:t>Bottom layers = #5’s @ </a:t>
            </a:r>
            <a:r>
              <a:rPr lang="en-US" i="1" dirty="0">
                <a:highlight>
                  <a:srgbClr val="FFFF00"/>
                </a:highlight>
              </a:rPr>
              <a:t>13.8” </a:t>
            </a:r>
            <a:r>
              <a:rPr lang="en-US" sz="2000" i="1" dirty="0">
                <a:highlight>
                  <a:srgbClr val="FFFF00"/>
                </a:highlight>
              </a:rPr>
              <a:t>(0.27 in</a:t>
            </a:r>
            <a:r>
              <a:rPr lang="en-US" sz="2000" i="1" baseline="30000" dirty="0">
                <a:highlight>
                  <a:srgbClr val="FFFF00"/>
                </a:highlight>
              </a:rPr>
              <a:t>2</a:t>
            </a:r>
            <a:r>
              <a:rPr lang="en-US" sz="2000" i="1" dirty="0">
                <a:highlight>
                  <a:srgbClr val="FFFF00"/>
                </a:highlight>
              </a:rPr>
              <a:t>/ft</a:t>
            </a:r>
            <a:r>
              <a:rPr lang="en-US" sz="2000" dirty="0">
                <a:highlight>
                  <a:srgbClr val="FFFF00"/>
                </a:highlight>
              </a:rPr>
              <a:t>); </a:t>
            </a:r>
            <a:r>
              <a:rPr lang="en-US" dirty="0">
                <a:highlight>
                  <a:srgbClr val="FFFF00"/>
                </a:highlight>
              </a:rPr>
              <a:t>Top transverse = #4’s @ 13.3” </a:t>
            </a:r>
            <a:r>
              <a:rPr lang="en-US" sz="2100" i="1" dirty="0">
                <a:highlight>
                  <a:srgbClr val="FFFF00"/>
                </a:highlight>
              </a:rPr>
              <a:t>(0.18 in</a:t>
            </a:r>
            <a:r>
              <a:rPr lang="en-US" sz="2100" i="1" baseline="30000" dirty="0">
                <a:highlight>
                  <a:srgbClr val="FFFF00"/>
                </a:highlight>
              </a:rPr>
              <a:t>2</a:t>
            </a:r>
            <a:r>
              <a:rPr lang="en-US" sz="2100" i="1" dirty="0">
                <a:highlight>
                  <a:srgbClr val="FFFF00"/>
                </a:highlight>
              </a:rPr>
              <a:t>/ft); </a:t>
            </a:r>
            <a:r>
              <a:rPr lang="en-US" sz="2400" dirty="0">
                <a:solidFill>
                  <a:schemeClr val="accent2"/>
                </a:solidFill>
              </a:rPr>
              <a:t>+ Top long. </a:t>
            </a:r>
            <a:r>
              <a:rPr lang="en-US" sz="2400" i="1" dirty="0">
                <a:solidFill>
                  <a:schemeClr val="accent2"/>
                </a:solidFill>
              </a:rPr>
              <a:t>= #5’s @ 6” </a:t>
            </a:r>
            <a:r>
              <a:rPr lang="en-US" sz="1800" i="1" dirty="0">
                <a:solidFill>
                  <a:schemeClr val="accent2"/>
                </a:solidFill>
              </a:rPr>
              <a:t>(0.62 in</a:t>
            </a:r>
            <a:r>
              <a:rPr lang="en-US" sz="1800" i="1" baseline="30000" dirty="0">
                <a:solidFill>
                  <a:schemeClr val="accent2"/>
                </a:solidFill>
              </a:rPr>
              <a:t>2</a:t>
            </a:r>
            <a:r>
              <a:rPr lang="en-US" sz="1800" i="1" dirty="0">
                <a:solidFill>
                  <a:schemeClr val="accent2"/>
                </a:solidFill>
              </a:rPr>
              <a:t>/ft)</a:t>
            </a:r>
            <a:endParaRPr lang="en-US" sz="2100" i="1" dirty="0">
              <a:highlight>
                <a:srgbClr val="FFFF00"/>
              </a:highlight>
            </a:endParaRPr>
          </a:p>
          <a:p>
            <a:pPr>
              <a:lnSpc>
                <a:spcPct val="110000"/>
              </a:lnSpc>
            </a:pPr>
            <a:r>
              <a:rPr lang="en-US" dirty="0">
                <a:solidFill>
                  <a:schemeClr val="accent2"/>
                </a:solidFill>
              </a:rPr>
              <a:t>Empirical: </a:t>
            </a:r>
            <a:r>
              <a:rPr lang="en-US" sz="2000" b="1" i="1" dirty="0"/>
              <a:t>(FDOT): </a:t>
            </a:r>
            <a:r>
              <a:rPr lang="en-US" i="1" dirty="0"/>
              <a:t>3-layers @ #5’s @ 12” </a:t>
            </a:r>
            <a:r>
              <a:rPr lang="en-US" dirty="0">
                <a:solidFill>
                  <a:schemeClr val="bg1">
                    <a:lumMod val="65000"/>
                  </a:schemeClr>
                </a:solidFill>
              </a:rPr>
              <a:t>**</a:t>
            </a:r>
            <a:r>
              <a:rPr lang="en-US" sz="2800" i="1" dirty="0"/>
              <a:t> </a:t>
            </a:r>
            <a:r>
              <a:rPr lang="en-US" sz="2100" i="1" dirty="0"/>
              <a:t>(0.31 in</a:t>
            </a:r>
            <a:r>
              <a:rPr lang="en-US" sz="2100" i="1" baseline="30000" dirty="0"/>
              <a:t>2</a:t>
            </a:r>
            <a:r>
              <a:rPr lang="en-US" sz="2100" i="1" dirty="0"/>
              <a:t>/ft</a:t>
            </a:r>
            <a:r>
              <a:rPr lang="en-US" sz="2100" dirty="0"/>
              <a:t>); </a:t>
            </a:r>
          </a:p>
          <a:p>
            <a:pPr marL="0" indent="0">
              <a:lnSpc>
                <a:spcPct val="110000"/>
              </a:lnSpc>
              <a:buNone/>
            </a:pPr>
            <a:endParaRPr lang="en-US" sz="600" dirty="0">
              <a:highlight>
                <a:srgbClr val="FF00FF"/>
              </a:highlight>
            </a:endParaRPr>
          </a:p>
          <a:p>
            <a:pPr>
              <a:lnSpc>
                <a:spcPct val="110000"/>
              </a:lnSpc>
              <a:spcBef>
                <a:spcPts val="0"/>
              </a:spcBef>
            </a:pPr>
            <a:r>
              <a:rPr lang="en-US" dirty="0"/>
              <a:t>Total Rebar </a:t>
            </a:r>
            <a:r>
              <a:rPr lang="en-US" sz="2100" b="1" i="1" dirty="0"/>
              <a:t>(AASHTO):</a:t>
            </a:r>
            <a:r>
              <a:rPr lang="en-US" sz="2600" dirty="0"/>
              <a:t> </a:t>
            </a:r>
            <a:r>
              <a:rPr lang="en-US" i="1" dirty="0"/>
              <a:t>A</a:t>
            </a:r>
            <a:r>
              <a:rPr lang="en-US" i="1" baseline="-25000" dirty="0"/>
              <a:t>s</a:t>
            </a:r>
            <a:r>
              <a:rPr lang="en-US" i="1" dirty="0"/>
              <a:t>= 1.34 in</a:t>
            </a:r>
            <a:r>
              <a:rPr lang="en-US" i="1" baseline="30000" dirty="0"/>
              <a:t>2</a:t>
            </a:r>
            <a:r>
              <a:rPr lang="en-US" i="1" dirty="0"/>
              <a:t>/ ft</a:t>
            </a:r>
            <a:r>
              <a:rPr lang="en-US" i="1" baseline="30000" dirty="0"/>
              <a:t>2</a:t>
            </a:r>
          </a:p>
          <a:p>
            <a:pPr marL="0" indent="0">
              <a:lnSpc>
                <a:spcPct val="110000"/>
              </a:lnSpc>
              <a:spcBef>
                <a:spcPts val="0"/>
              </a:spcBef>
              <a:buNone/>
            </a:pPr>
            <a:r>
              <a:rPr lang="en-US" sz="2000" i="1" baseline="30000" dirty="0"/>
              <a:t>		</a:t>
            </a:r>
            <a:r>
              <a:rPr lang="en-US" sz="2000" i="1" dirty="0"/>
              <a:t>(</a:t>
            </a:r>
            <a:r>
              <a:rPr lang="en-US" sz="2000" b="1" i="1" dirty="0"/>
              <a:t>FDOT):</a:t>
            </a:r>
            <a:r>
              <a:rPr lang="en-US" dirty="0"/>
              <a:t> </a:t>
            </a:r>
            <a:r>
              <a:rPr lang="en-US" i="1" dirty="0"/>
              <a:t>A</a:t>
            </a:r>
            <a:r>
              <a:rPr lang="en-US" i="1" baseline="-25000" dirty="0"/>
              <a:t>s</a:t>
            </a:r>
            <a:r>
              <a:rPr lang="en-US" i="1" dirty="0"/>
              <a:t>= 1.55 in</a:t>
            </a:r>
            <a:r>
              <a:rPr lang="en-US" i="1" baseline="30000" dirty="0"/>
              <a:t>2</a:t>
            </a:r>
            <a:r>
              <a:rPr lang="en-US" i="1" dirty="0"/>
              <a:t>/ ft</a:t>
            </a:r>
            <a:r>
              <a:rPr lang="en-US" i="1" baseline="30000" dirty="0"/>
              <a:t>2</a:t>
            </a:r>
            <a:endParaRPr lang="en-US" i="1" dirty="0"/>
          </a:p>
        </p:txBody>
      </p:sp>
      <p:sp>
        <p:nvSpPr>
          <p:cNvPr id="6" name="Content Placeholder 5">
            <a:extLst>
              <a:ext uri="{FF2B5EF4-FFF2-40B4-BE49-F238E27FC236}">
                <a16:creationId xmlns:a16="http://schemas.microsoft.com/office/drawing/2014/main" id="{19AF07F0-2A1F-74FF-CB9A-330FC4CF19BA}"/>
              </a:ext>
            </a:extLst>
          </p:cNvPr>
          <p:cNvSpPr>
            <a:spLocks noGrp="1"/>
          </p:cNvSpPr>
          <p:nvPr>
            <p:ph sz="half" idx="2"/>
          </p:nvPr>
        </p:nvSpPr>
        <p:spPr>
          <a:xfrm>
            <a:off x="6301492" y="1406828"/>
            <a:ext cx="5533081" cy="4662130"/>
          </a:xfrm>
        </p:spPr>
        <p:txBody>
          <a:bodyPr>
            <a:normAutofit fontScale="77500" lnSpcReduction="20000"/>
          </a:bodyPr>
          <a:lstStyle/>
          <a:p>
            <a:pPr marL="0" indent="0">
              <a:lnSpc>
                <a:spcPct val="110000"/>
              </a:lnSpc>
              <a:buNone/>
            </a:pPr>
            <a:r>
              <a:rPr lang="en-US" b="1" u="sng" dirty="0"/>
              <a:t>GFRP-RC</a:t>
            </a:r>
            <a:r>
              <a:rPr lang="en-US" b="1" dirty="0"/>
              <a:t> </a:t>
            </a:r>
            <a:r>
              <a:rPr lang="en-US" i="1" dirty="0"/>
              <a:t>(ASTM D8505-23):</a:t>
            </a:r>
          </a:p>
          <a:p>
            <a:pPr>
              <a:lnSpc>
                <a:spcPct val="110000"/>
              </a:lnSpc>
            </a:pPr>
            <a:r>
              <a:rPr lang="en-US" dirty="0"/>
              <a:t>Thickness = </a:t>
            </a:r>
            <a:r>
              <a:rPr lang="en-US" i="1" dirty="0"/>
              <a:t>7” </a:t>
            </a:r>
            <a:r>
              <a:rPr lang="en-US" sz="2400" i="1" dirty="0">
                <a:solidFill>
                  <a:srgbClr val="00B050"/>
                </a:solidFill>
                <a:sym typeface="Wingdings" panose="05000000000000000000" pitchFamily="2" charset="2"/>
              </a:rPr>
              <a:t> </a:t>
            </a:r>
            <a:r>
              <a:rPr lang="en-US" sz="2400" i="1" dirty="0" err="1">
                <a:solidFill>
                  <a:srgbClr val="368D41"/>
                </a:solidFill>
                <a:sym typeface="Wingdings" panose="05000000000000000000" pitchFamily="2" charset="2"/>
              </a:rPr>
              <a:t>D</a:t>
            </a:r>
            <a:r>
              <a:rPr lang="en-US" sz="2400" i="1" baseline="-25000" dirty="0" err="1">
                <a:solidFill>
                  <a:srgbClr val="368D41"/>
                </a:solidFill>
              </a:rPr>
              <a:t>vol</a:t>
            </a:r>
            <a:r>
              <a:rPr lang="en-US" sz="2400" i="1" baseline="-25000" dirty="0">
                <a:solidFill>
                  <a:srgbClr val="368D41"/>
                </a:solidFill>
              </a:rPr>
              <a:t>.</a:t>
            </a:r>
            <a:r>
              <a:rPr lang="en-US" sz="2400" i="1" dirty="0">
                <a:solidFill>
                  <a:srgbClr val="00B050"/>
                </a:solidFill>
              </a:rPr>
              <a:t>= -12%;</a:t>
            </a:r>
            <a:r>
              <a:rPr lang="en-US" sz="2400" i="1" dirty="0">
                <a:solidFill>
                  <a:srgbClr val="368D41"/>
                </a:solidFill>
                <a:sym typeface="Wingdings" panose="05000000000000000000" pitchFamily="2" charset="2"/>
              </a:rPr>
              <a:t> </a:t>
            </a:r>
            <a:r>
              <a:rPr lang="en-US" sz="2400" i="1" dirty="0" err="1">
                <a:solidFill>
                  <a:srgbClr val="368D41"/>
                </a:solidFill>
                <a:sym typeface="Wingdings" panose="05000000000000000000" pitchFamily="2" charset="2"/>
              </a:rPr>
              <a:t>D</a:t>
            </a:r>
            <a:r>
              <a:rPr lang="en-US" sz="2400" i="1" baseline="-25000" dirty="0" err="1">
                <a:solidFill>
                  <a:srgbClr val="368D41"/>
                </a:solidFill>
              </a:rPr>
              <a:t>weight</a:t>
            </a:r>
            <a:r>
              <a:rPr lang="en-US" sz="2400" i="1" baseline="-25000" dirty="0">
                <a:solidFill>
                  <a:srgbClr val="368D41"/>
                </a:solidFill>
              </a:rPr>
              <a:t> </a:t>
            </a:r>
            <a:r>
              <a:rPr lang="en-US" sz="2400" i="1" dirty="0">
                <a:solidFill>
                  <a:srgbClr val="00B050"/>
                </a:solidFill>
              </a:rPr>
              <a:t>= -15% </a:t>
            </a:r>
          </a:p>
          <a:p>
            <a:pPr>
              <a:lnSpc>
                <a:spcPct val="110000"/>
              </a:lnSpc>
            </a:pPr>
            <a:r>
              <a:rPr lang="en-US" dirty="0"/>
              <a:t>Concrete Cover = </a:t>
            </a:r>
            <a:r>
              <a:rPr lang="en-US" i="1" dirty="0"/>
              <a:t>1”</a:t>
            </a:r>
          </a:p>
          <a:p>
            <a:pPr>
              <a:lnSpc>
                <a:spcPct val="110000"/>
              </a:lnSpc>
            </a:pPr>
            <a:r>
              <a:rPr lang="en-US" dirty="0"/>
              <a:t>Flexural Depth (#5’s) </a:t>
            </a:r>
            <a:r>
              <a:rPr lang="en-US" i="1" dirty="0"/>
              <a:t>d = 5.7”</a:t>
            </a:r>
          </a:p>
          <a:p>
            <a:pPr>
              <a:lnSpc>
                <a:spcPct val="110000"/>
              </a:lnSpc>
              <a:spcAft>
                <a:spcPts val="1000"/>
              </a:spcAft>
            </a:pPr>
            <a:r>
              <a:rPr lang="en-US" dirty="0">
                <a:solidFill>
                  <a:schemeClr val="accent2"/>
                </a:solidFill>
              </a:rPr>
              <a:t>Empirical </a:t>
            </a:r>
            <a:r>
              <a:rPr lang="en-US" sz="2000" b="1" i="1" dirty="0">
                <a:solidFill>
                  <a:schemeClr val="accent2"/>
                </a:solidFill>
              </a:rPr>
              <a:t>(FDOT/</a:t>
            </a:r>
            <a:r>
              <a:rPr lang="en-US" sz="2000" b="1" i="1" dirty="0"/>
              <a:t>AASHTO-GSG)</a:t>
            </a:r>
            <a:r>
              <a:rPr lang="en-US" sz="2000" i="1" dirty="0"/>
              <a:t>:</a:t>
            </a:r>
            <a:r>
              <a:rPr lang="en-US" sz="2400" i="1" dirty="0"/>
              <a:t> </a:t>
            </a:r>
            <a:r>
              <a:rPr lang="en-US" dirty="0">
                <a:solidFill>
                  <a:schemeClr val="bg1">
                    <a:lumMod val="65000"/>
                  </a:schemeClr>
                </a:solidFill>
              </a:rPr>
              <a:t>**</a:t>
            </a:r>
            <a:r>
              <a:rPr lang="en-US" dirty="0">
                <a:highlight>
                  <a:srgbClr val="FFFF00"/>
                </a:highlight>
              </a:rPr>
              <a:t>Bottom</a:t>
            </a:r>
            <a:r>
              <a:rPr lang="en-US" dirty="0">
                <a:solidFill>
                  <a:schemeClr val="bg1">
                    <a:lumMod val="65000"/>
                  </a:schemeClr>
                </a:solidFill>
                <a:highlight>
                  <a:srgbClr val="FFFF00"/>
                </a:highlight>
              </a:rPr>
              <a:t> </a:t>
            </a:r>
            <a:r>
              <a:rPr lang="en-US" dirty="0">
                <a:highlight>
                  <a:srgbClr val="FFFF00"/>
                </a:highlight>
              </a:rPr>
              <a:t>transverse </a:t>
            </a:r>
            <a:r>
              <a:rPr lang="en-US" i="1" dirty="0">
                <a:highlight>
                  <a:srgbClr val="FFFF00"/>
                </a:highlight>
              </a:rPr>
              <a:t>= #5’s @ 6.5” </a:t>
            </a:r>
            <a:r>
              <a:rPr lang="en-US" sz="2000" i="1" dirty="0">
                <a:highlight>
                  <a:srgbClr val="FFFF00"/>
                </a:highlight>
              </a:rPr>
              <a:t>(0.83% = 0.57</a:t>
            </a:r>
            <a:r>
              <a:rPr lang="en-US" sz="2000" i="1" dirty="0">
                <a:solidFill>
                  <a:schemeClr val="accent2"/>
                </a:solidFill>
                <a:highlight>
                  <a:srgbClr val="FFFF00"/>
                </a:highlight>
              </a:rPr>
              <a:t> </a:t>
            </a:r>
            <a:r>
              <a:rPr lang="en-US" sz="2000" i="1" dirty="0">
                <a:highlight>
                  <a:srgbClr val="FFFF00"/>
                </a:highlight>
              </a:rPr>
              <a:t>in</a:t>
            </a:r>
            <a:r>
              <a:rPr lang="en-US" sz="2000" i="1" baseline="30000" dirty="0">
                <a:highlight>
                  <a:srgbClr val="FFFF00"/>
                </a:highlight>
              </a:rPr>
              <a:t>2</a:t>
            </a:r>
            <a:r>
              <a:rPr lang="en-US" sz="2000" i="1" dirty="0">
                <a:highlight>
                  <a:srgbClr val="FFFF00"/>
                </a:highlight>
              </a:rPr>
              <a:t>);</a:t>
            </a:r>
            <a:r>
              <a:rPr lang="en-US" sz="1800" i="1" dirty="0">
                <a:highlight>
                  <a:srgbClr val="FFFF00"/>
                </a:highlight>
              </a:rPr>
              <a:t> </a:t>
            </a:r>
            <a:r>
              <a:rPr lang="en-US" dirty="0">
                <a:highlight>
                  <a:srgbClr val="FFFF00"/>
                </a:highlight>
              </a:rPr>
              <a:t>Other 2-layers </a:t>
            </a:r>
            <a:r>
              <a:rPr lang="en-US" i="1" dirty="0">
                <a:highlight>
                  <a:srgbClr val="FFFF00"/>
                </a:highlight>
              </a:rPr>
              <a:t>= #5’s @ 12”</a:t>
            </a:r>
            <a:r>
              <a:rPr lang="en-US" sz="2000" i="1" dirty="0">
                <a:highlight>
                  <a:srgbClr val="FFFF00"/>
                </a:highlight>
              </a:rPr>
              <a:t> (0.35% = 0.31 in</a:t>
            </a:r>
            <a:r>
              <a:rPr lang="en-US" sz="2000" i="1" baseline="30000" dirty="0">
                <a:highlight>
                  <a:srgbClr val="FFFF00"/>
                </a:highlight>
              </a:rPr>
              <a:t>2</a:t>
            </a:r>
            <a:r>
              <a:rPr lang="en-US" sz="2000" i="1" dirty="0">
                <a:highlight>
                  <a:srgbClr val="FFFF00"/>
                </a:highlight>
              </a:rPr>
              <a:t>);</a:t>
            </a:r>
            <a:r>
              <a:rPr lang="en-US" sz="2000" i="1" dirty="0"/>
              <a:t>	</a:t>
            </a:r>
            <a:r>
              <a:rPr lang="en-US" dirty="0">
                <a:solidFill>
                  <a:schemeClr val="accent2"/>
                </a:solidFill>
              </a:rPr>
              <a:t>+ Top long. </a:t>
            </a:r>
            <a:r>
              <a:rPr lang="en-US" i="1" dirty="0">
                <a:solidFill>
                  <a:schemeClr val="accent2"/>
                </a:solidFill>
              </a:rPr>
              <a:t>= #5’s @ 6”</a:t>
            </a:r>
            <a:r>
              <a:rPr lang="en-US" sz="2000" i="1" dirty="0">
                <a:solidFill>
                  <a:schemeClr val="accent2"/>
                </a:solidFill>
              </a:rPr>
              <a:t> (0.62 in</a:t>
            </a:r>
            <a:r>
              <a:rPr lang="en-US" sz="2000" i="1" baseline="30000" dirty="0">
                <a:solidFill>
                  <a:schemeClr val="accent2"/>
                </a:solidFill>
              </a:rPr>
              <a:t>2</a:t>
            </a:r>
            <a:r>
              <a:rPr lang="en-US" sz="2000" i="1" dirty="0">
                <a:solidFill>
                  <a:schemeClr val="accent2"/>
                </a:solidFill>
              </a:rPr>
              <a:t>/ft)</a:t>
            </a:r>
            <a:endParaRPr lang="en-US" dirty="0">
              <a:solidFill>
                <a:schemeClr val="accent2"/>
              </a:solidFill>
            </a:endParaRPr>
          </a:p>
          <a:p>
            <a:pPr>
              <a:lnSpc>
                <a:spcPct val="110000"/>
              </a:lnSpc>
              <a:spcBef>
                <a:spcPts val="0"/>
              </a:spcBef>
            </a:pPr>
            <a:r>
              <a:rPr lang="en-US" dirty="0"/>
              <a:t>Total Rebar: </a:t>
            </a:r>
            <a:r>
              <a:rPr lang="en-US" i="1" dirty="0" err="1"/>
              <a:t>A</a:t>
            </a:r>
            <a:r>
              <a:rPr lang="en-US" i="1" baseline="-25000" dirty="0" err="1"/>
              <a:t>f</a:t>
            </a:r>
            <a:r>
              <a:rPr lang="en-US" i="1" dirty="0"/>
              <a:t> = 1.81 in</a:t>
            </a:r>
            <a:r>
              <a:rPr lang="en-US" i="1" baseline="30000" dirty="0"/>
              <a:t>2</a:t>
            </a:r>
            <a:r>
              <a:rPr lang="en-US" i="1" dirty="0"/>
              <a:t>/ft</a:t>
            </a:r>
            <a:r>
              <a:rPr lang="en-US" i="1" baseline="30000" dirty="0"/>
              <a:t>2</a:t>
            </a:r>
            <a:r>
              <a:rPr lang="en-US" i="1" dirty="0"/>
              <a:t> </a:t>
            </a:r>
          </a:p>
          <a:p>
            <a:pPr marL="0" indent="0">
              <a:lnSpc>
                <a:spcPct val="110000"/>
              </a:lnSpc>
              <a:spcBef>
                <a:spcPts val="0"/>
              </a:spcBef>
              <a:buNone/>
            </a:pPr>
            <a:r>
              <a:rPr lang="en-US" sz="2400" i="1" dirty="0">
                <a:sym typeface="Wingdings" panose="05000000000000000000" pitchFamily="2" charset="2"/>
              </a:rPr>
              <a:t> </a:t>
            </a:r>
            <a:r>
              <a:rPr lang="en-US" sz="2400" i="1" dirty="0">
                <a:solidFill>
                  <a:srgbClr val="00B050"/>
                </a:solidFill>
                <a:sym typeface="Wingdings" panose="05000000000000000000" pitchFamily="2" charset="2"/>
              </a:rPr>
              <a:t> </a:t>
            </a:r>
            <a:r>
              <a:rPr lang="en-US" sz="2400" i="1" dirty="0">
                <a:solidFill>
                  <a:srgbClr val="FF0000"/>
                </a:solidFill>
                <a:sym typeface="Wingdings" panose="05000000000000000000" pitchFamily="2" charset="2"/>
              </a:rPr>
              <a:t> </a:t>
            </a:r>
            <a:r>
              <a:rPr lang="en-US" sz="2400" i="1" dirty="0" err="1">
                <a:solidFill>
                  <a:srgbClr val="FF0000"/>
                </a:solidFill>
                <a:latin typeface="Symbol" panose="05050102010706020507" pitchFamily="18" charset="2"/>
                <a:sym typeface="Wingdings" panose="05000000000000000000" pitchFamily="2" charset="2"/>
              </a:rPr>
              <a:t>D</a:t>
            </a:r>
            <a:r>
              <a:rPr lang="en-US" sz="2400" i="1" baseline="-25000" dirty="0" err="1">
                <a:solidFill>
                  <a:srgbClr val="FF0000"/>
                </a:solidFill>
              </a:rPr>
              <a:t>vol</a:t>
            </a:r>
            <a:r>
              <a:rPr lang="en-US" sz="2400" i="1" baseline="-25000" dirty="0">
                <a:solidFill>
                  <a:srgbClr val="FF0000"/>
                </a:solidFill>
              </a:rPr>
              <a:t>.</a:t>
            </a:r>
            <a:r>
              <a:rPr lang="en-US" sz="2400" i="1" dirty="0">
                <a:solidFill>
                  <a:srgbClr val="FF0000"/>
                </a:solidFill>
              </a:rPr>
              <a:t> </a:t>
            </a:r>
            <a:r>
              <a:rPr lang="en-US" sz="2000" b="1" i="1" dirty="0"/>
              <a:t>(AASHTO) </a:t>
            </a:r>
            <a:r>
              <a:rPr lang="en-US" sz="2400" i="1" dirty="0">
                <a:solidFill>
                  <a:srgbClr val="FF0000"/>
                </a:solidFill>
              </a:rPr>
              <a:t>= +35%</a:t>
            </a:r>
            <a:r>
              <a:rPr lang="en-US" sz="2400" i="1" dirty="0">
                <a:solidFill>
                  <a:srgbClr val="00B050"/>
                </a:solidFill>
              </a:rPr>
              <a:t>; </a:t>
            </a:r>
            <a:r>
              <a:rPr lang="en-US" sz="2400" i="1" dirty="0" err="1">
                <a:solidFill>
                  <a:srgbClr val="368D41"/>
                </a:solidFill>
                <a:latin typeface="Symbol" panose="05050102010706020507" pitchFamily="18" charset="2"/>
                <a:sym typeface="Wingdings" panose="05000000000000000000" pitchFamily="2" charset="2"/>
              </a:rPr>
              <a:t>D</a:t>
            </a:r>
            <a:r>
              <a:rPr lang="en-US" sz="2400" i="1" baseline="-25000" dirty="0" err="1">
                <a:solidFill>
                  <a:srgbClr val="368D41"/>
                </a:solidFill>
              </a:rPr>
              <a:t>weight</a:t>
            </a:r>
            <a:r>
              <a:rPr lang="en-US" sz="2400" i="1" baseline="-25000" dirty="0">
                <a:solidFill>
                  <a:srgbClr val="368D41"/>
                </a:solidFill>
              </a:rPr>
              <a:t> </a:t>
            </a:r>
            <a:r>
              <a:rPr lang="en-US" sz="2400" i="1" dirty="0">
                <a:solidFill>
                  <a:srgbClr val="00B050"/>
                </a:solidFill>
              </a:rPr>
              <a:t>= -66 % </a:t>
            </a:r>
          </a:p>
          <a:p>
            <a:pPr marL="0" indent="0">
              <a:lnSpc>
                <a:spcPct val="110000"/>
              </a:lnSpc>
              <a:spcBef>
                <a:spcPts val="0"/>
              </a:spcBef>
              <a:buNone/>
            </a:pPr>
            <a:r>
              <a:rPr lang="en-US" sz="2400" i="1" dirty="0">
                <a:solidFill>
                  <a:srgbClr val="00B050"/>
                </a:solidFill>
              </a:rPr>
              <a:t> </a:t>
            </a:r>
            <a:r>
              <a:rPr lang="en-US" sz="2400" i="1" dirty="0">
                <a:solidFill>
                  <a:srgbClr val="00B050"/>
                </a:solidFill>
                <a:sym typeface="Wingdings" panose="05000000000000000000" pitchFamily="2" charset="2"/>
              </a:rPr>
              <a:t> </a:t>
            </a:r>
            <a:r>
              <a:rPr lang="en-US" sz="2400" i="1" dirty="0" err="1">
                <a:solidFill>
                  <a:srgbClr val="FF0000"/>
                </a:solidFill>
                <a:latin typeface="Symbol" panose="05050102010706020507" pitchFamily="18" charset="2"/>
                <a:sym typeface="Wingdings" panose="05000000000000000000" pitchFamily="2" charset="2"/>
              </a:rPr>
              <a:t>D</a:t>
            </a:r>
            <a:r>
              <a:rPr lang="en-US" sz="2400" i="1" baseline="-25000" dirty="0" err="1">
                <a:solidFill>
                  <a:srgbClr val="FF0000"/>
                </a:solidFill>
              </a:rPr>
              <a:t>vol</a:t>
            </a:r>
            <a:r>
              <a:rPr lang="en-US" sz="2400" i="1" baseline="-25000" dirty="0">
                <a:solidFill>
                  <a:srgbClr val="FF0000"/>
                </a:solidFill>
              </a:rPr>
              <a:t>.</a:t>
            </a:r>
            <a:r>
              <a:rPr lang="en-US" sz="2400" i="1" dirty="0">
                <a:solidFill>
                  <a:srgbClr val="FF0000"/>
                </a:solidFill>
              </a:rPr>
              <a:t> </a:t>
            </a:r>
            <a:r>
              <a:rPr lang="en-US" sz="2000" b="1" i="1" dirty="0"/>
              <a:t>(FDOT)      </a:t>
            </a:r>
            <a:r>
              <a:rPr lang="en-US" sz="2400" i="1" dirty="0">
                <a:solidFill>
                  <a:srgbClr val="FF0000"/>
                </a:solidFill>
              </a:rPr>
              <a:t>= +17%</a:t>
            </a:r>
            <a:r>
              <a:rPr lang="en-US" sz="2400" i="1" dirty="0">
                <a:solidFill>
                  <a:srgbClr val="00B050"/>
                </a:solidFill>
              </a:rPr>
              <a:t>; </a:t>
            </a:r>
            <a:r>
              <a:rPr lang="en-US" sz="2400" i="1" dirty="0" err="1">
                <a:solidFill>
                  <a:srgbClr val="368D41"/>
                </a:solidFill>
                <a:latin typeface="Symbol" panose="05050102010706020507" pitchFamily="18" charset="2"/>
                <a:sym typeface="Wingdings" panose="05000000000000000000" pitchFamily="2" charset="2"/>
              </a:rPr>
              <a:t>D</a:t>
            </a:r>
            <a:r>
              <a:rPr lang="en-US" sz="2400" i="1" baseline="-25000" dirty="0" err="1">
                <a:solidFill>
                  <a:srgbClr val="368D41"/>
                </a:solidFill>
              </a:rPr>
              <a:t>weight</a:t>
            </a:r>
            <a:r>
              <a:rPr lang="en-US" sz="2400" i="1" baseline="-25000" dirty="0">
                <a:solidFill>
                  <a:srgbClr val="368D41"/>
                </a:solidFill>
              </a:rPr>
              <a:t> </a:t>
            </a:r>
            <a:r>
              <a:rPr lang="en-US" sz="2400" i="1" dirty="0">
                <a:solidFill>
                  <a:srgbClr val="00B050"/>
                </a:solidFill>
              </a:rPr>
              <a:t>= -71 %</a:t>
            </a:r>
            <a:endParaRPr lang="en-US" sz="2400" dirty="0"/>
          </a:p>
        </p:txBody>
      </p:sp>
      <p:sp>
        <p:nvSpPr>
          <p:cNvPr id="3" name="Slide Number Placeholder 2">
            <a:extLst>
              <a:ext uri="{FF2B5EF4-FFF2-40B4-BE49-F238E27FC236}">
                <a16:creationId xmlns:a16="http://schemas.microsoft.com/office/drawing/2014/main" id="{A8C22334-AA93-EA10-F8C1-93557BB4D241}"/>
              </a:ext>
            </a:extLst>
          </p:cNvPr>
          <p:cNvSpPr>
            <a:spLocks noGrp="1"/>
          </p:cNvSpPr>
          <p:nvPr>
            <p:ph type="sldNum" sz="quarter" idx="12"/>
          </p:nvPr>
        </p:nvSpPr>
        <p:spPr/>
        <p:txBody>
          <a:bodyPr/>
          <a:lstStyle/>
          <a:p>
            <a:fld id="{8301250C-3411-4DAA-A330-B8FCF0FECA0E}" type="slidenum">
              <a:rPr lang="en-US" smtClean="0"/>
              <a:t>37</a:t>
            </a:fld>
            <a:endParaRPr lang="en-US"/>
          </a:p>
        </p:txBody>
      </p:sp>
      <p:sp>
        <p:nvSpPr>
          <p:cNvPr id="13" name="TextBox 12">
            <a:extLst>
              <a:ext uri="{FF2B5EF4-FFF2-40B4-BE49-F238E27FC236}">
                <a16:creationId xmlns:a16="http://schemas.microsoft.com/office/drawing/2014/main" id="{BE0762C5-C599-43D5-B966-C432296E65D7}"/>
              </a:ext>
            </a:extLst>
          </p:cNvPr>
          <p:cNvSpPr txBox="1"/>
          <p:nvPr/>
        </p:nvSpPr>
        <p:spPr>
          <a:xfrm>
            <a:off x="6664654" y="6463944"/>
            <a:ext cx="4400753" cy="369332"/>
          </a:xfrm>
          <a:prstGeom prst="rect">
            <a:avLst/>
          </a:prstGeom>
          <a:noFill/>
        </p:spPr>
        <p:txBody>
          <a:bodyPr wrap="square">
            <a:spAutoFit/>
          </a:bodyPr>
          <a:lstStyle/>
          <a:p>
            <a:r>
              <a:rPr lang="en-US" i="1" dirty="0">
                <a:solidFill>
                  <a:schemeClr val="bg2"/>
                </a:solidFill>
              </a:rPr>
              <a:t>** Minimum bar size and spacing governs</a:t>
            </a:r>
          </a:p>
        </p:txBody>
      </p:sp>
      <p:grpSp>
        <p:nvGrpSpPr>
          <p:cNvPr id="10" name="Group 9">
            <a:extLst>
              <a:ext uri="{FF2B5EF4-FFF2-40B4-BE49-F238E27FC236}">
                <a16:creationId xmlns:a16="http://schemas.microsoft.com/office/drawing/2014/main" id="{841A14C8-C179-FFD7-1FF8-3B8010A98E90}"/>
              </a:ext>
            </a:extLst>
          </p:cNvPr>
          <p:cNvGrpSpPr/>
          <p:nvPr/>
        </p:nvGrpSpPr>
        <p:grpSpPr>
          <a:xfrm>
            <a:off x="5102696" y="5415531"/>
            <a:ext cx="4921360" cy="1132642"/>
            <a:chOff x="855133" y="5537458"/>
            <a:chExt cx="4921360" cy="1132642"/>
          </a:xfrm>
        </p:grpSpPr>
        <p:pic>
          <p:nvPicPr>
            <p:cNvPr id="15" name="Picture 14">
              <a:extLst>
                <a:ext uri="{FF2B5EF4-FFF2-40B4-BE49-F238E27FC236}">
                  <a16:creationId xmlns:a16="http://schemas.microsoft.com/office/drawing/2014/main" id="{9CD0F2E9-071E-E04B-0588-8E5EA2DE57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5133" y="5537458"/>
              <a:ext cx="4921360" cy="1132642"/>
            </a:xfrm>
            <a:prstGeom prst="rect">
              <a:avLst/>
            </a:prstGeom>
            <a:effectLst>
              <a:outerShdw blurRad="63500" sx="102000" sy="102000" algn="ctr" rotWithShape="0">
                <a:prstClr val="black">
                  <a:alpha val="40000"/>
                </a:prstClr>
              </a:outerShdw>
            </a:effectLst>
          </p:spPr>
        </p:pic>
        <p:sp>
          <p:nvSpPr>
            <p:cNvPr id="16" name="Rectangle: Rounded Corners 15">
              <a:extLst>
                <a:ext uri="{FF2B5EF4-FFF2-40B4-BE49-F238E27FC236}">
                  <a16:creationId xmlns:a16="http://schemas.microsoft.com/office/drawing/2014/main" id="{B721F082-18B6-208C-BB36-351EA89ED140}"/>
                </a:ext>
              </a:extLst>
            </p:cNvPr>
            <p:cNvSpPr/>
            <p:nvPr/>
          </p:nvSpPr>
          <p:spPr>
            <a:xfrm rot="60000">
              <a:off x="1801097" y="5902922"/>
              <a:ext cx="3026708" cy="134297"/>
            </a:xfrm>
            <a:prstGeom prst="roundRect">
              <a:avLst/>
            </a:prstGeom>
            <a:noFill/>
            <a:ln>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73730C19-1142-4166-44C6-54CCC4B89004}"/>
              </a:ext>
            </a:extLst>
          </p:cNvPr>
          <p:cNvSpPr txBox="1"/>
          <p:nvPr/>
        </p:nvSpPr>
        <p:spPr>
          <a:xfrm>
            <a:off x="2800952" y="5789077"/>
            <a:ext cx="2459189" cy="400110"/>
          </a:xfrm>
          <a:prstGeom prst="rect">
            <a:avLst/>
          </a:prstGeom>
          <a:noFill/>
        </p:spPr>
        <p:txBody>
          <a:bodyPr wrap="square" rtlCol="0">
            <a:spAutoFit/>
          </a:bodyPr>
          <a:lstStyle/>
          <a:p>
            <a:r>
              <a:rPr lang="en-US" sz="2000" b="1" dirty="0">
                <a:solidFill>
                  <a:schemeClr val="accent2"/>
                </a:solidFill>
                <a:effectLst>
                  <a:outerShdw blurRad="38100" dist="38100" dir="2700000" algn="tl">
                    <a:srgbClr val="000000">
                      <a:alpha val="43137"/>
                    </a:srgbClr>
                  </a:outerShdw>
                </a:effectLst>
              </a:rPr>
              <a:t>Link-Slab Section</a:t>
            </a:r>
          </a:p>
        </p:txBody>
      </p:sp>
      <p:sp>
        <p:nvSpPr>
          <p:cNvPr id="5" name="TextBox 4">
            <a:extLst>
              <a:ext uri="{FF2B5EF4-FFF2-40B4-BE49-F238E27FC236}">
                <a16:creationId xmlns:a16="http://schemas.microsoft.com/office/drawing/2014/main" id="{2BFD2A85-01B7-2DAA-ABE2-5970E3EAD279}"/>
              </a:ext>
            </a:extLst>
          </p:cNvPr>
          <p:cNvSpPr txBox="1"/>
          <p:nvPr/>
        </p:nvSpPr>
        <p:spPr>
          <a:xfrm>
            <a:off x="53440" y="6482197"/>
            <a:ext cx="3832760" cy="369332"/>
          </a:xfrm>
          <a:prstGeom prst="rect">
            <a:avLst/>
          </a:prstGeom>
          <a:noFill/>
        </p:spPr>
        <p:txBody>
          <a:bodyPr wrap="square" rtlCol="0">
            <a:spAutoFit/>
          </a:bodyPr>
          <a:lstStyle/>
          <a:p>
            <a:r>
              <a:rPr lang="en-US" b="1" dirty="0">
                <a:solidFill>
                  <a:schemeClr val="bg1">
                    <a:lumMod val="95000"/>
                  </a:schemeClr>
                </a:solidFill>
              </a:rPr>
              <a:t>End Span Bridge Deck - Example A</a:t>
            </a:r>
          </a:p>
        </p:txBody>
      </p:sp>
    </p:spTree>
    <p:extLst>
      <p:ext uri="{BB962C8B-B14F-4D97-AF65-F5344CB8AC3E}">
        <p14:creationId xmlns:p14="http://schemas.microsoft.com/office/powerpoint/2010/main" val="11968112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0"/>
            <a:ext cx="11917136" cy="1115735"/>
          </a:xfrm>
        </p:spPr>
        <p:txBody>
          <a:bodyPr>
            <a:normAutofit/>
          </a:bodyPr>
          <a:lstStyle/>
          <a:p>
            <a:r>
              <a:rPr lang="en-US" sz="4000" dirty="0">
                <a:solidFill>
                  <a:schemeClr val="bg1"/>
                </a:solidFill>
                <a:effectLst>
                  <a:outerShdw blurRad="38100" dist="38100" dir="2700000" algn="tl">
                    <a:srgbClr val="000000">
                      <a:alpha val="43137"/>
                    </a:srgbClr>
                  </a:outerShdw>
                </a:effectLst>
              </a:rPr>
              <a:t>Comparison of Material </a:t>
            </a:r>
            <a:r>
              <a:rPr lang="en-US" sz="4000" dirty="0"/>
              <a:t>Qty.</a:t>
            </a:r>
            <a:r>
              <a:rPr lang="en-US" sz="4000" dirty="0">
                <a:solidFill>
                  <a:schemeClr val="bg1"/>
                </a:solidFill>
                <a:effectLst>
                  <a:outerShdw blurRad="38100" dist="38100" dir="2700000" algn="tl">
                    <a:srgbClr val="000000">
                      <a:alpha val="43137"/>
                    </a:srgbClr>
                  </a:outerShdw>
                </a:effectLst>
              </a:rPr>
              <a:t> – Deck Area 3 (Example A)</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457198" y="1420342"/>
            <a:ext cx="5789070" cy="4588597"/>
          </a:xfrm>
        </p:spPr>
        <p:txBody>
          <a:bodyPr>
            <a:normAutofit fontScale="85000" lnSpcReduction="20000"/>
          </a:bodyPr>
          <a:lstStyle/>
          <a:p>
            <a:pPr marL="0" indent="0">
              <a:lnSpc>
                <a:spcPct val="110000"/>
              </a:lnSpc>
              <a:buNone/>
            </a:pPr>
            <a:r>
              <a:rPr lang="en-US" b="1" u="sng" dirty="0"/>
              <a:t>Convention CS-RC</a:t>
            </a:r>
            <a:r>
              <a:rPr lang="en-US" b="1" dirty="0"/>
              <a:t> </a:t>
            </a:r>
            <a:r>
              <a:rPr lang="en-US" i="1" dirty="0"/>
              <a:t>(ASTM A615):</a:t>
            </a:r>
          </a:p>
          <a:p>
            <a:pPr>
              <a:lnSpc>
                <a:spcPct val="110000"/>
              </a:lnSpc>
            </a:pPr>
            <a:r>
              <a:rPr lang="en-US" sz="2600" dirty="0"/>
              <a:t>Thickness = </a:t>
            </a:r>
            <a:r>
              <a:rPr lang="en-US" sz="2600" i="1" dirty="0"/>
              <a:t>8”</a:t>
            </a:r>
          </a:p>
          <a:p>
            <a:pPr>
              <a:lnSpc>
                <a:spcPct val="110000"/>
              </a:lnSpc>
            </a:pPr>
            <a:r>
              <a:rPr lang="en-US" sz="2600" dirty="0"/>
              <a:t>Concrete Cover =</a:t>
            </a:r>
            <a:r>
              <a:rPr lang="en-US" sz="2600" i="1" dirty="0"/>
              <a:t> 2”</a:t>
            </a:r>
          </a:p>
          <a:p>
            <a:pPr>
              <a:lnSpc>
                <a:spcPct val="110000"/>
              </a:lnSpc>
            </a:pPr>
            <a:r>
              <a:rPr lang="en-US" sz="2600" dirty="0"/>
              <a:t>Flexural Depth (#5’s) </a:t>
            </a:r>
            <a:r>
              <a:rPr lang="en-US" sz="2600" i="1" dirty="0"/>
              <a:t>d = 5.7”</a:t>
            </a:r>
          </a:p>
          <a:p>
            <a:pPr>
              <a:lnSpc>
                <a:spcPct val="110000"/>
              </a:lnSpc>
            </a:pPr>
            <a:r>
              <a:rPr lang="en-US" sz="2600" dirty="0"/>
              <a:t>Empirical </a:t>
            </a:r>
            <a:r>
              <a:rPr lang="en-US" sz="1900" b="1" i="1" dirty="0"/>
              <a:t>(AASHTO-BDS)</a:t>
            </a:r>
            <a:r>
              <a:rPr lang="en-US" sz="1900" i="1" dirty="0"/>
              <a:t>:</a:t>
            </a:r>
            <a:r>
              <a:rPr lang="en-US" sz="2600" i="1" dirty="0"/>
              <a:t> </a:t>
            </a:r>
            <a:r>
              <a:rPr lang="en-US" sz="2600" dirty="0">
                <a:highlight>
                  <a:srgbClr val="FFFF00"/>
                </a:highlight>
              </a:rPr>
              <a:t>2~Bot. layers = #5’s @ </a:t>
            </a:r>
            <a:r>
              <a:rPr lang="en-US" sz="2600" i="1" dirty="0">
                <a:highlight>
                  <a:srgbClr val="FFFF00"/>
                </a:highlight>
              </a:rPr>
              <a:t>13.8” </a:t>
            </a:r>
            <a:r>
              <a:rPr lang="en-US" sz="1900" i="1" dirty="0">
                <a:highlight>
                  <a:srgbClr val="FFFF00"/>
                </a:highlight>
              </a:rPr>
              <a:t>(0.27 in</a:t>
            </a:r>
            <a:r>
              <a:rPr lang="en-US" sz="1900" i="1" baseline="30000" dirty="0">
                <a:highlight>
                  <a:srgbClr val="FFFF00"/>
                </a:highlight>
              </a:rPr>
              <a:t>2</a:t>
            </a:r>
            <a:r>
              <a:rPr lang="en-US" sz="1900" i="1" dirty="0">
                <a:highlight>
                  <a:srgbClr val="FFFF00"/>
                </a:highlight>
              </a:rPr>
              <a:t>/ft</a:t>
            </a:r>
            <a:r>
              <a:rPr lang="en-US" sz="1900" dirty="0">
                <a:highlight>
                  <a:srgbClr val="FFFF00"/>
                </a:highlight>
              </a:rPr>
              <a:t>); </a:t>
            </a:r>
            <a:r>
              <a:rPr lang="en-US" sz="2600" dirty="0">
                <a:highlight>
                  <a:srgbClr val="FFFF00"/>
                </a:highlight>
              </a:rPr>
              <a:t>Top long. </a:t>
            </a:r>
            <a:r>
              <a:rPr lang="en-US" sz="2600" i="1" dirty="0">
                <a:highlight>
                  <a:srgbClr val="FFFF00"/>
                </a:highlight>
              </a:rPr>
              <a:t>= </a:t>
            </a:r>
            <a:r>
              <a:rPr lang="en-US" sz="2600" dirty="0">
                <a:highlight>
                  <a:srgbClr val="FFFF00"/>
                </a:highlight>
              </a:rPr>
              <a:t>#4’s @ 13.3” </a:t>
            </a:r>
            <a:r>
              <a:rPr lang="en-US" sz="1900" i="1" dirty="0">
                <a:highlight>
                  <a:srgbClr val="FFFF00"/>
                </a:highlight>
              </a:rPr>
              <a:t>(0.18 in</a:t>
            </a:r>
            <a:r>
              <a:rPr lang="en-US" sz="1900" i="1" baseline="30000" dirty="0">
                <a:highlight>
                  <a:srgbClr val="FFFF00"/>
                </a:highlight>
              </a:rPr>
              <a:t>2</a:t>
            </a:r>
            <a:r>
              <a:rPr lang="en-US" sz="1900" i="1" dirty="0">
                <a:highlight>
                  <a:srgbClr val="FFFF00"/>
                </a:highlight>
              </a:rPr>
              <a:t>/ft)</a:t>
            </a:r>
            <a:r>
              <a:rPr lang="en-US" sz="1900" dirty="0">
                <a:highlight>
                  <a:srgbClr val="FFFF00"/>
                </a:highlight>
              </a:rPr>
              <a:t>; </a:t>
            </a:r>
            <a:r>
              <a:rPr lang="en-US" sz="2600" dirty="0">
                <a:highlight>
                  <a:srgbClr val="00FFFF"/>
                </a:highlight>
              </a:rPr>
              <a:t>Top </a:t>
            </a:r>
            <a:r>
              <a:rPr lang="en-US" sz="2600" dirty="0" err="1">
                <a:highlight>
                  <a:srgbClr val="00FFFF"/>
                </a:highlight>
              </a:rPr>
              <a:t>transv</a:t>
            </a:r>
            <a:r>
              <a:rPr lang="en-US" sz="2600" dirty="0">
                <a:highlight>
                  <a:srgbClr val="00FFFF"/>
                </a:highlight>
              </a:rPr>
              <a:t>. </a:t>
            </a:r>
            <a:r>
              <a:rPr lang="en-US" sz="2600" i="1" dirty="0">
                <a:highlight>
                  <a:srgbClr val="00FFFF"/>
                </a:highlight>
              </a:rPr>
              <a:t>= </a:t>
            </a:r>
            <a:r>
              <a:rPr lang="en-US" sz="2600" dirty="0">
                <a:highlight>
                  <a:srgbClr val="00FFFF"/>
                </a:highlight>
              </a:rPr>
              <a:t>#4’s + #5’s @ 4”</a:t>
            </a:r>
            <a:r>
              <a:rPr lang="en-US" sz="1900" dirty="0">
                <a:highlight>
                  <a:srgbClr val="00FFFF"/>
                </a:highlight>
              </a:rPr>
              <a:t> </a:t>
            </a:r>
            <a:r>
              <a:rPr lang="en-US" sz="1900" i="1" dirty="0">
                <a:highlight>
                  <a:srgbClr val="00FFFF"/>
                </a:highlight>
              </a:rPr>
              <a:t>(0.82 in</a:t>
            </a:r>
            <a:r>
              <a:rPr lang="en-US" sz="1900" i="1" baseline="30000" dirty="0">
                <a:highlight>
                  <a:srgbClr val="00FFFF"/>
                </a:highlight>
              </a:rPr>
              <a:t>2</a:t>
            </a:r>
            <a:r>
              <a:rPr lang="en-US" sz="1900" i="1" dirty="0">
                <a:highlight>
                  <a:srgbClr val="00FFFF"/>
                </a:highlight>
              </a:rPr>
              <a:t>/ft).</a:t>
            </a:r>
          </a:p>
          <a:p>
            <a:pPr>
              <a:lnSpc>
                <a:spcPct val="110000"/>
              </a:lnSpc>
            </a:pPr>
            <a:r>
              <a:rPr lang="en-US" sz="2600" dirty="0"/>
              <a:t>Empirical </a:t>
            </a:r>
            <a:r>
              <a:rPr lang="en-US" sz="1900" b="1" i="1" dirty="0"/>
              <a:t>(FDOT):</a:t>
            </a:r>
            <a:r>
              <a:rPr lang="en-US" sz="3500" b="1" i="1" dirty="0"/>
              <a:t> </a:t>
            </a:r>
            <a:r>
              <a:rPr lang="en-US" sz="2600" dirty="0"/>
              <a:t>3-layers #5’s @ 12” </a:t>
            </a:r>
            <a:r>
              <a:rPr lang="en-US" sz="2600" dirty="0">
                <a:solidFill>
                  <a:schemeClr val="bg1">
                    <a:lumMod val="65000"/>
                  </a:schemeClr>
                </a:solidFill>
              </a:rPr>
              <a:t>**</a:t>
            </a:r>
            <a:r>
              <a:rPr lang="en-US" sz="1900" dirty="0">
                <a:solidFill>
                  <a:schemeClr val="bg1">
                    <a:lumMod val="65000"/>
                  </a:schemeClr>
                </a:solidFill>
              </a:rPr>
              <a:t> </a:t>
            </a:r>
            <a:r>
              <a:rPr lang="en-US" sz="1900" i="1" dirty="0"/>
              <a:t>(0.31 in</a:t>
            </a:r>
            <a:r>
              <a:rPr lang="en-US" sz="1900" i="1" baseline="30000" dirty="0"/>
              <a:t>2</a:t>
            </a:r>
            <a:r>
              <a:rPr lang="en-US" sz="1900" i="1" dirty="0"/>
              <a:t>/ft)</a:t>
            </a:r>
            <a:r>
              <a:rPr lang="en-US" sz="1900" dirty="0"/>
              <a:t>;</a:t>
            </a:r>
            <a:r>
              <a:rPr lang="en-US" sz="2600" dirty="0"/>
              <a:t> Top </a:t>
            </a:r>
            <a:r>
              <a:rPr lang="en-US" sz="2600" dirty="0" err="1"/>
              <a:t>Tranv</a:t>
            </a:r>
            <a:r>
              <a:rPr lang="en-US" sz="2600" dirty="0"/>
              <a:t>. = #5’s @ 4”</a:t>
            </a:r>
            <a:r>
              <a:rPr lang="en-US" sz="1900" i="1" dirty="0"/>
              <a:t>(0.93 in</a:t>
            </a:r>
            <a:r>
              <a:rPr lang="en-US" sz="1900" i="1" baseline="30000" dirty="0"/>
              <a:t>2</a:t>
            </a:r>
            <a:r>
              <a:rPr lang="en-US" sz="1900" i="1" dirty="0"/>
              <a:t>/ft).</a:t>
            </a:r>
          </a:p>
          <a:p>
            <a:pPr>
              <a:lnSpc>
                <a:spcPct val="110000"/>
              </a:lnSpc>
            </a:pPr>
            <a:endParaRPr lang="en-US" sz="100" i="1" dirty="0"/>
          </a:p>
          <a:p>
            <a:pPr>
              <a:lnSpc>
                <a:spcPct val="110000"/>
              </a:lnSpc>
              <a:spcBef>
                <a:spcPts val="0"/>
              </a:spcBef>
            </a:pPr>
            <a:r>
              <a:rPr lang="en-US" sz="2600" dirty="0"/>
              <a:t>Total Rebar </a:t>
            </a:r>
            <a:r>
              <a:rPr lang="en-US" sz="1900" i="1" dirty="0"/>
              <a:t>(</a:t>
            </a:r>
            <a:r>
              <a:rPr lang="en-US" sz="1900" b="1" i="1" dirty="0"/>
              <a:t>AASHTO):</a:t>
            </a:r>
            <a:r>
              <a:rPr lang="en-US" sz="2600" dirty="0"/>
              <a:t> </a:t>
            </a:r>
            <a:r>
              <a:rPr lang="en-US" sz="2600" i="1" dirty="0"/>
              <a:t>A</a:t>
            </a:r>
            <a:r>
              <a:rPr lang="en-US" sz="2600" i="1" baseline="-25000" dirty="0"/>
              <a:t>s</a:t>
            </a:r>
            <a:r>
              <a:rPr lang="en-US" sz="2600" i="1" dirty="0"/>
              <a:t>= 1.54 in</a:t>
            </a:r>
            <a:r>
              <a:rPr lang="en-US" sz="2600" i="1" baseline="30000" dirty="0"/>
              <a:t>2</a:t>
            </a:r>
            <a:r>
              <a:rPr lang="en-US" sz="2600" i="1" dirty="0"/>
              <a:t>/ft</a:t>
            </a:r>
            <a:r>
              <a:rPr lang="en-US" sz="2600" i="1" baseline="30000" dirty="0"/>
              <a:t>2</a:t>
            </a:r>
            <a:r>
              <a:rPr lang="en-US" sz="2600" i="1" dirty="0"/>
              <a:t>;				</a:t>
            </a:r>
            <a:r>
              <a:rPr lang="en-US" sz="1900" b="1" i="1" dirty="0"/>
              <a:t>(FDOT):</a:t>
            </a:r>
            <a:r>
              <a:rPr lang="en-US" sz="2600" b="1" i="1" dirty="0"/>
              <a:t> </a:t>
            </a:r>
            <a:r>
              <a:rPr lang="en-US" sz="2600" i="1" dirty="0"/>
              <a:t>A</a:t>
            </a:r>
            <a:r>
              <a:rPr lang="en-US" sz="2600" i="1" baseline="-25000" dirty="0"/>
              <a:t>s</a:t>
            </a:r>
            <a:r>
              <a:rPr lang="en-US" sz="2600" i="1" dirty="0"/>
              <a:t>= 1.86 in</a:t>
            </a:r>
            <a:r>
              <a:rPr lang="en-US" sz="2600" i="1" baseline="30000" dirty="0"/>
              <a:t>2</a:t>
            </a:r>
            <a:r>
              <a:rPr lang="en-US" sz="2600" i="1" dirty="0"/>
              <a:t>/ ft</a:t>
            </a:r>
            <a:r>
              <a:rPr lang="en-US" sz="2600" i="1" baseline="30000" dirty="0"/>
              <a:t>2</a:t>
            </a:r>
            <a:r>
              <a:rPr lang="en-US" sz="2600" i="1" dirty="0"/>
              <a:t>.</a:t>
            </a:r>
          </a:p>
        </p:txBody>
      </p:sp>
      <p:sp>
        <p:nvSpPr>
          <p:cNvPr id="6" name="Content Placeholder 5">
            <a:extLst>
              <a:ext uri="{FF2B5EF4-FFF2-40B4-BE49-F238E27FC236}">
                <a16:creationId xmlns:a16="http://schemas.microsoft.com/office/drawing/2014/main" id="{19AF07F0-2A1F-74FF-CB9A-330FC4CF19BA}"/>
              </a:ext>
            </a:extLst>
          </p:cNvPr>
          <p:cNvSpPr>
            <a:spLocks noGrp="1"/>
          </p:cNvSpPr>
          <p:nvPr>
            <p:ph sz="half" idx="2"/>
          </p:nvPr>
        </p:nvSpPr>
        <p:spPr>
          <a:xfrm>
            <a:off x="6301493" y="1406829"/>
            <a:ext cx="5652075" cy="4335436"/>
          </a:xfrm>
        </p:spPr>
        <p:txBody>
          <a:bodyPr>
            <a:normAutofit fontScale="85000" lnSpcReduction="20000"/>
          </a:bodyPr>
          <a:lstStyle/>
          <a:p>
            <a:pPr marL="0" indent="0">
              <a:buNone/>
            </a:pPr>
            <a:r>
              <a:rPr lang="en-US" b="1" u="sng" dirty="0"/>
              <a:t>GFRP-RC</a:t>
            </a:r>
            <a:r>
              <a:rPr lang="en-US" b="1" dirty="0"/>
              <a:t> </a:t>
            </a:r>
            <a:r>
              <a:rPr lang="en-US" i="1" dirty="0"/>
              <a:t>(ASTM D8505-23):</a:t>
            </a:r>
          </a:p>
          <a:p>
            <a:pPr>
              <a:lnSpc>
                <a:spcPct val="110000"/>
              </a:lnSpc>
            </a:pPr>
            <a:r>
              <a:rPr lang="en-US" sz="2600" dirty="0"/>
              <a:t>Thickness = </a:t>
            </a:r>
            <a:r>
              <a:rPr lang="en-US" sz="2600" i="1" dirty="0"/>
              <a:t>7” </a:t>
            </a:r>
            <a:r>
              <a:rPr lang="en-US" sz="2300" i="1" dirty="0">
                <a:solidFill>
                  <a:srgbClr val="00B050"/>
                </a:solidFill>
                <a:sym typeface="Wingdings" panose="05000000000000000000" pitchFamily="2" charset="2"/>
              </a:rPr>
              <a:t> </a:t>
            </a:r>
            <a:r>
              <a:rPr lang="en-US" sz="2100" i="1" dirty="0" err="1">
                <a:solidFill>
                  <a:srgbClr val="368D41"/>
                </a:solidFill>
                <a:latin typeface="Symbol" panose="05050102010706020507" pitchFamily="18" charset="2"/>
                <a:sym typeface="Wingdings" panose="05000000000000000000" pitchFamily="2" charset="2"/>
              </a:rPr>
              <a:t>D</a:t>
            </a:r>
            <a:r>
              <a:rPr lang="en-US" sz="2100" i="1" baseline="-25000" dirty="0" err="1">
                <a:solidFill>
                  <a:srgbClr val="368D41"/>
                </a:solidFill>
              </a:rPr>
              <a:t>vol</a:t>
            </a:r>
            <a:r>
              <a:rPr lang="en-US" sz="2100" i="1" baseline="-25000" dirty="0">
                <a:solidFill>
                  <a:srgbClr val="368D41"/>
                </a:solidFill>
              </a:rPr>
              <a:t>.</a:t>
            </a:r>
            <a:r>
              <a:rPr lang="en-US" sz="2100" i="1" dirty="0">
                <a:solidFill>
                  <a:srgbClr val="00B050"/>
                </a:solidFill>
              </a:rPr>
              <a:t>= 88%;</a:t>
            </a:r>
            <a:r>
              <a:rPr lang="en-US" sz="2100" i="1" dirty="0">
                <a:solidFill>
                  <a:srgbClr val="368D41"/>
                </a:solidFill>
                <a:latin typeface="Symbol" panose="05050102010706020507" pitchFamily="18" charset="2"/>
                <a:sym typeface="Wingdings" panose="05000000000000000000" pitchFamily="2" charset="2"/>
              </a:rPr>
              <a:t> </a:t>
            </a:r>
            <a:r>
              <a:rPr lang="en-US" sz="2100" i="1" dirty="0" err="1">
                <a:solidFill>
                  <a:srgbClr val="368D41"/>
                </a:solidFill>
                <a:latin typeface="Symbol" panose="05050102010706020507" pitchFamily="18" charset="2"/>
                <a:sym typeface="Wingdings" panose="05000000000000000000" pitchFamily="2" charset="2"/>
              </a:rPr>
              <a:t>D</a:t>
            </a:r>
            <a:r>
              <a:rPr lang="en-US" sz="2100" i="1" baseline="-25000" dirty="0" err="1">
                <a:solidFill>
                  <a:srgbClr val="368D41"/>
                </a:solidFill>
              </a:rPr>
              <a:t>weight</a:t>
            </a:r>
            <a:r>
              <a:rPr lang="en-US" sz="2100" i="1" baseline="-25000" dirty="0">
                <a:solidFill>
                  <a:srgbClr val="368D41"/>
                </a:solidFill>
              </a:rPr>
              <a:t> </a:t>
            </a:r>
            <a:r>
              <a:rPr lang="en-US" sz="2100" i="1" dirty="0">
                <a:solidFill>
                  <a:srgbClr val="00B050"/>
                </a:solidFill>
              </a:rPr>
              <a:t>= 85% </a:t>
            </a:r>
            <a:endParaRPr lang="en-US" sz="2300" i="1" dirty="0">
              <a:solidFill>
                <a:srgbClr val="00B050"/>
              </a:solidFill>
            </a:endParaRPr>
          </a:p>
          <a:p>
            <a:pPr>
              <a:lnSpc>
                <a:spcPct val="110000"/>
              </a:lnSpc>
            </a:pPr>
            <a:r>
              <a:rPr lang="en-US" sz="2600" dirty="0"/>
              <a:t>Concrete Cover = </a:t>
            </a:r>
            <a:r>
              <a:rPr lang="en-US" sz="2600" i="1" dirty="0"/>
              <a:t>1”</a:t>
            </a:r>
          </a:p>
          <a:p>
            <a:pPr>
              <a:lnSpc>
                <a:spcPct val="110000"/>
              </a:lnSpc>
            </a:pPr>
            <a:r>
              <a:rPr lang="en-US" sz="2600" dirty="0"/>
              <a:t>Flexural Depth (#5’s) </a:t>
            </a:r>
            <a:r>
              <a:rPr lang="en-US" sz="2600" i="1" dirty="0"/>
              <a:t>d = 5.7”</a:t>
            </a:r>
          </a:p>
          <a:p>
            <a:pPr>
              <a:lnSpc>
                <a:spcPct val="110000"/>
              </a:lnSpc>
              <a:spcAft>
                <a:spcPts val="1000"/>
              </a:spcAft>
            </a:pPr>
            <a:r>
              <a:rPr lang="en-US" sz="2600" dirty="0"/>
              <a:t>Empirical </a:t>
            </a:r>
            <a:r>
              <a:rPr lang="en-US" sz="2100" b="1" i="1" dirty="0"/>
              <a:t>(AASHTO-GSG)</a:t>
            </a:r>
            <a:r>
              <a:rPr lang="en-US" sz="2100" i="1" dirty="0"/>
              <a:t>:</a:t>
            </a:r>
            <a:r>
              <a:rPr lang="en-US" sz="2300" i="1" dirty="0"/>
              <a:t> </a:t>
            </a:r>
            <a:r>
              <a:rPr lang="en-US" sz="2600" dirty="0">
                <a:highlight>
                  <a:srgbClr val="FFFF00"/>
                </a:highlight>
              </a:rPr>
              <a:t>Bot.</a:t>
            </a:r>
            <a:r>
              <a:rPr lang="en-US" sz="2600" dirty="0">
                <a:solidFill>
                  <a:schemeClr val="bg1">
                    <a:lumMod val="65000"/>
                  </a:schemeClr>
                </a:solidFill>
                <a:highlight>
                  <a:srgbClr val="FFFF00"/>
                </a:highlight>
              </a:rPr>
              <a:t> **</a:t>
            </a:r>
            <a:r>
              <a:rPr lang="en-US" sz="2600" dirty="0">
                <a:highlight>
                  <a:srgbClr val="FFFF00"/>
                </a:highlight>
              </a:rPr>
              <a:t> </a:t>
            </a:r>
            <a:r>
              <a:rPr lang="en-US" sz="2600" dirty="0" err="1">
                <a:highlight>
                  <a:srgbClr val="FFFF00"/>
                </a:highlight>
              </a:rPr>
              <a:t>transv</a:t>
            </a:r>
            <a:r>
              <a:rPr lang="en-US" sz="2600" dirty="0">
                <a:highlight>
                  <a:srgbClr val="FFFF00"/>
                </a:highlight>
              </a:rPr>
              <a:t>. </a:t>
            </a:r>
            <a:r>
              <a:rPr lang="en-US" sz="2600" i="1" dirty="0">
                <a:highlight>
                  <a:srgbClr val="FFFF00"/>
                </a:highlight>
              </a:rPr>
              <a:t>= #5’s @ 6.5” </a:t>
            </a:r>
            <a:r>
              <a:rPr lang="en-US" sz="2100" i="1" dirty="0">
                <a:highlight>
                  <a:srgbClr val="FFFF00"/>
                </a:highlight>
              </a:rPr>
              <a:t>(</a:t>
            </a:r>
            <a:r>
              <a:rPr lang="en-US" sz="2100" i="1" u="sng" dirty="0">
                <a:highlight>
                  <a:srgbClr val="FFFF00"/>
                </a:highlight>
              </a:rPr>
              <a:t>&gt;</a:t>
            </a:r>
            <a:r>
              <a:rPr lang="en-US" sz="2100" i="1" dirty="0">
                <a:highlight>
                  <a:srgbClr val="FFFF00"/>
                </a:highlight>
              </a:rPr>
              <a:t>0.83% = 0.57</a:t>
            </a:r>
            <a:r>
              <a:rPr lang="en-US" sz="2100" i="1" dirty="0">
                <a:solidFill>
                  <a:schemeClr val="accent2"/>
                </a:solidFill>
                <a:highlight>
                  <a:srgbClr val="FFFF00"/>
                </a:highlight>
              </a:rPr>
              <a:t> </a:t>
            </a:r>
            <a:r>
              <a:rPr lang="en-US" sz="2100" i="1" dirty="0">
                <a:highlight>
                  <a:srgbClr val="FFFF00"/>
                </a:highlight>
              </a:rPr>
              <a:t>in</a:t>
            </a:r>
            <a:r>
              <a:rPr lang="en-US" sz="2100" i="1" baseline="30000" dirty="0">
                <a:highlight>
                  <a:srgbClr val="FFFF00"/>
                </a:highlight>
              </a:rPr>
              <a:t>2</a:t>
            </a:r>
            <a:r>
              <a:rPr lang="en-US" sz="2100" i="1" dirty="0">
                <a:highlight>
                  <a:srgbClr val="FFFF00"/>
                </a:highlight>
              </a:rPr>
              <a:t>);</a:t>
            </a:r>
            <a:r>
              <a:rPr lang="en-US" sz="1800" i="1" dirty="0">
                <a:highlight>
                  <a:srgbClr val="FFFF00"/>
                </a:highlight>
              </a:rPr>
              <a:t> </a:t>
            </a:r>
            <a:r>
              <a:rPr lang="en-US" sz="2600" dirty="0">
                <a:highlight>
                  <a:srgbClr val="FFFF00"/>
                </a:highlight>
              </a:rPr>
              <a:t>2~long. layers </a:t>
            </a:r>
            <a:r>
              <a:rPr lang="en-US" sz="2600" i="1" dirty="0">
                <a:highlight>
                  <a:srgbClr val="FFFF00"/>
                </a:highlight>
              </a:rPr>
              <a:t>= #5’s @ 12”</a:t>
            </a:r>
            <a:r>
              <a:rPr lang="en-US" sz="2100" i="1" dirty="0">
                <a:highlight>
                  <a:srgbClr val="FFFF00"/>
                </a:highlight>
              </a:rPr>
              <a:t> (</a:t>
            </a:r>
            <a:r>
              <a:rPr lang="en-US" sz="2100" i="1" u="sng" dirty="0">
                <a:highlight>
                  <a:srgbClr val="FFFF00"/>
                </a:highlight>
              </a:rPr>
              <a:t>&gt; </a:t>
            </a:r>
            <a:r>
              <a:rPr lang="en-US" sz="2100" i="1" dirty="0">
                <a:highlight>
                  <a:srgbClr val="FFFF00"/>
                </a:highlight>
              </a:rPr>
              <a:t>0.35% = 0.31 in</a:t>
            </a:r>
            <a:r>
              <a:rPr lang="en-US" sz="2100" i="1" baseline="30000" dirty="0">
                <a:highlight>
                  <a:srgbClr val="FFFF00"/>
                </a:highlight>
              </a:rPr>
              <a:t>2</a:t>
            </a:r>
            <a:r>
              <a:rPr lang="en-US" sz="2100" i="1" dirty="0">
                <a:highlight>
                  <a:srgbClr val="FFFF00"/>
                </a:highlight>
              </a:rPr>
              <a:t>); </a:t>
            </a:r>
            <a:r>
              <a:rPr lang="en-US" sz="2600" dirty="0">
                <a:highlight>
                  <a:srgbClr val="00FFFF"/>
                </a:highlight>
              </a:rPr>
              <a:t>Top </a:t>
            </a:r>
            <a:r>
              <a:rPr lang="en-US" sz="2600" dirty="0" err="1">
                <a:highlight>
                  <a:srgbClr val="00FFFF"/>
                </a:highlight>
              </a:rPr>
              <a:t>transv</a:t>
            </a:r>
            <a:r>
              <a:rPr lang="en-US" sz="2600" dirty="0">
                <a:highlight>
                  <a:srgbClr val="00FFFF"/>
                </a:highlight>
              </a:rPr>
              <a:t>. </a:t>
            </a:r>
            <a:r>
              <a:rPr lang="en-US" sz="2600" i="1" dirty="0">
                <a:highlight>
                  <a:srgbClr val="00FFFF"/>
                </a:highlight>
              </a:rPr>
              <a:t>= #5’s @ 4”</a:t>
            </a:r>
            <a:r>
              <a:rPr lang="en-US" sz="2100" i="1" dirty="0">
                <a:highlight>
                  <a:srgbClr val="00FFFF"/>
                </a:highlight>
              </a:rPr>
              <a:t> (0.93 in</a:t>
            </a:r>
            <a:r>
              <a:rPr lang="en-US" sz="2100" i="1" baseline="30000" dirty="0">
                <a:highlight>
                  <a:srgbClr val="00FFFF"/>
                </a:highlight>
              </a:rPr>
              <a:t>2</a:t>
            </a:r>
            <a:r>
              <a:rPr lang="en-US" sz="2100" i="1" dirty="0">
                <a:highlight>
                  <a:srgbClr val="00FFFF"/>
                </a:highlight>
              </a:rPr>
              <a:t>/ft).</a:t>
            </a:r>
            <a:endParaRPr lang="en-US" sz="2600" dirty="0">
              <a:highlight>
                <a:srgbClr val="00FFFF"/>
              </a:highlight>
            </a:endParaRPr>
          </a:p>
          <a:p>
            <a:pPr>
              <a:lnSpc>
                <a:spcPct val="110000"/>
              </a:lnSpc>
              <a:spcBef>
                <a:spcPts val="0"/>
              </a:spcBef>
            </a:pPr>
            <a:r>
              <a:rPr lang="en-US" sz="2600" dirty="0"/>
              <a:t>Total Rebar: </a:t>
            </a:r>
            <a:r>
              <a:rPr lang="en-US" sz="2600" i="1" dirty="0" err="1"/>
              <a:t>A</a:t>
            </a:r>
            <a:r>
              <a:rPr lang="en-US" sz="2600" i="1" baseline="-25000" dirty="0" err="1"/>
              <a:t>f</a:t>
            </a:r>
            <a:r>
              <a:rPr lang="en-US" sz="2600" i="1" dirty="0"/>
              <a:t> = 2.12 in</a:t>
            </a:r>
            <a:r>
              <a:rPr lang="en-US" sz="2600" i="1" baseline="30000" dirty="0"/>
              <a:t>2</a:t>
            </a:r>
            <a:r>
              <a:rPr lang="en-US" sz="2600" i="1" dirty="0"/>
              <a:t>/ft</a:t>
            </a:r>
            <a:r>
              <a:rPr lang="en-US" sz="2600" i="1" baseline="30000" dirty="0"/>
              <a:t>2</a:t>
            </a:r>
            <a:r>
              <a:rPr lang="en-US" sz="2600" i="1" dirty="0"/>
              <a:t> deck)</a:t>
            </a:r>
          </a:p>
          <a:p>
            <a:pPr marL="0" indent="0">
              <a:lnSpc>
                <a:spcPct val="110000"/>
              </a:lnSpc>
              <a:spcBef>
                <a:spcPts val="0"/>
              </a:spcBef>
              <a:buNone/>
            </a:pPr>
            <a:r>
              <a:rPr lang="en-US" sz="2300" i="1" dirty="0">
                <a:sym typeface="Wingdings" panose="05000000000000000000" pitchFamily="2" charset="2"/>
              </a:rPr>
              <a:t> </a:t>
            </a:r>
            <a:r>
              <a:rPr lang="en-US" sz="2300" i="1" dirty="0">
                <a:solidFill>
                  <a:srgbClr val="00B050"/>
                </a:solidFill>
                <a:sym typeface="Wingdings" panose="05000000000000000000" pitchFamily="2" charset="2"/>
              </a:rPr>
              <a:t> </a:t>
            </a:r>
            <a:r>
              <a:rPr lang="en-US" sz="2300" i="1" dirty="0">
                <a:solidFill>
                  <a:srgbClr val="FF0000"/>
                </a:solidFill>
                <a:sym typeface="Wingdings" panose="05000000000000000000" pitchFamily="2" charset="2"/>
              </a:rPr>
              <a:t> </a:t>
            </a:r>
            <a:r>
              <a:rPr lang="en-US" sz="2300" i="1" dirty="0">
                <a:solidFill>
                  <a:srgbClr val="C00000"/>
                </a:solidFill>
                <a:latin typeface="Symbol" panose="05050102010706020507" pitchFamily="18" charset="2"/>
                <a:sym typeface="Wingdings" panose="05000000000000000000" pitchFamily="2" charset="2"/>
              </a:rPr>
              <a:t>D</a:t>
            </a:r>
            <a:r>
              <a:rPr lang="en-US" sz="2300" i="1" baseline="-25000" dirty="0">
                <a:solidFill>
                  <a:srgbClr val="C00000"/>
                </a:solidFill>
              </a:rPr>
              <a:t>volume</a:t>
            </a:r>
            <a:r>
              <a:rPr lang="en-US" sz="2300" i="1" dirty="0">
                <a:solidFill>
                  <a:srgbClr val="FF0000"/>
                </a:solidFill>
              </a:rPr>
              <a:t> </a:t>
            </a:r>
            <a:r>
              <a:rPr lang="en-US" sz="2100" b="1" i="1" dirty="0"/>
              <a:t>(AASHTO) </a:t>
            </a:r>
            <a:r>
              <a:rPr lang="en-US" sz="2300" i="1" dirty="0">
                <a:solidFill>
                  <a:srgbClr val="C00000"/>
                </a:solidFill>
              </a:rPr>
              <a:t>= +38%</a:t>
            </a:r>
            <a:r>
              <a:rPr lang="en-US" sz="2300" i="1" dirty="0">
                <a:solidFill>
                  <a:srgbClr val="00B050"/>
                </a:solidFill>
              </a:rPr>
              <a:t>;   </a:t>
            </a:r>
            <a:r>
              <a:rPr lang="en-US" sz="2300" i="1" dirty="0" err="1">
                <a:solidFill>
                  <a:srgbClr val="368D41"/>
                </a:solidFill>
                <a:latin typeface="Symbol" panose="05050102010706020507" pitchFamily="18" charset="2"/>
                <a:sym typeface="Wingdings" panose="05000000000000000000" pitchFamily="2" charset="2"/>
              </a:rPr>
              <a:t>D</a:t>
            </a:r>
            <a:r>
              <a:rPr lang="en-US" sz="2300" i="1" baseline="-25000" dirty="0" err="1">
                <a:solidFill>
                  <a:srgbClr val="368D41"/>
                </a:solidFill>
              </a:rPr>
              <a:t>weight</a:t>
            </a:r>
            <a:r>
              <a:rPr lang="en-US" sz="2300" i="1" baseline="-25000" dirty="0">
                <a:solidFill>
                  <a:srgbClr val="368D41"/>
                </a:solidFill>
              </a:rPr>
              <a:t> </a:t>
            </a:r>
            <a:r>
              <a:rPr lang="en-US" sz="2300" i="1" dirty="0">
                <a:solidFill>
                  <a:srgbClr val="00B050"/>
                </a:solidFill>
              </a:rPr>
              <a:t>= -66 % </a:t>
            </a:r>
          </a:p>
          <a:p>
            <a:pPr marL="0" indent="0">
              <a:lnSpc>
                <a:spcPct val="110000"/>
              </a:lnSpc>
              <a:spcBef>
                <a:spcPts val="0"/>
              </a:spcBef>
              <a:buNone/>
            </a:pPr>
            <a:r>
              <a:rPr lang="en-US" sz="2300" i="1" dirty="0">
                <a:solidFill>
                  <a:srgbClr val="00B050"/>
                </a:solidFill>
              </a:rPr>
              <a:t> </a:t>
            </a:r>
            <a:r>
              <a:rPr lang="en-US" sz="2300" i="1" dirty="0">
                <a:solidFill>
                  <a:srgbClr val="00B050"/>
                </a:solidFill>
                <a:sym typeface="Wingdings" panose="05000000000000000000" pitchFamily="2" charset="2"/>
              </a:rPr>
              <a:t>  </a:t>
            </a:r>
            <a:r>
              <a:rPr lang="en-US" sz="2300" i="1" dirty="0">
                <a:solidFill>
                  <a:srgbClr val="C00000"/>
                </a:solidFill>
                <a:latin typeface="Symbol" panose="05050102010706020507" pitchFamily="18" charset="2"/>
                <a:sym typeface="Wingdings" panose="05000000000000000000" pitchFamily="2" charset="2"/>
              </a:rPr>
              <a:t>D</a:t>
            </a:r>
            <a:r>
              <a:rPr lang="en-US" sz="2300" i="1" baseline="-25000" dirty="0">
                <a:solidFill>
                  <a:srgbClr val="C00000"/>
                </a:solidFill>
              </a:rPr>
              <a:t>volume</a:t>
            </a:r>
            <a:r>
              <a:rPr lang="en-US" sz="2300" i="1" dirty="0">
                <a:solidFill>
                  <a:srgbClr val="FF0000"/>
                </a:solidFill>
              </a:rPr>
              <a:t> </a:t>
            </a:r>
            <a:r>
              <a:rPr lang="en-US" sz="2100" b="1" i="1" dirty="0"/>
              <a:t>(FDOT)       </a:t>
            </a:r>
            <a:r>
              <a:rPr lang="en-US" sz="2300" i="1" dirty="0">
                <a:solidFill>
                  <a:srgbClr val="C00000"/>
                </a:solidFill>
              </a:rPr>
              <a:t>= +14%</a:t>
            </a:r>
            <a:r>
              <a:rPr lang="en-US" sz="2300" i="1" dirty="0">
                <a:solidFill>
                  <a:srgbClr val="00B050"/>
                </a:solidFill>
              </a:rPr>
              <a:t>;   </a:t>
            </a:r>
            <a:r>
              <a:rPr lang="en-US" sz="2300" i="1" dirty="0" err="1">
                <a:solidFill>
                  <a:srgbClr val="368D41"/>
                </a:solidFill>
                <a:latin typeface="Symbol" panose="05050102010706020507" pitchFamily="18" charset="2"/>
                <a:sym typeface="Wingdings" panose="05000000000000000000" pitchFamily="2" charset="2"/>
              </a:rPr>
              <a:t>D</a:t>
            </a:r>
            <a:r>
              <a:rPr lang="en-US" sz="2300" i="1" baseline="-25000" dirty="0" err="1">
                <a:solidFill>
                  <a:srgbClr val="368D41"/>
                </a:solidFill>
              </a:rPr>
              <a:t>weight</a:t>
            </a:r>
            <a:r>
              <a:rPr lang="en-US" sz="2300" i="1" baseline="-25000" dirty="0">
                <a:solidFill>
                  <a:srgbClr val="368D41"/>
                </a:solidFill>
              </a:rPr>
              <a:t> </a:t>
            </a:r>
            <a:r>
              <a:rPr lang="en-US" sz="2300" i="1" dirty="0">
                <a:solidFill>
                  <a:srgbClr val="00B050"/>
                </a:solidFill>
              </a:rPr>
              <a:t>= -72 %</a:t>
            </a:r>
            <a:endParaRPr lang="en-US" sz="2400" dirty="0"/>
          </a:p>
        </p:txBody>
      </p:sp>
      <p:sp>
        <p:nvSpPr>
          <p:cNvPr id="3" name="Slide Number Placeholder 2">
            <a:extLst>
              <a:ext uri="{FF2B5EF4-FFF2-40B4-BE49-F238E27FC236}">
                <a16:creationId xmlns:a16="http://schemas.microsoft.com/office/drawing/2014/main" id="{A8C22334-AA93-EA10-F8C1-93557BB4D241}"/>
              </a:ext>
            </a:extLst>
          </p:cNvPr>
          <p:cNvSpPr>
            <a:spLocks noGrp="1"/>
          </p:cNvSpPr>
          <p:nvPr>
            <p:ph type="sldNum" sz="quarter" idx="12"/>
          </p:nvPr>
        </p:nvSpPr>
        <p:spPr/>
        <p:txBody>
          <a:bodyPr/>
          <a:lstStyle/>
          <a:p>
            <a:fld id="{8301250C-3411-4DAA-A330-B8FCF0FECA0E}" type="slidenum">
              <a:rPr lang="en-US" smtClean="0"/>
              <a:t>38</a:t>
            </a:fld>
            <a:endParaRPr lang="en-US"/>
          </a:p>
        </p:txBody>
      </p:sp>
      <p:sp>
        <p:nvSpPr>
          <p:cNvPr id="13" name="TextBox 12">
            <a:extLst>
              <a:ext uri="{FF2B5EF4-FFF2-40B4-BE49-F238E27FC236}">
                <a16:creationId xmlns:a16="http://schemas.microsoft.com/office/drawing/2014/main" id="{BE0762C5-C599-43D5-B966-C432296E65D7}"/>
              </a:ext>
            </a:extLst>
          </p:cNvPr>
          <p:cNvSpPr txBox="1"/>
          <p:nvPr/>
        </p:nvSpPr>
        <p:spPr>
          <a:xfrm>
            <a:off x="6664654" y="6463944"/>
            <a:ext cx="4400753" cy="369332"/>
          </a:xfrm>
          <a:prstGeom prst="rect">
            <a:avLst/>
          </a:prstGeom>
          <a:noFill/>
        </p:spPr>
        <p:txBody>
          <a:bodyPr wrap="square">
            <a:spAutoFit/>
          </a:bodyPr>
          <a:lstStyle/>
          <a:p>
            <a:r>
              <a:rPr lang="en-US" i="1" dirty="0">
                <a:solidFill>
                  <a:schemeClr val="bg2"/>
                </a:solidFill>
              </a:rPr>
              <a:t>** Minimum bar size and spacing governs</a:t>
            </a:r>
          </a:p>
        </p:txBody>
      </p:sp>
      <p:grpSp>
        <p:nvGrpSpPr>
          <p:cNvPr id="14" name="Group 13">
            <a:extLst>
              <a:ext uri="{FF2B5EF4-FFF2-40B4-BE49-F238E27FC236}">
                <a16:creationId xmlns:a16="http://schemas.microsoft.com/office/drawing/2014/main" id="{926D0C4A-63A3-DBED-33E4-C9928789ED9A}"/>
              </a:ext>
            </a:extLst>
          </p:cNvPr>
          <p:cNvGrpSpPr/>
          <p:nvPr/>
        </p:nvGrpSpPr>
        <p:grpSpPr>
          <a:xfrm>
            <a:off x="5297711" y="5400098"/>
            <a:ext cx="4682722" cy="1038742"/>
            <a:chOff x="1767443" y="5756207"/>
            <a:chExt cx="4682722" cy="1038742"/>
          </a:xfrm>
        </p:grpSpPr>
        <p:pic>
          <p:nvPicPr>
            <p:cNvPr id="15" name="Picture 14">
              <a:extLst>
                <a:ext uri="{FF2B5EF4-FFF2-40B4-BE49-F238E27FC236}">
                  <a16:creationId xmlns:a16="http://schemas.microsoft.com/office/drawing/2014/main" id="{9CD0F2E9-071E-E04B-0588-8E5EA2DE57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124" y="5756207"/>
              <a:ext cx="4513360" cy="1038742"/>
            </a:xfrm>
            <a:prstGeom prst="rect">
              <a:avLst/>
            </a:prstGeom>
            <a:effectLst>
              <a:outerShdw blurRad="63500" sx="102000" sy="102000" algn="ctr" rotWithShape="0">
                <a:prstClr val="black">
                  <a:alpha val="40000"/>
                </a:prstClr>
              </a:outerShdw>
            </a:effectLst>
          </p:spPr>
        </p:pic>
        <p:sp>
          <p:nvSpPr>
            <p:cNvPr id="16" name="Rectangle: Rounded Corners 15">
              <a:extLst>
                <a:ext uri="{FF2B5EF4-FFF2-40B4-BE49-F238E27FC236}">
                  <a16:creationId xmlns:a16="http://schemas.microsoft.com/office/drawing/2014/main" id="{B721F082-18B6-208C-BB36-351EA89ED140}"/>
                </a:ext>
              </a:extLst>
            </p:cNvPr>
            <p:cNvSpPr/>
            <p:nvPr/>
          </p:nvSpPr>
          <p:spPr>
            <a:xfrm flipH="1">
              <a:off x="5486401" y="5995425"/>
              <a:ext cx="963764" cy="441976"/>
            </a:xfrm>
            <a:prstGeom prst="roundRect">
              <a:avLst/>
            </a:prstGeom>
            <a:noFill/>
            <a:ln>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4780D70-7C96-0E1C-5B6E-8D9E2842A1A5}"/>
                </a:ext>
              </a:extLst>
            </p:cNvPr>
            <p:cNvSpPr/>
            <p:nvPr/>
          </p:nvSpPr>
          <p:spPr>
            <a:xfrm flipH="1">
              <a:off x="1767443" y="5920076"/>
              <a:ext cx="1036081" cy="441976"/>
            </a:xfrm>
            <a:prstGeom prst="roundRect">
              <a:avLst/>
            </a:prstGeom>
            <a:noFill/>
            <a:ln>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2174E44-8939-040C-23B0-868036758B91}"/>
              </a:ext>
            </a:extLst>
          </p:cNvPr>
          <p:cNvSpPr txBox="1"/>
          <p:nvPr/>
        </p:nvSpPr>
        <p:spPr>
          <a:xfrm>
            <a:off x="2415941" y="5928200"/>
            <a:ext cx="2878927" cy="400110"/>
          </a:xfrm>
          <a:prstGeom prst="rect">
            <a:avLst/>
          </a:prstGeom>
          <a:noFill/>
        </p:spPr>
        <p:txBody>
          <a:bodyPr wrap="square" rtlCol="0">
            <a:spAutoFit/>
          </a:bodyPr>
          <a:lstStyle/>
          <a:p>
            <a:r>
              <a:rPr lang="en-US" sz="2000" b="1" dirty="0">
                <a:solidFill>
                  <a:srgbClr val="72F1F4"/>
                </a:solidFill>
                <a:effectLst>
                  <a:outerShdw blurRad="38100" dist="38100" dir="2700000" algn="tl">
                    <a:srgbClr val="000000">
                      <a:alpha val="43137"/>
                    </a:srgbClr>
                  </a:outerShdw>
                </a:effectLst>
              </a:rPr>
              <a:t>Overhangs (midspan)</a:t>
            </a:r>
          </a:p>
        </p:txBody>
      </p:sp>
      <p:sp>
        <p:nvSpPr>
          <p:cNvPr id="5" name="TextBox 4">
            <a:extLst>
              <a:ext uri="{FF2B5EF4-FFF2-40B4-BE49-F238E27FC236}">
                <a16:creationId xmlns:a16="http://schemas.microsoft.com/office/drawing/2014/main" id="{AB5E597D-9840-5D44-B14B-51D52CF47A69}"/>
              </a:ext>
            </a:extLst>
          </p:cNvPr>
          <p:cNvSpPr txBox="1"/>
          <p:nvPr/>
        </p:nvSpPr>
        <p:spPr>
          <a:xfrm>
            <a:off x="53440" y="6482197"/>
            <a:ext cx="3832760" cy="369332"/>
          </a:xfrm>
          <a:prstGeom prst="rect">
            <a:avLst/>
          </a:prstGeom>
          <a:noFill/>
        </p:spPr>
        <p:txBody>
          <a:bodyPr wrap="square" rtlCol="0">
            <a:spAutoFit/>
          </a:bodyPr>
          <a:lstStyle/>
          <a:p>
            <a:r>
              <a:rPr lang="en-US" b="1" dirty="0">
                <a:solidFill>
                  <a:schemeClr val="bg1">
                    <a:lumMod val="95000"/>
                  </a:schemeClr>
                </a:solidFill>
              </a:rPr>
              <a:t>End Span Bridge Deck - Example A</a:t>
            </a:r>
          </a:p>
        </p:txBody>
      </p:sp>
    </p:spTree>
    <p:extLst>
      <p:ext uri="{BB962C8B-B14F-4D97-AF65-F5344CB8AC3E}">
        <p14:creationId xmlns:p14="http://schemas.microsoft.com/office/powerpoint/2010/main" val="150825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0"/>
            <a:ext cx="11917136" cy="1194698"/>
          </a:xfrm>
        </p:spPr>
        <p:txBody>
          <a:bodyPr>
            <a:normAutofit/>
          </a:bodyPr>
          <a:lstStyle/>
          <a:p>
            <a:r>
              <a:rPr lang="en-US" sz="4000" dirty="0">
                <a:solidFill>
                  <a:schemeClr val="bg1"/>
                </a:solidFill>
                <a:effectLst>
                  <a:outerShdw blurRad="38100" dist="38100" dir="2700000" algn="tl">
                    <a:srgbClr val="000000">
                      <a:alpha val="43137"/>
                    </a:srgbClr>
                  </a:outerShdw>
                </a:effectLst>
              </a:rPr>
              <a:t>Comparison of Material </a:t>
            </a:r>
            <a:r>
              <a:rPr lang="en-US" sz="4000" dirty="0"/>
              <a:t>Qty.</a:t>
            </a:r>
            <a:r>
              <a:rPr lang="en-US" sz="4000" dirty="0">
                <a:solidFill>
                  <a:schemeClr val="bg1"/>
                </a:solidFill>
                <a:effectLst>
                  <a:outerShdw blurRad="38100" dist="38100" dir="2700000" algn="tl">
                    <a:srgbClr val="000000">
                      <a:alpha val="43137"/>
                    </a:srgbClr>
                  </a:outerShdw>
                </a:effectLst>
              </a:rPr>
              <a:t> – Deck Area 4 (Example A)</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457198" y="1420342"/>
            <a:ext cx="5789070" cy="4856072"/>
          </a:xfrm>
        </p:spPr>
        <p:txBody>
          <a:bodyPr>
            <a:normAutofit fontScale="77500" lnSpcReduction="20000"/>
          </a:bodyPr>
          <a:lstStyle/>
          <a:p>
            <a:pPr marL="0" indent="0">
              <a:lnSpc>
                <a:spcPct val="110000"/>
              </a:lnSpc>
              <a:buNone/>
            </a:pPr>
            <a:r>
              <a:rPr lang="en-US" b="1" u="sng" dirty="0"/>
              <a:t>Convention CS-RC</a:t>
            </a:r>
            <a:r>
              <a:rPr lang="en-US" b="1" dirty="0"/>
              <a:t> </a:t>
            </a:r>
            <a:r>
              <a:rPr lang="en-US" i="1" dirty="0"/>
              <a:t>(ASTM A615):</a:t>
            </a:r>
          </a:p>
          <a:p>
            <a:pPr>
              <a:lnSpc>
                <a:spcPct val="110000"/>
              </a:lnSpc>
            </a:pPr>
            <a:r>
              <a:rPr lang="en-US" sz="2600" dirty="0"/>
              <a:t>Thickness = </a:t>
            </a:r>
            <a:r>
              <a:rPr lang="en-US" sz="2600" i="1" dirty="0"/>
              <a:t>8”</a:t>
            </a:r>
          </a:p>
          <a:p>
            <a:pPr>
              <a:lnSpc>
                <a:spcPct val="110000"/>
              </a:lnSpc>
            </a:pPr>
            <a:r>
              <a:rPr lang="en-US" sz="2600" dirty="0"/>
              <a:t>Concrete Cover =</a:t>
            </a:r>
            <a:r>
              <a:rPr lang="en-US" sz="2600" i="1" dirty="0"/>
              <a:t> 2”</a:t>
            </a:r>
          </a:p>
          <a:p>
            <a:pPr>
              <a:lnSpc>
                <a:spcPct val="110000"/>
              </a:lnSpc>
            </a:pPr>
            <a:r>
              <a:rPr lang="en-US" sz="2600" dirty="0"/>
              <a:t>Flexural Depth (#5’s) </a:t>
            </a:r>
            <a:r>
              <a:rPr lang="en-US" sz="2600" i="1" dirty="0"/>
              <a:t>d = 5.7”</a:t>
            </a:r>
          </a:p>
          <a:p>
            <a:pPr>
              <a:lnSpc>
                <a:spcPct val="110000"/>
              </a:lnSpc>
            </a:pPr>
            <a:r>
              <a:rPr lang="en-US" sz="2600" dirty="0"/>
              <a:t>Empirical Overhang + Link-Slab </a:t>
            </a:r>
            <a:r>
              <a:rPr lang="en-US" sz="1900" b="1" i="1" dirty="0"/>
              <a:t>(AASHTO-BDS)</a:t>
            </a:r>
            <a:r>
              <a:rPr lang="en-US" sz="1900" i="1" dirty="0"/>
              <a:t>:</a:t>
            </a:r>
            <a:r>
              <a:rPr lang="en-US" sz="2600" i="1" dirty="0"/>
              <a:t> </a:t>
            </a:r>
            <a:r>
              <a:rPr lang="en-US" sz="2600" dirty="0">
                <a:highlight>
                  <a:srgbClr val="FFFF00"/>
                </a:highlight>
              </a:rPr>
              <a:t>2~Bot. layers = #5’s @ </a:t>
            </a:r>
            <a:r>
              <a:rPr lang="en-US" sz="2600" i="1" dirty="0">
                <a:highlight>
                  <a:srgbClr val="FFFF00"/>
                </a:highlight>
              </a:rPr>
              <a:t>13.8” </a:t>
            </a:r>
            <a:r>
              <a:rPr lang="en-US" sz="1900" i="1" dirty="0">
                <a:highlight>
                  <a:srgbClr val="FFFF00"/>
                </a:highlight>
              </a:rPr>
              <a:t>(0.27 in</a:t>
            </a:r>
            <a:r>
              <a:rPr lang="en-US" sz="1900" i="1" baseline="30000" dirty="0">
                <a:highlight>
                  <a:srgbClr val="FFFF00"/>
                </a:highlight>
              </a:rPr>
              <a:t>2</a:t>
            </a:r>
            <a:r>
              <a:rPr lang="en-US" sz="1900" i="1" dirty="0">
                <a:highlight>
                  <a:srgbClr val="FFFF00"/>
                </a:highlight>
              </a:rPr>
              <a:t>/ft</a:t>
            </a:r>
            <a:r>
              <a:rPr lang="en-US" sz="1900" dirty="0">
                <a:highlight>
                  <a:srgbClr val="FFFF00"/>
                </a:highlight>
              </a:rPr>
              <a:t>); </a:t>
            </a:r>
            <a:r>
              <a:rPr lang="en-US" sz="2600" dirty="0">
                <a:highlight>
                  <a:srgbClr val="00FF00"/>
                </a:highlight>
              </a:rPr>
              <a:t>Top long. </a:t>
            </a:r>
            <a:r>
              <a:rPr lang="en-US" sz="2600" i="1" dirty="0">
                <a:highlight>
                  <a:srgbClr val="00FF00"/>
                </a:highlight>
              </a:rPr>
              <a:t>= </a:t>
            </a:r>
            <a:r>
              <a:rPr lang="en-US" sz="2600" dirty="0">
                <a:highlight>
                  <a:srgbClr val="00FF00"/>
                </a:highlight>
              </a:rPr>
              <a:t>#4’s &amp; #5’s @ 6.7” </a:t>
            </a:r>
            <a:r>
              <a:rPr lang="en-US" sz="1900" i="1" dirty="0">
                <a:highlight>
                  <a:srgbClr val="00FF00"/>
                </a:highlight>
              </a:rPr>
              <a:t>(0.46 in</a:t>
            </a:r>
            <a:r>
              <a:rPr lang="en-US" sz="1900" i="1" baseline="30000" dirty="0">
                <a:highlight>
                  <a:srgbClr val="00FF00"/>
                </a:highlight>
              </a:rPr>
              <a:t>2</a:t>
            </a:r>
            <a:r>
              <a:rPr lang="en-US" sz="1900" i="1" dirty="0">
                <a:highlight>
                  <a:srgbClr val="00FF00"/>
                </a:highlight>
              </a:rPr>
              <a:t>/ft)</a:t>
            </a:r>
            <a:r>
              <a:rPr lang="en-US" sz="1900" dirty="0">
                <a:highlight>
                  <a:srgbClr val="00FF00"/>
                </a:highlight>
              </a:rPr>
              <a:t>; </a:t>
            </a:r>
            <a:r>
              <a:rPr lang="en-US" sz="2600" dirty="0">
                <a:highlight>
                  <a:srgbClr val="00FFFF"/>
                </a:highlight>
              </a:rPr>
              <a:t>Top </a:t>
            </a:r>
            <a:r>
              <a:rPr lang="en-US" sz="2600" dirty="0" err="1">
                <a:highlight>
                  <a:srgbClr val="00FFFF"/>
                </a:highlight>
              </a:rPr>
              <a:t>transv</a:t>
            </a:r>
            <a:r>
              <a:rPr lang="en-US" sz="2600" dirty="0">
                <a:highlight>
                  <a:srgbClr val="00FFFF"/>
                </a:highlight>
              </a:rPr>
              <a:t>. </a:t>
            </a:r>
            <a:r>
              <a:rPr lang="en-US" sz="2600" i="1" dirty="0">
                <a:highlight>
                  <a:srgbClr val="00FFFF"/>
                </a:highlight>
              </a:rPr>
              <a:t>= </a:t>
            </a:r>
            <a:r>
              <a:rPr lang="en-US" sz="2600" dirty="0">
                <a:highlight>
                  <a:srgbClr val="00FFFF"/>
                </a:highlight>
              </a:rPr>
              <a:t>#4’s + #5’s @ 4”</a:t>
            </a:r>
            <a:r>
              <a:rPr lang="en-US" sz="1900" dirty="0">
                <a:highlight>
                  <a:srgbClr val="00FFFF"/>
                </a:highlight>
              </a:rPr>
              <a:t> </a:t>
            </a:r>
            <a:r>
              <a:rPr lang="en-US" sz="1900" i="1" dirty="0">
                <a:highlight>
                  <a:srgbClr val="00FFFF"/>
                </a:highlight>
              </a:rPr>
              <a:t>(0.82 in</a:t>
            </a:r>
            <a:r>
              <a:rPr lang="en-US" sz="1900" i="1" baseline="30000" dirty="0">
                <a:highlight>
                  <a:srgbClr val="00FFFF"/>
                </a:highlight>
              </a:rPr>
              <a:t>2</a:t>
            </a:r>
            <a:r>
              <a:rPr lang="en-US" sz="1900" i="1" dirty="0">
                <a:highlight>
                  <a:srgbClr val="00FFFF"/>
                </a:highlight>
              </a:rPr>
              <a:t>/ft).</a:t>
            </a:r>
          </a:p>
          <a:p>
            <a:pPr>
              <a:lnSpc>
                <a:spcPct val="110000"/>
              </a:lnSpc>
            </a:pPr>
            <a:r>
              <a:rPr lang="en-US" sz="2600" dirty="0"/>
              <a:t>Empirical-Link </a:t>
            </a:r>
            <a:r>
              <a:rPr lang="en-US" sz="1900" b="1" i="1" dirty="0"/>
              <a:t>(FDOT):</a:t>
            </a:r>
            <a:r>
              <a:rPr lang="en-US" sz="3500" b="1" i="1" dirty="0"/>
              <a:t> </a:t>
            </a:r>
            <a:r>
              <a:rPr lang="en-US" sz="2600" dirty="0"/>
              <a:t>2~Bot. layers #5’s @ 12” </a:t>
            </a:r>
            <a:r>
              <a:rPr lang="en-US" sz="2600" dirty="0">
                <a:solidFill>
                  <a:schemeClr val="bg1">
                    <a:lumMod val="65000"/>
                  </a:schemeClr>
                </a:solidFill>
              </a:rPr>
              <a:t>**</a:t>
            </a:r>
            <a:r>
              <a:rPr lang="en-US" sz="1900" dirty="0">
                <a:solidFill>
                  <a:schemeClr val="bg1">
                    <a:lumMod val="65000"/>
                  </a:schemeClr>
                </a:solidFill>
              </a:rPr>
              <a:t> </a:t>
            </a:r>
            <a:r>
              <a:rPr lang="en-US" sz="1900" i="1" dirty="0"/>
              <a:t>(0.31 in</a:t>
            </a:r>
            <a:r>
              <a:rPr lang="en-US" sz="1900" i="1" baseline="30000" dirty="0"/>
              <a:t>2</a:t>
            </a:r>
            <a:r>
              <a:rPr lang="en-US" sz="1900" i="1" dirty="0"/>
              <a:t>/ft)</a:t>
            </a:r>
            <a:r>
              <a:rPr lang="en-US" sz="1900" dirty="0"/>
              <a:t>;</a:t>
            </a:r>
            <a:r>
              <a:rPr lang="en-US" sz="2600" dirty="0"/>
              <a:t> Top </a:t>
            </a:r>
            <a:r>
              <a:rPr lang="en-US" sz="2600" dirty="0" err="1"/>
              <a:t>Tranv</a:t>
            </a:r>
            <a:r>
              <a:rPr lang="en-US" sz="2600" dirty="0"/>
              <a:t>. = #5’s @ 4”</a:t>
            </a:r>
            <a:r>
              <a:rPr lang="en-US" sz="1900" i="1" dirty="0"/>
              <a:t>(0.93 in</a:t>
            </a:r>
            <a:r>
              <a:rPr lang="en-US" sz="1900" i="1" baseline="30000" dirty="0"/>
              <a:t>2</a:t>
            </a:r>
            <a:r>
              <a:rPr lang="en-US" sz="1900" i="1" dirty="0"/>
              <a:t>/ft).</a:t>
            </a:r>
            <a:r>
              <a:rPr lang="en-US" sz="2300" i="1" dirty="0"/>
              <a:t> </a:t>
            </a:r>
            <a:r>
              <a:rPr lang="en-US" sz="2600" dirty="0"/>
              <a:t>Top. long. = #5’s @ 6”</a:t>
            </a:r>
            <a:r>
              <a:rPr lang="en-US" sz="2100" i="1" dirty="0"/>
              <a:t>(0.62 in</a:t>
            </a:r>
            <a:r>
              <a:rPr lang="en-US" sz="2100" i="1" baseline="30000" dirty="0"/>
              <a:t>2</a:t>
            </a:r>
            <a:r>
              <a:rPr lang="en-US" sz="2100" i="1" dirty="0"/>
              <a:t>/ft).</a:t>
            </a:r>
            <a:endParaRPr lang="en-US" sz="2300" i="1" dirty="0"/>
          </a:p>
          <a:p>
            <a:pPr>
              <a:lnSpc>
                <a:spcPct val="110000"/>
              </a:lnSpc>
            </a:pPr>
            <a:endParaRPr lang="en-US" sz="100" i="1" dirty="0"/>
          </a:p>
          <a:p>
            <a:pPr>
              <a:lnSpc>
                <a:spcPct val="110000"/>
              </a:lnSpc>
              <a:spcBef>
                <a:spcPts val="0"/>
              </a:spcBef>
            </a:pPr>
            <a:r>
              <a:rPr lang="en-US" sz="2600" dirty="0"/>
              <a:t>Total Rebar  </a:t>
            </a:r>
            <a:r>
              <a:rPr lang="en-US" sz="1900" i="1" dirty="0"/>
              <a:t>(</a:t>
            </a:r>
            <a:r>
              <a:rPr lang="en-US" sz="1900" b="1" i="1" dirty="0"/>
              <a:t>AASHTO):</a:t>
            </a:r>
            <a:r>
              <a:rPr lang="en-US" sz="2600" dirty="0"/>
              <a:t> </a:t>
            </a:r>
            <a:r>
              <a:rPr lang="en-US" sz="2600" i="1" dirty="0"/>
              <a:t>A</a:t>
            </a:r>
            <a:r>
              <a:rPr lang="en-US" sz="2600" i="1" baseline="-25000" dirty="0"/>
              <a:t>s</a:t>
            </a:r>
            <a:r>
              <a:rPr lang="en-US" sz="2600" i="1" dirty="0"/>
              <a:t>= 1.82 in</a:t>
            </a:r>
            <a:r>
              <a:rPr lang="en-US" sz="2600" i="1" baseline="30000" dirty="0"/>
              <a:t>2</a:t>
            </a:r>
            <a:r>
              <a:rPr lang="en-US" sz="2600" i="1" dirty="0"/>
              <a:t>/ft</a:t>
            </a:r>
            <a:r>
              <a:rPr lang="en-US" sz="2600" i="1" baseline="30000" dirty="0"/>
              <a:t>2</a:t>
            </a:r>
            <a:r>
              <a:rPr lang="en-US" sz="2600" i="1" dirty="0"/>
              <a:t>; </a:t>
            </a:r>
          </a:p>
          <a:p>
            <a:pPr marL="0" indent="0">
              <a:lnSpc>
                <a:spcPct val="110000"/>
              </a:lnSpc>
              <a:spcBef>
                <a:spcPts val="0"/>
              </a:spcBef>
              <a:buNone/>
            </a:pPr>
            <a:r>
              <a:rPr lang="en-US" sz="2600" b="1" i="1" dirty="0"/>
              <a:t>		</a:t>
            </a:r>
            <a:r>
              <a:rPr lang="en-US" sz="1900" b="1" i="1" dirty="0"/>
              <a:t>(FDOT):</a:t>
            </a:r>
            <a:r>
              <a:rPr lang="en-US" sz="2600" b="1" i="1" dirty="0"/>
              <a:t> </a:t>
            </a:r>
            <a:r>
              <a:rPr lang="en-US" sz="2600" i="1" dirty="0"/>
              <a:t>A</a:t>
            </a:r>
            <a:r>
              <a:rPr lang="en-US" sz="2600" i="1" baseline="-25000" dirty="0"/>
              <a:t>s</a:t>
            </a:r>
            <a:r>
              <a:rPr lang="en-US" sz="2600" i="1" dirty="0"/>
              <a:t>= 2.17 in</a:t>
            </a:r>
            <a:r>
              <a:rPr lang="en-US" sz="2600" i="1" baseline="30000" dirty="0"/>
              <a:t>2</a:t>
            </a:r>
            <a:r>
              <a:rPr lang="en-US" sz="2600" i="1" dirty="0"/>
              <a:t>/ ft</a:t>
            </a:r>
            <a:r>
              <a:rPr lang="en-US" sz="2600" i="1" baseline="30000" dirty="0"/>
              <a:t>2</a:t>
            </a:r>
            <a:r>
              <a:rPr lang="en-US" sz="2600" i="1" dirty="0"/>
              <a:t>.</a:t>
            </a:r>
          </a:p>
        </p:txBody>
      </p:sp>
      <p:sp>
        <p:nvSpPr>
          <p:cNvPr id="6" name="Content Placeholder 5">
            <a:extLst>
              <a:ext uri="{FF2B5EF4-FFF2-40B4-BE49-F238E27FC236}">
                <a16:creationId xmlns:a16="http://schemas.microsoft.com/office/drawing/2014/main" id="{19AF07F0-2A1F-74FF-CB9A-330FC4CF19BA}"/>
              </a:ext>
            </a:extLst>
          </p:cNvPr>
          <p:cNvSpPr>
            <a:spLocks noGrp="1"/>
          </p:cNvSpPr>
          <p:nvPr>
            <p:ph sz="half" idx="2"/>
          </p:nvPr>
        </p:nvSpPr>
        <p:spPr>
          <a:xfrm>
            <a:off x="6301493" y="1406828"/>
            <a:ext cx="5652075" cy="4588597"/>
          </a:xfrm>
        </p:spPr>
        <p:txBody>
          <a:bodyPr>
            <a:normAutofit fontScale="77500" lnSpcReduction="20000"/>
          </a:bodyPr>
          <a:lstStyle/>
          <a:p>
            <a:pPr marL="0" indent="0">
              <a:buNone/>
            </a:pPr>
            <a:r>
              <a:rPr lang="en-US" b="1" u="sng" dirty="0"/>
              <a:t>GFRP-RC</a:t>
            </a:r>
            <a:r>
              <a:rPr lang="en-US" b="1" dirty="0"/>
              <a:t> </a:t>
            </a:r>
            <a:r>
              <a:rPr lang="en-US" i="1" dirty="0"/>
              <a:t>(ASTM D8505-23):</a:t>
            </a:r>
          </a:p>
          <a:p>
            <a:pPr>
              <a:lnSpc>
                <a:spcPct val="110000"/>
              </a:lnSpc>
            </a:pPr>
            <a:r>
              <a:rPr lang="en-US" sz="2600" dirty="0"/>
              <a:t>Thickness = </a:t>
            </a:r>
            <a:r>
              <a:rPr lang="en-US" sz="2600" i="1" dirty="0"/>
              <a:t>7” </a:t>
            </a:r>
            <a:r>
              <a:rPr lang="en-US" sz="2300" i="1" dirty="0">
                <a:solidFill>
                  <a:srgbClr val="00B050"/>
                </a:solidFill>
                <a:sym typeface="Wingdings" panose="05000000000000000000" pitchFamily="2" charset="2"/>
              </a:rPr>
              <a:t> </a:t>
            </a:r>
            <a:r>
              <a:rPr lang="en-US" sz="2100" i="1" dirty="0" err="1">
                <a:solidFill>
                  <a:srgbClr val="368D41"/>
                </a:solidFill>
                <a:latin typeface="Symbol" panose="05050102010706020507" pitchFamily="18" charset="2"/>
                <a:sym typeface="Wingdings" panose="05000000000000000000" pitchFamily="2" charset="2"/>
              </a:rPr>
              <a:t>D</a:t>
            </a:r>
            <a:r>
              <a:rPr lang="en-US" sz="2100" i="1" baseline="-25000" dirty="0" err="1">
                <a:solidFill>
                  <a:srgbClr val="368D41"/>
                </a:solidFill>
              </a:rPr>
              <a:t>vol</a:t>
            </a:r>
            <a:r>
              <a:rPr lang="en-US" sz="2100" i="1" baseline="-25000" dirty="0">
                <a:solidFill>
                  <a:srgbClr val="368D41"/>
                </a:solidFill>
              </a:rPr>
              <a:t>.</a:t>
            </a:r>
            <a:r>
              <a:rPr lang="en-US" sz="2100" i="1" dirty="0">
                <a:solidFill>
                  <a:srgbClr val="00B050"/>
                </a:solidFill>
              </a:rPr>
              <a:t>= -12%;</a:t>
            </a:r>
            <a:r>
              <a:rPr lang="en-US" sz="2100" i="1" dirty="0">
                <a:solidFill>
                  <a:srgbClr val="368D41"/>
                </a:solidFill>
                <a:latin typeface="Symbol" panose="05050102010706020507" pitchFamily="18" charset="2"/>
                <a:sym typeface="Wingdings" panose="05000000000000000000" pitchFamily="2" charset="2"/>
              </a:rPr>
              <a:t> </a:t>
            </a:r>
            <a:r>
              <a:rPr lang="en-US" sz="2100" i="1" dirty="0" err="1">
                <a:solidFill>
                  <a:srgbClr val="368D41"/>
                </a:solidFill>
                <a:latin typeface="Symbol" panose="05050102010706020507" pitchFamily="18" charset="2"/>
                <a:sym typeface="Wingdings" panose="05000000000000000000" pitchFamily="2" charset="2"/>
              </a:rPr>
              <a:t>D</a:t>
            </a:r>
            <a:r>
              <a:rPr lang="en-US" sz="2100" i="1" baseline="-25000" dirty="0" err="1">
                <a:solidFill>
                  <a:srgbClr val="368D41"/>
                </a:solidFill>
              </a:rPr>
              <a:t>weight</a:t>
            </a:r>
            <a:r>
              <a:rPr lang="en-US" sz="2100" i="1" baseline="-25000" dirty="0">
                <a:solidFill>
                  <a:srgbClr val="368D41"/>
                </a:solidFill>
              </a:rPr>
              <a:t> </a:t>
            </a:r>
            <a:r>
              <a:rPr lang="en-US" sz="2100" i="1" dirty="0">
                <a:solidFill>
                  <a:srgbClr val="00B050"/>
                </a:solidFill>
              </a:rPr>
              <a:t>= -15% </a:t>
            </a:r>
            <a:endParaRPr lang="en-US" sz="2300" i="1" dirty="0">
              <a:solidFill>
                <a:srgbClr val="00B050"/>
              </a:solidFill>
            </a:endParaRPr>
          </a:p>
          <a:p>
            <a:pPr>
              <a:lnSpc>
                <a:spcPct val="110000"/>
              </a:lnSpc>
            </a:pPr>
            <a:r>
              <a:rPr lang="en-US" sz="2600" dirty="0"/>
              <a:t>Concrete Cover = </a:t>
            </a:r>
            <a:r>
              <a:rPr lang="en-US" sz="2600" i="1" dirty="0"/>
              <a:t>1”</a:t>
            </a:r>
          </a:p>
          <a:p>
            <a:pPr>
              <a:lnSpc>
                <a:spcPct val="110000"/>
              </a:lnSpc>
            </a:pPr>
            <a:r>
              <a:rPr lang="en-US" sz="2600" dirty="0"/>
              <a:t>Flexural Depth (#5’s) </a:t>
            </a:r>
            <a:r>
              <a:rPr lang="en-US" sz="2600" i="1" dirty="0"/>
              <a:t>d = 5.7”</a:t>
            </a:r>
          </a:p>
          <a:p>
            <a:pPr>
              <a:lnSpc>
                <a:spcPct val="110000"/>
              </a:lnSpc>
              <a:spcAft>
                <a:spcPts val="1000"/>
              </a:spcAft>
            </a:pPr>
            <a:r>
              <a:rPr lang="en-US" sz="2600" dirty="0"/>
              <a:t>Empirical Overhang + Link-Slab </a:t>
            </a:r>
            <a:r>
              <a:rPr lang="en-US" sz="2100" b="1" i="1" dirty="0"/>
              <a:t>(AASHTO-GSG)</a:t>
            </a:r>
            <a:r>
              <a:rPr lang="en-US" sz="2100" i="1" dirty="0"/>
              <a:t>:</a:t>
            </a:r>
            <a:r>
              <a:rPr lang="en-US" sz="2300" i="1" dirty="0"/>
              <a:t> </a:t>
            </a:r>
            <a:r>
              <a:rPr lang="en-US" sz="2600" dirty="0">
                <a:highlight>
                  <a:srgbClr val="FFFF00"/>
                </a:highlight>
              </a:rPr>
              <a:t>Bot.</a:t>
            </a:r>
            <a:r>
              <a:rPr lang="en-US" sz="2600" dirty="0">
                <a:solidFill>
                  <a:schemeClr val="bg1">
                    <a:lumMod val="65000"/>
                  </a:schemeClr>
                </a:solidFill>
                <a:highlight>
                  <a:srgbClr val="FFFF00"/>
                </a:highlight>
              </a:rPr>
              <a:t> **</a:t>
            </a:r>
            <a:r>
              <a:rPr lang="en-US" sz="2600" dirty="0">
                <a:highlight>
                  <a:srgbClr val="FFFF00"/>
                </a:highlight>
              </a:rPr>
              <a:t> </a:t>
            </a:r>
            <a:r>
              <a:rPr lang="en-US" sz="2600" dirty="0" err="1">
                <a:highlight>
                  <a:srgbClr val="FFFF00"/>
                </a:highlight>
              </a:rPr>
              <a:t>transv</a:t>
            </a:r>
            <a:r>
              <a:rPr lang="en-US" sz="2600" dirty="0">
                <a:highlight>
                  <a:srgbClr val="FFFF00"/>
                </a:highlight>
              </a:rPr>
              <a:t>. </a:t>
            </a:r>
            <a:r>
              <a:rPr lang="en-US" sz="2600" i="1" dirty="0">
                <a:highlight>
                  <a:srgbClr val="FFFF00"/>
                </a:highlight>
              </a:rPr>
              <a:t>= #5’s @ 6.5” </a:t>
            </a:r>
            <a:r>
              <a:rPr lang="en-US" sz="2100" i="1" dirty="0">
                <a:highlight>
                  <a:srgbClr val="FFFF00"/>
                </a:highlight>
              </a:rPr>
              <a:t>(</a:t>
            </a:r>
            <a:r>
              <a:rPr lang="en-US" sz="2100" i="1" u="sng" dirty="0">
                <a:highlight>
                  <a:srgbClr val="FFFF00"/>
                </a:highlight>
              </a:rPr>
              <a:t>&gt;</a:t>
            </a:r>
            <a:r>
              <a:rPr lang="en-US" sz="2100" i="1" dirty="0">
                <a:highlight>
                  <a:srgbClr val="FFFF00"/>
                </a:highlight>
              </a:rPr>
              <a:t>0.83% = 0.57</a:t>
            </a:r>
            <a:r>
              <a:rPr lang="en-US" sz="2100" i="1" dirty="0">
                <a:solidFill>
                  <a:schemeClr val="accent2"/>
                </a:solidFill>
                <a:highlight>
                  <a:srgbClr val="FFFF00"/>
                </a:highlight>
              </a:rPr>
              <a:t> </a:t>
            </a:r>
            <a:r>
              <a:rPr lang="en-US" sz="2100" i="1" dirty="0">
                <a:highlight>
                  <a:srgbClr val="FFFF00"/>
                </a:highlight>
              </a:rPr>
              <a:t>in</a:t>
            </a:r>
            <a:r>
              <a:rPr lang="en-US" sz="2100" i="1" baseline="30000" dirty="0">
                <a:highlight>
                  <a:srgbClr val="FFFF00"/>
                </a:highlight>
              </a:rPr>
              <a:t>2</a:t>
            </a:r>
            <a:r>
              <a:rPr lang="en-US" sz="2100" i="1" dirty="0">
                <a:highlight>
                  <a:srgbClr val="FFFF00"/>
                </a:highlight>
              </a:rPr>
              <a:t>);</a:t>
            </a:r>
            <a:r>
              <a:rPr lang="en-US" sz="1800" i="1" dirty="0">
                <a:highlight>
                  <a:srgbClr val="FFFF00"/>
                </a:highlight>
              </a:rPr>
              <a:t> </a:t>
            </a:r>
            <a:r>
              <a:rPr lang="en-US" sz="2600" dirty="0">
                <a:highlight>
                  <a:srgbClr val="FFFF00"/>
                </a:highlight>
              </a:rPr>
              <a:t>Bot. long. </a:t>
            </a:r>
            <a:r>
              <a:rPr lang="en-US" sz="2600" i="1" dirty="0">
                <a:highlight>
                  <a:srgbClr val="FFFF00"/>
                </a:highlight>
              </a:rPr>
              <a:t>= #5’s @ 12”</a:t>
            </a:r>
            <a:r>
              <a:rPr lang="en-US" sz="2100" i="1" dirty="0">
                <a:highlight>
                  <a:srgbClr val="FFFF00"/>
                </a:highlight>
              </a:rPr>
              <a:t> (</a:t>
            </a:r>
            <a:r>
              <a:rPr lang="en-US" sz="2100" i="1" u="sng" dirty="0">
                <a:highlight>
                  <a:srgbClr val="FFFF00"/>
                </a:highlight>
              </a:rPr>
              <a:t>&gt; </a:t>
            </a:r>
            <a:r>
              <a:rPr lang="en-US" sz="2100" i="1" dirty="0">
                <a:highlight>
                  <a:srgbClr val="FFFF00"/>
                </a:highlight>
              </a:rPr>
              <a:t>0.35% = 0.31 in</a:t>
            </a:r>
            <a:r>
              <a:rPr lang="en-US" sz="2100" i="1" baseline="30000" dirty="0">
                <a:highlight>
                  <a:srgbClr val="FFFF00"/>
                </a:highlight>
              </a:rPr>
              <a:t>2</a:t>
            </a:r>
            <a:r>
              <a:rPr lang="en-US" sz="2100" i="1" dirty="0">
                <a:highlight>
                  <a:srgbClr val="FFFF00"/>
                </a:highlight>
              </a:rPr>
              <a:t>); </a:t>
            </a:r>
            <a:r>
              <a:rPr lang="en-US" sz="2600" dirty="0">
                <a:highlight>
                  <a:srgbClr val="00FFFF"/>
                </a:highlight>
              </a:rPr>
              <a:t>Top </a:t>
            </a:r>
            <a:r>
              <a:rPr lang="en-US" sz="2600" dirty="0" err="1">
                <a:highlight>
                  <a:srgbClr val="00FFFF"/>
                </a:highlight>
              </a:rPr>
              <a:t>transv</a:t>
            </a:r>
            <a:r>
              <a:rPr lang="en-US" sz="2600" dirty="0">
                <a:highlight>
                  <a:srgbClr val="00FFFF"/>
                </a:highlight>
              </a:rPr>
              <a:t>. </a:t>
            </a:r>
            <a:r>
              <a:rPr lang="en-US" sz="2600" i="1" dirty="0">
                <a:highlight>
                  <a:srgbClr val="00FFFF"/>
                </a:highlight>
              </a:rPr>
              <a:t>= #5’s @ 4”</a:t>
            </a:r>
            <a:r>
              <a:rPr lang="en-US" sz="2100" i="1" dirty="0">
                <a:highlight>
                  <a:srgbClr val="00FFFF"/>
                </a:highlight>
              </a:rPr>
              <a:t> (0.93 in</a:t>
            </a:r>
            <a:r>
              <a:rPr lang="en-US" sz="2100" i="1" baseline="30000" dirty="0">
                <a:highlight>
                  <a:srgbClr val="00FFFF"/>
                </a:highlight>
              </a:rPr>
              <a:t>2</a:t>
            </a:r>
            <a:r>
              <a:rPr lang="en-US" sz="2100" i="1" dirty="0">
                <a:highlight>
                  <a:srgbClr val="00FFFF"/>
                </a:highlight>
              </a:rPr>
              <a:t>/ft</a:t>
            </a:r>
            <a:r>
              <a:rPr lang="en-US" sz="2100" i="1" dirty="0">
                <a:highlight>
                  <a:srgbClr val="00FF00"/>
                </a:highlight>
              </a:rPr>
              <a:t>)</a:t>
            </a:r>
            <a:r>
              <a:rPr lang="en-US" sz="2100" dirty="0">
                <a:highlight>
                  <a:srgbClr val="00FF00"/>
                </a:highlight>
              </a:rPr>
              <a:t>. </a:t>
            </a:r>
            <a:r>
              <a:rPr lang="en-US" sz="2600" dirty="0">
                <a:highlight>
                  <a:srgbClr val="00FF00"/>
                </a:highlight>
              </a:rPr>
              <a:t>Top long. </a:t>
            </a:r>
            <a:r>
              <a:rPr lang="en-US" sz="2600" i="1" dirty="0">
                <a:highlight>
                  <a:srgbClr val="00FF00"/>
                </a:highlight>
              </a:rPr>
              <a:t>= #5’s @ 6”</a:t>
            </a:r>
            <a:r>
              <a:rPr lang="en-US" sz="2100" i="1" dirty="0">
                <a:highlight>
                  <a:srgbClr val="00FF00"/>
                </a:highlight>
              </a:rPr>
              <a:t> (0.62 in</a:t>
            </a:r>
            <a:r>
              <a:rPr lang="en-US" sz="2100" i="1" baseline="30000" dirty="0">
                <a:highlight>
                  <a:srgbClr val="00FF00"/>
                </a:highlight>
              </a:rPr>
              <a:t>2</a:t>
            </a:r>
            <a:r>
              <a:rPr lang="en-US" sz="2100" i="1" dirty="0">
                <a:highlight>
                  <a:srgbClr val="00FF00"/>
                </a:highlight>
              </a:rPr>
              <a:t>)</a:t>
            </a:r>
            <a:endParaRPr lang="en-US" sz="2600" dirty="0">
              <a:highlight>
                <a:srgbClr val="00FF00"/>
              </a:highlight>
            </a:endParaRPr>
          </a:p>
          <a:p>
            <a:pPr>
              <a:lnSpc>
                <a:spcPct val="110000"/>
              </a:lnSpc>
              <a:spcBef>
                <a:spcPts val="0"/>
              </a:spcBef>
            </a:pPr>
            <a:r>
              <a:rPr lang="en-US" sz="2600" dirty="0"/>
              <a:t>Total Rebar: </a:t>
            </a:r>
            <a:r>
              <a:rPr lang="en-US" sz="2600" i="1" dirty="0" err="1"/>
              <a:t>A</a:t>
            </a:r>
            <a:r>
              <a:rPr lang="en-US" sz="2600" i="1" baseline="-25000" dirty="0" err="1"/>
              <a:t>f</a:t>
            </a:r>
            <a:r>
              <a:rPr lang="en-US" sz="2600" i="1" dirty="0"/>
              <a:t> = 2.69 in</a:t>
            </a:r>
            <a:r>
              <a:rPr lang="en-US" sz="2600" i="1" baseline="30000" dirty="0"/>
              <a:t>2</a:t>
            </a:r>
            <a:r>
              <a:rPr lang="en-US" sz="2600" i="1" dirty="0"/>
              <a:t>/ft</a:t>
            </a:r>
            <a:r>
              <a:rPr lang="en-US" sz="2600" i="1" baseline="30000" dirty="0"/>
              <a:t>2</a:t>
            </a:r>
            <a:r>
              <a:rPr lang="en-US" sz="2600" i="1" dirty="0"/>
              <a:t> deck)</a:t>
            </a:r>
          </a:p>
          <a:p>
            <a:pPr marL="0" indent="0">
              <a:lnSpc>
                <a:spcPct val="110000"/>
              </a:lnSpc>
              <a:spcBef>
                <a:spcPts val="0"/>
              </a:spcBef>
              <a:buNone/>
            </a:pPr>
            <a:r>
              <a:rPr lang="en-US" sz="2300" i="1" dirty="0">
                <a:sym typeface="Wingdings" panose="05000000000000000000" pitchFamily="2" charset="2"/>
              </a:rPr>
              <a:t>       </a:t>
            </a:r>
            <a:r>
              <a:rPr lang="en-US" sz="2300" i="1" dirty="0">
                <a:solidFill>
                  <a:srgbClr val="00B050"/>
                </a:solidFill>
                <a:sym typeface="Wingdings" panose="05000000000000000000" pitchFamily="2" charset="2"/>
              </a:rPr>
              <a:t> </a:t>
            </a:r>
            <a:r>
              <a:rPr lang="en-US" sz="2300" i="1" dirty="0">
                <a:solidFill>
                  <a:srgbClr val="FF0000"/>
                </a:solidFill>
                <a:sym typeface="Wingdings" panose="05000000000000000000" pitchFamily="2" charset="2"/>
              </a:rPr>
              <a:t> </a:t>
            </a:r>
            <a:r>
              <a:rPr lang="en-US" sz="2300" i="1" dirty="0">
                <a:solidFill>
                  <a:srgbClr val="FF0000"/>
                </a:solidFill>
                <a:latin typeface="Symbol" panose="05050102010706020507" pitchFamily="18" charset="2"/>
                <a:sym typeface="Wingdings" panose="05000000000000000000" pitchFamily="2" charset="2"/>
              </a:rPr>
              <a:t>D</a:t>
            </a:r>
            <a:r>
              <a:rPr lang="en-US" sz="2300" i="1" baseline="-25000" dirty="0">
                <a:solidFill>
                  <a:srgbClr val="FF0000"/>
                </a:solidFill>
              </a:rPr>
              <a:t>volume</a:t>
            </a:r>
            <a:r>
              <a:rPr lang="en-US" sz="2300" i="1" dirty="0">
                <a:solidFill>
                  <a:srgbClr val="FF0000"/>
                </a:solidFill>
              </a:rPr>
              <a:t> </a:t>
            </a:r>
            <a:r>
              <a:rPr lang="en-US" sz="2100" b="1" i="1" dirty="0"/>
              <a:t>(AASHTO) </a:t>
            </a:r>
            <a:r>
              <a:rPr lang="en-US" sz="2300" i="1" dirty="0">
                <a:solidFill>
                  <a:srgbClr val="FF0000"/>
                </a:solidFill>
              </a:rPr>
              <a:t>= +48%</a:t>
            </a:r>
            <a:r>
              <a:rPr lang="en-US" sz="2300" i="1" dirty="0">
                <a:solidFill>
                  <a:srgbClr val="00B050"/>
                </a:solidFill>
              </a:rPr>
              <a:t>;    </a:t>
            </a:r>
            <a:r>
              <a:rPr lang="en-US" sz="2300" i="1" dirty="0" err="1">
                <a:solidFill>
                  <a:srgbClr val="368D41"/>
                </a:solidFill>
                <a:latin typeface="Symbol" panose="05050102010706020507" pitchFamily="18" charset="2"/>
                <a:sym typeface="Wingdings" panose="05000000000000000000" pitchFamily="2" charset="2"/>
              </a:rPr>
              <a:t>D</a:t>
            </a:r>
            <a:r>
              <a:rPr lang="en-US" sz="2300" i="1" baseline="-25000" dirty="0" err="1">
                <a:solidFill>
                  <a:srgbClr val="368D41"/>
                </a:solidFill>
              </a:rPr>
              <a:t>weight</a:t>
            </a:r>
            <a:r>
              <a:rPr lang="en-US" sz="2300" i="1" baseline="-25000" dirty="0">
                <a:solidFill>
                  <a:srgbClr val="368D41"/>
                </a:solidFill>
              </a:rPr>
              <a:t> </a:t>
            </a:r>
            <a:r>
              <a:rPr lang="en-US" sz="2300" i="1" dirty="0">
                <a:solidFill>
                  <a:srgbClr val="00B050"/>
                </a:solidFill>
              </a:rPr>
              <a:t>= -67 % </a:t>
            </a:r>
          </a:p>
          <a:p>
            <a:pPr marL="0" indent="0">
              <a:lnSpc>
                <a:spcPct val="110000"/>
              </a:lnSpc>
              <a:spcBef>
                <a:spcPts val="0"/>
              </a:spcBef>
              <a:buNone/>
            </a:pPr>
            <a:r>
              <a:rPr lang="en-US" sz="2300" i="1" dirty="0">
                <a:solidFill>
                  <a:srgbClr val="00B050"/>
                </a:solidFill>
              </a:rPr>
              <a:t>       </a:t>
            </a:r>
            <a:r>
              <a:rPr lang="en-US" sz="2300" i="1" dirty="0">
                <a:solidFill>
                  <a:srgbClr val="00B050"/>
                </a:solidFill>
                <a:sym typeface="Wingdings" panose="05000000000000000000" pitchFamily="2" charset="2"/>
              </a:rPr>
              <a:t>  </a:t>
            </a:r>
            <a:r>
              <a:rPr lang="en-US" sz="2300" i="1" dirty="0" err="1">
                <a:solidFill>
                  <a:srgbClr val="FF0000"/>
                </a:solidFill>
                <a:latin typeface="Symbol" panose="05050102010706020507" pitchFamily="18" charset="2"/>
                <a:sym typeface="Wingdings" panose="05000000000000000000" pitchFamily="2" charset="2"/>
              </a:rPr>
              <a:t>D</a:t>
            </a:r>
            <a:r>
              <a:rPr lang="en-US" sz="2300" i="1" baseline="-25000" dirty="0" err="1">
                <a:solidFill>
                  <a:srgbClr val="FF0000"/>
                </a:solidFill>
              </a:rPr>
              <a:t>volume</a:t>
            </a:r>
            <a:r>
              <a:rPr lang="en-US" sz="2300" i="1" dirty="0">
                <a:solidFill>
                  <a:srgbClr val="FF0000"/>
                </a:solidFill>
              </a:rPr>
              <a:t> </a:t>
            </a:r>
            <a:r>
              <a:rPr lang="en-US" sz="2100" b="1" i="1" dirty="0"/>
              <a:t>(FDOT)       </a:t>
            </a:r>
            <a:r>
              <a:rPr lang="en-US" sz="2300" i="1" dirty="0">
                <a:solidFill>
                  <a:srgbClr val="FF0000"/>
                </a:solidFill>
              </a:rPr>
              <a:t>= +24%</a:t>
            </a:r>
            <a:r>
              <a:rPr lang="en-US" sz="2300" i="1" dirty="0">
                <a:solidFill>
                  <a:srgbClr val="00B050"/>
                </a:solidFill>
              </a:rPr>
              <a:t>;    </a:t>
            </a:r>
            <a:r>
              <a:rPr lang="en-US" sz="2300" i="1" dirty="0" err="1">
                <a:solidFill>
                  <a:srgbClr val="368D41"/>
                </a:solidFill>
                <a:latin typeface="Symbol" panose="05050102010706020507" pitchFamily="18" charset="2"/>
                <a:sym typeface="Wingdings" panose="05000000000000000000" pitchFamily="2" charset="2"/>
              </a:rPr>
              <a:t>D</a:t>
            </a:r>
            <a:r>
              <a:rPr lang="en-US" sz="2300" i="1" baseline="-25000" dirty="0" err="1">
                <a:solidFill>
                  <a:srgbClr val="368D41"/>
                </a:solidFill>
              </a:rPr>
              <a:t>weight</a:t>
            </a:r>
            <a:r>
              <a:rPr lang="en-US" sz="2300" i="1" baseline="-25000" dirty="0">
                <a:solidFill>
                  <a:srgbClr val="368D41"/>
                </a:solidFill>
              </a:rPr>
              <a:t> </a:t>
            </a:r>
            <a:r>
              <a:rPr lang="en-US" sz="2300" i="1" dirty="0">
                <a:solidFill>
                  <a:srgbClr val="00B050"/>
                </a:solidFill>
              </a:rPr>
              <a:t>= -69 %</a:t>
            </a:r>
            <a:endParaRPr lang="en-US" sz="2400" dirty="0"/>
          </a:p>
        </p:txBody>
      </p:sp>
      <p:sp>
        <p:nvSpPr>
          <p:cNvPr id="3" name="Slide Number Placeholder 2">
            <a:extLst>
              <a:ext uri="{FF2B5EF4-FFF2-40B4-BE49-F238E27FC236}">
                <a16:creationId xmlns:a16="http://schemas.microsoft.com/office/drawing/2014/main" id="{A8C22334-AA93-EA10-F8C1-93557BB4D241}"/>
              </a:ext>
            </a:extLst>
          </p:cNvPr>
          <p:cNvSpPr>
            <a:spLocks noGrp="1"/>
          </p:cNvSpPr>
          <p:nvPr>
            <p:ph type="sldNum" sz="quarter" idx="12"/>
          </p:nvPr>
        </p:nvSpPr>
        <p:spPr/>
        <p:txBody>
          <a:bodyPr/>
          <a:lstStyle/>
          <a:p>
            <a:fld id="{8301250C-3411-4DAA-A330-B8FCF0FECA0E}" type="slidenum">
              <a:rPr lang="en-US" smtClean="0"/>
              <a:t>39</a:t>
            </a:fld>
            <a:endParaRPr lang="en-US"/>
          </a:p>
        </p:txBody>
      </p:sp>
      <p:sp>
        <p:nvSpPr>
          <p:cNvPr id="13" name="TextBox 12">
            <a:extLst>
              <a:ext uri="{FF2B5EF4-FFF2-40B4-BE49-F238E27FC236}">
                <a16:creationId xmlns:a16="http://schemas.microsoft.com/office/drawing/2014/main" id="{BE0762C5-C599-43D5-B966-C432296E65D7}"/>
              </a:ext>
            </a:extLst>
          </p:cNvPr>
          <p:cNvSpPr txBox="1"/>
          <p:nvPr/>
        </p:nvSpPr>
        <p:spPr>
          <a:xfrm>
            <a:off x="6664654" y="6463944"/>
            <a:ext cx="4400753" cy="369332"/>
          </a:xfrm>
          <a:prstGeom prst="rect">
            <a:avLst/>
          </a:prstGeom>
          <a:noFill/>
        </p:spPr>
        <p:txBody>
          <a:bodyPr wrap="square">
            <a:spAutoFit/>
          </a:bodyPr>
          <a:lstStyle/>
          <a:p>
            <a:r>
              <a:rPr lang="en-US" i="1" dirty="0">
                <a:solidFill>
                  <a:schemeClr val="bg2"/>
                </a:solidFill>
              </a:rPr>
              <a:t>** Minimum bar size and spacing governs</a:t>
            </a:r>
          </a:p>
        </p:txBody>
      </p:sp>
      <p:sp>
        <p:nvSpPr>
          <p:cNvPr id="11" name="TextBox 10">
            <a:extLst>
              <a:ext uri="{FF2B5EF4-FFF2-40B4-BE49-F238E27FC236}">
                <a16:creationId xmlns:a16="http://schemas.microsoft.com/office/drawing/2014/main" id="{62174E44-8939-040C-23B0-868036758B91}"/>
              </a:ext>
            </a:extLst>
          </p:cNvPr>
          <p:cNvSpPr txBox="1"/>
          <p:nvPr/>
        </p:nvSpPr>
        <p:spPr>
          <a:xfrm>
            <a:off x="1957473" y="6039110"/>
            <a:ext cx="3179959" cy="400110"/>
          </a:xfrm>
          <a:prstGeom prst="rect">
            <a:avLst/>
          </a:prstGeom>
          <a:noFill/>
        </p:spPr>
        <p:txBody>
          <a:bodyPr wrap="square" rtlCol="0">
            <a:spAutoFit/>
          </a:bodyPr>
          <a:lstStyle/>
          <a:p>
            <a:pPr algn="r"/>
            <a:r>
              <a:rPr lang="en-US" sz="2000" b="1" dirty="0">
                <a:solidFill>
                  <a:srgbClr val="00B050"/>
                </a:solidFill>
                <a:effectLst>
                  <a:outerShdw blurRad="38100" dist="38100" dir="2700000" algn="tl">
                    <a:srgbClr val="000000">
                      <a:alpha val="43137"/>
                    </a:srgbClr>
                  </a:outerShdw>
                </a:effectLst>
              </a:rPr>
              <a:t>Overhangs @ Link-Slab</a:t>
            </a:r>
          </a:p>
        </p:txBody>
      </p:sp>
      <p:grpSp>
        <p:nvGrpSpPr>
          <p:cNvPr id="17" name="Group 16">
            <a:extLst>
              <a:ext uri="{FF2B5EF4-FFF2-40B4-BE49-F238E27FC236}">
                <a16:creationId xmlns:a16="http://schemas.microsoft.com/office/drawing/2014/main" id="{59C45D57-682B-FAFB-191D-152A09BAA144}"/>
              </a:ext>
            </a:extLst>
          </p:cNvPr>
          <p:cNvGrpSpPr/>
          <p:nvPr/>
        </p:nvGrpSpPr>
        <p:grpSpPr>
          <a:xfrm>
            <a:off x="5235990" y="5199685"/>
            <a:ext cx="4682722" cy="1169177"/>
            <a:chOff x="1765239" y="5540134"/>
            <a:chExt cx="4682722" cy="1169177"/>
          </a:xfrm>
        </p:grpSpPr>
        <p:grpSp>
          <p:nvGrpSpPr>
            <p:cNvPr id="14" name="Group 13">
              <a:extLst>
                <a:ext uri="{FF2B5EF4-FFF2-40B4-BE49-F238E27FC236}">
                  <a16:creationId xmlns:a16="http://schemas.microsoft.com/office/drawing/2014/main" id="{926D0C4A-63A3-DBED-33E4-C9928789ED9A}"/>
                </a:ext>
              </a:extLst>
            </p:cNvPr>
            <p:cNvGrpSpPr/>
            <p:nvPr/>
          </p:nvGrpSpPr>
          <p:grpSpPr>
            <a:xfrm>
              <a:off x="1765239" y="5670569"/>
              <a:ext cx="4682722" cy="1038742"/>
              <a:chOff x="1767443" y="5756207"/>
              <a:chExt cx="4682722" cy="1038742"/>
            </a:xfrm>
          </p:grpSpPr>
          <p:pic>
            <p:nvPicPr>
              <p:cNvPr id="15" name="Picture 14">
                <a:extLst>
                  <a:ext uri="{FF2B5EF4-FFF2-40B4-BE49-F238E27FC236}">
                    <a16:creationId xmlns:a16="http://schemas.microsoft.com/office/drawing/2014/main" id="{9CD0F2E9-071E-E04B-0588-8E5EA2DE57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124" y="5756207"/>
                <a:ext cx="4513360" cy="1038742"/>
              </a:xfrm>
              <a:prstGeom prst="rect">
                <a:avLst/>
              </a:prstGeom>
              <a:effectLst>
                <a:outerShdw blurRad="63500" sx="102000" sy="102000" algn="ctr" rotWithShape="0">
                  <a:prstClr val="black">
                    <a:alpha val="40000"/>
                  </a:prstClr>
                </a:outerShdw>
              </a:effectLst>
            </p:spPr>
          </p:pic>
          <p:sp>
            <p:nvSpPr>
              <p:cNvPr id="16" name="Rectangle: Rounded Corners 15">
                <a:extLst>
                  <a:ext uri="{FF2B5EF4-FFF2-40B4-BE49-F238E27FC236}">
                    <a16:creationId xmlns:a16="http://schemas.microsoft.com/office/drawing/2014/main" id="{B721F082-18B6-208C-BB36-351EA89ED140}"/>
                  </a:ext>
                </a:extLst>
              </p:cNvPr>
              <p:cNvSpPr/>
              <p:nvPr/>
            </p:nvSpPr>
            <p:spPr>
              <a:xfrm flipH="1">
                <a:off x="5486401" y="5995425"/>
                <a:ext cx="963764" cy="441976"/>
              </a:xfrm>
              <a:prstGeom prst="roundRect">
                <a:avLst/>
              </a:prstGeom>
              <a:noFill/>
              <a:ln>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4780D70-7C96-0E1C-5B6E-8D9E2842A1A5}"/>
                  </a:ext>
                </a:extLst>
              </p:cNvPr>
              <p:cNvSpPr/>
              <p:nvPr/>
            </p:nvSpPr>
            <p:spPr>
              <a:xfrm flipH="1">
                <a:off x="1767443" y="5920076"/>
                <a:ext cx="1036081" cy="441976"/>
              </a:xfrm>
              <a:prstGeom prst="roundRect">
                <a:avLst/>
              </a:prstGeom>
              <a:noFill/>
              <a:ln>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Rounded Corners 11">
              <a:extLst>
                <a:ext uri="{FF2B5EF4-FFF2-40B4-BE49-F238E27FC236}">
                  <a16:creationId xmlns:a16="http://schemas.microsoft.com/office/drawing/2014/main" id="{556B72D1-B57C-65D7-A332-1AECD2B3EEEE}"/>
                </a:ext>
              </a:extLst>
            </p:cNvPr>
            <p:cNvSpPr/>
            <p:nvPr/>
          </p:nvSpPr>
          <p:spPr>
            <a:xfrm flipH="1">
              <a:off x="5114582" y="5540134"/>
              <a:ext cx="963764" cy="441976"/>
            </a:xfrm>
            <a:prstGeom prst="roundRect">
              <a:avLst/>
            </a:prstGeom>
            <a:noFill/>
            <a:ln>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C1703A3E-D505-83FF-5E23-D55EFBAEB38B}"/>
              </a:ext>
            </a:extLst>
          </p:cNvPr>
          <p:cNvSpPr txBox="1"/>
          <p:nvPr/>
        </p:nvSpPr>
        <p:spPr>
          <a:xfrm>
            <a:off x="53440" y="6482197"/>
            <a:ext cx="3832760" cy="369332"/>
          </a:xfrm>
          <a:prstGeom prst="rect">
            <a:avLst/>
          </a:prstGeom>
          <a:noFill/>
        </p:spPr>
        <p:txBody>
          <a:bodyPr wrap="square" rtlCol="0">
            <a:spAutoFit/>
          </a:bodyPr>
          <a:lstStyle/>
          <a:p>
            <a:r>
              <a:rPr lang="en-US" b="1" dirty="0">
                <a:solidFill>
                  <a:schemeClr val="bg1">
                    <a:lumMod val="95000"/>
                  </a:schemeClr>
                </a:solidFill>
              </a:rPr>
              <a:t>End Span Bridge Deck - Example A</a:t>
            </a:r>
          </a:p>
        </p:txBody>
      </p:sp>
    </p:spTree>
    <p:extLst>
      <p:ext uri="{BB962C8B-B14F-4D97-AF65-F5344CB8AC3E}">
        <p14:creationId xmlns:p14="http://schemas.microsoft.com/office/powerpoint/2010/main" val="34929415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2290367"/>
            <a:ext cx="11492804" cy="4203504"/>
          </a:xfrm>
        </p:spPr>
        <p:txBody>
          <a:bodyPr>
            <a:normAutofit/>
          </a:bodyPr>
          <a:lstStyle/>
          <a:p>
            <a:pPr marL="0" marR="0" indent="0">
              <a:spcBef>
                <a:spcPts val="0"/>
              </a:spcBef>
              <a:spcAft>
                <a:spcPts val="0"/>
              </a:spcAft>
              <a:buNone/>
            </a:pPr>
            <a:r>
              <a:rPr lang="en-US" dirty="0">
                <a:effectLst/>
                <a:latin typeface="Aptos" panose="020B0004020202020204" pitchFamily="34" charset="0"/>
                <a:ea typeface="Aptos" panose="020B0004020202020204" pitchFamily="34" charset="0"/>
                <a:cs typeface="Aptos" panose="020B0004020202020204" pitchFamily="34" charset="0"/>
              </a:rPr>
              <a:t>Professional Engineer in Florida since 2003, current technical lead coordinator for Florida DOT for implementation of Fiber-Reinforced Polymer reinforcing and prestressing, stainless-steel prestressing, and UHPC for structural applications. 10-years’ experience with development of design guidance for FRP, 30-years’ experience with concrete design  and construction including 25-years with bridge design specification and standards development. Current member of </a:t>
            </a:r>
            <a:r>
              <a:rPr lang="en-US" b="1" i="1" dirty="0">
                <a:effectLst/>
                <a:latin typeface="Aptos" panose="020B0004020202020204" pitchFamily="34" charset="0"/>
                <a:ea typeface="Aptos" panose="020B0004020202020204" pitchFamily="34" charset="0"/>
                <a:cs typeface="Aptos" panose="020B0004020202020204" pitchFamily="34" charset="0"/>
              </a:rPr>
              <a:t>TRB</a:t>
            </a:r>
            <a:r>
              <a:rPr lang="en-US" dirty="0">
                <a:effectLst/>
                <a:latin typeface="Aptos" panose="020B0004020202020204" pitchFamily="34" charset="0"/>
                <a:ea typeface="Aptos" panose="020B0004020202020204" pitchFamily="34" charset="0"/>
                <a:cs typeface="Aptos" panose="020B0004020202020204" pitchFamily="34" charset="0"/>
              </a:rPr>
              <a:t> committee </a:t>
            </a:r>
            <a:r>
              <a:rPr lang="en-US" b="1" dirty="0">
                <a:effectLst/>
                <a:latin typeface="Aptos" panose="020B0004020202020204" pitchFamily="34" charset="0"/>
                <a:ea typeface="Aptos" panose="020B0004020202020204" pitchFamily="34" charset="0"/>
                <a:cs typeface="Aptos" panose="020B0004020202020204" pitchFamily="34" charset="0"/>
              </a:rPr>
              <a:t>AKB10</a:t>
            </a:r>
            <a:r>
              <a:rPr lang="en-US" dirty="0">
                <a:effectLst/>
                <a:latin typeface="Aptos" panose="020B0004020202020204" pitchFamily="34" charset="0"/>
                <a:ea typeface="Aptos" panose="020B0004020202020204" pitchFamily="34" charset="0"/>
                <a:cs typeface="Aptos" panose="020B0004020202020204" pitchFamily="34" charset="0"/>
              </a:rPr>
              <a:t>-Innovative Highway Structures, </a:t>
            </a:r>
            <a:r>
              <a:rPr lang="en-US" b="1" i="1" dirty="0">
                <a:effectLst/>
                <a:latin typeface="Aptos" panose="020B0004020202020204" pitchFamily="34" charset="0"/>
                <a:ea typeface="Aptos" panose="020B0004020202020204" pitchFamily="34" charset="0"/>
                <a:cs typeface="Aptos" panose="020B0004020202020204" pitchFamily="34" charset="0"/>
              </a:rPr>
              <a:t>ACI</a:t>
            </a:r>
            <a:r>
              <a:rPr lang="en-US" dirty="0">
                <a:effectLst/>
                <a:latin typeface="Aptos" panose="020B0004020202020204" pitchFamily="34" charset="0"/>
                <a:ea typeface="Aptos" panose="020B0004020202020204" pitchFamily="34" charset="0"/>
                <a:cs typeface="Aptos" panose="020B0004020202020204" pitchFamily="34" charset="0"/>
              </a:rPr>
              <a:t> 440C &amp; CSAO, </a:t>
            </a:r>
            <a:r>
              <a:rPr lang="en-US" b="1" i="1" dirty="0">
                <a:effectLst/>
                <a:latin typeface="Aptos" panose="020B0004020202020204" pitchFamily="34" charset="0"/>
                <a:ea typeface="Aptos" panose="020B0004020202020204" pitchFamily="34" charset="0"/>
                <a:cs typeface="Aptos" panose="020B0004020202020204" pitchFamily="34" charset="0"/>
              </a:rPr>
              <a:t>ASCE</a:t>
            </a:r>
            <a:r>
              <a:rPr lang="en-US" dirty="0">
                <a:effectLst/>
                <a:latin typeface="Aptos" panose="020B0004020202020204" pitchFamily="34" charset="0"/>
                <a:ea typeface="Aptos" panose="020B0004020202020204" pitchFamily="34" charset="0"/>
                <a:cs typeface="Aptos" panose="020B0004020202020204" pitchFamily="34" charset="0"/>
              </a:rPr>
              <a:t>-Structural Engineering Institute, Bridge Engineering Institute, and </a:t>
            </a:r>
            <a:r>
              <a:rPr lang="en-US" b="1" i="1" dirty="0">
                <a:effectLst/>
                <a:latin typeface="Aptos" panose="020B0004020202020204" pitchFamily="34" charset="0"/>
                <a:ea typeface="Aptos" panose="020B0004020202020204" pitchFamily="34" charset="0"/>
                <a:cs typeface="Aptos" panose="020B0004020202020204" pitchFamily="34" charset="0"/>
              </a:rPr>
              <a:t>fib </a:t>
            </a:r>
            <a:r>
              <a:rPr lang="en-US" i="1" dirty="0">
                <a:effectLst/>
                <a:latin typeface="Aptos" panose="020B0004020202020204" pitchFamily="34" charset="0"/>
                <a:ea typeface="Aptos" panose="020B0004020202020204" pitchFamily="34" charset="0"/>
                <a:cs typeface="Aptos" panose="020B0004020202020204" pitchFamily="34" charset="0"/>
              </a:rPr>
              <a:t>(International Federation for Structural Concrete).</a:t>
            </a:r>
            <a:endParaRPr lang="en-US" dirty="0">
              <a:effectLst/>
              <a:latin typeface="Aptos" panose="020B0004020202020204" pitchFamily="34" charset="0"/>
              <a:ea typeface="Aptos" panose="020B0004020202020204" pitchFamily="34" charset="0"/>
              <a:cs typeface="Aptos" panose="020B0004020202020204" pitchFamily="34" charset="0"/>
            </a:endParaRPr>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Speaker Bio:</a:t>
            </a:r>
            <a:endParaRPr lang="en-US" i="1" dirty="0">
              <a:solidFill>
                <a:schemeClr val="bg1"/>
              </a:solidFill>
              <a:effectLst>
                <a:outerShdw blurRad="38100" dist="38100" dir="2700000" algn="tl">
                  <a:srgbClr val="000000">
                    <a:alpha val="43137"/>
                  </a:srgbClr>
                </a:outerShdw>
              </a:effectLst>
            </a:endParaRPr>
          </a:p>
        </p:txBody>
      </p:sp>
      <p:pic>
        <p:nvPicPr>
          <p:cNvPr id="2" name="Picture Placeholder 6" descr="A person wearing glasses&#10;&#10;Description automatically generated with low confidence">
            <a:extLst>
              <a:ext uri="{FF2B5EF4-FFF2-40B4-BE49-F238E27FC236}">
                <a16:creationId xmlns:a16="http://schemas.microsoft.com/office/drawing/2014/main" id="{D3D34352-0911-CCED-C369-62C05F11B5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0123906" y="169380"/>
            <a:ext cx="1840396" cy="1840396"/>
          </a:xfrm>
          <a:prstGeom prst="rect">
            <a:avLst/>
          </a:prstGeom>
          <a:noFill/>
          <a:ln w="6350" cmpd="sng">
            <a:solidFill>
              <a:srgbClr val="000000"/>
            </a:solidFill>
            <a:miter lim="800000"/>
            <a:headEnd/>
            <a:tailEnd/>
          </a:ln>
          <a:effectLst/>
        </p:spPr>
      </p:pic>
      <p:sp>
        <p:nvSpPr>
          <p:cNvPr id="8" name="TextBox 7">
            <a:extLst>
              <a:ext uri="{FF2B5EF4-FFF2-40B4-BE49-F238E27FC236}">
                <a16:creationId xmlns:a16="http://schemas.microsoft.com/office/drawing/2014/main" id="{E32D0077-A9EE-0FBC-B761-D97989EA201D}"/>
              </a:ext>
            </a:extLst>
          </p:cNvPr>
          <p:cNvSpPr txBox="1"/>
          <p:nvPr/>
        </p:nvSpPr>
        <p:spPr>
          <a:xfrm>
            <a:off x="3548061" y="1456883"/>
            <a:ext cx="6105524" cy="707886"/>
          </a:xfrm>
          <a:prstGeom prst="rect">
            <a:avLst/>
          </a:prstGeom>
          <a:noFill/>
        </p:spPr>
        <p:txBody>
          <a:bodyPr wrap="square">
            <a:spAutoFit/>
          </a:bodyPr>
          <a:lstStyle/>
          <a:p>
            <a:r>
              <a:rPr lang="en-US" sz="4000" dirty="0">
                <a:effectLst>
                  <a:outerShdw blurRad="38100" dist="38100" dir="2700000" algn="tl">
                    <a:srgbClr val="000000">
                      <a:alpha val="43137"/>
                    </a:srgbClr>
                  </a:outerShdw>
                </a:effectLst>
              </a:rPr>
              <a:t>Steven Nolan, P.E.</a:t>
            </a:r>
            <a:endParaRPr lang="en-US" sz="4000" dirty="0"/>
          </a:p>
        </p:txBody>
      </p:sp>
      <p:sp>
        <p:nvSpPr>
          <p:cNvPr id="7" name="Slide Number Placeholder 6">
            <a:extLst>
              <a:ext uri="{FF2B5EF4-FFF2-40B4-BE49-F238E27FC236}">
                <a16:creationId xmlns:a16="http://schemas.microsoft.com/office/drawing/2014/main" id="{CC9A9CC0-4FF1-EFFF-10B1-077DD5CF0A06}"/>
              </a:ext>
            </a:extLst>
          </p:cNvPr>
          <p:cNvSpPr>
            <a:spLocks noGrp="1"/>
          </p:cNvSpPr>
          <p:nvPr>
            <p:ph type="sldNum" sz="quarter" idx="12"/>
          </p:nvPr>
        </p:nvSpPr>
        <p:spPr/>
        <p:txBody>
          <a:bodyPr/>
          <a:lstStyle/>
          <a:p>
            <a:fld id="{8301250C-3411-4DAA-A330-B8FCF0FECA0E}" type="slidenum">
              <a:rPr lang="en-US" smtClean="0"/>
              <a:t>4</a:t>
            </a:fld>
            <a:endParaRPr lang="en-US"/>
          </a:p>
        </p:txBody>
      </p:sp>
    </p:spTree>
    <p:extLst>
      <p:ext uri="{BB962C8B-B14F-4D97-AF65-F5344CB8AC3E}">
        <p14:creationId xmlns:p14="http://schemas.microsoft.com/office/powerpoint/2010/main" val="19579204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0"/>
            <a:ext cx="11678704" cy="1194698"/>
          </a:xfrm>
        </p:spPr>
        <p:txBody>
          <a:bodyPr>
            <a:normAutofit/>
          </a:bodyPr>
          <a:lstStyle/>
          <a:p>
            <a:r>
              <a:rPr lang="en-US" sz="4000" dirty="0">
                <a:solidFill>
                  <a:schemeClr val="bg1"/>
                </a:solidFill>
                <a:effectLst>
                  <a:outerShdw blurRad="38100" dist="38100" dir="2700000" algn="tl">
                    <a:srgbClr val="000000">
                      <a:alpha val="43137"/>
                    </a:srgbClr>
                  </a:outerShdw>
                </a:effectLst>
              </a:rPr>
              <a:t>Comparison of Material </a:t>
            </a:r>
            <a:r>
              <a:rPr lang="en-US" sz="4000" dirty="0"/>
              <a:t>Quantities</a:t>
            </a:r>
            <a:r>
              <a:rPr lang="en-US" sz="4000" dirty="0">
                <a:solidFill>
                  <a:schemeClr val="bg1"/>
                </a:solidFill>
                <a:effectLst>
                  <a:outerShdw blurRad="38100" dist="38100" dir="2700000" algn="tl">
                    <a:srgbClr val="000000">
                      <a:alpha val="43137"/>
                    </a:srgbClr>
                  </a:outerShdw>
                </a:effectLst>
              </a:rPr>
              <a:t> – </a:t>
            </a:r>
            <a:r>
              <a:rPr lang="en-US" sz="3600" dirty="0">
                <a:solidFill>
                  <a:schemeClr val="bg1"/>
                </a:solidFill>
                <a:effectLst>
                  <a:outerShdw blurRad="38100" dist="38100" dir="2700000" algn="tl">
                    <a:srgbClr val="000000">
                      <a:alpha val="43137"/>
                    </a:srgbClr>
                  </a:outerShdw>
                </a:effectLst>
              </a:rPr>
              <a:t>Example A Summary </a:t>
            </a:r>
            <a:endParaRPr lang="en-US" sz="4000" dirty="0">
              <a:solidFill>
                <a:schemeClr val="bg1"/>
              </a:solidFill>
              <a:effectLst>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457198" y="1420342"/>
            <a:ext cx="5789070" cy="3401915"/>
          </a:xfrm>
        </p:spPr>
        <p:txBody>
          <a:bodyPr>
            <a:normAutofit/>
          </a:bodyPr>
          <a:lstStyle/>
          <a:p>
            <a:pPr marL="0" indent="0">
              <a:buNone/>
            </a:pPr>
            <a:r>
              <a:rPr lang="en-US" b="1" u="sng" dirty="0"/>
              <a:t>Convention CS-RC</a:t>
            </a:r>
            <a:r>
              <a:rPr lang="en-US" b="1" dirty="0"/>
              <a:t> </a:t>
            </a:r>
            <a:r>
              <a:rPr lang="en-US" i="1" dirty="0"/>
              <a:t>(ASTM A615):</a:t>
            </a:r>
          </a:p>
          <a:p>
            <a:r>
              <a:rPr lang="en-US" b="1" dirty="0"/>
              <a:t>Example A </a:t>
            </a:r>
            <a:r>
              <a:rPr lang="en-US" dirty="0"/>
              <a:t>(End Span Rebar)</a:t>
            </a:r>
          </a:p>
          <a:p>
            <a:pPr lvl="1"/>
            <a:r>
              <a:rPr lang="en-US" dirty="0"/>
              <a:t>Empirical (AASHTO): As</a:t>
            </a:r>
            <a:r>
              <a:rPr lang="en-US" dirty="0">
                <a:highlight>
                  <a:srgbClr val="FFFF00"/>
                </a:highlight>
              </a:rPr>
              <a:t>= 0.49*0.90 </a:t>
            </a:r>
            <a:r>
              <a:rPr lang="en-US" dirty="0"/>
              <a:t>+  </a:t>
            </a:r>
            <a:r>
              <a:rPr lang="en-US" dirty="0">
                <a:solidFill>
                  <a:schemeClr val="accent2"/>
                </a:solidFill>
              </a:rPr>
              <a:t>0.15*1.34</a:t>
            </a:r>
            <a:r>
              <a:rPr lang="en-US" dirty="0"/>
              <a:t> + </a:t>
            </a:r>
            <a:r>
              <a:rPr lang="en-US" dirty="0">
                <a:highlight>
                  <a:srgbClr val="00FFFF"/>
                </a:highlight>
              </a:rPr>
              <a:t>0.28*1.54</a:t>
            </a:r>
            <a:r>
              <a:rPr lang="en-US" dirty="0"/>
              <a:t>  + </a:t>
            </a:r>
            <a:r>
              <a:rPr lang="en-US" dirty="0">
                <a:highlight>
                  <a:srgbClr val="00FF00"/>
                </a:highlight>
              </a:rPr>
              <a:t>0.08*1.82</a:t>
            </a:r>
            <a:r>
              <a:rPr lang="en-US" dirty="0"/>
              <a:t> = </a:t>
            </a:r>
            <a:r>
              <a:rPr lang="en-US" b="1" dirty="0"/>
              <a:t>1.22 in</a:t>
            </a:r>
            <a:r>
              <a:rPr lang="en-US" b="1" baseline="30000" dirty="0"/>
              <a:t>2</a:t>
            </a:r>
            <a:r>
              <a:rPr lang="en-US" b="1" dirty="0"/>
              <a:t>/ ft</a:t>
            </a:r>
            <a:r>
              <a:rPr lang="en-US" b="1" baseline="30000" dirty="0"/>
              <a:t>2</a:t>
            </a:r>
          </a:p>
          <a:p>
            <a:pPr marL="457200" lvl="1" indent="0">
              <a:buNone/>
            </a:pPr>
            <a:endParaRPr lang="en-US" b="1" baseline="30000" dirty="0"/>
          </a:p>
          <a:p>
            <a:pPr lvl="1"/>
            <a:r>
              <a:rPr lang="en-US" dirty="0"/>
              <a:t>Empirical (FDOT):       A</a:t>
            </a:r>
            <a:r>
              <a:rPr lang="en-US" baseline="-25000" dirty="0"/>
              <a:t>s</a:t>
            </a:r>
            <a:r>
              <a:rPr lang="en-US" dirty="0"/>
              <a:t> = </a:t>
            </a:r>
            <a:r>
              <a:rPr lang="en-US" dirty="0">
                <a:highlight>
                  <a:srgbClr val="FFFF00"/>
                </a:highlight>
              </a:rPr>
              <a:t>0.49*1.24</a:t>
            </a:r>
            <a:r>
              <a:rPr lang="en-US" dirty="0"/>
              <a:t> + </a:t>
            </a:r>
            <a:r>
              <a:rPr lang="en-US" dirty="0">
                <a:solidFill>
                  <a:schemeClr val="accent2"/>
                </a:solidFill>
              </a:rPr>
              <a:t>0.15*1.55</a:t>
            </a:r>
            <a:r>
              <a:rPr lang="en-US" dirty="0"/>
              <a:t> + </a:t>
            </a:r>
            <a:r>
              <a:rPr lang="en-US" dirty="0">
                <a:highlight>
                  <a:srgbClr val="00FFFF"/>
                </a:highlight>
              </a:rPr>
              <a:t>0.28*1.86</a:t>
            </a:r>
            <a:r>
              <a:rPr lang="en-US" dirty="0"/>
              <a:t>  + </a:t>
            </a:r>
            <a:r>
              <a:rPr lang="en-US" dirty="0">
                <a:highlight>
                  <a:srgbClr val="00FF00"/>
                </a:highlight>
              </a:rPr>
              <a:t>0.08*2.17</a:t>
            </a:r>
            <a:r>
              <a:rPr lang="en-US" dirty="0"/>
              <a:t> = </a:t>
            </a:r>
            <a:r>
              <a:rPr lang="en-US" b="1" dirty="0"/>
              <a:t>1.53 in</a:t>
            </a:r>
            <a:r>
              <a:rPr lang="en-US" b="1" baseline="30000" dirty="0"/>
              <a:t>2</a:t>
            </a:r>
            <a:r>
              <a:rPr lang="en-US" b="1" dirty="0"/>
              <a:t>/ ft</a:t>
            </a:r>
            <a:r>
              <a:rPr lang="en-US" b="1" baseline="30000" dirty="0"/>
              <a:t>2</a:t>
            </a:r>
          </a:p>
        </p:txBody>
      </p:sp>
      <p:sp>
        <p:nvSpPr>
          <p:cNvPr id="6" name="Content Placeholder 5">
            <a:extLst>
              <a:ext uri="{FF2B5EF4-FFF2-40B4-BE49-F238E27FC236}">
                <a16:creationId xmlns:a16="http://schemas.microsoft.com/office/drawing/2014/main" id="{19AF07F0-2A1F-74FF-CB9A-330FC4CF19BA}"/>
              </a:ext>
            </a:extLst>
          </p:cNvPr>
          <p:cNvSpPr>
            <a:spLocks noGrp="1"/>
          </p:cNvSpPr>
          <p:nvPr>
            <p:ph sz="half" idx="2"/>
          </p:nvPr>
        </p:nvSpPr>
        <p:spPr>
          <a:xfrm>
            <a:off x="6301493" y="1406828"/>
            <a:ext cx="5615642" cy="3415429"/>
          </a:xfrm>
        </p:spPr>
        <p:txBody>
          <a:bodyPr>
            <a:normAutofit/>
          </a:bodyPr>
          <a:lstStyle/>
          <a:p>
            <a:pPr marL="0" indent="0">
              <a:buNone/>
            </a:pPr>
            <a:r>
              <a:rPr lang="en-US" b="1" u="sng" dirty="0"/>
              <a:t>GFRP-RC</a:t>
            </a:r>
            <a:r>
              <a:rPr lang="en-US" b="1" dirty="0"/>
              <a:t> </a:t>
            </a:r>
            <a:r>
              <a:rPr lang="en-US" i="1" dirty="0"/>
              <a:t>(ASTM D8505-23):</a:t>
            </a:r>
          </a:p>
          <a:p>
            <a:r>
              <a:rPr lang="en-US" b="1" dirty="0"/>
              <a:t>Example A </a:t>
            </a:r>
            <a:r>
              <a:rPr lang="en-US" dirty="0"/>
              <a:t>(End Span Rebar)</a:t>
            </a:r>
          </a:p>
          <a:p>
            <a:pPr lvl="1"/>
            <a:r>
              <a:rPr lang="en-US" dirty="0"/>
              <a:t>Empirical (both):      As= </a:t>
            </a:r>
            <a:r>
              <a:rPr lang="en-US" dirty="0">
                <a:highlight>
                  <a:srgbClr val="FFFF00"/>
                </a:highlight>
              </a:rPr>
              <a:t>0.49*1.50</a:t>
            </a:r>
            <a:r>
              <a:rPr lang="en-US" dirty="0"/>
              <a:t> + </a:t>
            </a:r>
            <a:r>
              <a:rPr lang="en-US" dirty="0">
                <a:solidFill>
                  <a:schemeClr val="accent2"/>
                </a:solidFill>
              </a:rPr>
              <a:t>0.15*1.81 </a:t>
            </a:r>
            <a:r>
              <a:rPr lang="en-US" dirty="0"/>
              <a:t>+ </a:t>
            </a:r>
            <a:r>
              <a:rPr lang="en-US" dirty="0">
                <a:highlight>
                  <a:srgbClr val="00FFFF"/>
                </a:highlight>
              </a:rPr>
              <a:t>0.28*2.12</a:t>
            </a:r>
            <a:r>
              <a:rPr lang="en-US" dirty="0"/>
              <a:t> + </a:t>
            </a:r>
            <a:r>
              <a:rPr lang="en-US" dirty="0">
                <a:highlight>
                  <a:srgbClr val="00FF00"/>
                </a:highlight>
              </a:rPr>
              <a:t>0.08*2.69</a:t>
            </a:r>
            <a:r>
              <a:rPr lang="en-US" dirty="0"/>
              <a:t> = </a:t>
            </a:r>
            <a:r>
              <a:rPr lang="en-US" b="1" dirty="0"/>
              <a:t>1.82 in</a:t>
            </a:r>
            <a:r>
              <a:rPr lang="en-US" b="1" baseline="30000" dirty="0"/>
              <a:t>2</a:t>
            </a:r>
            <a:r>
              <a:rPr lang="en-US" b="1" dirty="0"/>
              <a:t>/ ft</a:t>
            </a:r>
            <a:r>
              <a:rPr lang="en-US" b="1" baseline="30000" dirty="0"/>
              <a:t>2</a:t>
            </a:r>
            <a:endParaRPr lang="en-US" baseline="30000" dirty="0"/>
          </a:p>
          <a:p>
            <a:pPr marL="457200" lvl="1" indent="0">
              <a:buNone/>
            </a:pPr>
            <a:endParaRPr lang="en-US" baseline="30000" dirty="0"/>
          </a:p>
          <a:p>
            <a:pPr marL="457200" lvl="1" indent="0">
              <a:buNone/>
            </a:pPr>
            <a:endParaRPr lang="en-US" baseline="30000" dirty="0"/>
          </a:p>
          <a:p>
            <a:pPr marL="457200" lvl="1" indent="0">
              <a:buNone/>
            </a:pPr>
            <a:endParaRPr lang="en-US" baseline="30000" dirty="0"/>
          </a:p>
        </p:txBody>
      </p:sp>
      <p:sp>
        <p:nvSpPr>
          <p:cNvPr id="3" name="Slide Number Placeholder 2">
            <a:extLst>
              <a:ext uri="{FF2B5EF4-FFF2-40B4-BE49-F238E27FC236}">
                <a16:creationId xmlns:a16="http://schemas.microsoft.com/office/drawing/2014/main" id="{A8C22334-AA93-EA10-F8C1-93557BB4D241}"/>
              </a:ext>
            </a:extLst>
          </p:cNvPr>
          <p:cNvSpPr>
            <a:spLocks noGrp="1"/>
          </p:cNvSpPr>
          <p:nvPr>
            <p:ph type="sldNum" sz="quarter" idx="12"/>
          </p:nvPr>
        </p:nvSpPr>
        <p:spPr/>
        <p:txBody>
          <a:bodyPr/>
          <a:lstStyle/>
          <a:p>
            <a:fld id="{8301250C-3411-4DAA-A330-B8FCF0FECA0E}" type="slidenum">
              <a:rPr lang="en-US" smtClean="0"/>
              <a:t>40</a:t>
            </a:fld>
            <a:endParaRPr lang="en-US" dirty="0"/>
          </a:p>
        </p:txBody>
      </p:sp>
      <p:sp>
        <p:nvSpPr>
          <p:cNvPr id="13" name="TextBox 12">
            <a:extLst>
              <a:ext uri="{FF2B5EF4-FFF2-40B4-BE49-F238E27FC236}">
                <a16:creationId xmlns:a16="http://schemas.microsoft.com/office/drawing/2014/main" id="{BE0762C5-C599-43D5-B966-C432296E65D7}"/>
              </a:ext>
            </a:extLst>
          </p:cNvPr>
          <p:cNvSpPr txBox="1"/>
          <p:nvPr/>
        </p:nvSpPr>
        <p:spPr>
          <a:xfrm>
            <a:off x="6664654" y="6463944"/>
            <a:ext cx="4400753" cy="369332"/>
          </a:xfrm>
          <a:prstGeom prst="rect">
            <a:avLst/>
          </a:prstGeom>
          <a:noFill/>
        </p:spPr>
        <p:txBody>
          <a:bodyPr wrap="square">
            <a:spAutoFit/>
          </a:bodyPr>
          <a:lstStyle/>
          <a:p>
            <a:r>
              <a:rPr lang="en-US" i="1" dirty="0">
                <a:solidFill>
                  <a:schemeClr val="bg2"/>
                </a:solidFill>
              </a:rPr>
              <a:t>** Minimum bar size and spacing governs</a:t>
            </a:r>
          </a:p>
        </p:txBody>
      </p:sp>
      <p:sp>
        <p:nvSpPr>
          <p:cNvPr id="11" name="TextBox 10">
            <a:extLst>
              <a:ext uri="{FF2B5EF4-FFF2-40B4-BE49-F238E27FC236}">
                <a16:creationId xmlns:a16="http://schemas.microsoft.com/office/drawing/2014/main" id="{87F7B42B-59B5-5419-EBD1-1AC253B884A5}"/>
              </a:ext>
            </a:extLst>
          </p:cNvPr>
          <p:cNvSpPr txBox="1"/>
          <p:nvPr/>
        </p:nvSpPr>
        <p:spPr>
          <a:xfrm>
            <a:off x="53440" y="6482197"/>
            <a:ext cx="3998865" cy="369332"/>
          </a:xfrm>
          <a:prstGeom prst="rect">
            <a:avLst/>
          </a:prstGeom>
          <a:noFill/>
        </p:spPr>
        <p:txBody>
          <a:bodyPr wrap="square" rtlCol="0">
            <a:spAutoFit/>
          </a:bodyPr>
          <a:lstStyle/>
          <a:p>
            <a:r>
              <a:rPr lang="en-US" b="1" dirty="0">
                <a:solidFill>
                  <a:schemeClr val="bg1">
                    <a:lumMod val="95000"/>
                  </a:schemeClr>
                </a:solidFill>
              </a:rPr>
              <a:t>End Span Bridge Deck - Example A </a:t>
            </a:r>
          </a:p>
        </p:txBody>
      </p:sp>
      <p:sp>
        <p:nvSpPr>
          <p:cNvPr id="7" name="TextBox 6">
            <a:extLst>
              <a:ext uri="{FF2B5EF4-FFF2-40B4-BE49-F238E27FC236}">
                <a16:creationId xmlns:a16="http://schemas.microsoft.com/office/drawing/2014/main" id="{6F344065-0D35-BAA0-E453-21F6056E68E0}"/>
              </a:ext>
            </a:extLst>
          </p:cNvPr>
          <p:cNvSpPr txBox="1"/>
          <p:nvPr/>
        </p:nvSpPr>
        <p:spPr>
          <a:xfrm>
            <a:off x="974035" y="4973600"/>
            <a:ext cx="11141765" cy="1490344"/>
          </a:xfrm>
          <a:prstGeom prst="rect">
            <a:avLst/>
          </a:prstGeom>
          <a:noFill/>
          <a:ln w="31750">
            <a:solidFill>
              <a:srgbClr val="C00000"/>
            </a:solidFill>
          </a:ln>
        </p:spPr>
        <p:txBody>
          <a:bodyPr wrap="square" anchor="ctr">
            <a:spAutoFit/>
          </a:bodyPr>
          <a:lstStyle/>
          <a:p>
            <a:pPr>
              <a:lnSpc>
                <a:spcPct val="110000"/>
              </a:lnSpc>
            </a:pPr>
            <a:r>
              <a:rPr lang="en-US" sz="2800" i="1" dirty="0">
                <a:solidFill>
                  <a:srgbClr val="00B050"/>
                </a:solidFill>
                <a:sym typeface="Wingdings" panose="05000000000000000000" pitchFamily="2" charset="2"/>
              </a:rPr>
              <a:t>Concrete   </a:t>
            </a:r>
            <a:r>
              <a:rPr lang="en-US" sz="2800" i="1" dirty="0" err="1">
                <a:solidFill>
                  <a:srgbClr val="368D41"/>
                </a:solidFill>
                <a:latin typeface="Symbol" panose="05050102010706020507" pitchFamily="18" charset="2"/>
                <a:sym typeface="Wingdings" panose="05000000000000000000" pitchFamily="2" charset="2"/>
              </a:rPr>
              <a:t>D</a:t>
            </a:r>
            <a:r>
              <a:rPr lang="en-US" sz="2800" i="1" baseline="-25000" dirty="0" err="1">
                <a:solidFill>
                  <a:srgbClr val="368D41"/>
                </a:solidFill>
              </a:rPr>
              <a:t>vol</a:t>
            </a:r>
            <a:r>
              <a:rPr lang="en-US" sz="2800" i="1" baseline="-25000" dirty="0">
                <a:solidFill>
                  <a:srgbClr val="368D41"/>
                </a:solidFill>
              </a:rPr>
              <a:t>.</a:t>
            </a:r>
            <a:r>
              <a:rPr lang="en-US" sz="2800" b="1" i="1" dirty="0"/>
              <a:t> (AASHTO) </a:t>
            </a:r>
            <a:r>
              <a:rPr lang="en-US" sz="2800" i="1" dirty="0">
                <a:solidFill>
                  <a:srgbClr val="00B050"/>
                </a:solidFill>
              </a:rPr>
              <a:t>= -12%;</a:t>
            </a:r>
            <a:r>
              <a:rPr lang="en-US" sz="2800" i="1" dirty="0">
                <a:solidFill>
                  <a:srgbClr val="368D41"/>
                </a:solidFill>
                <a:latin typeface="Symbol" panose="05050102010706020507" pitchFamily="18" charset="2"/>
                <a:sym typeface="Wingdings" panose="05000000000000000000" pitchFamily="2" charset="2"/>
              </a:rPr>
              <a:t> </a:t>
            </a:r>
            <a:r>
              <a:rPr lang="en-US" sz="2800" i="1" dirty="0" err="1">
                <a:solidFill>
                  <a:srgbClr val="368D41"/>
                </a:solidFill>
                <a:latin typeface="Symbol" panose="05050102010706020507" pitchFamily="18" charset="2"/>
                <a:sym typeface="Wingdings" panose="05000000000000000000" pitchFamily="2" charset="2"/>
              </a:rPr>
              <a:t>D</a:t>
            </a:r>
            <a:r>
              <a:rPr lang="en-US" sz="2800" i="1" baseline="-25000" dirty="0" err="1">
                <a:solidFill>
                  <a:srgbClr val="368D41"/>
                </a:solidFill>
              </a:rPr>
              <a:t>weight</a:t>
            </a:r>
            <a:r>
              <a:rPr lang="en-US" sz="2800" i="1" baseline="-25000" dirty="0">
                <a:solidFill>
                  <a:srgbClr val="368D41"/>
                </a:solidFill>
              </a:rPr>
              <a:t> </a:t>
            </a:r>
            <a:r>
              <a:rPr lang="en-US" sz="2800" i="1" dirty="0">
                <a:solidFill>
                  <a:srgbClr val="00B050"/>
                </a:solidFill>
              </a:rPr>
              <a:t>= -15%   for GFRP-RC</a:t>
            </a:r>
            <a:endParaRPr lang="en-US" sz="2800" i="1" dirty="0">
              <a:solidFill>
                <a:srgbClr val="00B050"/>
              </a:solidFill>
              <a:sym typeface="Wingdings" panose="05000000000000000000" pitchFamily="2" charset="2"/>
            </a:endParaRPr>
          </a:p>
          <a:p>
            <a:pPr>
              <a:lnSpc>
                <a:spcPct val="110000"/>
              </a:lnSpc>
            </a:pPr>
            <a:r>
              <a:rPr lang="en-US" sz="2800" i="1" dirty="0">
                <a:solidFill>
                  <a:srgbClr val="00B050"/>
                </a:solidFill>
                <a:sym typeface="Wingdings" panose="05000000000000000000" pitchFamily="2" charset="2"/>
              </a:rPr>
              <a:t>       Rebar  </a:t>
            </a:r>
            <a:r>
              <a:rPr lang="en-US" sz="2800" i="1" dirty="0">
                <a:solidFill>
                  <a:srgbClr val="FF0000"/>
                </a:solidFill>
                <a:sym typeface="Wingdings" panose="05000000000000000000" pitchFamily="2" charset="2"/>
              </a:rPr>
              <a:t> </a:t>
            </a:r>
            <a:r>
              <a:rPr lang="en-US" sz="2800" i="1" dirty="0" err="1">
                <a:solidFill>
                  <a:srgbClr val="FF0000"/>
                </a:solidFill>
                <a:latin typeface="Symbol" panose="05050102010706020507" pitchFamily="18" charset="2"/>
                <a:sym typeface="Wingdings" panose="05000000000000000000" pitchFamily="2" charset="2"/>
              </a:rPr>
              <a:t>D</a:t>
            </a:r>
            <a:r>
              <a:rPr lang="en-US" sz="2800" i="1" baseline="-25000" dirty="0" err="1">
                <a:solidFill>
                  <a:srgbClr val="FF0000"/>
                </a:solidFill>
              </a:rPr>
              <a:t>volume</a:t>
            </a:r>
            <a:r>
              <a:rPr lang="en-US" sz="2800" i="1" dirty="0">
                <a:solidFill>
                  <a:srgbClr val="FF0000"/>
                </a:solidFill>
              </a:rPr>
              <a:t> </a:t>
            </a:r>
            <a:r>
              <a:rPr lang="en-US" sz="2800" b="1" i="1" dirty="0"/>
              <a:t>(AASHTO) </a:t>
            </a:r>
            <a:r>
              <a:rPr lang="en-US" sz="2800" i="1" dirty="0">
                <a:solidFill>
                  <a:srgbClr val="FF0000"/>
                </a:solidFill>
              </a:rPr>
              <a:t>= +49%</a:t>
            </a:r>
            <a:r>
              <a:rPr lang="en-US" sz="2800" i="1" dirty="0">
                <a:solidFill>
                  <a:srgbClr val="00B050"/>
                </a:solidFill>
              </a:rPr>
              <a:t>;      </a:t>
            </a:r>
            <a:r>
              <a:rPr lang="en-US" sz="2800" i="1" dirty="0" err="1">
                <a:solidFill>
                  <a:srgbClr val="368D41"/>
                </a:solidFill>
                <a:latin typeface="Symbol" panose="05050102010706020507" pitchFamily="18" charset="2"/>
                <a:sym typeface="Wingdings" panose="05000000000000000000" pitchFamily="2" charset="2"/>
              </a:rPr>
              <a:t>D</a:t>
            </a:r>
            <a:r>
              <a:rPr lang="en-US" sz="2800" i="1" baseline="-25000" dirty="0" err="1">
                <a:solidFill>
                  <a:srgbClr val="368D41"/>
                </a:solidFill>
              </a:rPr>
              <a:t>weight</a:t>
            </a:r>
            <a:r>
              <a:rPr lang="en-US" sz="2800" i="1" baseline="-25000" dirty="0">
                <a:solidFill>
                  <a:srgbClr val="368D41"/>
                </a:solidFill>
              </a:rPr>
              <a:t> </a:t>
            </a:r>
            <a:r>
              <a:rPr lang="en-US" sz="2800" i="1" dirty="0">
                <a:solidFill>
                  <a:srgbClr val="00B050"/>
                </a:solidFill>
              </a:rPr>
              <a:t>= -63 %.  </a:t>
            </a:r>
          </a:p>
          <a:p>
            <a:pPr>
              <a:lnSpc>
                <a:spcPct val="110000"/>
              </a:lnSpc>
            </a:pPr>
            <a:r>
              <a:rPr lang="en-US" sz="2800" i="1" dirty="0">
                <a:solidFill>
                  <a:srgbClr val="00B050"/>
                </a:solidFill>
                <a:sym typeface="Wingdings" panose="05000000000000000000" pitchFamily="2" charset="2"/>
              </a:rPr>
              <a:t>       </a:t>
            </a:r>
            <a:r>
              <a:rPr lang="en-US" sz="2800" i="1" dirty="0">
                <a:solidFill>
                  <a:srgbClr val="00B050"/>
                </a:solidFill>
                <a:highlight>
                  <a:srgbClr val="FFFF00"/>
                </a:highlight>
                <a:sym typeface="Wingdings" panose="05000000000000000000" pitchFamily="2" charset="2"/>
              </a:rPr>
              <a:t>Rebar   </a:t>
            </a:r>
            <a:r>
              <a:rPr lang="en-US" sz="2800" i="1" dirty="0" err="1">
                <a:solidFill>
                  <a:srgbClr val="FF0000"/>
                </a:solidFill>
                <a:highlight>
                  <a:srgbClr val="FFFF00"/>
                </a:highlight>
                <a:latin typeface="Symbol" panose="05050102010706020507" pitchFamily="18" charset="2"/>
                <a:sym typeface="Wingdings" panose="05000000000000000000" pitchFamily="2" charset="2"/>
              </a:rPr>
              <a:t>D</a:t>
            </a:r>
            <a:r>
              <a:rPr lang="en-US" sz="2800" i="1" baseline="-25000" dirty="0" err="1">
                <a:solidFill>
                  <a:srgbClr val="FF0000"/>
                </a:solidFill>
                <a:highlight>
                  <a:srgbClr val="FFFF00"/>
                </a:highlight>
              </a:rPr>
              <a:t>volume</a:t>
            </a:r>
            <a:r>
              <a:rPr lang="en-US" sz="2800" i="1" dirty="0">
                <a:solidFill>
                  <a:srgbClr val="FF0000"/>
                </a:solidFill>
                <a:highlight>
                  <a:srgbClr val="FFFF00"/>
                </a:highlight>
              </a:rPr>
              <a:t> </a:t>
            </a:r>
            <a:r>
              <a:rPr lang="en-US" sz="2800" b="1" i="1" dirty="0">
                <a:highlight>
                  <a:srgbClr val="FFFF00"/>
                </a:highlight>
              </a:rPr>
              <a:t>(FDOT)         </a:t>
            </a:r>
            <a:r>
              <a:rPr lang="en-US" sz="2800" i="1" dirty="0">
                <a:solidFill>
                  <a:srgbClr val="FF0000"/>
                </a:solidFill>
                <a:highlight>
                  <a:srgbClr val="FFFF00"/>
                </a:highlight>
              </a:rPr>
              <a:t>= +19%</a:t>
            </a:r>
            <a:r>
              <a:rPr lang="en-US" sz="2800" i="1" dirty="0">
                <a:solidFill>
                  <a:srgbClr val="00B050"/>
                </a:solidFill>
                <a:highlight>
                  <a:srgbClr val="FFFF00"/>
                </a:highlight>
              </a:rPr>
              <a:t>;      </a:t>
            </a:r>
            <a:r>
              <a:rPr lang="en-US" sz="2800" i="1" dirty="0" err="1">
                <a:solidFill>
                  <a:srgbClr val="368D41"/>
                </a:solidFill>
                <a:highlight>
                  <a:srgbClr val="FFFF00"/>
                </a:highlight>
                <a:latin typeface="Symbol" panose="05050102010706020507" pitchFamily="18" charset="2"/>
                <a:sym typeface="Wingdings" panose="05000000000000000000" pitchFamily="2" charset="2"/>
              </a:rPr>
              <a:t>D</a:t>
            </a:r>
            <a:r>
              <a:rPr lang="en-US" sz="2800" i="1" baseline="-25000" dirty="0" err="1">
                <a:solidFill>
                  <a:srgbClr val="368D41"/>
                </a:solidFill>
                <a:highlight>
                  <a:srgbClr val="FFFF00"/>
                </a:highlight>
              </a:rPr>
              <a:t>weight</a:t>
            </a:r>
            <a:r>
              <a:rPr lang="en-US" sz="2800" i="1" baseline="-25000" dirty="0">
                <a:solidFill>
                  <a:srgbClr val="368D41"/>
                </a:solidFill>
                <a:highlight>
                  <a:srgbClr val="FFFF00"/>
                </a:highlight>
              </a:rPr>
              <a:t> </a:t>
            </a:r>
            <a:r>
              <a:rPr lang="en-US" sz="2800" i="1" dirty="0">
                <a:solidFill>
                  <a:srgbClr val="00B050"/>
                </a:solidFill>
                <a:highlight>
                  <a:srgbClr val="FFFF00"/>
                </a:highlight>
              </a:rPr>
              <a:t>= -70 %.</a:t>
            </a:r>
            <a:endParaRPr lang="en-US" sz="2400" dirty="0">
              <a:highlight>
                <a:srgbClr val="FFFF00"/>
              </a:highlight>
            </a:endParaRPr>
          </a:p>
        </p:txBody>
      </p:sp>
    </p:spTree>
    <p:extLst>
      <p:ext uri="{BB962C8B-B14F-4D97-AF65-F5344CB8AC3E}">
        <p14:creationId xmlns:p14="http://schemas.microsoft.com/office/powerpoint/2010/main" val="19570988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C22334-AA93-EA10-F8C1-93557BB4D241}"/>
              </a:ext>
            </a:extLst>
          </p:cNvPr>
          <p:cNvSpPr>
            <a:spLocks noGrp="1"/>
          </p:cNvSpPr>
          <p:nvPr>
            <p:ph type="sldNum" sz="quarter" idx="12"/>
          </p:nvPr>
        </p:nvSpPr>
        <p:spPr/>
        <p:txBody>
          <a:bodyPr/>
          <a:lstStyle/>
          <a:p>
            <a:fld id="{8301250C-3411-4DAA-A330-B8FCF0FECA0E}" type="slidenum">
              <a:rPr lang="en-US" smtClean="0"/>
              <a:t>41</a:t>
            </a:fld>
            <a:endParaRPr lang="en-US"/>
          </a:p>
        </p:txBody>
      </p:sp>
      <p:sp>
        <p:nvSpPr>
          <p:cNvPr id="8" name="Title 1">
            <a:extLst>
              <a:ext uri="{FF2B5EF4-FFF2-40B4-BE49-F238E27FC236}">
                <a16:creationId xmlns:a16="http://schemas.microsoft.com/office/drawing/2014/main" id="{3C7D6DAC-DB32-3FD7-B25A-25E0A2B4DF02}"/>
              </a:ext>
            </a:extLst>
          </p:cNvPr>
          <p:cNvSpPr>
            <a:spLocks noGrp="1"/>
          </p:cNvSpPr>
          <p:nvPr>
            <p:ph type="title"/>
          </p:nvPr>
        </p:nvSpPr>
        <p:spPr>
          <a:xfrm>
            <a:off x="274864" y="103500"/>
            <a:ext cx="11642271" cy="1091198"/>
          </a:xfrm>
        </p:spPr>
        <p:txBody>
          <a:bodyPr>
            <a:normAutofit/>
          </a:bodyPr>
          <a:lstStyle/>
          <a:p>
            <a:r>
              <a:rPr lang="en-US" sz="4000" dirty="0">
                <a:solidFill>
                  <a:schemeClr val="bg1"/>
                </a:solidFill>
                <a:effectLst>
                  <a:outerShdw blurRad="38100" dist="38100" dir="2700000" algn="tl">
                    <a:srgbClr val="000000">
                      <a:alpha val="43137"/>
                    </a:srgbClr>
                  </a:outerShdw>
                </a:effectLst>
              </a:rPr>
              <a:t>Comparison of Rebar </a:t>
            </a:r>
            <a:r>
              <a:rPr lang="en-US" sz="4000" dirty="0"/>
              <a:t>Qty.</a:t>
            </a:r>
            <a:r>
              <a:rPr lang="en-US" sz="4000" dirty="0">
                <a:solidFill>
                  <a:schemeClr val="bg1"/>
                </a:solidFill>
                <a:effectLst>
                  <a:outerShdw blurRad="38100" dist="38100" dir="2700000" algn="tl">
                    <a:srgbClr val="000000">
                      <a:alpha val="43137"/>
                    </a:srgbClr>
                  </a:outerShdw>
                </a:effectLst>
              </a:rPr>
              <a:t> – Pile Bent Cap Example </a:t>
            </a:r>
            <a:r>
              <a:rPr lang="en-US" sz="4000" dirty="0"/>
              <a:t>C</a:t>
            </a:r>
            <a:endParaRPr lang="en-US" sz="4000" dirty="0">
              <a:solidFill>
                <a:schemeClr val="bg1"/>
              </a:solidFill>
              <a:effectLst>
                <a:outerShdw blurRad="38100" dist="38100" dir="2700000" algn="tl">
                  <a:srgbClr val="000000">
                    <a:alpha val="43137"/>
                  </a:srgbClr>
                </a:outerShdw>
              </a:effectLst>
            </a:endParaRPr>
          </a:p>
        </p:txBody>
      </p:sp>
      <p:graphicFrame>
        <p:nvGraphicFramePr>
          <p:cNvPr id="16" name="Table 15">
            <a:extLst>
              <a:ext uri="{FF2B5EF4-FFF2-40B4-BE49-F238E27FC236}">
                <a16:creationId xmlns:a16="http://schemas.microsoft.com/office/drawing/2014/main" id="{21C2B791-97EE-7954-FFAB-DBAC25ABC363}"/>
              </a:ext>
            </a:extLst>
          </p:cNvPr>
          <p:cNvGraphicFramePr>
            <a:graphicFrameLocks noGrp="1"/>
          </p:cNvGraphicFramePr>
          <p:nvPr>
            <p:extLst>
              <p:ext uri="{D42A27DB-BD31-4B8C-83A1-F6EECF244321}">
                <p14:modId xmlns:p14="http://schemas.microsoft.com/office/powerpoint/2010/main" val="139419530"/>
              </p:ext>
            </p:extLst>
          </p:nvPr>
        </p:nvGraphicFramePr>
        <p:xfrm>
          <a:off x="1054100" y="5599802"/>
          <a:ext cx="10350500" cy="795020"/>
        </p:xfrm>
        <a:graphic>
          <a:graphicData uri="http://schemas.openxmlformats.org/drawingml/2006/table">
            <a:tbl>
              <a:tblPr/>
              <a:tblGrid>
                <a:gridCol w="1847720">
                  <a:extLst>
                    <a:ext uri="{9D8B030D-6E8A-4147-A177-3AD203B41FA5}">
                      <a16:colId xmlns:a16="http://schemas.microsoft.com/office/drawing/2014/main" val="3982525735"/>
                    </a:ext>
                  </a:extLst>
                </a:gridCol>
                <a:gridCol w="5052613">
                  <a:extLst>
                    <a:ext uri="{9D8B030D-6E8A-4147-A177-3AD203B41FA5}">
                      <a16:colId xmlns:a16="http://schemas.microsoft.com/office/drawing/2014/main" val="1101514985"/>
                    </a:ext>
                  </a:extLst>
                </a:gridCol>
                <a:gridCol w="3450167">
                  <a:extLst>
                    <a:ext uri="{9D8B030D-6E8A-4147-A177-3AD203B41FA5}">
                      <a16:colId xmlns:a16="http://schemas.microsoft.com/office/drawing/2014/main" val="1005688421"/>
                    </a:ext>
                  </a:extLst>
                </a:gridCol>
              </a:tblGrid>
              <a:tr h="0">
                <a:tc>
                  <a:txBody>
                    <a:bodyPr/>
                    <a:lstStyle/>
                    <a:p>
                      <a:r>
                        <a:rPr lang="en-US" sz="2400" dirty="0">
                          <a:effectLst/>
                        </a:rPr>
                        <a:t>10/20/2022</a:t>
                      </a:r>
                    </a:p>
                  </a:txBody>
                  <a:tcPr marL="31750" marR="31750" marT="31750" marB="31750" anchor="ctr">
                    <a:lnL>
                      <a:noFill/>
                    </a:lnL>
                    <a:lnR>
                      <a:noFill/>
                    </a:lnR>
                    <a:lnT>
                      <a:noFill/>
                    </a:lnT>
                    <a:lnB>
                      <a:noFill/>
                    </a:lnB>
                    <a:noFill/>
                  </a:tcPr>
                </a:tc>
                <a:tc>
                  <a:txBody>
                    <a:bodyPr/>
                    <a:lstStyle/>
                    <a:p>
                      <a:r>
                        <a:rPr lang="en-US" sz="2400" dirty="0">
                          <a:effectLst/>
                        </a:rPr>
                        <a:t>GFRP Reinforced Concrete Design for Pile Bent Caps</a:t>
                      </a:r>
                    </a:p>
                  </a:txBody>
                  <a:tcPr marL="31750" marR="31750" marT="31750" marB="31750" anchor="ctr">
                    <a:lnL>
                      <a:noFill/>
                    </a:lnL>
                    <a:lnR>
                      <a:noFill/>
                    </a:lnR>
                    <a:lnT>
                      <a:noFill/>
                    </a:lnT>
                    <a:lnB>
                      <a:noFill/>
                    </a:lnB>
                    <a:noFill/>
                  </a:tcPr>
                </a:tc>
                <a:tc>
                  <a:txBody>
                    <a:bodyPr/>
                    <a:lstStyle/>
                    <a:p>
                      <a:r>
                        <a:rPr lang="en-US" sz="2400" dirty="0">
                          <a:solidFill>
                            <a:srgbClr val="0000FF"/>
                          </a:solidFill>
                          <a:effectLst/>
                          <a:hlinkClick r:id="rId2"/>
                        </a:rPr>
                        <a:t>Presentation</a:t>
                      </a:r>
                      <a:endParaRPr lang="en-US" sz="2400" dirty="0">
                        <a:effectLst/>
                      </a:endParaRPr>
                    </a:p>
                  </a:txBody>
                  <a:tcPr marL="31750" marR="31750" marT="31750" marB="31750" anchor="ctr">
                    <a:lnL>
                      <a:noFill/>
                    </a:lnL>
                    <a:lnR>
                      <a:noFill/>
                    </a:lnR>
                    <a:lnT>
                      <a:noFill/>
                    </a:lnT>
                    <a:lnB>
                      <a:noFill/>
                    </a:lnB>
                    <a:noFill/>
                  </a:tcPr>
                </a:tc>
                <a:extLst>
                  <a:ext uri="{0D108BD9-81ED-4DB2-BD59-A6C34878D82A}">
                    <a16:rowId xmlns:a16="http://schemas.microsoft.com/office/drawing/2014/main" val="2483513705"/>
                  </a:ext>
                </a:extLst>
              </a:tr>
            </a:tbl>
          </a:graphicData>
        </a:graphic>
      </p:graphicFrame>
      <p:pic>
        <p:nvPicPr>
          <p:cNvPr id="18" name="Picture 17">
            <a:extLst>
              <a:ext uri="{FF2B5EF4-FFF2-40B4-BE49-F238E27FC236}">
                <a16:creationId xmlns:a16="http://schemas.microsoft.com/office/drawing/2014/main" id="{FC2274C8-4879-273C-B2C8-77E227665CEE}"/>
              </a:ext>
            </a:extLst>
          </p:cNvPr>
          <p:cNvPicPr>
            <a:picLocks noChangeAspect="1"/>
          </p:cNvPicPr>
          <p:nvPr/>
        </p:nvPicPr>
        <p:blipFill>
          <a:blip r:embed="rId3"/>
          <a:stretch>
            <a:fillRect/>
          </a:stretch>
        </p:blipFill>
        <p:spPr>
          <a:xfrm>
            <a:off x="2082606" y="1523882"/>
            <a:ext cx="7127762" cy="3977867"/>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8DAD2D5F-668B-90A7-C856-CCC14539A84D}"/>
              </a:ext>
            </a:extLst>
          </p:cNvPr>
          <p:cNvSpPr txBox="1"/>
          <p:nvPr/>
        </p:nvSpPr>
        <p:spPr>
          <a:xfrm>
            <a:off x="1143000" y="6492875"/>
            <a:ext cx="9163050" cy="369332"/>
          </a:xfrm>
          <a:prstGeom prst="rect">
            <a:avLst/>
          </a:prstGeom>
          <a:noFill/>
        </p:spPr>
        <p:txBody>
          <a:bodyPr wrap="square">
            <a:spAutoFit/>
          </a:bodyPr>
          <a:lstStyle/>
          <a:p>
            <a:r>
              <a:rPr lang="en-US" i="1" dirty="0">
                <a:solidFill>
                  <a:schemeClr val="bg1"/>
                </a:solidFill>
              </a:rPr>
              <a:t>https://transportationsymposium.fdot.gov/Attendee/PastWebinars2022</a:t>
            </a:r>
          </a:p>
        </p:txBody>
      </p:sp>
    </p:spTree>
    <p:extLst>
      <p:ext uri="{BB962C8B-B14F-4D97-AF65-F5344CB8AC3E}">
        <p14:creationId xmlns:p14="http://schemas.microsoft.com/office/powerpoint/2010/main" val="9912746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7379-7887-463A-AC67-DA4645397CCF}"/>
              </a:ext>
            </a:extLst>
          </p:cNvPr>
          <p:cNvSpPr>
            <a:spLocks noGrp="1"/>
          </p:cNvSpPr>
          <p:nvPr>
            <p:ph type="title"/>
          </p:nvPr>
        </p:nvSpPr>
        <p:spPr>
          <a:xfrm>
            <a:off x="838199" y="179359"/>
            <a:ext cx="11164423" cy="943385"/>
          </a:xfrm>
        </p:spPr>
        <p:txBody>
          <a:bodyPr>
            <a:normAutofit/>
          </a:bodyPr>
          <a:lstStyle/>
          <a:p>
            <a:r>
              <a:rPr lang="en-US" dirty="0"/>
              <a:t>Design Example for Pile Bent Cap Summary</a:t>
            </a:r>
          </a:p>
        </p:txBody>
      </p:sp>
      <p:sp>
        <p:nvSpPr>
          <p:cNvPr id="6" name="Slide Number Placeholder 5">
            <a:extLst>
              <a:ext uri="{FF2B5EF4-FFF2-40B4-BE49-F238E27FC236}">
                <a16:creationId xmlns:a16="http://schemas.microsoft.com/office/drawing/2014/main" id="{3461217F-2828-4061-90C5-04F54E889EBE}"/>
              </a:ext>
            </a:extLst>
          </p:cNvPr>
          <p:cNvSpPr>
            <a:spLocks noGrp="1"/>
          </p:cNvSpPr>
          <p:nvPr>
            <p:ph type="sldNum" sz="quarter" idx="12"/>
          </p:nvPr>
        </p:nvSpPr>
        <p:spPr>
          <a:xfrm>
            <a:off x="9145989" y="6492875"/>
            <a:ext cx="2743200" cy="365125"/>
          </a:xfrm>
        </p:spPr>
        <p:txBody>
          <a:bodyPr/>
          <a:lstStyle/>
          <a:p>
            <a:fld id="{5F7CFCD1-25E1-464E-B3DA-9D38F62C2642}" type="slidenum">
              <a:rPr lang="en-US" smtClean="0"/>
              <a:t>42</a:t>
            </a:fld>
            <a:endParaRPr lang="en-US" dirty="0"/>
          </a:p>
        </p:txBody>
      </p:sp>
      <p:sp>
        <p:nvSpPr>
          <p:cNvPr id="13" name="Content Placeholder 2">
            <a:extLst>
              <a:ext uri="{FF2B5EF4-FFF2-40B4-BE49-F238E27FC236}">
                <a16:creationId xmlns:a16="http://schemas.microsoft.com/office/drawing/2014/main" id="{4AD3DE37-FD81-F804-4F39-9FC7F4D35F27}"/>
              </a:ext>
            </a:extLst>
          </p:cNvPr>
          <p:cNvSpPr>
            <a:spLocks noGrp="1"/>
          </p:cNvSpPr>
          <p:nvPr>
            <p:ph sz="half" idx="1"/>
          </p:nvPr>
        </p:nvSpPr>
        <p:spPr>
          <a:xfrm>
            <a:off x="833119" y="1284177"/>
            <a:ext cx="10739532" cy="663175"/>
          </a:xfrm>
        </p:spPr>
        <p:txBody>
          <a:bodyPr>
            <a:normAutofit/>
          </a:bodyPr>
          <a:lstStyle/>
          <a:p>
            <a:r>
              <a:rPr lang="en-US" sz="2000" b="1" dirty="0">
                <a:solidFill>
                  <a:schemeClr val="accent5">
                    <a:lumMod val="75000"/>
                  </a:schemeClr>
                </a:solidFill>
              </a:rPr>
              <a:t>Comparison of different design alternates for </a:t>
            </a:r>
            <a:r>
              <a:rPr lang="en-US" sz="2000" b="1" dirty="0">
                <a:solidFill>
                  <a:srgbClr val="00B050"/>
                </a:solidFill>
              </a:rPr>
              <a:t>5-piles @ 9-ft spacing (Example 1) – </a:t>
            </a:r>
            <a:r>
              <a:rPr lang="en-US" sz="2000" b="1" dirty="0">
                <a:solidFill>
                  <a:srgbClr val="7030A0"/>
                </a:solidFill>
              </a:rPr>
              <a:t>Higher Modulus GFRP Rebar  (Ef = 6,500 psi to 8,700 psi for future enhancements to ASTM D7957)</a:t>
            </a:r>
          </a:p>
        </p:txBody>
      </p:sp>
      <p:graphicFrame>
        <p:nvGraphicFramePr>
          <p:cNvPr id="8" name="Table 8">
            <a:extLst>
              <a:ext uri="{FF2B5EF4-FFF2-40B4-BE49-F238E27FC236}">
                <a16:creationId xmlns:a16="http://schemas.microsoft.com/office/drawing/2014/main" id="{5C394143-A3ED-AB05-7E45-B6ADE266A333}"/>
              </a:ext>
            </a:extLst>
          </p:cNvPr>
          <p:cNvGraphicFramePr>
            <a:graphicFrameLocks noGrp="1"/>
          </p:cNvGraphicFramePr>
          <p:nvPr>
            <p:extLst>
              <p:ext uri="{D42A27DB-BD31-4B8C-83A1-F6EECF244321}">
                <p14:modId xmlns:p14="http://schemas.microsoft.com/office/powerpoint/2010/main" val="3916353233"/>
              </p:ext>
            </p:extLst>
          </p:nvPr>
        </p:nvGraphicFramePr>
        <p:xfrm>
          <a:off x="574040" y="1972688"/>
          <a:ext cx="11043920" cy="3017553"/>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1343355"/>
                    </a:ext>
                  </a:extLst>
                </a:gridCol>
                <a:gridCol w="2956560">
                  <a:extLst>
                    <a:ext uri="{9D8B030D-6E8A-4147-A177-3AD203B41FA5}">
                      <a16:colId xmlns:a16="http://schemas.microsoft.com/office/drawing/2014/main" val="2056635393"/>
                    </a:ext>
                  </a:extLst>
                </a:gridCol>
                <a:gridCol w="2430780">
                  <a:extLst>
                    <a:ext uri="{9D8B030D-6E8A-4147-A177-3AD203B41FA5}">
                      <a16:colId xmlns:a16="http://schemas.microsoft.com/office/drawing/2014/main" val="1458191985"/>
                    </a:ext>
                  </a:extLst>
                </a:gridCol>
                <a:gridCol w="2760980">
                  <a:extLst>
                    <a:ext uri="{9D8B030D-6E8A-4147-A177-3AD203B41FA5}">
                      <a16:colId xmlns:a16="http://schemas.microsoft.com/office/drawing/2014/main" val="3828886211"/>
                    </a:ext>
                  </a:extLst>
                </a:gridCol>
              </a:tblGrid>
              <a:tr h="692482">
                <a:tc>
                  <a:txBody>
                    <a:bodyPr/>
                    <a:lstStyle/>
                    <a:p>
                      <a:pPr algn="ctr" fontAlgn="b"/>
                      <a:r>
                        <a:rPr lang="en-US" sz="2000" b="1" i="0" u="none" strike="noStrike" dirty="0">
                          <a:solidFill>
                            <a:srgbClr val="000000"/>
                          </a:solidFill>
                          <a:effectLst/>
                          <a:latin typeface="Calibri" panose="020F0502020204030204" pitchFamily="34" charset="0"/>
                        </a:rPr>
                        <a:t>Rebar Location</a:t>
                      </a:r>
                    </a:p>
                  </a:txBody>
                  <a:tcPr marL="6350" marR="6350" marT="6350" marB="0" anchor="ctr">
                    <a:solidFill>
                      <a:srgbClr val="66CCFF"/>
                    </a:solidFill>
                  </a:tcPr>
                </a:tc>
                <a:tc>
                  <a:txBody>
                    <a:bodyPr/>
                    <a:lstStyle/>
                    <a:p>
                      <a:pPr algn="ctr" fontAlgn="b"/>
                      <a:r>
                        <a:rPr lang="en-US" sz="2000" b="1" i="0" u="none" strike="noStrike" dirty="0">
                          <a:solidFill>
                            <a:srgbClr val="000000"/>
                          </a:solidFill>
                          <a:effectLst/>
                          <a:latin typeface="Calibri" panose="020F0502020204030204" pitchFamily="34" charset="0"/>
                        </a:rPr>
                        <a:t>GFRP-RC (Type 0)</a:t>
                      </a:r>
                    </a:p>
                    <a:p>
                      <a:pPr algn="ctr" fontAlgn="b"/>
                      <a:r>
                        <a:rPr lang="en-US" sz="2000" b="1" i="0" u="none" strike="noStrike" dirty="0">
                          <a:solidFill>
                            <a:srgbClr val="000000"/>
                          </a:solidFill>
                          <a:effectLst/>
                          <a:latin typeface="Calibri" panose="020F0502020204030204" pitchFamily="34" charset="0"/>
                        </a:rPr>
                        <a:t> 3-ft Deep Cap</a:t>
                      </a:r>
                    </a:p>
                    <a:p>
                      <a:pPr algn="ctr" fontAlgn="b"/>
                      <a:r>
                        <a:rPr lang="en-US" sz="2000" b="0" i="0" u="none" strike="noStrike" dirty="0">
                          <a:solidFill>
                            <a:srgbClr val="000000"/>
                          </a:solidFill>
                          <a:effectLst/>
                          <a:latin typeface="Calibri" panose="020F0502020204030204" pitchFamily="34" charset="0"/>
                        </a:rPr>
                        <a:t>(</a:t>
                      </a:r>
                      <a:r>
                        <a:rPr lang="en-US" sz="2000" b="0" i="1" u="none" strike="noStrike" dirty="0">
                          <a:solidFill>
                            <a:srgbClr val="000000"/>
                          </a:solidFill>
                          <a:effectLst/>
                          <a:latin typeface="Calibri" panose="020F0502020204030204" pitchFamily="34" charset="0"/>
                        </a:rPr>
                        <a:t>E</a:t>
                      </a:r>
                      <a:r>
                        <a:rPr lang="en-US" sz="2000" b="0" i="1" u="none" strike="noStrike" baseline="-25000" dirty="0">
                          <a:solidFill>
                            <a:srgbClr val="000000"/>
                          </a:solidFill>
                          <a:effectLst/>
                          <a:latin typeface="Calibri" panose="020F0502020204030204" pitchFamily="34" charset="0"/>
                        </a:rPr>
                        <a:t>f</a:t>
                      </a:r>
                      <a:r>
                        <a:rPr lang="en-US" sz="2000" b="0" i="1" u="none" strike="noStrike" dirty="0">
                          <a:solidFill>
                            <a:srgbClr val="000000"/>
                          </a:solidFill>
                          <a:effectLst/>
                          <a:latin typeface="Calibri" panose="020F0502020204030204" pitchFamily="34" charset="0"/>
                        </a:rPr>
                        <a:t> </a:t>
                      </a:r>
                      <a:r>
                        <a:rPr lang="en-US" sz="2000" b="0" i="0" u="none" strike="noStrike" dirty="0">
                          <a:solidFill>
                            <a:srgbClr val="000000"/>
                          </a:solidFill>
                          <a:effectLst/>
                          <a:latin typeface="Calibri" panose="020F0502020204030204" pitchFamily="34" charset="0"/>
                        </a:rPr>
                        <a:t>= 6,500 ksi)</a:t>
                      </a:r>
                    </a:p>
                  </a:txBody>
                  <a:tcPr marL="6350" marR="6350" marT="6350" marB="0" anchor="ctr">
                    <a:solidFill>
                      <a:srgbClr val="92D050"/>
                    </a:solidFill>
                  </a:tcPr>
                </a:tc>
                <a:tc>
                  <a:txBody>
                    <a:bodyPr/>
                    <a:lstStyle/>
                    <a:p>
                      <a:pPr algn="ctr" fontAlgn="b"/>
                      <a:r>
                        <a:rPr lang="en-US" sz="2000" b="1" i="0" u="none" strike="noStrike" dirty="0">
                          <a:solidFill>
                            <a:srgbClr val="000000"/>
                          </a:solidFill>
                          <a:effectLst/>
                          <a:latin typeface="Calibri" panose="020F0502020204030204" pitchFamily="34" charset="0"/>
                        </a:rPr>
                        <a:t>GFRP-RC</a:t>
                      </a:r>
                    </a:p>
                    <a:p>
                      <a:pPr algn="ctr" fontAlgn="b"/>
                      <a:r>
                        <a:rPr lang="en-US" sz="2000" b="1" i="0" u="none" strike="noStrike" dirty="0">
                          <a:solidFill>
                            <a:srgbClr val="000000"/>
                          </a:solidFill>
                          <a:effectLst/>
                          <a:latin typeface="Calibri" panose="020F0502020204030204" pitchFamily="34" charset="0"/>
                        </a:rPr>
                        <a:t> 3-ft Deep Cap</a:t>
                      </a:r>
                    </a:p>
                    <a:p>
                      <a:pPr algn="ctr" fontAlgn="b"/>
                      <a:r>
                        <a:rPr lang="en-US" sz="2000" b="0" i="0" u="none" strike="noStrike" dirty="0">
                          <a:solidFill>
                            <a:srgbClr val="000000"/>
                          </a:solidFill>
                          <a:effectLst/>
                          <a:latin typeface="Calibri" panose="020F0502020204030204" pitchFamily="34" charset="0"/>
                        </a:rPr>
                        <a:t>(</a:t>
                      </a:r>
                      <a:r>
                        <a:rPr lang="en-US" sz="2000" b="0" i="1" u="none" strike="noStrike" dirty="0">
                          <a:solidFill>
                            <a:srgbClr val="000000"/>
                          </a:solidFill>
                          <a:effectLst/>
                          <a:latin typeface="Calibri" panose="020F0502020204030204" pitchFamily="34" charset="0"/>
                        </a:rPr>
                        <a:t>E</a:t>
                      </a:r>
                      <a:r>
                        <a:rPr lang="en-US" sz="2000" b="0" i="1" u="none" strike="noStrike" baseline="-25000" dirty="0">
                          <a:solidFill>
                            <a:srgbClr val="000000"/>
                          </a:solidFill>
                          <a:effectLst/>
                          <a:latin typeface="Calibri" panose="020F0502020204030204" pitchFamily="34" charset="0"/>
                        </a:rPr>
                        <a:t>f</a:t>
                      </a:r>
                      <a:r>
                        <a:rPr lang="en-US" sz="2000" b="0" i="1" u="none" strike="noStrike" dirty="0">
                          <a:solidFill>
                            <a:srgbClr val="000000"/>
                          </a:solidFill>
                          <a:effectLst/>
                          <a:latin typeface="Calibri" panose="020F0502020204030204" pitchFamily="34" charset="0"/>
                        </a:rPr>
                        <a:t> </a:t>
                      </a:r>
                      <a:r>
                        <a:rPr lang="en-US" sz="2000" b="0" i="0" u="none" strike="noStrike" dirty="0">
                          <a:solidFill>
                            <a:srgbClr val="000000"/>
                          </a:solidFill>
                          <a:effectLst/>
                          <a:latin typeface="Calibri" panose="020F0502020204030204" pitchFamily="34" charset="0"/>
                        </a:rPr>
                        <a:t>= 7,250 ksi)</a:t>
                      </a:r>
                    </a:p>
                  </a:txBody>
                  <a:tcPr marL="6350" marR="6350" marT="6350" marB="0" anchor="ctr">
                    <a:solidFill>
                      <a:srgbClr val="66CCFF"/>
                    </a:solidFill>
                  </a:tcPr>
                </a:tc>
                <a:tc>
                  <a:txBody>
                    <a:bodyPr/>
                    <a:lstStyle/>
                    <a:p>
                      <a:pPr algn="ctr" fontAlgn="b"/>
                      <a:r>
                        <a:rPr lang="en-US" sz="2000" b="1" i="0" u="none" strike="noStrike" dirty="0">
                          <a:solidFill>
                            <a:srgbClr val="000000"/>
                          </a:solidFill>
                          <a:effectLst/>
                          <a:latin typeface="Calibri" panose="020F0502020204030204" pitchFamily="34" charset="0"/>
                        </a:rPr>
                        <a:t>GFRP-RC (Type III)</a:t>
                      </a:r>
                    </a:p>
                    <a:p>
                      <a:pPr algn="ctr" fontAlgn="b"/>
                      <a:r>
                        <a:rPr lang="en-US" sz="2000" b="1" i="0" u="none" strike="noStrike" dirty="0">
                          <a:solidFill>
                            <a:srgbClr val="000000"/>
                          </a:solidFill>
                          <a:effectLst/>
                          <a:latin typeface="Calibri" panose="020F0502020204030204" pitchFamily="34" charset="0"/>
                        </a:rPr>
                        <a:t> 3-ft Deep Cap</a:t>
                      </a:r>
                    </a:p>
                    <a:p>
                      <a:pPr algn="ctr" fontAlgn="b"/>
                      <a:r>
                        <a:rPr lang="en-US" sz="2000" b="0" i="0" u="none" strike="noStrike" dirty="0">
                          <a:solidFill>
                            <a:srgbClr val="000000"/>
                          </a:solidFill>
                          <a:effectLst/>
                          <a:latin typeface="Calibri" panose="020F0502020204030204" pitchFamily="34" charset="0"/>
                        </a:rPr>
                        <a:t>(</a:t>
                      </a:r>
                      <a:r>
                        <a:rPr lang="en-US" sz="2000" b="0" i="1" u="none" strike="noStrike" dirty="0">
                          <a:solidFill>
                            <a:srgbClr val="000000"/>
                          </a:solidFill>
                          <a:effectLst/>
                          <a:latin typeface="Calibri" panose="020F0502020204030204" pitchFamily="34" charset="0"/>
                        </a:rPr>
                        <a:t>E</a:t>
                      </a:r>
                      <a:r>
                        <a:rPr lang="en-US" sz="2000" b="0" i="1" u="none" strike="noStrike" baseline="-25000" dirty="0">
                          <a:solidFill>
                            <a:srgbClr val="000000"/>
                          </a:solidFill>
                          <a:effectLst/>
                          <a:latin typeface="Calibri" panose="020F0502020204030204" pitchFamily="34" charset="0"/>
                        </a:rPr>
                        <a:t>f</a:t>
                      </a:r>
                      <a:r>
                        <a:rPr lang="en-US" sz="2000" b="0" i="1" u="none" strike="noStrike" dirty="0">
                          <a:solidFill>
                            <a:srgbClr val="000000"/>
                          </a:solidFill>
                          <a:effectLst/>
                          <a:latin typeface="Calibri" panose="020F0502020204030204" pitchFamily="34" charset="0"/>
                        </a:rPr>
                        <a:t> </a:t>
                      </a:r>
                      <a:r>
                        <a:rPr lang="en-US" sz="2000" b="0" i="0" u="none" strike="noStrike" dirty="0">
                          <a:solidFill>
                            <a:srgbClr val="000000"/>
                          </a:solidFill>
                          <a:effectLst/>
                          <a:latin typeface="Calibri" panose="020F0502020204030204" pitchFamily="34" charset="0"/>
                        </a:rPr>
                        <a:t>= 8,700 ksi)</a:t>
                      </a:r>
                    </a:p>
                  </a:txBody>
                  <a:tcPr marL="6350" marR="6350" marT="6350" marB="0" anchor="ctr">
                    <a:solidFill>
                      <a:srgbClr val="00B0F0"/>
                    </a:solidFill>
                  </a:tcPr>
                </a:tc>
                <a:extLst>
                  <a:ext uri="{0D108BD9-81ED-4DB2-BD59-A6C34878D82A}">
                    <a16:rowId xmlns:a16="http://schemas.microsoft.com/office/drawing/2014/main" val="2041938157"/>
                  </a:ext>
                </a:extLst>
              </a:tr>
              <a:tr h="711839">
                <a:tc>
                  <a:txBody>
                    <a:bodyPr/>
                    <a:lstStyle/>
                    <a:p>
                      <a:pPr algn="l" fontAlgn="b"/>
                      <a:r>
                        <a:rPr lang="en-US" sz="2000" b="0" i="0" u="none" strike="noStrike" dirty="0">
                          <a:solidFill>
                            <a:srgbClr val="000000"/>
                          </a:solidFill>
                          <a:effectLst/>
                          <a:latin typeface="Calibri" panose="020F0502020204030204" pitchFamily="34" charset="0"/>
                        </a:rPr>
                        <a:t>Bars A - Flexural Top</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6 ~ #8’s</a:t>
                      </a:r>
                    </a:p>
                    <a:p>
                      <a:pPr algn="ctr" fontAlgn="b"/>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4.7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7 ~ #7’s</a:t>
                      </a:r>
                    </a:p>
                    <a:p>
                      <a:pPr algn="ctr" fontAlgn="b"/>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4.2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6 ~ #7’s</a:t>
                      </a:r>
                    </a:p>
                    <a:p>
                      <a:pPr algn="ctr" fontAlgn="b"/>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3.6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a:t>
                      </a:r>
                    </a:p>
                  </a:txBody>
                  <a:tcPr marL="6350" marR="6350" marT="6350" marB="0" anchor="ctr"/>
                </a:tc>
                <a:extLst>
                  <a:ext uri="{0D108BD9-81ED-4DB2-BD59-A6C34878D82A}">
                    <a16:rowId xmlns:a16="http://schemas.microsoft.com/office/drawing/2014/main" val="2719164462"/>
                  </a:ext>
                </a:extLst>
              </a:tr>
              <a:tr h="692482">
                <a:tc>
                  <a:txBody>
                    <a:bodyPr/>
                    <a:lstStyle/>
                    <a:p>
                      <a:pPr algn="l" fontAlgn="b"/>
                      <a:r>
                        <a:rPr lang="en-US" sz="2000" b="0" i="0" u="none" strike="noStrike" dirty="0">
                          <a:solidFill>
                            <a:srgbClr val="000000"/>
                          </a:solidFill>
                          <a:effectLst/>
                          <a:latin typeface="Calibri" panose="020F0502020204030204" pitchFamily="34" charset="0"/>
                        </a:rPr>
                        <a:t>Bars D &amp; E - Flexural Bottom</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8 ~ #8’s</a:t>
                      </a:r>
                    </a:p>
                    <a:p>
                      <a:pPr algn="ctr" fontAlgn="b"/>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6.3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7 ~ #8’s</a:t>
                      </a:r>
                    </a:p>
                    <a:p>
                      <a:pPr algn="ctr" fontAlgn="b"/>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5.5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6 ~ #8’s</a:t>
                      </a:r>
                    </a:p>
                    <a:p>
                      <a:pPr algn="ctr" fontAlgn="b"/>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4.7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a:t>
                      </a:r>
                    </a:p>
                  </a:txBody>
                  <a:tcPr marL="6350" marR="6350" marT="6350" marB="0" anchor="ctr"/>
                </a:tc>
                <a:extLst>
                  <a:ext uri="{0D108BD9-81ED-4DB2-BD59-A6C34878D82A}">
                    <a16:rowId xmlns:a16="http://schemas.microsoft.com/office/drawing/2014/main" val="615790199"/>
                  </a:ext>
                </a:extLst>
              </a:tr>
              <a:tr h="692482">
                <a:tc>
                  <a:txBody>
                    <a:bodyPr/>
                    <a:lstStyle/>
                    <a:p>
                      <a:pPr algn="l" fontAlgn="b"/>
                      <a:r>
                        <a:rPr lang="en-US" sz="2000" b="0" i="0" u="none" strike="noStrike" dirty="0">
                          <a:solidFill>
                            <a:srgbClr val="000000"/>
                          </a:solidFill>
                          <a:effectLst/>
                          <a:latin typeface="Calibri" panose="020F0502020204030204" pitchFamily="34" charset="0"/>
                        </a:rPr>
                        <a:t>Bars V3 - Shear Stirrups</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4-legs #5 at 11" sp.</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1.4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/ft)</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4-legs #5 at 13" sp.</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1.1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/ft)</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4-legs #4 at 10" sp.</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1.0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/ft)</a:t>
                      </a:r>
                    </a:p>
                  </a:txBody>
                  <a:tcPr marL="6350" marR="6350" marT="6350" marB="0" anchor="ctr"/>
                </a:tc>
                <a:extLst>
                  <a:ext uri="{0D108BD9-81ED-4DB2-BD59-A6C34878D82A}">
                    <a16:rowId xmlns:a16="http://schemas.microsoft.com/office/drawing/2014/main" val="3059251754"/>
                  </a:ext>
                </a:extLst>
              </a:tr>
            </a:tbl>
          </a:graphicData>
        </a:graphic>
      </p:graphicFrame>
      <p:pic>
        <p:nvPicPr>
          <p:cNvPr id="9" name="Picture 8">
            <a:extLst>
              <a:ext uri="{FF2B5EF4-FFF2-40B4-BE49-F238E27FC236}">
                <a16:creationId xmlns:a16="http://schemas.microsoft.com/office/drawing/2014/main" id="{7D13952E-1E32-E780-46CA-A2A1823CA6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29764" y="5205807"/>
            <a:ext cx="6548956" cy="1538925"/>
          </a:xfrm>
          <a:prstGeom prst="rect">
            <a:avLst/>
          </a:prstGeom>
        </p:spPr>
      </p:pic>
      <p:pic>
        <p:nvPicPr>
          <p:cNvPr id="4" name="Picture 3">
            <a:extLst>
              <a:ext uri="{FF2B5EF4-FFF2-40B4-BE49-F238E27FC236}">
                <a16:creationId xmlns:a16="http://schemas.microsoft.com/office/drawing/2014/main" id="{0C82F43E-81AB-7DEA-9554-4DE7B63D50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3934" y="5205807"/>
            <a:ext cx="2266961" cy="1492250"/>
          </a:xfrm>
          <a:prstGeom prst="rect">
            <a:avLst/>
          </a:prstGeom>
        </p:spPr>
      </p:pic>
    </p:spTree>
    <p:extLst>
      <p:ext uri="{BB962C8B-B14F-4D97-AF65-F5344CB8AC3E}">
        <p14:creationId xmlns:p14="http://schemas.microsoft.com/office/powerpoint/2010/main" val="3083898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7379-7887-463A-AC67-DA4645397CCF}"/>
              </a:ext>
            </a:extLst>
          </p:cNvPr>
          <p:cNvSpPr>
            <a:spLocks noGrp="1"/>
          </p:cNvSpPr>
          <p:nvPr>
            <p:ph type="title"/>
          </p:nvPr>
        </p:nvSpPr>
        <p:spPr>
          <a:xfrm>
            <a:off x="838199" y="179359"/>
            <a:ext cx="11164423" cy="943385"/>
          </a:xfrm>
        </p:spPr>
        <p:txBody>
          <a:bodyPr>
            <a:normAutofit/>
          </a:bodyPr>
          <a:lstStyle/>
          <a:p>
            <a:r>
              <a:rPr lang="en-US" dirty="0"/>
              <a:t>Design Example for Pile Bent Cap Summary</a:t>
            </a:r>
          </a:p>
        </p:txBody>
      </p:sp>
      <p:sp>
        <p:nvSpPr>
          <p:cNvPr id="6" name="Slide Number Placeholder 5">
            <a:extLst>
              <a:ext uri="{FF2B5EF4-FFF2-40B4-BE49-F238E27FC236}">
                <a16:creationId xmlns:a16="http://schemas.microsoft.com/office/drawing/2014/main" id="{3461217F-2828-4061-90C5-04F54E889EBE}"/>
              </a:ext>
            </a:extLst>
          </p:cNvPr>
          <p:cNvSpPr>
            <a:spLocks noGrp="1"/>
          </p:cNvSpPr>
          <p:nvPr>
            <p:ph type="sldNum" sz="quarter" idx="12"/>
          </p:nvPr>
        </p:nvSpPr>
        <p:spPr>
          <a:xfrm>
            <a:off x="9259422" y="6492875"/>
            <a:ext cx="2743200" cy="365125"/>
          </a:xfrm>
        </p:spPr>
        <p:txBody>
          <a:bodyPr/>
          <a:lstStyle/>
          <a:p>
            <a:fld id="{5F7CFCD1-25E1-464E-B3DA-9D38F62C2642}" type="slidenum">
              <a:rPr lang="en-US" smtClean="0"/>
              <a:t>43</a:t>
            </a:fld>
            <a:endParaRPr lang="en-US" dirty="0"/>
          </a:p>
        </p:txBody>
      </p:sp>
      <p:sp>
        <p:nvSpPr>
          <p:cNvPr id="13" name="Content Placeholder 2">
            <a:extLst>
              <a:ext uri="{FF2B5EF4-FFF2-40B4-BE49-F238E27FC236}">
                <a16:creationId xmlns:a16="http://schemas.microsoft.com/office/drawing/2014/main" id="{4AD3DE37-FD81-F804-4F39-9FC7F4D35F27}"/>
              </a:ext>
            </a:extLst>
          </p:cNvPr>
          <p:cNvSpPr>
            <a:spLocks noGrp="1"/>
          </p:cNvSpPr>
          <p:nvPr>
            <p:ph sz="half" idx="1"/>
          </p:nvPr>
        </p:nvSpPr>
        <p:spPr>
          <a:xfrm>
            <a:off x="1015588" y="1288975"/>
            <a:ext cx="9693051" cy="513099"/>
          </a:xfrm>
        </p:spPr>
        <p:txBody>
          <a:bodyPr>
            <a:normAutofit/>
          </a:bodyPr>
          <a:lstStyle/>
          <a:p>
            <a:r>
              <a:rPr lang="en-US" sz="2000" b="1" dirty="0">
                <a:solidFill>
                  <a:schemeClr val="accent5">
                    <a:lumMod val="75000"/>
                  </a:schemeClr>
                </a:solidFill>
              </a:rPr>
              <a:t>Comparison of different design alternates for </a:t>
            </a:r>
            <a:r>
              <a:rPr lang="en-US" sz="2000" b="1" dirty="0">
                <a:solidFill>
                  <a:srgbClr val="00B050"/>
                </a:solidFill>
              </a:rPr>
              <a:t>5-piles @ 9-ft spacing (Example 1)</a:t>
            </a:r>
          </a:p>
        </p:txBody>
      </p:sp>
      <p:sp>
        <p:nvSpPr>
          <p:cNvPr id="12" name="TextBox 11">
            <a:extLst>
              <a:ext uri="{FF2B5EF4-FFF2-40B4-BE49-F238E27FC236}">
                <a16:creationId xmlns:a16="http://schemas.microsoft.com/office/drawing/2014/main" id="{D79AA853-F97A-D7B2-F41D-58E51B255C34}"/>
              </a:ext>
            </a:extLst>
          </p:cNvPr>
          <p:cNvSpPr txBox="1"/>
          <p:nvPr/>
        </p:nvSpPr>
        <p:spPr>
          <a:xfrm>
            <a:off x="385064" y="6375400"/>
            <a:ext cx="3307260" cy="369332"/>
          </a:xfrm>
          <a:prstGeom prst="rect">
            <a:avLst/>
          </a:prstGeom>
          <a:noFill/>
        </p:spPr>
        <p:txBody>
          <a:bodyPr wrap="square" rtlCol="0">
            <a:spAutoFit/>
          </a:bodyPr>
          <a:lstStyle/>
          <a:p>
            <a:r>
              <a:rPr lang="en-US" dirty="0"/>
              <a:t>Part 3 – Design &amp; AASHTO Checks </a:t>
            </a:r>
          </a:p>
        </p:txBody>
      </p:sp>
      <p:graphicFrame>
        <p:nvGraphicFramePr>
          <p:cNvPr id="8" name="Table 8">
            <a:extLst>
              <a:ext uri="{FF2B5EF4-FFF2-40B4-BE49-F238E27FC236}">
                <a16:creationId xmlns:a16="http://schemas.microsoft.com/office/drawing/2014/main" id="{5C394143-A3ED-AB05-7E45-B6ADE266A333}"/>
              </a:ext>
            </a:extLst>
          </p:cNvPr>
          <p:cNvGraphicFramePr>
            <a:graphicFrameLocks noGrp="1"/>
          </p:cNvGraphicFramePr>
          <p:nvPr>
            <p:extLst>
              <p:ext uri="{D42A27DB-BD31-4B8C-83A1-F6EECF244321}">
                <p14:modId xmlns:p14="http://schemas.microsoft.com/office/powerpoint/2010/main" val="3275559869"/>
              </p:ext>
            </p:extLst>
          </p:nvPr>
        </p:nvGraphicFramePr>
        <p:xfrm>
          <a:off x="579120" y="1785919"/>
          <a:ext cx="11043920" cy="3041384"/>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1343355"/>
                    </a:ext>
                  </a:extLst>
                </a:gridCol>
                <a:gridCol w="2956560">
                  <a:extLst>
                    <a:ext uri="{9D8B030D-6E8A-4147-A177-3AD203B41FA5}">
                      <a16:colId xmlns:a16="http://schemas.microsoft.com/office/drawing/2014/main" val="2056635393"/>
                    </a:ext>
                  </a:extLst>
                </a:gridCol>
                <a:gridCol w="2430780">
                  <a:extLst>
                    <a:ext uri="{9D8B030D-6E8A-4147-A177-3AD203B41FA5}">
                      <a16:colId xmlns:a16="http://schemas.microsoft.com/office/drawing/2014/main" val="1458191985"/>
                    </a:ext>
                  </a:extLst>
                </a:gridCol>
                <a:gridCol w="2760980">
                  <a:extLst>
                    <a:ext uri="{9D8B030D-6E8A-4147-A177-3AD203B41FA5}">
                      <a16:colId xmlns:a16="http://schemas.microsoft.com/office/drawing/2014/main" val="3828886211"/>
                    </a:ext>
                  </a:extLst>
                </a:gridCol>
              </a:tblGrid>
              <a:tr h="944581">
                <a:tc>
                  <a:txBody>
                    <a:bodyPr/>
                    <a:lstStyle/>
                    <a:p>
                      <a:pPr algn="ctr" fontAlgn="b"/>
                      <a:r>
                        <a:rPr lang="en-US" sz="2000" b="1" i="0" u="none" strike="noStrike" dirty="0">
                          <a:solidFill>
                            <a:srgbClr val="000000"/>
                          </a:solidFill>
                          <a:effectLst/>
                          <a:latin typeface="Calibri" panose="020F0502020204030204" pitchFamily="34" charset="0"/>
                        </a:rPr>
                        <a:t>Rebar Location</a:t>
                      </a:r>
                    </a:p>
                  </a:txBody>
                  <a:tcPr marL="6350" marR="6350" marT="6350" marB="0" anchor="ctr">
                    <a:solidFill>
                      <a:srgbClr val="66CCFF"/>
                    </a:solidFill>
                  </a:tcPr>
                </a:tc>
                <a:tc>
                  <a:txBody>
                    <a:bodyPr/>
                    <a:lstStyle/>
                    <a:p>
                      <a:pPr algn="ctr" fontAlgn="b"/>
                      <a:r>
                        <a:rPr lang="en-US" sz="2000" b="1" i="0" u="none" strike="noStrike" dirty="0">
                          <a:solidFill>
                            <a:srgbClr val="000000"/>
                          </a:solidFill>
                          <a:effectLst/>
                          <a:latin typeface="Calibri" panose="020F0502020204030204" pitchFamily="34" charset="0"/>
                        </a:rPr>
                        <a:t>GFRP-RC  (Type 0)</a:t>
                      </a:r>
                    </a:p>
                    <a:p>
                      <a:pPr algn="ctr" fontAlgn="b"/>
                      <a:r>
                        <a:rPr lang="en-US" sz="2000" b="1" i="0" u="none" strike="noStrike" dirty="0">
                          <a:solidFill>
                            <a:srgbClr val="000000"/>
                          </a:solidFill>
                          <a:effectLst/>
                          <a:latin typeface="Calibri" panose="020F0502020204030204" pitchFamily="34" charset="0"/>
                        </a:rPr>
                        <a:t> 3-ft Deep Cap </a:t>
                      </a:r>
                    </a:p>
                  </a:txBody>
                  <a:tcPr marL="6350" marR="6350" marT="6350" marB="0" anchor="ctr">
                    <a:solidFill>
                      <a:srgbClr val="92D050"/>
                    </a:solidFill>
                  </a:tcPr>
                </a:tc>
                <a:tc>
                  <a:txBody>
                    <a:bodyPr/>
                    <a:lstStyle/>
                    <a:p>
                      <a:pPr algn="ctr" fontAlgn="b">
                        <a:lnSpc>
                          <a:spcPct val="80000"/>
                        </a:lnSpc>
                      </a:pPr>
                      <a:r>
                        <a:rPr lang="en-US" sz="2800" i="1" dirty="0" err="1">
                          <a:solidFill>
                            <a:srgbClr val="234487"/>
                          </a:solidFill>
                          <a:latin typeface="Symbol" panose="05050102010706020507" pitchFamily="18" charset="2"/>
                          <a:sym typeface="Wingdings" panose="05000000000000000000" pitchFamily="2" charset="2"/>
                        </a:rPr>
                        <a:t>D</a:t>
                      </a:r>
                      <a:r>
                        <a:rPr lang="en-US" sz="2800" i="1" baseline="-25000" dirty="0" err="1">
                          <a:solidFill>
                            <a:srgbClr val="234487"/>
                          </a:solidFill>
                        </a:rPr>
                        <a:t>volume</a:t>
                      </a:r>
                      <a:r>
                        <a:rPr lang="en-US" sz="2800" i="1" baseline="-25000" dirty="0">
                          <a:solidFill>
                            <a:srgbClr val="234487"/>
                          </a:solidFill>
                        </a:rPr>
                        <a:t> </a:t>
                      </a:r>
                    </a:p>
                    <a:p>
                      <a:pPr algn="ctr" fontAlgn="b">
                        <a:lnSpc>
                          <a:spcPct val="80000"/>
                        </a:lnSpc>
                      </a:pPr>
                      <a:r>
                        <a:rPr lang="en-US" sz="2800" b="1" i="1" u="none" strike="noStrike" baseline="-25000" dirty="0">
                          <a:solidFill>
                            <a:srgbClr val="234487"/>
                          </a:solidFill>
                          <a:effectLst/>
                          <a:latin typeface="Calibri" panose="020F0502020204030204" pitchFamily="34" charset="0"/>
                        </a:rPr>
                        <a:t>Type 0 or (Type III)</a:t>
                      </a:r>
                      <a:endParaRPr lang="en-US" sz="2800" b="1" i="0" u="none" strike="noStrike" dirty="0">
                        <a:solidFill>
                          <a:srgbClr val="234487"/>
                        </a:solidFill>
                        <a:effectLst/>
                        <a:latin typeface="Calibri" panose="020F0502020204030204" pitchFamily="34" charset="0"/>
                      </a:endParaRPr>
                    </a:p>
                  </a:txBody>
                  <a:tcPr marL="6350" marR="6350" marT="6350" marB="0" anchor="ctr">
                    <a:solidFill>
                      <a:srgbClr val="66CCFF"/>
                    </a:solidFill>
                  </a:tcPr>
                </a:tc>
                <a:tc>
                  <a:txBody>
                    <a:bodyPr/>
                    <a:lstStyle/>
                    <a:p>
                      <a:pPr algn="ctr" fontAlgn="b"/>
                      <a:r>
                        <a:rPr lang="en-US" sz="2000" b="1" i="0" u="none" strike="noStrike" dirty="0">
                          <a:solidFill>
                            <a:srgbClr val="000000"/>
                          </a:solidFill>
                          <a:effectLst/>
                          <a:latin typeface="Calibri" panose="020F0502020204030204" pitchFamily="34" charset="0"/>
                        </a:rPr>
                        <a:t>Steel-RC </a:t>
                      </a:r>
                    </a:p>
                    <a:p>
                      <a:pPr algn="ctr" fontAlgn="b"/>
                      <a:r>
                        <a:rPr lang="en-US" sz="2000" b="1" i="0" u="none" strike="noStrike" dirty="0">
                          <a:solidFill>
                            <a:srgbClr val="000000"/>
                          </a:solidFill>
                          <a:effectLst/>
                          <a:latin typeface="Calibri" panose="020F0502020204030204" pitchFamily="34" charset="0"/>
                        </a:rPr>
                        <a:t>3-ft Deep Cap</a:t>
                      </a:r>
                    </a:p>
                  </a:txBody>
                  <a:tcPr marL="6350" marR="6350" marT="6350" marB="0" anchor="ctr">
                    <a:solidFill>
                      <a:srgbClr val="00B0F0"/>
                    </a:solidFill>
                  </a:tcPr>
                </a:tc>
                <a:extLst>
                  <a:ext uri="{0D108BD9-81ED-4DB2-BD59-A6C34878D82A}">
                    <a16:rowId xmlns:a16="http://schemas.microsoft.com/office/drawing/2014/main" val="2041938157"/>
                  </a:ext>
                </a:extLst>
              </a:tr>
              <a:tr h="711839">
                <a:tc>
                  <a:txBody>
                    <a:bodyPr/>
                    <a:lstStyle/>
                    <a:p>
                      <a:pPr algn="l" fontAlgn="b"/>
                      <a:r>
                        <a:rPr lang="en-US" sz="2000" b="0" i="0" u="none" strike="noStrike" dirty="0">
                          <a:solidFill>
                            <a:srgbClr val="000000"/>
                          </a:solidFill>
                          <a:effectLst/>
                          <a:latin typeface="Calibri" panose="020F0502020204030204" pitchFamily="34" charset="0"/>
                        </a:rPr>
                        <a:t>Bars A - Flexural Top</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6 ~ #8’s</a:t>
                      </a:r>
                    </a:p>
                    <a:p>
                      <a:pPr algn="ctr" fontAlgn="b"/>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4.7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a:t>
                      </a:r>
                    </a:p>
                  </a:txBody>
                  <a:tcPr marL="6350" marR="6350" marT="6350" marB="0" anchor="ctr"/>
                </a:tc>
                <a:tc>
                  <a:txBody>
                    <a:bodyPr/>
                    <a:lstStyle/>
                    <a:p>
                      <a:pPr algn="ctr" fontAlgn="b"/>
                      <a:r>
                        <a:rPr lang="en-US" sz="2000" b="0" i="1" u="none" strike="noStrike" baseline="0" dirty="0">
                          <a:solidFill>
                            <a:srgbClr val="C00000"/>
                          </a:solidFill>
                          <a:effectLst/>
                          <a:latin typeface="Calibri" panose="020F0502020204030204" pitchFamily="34" charset="0"/>
                        </a:rPr>
                        <a:t>+80%  or (+38%)</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6 ~ #6’s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(A</a:t>
                      </a:r>
                      <a:r>
                        <a:rPr lang="en-US" sz="2000" b="0" i="0" u="none" strike="noStrike" baseline="-25000" dirty="0">
                          <a:solidFill>
                            <a:srgbClr val="000000"/>
                          </a:solidFill>
                          <a:effectLst/>
                          <a:latin typeface="Calibri" panose="020F0502020204030204" pitchFamily="34" charset="0"/>
                        </a:rPr>
                        <a:t>s</a:t>
                      </a:r>
                      <a:r>
                        <a:rPr lang="en-US" sz="2000" b="0" i="0" u="none" strike="noStrike" dirty="0">
                          <a:solidFill>
                            <a:srgbClr val="000000"/>
                          </a:solidFill>
                          <a:effectLst/>
                          <a:latin typeface="Calibri" panose="020F0502020204030204" pitchFamily="34" charset="0"/>
                        </a:rPr>
                        <a:t> = 2.6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a:t>
                      </a:r>
                    </a:p>
                  </a:txBody>
                  <a:tcPr marL="6350" marR="6350" marT="6350" marB="0" anchor="ctr"/>
                </a:tc>
                <a:extLst>
                  <a:ext uri="{0D108BD9-81ED-4DB2-BD59-A6C34878D82A}">
                    <a16:rowId xmlns:a16="http://schemas.microsoft.com/office/drawing/2014/main" val="2719164462"/>
                  </a:ext>
                </a:extLst>
              </a:tr>
              <a:tr h="692482">
                <a:tc>
                  <a:txBody>
                    <a:bodyPr/>
                    <a:lstStyle/>
                    <a:p>
                      <a:pPr algn="l" fontAlgn="b"/>
                      <a:r>
                        <a:rPr lang="en-US" sz="2000" b="0" i="0" u="none" strike="noStrike" dirty="0">
                          <a:solidFill>
                            <a:srgbClr val="000000"/>
                          </a:solidFill>
                          <a:effectLst/>
                          <a:latin typeface="Calibri" panose="020F0502020204030204" pitchFamily="34" charset="0"/>
                        </a:rPr>
                        <a:t>Bars D &amp; E - Flexural Bottom</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8 ~ #8’s</a:t>
                      </a:r>
                    </a:p>
                    <a:p>
                      <a:pPr algn="ctr" fontAlgn="b"/>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6.3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a:t>
                      </a:r>
                    </a:p>
                  </a:txBody>
                  <a:tcPr marL="6350" marR="6350" marT="6350" marB="0" anchor="ctr"/>
                </a:tc>
                <a:tc>
                  <a:txBody>
                    <a:bodyPr/>
                    <a:lstStyle/>
                    <a:p>
                      <a:pPr algn="ctr" fontAlgn="b"/>
                      <a:r>
                        <a:rPr lang="en-US" sz="2000" b="0" i="1" u="none" strike="noStrike" baseline="0" dirty="0">
                          <a:solidFill>
                            <a:srgbClr val="C00000"/>
                          </a:solidFill>
                          <a:effectLst/>
                          <a:latin typeface="Calibri" panose="020F0502020204030204" pitchFamily="34" charset="0"/>
                        </a:rPr>
                        <a:t>+50% or (+12%)</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7 ~ #7’s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(A</a:t>
                      </a:r>
                      <a:r>
                        <a:rPr lang="en-US" sz="2000" b="0" i="0" u="none" strike="noStrike" baseline="-25000" dirty="0">
                          <a:solidFill>
                            <a:srgbClr val="000000"/>
                          </a:solidFill>
                          <a:effectLst/>
                          <a:latin typeface="Calibri" panose="020F0502020204030204" pitchFamily="34" charset="0"/>
                        </a:rPr>
                        <a:t>s</a:t>
                      </a:r>
                      <a:r>
                        <a:rPr lang="en-US" sz="2000" b="0" i="0" u="none" strike="noStrike" dirty="0">
                          <a:solidFill>
                            <a:srgbClr val="000000"/>
                          </a:solidFill>
                          <a:effectLst/>
                          <a:latin typeface="Calibri" panose="020F0502020204030204" pitchFamily="34" charset="0"/>
                        </a:rPr>
                        <a:t> = 4.2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a:t>
                      </a:r>
                    </a:p>
                  </a:txBody>
                  <a:tcPr marL="6350" marR="6350" marT="6350" marB="0" anchor="ctr"/>
                </a:tc>
                <a:extLst>
                  <a:ext uri="{0D108BD9-81ED-4DB2-BD59-A6C34878D82A}">
                    <a16:rowId xmlns:a16="http://schemas.microsoft.com/office/drawing/2014/main" val="615790199"/>
                  </a:ext>
                </a:extLst>
              </a:tr>
              <a:tr h="692482">
                <a:tc>
                  <a:txBody>
                    <a:bodyPr/>
                    <a:lstStyle/>
                    <a:p>
                      <a:pPr algn="l" fontAlgn="b"/>
                      <a:r>
                        <a:rPr lang="en-US" sz="2000" b="0" i="0" u="none" strike="noStrike" dirty="0">
                          <a:solidFill>
                            <a:srgbClr val="000000"/>
                          </a:solidFill>
                          <a:effectLst/>
                          <a:latin typeface="Calibri" panose="020F0502020204030204" pitchFamily="34" charset="0"/>
                        </a:rPr>
                        <a:t>Bars V3 - Shear Stirrups</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4-legs #5 at 11" sp.</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a:t>
                      </a:r>
                      <a:r>
                        <a:rPr lang="en-US" sz="2000" b="0" i="0" u="none" strike="noStrike" dirty="0" err="1">
                          <a:solidFill>
                            <a:srgbClr val="000000"/>
                          </a:solidFill>
                          <a:effectLst/>
                          <a:latin typeface="Calibri" panose="020F0502020204030204" pitchFamily="34" charset="0"/>
                        </a:rPr>
                        <a:t>A</a:t>
                      </a:r>
                      <a:r>
                        <a:rPr lang="en-US" sz="2000" b="0" i="0" u="none" strike="noStrike" baseline="-25000" dirty="0" err="1">
                          <a:solidFill>
                            <a:srgbClr val="000000"/>
                          </a:solidFill>
                          <a:effectLst/>
                          <a:latin typeface="Calibri" panose="020F0502020204030204" pitchFamily="34" charset="0"/>
                        </a:rPr>
                        <a:t>f</a:t>
                      </a:r>
                      <a:r>
                        <a:rPr lang="en-US" sz="2000" b="0" i="0" u="none" strike="noStrike" dirty="0">
                          <a:solidFill>
                            <a:srgbClr val="000000"/>
                          </a:solidFill>
                          <a:effectLst/>
                          <a:latin typeface="Calibri" panose="020F0502020204030204" pitchFamily="34" charset="0"/>
                        </a:rPr>
                        <a:t> = 1.4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/ft)</a:t>
                      </a:r>
                    </a:p>
                  </a:txBody>
                  <a:tcPr marL="6350" marR="6350" marT="6350" marB="0" anchor="ctr"/>
                </a:tc>
                <a:tc>
                  <a:txBody>
                    <a:bodyPr/>
                    <a:lstStyle/>
                    <a:p>
                      <a:pPr algn="ctr" fontAlgn="b"/>
                      <a:r>
                        <a:rPr lang="en-US" sz="2000" b="0" i="1" u="none" strike="noStrike" baseline="0" dirty="0">
                          <a:solidFill>
                            <a:srgbClr val="C00000"/>
                          </a:solidFill>
                          <a:effectLst/>
                          <a:latin typeface="Calibri" panose="020F0502020204030204" pitchFamily="34" charset="0"/>
                        </a:rPr>
                        <a:t>+75% or (+25%)</a:t>
                      </a:r>
                    </a:p>
                  </a:txBody>
                  <a:tcPr marL="6350" marR="6350" marT="6350" marB="0" anchor="ctr"/>
                </a:tc>
                <a:tc>
                  <a:txBody>
                    <a:bodyPr/>
                    <a:lstStyle/>
                    <a:p>
                      <a:pPr algn="ctr" fontAlgn="b"/>
                      <a:r>
                        <a:rPr lang="en-US" sz="2000" b="1" i="0" u="none" strike="noStrike" dirty="0">
                          <a:solidFill>
                            <a:srgbClr val="000000"/>
                          </a:solidFill>
                          <a:effectLst/>
                          <a:latin typeface="Calibri" panose="020F0502020204030204" pitchFamily="34" charset="0"/>
                        </a:rPr>
                        <a:t>4-legs #4 at 12" sp.</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(A</a:t>
                      </a:r>
                      <a:r>
                        <a:rPr lang="en-US" sz="2000" b="0" i="0" u="none" strike="noStrike" baseline="-25000" dirty="0">
                          <a:solidFill>
                            <a:srgbClr val="000000"/>
                          </a:solidFill>
                          <a:effectLst/>
                          <a:latin typeface="Calibri" panose="020F0502020204030204" pitchFamily="34" charset="0"/>
                        </a:rPr>
                        <a:t>s</a:t>
                      </a:r>
                      <a:r>
                        <a:rPr lang="en-US" sz="2000" b="0" i="0" u="none" strike="noStrike" dirty="0">
                          <a:solidFill>
                            <a:srgbClr val="000000"/>
                          </a:solidFill>
                          <a:effectLst/>
                          <a:latin typeface="Calibri" panose="020F0502020204030204" pitchFamily="34" charset="0"/>
                        </a:rPr>
                        <a:t> = 0.8 in</a:t>
                      </a:r>
                      <a:r>
                        <a:rPr lang="en-US" sz="2000" b="0" i="0" u="none" strike="noStrike" baseline="30000" dirty="0">
                          <a:solidFill>
                            <a:srgbClr val="000000"/>
                          </a:solidFill>
                          <a:effectLst/>
                          <a:latin typeface="Calibri" panose="020F0502020204030204" pitchFamily="34" charset="0"/>
                        </a:rPr>
                        <a:t>2</a:t>
                      </a:r>
                      <a:r>
                        <a:rPr lang="en-US" sz="2000" b="0" i="0" u="none" strike="noStrike" baseline="0" dirty="0">
                          <a:solidFill>
                            <a:srgbClr val="000000"/>
                          </a:solidFill>
                          <a:effectLst/>
                          <a:latin typeface="Calibri" panose="020F0502020204030204" pitchFamily="34" charset="0"/>
                        </a:rPr>
                        <a:t>)</a:t>
                      </a:r>
                    </a:p>
                  </a:txBody>
                  <a:tcPr marL="6350" marR="6350" marT="6350" marB="0" anchor="ctr"/>
                </a:tc>
                <a:extLst>
                  <a:ext uri="{0D108BD9-81ED-4DB2-BD59-A6C34878D82A}">
                    <a16:rowId xmlns:a16="http://schemas.microsoft.com/office/drawing/2014/main" val="3059251754"/>
                  </a:ext>
                </a:extLst>
              </a:tr>
            </a:tbl>
          </a:graphicData>
        </a:graphic>
      </p:graphicFrame>
      <p:pic>
        <p:nvPicPr>
          <p:cNvPr id="9" name="Picture 8">
            <a:extLst>
              <a:ext uri="{FF2B5EF4-FFF2-40B4-BE49-F238E27FC236}">
                <a16:creationId xmlns:a16="http://schemas.microsoft.com/office/drawing/2014/main" id="{7D13952E-1E32-E780-46CA-A2A1823CA6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06283" y="4859812"/>
            <a:ext cx="6548956" cy="1538925"/>
          </a:xfrm>
          <a:prstGeom prst="rect">
            <a:avLst/>
          </a:prstGeom>
        </p:spPr>
      </p:pic>
      <p:pic>
        <p:nvPicPr>
          <p:cNvPr id="4" name="Picture 3">
            <a:extLst>
              <a:ext uri="{FF2B5EF4-FFF2-40B4-BE49-F238E27FC236}">
                <a16:creationId xmlns:a16="http://schemas.microsoft.com/office/drawing/2014/main" id="{0C82F43E-81AB-7DEA-9554-4DE7B63D50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2193" y="4912912"/>
            <a:ext cx="2266961" cy="1492250"/>
          </a:xfrm>
          <a:prstGeom prst="rect">
            <a:avLst/>
          </a:prstGeom>
        </p:spPr>
      </p:pic>
    </p:spTree>
    <p:extLst>
      <p:ext uri="{BB962C8B-B14F-4D97-AF65-F5344CB8AC3E}">
        <p14:creationId xmlns:p14="http://schemas.microsoft.com/office/powerpoint/2010/main" val="486511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C7D5-4956-DF22-25B5-7A7D53857469}"/>
              </a:ext>
            </a:extLst>
          </p:cNvPr>
          <p:cNvSpPr>
            <a:spLocks noGrp="1"/>
          </p:cNvSpPr>
          <p:nvPr>
            <p:ph type="title"/>
          </p:nvPr>
        </p:nvSpPr>
        <p:spPr>
          <a:xfrm>
            <a:off x="838200" y="1"/>
            <a:ext cx="11016108" cy="1134678"/>
          </a:xfrm>
        </p:spPr>
        <p:txBody>
          <a:bodyPr>
            <a:normAutofit fontScale="90000"/>
          </a:bodyPr>
          <a:lstStyle/>
          <a:p>
            <a:r>
              <a:rPr lang="en-US" sz="4400" dirty="0"/>
              <a:t>Construction: Example Projects &amp; Lessons Learned</a:t>
            </a:r>
            <a:endParaRPr lang="en-US" dirty="0"/>
          </a:p>
        </p:txBody>
      </p:sp>
      <p:sp>
        <p:nvSpPr>
          <p:cNvPr id="3" name="Content Placeholder 2">
            <a:extLst>
              <a:ext uri="{FF2B5EF4-FFF2-40B4-BE49-F238E27FC236}">
                <a16:creationId xmlns:a16="http://schemas.microsoft.com/office/drawing/2014/main" id="{88666A29-E843-6281-223E-5DDBD93FD3EC}"/>
              </a:ext>
            </a:extLst>
          </p:cNvPr>
          <p:cNvSpPr>
            <a:spLocks noGrp="1"/>
          </p:cNvSpPr>
          <p:nvPr>
            <p:ph sz="half" idx="1"/>
          </p:nvPr>
        </p:nvSpPr>
        <p:spPr>
          <a:xfrm>
            <a:off x="447332" y="1629972"/>
            <a:ext cx="4302285" cy="4862903"/>
          </a:xfrm>
        </p:spPr>
        <p:txBody>
          <a:bodyPr>
            <a:noAutofit/>
          </a:bodyPr>
          <a:lstStyle/>
          <a:p>
            <a:pPr marL="0" indent="228600">
              <a:lnSpc>
                <a:spcPct val="100000"/>
              </a:lnSpc>
              <a:spcBef>
                <a:spcPts val="0"/>
              </a:spcBef>
            </a:pPr>
            <a:r>
              <a:rPr lang="en-US" sz="1200" dirty="0">
                <a:effectLst/>
                <a:hlinkClick r:id="rId2"/>
              </a:rPr>
              <a:t>4th St North over Big Island Gap</a:t>
            </a:r>
            <a:r>
              <a:rPr lang="en-US" sz="1200" dirty="0">
                <a:effectLst/>
              </a:rPr>
              <a:t>  (D7) </a:t>
            </a:r>
            <a:r>
              <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In-house Design.</a:t>
            </a:r>
            <a:endParaRPr lang="en-US" sz="1200" b="1" dirty="0">
              <a:effectLst/>
            </a:endParaRPr>
          </a:p>
          <a:p>
            <a:pPr marL="0" indent="228600">
              <a:lnSpc>
                <a:spcPct val="100000"/>
              </a:lnSpc>
              <a:spcBef>
                <a:spcPts val="0"/>
              </a:spcBef>
              <a:buFont typeface="Arial" panose="020B0604020202020204" pitchFamily="34" charset="0"/>
              <a:buChar char="•"/>
            </a:pPr>
            <a:r>
              <a:rPr lang="en-US" sz="1200" dirty="0">
                <a:effectLst/>
                <a:hlinkClick r:id="rId3"/>
              </a:rPr>
              <a:t>40th Ave NE over Placido Bayou</a:t>
            </a:r>
            <a:r>
              <a:rPr lang="en-US" sz="1200" dirty="0">
                <a:effectLst/>
              </a:rPr>
              <a:t>  (D7)</a:t>
            </a:r>
          </a:p>
          <a:p>
            <a:pPr marL="0" indent="228600">
              <a:lnSpc>
                <a:spcPct val="100000"/>
              </a:lnSpc>
              <a:spcBef>
                <a:spcPts val="0"/>
              </a:spcBef>
              <a:buFont typeface="Arial" panose="020B0604020202020204" pitchFamily="34" charset="0"/>
              <a:buChar char="•"/>
            </a:pPr>
            <a:r>
              <a:rPr lang="en-US" sz="1200" dirty="0">
                <a:solidFill>
                  <a:srgbClr val="467886"/>
                </a:solidFill>
                <a:effectLst/>
                <a:hlinkClick r:id="rId4">
                  <a:extLst>
                    <a:ext uri="{A12FA001-AC4F-418D-AE19-62706E023703}">
                      <ahyp:hlinkClr xmlns:ahyp="http://schemas.microsoft.com/office/drawing/2018/hyperlinkcolor" val="tx"/>
                    </a:ext>
                  </a:extLst>
                </a:hlinkClick>
              </a:rPr>
              <a:t>Arthur Drive over Lynn Haven Bayou</a:t>
            </a:r>
            <a:r>
              <a:rPr lang="en-US" sz="1200" dirty="0">
                <a:effectLst/>
              </a:rPr>
              <a:t>  (D3)</a:t>
            </a:r>
            <a:r>
              <a:rPr lang="en-US" sz="1200" dirty="0">
                <a:solidFill>
                  <a:srgbClr val="467886"/>
                </a:solidFill>
                <a:effectLst/>
                <a:hlinkClick r:id="rId4">
                  <a:extLst>
                    <a:ext uri="{A12FA001-AC4F-418D-AE19-62706E023703}">
                      <ahyp:hlinkClr xmlns:ahyp="http://schemas.microsoft.com/office/drawing/2018/hyperlinkcolor" val="tx"/>
                    </a:ext>
                  </a:extLst>
                </a:hlinkClick>
              </a:rPr>
              <a:t> </a:t>
            </a:r>
            <a:endParaRPr lang="en-US" sz="1200" dirty="0">
              <a:effectLst/>
            </a:endParaRPr>
          </a:p>
          <a:p>
            <a:pPr marL="0" indent="228600">
              <a:lnSpc>
                <a:spcPct val="100000"/>
              </a:lnSpc>
              <a:spcBef>
                <a:spcPts val="0"/>
              </a:spcBef>
              <a:buFont typeface="Arial" panose="020B0604020202020204" pitchFamily="34" charset="0"/>
              <a:buChar char="•"/>
            </a:pPr>
            <a:r>
              <a:rPr lang="en-US" sz="1200" dirty="0">
                <a:effectLst/>
                <a:highlight>
                  <a:srgbClr val="FFFF00"/>
                </a:highlight>
                <a:hlinkClick r:id="rId5"/>
              </a:rPr>
              <a:t>Bakers Haulover Cut Bulkhead Replacement</a:t>
            </a:r>
            <a:r>
              <a:rPr lang="en-US" sz="1200" dirty="0">
                <a:effectLst/>
              </a:rPr>
              <a:t> (D6)</a:t>
            </a:r>
            <a:r>
              <a:rPr lang="en-US" sz="1200" dirty="0">
                <a:solidFill>
                  <a:srgbClr val="467886"/>
                </a:solidFill>
                <a:effectLst/>
                <a:hlinkClick r:id="rId4">
                  <a:extLst>
                    <a:ext uri="{A12FA001-AC4F-418D-AE19-62706E023703}">
                      <ahyp:hlinkClr xmlns:ahyp="http://schemas.microsoft.com/office/drawing/2018/hyperlinkcolor" val="tx"/>
                    </a:ext>
                  </a:extLst>
                </a:hlinkClick>
              </a:rPr>
              <a:t> </a:t>
            </a:r>
            <a:endParaRPr lang="en-US" sz="1200" dirty="0">
              <a:effectLst/>
              <a:highlight>
                <a:srgbClr val="FFFF00"/>
              </a:highlight>
            </a:endParaRPr>
          </a:p>
          <a:p>
            <a:pPr marL="0" indent="228600">
              <a:lnSpc>
                <a:spcPct val="100000"/>
              </a:lnSpc>
              <a:spcBef>
                <a:spcPts val="0"/>
              </a:spcBef>
              <a:buFont typeface="Arial" panose="020B0604020202020204" pitchFamily="34" charset="0"/>
              <a:buChar char="•"/>
            </a:pPr>
            <a:r>
              <a:rPr lang="en-US" sz="1200" dirty="0">
                <a:effectLst/>
                <a:hlinkClick r:id="rId6"/>
              </a:rPr>
              <a:t>Bimini Dr Bridge on Duck Key</a:t>
            </a:r>
            <a:r>
              <a:rPr lang="en-US" sz="1200" dirty="0">
                <a:effectLst/>
              </a:rPr>
              <a:t>  (D6)</a:t>
            </a:r>
            <a:r>
              <a:rPr lang="en-US" sz="1200" dirty="0">
                <a:solidFill>
                  <a:srgbClr val="467886"/>
                </a:solidFill>
                <a:effectLst/>
                <a:hlinkClick r:id="rId4">
                  <a:extLst>
                    <a:ext uri="{A12FA001-AC4F-418D-AE19-62706E023703}">
                      <ahyp:hlinkClr xmlns:ahyp="http://schemas.microsoft.com/office/drawing/2018/hyperlinkcolor" val="tx"/>
                    </a:ext>
                  </a:extLst>
                </a:hlinkClick>
              </a:rPr>
              <a:t> </a:t>
            </a:r>
            <a:endParaRPr lang="en-US" sz="1200" dirty="0">
              <a:effectLst/>
            </a:endParaRPr>
          </a:p>
          <a:p>
            <a:pPr marL="0" indent="228600">
              <a:lnSpc>
                <a:spcPct val="100000"/>
              </a:lnSpc>
              <a:spcBef>
                <a:spcPts val="0"/>
              </a:spcBef>
              <a:buFont typeface="Arial" panose="020B0604020202020204" pitchFamily="34" charset="0"/>
              <a:buChar char="•"/>
            </a:pPr>
            <a:r>
              <a:rPr lang="en-US" sz="1200" dirty="0">
                <a:effectLst/>
                <a:hlinkClick r:id="rId7"/>
              </a:rPr>
              <a:t>Cedar Key Bulkhead Rehab</a:t>
            </a:r>
            <a:r>
              <a:rPr lang="en-US" sz="1200" dirty="0">
                <a:effectLst/>
              </a:rPr>
              <a:t>  (D2)</a:t>
            </a:r>
            <a:r>
              <a:rPr lang="en-US" sz="1200" dirty="0">
                <a:solidFill>
                  <a:srgbClr val="467886"/>
                </a:solidFill>
                <a:effectLst/>
                <a:hlinkClick r:id="rId4">
                  <a:extLst>
                    <a:ext uri="{A12FA001-AC4F-418D-AE19-62706E023703}">
                      <ahyp:hlinkClr xmlns:ahyp="http://schemas.microsoft.com/office/drawing/2018/hyperlinkcolor" val="tx"/>
                    </a:ext>
                  </a:extLst>
                </a:hlinkClick>
              </a:rPr>
              <a:t> </a:t>
            </a:r>
            <a:endParaRPr lang="en-US" sz="1200" dirty="0">
              <a:effectLst/>
            </a:endParaRPr>
          </a:p>
          <a:p>
            <a:pPr marL="0" indent="228600">
              <a:lnSpc>
                <a:spcPct val="100000"/>
              </a:lnSpc>
              <a:spcBef>
                <a:spcPts val="0"/>
              </a:spcBef>
              <a:buFont typeface="Arial" panose="020B0604020202020204" pitchFamily="34" charset="0"/>
              <a:buChar char="•"/>
            </a:pPr>
            <a:r>
              <a:rPr lang="en-US" sz="1200" dirty="0">
                <a:effectLst/>
                <a:highlight>
                  <a:srgbClr val="FFFF00"/>
                </a:highlight>
                <a:hlinkClick r:id="rId8"/>
              </a:rPr>
              <a:t>Halls River Bridge</a:t>
            </a:r>
            <a:r>
              <a:rPr lang="en-US" sz="1200" dirty="0">
                <a:effectLst/>
              </a:rPr>
              <a:t>  (D7)</a:t>
            </a:r>
            <a:r>
              <a:rPr lang="en-US" sz="1200" dirty="0">
                <a:solidFill>
                  <a:srgbClr val="467886"/>
                </a:solidFill>
                <a:effectLst/>
                <a:hlinkClick r:id="rId4">
                  <a:extLst>
                    <a:ext uri="{A12FA001-AC4F-418D-AE19-62706E023703}">
                      <ahyp:hlinkClr xmlns:ahyp="http://schemas.microsoft.com/office/drawing/2018/hyperlinkcolor" val="tx"/>
                    </a:ext>
                  </a:extLst>
                </a:hlinkClick>
              </a:rPr>
              <a:t> </a:t>
            </a:r>
            <a:r>
              <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In-house Design.</a:t>
            </a:r>
            <a:endParaRPr lang="en-US" sz="1200" dirty="0">
              <a:effectLst/>
              <a:highlight>
                <a:srgbClr val="FFFF00"/>
              </a:highlight>
            </a:endParaRPr>
          </a:p>
          <a:p>
            <a:pPr marL="0" indent="228600">
              <a:lnSpc>
                <a:spcPct val="100000"/>
              </a:lnSpc>
              <a:spcBef>
                <a:spcPts val="0"/>
              </a:spcBef>
              <a:buFont typeface="Arial" panose="020B0604020202020204" pitchFamily="34" charset="0"/>
              <a:buChar char="•"/>
            </a:pPr>
            <a:r>
              <a:rPr lang="en-US" sz="1200" dirty="0">
                <a:effectLst/>
                <a:hlinkClick r:id="rId9"/>
              </a:rPr>
              <a:t>Key West Bight Ferry Terminal Extension</a:t>
            </a:r>
            <a:r>
              <a:rPr lang="en-US" sz="1200" dirty="0">
                <a:effectLst/>
              </a:rPr>
              <a:t>  (D7)</a:t>
            </a:r>
            <a:r>
              <a:rPr lang="en-US" sz="1200" dirty="0">
                <a:solidFill>
                  <a:srgbClr val="467886"/>
                </a:solidFill>
                <a:effectLst/>
                <a:hlinkClick r:id="rId4">
                  <a:extLst>
                    <a:ext uri="{A12FA001-AC4F-418D-AE19-62706E023703}">
                      <ahyp:hlinkClr xmlns:ahyp="http://schemas.microsoft.com/office/drawing/2018/hyperlinkcolor" val="tx"/>
                    </a:ext>
                  </a:extLst>
                </a:hlinkClick>
              </a:rPr>
              <a:t> </a:t>
            </a:r>
            <a:endParaRPr lang="en-US" sz="1200" dirty="0">
              <a:effectLst/>
            </a:endParaRPr>
          </a:p>
          <a:p>
            <a:pPr marL="0" indent="228600">
              <a:lnSpc>
                <a:spcPct val="100000"/>
              </a:lnSpc>
              <a:spcBef>
                <a:spcPts val="0"/>
              </a:spcBef>
              <a:buFont typeface="Arial" panose="020B0604020202020204" pitchFamily="34" charset="0"/>
              <a:buChar char="•"/>
            </a:pPr>
            <a:r>
              <a:rPr lang="en-US" sz="1200" dirty="0">
                <a:effectLst/>
                <a:hlinkClick r:id="rId10"/>
              </a:rPr>
              <a:t>NE 23</a:t>
            </a:r>
            <a:r>
              <a:rPr lang="en-US" sz="1200" baseline="30000" dirty="0">
                <a:effectLst/>
                <a:hlinkClick r:id="rId10"/>
              </a:rPr>
              <a:t>rd</a:t>
            </a:r>
            <a:r>
              <a:rPr lang="en-US" sz="1200" dirty="0">
                <a:effectLst/>
                <a:hlinkClick r:id="rId10"/>
              </a:rPr>
              <a:t> Ave over Ibis Waterway</a:t>
            </a:r>
            <a:r>
              <a:rPr lang="en-US" sz="1200" dirty="0">
                <a:effectLst/>
              </a:rPr>
              <a:t>  (D6)</a:t>
            </a:r>
          </a:p>
          <a:p>
            <a:pPr marL="0" indent="228600">
              <a:lnSpc>
                <a:spcPct val="100000"/>
              </a:lnSpc>
              <a:spcBef>
                <a:spcPts val="0"/>
              </a:spcBef>
              <a:buFont typeface="Arial" panose="020B0604020202020204" pitchFamily="34" charset="0"/>
              <a:buChar char="•"/>
            </a:pPr>
            <a:r>
              <a:rPr lang="en-US" sz="1200" dirty="0" err="1">
                <a:effectLst/>
                <a:hlinkClick r:id="rId11"/>
              </a:rPr>
              <a:t>PortMiami</a:t>
            </a:r>
            <a:r>
              <a:rPr lang="en-US" sz="1200" dirty="0">
                <a:effectLst/>
                <a:hlinkClick r:id="rId11"/>
              </a:rPr>
              <a:t> Tunnel Retaining Walls</a:t>
            </a:r>
            <a:r>
              <a:rPr lang="en-US" sz="1200" dirty="0">
                <a:effectLst/>
              </a:rPr>
              <a:t>  (D6)</a:t>
            </a:r>
          </a:p>
          <a:p>
            <a:pPr marL="0" indent="228600">
              <a:lnSpc>
                <a:spcPct val="100000"/>
              </a:lnSpc>
              <a:spcBef>
                <a:spcPts val="0"/>
              </a:spcBef>
              <a:buFont typeface="Arial" panose="020B0604020202020204" pitchFamily="34" charset="0"/>
              <a:buChar char="•"/>
            </a:pPr>
            <a:r>
              <a:rPr lang="en-US" sz="1200" dirty="0">
                <a:effectLst/>
                <a:hlinkClick r:id="rId12"/>
              </a:rPr>
              <a:t>South Maydell Dr over Palm River</a:t>
            </a:r>
            <a:r>
              <a:rPr lang="en-US" sz="1200" dirty="0">
                <a:effectLst/>
              </a:rPr>
              <a:t>  (D7)</a:t>
            </a:r>
          </a:p>
          <a:p>
            <a:pPr marL="0" indent="228600">
              <a:lnSpc>
                <a:spcPct val="100000"/>
              </a:lnSpc>
              <a:spcBef>
                <a:spcPts val="0"/>
              </a:spcBef>
              <a:buFont typeface="Arial" panose="020B0604020202020204" pitchFamily="34" charset="0"/>
              <a:buChar char="•"/>
            </a:pPr>
            <a:r>
              <a:rPr lang="en-US" sz="1200" dirty="0">
                <a:effectLst/>
                <a:highlight>
                  <a:srgbClr val="FFFF00"/>
                </a:highlight>
                <a:hlinkClick r:id="rId13"/>
              </a:rPr>
              <a:t>SR-A1A Flagler Beach Seawall (Segment 3)</a:t>
            </a:r>
            <a:r>
              <a:rPr lang="en-US" sz="1200" dirty="0">
                <a:effectLst/>
              </a:rPr>
              <a:t>  (D5)</a:t>
            </a:r>
            <a:endParaRPr lang="en-US" sz="1200" dirty="0">
              <a:effectLst/>
              <a:highlight>
                <a:srgbClr val="FFFF00"/>
              </a:highlight>
            </a:endParaRPr>
          </a:p>
          <a:p>
            <a:pPr marL="0" indent="228600">
              <a:lnSpc>
                <a:spcPct val="100000"/>
              </a:lnSpc>
              <a:spcBef>
                <a:spcPts val="0"/>
              </a:spcBef>
              <a:buFont typeface="Arial" panose="020B0604020202020204" pitchFamily="34" charset="0"/>
              <a:buChar char="•"/>
            </a:pPr>
            <a:r>
              <a:rPr lang="en-US" sz="1200" dirty="0">
                <a:effectLst/>
              </a:rPr>
              <a:t>SR-A1A over </a:t>
            </a:r>
            <a:r>
              <a:rPr lang="en-US" sz="1200" dirty="0">
                <a:effectLst/>
                <a:hlinkClick r:id="rId14"/>
              </a:rPr>
              <a:t>Myrtle Creek</a:t>
            </a:r>
            <a:r>
              <a:rPr lang="en-US" sz="1200" dirty="0">
                <a:effectLst/>
              </a:rPr>
              <a:t>  and </a:t>
            </a:r>
            <a:r>
              <a:rPr lang="en-US" sz="1200" dirty="0">
                <a:effectLst/>
                <a:hlinkClick r:id="rId15"/>
              </a:rPr>
              <a:t>Simpson Creek</a:t>
            </a:r>
            <a:r>
              <a:rPr lang="en-US" sz="1200" dirty="0">
                <a:effectLst/>
              </a:rPr>
              <a:t>  (D2)</a:t>
            </a:r>
          </a:p>
          <a:p>
            <a:pPr marL="0" indent="228600">
              <a:lnSpc>
                <a:spcPct val="100000"/>
              </a:lnSpc>
              <a:spcBef>
                <a:spcPts val="0"/>
              </a:spcBef>
              <a:buFont typeface="Arial" panose="020B0604020202020204" pitchFamily="34" charset="0"/>
              <a:buChar char="•"/>
            </a:pPr>
            <a:r>
              <a:rPr lang="en-US" sz="1200" dirty="0">
                <a:effectLst/>
                <a:hlinkClick r:id="rId16"/>
              </a:rPr>
              <a:t>SR-5</a:t>
            </a:r>
            <a:r>
              <a:rPr lang="en-US" sz="1200" dirty="0">
                <a:effectLst/>
              </a:rPr>
              <a:t> (</a:t>
            </a:r>
            <a:r>
              <a:rPr lang="en-US" sz="1200" dirty="0">
                <a:effectLst/>
                <a:hlinkClick r:id="rId16"/>
              </a:rPr>
              <a:t>US-17) over Trout River</a:t>
            </a:r>
            <a:r>
              <a:rPr lang="en-US" sz="1200" dirty="0">
                <a:effectLst/>
              </a:rPr>
              <a:t>  (D2)</a:t>
            </a:r>
          </a:p>
          <a:p>
            <a:pPr marL="0" indent="228600">
              <a:lnSpc>
                <a:spcPct val="100000"/>
              </a:lnSpc>
              <a:spcBef>
                <a:spcPts val="0"/>
              </a:spcBef>
              <a:buFont typeface="Arial" panose="020B0604020202020204" pitchFamily="34" charset="0"/>
              <a:buChar char="•"/>
            </a:pPr>
            <a:r>
              <a:rPr lang="en-US" sz="1200" dirty="0">
                <a:effectLst/>
                <a:hlinkClick r:id="rId17"/>
              </a:rPr>
              <a:t>SR-5 (US 41) over Morning Star and Sunset Waterways</a:t>
            </a:r>
            <a:r>
              <a:rPr lang="en-US" sz="1200" dirty="0">
                <a:effectLst/>
              </a:rPr>
              <a:t>  (D1)</a:t>
            </a:r>
          </a:p>
          <a:p>
            <a:pPr marL="0" indent="228600">
              <a:lnSpc>
                <a:spcPct val="100000"/>
              </a:lnSpc>
              <a:spcBef>
                <a:spcPts val="0"/>
              </a:spcBef>
              <a:buFont typeface="Arial" panose="020B0604020202020204" pitchFamily="34" charset="0"/>
              <a:buChar char="•"/>
            </a:pPr>
            <a:r>
              <a:rPr lang="en-US" sz="1200" dirty="0">
                <a:effectLst/>
                <a:hlinkClick r:id="rId18"/>
              </a:rPr>
              <a:t>SR-30 over St Joe Inlet</a:t>
            </a:r>
            <a:r>
              <a:rPr lang="en-US" sz="1200" dirty="0">
                <a:effectLst/>
              </a:rPr>
              <a:t>  (D3)</a:t>
            </a:r>
          </a:p>
          <a:p>
            <a:pPr marL="0" indent="228600">
              <a:lnSpc>
                <a:spcPct val="100000"/>
              </a:lnSpc>
              <a:spcBef>
                <a:spcPts val="0"/>
              </a:spcBef>
              <a:buFont typeface="Arial" panose="020B0604020202020204" pitchFamily="34" charset="0"/>
              <a:buChar char="•"/>
            </a:pPr>
            <a:r>
              <a:rPr lang="en-US" sz="1200" dirty="0">
                <a:effectLst/>
                <a:hlinkClick r:id="rId19"/>
              </a:rPr>
              <a:t>SR-45 (US 41) over North Creek</a:t>
            </a:r>
            <a:r>
              <a:rPr lang="en-US" sz="1200" dirty="0">
                <a:effectLst/>
              </a:rPr>
              <a:t>  (D1)</a:t>
            </a:r>
          </a:p>
          <a:p>
            <a:pPr marL="0" indent="228600">
              <a:lnSpc>
                <a:spcPct val="100000"/>
              </a:lnSpc>
              <a:spcBef>
                <a:spcPts val="0"/>
              </a:spcBef>
              <a:buFont typeface="Arial" panose="020B0604020202020204" pitchFamily="34" charset="0"/>
              <a:buChar char="•"/>
            </a:pPr>
            <a:r>
              <a:rPr lang="en-US" sz="1200" dirty="0">
                <a:effectLst/>
                <a:hlinkClick r:id="rId20"/>
              </a:rPr>
              <a:t>SR 112/I-195 Over Westshore Waterway</a:t>
            </a:r>
            <a:r>
              <a:rPr lang="en-US" sz="1200" dirty="0">
                <a:effectLst/>
              </a:rPr>
              <a:t>  (D5)</a:t>
            </a:r>
          </a:p>
          <a:p>
            <a:pPr marL="0" indent="228600">
              <a:lnSpc>
                <a:spcPct val="100000"/>
              </a:lnSpc>
              <a:spcBef>
                <a:spcPts val="0"/>
              </a:spcBef>
              <a:buFont typeface="Arial" panose="020B0604020202020204" pitchFamily="34" charset="0"/>
              <a:buChar char="•"/>
            </a:pPr>
            <a:r>
              <a:rPr lang="en-US" sz="1200" dirty="0">
                <a:effectLst/>
                <a:hlinkClick r:id="rId21"/>
              </a:rPr>
              <a:t>SR-312 over Matanzas River</a:t>
            </a:r>
            <a:r>
              <a:rPr lang="en-US" sz="1200" dirty="0">
                <a:effectLst/>
              </a:rPr>
              <a:t>   (D2)</a:t>
            </a:r>
          </a:p>
          <a:p>
            <a:pPr marL="0" indent="228600">
              <a:lnSpc>
                <a:spcPct val="100000"/>
              </a:lnSpc>
              <a:spcBef>
                <a:spcPts val="0"/>
              </a:spcBef>
              <a:buFont typeface="Arial" panose="020B0604020202020204" pitchFamily="34" charset="0"/>
              <a:buChar char="•"/>
            </a:pPr>
            <a:r>
              <a:rPr lang="en-US" sz="1200" dirty="0">
                <a:effectLst/>
                <a:hlinkClick r:id="rId22"/>
              </a:rPr>
              <a:t>SR-520 over Indian River Bulkhead Rehab</a:t>
            </a:r>
            <a:r>
              <a:rPr lang="en-US" sz="1200" dirty="0">
                <a:effectLst/>
              </a:rPr>
              <a:t>  (D5)</a:t>
            </a:r>
          </a:p>
          <a:p>
            <a:pPr marL="0" indent="228600">
              <a:lnSpc>
                <a:spcPct val="100000"/>
              </a:lnSpc>
              <a:spcBef>
                <a:spcPts val="0"/>
              </a:spcBef>
              <a:buFont typeface="Arial" panose="020B0604020202020204" pitchFamily="34" charset="0"/>
              <a:buChar char="•"/>
            </a:pPr>
            <a:r>
              <a:rPr lang="en-US" sz="1200" dirty="0">
                <a:effectLst/>
                <a:hlinkClick r:id="rId23"/>
              </a:rPr>
              <a:t>Sunshine Skyway Seawall Rehabilitation</a:t>
            </a:r>
            <a:r>
              <a:rPr lang="en-US" sz="1200" dirty="0">
                <a:effectLst/>
              </a:rPr>
              <a:t>   (D7)</a:t>
            </a:r>
          </a:p>
          <a:p>
            <a:pPr marL="0" indent="228600">
              <a:lnSpc>
                <a:spcPct val="100000"/>
              </a:lnSpc>
              <a:spcBef>
                <a:spcPts val="0"/>
              </a:spcBef>
              <a:buFont typeface="Arial" panose="020B0604020202020204" pitchFamily="34" charset="0"/>
              <a:buChar char="•"/>
            </a:pPr>
            <a:r>
              <a:rPr lang="en-US" sz="1200" dirty="0">
                <a:effectLst/>
                <a:hlinkClick r:id="rId24"/>
              </a:rPr>
              <a:t>UM Innovation Bridge</a:t>
            </a:r>
            <a:r>
              <a:rPr lang="en-US" sz="1200" dirty="0">
                <a:effectLst/>
              </a:rPr>
              <a:t>  </a:t>
            </a:r>
          </a:p>
          <a:p>
            <a:pPr marL="0" indent="228600">
              <a:lnSpc>
                <a:spcPct val="100000"/>
              </a:lnSpc>
              <a:spcBef>
                <a:spcPts val="0"/>
              </a:spcBef>
              <a:buFont typeface="Arial" panose="020B0604020202020204" pitchFamily="34" charset="0"/>
              <a:buChar char="•"/>
            </a:pPr>
            <a:r>
              <a:rPr lang="en-US" sz="1200" dirty="0">
                <a:effectLst/>
                <a:hlinkClick r:id="rId25"/>
              </a:rPr>
              <a:t>UM Fate Bridge</a:t>
            </a:r>
            <a:endParaRPr lang="en-US" sz="1200" dirty="0">
              <a:effectLst/>
            </a:endParaRPr>
          </a:p>
          <a:p>
            <a:pPr marL="0" indent="228600">
              <a:lnSpc>
                <a:spcPct val="100000"/>
              </a:lnSpc>
              <a:spcBef>
                <a:spcPts val="0"/>
              </a:spcBef>
              <a:buFont typeface="Arial" panose="020B0604020202020204" pitchFamily="34" charset="0"/>
              <a:buChar char="•"/>
            </a:pPr>
            <a:r>
              <a:rPr lang="en-US" sz="1200" dirty="0">
                <a:effectLst/>
                <a:hlinkClick r:id="rId26"/>
              </a:rPr>
              <a:t>UM I-Dock</a:t>
            </a:r>
            <a:endParaRPr lang="en-US" sz="1200" dirty="0">
              <a:effectLst/>
            </a:endParaRPr>
          </a:p>
          <a:p>
            <a:pPr marL="0" indent="228600">
              <a:lnSpc>
                <a:spcPct val="100000"/>
              </a:lnSpc>
              <a:spcBef>
                <a:spcPts val="0"/>
              </a:spcBef>
              <a:buFont typeface="Arial" panose="020B0604020202020204" pitchFamily="34" charset="0"/>
              <a:buChar char="•"/>
            </a:pPr>
            <a:r>
              <a:rPr lang="en-US" sz="1200" dirty="0">
                <a:effectLst/>
                <a:hlinkClick r:id="rId27"/>
              </a:rPr>
              <a:t>US-1 over Cow Key Channel</a:t>
            </a:r>
            <a:r>
              <a:rPr lang="en-US" sz="1200" dirty="0">
                <a:effectLst/>
              </a:rPr>
              <a:t>   (D6)</a:t>
            </a:r>
          </a:p>
        </p:txBody>
      </p:sp>
      <p:sp>
        <p:nvSpPr>
          <p:cNvPr id="4" name="Content Placeholder 3">
            <a:extLst>
              <a:ext uri="{FF2B5EF4-FFF2-40B4-BE49-F238E27FC236}">
                <a16:creationId xmlns:a16="http://schemas.microsoft.com/office/drawing/2014/main" id="{5E18275D-7B74-A254-FD19-84BC1DD6B3CA}"/>
              </a:ext>
            </a:extLst>
          </p:cNvPr>
          <p:cNvSpPr>
            <a:spLocks noGrp="1"/>
          </p:cNvSpPr>
          <p:nvPr>
            <p:ph sz="half" idx="2"/>
          </p:nvPr>
        </p:nvSpPr>
        <p:spPr>
          <a:xfrm>
            <a:off x="4660260" y="1694379"/>
            <a:ext cx="7365087" cy="4844568"/>
          </a:xfrm>
        </p:spPr>
        <p:txBody>
          <a:bodyPr>
            <a:normAutofit fontScale="92500" lnSpcReduction="20000"/>
          </a:bodyPr>
          <a:lstStyle/>
          <a:p>
            <a:r>
              <a:rPr lang="en-US" sz="1800" dirty="0">
                <a:latin typeface="Calibri" panose="020F0502020204030204" pitchFamily="34" charset="0"/>
                <a:cs typeface="Times New Roman" panose="02020603050405020304" pitchFamily="18" charset="0"/>
              </a:rPr>
              <a:t>D2: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8"/>
              </a:rPr>
              <a:t>US1/King St over San Sebastian River</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9"/>
              </a:rPr>
              <a:t>437428-1</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u="sng" dirty="0">
              <a:solidFill>
                <a:srgbClr val="0563C1"/>
              </a:solidFill>
              <a:latin typeface="Calibri" panose="020F0502020204030204" pitchFamily="34" charset="0"/>
              <a:cs typeface="Times New Roman" panose="02020603050405020304" pitchFamily="18" charset="0"/>
            </a:endParaRPr>
          </a:p>
          <a:p>
            <a:r>
              <a:rPr lang="en-US" sz="1800" dirty="0">
                <a:latin typeface="Calibri" panose="020F0502020204030204" pitchFamily="34" charset="0"/>
                <a:cs typeface="Times New Roman" panose="02020603050405020304" pitchFamily="18" charset="0"/>
              </a:rPr>
              <a:t>D2: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0"/>
              </a:rPr>
              <a:t>St. Augustine A1A/Avenida Menendez Seawall replacement</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u="sng" dirty="0">
                <a:solidFill>
                  <a:srgbClr val="0563C1"/>
                </a:solidFill>
                <a:latin typeface="Calibri" panose="020F0502020204030204" pitchFamily="34" charset="0"/>
                <a:cs typeface="Times New Roman" panose="02020603050405020304" pitchFamily="18" charset="0"/>
                <a:hlinkClick r:id="rId31">
                  <a:extLst>
                    <a:ext uri="{A12FA001-AC4F-418D-AE19-62706E023703}">
                      <ahyp:hlinkClr xmlns:ahyp="http://schemas.microsoft.com/office/drawing/2018/hyperlinkcolor" val="tx"/>
                    </a:ext>
                  </a:extLst>
                </a:hlinkClick>
              </a:rPr>
              <a:t>428271-2</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D2: CR 357 over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Shired</a:t>
            </a:r>
            <a:r>
              <a:rPr lang="en-US" sz="1800" dirty="0">
                <a:effectLst/>
                <a:latin typeface="Calibri" panose="020F0502020204030204" pitchFamily="34" charset="0"/>
                <a:ea typeface="Calibri" panose="020F0502020204030204" pitchFamily="34" charset="0"/>
                <a:cs typeface="Times New Roman" panose="02020603050405020304" pitchFamily="18" charset="0"/>
              </a:rPr>
              <a:t> Creek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2"/>
              </a:rPr>
              <a:t>437402-1</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D3: CR30A over Western Lake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3"/>
              </a:rPr>
              <a:t>443331-1</a:t>
            </a:r>
            <a:r>
              <a:rPr lang="en-US" sz="1800" dirty="0">
                <a:solidFill>
                  <a:srgbClr val="0563C1"/>
                </a:solidFill>
                <a:latin typeface="Calibri" panose="020F0502020204030204" pitchFamily="34" charset="0"/>
                <a:ea typeface="Calibri" panose="020F0502020204030204" pitchFamily="34" charset="0"/>
                <a:cs typeface="Times New Roman" panose="02020603050405020304" pitchFamily="18" charset="0"/>
              </a:rPr>
              <a:t>)</a:t>
            </a:r>
          </a:p>
          <a:p>
            <a:r>
              <a:rPr lang="en-US" sz="1800" dirty="0">
                <a:latin typeface="Calibri" panose="020F0502020204030204" pitchFamily="34" charset="0"/>
                <a:cs typeface="Times New Roman" panose="02020603050405020304" pitchFamily="18" charset="0"/>
              </a:rPr>
              <a:t>D3: </a:t>
            </a:r>
            <a:r>
              <a:rPr lang="en-US" sz="1800" dirty="0">
                <a:effectLst/>
                <a:latin typeface="Calibri" panose="020F0502020204030204" pitchFamily="34" charset="0"/>
                <a:ea typeface="Calibri" panose="020F0502020204030204" pitchFamily="34" charset="0"/>
                <a:cs typeface="Times New Roman" panose="02020603050405020304" pitchFamily="18" charset="0"/>
              </a:rPr>
              <a:t>CR30B/Indian Lagoon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4"/>
              </a:rPr>
              <a:t>441185-</a:t>
            </a:r>
            <a:r>
              <a:rPr lang="en-US" sz="1800"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34"/>
              </a:rPr>
              <a:t>2</a:t>
            </a:r>
            <a:r>
              <a:rPr lang="en-US" sz="1800" dirty="0">
                <a:latin typeface="Calibri" panose="020F0502020204030204" pitchFamily="34" charset="0"/>
                <a:ea typeface="Calibri" panose="020F0502020204030204" pitchFamily="34" charset="0"/>
                <a:cs typeface="Times New Roman" panose="02020603050405020304" pitchFamily="18" charset="0"/>
              </a:rPr>
              <a: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D3: CR 372/Surf Road over Otter Creek Rise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5"/>
              </a:rPr>
              <a:t>442951-1</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D4: US 1/Jupiter Federal Observation Platform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6"/>
              </a:rPr>
              <a:t>428400-2</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D4: SR-A1A North Causeway Bridge Observation Platform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7"/>
              </a:rPr>
              <a:t>429936-2</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D4: 17</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St/Indian River, East End-Vero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8"/>
              </a:rPr>
              <a:t>446106-2</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D4: </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39"/>
              </a:rPr>
              <a:t>SR 5/US 1 Over </a:t>
            </a:r>
            <a:r>
              <a:rPr lang="en-US" sz="1800" dirty="0" err="1">
                <a:effectLst/>
                <a:latin typeface="Calibri" panose="020F0502020204030204" pitchFamily="34" charset="0"/>
                <a:ea typeface="Calibri" panose="020F0502020204030204" pitchFamily="34" charset="0"/>
                <a:cs typeface="Times New Roman" panose="02020603050405020304" pitchFamily="18" charset="0"/>
                <a:hlinkClick r:id="rId39"/>
              </a:rPr>
              <a:t>Earman</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39"/>
              </a:rPr>
              <a:t> River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0"/>
              </a:rPr>
              <a:t>442891-1</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In-house Design.</a:t>
            </a:r>
            <a:endPar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cs typeface="Times New Roman" panose="02020603050405020304" pitchFamily="18" charset="0"/>
              </a:rPr>
              <a:t>D5: SR-A1A Seawalls - Flagler Beach &amp; Nth Volusia Co.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1"/>
              </a:rPr>
              <a:t>452443-1</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&amp;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2"/>
              </a:rPr>
              <a:t>452444-1</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D5: Barracuda Blvd New Smyrna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3"/>
              </a:rPr>
              <a:t>437935-1</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In-house Design.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D5: 5th Street over Yacht Club Cut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4"/>
              </a:rPr>
              <a:t>437936-1</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D5: US1 over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Pellicer</a:t>
            </a:r>
            <a:r>
              <a:rPr lang="en-US" sz="1800" dirty="0">
                <a:effectLst/>
                <a:latin typeface="Calibri" panose="020F0502020204030204" pitchFamily="34" charset="0"/>
                <a:ea typeface="Calibri" panose="020F0502020204030204" pitchFamily="34" charset="0"/>
                <a:cs typeface="Times New Roman" panose="02020603050405020304" pitchFamily="18" charset="0"/>
              </a:rPr>
              <a:t> Ck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5"/>
              </a:rPr>
              <a:t>447118-</a:t>
            </a:r>
            <a:r>
              <a:rPr lang="en-U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5"/>
              </a:rPr>
              <a:t>1</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D6: FKOSH Bridge Replacement…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6"/>
              </a:rPr>
              <a:t>448206-1</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&amp;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7"/>
              </a:rPr>
              <a:t>448207-1</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Slide Number Placeholder 4">
            <a:extLst>
              <a:ext uri="{FF2B5EF4-FFF2-40B4-BE49-F238E27FC236}">
                <a16:creationId xmlns:a16="http://schemas.microsoft.com/office/drawing/2014/main" id="{E3086075-DFB0-4711-D784-0C86ACB1DEDB}"/>
              </a:ext>
            </a:extLst>
          </p:cNvPr>
          <p:cNvSpPr>
            <a:spLocks noGrp="1"/>
          </p:cNvSpPr>
          <p:nvPr>
            <p:ph type="sldNum" sz="quarter" idx="12"/>
          </p:nvPr>
        </p:nvSpPr>
        <p:spPr/>
        <p:txBody>
          <a:bodyPr/>
          <a:lstStyle/>
          <a:p>
            <a:fld id="{8301250C-3411-4DAA-A330-B8FCF0FECA0E}" type="slidenum">
              <a:rPr lang="en-US" smtClean="0"/>
              <a:t>44</a:t>
            </a:fld>
            <a:endParaRPr lang="en-US"/>
          </a:p>
        </p:txBody>
      </p:sp>
      <p:sp>
        <p:nvSpPr>
          <p:cNvPr id="7" name="TextBox 6">
            <a:extLst>
              <a:ext uri="{FF2B5EF4-FFF2-40B4-BE49-F238E27FC236}">
                <a16:creationId xmlns:a16="http://schemas.microsoft.com/office/drawing/2014/main" id="{12C4C9F2-F794-6FB4-BF3D-D0E6BB72BD33}"/>
              </a:ext>
            </a:extLst>
          </p:cNvPr>
          <p:cNvSpPr txBox="1"/>
          <p:nvPr/>
        </p:nvSpPr>
        <p:spPr>
          <a:xfrm>
            <a:off x="585480" y="1295486"/>
            <a:ext cx="3822060" cy="400110"/>
          </a:xfrm>
          <a:prstGeom prst="rect">
            <a:avLst/>
          </a:prstGeom>
          <a:noFill/>
        </p:spPr>
        <p:txBody>
          <a:bodyPr wrap="square">
            <a:spAutoFit/>
          </a:bodyPr>
          <a:lstStyle/>
          <a:p>
            <a:r>
              <a:rPr lang="en-US" sz="2000" b="1" dirty="0">
                <a:hlinkClick r:id="rId48"/>
              </a:rPr>
              <a:t>Projects with Fast-Facts Sheet</a:t>
            </a:r>
            <a:endParaRPr lang="en-US" sz="2000" b="1" dirty="0"/>
          </a:p>
        </p:txBody>
      </p:sp>
      <p:sp>
        <p:nvSpPr>
          <p:cNvPr id="8" name="TextBox 7">
            <a:extLst>
              <a:ext uri="{FF2B5EF4-FFF2-40B4-BE49-F238E27FC236}">
                <a16:creationId xmlns:a16="http://schemas.microsoft.com/office/drawing/2014/main" id="{8366ADB5-78D2-598E-A5F7-99944C8A73AA}"/>
              </a:ext>
            </a:extLst>
          </p:cNvPr>
          <p:cNvSpPr txBox="1"/>
          <p:nvPr/>
        </p:nvSpPr>
        <p:spPr>
          <a:xfrm>
            <a:off x="4745233" y="1279637"/>
            <a:ext cx="6078457" cy="400110"/>
          </a:xfrm>
          <a:prstGeom prst="rect">
            <a:avLst/>
          </a:prstGeom>
          <a:noFill/>
        </p:spPr>
        <p:txBody>
          <a:bodyPr wrap="square">
            <a:spAutoFit/>
          </a:bodyPr>
          <a:lstStyle/>
          <a:p>
            <a:r>
              <a:rPr lang="en-US" sz="2000" b="1" u="sng" dirty="0"/>
              <a:t>Upcoming  Bridge and Seawall Projects</a:t>
            </a:r>
          </a:p>
        </p:txBody>
      </p:sp>
      <p:cxnSp>
        <p:nvCxnSpPr>
          <p:cNvPr id="10" name="Straight Arrow Connector 9">
            <a:extLst>
              <a:ext uri="{FF2B5EF4-FFF2-40B4-BE49-F238E27FC236}">
                <a16:creationId xmlns:a16="http://schemas.microsoft.com/office/drawing/2014/main" id="{BA006256-C891-1EDF-B8E3-EBE1ED1034BE}"/>
              </a:ext>
            </a:extLst>
          </p:cNvPr>
          <p:cNvCxnSpPr>
            <a:cxnSpLocks/>
          </p:cNvCxnSpPr>
          <p:nvPr/>
        </p:nvCxnSpPr>
        <p:spPr>
          <a:xfrm>
            <a:off x="3545767" y="3848374"/>
            <a:ext cx="1249899" cy="1045968"/>
          </a:xfrm>
          <a:prstGeom prst="straightConnector1">
            <a:avLst/>
          </a:prstGeom>
          <a:ln w="635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0507D57-DEE3-63DE-F39A-B51410F6C57B}"/>
              </a:ext>
            </a:extLst>
          </p:cNvPr>
          <p:cNvSpPr txBox="1"/>
          <p:nvPr/>
        </p:nvSpPr>
        <p:spPr>
          <a:xfrm>
            <a:off x="493382" y="6507507"/>
            <a:ext cx="6104770" cy="369332"/>
          </a:xfrm>
          <a:prstGeom prst="rect">
            <a:avLst/>
          </a:prstGeom>
          <a:noFill/>
        </p:spPr>
        <p:txBody>
          <a:bodyPr wrap="square">
            <a:spAutoFit/>
          </a:bodyPr>
          <a:lstStyle/>
          <a:p>
            <a:r>
              <a:rPr lang="en-US" i="1" dirty="0">
                <a:solidFill>
                  <a:schemeClr val="bg1"/>
                </a:solidFill>
              </a:rPr>
              <a:t>https://www.fdot.gov/structures/innovation/FRP.shtm</a:t>
            </a:r>
          </a:p>
        </p:txBody>
      </p:sp>
    </p:spTree>
    <p:extLst>
      <p:ext uri="{BB962C8B-B14F-4D97-AF65-F5344CB8AC3E}">
        <p14:creationId xmlns:p14="http://schemas.microsoft.com/office/powerpoint/2010/main" val="113330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C7D5-4956-DF22-25B5-7A7D53857469}"/>
              </a:ext>
            </a:extLst>
          </p:cNvPr>
          <p:cNvSpPr>
            <a:spLocks noGrp="1"/>
          </p:cNvSpPr>
          <p:nvPr>
            <p:ph type="title"/>
          </p:nvPr>
        </p:nvSpPr>
        <p:spPr>
          <a:xfrm>
            <a:off x="838200" y="1"/>
            <a:ext cx="11016108" cy="1134678"/>
          </a:xfrm>
        </p:spPr>
        <p:txBody>
          <a:bodyPr>
            <a:normAutofit/>
          </a:bodyPr>
          <a:lstStyle/>
          <a:p>
            <a:r>
              <a:rPr lang="en-US" sz="4400" dirty="0"/>
              <a:t>Future Construction: D2 Example Projects</a:t>
            </a:r>
            <a:endParaRPr lang="en-US" dirty="0"/>
          </a:p>
        </p:txBody>
      </p:sp>
      <p:sp>
        <p:nvSpPr>
          <p:cNvPr id="3" name="Content Placeholder 2">
            <a:extLst>
              <a:ext uri="{FF2B5EF4-FFF2-40B4-BE49-F238E27FC236}">
                <a16:creationId xmlns:a16="http://schemas.microsoft.com/office/drawing/2014/main" id="{88666A29-E843-6281-223E-5DDBD93FD3EC}"/>
              </a:ext>
            </a:extLst>
          </p:cNvPr>
          <p:cNvSpPr>
            <a:spLocks noGrp="1"/>
          </p:cNvSpPr>
          <p:nvPr>
            <p:ph sz="half" idx="1"/>
          </p:nvPr>
        </p:nvSpPr>
        <p:spPr>
          <a:xfrm>
            <a:off x="467068" y="1401203"/>
            <a:ext cx="5552732" cy="4775760"/>
          </a:xfrm>
        </p:spPr>
        <p:txBody>
          <a:bodyPr/>
          <a:lstStyle/>
          <a:p>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US1/King St over San Sebastian River</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437428-1</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endParaRPr lang="en-US" sz="2800" u="sng" dirty="0">
              <a:solidFill>
                <a:srgbClr val="0563C1"/>
              </a:solidFill>
              <a:latin typeface="Calibri" panose="020F050202020403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5E18275D-7B74-A254-FD19-84BC1DD6B3CA}"/>
              </a:ext>
            </a:extLst>
          </p:cNvPr>
          <p:cNvSpPr>
            <a:spLocks noGrp="1"/>
          </p:cNvSpPr>
          <p:nvPr>
            <p:ph sz="half" idx="2"/>
          </p:nvPr>
        </p:nvSpPr>
        <p:spPr>
          <a:xfrm>
            <a:off x="6172199" y="1401204"/>
            <a:ext cx="5892618" cy="4775760"/>
          </a:xfrm>
        </p:spPr>
        <p:txBody>
          <a:bodyPr/>
          <a:lstStyle/>
          <a:p>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St. Augustine A1A/Avenida Menendez Seawall Replacement</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u="sng" dirty="0">
                <a:solidFill>
                  <a:srgbClr val="0563C1"/>
                </a:solidFill>
                <a:latin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428271-2</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u="sng"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E3086075-DFB0-4711-D784-0C86ACB1DEDB}"/>
              </a:ext>
            </a:extLst>
          </p:cNvPr>
          <p:cNvSpPr>
            <a:spLocks noGrp="1"/>
          </p:cNvSpPr>
          <p:nvPr>
            <p:ph type="sldNum" sz="quarter" idx="12"/>
          </p:nvPr>
        </p:nvSpPr>
        <p:spPr/>
        <p:txBody>
          <a:bodyPr/>
          <a:lstStyle/>
          <a:p>
            <a:fld id="{8301250C-3411-4DAA-A330-B8FCF0FECA0E}" type="slidenum">
              <a:rPr lang="en-US" smtClean="0"/>
              <a:t>45</a:t>
            </a:fld>
            <a:endParaRPr lang="en-US"/>
          </a:p>
        </p:txBody>
      </p:sp>
      <p:pic>
        <p:nvPicPr>
          <p:cNvPr id="7" name="Picture 6">
            <a:extLst>
              <a:ext uri="{FF2B5EF4-FFF2-40B4-BE49-F238E27FC236}">
                <a16:creationId xmlns:a16="http://schemas.microsoft.com/office/drawing/2014/main" id="{B08636DE-926A-44BE-9DC7-8F67A2A2ADE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184"/>
          <a:stretch/>
        </p:blipFill>
        <p:spPr>
          <a:xfrm>
            <a:off x="6788926" y="2602262"/>
            <a:ext cx="5304009" cy="3259108"/>
          </a:xfrm>
          <a:prstGeom prst="rect">
            <a:avLst/>
          </a:prstGeom>
        </p:spPr>
      </p:pic>
      <p:pic>
        <p:nvPicPr>
          <p:cNvPr id="9" name="Picture 8">
            <a:extLst>
              <a:ext uri="{FF2B5EF4-FFF2-40B4-BE49-F238E27FC236}">
                <a16:creationId xmlns:a16="http://schemas.microsoft.com/office/drawing/2014/main" id="{4671F050-0197-C8C5-E811-51AD35F1AF6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9581" y="2335967"/>
            <a:ext cx="5892618" cy="2186065"/>
          </a:xfrm>
          <a:prstGeom prst="rect">
            <a:avLst/>
          </a:prstGeom>
        </p:spPr>
      </p:pic>
      <p:pic>
        <p:nvPicPr>
          <p:cNvPr id="11" name="Picture 10">
            <a:extLst>
              <a:ext uri="{FF2B5EF4-FFF2-40B4-BE49-F238E27FC236}">
                <a16:creationId xmlns:a16="http://schemas.microsoft.com/office/drawing/2014/main" id="{AA8F8749-2E78-4F21-7CA7-AE731E796FD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4701513"/>
            <a:ext cx="6650780" cy="1791362"/>
          </a:xfrm>
          <a:prstGeom prst="rect">
            <a:avLst/>
          </a:prstGeom>
        </p:spPr>
      </p:pic>
    </p:spTree>
    <p:extLst>
      <p:ext uri="{BB962C8B-B14F-4D97-AF65-F5344CB8AC3E}">
        <p14:creationId xmlns:p14="http://schemas.microsoft.com/office/powerpoint/2010/main" val="4145520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C7D5-4956-DF22-25B5-7A7D53857469}"/>
              </a:ext>
            </a:extLst>
          </p:cNvPr>
          <p:cNvSpPr>
            <a:spLocks noGrp="1"/>
          </p:cNvSpPr>
          <p:nvPr>
            <p:ph type="title"/>
          </p:nvPr>
        </p:nvSpPr>
        <p:spPr>
          <a:xfrm>
            <a:off x="838200" y="1"/>
            <a:ext cx="11016108" cy="1134678"/>
          </a:xfrm>
        </p:spPr>
        <p:txBody>
          <a:bodyPr>
            <a:normAutofit/>
          </a:bodyPr>
          <a:lstStyle/>
          <a:p>
            <a:r>
              <a:rPr lang="en-US" sz="4400" dirty="0"/>
              <a:t>Construction: D3 Example Projects</a:t>
            </a:r>
            <a:endParaRPr lang="en-US" dirty="0"/>
          </a:p>
        </p:txBody>
      </p:sp>
      <p:sp>
        <p:nvSpPr>
          <p:cNvPr id="3" name="Content Placeholder 2">
            <a:extLst>
              <a:ext uri="{FF2B5EF4-FFF2-40B4-BE49-F238E27FC236}">
                <a16:creationId xmlns:a16="http://schemas.microsoft.com/office/drawing/2014/main" id="{88666A29-E843-6281-223E-5DDBD93FD3EC}"/>
              </a:ext>
            </a:extLst>
          </p:cNvPr>
          <p:cNvSpPr>
            <a:spLocks noGrp="1"/>
          </p:cNvSpPr>
          <p:nvPr>
            <p:ph sz="half" idx="1"/>
          </p:nvPr>
        </p:nvSpPr>
        <p:spPr>
          <a:xfrm>
            <a:off x="467068" y="1401203"/>
            <a:ext cx="5892618" cy="4775760"/>
          </a:xfrm>
        </p:spPr>
        <p:txBody>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CR30A over Western Lake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443331-1</a:t>
            </a:r>
            <a:r>
              <a:rPr lang="en-US" sz="2800" dirty="0">
                <a:solidFill>
                  <a:srgbClr val="0563C1"/>
                </a:solidFill>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Content Placeholder 3">
            <a:extLst>
              <a:ext uri="{FF2B5EF4-FFF2-40B4-BE49-F238E27FC236}">
                <a16:creationId xmlns:a16="http://schemas.microsoft.com/office/drawing/2014/main" id="{5E18275D-7B74-A254-FD19-84BC1DD6B3CA}"/>
              </a:ext>
            </a:extLst>
          </p:cNvPr>
          <p:cNvSpPr>
            <a:spLocks noGrp="1"/>
          </p:cNvSpPr>
          <p:nvPr>
            <p:ph sz="half" idx="2"/>
          </p:nvPr>
        </p:nvSpPr>
        <p:spPr>
          <a:xfrm>
            <a:off x="6427113" y="1401204"/>
            <a:ext cx="5637703" cy="4775760"/>
          </a:xfrm>
        </p:spPr>
        <p:txBody>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CR30B/Indian Lagoon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441185-</a:t>
            </a:r>
            <a:r>
              <a:rPr lang="en-US" sz="2800"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3"/>
              </a:rPr>
              <a:t>2</a:t>
            </a:r>
            <a:r>
              <a:rPr lang="en-US" sz="2800" dirty="0">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5" name="Slide Number Placeholder 4">
            <a:extLst>
              <a:ext uri="{FF2B5EF4-FFF2-40B4-BE49-F238E27FC236}">
                <a16:creationId xmlns:a16="http://schemas.microsoft.com/office/drawing/2014/main" id="{E3086075-DFB0-4711-D784-0C86ACB1DEDB}"/>
              </a:ext>
            </a:extLst>
          </p:cNvPr>
          <p:cNvSpPr>
            <a:spLocks noGrp="1"/>
          </p:cNvSpPr>
          <p:nvPr>
            <p:ph type="sldNum" sz="quarter" idx="12"/>
          </p:nvPr>
        </p:nvSpPr>
        <p:spPr/>
        <p:txBody>
          <a:bodyPr/>
          <a:lstStyle/>
          <a:p>
            <a:fld id="{8301250C-3411-4DAA-A330-B8FCF0FECA0E}" type="slidenum">
              <a:rPr lang="en-US" smtClean="0"/>
              <a:t>46</a:t>
            </a:fld>
            <a:endParaRPr lang="en-US"/>
          </a:p>
        </p:txBody>
      </p:sp>
      <p:pic>
        <p:nvPicPr>
          <p:cNvPr id="7" name="Picture 6">
            <a:extLst>
              <a:ext uri="{FF2B5EF4-FFF2-40B4-BE49-F238E27FC236}">
                <a16:creationId xmlns:a16="http://schemas.microsoft.com/office/drawing/2014/main" id="{AFB113D3-54C7-AD16-A947-E1F3153487F4}"/>
              </a:ext>
            </a:extLst>
          </p:cNvPr>
          <p:cNvPicPr>
            <a:picLocks noChangeAspect="1"/>
          </p:cNvPicPr>
          <p:nvPr/>
        </p:nvPicPr>
        <p:blipFill>
          <a:blip r:embed="rId4"/>
          <a:stretch>
            <a:fillRect/>
          </a:stretch>
        </p:blipFill>
        <p:spPr>
          <a:xfrm>
            <a:off x="241037" y="1958386"/>
            <a:ext cx="3953444" cy="2080760"/>
          </a:xfrm>
          <a:prstGeom prst="rect">
            <a:avLst/>
          </a:prstGeom>
        </p:spPr>
      </p:pic>
      <p:pic>
        <p:nvPicPr>
          <p:cNvPr id="13" name="Picture 12">
            <a:extLst>
              <a:ext uri="{FF2B5EF4-FFF2-40B4-BE49-F238E27FC236}">
                <a16:creationId xmlns:a16="http://schemas.microsoft.com/office/drawing/2014/main" id="{CCFC4E86-8512-7E9E-AFB4-1508EF6F6FD5}"/>
              </a:ext>
            </a:extLst>
          </p:cNvPr>
          <p:cNvPicPr>
            <a:picLocks noChangeAspect="1"/>
          </p:cNvPicPr>
          <p:nvPr/>
        </p:nvPicPr>
        <p:blipFill>
          <a:blip r:embed="rId5"/>
          <a:stretch>
            <a:fillRect/>
          </a:stretch>
        </p:blipFill>
        <p:spPr>
          <a:xfrm>
            <a:off x="241037" y="4122822"/>
            <a:ext cx="6194828" cy="2370053"/>
          </a:xfrm>
          <a:prstGeom prst="rect">
            <a:avLst/>
          </a:prstGeom>
        </p:spPr>
      </p:pic>
      <p:pic>
        <p:nvPicPr>
          <p:cNvPr id="15" name="Picture 14">
            <a:extLst>
              <a:ext uri="{FF2B5EF4-FFF2-40B4-BE49-F238E27FC236}">
                <a16:creationId xmlns:a16="http://schemas.microsoft.com/office/drawing/2014/main" id="{FD7D6B1F-725C-7639-9F29-A62F4AF7AE9E}"/>
              </a:ext>
            </a:extLst>
          </p:cNvPr>
          <p:cNvPicPr>
            <a:picLocks noChangeAspect="1"/>
          </p:cNvPicPr>
          <p:nvPr/>
        </p:nvPicPr>
        <p:blipFill>
          <a:blip r:embed="rId6"/>
          <a:stretch>
            <a:fillRect/>
          </a:stretch>
        </p:blipFill>
        <p:spPr>
          <a:xfrm>
            <a:off x="3188457" y="2086002"/>
            <a:ext cx="3157797" cy="1825528"/>
          </a:xfrm>
          <a:prstGeom prst="rect">
            <a:avLst/>
          </a:prstGeom>
        </p:spPr>
      </p:pic>
      <p:pic>
        <p:nvPicPr>
          <p:cNvPr id="17" name="Picture 16">
            <a:extLst>
              <a:ext uri="{FF2B5EF4-FFF2-40B4-BE49-F238E27FC236}">
                <a16:creationId xmlns:a16="http://schemas.microsoft.com/office/drawing/2014/main" id="{E7B564F8-55C5-B193-D425-1A5D41B8DD4E}"/>
              </a:ext>
            </a:extLst>
          </p:cNvPr>
          <p:cNvPicPr>
            <a:picLocks noChangeAspect="1"/>
          </p:cNvPicPr>
          <p:nvPr/>
        </p:nvPicPr>
        <p:blipFill>
          <a:blip r:embed="rId7"/>
          <a:stretch>
            <a:fillRect/>
          </a:stretch>
        </p:blipFill>
        <p:spPr>
          <a:xfrm>
            <a:off x="7012654" y="4039146"/>
            <a:ext cx="4981671" cy="2072172"/>
          </a:xfrm>
          <a:prstGeom prst="rect">
            <a:avLst/>
          </a:prstGeom>
        </p:spPr>
      </p:pic>
      <p:pic>
        <p:nvPicPr>
          <p:cNvPr id="21" name="Picture 20">
            <a:extLst>
              <a:ext uri="{FF2B5EF4-FFF2-40B4-BE49-F238E27FC236}">
                <a16:creationId xmlns:a16="http://schemas.microsoft.com/office/drawing/2014/main" id="{B05D7345-C181-5C04-FFA1-78B2A0145563}"/>
              </a:ext>
            </a:extLst>
          </p:cNvPr>
          <p:cNvPicPr>
            <a:picLocks noChangeAspect="1"/>
          </p:cNvPicPr>
          <p:nvPr/>
        </p:nvPicPr>
        <p:blipFill>
          <a:blip r:embed="rId8"/>
          <a:stretch>
            <a:fillRect/>
          </a:stretch>
        </p:blipFill>
        <p:spPr>
          <a:xfrm>
            <a:off x="7130266" y="1937456"/>
            <a:ext cx="4426092" cy="1762796"/>
          </a:xfrm>
          <a:prstGeom prst="rect">
            <a:avLst/>
          </a:prstGeom>
        </p:spPr>
      </p:pic>
    </p:spTree>
    <p:extLst>
      <p:ext uri="{BB962C8B-B14F-4D97-AF65-F5344CB8AC3E}">
        <p14:creationId xmlns:p14="http://schemas.microsoft.com/office/powerpoint/2010/main" val="112285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C7D5-4956-DF22-25B5-7A7D53857469}"/>
              </a:ext>
            </a:extLst>
          </p:cNvPr>
          <p:cNvSpPr>
            <a:spLocks noGrp="1"/>
          </p:cNvSpPr>
          <p:nvPr>
            <p:ph type="title"/>
          </p:nvPr>
        </p:nvSpPr>
        <p:spPr>
          <a:xfrm>
            <a:off x="838200" y="1"/>
            <a:ext cx="11016108" cy="1134678"/>
          </a:xfrm>
        </p:spPr>
        <p:txBody>
          <a:bodyPr>
            <a:normAutofit/>
          </a:bodyPr>
          <a:lstStyle/>
          <a:p>
            <a:r>
              <a:rPr lang="en-US" sz="4400" dirty="0"/>
              <a:t>Construction: D4 Example Projects</a:t>
            </a:r>
            <a:endParaRPr lang="en-US" dirty="0"/>
          </a:p>
        </p:txBody>
      </p:sp>
      <p:sp>
        <p:nvSpPr>
          <p:cNvPr id="3" name="Content Placeholder 2">
            <a:extLst>
              <a:ext uri="{FF2B5EF4-FFF2-40B4-BE49-F238E27FC236}">
                <a16:creationId xmlns:a16="http://schemas.microsoft.com/office/drawing/2014/main" id="{88666A29-E843-6281-223E-5DDBD93FD3EC}"/>
              </a:ext>
            </a:extLst>
          </p:cNvPr>
          <p:cNvSpPr>
            <a:spLocks noGrp="1"/>
          </p:cNvSpPr>
          <p:nvPr>
            <p:ph sz="half" idx="1"/>
          </p:nvPr>
        </p:nvSpPr>
        <p:spPr>
          <a:xfrm>
            <a:off x="467068" y="1401203"/>
            <a:ext cx="5892618" cy="4775760"/>
          </a:xfrm>
        </p:spPr>
        <p:txBody>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17</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800" dirty="0">
                <a:effectLst/>
                <a:latin typeface="Calibri" panose="020F0502020204030204" pitchFamily="34" charset="0"/>
                <a:ea typeface="Calibri" panose="020F0502020204030204" pitchFamily="34" charset="0"/>
                <a:cs typeface="Times New Roman" panose="02020603050405020304" pitchFamily="18" charset="0"/>
              </a:rPr>
              <a:t> St/Indian River, East End-Vero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446106-2</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E18275D-7B74-A254-FD19-84BC1DD6B3CA}"/>
              </a:ext>
            </a:extLst>
          </p:cNvPr>
          <p:cNvSpPr>
            <a:spLocks noGrp="1"/>
          </p:cNvSpPr>
          <p:nvPr>
            <p:ph sz="half" idx="2"/>
          </p:nvPr>
        </p:nvSpPr>
        <p:spPr>
          <a:xfrm>
            <a:off x="6427113" y="1401204"/>
            <a:ext cx="5637703" cy="4775760"/>
          </a:xfrm>
        </p:spPr>
        <p:txBody>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SR 5/US 1 Over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Earman</a:t>
            </a:r>
            <a:r>
              <a:rPr lang="en-US" sz="2800" dirty="0">
                <a:effectLst/>
                <a:latin typeface="Calibri" panose="020F0502020204030204" pitchFamily="34" charset="0"/>
                <a:ea typeface="Calibri" panose="020F0502020204030204" pitchFamily="34" charset="0"/>
                <a:cs typeface="Times New Roman" panose="02020603050405020304" pitchFamily="18" charset="0"/>
              </a:rPr>
              <a:t> River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442891-1</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I</a:t>
            </a:r>
            <a:r>
              <a:rPr lang="en-US" sz="2800" i="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n-house Design</a:t>
            </a:r>
          </a:p>
        </p:txBody>
      </p:sp>
      <p:sp>
        <p:nvSpPr>
          <p:cNvPr id="5" name="Slide Number Placeholder 4">
            <a:extLst>
              <a:ext uri="{FF2B5EF4-FFF2-40B4-BE49-F238E27FC236}">
                <a16:creationId xmlns:a16="http://schemas.microsoft.com/office/drawing/2014/main" id="{E3086075-DFB0-4711-D784-0C86ACB1DEDB}"/>
              </a:ext>
            </a:extLst>
          </p:cNvPr>
          <p:cNvSpPr>
            <a:spLocks noGrp="1"/>
          </p:cNvSpPr>
          <p:nvPr>
            <p:ph type="sldNum" sz="quarter" idx="12"/>
          </p:nvPr>
        </p:nvSpPr>
        <p:spPr/>
        <p:txBody>
          <a:bodyPr/>
          <a:lstStyle/>
          <a:p>
            <a:fld id="{8301250C-3411-4DAA-A330-B8FCF0FECA0E}" type="slidenum">
              <a:rPr lang="en-US" smtClean="0"/>
              <a:t>47</a:t>
            </a:fld>
            <a:endParaRPr lang="en-US"/>
          </a:p>
        </p:txBody>
      </p:sp>
      <p:pic>
        <p:nvPicPr>
          <p:cNvPr id="7" name="Picture 6">
            <a:extLst>
              <a:ext uri="{FF2B5EF4-FFF2-40B4-BE49-F238E27FC236}">
                <a16:creationId xmlns:a16="http://schemas.microsoft.com/office/drawing/2014/main" id="{1D3B4F40-E7C6-3265-D483-B9E8536AD2CA}"/>
              </a:ext>
            </a:extLst>
          </p:cNvPr>
          <p:cNvPicPr>
            <a:picLocks noChangeAspect="1"/>
          </p:cNvPicPr>
          <p:nvPr/>
        </p:nvPicPr>
        <p:blipFill>
          <a:blip r:embed="rId5"/>
          <a:stretch>
            <a:fillRect/>
          </a:stretch>
        </p:blipFill>
        <p:spPr>
          <a:xfrm>
            <a:off x="183972" y="4211510"/>
            <a:ext cx="6369377" cy="2463927"/>
          </a:xfrm>
          <a:prstGeom prst="rect">
            <a:avLst/>
          </a:prstGeom>
        </p:spPr>
      </p:pic>
      <p:pic>
        <p:nvPicPr>
          <p:cNvPr id="9" name="Picture 8">
            <a:extLst>
              <a:ext uri="{FF2B5EF4-FFF2-40B4-BE49-F238E27FC236}">
                <a16:creationId xmlns:a16="http://schemas.microsoft.com/office/drawing/2014/main" id="{FF065098-A977-FA2C-F9CA-63A2C3996020}"/>
              </a:ext>
            </a:extLst>
          </p:cNvPr>
          <p:cNvPicPr>
            <a:picLocks noChangeAspect="1"/>
          </p:cNvPicPr>
          <p:nvPr/>
        </p:nvPicPr>
        <p:blipFill>
          <a:blip r:embed="rId6"/>
          <a:stretch>
            <a:fillRect/>
          </a:stretch>
        </p:blipFill>
        <p:spPr>
          <a:xfrm>
            <a:off x="467069" y="2251206"/>
            <a:ext cx="5070132" cy="1716770"/>
          </a:xfrm>
          <a:prstGeom prst="rect">
            <a:avLst/>
          </a:prstGeom>
        </p:spPr>
      </p:pic>
      <p:pic>
        <p:nvPicPr>
          <p:cNvPr id="11" name="Picture 10">
            <a:extLst>
              <a:ext uri="{FF2B5EF4-FFF2-40B4-BE49-F238E27FC236}">
                <a16:creationId xmlns:a16="http://schemas.microsoft.com/office/drawing/2014/main" id="{46F8DC4A-43FF-7A85-B173-25DF9E591625}"/>
              </a:ext>
            </a:extLst>
          </p:cNvPr>
          <p:cNvPicPr>
            <a:picLocks noChangeAspect="1"/>
          </p:cNvPicPr>
          <p:nvPr/>
        </p:nvPicPr>
        <p:blipFill>
          <a:blip r:embed="rId7"/>
          <a:stretch>
            <a:fillRect/>
          </a:stretch>
        </p:blipFill>
        <p:spPr>
          <a:xfrm>
            <a:off x="5764888" y="2251206"/>
            <a:ext cx="6276390" cy="2095740"/>
          </a:xfrm>
          <a:prstGeom prst="rect">
            <a:avLst/>
          </a:prstGeom>
        </p:spPr>
      </p:pic>
      <p:pic>
        <p:nvPicPr>
          <p:cNvPr id="13" name="Picture 12">
            <a:extLst>
              <a:ext uri="{FF2B5EF4-FFF2-40B4-BE49-F238E27FC236}">
                <a16:creationId xmlns:a16="http://schemas.microsoft.com/office/drawing/2014/main" id="{6134C0B1-62FD-E861-CE04-F1E560C77ECC}"/>
              </a:ext>
            </a:extLst>
          </p:cNvPr>
          <p:cNvPicPr>
            <a:picLocks noChangeAspect="1"/>
          </p:cNvPicPr>
          <p:nvPr/>
        </p:nvPicPr>
        <p:blipFill>
          <a:blip r:embed="rId8"/>
          <a:stretch>
            <a:fillRect/>
          </a:stretch>
        </p:blipFill>
        <p:spPr>
          <a:xfrm>
            <a:off x="6908800" y="4346946"/>
            <a:ext cx="5099228" cy="1695305"/>
          </a:xfrm>
          <a:prstGeom prst="rect">
            <a:avLst/>
          </a:prstGeom>
        </p:spPr>
      </p:pic>
    </p:spTree>
    <p:extLst>
      <p:ext uri="{BB962C8B-B14F-4D97-AF65-F5344CB8AC3E}">
        <p14:creationId xmlns:p14="http://schemas.microsoft.com/office/powerpoint/2010/main" val="2482927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BE89E3-1797-6507-C805-EE9F416BA4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45524" y="2259143"/>
            <a:ext cx="5238613" cy="1527441"/>
          </a:xfrm>
          <a:prstGeom prst="rect">
            <a:avLst/>
          </a:prstGeom>
        </p:spPr>
      </p:pic>
      <p:pic>
        <p:nvPicPr>
          <p:cNvPr id="11" name="Picture 10" descr="A notebook with blue writing on it&#10;&#10;Description automatically generated">
            <a:extLst>
              <a:ext uri="{FF2B5EF4-FFF2-40B4-BE49-F238E27FC236}">
                <a16:creationId xmlns:a16="http://schemas.microsoft.com/office/drawing/2014/main" id="{DD719919-84F2-C8E0-6EEE-5BDD2E7667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396211" y="3756745"/>
            <a:ext cx="3768673" cy="2660664"/>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28BCC7D5-4956-DF22-25B5-7A7D53857469}"/>
              </a:ext>
            </a:extLst>
          </p:cNvPr>
          <p:cNvSpPr>
            <a:spLocks noGrp="1"/>
          </p:cNvSpPr>
          <p:nvPr>
            <p:ph type="title"/>
          </p:nvPr>
        </p:nvSpPr>
        <p:spPr>
          <a:xfrm>
            <a:off x="838200" y="1"/>
            <a:ext cx="11016108" cy="1134678"/>
          </a:xfrm>
        </p:spPr>
        <p:txBody>
          <a:bodyPr>
            <a:normAutofit/>
          </a:bodyPr>
          <a:lstStyle/>
          <a:p>
            <a:r>
              <a:rPr lang="en-US" sz="4400" dirty="0"/>
              <a:t>Construction: D5 Example Projects</a:t>
            </a:r>
            <a:endParaRPr lang="en-US" dirty="0"/>
          </a:p>
        </p:txBody>
      </p:sp>
      <p:sp>
        <p:nvSpPr>
          <p:cNvPr id="3" name="Content Placeholder 2">
            <a:extLst>
              <a:ext uri="{FF2B5EF4-FFF2-40B4-BE49-F238E27FC236}">
                <a16:creationId xmlns:a16="http://schemas.microsoft.com/office/drawing/2014/main" id="{88666A29-E843-6281-223E-5DDBD93FD3EC}"/>
              </a:ext>
            </a:extLst>
          </p:cNvPr>
          <p:cNvSpPr>
            <a:spLocks noGrp="1"/>
          </p:cNvSpPr>
          <p:nvPr>
            <p:ph sz="half" idx="1"/>
          </p:nvPr>
        </p:nvSpPr>
        <p:spPr>
          <a:xfrm>
            <a:off x="407862" y="1401203"/>
            <a:ext cx="5920575" cy="4775760"/>
          </a:xfrm>
        </p:spPr>
        <p:txBody>
          <a:bodyPr/>
          <a:lstStyle/>
          <a:p>
            <a:r>
              <a:rPr lang="en-US" sz="2800" dirty="0">
                <a:latin typeface="Calibri" panose="020F0502020204030204" pitchFamily="34" charset="0"/>
                <a:cs typeface="Times New Roman" panose="02020603050405020304" pitchFamily="18" charset="0"/>
              </a:rPr>
              <a:t>SR-A1A Seawalls - Flagler Beach &amp; Nth Volusia Co.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452443-1</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&amp;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452444-1</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E18275D-7B74-A254-FD19-84BC1DD6B3CA}"/>
              </a:ext>
            </a:extLst>
          </p:cNvPr>
          <p:cNvSpPr>
            <a:spLocks noGrp="1"/>
          </p:cNvSpPr>
          <p:nvPr>
            <p:ph sz="half" idx="2"/>
          </p:nvPr>
        </p:nvSpPr>
        <p:spPr>
          <a:xfrm>
            <a:off x="6545525" y="1401204"/>
            <a:ext cx="5519291" cy="4775760"/>
          </a:xfrm>
        </p:spPr>
        <p:txBody>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Barracuda Blvd over Canal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Bradano</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437935-1</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I</a:t>
            </a:r>
            <a:r>
              <a:rPr lang="en-US" sz="2800" i="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n-house Design</a:t>
            </a:r>
          </a:p>
        </p:txBody>
      </p:sp>
      <p:sp>
        <p:nvSpPr>
          <p:cNvPr id="5" name="Slide Number Placeholder 4">
            <a:extLst>
              <a:ext uri="{FF2B5EF4-FFF2-40B4-BE49-F238E27FC236}">
                <a16:creationId xmlns:a16="http://schemas.microsoft.com/office/drawing/2014/main" id="{E3086075-DFB0-4711-D784-0C86ACB1DEDB}"/>
              </a:ext>
            </a:extLst>
          </p:cNvPr>
          <p:cNvSpPr>
            <a:spLocks noGrp="1"/>
          </p:cNvSpPr>
          <p:nvPr>
            <p:ph type="sldNum" sz="quarter" idx="12"/>
          </p:nvPr>
        </p:nvSpPr>
        <p:spPr/>
        <p:txBody>
          <a:bodyPr/>
          <a:lstStyle/>
          <a:p>
            <a:fld id="{8301250C-3411-4DAA-A330-B8FCF0FECA0E}" type="slidenum">
              <a:rPr lang="en-US" smtClean="0"/>
              <a:t>48</a:t>
            </a:fld>
            <a:endParaRPr lang="en-US"/>
          </a:p>
        </p:txBody>
      </p:sp>
      <p:pic>
        <p:nvPicPr>
          <p:cNvPr id="19" name="Picture 18" descr="A metal structure with yellow tape&#10;&#10;Description automatically generated with medium confidence">
            <a:extLst>
              <a:ext uri="{FF2B5EF4-FFF2-40B4-BE49-F238E27FC236}">
                <a16:creationId xmlns:a16="http://schemas.microsoft.com/office/drawing/2014/main" id="{8F5D1E53-DE39-1FB0-D7C6-E3A0F2A3790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577632" y="3874647"/>
            <a:ext cx="2116150" cy="2821533"/>
          </a:xfrm>
          <a:prstGeom prst="rect">
            <a:avLst/>
          </a:prstGeom>
          <a:effectLst>
            <a:outerShdw blurRad="63500" sx="102000" sy="102000" algn="ctr" rotWithShape="0">
              <a:prstClr val="black">
                <a:alpha val="40000"/>
              </a:prstClr>
            </a:outerShdw>
          </a:effectLst>
        </p:spPr>
      </p:pic>
      <p:pic>
        <p:nvPicPr>
          <p:cNvPr id="23" name="Picture 22" descr="A person in a safety vest working on a construction site&#10;&#10;Description automatically generated">
            <a:extLst>
              <a:ext uri="{FF2B5EF4-FFF2-40B4-BE49-F238E27FC236}">
                <a16:creationId xmlns:a16="http://schemas.microsoft.com/office/drawing/2014/main" id="{80F75DFF-ADAC-DFAC-A36C-8536C16E6CB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400000">
            <a:off x="6744214" y="4085902"/>
            <a:ext cx="2784887" cy="236237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BF548570-4F83-B2BA-28A2-0AA96735DE9F}"/>
              </a:ext>
            </a:extLst>
          </p:cNvPr>
          <p:cNvPicPr>
            <a:picLocks noChangeAspect="1"/>
          </p:cNvPicPr>
          <p:nvPr/>
        </p:nvPicPr>
        <p:blipFill>
          <a:blip r:embed="rId9"/>
          <a:stretch>
            <a:fillRect/>
          </a:stretch>
        </p:blipFill>
        <p:spPr>
          <a:xfrm>
            <a:off x="4574477" y="3676757"/>
            <a:ext cx="2009958" cy="291977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76DCAF5E-06B6-142C-1AAD-5494FD81BFA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27782" y="2301666"/>
            <a:ext cx="4828559" cy="339440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BCA789EB-2322-7982-E4C0-524FDD667D0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81280" y="5520529"/>
            <a:ext cx="3180715" cy="12223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17862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C7D5-4956-DF22-25B5-7A7D53857469}"/>
              </a:ext>
            </a:extLst>
          </p:cNvPr>
          <p:cNvSpPr>
            <a:spLocks noGrp="1"/>
          </p:cNvSpPr>
          <p:nvPr>
            <p:ph type="title"/>
          </p:nvPr>
        </p:nvSpPr>
        <p:spPr>
          <a:xfrm>
            <a:off x="838200" y="1"/>
            <a:ext cx="11016108" cy="1134678"/>
          </a:xfrm>
        </p:spPr>
        <p:txBody>
          <a:bodyPr>
            <a:normAutofit/>
          </a:bodyPr>
          <a:lstStyle/>
          <a:p>
            <a:r>
              <a:rPr lang="en-US" dirty="0"/>
              <a:t>Future </a:t>
            </a:r>
            <a:r>
              <a:rPr lang="en-US" sz="4400" dirty="0"/>
              <a:t>Construction: D6 Example Projects</a:t>
            </a:r>
            <a:endParaRPr lang="en-US" dirty="0"/>
          </a:p>
        </p:txBody>
      </p:sp>
      <p:sp>
        <p:nvSpPr>
          <p:cNvPr id="3" name="Content Placeholder 2">
            <a:extLst>
              <a:ext uri="{FF2B5EF4-FFF2-40B4-BE49-F238E27FC236}">
                <a16:creationId xmlns:a16="http://schemas.microsoft.com/office/drawing/2014/main" id="{88666A29-E843-6281-223E-5DDBD93FD3EC}"/>
              </a:ext>
            </a:extLst>
          </p:cNvPr>
          <p:cNvSpPr>
            <a:spLocks noGrp="1"/>
          </p:cNvSpPr>
          <p:nvPr>
            <p:ph sz="half" idx="1"/>
          </p:nvPr>
        </p:nvSpPr>
        <p:spPr>
          <a:xfrm>
            <a:off x="407862" y="1401203"/>
            <a:ext cx="5920575" cy="4775760"/>
          </a:xfrm>
        </p:spPr>
        <p:txBody>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Long Key Bridge Replacement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448206-1</a:t>
            </a:r>
            <a:r>
              <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&amp;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448207-1</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E18275D-7B74-A254-FD19-84BC1DD6B3CA}"/>
              </a:ext>
            </a:extLst>
          </p:cNvPr>
          <p:cNvSpPr>
            <a:spLocks noGrp="1"/>
          </p:cNvSpPr>
          <p:nvPr>
            <p:ph sz="half" idx="2"/>
          </p:nvPr>
        </p:nvSpPr>
        <p:spPr>
          <a:xfrm>
            <a:off x="6545525" y="1401204"/>
            <a:ext cx="5519291" cy="4775760"/>
          </a:xfrm>
        </p:spPr>
        <p:txBody>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Seven Mile Bridge Replacement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448207-1</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i="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E3086075-DFB0-4711-D784-0C86ACB1DEDB}"/>
              </a:ext>
            </a:extLst>
          </p:cNvPr>
          <p:cNvSpPr>
            <a:spLocks noGrp="1"/>
          </p:cNvSpPr>
          <p:nvPr>
            <p:ph type="sldNum" sz="quarter" idx="12"/>
          </p:nvPr>
        </p:nvSpPr>
        <p:spPr/>
        <p:txBody>
          <a:bodyPr/>
          <a:lstStyle/>
          <a:p>
            <a:fld id="{8301250C-3411-4DAA-A330-B8FCF0FECA0E}" type="slidenum">
              <a:rPr lang="en-US" smtClean="0"/>
              <a:t>49</a:t>
            </a:fld>
            <a:endParaRPr lang="en-US"/>
          </a:p>
        </p:txBody>
      </p:sp>
      <p:pic>
        <p:nvPicPr>
          <p:cNvPr id="7" name="Picture 6">
            <a:extLst>
              <a:ext uri="{FF2B5EF4-FFF2-40B4-BE49-F238E27FC236}">
                <a16:creationId xmlns:a16="http://schemas.microsoft.com/office/drawing/2014/main" id="{7B8F713E-F29B-B7C0-EA64-265B85BB2B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56305" y="2630868"/>
            <a:ext cx="5920575" cy="3216635"/>
          </a:xfrm>
          <a:prstGeom prst="rect">
            <a:avLst/>
          </a:prstGeom>
        </p:spPr>
      </p:pic>
      <p:pic>
        <p:nvPicPr>
          <p:cNvPr id="9" name="Picture 8">
            <a:extLst>
              <a:ext uri="{FF2B5EF4-FFF2-40B4-BE49-F238E27FC236}">
                <a16:creationId xmlns:a16="http://schemas.microsoft.com/office/drawing/2014/main" id="{91DEA23C-80B4-067D-605B-7F1AB0A9AF43}"/>
              </a:ext>
            </a:extLst>
          </p:cNvPr>
          <p:cNvPicPr>
            <a:picLocks noChangeAspect="1"/>
          </p:cNvPicPr>
          <p:nvPr/>
        </p:nvPicPr>
        <p:blipFill>
          <a:blip r:embed="rId5"/>
          <a:stretch>
            <a:fillRect/>
          </a:stretch>
        </p:blipFill>
        <p:spPr>
          <a:xfrm>
            <a:off x="93213" y="2565063"/>
            <a:ext cx="5954548" cy="3348244"/>
          </a:xfrm>
          <a:prstGeom prst="rect">
            <a:avLst/>
          </a:prstGeom>
        </p:spPr>
      </p:pic>
    </p:spTree>
    <p:extLst>
      <p:ext uri="{BB962C8B-B14F-4D97-AF65-F5344CB8AC3E}">
        <p14:creationId xmlns:p14="http://schemas.microsoft.com/office/powerpoint/2010/main" val="4035561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0FC38-EA77-FC73-8366-6FDD4B3441F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D56D39-20CB-204F-17AD-6372A3A901D1}"/>
              </a:ext>
            </a:extLst>
          </p:cNvPr>
          <p:cNvSpPr>
            <a:spLocks noGrp="1"/>
          </p:cNvSpPr>
          <p:nvPr>
            <p:ph sz="half" idx="1"/>
          </p:nvPr>
        </p:nvSpPr>
        <p:spPr>
          <a:xfrm>
            <a:off x="553570" y="1466601"/>
            <a:ext cx="11084859" cy="4548569"/>
          </a:xfrm>
        </p:spPr>
        <p:txBody>
          <a:bodyPr>
            <a:normAutofit/>
          </a:bodyPr>
          <a:lstStyle/>
          <a:p>
            <a:r>
              <a:rPr lang="en-US" dirty="0"/>
              <a:t>FDOT introduced guidance for the implementation of Fiber-Reinforced Polymer-Reinforced and Prestressed Concrete (FRP-RC &amp; FRP-PC) at the </a:t>
            </a:r>
            <a:r>
              <a:rPr lang="en-US" b="1" i="1" dirty="0"/>
              <a:t>2014 Design Training Expo</a:t>
            </a:r>
            <a:r>
              <a:rPr lang="en-US" dirty="0"/>
              <a:t>. We highlighted the planned release of </a:t>
            </a:r>
            <a:r>
              <a:rPr lang="en-US" b="1" i="1" dirty="0"/>
              <a:t>Standard Specifications</a:t>
            </a:r>
            <a:r>
              <a:rPr lang="en-US" dirty="0"/>
              <a:t>, </a:t>
            </a:r>
            <a:r>
              <a:rPr lang="en-US" b="1" i="1" dirty="0"/>
              <a:t>Structures Manual</a:t>
            </a:r>
            <a:r>
              <a:rPr lang="en-US" dirty="0"/>
              <a:t>, and </a:t>
            </a:r>
            <a:r>
              <a:rPr lang="en-US" b="1" i="1" dirty="0"/>
              <a:t>Materials Manual</a:t>
            </a:r>
            <a:r>
              <a:rPr lang="en-US" dirty="0"/>
              <a:t> updates, and the early design work for the seminal demonstration project - </a:t>
            </a:r>
            <a:r>
              <a:rPr lang="en-US" u="sng" dirty="0"/>
              <a:t>Halls River Bridge</a:t>
            </a:r>
            <a:r>
              <a:rPr lang="en-US" dirty="0"/>
              <a:t>. </a:t>
            </a:r>
          </a:p>
          <a:p>
            <a:r>
              <a:rPr lang="en-US" dirty="0"/>
              <a:t>Reflecting on 10 years of implementation and the evolution of design guidance, standard specifications and plans, many projects have now been successful completed and continue to be monitored with the goal of improving the state-of-the-practice and cost efficiency. </a:t>
            </a:r>
          </a:p>
        </p:txBody>
      </p:sp>
      <p:sp>
        <p:nvSpPr>
          <p:cNvPr id="6" name="Title 1">
            <a:extLst>
              <a:ext uri="{FF2B5EF4-FFF2-40B4-BE49-F238E27FC236}">
                <a16:creationId xmlns:a16="http://schemas.microsoft.com/office/drawing/2014/main" id="{5ED59CBD-5A46-A940-BA2E-9D54EA3D9BC4}"/>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Background:</a:t>
            </a:r>
          </a:p>
        </p:txBody>
      </p:sp>
      <p:sp>
        <p:nvSpPr>
          <p:cNvPr id="2" name="Slide Number Placeholder 1">
            <a:extLst>
              <a:ext uri="{FF2B5EF4-FFF2-40B4-BE49-F238E27FC236}">
                <a16:creationId xmlns:a16="http://schemas.microsoft.com/office/drawing/2014/main" id="{1C2DC477-4A92-9420-3DA3-4EECE5AEA8A5}"/>
              </a:ext>
            </a:extLst>
          </p:cNvPr>
          <p:cNvSpPr>
            <a:spLocks noGrp="1"/>
          </p:cNvSpPr>
          <p:nvPr>
            <p:ph type="sldNum" sz="quarter" idx="12"/>
          </p:nvPr>
        </p:nvSpPr>
        <p:spPr/>
        <p:txBody>
          <a:bodyPr/>
          <a:lstStyle/>
          <a:p>
            <a:fld id="{8301250C-3411-4DAA-A330-B8FCF0FECA0E}" type="slidenum">
              <a:rPr lang="en-US" smtClean="0"/>
              <a:t>5</a:t>
            </a:fld>
            <a:endParaRPr lang="en-US"/>
          </a:p>
        </p:txBody>
      </p:sp>
    </p:spTree>
    <p:extLst>
      <p:ext uri="{BB962C8B-B14F-4D97-AF65-F5344CB8AC3E}">
        <p14:creationId xmlns:p14="http://schemas.microsoft.com/office/powerpoint/2010/main" val="2386535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5463011-2F60-4D66-5181-3929BA6E69D2}"/>
              </a:ext>
            </a:extLst>
          </p:cNvPr>
          <p:cNvSpPr txBox="1">
            <a:spLocks/>
          </p:cNvSpPr>
          <p:nvPr/>
        </p:nvSpPr>
        <p:spPr>
          <a:xfrm>
            <a:off x="1432560" y="-73938"/>
            <a:ext cx="106781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FRP RC/PC Design Innovation webpage </a:t>
            </a:r>
          </a:p>
        </p:txBody>
      </p:sp>
      <p:sp>
        <p:nvSpPr>
          <p:cNvPr id="2" name="Slide Number Placeholder 1">
            <a:extLst>
              <a:ext uri="{FF2B5EF4-FFF2-40B4-BE49-F238E27FC236}">
                <a16:creationId xmlns:a16="http://schemas.microsoft.com/office/drawing/2014/main" id="{9B3398E5-6358-C151-0DFB-12E1A812169D}"/>
              </a:ext>
            </a:extLst>
          </p:cNvPr>
          <p:cNvSpPr>
            <a:spLocks noGrp="1"/>
          </p:cNvSpPr>
          <p:nvPr>
            <p:ph type="sldNum" sz="quarter" idx="12"/>
          </p:nvPr>
        </p:nvSpPr>
        <p:spPr/>
        <p:txBody>
          <a:bodyPr/>
          <a:lstStyle/>
          <a:p>
            <a:fld id="{8301250C-3411-4DAA-A330-B8FCF0FECA0E}" type="slidenum">
              <a:rPr lang="en-US" smtClean="0"/>
              <a:t>50</a:t>
            </a:fld>
            <a:endParaRPr lang="en-US"/>
          </a:p>
        </p:txBody>
      </p:sp>
      <p:pic>
        <p:nvPicPr>
          <p:cNvPr id="4" name="Picture 3">
            <a:extLst>
              <a:ext uri="{FF2B5EF4-FFF2-40B4-BE49-F238E27FC236}">
                <a16:creationId xmlns:a16="http://schemas.microsoft.com/office/drawing/2014/main" id="{C1A3A631-8C3F-32EA-432A-660BA0EE7AAC}"/>
              </a:ext>
            </a:extLst>
          </p:cNvPr>
          <p:cNvPicPr>
            <a:picLocks noChangeAspect="1"/>
          </p:cNvPicPr>
          <p:nvPr/>
        </p:nvPicPr>
        <p:blipFill>
          <a:blip r:embed="rId2"/>
          <a:stretch>
            <a:fillRect/>
          </a:stretch>
        </p:blipFill>
        <p:spPr>
          <a:xfrm>
            <a:off x="163103" y="1483283"/>
            <a:ext cx="5821137" cy="4902371"/>
          </a:xfrm>
          <a:prstGeom prst="rect">
            <a:avLst/>
          </a:prstGeom>
        </p:spPr>
      </p:pic>
      <p:sp>
        <p:nvSpPr>
          <p:cNvPr id="7" name="Rectangle: Rounded Corners 6">
            <a:extLst>
              <a:ext uri="{FF2B5EF4-FFF2-40B4-BE49-F238E27FC236}">
                <a16:creationId xmlns:a16="http://schemas.microsoft.com/office/drawing/2014/main" id="{A54F336F-1818-A0DF-DA59-EAAEEAB0F4C8}"/>
              </a:ext>
            </a:extLst>
          </p:cNvPr>
          <p:cNvSpPr/>
          <p:nvPr/>
        </p:nvSpPr>
        <p:spPr>
          <a:xfrm>
            <a:off x="1605280" y="5080635"/>
            <a:ext cx="1561487" cy="1477541"/>
          </a:xfrm>
          <a:prstGeom prst="roundRect">
            <a:avLst/>
          </a:prstGeom>
          <a:noFill/>
          <a:ln w="57150">
            <a:solidFill>
              <a:srgbClr val="FF0000"/>
            </a:solidFill>
            <a:prstDash val="sys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DFC5CBD-07EF-12D3-F326-576A3C7A06C3}"/>
              </a:ext>
            </a:extLst>
          </p:cNvPr>
          <p:cNvPicPr>
            <a:picLocks noChangeAspect="1"/>
          </p:cNvPicPr>
          <p:nvPr/>
        </p:nvPicPr>
        <p:blipFill>
          <a:blip r:embed="rId3"/>
          <a:stretch>
            <a:fillRect/>
          </a:stretch>
        </p:blipFill>
        <p:spPr>
          <a:xfrm>
            <a:off x="6105741" y="1472528"/>
            <a:ext cx="3036202" cy="4913126"/>
          </a:xfrm>
          <a:prstGeom prst="rect">
            <a:avLst/>
          </a:prstGeom>
        </p:spPr>
      </p:pic>
      <p:sp>
        <p:nvSpPr>
          <p:cNvPr id="17" name="Rectangle: Rounded Corners 16">
            <a:extLst>
              <a:ext uri="{FF2B5EF4-FFF2-40B4-BE49-F238E27FC236}">
                <a16:creationId xmlns:a16="http://schemas.microsoft.com/office/drawing/2014/main" id="{F0354A0F-DDD8-BC3C-87C3-FC1BE37CF497}"/>
              </a:ext>
            </a:extLst>
          </p:cNvPr>
          <p:cNvSpPr/>
          <p:nvPr/>
        </p:nvSpPr>
        <p:spPr>
          <a:xfrm>
            <a:off x="7580456" y="1808480"/>
            <a:ext cx="1561487" cy="1477541"/>
          </a:xfrm>
          <a:prstGeom prst="roundRect">
            <a:avLst/>
          </a:prstGeom>
          <a:noFill/>
          <a:ln w="57150">
            <a:solidFill>
              <a:srgbClr val="FF0000"/>
            </a:solidFill>
            <a:prstDash val="sysDash"/>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570CDA3-83E0-FDE2-3B9F-8A0A80E0B73E}"/>
              </a:ext>
            </a:extLst>
          </p:cNvPr>
          <p:cNvPicPr>
            <a:picLocks noChangeAspect="1"/>
          </p:cNvPicPr>
          <p:nvPr/>
        </p:nvPicPr>
        <p:blipFill>
          <a:blip r:embed="rId4"/>
          <a:stretch>
            <a:fillRect/>
          </a:stretch>
        </p:blipFill>
        <p:spPr>
          <a:xfrm>
            <a:off x="9263444" y="3205480"/>
            <a:ext cx="2775191" cy="2818301"/>
          </a:xfrm>
          <a:prstGeom prst="rect">
            <a:avLst/>
          </a:prstGeom>
          <a:effectLst>
            <a:outerShdw blurRad="63500" sx="102000" sy="102000" algn="ctr" rotWithShape="0">
              <a:prstClr val="black">
                <a:alpha val="40000"/>
              </a:prstClr>
            </a:outerShdw>
          </a:effectLst>
        </p:spPr>
      </p:pic>
      <p:cxnSp>
        <p:nvCxnSpPr>
          <p:cNvPr id="21" name="Straight Arrow Connector 20">
            <a:extLst>
              <a:ext uri="{FF2B5EF4-FFF2-40B4-BE49-F238E27FC236}">
                <a16:creationId xmlns:a16="http://schemas.microsoft.com/office/drawing/2014/main" id="{CD5CB8BA-6448-A3BA-9EF8-5A6FC1D3EDB0}"/>
              </a:ext>
            </a:extLst>
          </p:cNvPr>
          <p:cNvCxnSpPr>
            <a:cxnSpLocks/>
            <a:stCxn id="7" idx="3"/>
            <a:endCxn id="17" idx="1"/>
          </p:cNvCxnSpPr>
          <p:nvPr/>
        </p:nvCxnSpPr>
        <p:spPr>
          <a:xfrm flipV="1">
            <a:off x="3166767" y="2547251"/>
            <a:ext cx="4413689" cy="3272155"/>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397AF13-580D-64C8-20B5-121AEBB2B2DE}"/>
              </a:ext>
            </a:extLst>
          </p:cNvPr>
          <p:cNvCxnSpPr>
            <a:cxnSpLocks/>
            <a:stCxn id="17" idx="3"/>
          </p:cNvCxnSpPr>
          <p:nvPr/>
        </p:nvCxnSpPr>
        <p:spPr>
          <a:xfrm>
            <a:off x="9141943" y="2547251"/>
            <a:ext cx="631977" cy="738770"/>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17A1D20-D030-24BA-181F-10C626D43319}"/>
              </a:ext>
            </a:extLst>
          </p:cNvPr>
          <p:cNvSpPr txBox="1"/>
          <p:nvPr/>
        </p:nvSpPr>
        <p:spPr>
          <a:xfrm>
            <a:off x="3667760" y="6508048"/>
            <a:ext cx="6106160" cy="369332"/>
          </a:xfrm>
          <a:prstGeom prst="rect">
            <a:avLst/>
          </a:prstGeom>
          <a:noFill/>
        </p:spPr>
        <p:txBody>
          <a:bodyPr wrap="square">
            <a:spAutoFit/>
          </a:bodyPr>
          <a:lstStyle/>
          <a:p>
            <a:r>
              <a:rPr lang="en-US" i="1" dirty="0">
                <a:solidFill>
                  <a:schemeClr val="bg1"/>
                </a:solidFill>
              </a:rPr>
              <a:t>https://www.fdot.gov/structures/innovation/frp.shtm</a:t>
            </a:r>
          </a:p>
        </p:txBody>
      </p:sp>
    </p:spTree>
    <p:extLst>
      <p:ext uri="{BB962C8B-B14F-4D97-AF65-F5344CB8AC3E}">
        <p14:creationId xmlns:p14="http://schemas.microsoft.com/office/powerpoint/2010/main" val="24125849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7C2F178-F85F-8AE4-9903-B6B4BFF1ED67}"/>
              </a:ext>
            </a:extLst>
          </p:cNvPr>
          <p:cNvSpPr txBox="1">
            <a:spLocks/>
          </p:cNvSpPr>
          <p:nvPr/>
        </p:nvSpPr>
        <p:spPr>
          <a:xfrm>
            <a:off x="268184" y="39591"/>
            <a:ext cx="10515600" cy="916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p>
        </p:txBody>
      </p:sp>
      <p:pic>
        <p:nvPicPr>
          <p:cNvPr id="11" name="Picture Placeholder 10" descr="Speaker phone with solid fill">
            <a:extLst>
              <a:ext uri="{FF2B5EF4-FFF2-40B4-BE49-F238E27FC236}">
                <a16:creationId xmlns:a16="http://schemas.microsoft.com/office/drawing/2014/main" id="{69585C6A-1E31-B991-B892-5986B92143C6}"/>
              </a:ext>
            </a:extLst>
          </p:cNvPr>
          <p:cNvPicPr>
            <a:picLocks noGrp="1" noChangeAspect="1"/>
          </p:cNvPicPr>
          <p:nvPr>
            <p:ph sz="half" idx="2"/>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53367" y="95548"/>
            <a:ext cx="914400" cy="914400"/>
          </a:xfrm>
        </p:spPr>
      </p:pic>
      <p:sp>
        <p:nvSpPr>
          <p:cNvPr id="3" name="Content Placeholder 2">
            <a:extLst>
              <a:ext uri="{FF2B5EF4-FFF2-40B4-BE49-F238E27FC236}">
                <a16:creationId xmlns:a16="http://schemas.microsoft.com/office/drawing/2014/main" id="{40FC1260-4552-3095-F21A-112BB3385728}"/>
              </a:ext>
            </a:extLst>
          </p:cNvPr>
          <p:cNvSpPr txBox="1">
            <a:spLocks/>
          </p:cNvSpPr>
          <p:nvPr/>
        </p:nvSpPr>
        <p:spPr>
          <a:xfrm>
            <a:off x="5994400" y="3581400"/>
            <a:ext cx="5949950" cy="2193459"/>
          </a:xfrm>
          <a:prstGeom prst="rect">
            <a:avLst/>
          </a:prstGeom>
        </p:spPr>
        <p:txBody>
          <a:bodyPr>
            <a:normAutofit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indent="0">
              <a:buFont typeface="Arial" panose="020B0604020202020204" pitchFamily="34" charset="0"/>
              <a:buNone/>
            </a:pPr>
            <a:r>
              <a:rPr lang="en-US" sz="3200" b="1" dirty="0"/>
              <a:t>Steven Nolan, P.E.</a:t>
            </a:r>
          </a:p>
          <a:p>
            <a:pPr indent="0">
              <a:spcBef>
                <a:spcPts val="0"/>
              </a:spcBef>
              <a:buFont typeface="Arial" panose="020B0604020202020204" pitchFamily="34" charset="0"/>
              <a:buNone/>
            </a:pPr>
            <a:r>
              <a:rPr lang="en-US" dirty="0">
                <a:latin typeface="Calibri" panose="020F0502020204030204" pitchFamily="34" charset="0"/>
                <a:ea typeface="Calibri" panose="020F0502020204030204" pitchFamily="34" charset="0"/>
                <a:cs typeface="Times New Roman" panose="02020603050405020304" pitchFamily="18" charset="0"/>
              </a:rPr>
              <a:t>State Structures Design Office</a:t>
            </a:r>
          </a:p>
          <a:p>
            <a:pPr indent="0">
              <a:spcBef>
                <a:spcPts val="0"/>
              </a:spcBef>
              <a:buFont typeface="Arial" panose="020B0604020202020204" pitchFamily="34" charset="0"/>
              <a:buNone/>
            </a:pPr>
            <a:r>
              <a:rPr lang="en-US" dirty="0">
                <a:latin typeface="Calibri" panose="020F0502020204030204" pitchFamily="34" charset="0"/>
                <a:ea typeface="Calibri" panose="020F0502020204030204" pitchFamily="34" charset="0"/>
                <a:cs typeface="Times New Roman" panose="02020603050405020304" pitchFamily="18" charset="0"/>
              </a:rPr>
              <a:t>Florida Department of Transportation</a:t>
            </a:r>
          </a:p>
          <a:p>
            <a:pPr indent="0">
              <a:spcBef>
                <a:spcPts val="0"/>
              </a:spcBef>
              <a:buFont typeface="Arial" panose="020B0604020202020204" pitchFamily="34" charset="0"/>
              <a:buNone/>
            </a:pPr>
            <a:r>
              <a:rPr lang="en-US" sz="2000" dirty="0">
                <a:solidFill>
                  <a:srgbClr val="005BBB"/>
                </a:solidFill>
                <a:latin typeface="Calibri" panose="020F0502020204030204" pitchFamily="34" charset="0"/>
                <a:ea typeface="Calibri" panose="020F0502020204030204" pitchFamily="34" charset="0"/>
                <a:cs typeface="Times New Roman" panose="02020603050405020304" pitchFamily="18" charset="0"/>
              </a:rPr>
              <a:t>Email:      </a:t>
            </a:r>
            <a:r>
              <a:rPr lang="en-US" sz="2000" i="1" u="sng" dirty="0">
                <a:solidFill>
                  <a:srgbClr val="005BBB"/>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steven.nolan@dot.state.fl.us</a:t>
            </a:r>
            <a:endParaRPr lang="en-US" sz="2000" i="1" u="sng" dirty="0">
              <a:solidFill>
                <a:srgbClr val="005BBB"/>
              </a:solidFill>
              <a:latin typeface="Calibri" panose="020F0502020204030204" pitchFamily="34" charset="0"/>
              <a:ea typeface="Calibri" panose="020F0502020204030204" pitchFamily="34" charset="0"/>
              <a:cs typeface="Times New Roman" panose="02020603050405020304" pitchFamily="18" charset="0"/>
            </a:endParaRPr>
          </a:p>
          <a:p>
            <a:pPr indent="0">
              <a:spcBef>
                <a:spcPts val="0"/>
              </a:spcBef>
              <a:buFont typeface="Arial" panose="020B0604020202020204" pitchFamily="34" charset="0"/>
              <a:buNone/>
            </a:pPr>
            <a:r>
              <a:rPr lang="en-US" sz="2000" dirty="0">
                <a:solidFill>
                  <a:srgbClr val="005BBB"/>
                </a:solidFill>
                <a:latin typeface="Calibri" panose="020F0502020204030204" pitchFamily="34" charset="0"/>
                <a:ea typeface="Calibri" panose="020F0502020204030204" pitchFamily="34" charset="0"/>
                <a:cs typeface="Times New Roman" panose="02020603050405020304" pitchFamily="18" charset="0"/>
              </a:rPr>
              <a:t>Office #:     850-414-4272</a:t>
            </a:r>
          </a:p>
          <a:p>
            <a:pPr indent="0">
              <a:spcBef>
                <a:spcPts val="0"/>
              </a:spcBef>
              <a:buFont typeface="Arial" panose="020B0604020202020204" pitchFamily="34" charset="0"/>
              <a:buNone/>
            </a:pPr>
            <a:r>
              <a:rPr lang="en-US" sz="2000" dirty="0">
                <a:solidFill>
                  <a:srgbClr val="005BBB"/>
                </a:solidFill>
                <a:latin typeface="Calibri" panose="020F0502020204030204" pitchFamily="34" charset="0"/>
                <a:ea typeface="Calibri" panose="020F0502020204030204" pitchFamily="34" charset="0"/>
                <a:cs typeface="Times New Roman" panose="02020603050405020304" pitchFamily="18" charset="0"/>
              </a:rPr>
              <a:t>Website: </a:t>
            </a:r>
            <a:r>
              <a:rPr lang="en-US" sz="2000" i="1" u="sng" dirty="0">
                <a:solidFill>
                  <a:srgbClr val="005BBB"/>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https://www.fdot.gov/design/Innovation/</a:t>
            </a:r>
            <a:r>
              <a:rPr lang="en-US" sz="2000" i="1" dirty="0">
                <a:solidFill>
                  <a:srgbClr val="005BBB"/>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8F62149F-A239-C133-3B2D-A0125D994A8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10178947" y="2518144"/>
            <a:ext cx="1440411" cy="1627107"/>
          </a:xfrm>
          <a:prstGeom prst="rect">
            <a:avLst/>
          </a:prstGeom>
          <a:noFill/>
          <a:ln>
            <a:noFill/>
          </a:ln>
        </p:spPr>
      </p:pic>
      <p:sp>
        <p:nvSpPr>
          <p:cNvPr id="6" name="Slide Number Placeholder 5">
            <a:extLst>
              <a:ext uri="{FF2B5EF4-FFF2-40B4-BE49-F238E27FC236}">
                <a16:creationId xmlns:a16="http://schemas.microsoft.com/office/drawing/2014/main" id="{D5CAFA6E-CA4C-3CD3-E62A-D2031A68F02C}"/>
              </a:ext>
            </a:extLst>
          </p:cNvPr>
          <p:cNvSpPr>
            <a:spLocks noGrp="1"/>
          </p:cNvSpPr>
          <p:nvPr>
            <p:ph type="sldNum" sz="quarter" idx="12"/>
          </p:nvPr>
        </p:nvSpPr>
        <p:spPr/>
        <p:txBody>
          <a:bodyPr/>
          <a:lstStyle/>
          <a:p>
            <a:fld id="{8301250C-3411-4DAA-A330-B8FCF0FECA0E}" type="slidenum">
              <a:rPr lang="en-US" smtClean="0"/>
              <a:t>51</a:t>
            </a:fld>
            <a:endParaRPr lang="en-US" dirty="0"/>
          </a:p>
        </p:txBody>
      </p:sp>
      <p:pic>
        <p:nvPicPr>
          <p:cNvPr id="5" name="Content Placeholder 3">
            <a:extLst>
              <a:ext uri="{FF2B5EF4-FFF2-40B4-BE49-F238E27FC236}">
                <a16:creationId xmlns:a16="http://schemas.microsoft.com/office/drawing/2014/main" id="{72F106BD-3274-BB47-5B1A-833A71C8A95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66003" y="2262782"/>
            <a:ext cx="5080447" cy="3353095"/>
          </a:xfrm>
          <a:prstGeom prst="rect">
            <a:avLst/>
          </a:prstGeom>
        </p:spPr>
      </p:pic>
    </p:spTree>
    <p:extLst>
      <p:ext uri="{BB962C8B-B14F-4D97-AF65-F5344CB8AC3E}">
        <p14:creationId xmlns:p14="http://schemas.microsoft.com/office/powerpoint/2010/main" val="631779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F13C53-7173-4216-280C-557395C8E61E}"/>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E1A5E676-332B-7733-5210-010286DE3701}"/>
              </a:ext>
            </a:extLst>
          </p:cNvPr>
          <p:cNvSpPr>
            <a:spLocks noGrp="1"/>
          </p:cNvSpPr>
          <p:nvPr>
            <p:ph type="subTitle" idx="1"/>
          </p:nvPr>
        </p:nvSpPr>
        <p:spPr/>
        <p:txBody>
          <a:bodyPr/>
          <a:lstStyle/>
          <a:p>
            <a:endParaRPr lang="en-US"/>
          </a:p>
        </p:txBody>
      </p:sp>
      <p:pic>
        <p:nvPicPr>
          <p:cNvPr id="5" name="Content Placeholder 4" descr="A circular diagram with different colored circles&#10;&#10;Description automatically generated">
            <a:extLst>
              <a:ext uri="{FF2B5EF4-FFF2-40B4-BE49-F238E27FC236}">
                <a16:creationId xmlns:a16="http://schemas.microsoft.com/office/drawing/2014/main" id="{5A5139B2-1AFE-AA96-2310-31FFD42536F8}"/>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0" y="-7938"/>
            <a:ext cx="12234863" cy="6883401"/>
          </a:xfrm>
        </p:spPr>
      </p:pic>
      <p:sp>
        <p:nvSpPr>
          <p:cNvPr id="2" name="Slide Number Placeholder 1">
            <a:extLst>
              <a:ext uri="{FF2B5EF4-FFF2-40B4-BE49-F238E27FC236}">
                <a16:creationId xmlns:a16="http://schemas.microsoft.com/office/drawing/2014/main" id="{EF7173C7-7366-F7CC-7265-E860DC53737B}"/>
              </a:ext>
            </a:extLst>
          </p:cNvPr>
          <p:cNvSpPr>
            <a:spLocks noGrp="1"/>
          </p:cNvSpPr>
          <p:nvPr>
            <p:ph type="sldNum" sz="quarter" idx="12"/>
          </p:nvPr>
        </p:nvSpPr>
        <p:spPr/>
        <p:txBody>
          <a:bodyPr/>
          <a:lstStyle/>
          <a:p>
            <a:fld id="{8301250C-3411-4DAA-A330-B8FCF0FECA0E}" type="slidenum">
              <a:rPr lang="en-US" smtClean="0"/>
              <a:t>52</a:t>
            </a:fld>
            <a:endParaRPr lang="en-US"/>
          </a:p>
        </p:txBody>
      </p:sp>
    </p:spTree>
    <p:extLst>
      <p:ext uri="{BB962C8B-B14F-4D97-AF65-F5344CB8AC3E}">
        <p14:creationId xmlns:p14="http://schemas.microsoft.com/office/powerpoint/2010/main" val="2103833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462014" y="1466601"/>
            <a:ext cx="11176416" cy="413239"/>
          </a:xfrm>
        </p:spPr>
        <p:txBody>
          <a:bodyPr>
            <a:normAutofit fontScale="92500" lnSpcReduction="20000"/>
          </a:bodyPr>
          <a:lstStyle/>
          <a:p>
            <a:r>
              <a:rPr lang="en-US" dirty="0"/>
              <a:t>CFCC: Developed in Japan with first prestressed bridge application in 1988</a:t>
            </a:r>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0"/>
            <a:ext cx="11642271" cy="1251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Way </a:t>
            </a:r>
            <a:r>
              <a:rPr lang="en-US" dirty="0" err="1">
                <a:solidFill>
                  <a:schemeClr val="bg1"/>
                </a:solidFill>
                <a:effectLst>
                  <a:outerShdw blurRad="38100" dist="38100" dir="2700000" algn="tl">
                    <a:srgbClr val="000000">
                      <a:alpha val="43137"/>
                    </a:srgbClr>
                  </a:outerShdw>
                </a:effectLst>
              </a:rPr>
              <a:t>Way</a:t>
            </a:r>
            <a:r>
              <a:rPr lang="en-US" dirty="0">
                <a:solidFill>
                  <a:schemeClr val="bg1"/>
                </a:solidFill>
                <a:effectLst>
                  <a:outerShdw blurRad="38100" dist="38100" dir="2700000" algn="tl">
                    <a:srgbClr val="000000">
                      <a:alpha val="43137"/>
                    </a:srgbClr>
                  </a:outerShdw>
                </a:effectLst>
              </a:rPr>
              <a:t> Back: CFRP Prestressing Strand </a:t>
            </a:r>
          </a:p>
        </p:txBody>
      </p:sp>
      <p:sp>
        <p:nvSpPr>
          <p:cNvPr id="2" name="Slide Number Placeholder 1">
            <a:extLst>
              <a:ext uri="{FF2B5EF4-FFF2-40B4-BE49-F238E27FC236}">
                <a16:creationId xmlns:a16="http://schemas.microsoft.com/office/drawing/2014/main" id="{9B3398E5-6358-C151-0DFB-12E1A812169D}"/>
              </a:ext>
            </a:extLst>
          </p:cNvPr>
          <p:cNvSpPr>
            <a:spLocks noGrp="1"/>
          </p:cNvSpPr>
          <p:nvPr>
            <p:ph type="sldNum" sz="quarter" idx="12"/>
          </p:nvPr>
        </p:nvSpPr>
        <p:spPr/>
        <p:txBody>
          <a:bodyPr/>
          <a:lstStyle/>
          <a:p>
            <a:fld id="{8301250C-3411-4DAA-A330-B8FCF0FECA0E}" type="slidenum">
              <a:rPr lang="en-US" smtClean="0"/>
              <a:t>6</a:t>
            </a:fld>
            <a:endParaRPr lang="en-US"/>
          </a:p>
        </p:txBody>
      </p:sp>
      <p:pic>
        <p:nvPicPr>
          <p:cNvPr id="8" name="Picture 7">
            <a:extLst>
              <a:ext uri="{FF2B5EF4-FFF2-40B4-BE49-F238E27FC236}">
                <a16:creationId xmlns:a16="http://schemas.microsoft.com/office/drawing/2014/main" id="{7D4364C1-D3DE-5760-8AB5-F2212A690622}"/>
              </a:ext>
            </a:extLst>
          </p:cNvPr>
          <p:cNvPicPr>
            <a:picLocks noChangeAspect="1"/>
          </p:cNvPicPr>
          <p:nvPr/>
        </p:nvPicPr>
        <p:blipFill>
          <a:blip r:embed="rId2"/>
          <a:stretch>
            <a:fillRect/>
          </a:stretch>
        </p:blipFill>
        <p:spPr>
          <a:xfrm>
            <a:off x="175161" y="2024233"/>
            <a:ext cx="5875061" cy="4251345"/>
          </a:xfrm>
          <a:prstGeom prst="rect">
            <a:avLst/>
          </a:prstGeom>
        </p:spPr>
      </p:pic>
      <p:pic>
        <p:nvPicPr>
          <p:cNvPr id="14" name="Picture 13">
            <a:extLst>
              <a:ext uri="{FF2B5EF4-FFF2-40B4-BE49-F238E27FC236}">
                <a16:creationId xmlns:a16="http://schemas.microsoft.com/office/drawing/2014/main" id="{3F6D72EF-7114-FE41-3E4C-E5D3784555F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58785" y="1950668"/>
            <a:ext cx="5782812" cy="4324910"/>
          </a:xfrm>
          <a:prstGeom prst="rect">
            <a:avLst/>
          </a:prstGeom>
        </p:spPr>
      </p:pic>
    </p:spTree>
    <p:extLst>
      <p:ext uri="{BB962C8B-B14F-4D97-AF65-F5344CB8AC3E}">
        <p14:creationId xmlns:p14="http://schemas.microsoft.com/office/powerpoint/2010/main" val="40617200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462014" y="1466601"/>
            <a:ext cx="11176416" cy="413239"/>
          </a:xfrm>
        </p:spPr>
        <p:txBody>
          <a:bodyPr>
            <a:normAutofit fontScale="92500" lnSpcReduction="20000"/>
          </a:bodyPr>
          <a:lstStyle/>
          <a:p>
            <a:r>
              <a:rPr lang="en-US" dirty="0"/>
              <a:t>CFCC: First USA bridge application in Michigan in 2001 – Post-Tensioning</a:t>
            </a:r>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0"/>
            <a:ext cx="11642271" cy="1251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Way Back: CFRP Prestressing Strand</a:t>
            </a:r>
          </a:p>
        </p:txBody>
      </p:sp>
      <p:sp>
        <p:nvSpPr>
          <p:cNvPr id="2" name="Slide Number Placeholder 1">
            <a:extLst>
              <a:ext uri="{FF2B5EF4-FFF2-40B4-BE49-F238E27FC236}">
                <a16:creationId xmlns:a16="http://schemas.microsoft.com/office/drawing/2014/main" id="{9B3398E5-6358-C151-0DFB-12E1A812169D}"/>
              </a:ext>
            </a:extLst>
          </p:cNvPr>
          <p:cNvSpPr>
            <a:spLocks noGrp="1"/>
          </p:cNvSpPr>
          <p:nvPr>
            <p:ph type="sldNum" sz="quarter" idx="12"/>
          </p:nvPr>
        </p:nvSpPr>
        <p:spPr/>
        <p:txBody>
          <a:bodyPr/>
          <a:lstStyle/>
          <a:p>
            <a:fld id="{8301250C-3411-4DAA-A330-B8FCF0FECA0E}" type="slidenum">
              <a:rPr lang="en-US" smtClean="0"/>
              <a:t>7</a:t>
            </a:fld>
            <a:endParaRPr lang="en-US"/>
          </a:p>
        </p:txBody>
      </p:sp>
      <p:pic>
        <p:nvPicPr>
          <p:cNvPr id="11" name="Picture 10">
            <a:extLst>
              <a:ext uri="{FF2B5EF4-FFF2-40B4-BE49-F238E27FC236}">
                <a16:creationId xmlns:a16="http://schemas.microsoft.com/office/drawing/2014/main" id="{A23DB02C-0788-7BC1-9D9C-04A8B54690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5931" y="1980210"/>
            <a:ext cx="5964530" cy="3904089"/>
          </a:xfrm>
          <a:prstGeom prst="rect">
            <a:avLst/>
          </a:prstGeom>
        </p:spPr>
      </p:pic>
      <p:pic>
        <p:nvPicPr>
          <p:cNvPr id="13" name="Picture 12">
            <a:extLst>
              <a:ext uri="{FF2B5EF4-FFF2-40B4-BE49-F238E27FC236}">
                <a16:creationId xmlns:a16="http://schemas.microsoft.com/office/drawing/2014/main" id="{D0FD24BB-A005-74F2-7C3F-08DEEF4651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54008" y="1998887"/>
            <a:ext cx="5792366" cy="3919998"/>
          </a:xfrm>
          <a:prstGeom prst="rect">
            <a:avLst/>
          </a:prstGeom>
        </p:spPr>
      </p:pic>
      <p:sp>
        <p:nvSpPr>
          <p:cNvPr id="14" name="TextBox 13">
            <a:extLst>
              <a:ext uri="{FF2B5EF4-FFF2-40B4-BE49-F238E27FC236}">
                <a16:creationId xmlns:a16="http://schemas.microsoft.com/office/drawing/2014/main" id="{59B17B57-15E9-47D8-24F7-12A670B5D630}"/>
              </a:ext>
            </a:extLst>
          </p:cNvPr>
          <p:cNvSpPr txBox="1"/>
          <p:nvPr/>
        </p:nvSpPr>
        <p:spPr>
          <a:xfrm>
            <a:off x="4360245" y="4523874"/>
            <a:ext cx="1078029" cy="369332"/>
          </a:xfrm>
          <a:prstGeom prst="rect">
            <a:avLst/>
          </a:prstGeom>
          <a:noFill/>
        </p:spPr>
        <p:txBody>
          <a:bodyPr wrap="square" rtlCol="0">
            <a:spAutoFit/>
          </a:bodyPr>
          <a:lstStyle/>
          <a:p>
            <a:r>
              <a:rPr lang="en-US" dirty="0"/>
              <a:t>(2011)</a:t>
            </a:r>
          </a:p>
        </p:txBody>
      </p:sp>
      <p:sp>
        <p:nvSpPr>
          <p:cNvPr id="15" name="TextBox 14">
            <a:extLst>
              <a:ext uri="{FF2B5EF4-FFF2-40B4-BE49-F238E27FC236}">
                <a16:creationId xmlns:a16="http://schemas.microsoft.com/office/drawing/2014/main" id="{66FC0A96-91FC-60FF-C259-013A91F59419}"/>
              </a:ext>
            </a:extLst>
          </p:cNvPr>
          <p:cNvSpPr txBox="1"/>
          <p:nvPr/>
        </p:nvSpPr>
        <p:spPr>
          <a:xfrm>
            <a:off x="3684872" y="2510590"/>
            <a:ext cx="2302042" cy="369332"/>
          </a:xfrm>
          <a:prstGeom prst="rect">
            <a:avLst/>
          </a:prstGeom>
          <a:noFill/>
        </p:spPr>
        <p:txBody>
          <a:bodyPr wrap="square" rtlCol="0">
            <a:spAutoFit/>
          </a:bodyPr>
          <a:lstStyle/>
          <a:p>
            <a:r>
              <a:rPr lang="en-US" dirty="0"/>
              <a:t>(Steel Reinforcing)</a:t>
            </a:r>
          </a:p>
        </p:txBody>
      </p:sp>
    </p:spTree>
    <p:extLst>
      <p:ext uri="{BB962C8B-B14F-4D97-AF65-F5344CB8AC3E}">
        <p14:creationId xmlns:p14="http://schemas.microsoft.com/office/powerpoint/2010/main" val="545309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462014" y="1466601"/>
            <a:ext cx="11176416" cy="413239"/>
          </a:xfrm>
        </p:spPr>
        <p:txBody>
          <a:bodyPr>
            <a:normAutofit fontScale="92500" lnSpcReduction="20000"/>
          </a:bodyPr>
          <a:lstStyle/>
          <a:p>
            <a:r>
              <a:rPr lang="en-US" dirty="0"/>
              <a:t>2012 (Maine) &amp; 2012-13 (Virginia)</a:t>
            </a:r>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0"/>
            <a:ext cx="11642271" cy="1251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Back a Decade: CFRP Prestressing Strand</a:t>
            </a:r>
          </a:p>
        </p:txBody>
      </p:sp>
      <p:sp>
        <p:nvSpPr>
          <p:cNvPr id="2" name="Slide Number Placeholder 1">
            <a:extLst>
              <a:ext uri="{FF2B5EF4-FFF2-40B4-BE49-F238E27FC236}">
                <a16:creationId xmlns:a16="http://schemas.microsoft.com/office/drawing/2014/main" id="{9B3398E5-6358-C151-0DFB-12E1A812169D}"/>
              </a:ext>
            </a:extLst>
          </p:cNvPr>
          <p:cNvSpPr>
            <a:spLocks noGrp="1"/>
          </p:cNvSpPr>
          <p:nvPr>
            <p:ph type="sldNum" sz="quarter" idx="12"/>
          </p:nvPr>
        </p:nvSpPr>
        <p:spPr/>
        <p:txBody>
          <a:bodyPr/>
          <a:lstStyle/>
          <a:p>
            <a:fld id="{8301250C-3411-4DAA-A330-B8FCF0FECA0E}" type="slidenum">
              <a:rPr lang="en-US" smtClean="0"/>
              <a:t>8</a:t>
            </a:fld>
            <a:endParaRPr lang="en-US"/>
          </a:p>
        </p:txBody>
      </p:sp>
      <p:pic>
        <p:nvPicPr>
          <p:cNvPr id="12" name="Picture 11">
            <a:extLst>
              <a:ext uri="{FF2B5EF4-FFF2-40B4-BE49-F238E27FC236}">
                <a16:creationId xmlns:a16="http://schemas.microsoft.com/office/drawing/2014/main" id="{DED20F3F-5911-2CC3-817F-C615965C33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2902" y="1923676"/>
            <a:ext cx="5873096" cy="3960623"/>
          </a:xfrm>
          <a:prstGeom prst="rect">
            <a:avLst/>
          </a:prstGeom>
        </p:spPr>
      </p:pic>
      <p:pic>
        <p:nvPicPr>
          <p:cNvPr id="11" name="Picture 10">
            <a:extLst>
              <a:ext uri="{FF2B5EF4-FFF2-40B4-BE49-F238E27FC236}">
                <a16:creationId xmlns:a16="http://schemas.microsoft.com/office/drawing/2014/main" id="{A23DB02C-0788-7BC1-9D9C-04A8B54690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82858" y="1914066"/>
            <a:ext cx="5855019" cy="3979842"/>
          </a:xfrm>
          <a:prstGeom prst="rect">
            <a:avLst/>
          </a:prstGeom>
        </p:spPr>
      </p:pic>
    </p:spTree>
    <p:extLst>
      <p:ext uri="{BB962C8B-B14F-4D97-AF65-F5344CB8AC3E}">
        <p14:creationId xmlns:p14="http://schemas.microsoft.com/office/powerpoint/2010/main" val="1283179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462014" y="1466601"/>
            <a:ext cx="11176416" cy="413239"/>
          </a:xfrm>
        </p:spPr>
        <p:txBody>
          <a:bodyPr>
            <a:normAutofit fontScale="92500" lnSpcReduction="20000"/>
          </a:bodyPr>
          <a:lstStyle/>
          <a:p>
            <a:r>
              <a:rPr lang="en-US" dirty="0"/>
              <a:t>2014 (Louisiana) &amp; 2016 (Maine)</a:t>
            </a:r>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0"/>
            <a:ext cx="11642271" cy="1251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Back a Decade : CFRP Prestressing Strand</a:t>
            </a:r>
          </a:p>
        </p:txBody>
      </p:sp>
      <p:sp>
        <p:nvSpPr>
          <p:cNvPr id="2" name="Slide Number Placeholder 1">
            <a:extLst>
              <a:ext uri="{FF2B5EF4-FFF2-40B4-BE49-F238E27FC236}">
                <a16:creationId xmlns:a16="http://schemas.microsoft.com/office/drawing/2014/main" id="{9B3398E5-6358-C151-0DFB-12E1A812169D}"/>
              </a:ext>
            </a:extLst>
          </p:cNvPr>
          <p:cNvSpPr>
            <a:spLocks noGrp="1"/>
          </p:cNvSpPr>
          <p:nvPr>
            <p:ph type="sldNum" sz="quarter" idx="12"/>
          </p:nvPr>
        </p:nvSpPr>
        <p:spPr/>
        <p:txBody>
          <a:bodyPr/>
          <a:lstStyle/>
          <a:p>
            <a:fld id="{8301250C-3411-4DAA-A330-B8FCF0FECA0E}" type="slidenum">
              <a:rPr lang="en-US" smtClean="0"/>
              <a:t>9</a:t>
            </a:fld>
            <a:endParaRPr lang="en-US"/>
          </a:p>
        </p:txBody>
      </p:sp>
      <p:pic>
        <p:nvPicPr>
          <p:cNvPr id="12" name="Picture 11">
            <a:extLst>
              <a:ext uri="{FF2B5EF4-FFF2-40B4-BE49-F238E27FC236}">
                <a16:creationId xmlns:a16="http://schemas.microsoft.com/office/drawing/2014/main" id="{DED20F3F-5911-2CC3-817F-C615965C33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6857" y="1992153"/>
            <a:ext cx="5709143" cy="3964492"/>
          </a:xfrm>
          <a:prstGeom prst="rect">
            <a:avLst/>
          </a:prstGeom>
        </p:spPr>
      </p:pic>
      <p:pic>
        <p:nvPicPr>
          <p:cNvPr id="11" name="Picture 10">
            <a:extLst>
              <a:ext uri="{FF2B5EF4-FFF2-40B4-BE49-F238E27FC236}">
                <a16:creationId xmlns:a16="http://schemas.microsoft.com/office/drawing/2014/main" id="{A23DB02C-0788-7BC1-9D9C-04A8B54690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94441" y="1992154"/>
            <a:ext cx="5831854" cy="3964491"/>
          </a:xfrm>
          <a:prstGeom prst="rect">
            <a:avLst/>
          </a:prstGeom>
        </p:spPr>
      </p:pic>
    </p:spTree>
    <p:extLst>
      <p:ext uri="{BB962C8B-B14F-4D97-AF65-F5344CB8AC3E}">
        <p14:creationId xmlns:p14="http://schemas.microsoft.com/office/powerpoint/2010/main" val="21367126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16069</TotalTime>
  <Words>4745</Words>
  <Application>Microsoft Office PowerPoint</Application>
  <PresentationFormat>Widescreen</PresentationFormat>
  <Paragraphs>683</Paragraphs>
  <Slides>52</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Aptos</vt:lpstr>
      <vt:lpstr>Aptos Display</vt:lpstr>
      <vt:lpstr>Arial</vt:lpstr>
      <vt:lpstr>Calibri</vt:lpstr>
      <vt:lpstr>Courier New</vt:lpstr>
      <vt:lpstr>Symbol</vt:lpstr>
      <vt:lpstr>Times New Roman</vt:lpstr>
      <vt:lpstr>Wingdings</vt:lpstr>
      <vt:lpstr>Office Theme</vt:lpstr>
      <vt:lpstr>PowerPoint Presentation</vt:lpstr>
      <vt:lpstr>Objectives</vt:lpstr>
      <vt:lpstr>Schedule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Practices and Standards for FRP-RC/PC</vt:lpstr>
      <vt:lpstr>2017 vs. 2024 FRP Reinforced Concrete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FDOT Research </vt:lpstr>
      <vt:lpstr>B. FDOT Research  - Completed and In-progress</vt:lpstr>
      <vt:lpstr>C. FDOT Structures Manual</vt:lpstr>
      <vt:lpstr>C. FDOT Structures Manual</vt:lpstr>
      <vt:lpstr>C. FDOT Structures Manual</vt:lpstr>
      <vt:lpstr>C. FDOT Structures Manual</vt:lpstr>
      <vt:lpstr>PowerPoint Presentation</vt:lpstr>
      <vt:lpstr>PowerPoint Presentation</vt:lpstr>
      <vt:lpstr>Comparison of Rebar Qty. – Bridge Deck Example A</vt:lpstr>
      <vt:lpstr>Comparison of Rebar Qty. – Bridge Deck Example B</vt:lpstr>
      <vt:lpstr>Comparison of Material Qty. – Deck Area 1 (Example A)</vt:lpstr>
      <vt:lpstr>Comparison of Material Qty. – Deck Area 2 (Example A)</vt:lpstr>
      <vt:lpstr>Comparison of Material Qty. – Deck Area 3 (Example A)</vt:lpstr>
      <vt:lpstr>Comparison of Material Qty. – Deck Area 4 (Example A)</vt:lpstr>
      <vt:lpstr>Comparison of Material Quantities – Example A Summary </vt:lpstr>
      <vt:lpstr>Comparison of Rebar Qty. – Pile Bent Cap Example C</vt:lpstr>
      <vt:lpstr>Design Example for Pile Bent Cap Summary</vt:lpstr>
      <vt:lpstr>Design Example for Pile Bent Cap Summary</vt:lpstr>
      <vt:lpstr>Construction: Example Projects &amp; Lessons Learned</vt:lpstr>
      <vt:lpstr>Future Construction: D2 Example Projects</vt:lpstr>
      <vt:lpstr>Construction: D3 Example Projects</vt:lpstr>
      <vt:lpstr>Construction: D4 Example Projects</vt:lpstr>
      <vt:lpstr>Construction: D5 Example Projects</vt:lpstr>
      <vt:lpstr>Future Construction: D6 Example Projects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Strauch, Shawna</dc:creator>
  <cp:lastModifiedBy>Nolan, Steven</cp:lastModifiedBy>
  <cp:revision>90</cp:revision>
  <dcterms:created xsi:type="dcterms:W3CDTF">2024-02-19T14:41:24Z</dcterms:created>
  <dcterms:modified xsi:type="dcterms:W3CDTF">2024-06-18T14:44:26Z</dcterms:modified>
</cp:coreProperties>
</file>