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1" r:id="rId2"/>
    <p:sldId id="273" r:id="rId3"/>
    <p:sldId id="277" r:id="rId4"/>
    <p:sldId id="285" r:id="rId5"/>
    <p:sldId id="383" r:id="rId6"/>
    <p:sldId id="382" r:id="rId7"/>
    <p:sldId id="279" r:id="rId8"/>
    <p:sldId id="384" r:id="rId9"/>
    <p:sldId id="385" r:id="rId10"/>
    <p:sldId id="283" r:id="rId11"/>
    <p:sldId id="281" r:id="rId12"/>
    <p:sldId id="284" r:id="rId13"/>
    <p:sldId id="286" r:id="rId14"/>
    <p:sldId id="372" r:id="rId15"/>
    <p:sldId id="373" r:id="rId16"/>
    <p:sldId id="368" r:id="rId17"/>
    <p:sldId id="274" r:id="rId18"/>
    <p:sldId id="293" r:id="rId19"/>
    <p:sldId id="292" r:id="rId20"/>
    <p:sldId id="291" r:id="rId21"/>
    <p:sldId id="361" r:id="rId22"/>
    <p:sldId id="381" r:id="rId23"/>
    <p:sldId id="363" r:id="rId24"/>
    <p:sldId id="366" r:id="rId25"/>
    <p:sldId id="377" r:id="rId26"/>
    <p:sldId id="380" r:id="rId27"/>
    <p:sldId id="378" r:id="rId28"/>
    <p:sldId id="379" r:id="rId29"/>
    <p:sldId id="374" r:id="rId30"/>
    <p:sldId id="288" r:id="rId31"/>
    <p:sldId id="287" r:id="rId32"/>
    <p:sldId id="296" r:id="rId33"/>
    <p:sldId id="297" r:id="rId34"/>
    <p:sldId id="369" r:id="rId35"/>
    <p:sldId id="370" r:id="rId36"/>
    <p:sldId id="371" r:id="rId37"/>
    <p:sldId id="289" r:id="rId38"/>
    <p:sldId id="375" r:id="rId39"/>
    <p:sldId id="298" r:id="rId40"/>
    <p:sldId id="301" r:id="rId41"/>
    <p:sldId id="360" r:id="rId42"/>
    <p:sldId id="362" r:id="rId43"/>
    <p:sldId id="364" r:id="rId44"/>
    <p:sldId id="365" r:id="rId45"/>
    <p:sldId id="294" r:id="rId46"/>
    <p:sldId id="367" r:id="rId47"/>
    <p:sldId id="290" r:id="rId48"/>
    <p:sldId id="275" r:id="rId49"/>
    <p:sldId id="376" r:id="rId50"/>
    <p:sldId id="26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Lst>
        </p14:section>
        <p14:section name="Objectives" id="{28EA5827-E1F5-4C45-BAB6-0060112B5903}">
          <p14:sldIdLst>
            <p14:sldId id="273"/>
          </p14:sldIdLst>
        </p14:section>
        <p14:section name="Untitled Section" id="{EF80ED67-747A-4577-A34A-332F4C38B22D}">
          <p14:sldIdLst>
            <p14:sldId id="277"/>
            <p14:sldId id="285"/>
            <p14:sldId id="383"/>
            <p14:sldId id="382"/>
            <p14:sldId id="279"/>
            <p14:sldId id="384"/>
            <p14:sldId id="385"/>
            <p14:sldId id="283"/>
            <p14:sldId id="281"/>
            <p14:sldId id="284"/>
            <p14:sldId id="286"/>
            <p14:sldId id="372"/>
            <p14:sldId id="373"/>
          </p14:sldIdLst>
        </p14:section>
        <p14:section name="Header" id="{518C5250-AFA3-4829-AECB-E998F38165FA}">
          <p14:sldIdLst>
            <p14:sldId id="368"/>
            <p14:sldId id="274"/>
            <p14:sldId id="293"/>
            <p14:sldId id="292"/>
            <p14:sldId id="291"/>
            <p14:sldId id="361"/>
            <p14:sldId id="381"/>
            <p14:sldId id="363"/>
            <p14:sldId id="366"/>
            <p14:sldId id="377"/>
            <p14:sldId id="380"/>
            <p14:sldId id="378"/>
            <p14:sldId id="379"/>
            <p14:sldId id="374"/>
            <p14:sldId id="288"/>
            <p14:sldId id="287"/>
            <p14:sldId id="296"/>
            <p14:sldId id="297"/>
            <p14:sldId id="369"/>
            <p14:sldId id="370"/>
            <p14:sldId id="371"/>
            <p14:sldId id="289"/>
            <p14:sldId id="375"/>
            <p14:sldId id="298"/>
            <p14:sldId id="301"/>
            <p14:sldId id="360"/>
            <p14:sldId id="362"/>
            <p14:sldId id="364"/>
            <p14:sldId id="365"/>
            <p14:sldId id="294"/>
            <p14:sldId id="367"/>
            <p14:sldId id="290"/>
          </p14:sldIdLst>
        </p14:section>
        <p14:section name="Contact Us" id="{D15A80AB-48EF-4147-A680-F310804A16F3}">
          <p14:sldIdLst>
            <p14:sldId id="275"/>
            <p14:sldId id="376"/>
          </p14:sldIdLst>
        </p14:section>
        <p14:section name="FDOT Compass" id="{ED9FDA1E-26B0-48FB-AF3B-550DA228064E}">
          <p14:sldIdLst>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FD64F-7CD8-DA29-754A-DCDCA25E6FEC}" name="Valido, Raymond" initials="RV" userId="S::Raymond.Valido@dot.state.fl.us::1e7bf691-13f6-4139-9cb9-5711053ffe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087"/>
    <a:srgbClr val="234487"/>
    <a:srgbClr val="368D41"/>
    <a:srgbClr val="CC99FF"/>
    <a:srgbClr val="C7ABD9"/>
    <a:srgbClr val="152F55"/>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8" y="10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57940-23E2-4887-9881-6B259870B03E}" type="doc">
      <dgm:prSet loTypeId="urn:microsoft.com/office/officeart/2005/8/layout/hProcess6" loCatId="process" qsTypeId="urn:microsoft.com/office/officeart/2005/8/quickstyle/simple1" qsCatId="simple" csTypeId="urn:microsoft.com/office/officeart/2005/8/colors/colorful2" csCatId="colorful" phldr="1"/>
      <dgm:spPr/>
      <dgm:t>
        <a:bodyPr/>
        <a:lstStyle/>
        <a:p>
          <a:endParaRPr lang="en-US"/>
        </a:p>
      </dgm:t>
    </dgm:pt>
    <dgm:pt modelId="{FED24910-6A22-4CD8-9DB6-058ABDA7B65B}">
      <dgm:prSet phldrT="[Text]"/>
      <dgm:spPr/>
      <dgm:t>
        <a:bodyPr/>
        <a:lstStyle/>
        <a:p>
          <a:r>
            <a:rPr lang="en-US"/>
            <a:t>Plan</a:t>
          </a:r>
        </a:p>
      </dgm:t>
    </dgm:pt>
    <dgm:pt modelId="{836662A2-EC6B-4514-92DA-C1229384C67B}" type="parTrans" cxnId="{9F44F906-A082-4E23-9677-4883A3F554F9}">
      <dgm:prSet/>
      <dgm:spPr/>
      <dgm:t>
        <a:bodyPr/>
        <a:lstStyle/>
        <a:p>
          <a:endParaRPr lang="en-US"/>
        </a:p>
      </dgm:t>
    </dgm:pt>
    <dgm:pt modelId="{6495A5FC-10A8-4F8F-BA84-6DBF1CF93709}" type="sibTrans" cxnId="{9F44F906-A082-4E23-9677-4883A3F554F9}">
      <dgm:prSet/>
      <dgm:spPr/>
      <dgm:t>
        <a:bodyPr/>
        <a:lstStyle/>
        <a:p>
          <a:endParaRPr lang="en-US"/>
        </a:p>
      </dgm:t>
    </dgm:pt>
    <dgm:pt modelId="{5606684C-03BE-4E8E-9AF1-CBB984B295BF}">
      <dgm:prSet phldrT="[Text]"/>
      <dgm:spPr/>
      <dgm:t>
        <a:bodyPr/>
        <a:lstStyle/>
        <a:p>
          <a:r>
            <a:rPr lang="en-US"/>
            <a:t>Pavement condition survey</a:t>
          </a:r>
        </a:p>
      </dgm:t>
    </dgm:pt>
    <dgm:pt modelId="{09B1C81F-8004-421F-AAB1-0E681A0F9FF9}" type="parTrans" cxnId="{5AC7BA84-BF7A-4AEC-A12A-6EF74C356670}">
      <dgm:prSet/>
      <dgm:spPr/>
      <dgm:t>
        <a:bodyPr/>
        <a:lstStyle/>
        <a:p>
          <a:endParaRPr lang="en-US"/>
        </a:p>
      </dgm:t>
    </dgm:pt>
    <dgm:pt modelId="{910434F1-D98F-494B-AB6D-032E78243C34}" type="sibTrans" cxnId="{5AC7BA84-BF7A-4AEC-A12A-6EF74C356670}">
      <dgm:prSet/>
      <dgm:spPr/>
      <dgm:t>
        <a:bodyPr/>
        <a:lstStyle/>
        <a:p>
          <a:endParaRPr lang="en-US"/>
        </a:p>
      </dgm:t>
    </dgm:pt>
    <dgm:pt modelId="{249794C7-8EC3-4221-913F-9892356C7981}">
      <dgm:prSet phldrT="[Text]"/>
      <dgm:spPr/>
      <dgm:t>
        <a:bodyPr/>
        <a:lstStyle/>
        <a:p>
          <a:r>
            <a:rPr lang="en-US"/>
            <a:t>Lane mile (LM) target</a:t>
          </a:r>
        </a:p>
      </dgm:t>
    </dgm:pt>
    <dgm:pt modelId="{A023939A-94CB-4322-9EC2-7F4FB86101C9}" type="parTrans" cxnId="{BC796517-EB73-44A1-BC16-F96D7446457B}">
      <dgm:prSet/>
      <dgm:spPr/>
      <dgm:t>
        <a:bodyPr/>
        <a:lstStyle/>
        <a:p>
          <a:endParaRPr lang="en-US"/>
        </a:p>
      </dgm:t>
    </dgm:pt>
    <dgm:pt modelId="{8D744A94-A629-40AE-9BA2-D20930A29B1A}" type="sibTrans" cxnId="{BC796517-EB73-44A1-BC16-F96D7446457B}">
      <dgm:prSet/>
      <dgm:spPr/>
      <dgm:t>
        <a:bodyPr/>
        <a:lstStyle/>
        <a:p>
          <a:endParaRPr lang="en-US"/>
        </a:p>
      </dgm:t>
    </dgm:pt>
    <dgm:pt modelId="{5B8183F2-7958-478D-A2EA-F6862B3EF231}">
      <dgm:prSet phldrT="[Text]"/>
      <dgm:spPr/>
      <dgm:t>
        <a:bodyPr/>
        <a:lstStyle/>
        <a:p>
          <a:r>
            <a:rPr lang="en-US"/>
            <a:t>Program</a:t>
          </a:r>
        </a:p>
      </dgm:t>
    </dgm:pt>
    <dgm:pt modelId="{5131D38A-ED44-47B2-B936-35626CA04E63}" type="parTrans" cxnId="{4643C268-A602-40F2-8642-CAD04F884050}">
      <dgm:prSet/>
      <dgm:spPr/>
      <dgm:t>
        <a:bodyPr/>
        <a:lstStyle/>
        <a:p>
          <a:endParaRPr lang="en-US"/>
        </a:p>
      </dgm:t>
    </dgm:pt>
    <dgm:pt modelId="{4866358D-F594-44CE-98A7-4711E9990108}" type="sibTrans" cxnId="{4643C268-A602-40F2-8642-CAD04F884050}">
      <dgm:prSet/>
      <dgm:spPr/>
      <dgm:t>
        <a:bodyPr/>
        <a:lstStyle/>
        <a:p>
          <a:endParaRPr lang="en-US"/>
        </a:p>
      </dgm:t>
    </dgm:pt>
    <dgm:pt modelId="{F8AE75E0-ABE8-42FB-9D6F-983E1EA224EB}">
      <dgm:prSet phldrT="[Text]"/>
      <dgm:spPr/>
      <dgm:t>
        <a:bodyPr/>
        <a:lstStyle/>
        <a:p>
          <a:r>
            <a:rPr lang="en-US"/>
            <a:t>Prioritize projects to meet LM target</a:t>
          </a:r>
        </a:p>
      </dgm:t>
    </dgm:pt>
    <dgm:pt modelId="{D4454092-E839-44C3-A1A0-9581A4CACF45}" type="parTrans" cxnId="{38C85D70-1FCD-4965-80DA-4D9438E9FBA6}">
      <dgm:prSet/>
      <dgm:spPr/>
      <dgm:t>
        <a:bodyPr/>
        <a:lstStyle/>
        <a:p>
          <a:endParaRPr lang="en-US"/>
        </a:p>
      </dgm:t>
    </dgm:pt>
    <dgm:pt modelId="{1F0C89BB-1C3A-4C95-A16F-1D6172DF812C}" type="sibTrans" cxnId="{38C85D70-1FCD-4965-80DA-4D9438E9FBA6}">
      <dgm:prSet/>
      <dgm:spPr/>
      <dgm:t>
        <a:bodyPr/>
        <a:lstStyle/>
        <a:p>
          <a:endParaRPr lang="en-US"/>
        </a:p>
      </dgm:t>
    </dgm:pt>
    <dgm:pt modelId="{5D6AECF5-E653-41A3-9714-3525FFDD6492}">
      <dgm:prSet phldrT="[Text]"/>
      <dgm:spPr/>
      <dgm:t>
        <a:bodyPr/>
        <a:lstStyle/>
        <a:p>
          <a:r>
            <a:rPr lang="en-US"/>
            <a:t>Scoping</a:t>
          </a:r>
        </a:p>
      </dgm:t>
    </dgm:pt>
    <dgm:pt modelId="{6FE90BA8-7F2C-4A81-833E-7C28FA07817C}" type="parTrans" cxnId="{6BA45294-7AE7-4A67-AC06-3F4D22F30F49}">
      <dgm:prSet/>
      <dgm:spPr/>
      <dgm:t>
        <a:bodyPr/>
        <a:lstStyle/>
        <a:p>
          <a:endParaRPr lang="en-US"/>
        </a:p>
      </dgm:t>
    </dgm:pt>
    <dgm:pt modelId="{9ADEA45B-418D-4113-8A51-7C4D1DA3A6C7}" type="sibTrans" cxnId="{6BA45294-7AE7-4A67-AC06-3F4D22F30F49}">
      <dgm:prSet/>
      <dgm:spPr/>
      <dgm:t>
        <a:bodyPr/>
        <a:lstStyle/>
        <a:p>
          <a:endParaRPr lang="en-US"/>
        </a:p>
      </dgm:t>
    </dgm:pt>
    <dgm:pt modelId="{AF572C29-94B2-4E0E-9FF6-62D0FEBA69F9}">
      <dgm:prSet phldrT="[Text]"/>
      <dgm:spPr/>
      <dgm:t>
        <a:bodyPr/>
        <a:lstStyle/>
        <a:p>
          <a:r>
            <a:rPr lang="en-US"/>
            <a:t>Conduct field review</a:t>
          </a:r>
        </a:p>
      </dgm:t>
    </dgm:pt>
    <dgm:pt modelId="{585E7159-B585-404D-9768-C6461974A9C9}" type="parTrans" cxnId="{404F5FE3-82E0-4F0A-B0E7-654F86FCC444}">
      <dgm:prSet/>
      <dgm:spPr/>
      <dgm:t>
        <a:bodyPr/>
        <a:lstStyle/>
        <a:p>
          <a:endParaRPr lang="en-US"/>
        </a:p>
      </dgm:t>
    </dgm:pt>
    <dgm:pt modelId="{923325AD-99C0-41B3-8294-E8B0C6B2DA2A}" type="sibTrans" cxnId="{404F5FE3-82E0-4F0A-B0E7-654F86FCC444}">
      <dgm:prSet/>
      <dgm:spPr/>
      <dgm:t>
        <a:bodyPr/>
        <a:lstStyle/>
        <a:p>
          <a:endParaRPr lang="en-US"/>
        </a:p>
      </dgm:t>
    </dgm:pt>
    <dgm:pt modelId="{D2BDE9B1-1F7A-4722-8FF0-8F06712B1623}">
      <dgm:prSet phldrT="[Text]"/>
      <dgm:spPr/>
      <dgm:t>
        <a:bodyPr/>
        <a:lstStyle/>
        <a:p>
          <a:r>
            <a:rPr lang="en-US"/>
            <a:t>Complete scoping report</a:t>
          </a:r>
        </a:p>
      </dgm:t>
    </dgm:pt>
    <dgm:pt modelId="{4F5E8AB8-0B45-4895-8883-EA008C866DAF}" type="parTrans" cxnId="{FB6E8795-60DF-4002-8CAA-2254C607CAA9}">
      <dgm:prSet/>
      <dgm:spPr/>
      <dgm:t>
        <a:bodyPr/>
        <a:lstStyle/>
        <a:p>
          <a:endParaRPr lang="en-US"/>
        </a:p>
      </dgm:t>
    </dgm:pt>
    <dgm:pt modelId="{4C8ECD6D-6990-478C-B54A-D24130EC94E5}" type="sibTrans" cxnId="{FB6E8795-60DF-4002-8CAA-2254C607CAA9}">
      <dgm:prSet/>
      <dgm:spPr/>
      <dgm:t>
        <a:bodyPr/>
        <a:lstStyle/>
        <a:p>
          <a:endParaRPr lang="en-US"/>
        </a:p>
      </dgm:t>
    </dgm:pt>
    <dgm:pt modelId="{6A7EA30B-AB4C-4B4A-BB5D-2099285A4A3C}">
      <dgm:prSet phldrT="[Text]"/>
      <dgm:spPr/>
      <dgm:t>
        <a:bodyPr/>
        <a:lstStyle/>
        <a:p>
          <a:r>
            <a:rPr lang="en-US"/>
            <a:t>Identify Improve </a:t>
          </a:r>
          <a:r>
            <a:rPr lang="en-US" err="1"/>
            <a:t>ments</a:t>
          </a:r>
          <a:endParaRPr lang="en-US"/>
        </a:p>
      </dgm:t>
    </dgm:pt>
    <dgm:pt modelId="{6E1112E7-0490-41F0-8D49-A6246EB499ED}" type="parTrans" cxnId="{84A045F4-D0A0-46DF-AAC9-34189D803A73}">
      <dgm:prSet/>
      <dgm:spPr/>
      <dgm:t>
        <a:bodyPr/>
        <a:lstStyle/>
        <a:p>
          <a:endParaRPr lang="en-US"/>
        </a:p>
      </dgm:t>
    </dgm:pt>
    <dgm:pt modelId="{CE4BF01C-4666-4560-9E19-B818D7687BCC}" type="sibTrans" cxnId="{84A045F4-D0A0-46DF-AAC9-34189D803A73}">
      <dgm:prSet/>
      <dgm:spPr/>
      <dgm:t>
        <a:bodyPr/>
        <a:lstStyle/>
        <a:p>
          <a:endParaRPr lang="en-US"/>
        </a:p>
      </dgm:t>
    </dgm:pt>
    <dgm:pt modelId="{9B9DF895-EA7F-4C51-AEB3-C6F2206A75C1}">
      <dgm:prSet phldrT="[Text]"/>
      <dgm:spPr/>
      <dgm:t>
        <a:bodyPr/>
        <a:lstStyle/>
        <a:p>
          <a:r>
            <a:rPr lang="en-US"/>
            <a:t>Design</a:t>
          </a:r>
        </a:p>
      </dgm:t>
    </dgm:pt>
    <dgm:pt modelId="{E438D269-97CD-4344-A5AE-0E89D010BCB4}" type="parTrans" cxnId="{8F54EA3F-D6E4-474F-89CD-E800EF891176}">
      <dgm:prSet/>
      <dgm:spPr/>
      <dgm:t>
        <a:bodyPr/>
        <a:lstStyle/>
        <a:p>
          <a:endParaRPr lang="en-US"/>
        </a:p>
      </dgm:t>
    </dgm:pt>
    <dgm:pt modelId="{2B02927F-452F-46E7-9277-740BBEC8DA48}" type="sibTrans" cxnId="{8F54EA3F-D6E4-474F-89CD-E800EF891176}">
      <dgm:prSet/>
      <dgm:spPr/>
      <dgm:t>
        <a:bodyPr/>
        <a:lstStyle/>
        <a:p>
          <a:endParaRPr lang="en-US"/>
        </a:p>
      </dgm:t>
    </dgm:pt>
    <dgm:pt modelId="{AF4734C8-2B69-4FF0-872F-BD35F6F4178A}">
      <dgm:prSet phldrT="[Text]"/>
      <dgm:spPr/>
      <dgm:t>
        <a:bodyPr/>
        <a:lstStyle/>
        <a:p>
          <a:r>
            <a:rPr lang="en-US"/>
            <a:t>Scope phasing</a:t>
          </a:r>
        </a:p>
      </dgm:t>
    </dgm:pt>
    <dgm:pt modelId="{609D84A7-4AB4-4754-8E34-E64A43CCD754}" type="parTrans" cxnId="{C0C803C1-E965-4700-A6F1-CF34FA2F1A3F}">
      <dgm:prSet/>
      <dgm:spPr/>
      <dgm:t>
        <a:bodyPr/>
        <a:lstStyle/>
        <a:p>
          <a:endParaRPr lang="en-US"/>
        </a:p>
      </dgm:t>
    </dgm:pt>
    <dgm:pt modelId="{D8A83F83-726C-4C7B-BF66-A93E41B46B55}" type="sibTrans" cxnId="{C0C803C1-E965-4700-A6F1-CF34FA2F1A3F}">
      <dgm:prSet/>
      <dgm:spPr/>
      <dgm:t>
        <a:bodyPr/>
        <a:lstStyle/>
        <a:p>
          <a:endParaRPr lang="en-US"/>
        </a:p>
      </dgm:t>
    </dgm:pt>
    <dgm:pt modelId="{5ACBA430-D649-4D8B-848C-01CC095D10FB}">
      <dgm:prSet phldrT="[Text]"/>
      <dgm:spPr/>
      <dgm:t>
        <a:bodyPr/>
        <a:lstStyle/>
        <a:p>
          <a:r>
            <a:rPr lang="en-US"/>
            <a:t>Align scope to fund allocation</a:t>
          </a:r>
        </a:p>
      </dgm:t>
    </dgm:pt>
    <dgm:pt modelId="{5849EB74-04D1-4610-A464-5AEB900D16FF}" type="parTrans" cxnId="{192AD9ED-B997-4AC2-AC17-8398AFD3AFFD}">
      <dgm:prSet/>
      <dgm:spPr/>
      <dgm:t>
        <a:bodyPr/>
        <a:lstStyle/>
        <a:p>
          <a:endParaRPr lang="en-US"/>
        </a:p>
      </dgm:t>
    </dgm:pt>
    <dgm:pt modelId="{A9A26C44-D406-4DD3-9A74-C30E926E3786}" type="sibTrans" cxnId="{192AD9ED-B997-4AC2-AC17-8398AFD3AFFD}">
      <dgm:prSet/>
      <dgm:spPr/>
      <dgm:t>
        <a:bodyPr/>
        <a:lstStyle/>
        <a:p>
          <a:endParaRPr lang="en-US"/>
        </a:p>
      </dgm:t>
    </dgm:pt>
    <dgm:pt modelId="{50AC4C8D-E97C-46D9-B2AB-EA1AA1FA607E}">
      <dgm:prSet phldrT="[Text]"/>
      <dgm:spPr/>
      <dgm:t>
        <a:bodyPr/>
        <a:lstStyle/>
        <a:p>
          <a:r>
            <a:rPr lang="en-US"/>
            <a:t>RRR committee review</a:t>
          </a:r>
        </a:p>
      </dgm:t>
    </dgm:pt>
    <dgm:pt modelId="{9555FA9B-EF7B-4186-A693-2E12AEBB6146}" type="parTrans" cxnId="{04F288CB-780D-4AE7-90D4-688AB506A61E}">
      <dgm:prSet/>
      <dgm:spPr/>
      <dgm:t>
        <a:bodyPr/>
        <a:lstStyle/>
        <a:p>
          <a:endParaRPr lang="en-US"/>
        </a:p>
      </dgm:t>
    </dgm:pt>
    <dgm:pt modelId="{C42282D3-3D6C-43BC-AC55-E138589C1C8A}" type="sibTrans" cxnId="{04F288CB-780D-4AE7-90D4-688AB506A61E}">
      <dgm:prSet/>
      <dgm:spPr/>
      <dgm:t>
        <a:bodyPr/>
        <a:lstStyle/>
        <a:p>
          <a:endParaRPr lang="en-US"/>
        </a:p>
      </dgm:t>
    </dgm:pt>
    <dgm:pt modelId="{ECA2617D-4B4C-43D0-A2A9-00643C466ECB}">
      <dgm:prSet phldrT="[Text]"/>
      <dgm:spPr/>
      <dgm:t>
        <a:bodyPr/>
        <a:lstStyle/>
        <a:p>
          <a:r>
            <a:rPr lang="en-US"/>
            <a:t>Procure design consultant</a:t>
          </a:r>
        </a:p>
      </dgm:t>
    </dgm:pt>
    <dgm:pt modelId="{F9D82476-62E8-4FA3-B349-2D5DE325AD7F}" type="parTrans" cxnId="{4001DB6A-8B36-4496-8E55-45E3F6C7FFDA}">
      <dgm:prSet/>
      <dgm:spPr/>
      <dgm:t>
        <a:bodyPr/>
        <a:lstStyle/>
        <a:p>
          <a:endParaRPr lang="en-US"/>
        </a:p>
      </dgm:t>
    </dgm:pt>
    <dgm:pt modelId="{9D19F74E-03FA-4EED-9D82-581FDB0341C7}" type="sibTrans" cxnId="{4001DB6A-8B36-4496-8E55-45E3F6C7FFDA}">
      <dgm:prSet/>
      <dgm:spPr/>
      <dgm:t>
        <a:bodyPr/>
        <a:lstStyle/>
        <a:p>
          <a:endParaRPr lang="en-US"/>
        </a:p>
      </dgm:t>
    </dgm:pt>
    <dgm:pt modelId="{84D74495-61CC-4347-A8C4-32D239622726}">
      <dgm:prSet phldrT="[Text]"/>
      <dgm:spPr/>
      <dgm:t>
        <a:bodyPr/>
        <a:lstStyle/>
        <a:p>
          <a:r>
            <a:rPr lang="en-US"/>
            <a:t>ERC Phase review</a:t>
          </a:r>
        </a:p>
      </dgm:t>
    </dgm:pt>
    <dgm:pt modelId="{5B66AFF7-0F3B-4B79-B661-9DAA563FF294}" type="parTrans" cxnId="{F29C5226-D724-4F5D-B03F-B1488718C41B}">
      <dgm:prSet/>
      <dgm:spPr/>
      <dgm:t>
        <a:bodyPr/>
        <a:lstStyle/>
        <a:p>
          <a:endParaRPr lang="en-US"/>
        </a:p>
      </dgm:t>
    </dgm:pt>
    <dgm:pt modelId="{6A777482-02A0-413E-BB71-6298B67DEB21}" type="sibTrans" cxnId="{F29C5226-D724-4F5D-B03F-B1488718C41B}">
      <dgm:prSet/>
      <dgm:spPr/>
      <dgm:t>
        <a:bodyPr/>
        <a:lstStyle/>
        <a:p>
          <a:endParaRPr lang="en-US"/>
        </a:p>
      </dgm:t>
    </dgm:pt>
    <dgm:pt modelId="{DC6ECCE0-D554-4CAD-A214-D386C3F6E1E7}" type="pres">
      <dgm:prSet presAssocID="{33F57940-23E2-4887-9881-6B259870B03E}" presName="theList" presStyleCnt="0">
        <dgm:presLayoutVars>
          <dgm:dir/>
          <dgm:animLvl val="lvl"/>
          <dgm:resizeHandles val="exact"/>
        </dgm:presLayoutVars>
      </dgm:prSet>
      <dgm:spPr/>
    </dgm:pt>
    <dgm:pt modelId="{EA5C5EA4-0279-4CC3-975B-AC1AB0047CED}" type="pres">
      <dgm:prSet presAssocID="{FED24910-6A22-4CD8-9DB6-058ABDA7B65B}" presName="compNode" presStyleCnt="0"/>
      <dgm:spPr/>
    </dgm:pt>
    <dgm:pt modelId="{40D59564-4374-4AD1-A00E-24CD873FB389}" type="pres">
      <dgm:prSet presAssocID="{FED24910-6A22-4CD8-9DB6-058ABDA7B65B}" presName="noGeometry" presStyleCnt="0"/>
      <dgm:spPr/>
    </dgm:pt>
    <dgm:pt modelId="{2CFB7F86-1B30-4BAC-B499-016C2294A010}" type="pres">
      <dgm:prSet presAssocID="{FED24910-6A22-4CD8-9DB6-058ABDA7B65B}" presName="childTextVisible" presStyleLbl="bgAccFollowNode1" presStyleIdx="0" presStyleCnt="5">
        <dgm:presLayoutVars>
          <dgm:bulletEnabled val="1"/>
        </dgm:presLayoutVars>
      </dgm:prSet>
      <dgm:spPr/>
    </dgm:pt>
    <dgm:pt modelId="{F88BA5A7-6533-4EE0-82B5-A5745C1327AA}" type="pres">
      <dgm:prSet presAssocID="{FED24910-6A22-4CD8-9DB6-058ABDA7B65B}" presName="childTextHidden" presStyleLbl="bgAccFollowNode1" presStyleIdx="0" presStyleCnt="5"/>
      <dgm:spPr/>
    </dgm:pt>
    <dgm:pt modelId="{5E0CC643-89C9-4E77-939C-759B5EB01ECB}" type="pres">
      <dgm:prSet presAssocID="{FED24910-6A22-4CD8-9DB6-058ABDA7B65B}" presName="parentText" presStyleLbl="node1" presStyleIdx="0" presStyleCnt="5">
        <dgm:presLayoutVars>
          <dgm:chMax val="1"/>
          <dgm:bulletEnabled val="1"/>
        </dgm:presLayoutVars>
      </dgm:prSet>
      <dgm:spPr/>
    </dgm:pt>
    <dgm:pt modelId="{B249F677-2D1E-463A-8905-6D0A1AC00A25}" type="pres">
      <dgm:prSet presAssocID="{FED24910-6A22-4CD8-9DB6-058ABDA7B65B}" presName="aSpace" presStyleCnt="0"/>
      <dgm:spPr/>
    </dgm:pt>
    <dgm:pt modelId="{E1CF8459-6F2C-4FC0-847E-B2035F984A7D}" type="pres">
      <dgm:prSet presAssocID="{5B8183F2-7958-478D-A2EA-F6862B3EF231}" presName="compNode" presStyleCnt="0"/>
      <dgm:spPr/>
    </dgm:pt>
    <dgm:pt modelId="{DFF6D6E8-537D-4B9E-AE6E-F40C5E51FA2A}" type="pres">
      <dgm:prSet presAssocID="{5B8183F2-7958-478D-A2EA-F6862B3EF231}" presName="noGeometry" presStyleCnt="0"/>
      <dgm:spPr/>
    </dgm:pt>
    <dgm:pt modelId="{95CED807-172A-4BDD-B861-3DC013A91A80}" type="pres">
      <dgm:prSet presAssocID="{5B8183F2-7958-478D-A2EA-F6862B3EF231}" presName="childTextVisible" presStyleLbl="bgAccFollowNode1" presStyleIdx="1" presStyleCnt="5">
        <dgm:presLayoutVars>
          <dgm:bulletEnabled val="1"/>
        </dgm:presLayoutVars>
      </dgm:prSet>
      <dgm:spPr/>
    </dgm:pt>
    <dgm:pt modelId="{6F61B186-29BC-40CD-84AB-CF854D4DDCF7}" type="pres">
      <dgm:prSet presAssocID="{5B8183F2-7958-478D-A2EA-F6862B3EF231}" presName="childTextHidden" presStyleLbl="bgAccFollowNode1" presStyleIdx="1" presStyleCnt="5"/>
      <dgm:spPr/>
    </dgm:pt>
    <dgm:pt modelId="{24893311-2E37-4668-A853-D5E06A2FAFF7}" type="pres">
      <dgm:prSet presAssocID="{5B8183F2-7958-478D-A2EA-F6862B3EF231}" presName="parentText" presStyleLbl="node1" presStyleIdx="1" presStyleCnt="5">
        <dgm:presLayoutVars>
          <dgm:chMax val="1"/>
          <dgm:bulletEnabled val="1"/>
        </dgm:presLayoutVars>
      </dgm:prSet>
      <dgm:spPr/>
    </dgm:pt>
    <dgm:pt modelId="{E4FF77B9-2C3D-4C4C-943D-A416210181D3}" type="pres">
      <dgm:prSet presAssocID="{5B8183F2-7958-478D-A2EA-F6862B3EF231}" presName="aSpace" presStyleCnt="0"/>
      <dgm:spPr/>
    </dgm:pt>
    <dgm:pt modelId="{C385CAEC-5CA2-4328-864A-96814409F89E}" type="pres">
      <dgm:prSet presAssocID="{5D6AECF5-E653-41A3-9714-3525FFDD6492}" presName="compNode" presStyleCnt="0"/>
      <dgm:spPr/>
    </dgm:pt>
    <dgm:pt modelId="{D997901F-068F-47FD-8E93-051124DD4D6E}" type="pres">
      <dgm:prSet presAssocID="{5D6AECF5-E653-41A3-9714-3525FFDD6492}" presName="noGeometry" presStyleCnt="0"/>
      <dgm:spPr/>
    </dgm:pt>
    <dgm:pt modelId="{74E3F870-E389-4E5B-8100-25A28C0D2AE9}" type="pres">
      <dgm:prSet presAssocID="{5D6AECF5-E653-41A3-9714-3525FFDD6492}" presName="childTextVisible" presStyleLbl="bgAccFollowNode1" presStyleIdx="2" presStyleCnt="5">
        <dgm:presLayoutVars>
          <dgm:bulletEnabled val="1"/>
        </dgm:presLayoutVars>
      </dgm:prSet>
      <dgm:spPr/>
    </dgm:pt>
    <dgm:pt modelId="{DC7C8FF6-511F-43EB-BAD5-D64E028E1D26}" type="pres">
      <dgm:prSet presAssocID="{5D6AECF5-E653-41A3-9714-3525FFDD6492}" presName="childTextHidden" presStyleLbl="bgAccFollowNode1" presStyleIdx="2" presStyleCnt="5"/>
      <dgm:spPr/>
    </dgm:pt>
    <dgm:pt modelId="{2C60469A-181A-4C95-8149-D526C3B1AE01}" type="pres">
      <dgm:prSet presAssocID="{5D6AECF5-E653-41A3-9714-3525FFDD6492}" presName="parentText" presStyleLbl="node1" presStyleIdx="2" presStyleCnt="5">
        <dgm:presLayoutVars>
          <dgm:chMax val="1"/>
          <dgm:bulletEnabled val="1"/>
        </dgm:presLayoutVars>
      </dgm:prSet>
      <dgm:spPr/>
    </dgm:pt>
    <dgm:pt modelId="{8F4AC67F-6B60-459A-8C16-A65731951C3B}" type="pres">
      <dgm:prSet presAssocID="{5D6AECF5-E653-41A3-9714-3525FFDD6492}" presName="aSpace" presStyleCnt="0"/>
      <dgm:spPr/>
    </dgm:pt>
    <dgm:pt modelId="{4B8130F7-D602-4B07-BB56-3BAECC11AA83}" type="pres">
      <dgm:prSet presAssocID="{6A7EA30B-AB4C-4B4A-BB5D-2099285A4A3C}" presName="compNode" presStyleCnt="0"/>
      <dgm:spPr/>
    </dgm:pt>
    <dgm:pt modelId="{2558A133-C2DA-4876-B36C-E86A8A9E4F7E}" type="pres">
      <dgm:prSet presAssocID="{6A7EA30B-AB4C-4B4A-BB5D-2099285A4A3C}" presName="noGeometry" presStyleCnt="0"/>
      <dgm:spPr/>
    </dgm:pt>
    <dgm:pt modelId="{B0D219EE-0890-44B1-9111-47EC6598632C}" type="pres">
      <dgm:prSet presAssocID="{6A7EA30B-AB4C-4B4A-BB5D-2099285A4A3C}" presName="childTextVisible" presStyleLbl="bgAccFollowNode1" presStyleIdx="3" presStyleCnt="5">
        <dgm:presLayoutVars>
          <dgm:bulletEnabled val="1"/>
        </dgm:presLayoutVars>
      </dgm:prSet>
      <dgm:spPr/>
    </dgm:pt>
    <dgm:pt modelId="{B0251D23-EF7B-4414-A1CF-953D97F8FCB3}" type="pres">
      <dgm:prSet presAssocID="{6A7EA30B-AB4C-4B4A-BB5D-2099285A4A3C}" presName="childTextHidden" presStyleLbl="bgAccFollowNode1" presStyleIdx="3" presStyleCnt="5"/>
      <dgm:spPr/>
    </dgm:pt>
    <dgm:pt modelId="{C9FE7BF7-40A4-445D-A4AA-813D3BA8F560}" type="pres">
      <dgm:prSet presAssocID="{6A7EA30B-AB4C-4B4A-BB5D-2099285A4A3C}" presName="parentText" presStyleLbl="node1" presStyleIdx="3" presStyleCnt="5">
        <dgm:presLayoutVars>
          <dgm:chMax val="1"/>
          <dgm:bulletEnabled val="1"/>
        </dgm:presLayoutVars>
      </dgm:prSet>
      <dgm:spPr/>
    </dgm:pt>
    <dgm:pt modelId="{4CE6C696-EA9D-468D-A60A-124B000794B4}" type="pres">
      <dgm:prSet presAssocID="{6A7EA30B-AB4C-4B4A-BB5D-2099285A4A3C}" presName="aSpace" presStyleCnt="0"/>
      <dgm:spPr/>
    </dgm:pt>
    <dgm:pt modelId="{417EC13F-F4DE-4B51-B851-987A36292CEA}" type="pres">
      <dgm:prSet presAssocID="{9B9DF895-EA7F-4C51-AEB3-C6F2206A75C1}" presName="compNode" presStyleCnt="0"/>
      <dgm:spPr/>
    </dgm:pt>
    <dgm:pt modelId="{C9612362-BD94-4AB2-A8DE-3609DF041489}" type="pres">
      <dgm:prSet presAssocID="{9B9DF895-EA7F-4C51-AEB3-C6F2206A75C1}" presName="noGeometry" presStyleCnt="0"/>
      <dgm:spPr/>
    </dgm:pt>
    <dgm:pt modelId="{6FC4BAC7-EF97-49AF-8B18-C9C0704C1F9F}" type="pres">
      <dgm:prSet presAssocID="{9B9DF895-EA7F-4C51-AEB3-C6F2206A75C1}" presName="childTextVisible" presStyleLbl="bgAccFollowNode1" presStyleIdx="4" presStyleCnt="5">
        <dgm:presLayoutVars>
          <dgm:bulletEnabled val="1"/>
        </dgm:presLayoutVars>
      </dgm:prSet>
      <dgm:spPr/>
    </dgm:pt>
    <dgm:pt modelId="{4C6003A2-E776-4CA2-82FF-81CD110FDB90}" type="pres">
      <dgm:prSet presAssocID="{9B9DF895-EA7F-4C51-AEB3-C6F2206A75C1}" presName="childTextHidden" presStyleLbl="bgAccFollowNode1" presStyleIdx="4" presStyleCnt="5"/>
      <dgm:spPr/>
    </dgm:pt>
    <dgm:pt modelId="{5A275ED8-1166-401F-AB32-F156D9E81775}" type="pres">
      <dgm:prSet presAssocID="{9B9DF895-EA7F-4C51-AEB3-C6F2206A75C1}" presName="parentText" presStyleLbl="node1" presStyleIdx="4" presStyleCnt="5">
        <dgm:presLayoutVars>
          <dgm:chMax val="1"/>
          <dgm:bulletEnabled val="1"/>
        </dgm:presLayoutVars>
      </dgm:prSet>
      <dgm:spPr/>
    </dgm:pt>
  </dgm:ptLst>
  <dgm:cxnLst>
    <dgm:cxn modelId="{C698DD05-24F5-4B3D-8034-876CDB849B8A}" type="presOf" srcId="{249794C7-8EC3-4221-913F-9892356C7981}" destId="{F88BA5A7-6533-4EE0-82B5-A5745C1327AA}" srcOrd="1" destOrd="1" presId="urn:microsoft.com/office/officeart/2005/8/layout/hProcess6"/>
    <dgm:cxn modelId="{927A6306-387B-4384-B888-F70BCE91C319}" type="presOf" srcId="{6A7EA30B-AB4C-4B4A-BB5D-2099285A4A3C}" destId="{C9FE7BF7-40A4-445D-A4AA-813D3BA8F560}" srcOrd="0" destOrd="0" presId="urn:microsoft.com/office/officeart/2005/8/layout/hProcess6"/>
    <dgm:cxn modelId="{9F44F906-A082-4E23-9677-4883A3F554F9}" srcId="{33F57940-23E2-4887-9881-6B259870B03E}" destId="{FED24910-6A22-4CD8-9DB6-058ABDA7B65B}" srcOrd="0" destOrd="0" parTransId="{836662A2-EC6B-4514-92DA-C1229384C67B}" sibTransId="{6495A5FC-10A8-4F8F-BA84-6DBF1CF93709}"/>
    <dgm:cxn modelId="{10943608-1A53-42B0-9011-C1004544ADE7}" type="presOf" srcId="{AF4734C8-2B69-4FF0-872F-BD35F6F4178A}" destId="{B0251D23-EF7B-4414-A1CF-953D97F8FCB3}" srcOrd="1" destOrd="0" presId="urn:microsoft.com/office/officeart/2005/8/layout/hProcess6"/>
    <dgm:cxn modelId="{C4E3750B-4366-4A7E-AF21-4E27BCDA4B02}" type="presOf" srcId="{AF4734C8-2B69-4FF0-872F-BD35F6F4178A}" destId="{B0D219EE-0890-44B1-9111-47EC6598632C}" srcOrd="0" destOrd="0" presId="urn:microsoft.com/office/officeart/2005/8/layout/hProcess6"/>
    <dgm:cxn modelId="{92DE360E-705E-4B7F-8EF7-888F0D27A3B6}" type="presOf" srcId="{5606684C-03BE-4E8E-9AF1-CBB984B295BF}" destId="{2CFB7F86-1B30-4BAC-B499-016C2294A010}" srcOrd="0" destOrd="0" presId="urn:microsoft.com/office/officeart/2005/8/layout/hProcess6"/>
    <dgm:cxn modelId="{BC796517-EB73-44A1-BC16-F96D7446457B}" srcId="{FED24910-6A22-4CD8-9DB6-058ABDA7B65B}" destId="{249794C7-8EC3-4221-913F-9892356C7981}" srcOrd="1" destOrd="0" parTransId="{A023939A-94CB-4322-9EC2-7F4FB86101C9}" sibTransId="{8D744A94-A629-40AE-9BA2-D20930A29B1A}"/>
    <dgm:cxn modelId="{B38E5E1E-7ED8-4E6C-97B1-42F9D45F9D33}" type="presOf" srcId="{AF572C29-94B2-4E0E-9FF6-62D0FEBA69F9}" destId="{74E3F870-E389-4E5B-8100-25A28C0D2AE9}" srcOrd="0" destOrd="0" presId="urn:microsoft.com/office/officeart/2005/8/layout/hProcess6"/>
    <dgm:cxn modelId="{DB178420-8072-4B8F-909D-5B37E59E71A5}" type="presOf" srcId="{AF572C29-94B2-4E0E-9FF6-62D0FEBA69F9}" destId="{DC7C8FF6-511F-43EB-BAD5-D64E028E1D26}" srcOrd="1" destOrd="0" presId="urn:microsoft.com/office/officeart/2005/8/layout/hProcess6"/>
    <dgm:cxn modelId="{F29C5226-D724-4F5D-B03F-B1488718C41B}" srcId="{9B9DF895-EA7F-4C51-AEB3-C6F2206A75C1}" destId="{84D74495-61CC-4347-A8C4-32D239622726}" srcOrd="1" destOrd="0" parTransId="{5B66AFF7-0F3B-4B79-B661-9DAA563FF294}" sibTransId="{6A777482-02A0-413E-BB71-6298B67DEB21}"/>
    <dgm:cxn modelId="{8B93C62E-EBDE-4921-B7A4-11D9F4D1DCEB}" type="presOf" srcId="{5ACBA430-D649-4D8B-848C-01CC095D10FB}" destId="{B0D219EE-0890-44B1-9111-47EC6598632C}" srcOrd="0" destOrd="1" presId="urn:microsoft.com/office/officeart/2005/8/layout/hProcess6"/>
    <dgm:cxn modelId="{6B5A7030-6D66-4091-8A25-57FA7DB695C5}" type="presOf" srcId="{50AC4C8D-E97C-46D9-B2AB-EA1AA1FA607E}" destId="{B0D219EE-0890-44B1-9111-47EC6598632C}" srcOrd="0" destOrd="2" presId="urn:microsoft.com/office/officeart/2005/8/layout/hProcess6"/>
    <dgm:cxn modelId="{4337E832-0768-4665-B825-0E1C8326E3E4}" type="presOf" srcId="{5B8183F2-7958-478D-A2EA-F6862B3EF231}" destId="{24893311-2E37-4668-A853-D5E06A2FAFF7}" srcOrd="0" destOrd="0" presId="urn:microsoft.com/office/officeart/2005/8/layout/hProcess6"/>
    <dgm:cxn modelId="{354DA833-6B72-4F00-B880-63EEACCA8CDA}" type="presOf" srcId="{5ACBA430-D649-4D8B-848C-01CC095D10FB}" destId="{B0251D23-EF7B-4414-A1CF-953D97F8FCB3}" srcOrd="1" destOrd="1" presId="urn:microsoft.com/office/officeart/2005/8/layout/hProcess6"/>
    <dgm:cxn modelId="{8F54EA3F-D6E4-474F-89CD-E800EF891176}" srcId="{33F57940-23E2-4887-9881-6B259870B03E}" destId="{9B9DF895-EA7F-4C51-AEB3-C6F2206A75C1}" srcOrd="4" destOrd="0" parTransId="{E438D269-97CD-4344-A5AE-0E89D010BCB4}" sibTransId="{2B02927F-452F-46E7-9277-740BBEC8DA48}"/>
    <dgm:cxn modelId="{4643C268-A602-40F2-8642-CAD04F884050}" srcId="{33F57940-23E2-4887-9881-6B259870B03E}" destId="{5B8183F2-7958-478D-A2EA-F6862B3EF231}" srcOrd="1" destOrd="0" parTransId="{5131D38A-ED44-47B2-B936-35626CA04E63}" sibTransId="{4866358D-F594-44CE-98A7-4711E9990108}"/>
    <dgm:cxn modelId="{D19D5A49-637A-4F80-8095-FDB37AC2FCCA}" type="presOf" srcId="{F8AE75E0-ABE8-42FB-9D6F-983E1EA224EB}" destId="{95CED807-172A-4BDD-B861-3DC013A91A80}" srcOrd="0" destOrd="0" presId="urn:microsoft.com/office/officeart/2005/8/layout/hProcess6"/>
    <dgm:cxn modelId="{4001DB6A-8B36-4496-8E55-45E3F6C7FFDA}" srcId="{9B9DF895-EA7F-4C51-AEB3-C6F2206A75C1}" destId="{ECA2617D-4B4C-43D0-A2A9-00643C466ECB}" srcOrd="0" destOrd="0" parTransId="{F9D82476-62E8-4FA3-B349-2D5DE325AD7F}" sibTransId="{9D19F74E-03FA-4EED-9D82-581FDB0341C7}"/>
    <dgm:cxn modelId="{38C85D70-1FCD-4965-80DA-4D9438E9FBA6}" srcId="{5B8183F2-7958-478D-A2EA-F6862B3EF231}" destId="{F8AE75E0-ABE8-42FB-9D6F-983E1EA224EB}" srcOrd="0" destOrd="0" parTransId="{D4454092-E839-44C3-A1A0-9581A4CACF45}" sibTransId="{1F0C89BB-1C3A-4C95-A16F-1D6172DF812C}"/>
    <dgm:cxn modelId="{B2969F73-4EC9-4B7F-8BB5-49543FF8986E}" type="presOf" srcId="{FED24910-6A22-4CD8-9DB6-058ABDA7B65B}" destId="{5E0CC643-89C9-4E77-939C-759B5EB01ECB}" srcOrd="0" destOrd="0" presId="urn:microsoft.com/office/officeart/2005/8/layout/hProcess6"/>
    <dgm:cxn modelId="{5AC7BA84-BF7A-4AEC-A12A-6EF74C356670}" srcId="{FED24910-6A22-4CD8-9DB6-058ABDA7B65B}" destId="{5606684C-03BE-4E8E-9AF1-CBB984B295BF}" srcOrd="0" destOrd="0" parTransId="{09B1C81F-8004-421F-AAB1-0E681A0F9FF9}" sibTransId="{910434F1-D98F-494B-AB6D-032E78243C34}"/>
    <dgm:cxn modelId="{5FB0C486-C889-4255-9CCE-0858C4139AD8}" type="presOf" srcId="{33F57940-23E2-4887-9881-6B259870B03E}" destId="{DC6ECCE0-D554-4CAD-A214-D386C3F6E1E7}" srcOrd="0" destOrd="0" presId="urn:microsoft.com/office/officeart/2005/8/layout/hProcess6"/>
    <dgm:cxn modelId="{B0E2DC8B-0B0E-4363-97BE-E7A4AD23CEB7}" type="presOf" srcId="{ECA2617D-4B4C-43D0-A2A9-00643C466ECB}" destId="{6FC4BAC7-EF97-49AF-8B18-C9C0704C1F9F}" srcOrd="0" destOrd="0" presId="urn:microsoft.com/office/officeart/2005/8/layout/hProcess6"/>
    <dgm:cxn modelId="{6BA45294-7AE7-4A67-AC06-3F4D22F30F49}" srcId="{33F57940-23E2-4887-9881-6B259870B03E}" destId="{5D6AECF5-E653-41A3-9714-3525FFDD6492}" srcOrd="2" destOrd="0" parTransId="{6FE90BA8-7F2C-4A81-833E-7C28FA07817C}" sibTransId="{9ADEA45B-418D-4113-8A51-7C4D1DA3A6C7}"/>
    <dgm:cxn modelId="{FB6E8795-60DF-4002-8CAA-2254C607CAA9}" srcId="{5D6AECF5-E653-41A3-9714-3525FFDD6492}" destId="{D2BDE9B1-1F7A-4722-8FF0-8F06712B1623}" srcOrd="1" destOrd="0" parTransId="{4F5E8AB8-0B45-4895-8883-EA008C866DAF}" sibTransId="{4C8ECD6D-6990-478C-B54A-D24130EC94E5}"/>
    <dgm:cxn modelId="{003B92A1-331B-4659-839B-4F19A859935B}" type="presOf" srcId="{5606684C-03BE-4E8E-9AF1-CBB984B295BF}" destId="{F88BA5A7-6533-4EE0-82B5-A5745C1327AA}" srcOrd="1" destOrd="0" presId="urn:microsoft.com/office/officeart/2005/8/layout/hProcess6"/>
    <dgm:cxn modelId="{3F7647A3-E4A2-4575-BC4B-F62966D27F22}" type="presOf" srcId="{50AC4C8D-E97C-46D9-B2AB-EA1AA1FA607E}" destId="{B0251D23-EF7B-4414-A1CF-953D97F8FCB3}" srcOrd="1" destOrd="2" presId="urn:microsoft.com/office/officeart/2005/8/layout/hProcess6"/>
    <dgm:cxn modelId="{5340F4AF-C2D7-4832-9C04-32EF37EA452F}" type="presOf" srcId="{F8AE75E0-ABE8-42FB-9D6F-983E1EA224EB}" destId="{6F61B186-29BC-40CD-84AB-CF854D4DDCF7}" srcOrd="1" destOrd="0" presId="urn:microsoft.com/office/officeart/2005/8/layout/hProcess6"/>
    <dgm:cxn modelId="{BE70E9BB-1486-4359-B9B1-C71626D18A5F}" type="presOf" srcId="{ECA2617D-4B4C-43D0-A2A9-00643C466ECB}" destId="{4C6003A2-E776-4CA2-82FF-81CD110FDB90}" srcOrd="1" destOrd="0" presId="urn:microsoft.com/office/officeart/2005/8/layout/hProcess6"/>
    <dgm:cxn modelId="{796B11BF-AD98-49DF-9E14-2DE3E61E0166}" type="presOf" srcId="{D2BDE9B1-1F7A-4722-8FF0-8F06712B1623}" destId="{74E3F870-E389-4E5B-8100-25A28C0D2AE9}" srcOrd="0" destOrd="1" presId="urn:microsoft.com/office/officeart/2005/8/layout/hProcess6"/>
    <dgm:cxn modelId="{FB1431BF-43DE-4EF6-9F1E-7AF0448D1B93}" type="presOf" srcId="{9B9DF895-EA7F-4C51-AEB3-C6F2206A75C1}" destId="{5A275ED8-1166-401F-AB32-F156D9E81775}" srcOrd="0" destOrd="0" presId="urn:microsoft.com/office/officeart/2005/8/layout/hProcess6"/>
    <dgm:cxn modelId="{C0C803C1-E965-4700-A6F1-CF34FA2F1A3F}" srcId="{6A7EA30B-AB4C-4B4A-BB5D-2099285A4A3C}" destId="{AF4734C8-2B69-4FF0-872F-BD35F6F4178A}" srcOrd="0" destOrd="0" parTransId="{609D84A7-4AB4-4754-8E34-E64A43CCD754}" sibTransId="{D8A83F83-726C-4C7B-BF66-A93E41B46B55}"/>
    <dgm:cxn modelId="{329DF4C7-4FDF-4CE6-BF22-CD7A0F1916F5}" type="presOf" srcId="{249794C7-8EC3-4221-913F-9892356C7981}" destId="{2CFB7F86-1B30-4BAC-B499-016C2294A010}" srcOrd="0" destOrd="1" presId="urn:microsoft.com/office/officeart/2005/8/layout/hProcess6"/>
    <dgm:cxn modelId="{04F288CB-780D-4AE7-90D4-688AB506A61E}" srcId="{6A7EA30B-AB4C-4B4A-BB5D-2099285A4A3C}" destId="{50AC4C8D-E97C-46D9-B2AB-EA1AA1FA607E}" srcOrd="2" destOrd="0" parTransId="{9555FA9B-EF7B-4186-A693-2E12AEBB6146}" sibTransId="{C42282D3-3D6C-43BC-AC55-E138589C1C8A}"/>
    <dgm:cxn modelId="{F0665ED2-AE04-4735-A11D-02F41EC1D51F}" type="presOf" srcId="{5D6AECF5-E653-41A3-9714-3525FFDD6492}" destId="{2C60469A-181A-4C95-8149-D526C3B1AE01}" srcOrd="0" destOrd="0" presId="urn:microsoft.com/office/officeart/2005/8/layout/hProcess6"/>
    <dgm:cxn modelId="{57B6BFDA-A8CA-48A6-AC13-CEE49CADA451}" type="presOf" srcId="{84D74495-61CC-4347-A8C4-32D239622726}" destId="{4C6003A2-E776-4CA2-82FF-81CD110FDB90}" srcOrd="1" destOrd="1" presId="urn:microsoft.com/office/officeart/2005/8/layout/hProcess6"/>
    <dgm:cxn modelId="{404F5FE3-82E0-4F0A-B0E7-654F86FCC444}" srcId="{5D6AECF5-E653-41A3-9714-3525FFDD6492}" destId="{AF572C29-94B2-4E0E-9FF6-62D0FEBA69F9}" srcOrd="0" destOrd="0" parTransId="{585E7159-B585-404D-9768-C6461974A9C9}" sibTransId="{923325AD-99C0-41B3-8294-E8B0C6B2DA2A}"/>
    <dgm:cxn modelId="{192AD9ED-B997-4AC2-AC17-8398AFD3AFFD}" srcId="{6A7EA30B-AB4C-4B4A-BB5D-2099285A4A3C}" destId="{5ACBA430-D649-4D8B-848C-01CC095D10FB}" srcOrd="1" destOrd="0" parTransId="{5849EB74-04D1-4610-A464-5AEB900D16FF}" sibTransId="{A9A26C44-D406-4DD3-9A74-C30E926E3786}"/>
    <dgm:cxn modelId="{84A045F4-D0A0-46DF-AAC9-34189D803A73}" srcId="{33F57940-23E2-4887-9881-6B259870B03E}" destId="{6A7EA30B-AB4C-4B4A-BB5D-2099285A4A3C}" srcOrd="3" destOrd="0" parTransId="{6E1112E7-0490-41F0-8D49-A6246EB499ED}" sibTransId="{CE4BF01C-4666-4560-9E19-B818D7687BCC}"/>
    <dgm:cxn modelId="{974C02FD-CF1B-4D0B-BC1B-E0AF4E909ED1}" type="presOf" srcId="{84D74495-61CC-4347-A8C4-32D239622726}" destId="{6FC4BAC7-EF97-49AF-8B18-C9C0704C1F9F}" srcOrd="0" destOrd="1" presId="urn:microsoft.com/office/officeart/2005/8/layout/hProcess6"/>
    <dgm:cxn modelId="{DAF189FD-F3C4-45CA-ACDA-A71D83DC94F8}" type="presOf" srcId="{D2BDE9B1-1F7A-4722-8FF0-8F06712B1623}" destId="{DC7C8FF6-511F-43EB-BAD5-D64E028E1D26}" srcOrd="1" destOrd="1" presId="urn:microsoft.com/office/officeart/2005/8/layout/hProcess6"/>
    <dgm:cxn modelId="{1C76CBDA-4F72-4FF4-A134-A79990FACBB1}" type="presParOf" srcId="{DC6ECCE0-D554-4CAD-A214-D386C3F6E1E7}" destId="{EA5C5EA4-0279-4CC3-975B-AC1AB0047CED}" srcOrd="0" destOrd="0" presId="urn:microsoft.com/office/officeart/2005/8/layout/hProcess6"/>
    <dgm:cxn modelId="{08BF5527-8C86-4C2D-8569-4B0A851CFD91}" type="presParOf" srcId="{EA5C5EA4-0279-4CC3-975B-AC1AB0047CED}" destId="{40D59564-4374-4AD1-A00E-24CD873FB389}" srcOrd="0" destOrd="0" presId="urn:microsoft.com/office/officeart/2005/8/layout/hProcess6"/>
    <dgm:cxn modelId="{59ABB6C5-5CB3-4222-8D07-55E9E1DB3BEB}" type="presParOf" srcId="{EA5C5EA4-0279-4CC3-975B-AC1AB0047CED}" destId="{2CFB7F86-1B30-4BAC-B499-016C2294A010}" srcOrd="1" destOrd="0" presId="urn:microsoft.com/office/officeart/2005/8/layout/hProcess6"/>
    <dgm:cxn modelId="{73407DF2-2375-4FC2-A73D-3B147F4D6821}" type="presParOf" srcId="{EA5C5EA4-0279-4CC3-975B-AC1AB0047CED}" destId="{F88BA5A7-6533-4EE0-82B5-A5745C1327AA}" srcOrd="2" destOrd="0" presId="urn:microsoft.com/office/officeart/2005/8/layout/hProcess6"/>
    <dgm:cxn modelId="{C49E546B-4197-43A4-A751-71F05D42C698}" type="presParOf" srcId="{EA5C5EA4-0279-4CC3-975B-AC1AB0047CED}" destId="{5E0CC643-89C9-4E77-939C-759B5EB01ECB}" srcOrd="3" destOrd="0" presId="urn:microsoft.com/office/officeart/2005/8/layout/hProcess6"/>
    <dgm:cxn modelId="{0D9A77AA-241E-40BF-83C0-931A669B59A2}" type="presParOf" srcId="{DC6ECCE0-D554-4CAD-A214-D386C3F6E1E7}" destId="{B249F677-2D1E-463A-8905-6D0A1AC00A25}" srcOrd="1" destOrd="0" presId="urn:microsoft.com/office/officeart/2005/8/layout/hProcess6"/>
    <dgm:cxn modelId="{66F7C3C4-9A6D-41B4-BA75-E7A026540919}" type="presParOf" srcId="{DC6ECCE0-D554-4CAD-A214-D386C3F6E1E7}" destId="{E1CF8459-6F2C-4FC0-847E-B2035F984A7D}" srcOrd="2" destOrd="0" presId="urn:microsoft.com/office/officeart/2005/8/layout/hProcess6"/>
    <dgm:cxn modelId="{C4D47EA4-A614-4B94-A9BA-B42259F408FE}" type="presParOf" srcId="{E1CF8459-6F2C-4FC0-847E-B2035F984A7D}" destId="{DFF6D6E8-537D-4B9E-AE6E-F40C5E51FA2A}" srcOrd="0" destOrd="0" presId="urn:microsoft.com/office/officeart/2005/8/layout/hProcess6"/>
    <dgm:cxn modelId="{A1B4DE6E-F6F1-42FD-B8EF-B63A8A0C3259}" type="presParOf" srcId="{E1CF8459-6F2C-4FC0-847E-B2035F984A7D}" destId="{95CED807-172A-4BDD-B861-3DC013A91A80}" srcOrd="1" destOrd="0" presId="urn:microsoft.com/office/officeart/2005/8/layout/hProcess6"/>
    <dgm:cxn modelId="{48BA6577-6A04-45C9-91D2-AC59F691477D}" type="presParOf" srcId="{E1CF8459-6F2C-4FC0-847E-B2035F984A7D}" destId="{6F61B186-29BC-40CD-84AB-CF854D4DDCF7}" srcOrd="2" destOrd="0" presId="urn:microsoft.com/office/officeart/2005/8/layout/hProcess6"/>
    <dgm:cxn modelId="{71EB5012-F943-4135-8E24-312B429E5D34}" type="presParOf" srcId="{E1CF8459-6F2C-4FC0-847E-B2035F984A7D}" destId="{24893311-2E37-4668-A853-D5E06A2FAFF7}" srcOrd="3" destOrd="0" presId="urn:microsoft.com/office/officeart/2005/8/layout/hProcess6"/>
    <dgm:cxn modelId="{93ECDE2F-6D4D-457A-AF76-003D9ABB5DC4}" type="presParOf" srcId="{DC6ECCE0-D554-4CAD-A214-D386C3F6E1E7}" destId="{E4FF77B9-2C3D-4C4C-943D-A416210181D3}" srcOrd="3" destOrd="0" presId="urn:microsoft.com/office/officeart/2005/8/layout/hProcess6"/>
    <dgm:cxn modelId="{26ED1734-831C-4D89-9C2D-A4C9BEB20698}" type="presParOf" srcId="{DC6ECCE0-D554-4CAD-A214-D386C3F6E1E7}" destId="{C385CAEC-5CA2-4328-864A-96814409F89E}" srcOrd="4" destOrd="0" presId="urn:microsoft.com/office/officeart/2005/8/layout/hProcess6"/>
    <dgm:cxn modelId="{F802934F-4810-481E-BA94-4FB3BDCEAFB8}" type="presParOf" srcId="{C385CAEC-5CA2-4328-864A-96814409F89E}" destId="{D997901F-068F-47FD-8E93-051124DD4D6E}" srcOrd="0" destOrd="0" presId="urn:microsoft.com/office/officeart/2005/8/layout/hProcess6"/>
    <dgm:cxn modelId="{879BC707-B2F6-4478-AC95-8589EA60F52F}" type="presParOf" srcId="{C385CAEC-5CA2-4328-864A-96814409F89E}" destId="{74E3F870-E389-4E5B-8100-25A28C0D2AE9}" srcOrd="1" destOrd="0" presId="urn:microsoft.com/office/officeart/2005/8/layout/hProcess6"/>
    <dgm:cxn modelId="{D47F7272-B4EE-4E54-B056-0B4A3CBBECA4}" type="presParOf" srcId="{C385CAEC-5CA2-4328-864A-96814409F89E}" destId="{DC7C8FF6-511F-43EB-BAD5-D64E028E1D26}" srcOrd="2" destOrd="0" presId="urn:microsoft.com/office/officeart/2005/8/layout/hProcess6"/>
    <dgm:cxn modelId="{C8157C4D-226A-4D77-A22F-1F722F95166E}" type="presParOf" srcId="{C385CAEC-5CA2-4328-864A-96814409F89E}" destId="{2C60469A-181A-4C95-8149-D526C3B1AE01}" srcOrd="3" destOrd="0" presId="urn:microsoft.com/office/officeart/2005/8/layout/hProcess6"/>
    <dgm:cxn modelId="{778C43B3-0E71-4781-9D18-2049C92AFEBF}" type="presParOf" srcId="{DC6ECCE0-D554-4CAD-A214-D386C3F6E1E7}" destId="{8F4AC67F-6B60-459A-8C16-A65731951C3B}" srcOrd="5" destOrd="0" presId="urn:microsoft.com/office/officeart/2005/8/layout/hProcess6"/>
    <dgm:cxn modelId="{7DCAB499-188B-4927-93D6-EC11C890B3AA}" type="presParOf" srcId="{DC6ECCE0-D554-4CAD-A214-D386C3F6E1E7}" destId="{4B8130F7-D602-4B07-BB56-3BAECC11AA83}" srcOrd="6" destOrd="0" presId="urn:microsoft.com/office/officeart/2005/8/layout/hProcess6"/>
    <dgm:cxn modelId="{5EB46779-01D9-4648-915F-694BAFE76D72}" type="presParOf" srcId="{4B8130F7-D602-4B07-BB56-3BAECC11AA83}" destId="{2558A133-C2DA-4876-B36C-E86A8A9E4F7E}" srcOrd="0" destOrd="0" presId="urn:microsoft.com/office/officeart/2005/8/layout/hProcess6"/>
    <dgm:cxn modelId="{B9311B33-682D-42BA-AF32-AE7560B240D6}" type="presParOf" srcId="{4B8130F7-D602-4B07-BB56-3BAECC11AA83}" destId="{B0D219EE-0890-44B1-9111-47EC6598632C}" srcOrd="1" destOrd="0" presId="urn:microsoft.com/office/officeart/2005/8/layout/hProcess6"/>
    <dgm:cxn modelId="{AE74759E-43B0-4986-9706-19196A9B85B3}" type="presParOf" srcId="{4B8130F7-D602-4B07-BB56-3BAECC11AA83}" destId="{B0251D23-EF7B-4414-A1CF-953D97F8FCB3}" srcOrd="2" destOrd="0" presId="urn:microsoft.com/office/officeart/2005/8/layout/hProcess6"/>
    <dgm:cxn modelId="{5B4A5235-6677-4CDE-B56C-8CC2123FC98A}" type="presParOf" srcId="{4B8130F7-D602-4B07-BB56-3BAECC11AA83}" destId="{C9FE7BF7-40A4-445D-A4AA-813D3BA8F560}" srcOrd="3" destOrd="0" presId="urn:microsoft.com/office/officeart/2005/8/layout/hProcess6"/>
    <dgm:cxn modelId="{CBD51850-A6C2-4C3B-8F49-CE1CFBD9729A}" type="presParOf" srcId="{DC6ECCE0-D554-4CAD-A214-D386C3F6E1E7}" destId="{4CE6C696-EA9D-468D-A60A-124B000794B4}" srcOrd="7" destOrd="0" presId="urn:microsoft.com/office/officeart/2005/8/layout/hProcess6"/>
    <dgm:cxn modelId="{BA60DA05-A08B-4FE1-A528-BDFA931BF1F6}" type="presParOf" srcId="{DC6ECCE0-D554-4CAD-A214-D386C3F6E1E7}" destId="{417EC13F-F4DE-4B51-B851-987A36292CEA}" srcOrd="8" destOrd="0" presId="urn:microsoft.com/office/officeart/2005/8/layout/hProcess6"/>
    <dgm:cxn modelId="{35FBA437-927F-4F2A-9F71-69AB97CE2FA6}" type="presParOf" srcId="{417EC13F-F4DE-4B51-B851-987A36292CEA}" destId="{C9612362-BD94-4AB2-A8DE-3609DF041489}" srcOrd="0" destOrd="0" presId="urn:microsoft.com/office/officeart/2005/8/layout/hProcess6"/>
    <dgm:cxn modelId="{DF4F3F70-3A90-4693-B2D3-E1C7D130AB69}" type="presParOf" srcId="{417EC13F-F4DE-4B51-B851-987A36292CEA}" destId="{6FC4BAC7-EF97-49AF-8B18-C9C0704C1F9F}" srcOrd="1" destOrd="0" presId="urn:microsoft.com/office/officeart/2005/8/layout/hProcess6"/>
    <dgm:cxn modelId="{D48D236E-6B69-45F4-B2D1-D5951496A2F9}" type="presParOf" srcId="{417EC13F-F4DE-4B51-B851-987A36292CEA}" destId="{4C6003A2-E776-4CA2-82FF-81CD110FDB90}" srcOrd="2" destOrd="0" presId="urn:microsoft.com/office/officeart/2005/8/layout/hProcess6"/>
    <dgm:cxn modelId="{6660E1F6-4DA8-4CB8-B5A7-04CC7E03077D}" type="presParOf" srcId="{417EC13F-F4DE-4B51-B851-987A36292CEA}" destId="{5A275ED8-1166-401F-AB32-F156D9E8177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7AB274-2BBC-4C6C-A58C-FF5D67D9DFA2}" type="doc">
      <dgm:prSet loTypeId="urn:microsoft.com/office/officeart/2005/8/layout/hierarchy1" loCatId="hierarchy" qsTypeId="urn:microsoft.com/office/officeart/2005/8/quickstyle/simple1" qsCatId="simple" csTypeId="urn:microsoft.com/office/officeart/2005/8/colors/accent1_1" csCatId="accent1" phldr="1"/>
      <dgm:spPr/>
      <dgm:t>
        <a:bodyPr/>
        <a:lstStyle/>
        <a:p>
          <a:endParaRPr lang="en-US"/>
        </a:p>
      </dgm:t>
    </dgm:pt>
    <dgm:pt modelId="{5282D625-D7EA-4F97-A56E-CFEF89DFA4A8}">
      <dgm:prSet phldrT="[Text]"/>
      <dgm:spPr/>
      <dgm:t>
        <a:bodyPr/>
        <a:lstStyle/>
        <a:p>
          <a:r>
            <a:rPr lang="en-US"/>
            <a:t>D6 Scoping Committee</a:t>
          </a:r>
        </a:p>
      </dgm:t>
    </dgm:pt>
    <dgm:pt modelId="{63BC83EB-E4D2-46C4-A396-EA9904AA010A}" type="parTrans" cxnId="{0612DE7F-1612-4DF3-9895-B237974C6E37}">
      <dgm:prSet/>
      <dgm:spPr/>
      <dgm:t>
        <a:bodyPr/>
        <a:lstStyle/>
        <a:p>
          <a:endParaRPr lang="en-US"/>
        </a:p>
      </dgm:t>
    </dgm:pt>
    <dgm:pt modelId="{E335E15E-061C-4F18-A09E-1A1A8654F1B0}" type="sibTrans" cxnId="{0612DE7F-1612-4DF3-9895-B237974C6E37}">
      <dgm:prSet/>
      <dgm:spPr/>
      <dgm:t>
        <a:bodyPr/>
        <a:lstStyle/>
        <a:p>
          <a:endParaRPr lang="en-US"/>
        </a:p>
      </dgm:t>
    </dgm:pt>
    <dgm:pt modelId="{FFD2E2F0-8EB0-43FE-8BEE-FF90295B20BD}">
      <dgm:prSet phldrT="[Text]" custT="1"/>
      <dgm:spPr/>
      <dgm:t>
        <a:bodyPr/>
        <a:lstStyle/>
        <a:p>
          <a:pPr rtl="0"/>
          <a:r>
            <a:rPr lang="en-US" sz="1600"/>
            <a:t>Traffic Operations Safety Engineer</a:t>
          </a:r>
        </a:p>
      </dgm:t>
    </dgm:pt>
    <dgm:pt modelId="{B7314385-D485-45C5-9AF3-82D3C8C8F2D5}" type="parTrans" cxnId="{AF4DE8F9-5AC0-43BD-BB3E-449CA4FFDC63}">
      <dgm:prSet/>
      <dgm:spPr/>
      <dgm:t>
        <a:bodyPr/>
        <a:lstStyle/>
        <a:p>
          <a:endParaRPr lang="en-US"/>
        </a:p>
      </dgm:t>
    </dgm:pt>
    <dgm:pt modelId="{6D2B2BA8-6B51-444A-A5EC-D28F9CC7BA01}" type="sibTrans" cxnId="{AF4DE8F9-5AC0-43BD-BB3E-449CA4FFDC63}">
      <dgm:prSet/>
      <dgm:spPr/>
      <dgm:t>
        <a:bodyPr/>
        <a:lstStyle/>
        <a:p>
          <a:endParaRPr lang="en-US"/>
        </a:p>
      </dgm:t>
    </dgm:pt>
    <dgm:pt modelId="{505E5FA1-3C25-40B5-8AB1-DC8520B11D0C}">
      <dgm:prSet phldrT="[Text]" custT="1"/>
      <dgm:spPr/>
      <dgm:t>
        <a:bodyPr/>
        <a:lstStyle/>
        <a:p>
          <a:r>
            <a:rPr lang="en-US" sz="1600" b="0">
              <a:latin typeface="Segoe UI"/>
            </a:rPr>
            <a:t>Scoping Project Manager</a:t>
          </a:r>
          <a:endParaRPr lang="en-US" sz="1600" b="0"/>
        </a:p>
      </dgm:t>
    </dgm:pt>
    <dgm:pt modelId="{3F8DE558-24B8-4D8E-A990-D6424610FCED}" type="parTrans" cxnId="{B8F73C59-15B9-4070-B41C-298C63672887}">
      <dgm:prSet/>
      <dgm:spPr/>
      <dgm:t>
        <a:bodyPr/>
        <a:lstStyle/>
        <a:p>
          <a:endParaRPr lang="en-US"/>
        </a:p>
      </dgm:t>
    </dgm:pt>
    <dgm:pt modelId="{ABB6BEA2-473A-4BC6-9C64-3994C20B38F8}" type="sibTrans" cxnId="{B8F73C59-15B9-4070-B41C-298C63672887}">
      <dgm:prSet/>
      <dgm:spPr/>
      <dgm:t>
        <a:bodyPr/>
        <a:lstStyle/>
        <a:p>
          <a:endParaRPr lang="en-US"/>
        </a:p>
      </dgm:t>
    </dgm:pt>
    <dgm:pt modelId="{64203D38-4202-455D-BD70-BC5250780C7C}">
      <dgm:prSet phldrT="[Text]" custT="1"/>
      <dgm:spPr/>
      <dgm:t>
        <a:bodyPr/>
        <a:lstStyle/>
        <a:p>
          <a:r>
            <a:rPr lang="en-US" sz="1600"/>
            <a:t>Work Program Administrator</a:t>
          </a:r>
        </a:p>
      </dgm:t>
    </dgm:pt>
    <dgm:pt modelId="{C747730E-4CB3-4229-807C-EF4C51E6C7FD}" type="parTrans" cxnId="{4E091B6D-6FAF-4F75-AA49-2289D278CB8E}">
      <dgm:prSet/>
      <dgm:spPr/>
      <dgm:t>
        <a:bodyPr/>
        <a:lstStyle/>
        <a:p>
          <a:endParaRPr lang="en-US"/>
        </a:p>
      </dgm:t>
    </dgm:pt>
    <dgm:pt modelId="{0420B2D8-EF82-4B4D-A606-CE7785FF1C80}" type="sibTrans" cxnId="{4E091B6D-6FAF-4F75-AA49-2289D278CB8E}">
      <dgm:prSet/>
      <dgm:spPr/>
      <dgm:t>
        <a:bodyPr/>
        <a:lstStyle/>
        <a:p>
          <a:endParaRPr lang="en-US"/>
        </a:p>
      </dgm:t>
    </dgm:pt>
    <dgm:pt modelId="{AFF96103-D688-4564-B280-3E7F9B205346}">
      <dgm:prSet phldrT="[Text]"/>
      <dgm:spPr/>
      <dgm:t>
        <a:bodyPr/>
        <a:lstStyle/>
        <a:p>
          <a:r>
            <a:rPr lang="en-US"/>
            <a:t>RRR Subcommittee</a:t>
          </a:r>
        </a:p>
      </dgm:t>
    </dgm:pt>
    <dgm:pt modelId="{ACD7B5C1-8BB1-4445-ABF6-45E0038CE31D}" type="parTrans" cxnId="{2F4748F5-44E8-4D99-9A27-3BD5EC0708E1}">
      <dgm:prSet/>
      <dgm:spPr/>
      <dgm:t>
        <a:bodyPr/>
        <a:lstStyle/>
        <a:p>
          <a:endParaRPr lang="en-US"/>
        </a:p>
      </dgm:t>
    </dgm:pt>
    <dgm:pt modelId="{44BFD6CB-325E-4A1F-A3C2-4074AF44DF09}" type="sibTrans" cxnId="{2F4748F5-44E8-4D99-9A27-3BD5EC0708E1}">
      <dgm:prSet/>
      <dgm:spPr/>
      <dgm:t>
        <a:bodyPr/>
        <a:lstStyle/>
        <a:p>
          <a:endParaRPr lang="en-US"/>
        </a:p>
      </dgm:t>
    </dgm:pt>
    <dgm:pt modelId="{1AC18190-F26E-4286-AE7F-653339508773}">
      <dgm:prSet phldrT="[Text]" custT="1"/>
      <dgm:spPr/>
      <dgm:t>
        <a:bodyPr/>
        <a:lstStyle/>
        <a:p>
          <a:r>
            <a:rPr lang="en-US" sz="1600" b="0"/>
            <a:t>Roadway Design Engineer</a:t>
          </a:r>
        </a:p>
      </dgm:t>
    </dgm:pt>
    <dgm:pt modelId="{D7820E31-6E6C-406F-87FC-C7AB443285A4}" type="parTrans" cxnId="{8F23DA9E-0167-4D1E-9A5E-C228AE81006B}">
      <dgm:prSet/>
      <dgm:spPr/>
      <dgm:t>
        <a:bodyPr/>
        <a:lstStyle/>
        <a:p>
          <a:endParaRPr lang="en-US"/>
        </a:p>
      </dgm:t>
    </dgm:pt>
    <dgm:pt modelId="{A442A066-120B-477C-80D8-46D4CAF4019D}" type="sibTrans" cxnId="{8F23DA9E-0167-4D1E-9A5E-C228AE81006B}">
      <dgm:prSet/>
      <dgm:spPr/>
      <dgm:t>
        <a:bodyPr/>
        <a:lstStyle/>
        <a:p>
          <a:endParaRPr lang="en-US"/>
        </a:p>
      </dgm:t>
    </dgm:pt>
    <dgm:pt modelId="{D85F2B3B-DACA-4482-B376-AC24803C4F37}">
      <dgm:prSet phldrT="[Text]" custT="1"/>
      <dgm:spPr/>
      <dgm:t>
        <a:bodyPr/>
        <a:lstStyle/>
        <a:p>
          <a:pPr rtl="0"/>
          <a:r>
            <a:rPr lang="en-US" sz="1600" b="0"/>
            <a:t>Deputy Maintenance Engineer</a:t>
          </a:r>
        </a:p>
      </dgm:t>
    </dgm:pt>
    <dgm:pt modelId="{16376510-2404-482A-9A92-3DF553306F11}" type="parTrans" cxnId="{B890AC7C-55EA-4ABE-B8F7-B5EDBAFBCE6E}">
      <dgm:prSet/>
      <dgm:spPr/>
      <dgm:t>
        <a:bodyPr/>
        <a:lstStyle/>
        <a:p>
          <a:endParaRPr lang="en-US"/>
        </a:p>
      </dgm:t>
    </dgm:pt>
    <dgm:pt modelId="{484F83B8-3C87-45FD-8384-69E2EFA880AD}" type="sibTrans" cxnId="{B890AC7C-55EA-4ABE-B8F7-B5EDBAFBCE6E}">
      <dgm:prSet/>
      <dgm:spPr/>
      <dgm:t>
        <a:bodyPr/>
        <a:lstStyle/>
        <a:p>
          <a:endParaRPr lang="en-US"/>
        </a:p>
      </dgm:t>
    </dgm:pt>
    <dgm:pt modelId="{58826B5C-AFFF-4832-8F1C-04024391617D}" type="pres">
      <dgm:prSet presAssocID="{6F7AB274-2BBC-4C6C-A58C-FF5D67D9DFA2}" presName="hierChild1" presStyleCnt="0">
        <dgm:presLayoutVars>
          <dgm:chPref val="1"/>
          <dgm:dir/>
          <dgm:animOne val="branch"/>
          <dgm:animLvl val="lvl"/>
          <dgm:resizeHandles/>
        </dgm:presLayoutVars>
      </dgm:prSet>
      <dgm:spPr/>
    </dgm:pt>
    <dgm:pt modelId="{D4DE1035-5243-4BB6-BE14-6366FBC5A29A}" type="pres">
      <dgm:prSet presAssocID="{5282D625-D7EA-4F97-A56E-CFEF89DFA4A8}" presName="hierRoot1" presStyleCnt="0"/>
      <dgm:spPr/>
    </dgm:pt>
    <dgm:pt modelId="{F3F77156-3577-4A17-AAC3-C833F16FFAF5}" type="pres">
      <dgm:prSet presAssocID="{5282D625-D7EA-4F97-A56E-CFEF89DFA4A8}" presName="composite" presStyleCnt="0"/>
      <dgm:spPr/>
    </dgm:pt>
    <dgm:pt modelId="{1C293B5B-D299-451B-826A-6BE397401AA2}" type="pres">
      <dgm:prSet presAssocID="{5282D625-D7EA-4F97-A56E-CFEF89DFA4A8}" presName="background" presStyleLbl="node0" presStyleIdx="0" presStyleCnt="1"/>
      <dgm:spPr/>
    </dgm:pt>
    <dgm:pt modelId="{3882F488-7B0F-44A3-A247-307FCA807097}" type="pres">
      <dgm:prSet presAssocID="{5282D625-D7EA-4F97-A56E-CFEF89DFA4A8}" presName="text" presStyleLbl="fgAcc0" presStyleIdx="0" presStyleCnt="1">
        <dgm:presLayoutVars>
          <dgm:chPref val="3"/>
        </dgm:presLayoutVars>
      </dgm:prSet>
      <dgm:spPr/>
    </dgm:pt>
    <dgm:pt modelId="{913139FC-B000-4401-8F91-ED3DB86FA14E}" type="pres">
      <dgm:prSet presAssocID="{5282D625-D7EA-4F97-A56E-CFEF89DFA4A8}" presName="hierChild2" presStyleCnt="0"/>
      <dgm:spPr/>
    </dgm:pt>
    <dgm:pt modelId="{6E9CB66F-74AF-4E2D-8402-7999AC719B99}" type="pres">
      <dgm:prSet presAssocID="{ACD7B5C1-8BB1-4445-ABF6-45E0038CE31D}" presName="Name10" presStyleLbl="parChTrans1D2" presStyleIdx="0" presStyleCnt="1"/>
      <dgm:spPr/>
    </dgm:pt>
    <dgm:pt modelId="{90F3B638-B36D-4E8D-B03B-20610CB6CDF6}" type="pres">
      <dgm:prSet presAssocID="{AFF96103-D688-4564-B280-3E7F9B205346}" presName="hierRoot2" presStyleCnt="0"/>
      <dgm:spPr/>
    </dgm:pt>
    <dgm:pt modelId="{6669D346-EF3E-4768-9BB9-603838BD3FBD}" type="pres">
      <dgm:prSet presAssocID="{AFF96103-D688-4564-B280-3E7F9B205346}" presName="composite2" presStyleCnt="0"/>
      <dgm:spPr/>
    </dgm:pt>
    <dgm:pt modelId="{881F3958-61A6-4E4F-94CC-DEB788694E85}" type="pres">
      <dgm:prSet presAssocID="{AFF96103-D688-4564-B280-3E7F9B205346}" presName="background2" presStyleLbl="node2" presStyleIdx="0" presStyleCnt="1"/>
      <dgm:spPr/>
    </dgm:pt>
    <dgm:pt modelId="{9CE647AF-1A3C-4A0B-9FF3-421887C84A61}" type="pres">
      <dgm:prSet presAssocID="{AFF96103-D688-4564-B280-3E7F9B205346}" presName="text2" presStyleLbl="fgAcc2" presStyleIdx="0" presStyleCnt="1">
        <dgm:presLayoutVars>
          <dgm:chPref val="3"/>
        </dgm:presLayoutVars>
      </dgm:prSet>
      <dgm:spPr/>
    </dgm:pt>
    <dgm:pt modelId="{DA30C703-F301-4D13-8D00-26AE3FC9E751}" type="pres">
      <dgm:prSet presAssocID="{AFF96103-D688-4564-B280-3E7F9B205346}" presName="hierChild3" presStyleCnt="0"/>
      <dgm:spPr/>
    </dgm:pt>
    <dgm:pt modelId="{89E04DB8-8F9E-4603-944E-38A478F2692E}" type="pres">
      <dgm:prSet presAssocID="{B7314385-D485-45C5-9AF3-82D3C8C8F2D5}" presName="Name17" presStyleLbl="parChTrans1D3" presStyleIdx="0" presStyleCnt="5"/>
      <dgm:spPr/>
    </dgm:pt>
    <dgm:pt modelId="{0052E426-FFC4-4CE0-9768-10E7102114C6}" type="pres">
      <dgm:prSet presAssocID="{FFD2E2F0-8EB0-43FE-8BEE-FF90295B20BD}" presName="hierRoot3" presStyleCnt="0"/>
      <dgm:spPr/>
    </dgm:pt>
    <dgm:pt modelId="{8E16B358-C9D9-4845-9777-A77AEADBD738}" type="pres">
      <dgm:prSet presAssocID="{FFD2E2F0-8EB0-43FE-8BEE-FF90295B20BD}" presName="composite3" presStyleCnt="0"/>
      <dgm:spPr/>
    </dgm:pt>
    <dgm:pt modelId="{4C984D6C-D2CE-4755-B701-9A072BD4BC42}" type="pres">
      <dgm:prSet presAssocID="{FFD2E2F0-8EB0-43FE-8BEE-FF90295B20BD}" presName="background3" presStyleLbl="node3" presStyleIdx="0" presStyleCnt="5"/>
      <dgm:spPr/>
    </dgm:pt>
    <dgm:pt modelId="{B47459F7-8590-446D-AF40-DE6087407622}" type="pres">
      <dgm:prSet presAssocID="{FFD2E2F0-8EB0-43FE-8BEE-FF90295B20BD}" presName="text3" presStyleLbl="fgAcc3" presStyleIdx="0" presStyleCnt="5" custScaleX="113510">
        <dgm:presLayoutVars>
          <dgm:chPref val="3"/>
        </dgm:presLayoutVars>
      </dgm:prSet>
      <dgm:spPr/>
    </dgm:pt>
    <dgm:pt modelId="{E1E64230-C592-442C-9A36-374539247E75}" type="pres">
      <dgm:prSet presAssocID="{FFD2E2F0-8EB0-43FE-8BEE-FF90295B20BD}" presName="hierChild4" presStyleCnt="0"/>
      <dgm:spPr/>
    </dgm:pt>
    <dgm:pt modelId="{E423AED4-12FB-4444-B293-6ECD422F3004}" type="pres">
      <dgm:prSet presAssocID="{16376510-2404-482A-9A92-3DF553306F11}" presName="Name17" presStyleLbl="parChTrans1D3" presStyleIdx="1" presStyleCnt="5"/>
      <dgm:spPr/>
    </dgm:pt>
    <dgm:pt modelId="{F0C9B46D-E1D4-4439-BFEB-9DFB547A04AA}" type="pres">
      <dgm:prSet presAssocID="{D85F2B3B-DACA-4482-B376-AC24803C4F37}" presName="hierRoot3" presStyleCnt="0"/>
      <dgm:spPr/>
    </dgm:pt>
    <dgm:pt modelId="{3F7D1201-F5A2-4FBB-91C3-EAF8FACB65BD}" type="pres">
      <dgm:prSet presAssocID="{D85F2B3B-DACA-4482-B376-AC24803C4F37}" presName="composite3" presStyleCnt="0"/>
      <dgm:spPr/>
    </dgm:pt>
    <dgm:pt modelId="{6565DB89-79AD-48CC-97E3-EC9A5BB71581}" type="pres">
      <dgm:prSet presAssocID="{D85F2B3B-DACA-4482-B376-AC24803C4F37}" presName="background3" presStyleLbl="node3" presStyleIdx="1" presStyleCnt="5"/>
      <dgm:spPr/>
    </dgm:pt>
    <dgm:pt modelId="{B68830A3-C67C-4BDD-A388-0B8276A9496C}" type="pres">
      <dgm:prSet presAssocID="{D85F2B3B-DACA-4482-B376-AC24803C4F37}" presName="text3" presStyleLbl="fgAcc3" presStyleIdx="1" presStyleCnt="5" custScaleX="111118">
        <dgm:presLayoutVars>
          <dgm:chPref val="3"/>
        </dgm:presLayoutVars>
      </dgm:prSet>
      <dgm:spPr/>
    </dgm:pt>
    <dgm:pt modelId="{36941A0E-A9DE-439B-8D2E-D8AF621C4585}" type="pres">
      <dgm:prSet presAssocID="{D85F2B3B-DACA-4482-B376-AC24803C4F37}" presName="hierChild4" presStyleCnt="0"/>
      <dgm:spPr/>
    </dgm:pt>
    <dgm:pt modelId="{75C8DBE2-AD20-4EC0-9C71-5F3D7CD6769C}" type="pres">
      <dgm:prSet presAssocID="{3F8DE558-24B8-4D8E-A990-D6424610FCED}" presName="Name17" presStyleLbl="parChTrans1D3" presStyleIdx="2" presStyleCnt="5"/>
      <dgm:spPr/>
    </dgm:pt>
    <dgm:pt modelId="{46493EBF-3742-4EAC-90F4-41F131635B42}" type="pres">
      <dgm:prSet presAssocID="{505E5FA1-3C25-40B5-8AB1-DC8520B11D0C}" presName="hierRoot3" presStyleCnt="0"/>
      <dgm:spPr/>
    </dgm:pt>
    <dgm:pt modelId="{7C1131BE-2AF1-44CD-99A8-9A667A5F236C}" type="pres">
      <dgm:prSet presAssocID="{505E5FA1-3C25-40B5-8AB1-DC8520B11D0C}" presName="composite3" presStyleCnt="0"/>
      <dgm:spPr/>
    </dgm:pt>
    <dgm:pt modelId="{A83827E4-5299-42D8-A551-FF2E91832765}" type="pres">
      <dgm:prSet presAssocID="{505E5FA1-3C25-40B5-8AB1-DC8520B11D0C}" presName="background3" presStyleLbl="node3" presStyleIdx="2" presStyleCnt="5"/>
      <dgm:spPr/>
    </dgm:pt>
    <dgm:pt modelId="{C824A783-43BF-4476-A62A-C1E35F9E94EA}" type="pres">
      <dgm:prSet presAssocID="{505E5FA1-3C25-40B5-8AB1-DC8520B11D0C}" presName="text3" presStyleLbl="fgAcc3" presStyleIdx="2" presStyleCnt="5" custScaleX="88047">
        <dgm:presLayoutVars>
          <dgm:chPref val="3"/>
        </dgm:presLayoutVars>
      </dgm:prSet>
      <dgm:spPr/>
    </dgm:pt>
    <dgm:pt modelId="{5DB8801C-7ECF-4171-9281-E4CFDC4BEC18}" type="pres">
      <dgm:prSet presAssocID="{505E5FA1-3C25-40B5-8AB1-DC8520B11D0C}" presName="hierChild4" presStyleCnt="0"/>
      <dgm:spPr/>
    </dgm:pt>
    <dgm:pt modelId="{05DEA5CB-4EAF-469D-9A7F-90A835FB2EDE}" type="pres">
      <dgm:prSet presAssocID="{C747730E-4CB3-4229-807C-EF4C51E6C7FD}" presName="Name17" presStyleLbl="parChTrans1D3" presStyleIdx="3" presStyleCnt="5"/>
      <dgm:spPr/>
    </dgm:pt>
    <dgm:pt modelId="{C4A8EB29-A282-49B9-8722-0D697D6C8298}" type="pres">
      <dgm:prSet presAssocID="{64203D38-4202-455D-BD70-BC5250780C7C}" presName="hierRoot3" presStyleCnt="0"/>
      <dgm:spPr/>
    </dgm:pt>
    <dgm:pt modelId="{FE0952FB-886F-46EB-9F82-B66829B4435A}" type="pres">
      <dgm:prSet presAssocID="{64203D38-4202-455D-BD70-BC5250780C7C}" presName="composite3" presStyleCnt="0"/>
      <dgm:spPr/>
    </dgm:pt>
    <dgm:pt modelId="{D694E517-CED8-4237-8D55-05A39CC4F761}" type="pres">
      <dgm:prSet presAssocID="{64203D38-4202-455D-BD70-BC5250780C7C}" presName="background3" presStyleLbl="node3" presStyleIdx="3" presStyleCnt="5"/>
      <dgm:spPr/>
    </dgm:pt>
    <dgm:pt modelId="{8B97E9F4-FAFA-4F70-A8EC-29BCD178B361}" type="pres">
      <dgm:prSet presAssocID="{64203D38-4202-455D-BD70-BC5250780C7C}" presName="text3" presStyleLbl="fgAcc3" presStyleIdx="3" presStyleCnt="5" custScaleX="89248">
        <dgm:presLayoutVars>
          <dgm:chPref val="3"/>
        </dgm:presLayoutVars>
      </dgm:prSet>
      <dgm:spPr/>
    </dgm:pt>
    <dgm:pt modelId="{BF6F58A3-1714-406C-9307-721AF54DFC20}" type="pres">
      <dgm:prSet presAssocID="{64203D38-4202-455D-BD70-BC5250780C7C}" presName="hierChild4" presStyleCnt="0"/>
      <dgm:spPr/>
    </dgm:pt>
    <dgm:pt modelId="{D0AB185A-F03E-48A5-8F47-F809014CAAB3}" type="pres">
      <dgm:prSet presAssocID="{D7820E31-6E6C-406F-87FC-C7AB443285A4}" presName="Name17" presStyleLbl="parChTrans1D3" presStyleIdx="4" presStyleCnt="5"/>
      <dgm:spPr/>
    </dgm:pt>
    <dgm:pt modelId="{4760584D-A6C8-4DAA-8496-D688B198C2CB}" type="pres">
      <dgm:prSet presAssocID="{1AC18190-F26E-4286-AE7F-653339508773}" presName="hierRoot3" presStyleCnt="0"/>
      <dgm:spPr/>
    </dgm:pt>
    <dgm:pt modelId="{97514517-8FFB-4D7F-9BD1-EB03DCA08A77}" type="pres">
      <dgm:prSet presAssocID="{1AC18190-F26E-4286-AE7F-653339508773}" presName="composite3" presStyleCnt="0"/>
      <dgm:spPr/>
    </dgm:pt>
    <dgm:pt modelId="{1BD38B88-B0FC-4EEE-88D4-8C3287738E5B}" type="pres">
      <dgm:prSet presAssocID="{1AC18190-F26E-4286-AE7F-653339508773}" presName="background3" presStyleLbl="node3" presStyleIdx="4" presStyleCnt="5"/>
      <dgm:spPr/>
    </dgm:pt>
    <dgm:pt modelId="{B84D390E-416D-483C-8ACF-B05AAFADC8B8}" type="pres">
      <dgm:prSet presAssocID="{1AC18190-F26E-4286-AE7F-653339508773}" presName="text3" presStyleLbl="fgAcc3" presStyleIdx="4" presStyleCnt="5" custScaleX="111619">
        <dgm:presLayoutVars>
          <dgm:chPref val="3"/>
        </dgm:presLayoutVars>
      </dgm:prSet>
      <dgm:spPr/>
    </dgm:pt>
    <dgm:pt modelId="{B05C2368-5FF2-4B2A-9919-151E194E66F8}" type="pres">
      <dgm:prSet presAssocID="{1AC18190-F26E-4286-AE7F-653339508773}" presName="hierChild4" presStyleCnt="0"/>
      <dgm:spPr/>
    </dgm:pt>
  </dgm:ptLst>
  <dgm:cxnLst>
    <dgm:cxn modelId="{FA593601-23CC-499E-B1D0-9A6B0D44AAAD}" type="presOf" srcId="{ACD7B5C1-8BB1-4445-ABF6-45E0038CE31D}" destId="{6E9CB66F-74AF-4E2D-8402-7999AC719B99}" srcOrd="0" destOrd="0" presId="urn:microsoft.com/office/officeart/2005/8/layout/hierarchy1"/>
    <dgm:cxn modelId="{CBD52905-8B12-4450-B935-3F44F70EF160}" type="presOf" srcId="{FFD2E2F0-8EB0-43FE-8BEE-FF90295B20BD}" destId="{B47459F7-8590-446D-AF40-DE6087407622}" srcOrd="0" destOrd="0" presId="urn:microsoft.com/office/officeart/2005/8/layout/hierarchy1"/>
    <dgm:cxn modelId="{568B7E17-5C74-49D5-849B-B4D5D8541B4A}" type="presOf" srcId="{505E5FA1-3C25-40B5-8AB1-DC8520B11D0C}" destId="{C824A783-43BF-4476-A62A-C1E35F9E94EA}" srcOrd="0" destOrd="0" presId="urn:microsoft.com/office/officeart/2005/8/layout/hierarchy1"/>
    <dgm:cxn modelId="{FEA7AA1A-C16F-44BD-86BD-E153889C125F}" type="presOf" srcId="{1AC18190-F26E-4286-AE7F-653339508773}" destId="{B84D390E-416D-483C-8ACF-B05AAFADC8B8}" srcOrd="0" destOrd="0" presId="urn:microsoft.com/office/officeart/2005/8/layout/hierarchy1"/>
    <dgm:cxn modelId="{C3023E2A-71C1-4CA8-A462-B71018378F79}" type="presOf" srcId="{D85F2B3B-DACA-4482-B376-AC24803C4F37}" destId="{B68830A3-C67C-4BDD-A388-0B8276A9496C}" srcOrd="0" destOrd="0" presId="urn:microsoft.com/office/officeart/2005/8/layout/hierarchy1"/>
    <dgm:cxn modelId="{FE175268-D8DA-4703-B492-6D76BC69D09F}" type="presOf" srcId="{D7820E31-6E6C-406F-87FC-C7AB443285A4}" destId="{D0AB185A-F03E-48A5-8F47-F809014CAAB3}" srcOrd="0" destOrd="0" presId="urn:microsoft.com/office/officeart/2005/8/layout/hierarchy1"/>
    <dgm:cxn modelId="{2F67AC4A-6CDC-426B-9FF5-12F2FD7A7CC9}" type="presOf" srcId="{C747730E-4CB3-4229-807C-EF4C51E6C7FD}" destId="{05DEA5CB-4EAF-469D-9A7F-90A835FB2EDE}" srcOrd="0" destOrd="0" presId="urn:microsoft.com/office/officeart/2005/8/layout/hierarchy1"/>
    <dgm:cxn modelId="{4E091B6D-6FAF-4F75-AA49-2289D278CB8E}" srcId="{AFF96103-D688-4564-B280-3E7F9B205346}" destId="{64203D38-4202-455D-BD70-BC5250780C7C}" srcOrd="3" destOrd="0" parTransId="{C747730E-4CB3-4229-807C-EF4C51E6C7FD}" sibTransId="{0420B2D8-EF82-4B4D-A606-CE7785FF1C80}"/>
    <dgm:cxn modelId="{B8F73C59-15B9-4070-B41C-298C63672887}" srcId="{AFF96103-D688-4564-B280-3E7F9B205346}" destId="{505E5FA1-3C25-40B5-8AB1-DC8520B11D0C}" srcOrd="2" destOrd="0" parTransId="{3F8DE558-24B8-4D8E-A990-D6424610FCED}" sibTransId="{ABB6BEA2-473A-4BC6-9C64-3994C20B38F8}"/>
    <dgm:cxn modelId="{DF00B35A-B45D-4B3C-A36B-E249D9A1CB6E}" type="presOf" srcId="{B7314385-D485-45C5-9AF3-82D3C8C8F2D5}" destId="{89E04DB8-8F9E-4603-944E-38A478F2692E}" srcOrd="0" destOrd="0" presId="urn:microsoft.com/office/officeart/2005/8/layout/hierarchy1"/>
    <dgm:cxn modelId="{B890AC7C-55EA-4ABE-B8F7-B5EDBAFBCE6E}" srcId="{AFF96103-D688-4564-B280-3E7F9B205346}" destId="{D85F2B3B-DACA-4482-B376-AC24803C4F37}" srcOrd="1" destOrd="0" parTransId="{16376510-2404-482A-9A92-3DF553306F11}" sibTransId="{484F83B8-3C87-45FD-8384-69E2EFA880AD}"/>
    <dgm:cxn modelId="{20EC477E-2022-4BE8-81F0-5BF78763D6EA}" type="presOf" srcId="{3F8DE558-24B8-4D8E-A990-D6424610FCED}" destId="{75C8DBE2-AD20-4EC0-9C71-5F3D7CD6769C}" srcOrd="0" destOrd="0" presId="urn:microsoft.com/office/officeart/2005/8/layout/hierarchy1"/>
    <dgm:cxn modelId="{0612DE7F-1612-4DF3-9895-B237974C6E37}" srcId="{6F7AB274-2BBC-4C6C-A58C-FF5D67D9DFA2}" destId="{5282D625-D7EA-4F97-A56E-CFEF89DFA4A8}" srcOrd="0" destOrd="0" parTransId="{63BC83EB-E4D2-46C4-A396-EA9904AA010A}" sibTransId="{E335E15E-061C-4F18-A09E-1A1A8654F1B0}"/>
    <dgm:cxn modelId="{383B8D80-13C2-4B43-A38F-E57A7A9AA0F8}" type="presOf" srcId="{64203D38-4202-455D-BD70-BC5250780C7C}" destId="{8B97E9F4-FAFA-4F70-A8EC-29BCD178B361}" srcOrd="0" destOrd="0" presId="urn:microsoft.com/office/officeart/2005/8/layout/hierarchy1"/>
    <dgm:cxn modelId="{8F23DA9E-0167-4D1E-9A5E-C228AE81006B}" srcId="{AFF96103-D688-4564-B280-3E7F9B205346}" destId="{1AC18190-F26E-4286-AE7F-653339508773}" srcOrd="4" destOrd="0" parTransId="{D7820E31-6E6C-406F-87FC-C7AB443285A4}" sibTransId="{A442A066-120B-477C-80D8-46D4CAF4019D}"/>
    <dgm:cxn modelId="{2B10B1AD-37EB-4FC4-B5D2-985D573ACC89}" type="presOf" srcId="{6F7AB274-2BBC-4C6C-A58C-FF5D67D9DFA2}" destId="{58826B5C-AFFF-4832-8F1C-04024391617D}" srcOrd="0" destOrd="0" presId="urn:microsoft.com/office/officeart/2005/8/layout/hierarchy1"/>
    <dgm:cxn modelId="{5A242AC5-83A2-4A93-8304-2A57DC6B93DC}" type="presOf" srcId="{AFF96103-D688-4564-B280-3E7F9B205346}" destId="{9CE647AF-1A3C-4A0B-9FF3-421887C84A61}" srcOrd="0" destOrd="0" presId="urn:microsoft.com/office/officeart/2005/8/layout/hierarchy1"/>
    <dgm:cxn modelId="{134F43C7-FED7-4F3B-977B-C3830F00818D}" type="presOf" srcId="{16376510-2404-482A-9A92-3DF553306F11}" destId="{E423AED4-12FB-4444-B293-6ECD422F3004}" srcOrd="0" destOrd="0" presId="urn:microsoft.com/office/officeart/2005/8/layout/hierarchy1"/>
    <dgm:cxn modelId="{66C258F1-411E-4C2F-AEEA-F0C27BF0948D}" type="presOf" srcId="{5282D625-D7EA-4F97-A56E-CFEF89DFA4A8}" destId="{3882F488-7B0F-44A3-A247-307FCA807097}" srcOrd="0" destOrd="0" presId="urn:microsoft.com/office/officeart/2005/8/layout/hierarchy1"/>
    <dgm:cxn modelId="{2F4748F5-44E8-4D99-9A27-3BD5EC0708E1}" srcId="{5282D625-D7EA-4F97-A56E-CFEF89DFA4A8}" destId="{AFF96103-D688-4564-B280-3E7F9B205346}" srcOrd="0" destOrd="0" parTransId="{ACD7B5C1-8BB1-4445-ABF6-45E0038CE31D}" sibTransId="{44BFD6CB-325E-4A1F-A3C2-4074AF44DF09}"/>
    <dgm:cxn modelId="{AF4DE8F9-5AC0-43BD-BB3E-449CA4FFDC63}" srcId="{AFF96103-D688-4564-B280-3E7F9B205346}" destId="{FFD2E2F0-8EB0-43FE-8BEE-FF90295B20BD}" srcOrd="0" destOrd="0" parTransId="{B7314385-D485-45C5-9AF3-82D3C8C8F2D5}" sibTransId="{6D2B2BA8-6B51-444A-A5EC-D28F9CC7BA01}"/>
    <dgm:cxn modelId="{72907A42-9042-4CE2-ACF7-0145BA0EE367}" type="presParOf" srcId="{58826B5C-AFFF-4832-8F1C-04024391617D}" destId="{D4DE1035-5243-4BB6-BE14-6366FBC5A29A}" srcOrd="0" destOrd="0" presId="urn:microsoft.com/office/officeart/2005/8/layout/hierarchy1"/>
    <dgm:cxn modelId="{A832CCE0-593D-49CF-8222-E91A38CA5DCD}" type="presParOf" srcId="{D4DE1035-5243-4BB6-BE14-6366FBC5A29A}" destId="{F3F77156-3577-4A17-AAC3-C833F16FFAF5}" srcOrd="0" destOrd="0" presId="urn:microsoft.com/office/officeart/2005/8/layout/hierarchy1"/>
    <dgm:cxn modelId="{3462526A-C811-4FB8-94A7-B40F050F36AF}" type="presParOf" srcId="{F3F77156-3577-4A17-AAC3-C833F16FFAF5}" destId="{1C293B5B-D299-451B-826A-6BE397401AA2}" srcOrd="0" destOrd="0" presId="urn:microsoft.com/office/officeart/2005/8/layout/hierarchy1"/>
    <dgm:cxn modelId="{3B602F41-C7AC-4392-A84E-929661CDD04D}" type="presParOf" srcId="{F3F77156-3577-4A17-AAC3-C833F16FFAF5}" destId="{3882F488-7B0F-44A3-A247-307FCA807097}" srcOrd="1" destOrd="0" presId="urn:microsoft.com/office/officeart/2005/8/layout/hierarchy1"/>
    <dgm:cxn modelId="{CFE530F0-0B36-4B58-9BCD-6EC8EB7A759A}" type="presParOf" srcId="{D4DE1035-5243-4BB6-BE14-6366FBC5A29A}" destId="{913139FC-B000-4401-8F91-ED3DB86FA14E}" srcOrd="1" destOrd="0" presId="urn:microsoft.com/office/officeart/2005/8/layout/hierarchy1"/>
    <dgm:cxn modelId="{86054FD4-D4BE-43E9-83CA-76A83BC75670}" type="presParOf" srcId="{913139FC-B000-4401-8F91-ED3DB86FA14E}" destId="{6E9CB66F-74AF-4E2D-8402-7999AC719B99}" srcOrd="0" destOrd="0" presId="urn:microsoft.com/office/officeart/2005/8/layout/hierarchy1"/>
    <dgm:cxn modelId="{76A4AFF4-2E10-4B25-8EBC-F734976DA90C}" type="presParOf" srcId="{913139FC-B000-4401-8F91-ED3DB86FA14E}" destId="{90F3B638-B36D-4E8D-B03B-20610CB6CDF6}" srcOrd="1" destOrd="0" presId="urn:microsoft.com/office/officeart/2005/8/layout/hierarchy1"/>
    <dgm:cxn modelId="{514FF279-03AA-4AEF-877D-70D5B798A550}" type="presParOf" srcId="{90F3B638-B36D-4E8D-B03B-20610CB6CDF6}" destId="{6669D346-EF3E-4768-9BB9-603838BD3FBD}" srcOrd="0" destOrd="0" presId="urn:microsoft.com/office/officeart/2005/8/layout/hierarchy1"/>
    <dgm:cxn modelId="{6DD244F1-A374-4A4C-8ED9-9D53ABEE11B2}" type="presParOf" srcId="{6669D346-EF3E-4768-9BB9-603838BD3FBD}" destId="{881F3958-61A6-4E4F-94CC-DEB788694E85}" srcOrd="0" destOrd="0" presId="urn:microsoft.com/office/officeart/2005/8/layout/hierarchy1"/>
    <dgm:cxn modelId="{C7CDCF70-152C-499E-B970-240F65B7C1C4}" type="presParOf" srcId="{6669D346-EF3E-4768-9BB9-603838BD3FBD}" destId="{9CE647AF-1A3C-4A0B-9FF3-421887C84A61}" srcOrd="1" destOrd="0" presId="urn:microsoft.com/office/officeart/2005/8/layout/hierarchy1"/>
    <dgm:cxn modelId="{C4463881-60E2-4524-B545-6D4338B46E53}" type="presParOf" srcId="{90F3B638-B36D-4E8D-B03B-20610CB6CDF6}" destId="{DA30C703-F301-4D13-8D00-26AE3FC9E751}" srcOrd="1" destOrd="0" presId="urn:microsoft.com/office/officeart/2005/8/layout/hierarchy1"/>
    <dgm:cxn modelId="{3EC1A11A-6BF3-470C-A6BB-DC2415909368}" type="presParOf" srcId="{DA30C703-F301-4D13-8D00-26AE3FC9E751}" destId="{89E04DB8-8F9E-4603-944E-38A478F2692E}" srcOrd="0" destOrd="0" presId="urn:microsoft.com/office/officeart/2005/8/layout/hierarchy1"/>
    <dgm:cxn modelId="{741680B9-11D4-4B83-8334-28431AE332C2}" type="presParOf" srcId="{DA30C703-F301-4D13-8D00-26AE3FC9E751}" destId="{0052E426-FFC4-4CE0-9768-10E7102114C6}" srcOrd="1" destOrd="0" presId="urn:microsoft.com/office/officeart/2005/8/layout/hierarchy1"/>
    <dgm:cxn modelId="{D9DE3FAE-9C39-4B3D-B0B8-61020003B2AC}" type="presParOf" srcId="{0052E426-FFC4-4CE0-9768-10E7102114C6}" destId="{8E16B358-C9D9-4845-9777-A77AEADBD738}" srcOrd="0" destOrd="0" presId="urn:microsoft.com/office/officeart/2005/8/layout/hierarchy1"/>
    <dgm:cxn modelId="{27E43CCD-7481-4CD0-877A-3951C94D340E}" type="presParOf" srcId="{8E16B358-C9D9-4845-9777-A77AEADBD738}" destId="{4C984D6C-D2CE-4755-B701-9A072BD4BC42}" srcOrd="0" destOrd="0" presId="urn:microsoft.com/office/officeart/2005/8/layout/hierarchy1"/>
    <dgm:cxn modelId="{A4FAF518-14BF-47BF-878C-206CE90F3981}" type="presParOf" srcId="{8E16B358-C9D9-4845-9777-A77AEADBD738}" destId="{B47459F7-8590-446D-AF40-DE6087407622}" srcOrd="1" destOrd="0" presId="urn:microsoft.com/office/officeart/2005/8/layout/hierarchy1"/>
    <dgm:cxn modelId="{2BF191B5-0DBF-4A24-9BCE-4174B4DA824E}" type="presParOf" srcId="{0052E426-FFC4-4CE0-9768-10E7102114C6}" destId="{E1E64230-C592-442C-9A36-374539247E75}" srcOrd="1" destOrd="0" presId="urn:microsoft.com/office/officeart/2005/8/layout/hierarchy1"/>
    <dgm:cxn modelId="{7AB4AB67-6930-4EBD-837A-C81BBB5FA3CD}" type="presParOf" srcId="{DA30C703-F301-4D13-8D00-26AE3FC9E751}" destId="{E423AED4-12FB-4444-B293-6ECD422F3004}" srcOrd="2" destOrd="0" presId="urn:microsoft.com/office/officeart/2005/8/layout/hierarchy1"/>
    <dgm:cxn modelId="{FE3A5160-2DFA-42E8-83BF-E2EFA43E968B}" type="presParOf" srcId="{DA30C703-F301-4D13-8D00-26AE3FC9E751}" destId="{F0C9B46D-E1D4-4439-BFEB-9DFB547A04AA}" srcOrd="3" destOrd="0" presId="urn:microsoft.com/office/officeart/2005/8/layout/hierarchy1"/>
    <dgm:cxn modelId="{7244B537-499D-46D6-8277-DFDCAB3C3C17}" type="presParOf" srcId="{F0C9B46D-E1D4-4439-BFEB-9DFB547A04AA}" destId="{3F7D1201-F5A2-4FBB-91C3-EAF8FACB65BD}" srcOrd="0" destOrd="0" presId="urn:microsoft.com/office/officeart/2005/8/layout/hierarchy1"/>
    <dgm:cxn modelId="{8B94DE7D-D90E-47FD-A54A-DE6DBD8CD14D}" type="presParOf" srcId="{3F7D1201-F5A2-4FBB-91C3-EAF8FACB65BD}" destId="{6565DB89-79AD-48CC-97E3-EC9A5BB71581}" srcOrd="0" destOrd="0" presId="urn:microsoft.com/office/officeart/2005/8/layout/hierarchy1"/>
    <dgm:cxn modelId="{C1381C30-32A0-4396-8FE0-FBC34C6416FE}" type="presParOf" srcId="{3F7D1201-F5A2-4FBB-91C3-EAF8FACB65BD}" destId="{B68830A3-C67C-4BDD-A388-0B8276A9496C}" srcOrd="1" destOrd="0" presId="urn:microsoft.com/office/officeart/2005/8/layout/hierarchy1"/>
    <dgm:cxn modelId="{1BFDEDC2-F830-4049-B5FF-4D24E292BF42}" type="presParOf" srcId="{F0C9B46D-E1D4-4439-BFEB-9DFB547A04AA}" destId="{36941A0E-A9DE-439B-8D2E-D8AF621C4585}" srcOrd="1" destOrd="0" presId="urn:microsoft.com/office/officeart/2005/8/layout/hierarchy1"/>
    <dgm:cxn modelId="{4179017E-AF76-4A5F-922C-BC5709BB3043}" type="presParOf" srcId="{DA30C703-F301-4D13-8D00-26AE3FC9E751}" destId="{75C8DBE2-AD20-4EC0-9C71-5F3D7CD6769C}" srcOrd="4" destOrd="0" presId="urn:microsoft.com/office/officeart/2005/8/layout/hierarchy1"/>
    <dgm:cxn modelId="{816BF32B-ABAA-42B3-90EF-181A81FBFDA8}" type="presParOf" srcId="{DA30C703-F301-4D13-8D00-26AE3FC9E751}" destId="{46493EBF-3742-4EAC-90F4-41F131635B42}" srcOrd="5" destOrd="0" presId="urn:microsoft.com/office/officeart/2005/8/layout/hierarchy1"/>
    <dgm:cxn modelId="{7AACB5C5-F0BF-4085-B98D-5F6B76BD7B21}" type="presParOf" srcId="{46493EBF-3742-4EAC-90F4-41F131635B42}" destId="{7C1131BE-2AF1-44CD-99A8-9A667A5F236C}" srcOrd="0" destOrd="0" presId="urn:microsoft.com/office/officeart/2005/8/layout/hierarchy1"/>
    <dgm:cxn modelId="{EF212232-5AAA-4BD3-BFB7-0777D3E1E1DC}" type="presParOf" srcId="{7C1131BE-2AF1-44CD-99A8-9A667A5F236C}" destId="{A83827E4-5299-42D8-A551-FF2E91832765}" srcOrd="0" destOrd="0" presId="urn:microsoft.com/office/officeart/2005/8/layout/hierarchy1"/>
    <dgm:cxn modelId="{430A7E83-EA00-4BF2-9919-A821C2CF2F0F}" type="presParOf" srcId="{7C1131BE-2AF1-44CD-99A8-9A667A5F236C}" destId="{C824A783-43BF-4476-A62A-C1E35F9E94EA}" srcOrd="1" destOrd="0" presId="urn:microsoft.com/office/officeart/2005/8/layout/hierarchy1"/>
    <dgm:cxn modelId="{4974E08A-568C-4514-B4F6-C58F4AD038B6}" type="presParOf" srcId="{46493EBF-3742-4EAC-90F4-41F131635B42}" destId="{5DB8801C-7ECF-4171-9281-E4CFDC4BEC18}" srcOrd="1" destOrd="0" presId="urn:microsoft.com/office/officeart/2005/8/layout/hierarchy1"/>
    <dgm:cxn modelId="{7817214A-A4D3-49DC-8A0D-E7B8096C9838}" type="presParOf" srcId="{DA30C703-F301-4D13-8D00-26AE3FC9E751}" destId="{05DEA5CB-4EAF-469D-9A7F-90A835FB2EDE}" srcOrd="6" destOrd="0" presId="urn:microsoft.com/office/officeart/2005/8/layout/hierarchy1"/>
    <dgm:cxn modelId="{F2CCA020-A508-44E7-815D-8846BCB4BBD9}" type="presParOf" srcId="{DA30C703-F301-4D13-8D00-26AE3FC9E751}" destId="{C4A8EB29-A282-49B9-8722-0D697D6C8298}" srcOrd="7" destOrd="0" presId="urn:microsoft.com/office/officeart/2005/8/layout/hierarchy1"/>
    <dgm:cxn modelId="{297E76AE-87C7-4D0E-8709-8293018106AB}" type="presParOf" srcId="{C4A8EB29-A282-49B9-8722-0D697D6C8298}" destId="{FE0952FB-886F-46EB-9F82-B66829B4435A}" srcOrd="0" destOrd="0" presId="urn:microsoft.com/office/officeart/2005/8/layout/hierarchy1"/>
    <dgm:cxn modelId="{314D0040-7AAE-44A8-BB98-D768ADC78FBC}" type="presParOf" srcId="{FE0952FB-886F-46EB-9F82-B66829B4435A}" destId="{D694E517-CED8-4237-8D55-05A39CC4F761}" srcOrd="0" destOrd="0" presId="urn:microsoft.com/office/officeart/2005/8/layout/hierarchy1"/>
    <dgm:cxn modelId="{8FC66C75-5B15-4466-9F76-1CA57130A53D}" type="presParOf" srcId="{FE0952FB-886F-46EB-9F82-B66829B4435A}" destId="{8B97E9F4-FAFA-4F70-A8EC-29BCD178B361}" srcOrd="1" destOrd="0" presId="urn:microsoft.com/office/officeart/2005/8/layout/hierarchy1"/>
    <dgm:cxn modelId="{78431CF2-661C-41AE-BBF5-87940AB083B6}" type="presParOf" srcId="{C4A8EB29-A282-49B9-8722-0D697D6C8298}" destId="{BF6F58A3-1714-406C-9307-721AF54DFC20}" srcOrd="1" destOrd="0" presId="urn:microsoft.com/office/officeart/2005/8/layout/hierarchy1"/>
    <dgm:cxn modelId="{6C0CDE22-8212-4D80-82D1-B254F38DB14E}" type="presParOf" srcId="{DA30C703-F301-4D13-8D00-26AE3FC9E751}" destId="{D0AB185A-F03E-48A5-8F47-F809014CAAB3}" srcOrd="8" destOrd="0" presId="urn:microsoft.com/office/officeart/2005/8/layout/hierarchy1"/>
    <dgm:cxn modelId="{55E625BB-4DDA-4A64-A876-A9E92A15654C}" type="presParOf" srcId="{DA30C703-F301-4D13-8D00-26AE3FC9E751}" destId="{4760584D-A6C8-4DAA-8496-D688B198C2CB}" srcOrd="9" destOrd="0" presId="urn:microsoft.com/office/officeart/2005/8/layout/hierarchy1"/>
    <dgm:cxn modelId="{0DE483D8-8833-4ABA-A113-B2DE0B2D03D9}" type="presParOf" srcId="{4760584D-A6C8-4DAA-8496-D688B198C2CB}" destId="{97514517-8FFB-4D7F-9BD1-EB03DCA08A77}" srcOrd="0" destOrd="0" presId="urn:microsoft.com/office/officeart/2005/8/layout/hierarchy1"/>
    <dgm:cxn modelId="{F446B91D-D570-40F5-B00F-D656C9F70913}" type="presParOf" srcId="{97514517-8FFB-4D7F-9BD1-EB03DCA08A77}" destId="{1BD38B88-B0FC-4EEE-88D4-8C3287738E5B}" srcOrd="0" destOrd="0" presId="urn:microsoft.com/office/officeart/2005/8/layout/hierarchy1"/>
    <dgm:cxn modelId="{D256C56E-B237-44E6-BE0F-9C3DA19AFD75}" type="presParOf" srcId="{97514517-8FFB-4D7F-9BD1-EB03DCA08A77}" destId="{B84D390E-416D-483C-8ACF-B05AAFADC8B8}" srcOrd="1" destOrd="0" presId="urn:microsoft.com/office/officeart/2005/8/layout/hierarchy1"/>
    <dgm:cxn modelId="{5C7781C7-24AA-4F90-B7F4-D00EF48AD803}" type="presParOf" srcId="{4760584D-A6C8-4DAA-8496-D688B198C2CB}" destId="{B05C2368-5FF2-4B2A-9919-151E194E66F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566B9-40E8-48C0-84BD-DFCD19D1A906}" type="doc">
      <dgm:prSet loTypeId="urn:microsoft.com/office/officeart/2005/8/layout/bProcess3" loCatId="process" qsTypeId="urn:microsoft.com/office/officeart/2005/8/quickstyle/simple1" qsCatId="simple" csTypeId="urn:microsoft.com/office/officeart/2005/8/colors/accent1_4" csCatId="accent1" phldr="1"/>
      <dgm:spPr/>
      <dgm:t>
        <a:bodyPr/>
        <a:lstStyle/>
        <a:p>
          <a:endParaRPr lang="en-US"/>
        </a:p>
      </dgm:t>
    </dgm:pt>
    <dgm:pt modelId="{E22835F8-F97D-4F38-83BF-AE60C62DA2E3}">
      <dgm:prSet phldrT="[Text]" custT="1"/>
      <dgm:spPr/>
      <dgm:t>
        <a:bodyPr/>
        <a:lstStyle/>
        <a:p>
          <a:r>
            <a:rPr lang="en-US" sz="1800"/>
            <a:t>Draft reports distributed to subcommittee</a:t>
          </a:r>
        </a:p>
      </dgm:t>
    </dgm:pt>
    <dgm:pt modelId="{88D5A222-72FC-4B8F-82F8-D9C51DECD526}" type="parTrans" cxnId="{3E8827C9-9436-4C68-807E-0D848AD94AAD}">
      <dgm:prSet/>
      <dgm:spPr/>
      <dgm:t>
        <a:bodyPr/>
        <a:lstStyle/>
        <a:p>
          <a:endParaRPr lang="en-US" sz="2400"/>
        </a:p>
      </dgm:t>
    </dgm:pt>
    <dgm:pt modelId="{1E5A1897-A5CF-4074-8108-D9CC12E31E0C}" type="sibTrans" cxnId="{3E8827C9-9436-4C68-807E-0D848AD94AAD}">
      <dgm:prSet custT="1"/>
      <dgm:spPr/>
      <dgm:t>
        <a:bodyPr/>
        <a:lstStyle/>
        <a:p>
          <a:endParaRPr lang="en-US" sz="700"/>
        </a:p>
      </dgm:t>
    </dgm:pt>
    <dgm:pt modelId="{503F2F2B-D11D-45FD-8799-28A52D96D90E}">
      <dgm:prSet phldrT="[Text]" custT="1"/>
      <dgm:spPr/>
      <dgm:t>
        <a:bodyPr/>
        <a:lstStyle/>
        <a:p>
          <a:r>
            <a:rPr lang="en-US" sz="1800"/>
            <a:t>Subcommittee reviews reports and meets to discuss findings</a:t>
          </a:r>
        </a:p>
      </dgm:t>
    </dgm:pt>
    <dgm:pt modelId="{C8369744-107C-485E-87D4-80F5042AF2EA}" type="parTrans" cxnId="{5B252FDF-D9A5-46C0-B285-782F64658126}">
      <dgm:prSet/>
      <dgm:spPr/>
      <dgm:t>
        <a:bodyPr/>
        <a:lstStyle/>
        <a:p>
          <a:endParaRPr lang="en-US" sz="2400"/>
        </a:p>
      </dgm:t>
    </dgm:pt>
    <dgm:pt modelId="{383895E1-0B27-46D5-A512-CD7E81803AF8}" type="sibTrans" cxnId="{5B252FDF-D9A5-46C0-B285-782F64658126}">
      <dgm:prSet custT="1"/>
      <dgm:spPr/>
      <dgm:t>
        <a:bodyPr/>
        <a:lstStyle/>
        <a:p>
          <a:endParaRPr lang="en-US" sz="700"/>
        </a:p>
      </dgm:t>
    </dgm:pt>
    <dgm:pt modelId="{D6A6ECB4-06BE-4091-A2C4-281E79A1D0FD}">
      <dgm:prSet phldrT="[Text]" custT="1"/>
      <dgm:spPr/>
      <dgm:t>
        <a:bodyPr/>
        <a:lstStyle/>
        <a:p>
          <a:r>
            <a:rPr lang="en-US" sz="1800"/>
            <a:t>Subcommittee presents findings to Scoping Committee</a:t>
          </a:r>
        </a:p>
      </dgm:t>
    </dgm:pt>
    <dgm:pt modelId="{4E6001ED-5297-457A-8A54-1A6AD9FAD7D9}" type="parTrans" cxnId="{4B4F4F55-F6D2-47A9-8601-291DE83B1AB0}">
      <dgm:prSet/>
      <dgm:spPr/>
      <dgm:t>
        <a:bodyPr/>
        <a:lstStyle/>
        <a:p>
          <a:endParaRPr lang="en-US" sz="2400"/>
        </a:p>
      </dgm:t>
    </dgm:pt>
    <dgm:pt modelId="{46699839-10DA-470B-B5E4-D86FDDA63314}" type="sibTrans" cxnId="{4B4F4F55-F6D2-47A9-8601-291DE83B1AB0}">
      <dgm:prSet custT="1"/>
      <dgm:spPr/>
      <dgm:t>
        <a:bodyPr/>
        <a:lstStyle/>
        <a:p>
          <a:endParaRPr lang="en-US" sz="700"/>
        </a:p>
      </dgm:t>
    </dgm:pt>
    <dgm:pt modelId="{310E36D1-9421-443E-B924-5C1658A32FD7}">
      <dgm:prSet phldrT="[Text]" custT="1"/>
      <dgm:spPr/>
      <dgm:t>
        <a:bodyPr/>
        <a:lstStyle/>
        <a:p>
          <a:r>
            <a:rPr lang="en-US" sz="1800"/>
            <a:t>Scoping reports updated based on feedback from Scoping Committee</a:t>
          </a:r>
        </a:p>
      </dgm:t>
    </dgm:pt>
    <dgm:pt modelId="{9EA0074F-D8BA-42FF-A374-51BF6F25D3AA}" type="parTrans" cxnId="{332B7709-C1E4-436C-957F-1BF7022C23C3}">
      <dgm:prSet/>
      <dgm:spPr/>
      <dgm:t>
        <a:bodyPr/>
        <a:lstStyle/>
        <a:p>
          <a:endParaRPr lang="en-US" sz="2400"/>
        </a:p>
      </dgm:t>
    </dgm:pt>
    <dgm:pt modelId="{D785688C-5A56-417E-A188-1D795BB93FDC}" type="sibTrans" cxnId="{332B7709-C1E4-436C-957F-1BF7022C23C3}">
      <dgm:prSet custT="1"/>
      <dgm:spPr/>
      <dgm:t>
        <a:bodyPr/>
        <a:lstStyle/>
        <a:p>
          <a:endParaRPr lang="en-US" sz="700"/>
        </a:p>
      </dgm:t>
    </dgm:pt>
    <dgm:pt modelId="{C0C7E152-C406-4000-A3A0-403F473E56EE}">
      <dgm:prSet phldrT="[Text]" custT="1"/>
      <dgm:spPr/>
      <dgm:t>
        <a:bodyPr/>
        <a:lstStyle/>
        <a:p>
          <a:r>
            <a:rPr lang="en-US" sz="1800"/>
            <a:t>Final repots reviewed by subcommittee</a:t>
          </a:r>
        </a:p>
      </dgm:t>
    </dgm:pt>
    <dgm:pt modelId="{B919ABBD-370B-46F7-B167-8E7FD8184A64}" type="parTrans" cxnId="{1161313E-ED2E-428F-9A63-D41E9129EFB3}">
      <dgm:prSet/>
      <dgm:spPr/>
      <dgm:t>
        <a:bodyPr/>
        <a:lstStyle/>
        <a:p>
          <a:endParaRPr lang="en-US" sz="2400"/>
        </a:p>
      </dgm:t>
    </dgm:pt>
    <dgm:pt modelId="{0C0041B2-6A07-47E5-A363-E0DD80B58358}" type="sibTrans" cxnId="{1161313E-ED2E-428F-9A63-D41E9129EFB3}">
      <dgm:prSet custT="1"/>
      <dgm:spPr/>
      <dgm:t>
        <a:bodyPr/>
        <a:lstStyle/>
        <a:p>
          <a:endParaRPr lang="en-US" sz="700"/>
        </a:p>
      </dgm:t>
    </dgm:pt>
    <dgm:pt modelId="{B4646489-91DF-4967-AB69-0A49AD928E22}">
      <dgm:prSet phldrT="[Text]" custT="1"/>
      <dgm:spPr/>
      <dgm:t>
        <a:bodyPr/>
        <a:lstStyle/>
        <a:p>
          <a:r>
            <a:rPr lang="en-US" sz="1800"/>
            <a:t>Final recommendations presented to Scoping Committee for Concurrence</a:t>
          </a:r>
        </a:p>
      </dgm:t>
    </dgm:pt>
    <dgm:pt modelId="{E0B599AE-69F0-45C2-B4DC-0DCB3476012E}" type="parTrans" cxnId="{A92F7E94-DCA0-4B1F-8256-BC7DDB53B3DA}">
      <dgm:prSet/>
      <dgm:spPr/>
      <dgm:t>
        <a:bodyPr/>
        <a:lstStyle/>
        <a:p>
          <a:endParaRPr lang="en-US" sz="2400"/>
        </a:p>
      </dgm:t>
    </dgm:pt>
    <dgm:pt modelId="{39240250-4BE5-491F-ABB3-94ADDFC9F6EB}" type="sibTrans" cxnId="{A92F7E94-DCA0-4B1F-8256-BC7DDB53B3DA}">
      <dgm:prSet custT="1"/>
      <dgm:spPr/>
      <dgm:t>
        <a:bodyPr/>
        <a:lstStyle/>
        <a:p>
          <a:endParaRPr lang="en-US" sz="700"/>
        </a:p>
      </dgm:t>
    </dgm:pt>
    <dgm:pt modelId="{6344DDD9-5389-482C-966D-3DCB154ABDB5}">
      <dgm:prSet phldrT="[Text]" custT="1"/>
      <dgm:spPr/>
      <dgm:t>
        <a:bodyPr/>
        <a:lstStyle/>
        <a:p>
          <a:r>
            <a:rPr lang="en-US" sz="1800"/>
            <a:t>Scoping Committee presents recommendations to Director for approval of scope</a:t>
          </a:r>
        </a:p>
      </dgm:t>
    </dgm:pt>
    <dgm:pt modelId="{18114C43-F6F0-4297-8122-319107F6684A}" type="parTrans" cxnId="{84BEBD10-CF2C-47FC-ACD1-A068AD9CD23D}">
      <dgm:prSet/>
      <dgm:spPr/>
      <dgm:t>
        <a:bodyPr/>
        <a:lstStyle/>
        <a:p>
          <a:endParaRPr lang="en-US" sz="2400"/>
        </a:p>
      </dgm:t>
    </dgm:pt>
    <dgm:pt modelId="{98EBD09C-93CC-4FE3-84D5-A84D8889DE8B}" type="sibTrans" cxnId="{84BEBD10-CF2C-47FC-ACD1-A068AD9CD23D}">
      <dgm:prSet/>
      <dgm:spPr/>
      <dgm:t>
        <a:bodyPr/>
        <a:lstStyle/>
        <a:p>
          <a:endParaRPr lang="en-US" sz="2400"/>
        </a:p>
      </dgm:t>
    </dgm:pt>
    <dgm:pt modelId="{84C963BE-94EF-49BF-A9D9-0B0F537CBBB5}" type="pres">
      <dgm:prSet presAssocID="{44C566B9-40E8-48C0-84BD-DFCD19D1A906}" presName="Name0" presStyleCnt="0">
        <dgm:presLayoutVars>
          <dgm:dir/>
          <dgm:resizeHandles val="exact"/>
        </dgm:presLayoutVars>
      </dgm:prSet>
      <dgm:spPr/>
    </dgm:pt>
    <dgm:pt modelId="{DA1B01B9-5EB3-4B84-8BED-DA099408F95C}" type="pres">
      <dgm:prSet presAssocID="{E22835F8-F97D-4F38-83BF-AE60C62DA2E3}" presName="node" presStyleLbl="node1" presStyleIdx="0" presStyleCnt="7">
        <dgm:presLayoutVars>
          <dgm:bulletEnabled val="1"/>
        </dgm:presLayoutVars>
      </dgm:prSet>
      <dgm:spPr>
        <a:prstGeom prst="round2DiagRect">
          <a:avLst/>
        </a:prstGeom>
      </dgm:spPr>
    </dgm:pt>
    <dgm:pt modelId="{F1083079-EDD2-4D76-BB3C-31D2E8A6932C}" type="pres">
      <dgm:prSet presAssocID="{1E5A1897-A5CF-4074-8108-D9CC12E31E0C}" presName="sibTrans" presStyleLbl="sibTrans1D1" presStyleIdx="0" presStyleCnt="6"/>
      <dgm:spPr/>
    </dgm:pt>
    <dgm:pt modelId="{E8B7347B-47AD-46FD-B16B-B532DDF479BA}" type="pres">
      <dgm:prSet presAssocID="{1E5A1897-A5CF-4074-8108-D9CC12E31E0C}" presName="connectorText" presStyleLbl="sibTrans1D1" presStyleIdx="0" presStyleCnt="6"/>
      <dgm:spPr/>
    </dgm:pt>
    <dgm:pt modelId="{C0D0DA10-7C80-4201-A08D-A4F1C536A8B1}" type="pres">
      <dgm:prSet presAssocID="{503F2F2B-D11D-45FD-8799-28A52D96D90E}" presName="node" presStyleLbl="node1" presStyleIdx="1" presStyleCnt="7">
        <dgm:presLayoutVars>
          <dgm:bulletEnabled val="1"/>
        </dgm:presLayoutVars>
      </dgm:prSet>
      <dgm:spPr>
        <a:prstGeom prst="round2DiagRect">
          <a:avLst/>
        </a:prstGeom>
      </dgm:spPr>
    </dgm:pt>
    <dgm:pt modelId="{A3D3EBAA-7342-4752-A466-D2A770BC0001}" type="pres">
      <dgm:prSet presAssocID="{383895E1-0B27-46D5-A512-CD7E81803AF8}" presName="sibTrans" presStyleLbl="sibTrans1D1" presStyleIdx="1" presStyleCnt="6"/>
      <dgm:spPr/>
    </dgm:pt>
    <dgm:pt modelId="{88DD1AD5-DAB7-47BD-94E7-7D0C31BE8410}" type="pres">
      <dgm:prSet presAssocID="{383895E1-0B27-46D5-A512-CD7E81803AF8}" presName="connectorText" presStyleLbl="sibTrans1D1" presStyleIdx="1" presStyleCnt="6"/>
      <dgm:spPr/>
    </dgm:pt>
    <dgm:pt modelId="{33081605-7B1D-477A-BAED-B0115C3C148C}" type="pres">
      <dgm:prSet presAssocID="{D6A6ECB4-06BE-4091-A2C4-281E79A1D0FD}" presName="node" presStyleLbl="node1" presStyleIdx="2" presStyleCnt="7">
        <dgm:presLayoutVars>
          <dgm:bulletEnabled val="1"/>
        </dgm:presLayoutVars>
      </dgm:prSet>
      <dgm:spPr>
        <a:prstGeom prst="round2DiagRect">
          <a:avLst/>
        </a:prstGeom>
      </dgm:spPr>
    </dgm:pt>
    <dgm:pt modelId="{A281CDFB-7107-44D3-A04E-61F3D534AFB6}" type="pres">
      <dgm:prSet presAssocID="{46699839-10DA-470B-B5E4-D86FDDA63314}" presName="sibTrans" presStyleLbl="sibTrans1D1" presStyleIdx="2" presStyleCnt="6"/>
      <dgm:spPr/>
    </dgm:pt>
    <dgm:pt modelId="{E8AF703B-4995-4650-AF0F-D8C60AD5847A}" type="pres">
      <dgm:prSet presAssocID="{46699839-10DA-470B-B5E4-D86FDDA63314}" presName="connectorText" presStyleLbl="sibTrans1D1" presStyleIdx="2" presStyleCnt="6"/>
      <dgm:spPr/>
    </dgm:pt>
    <dgm:pt modelId="{61B1F3CE-9D09-467B-A283-62E7C1920459}" type="pres">
      <dgm:prSet presAssocID="{310E36D1-9421-443E-B924-5C1658A32FD7}" presName="node" presStyleLbl="node1" presStyleIdx="3" presStyleCnt="7">
        <dgm:presLayoutVars>
          <dgm:bulletEnabled val="1"/>
        </dgm:presLayoutVars>
      </dgm:prSet>
      <dgm:spPr>
        <a:prstGeom prst="round2DiagRect">
          <a:avLst/>
        </a:prstGeom>
      </dgm:spPr>
    </dgm:pt>
    <dgm:pt modelId="{2CDF7096-801E-402D-A26B-43CF2FB7A89E}" type="pres">
      <dgm:prSet presAssocID="{D785688C-5A56-417E-A188-1D795BB93FDC}" presName="sibTrans" presStyleLbl="sibTrans1D1" presStyleIdx="3" presStyleCnt="6"/>
      <dgm:spPr/>
    </dgm:pt>
    <dgm:pt modelId="{45B97F05-00B7-4B6C-BF98-505F558D3340}" type="pres">
      <dgm:prSet presAssocID="{D785688C-5A56-417E-A188-1D795BB93FDC}" presName="connectorText" presStyleLbl="sibTrans1D1" presStyleIdx="3" presStyleCnt="6"/>
      <dgm:spPr/>
    </dgm:pt>
    <dgm:pt modelId="{D339A936-0E84-43CB-963B-CAC7D638E63E}" type="pres">
      <dgm:prSet presAssocID="{C0C7E152-C406-4000-A3A0-403F473E56EE}" presName="node" presStyleLbl="node1" presStyleIdx="4" presStyleCnt="7">
        <dgm:presLayoutVars>
          <dgm:bulletEnabled val="1"/>
        </dgm:presLayoutVars>
      </dgm:prSet>
      <dgm:spPr>
        <a:prstGeom prst="round2DiagRect">
          <a:avLst/>
        </a:prstGeom>
      </dgm:spPr>
    </dgm:pt>
    <dgm:pt modelId="{DA298294-6D83-425F-A04E-114D98405636}" type="pres">
      <dgm:prSet presAssocID="{0C0041B2-6A07-47E5-A363-E0DD80B58358}" presName="sibTrans" presStyleLbl="sibTrans1D1" presStyleIdx="4" presStyleCnt="6"/>
      <dgm:spPr/>
    </dgm:pt>
    <dgm:pt modelId="{8662C428-F0E7-4E6F-B2BE-75A803D4117D}" type="pres">
      <dgm:prSet presAssocID="{0C0041B2-6A07-47E5-A363-E0DD80B58358}" presName="connectorText" presStyleLbl="sibTrans1D1" presStyleIdx="4" presStyleCnt="6"/>
      <dgm:spPr/>
    </dgm:pt>
    <dgm:pt modelId="{51115ECE-8349-49B5-AD40-AB22A02520AE}" type="pres">
      <dgm:prSet presAssocID="{B4646489-91DF-4967-AB69-0A49AD928E22}" presName="node" presStyleLbl="node1" presStyleIdx="5" presStyleCnt="7">
        <dgm:presLayoutVars>
          <dgm:bulletEnabled val="1"/>
        </dgm:presLayoutVars>
      </dgm:prSet>
      <dgm:spPr>
        <a:prstGeom prst="round2DiagRect">
          <a:avLst/>
        </a:prstGeom>
      </dgm:spPr>
    </dgm:pt>
    <dgm:pt modelId="{23D273E0-024B-47F5-8AF3-BB6C6049D12F}" type="pres">
      <dgm:prSet presAssocID="{39240250-4BE5-491F-ABB3-94ADDFC9F6EB}" presName="sibTrans" presStyleLbl="sibTrans1D1" presStyleIdx="5" presStyleCnt="6"/>
      <dgm:spPr/>
    </dgm:pt>
    <dgm:pt modelId="{269EAA86-91DE-4D16-8F37-AF35D7F9BEAE}" type="pres">
      <dgm:prSet presAssocID="{39240250-4BE5-491F-ABB3-94ADDFC9F6EB}" presName="connectorText" presStyleLbl="sibTrans1D1" presStyleIdx="5" presStyleCnt="6"/>
      <dgm:spPr/>
    </dgm:pt>
    <dgm:pt modelId="{F0A85B04-BB17-4C4C-8CA5-622207161F0A}" type="pres">
      <dgm:prSet presAssocID="{6344DDD9-5389-482C-966D-3DCB154ABDB5}" presName="node" presStyleLbl="node1" presStyleIdx="6" presStyleCnt="7" custScaleX="110000" custScaleY="110000">
        <dgm:presLayoutVars>
          <dgm:bulletEnabled val="1"/>
        </dgm:presLayoutVars>
      </dgm:prSet>
      <dgm:spPr>
        <a:prstGeom prst="round2DiagRect">
          <a:avLst/>
        </a:prstGeom>
      </dgm:spPr>
    </dgm:pt>
  </dgm:ptLst>
  <dgm:cxnLst>
    <dgm:cxn modelId="{332B7709-C1E4-436C-957F-1BF7022C23C3}" srcId="{44C566B9-40E8-48C0-84BD-DFCD19D1A906}" destId="{310E36D1-9421-443E-B924-5C1658A32FD7}" srcOrd="3" destOrd="0" parTransId="{9EA0074F-D8BA-42FF-A374-51BF6F25D3AA}" sibTransId="{D785688C-5A56-417E-A188-1D795BB93FDC}"/>
    <dgm:cxn modelId="{84AB660B-CC21-4A13-88C8-B55DAA6DADD4}" type="presOf" srcId="{383895E1-0B27-46D5-A512-CD7E81803AF8}" destId="{A3D3EBAA-7342-4752-A466-D2A770BC0001}" srcOrd="0" destOrd="0" presId="urn:microsoft.com/office/officeart/2005/8/layout/bProcess3"/>
    <dgm:cxn modelId="{84BEBD10-CF2C-47FC-ACD1-A068AD9CD23D}" srcId="{44C566B9-40E8-48C0-84BD-DFCD19D1A906}" destId="{6344DDD9-5389-482C-966D-3DCB154ABDB5}" srcOrd="6" destOrd="0" parTransId="{18114C43-F6F0-4297-8122-319107F6684A}" sibTransId="{98EBD09C-93CC-4FE3-84D5-A84D8889DE8B}"/>
    <dgm:cxn modelId="{A8261419-198A-409D-80DD-A5F1C04CB825}" type="presOf" srcId="{0C0041B2-6A07-47E5-A363-E0DD80B58358}" destId="{DA298294-6D83-425F-A04E-114D98405636}" srcOrd="0" destOrd="0" presId="urn:microsoft.com/office/officeart/2005/8/layout/bProcess3"/>
    <dgm:cxn modelId="{CCCB2C1B-7AE3-4C57-80D7-C54652048338}" type="presOf" srcId="{383895E1-0B27-46D5-A512-CD7E81803AF8}" destId="{88DD1AD5-DAB7-47BD-94E7-7D0C31BE8410}" srcOrd="1" destOrd="0" presId="urn:microsoft.com/office/officeart/2005/8/layout/bProcess3"/>
    <dgm:cxn modelId="{8820CC1B-1693-47BD-BDFE-36B36D0314D0}" type="presOf" srcId="{46699839-10DA-470B-B5E4-D86FDDA63314}" destId="{E8AF703B-4995-4650-AF0F-D8C60AD5847A}" srcOrd="1" destOrd="0" presId="urn:microsoft.com/office/officeart/2005/8/layout/bProcess3"/>
    <dgm:cxn modelId="{5BDBB323-0B25-4A94-A870-5630B1841F14}" type="presOf" srcId="{E22835F8-F97D-4F38-83BF-AE60C62DA2E3}" destId="{DA1B01B9-5EB3-4B84-8BED-DA099408F95C}" srcOrd="0" destOrd="0" presId="urn:microsoft.com/office/officeart/2005/8/layout/bProcess3"/>
    <dgm:cxn modelId="{A43B6328-F983-4787-A408-FFD232D20217}" type="presOf" srcId="{46699839-10DA-470B-B5E4-D86FDDA63314}" destId="{A281CDFB-7107-44D3-A04E-61F3D534AFB6}" srcOrd="0" destOrd="0" presId="urn:microsoft.com/office/officeart/2005/8/layout/bProcess3"/>
    <dgm:cxn modelId="{DDDF832A-B3DB-45EB-B148-AFEBAE3115A6}" type="presOf" srcId="{39240250-4BE5-491F-ABB3-94ADDFC9F6EB}" destId="{23D273E0-024B-47F5-8AF3-BB6C6049D12F}" srcOrd="0" destOrd="0" presId="urn:microsoft.com/office/officeart/2005/8/layout/bProcess3"/>
    <dgm:cxn modelId="{B5AE283D-526C-4672-B39D-304769EC9DED}" type="presOf" srcId="{6344DDD9-5389-482C-966D-3DCB154ABDB5}" destId="{F0A85B04-BB17-4C4C-8CA5-622207161F0A}" srcOrd="0" destOrd="0" presId="urn:microsoft.com/office/officeart/2005/8/layout/bProcess3"/>
    <dgm:cxn modelId="{1161313E-ED2E-428F-9A63-D41E9129EFB3}" srcId="{44C566B9-40E8-48C0-84BD-DFCD19D1A906}" destId="{C0C7E152-C406-4000-A3A0-403F473E56EE}" srcOrd="4" destOrd="0" parTransId="{B919ABBD-370B-46F7-B167-8E7FD8184A64}" sibTransId="{0C0041B2-6A07-47E5-A363-E0DD80B58358}"/>
    <dgm:cxn modelId="{4B4F4F55-F6D2-47A9-8601-291DE83B1AB0}" srcId="{44C566B9-40E8-48C0-84BD-DFCD19D1A906}" destId="{D6A6ECB4-06BE-4091-A2C4-281E79A1D0FD}" srcOrd="2" destOrd="0" parTransId="{4E6001ED-5297-457A-8A54-1A6AD9FAD7D9}" sibTransId="{46699839-10DA-470B-B5E4-D86FDDA63314}"/>
    <dgm:cxn modelId="{447ECB75-A87D-465D-9A39-90BF50E5B342}" type="presOf" srcId="{D6A6ECB4-06BE-4091-A2C4-281E79A1D0FD}" destId="{33081605-7B1D-477A-BAED-B0115C3C148C}" srcOrd="0" destOrd="0" presId="urn:microsoft.com/office/officeart/2005/8/layout/bProcess3"/>
    <dgm:cxn modelId="{B1A05B89-BFF1-49BC-8C9E-B1D802808074}" type="presOf" srcId="{1E5A1897-A5CF-4074-8108-D9CC12E31E0C}" destId="{E8B7347B-47AD-46FD-B16B-B532DDF479BA}" srcOrd="1" destOrd="0" presId="urn:microsoft.com/office/officeart/2005/8/layout/bProcess3"/>
    <dgm:cxn modelId="{A92F7E94-DCA0-4B1F-8256-BC7DDB53B3DA}" srcId="{44C566B9-40E8-48C0-84BD-DFCD19D1A906}" destId="{B4646489-91DF-4967-AB69-0A49AD928E22}" srcOrd="5" destOrd="0" parTransId="{E0B599AE-69F0-45C2-B4DC-0DCB3476012E}" sibTransId="{39240250-4BE5-491F-ABB3-94ADDFC9F6EB}"/>
    <dgm:cxn modelId="{A5AC8CA3-6672-44DE-9544-A2B129E697A2}" type="presOf" srcId="{310E36D1-9421-443E-B924-5C1658A32FD7}" destId="{61B1F3CE-9D09-467B-A283-62E7C1920459}" srcOrd="0" destOrd="0" presId="urn:microsoft.com/office/officeart/2005/8/layout/bProcess3"/>
    <dgm:cxn modelId="{CE1FACA9-5498-4D74-9FBA-AE7206FC173A}" type="presOf" srcId="{44C566B9-40E8-48C0-84BD-DFCD19D1A906}" destId="{84C963BE-94EF-49BF-A9D9-0B0F537CBBB5}" srcOrd="0" destOrd="0" presId="urn:microsoft.com/office/officeart/2005/8/layout/bProcess3"/>
    <dgm:cxn modelId="{2F9DD0AC-FADA-4B59-84C0-9EBC8F5C40D0}" type="presOf" srcId="{D785688C-5A56-417E-A188-1D795BB93FDC}" destId="{2CDF7096-801E-402D-A26B-43CF2FB7A89E}" srcOrd="0" destOrd="0" presId="urn:microsoft.com/office/officeart/2005/8/layout/bProcess3"/>
    <dgm:cxn modelId="{3E8827C9-9436-4C68-807E-0D848AD94AAD}" srcId="{44C566B9-40E8-48C0-84BD-DFCD19D1A906}" destId="{E22835F8-F97D-4F38-83BF-AE60C62DA2E3}" srcOrd="0" destOrd="0" parTransId="{88D5A222-72FC-4B8F-82F8-D9C51DECD526}" sibTransId="{1E5A1897-A5CF-4074-8108-D9CC12E31E0C}"/>
    <dgm:cxn modelId="{C4E35ECC-DAED-4DEF-984C-7ECE83EE5F12}" type="presOf" srcId="{503F2F2B-D11D-45FD-8799-28A52D96D90E}" destId="{C0D0DA10-7C80-4201-A08D-A4F1C536A8B1}" srcOrd="0" destOrd="0" presId="urn:microsoft.com/office/officeart/2005/8/layout/bProcess3"/>
    <dgm:cxn modelId="{A91FACCC-20EA-43F7-B3E5-5B222E749D6F}" type="presOf" srcId="{0C0041B2-6A07-47E5-A363-E0DD80B58358}" destId="{8662C428-F0E7-4E6F-B2BE-75A803D4117D}" srcOrd="1" destOrd="0" presId="urn:microsoft.com/office/officeart/2005/8/layout/bProcess3"/>
    <dgm:cxn modelId="{8FA944CD-5705-4F75-88A7-FDE91C58604B}" type="presOf" srcId="{D785688C-5A56-417E-A188-1D795BB93FDC}" destId="{45B97F05-00B7-4B6C-BF98-505F558D3340}" srcOrd="1" destOrd="0" presId="urn:microsoft.com/office/officeart/2005/8/layout/bProcess3"/>
    <dgm:cxn modelId="{1F38E6D6-5846-460A-A27C-6428E42554F5}" type="presOf" srcId="{1E5A1897-A5CF-4074-8108-D9CC12E31E0C}" destId="{F1083079-EDD2-4D76-BB3C-31D2E8A6932C}" srcOrd="0" destOrd="0" presId="urn:microsoft.com/office/officeart/2005/8/layout/bProcess3"/>
    <dgm:cxn modelId="{5B252FDF-D9A5-46C0-B285-782F64658126}" srcId="{44C566B9-40E8-48C0-84BD-DFCD19D1A906}" destId="{503F2F2B-D11D-45FD-8799-28A52D96D90E}" srcOrd="1" destOrd="0" parTransId="{C8369744-107C-485E-87D4-80F5042AF2EA}" sibTransId="{383895E1-0B27-46D5-A512-CD7E81803AF8}"/>
    <dgm:cxn modelId="{468736E3-E63B-4402-B129-CE4F69D968DE}" type="presOf" srcId="{39240250-4BE5-491F-ABB3-94ADDFC9F6EB}" destId="{269EAA86-91DE-4D16-8F37-AF35D7F9BEAE}" srcOrd="1" destOrd="0" presId="urn:microsoft.com/office/officeart/2005/8/layout/bProcess3"/>
    <dgm:cxn modelId="{9BB99CE3-3DDF-4EDB-9C8F-629C9032F991}" type="presOf" srcId="{C0C7E152-C406-4000-A3A0-403F473E56EE}" destId="{D339A936-0E84-43CB-963B-CAC7D638E63E}" srcOrd="0" destOrd="0" presId="urn:microsoft.com/office/officeart/2005/8/layout/bProcess3"/>
    <dgm:cxn modelId="{683FEBEA-A756-44D3-8557-37FE05438F63}" type="presOf" srcId="{B4646489-91DF-4967-AB69-0A49AD928E22}" destId="{51115ECE-8349-49B5-AD40-AB22A02520AE}" srcOrd="0" destOrd="0" presId="urn:microsoft.com/office/officeart/2005/8/layout/bProcess3"/>
    <dgm:cxn modelId="{7BB4E037-9909-4539-BD62-D45EAED7EF13}" type="presParOf" srcId="{84C963BE-94EF-49BF-A9D9-0B0F537CBBB5}" destId="{DA1B01B9-5EB3-4B84-8BED-DA099408F95C}" srcOrd="0" destOrd="0" presId="urn:microsoft.com/office/officeart/2005/8/layout/bProcess3"/>
    <dgm:cxn modelId="{C3064A7E-EB78-414F-A95E-B67D016A51D7}" type="presParOf" srcId="{84C963BE-94EF-49BF-A9D9-0B0F537CBBB5}" destId="{F1083079-EDD2-4D76-BB3C-31D2E8A6932C}" srcOrd="1" destOrd="0" presId="urn:microsoft.com/office/officeart/2005/8/layout/bProcess3"/>
    <dgm:cxn modelId="{3C329241-BD46-4D37-8A6C-CB961F3BB93B}" type="presParOf" srcId="{F1083079-EDD2-4D76-BB3C-31D2E8A6932C}" destId="{E8B7347B-47AD-46FD-B16B-B532DDF479BA}" srcOrd="0" destOrd="0" presId="urn:microsoft.com/office/officeart/2005/8/layout/bProcess3"/>
    <dgm:cxn modelId="{DD85BF2C-9760-4BFD-A174-8C54D29C1CA5}" type="presParOf" srcId="{84C963BE-94EF-49BF-A9D9-0B0F537CBBB5}" destId="{C0D0DA10-7C80-4201-A08D-A4F1C536A8B1}" srcOrd="2" destOrd="0" presId="urn:microsoft.com/office/officeart/2005/8/layout/bProcess3"/>
    <dgm:cxn modelId="{E22DB4B4-FAD6-48AB-BF3B-CC7213DF2AA8}" type="presParOf" srcId="{84C963BE-94EF-49BF-A9D9-0B0F537CBBB5}" destId="{A3D3EBAA-7342-4752-A466-D2A770BC0001}" srcOrd="3" destOrd="0" presId="urn:microsoft.com/office/officeart/2005/8/layout/bProcess3"/>
    <dgm:cxn modelId="{376E4054-7DDC-4675-A731-828405D52650}" type="presParOf" srcId="{A3D3EBAA-7342-4752-A466-D2A770BC0001}" destId="{88DD1AD5-DAB7-47BD-94E7-7D0C31BE8410}" srcOrd="0" destOrd="0" presId="urn:microsoft.com/office/officeart/2005/8/layout/bProcess3"/>
    <dgm:cxn modelId="{A49767FE-2DA8-4B80-8CF3-27C3D509AFD9}" type="presParOf" srcId="{84C963BE-94EF-49BF-A9D9-0B0F537CBBB5}" destId="{33081605-7B1D-477A-BAED-B0115C3C148C}" srcOrd="4" destOrd="0" presId="urn:microsoft.com/office/officeart/2005/8/layout/bProcess3"/>
    <dgm:cxn modelId="{965CA9A6-A955-489B-89A4-0797DEDA0087}" type="presParOf" srcId="{84C963BE-94EF-49BF-A9D9-0B0F537CBBB5}" destId="{A281CDFB-7107-44D3-A04E-61F3D534AFB6}" srcOrd="5" destOrd="0" presId="urn:microsoft.com/office/officeart/2005/8/layout/bProcess3"/>
    <dgm:cxn modelId="{9814EED0-486D-4989-8355-066F0CEF81F3}" type="presParOf" srcId="{A281CDFB-7107-44D3-A04E-61F3D534AFB6}" destId="{E8AF703B-4995-4650-AF0F-D8C60AD5847A}" srcOrd="0" destOrd="0" presId="urn:microsoft.com/office/officeart/2005/8/layout/bProcess3"/>
    <dgm:cxn modelId="{C325A57D-13D6-49F0-9A43-3FBCC9292D9C}" type="presParOf" srcId="{84C963BE-94EF-49BF-A9D9-0B0F537CBBB5}" destId="{61B1F3CE-9D09-467B-A283-62E7C1920459}" srcOrd="6" destOrd="0" presId="urn:microsoft.com/office/officeart/2005/8/layout/bProcess3"/>
    <dgm:cxn modelId="{3252B380-7673-490A-AF59-BB4EA9415C9A}" type="presParOf" srcId="{84C963BE-94EF-49BF-A9D9-0B0F537CBBB5}" destId="{2CDF7096-801E-402D-A26B-43CF2FB7A89E}" srcOrd="7" destOrd="0" presId="urn:microsoft.com/office/officeart/2005/8/layout/bProcess3"/>
    <dgm:cxn modelId="{3AA98373-D4A5-42D3-840D-BFD54C6D8EFC}" type="presParOf" srcId="{2CDF7096-801E-402D-A26B-43CF2FB7A89E}" destId="{45B97F05-00B7-4B6C-BF98-505F558D3340}" srcOrd="0" destOrd="0" presId="urn:microsoft.com/office/officeart/2005/8/layout/bProcess3"/>
    <dgm:cxn modelId="{BC8B286D-364B-4F16-971D-4A361D9C1F3A}" type="presParOf" srcId="{84C963BE-94EF-49BF-A9D9-0B0F537CBBB5}" destId="{D339A936-0E84-43CB-963B-CAC7D638E63E}" srcOrd="8" destOrd="0" presId="urn:microsoft.com/office/officeart/2005/8/layout/bProcess3"/>
    <dgm:cxn modelId="{FDE3CE5F-A624-4F5E-AD2B-122F4230CEBB}" type="presParOf" srcId="{84C963BE-94EF-49BF-A9D9-0B0F537CBBB5}" destId="{DA298294-6D83-425F-A04E-114D98405636}" srcOrd="9" destOrd="0" presId="urn:microsoft.com/office/officeart/2005/8/layout/bProcess3"/>
    <dgm:cxn modelId="{B756D383-EDB1-4C41-AABE-5491A415CE6A}" type="presParOf" srcId="{DA298294-6D83-425F-A04E-114D98405636}" destId="{8662C428-F0E7-4E6F-B2BE-75A803D4117D}" srcOrd="0" destOrd="0" presId="urn:microsoft.com/office/officeart/2005/8/layout/bProcess3"/>
    <dgm:cxn modelId="{51B7413E-E24A-4E1E-AC8A-EB500FD7231C}" type="presParOf" srcId="{84C963BE-94EF-49BF-A9D9-0B0F537CBBB5}" destId="{51115ECE-8349-49B5-AD40-AB22A02520AE}" srcOrd="10" destOrd="0" presId="urn:microsoft.com/office/officeart/2005/8/layout/bProcess3"/>
    <dgm:cxn modelId="{7B274811-C73F-4C8B-9361-8F92A0949362}" type="presParOf" srcId="{84C963BE-94EF-49BF-A9D9-0B0F537CBBB5}" destId="{23D273E0-024B-47F5-8AF3-BB6C6049D12F}" srcOrd="11" destOrd="0" presId="urn:microsoft.com/office/officeart/2005/8/layout/bProcess3"/>
    <dgm:cxn modelId="{2A3B6CAA-D2C0-4E10-BAD5-069DF7145319}" type="presParOf" srcId="{23D273E0-024B-47F5-8AF3-BB6C6049D12F}" destId="{269EAA86-91DE-4D16-8F37-AF35D7F9BEAE}" srcOrd="0" destOrd="0" presId="urn:microsoft.com/office/officeart/2005/8/layout/bProcess3"/>
    <dgm:cxn modelId="{79E1379E-9EF3-40C4-9F15-F1F179D4879D}" type="presParOf" srcId="{84C963BE-94EF-49BF-A9D9-0B0F537CBBB5}" destId="{F0A85B04-BB17-4C4C-8CA5-622207161F0A}"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B7F86-1B30-4BAC-B499-016C2294A010}">
      <dsp:nvSpPr>
        <dsp:cNvPr id="0" name=""/>
        <dsp:cNvSpPr/>
      </dsp:nvSpPr>
      <dsp:spPr>
        <a:xfrm>
          <a:off x="473868" y="2058650"/>
          <a:ext cx="1874043" cy="1638149"/>
        </a:xfrm>
        <a:prstGeom prst="rightArrow">
          <a:avLst>
            <a:gd name="adj1" fmla="val 70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Pavement condition survey</a:t>
          </a:r>
        </a:p>
        <a:p>
          <a:pPr marL="57150" lvl="1" indent="-57150" algn="l" defTabSz="444500">
            <a:lnSpc>
              <a:spcPct val="90000"/>
            </a:lnSpc>
            <a:spcBef>
              <a:spcPct val="0"/>
            </a:spcBef>
            <a:spcAft>
              <a:spcPct val="15000"/>
            </a:spcAft>
            <a:buChar char="•"/>
          </a:pPr>
          <a:r>
            <a:rPr lang="en-US" sz="1000" kern="1200"/>
            <a:t>Lane mile (LM) target</a:t>
          </a:r>
        </a:p>
      </dsp:txBody>
      <dsp:txXfrm>
        <a:off x="942379" y="2304372"/>
        <a:ext cx="913596" cy="1146705"/>
      </dsp:txXfrm>
    </dsp:sp>
    <dsp:sp modelId="{5E0CC643-89C9-4E77-939C-759B5EB01ECB}">
      <dsp:nvSpPr>
        <dsp:cNvPr id="0" name=""/>
        <dsp:cNvSpPr/>
      </dsp:nvSpPr>
      <dsp:spPr>
        <a:xfrm>
          <a:off x="5357" y="2409214"/>
          <a:ext cx="937021" cy="93702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Plan</a:t>
          </a:r>
        </a:p>
      </dsp:txBody>
      <dsp:txXfrm>
        <a:off x="142581" y="2546438"/>
        <a:ext cx="662573" cy="662573"/>
      </dsp:txXfrm>
    </dsp:sp>
    <dsp:sp modelId="{95CED807-172A-4BDD-B861-3DC013A91A80}">
      <dsp:nvSpPr>
        <dsp:cNvPr id="0" name=""/>
        <dsp:cNvSpPr/>
      </dsp:nvSpPr>
      <dsp:spPr>
        <a:xfrm>
          <a:off x="2933550" y="2058650"/>
          <a:ext cx="1874043" cy="1638149"/>
        </a:xfrm>
        <a:prstGeom prst="rightArrow">
          <a:avLst>
            <a:gd name="adj1" fmla="val 70000"/>
            <a:gd name="adj2" fmla="val 50000"/>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en-US" sz="1000" kern="1200"/>
            <a:t>Prioritize projects to meet LM target</a:t>
          </a:r>
        </a:p>
      </dsp:txBody>
      <dsp:txXfrm>
        <a:off x="3402061" y="2304372"/>
        <a:ext cx="913596" cy="1146705"/>
      </dsp:txXfrm>
    </dsp:sp>
    <dsp:sp modelId="{24893311-2E37-4668-A853-D5E06A2FAFF7}">
      <dsp:nvSpPr>
        <dsp:cNvPr id="0" name=""/>
        <dsp:cNvSpPr/>
      </dsp:nvSpPr>
      <dsp:spPr>
        <a:xfrm>
          <a:off x="2465039" y="2409214"/>
          <a:ext cx="937021" cy="937021"/>
        </a:xfrm>
        <a:prstGeom prst="ellipse">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Program</a:t>
          </a:r>
        </a:p>
      </dsp:txBody>
      <dsp:txXfrm>
        <a:off x="2602263" y="2546438"/>
        <a:ext cx="662573" cy="662573"/>
      </dsp:txXfrm>
    </dsp:sp>
    <dsp:sp modelId="{74E3F870-E389-4E5B-8100-25A28C0D2AE9}">
      <dsp:nvSpPr>
        <dsp:cNvPr id="0" name=""/>
        <dsp:cNvSpPr/>
      </dsp:nvSpPr>
      <dsp:spPr>
        <a:xfrm>
          <a:off x="5393232" y="2058650"/>
          <a:ext cx="1874043" cy="1638149"/>
        </a:xfrm>
        <a:prstGeom prst="rightArrow">
          <a:avLst>
            <a:gd name="adj1" fmla="val 70000"/>
            <a:gd name="adj2" fmla="val 50000"/>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Conduct field review</a:t>
          </a:r>
        </a:p>
        <a:p>
          <a:pPr marL="57150" lvl="1" indent="-57150" algn="l" defTabSz="444500">
            <a:lnSpc>
              <a:spcPct val="90000"/>
            </a:lnSpc>
            <a:spcBef>
              <a:spcPct val="0"/>
            </a:spcBef>
            <a:spcAft>
              <a:spcPct val="15000"/>
            </a:spcAft>
            <a:buChar char="•"/>
          </a:pPr>
          <a:r>
            <a:rPr lang="en-US" sz="1000" kern="1200"/>
            <a:t>Complete scoping report</a:t>
          </a:r>
        </a:p>
      </dsp:txBody>
      <dsp:txXfrm>
        <a:off x="5861743" y="2304372"/>
        <a:ext cx="913596" cy="1146705"/>
      </dsp:txXfrm>
    </dsp:sp>
    <dsp:sp modelId="{2C60469A-181A-4C95-8149-D526C3B1AE01}">
      <dsp:nvSpPr>
        <dsp:cNvPr id="0" name=""/>
        <dsp:cNvSpPr/>
      </dsp:nvSpPr>
      <dsp:spPr>
        <a:xfrm>
          <a:off x="4924721" y="2409214"/>
          <a:ext cx="937021" cy="937021"/>
        </a:xfrm>
        <a:prstGeom prst="ellipse">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Scoping</a:t>
          </a:r>
        </a:p>
      </dsp:txBody>
      <dsp:txXfrm>
        <a:off x="5061945" y="2546438"/>
        <a:ext cx="662573" cy="662573"/>
      </dsp:txXfrm>
    </dsp:sp>
    <dsp:sp modelId="{B0D219EE-0890-44B1-9111-47EC6598632C}">
      <dsp:nvSpPr>
        <dsp:cNvPr id="0" name=""/>
        <dsp:cNvSpPr/>
      </dsp:nvSpPr>
      <dsp:spPr>
        <a:xfrm>
          <a:off x="7852914" y="2058650"/>
          <a:ext cx="1874043" cy="1638149"/>
        </a:xfrm>
        <a:prstGeom prst="rightArrow">
          <a:avLst>
            <a:gd name="adj1" fmla="val 70000"/>
            <a:gd name="adj2" fmla="val 50000"/>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Scope phasing</a:t>
          </a:r>
        </a:p>
        <a:p>
          <a:pPr marL="57150" lvl="1" indent="-57150" algn="l" defTabSz="444500">
            <a:lnSpc>
              <a:spcPct val="90000"/>
            </a:lnSpc>
            <a:spcBef>
              <a:spcPct val="0"/>
            </a:spcBef>
            <a:spcAft>
              <a:spcPct val="15000"/>
            </a:spcAft>
            <a:buChar char="•"/>
          </a:pPr>
          <a:r>
            <a:rPr lang="en-US" sz="1000" kern="1200"/>
            <a:t>Align scope to fund allocation</a:t>
          </a:r>
        </a:p>
        <a:p>
          <a:pPr marL="57150" lvl="1" indent="-57150" algn="l" defTabSz="444500">
            <a:lnSpc>
              <a:spcPct val="90000"/>
            </a:lnSpc>
            <a:spcBef>
              <a:spcPct val="0"/>
            </a:spcBef>
            <a:spcAft>
              <a:spcPct val="15000"/>
            </a:spcAft>
            <a:buChar char="•"/>
          </a:pPr>
          <a:r>
            <a:rPr lang="en-US" sz="1000" kern="1200"/>
            <a:t>RRR committee review</a:t>
          </a:r>
        </a:p>
      </dsp:txBody>
      <dsp:txXfrm>
        <a:off x="8321425" y="2304372"/>
        <a:ext cx="913596" cy="1146705"/>
      </dsp:txXfrm>
    </dsp:sp>
    <dsp:sp modelId="{C9FE7BF7-40A4-445D-A4AA-813D3BA8F560}">
      <dsp:nvSpPr>
        <dsp:cNvPr id="0" name=""/>
        <dsp:cNvSpPr/>
      </dsp:nvSpPr>
      <dsp:spPr>
        <a:xfrm>
          <a:off x="7384403" y="2409214"/>
          <a:ext cx="937021" cy="937021"/>
        </a:xfrm>
        <a:prstGeom prst="ellipse">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Identify Improve </a:t>
          </a:r>
          <a:r>
            <a:rPr lang="en-US" sz="1400" kern="1200" err="1"/>
            <a:t>ments</a:t>
          </a:r>
          <a:endParaRPr lang="en-US" sz="1400" kern="1200"/>
        </a:p>
      </dsp:txBody>
      <dsp:txXfrm>
        <a:off x="7521627" y="2546438"/>
        <a:ext cx="662573" cy="662573"/>
      </dsp:txXfrm>
    </dsp:sp>
    <dsp:sp modelId="{6FC4BAC7-EF97-49AF-8B18-C9C0704C1F9F}">
      <dsp:nvSpPr>
        <dsp:cNvPr id="0" name=""/>
        <dsp:cNvSpPr/>
      </dsp:nvSpPr>
      <dsp:spPr>
        <a:xfrm>
          <a:off x="10312596" y="2058650"/>
          <a:ext cx="1874043" cy="1638149"/>
        </a:xfrm>
        <a:prstGeom prst="rightArrow">
          <a:avLst>
            <a:gd name="adj1" fmla="val 70000"/>
            <a:gd name="adj2" fmla="val 50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Procure design consultant</a:t>
          </a:r>
        </a:p>
        <a:p>
          <a:pPr marL="57150" lvl="1" indent="-57150" algn="l" defTabSz="444500">
            <a:lnSpc>
              <a:spcPct val="90000"/>
            </a:lnSpc>
            <a:spcBef>
              <a:spcPct val="0"/>
            </a:spcBef>
            <a:spcAft>
              <a:spcPct val="15000"/>
            </a:spcAft>
            <a:buChar char="•"/>
          </a:pPr>
          <a:r>
            <a:rPr lang="en-US" sz="1000" kern="1200"/>
            <a:t>ERC Phase review</a:t>
          </a:r>
        </a:p>
      </dsp:txBody>
      <dsp:txXfrm>
        <a:off x="10781107" y="2304372"/>
        <a:ext cx="913596" cy="1146705"/>
      </dsp:txXfrm>
    </dsp:sp>
    <dsp:sp modelId="{5A275ED8-1166-401F-AB32-F156D9E81775}">
      <dsp:nvSpPr>
        <dsp:cNvPr id="0" name=""/>
        <dsp:cNvSpPr/>
      </dsp:nvSpPr>
      <dsp:spPr>
        <a:xfrm>
          <a:off x="9844085" y="2409214"/>
          <a:ext cx="937021" cy="937021"/>
        </a:xfrm>
        <a:prstGeom prst="ellips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Design</a:t>
          </a:r>
        </a:p>
      </dsp:txBody>
      <dsp:txXfrm>
        <a:off x="9981309" y="2546438"/>
        <a:ext cx="662573" cy="662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B185A-F03E-48A5-8F47-F809014CAAB3}">
      <dsp:nvSpPr>
        <dsp:cNvPr id="0" name=""/>
        <dsp:cNvSpPr/>
      </dsp:nvSpPr>
      <dsp:spPr>
        <a:xfrm>
          <a:off x="5004873" y="2567925"/>
          <a:ext cx="4034036" cy="478078"/>
        </a:xfrm>
        <a:custGeom>
          <a:avLst/>
          <a:gdLst/>
          <a:ahLst/>
          <a:cxnLst/>
          <a:rect l="0" t="0" r="0" b="0"/>
          <a:pathLst>
            <a:path>
              <a:moveTo>
                <a:pt x="0" y="0"/>
              </a:moveTo>
              <a:lnTo>
                <a:pt x="0" y="325796"/>
              </a:lnTo>
              <a:lnTo>
                <a:pt x="4034036" y="325796"/>
              </a:lnTo>
              <a:lnTo>
                <a:pt x="4034036" y="47807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DEA5CB-4EAF-469D-9A7F-90A835FB2EDE}">
      <dsp:nvSpPr>
        <dsp:cNvPr id="0" name=""/>
        <dsp:cNvSpPr/>
      </dsp:nvSpPr>
      <dsp:spPr>
        <a:xfrm>
          <a:off x="5004873" y="2567925"/>
          <a:ext cx="2017795" cy="478078"/>
        </a:xfrm>
        <a:custGeom>
          <a:avLst/>
          <a:gdLst/>
          <a:ahLst/>
          <a:cxnLst/>
          <a:rect l="0" t="0" r="0" b="0"/>
          <a:pathLst>
            <a:path>
              <a:moveTo>
                <a:pt x="0" y="0"/>
              </a:moveTo>
              <a:lnTo>
                <a:pt x="0" y="325796"/>
              </a:lnTo>
              <a:lnTo>
                <a:pt x="2017795" y="325796"/>
              </a:lnTo>
              <a:lnTo>
                <a:pt x="2017795" y="47807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C8DBE2-AD20-4EC0-9C71-5F3D7CD6769C}">
      <dsp:nvSpPr>
        <dsp:cNvPr id="0" name=""/>
        <dsp:cNvSpPr/>
      </dsp:nvSpPr>
      <dsp:spPr>
        <a:xfrm>
          <a:off x="5004873" y="2567925"/>
          <a:ext cx="195294" cy="478078"/>
        </a:xfrm>
        <a:custGeom>
          <a:avLst/>
          <a:gdLst/>
          <a:ahLst/>
          <a:cxnLst/>
          <a:rect l="0" t="0" r="0" b="0"/>
          <a:pathLst>
            <a:path>
              <a:moveTo>
                <a:pt x="0" y="0"/>
              </a:moveTo>
              <a:lnTo>
                <a:pt x="0" y="325796"/>
              </a:lnTo>
              <a:lnTo>
                <a:pt x="195294" y="325796"/>
              </a:lnTo>
              <a:lnTo>
                <a:pt x="195294" y="47807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23AED4-12FB-4444-B293-6ECD422F3004}">
      <dsp:nvSpPr>
        <dsp:cNvPr id="0" name=""/>
        <dsp:cNvSpPr/>
      </dsp:nvSpPr>
      <dsp:spPr>
        <a:xfrm>
          <a:off x="3197914" y="2567925"/>
          <a:ext cx="1806958" cy="478078"/>
        </a:xfrm>
        <a:custGeom>
          <a:avLst/>
          <a:gdLst/>
          <a:ahLst/>
          <a:cxnLst/>
          <a:rect l="0" t="0" r="0" b="0"/>
          <a:pathLst>
            <a:path>
              <a:moveTo>
                <a:pt x="1806958" y="0"/>
              </a:moveTo>
              <a:lnTo>
                <a:pt x="1806958" y="325796"/>
              </a:lnTo>
              <a:lnTo>
                <a:pt x="0" y="325796"/>
              </a:lnTo>
              <a:lnTo>
                <a:pt x="0" y="47807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E04DB8-8F9E-4603-944E-38A478F2692E}">
      <dsp:nvSpPr>
        <dsp:cNvPr id="0" name=""/>
        <dsp:cNvSpPr/>
      </dsp:nvSpPr>
      <dsp:spPr>
        <a:xfrm>
          <a:off x="986378" y="2567925"/>
          <a:ext cx="4018494" cy="478078"/>
        </a:xfrm>
        <a:custGeom>
          <a:avLst/>
          <a:gdLst/>
          <a:ahLst/>
          <a:cxnLst/>
          <a:rect l="0" t="0" r="0" b="0"/>
          <a:pathLst>
            <a:path>
              <a:moveTo>
                <a:pt x="4018494" y="0"/>
              </a:moveTo>
              <a:lnTo>
                <a:pt x="4018494" y="325796"/>
              </a:lnTo>
              <a:lnTo>
                <a:pt x="0" y="325796"/>
              </a:lnTo>
              <a:lnTo>
                <a:pt x="0" y="47807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9CB66F-74AF-4E2D-8402-7999AC719B99}">
      <dsp:nvSpPr>
        <dsp:cNvPr id="0" name=""/>
        <dsp:cNvSpPr/>
      </dsp:nvSpPr>
      <dsp:spPr>
        <a:xfrm>
          <a:off x="4959153" y="1046020"/>
          <a:ext cx="91440" cy="478078"/>
        </a:xfrm>
        <a:custGeom>
          <a:avLst/>
          <a:gdLst/>
          <a:ahLst/>
          <a:cxnLst/>
          <a:rect l="0" t="0" r="0" b="0"/>
          <a:pathLst>
            <a:path>
              <a:moveTo>
                <a:pt x="45720" y="0"/>
              </a:moveTo>
              <a:lnTo>
                <a:pt x="45720" y="47807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293B5B-D299-451B-826A-6BE397401AA2}">
      <dsp:nvSpPr>
        <dsp:cNvPr id="0" name=""/>
        <dsp:cNvSpPr/>
      </dsp:nvSpPr>
      <dsp:spPr>
        <a:xfrm>
          <a:off x="4182962" y="2193"/>
          <a:ext cx="1643821"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2F488-7B0F-44A3-A247-307FCA807097}">
      <dsp:nvSpPr>
        <dsp:cNvPr id="0" name=""/>
        <dsp:cNvSpPr/>
      </dsp:nvSpPr>
      <dsp:spPr>
        <a:xfrm>
          <a:off x="4365608" y="175707"/>
          <a:ext cx="1643821"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D6 Scoping Committee</a:t>
          </a:r>
        </a:p>
      </dsp:txBody>
      <dsp:txXfrm>
        <a:off x="4396181" y="206280"/>
        <a:ext cx="1582675" cy="982680"/>
      </dsp:txXfrm>
    </dsp:sp>
    <dsp:sp modelId="{881F3958-61A6-4E4F-94CC-DEB788694E85}">
      <dsp:nvSpPr>
        <dsp:cNvPr id="0" name=""/>
        <dsp:cNvSpPr/>
      </dsp:nvSpPr>
      <dsp:spPr>
        <a:xfrm>
          <a:off x="4182962" y="1524098"/>
          <a:ext cx="1643821"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647AF-1A3C-4A0B-9FF3-421887C84A61}">
      <dsp:nvSpPr>
        <dsp:cNvPr id="0" name=""/>
        <dsp:cNvSpPr/>
      </dsp:nvSpPr>
      <dsp:spPr>
        <a:xfrm>
          <a:off x="4365608" y="1697612"/>
          <a:ext cx="1643821"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RRR Subcommittee</a:t>
          </a:r>
        </a:p>
      </dsp:txBody>
      <dsp:txXfrm>
        <a:off x="4396181" y="1728185"/>
        <a:ext cx="1582675" cy="982680"/>
      </dsp:txXfrm>
    </dsp:sp>
    <dsp:sp modelId="{4C984D6C-D2CE-4755-B701-9A072BD4BC42}">
      <dsp:nvSpPr>
        <dsp:cNvPr id="0" name=""/>
        <dsp:cNvSpPr/>
      </dsp:nvSpPr>
      <dsp:spPr>
        <a:xfrm>
          <a:off x="53427" y="3046003"/>
          <a:ext cx="1865902"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7459F7-8590-446D-AF40-DE6087407622}">
      <dsp:nvSpPr>
        <dsp:cNvPr id="0" name=""/>
        <dsp:cNvSpPr/>
      </dsp:nvSpPr>
      <dsp:spPr>
        <a:xfrm>
          <a:off x="236074" y="3219517"/>
          <a:ext cx="1865902"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Traffic Operations Safety Engineer</a:t>
          </a:r>
        </a:p>
      </dsp:txBody>
      <dsp:txXfrm>
        <a:off x="266647" y="3250090"/>
        <a:ext cx="1804756" cy="982680"/>
      </dsp:txXfrm>
    </dsp:sp>
    <dsp:sp modelId="{6565DB89-79AD-48CC-97E3-EC9A5BB71581}">
      <dsp:nvSpPr>
        <dsp:cNvPr id="0" name=""/>
        <dsp:cNvSpPr/>
      </dsp:nvSpPr>
      <dsp:spPr>
        <a:xfrm>
          <a:off x="2284623" y="3046003"/>
          <a:ext cx="1826582"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830A3-C67C-4BDD-A388-0B8276A9496C}">
      <dsp:nvSpPr>
        <dsp:cNvPr id="0" name=""/>
        <dsp:cNvSpPr/>
      </dsp:nvSpPr>
      <dsp:spPr>
        <a:xfrm>
          <a:off x="2467270" y="3219517"/>
          <a:ext cx="1826582"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a:t>Deputy Maintenance Engineer</a:t>
          </a:r>
        </a:p>
      </dsp:txBody>
      <dsp:txXfrm>
        <a:off x="2497843" y="3250090"/>
        <a:ext cx="1765436" cy="982680"/>
      </dsp:txXfrm>
    </dsp:sp>
    <dsp:sp modelId="{A83827E4-5299-42D8-A551-FF2E91832765}">
      <dsp:nvSpPr>
        <dsp:cNvPr id="0" name=""/>
        <dsp:cNvSpPr/>
      </dsp:nvSpPr>
      <dsp:spPr>
        <a:xfrm>
          <a:off x="4476499" y="3046003"/>
          <a:ext cx="1447335"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4A783-43BF-4476-A62A-C1E35F9E94EA}">
      <dsp:nvSpPr>
        <dsp:cNvPr id="0" name=""/>
        <dsp:cNvSpPr/>
      </dsp:nvSpPr>
      <dsp:spPr>
        <a:xfrm>
          <a:off x="4659146" y="3219517"/>
          <a:ext cx="1447335"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Segoe UI"/>
            </a:rPr>
            <a:t>Scoping Project Manager</a:t>
          </a:r>
          <a:endParaRPr lang="en-US" sz="1600" b="0" kern="1200"/>
        </a:p>
      </dsp:txBody>
      <dsp:txXfrm>
        <a:off x="4689719" y="3250090"/>
        <a:ext cx="1386189" cy="982680"/>
      </dsp:txXfrm>
    </dsp:sp>
    <dsp:sp modelId="{D694E517-CED8-4237-8D55-05A39CC4F761}">
      <dsp:nvSpPr>
        <dsp:cNvPr id="0" name=""/>
        <dsp:cNvSpPr/>
      </dsp:nvSpPr>
      <dsp:spPr>
        <a:xfrm>
          <a:off x="6289129" y="3046003"/>
          <a:ext cx="1467078"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7E9F4-FAFA-4F70-A8EC-29BCD178B361}">
      <dsp:nvSpPr>
        <dsp:cNvPr id="0" name=""/>
        <dsp:cNvSpPr/>
      </dsp:nvSpPr>
      <dsp:spPr>
        <a:xfrm>
          <a:off x="6471775" y="3219517"/>
          <a:ext cx="1467078"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Work Program Administrator</a:t>
          </a:r>
        </a:p>
      </dsp:txBody>
      <dsp:txXfrm>
        <a:off x="6502348" y="3250090"/>
        <a:ext cx="1405932" cy="982680"/>
      </dsp:txXfrm>
    </dsp:sp>
    <dsp:sp modelId="{1BD38B88-B0FC-4EEE-88D4-8C3287738E5B}">
      <dsp:nvSpPr>
        <dsp:cNvPr id="0" name=""/>
        <dsp:cNvSpPr/>
      </dsp:nvSpPr>
      <dsp:spPr>
        <a:xfrm>
          <a:off x="8121501" y="3046003"/>
          <a:ext cx="1834817" cy="104382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D390E-416D-483C-8ACF-B05AAFADC8B8}">
      <dsp:nvSpPr>
        <dsp:cNvPr id="0" name=""/>
        <dsp:cNvSpPr/>
      </dsp:nvSpPr>
      <dsp:spPr>
        <a:xfrm>
          <a:off x="8304147" y="3219517"/>
          <a:ext cx="1834817" cy="1043826"/>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Roadway Design Engineer</a:t>
          </a:r>
        </a:p>
      </dsp:txBody>
      <dsp:txXfrm>
        <a:off x="8334720" y="3250090"/>
        <a:ext cx="1773671" cy="982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83079-EDD2-4D76-BB3C-31D2E8A6932C}">
      <dsp:nvSpPr>
        <dsp:cNvPr id="0" name=""/>
        <dsp:cNvSpPr/>
      </dsp:nvSpPr>
      <dsp:spPr>
        <a:xfrm>
          <a:off x="2440773" y="1580164"/>
          <a:ext cx="529384" cy="91440"/>
        </a:xfrm>
        <a:custGeom>
          <a:avLst/>
          <a:gdLst/>
          <a:ahLst/>
          <a:cxnLst/>
          <a:rect l="0" t="0" r="0" b="0"/>
          <a:pathLst>
            <a:path>
              <a:moveTo>
                <a:pt x="0" y="45720"/>
              </a:moveTo>
              <a:lnTo>
                <a:pt x="529384" y="45720"/>
              </a:lnTo>
            </a:path>
          </a:pathLst>
        </a:custGeom>
        <a:noFill/>
        <a:ln w="1270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691466" y="1623081"/>
        <a:ext cx="27999" cy="5605"/>
      </dsp:txXfrm>
    </dsp:sp>
    <dsp:sp modelId="{DA1B01B9-5EB3-4B84-8BED-DA099408F95C}">
      <dsp:nvSpPr>
        <dsp:cNvPr id="0" name=""/>
        <dsp:cNvSpPr/>
      </dsp:nvSpPr>
      <dsp:spPr>
        <a:xfrm>
          <a:off x="7856" y="895469"/>
          <a:ext cx="2434716" cy="1460830"/>
        </a:xfrm>
        <a:prstGeom prst="round2Diag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Draft reports distributed to subcommittee</a:t>
          </a:r>
        </a:p>
      </dsp:txBody>
      <dsp:txXfrm>
        <a:off x="79168" y="966781"/>
        <a:ext cx="2292092" cy="1318206"/>
      </dsp:txXfrm>
    </dsp:sp>
    <dsp:sp modelId="{A3D3EBAA-7342-4752-A466-D2A770BC0001}">
      <dsp:nvSpPr>
        <dsp:cNvPr id="0" name=""/>
        <dsp:cNvSpPr/>
      </dsp:nvSpPr>
      <dsp:spPr>
        <a:xfrm>
          <a:off x="5435475" y="1580164"/>
          <a:ext cx="529384" cy="91440"/>
        </a:xfrm>
        <a:custGeom>
          <a:avLst/>
          <a:gdLst/>
          <a:ahLst/>
          <a:cxnLst/>
          <a:rect l="0" t="0" r="0" b="0"/>
          <a:pathLst>
            <a:path>
              <a:moveTo>
                <a:pt x="0" y="45720"/>
              </a:moveTo>
              <a:lnTo>
                <a:pt x="529384" y="45720"/>
              </a:lnTo>
            </a:path>
          </a:pathLst>
        </a:custGeom>
        <a:noFill/>
        <a:ln w="12700" cap="flat" cmpd="sng" algn="ctr">
          <a:solidFill>
            <a:schemeClr val="accent1">
              <a:shade val="90000"/>
              <a:hueOff val="199761"/>
              <a:satOff val="-19400"/>
              <a:lumOff val="1634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686167" y="1623081"/>
        <a:ext cx="27999" cy="5605"/>
      </dsp:txXfrm>
    </dsp:sp>
    <dsp:sp modelId="{C0D0DA10-7C80-4201-A08D-A4F1C536A8B1}">
      <dsp:nvSpPr>
        <dsp:cNvPr id="0" name=""/>
        <dsp:cNvSpPr/>
      </dsp:nvSpPr>
      <dsp:spPr>
        <a:xfrm>
          <a:off x="3002558" y="895469"/>
          <a:ext cx="2434716" cy="1460830"/>
        </a:xfrm>
        <a:prstGeom prst="round2DiagRect">
          <a:avLst/>
        </a:prstGeom>
        <a:solidFill>
          <a:schemeClr val="accent1">
            <a:shade val="50000"/>
            <a:hueOff val="168471"/>
            <a:satOff val="-17708"/>
            <a:lumOff val="152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Subcommittee reviews reports and meets to discuss findings</a:t>
          </a:r>
        </a:p>
      </dsp:txBody>
      <dsp:txXfrm>
        <a:off x="3073870" y="966781"/>
        <a:ext cx="2292092" cy="1318206"/>
      </dsp:txXfrm>
    </dsp:sp>
    <dsp:sp modelId="{A281CDFB-7107-44D3-A04E-61F3D534AFB6}">
      <dsp:nvSpPr>
        <dsp:cNvPr id="0" name=""/>
        <dsp:cNvSpPr/>
      </dsp:nvSpPr>
      <dsp:spPr>
        <a:xfrm>
          <a:off x="8430176" y="1580164"/>
          <a:ext cx="529384" cy="91440"/>
        </a:xfrm>
        <a:custGeom>
          <a:avLst/>
          <a:gdLst/>
          <a:ahLst/>
          <a:cxnLst/>
          <a:rect l="0" t="0" r="0" b="0"/>
          <a:pathLst>
            <a:path>
              <a:moveTo>
                <a:pt x="0" y="45720"/>
              </a:moveTo>
              <a:lnTo>
                <a:pt x="529384" y="45720"/>
              </a:lnTo>
            </a:path>
          </a:pathLst>
        </a:custGeom>
        <a:noFill/>
        <a:ln w="12700" cap="flat" cmpd="sng" algn="ctr">
          <a:solidFill>
            <a:schemeClr val="accent1">
              <a:shade val="90000"/>
              <a:hueOff val="399521"/>
              <a:satOff val="-38801"/>
              <a:lumOff val="3267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680869" y="1623081"/>
        <a:ext cx="27999" cy="5605"/>
      </dsp:txXfrm>
    </dsp:sp>
    <dsp:sp modelId="{33081605-7B1D-477A-BAED-B0115C3C148C}">
      <dsp:nvSpPr>
        <dsp:cNvPr id="0" name=""/>
        <dsp:cNvSpPr/>
      </dsp:nvSpPr>
      <dsp:spPr>
        <a:xfrm>
          <a:off x="5997259" y="895469"/>
          <a:ext cx="2434716" cy="1460830"/>
        </a:xfrm>
        <a:prstGeom prst="round2DiagRect">
          <a:avLst/>
        </a:prstGeom>
        <a:solidFill>
          <a:schemeClr val="accent1">
            <a:shade val="50000"/>
            <a:hueOff val="336942"/>
            <a:satOff val="-35416"/>
            <a:lumOff val="305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Subcommittee presents findings to Scoping Committee</a:t>
          </a:r>
        </a:p>
      </dsp:txBody>
      <dsp:txXfrm>
        <a:off x="6068571" y="966781"/>
        <a:ext cx="2292092" cy="1318206"/>
      </dsp:txXfrm>
    </dsp:sp>
    <dsp:sp modelId="{2CDF7096-801E-402D-A26B-43CF2FB7A89E}">
      <dsp:nvSpPr>
        <dsp:cNvPr id="0" name=""/>
        <dsp:cNvSpPr/>
      </dsp:nvSpPr>
      <dsp:spPr>
        <a:xfrm>
          <a:off x="1225214" y="2354499"/>
          <a:ext cx="8984105" cy="602426"/>
        </a:xfrm>
        <a:custGeom>
          <a:avLst/>
          <a:gdLst/>
          <a:ahLst/>
          <a:cxnLst/>
          <a:rect l="0" t="0" r="0" b="0"/>
          <a:pathLst>
            <a:path>
              <a:moveTo>
                <a:pt x="8984105" y="0"/>
              </a:moveTo>
              <a:lnTo>
                <a:pt x="8984105" y="318313"/>
              </a:lnTo>
              <a:lnTo>
                <a:pt x="0" y="318313"/>
              </a:lnTo>
              <a:lnTo>
                <a:pt x="0" y="602426"/>
              </a:lnTo>
            </a:path>
          </a:pathLst>
        </a:custGeom>
        <a:noFill/>
        <a:ln w="12700" cap="flat" cmpd="sng" algn="ctr">
          <a:solidFill>
            <a:schemeClr val="accent1">
              <a:shade val="90000"/>
              <a:hueOff val="599282"/>
              <a:satOff val="-58201"/>
              <a:lumOff val="4901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492108" y="2652910"/>
        <a:ext cx="450318" cy="5605"/>
      </dsp:txXfrm>
    </dsp:sp>
    <dsp:sp modelId="{61B1F3CE-9D09-467B-A283-62E7C1920459}">
      <dsp:nvSpPr>
        <dsp:cNvPr id="0" name=""/>
        <dsp:cNvSpPr/>
      </dsp:nvSpPr>
      <dsp:spPr>
        <a:xfrm>
          <a:off x="8991961" y="895469"/>
          <a:ext cx="2434716" cy="1460830"/>
        </a:xfrm>
        <a:prstGeom prst="round2DiagRect">
          <a:avLst/>
        </a:prstGeom>
        <a:solidFill>
          <a:schemeClr val="accent1">
            <a:shade val="50000"/>
            <a:hueOff val="505413"/>
            <a:satOff val="-53124"/>
            <a:lumOff val="458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Scoping reports updated based on feedback from Scoping Committee</a:t>
          </a:r>
        </a:p>
      </dsp:txBody>
      <dsp:txXfrm>
        <a:off x="9063273" y="966781"/>
        <a:ext cx="2292092" cy="1318206"/>
      </dsp:txXfrm>
    </dsp:sp>
    <dsp:sp modelId="{DA298294-6D83-425F-A04E-114D98405636}">
      <dsp:nvSpPr>
        <dsp:cNvPr id="0" name=""/>
        <dsp:cNvSpPr/>
      </dsp:nvSpPr>
      <dsp:spPr>
        <a:xfrm>
          <a:off x="2440773" y="3674021"/>
          <a:ext cx="529384" cy="91440"/>
        </a:xfrm>
        <a:custGeom>
          <a:avLst/>
          <a:gdLst/>
          <a:ahLst/>
          <a:cxnLst/>
          <a:rect l="0" t="0" r="0" b="0"/>
          <a:pathLst>
            <a:path>
              <a:moveTo>
                <a:pt x="0" y="45720"/>
              </a:moveTo>
              <a:lnTo>
                <a:pt x="529384" y="45720"/>
              </a:lnTo>
            </a:path>
          </a:pathLst>
        </a:custGeom>
        <a:noFill/>
        <a:ln w="12700" cap="flat" cmpd="sng" algn="ctr">
          <a:solidFill>
            <a:schemeClr val="accent1">
              <a:shade val="90000"/>
              <a:hueOff val="399521"/>
              <a:satOff val="-38801"/>
              <a:lumOff val="3267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691466" y="3716938"/>
        <a:ext cx="27999" cy="5605"/>
      </dsp:txXfrm>
    </dsp:sp>
    <dsp:sp modelId="{D339A936-0E84-43CB-963B-CAC7D638E63E}">
      <dsp:nvSpPr>
        <dsp:cNvPr id="0" name=""/>
        <dsp:cNvSpPr/>
      </dsp:nvSpPr>
      <dsp:spPr>
        <a:xfrm>
          <a:off x="7856" y="2989325"/>
          <a:ext cx="2434716" cy="1460830"/>
        </a:xfrm>
        <a:prstGeom prst="round2DiagRect">
          <a:avLst/>
        </a:prstGeom>
        <a:solidFill>
          <a:schemeClr val="accent1">
            <a:shade val="50000"/>
            <a:hueOff val="505413"/>
            <a:satOff val="-53124"/>
            <a:lumOff val="458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Final repots reviewed by subcommittee</a:t>
          </a:r>
        </a:p>
      </dsp:txBody>
      <dsp:txXfrm>
        <a:off x="79168" y="3060637"/>
        <a:ext cx="2292092" cy="1318206"/>
      </dsp:txXfrm>
    </dsp:sp>
    <dsp:sp modelId="{23D273E0-024B-47F5-8AF3-BB6C6049D12F}">
      <dsp:nvSpPr>
        <dsp:cNvPr id="0" name=""/>
        <dsp:cNvSpPr/>
      </dsp:nvSpPr>
      <dsp:spPr>
        <a:xfrm>
          <a:off x="5435475" y="3674021"/>
          <a:ext cx="529384" cy="91440"/>
        </a:xfrm>
        <a:custGeom>
          <a:avLst/>
          <a:gdLst/>
          <a:ahLst/>
          <a:cxnLst/>
          <a:rect l="0" t="0" r="0" b="0"/>
          <a:pathLst>
            <a:path>
              <a:moveTo>
                <a:pt x="0" y="45720"/>
              </a:moveTo>
              <a:lnTo>
                <a:pt x="529384" y="45720"/>
              </a:lnTo>
            </a:path>
          </a:pathLst>
        </a:custGeom>
        <a:noFill/>
        <a:ln w="12700" cap="flat" cmpd="sng" algn="ctr">
          <a:solidFill>
            <a:schemeClr val="accent1">
              <a:shade val="90000"/>
              <a:hueOff val="199761"/>
              <a:satOff val="-19400"/>
              <a:lumOff val="1634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686167" y="3716938"/>
        <a:ext cx="27999" cy="5605"/>
      </dsp:txXfrm>
    </dsp:sp>
    <dsp:sp modelId="{51115ECE-8349-49B5-AD40-AB22A02520AE}">
      <dsp:nvSpPr>
        <dsp:cNvPr id="0" name=""/>
        <dsp:cNvSpPr/>
      </dsp:nvSpPr>
      <dsp:spPr>
        <a:xfrm>
          <a:off x="3002558" y="2989325"/>
          <a:ext cx="2434716" cy="1460830"/>
        </a:xfrm>
        <a:prstGeom prst="round2DiagRect">
          <a:avLst/>
        </a:prstGeom>
        <a:solidFill>
          <a:schemeClr val="accent1">
            <a:shade val="50000"/>
            <a:hueOff val="336942"/>
            <a:satOff val="-35416"/>
            <a:lumOff val="305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Final recommendations presented to Scoping Committee for Concurrence</a:t>
          </a:r>
        </a:p>
      </dsp:txBody>
      <dsp:txXfrm>
        <a:off x="3073870" y="3060637"/>
        <a:ext cx="2292092" cy="1318206"/>
      </dsp:txXfrm>
    </dsp:sp>
    <dsp:sp modelId="{F0A85B04-BB17-4C4C-8CA5-622207161F0A}">
      <dsp:nvSpPr>
        <dsp:cNvPr id="0" name=""/>
        <dsp:cNvSpPr/>
      </dsp:nvSpPr>
      <dsp:spPr>
        <a:xfrm>
          <a:off x="5997259" y="2916284"/>
          <a:ext cx="2678188" cy="1606913"/>
        </a:xfrm>
        <a:prstGeom prst="round2DiagRect">
          <a:avLst/>
        </a:prstGeom>
        <a:solidFill>
          <a:schemeClr val="accent1">
            <a:shade val="50000"/>
            <a:hueOff val="168471"/>
            <a:satOff val="-17708"/>
            <a:lumOff val="152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Scoping Committee presents recommendations to Director for approval of scope</a:t>
          </a:r>
        </a:p>
      </dsp:txBody>
      <dsp:txXfrm>
        <a:off x="6075702" y="2994727"/>
        <a:ext cx="2521302" cy="14500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8C248-52C5-4DC4-B01F-2259F0A1B88A}"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B0C21-3360-491C-BD1F-71652E4E69F2}" type="slidenum">
              <a:rPr lang="en-US" smtClean="0"/>
              <a:t>‹#›</a:t>
            </a:fld>
            <a:endParaRPr lang="en-US"/>
          </a:p>
        </p:txBody>
      </p:sp>
    </p:spTree>
    <p:extLst>
      <p:ext uri="{BB962C8B-B14F-4D97-AF65-F5344CB8AC3E}">
        <p14:creationId xmlns:p14="http://schemas.microsoft.com/office/powerpoint/2010/main" val="182994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GS</a:t>
            </a:r>
          </a:p>
        </p:txBody>
      </p:sp>
      <p:sp>
        <p:nvSpPr>
          <p:cNvPr id="4" name="Slide Number Placeholder 3"/>
          <p:cNvSpPr>
            <a:spLocks noGrp="1"/>
          </p:cNvSpPr>
          <p:nvPr>
            <p:ph type="sldNum" sz="quarter" idx="5"/>
          </p:nvPr>
        </p:nvSpPr>
        <p:spPr/>
        <p:txBody>
          <a:bodyPr/>
          <a:lstStyle/>
          <a:p>
            <a:fld id="{01BB0C21-3360-491C-BD1F-71652E4E69F2}" type="slidenum">
              <a:rPr lang="en-US" smtClean="0"/>
              <a:t>1</a:t>
            </a:fld>
            <a:endParaRPr lang="en-US"/>
          </a:p>
        </p:txBody>
      </p:sp>
    </p:spTree>
    <p:extLst>
      <p:ext uri="{BB962C8B-B14F-4D97-AF65-F5344CB8AC3E}">
        <p14:creationId xmlns:p14="http://schemas.microsoft.com/office/powerpoint/2010/main" val="203341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FDM 114.3.2.4 is a list of items that can be included on a RRR as needed. </a:t>
            </a:r>
          </a:p>
          <a:p>
            <a:r>
              <a:rPr lang="en-US"/>
              <a:t>This is through coordination with multiple offices. </a:t>
            </a:r>
          </a:p>
        </p:txBody>
      </p:sp>
      <p:sp>
        <p:nvSpPr>
          <p:cNvPr id="4" name="Slide Number Placeholder 3"/>
          <p:cNvSpPr>
            <a:spLocks noGrp="1"/>
          </p:cNvSpPr>
          <p:nvPr>
            <p:ph type="sldNum" sz="quarter" idx="5"/>
          </p:nvPr>
        </p:nvSpPr>
        <p:spPr/>
        <p:txBody>
          <a:bodyPr/>
          <a:lstStyle/>
          <a:p>
            <a:fld id="{01BB0C21-3360-491C-BD1F-71652E4E69F2}" type="slidenum">
              <a:rPr lang="en-US" smtClean="0"/>
              <a:t>10</a:t>
            </a:fld>
            <a:endParaRPr lang="en-US"/>
          </a:p>
        </p:txBody>
      </p:sp>
    </p:spTree>
    <p:extLst>
      <p:ext uri="{BB962C8B-B14F-4D97-AF65-F5344CB8AC3E}">
        <p14:creationId xmlns:p14="http://schemas.microsoft.com/office/powerpoint/2010/main" val="1640045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RV</a:t>
            </a:r>
          </a:p>
          <a:p>
            <a:r>
              <a:rPr lang="en-US"/>
              <a:t>A lot of information pertaining to RRR projects. </a:t>
            </a:r>
          </a:p>
          <a:p>
            <a:r>
              <a:rPr lang="en-US"/>
              <a:t>I like to summarize it as shown on the screen. 3 things</a:t>
            </a:r>
          </a:p>
          <a:p>
            <a:r>
              <a:rPr lang="en-US"/>
              <a:t>Our pavement life</a:t>
            </a:r>
          </a:p>
          <a:p>
            <a:r>
              <a:rPr lang="en-US"/>
              <a:t>Meet ADA requirements</a:t>
            </a:r>
          </a:p>
          <a:p>
            <a:r>
              <a:rPr lang="en-US"/>
              <a:t>Improve safety – In a manner that is beneficial and conducive to the use of dedicated RRR funds. </a:t>
            </a:r>
          </a:p>
        </p:txBody>
      </p:sp>
      <p:sp>
        <p:nvSpPr>
          <p:cNvPr id="4" name="Slide Number Placeholder 3"/>
          <p:cNvSpPr>
            <a:spLocks noGrp="1"/>
          </p:cNvSpPr>
          <p:nvPr>
            <p:ph type="sldNum" sz="quarter" idx="5"/>
          </p:nvPr>
        </p:nvSpPr>
        <p:spPr/>
        <p:txBody>
          <a:bodyPr/>
          <a:lstStyle/>
          <a:p>
            <a:fld id="{01BB0C21-3360-491C-BD1F-71652E4E69F2}" type="slidenum">
              <a:rPr lang="en-US" smtClean="0"/>
              <a:t>11</a:t>
            </a:fld>
            <a:endParaRPr lang="en-US"/>
          </a:p>
        </p:txBody>
      </p:sp>
    </p:spTree>
    <p:extLst>
      <p:ext uri="{BB962C8B-B14F-4D97-AF65-F5344CB8AC3E}">
        <p14:creationId xmlns:p14="http://schemas.microsoft.com/office/powerpoint/2010/main" val="2746349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RV</a:t>
            </a:r>
          </a:p>
          <a:p>
            <a:r>
              <a:rPr lang="en-US"/>
              <a:t>Now that we’ve talked about RRR projects and an intro, </a:t>
            </a:r>
          </a:p>
          <a:p>
            <a:endParaRPr lang="en-US"/>
          </a:p>
          <a:p>
            <a:r>
              <a:rPr lang="en-US"/>
              <a:t>Why did we have the idea to create this presentation. </a:t>
            </a:r>
          </a:p>
          <a:p>
            <a:endParaRPr lang="en-US"/>
          </a:p>
          <a:p>
            <a:r>
              <a:rPr lang="en-US"/>
              <a:t>We know that there has been a lot of conversation and discussion on RRR projects and scoping in recent years throughout the state. </a:t>
            </a:r>
          </a:p>
          <a:p>
            <a:endParaRPr lang="en-US"/>
          </a:p>
          <a:p>
            <a:r>
              <a:rPr lang="en-US"/>
              <a:t>As d4 and d6 regionally share consultants, we felt it would be the perfect forum to have those discussions collectively and share our processes </a:t>
            </a:r>
          </a:p>
        </p:txBody>
      </p:sp>
      <p:sp>
        <p:nvSpPr>
          <p:cNvPr id="4" name="Slide Number Placeholder 3"/>
          <p:cNvSpPr>
            <a:spLocks noGrp="1"/>
          </p:cNvSpPr>
          <p:nvPr>
            <p:ph type="sldNum" sz="quarter" idx="5"/>
          </p:nvPr>
        </p:nvSpPr>
        <p:spPr/>
        <p:txBody>
          <a:bodyPr/>
          <a:lstStyle/>
          <a:p>
            <a:fld id="{01BB0C21-3360-491C-BD1F-71652E4E69F2}" type="slidenum">
              <a:rPr lang="en-US" smtClean="0"/>
              <a:t>12</a:t>
            </a:fld>
            <a:endParaRPr lang="en-US"/>
          </a:p>
        </p:txBody>
      </p:sp>
    </p:spTree>
    <p:extLst>
      <p:ext uri="{BB962C8B-B14F-4D97-AF65-F5344CB8AC3E}">
        <p14:creationId xmlns:p14="http://schemas.microsoft.com/office/powerpoint/2010/main" val="369205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RV</a:t>
            </a:r>
          </a:p>
        </p:txBody>
      </p:sp>
      <p:sp>
        <p:nvSpPr>
          <p:cNvPr id="4" name="Slide Number Placeholder 3"/>
          <p:cNvSpPr>
            <a:spLocks noGrp="1"/>
          </p:cNvSpPr>
          <p:nvPr>
            <p:ph type="sldNum" sz="quarter" idx="5"/>
          </p:nvPr>
        </p:nvSpPr>
        <p:spPr/>
        <p:txBody>
          <a:bodyPr/>
          <a:lstStyle/>
          <a:p>
            <a:fld id="{01BB0C21-3360-491C-BD1F-71652E4E69F2}" type="slidenum">
              <a:rPr lang="en-US" smtClean="0"/>
              <a:t>13</a:t>
            </a:fld>
            <a:endParaRPr lang="en-US"/>
          </a:p>
        </p:txBody>
      </p:sp>
    </p:spTree>
    <p:extLst>
      <p:ext uri="{BB962C8B-B14F-4D97-AF65-F5344CB8AC3E}">
        <p14:creationId xmlns:p14="http://schemas.microsoft.com/office/powerpoint/2010/main" val="332595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RV</a:t>
            </a:r>
          </a:p>
        </p:txBody>
      </p:sp>
      <p:sp>
        <p:nvSpPr>
          <p:cNvPr id="4" name="Slide Number Placeholder 3"/>
          <p:cNvSpPr>
            <a:spLocks noGrp="1"/>
          </p:cNvSpPr>
          <p:nvPr>
            <p:ph type="sldNum" sz="quarter" idx="5"/>
          </p:nvPr>
        </p:nvSpPr>
        <p:spPr/>
        <p:txBody>
          <a:bodyPr/>
          <a:lstStyle/>
          <a:p>
            <a:fld id="{01BB0C21-3360-491C-BD1F-71652E4E69F2}" type="slidenum">
              <a:rPr lang="en-US" smtClean="0"/>
              <a:t>14</a:t>
            </a:fld>
            <a:endParaRPr lang="en-US"/>
          </a:p>
        </p:txBody>
      </p:sp>
    </p:spTree>
    <p:extLst>
      <p:ext uri="{BB962C8B-B14F-4D97-AF65-F5344CB8AC3E}">
        <p14:creationId xmlns:p14="http://schemas.microsoft.com/office/powerpoint/2010/main" val="395305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GS</a:t>
            </a:r>
          </a:p>
        </p:txBody>
      </p:sp>
      <p:sp>
        <p:nvSpPr>
          <p:cNvPr id="4" name="Slide Number Placeholder 3"/>
          <p:cNvSpPr>
            <a:spLocks noGrp="1"/>
          </p:cNvSpPr>
          <p:nvPr>
            <p:ph type="sldNum" sz="quarter" idx="5"/>
          </p:nvPr>
        </p:nvSpPr>
        <p:spPr/>
        <p:txBody>
          <a:bodyPr/>
          <a:lstStyle/>
          <a:p>
            <a:fld id="{01BB0C21-3360-491C-BD1F-71652E4E69F2}" type="slidenum">
              <a:rPr lang="en-US" smtClean="0"/>
              <a:t>15</a:t>
            </a:fld>
            <a:endParaRPr lang="en-US"/>
          </a:p>
        </p:txBody>
      </p:sp>
    </p:spTree>
    <p:extLst>
      <p:ext uri="{BB962C8B-B14F-4D97-AF65-F5344CB8AC3E}">
        <p14:creationId xmlns:p14="http://schemas.microsoft.com/office/powerpoint/2010/main" val="94170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ctr" defTabSz="622300">
              <a:lnSpc>
                <a:spcPct val="90000"/>
              </a:lnSpc>
              <a:spcBef>
                <a:spcPct val="0"/>
              </a:spcBef>
              <a:spcAft>
                <a:spcPct val="35000"/>
              </a:spcAft>
              <a:buNone/>
            </a:pPr>
            <a:r>
              <a:rPr lang="en-US" sz="1200" kern="1200" dirty="0"/>
              <a:t>3. Also SRT Starts the </a:t>
            </a:r>
            <a:r>
              <a:rPr lang="en-US" sz="1200" dirty="0"/>
              <a:t>p</a:t>
            </a:r>
            <a:r>
              <a:rPr lang="en-US" sz="1200" kern="1200" dirty="0"/>
              <a:t>lanning level scoping process</a:t>
            </a:r>
          </a:p>
          <a:p>
            <a:pPr marL="0" lvl="0" indent="0" algn="ctr" defTabSz="622300">
              <a:lnSpc>
                <a:spcPct val="90000"/>
              </a:lnSpc>
              <a:spcBef>
                <a:spcPct val="0"/>
              </a:spcBef>
              <a:spcAft>
                <a:spcPct val="35000"/>
              </a:spcAft>
              <a:buNone/>
            </a:pPr>
            <a:r>
              <a:rPr lang="en-US" sz="1200" kern="1200" dirty="0"/>
              <a:t> Safety Office starts the Safety Assessments</a:t>
            </a:r>
          </a:p>
          <a:p>
            <a:endParaRPr lang="en-US" dirty="0"/>
          </a:p>
        </p:txBody>
      </p:sp>
      <p:sp>
        <p:nvSpPr>
          <p:cNvPr id="4" name="Slide Number Placeholder 3"/>
          <p:cNvSpPr>
            <a:spLocks noGrp="1"/>
          </p:cNvSpPr>
          <p:nvPr>
            <p:ph type="sldNum" sz="quarter" idx="5"/>
          </p:nvPr>
        </p:nvSpPr>
        <p:spPr/>
        <p:txBody>
          <a:bodyPr/>
          <a:lstStyle/>
          <a:p>
            <a:fld id="{01BB0C21-3360-491C-BD1F-71652E4E69F2}" type="slidenum">
              <a:rPr lang="en-US" smtClean="0"/>
              <a:t>16</a:t>
            </a:fld>
            <a:endParaRPr lang="en-US"/>
          </a:p>
        </p:txBody>
      </p:sp>
    </p:spTree>
    <p:extLst>
      <p:ext uri="{BB962C8B-B14F-4D97-AF65-F5344CB8AC3E}">
        <p14:creationId xmlns:p14="http://schemas.microsoft.com/office/powerpoint/2010/main" val="319145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BB0C21-3360-491C-BD1F-71652E4E69F2}" type="slidenum">
              <a:rPr lang="en-US" smtClean="0"/>
              <a:t>43</a:t>
            </a:fld>
            <a:endParaRPr lang="en-US"/>
          </a:p>
        </p:txBody>
      </p:sp>
    </p:spTree>
    <p:extLst>
      <p:ext uri="{BB962C8B-B14F-4D97-AF65-F5344CB8AC3E}">
        <p14:creationId xmlns:p14="http://schemas.microsoft.com/office/powerpoint/2010/main" val="372014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GS</a:t>
            </a:r>
          </a:p>
        </p:txBody>
      </p:sp>
      <p:sp>
        <p:nvSpPr>
          <p:cNvPr id="4" name="Slide Number Placeholder 3"/>
          <p:cNvSpPr>
            <a:spLocks noGrp="1"/>
          </p:cNvSpPr>
          <p:nvPr>
            <p:ph type="sldNum" sz="quarter" idx="5"/>
          </p:nvPr>
        </p:nvSpPr>
        <p:spPr/>
        <p:txBody>
          <a:bodyPr/>
          <a:lstStyle/>
          <a:p>
            <a:fld id="{01BB0C21-3360-491C-BD1F-71652E4E69F2}" type="slidenum">
              <a:rPr lang="en-US" smtClean="0"/>
              <a:t>2</a:t>
            </a:fld>
            <a:endParaRPr lang="en-US"/>
          </a:p>
        </p:txBody>
      </p:sp>
    </p:spTree>
    <p:extLst>
      <p:ext uri="{BB962C8B-B14F-4D97-AF65-F5344CB8AC3E}">
        <p14:creationId xmlns:p14="http://schemas.microsoft.com/office/powerpoint/2010/main" val="401064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GS/RV</a:t>
            </a:r>
          </a:p>
        </p:txBody>
      </p:sp>
      <p:sp>
        <p:nvSpPr>
          <p:cNvPr id="4" name="Slide Number Placeholder 3"/>
          <p:cNvSpPr>
            <a:spLocks noGrp="1"/>
          </p:cNvSpPr>
          <p:nvPr>
            <p:ph type="sldNum" sz="quarter" idx="5"/>
          </p:nvPr>
        </p:nvSpPr>
        <p:spPr/>
        <p:txBody>
          <a:bodyPr/>
          <a:lstStyle/>
          <a:p>
            <a:fld id="{01BB0C21-3360-491C-BD1F-71652E4E69F2}" type="slidenum">
              <a:rPr lang="en-US" smtClean="0"/>
              <a:t>3</a:t>
            </a:fld>
            <a:endParaRPr lang="en-US"/>
          </a:p>
        </p:txBody>
      </p:sp>
    </p:spTree>
    <p:extLst>
      <p:ext uri="{BB962C8B-B14F-4D97-AF65-F5344CB8AC3E}">
        <p14:creationId xmlns:p14="http://schemas.microsoft.com/office/powerpoint/2010/main" val="96448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GS</a:t>
            </a:r>
          </a:p>
        </p:txBody>
      </p:sp>
      <p:sp>
        <p:nvSpPr>
          <p:cNvPr id="4" name="Slide Number Placeholder 3"/>
          <p:cNvSpPr>
            <a:spLocks noGrp="1"/>
          </p:cNvSpPr>
          <p:nvPr>
            <p:ph type="sldNum" sz="quarter" idx="5"/>
          </p:nvPr>
        </p:nvSpPr>
        <p:spPr/>
        <p:txBody>
          <a:bodyPr/>
          <a:lstStyle/>
          <a:p>
            <a:fld id="{01BB0C21-3360-491C-BD1F-71652E4E69F2}" type="slidenum">
              <a:rPr lang="en-US" smtClean="0"/>
              <a:t>4</a:t>
            </a:fld>
            <a:endParaRPr lang="en-US"/>
          </a:p>
        </p:txBody>
      </p:sp>
    </p:spTree>
    <p:extLst>
      <p:ext uri="{BB962C8B-B14F-4D97-AF65-F5344CB8AC3E}">
        <p14:creationId xmlns:p14="http://schemas.microsoft.com/office/powerpoint/2010/main" val="429256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RV</a:t>
            </a:r>
          </a:p>
          <a:p>
            <a:pPr marL="171450" indent="-171450">
              <a:buFont typeface="Arial" panose="020B0604020202020204" pitchFamily="34" charset="0"/>
              <a:buChar char="•"/>
            </a:pPr>
            <a:r>
              <a:rPr lang="en-US" dirty="0"/>
              <a:t>Many of our procedures are closely tied together from a criteria requirements and funding standpoint. </a:t>
            </a:r>
          </a:p>
          <a:p>
            <a:pPr marL="171450" indent="-171450">
              <a:buFont typeface="Arial" panose="020B0604020202020204" pitchFamily="34" charset="0"/>
              <a:buChar char="•"/>
            </a:pPr>
            <a:r>
              <a:rPr lang="en-US" dirty="0"/>
              <a:t>Our WP Instructions also highlights how we program our resurfacing program</a:t>
            </a:r>
          </a:p>
          <a:p>
            <a:pPr marL="171450" indent="-171450">
              <a:buFont typeface="Arial" panose="020B0604020202020204" pitchFamily="34" charset="0"/>
              <a:buChar char="•"/>
            </a:pPr>
            <a:r>
              <a:rPr lang="en-US" dirty="0"/>
              <a:t>Specifically Chapter 27 states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 the screen you see our pavement condition survey equipment. </a:t>
            </a:r>
          </a:p>
          <a:p>
            <a:pPr marL="171450" indent="-171450">
              <a:buFont typeface="Arial" panose="020B0604020202020204" pitchFamily="34" charset="0"/>
              <a:buChar char="•"/>
            </a:pPr>
            <a:r>
              <a:rPr lang="en-US" dirty="0"/>
              <a:t>The rut, ride, crack ratings are based on a value of 1 -10, with 10 being the best. </a:t>
            </a:r>
          </a:p>
        </p:txBody>
      </p:sp>
      <p:sp>
        <p:nvSpPr>
          <p:cNvPr id="4" name="Slide Number Placeholder 3"/>
          <p:cNvSpPr>
            <a:spLocks noGrp="1"/>
          </p:cNvSpPr>
          <p:nvPr>
            <p:ph type="sldNum" sz="quarter" idx="5"/>
          </p:nvPr>
        </p:nvSpPr>
        <p:spPr/>
        <p:txBody>
          <a:bodyPr/>
          <a:lstStyle/>
          <a:p>
            <a:fld id="{01BB0C21-3360-491C-BD1F-71652E4E69F2}" type="slidenum">
              <a:rPr lang="en-US" smtClean="0"/>
              <a:t>5</a:t>
            </a:fld>
            <a:endParaRPr lang="en-US"/>
          </a:p>
        </p:txBody>
      </p:sp>
    </p:spTree>
    <p:extLst>
      <p:ext uri="{BB962C8B-B14F-4D97-AF65-F5344CB8AC3E}">
        <p14:creationId xmlns:p14="http://schemas.microsoft.com/office/powerpoint/2010/main" val="714457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RV</a:t>
            </a:r>
          </a:p>
          <a:p>
            <a:pPr marL="171450" indent="-171450">
              <a:buFont typeface="Arial" panose="020B0604020202020204" pitchFamily="34" charset="0"/>
              <a:buChar char="•"/>
            </a:pPr>
            <a:r>
              <a:rPr lang="en-US" dirty="0"/>
              <a:t>Within FDOT we define RRR’s as follows</a:t>
            </a:r>
          </a:p>
        </p:txBody>
      </p:sp>
      <p:sp>
        <p:nvSpPr>
          <p:cNvPr id="4" name="Slide Number Placeholder 3"/>
          <p:cNvSpPr>
            <a:spLocks noGrp="1"/>
          </p:cNvSpPr>
          <p:nvPr>
            <p:ph type="sldNum" sz="quarter" idx="5"/>
          </p:nvPr>
        </p:nvSpPr>
        <p:spPr/>
        <p:txBody>
          <a:bodyPr/>
          <a:lstStyle/>
          <a:p>
            <a:fld id="{01BB0C21-3360-491C-BD1F-71652E4E69F2}" type="slidenum">
              <a:rPr lang="en-US" smtClean="0"/>
              <a:t>6</a:t>
            </a:fld>
            <a:endParaRPr lang="en-US"/>
          </a:p>
        </p:txBody>
      </p:sp>
    </p:spTree>
    <p:extLst>
      <p:ext uri="{BB962C8B-B14F-4D97-AF65-F5344CB8AC3E}">
        <p14:creationId xmlns:p14="http://schemas.microsoft.com/office/powerpoint/2010/main" val="138320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RV</a:t>
            </a:r>
          </a:p>
          <a:p>
            <a:r>
              <a:rPr lang="en-US"/>
              <a:t>Before we got into the details of each district and our processes, I wanted to speak about the FDM requirements. </a:t>
            </a:r>
          </a:p>
          <a:p>
            <a:endParaRPr lang="en-US"/>
          </a:p>
          <a:p>
            <a:r>
              <a:rPr lang="en-US"/>
              <a:t>FDM 114 provides criteria on RRR projects. </a:t>
            </a:r>
          </a:p>
        </p:txBody>
      </p:sp>
      <p:sp>
        <p:nvSpPr>
          <p:cNvPr id="4" name="Slide Number Placeholder 3"/>
          <p:cNvSpPr>
            <a:spLocks noGrp="1"/>
          </p:cNvSpPr>
          <p:nvPr>
            <p:ph type="sldNum" sz="quarter" idx="5"/>
          </p:nvPr>
        </p:nvSpPr>
        <p:spPr/>
        <p:txBody>
          <a:bodyPr/>
          <a:lstStyle/>
          <a:p>
            <a:fld id="{01BB0C21-3360-491C-BD1F-71652E4E69F2}" type="slidenum">
              <a:rPr lang="en-US" smtClean="0"/>
              <a:t>7</a:t>
            </a:fld>
            <a:endParaRPr lang="en-US"/>
          </a:p>
        </p:txBody>
      </p:sp>
    </p:spTree>
    <p:extLst>
      <p:ext uri="{BB962C8B-B14F-4D97-AF65-F5344CB8AC3E}">
        <p14:creationId xmlns:p14="http://schemas.microsoft.com/office/powerpoint/2010/main" val="140121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RV</a:t>
            </a:r>
          </a:p>
          <a:p>
            <a:pPr marL="171450" indent="-171450">
              <a:buFont typeface="Arial" panose="020B0604020202020204" pitchFamily="34" charset="0"/>
              <a:buChar char="•"/>
            </a:pPr>
            <a:r>
              <a:rPr lang="en-US"/>
              <a:t>As we scroll through FDM we see detailed information on how districts should consistently program and scope their projects. </a:t>
            </a:r>
          </a:p>
          <a:p>
            <a:pPr marL="171450" indent="-171450">
              <a:buFont typeface="Arial" panose="020B0604020202020204" pitchFamily="34" charset="0"/>
              <a:buChar char="•"/>
            </a:pPr>
            <a:r>
              <a:rPr lang="en-US"/>
              <a:t>On the screen you see 7 important items that need to be considered. </a:t>
            </a:r>
          </a:p>
          <a:p>
            <a:pPr marL="171450" indent="-171450">
              <a:buFont typeface="Arial" panose="020B0604020202020204" pitchFamily="34" charset="0"/>
              <a:buChar char="•"/>
            </a:pPr>
            <a:r>
              <a:rPr lang="en-US"/>
              <a:t>Bullet 1 safety assessment to the right.</a:t>
            </a:r>
          </a:p>
          <a:p>
            <a:pPr marL="171450" indent="-171450">
              <a:buFont typeface="Arial" panose="020B0604020202020204" pitchFamily="34" charset="0"/>
              <a:buChar char="•"/>
            </a:pPr>
            <a:r>
              <a:rPr lang="en-US"/>
              <a:t>FDM Part 2</a:t>
            </a:r>
          </a:p>
        </p:txBody>
      </p:sp>
      <p:sp>
        <p:nvSpPr>
          <p:cNvPr id="4" name="Slide Number Placeholder 3"/>
          <p:cNvSpPr>
            <a:spLocks noGrp="1"/>
          </p:cNvSpPr>
          <p:nvPr>
            <p:ph type="sldNum" sz="quarter" idx="5"/>
          </p:nvPr>
        </p:nvSpPr>
        <p:spPr/>
        <p:txBody>
          <a:bodyPr/>
          <a:lstStyle/>
          <a:p>
            <a:fld id="{01BB0C21-3360-491C-BD1F-71652E4E69F2}" type="slidenum">
              <a:rPr lang="en-US" smtClean="0"/>
              <a:t>8</a:t>
            </a:fld>
            <a:endParaRPr lang="en-US"/>
          </a:p>
        </p:txBody>
      </p:sp>
    </p:spTree>
    <p:extLst>
      <p:ext uri="{BB962C8B-B14F-4D97-AF65-F5344CB8AC3E}">
        <p14:creationId xmlns:p14="http://schemas.microsoft.com/office/powerpoint/2010/main" val="254729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RV</a:t>
            </a:r>
          </a:p>
          <a:p>
            <a:pPr marL="171450" indent="-171450">
              <a:buFont typeface="Arial" panose="020B0604020202020204" pitchFamily="34" charset="0"/>
              <a:buChar char="•"/>
            </a:pPr>
            <a:r>
              <a:rPr lang="en-US"/>
              <a:t>FDM 114.2 – Planning and Programing discusses language on the objectives of RRR. </a:t>
            </a:r>
          </a:p>
          <a:p>
            <a:pPr marL="171450" indent="-171450">
              <a:buFont typeface="Arial" panose="020B0604020202020204" pitchFamily="34" charset="0"/>
              <a:buChar char="•"/>
            </a:pPr>
            <a:r>
              <a:rPr lang="en-US"/>
              <a:t>I like to highlight two important sections. </a:t>
            </a:r>
          </a:p>
          <a:p>
            <a:pPr marL="171450" indent="-171450">
              <a:buFont typeface="Arial" panose="020B0604020202020204" pitchFamily="34" charset="0"/>
              <a:buChar char="•"/>
            </a:pPr>
            <a:r>
              <a:rPr lang="en-US"/>
              <a:t>First that resurfacing funds are limited. </a:t>
            </a:r>
          </a:p>
          <a:p>
            <a:pPr marL="171450" indent="-171450">
              <a:buFont typeface="Arial" panose="020B0604020202020204" pitchFamily="34" charset="0"/>
              <a:buChar char="•"/>
            </a:pPr>
            <a:r>
              <a:rPr lang="en-US"/>
              <a:t>Related to safety needs, it requires coordination. </a:t>
            </a:r>
          </a:p>
          <a:p>
            <a:pPr marL="171450" indent="-171450">
              <a:buFont typeface="Arial" panose="020B0604020202020204" pitchFamily="34" charset="0"/>
              <a:buChar char="•"/>
            </a:pPr>
            <a:r>
              <a:rPr lang="en-US"/>
              <a:t>Makes mention of the balance of safety needs, available time and resources to accomplish the RRR and safety needs. </a:t>
            </a:r>
          </a:p>
          <a:p>
            <a:pPr marL="171450" indent="-171450">
              <a:buFont typeface="Arial" panose="020B0604020202020204" pitchFamily="34" charset="0"/>
              <a:buChar char="•"/>
            </a:pPr>
            <a:r>
              <a:rPr lang="en-US"/>
              <a:t>Is the RRR the right project to do those improvements being contemplated. </a:t>
            </a:r>
          </a:p>
        </p:txBody>
      </p:sp>
      <p:sp>
        <p:nvSpPr>
          <p:cNvPr id="4" name="Slide Number Placeholder 3"/>
          <p:cNvSpPr>
            <a:spLocks noGrp="1"/>
          </p:cNvSpPr>
          <p:nvPr>
            <p:ph type="sldNum" sz="quarter" idx="5"/>
          </p:nvPr>
        </p:nvSpPr>
        <p:spPr/>
        <p:txBody>
          <a:bodyPr/>
          <a:lstStyle/>
          <a:p>
            <a:fld id="{01BB0C21-3360-491C-BD1F-71652E4E69F2}" type="slidenum">
              <a:rPr lang="en-US" smtClean="0"/>
              <a:t>9</a:t>
            </a:fld>
            <a:endParaRPr lang="en-US"/>
          </a:p>
        </p:txBody>
      </p:sp>
    </p:spTree>
    <p:extLst>
      <p:ext uri="{BB962C8B-B14F-4D97-AF65-F5344CB8AC3E}">
        <p14:creationId xmlns:p14="http://schemas.microsoft.com/office/powerpoint/2010/main" val="33852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cid:image002.png@01D93B94.E0E08770"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hyperlink" Target="https://ctlt.ubc.ca/2013/01/31/whats-new-at-ctl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mailto:raymond.valido@dot.state.fl.us" TargetMode="External"/><Relationship Id="rId5" Type="http://schemas.openxmlformats.org/officeDocument/2006/relationships/hyperlink" Target="mailto:geysa.sosa@dot.state.fl.us" TargetMode="External"/><Relationship Id="rId4"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3" y="1997396"/>
            <a:ext cx="6998525" cy="1133669"/>
          </a:xfrm>
        </p:spPr>
        <p:txBody>
          <a:bodyPr>
            <a:normAutofit fontScale="90000"/>
          </a:bodyPr>
          <a:lstStyle/>
          <a:p>
            <a:r>
              <a:rPr lang="en-US" sz="2800">
                <a:latin typeface="Arial" panose="020B0604020202020204" pitchFamily="34" charset="0"/>
                <a:cs typeface="Arial" panose="020B0604020202020204" pitchFamily="34" charset="0"/>
              </a:rPr>
              <a:t>Resurfacing, Restoration, and Rehabilitation (RRR) Process in District 4 and 6</a:t>
            </a:r>
            <a:endParaRPr lang="en-US" sz="35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468912"/>
            <a:ext cx="3837183" cy="338554"/>
          </a:xfrm>
          <a:prstGeom prst="rect">
            <a:avLst/>
          </a:prstGeom>
          <a:noFill/>
        </p:spPr>
        <p:txBody>
          <a:bodyPr wrap="square" rtlCol="0">
            <a:spAutoFit/>
          </a:bodyPr>
          <a:lstStyle/>
          <a:p>
            <a:r>
              <a:rPr lang="en-US" sz="1600"/>
              <a:t>FDOT D4 Project Development Manager</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897628"/>
            <a:ext cx="3161342" cy="461665"/>
          </a:xfrm>
          <a:prstGeom prst="rect">
            <a:avLst/>
          </a:prstGeom>
          <a:noFill/>
        </p:spPr>
        <p:txBody>
          <a:bodyPr wrap="square" rtlCol="0">
            <a:spAutoFit/>
          </a:bodyPr>
          <a:lstStyle/>
          <a:p>
            <a:r>
              <a:rPr lang="en-US" sz="2400" err="1"/>
              <a:t>Geysa</a:t>
            </a:r>
            <a:r>
              <a:rPr lang="en-US" sz="2400"/>
              <a:t> Sosa, PE</a:t>
            </a:r>
          </a:p>
        </p:txBody>
      </p:sp>
      <p:sp>
        <p:nvSpPr>
          <p:cNvPr id="2" name="TextBox 1">
            <a:extLst>
              <a:ext uri="{FF2B5EF4-FFF2-40B4-BE49-F238E27FC236}">
                <a16:creationId xmlns:a16="http://schemas.microsoft.com/office/drawing/2014/main" id="{87122F16-A310-82D0-6BBA-C99D8622C8A9}"/>
              </a:ext>
            </a:extLst>
          </p:cNvPr>
          <p:cNvSpPr txBox="1"/>
          <p:nvPr/>
        </p:nvSpPr>
        <p:spPr>
          <a:xfrm>
            <a:off x="8527936" y="4872317"/>
            <a:ext cx="3161342" cy="461665"/>
          </a:xfrm>
          <a:prstGeom prst="rect">
            <a:avLst/>
          </a:prstGeom>
          <a:noFill/>
        </p:spPr>
        <p:txBody>
          <a:bodyPr wrap="square" rtlCol="0">
            <a:spAutoFit/>
          </a:bodyPr>
          <a:lstStyle/>
          <a:p>
            <a:r>
              <a:rPr lang="en-US" sz="2400"/>
              <a:t>Raymond Valido, PE</a:t>
            </a:r>
          </a:p>
        </p:txBody>
      </p:sp>
      <p:sp>
        <p:nvSpPr>
          <p:cNvPr id="4" name="TextBox 3">
            <a:extLst>
              <a:ext uri="{FF2B5EF4-FFF2-40B4-BE49-F238E27FC236}">
                <a16:creationId xmlns:a16="http://schemas.microsoft.com/office/drawing/2014/main" id="{F620D853-5BA9-9C27-AAF5-E1281215CEB6}"/>
              </a:ext>
            </a:extLst>
          </p:cNvPr>
          <p:cNvSpPr txBox="1"/>
          <p:nvPr/>
        </p:nvSpPr>
        <p:spPr>
          <a:xfrm>
            <a:off x="8527936" y="5468912"/>
            <a:ext cx="3837183" cy="338554"/>
          </a:xfrm>
          <a:prstGeom prst="rect">
            <a:avLst/>
          </a:prstGeom>
          <a:noFill/>
        </p:spPr>
        <p:txBody>
          <a:bodyPr wrap="square" rtlCol="0">
            <a:spAutoFit/>
          </a:bodyPr>
          <a:lstStyle/>
          <a:p>
            <a:r>
              <a:rPr lang="en-US" sz="1600"/>
              <a:t>FDOT D6 Roadway Design Engineer</a:t>
            </a:r>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FDM – 114 </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pic>
        <p:nvPicPr>
          <p:cNvPr id="2" name="Picture 1">
            <a:extLst>
              <a:ext uri="{FF2B5EF4-FFF2-40B4-BE49-F238E27FC236}">
                <a16:creationId xmlns:a16="http://schemas.microsoft.com/office/drawing/2014/main" id="{F3680737-06BA-6794-FBDE-D3D9E2BE5E9A}"/>
              </a:ext>
            </a:extLst>
          </p:cNvPr>
          <p:cNvPicPr>
            <a:picLocks noChangeAspect="1"/>
          </p:cNvPicPr>
          <p:nvPr/>
        </p:nvPicPr>
        <p:blipFill>
          <a:blip r:embed="rId4"/>
          <a:stretch>
            <a:fillRect/>
          </a:stretch>
        </p:blipFill>
        <p:spPr>
          <a:xfrm>
            <a:off x="3578873" y="152150"/>
            <a:ext cx="4679302" cy="661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65972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FDM – 114</a:t>
            </a:r>
          </a:p>
          <a:p>
            <a:pPr lvl="1"/>
            <a:r>
              <a:rPr lang="en-US"/>
              <a:t>Extend service life of pavement</a:t>
            </a:r>
          </a:p>
          <a:p>
            <a:pPr lvl="1"/>
            <a:r>
              <a:rPr lang="en-US"/>
              <a:t>Address ADA</a:t>
            </a:r>
          </a:p>
          <a:p>
            <a:pPr lvl="1"/>
            <a:r>
              <a:rPr lang="en-US"/>
              <a:t>Improve Safety </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pic>
        <p:nvPicPr>
          <p:cNvPr id="2" name="Picture 4" descr="Picture of a person using a wheel chair to cross the road">
            <a:extLst>
              <a:ext uri="{FF2B5EF4-FFF2-40B4-BE49-F238E27FC236}">
                <a16:creationId xmlns:a16="http://schemas.microsoft.com/office/drawing/2014/main" id="{4FFACB4C-700D-1D37-515F-8AE192379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7" y="1471681"/>
            <a:ext cx="4944834" cy="2269204"/>
          </a:xfrm>
          <a:prstGeom prst="rect">
            <a:avLst/>
          </a:prstGeom>
          <a:extLst>
            <a:ext uri="{909E8E84-426E-40DD-AFC4-6F175D3DCCD1}">
              <a14:hiddenFill xmlns:a14="http://schemas.microsoft.com/office/drawing/2010/main">
                <a:solidFill>
                  <a:srgbClr val="FFFFFF"/>
                </a:solidFill>
              </a14:hiddenFill>
            </a:ext>
          </a:extLst>
        </p:spPr>
      </p:pic>
      <p:pic>
        <p:nvPicPr>
          <p:cNvPr id="7" name="Picture 2" descr="Cold Planers | Cat | Caterpillar">
            <a:extLst>
              <a:ext uri="{FF2B5EF4-FFF2-40B4-BE49-F238E27FC236}">
                <a16:creationId xmlns:a16="http://schemas.microsoft.com/office/drawing/2014/main" id="{E0695877-22FC-AA94-0F39-58AFFCBA1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413" y="3869163"/>
            <a:ext cx="4721062" cy="1950095"/>
          </a:xfrm>
          <a:prstGeom prst="rect">
            <a:avLst/>
          </a:prstGeom>
          <a:extLst>
            <a:ext uri="{909E8E84-426E-40DD-AFC4-6F175D3DCCD1}">
              <a14:hiddenFill xmlns:a14="http://schemas.microsoft.com/office/drawing/2010/main">
                <a:solidFill>
                  <a:srgbClr val="FFFFFF"/>
                </a:solidFill>
              </a14:hiddenFill>
            </a:ext>
          </a:extLst>
        </p:spPr>
      </p:pic>
      <p:pic>
        <p:nvPicPr>
          <p:cNvPr id="16" name="Picture 8" descr="FDOT Safety Resources – Campaigning Safety Resources">
            <a:extLst>
              <a:ext uri="{FF2B5EF4-FFF2-40B4-BE49-F238E27FC236}">
                <a16:creationId xmlns:a16="http://schemas.microsoft.com/office/drawing/2014/main" id="{D91CAFC5-C03D-52E4-E1F3-EDC3183C3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7" y="3896780"/>
            <a:ext cx="4944834" cy="192247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469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pic>
        <p:nvPicPr>
          <p:cNvPr id="1026" name="Picture 2" descr="District WP Public Hearings">
            <a:extLst>
              <a:ext uri="{FF2B5EF4-FFF2-40B4-BE49-F238E27FC236}">
                <a16:creationId xmlns:a16="http://schemas.microsoft.com/office/drawing/2014/main" id="{2CD261A8-0E78-9A30-4DE7-94175086C3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57" t="46047" r="6658" b="5530"/>
          <a:stretch/>
        </p:blipFill>
        <p:spPr bwMode="auto">
          <a:xfrm>
            <a:off x="2876549" y="1325563"/>
            <a:ext cx="5124449" cy="387535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4C939345-4DFC-DD8B-AD11-9456E5F98BE8}"/>
              </a:ext>
            </a:extLst>
          </p:cNvPr>
          <p:cNvSpPr/>
          <p:nvPr/>
        </p:nvSpPr>
        <p:spPr>
          <a:xfrm>
            <a:off x="304681" y="900706"/>
            <a:ext cx="6382365" cy="3046412"/>
          </a:xfrm>
          <a:custGeom>
            <a:avLst/>
            <a:gdLst>
              <a:gd name="connsiteX0" fmla="*/ 71437 w 4462462"/>
              <a:gd name="connsiteY0" fmla="*/ 0 h 3471862"/>
              <a:gd name="connsiteX1" fmla="*/ 4448175 w 4462462"/>
              <a:gd name="connsiteY1" fmla="*/ 61912 h 3471862"/>
              <a:gd name="connsiteX2" fmla="*/ 4462462 w 4462462"/>
              <a:gd name="connsiteY2" fmla="*/ 1990725 h 3471862"/>
              <a:gd name="connsiteX3" fmla="*/ 4043362 w 4462462"/>
              <a:gd name="connsiteY3" fmla="*/ 2081212 h 3471862"/>
              <a:gd name="connsiteX4" fmla="*/ 3852862 w 4462462"/>
              <a:gd name="connsiteY4" fmla="*/ 2119312 h 3471862"/>
              <a:gd name="connsiteX5" fmla="*/ 3848100 w 4462462"/>
              <a:gd name="connsiteY5" fmla="*/ 2252662 h 3471862"/>
              <a:gd name="connsiteX6" fmla="*/ 3938587 w 4462462"/>
              <a:gd name="connsiteY6" fmla="*/ 2347912 h 3471862"/>
              <a:gd name="connsiteX7" fmla="*/ 3933825 w 4462462"/>
              <a:gd name="connsiteY7" fmla="*/ 2566987 h 3471862"/>
              <a:gd name="connsiteX8" fmla="*/ 3833812 w 4462462"/>
              <a:gd name="connsiteY8" fmla="*/ 2705100 h 3471862"/>
              <a:gd name="connsiteX9" fmla="*/ 3867150 w 4462462"/>
              <a:gd name="connsiteY9" fmla="*/ 3390900 h 3471862"/>
              <a:gd name="connsiteX10" fmla="*/ 3833812 w 4462462"/>
              <a:gd name="connsiteY10" fmla="*/ 3429000 h 3471862"/>
              <a:gd name="connsiteX11" fmla="*/ 0 w 4462462"/>
              <a:gd name="connsiteY11" fmla="*/ 3471862 h 3471862"/>
              <a:gd name="connsiteX12" fmla="*/ 71437 w 4462462"/>
              <a:gd name="connsiteY12" fmla="*/ 0 h 3471862"/>
              <a:gd name="connsiteX0" fmla="*/ 71437 w 4462462"/>
              <a:gd name="connsiteY0" fmla="*/ 0 h 3471862"/>
              <a:gd name="connsiteX1" fmla="*/ 4454085 w 4462462"/>
              <a:gd name="connsiteY1" fmla="*/ 1655248 h 3471862"/>
              <a:gd name="connsiteX2" fmla="*/ 4462462 w 4462462"/>
              <a:gd name="connsiteY2" fmla="*/ 1990725 h 3471862"/>
              <a:gd name="connsiteX3" fmla="*/ 4043362 w 4462462"/>
              <a:gd name="connsiteY3" fmla="*/ 2081212 h 3471862"/>
              <a:gd name="connsiteX4" fmla="*/ 3852862 w 4462462"/>
              <a:gd name="connsiteY4" fmla="*/ 2119312 h 3471862"/>
              <a:gd name="connsiteX5" fmla="*/ 3848100 w 4462462"/>
              <a:gd name="connsiteY5" fmla="*/ 2252662 h 3471862"/>
              <a:gd name="connsiteX6" fmla="*/ 3938587 w 4462462"/>
              <a:gd name="connsiteY6" fmla="*/ 2347912 h 3471862"/>
              <a:gd name="connsiteX7" fmla="*/ 3933825 w 4462462"/>
              <a:gd name="connsiteY7" fmla="*/ 2566987 h 3471862"/>
              <a:gd name="connsiteX8" fmla="*/ 3833812 w 4462462"/>
              <a:gd name="connsiteY8" fmla="*/ 2705100 h 3471862"/>
              <a:gd name="connsiteX9" fmla="*/ 3867150 w 4462462"/>
              <a:gd name="connsiteY9" fmla="*/ 3390900 h 3471862"/>
              <a:gd name="connsiteX10" fmla="*/ 3833812 w 4462462"/>
              <a:gd name="connsiteY10" fmla="*/ 3429000 h 3471862"/>
              <a:gd name="connsiteX11" fmla="*/ 0 w 4462462"/>
              <a:gd name="connsiteY11" fmla="*/ 3471862 h 3471862"/>
              <a:gd name="connsiteX12" fmla="*/ 71437 w 4462462"/>
              <a:gd name="connsiteY12" fmla="*/ 0 h 3471862"/>
              <a:gd name="connsiteX0" fmla="*/ 502819 w 4462462"/>
              <a:gd name="connsiteY0" fmla="*/ 0 h 1816813"/>
              <a:gd name="connsiteX1" fmla="*/ 4454085 w 4462462"/>
              <a:gd name="connsiteY1" fmla="*/ 199 h 1816813"/>
              <a:gd name="connsiteX2" fmla="*/ 4462462 w 4462462"/>
              <a:gd name="connsiteY2" fmla="*/ 335676 h 1816813"/>
              <a:gd name="connsiteX3" fmla="*/ 4043362 w 4462462"/>
              <a:gd name="connsiteY3" fmla="*/ 426163 h 1816813"/>
              <a:gd name="connsiteX4" fmla="*/ 3852862 w 4462462"/>
              <a:gd name="connsiteY4" fmla="*/ 464263 h 1816813"/>
              <a:gd name="connsiteX5" fmla="*/ 3848100 w 4462462"/>
              <a:gd name="connsiteY5" fmla="*/ 597613 h 1816813"/>
              <a:gd name="connsiteX6" fmla="*/ 3938587 w 4462462"/>
              <a:gd name="connsiteY6" fmla="*/ 692863 h 1816813"/>
              <a:gd name="connsiteX7" fmla="*/ 3933825 w 4462462"/>
              <a:gd name="connsiteY7" fmla="*/ 911938 h 1816813"/>
              <a:gd name="connsiteX8" fmla="*/ 3833812 w 4462462"/>
              <a:gd name="connsiteY8" fmla="*/ 1050051 h 1816813"/>
              <a:gd name="connsiteX9" fmla="*/ 3867150 w 4462462"/>
              <a:gd name="connsiteY9" fmla="*/ 1735851 h 1816813"/>
              <a:gd name="connsiteX10" fmla="*/ 3833812 w 4462462"/>
              <a:gd name="connsiteY10" fmla="*/ 1773951 h 1816813"/>
              <a:gd name="connsiteX11" fmla="*/ 0 w 4462462"/>
              <a:gd name="connsiteY11" fmla="*/ 1816813 h 1816813"/>
              <a:gd name="connsiteX12" fmla="*/ 502819 w 4462462"/>
              <a:gd name="connsiteY12" fmla="*/ 0 h 1816813"/>
              <a:gd name="connsiteX0" fmla="*/ 0 w 3959643"/>
              <a:gd name="connsiteY0" fmla="*/ 0 h 1794372"/>
              <a:gd name="connsiteX1" fmla="*/ 3951266 w 3959643"/>
              <a:gd name="connsiteY1" fmla="*/ 199 h 1794372"/>
              <a:gd name="connsiteX2" fmla="*/ 3959643 w 3959643"/>
              <a:gd name="connsiteY2" fmla="*/ 335676 h 1794372"/>
              <a:gd name="connsiteX3" fmla="*/ 3540543 w 3959643"/>
              <a:gd name="connsiteY3" fmla="*/ 426163 h 1794372"/>
              <a:gd name="connsiteX4" fmla="*/ 3350043 w 3959643"/>
              <a:gd name="connsiteY4" fmla="*/ 464263 h 1794372"/>
              <a:gd name="connsiteX5" fmla="*/ 3345281 w 3959643"/>
              <a:gd name="connsiteY5" fmla="*/ 597613 h 1794372"/>
              <a:gd name="connsiteX6" fmla="*/ 3435768 w 3959643"/>
              <a:gd name="connsiteY6" fmla="*/ 692863 h 1794372"/>
              <a:gd name="connsiteX7" fmla="*/ 3431006 w 3959643"/>
              <a:gd name="connsiteY7" fmla="*/ 911938 h 1794372"/>
              <a:gd name="connsiteX8" fmla="*/ 3330993 w 3959643"/>
              <a:gd name="connsiteY8" fmla="*/ 1050051 h 1794372"/>
              <a:gd name="connsiteX9" fmla="*/ 3364331 w 3959643"/>
              <a:gd name="connsiteY9" fmla="*/ 1735851 h 1794372"/>
              <a:gd name="connsiteX10" fmla="*/ 3330993 w 3959643"/>
              <a:gd name="connsiteY10" fmla="*/ 1773951 h 1794372"/>
              <a:gd name="connsiteX11" fmla="*/ 401311 w 3959643"/>
              <a:gd name="connsiteY11" fmla="*/ 1794372 h 1794372"/>
              <a:gd name="connsiteX12" fmla="*/ 0 w 3959643"/>
              <a:gd name="connsiteY12" fmla="*/ 0 h 17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9643" h="1794372">
                <a:moveTo>
                  <a:pt x="0" y="0"/>
                </a:moveTo>
                <a:lnTo>
                  <a:pt x="3951266" y="199"/>
                </a:lnTo>
                <a:lnTo>
                  <a:pt x="3959643" y="335676"/>
                </a:lnTo>
                <a:lnTo>
                  <a:pt x="3540543" y="426163"/>
                </a:lnTo>
                <a:lnTo>
                  <a:pt x="3350043" y="464263"/>
                </a:lnTo>
                <a:lnTo>
                  <a:pt x="3345281" y="597613"/>
                </a:lnTo>
                <a:lnTo>
                  <a:pt x="3435768" y="692863"/>
                </a:lnTo>
                <a:lnTo>
                  <a:pt x="3431006" y="911938"/>
                </a:lnTo>
                <a:lnTo>
                  <a:pt x="3330993" y="1050051"/>
                </a:lnTo>
                <a:lnTo>
                  <a:pt x="3364331" y="1735851"/>
                </a:lnTo>
                <a:lnTo>
                  <a:pt x="3330993" y="1773951"/>
                </a:lnTo>
                <a:lnTo>
                  <a:pt x="401311" y="1794372"/>
                </a:lnTo>
                <a:lnTo>
                  <a:pt x="0"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pic>
        <p:nvPicPr>
          <p:cNvPr id="19" name="Picture 2" descr="District WP Public Hearings">
            <a:extLst>
              <a:ext uri="{FF2B5EF4-FFF2-40B4-BE49-F238E27FC236}">
                <a16:creationId xmlns:a16="http://schemas.microsoft.com/office/drawing/2014/main" id="{7ED9A6DC-04A7-3FBF-7B3D-7D43A95F4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45" t="6271" r="6658" b="5530"/>
          <a:stretch/>
        </p:blipFill>
        <p:spPr bwMode="auto">
          <a:xfrm>
            <a:off x="274863" y="1683950"/>
            <a:ext cx="5035550" cy="41576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62E7062-0E36-2075-5159-0388B91B4679}"/>
              </a:ext>
            </a:extLst>
          </p:cNvPr>
          <p:cNvSpPr txBox="1"/>
          <p:nvPr/>
        </p:nvSpPr>
        <p:spPr>
          <a:xfrm>
            <a:off x="8000999" y="1657079"/>
            <a:ext cx="3916135" cy="2308324"/>
          </a:xfrm>
          <a:prstGeom prst="rect">
            <a:avLst/>
          </a:prstGeom>
          <a:noFill/>
        </p:spPr>
        <p:txBody>
          <a:bodyPr wrap="square" rtlCol="0">
            <a:spAutoFit/>
          </a:bodyPr>
          <a:lstStyle/>
          <a:p>
            <a:pPr marL="285750" indent="-285750">
              <a:buFont typeface="Arial" panose="020B0604020202020204" pitchFamily="34" charset="0"/>
              <a:buChar char="•"/>
            </a:pPr>
            <a:r>
              <a:rPr lang="en-US"/>
              <a:t>D4 and D6 share many of the same consultants</a:t>
            </a:r>
          </a:p>
          <a:p>
            <a:pPr marL="285750" indent="-285750">
              <a:buFont typeface="Arial" panose="020B0604020202020204" pitchFamily="34" charset="0"/>
              <a:buChar char="•"/>
            </a:pPr>
            <a:r>
              <a:rPr lang="en-US"/>
              <a:t>Overview of RRR Process for D4 and D6</a:t>
            </a:r>
          </a:p>
          <a:p>
            <a:pPr marL="742950" lvl="1" indent="-285750">
              <a:buFont typeface="Arial" panose="020B0604020202020204" pitchFamily="34" charset="0"/>
              <a:buChar char="•"/>
            </a:pPr>
            <a:r>
              <a:rPr lang="en-US"/>
              <a:t>Each district implements different internal processes to meet requirements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853377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sp>
        <p:nvSpPr>
          <p:cNvPr id="3" name="Content Placeholder 2">
            <a:extLst>
              <a:ext uri="{FF2B5EF4-FFF2-40B4-BE49-F238E27FC236}">
                <a16:creationId xmlns:a16="http://schemas.microsoft.com/office/drawing/2014/main" id="{608E12CF-B6AB-14B9-C56E-DB944A29DED4}"/>
              </a:ext>
            </a:extLst>
          </p:cNvPr>
          <p:cNvSpPr>
            <a:spLocks noGrp="1"/>
          </p:cNvSpPr>
          <p:nvPr>
            <p:ph idx="1"/>
          </p:nvPr>
        </p:nvSpPr>
        <p:spPr>
          <a:xfrm>
            <a:off x="838200" y="1355879"/>
            <a:ext cx="10515600" cy="5126318"/>
          </a:xfrm>
        </p:spPr>
        <p:txBody>
          <a:bodyPr>
            <a:normAutofit/>
          </a:bodyPr>
          <a:lstStyle/>
          <a:p>
            <a:r>
              <a:rPr lang="en-US" dirty="0"/>
              <a:t>Florida continues to invest in Transportation Infrastructure</a:t>
            </a:r>
          </a:p>
          <a:p>
            <a:pPr lvl="1"/>
            <a:r>
              <a:rPr lang="en-US" dirty="0"/>
              <a:t>19/20 Budget </a:t>
            </a:r>
            <a:r>
              <a:rPr lang="en-US" dirty="0">
                <a:sym typeface="Wingdings" panose="05000000000000000000" pitchFamily="2" charset="2"/>
              </a:rPr>
              <a:t> $10.8 Billion</a:t>
            </a:r>
          </a:p>
          <a:p>
            <a:pPr lvl="1"/>
            <a:r>
              <a:rPr lang="en-US" dirty="0">
                <a:sym typeface="Wingdings" panose="05000000000000000000" pitchFamily="2" charset="2"/>
              </a:rPr>
              <a:t>23/24 Proposed Budget  $14.8 Billion</a:t>
            </a:r>
          </a:p>
          <a:p>
            <a:pPr lvl="2"/>
            <a:r>
              <a:rPr lang="en-US" b="1" dirty="0">
                <a:solidFill>
                  <a:srgbClr val="FF0000"/>
                </a:solidFill>
                <a:sym typeface="Wingdings" panose="05000000000000000000" pitchFamily="2" charset="2"/>
              </a:rPr>
              <a:t>37% increase</a:t>
            </a:r>
          </a:p>
          <a:p>
            <a:r>
              <a:rPr lang="en-US" dirty="0">
                <a:sym typeface="Wingdings" panose="05000000000000000000" pitchFamily="2" charset="2"/>
              </a:rPr>
              <a:t>Cost escalation is impacting how we program our RRR Projects</a:t>
            </a:r>
          </a:p>
          <a:p>
            <a:pPr lvl="1"/>
            <a:r>
              <a:rPr lang="en-US" dirty="0">
                <a:sym typeface="Wingdings" panose="05000000000000000000" pitchFamily="2" charset="2"/>
              </a:rPr>
              <a:t>Example Statewide Historical Unit Cost</a:t>
            </a:r>
          </a:p>
          <a:p>
            <a:pPr lvl="2"/>
            <a:r>
              <a:rPr lang="en-US" dirty="0">
                <a:sym typeface="Wingdings" panose="05000000000000000000" pitchFamily="2" charset="2"/>
              </a:rPr>
              <a:t>Superpave TLC PG76-22</a:t>
            </a:r>
          </a:p>
          <a:p>
            <a:pPr lvl="3"/>
            <a:r>
              <a:rPr lang="en-US" dirty="0">
                <a:sym typeface="Wingdings" panose="05000000000000000000" pitchFamily="2" charset="2"/>
              </a:rPr>
              <a:t>4/1/20 – 9/30/20: $98.21</a:t>
            </a:r>
          </a:p>
          <a:p>
            <a:pPr lvl="3"/>
            <a:r>
              <a:rPr lang="en-US" dirty="0">
                <a:sym typeface="Wingdings" panose="05000000000000000000" pitchFamily="2" charset="2"/>
              </a:rPr>
              <a:t>10-1/23 – 3/31/24: $171.49</a:t>
            </a:r>
          </a:p>
          <a:p>
            <a:pPr lvl="4"/>
            <a:r>
              <a:rPr lang="en-US" b="1" dirty="0">
                <a:solidFill>
                  <a:srgbClr val="FF0000"/>
                </a:solidFill>
                <a:sym typeface="Wingdings" panose="05000000000000000000" pitchFamily="2" charset="2"/>
              </a:rPr>
              <a:t>75% increase</a:t>
            </a:r>
          </a:p>
          <a:p>
            <a:pPr lvl="2"/>
            <a:r>
              <a:rPr lang="en-US" dirty="0">
                <a:sym typeface="Wingdings" panose="05000000000000000000" pitchFamily="2" charset="2"/>
              </a:rPr>
              <a:t>Curb &amp; Gutter Type F</a:t>
            </a:r>
          </a:p>
          <a:p>
            <a:pPr lvl="3"/>
            <a:r>
              <a:rPr lang="en-US" dirty="0">
                <a:sym typeface="Wingdings" panose="05000000000000000000" pitchFamily="2" charset="2"/>
              </a:rPr>
              <a:t>4/1/20 – 9/30/20: $22.48</a:t>
            </a:r>
          </a:p>
          <a:p>
            <a:pPr lvl="3"/>
            <a:r>
              <a:rPr lang="en-US" dirty="0">
                <a:sym typeface="Wingdings" panose="05000000000000000000" pitchFamily="2" charset="2"/>
              </a:rPr>
              <a:t>10-1/23 – 3/31/24: $49.31</a:t>
            </a:r>
          </a:p>
          <a:p>
            <a:pPr lvl="4"/>
            <a:r>
              <a:rPr lang="en-US" b="1" dirty="0">
                <a:solidFill>
                  <a:srgbClr val="FF0000"/>
                </a:solidFill>
                <a:sym typeface="Wingdings" panose="05000000000000000000" pitchFamily="2" charset="2"/>
              </a:rPr>
              <a:t>119% increase</a:t>
            </a:r>
          </a:p>
          <a:p>
            <a:pPr lvl="3"/>
            <a:endParaRPr lang="en-US" dirty="0">
              <a:sym typeface="Wingdings" panose="05000000000000000000" pitchFamily="2" charset="2"/>
            </a:endParaRPr>
          </a:p>
          <a:p>
            <a:pPr lvl="3"/>
            <a:endParaRPr lang="en-US" dirty="0">
              <a:sym typeface="Wingdings" panose="05000000000000000000" pitchFamily="2" charset="2"/>
            </a:endParaRPr>
          </a:p>
          <a:p>
            <a:pPr lvl="2"/>
            <a:endParaRPr lang="en-US" dirty="0"/>
          </a:p>
        </p:txBody>
      </p:sp>
    </p:spTree>
    <p:extLst>
      <p:ext uri="{BB962C8B-B14F-4D97-AF65-F5344CB8AC3E}">
        <p14:creationId xmlns:p14="http://schemas.microsoft.com/office/powerpoint/2010/main" val="41760567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District Processes</a:t>
            </a:r>
          </a:p>
        </p:txBody>
      </p:sp>
      <p:pic>
        <p:nvPicPr>
          <p:cNvPr id="2050" name="Picture 2" descr="Process Generic color fill icon">
            <a:extLst>
              <a:ext uri="{FF2B5EF4-FFF2-40B4-BE49-F238E27FC236}">
                <a16:creationId xmlns:a16="http://schemas.microsoft.com/office/drawing/2014/main" id="{A09EB8FD-41E8-4A74-58C6-554F572F5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164" y="2320683"/>
            <a:ext cx="2979672" cy="29796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trict WP Public Hearings">
            <a:extLst>
              <a:ext uri="{FF2B5EF4-FFF2-40B4-BE49-F238E27FC236}">
                <a16:creationId xmlns:a16="http://schemas.microsoft.com/office/drawing/2014/main" id="{94796221-50D3-9860-9772-E9549391D2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155" t="47882" r="6658" b="21550"/>
          <a:stretch/>
        </p:blipFill>
        <p:spPr bwMode="auto">
          <a:xfrm>
            <a:off x="1459789" y="1946891"/>
            <a:ext cx="2778612" cy="29796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strict WP Public Hearings">
            <a:extLst>
              <a:ext uri="{FF2B5EF4-FFF2-40B4-BE49-F238E27FC236}">
                <a16:creationId xmlns:a16="http://schemas.microsoft.com/office/drawing/2014/main" id="{6E7E1388-9E08-50C8-3082-42C450ABF0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66" t="76091" r="6658" b="5903"/>
          <a:stretch/>
        </p:blipFill>
        <p:spPr bwMode="auto">
          <a:xfrm>
            <a:off x="8741841" y="3120439"/>
            <a:ext cx="3304533" cy="175510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DC31092-F80C-2B5A-C3E7-9A4ED8371B7F}"/>
              </a:ext>
            </a:extLst>
          </p:cNvPr>
          <p:cNvSpPr/>
          <p:nvPr/>
        </p:nvSpPr>
        <p:spPr>
          <a:xfrm>
            <a:off x="1216625" y="1826745"/>
            <a:ext cx="597159"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199733-BDDC-E9B1-1D3F-D868F3CBAB0C}"/>
              </a:ext>
            </a:extLst>
          </p:cNvPr>
          <p:cNvSpPr/>
          <p:nvPr/>
        </p:nvSpPr>
        <p:spPr>
          <a:xfrm>
            <a:off x="1813784" y="1796429"/>
            <a:ext cx="597159"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49431-91CF-7E57-08FB-E4206162E32D}"/>
              </a:ext>
            </a:extLst>
          </p:cNvPr>
          <p:cNvSpPr/>
          <p:nvPr/>
        </p:nvSpPr>
        <p:spPr>
          <a:xfrm>
            <a:off x="918045" y="2604561"/>
            <a:ext cx="677393" cy="636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C34833-604F-98C4-CF4F-6A38F7321DD2}"/>
              </a:ext>
            </a:extLst>
          </p:cNvPr>
          <p:cNvSpPr/>
          <p:nvPr/>
        </p:nvSpPr>
        <p:spPr>
          <a:xfrm>
            <a:off x="850221" y="3143249"/>
            <a:ext cx="677393" cy="180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5C7F8D-F75C-33C7-2598-7862F05E578F}"/>
              </a:ext>
            </a:extLst>
          </p:cNvPr>
          <p:cNvSpPr/>
          <p:nvPr/>
        </p:nvSpPr>
        <p:spPr>
          <a:xfrm>
            <a:off x="1495153" y="4696773"/>
            <a:ext cx="1006747"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A1F4E8-BE04-A846-D657-1038BBDA25AB}"/>
              </a:ext>
            </a:extLst>
          </p:cNvPr>
          <p:cNvSpPr/>
          <p:nvPr/>
        </p:nvSpPr>
        <p:spPr>
          <a:xfrm>
            <a:off x="1647553" y="4849173"/>
            <a:ext cx="1006747"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4E2EDE-0365-D55A-0C83-026DB68D2DB0}"/>
              </a:ext>
            </a:extLst>
          </p:cNvPr>
          <p:cNvSpPr/>
          <p:nvPr/>
        </p:nvSpPr>
        <p:spPr>
          <a:xfrm>
            <a:off x="8238467" y="2968264"/>
            <a:ext cx="1083333"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465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D4 Process</a:t>
            </a:r>
          </a:p>
        </p:txBody>
      </p:sp>
      <p:pic>
        <p:nvPicPr>
          <p:cNvPr id="2050" name="Picture 2" descr="Process Generic color fill icon">
            <a:extLst>
              <a:ext uri="{FF2B5EF4-FFF2-40B4-BE49-F238E27FC236}">
                <a16:creationId xmlns:a16="http://schemas.microsoft.com/office/drawing/2014/main" id="{A09EB8FD-41E8-4A74-58C6-554F572F5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164" y="2320683"/>
            <a:ext cx="2979672" cy="29796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trict WP Public Hearings">
            <a:extLst>
              <a:ext uri="{FF2B5EF4-FFF2-40B4-BE49-F238E27FC236}">
                <a16:creationId xmlns:a16="http://schemas.microsoft.com/office/drawing/2014/main" id="{94796221-50D3-9860-9772-E9549391D2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155" t="47882" r="6658" b="21550"/>
          <a:stretch/>
        </p:blipFill>
        <p:spPr bwMode="auto">
          <a:xfrm>
            <a:off x="1459789" y="1946891"/>
            <a:ext cx="2778612" cy="29796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DC31092-F80C-2B5A-C3E7-9A4ED8371B7F}"/>
              </a:ext>
            </a:extLst>
          </p:cNvPr>
          <p:cNvSpPr/>
          <p:nvPr/>
        </p:nvSpPr>
        <p:spPr>
          <a:xfrm>
            <a:off x="1216625" y="1826745"/>
            <a:ext cx="597159"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199733-BDDC-E9B1-1D3F-D868F3CBAB0C}"/>
              </a:ext>
            </a:extLst>
          </p:cNvPr>
          <p:cNvSpPr/>
          <p:nvPr/>
        </p:nvSpPr>
        <p:spPr>
          <a:xfrm>
            <a:off x="1813784" y="1796429"/>
            <a:ext cx="597159"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49431-91CF-7E57-08FB-E4206162E32D}"/>
              </a:ext>
            </a:extLst>
          </p:cNvPr>
          <p:cNvSpPr/>
          <p:nvPr/>
        </p:nvSpPr>
        <p:spPr>
          <a:xfrm>
            <a:off x="918045" y="2604561"/>
            <a:ext cx="677393" cy="636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C34833-604F-98C4-CF4F-6A38F7321DD2}"/>
              </a:ext>
            </a:extLst>
          </p:cNvPr>
          <p:cNvSpPr/>
          <p:nvPr/>
        </p:nvSpPr>
        <p:spPr>
          <a:xfrm>
            <a:off x="850221" y="3143249"/>
            <a:ext cx="677393" cy="180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5C7F8D-F75C-33C7-2598-7862F05E578F}"/>
              </a:ext>
            </a:extLst>
          </p:cNvPr>
          <p:cNvSpPr/>
          <p:nvPr/>
        </p:nvSpPr>
        <p:spPr>
          <a:xfrm>
            <a:off x="1495153" y="4696773"/>
            <a:ext cx="1006747"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A1F4E8-BE04-A846-D657-1038BBDA25AB}"/>
              </a:ext>
            </a:extLst>
          </p:cNvPr>
          <p:cNvSpPr/>
          <p:nvPr/>
        </p:nvSpPr>
        <p:spPr>
          <a:xfrm>
            <a:off x="1647553" y="4849173"/>
            <a:ext cx="1006747"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4E2EDE-0365-D55A-0C83-026DB68D2DB0}"/>
              </a:ext>
            </a:extLst>
          </p:cNvPr>
          <p:cNvSpPr/>
          <p:nvPr/>
        </p:nvSpPr>
        <p:spPr>
          <a:xfrm>
            <a:off x="8238467" y="2968264"/>
            <a:ext cx="1083333"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839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9623D53-4B98-9523-F0C6-4917AAD984B1}"/>
              </a:ext>
            </a:extLst>
          </p:cNvPr>
          <p:cNvCxnSpPr>
            <a:stCxn id="15" idx="4"/>
          </p:cNvCxnSpPr>
          <p:nvPr/>
        </p:nvCxnSpPr>
        <p:spPr>
          <a:xfrm flipH="1">
            <a:off x="1163782" y="3577803"/>
            <a:ext cx="13931" cy="7909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FE140C5-FEDB-F42D-2DC7-2FBE5191115D}"/>
              </a:ext>
            </a:extLst>
          </p:cNvPr>
          <p:cNvCxnSpPr>
            <a:cxnSpLocks/>
            <a:stCxn id="24" idx="4"/>
          </p:cNvCxnSpPr>
          <p:nvPr/>
        </p:nvCxnSpPr>
        <p:spPr>
          <a:xfrm>
            <a:off x="3636825" y="3592571"/>
            <a:ext cx="0" cy="748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8296B62-0AC1-C6B3-4B4B-DF894811AC2E}"/>
              </a:ext>
            </a:extLst>
          </p:cNvPr>
          <p:cNvCxnSpPr>
            <a:stCxn id="27" idx="4"/>
          </p:cNvCxnSpPr>
          <p:nvPr/>
        </p:nvCxnSpPr>
        <p:spPr>
          <a:xfrm flipH="1">
            <a:off x="11018982" y="3643177"/>
            <a:ext cx="3667" cy="799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A9F92874-3BE0-9C1A-3123-0E6DC92E1A41}"/>
              </a:ext>
            </a:extLst>
          </p:cNvPr>
          <p:cNvCxnSpPr>
            <a:cxnSpLocks/>
            <a:stCxn id="26" idx="4"/>
          </p:cNvCxnSpPr>
          <p:nvPr/>
        </p:nvCxnSpPr>
        <p:spPr>
          <a:xfrm>
            <a:off x="8646029" y="3638661"/>
            <a:ext cx="0" cy="887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CC16CF5-AECD-3365-0F4E-25E780E231E4}"/>
              </a:ext>
            </a:extLst>
          </p:cNvPr>
          <p:cNvCxnSpPr>
            <a:cxnSpLocks/>
            <a:stCxn id="25" idx="4"/>
          </p:cNvCxnSpPr>
          <p:nvPr/>
        </p:nvCxnSpPr>
        <p:spPr>
          <a:xfrm>
            <a:off x="6105177" y="3642464"/>
            <a:ext cx="0" cy="430772"/>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272812E-FB23-2984-7E9C-73A9E83A86F1}"/>
              </a:ext>
            </a:extLst>
          </p:cNvPr>
          <p:cNvSpPr/>
          <p:nvPr/>
        </p:nvSpPr>
        <p:spPr>
          <a:xfrm>
            <a:off x="172176" y="4327373"/>
            <a:ext cx="2025804" cy="1830601"/>
          </a:xfrm>
          <a:custGeom>
            <a:avLst/>
            <a:gdLst>
              <a:gd name="connsiteX0" fmla="*/ 0 w 1855276"/>
              <a:gd name="connsiteY0" fmla="*/ 232946 h 1397646"/>
              <a:gd name="connsiteX1" fmla="*/ 232946 w 1855276"/>
              <a:gd name="connsiteY1" fmla="*/ 0 h 1397646"/>
              <a:gd name="connsiteX2" fmla="*/ 1622330 w 1855276"/>
              <a:gd name="connsiteY2" fmla="*/ 0 h 1397646"/>
              <a:gd name="connsiteX3" fmla="*/ 1855276 w 1855276"/>
              <a:gd name="connsiteY3" fmla="*/ 232946 h 1397646"/>
              <a:gd name="connsiteX4" fmla="*/ 1855276 w 1855276"/>
              <a:gd name="connsiteY4" fmla="*/ 1164700 h 1397646"/>
              <a:gd name="connsiteX5" fmla="*/ 1622330 w 1855276"/>
              <a:gd name="connsiteY5" fmla="*/ 1397646 h 1397646"/>
              <a:gd name="connsiteX6" fmla="*/ 232946 w 1855276"/>
              <a:gd name="connsiteY6" fmla="*/ 1397646 h 1397646"/>
              <a:gd name="connsiteX7" fmla="*/ 0 w 1855276"/>
              <a:gd name="connsiteY7" fmla="*/ 1164700 h 1397646"/>
              <a:gd name="connsiteX8" fmla="*/ 0 w 1855276"/>
              <a:gd name="connsiteY8" fmla="*/ 232946 h 139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276" h="1397646">
                <a:moveTo>
                  <a:pt x="0" y="232946"/>
                </a:moveTo>
                <a:cubicBezTo>
                  <a:pt x="0" y="104293"/>
                  <a:pt x="104293" y="0"/>
                  <a:pt x="232946" y="0"/>
                </a:cubicBezTo>
                <a:lnTo>
                  <a:pt x="1622330" y="0"/>
                </a:lnTo>
                <a:cubicBezTo>
                  <a:pt x="1750983" y="0"/>
                  <a:pt x="1855276" y="104293"/>
                  <a:pt x="1855276" y="232946"/>
                </a:cubicBezTo>
                <a:lnTo>
                  <a:pt x="1855276" y="1164700"/>
                </a:lnTo>
                <a:cubicBezTo>
                  <a:pt x="1855276" y="1293353"/>
                  <a:pt x="1750983" y="1397646"/>
                  <a:pt x="1622330" y="1397646"/>
                </a:cubicBezTo>
                <a:lnTo>
                  <a:pt x="232946" y="1397646"/>
                </a:lnTo>
                <a:cubicBezTo>
                  <a:pt x="104293" y="1397646"/>
                  <a:pt x="0" y="1293353"/>
                  <a:pt x="0" y="1164700"/>
                </a:cubicBezTo>
                <a:lnTo>
                  <a:pt x="0" y="232946"/>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567" tIns="121567" rIns="121567" bIns="121567" numCol="1" spcCol="1270" anchor="ctr" anchorCtr="0">
            <a:noAutofit/>
          </a:bodyPr>
          <a:lstStyle/>
          <a:p>
            <a:pPr algn="ctr" defTabSz="622300">
              <a:lnSpc>
                <a:spcPct val="90000"/>
              </a:lnSpc>
              <a:spcBef>
                <a:spcPct val="0"/>
              </a:spcBef>
              <a:spcAft>
                <a:spcPct val="35000"/>
              </a:spcAft>
            </a:pPr>
            <a:r>
              <a:rPr lang="en-US" sz="1400" kern="1200" dirty="0">
                <a:solidFill>
                  <a:schemeClr val="tx1"/>
                </a:solidFill>
              </a:rPr>
              <a:t>Lane mile (LM) target is established by Central Office</a:t>
            </a:r>
          </a:p>
          <a:p>
            <a:pPr marL="0" lvl="0" indent="0" algn="ctr" defTabSz="622300">
              <a:lnSpc>
                <a:spcPct val="90000"/>
              </a:lnSpc>
              <a:spcBef>
                <a:spcPct val="0"/>
              </a:spcBef>
              <a:spcAft>
                <a:spcPct val="35000"/>
              </a:spcAft>
              <a:buNone/>
            </a:pPr>
            <a:r>
              <a:rPr lang="en-US" sz="1400" kern="1200" dirty="0">
                <a:solidFill>
                  <a:schemeClr val="tx1"/>
                </a:solidFill>
              </a:rPr>
              <a:t>D4 Operations Offices and Materials Lab conduct </a:t>
            </a:r>
            <a:r>
              <a:rPr lang="en-US" sz="1400" dirty="0">
                <a:solidFill>
                  <a:schemeClr val="tx1"/>
                </a:solidFill>
              </a:rPr>
              <a:t>p</a:t>
            </a:r>
            <a:r>
              <a:rPr lang="en-US" sz="1400" kern="1200" dirty="0">
                <a:solidFill>
                  <a:schemeClr val="tx1"/>
                </a:solidFill>
              </a:rPr>
              <a:t>avement condition survey to select RRR  candidates</a:t>
            </a:r>
          </a:p>
        </p:txBody>
      </p:sp>
      <p:sp>
        <p:nvSpPr>
          <p:cNvPr id="19" name="Freeform: Shape 18">
            <a:extLst>
              <a:ext uri="{FF2B5EF4-FFF2-40B4-BE49-F238E27FC236}">
                <a16:creationId xmlns:a16="http://schemas.microsoft.com/office/drawing/2014/main" id="{FABB1892-0292-79D1-F12C-63E45747CD2C}"/>
              </a:ext>
            </a:extLst>
          </p:cNvPr>
          <p:cNvSpPr/>
          <p:nvPr/>
        </p:nvSpPr>
        <p:spPr>
          <a:xfrm>
            <a:off x="2676574" y="4354168"/>
            <a:ext cx="1860676" cy="1838916"/>
          </a:xfrm>
          <a:custGeom>
            <a:avLst/>
            <a:gdLst>
              <a:gd name="connsiteX0" fmla="*/ 0 w 1855276"/>
              <a:gd name="connsiteY0" fmla="*/ 232946 h 1397646"/>
              <a:gd name="connsiteX1" fmla="*/ 232946 w 1855276"/>
              <a:gd name="connsiteY1" fmla="*/ 0 h 1397646"/>
              <a:gd name="connsiteX2" fmla="*/ 1622330 w 1855276"/>
              <a:gd name="connsiteY2" fmla="*/ 0 h 1397646"/>
              <a:gd name="connsiteX3" fmla="*/ 1855276 w 1855276"/>
              <a:gd name="connsiteY3" fmla="*/ 232946 h 1397646"/>
              <a:gd name="connsiteX4" fmla="*/ 1855276 w 1855276"/>
              <a:gd name="connsiteY4" fmla="*/ 1164700 h 1397646"/>
              <a:gd name="connsiteX5" fmla="*/ 1622330 w 1855276"/>
              <a:gd name="connsiteY5" fmla="*/ 1397646 h 1397646"/>
              <a:gd name="connsiteX6" fmla="*/ 232946 w 1855276"/>
              <a:gd name="connsiteY6" fmla="*/ 1397646 h 1397646"/>
              <a:gd name="connsiteX7" fmla="*/ 0 w 1855276"/>
              <a:gd name="connsiteY7" fmla="*/ 1164700 h 1397646"/>
              <a:gd name="connsiteX8" fmla="*/ 0 w 1855276"/>
              <a:gd name="connsiteY8" fmla="*/ 232946 h 139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276" h="1397646">
                <a:moveTo>
                  <a:pt x="0" y="232946"/>
                </a:moveTo>
                <a:cubicBezTo>
                  <a:pt x="0" y="104293"/>
                  <a:pt x="104293" y="0"/>
                  <a:pt x="232946" y="0"/>
                </a:cubicBezTo>
                <a:lnTo>
                  <a:pt x="1622330" y="0"/>
                </a:lnTo>
                <a:cubicBezTo>
                  <a:pt x="1750983" y="0"/>
                  <a:pt x="1855276" y="104293"/>
                  <a:pt x="1855276" y="232946"/>
                </a:cubicBezTo>
                <a:lnTo>
                  <a:pt x="1855276" y="1164700"/>
                </a:lnTo>
                <a:cubicBezTo>
                  <a:pt x="1855276" y="1293353"/>
                  <a:pt x="1750983" y="1397646"/>
                  <a:pt x="1622330" y="1397646"/>
                </a:cubicBezTo>
                <a:lnTo>
                  <a:pt x="232946" y="1397646"/>
                </a:lnTo>
                <a:cubicBezTo>
                  <a:pt x="104293" y="1397646"/>
                  <a:pt x="0" y="1293353"/>
                  <a:pt x="0" y="1164700"/>
                </a:cubicBezTo>
                <a:lnTo>
                  <a:pt x="0" y="232946"/>
                </a:lnTo>
                <a:close/>
              </a:path>
            </a:pathLst>
          </a:custGeom>
          <a:solidFill>
            <a:schemeClr val="accent1">
              <a:lumMod val="40000"/>
              <a:lumOff val="60000"/>
            </a:schemeClr>
          </a:solid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567" tIns="121567" rIns="121567" bIns="121567" numCol="1" spcCol="1270" anchor="ctr" anchorCtr="0">
            <a:noAutofit/>
          </a:bodyPr>
          <a:lstStyle/>
          <a:p>
            <a:pPr marL="0" lvl="0" indent="0" algn="ctr" defTabSz="622300">
              <a:lnSpc>
                <a:spcPct val="90000"/>
              </a:lnSpc>
              <a:spcBef>
                <a:spcPct val="0"/>
              </a:spcBef>
              <a:spcAft>
                <a:spcPct val="35000"/>
              </a:spcAft>
              <a:buNone/>
            </a:pPr>
            <a:r>
              <a:rPr lang="en-US" sz="1400" dirty="0">
                <a:solidFill>
                  <a:schemeClr val="tx1"/>
                </a:solidFill>
              </a:rPr>
              <a:t>RRR c</a:t>
            </a:r>
            <a:r>
              <a:rPr lang="en-US" sz="1400" kern="1200" dirty="0">
                <a:solidFill>
                  <a:schemeClr val="tx1"/>
                </a:solidFill>
              </a:rPr>
              <a:t>andidates list is distributed to:</a:t>
            </a:r>
          </a:p>
          <a:p>
            <a:pPr marL="0" lvl="0" indent="0" algn="ctr" defTabSz="622300">
              <a:lnSpc>
                <a:spcPct val="90000"/>
              </a:lnSpc>
              <a:spcBef>
                <a:spcPct val="0"/>
              </a:spcBef>
              <a:spcAft>
                <a:spcPct val="35000"/>
              </a:spcAft>
              <a:buNone/>
            </a:pPr>
            <a:r>
              <a:rPr lang="en-US" sz="1400" kern="1200" dirty="0">
                <a:solidFill>
                  <a:schemeClr val="tx1"/>
                </a:solidFill>
              </a:rPr>
              <a:t> Scoping Refinement Team (SRT) </a:t>
            </a:r>
          </a:p>
          <a:p>
            <a:pPr marL="0" lvl="0" indent="0" algn="ctr" defTabSz="622300">
              <a:lnSpc>
                <a:spcPct val="90000"/>
              </a:lnSpc>
              <a:spcBef>
                <a:spcPct val="0"/>
              </a:spcBef>
              <a:spcAft>
                <a:spcPct val="35000"/>
              </a:spcAft>
              <a:buNone/>
            </a:pPr>
            <a:r>
              <a:rPr lang="en-US" sz="1400" kern="1200" dirty="0">
                <a:solidFill>
                  <a:schemeClr val="tx1"/>
                </a:solidFill>
              </a:rPr>
              <a:t> Safety Office</a:t>
            </a:r>
          </a:p>
          <a:p>
            <a:pPr marL="0" lvl="0" indent="0" algn="ctr" defTabSz="622300">
              <a:lnSpc>
                <a:spcPct val="90000"/>
              </a:lnSpc>
              <a:spcBef>
                <a:spcPct val="0"/>
              </a:spcBef>
              <a:spcAft>
                <a:spcPct val="35000"/>
              </a:spcAft>
              <a:buNone/>
            </a:pPr>
            <a:r>
              <a:rPr lang="en-US" sz="1400" dirty="0">
                <a:solidFill>
                  <a:schemeClr val="tx1"/>
                </a:solidFill>
              </a:rPr>
              <a:t>Multimodal Scoping Checklist (MMSC) coordination starts </a:t>
            </a:r>
            <a:endParaRPr lang="en-US" sz="1400" kern="1200" dirty="0">
              <a:solidFill>
                <a:schemeClr val="tx1"/>
              </a:solidFill>
            </a:endParaRPr>
          </a:p>
        </p:txBody>
      </p:sp>
      <p:grpSp>
        <p:nvGrpSpPr>
          <p:cNvPr id="28" name="Group 27">
            <a:extLst>
              <a:ext uri="{FF2B5EF4-FFF2-40B4-BE49-F238E27FC236}">
                <a16:creationId xmlns:a16="http://schemas.microsoft.com/office/drawing/2014/main" id="{9FF4322F-C2BA-DA79-1106-98138E4F2F4C}"/>
              </a:ext>
            </a:extLst>
          </p:cNvPr>
          <p:cNvGrpSpPr/>
          <p:nvPr/>
        </p:nvGrpSpPr>
        <p:grpSpPr>
          <a:xfrm>
            <a:off x="5050122" y="3845248"/>
            <a:ext cx="2078731" cy="2565970"/>
            <a:chOff x="4751826" y="2398909"/>
            <a:chExt cx="2078731" cy="2565970"/>
          </a:xfrm>
        </p:grpSpPr>
        <p:sp>
          <p:nvSpPr>
            <p:cNvPr id="6" name="Rectangle: Rounded Corners 5">
              <a:extLst>
                <a:ext uri="{FF2B5EF4-FFF2-40B4-BE49-F238E27FC236}">
                  <a16:creationId xmlns:a16="http://schemas.microsoft.com/office/drawing/2014/main" id="{9739DF29-F134-1B87-81DA-A8D0D965980A}"/>
                </a:ext>
              </a:extLst>
            </p:cNvPr>
            <p:cNvSpPr/>
            <p:nvPr/>
          </p:nvSpPr>
          <p:spPr>
            <a:xfrm>
              <a:off x="4751826" y="2398909"/>
              <a:ext cx="2078731" cy="2565970"/>
            </a:xfrm>
            <a:prstGeom prst="roundRect">
              <a:avLst/>
            </a:prstGeom>
            <a:solidFill>
              <a:schemeClr val="accent1">
                <a:lumMod val="40000"/>
                <a:lumOff val="60000"/>
              </a:schemeClr>
            </a:solid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4EC9D01D-6146-575C-816C-419C4E176707}"/>
                </a:ext>
              </a:extLst>
            </p:cNvPr>
            <p:cNvSpPr txBox="1"/>
            <p:nvPr/>
          </p:nvSpPr>
          <p:spPr>
            <a:xfrm>
              <a:off x="4843401" y="2581943"/>
              <a:ext cx="1783594" cy="2238980"/>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400" kern="1200" dirty="0">
                  <a:solidFill>
                    <a:schemeClr val="tx1"/>
                  </a:solidFill>
                </a:rPr>
                <a:t>Field reviews</a:t>
              </a:r>
            </a:p>
            <a:p>
              <a:pPr marL="0" lvl="0" indent="0" algn="ctr" defTabSz="577850">
                <a:lnSpc>
                  <a:spcPct val="90000"/>
                </a:lnSpc>
                <a:spcBef>
                  <a:spcPct val="0"/>
                </a:spcBef>
                <a:spcAft>
                  <a:spcPct val="35000"/>
                </a:spcAft>
                <a:buNone/>
              </a:pPr>
              <a:r>
                <a:rPr lang="en-US" sz="1400" kern="1200" dirty="0">
                  <a:solidFill>
                    <a:schemeClr val="tx1"/>
                  </a:solidFill>
                </a:rPr>
                <a:t>Coordination with technical disciplines</a:t>
              </a:r>
            </a:p>
            <a:p>
              <a:pPr marL="0" lvl="0" indent="0" algn="ctr" defTabSz="577850">
                <a:lnSpc>
                  <a:spcPct val="90000"/>
                </a:lnSpc>
                <a:spcBef>
                  <a:spcPct val="0"/>
                </a:spcBef>
                <a:spcAft>
                  <a:spcPct val="35000"/>
                </a:spcAft>
                <a:buNone/>
              </a:pPr>
              <a:r>
                <a:rPr lang="en-US" sz="1400" dirty="0">
                  <a:solidFill>
                    <a:schemeClr val="tx1"/>
                  </a:solidFill>
                </a:rPr>
                <a:t>Coordination with external local agencies</a:t>
              </a:r>
            </a:p>
            <a:p>
              <a:pPr marL="0" lvl="0" indent="0" algn="ctr" defTabSz="577850">
                <a:lnSpc>
                  <a:spcPct val="90000"/>
                </a:lnSpc>
                <a:spcBef>
                  <a:spcPct val="0"/>
                </a:spcBef>
                <a:spcAft>
                  <a:spcPct val="35000"/>
                </a:spcAft>
                <a:buNone/>
              </a:pPr>
              <a:r>
                <a:rPr lang="en-US" sz="1400" kern="1200" dirty="0">
                  <a:solidFill>
                    <a:schemeClr val="tx1"/>
                  </a:solidFill>
                </a:rPr>
                <a:t>SRT ongoing coordination with Complete Streets Team and Safety  Office</a:t>
              </a:r>
            </a:p>
          </p:txBody>
        </p:sp>
      </p:grpSp>
      <p:sp>
        <p:nvSpPr>
          <p:cNvPr id="21" name="Freeform: Shape 20">
            <a:extLst>
              <a:ext uri="{FF2B5EF4-FFF2-40B4-BE49-F238E27FC236}">
                <a16:creationId xmlns:a16="http://schemas.microsoft.com/office/drawing/2014/main" id="{32E28C09-0A83-5BF6-A9EB-E1069B03120D}"/>
              </a:ext>
            </a:extLst>
          </p:cNvPr>
          <p:cNvSpPr/>
          <p:nvPr/>
        </p:nvSpPr>
        <p:spPr>
          <a:xfrm>
            <a:off x="7677209" y="4442744"/>
            <a:ext cx="1891663" cy="1570127"/>
          </a:xfrm>
          <a:custGeom>
            <a:avLst/>
            <a:gdLst>
              <a:gd name="connsiteX0" fmla="*/ 0 w 1855276"/>
              <a:gd name="connsiteY0" fmla="*/ 232946 h 1397646"/>
              <a:gd name="connsiteX1" fmla="*/ 232946 w 1855276"/>
              <a:gd name="connsiteY1" fmla="*/ 0 h 1397646"/>
              <a:gd name="connsiteX2" fmla="*/ 1622330 w 1855276"/>
              <a:gd name="connsiteY2" fmla="*/ 0 h 1397646"/>
              <a:gd name="connsiteX3" fmla="*/ 1855276 w 1855276"/>
              <a:gd name="connsiteY3" fmla="*/ 232946 h 1397646"/>
              <a:gd name="connsiteX4" fmla="*/ 1855276 w 1855276"/>
              <a:gd name="connsiteY4" fmla="*/ 1164700 h 1397646"/>
              <a:gd name="connsiteX5" fmla="*/ 1622330 w 1855276"/>
              <a:gd name="connsiteY5" fmla="*/ 1397646 h 1397646"/>
              <a:gd name="connsiteX6" fmla="*/ 232946 w 1855276"/>
              <a:gd name="connsiteY6" fmla="*/ 1397646 h 1397646"/>
              <a:gd name="connsiteX7" fmla="*/ 0 w 1855276"/>
              <a:gd name="connsiteY7" fmla="*/ 1164700 h 1397646"/>
              <a:gd name="connsiteX8" fmla="*/ 0 w 1855276"/>
              <a:gd name="connsiteY8" fmla="*/ 232946 h 139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276" h="1397646">
                <a:moveTo>
                  <a:pt x="0" y="232946"/>
                </a:moveTo>
                <a:cubicBezTo>
                  <a:pt x="0" y="104293"/>
                  <a:pt x="104293" y="0"/>
                  <a:pt x="232946" y="0"/>
                </a:cubicBezTo>
                <a:lnTo>
                  <a:pt x="1622330" y="0"/>
                </a:lnTo>
                <a:cubicBezTo>
                  <a:pt x="1750983" y="0"/>
                  <a:pt x="1855276" y="104293"/>
                  <a:pt x="1855276" y="232946"/>
                </a:cubicBezTo>
                <a:lnTo>
                  <a:pt x="1855276" y="1164700"/>
                </a:lnTo>
                <a:cubicBezTo>
                  <a:pt x="1855276" y="1293353"/>
                  <a:pt x="1750983" y="1397646"/>
                  <a:pt x="1622330" y="1397646"/>
                </a:cubicBezTo>
                <a:lnTo>
                  <a:pt x="232946" y="1397646"/>
                </a:lnTo>
                <a:cubicBezTo>
                  <a:pt x="104293" y="1397646"/>
                  <a:pt x="0" y="1293353"/>
                  <a:pt x="0" y="1164700"/>
                </a:cubicBezTo>
                <a:lnTo>
                  <a:pt x="0" y="232946"/>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567" tIns="121567" rIns="121567" bIns="12156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After obtaining concurrence from D4 Management </a:t>
            </a:r>
          </a:p>
          <a:p>
            <a:pPr marL="0" lvl="0" indent="0" algn="ctr" defTabSz="622300">
              <a:lnSpc>
                <a:spcPct val="90000"/>
              </a:lnSpc>
              <a:spcBef>
                <a:spcPct val="0"/>
              </a:spcBef>
              <a:spcAft>
                <a:spcPct val="35000"/>
              </a:spcAft>
              <a:buNone/>
            </a:pPr>
            <a:r>
              <a:rPr lang="en-US" sz="1400" kern="1200" dirty="0">
                <a:solidFill>
                  <a:schemeClr val="tx1"/>
                </a:solidFill>
              </a:rPr>
              <a:t>SRT </a:t>
            </a:r>
            <a:r>
              <a:rPr lang="en-US" sz="1400" dirty="0">
                <a:solidFill>
                  <a:schemeClr val="tx1"/>
                </a:solidFill>
              </a:rPr>
              <a:t>c</a:t>
            </a:r>
            <a:r>
              <a:rPr lang="en-US" sz="1400" kern="1200" dirty="0">
                <a:solidFill>
                  <a:schemeClr val="tx1"/>
                </a:solidFill>
              </a:rPr>
              <a:t>ompletes the RRR Project Scoping to include 7 Deliverables</a:t>
            </a:r>
          </a:p>
        </p:txBody>
      </p:sp>
      <p:sp>
        <p:nvSpPr>
          <p:cNvPr id="22" name="Freeform: Shape 21">
            <a:extLst>
              <a:ext uri="{FF2B5EF4-FFF2-40B4-BE49-F238E27FC236}">
                <a16:creationId xmlns:a16="http://schemas.microsoft.com/office/drawing/2014/main" id="{E32A76BB-011B-4FB0-EA8F-0D729B99D3ED}"/>
              </a:ext>
            </a:extLst>
          </p:cNvPr>
          <p:cNvSpPr/>
          <p:nvPr/>
        </p:nvSpPr>
        <p:spPr>
          <a:xfrm>
            <a:off x="10113818" y="4414982"/>
            <a:ext cx="1736437" cy="1566222"/>
          </a:xfrm>
          <a:custGeom>
            <a:avLst/>
            <a:gdLst>
              <a:gd name="connsiteX0" fmla="*/ 0 w 1855276"/>
              <a:gd name="connsiteY0" fmla="*/ 232946 h 1397646"/>
              <a:gd name="connsiteX1" fmla="*/ 232946 w 1855276"/>
              <a:gd name="connsiteY1" fmla="*/ 0 h 1397646"/>
              <a:gd name="connsiteX2" fmla="*/ 1622330 w 1855276"/>
              <a:gd name="connsiteY2" fmla="*/ 0 h 1397646"/>
              <a:gd name="connsiteX3" fmla="*/ 1855276 w 1855276"/>
              <a:gd name="connsiteY3" fmla="*/ 232946 h 1397646"/>
              <a:gd name="connsiteX4" fmla="*/ 1855276 w 1855276"/>
              <a:gd name="connsiteY4" fmla="*/ 1164700 h 1397646"/>
              <a:gd name="connsiteX5" fmla="*/ 1622330 w 1855276"/>
              <a:gd name="connsiteY5" fmla="*/ 1397646 h 1397646"/>
              <a:gd name="connsiteX6" fmla="*/ 232946 w 1855276"/>
              <a:gd name="connsiteY6" fmla="*/ 1397646 h 1397646"/>
              <a:gd name="connsiteX7" fmla="*/ 0 w 1855276"/>
              <a:gd name="connsiteY7" fmla="*/ 1164700 h 1397646"/>
              <a:gd name="connsiteX8" fmla="*/ 0 w 1855276"/>
              <a:gd name="connsiteY8" fmla="*/ 232946 h 139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276" h="1397646">
                <a:moveTo>
                  <a:pt x="0" y="232946"/>
                </a:moveTo>
                <a:cubicBezTo>
                  <a:pt x="0" y="104293"/>
                  <a:pt x="104293" y="0"/>
                  <a:pt x="232946" y="0"/>
                </a:cubicBezTo>
                <a:lnTo>
                  <a:pt x="1622330" y="0"/>
                </a:lnTo>
                <a:cubicBezTo>
                  <a:pt x="1750983" y="0"/>
                  <a:pt x="1855276" y="104293"/>
                  <a:pt x="1855276" y="232946"/>
                </a:cubicBezTo>
                <a:lnTo>
                  <a:pt x="1855276" y="1164700"/>
                </a:lnTo>
                <a:cubicBezTo>
                  <a:pt x="1855276" y="1293353"/>
                  <a:pt x="1750983" y="1397646"/>
                  <a:pt x="1622330" y="1397646"/>
                </a:cubicBezTo>
                <a:lnTo>
                  <a:pt x="232946" y="1397646"/>
                </a:lnTo>
                <a:cubicBezTo>
                  <a:pt x="104293" y="1397646"/>
                  <a:pt x="0" y="1293353"/>
                  <a:pt x="0" y="1164700"/>
                </a:cubicBezTo>
                <a:lnTo>
                  <a:pt x="0" y="232946"/>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567" tIns="121567" rIns="121567" bIns="12156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When a Project Manager is assigned to the RRR, they schedule a hand off meeting with SRT</a:t>
            </a:r>
          </a:p>
        </p:txBody>
      </p:sp>
      <p:sp>
        <p:nvSpPr>
          <p:cNvPr id="15" name="Oval 14">
            <a:extLst>
              <a:ext uri="{FF2B5EF4-FFF2-40B4-BE49-F238E27FC236}">
                <a16:creationId xmlns:a16="http://schemas.microsoft.com/office/drawing/2014/main" id="{E4E76990-8261-115E-C1EE-A79CBD22CBB3}"/>
              </a:ext>
            </a:extLst>
          </p:cNvPr>
          <p:cNvSpPr/>
          <p:nvPr/>
        </p:nvSpPr>
        <p:spPr>
          <a:xfrm>
            <a:off x="129660" y="2149367"/>
            <a:ext cx="2096106" cy="1428436"/>
          </a:xfrm>
          <a:prstGeom prst="ellipse">
            <a:avLst/>
          </a:prstGeom>
          <a:solidFill>
            <a:srgbClr val="234487"/>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Lane Mile and Candidate Selection</a:t>
            </a:r>
          </a:p>
        </p:txBody>
      </p:sp>
      <p:sp>
        <p:nvSpPr>
          <p:cNvPr id="24" name="Oval 23">
            <a:extLst>
              <a:ext uri="{FF2B5EF4-FFF2-40B4-BE49-F238E27FC236}">
                <a16:creationId xmlns:a16="http://schemas.microsoft.com/office/drawing/2014/main" id="{B794E6D6-05A1-F8FF-FC0B-52603C11FAAA}"/>
              </a:ext>
            </a:extLst>
          </p:cNvPr>
          <p:cNvSpPr/>
          <p:nvPr/>
        </p:nvSpPr>
        <p:spPr>
          <a:xfrm>
            <a:off x="2588772" y="2164135"/>
            <a:ext cx="2096106" cy="1428436"/>
          </a:xfrm>
          <a:prstGeom prst="ellipse">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Candidate List Distribution</a:t>
            </a:r>
          </a:p>
        </p:txBody>
      </p:sp>
      <p:sp>
        <p:nvSpPr>
          <p:cNvPr id="25" name="Oval 24">
            <a:extLst>
              <a:ext uri="{FF2B5EF4-FFF2-40B4-BE49-F238E27FC236}">
                <a16:creationId xmlns:a16="http://schemas.microsoft.com/office/drawing/2014/main" id="{24A2CC69-D927-3333-7406-153EED47598B}"/>
              </a:ext>
            </a:extLst>
          </p:cNvPr>
          <p:cNvSpPr/>
          <p:nvPr/>
        </p:nvSpPr>
        <p:spPr>
          <a:xfrm>
            <a:off x="5057124" y="2214028"/>
            <a:ext cx="2096106" cy="1428436"/>
          </a:xfrm>
          <a:prstGeom prst="ellipse">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Project Scoping Process and coordination </a:t>
            </a:r>
          </a:p>
        </p:txBody>
      </p:sp>
      <p:sp>
        <p:nvSpPr>
          <p:cNvPr id="26" name="Oval 25">
            <a:extLst>
              <a:ext uri="{FF2B5EF4-FFF2-40B4-BE49-F238E27FC236}">
                <a16:creationId xmlns:a16="http://schemas.microsoft.com/office/drawing/2014/main" id="{213EBFB5-EDE3-D936-2301-518503BEE231}"/>
              </a:ext>
            </a:extLst>
          </p:cNvPr>
          <p:cNvSpPr/>
          <p:nvPr/>
        </p:nvSpPr>
        <p:spPr>
          <a:xfrm>
            <a:off x="7501513" y="2216726"/>
            <a:ext cx="2289031" cy="1421935"/>
          </a:xfrm>
          <a:prstGeom prst="ellipse">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Project Scoping completion and Management Review </a:t>
            </a:r>
          </a:p>
        </p:txBody>
      </p:sp>
      <p:sp>
        <p:nvSpPr>
          <p:cNvPr id="27" name="Oval 26">
            <a:extLst>
              <a:ext uri="{FF2B5EF4-FFF2-40B4-BE49-F238E27FC236}">
                <a16:creationId xmlns:a16="http://schemas.microsoft.com/office/drawing/2014/main" id="{CEBAFA9A-0F0B-951A-53C8-927B851451DD}"/>
              </a:ext>
            </a:extLst>
          </p:cNvPr>
          <p:cNvSpPr/>
          <p:nvPr/>
        </p:nvSpPr>
        <p:spPr>
          <a:xfrm>
            <a:off x="9974596" y="2214741"/>
            <a:ext cx="2096106" cy="1428436"/>
          </a:xfrm>
          <a:prstGeom prst="ellipse">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 </a:t>
            </a:r>
            <a:r>
              <a:rPr lang="en-US" sz="1600" dirty="0"/>
              <a:t>Project Handoff to Design Office</a:t>
            </a:r>
          </a:p>
        </p:txBody>
      </p:sp>
      <p:cxnSp>
        <p:nvCxnSpPr>
          <p:cNvPr id="30" name="Straight Arrow Connector 29">
            <a:extLst>
              <a:ext uri="{FF2B5EF4-FFF2-40B4-BE49-F238E27FC236}">
                <a16:creationId xmlns:a16="http://schemas.microsoft.com/office/drawing/2014/main" id="{DAC27E1C-F754-BA21-791B-91FC3A4982D6}"/>
              </a:ext>
            </a:extLst>
          </p:cNvPr>
          <p:cNvCxnSpPr>
            <a:cxnSpLocks/>
          </p:cNvCxnSpPr>
          <p:nvPr/>
        </p:nvCxnSpPr>
        <p:spPr>
          <a:xfrm>
            <a:off x="2252927" y="2946071"/>
            <a:ext cx="3259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5E59C73-D44B-99F4-AD6F-6601B555E211}"/>
              </a:ext>
            </a:extLst>
          </p:cNvPr>
          <p:cNvCxnSpPr>
            <a:cxnSpLocks/>
          </p:cNvCxnSpPr>
          <p:nvPr/>
        </p:nvCxnSpPr>
        <p:spPr>
          <a:xfrm>
            <a:off x="4713962" y="2944563"/>
            <a:ext cx="3259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45C77B1-7CE5-9C60-DB5B-81015CE7A3AB}"/>
              </a:ext>
            </a:extLst>
          </p:cNvPr>
          <p:cNvCxnSpPr>
            <a:cxnSpLocks/>
          </p:cNvCxnSpPr>
          <p:nvPr/>
        </p:nvCxnSpPr>
        <p:spPr>
          <a:xfrm>
            <a:off x="7165940" y="2997374"/>
            <a:ext cx="3259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B3B7429-EC3F-5948-DA5C-9061B4F812B0}"/>
              </a:ext>
            </a:extLst>
          </p:cNvPr>
          <p:cNvCxnSpPr>
            <a:cxnSpLocks/>
          </p:cNvCxnSpPr>
          <p:nvPr/>
        </p:nvCxnSpPr>
        <p:spPr>
          <a:xfrm>
            <a:off x="9615054" y="3013242"/>
            <a:ext cx="36573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07AE5CDF-0B8A-2698-99A9-40366C23E61F}"/>
              </a:ext>
            </a:extLst>
          </p:cNvPr>
          <p:cNvSpPr txBox="1"/>
          <p:nvPr/>
        </p:nvSpPr>
        <p:spPr>
          <a:xfrm>
            <a:off x="999024" y="1810792"/>
            <a:ext cx="402877" cy="369332"/>
          </a:xfrm>
          <a:prstGeom prst="rect">
            <a:avLst/>
          </a:prstGeom>
          <a:noFill/>
        </p:spPr>
        <p:txBody>
          <a:bodyPr wrap="square">
            <a:spAutoFit/>
          </a:bodyPr>
          <a:lstStyle/>
          <a:p>
            <a:r>
              <a:rPr lang="en-US" dirty="0">
                <a:solidFill>
                  <a:srgbClr val="113087"/>
                </a:solidFill>
                <a:effectLst>
                  <a:outerShdw blurRad="38100" dist="38100" dir="2700000" algn="tl">
                    <a:srgbClr val="000000">
                      <a:alpha val="43137"/>
                    </a:srgbClr>
                  </a:outerShdw>
                </a:effectLst>
              </a:rPr>
              <a:t>1</a:t>
            </a:r>
            <a:endParaRPr lang="en-US" dirty="0">
              <a:solidFill>
                <a:srgbClr val="113087"/>
              </a:solidFill>
            </a:endParaRPr>
          </a:p>
        </p:txBody>
      </p:sp>
      <p:sp>
        <p:nvSpPr>
          <p:cNvPr id="40" name="TextBox 39">
            <a:extLst>
              <a:ext uri="{FF2B5EF4-FFF2-40B4-BE49-F238E27FC236}">
                <a16:creationId xmlns:a16="http://schemas.microsoft.com/office/drawing/2014/main" id="{F6B383F4-2F4B-B0D9-22D6-FA62990C9C7E}"/>
              </a:ext>
            </a:extLst>
          </p:cNvPr>
          <p:cNvSpPr txBox="1"/>
          <p:nvPr/>
        </p:nvSpPr>
        <p:spPr>
          <a:xfrm>
            <a:off x="3541539" y="1823442"/>
            <a:ext cx="313852" cy="369332"/>
          </a:xfrm>
          <a:prstGeom prst="rect">
            <a:avLst/>
          </a:prstGeom>
          <a:noFill/>
        </p:spPr>
        <p:txBody>
          <a:bodyPr wrap="square">
            <a:spAutoFit/>
          </a:bodyPr>
          <a:lstStyle/>
          <a:p>
            <a:r>
              <a:rPr lang="en-US" dirty="0">
                <a:solidFill>
                  <a:srgbClr val="113087"/>
                </a:solidFill>
                <a:effectLst>
                  <a:outerShdw blurRad="38100" dist="38100" dir="2700000" algn="tl">
                    <a:srgbClr val="000000">
                      <a:alpha val="43137"/>
                    </a:srgbClr>
                  </a:outerShdw>
                </a:effectLst>
              </a:rPr>
              <a:t>2</a:t>
            </a:r>
            <a:endParaRPr lang="en-US" dirty="0">
              <a:solidFill>
                <a:srgbClr val="113087"/>
              </a:solidFill>
            </a:endParaRPr>
          </a:p>
        </p:txBody>
      </p:sp>
      <p:sp>
        <p:nvSpPr>
          <p:cNvPr id="41" name="TextBox 40">
            <a:extLst>
              <a:ext uri="{FF2B5EF4-FFF2-40B4-BE49-F238E27FC236}">
                <a16:creationId xmlns:a16="http://schemas.microsoft.com/office/drawing/2014/main" id="{F34FCCC2-DED0-2761-2C7B-C59C02C3F70B}"/>
              </a:ext>
            </a:extLst>
          </p:cNvPr>
          <p:cNvSpPr txBox="1"/>
          <p:nvPr/>
        </p:nvSpPr>
        <p:spPr>
          <a:xfrm>
            <a:off x="6002573" y="1857869"/>
            <a:ext cx="313852" cy="369332"/>
          </a:xfrm>
          <a:prstGeom prst="rect">
            <a:avLst/>
          </a:prstGeom>
          <a:noFill/>
        </p:spPr>
        <p:txBody>
          <a:bodyPr wrap="square">
            <a:spAutoFit/>
          </a:bodyPr>
          <a:lstStyle/>
          <a:p>
            <a:r>
              <a:rPr lang="en-US" dirty="0">
                <a:solidFill>
                  <a:srgbClr val="113087"/>
                </a:solidFill>
                <a:effectLst>
                  <a:outerShdw blurRad="38100" dist="38100" dir="2700000" algn="tl">
                    <a:srgbClr val="000000">
                      <a:alpha val="43137"/>
                    </a:srgbClr>
                  </a:outerShdw>
                </a:effectLst>
              </a:rPr>
              <a:t>3</a:t>
            </a:r>
            <a:endParaRPr lang="en-US" dirty="0">
              <a:solidFill>
                <a:srgbClr val="113087"/>
              </a:solidFill>
            </a:endParaRPr>
          </a:p>
        </p:txBody>
      </p:sp>
      <p:sp>
        <p:nvSpPr>
          <p:cNvPr id="42" name="TextBox 41">
            <a:extLst>
              <a:ext uri="{FF2B5EF4-FFF2-40B4-BE49-F238E27FC236}">
                <a16:creationId xmlns:a16="http://schemas.microsoft.com/office/drawing/2014/main" id="{25FCF263-E2CB-2BAA-3032-B8F087E808F1}"/>
              </a:ext>
            </a:extLst>
          </p:cNvPr>
          <p:cNvSpPr txBox="1"/>
          <p:nvPr/>
        </p:nvSpPr>
        <p:spPr>
          <a:xfrm>
            <a:off x="8463606" y="1836591"/>
            <a:ext cx="313852" cy="369332"/>
          </a:xfrm>
          <a:prstGeom prst="rect">
            <a:avLst/>
          </a:prstGeom>
          <a:noFill/>
        </p:spPr>
        <p:txBody>
          <a:bodyPr wrap="square">
            <a:spAutoFit/>
          </a:bodyPr>
          <a:lstStyle/>
          <a:p>
            <a:r>
              <a:rPr lang="en-US" dirty="0">
                <a:solidFill>
                  <a:srgbClr val="113087"/>
                </a:solidFill>
                <a:effectLst>
                  <a:outerShdw blurRad="38100" dist="38100" dir="2700000" algn="tl">
                    <a:srgbClr val="000000">
                      <a:alpha val="43137"/>
                    </a:srgbClr>
                  </a:outerShdw>
                </a:effectLst>
              </a:rPr>
              <a:t>4</a:t>
            </a:r>
            <a:endParaRPr lang="en-US" dirty="0">
              <a:solidFill>
                <a:srgbClr val="113087"/>
              </a:solidFill>
            </a:endParaRPr>
          </a:p>
        </p:txBody>
      </p:sp>
      <p:sp>
        <p:nvSpPr>
          <p:cNvPr id="43" name="TextBox 42">
            <a:extLst>
              <a:ext uri="{FF2B5EF4-FFF2-40B4-BE49-F238E27FC236}">
                <a16:creationId xmlns:a16="http://schemas.microsoft.com/office/drawing/2014/main" id="{846CD98E-B9B0-F538-F59B-4BBBEDC3A81B}"/>
              </a:ext>
            </a:extLst>
          </p:cNvPr>
          <p:cNvSpPr txBox="1"/>
          <p:nvPr/>
        </p:nvSpPr>
        <p:spPr>
          <a:xfrm>
            <a:off x="10906256" y="1844134"/>
            <a:ext cx="313852" cy="369332"/>
          </a:xfrm>
          <a:prstGeom prst="rect">
            <a:avLst/>
          </a:prstGeom>
          <a:noFill/>
        </p:spPr>
        <p:txBody>
          <a:bodyPr wrap="square">
            <a:spAutoFit/>
          </a:bodyPr>
          <a:lstStyle/>
          <a:p>
            <a:r>
              <a:rPr lang="en-US" dirty="0">
                <a:solidFill>
                  <a:srgbClr val="113087"/>
                </a:solidFill>
                <a:effectLst>
                  <a:outerShdw blurRad="38100" dist="38100" dir="2700000" algn="tl">
                    <a:srgbClr val="000000">
                      <a:alpha val="43137"/>
                    </a:srgbClr>
                  </a:outerShdw>
                </a:effectLst>
              </a:rPr>
              <a:t>5</a:t>
            </a:r>
            <a:endParaRPr lang="en-US" dirty="0">
              <a:solidFill>
                <a:srgbClr val="113087"/>
              </a:solidFill>
            </a:endParaRPr>
          </a:p>
        </p:txBody>
      </p:sp>
    </p:spTree>
    <p:extLst>
      <p:ext uri="{BB962C8B-B14F-4D97-AF65-F5344CB8AC3E}">
        <p14:creationId xmlns:p14="http://schemas.microsoft.com/office/powerpoint/2010/main" val="2131718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DFB44D-CEC3-AA5E-ABC2-086E580DFCB2}"/>
              </a:ext>
            </a:extLst>
          </p:cNvPr>
          <p:cNvPicPr>
            <a:picLocks noChangeAspect="1"/>
          </p:cNvPicPr>
          <p:nvPr/>
        </p:nvPicPr>
        <p:blipFill>
          <a:blip r:embed="rId3"/>
          <a:stretch>
            <a:fillRect/>
          </a:stretch>
        </p:blipFill>
        <p:spPr>
          <a:xfrm>
            <a:off x="1708653" y="1680111"/>
            <a:ext cx="8792802" cy="4258269"/>
          </a:xfrm>
          <a:prstGeom prst="rect">
            <a:avLst/>
          </a:prstGeom>
        </p:spPr>
      </p:pic>
    </p:spTree>
    <p:extLst>
      <p:ext uri="{BB962C8B-B14F-4D97-AF65-F5344CB8AC3E}">
        <p14:creationId xmlns:p14="http://schemas.microsoft.com/office/powerpoint/2010/main" val="128107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Partial Circle 11">
            <a:extLst>
              <a:ext uri="{FF2B5EF4-FFF2-40B4-BE49-F238E27FC236}">
                <a16:creationId xmlns:a16="http://schemas.microsoft.com/office/drawing/2014/main" id="{35A21545-C09A-504E-19CF-404115C56287}"/>
              </a:ext>
            </a:extLst>
          </p:cNvPr>
          <p:cNvSpPr/>
          <p:nvPr/>
        </p:nvSpPr>
        <p:spPr>
          <a:xfrm>
            <a:off x="2032000" y="2375555"/>
            <a:ext cx="3762777" cy="3762777"/>
          </a:xfrm>
          <a:prstGeom prst="pie">
            <a:avLst>
              <a:gd name="adj1" fmla="val 5400000"/>
              <a:gd name="adj2" fmla="val 16200000"/>
            </a:avLst>
          </a:prstGeom>
          <a:solidFill>
            <a:srgbClr val="11308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B7BD1E6D-164A-2D27-67B3-E9CDA3FEAD44}"/>
              </a:ext>
            </a:extLst>
          </p:cNvPr>
          <p:cNvSpPr/>
          <p:nvPr/>
        </p:nvSpPr>
        <p:spPr>
          <a:xfrm>
            <a:off x="3913388" y="2375555"/>
            <a:ext cx="4514174" cy="3762777"/>
          </a:xfrm>
          <a:custGeom>
            <a:avLst/>
            <a:gdLst>
              <a:gd name="connsiteX0" fmla="*/ 0 w 4514174"/>
              <a:gd name="connsiteY0" fmla="*/ 0 h 3762777"/>
              <a:gd name="connsiteX1" fmla="*/ 4514174 w 4514174"/>
              <a:gd name="connsiteY1" fmla="*/ 0 h 3762777"/>
              <a:gd name="connsiteX2" fmla="*/ 4514174 w 4514174"/>
              <a:gd name="connsiteY2" fmla="*/ 3762777 h 3762777"/>
              <a:gd name="connsiteX3" fmla="*/ 0 w 4514174"/>
              <a:gd name="connsiteY3" fmla="*/ 3762777 h 3762777"/>
              <a:gd name="connsiteX4" fmla="*/ 0 w 4514174"/>
              <a:gd name="connsiteY4" fmla="*/ 0 h 376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174" h="3762777">
                <a:moveTo>
                  <a:pt x="0" y="0"/>
                </a:moveTo>
                <a:lnTo>
                  <a:pt x="4514174" y="0"/>
                </a:lnTo>
                <a:lnTo>
                  <a:pt x="4514174" y="3762777"/>
                </a:lnTo>
                <a:lnTo>
                  <a:pt x="0" y="3762777"/>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110" tIns="118110" rIns="2375197" bIns="2752052" numCol="1" spcCol="1270" anchor="ctr" anchorCtr="0">
            <a:noAutofit/>
          </a:bodyPr>
          <a:lstStyle/>
          <a:p>
            <a:pPr marL="0" lvl="0" indent="0" algn="ctr" defTabSz="1377950">
              <a:lnSpc>
                <a:spcPct val="90000"/>
              </a:lnSpc>
              <a:spcBef>
                <a:spcPct val="0"/>
              </a:spcBef>
              <a:spcAft>
                <a:spcPct val="35000"/>
              </a:spcAft>
              <a:buNone/>
            </a:pPr>
            <a:r>
              <a:rPr lang="en-US" sz="3100" kern="1200"/>
              <a:t>PLEMO Office</a:t>
            </a:r>
          </a:p>
        </p:txBody>
      </p:sp>
      <p:sp>
        <p:nvSpPr>
          <p:cNvPr id="14" name="Partial Circle 13">
            <a:extLst>
              <a:ext uri="{FF2B5EF4-FFF2-40B4-BE49-F238E27FC236}">
                <a16:creationId xmlns:a16="http://schemas.microsoft.com/office/drawing/2014/main" id="{EFE3F0D8-5AB7-5A80-37B2-B38F8AB001F5}"/>
              </a:ext>
            </a:extLst>
          </p:cNvPr>
          <p:cNvSpPr/>
          <p:nvPr/>
        </p:nvSpPr>
        <p:spPr>
          <a:xfrm>
            <a:off x="2681071" y="3513807"/>
            <a:ext cx="2445803" cy="2445803"/>
          </a:xfrm>
          <a:prstGeom prst="pie">
            <a:avLst>
              <a:gd name="adj1" fmla="val 5400000"/>
              <a:gd name="adj2" fmla="val 16200000"/>
            </a:avLst>
          </a:prstGeom>
          <a:solidFill>
            <a:srgbClr val="C7ABD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33C9766F-9AC7-E9E5-3727-FBD5705ECCE3}"/>
              </a:ext>
            </a:extLst>
          </p:cNvPr>
          <p:cNvSpPr/>
          <p:nvPr/>
        </p:nvSpPr>
        <p:spPr>
          <a:xfrm>
            <a:off x="3913388" y="3445164"/>
            <a:ext cx="4514174" cy="2505029"/>
          </a:xfrm>
          <a:custGeom>
            <a:avLst/>
            <a:gdLst>
              <a:gd name="connsiteX0" fmla="*/ 0 w 4514174"/>
              <a:gd name="connsiteY0" fmla="*/ 0 h 2445803"/>
              <a:gd name="connsiteX1" fmla="*/ 4514174 w 4514174"/>
              <a:gd name="connsiteY1" fmla="*/ 0 h 2445803"/>
              <a:gd name="connsiteX2" fmla="*/ 4514174 w 4514174"/>
              <a:gd name="connsiteY2" fmla="*/ 2445803 h 2445803"/>
              <a:gd name="connsiteX3" fmla="*/ 0 w 4514174"/>
              <a:gd name="connsiteY3" fmla="*/ 2445803 h 2445803"/>
              <a:gd name="connsiteX4" fmla="*/ 0 w 4514174"/>
              <a:gd name="connsiteY4" fmla="*/ 0 h 244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174" h="2445803">
                <a:moveTo>
                  <a:pt x="0" y="0"/>
                </a:moveTo>
                <a:lnTo>
                  <a:pt x="4514174" y="0"/>
                </a:lnTo>
                <a:lnTo>
                  <a:pt x="4514174" y="2445803"/>
                </a:lnTo>
                <a:lnTo>
                  <a:pt x="0" y="2445803"/>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110" tIns="118110" rIns="2375197" bIns="1435081" numCol="1" spcCol="1270" anchor="ctr" anchorCtr="0">
            <a:noAutofit/>
          </a:bodyPr>
          <a:lstStyle/>
          <a:p>
            <a:pPr marL="0" lvl="0" indent="0" algn="ctr" defTabSz="1377950">
              <a:lnSpc>
                <a:spcPct val="90000"/>
              </a:lnSpc>
              <a:spcBef>
                <a:spcPct val="0"/>
              </a:spcBef>
              <a:spcAft>
                <a:spcPct val="35000"/>
              </a:spcAft>
              <a:buNone/>
            </a:pPr>
            <a:r>
              <a:rPr lang="en-US" sz="3100" kern="1200"/>
              <a:t>SAFETY Office</a:t>
            </a:r>
          </a:p>
        </p:txBody>
      </p:sp>
      <p:sp>
        <p:nvSpPr>
          <p:cNvPr id="16" name="Partial Circle 15">
            <a:extLst>
              <a:ext uri="{FF2B5EF4-FFF2-40B4-BE49-F238E27FC236}">
                <a16:creationId xmlns:a16="http://schemas.microsoft.com/office/drawing/2014/main" id="{F23FE81F-B7A6-5EAB-C3CF-9547C1EFAC0A}"/>
              </a:ext>
            </a:extLst>
          </p:cNvPr>
          <p:cNvSpPr/>
          <p:nvPr/>
        </p:nvSpPr>
        <p:spPr>
          <a:xfrm>
            <a:off x="3348972" y="4633222"/>
            <a:ext cx="1128832" cy="1128832"/>
          </a:xfrm>
          <a:prstGeom prst="pie">
            <a:avLst>
              <a:gd name="adj1" fmla="val 5400000"/>
              <a:gd name="adj2" fmla="val 16200000"/>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12BBAF1C-B84F-9AF4-9160-5A794F1F9CB9}"/>
              </a:ext>
            </a:extLst>
          </p:cNvPr>
          <p:cNvSpPr/>
          <p:nvPr/>
        </p:nvSpPr>
        <p:spPr>
          <a:xfrm>
            <a:off x="3913388" y="4525818"/>
            <a:ext cx="4514174" cy="1265382"/>
          </a:xfrm>
          <a:custGeom>
            <a:avLst/>
            <a:gdLst>
              <a:gd name="connsiteX0" fmla="*/ 0 w 4514174"/>
              <a:gd name="connsiteY0" fmla="*/ 0 h 1128832"/>
              <a:gd name="connsiteX1" fmla="*/ 4514174 w 4514174"/>
              <a:gd name="connsiteY1" fmla="*/ 0 h 1128832"/>
              <a:gd name="connsiteX2" fmla="*/ 4514174 w 4514174"/>
              <a:gd name="connsiteY2" fmla="*/ 1128832 h 1128832"/>
              <a:gd name="connsiteX3" fmla="*/ 0 w 4514174"/>
              <a:gd name="connsiteY3" fmla="*/ 1128832 h 1128832"/>
              <a:gd name="connsiteX4" fmla="*/ 0 w 4514174"/>
              <a:gd name="connsiteY4" fmla="*/ 0 h 11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174" h="1128832">
                <a:moveTo>
                  <a:pt x="0" y="0"/>
                </a:moveTo>
                <a:lnTo>
                  <a:pt x="4514174" y="0"/>
                </a:lnTo>
                <a:lnTo>
                  <a:pt x="4514174" y="1128832"/>
                </a:lnTo>
                <a:lnTo>
                  <a:pt x="0" y="1128832"/>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110" tIns="118110" rIns="2375197"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OMD Office</a:t>
            </a:r>
          </a:p>
        </p:txBody>
      </p:sp>
      <p:sp>
        <p:nvSpPr>
          <p:cNvPr id="18" name="Freeform: Shape 17">
            <a:extLst>
              <a:ext uri="{FF2B5EF4-FFF2-40B4-BE49-F238E27FC236}">
                <a16:creationId xmlns:a16="http://schemas.microsoft.com/office/drawing/2014/main" id="{BCB34665-BD17-197C-5785-1519F17DBBFC}"/>
              </a:ext>
            </a:extLst>
          </p:cNvPr>
          <p:cNvSpPr/>
          <p:nvPr/>
        </p:nvSpPr>
        <p:spPr>
          <a:xfrm>
            <a:off x="6170476" y="2375555"/>
            <a:ext cx="2257087" cy="1128835"/>
          </a:xfrm>
          <a:custGeom>
            <a:avLst/>
            <a:gdLst>
              <a:gd name="connsiteX0" fmla="*/ 0 w 2257087"/>
              <a:gd name="connsiteY0" fmla="*/ 0 h 1128835"/>
              <a:gd name="connsiteX1" fmla="*/ 2257087 w 2257087"/>
              <a:gd name="connsiteY1" fmla="*/ 0 h 1128835"/>
              <a:gd name="connsiteX2" fmla="*/ 2257087 w 2257087"/>
              <a:gd name="connsiteY2" fmla="*/ 1128835 h 1128835"/>
              <a:gd name="connsiteX3" fmla="*/ 0 w 2257087"/>
              <a:gd name="connsiteY3" fmla="*/ 1128835 h 1128835"/>
              <a:gd name="connsiteX4" fmla="*/ 0 w 2257087"/>
              <a:gd name="connsiteY4" fmla="*/ 0 h 1128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087" h="1128835">
                <a:moveTo>
                  <a:pt x="0" y="0"/>
                </a:moveTo>
                <a:lnTo>
                  <a:pt x="2257087" y="0"/>
                </a:lnTo>
                <a:lnTo>
                  <a:pt x="2257087" y="1128835"/>
                </a:lnTo>
                <a:lnTo>
                  <a:pt x="0" y="1128835"/>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a:t>Project Scoping</a:t>
            </a:r>
          </a:p>
          <a:p>
            <a:pPr marL="228600" lvl="1" indent="-228600" algn="l" defTabSz="933450">
              <a:lnSpc>
                <a:spcPct val="90000"/>
              </a:lnSpc>
              <a:spcBef>
                <a:spcPct val="0"/>
              </a:spcBef>
              <a:spcAft>
                <a:spcPct val="15000"/>
              </a:spcAft>
              <a:buChar char="•"/>
            </a:pPr>
            <a:r>
              <a:rPr lang="en-US" sz="2100" kern="1200"/>
              <a:t>Field visits</a:t>
            </a:r>
          </a:p>
        </p:txBody>
      </p:sp>
      <p:sp>
        <p:nvSpPr>
          <p:cNvPr id="19" name="Freeform: Shape 18">
            <a:extLst>
              <a:ext uri="{FF2B5EF4-FFF2-40B4-BE49-F238E27FC236}">
                <a16:creationId xmlns:a16="http://schemas.microsoft.com/office/drawing/2014/main" id="{CF614E48-28A2-DE38-0E8A-C7B8A4DC20D1}"/>
              </a:ext>
            </a:extLst>
          </p:cNvPr>
          <p:cNvSpPr/>
          <p:nvPr/>
        </p:nvSpPr>
        <p:spPr>
          <a:xfrm>
            <a:off x="6170476" y="3476680"/>
            <a:ext cx="2257087" cy="1128832"/>
          </a:xfrm>
          <a:custGeom>
            <a:avLst/>
            <a:gdLst>
              <a:gd name="connsiteX0" fmla="*/ 0 w 2257087"/>
              <a:gd name="connsiteY0" fmla="*/ 0 h 1128832"/>
              <a:gd name="connsiteX1" fmla="*/ 2257087 w 2257087"/>
              <a:gd name="connsiteY1" fmla="*/ 0 h 1128832"/>
              <a:gd name="connsiteX2" fmla="*/ 2257087 w 2257087"/>
              <a:gd name="connsiteY2" fmla="*/ 1128832 h 1128832"/>
              <a:gd name="connsiteX3" fmla="*/ 0 w 2257087"/>
              <a:gd name="connsiteY3" fmla="*/ 1128832 h 1128832"/>
              <a:gd name="connsiteX4" fmla="*/ 0 w 2257087"/>
              <a:gd name="connsiteY4" fmla="*/ 0 h 11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087" h="1128832">
                <a:moveTo>
                  <a:pt x="0" y="0"/>
                </a:moveTo>
                <a:lnTo>
                  <a:pt x="2257087" y="0"/>
                </a:lnTo>
                <a:lnTo>
                  <a:pt x="2257087" y="1128832"/>
                </a:lnTo>
                <a:lnTo>
                  <a:pt x="0" y="1128832"/>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Safety Review </a:t>
            </a:r>
          </a:p>
          <a:p>
            <a:pPr marL="228600" lvl="1" indent="-228600" algn="l" defTabSz="933450">
              <a:lnSpc>
                <a:spcPct val="90000"/>
              </a:lnSpc>
              <a:spcBef>
                <a:spcPct val="0"/>
              </a:spcBef>
              <a:spcAft>
                <a:spcPct val="15000"/>
              </a:spcAft>
              <a:buChar char="•"/>
            </a:pPr>
            <a:r>
              <a:rPr lang="en-US" sz="2100" kern="1200" dirty="0"/>
              <a:t>Coordination with SRT</a:t>
            </a:r>
          </a:p>
        </p:txBody>
      </p:sp>
      <p:sp>
        <p:nvSpPr>
          <p:cNvPr id="20" name="Freeform: Shape 19">
            <a:extLst>
              <a:ext uri="{FF2B5EF4-FFF2-40B4-BE49-F238E27FC236}">
                <a16:creationId xmlns:a16="http://schemas.microsoft.com/office/drawing/2014/main" id="{BA190EBF-5033-990D-BF7C-E53E53E5742D}"/>
              </a:ext>
            </a:extLst>
          </p:cNvPr>
          <p:cNvSpPr/>
          <p:nvPr/>
        </p:nvSpPr>
        <p:spPr>
          <a:xfrm>
            <a:off x="6170476" y="4633222"/>
            <a:ext cx="2257087" cy="1128832"/>
          </a:xfrm>
          <a:custGeom>
            <a:avLst/>
            <a:gdLst>
              <a:gd name="connsiteX0" fmla="*/ 0 w 2257087"/>
              <a:gd name="connsiteY0" fmla="*/ 0 h 1128832"/>
              <a:gd name="connsiteX1" fmla="*/ 2257087 w 2257087"/>
              <a:gd name="connsiteY1" fmla="*/ 0 h 1128832"/>
              <a:gd name="connsiteX2" fmla="*/ 2257087 w 2257087"/>
              <a:gd name="connsiteY2" fmla="*/ 1128832 h 1128832"/>
              <a:gd name="connsiteX3" fmla="*/ 0 w 2257087"/>
              <a:gd name="connsiteY3" fmla="*/ 1128832 h 1128832"/>
              <a:gd name="connsiteX4" fmla="*/ 0 w 2257087"/>
              <a:gd name="connsiteY4" fmla="*/ 0 h 11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087" h="1128832">
                <a:moveTo>
                  <a:pt x="0" y="0"/>
                </a:moveTo>
                <a:lnTo>
                  <a:pt x="2257087" y="0"/>
                </a:lnTo>
                <a:lnTo>
                  <a:pt x="2257087" y="1128832"/>
                </a:lnTo>
                <a:lnTo>
                  <a:pt x="0" y="1128832"/>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Context Classification and MMSC</a:t>
            </a:r>
          </a:p>
          <a:p>
            <a:pPr marL="228600" lvl="1" indent="-228600" algn="l" defTabSz="933450">
              <a:lnSpc>
                <a:spcPct val="90000"/>
              </a:lnSpc>
              <a:spcBef>
                <a:spcPct val="0"/>
              </a:spcBef>
              <a:spcAft>
                <a:spcPct val="15000"/>
              </a:spcAft>
              <a:buChar char="•"/>
            </a:pPr>
            <a:r>
              <a:rPr lang="en-US" sz="2100" kern="1200" dirty="0"/>
              <a:t>Target Speed</a:t>
            </a:r>
          </a:p>
        </p:txBody>
      </p:sp>
    </p:spTree>
    <p:extLst>
      <p:ext uri="{BB962C8B-B14F-4D97-AF65-F5344CB8AC3E}">
        <p14:creationId xmlns:p14="http://schemas.microsoft.com/office/powerpoint/2010/main" val="446843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pic>
        <p:nvPicPr>
          <p:cNvPr id="1026" name="x_Picture 7">
            <a:extLst>
              <a:ext uri="{FF2B5EF4-FFF2-40B4-BE49-F238E27FC236}">
                <a16:creationId xmlns:a16="http://schemas.microsoft.com/office/drawing/2014/main" id="{F1515740-B333-B069-27CC-DC71F2488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81" y="2124364"/>
            <a:ext cx="6556251" cy="31635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x_Picture 4">
            <a:extLst>
              <a:ext uri="{FF2B5EF4-FFF2-40B4-BE49-F238E27FC236}">
                <a16:creationId xmlns:a16="http://schemas.microsoft.com/office/drawing/2014/main" id="{06F3ED54-3C1A-A951-67DB-FC8EA4FEB010}"/>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14525" b="-589"/>
          <a:stretch>
            <a:fillRect/>
          </a:stretch>
        </p:blipFill>
        <p:spPr bwMode="auto">
          <a:xfrm>
            <a:off x="6111142" y="2124364"/>
            <a:ext cx="5514679" cy="31637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53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553570" y="1466601"/>
            <a:ext cx="11084859" cy="4548569"/>
          </a:xfrm>
        </p:spPr>
        <p:txBody>
          <a:bodyPr/>
          <a:lstStyle/>
          <a:p>
            <a:r>
              <a:rPr lang="en-US"/>
              <a:t>Introduction</a:t>
            </a:r>
          </a:p>
          <a:p>
            <a:r>
              <a:rPr lang="en-US"/>
              <a:t>Background</a:t>
            </a:r>
          </a:p>
          <a:p>
            <a:r>
              <a:rPr lang="en-US"/>
              <a:t>D4 RRR Process</a:t>
            </a:r>
          </a:p>
          <a:p>
            <a:r>
              <a:rPr lang="en-US"/>
              <a:t>D6 RRR Process</a:t>
            </a:r>
          </a:p>
          <a:p>
            <a:r>
              <a:rPr lang="en-US"/>
              <a:t>Questions and Answer</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3"/>
          <a:stretch>
            <a:fillRect/>
          </a:stretch>
        </p:blipFill>
        <p:spPr>
          <a:xfrm>
            <a:off x="10084441" y="6015170"/>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2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x_Picture 6">
            <a:extLst>
              <a:ext uri="{FF2B5EF4-FFF2-40B4-BE49-F238E27FC236}">
                <a16:creationId xmlns:a16="http://schemas.microsoft.com/office/drawing/2014/main" id="{6054B80D-C661-9D4B-02F6-0C1202FCF6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665" b="206"/>
          <a:stretch/>
        </p:blipFill>
        <p:spPr bwMode="auto">
          <a:xfrm>
            <a:off x="5363206" y="2442393"/>
            <a:ext cx="6176726" cy="330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334956B-21C1-092A-2301-74344D0BA307}"/>
              </a:ext>
            </a:extLst>
          </p:cNvPr>
          <p:cNvSpPr txBox="1"/>
          <p:nvPr/>
        </p:nvSpPr>
        <p:spPr>
          <a:xfrm>
            <a:off x="838985" y="1965080"/>
            <a:ext cx="3695306" cy="5078313"/>
          </a:xfrm>
          <a:prstGeom prst="rect">
            <a:avLst/>
          </a:prstGeom>
          <a:noFill/>
        </p:spPr>
        <p:txBody>
          <a:bodyPr wrap="square">
            <a:spAutoFit/>
          </a:bodyPr>
          <a:lstStyle/>
          <a:p>
            <a:pPr marL="742950" indent="-742950">
              <a:buFont typeface="+mj-lt"/>
              <a:buAutoNum type="arabicPeriod"/>
            </a:pPr>
            <a:endParaRPr lang="en-US" dirty="0"/>
          </a:p>
          <a:p>
            <a:pPr marL="742950" indent="-742950">
              <a:buFont typeface="+mj-lt"/>
              <a:buAutoNum type="arabicPeriod"/>
            </a:pPr>
            <a:r>
              <a:rPr lang="en-US" dirty="0"/>
              <a:t>Technical Scope</a:t>
            </a:r>
          </a:p>
          <a:p>
            <a:pPr marL="742950" indent="-742950">
              <a:buFont typeface="+mj-lt"/>
              <a:buAutoNum type="arabicPeriod"/>
            </a:pPr>
            <a:r>
              <a:rPr lang="en-US" dirty="0"/>
              <a:t>Multimodal Scoping Checklist</a:t>
            </a:r>
          </a:p>
          <a:p>
            <a:pPr marL="742950" indent="-742950">
              <a:buFont typeface="+mj-lt"/>
              <a:buAutoNum type="arabicPeriod"/>
            </a:pPr>
            <a:r>
              <a:rPr lang="en-US" dirty="0"/>
              <a:t>Initial Target Speed Memo</a:t>
            </a:r>
          </a:p>
          <a:p>
            <a:pPr marL="742950" indent="-742950">
              <a:buFont typeface="+mj-lt"/>
              <a:buAutoNum type="arabicPeriod"/>
            </a:pPr>
            <a:r>
              <a:rPr lang="en-US" dirty="0"/>
              <a:t>Safety Review Assessment</a:t>
            </a:r>
          </a:p>
          <a:p>
            <a:pPr marL="742950" indent="-742950">
              <a:buFont typeface="+mj-lt"/>
              <a:buAutoNum type="arabicPeriod"/>
            </a:pPr>
            <a:r>
              <a:rPr lang="en-US" dirty="0"/>
              <a:t>LRE</a:t>
            </a:r>
          </a:p>
          <a:p>
            <a:pPr marL="742950" indent="-742950">
              <a:buFont typeface="+mj-lt"/>
              <a:buAutoNum type="arabicPeriod"/>
            </a:pPr>
            <a:r>
              <a:rPr lang="en-US" dirty="0"/>
              <a:t>LRE Checklist</a:t>
            </a:r>
          </a:p>
          <a:p>
            <a:pPr marL="742950" indent="-742950">
              <a:buFont typeface="+mj-lt"/>
              <a:buAutoNum type="arabicPeriod"/>
            </a:pPr>
            <a:r>
              <a:rPr lang="en-US" dirty="0"/>
              <a:t>Field </a:t>
            </a:r>
            <a:br>
              <a:rPr lang="en-US" dirty="0"/>
            </a:br>
            <a:r>
              <a:rPr lang="en-US" dirty="0"/>
              <a:t>Review Checklist</a:t>
            </a:r>
          </a:p>
          <a:p>
            <a:pPr marL="742950" indent="-742950">
              <a:buFont typeface="+mj-lt"/>
              <a:buAutoNum type="arabicPeriod"/>
            </a:pPr>
            <a:endParaRPr lang="en-US" sz="3600" dirty="0"/>
          </a:p>
          <a:p>
            <a:pPr marL="742950" indent="-742950">
              <a:buFont typeface="+mj-lt"/>
              <a:buAutoNum type="arabicPeriod"/>
            </a:pPr>
            <a:endParaRPr lang="en-US" sz="3600" dirty="0"/>
          </a:p>
          <a:p>
            <a:pPr marL="742950" indent="-742950">
              <a:buFont typeface="+mj-lt"/>
              <a:buAutoNum type="arabicPeriod"/>
            </a:pPr>
            <a:endParaRPr lang="en-US" sz="3600" dirty="0"/>
          </a:p>
          <a:p>
            <a:pPr marL="742950" indent="-742950">
              <a:buFont typeface="+mj-lt"/>
              <a:buAutoNum type="arabicPeriod"/>
            </a:pPr>
            <a:endParaRPr lang="en-US" sz="3600" dirty="0"/>
          </a:p>
        </p:txBody>
      </p:sp>
    </p:spTree>
    <p:extLst>
      <p:ext uri="{BB962C8B-B14F-4D97-AF65-F5344CB8AC3E}">
        <p14:creationId xmlns:p14="http://schemas.microsoft.com/office/powerpoint/2010/main" val="37192565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4071937" y="1263135"/>
            <a:ext cx="4338637" cy="646331"/>
          </a:xfrm>
          <a:prstGeom prst="rect">
            <a:avLst/>
          </a:prstGeom>
          <a:noFill/>
        </p:spPr>
        <p:txBody>
          <a:bodyPr wrap="square">
            <a:spAutoFit/>
          </a:bodyPr>
          <a:lstStyle/>
          <a:p>
            <a:r>
              <a:rPr lang="en-US" sz="3600"/>
              <a:t>Project Documents</a:t>
            </a:r>
          </a:p>
        </p:txBody>
      </p:sp>
      <p:pic>
        <p:nvPicPr>
          <p:cNvPr id="16" name="Content Placeholder 15">
            <a:extLst>
              <a:ext uri="{FF2B5EF4-FFF2-40B4-BE49-F238E27FC236}">
                <a16:creationId xmlns:a16="http://schemas.microsoft.com/office/drawing/2014/main" id="{E8351550-5D8D-562B-5E84-17419F4397C4}"/>
              </a:ext>
            </a:extLst>
          </p:cNvPr>
          <p:cNvPicPr>
            <a:picLocks noGrp="1" noChangeAspect="1"/>
          </p:cNvPicPr>
          <p:nvPr>
            <p:ph sz="half" idx="1"/>
          </p:nvPr>
        </p:nvPicPr>
        <p:blipFill>
          <a:blip r:embed="rId3"/>
          <a:stretch>
            <a:fillRect/>
          </a:stretch>
        </p:blipFill>
        <p:spPr>
          <a:xfrm>
            <a:off x="2493819" y="2059423"/>
            <a:ext cx="3108875" cy="4376157"/>
          </a:xfrm>
          <a:ln>
            <a:solidFill>
              <a:schemeClr val="tx1"/>
            </a:solidFill>
          </a:ln>
        </p:spPr>
      </p:pic>
      <p:pic>
        <p:nvPicPr>
          <p:cNvPr id="18" name="Content Placeholder 17">
            <a:extLst>
              <a:ext uri="{FF2B5EF4-FFF2-40B4-BE49-F238E27FC236}">
                <a16:creationId xmlns:a16="http://schemas.microsoft.com/office/drawing/2014/main" id="{0A4FF611-2C10-31A1-ECE5-391F13FD6212}"/>
              </a:ext>
            </a:extLst>
          </p:cNvPr>
          <p:cNvPicPr>
            <a:picLocks noGrp="1" noChangeAspect="1"/>
          </p:cNvPicPr>
          <p:nvPr>
            <p:ph sz="half" idx="2"/>
          </p:nvPr>
        </p:nvPicPr>
        <p:blipFill>
          <a:blip r:embed="rId4"/>
          <a:stretch>
            <a:fillRect/>
          </a:stretch>
        </p:blipFill>
        <p:spPr>
          <a:xfrm>
            <a:off x="6127869" y="2049222"/>
            <a:ext cx="3413294" cy="4386360"/>
          </a:xfrm>
          <a:ln>
            <a:solidFill>
              <a:schemeClr val="tx1"/>
            </a:solidFill>
          </a:ln>
        </p:spPr>
      </p:pic>
    </p:spTree>
    <p:extLst>
      <p:ext uri="{BB962C8B-B14F-4D97-AF65-F5344CB8AC3E}">
        <p14:creationId xmlns:p14="http://schemas.microsoft.com/office/powerpoint/2010/main" val="1336604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4071937" y="1263135"/>
            <a:ext cx="4338637" cy="646331"/>
          </a:xfrm>
          <a:prstGeom prst="rect">
            <a:avLst/>
          </a:prstGeom>
          <a:noFill/>
        </p:spPr>
        <p:txBody>
          <a:bodyPr wrap="square">
            <a:spAutoFit/>
          </a:bodyPr>
          <a:lstStyle/>
          <a:p>
            <a:r>
              <a:rPr lang="en-US" sz="3600"/>
              <a:t>Project Documents</a:t>
            </a:r>
          </a:p>
        </p:txBody>
      </p:sp>
      <p:pic>
        <p:nvPicPr>
          <p:cNvPr id="10" name="Content Placeholder 5">
            <a:extLst>
              <a:ext uri="{FF2B5EF4-FFF2-40B4-BE49-F238E27FC236}">
                <a16:creationId xmlns:a16="http://schemas.microsoft.com/office/drawing/2014/main" id="{DA26875C-7DF6-3AE1-CFCB-0F83937D9F9C}"/>
              </a:ext>
            </a:extLst>
          </p:cNvPr>
          <p:cNvPicPr>
            <a:picLocks noGrp="1" noChangeAspect="1"/>
          </p:cNvPicPr>
          <p:nvPr>
            <p:ph sz="half" idx="1"/>
          </p:nvPr>
        </p:nvPicPr>
        <p:blipFill>
          <a:blip r:embed="rId3"/>
          <a:stretch>
            <a:fillRect/>
          </a:stretch>
        </p:blipFill>
        <p:spPr>
          <a:xfrm>
            <a:off x="2031423" y="2144049"/>
            <a:ext cx="3705733" cy="3901315"/>
          </a:xfrm>
          <a:prstGeom prst="rect">
            <a:avLst/>
          </a:prstGeom>
          <a:ln>
            <a:solidFill>
              <a:schemeClr val="tx1"/>
            </a:solidFill>
          </a:ln>
        </p:spPr>
      </p:pic>
      <p:pic>
        <p:nvPicPr>
          <p:cNvPr id="11" name="Content Placeholder 6">
            <a:extLst>
              <a:ext uri="{FF2B5EF4-FFF2-40B4-BE49-F238E27FC236}">
                <a16:creationId xmlns:a16="http://schemas.microsoft.com/office/drawing/2014/main" id="{560EE6EC-ED9A-3C6B-F74F-371FA9D8DD4F}"/>
              </a:ext>
            </a:extLst>
          </p:cNvPr>
          <p:cNvPicPr>
            <a:picLocks noGrp="1" noChangeAspect="1"/>
          </p:cNvPicPr>
          <p:nvPr>
            <p:ph sz="half" idx="2"/>
          </p:nvPr>
        </p:nvPicPr>
        <p:blipFill>
          <a:blip r:embed="rId4"/>
          <a:stretch>
            <a:fillRect/>
          </a:stretch>
        </p:blipFill>
        <p:spPr>
          <a:xfrm>
            <a:off x="6049819" y="2144051"/>
            <a:ext cx="4253013" cy="3913677"/>
          </a:xfrm>
          <a:prstGeom prst="rect">
            <a:avLst/>
          </a:prstGeom>
          <a:ln>
            <a:solidFill>
              <a:schemeClr val="tx1"/>
            </a:solidFill>
          </a:ln>
        </p:spPr>
      </p:pic>
    </p:spTree>
    <p:extLst>
      <p:ext uri="{BB962C8B-B14F-4D97-AF65-F5344CB8AC3E}">
        <p14:creationId xmlns:p14="http://schemas.microsoft.com/office/powerpoint/2010/main" val="1558550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3938587" y="1244085"/>
            <a:ext cx="4338637" cy="646331"/>
          </a:xfrm>
          <a:prstGeom prst="rect">
            <a:avLst/>
          </a:prstGeom>
          <a:noFill/>
        </p:spPr>
        <p:txBody>
          <a:bodyPr wrap="square">
            <a:spAutoFit/>
          </a:bodyPr>
          <a:lstStyle/>
          <a:p>
            <a:r>
              <a:rPr lang="en-US" sz="3600"/>
              <a:t>Project Documents</a:t>
            </a:r>
          </a:p>
        </p:txBody>
      </p:sp>
      <p:pic>
        <p:nvPicPr>
          <p:cNvPr id="15" name="Picture 14">
            <a:extLst>
              <a:ext uri="{FF2B5EF4-FFF2-40B4-BE49-F238E27FC236}">
                <a16:creationId xmlns:a16="http://schemas.microsoft.com/office/drawing/2014/main" id="{58C8C1E6-8641-096F-F7D6-435FDC037D41}"/>
              </a:ext>
            </a:extLst>
          </p:cNvPr>
          <p:cNvPicPr>
            <a:picLocks noChangeAspect="1"/>
          </p:cNvPicPr>
          <p:nvPr/>
        </p:nvPicPr>
        <p:blipFill rotWithShape="1">
          <a:blip r:embed="rId3"/>
          <a:srcRect l="502" t="1298" r="-502" b="16650"/>
          <a:stretch/>
        </p:blipFill>
        <p:spPr>
          <a:xfrm>
            <a:off x="2247901" y="2047875"/>
            <a:ext cx="3668931" cy="4076408"/>
          </a:xfrm>
          <a:prstGeom prst="rect">
            <a:avLst/>
          </a:prstGeom>
          <a:ln>
            <a:solidFill>
              <a:schemeClr val="tx1"/>
            </a:solidFill>
          </a:ln>
        </p:spPr>
      </p:pic>
      <p:pic>
        <p:nvPicPr>
          <p:cNvPr id="16" name="Picture 15">
            <a:extLst>
              <a:ext uri="{FF2B5EF4-FFF2-40B4-BE49-F238E27FC236}">
                <a16:creationId xmlns:a16="http://schemas.microsoft.com/office/drawing/2014/main" id="{C927BDE3-D579-086D-C6CB-E96706AA83D0}"/>
              </a:ext>
            </a:extLst>
          </p:cNvPr>
          <p:cNvPicPr>
            <a:picLocks noChangeAspect="1"/>
          </p:cNvPicPr>
          <p:nvPr/>
        </p:nvPicPr>
        <p:blipFill>
          <a:blip r:embed="rId4"/>
          <a:stretch>
            <a:fillRect/>
          </a:stretch>
        </p:blipFill>
        <p:spPr>
          <a:xfrm>
            <a:off x="6524625" y="2047875"/>
            <a:ext cx="3311990" cy="4038600"/>
          </a:xfrm>
          <a:prstGeom prst="rect">
            <a:avLst/>
          </a:prstGeom>
          <a:ln>
            <a:solidFill>
              <a:srgbClr val="000000"/>
            </a:solidFill>
          </a:ln>
        </p:spPr>
      </p:pic>
    </p:spTree>
    <p:extLst>
      <p:ext uri="{BB962C8B-B14F-4D97-AF65-F5344CB8AC3E}">
        <p14:creationId xmlns:p14="http://schemas.microsoft.com/office/powerpoint/2010/main" val="3630914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3938587" y="1244085"/>
            <a:ext cx="4338637" cy="646331"/>
          </a:xfrm>
          <a:prstGeom prst="rect">
            <a:avLst/>
          </a:prstGeom>
          <a:noFill/>
        </p:spPr>
        <p:txBody>
          <a:bodyPr wrap="square">
            <a:spAutoFit/>
          </a:bodyPr>
          <a:lstStyle/>
          <a:p>
            <a:r>
              <a:rPr lang="en-US" sz="3600"/>
              <a:t>Project Documents</a:t>
            </a:r>
          </a:p>
        </p:txBody>
      </p:sp>
      <p:pic>
        <p:nvPicPr>
          <p:cNvPr id="4" name="Picture 3">
            <a:extLst>
              <a:ext uri="{FF2B5EF4-FFF2-40B4-BE49-F238E27FC236}">
                <a16:creationId xmlns:a16="http://schemas.microsoft.com/office/drawing/2014/main" id="{F4C5CEB0-BFF9-994F-D280-79D91E459FBC}"/>
              </a:ext>
            </a:extLst>
          </p:cNvPr>
          <p:cNvPicPr>
            <a:picLocks noChangeAspect="1"/>
          </p:cNvPicPr>
          <p:nvPr/>
        </p:nvPicPr>
        <p:blipFill>
          <a:blip r:embed="rId3"/>
          <a:stretch>
            <a:fillRect/>
          </a:stretch>
        </p:blipFill>
        <p:spPr>
          <a:xfrm>
            <a:off x="2400300" y="2025056"/>
            <a:ext cx="7239000" cy="4143185"/>
          </a:xfrm>
          <a:prstGeom prst="rect">
            <a:avLst/>
          </a:prstGeom>
        </p:spPr>
      </p:pic>
    </p:spTree>
    <p:extLst>
      <p:ext uri="{BB962C8B-B14F-4D97-AF65-F5344CB8AC3E}">
        <p14:creationId xmlns:p14="http://schemas.microsoft.com/office/powerpoint/2010/main" val="31735736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6737269" y="2336277"/>
            <a:ext cx="3969752" cy="2215991"/>
          </a:xfrm>
          <a:prstGeom prst="rect">
            <a:avLst/>
          </a:prstGeom>
          <a:noFill/>
        </p:spPr>
        <p:txBody>
          <a:bodyPr wrap="square">
            <a:spAutoFit/>
          </a:bodyPr>
          <a:lstStyle/>
          <a:p>
            <a:pPr algn="ctr"/>
            <a:endParaRPr lang="en-US" dirty="0">
              <a:solidFill>
                <a:srgbClr val="113087"/>
              </a:solidFill>
            </a:endParaRPr>
          </a:p>
          <a:p>
            <a:pPr marL="742950" indent="-742950">
              <a:buFont typeface="+mj-lt"/>
              <a:buAutoNum type="arabicPeriod"/>
            </a:pPr>
            <a:endParaRPr lang="en-US" sz="2000" dirty="0"/>
          </a:p>
          <a:p>
            <a:pPr marL="742950" indent="-742950">
              <a:buFont typeface="+mj-lt"/>
              <a:buAutoNum type="arabicPeriod"/>
            </a:pPr>
            <a:r>
              <a:rPr lang="en-US" sz="2000" dirty="0"/>
              <a:t>Multi Modal Scoping Checklist </a:t>
            </a:r>
          </a:p>
          <a:p>
            <a:pPr marL="742950" indent="-742950">
              <a:buFont typeface="+mj-lt"/>
              <a:buAutoNum type="arabicPeriod"/>
            </a:pPr>
            <a:r>
              <a:rPr lang="en-US" sz="2000" dirty="0"/>
              <a:t>Resiliency Module on PSEE</a:t>
            </a:r>
          </a:p>
          <a:p>
            <a:pPr marL="742950" indent="-742950">
              <a:buFont typeface="+mj-lt"/>
              <a:buAutoNum type="arabicPeriod"/>
            </a:pPr>
            <a:r>
              <a:rPr lang="en-US" sz="2000" dirty="0"/>
              <a:t>Safety Counter Measures Module on PSEE</a:t>
            </a:r>
          </a:p>
        </p:txBody>
      </p:sp>
      <p:pic>
        <p:nvPicPr>
          <p:cNvPr id="15" name="Picture 14" descr="A blue background with white text&#10;&#10;Description automatically generated">
            <a:extLst>
              <a:ext uri="{FF2B5EF4-FFF2-40B4-BE49-F238E27FC236}">
                <a16:creationId xmlns:a16="http://schemas.microsoft.com/office/drawing/2014/main" id="{1C98EA25-FA9A-6F7C-34A1-D56B8FEEC43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89" t="1435" r="1861" b="626"/>
          <a:stretch/>
        </p:blipFill>
        <p:spPr>
          <a:xfrm>
            <a:off x="763886" y="2340099"/>
            <a:ext cx="5144654" cy="2798619"/>
          </a:xfrm>
          <a:prstGeom prst="rect">
            <a:avLst/>
          </a:prstGeom>
        </p:spPr>
      </p:pic>
    </p:spTree>
    <p:extLst>
      <p:ext uri="{BB962C8B-B14F-4D97-AF65-F5344CB8AC3E}">
        <p14:creationId xmlns:p14="http://schemas.microsoft.com/office/powerpoint/2010/main" val="171622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3289955" y="1347780"/>
            <a:ext cx="5920033" cy="646331"/>
          </a:xfrm>
          <a:prstGeom prst="rect">
            <a:avLst/>
          </a:prstGeom>
          <a:noFill/>
        </p:spPr>
        <p:txBody>
          <a:bodyPr wrap="square">
            <a:spAutoFit/>
          </a:bodyPr>
          <a:lstStyle/>
          <a:p>
            <a:r>
              <a:rPr lang="en-US" sz="3600" dirty="0"/>
              <a:t>Resiliency Module Tracker</a:t>
            </a:r>
          </a:p>
        </p:txBody>
      </p:sp>
      <p:pic>
        <p:nvPicPr>
          <p:cNvPr id="13" name="Picture 12">
            <a:extLst>
              <a:ext uri="{FF2B5EF4-FFF2-40B4-BE49-F238E27FC236}">
                <a16:creationId xmlns:a16="http://schemas.microsoft.com/office/drawing/2014/main" id="{8D862178-DD5E-AF9C-5011-5CC05660E85F}"/>
              </a:ext>
            </a:extLst>
          </p:cNvPr>
          <p:cNvPicPr>
            <a:picLocks noChangeAspect="1"/>
          </p:cNvPicPr>
          <p:nvPr/>
        </p:nvPicPr>
        <p:blipFill>
          <a:blip r:embed="rId3"/>
          <a:stretch>
            <a:fillRect/>
          </a:stretch>
        </p:blipFill>
        <p:spPr>
          <a:xfrm>
            <a:off x="1606805" y="2130459"/>
            <a:ext cx="8442167" cy="4091926"/>
          </a:xfrm>
          <a:prstGeom prst="rect">
            <a:avLst/>
          </a:prstGeom>
          <a:ln>
            <a:solidFill>
              <a:schemeClr val="tx1"/>
            </a:solidFill>
          </a:ln>
        </p:spPr>
      </p:pic>
    </p:spTree>
    <p:extLst>
      <p:ext uri="{BB962C8B-B14F-4D97-AF65-F5344CB8AC3E}">
        <p14:creationId xmlns:p14="http://schemas.microsoft.com/office/powerpoint/2010/main" val="3698514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2630079" y="1357207"/>
            <a:ext cx="7183224" cy="646331"/>
          </a:xfrm>
          <a:prstGeom prst="rect">
            <a:avLst/>
          </a:prstGeom>
          <a:noFill/>
        </p:spPr>
        <p:txBody>
          <a:bodyPr wrap="square">
            <a:spAutoFit/>
          </a:bodyPr>
          <a:lstStyle/>
          <a:p>
            <a:r>
              <a:rPr lang="en-US" sz="3600" dirty="0"/>
              <a:t>Safety Countermeasures Module</a:t>
            </a:r>
          </a:p>
        </p:txBody>
      </p:sp>
      <p:pic>
        <p:nvPicPr>
          <p:cNvPr id="10" name="Picture 9">
            <a:extLst>
              <a:ext uri="{FF2B5EF4-FFF2-40B4-BE49-F238E27FC236}">
                <a16:creationId xmlns:a16="http://schemas.microsoft.com/office/drawing/2014/main" id="{3AECE686-26AE-554A-09A8-7A2BE8068266}"/>
              </a:ext>
            </a:extLst>
          </p:cNvPr>
          <p:cNvPicPr>
            <a:picLocks noChangeAspect="1"/>
          </p:cNvPicPr>
          <p:nvPr/>
        </p:nvPicPr>
        <p:blipFill rotWithShape="1">
          <a:blip r:embed="rId3"/>
          <a:srcRect l="1148" t="-962" r="-1148" b="40756"/>
          <a:stretch/>
        </p:blipFill>
        <p:spPr>
          <a:xfrm>
            <a:off x="1014884" y="1992160"/>
            <a:ext cx="10158884" cy="3927925"/>
          </a:xfrm>
          <a:prstGeom prst="rect">
            <a:avLst/>
          </a:prstGeom>
          <a:ln>
            <a:solidFill>
              <a:schemeClr val="tx1"/>
            </a:solidFill>
          </a:ln>
        </p:spPr>
      </p:pic>
    </p:spTree>
    <p:extLst>
      <p:ext uri="{BB962C8B-B14F-4D97-AF65-F5344CB8AC3E}">
        <p14:creationId xmlns:p14="http://schemas.microsoft.com/office/powerpoint/2010/main" val="4186623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D4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DC118E08-8B4D-45D4-1528-FB9A1A6130C5}"/>
              </a:ext>
            </a:extLst>
          </p:cNvPr>
          <p:cNvSpPr>
            <a:spLocks noChangeArrowheads="1"/>
          </p:cNvSpPr>
          <p:nvPr/>
        </p:nvSpPr>
        <p:spPr bwMode="auto">
          <a:xfrm>
            <a:off x="678730" y="1923067"/>
            <a:ext cx="5015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32754B62-C4C0-97F3-AB5A-9E78330D0E58}"/>
              </a:ext>
            </a:extLst>
          </p:cNvPr>
          <p:cNvSpPr txBox="1"/>
          <p:nvPr/>
        </p:nvSpPr>
        <p:spPr>
          <a:xfrm>
            <a:off x="2630079" y="1357207"/>
            <a:ext cx="7183224" cy="646331"/>
          </a:xfrm>
          <a:prstGeom prst="rect">
            <a:avLst/>
          </a:prstGeom>
          <a:noFill/>
        </p:spPr>
        <p:txBody>
          <a:bodyPr wrap="square">
            <a:spAutoFit/>
          </a:bodyPr>
          <a:lstStyle/>
          <a:p>
            <a:r>
              <a:rPr lang="en-US" sz="3600" dirty="0"/>
              <a:t>Safety Countermeasures Module</a:t>
            </a:r>
          </a:p>
        </p:txBody>
      </p:sp>
      <p:pic>
        <p:nvPicPr>
          <p:cNvPr id="11" name="Picture 10">
            <a:extLst>
              <a:ext uri="{FF2B5EF4-FFF2-40B4-BE49-F238E27FC236}">
                <a16:creationId xmlns:a16="http://schemas.microsoft.com/office/drawing/2014/main" id="{B5906639-3A38-141C-4451-2A07A9846E4A}"/>
              </a:ext>
            </a:extLst>
          </p:cNvPr>
          <p:cNvPicPr>
            <a:picLocks noChangeAspect="1"/>
          </p:cNvPicPr>
          <p:nvPr/>
        </p:nvPicPr>
        <p:blipFill rotWithShape="1">
          <a:blip r:embed="rId3"/>
          <a:srcRect l="1" r="298" b="42124"/>
          <a:stretch/>
        </p:blipFill>
        <p:spPr>
          <a:xfrm>
            <a:off x="944544" y="2075108"/>
            <a:ext cx="10369899" cy="3737528"/>
          </a:xfrm>
          <a:prstGeom prst="rect">
            <a:avLst/>
          </a:prstGeom>
          <a:ln>
            <a:solidFill>
              <a:schemeClr val="tx1"/>
            </a:solidFill>
          </a:ln>
        </p:spPr>
      </p:pic>
    </p:spTree>
    <p:extLst>
      <p:ext uri="{BB962C8B-B14F-4D97-AF65-F5344CB8AC3E}">
        <p14:creationId xmlns:p14="http://schemas.microsoft.com/office/powerpoint/2010/main" val="20028355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D6 Processes</a:t>
            </a:r>
          </a:p>
        </p:txBody>
      </p:sp>
      <p:pic>
        <p:nvPicPr>
          <p:cNvPr id="2050" name="Picture 2" descr="Process Generic color fill icon">
            <a:extLst>
              <a:ext uri="{FF2B5EF4-FFF2-40B4-BE49-F238E27FC236}">
                <a16:creationId xmlns:a16="http://schemas.microsoft.com/office/drawing/2014/main" id="{A09EB8FD-41E8-4A74-58C6-554F572F5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164" y="2320683"/>
            <a:ext cx="2979672" cy="29796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strict WP Public Hearings">
            <a:extLst>
              <a:ext uri="{FF2B5EF4-FFF2-40B4-BE49-F238E27FC236}">
                <a16:creationId xmlns:a16="http://schemas.microsoft.com/office/drawing/2014/main" id="{6E7E1388-9E08-50C8-3082-42C450ABF0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766" t="76091" r="6658" b="5903"/>
          <a:stretch/>
        </p:blipFill>
        <p:spPr bwMode="auto">
          <a:xfrm>
            <a:off x="8741841" y="3120439"/>
            <a:ext cx="3304533" cy="175510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DC31092-F80C-2B5A-C3E7-9A4ED8371B7F}"/>
              </a:ext>
            </a:extLst>
          </p:cNvPr>
          <p:cNvSpPr/>
          <p:nvPr/>
        </p:nvSpPr>
        <p:spPr>
          <a:xfrm>
            <a:off x="1216625" y="1826745"/>
            <a:ext cx="597159"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199733-BDDC-E9B1-1D3F-D868F3CBAB0C}"/>
              </a:ext>
            </a:extLst>
          </p:cNvPr>
          <p:cNvSpPr/>
          <p:nvPr/>
        </p:nvSpPr>
        <p:spPr>
          <a:xfrm>
            <a:off x="1813784" y="1796429"/>
            <a:ext cx="597159"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49431-91CF-7E57-08FB-E4206162E32D}"/>
              </a:ext>
            </a:extLst>
          </p:cNvPr>
          <p:cNvSpPr/>
          <p:nvPr/>
        </p:nvSpPr>
        <p:spPr>
          <a:xfrm>
            <a:off x="918045" y="2604561"/>
            <a:ext cx="677393" cy="636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C34833-604F-98C4-CF4F-6A38F7321DD2}"/>
              </a:ext>
            </a:extLst>
          </p:cNvPr>
          <p:cNvSpPr/>
          <p:nvPr/>
        </p:nvSpPr>
        <p:spPr>
          <a:xfrm>
            <a:off x="850221" y="3143249"/>
            <a:ext cx="677393" cy="180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5C7F8D-F75C-33C7-2598-7862F05E578F}"/>
              </a:ext>
            </a:extLst>
          </p:cNvPr>
          <p:cNvSpPr/>
          <p:nvPr/>
        </p:nvSpPr>
        <p:spPr>
          <a:xfrm>
            <a:off x="1495153" y="4696773"/>
            <a:ext cx="1006747"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A1F4E8-BE04-A846-D657-1038BBDA25AB}"/>
              </a:ext>
            </a:extLst>
          </p:cNvPr>
          <p:cNvSpPr/>
          <p:nvPr/>
        </p:nvSpPr>
        <p:spPr>
          <a:xfrm>
            <a:off x="1647553" y="4849173"/>
            <a:ext cx="1006747"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4E2EDE-0365-D55A-0C83-026DB68D2DB0}"/>
              </a:ext>
            </a:extLst>
          </p:cNvPr>
          <p:cNvSpPr/>
          <p:nvPr/>
        </p:nvSpPr>
        <p:spPr>
          <a:xfrm>
            <a:off x="8238467" y="2968264"/>
            <a:ext cx="1083333" cy="35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3211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Introduction:</a:t>
            </a:r>
          </a:p>
        </p:txBody>
      </p:sp>
      <p:sp>
        <p:nvSpPr>
          <p:cNvPr id="12" name="Text Placeholder 11">
            <a:extLst>
              <a:ext uri="{FF2B5EF4-FFF2-40B4-BE49-F238E27FC236}">
                <a16:creationId xmlns:a16="http://schemas.microsoft.com/office/drawing/2014/main" id="{3C3F9398-B03C-8D5F-8AB3-DE4565FE7162}"/>
              </a:ext>
            </a:extLst>
          </p:cNvPr>
          <p:cNvSpPr>
            <a:spLocks noGrp="1"/>
          </p:cNvSpPr>
          <p:nvPr>
            <p:ph type="body" idx="1"/>
          </p:nvPr>
        </p:nvSpPr>
        <p:spPr>
          <a:xfrm>
            <a:off x="715964" y="3519488"/>
            <a:ext cx="2684462" cy="509587"/>
          </a:xfrm>
        </p:spPr>
        <p:txBody>
          <a:bodyPr/>
          <a:lstStyle/>
          <a:p>
            <a:r>
              <a:rPr lang="en-US" sz="2400" err="1"/>
              <a:t>Geysa</a:t>
            </a:r>
            <a:r>
              <a:rPr lang="en-US" sz="2400"/>
              <a:t> Sosa, PE</a:t>
            </a:r>
          </a:p>
        </p:txBody>
      </p:sp>
      <p:sp>
        <p:nvSpPr>
          <p:cNvPr id="13" name="Content Placeholder 12">
            <a:extLst>
              <a:ext uri="{FF2B5EF4-FFF2-40B4-BE49-F238E27FC236}">
                <a16:creationId xmlns:a16="http://schemas.microsoft.com/office/drawing/2014/main" id="{82041ED1-BF2F-9849-1DFC-705E1FE8FBD6}"/>
              </a:ext>
            </a:extLst>
          </p:cNvPr>
          <p:cNvSpPr>
            <a:spLocks noGrp="1"/>
          </p:cNvSpPr>
          <p:nvPr>
            <p:ph sz="half" idx="2"/>
          </p:nvPr>
        </p:nvSpPr>
        <p:spPr>
          <a:xfrm>
            <a:off x="658813" y="4076700"/>
            <a:ext cx="5157787" cy="1857375"/>
          </a:xfrm>
        </p:spPr>
        <p:txBody>
          <a:bodyPr/>
          <a:lstStyle/>
          <a:p>
            <a:r>
              <a:rPr lang="en-US" sz="2000"/>
              <a:t>FDOT D4 Project Development Manager</a:t>
            </a:r>
          </a:p>
          <a:p>
            <a:r>
              <a:rPr lang="en-US" sz="2000"/>
              <a:t>20 Years of Experience</a:t>
            </a:r>
          </a:p>
          <a:p>
            <a:pPr lvl="1"/>
            <a:r>
              <a:rPr lang="en-US" sz="1800"/>
              <a:t>9 with FDOT</a:t>
            </a:r>
          </a:p>
          <a:p>
            <a:pPr lvl="1"/>
            <a:r>
              <a:rPr lang="en-US" sz="1800"/>
              <a:t>8 as a Transportation/Traffic Consultant</a:t>
            </a:r>
          </a:p>
          <a:p>
            <a:pPr lvl="1"/>
            <a:r>
              <a:rPr lang="en-US" sz="1800"/>
              <a:t>3 with IDOT</a:t>
            </a:r>
          </a:p>
          <a:p>
            <a:pPr marL="0" indent="0">
              <a:buNone/>
            </a:pPr>
            <a:endParaRPr lang="en-US" sz="2000"/>
          </a:p>
          <a:p>
            <a:endParaRPr lang="en-US"/>
          </a:p>
        </p:txBody>
      </p:sp>
      <p:sp>
        <p:nvSpPr>
          <p:cNvPr id="14" name="Text Placeholder 13">
            <a:extLst>
              <a:ext uri="{FF2B5EF4-FFF2-40B4-BE49-F238E27FC236}">
                <a16:creationId xmlns:a16="http://schemas.microsoft.com/office/drawing/2014/main" id="{8CFE1196-A541-CFD7-9016-76F1861F3879}"/>
              </a:ext>
            </a:extLst>
          </p:cNvPr>
          <p:cNvSpPr>
            <a:spLocks noGrp="1"/>
          </p:cNvSpPr>
          <p:nvPr>
            <p:ph type="body" sz="quarter" idx="3"/>
          </p:nvPr>
        </p:nvSpPr>
        <p:spPr>
          <a:xfrm>
            <a:off x="6172200" y="3265513"/>
            <a:ext cx="5183188" cy="823912"/>
          </a:xfrm>
        </p:spPr>
        <p:txBody>
          <a:bodyPr/>
          <a:lstStyle/>
          <a:p>
            <a:r>
              <a:rPr lang="en-US"/>
              <a:t>Raymond Valido, PE</a:t>
            </a:r>
          </a:p>
        </p:txBody>
      </p:sp>
      <p:sp>
        <p:nvSpPr>
          <p:cNvPr id="15" name="Content Placeholder 14">
            <a:extLst>
              <a:ext uri="{FF2B5EF4-FFF2-40B4-BE49-F238E27FC236}">
                <a16:creationId xmlns:a16="http://schemas.microsoft.com/office/drawing/2014/main" id="{D1254F60-5FCC-2C65-43C4-4692B5C2FF54}"/>
              </a:ext>
            </a:extLst>
          </p:cNvPr>
          <p:cNvSpPr>
            <a:spLocks noGrp="1"/>
          </p:cNvSpPr>
          <p:nvPr>
            <p:ph sz="quarter" idx="4"/>
          </p:nvPr>
        </p:nvSpPr>
        <p:spPr>
          <a:xfrm>
            <a:off x="6172200" y="4089425"/>
            <a:ext cx="5183188" cy="1729833"/>
          </a:xfrm>
        </p:spPr>
        <p:txBody>
          <a:bodyPr/>
          <a:lstStyle/>
          <a:p>
            <a:r>
              <a:rPr lang="en-US" sz="2000"/>
              <a:t>FDOT D6 District Roadway Design Engineer</a:t>
            </a:r>
          </a:p>
          <a:p>
            <a:r>
              <a:rPr lang="en-US" sz="2000"/>
              <a:t>13 Years of Experience</a:t>
            </a:r>
          </a:p>
          <a:p>
            <a:pPr lvl="1"/>
            <a:r>
              <a:rPr lang="en-US" sz="1800"/>
              <a:t>8 with FDOT</a:t>
            </a:r>
          </a:p>
          <a:p>
            <a:pPr lvl="1"/>
            <a:r>
              <a:rPr lang="en-US" sz="1800"/>
              <a:t>5 as a Design Consultant</a:t>
            </a:r>
          </a:p>
          <a:p>
            <a:endParaRPr lang="en-US"/>
          </a:p>
        </p:txBody>
      </p:sp>
      <p:pic>
        <p:nvPicPr>
          <p:cNvPr id="17" name="Picture 16" descr="A person in a brown jacket&#10;&#10;Description automatically generated">
            <a:extLst>
              <a:ext uri="{FF2B5EF4-FFF2-40B4-BE49-F238E27FC236}">
                <a16:creationId xmlns:a16="http://schemas.microsoft.com/office/drawing/2014/main" id="{C061D1F3-140B-8E3C-BE22-411C3A4F7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892" y="1355879"/>
            <a:ext cx="2169803" cy="200978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Content Placeholder 4">
            <a:extLst>
              <a:ext uri="{FF2B5EF4-FFF2-40B4-BE49-F238E27FC236}">
                <a16:creationId xmlns:a16="http://schemas.microsoft.com/office/drawing/2014/main" id="{1DC2F832-B461-7613-54DA-3167ADCAAD19}"/>
              </a:ext>
            </a:extLst>
          </p:cNvPr>
          <p:cNvPicPr>
            <a:picLocks noChangeAspect="1"/>
          </p:cNvPicPr>
          <p:nvPr/>
        </p:nvPicPr>
        <p:blipFill rotWithShape="1">
          <a:blip r:embed="rId5"/>
          <a:srcRect l="32864" t="17095" r="4391" b="10243"/>
          <a:stretch/>
        </p:blipFill>
        <p:spPr>
          <a:xfrm>
            <a:off x="1714500" y="1355879"/>
            <a:ext cx="2028825" cy="2034193"/>
          </a:xfrm>
          <a:prstGeom prst="flowChartConnector">
            <a:avLst/>
          </a:prstGeom>
          <a:ln w="57150">
            <a:solidFill>
              <a:schemeClr val="tx1"/>
            </a:solidFill>
          </a:ln>
        </p:spPr>
      </p:pic>
    </p:spTree>
    <p:extLst>
      <p:ext uri="{BB962C8B-B14F-4D97-AF65-F5344CB8AC3E}">
        <p14:creationId xmlns:p14="http://schemas.microsoft.com/office/powerpoint/2010/main" val="88812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E93A8691-33F1-B988-0D74-128C18A4AAF0}"/>
              </a:ext>
            </a:extLst>
          </p:cNvPr>
          <p:cNvGraphicFramePr/>
          <p:nvPr>
            <p:extLst>
              <p:ext uri="{D42A27DB-BD31-4B8C-83A1-F6EECF244321}">
                <p14:modId xmlns:p14="http://schemas.microsoft.com/office/powerpoint/2010/main" val="2101721673"/>
              </p:ext>
            </p:extLst>
          </p:nvPr>
        </p:nvGraphicFramePr>
        <p:xfrm>
          <a:off x="1" y="313510"/>
          <a:ext cx="12191998" cy="5755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District WP Public Hearings">
            <a:extLst>
              <a:ext uri="{FF2B5EF4-FFF2-40B4-BE49-F238E27FC236}">
                <a16:creationId xmlns:a16="http://schemas.microsoft.com/office/drawing/2014/main" id="{3DCCD517-AD24-EA71-5B77-0889935959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6470" t="75763" r="6658" b="5530"/>
          <a:stretch/>
        </p:blipFill>
        <p:spPr bwMode="auto">
          <a:xfrm>
            <a:off x="1076359" y="4631894"/>
            <a:ext cx="2643908" cy="149713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4921F9A-DFE8-A206-F480-B971EC6A9E7F}"/>
              </a:ext>
            </a:extLst>
          </p:cNvPr>
          <p:cNvSpPr/>
          <p:nvPr/>
        </p:nvSpPr>
        <p:spPr>
          <a:xfrm>
            <a:off x="905164" y="4461164"/>
            <a:ext cx="554181" cy="387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8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5181600" cy="4351338"/>
          </a:xfrm>
        </p:spPr>
        <p:txBody>
          <a:bodyPr/>
          <a:lstStyle/>
          <a:p>
            <a:r>
              <a:rPr lang="en-US" dirty="0"/>
              <a:t>Scoping</a:t>
            </a:r>
          </a:p>
          <a:p>
            <a:pPr lvl="1"/>
            <a:r>
              <a:rPr lang="en-US" dirty="0"/>
              <a:t>Scoping consultant develops draft report</a:t>
            </a:r>
          </a:p>
          <a:p>
            <a:pPr lvl="1"/>
            <a:r>
              <a:rPr lang="en-US" dirty="0"/>
              <a:t>Safety office develops RRR Safety Review</a:t>
            </a:r>
          </a:p>
          <a:p>
            <a:pPr lvl="1"/>
            <a:r>
              <a:rPr lang="en-US" dirty="0"/>
              <a:t>Reports are reviewed through ERC</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3F478CA-2B55-DFA3-7AA1-CDA23113695E}"/>
              </a:ext>
            </a:extLst>
          </p:cNvPr>
          <p:cNvPicPr>
            <a:picLocks noChangeAspect="1"/>
          </p:cNvPicPr>
          <p:nvPr/>
        </p:nvPicPr>
        <p:blipFill>
          <a:blip r:embed="rId3"/>
          <a:stretch>
            <a:fillRect/>
          </a:stretch>
        </p:blipFill>
        <p:spPr>
          <a:xfrm>
            <a:off x="5484527" y="1460277"/>
            <a:ext cx="3042109" cy="3937445"/>
          </a:xfrm>
          <a:prstGeom prst="rect">
            <a:avLst/>
          </a:prstGeom>
        </p:spPr>
      </p:pic>
      <p:pic>
        <p:nvPicPr>
          <p:cNvPr id="13" name="Picture 12">
            <a:extLst>
              <a:ext uri="{FF2B5EF4-FFF2-40B4-BE49-F238E27FC236}">
                <a16:creationId xmlns:a16="http://schemas.microsoft.com/office/drawing/2014/main" id="{8BD36E65-3371-174A-AC43-FDFAEB7C8F44}"/>
              </a:ext>
            </a:extLst>
          </p:cNvPr>
          <p:cNvPicPr>
            <a:picLocks noChangeAspect="1"/>
          </p:cNvPicPr>
          <p:nvPr/>
        </p:nvPicPr>
        <p:blipFill>
          <a:blip r:embed="rId4"/>
          <a:stretch>
            <a:fillRect/>
          </a:stretch>
        </p:blipFill>
        <p:spPr>
          <a:xfrm>
            <a:off x="8754428" y="1460277"/>
            <a:ext cx="3054448" cy="3937444"/>
          </a:xfrm>
          <a:prstGeom prst="rect">
            <a:avLst/>
          </a:prstGeom>
        </p:spPr>
      </p:pic>
    </p:spTree>
    <p:extLst>
      <p:ext uri="{BB962C8B-B14F-4D97-AF65-F5344CB8AC3E}">
        <p14:creationId xmlns:p14="http://schemas.microsoft.com/office/powerpoint/2010/main" val="462041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908474" cy="4351338"/>
          </a:xfrm>
        </p:spPr>
        <p:txBody>
          <a:bodyPr>
            <a:normAutofit/>
          </a:bodyPr>
          <a:lstStyle/>
          <a:p>
            <a:r>
              <a:rPr lang="en-US" dirty="0"/>
              <a:t>Scoping Reports</a:t>
            </a:r>
          </a:p>
          <a:p>
            <a:pPr lvl="1"/>
            <a:r>
              <a:rPr lang="en-US" dirty="0"/>
              <a:t>To differentiate RRR Scope vs other scope, our recommendations are divided as follows:</a:t>
            </a:r>
          </a:p>
          <a:p>
            <a:pPr lvl="2"/>
            <a:r>
              <a:rPr lang="en-US" sz="2000" b="1" dirty="0">
                <a:solidFill>
                  <a:srgbClr val="44CAE1"/>
                </a:solidFill>
              </a:rPr>
              <a:t>Category A </a:t>
            </a:r>
            <a:r>
              <a:rPr lang="en-US" dirty="0"/>
              <a:t>: Pavement Restoration Elements; including pavement restoration, ADA curb ramps, signals, signing, and pavement marking. </a:t>
            </a:r>
          </a:p>
          <a:p>
            <a:pPr lvl="2"/>
            <a:r>
              <a:rPr lang="en-US" sz="2000" b="1" dirty="0">
                <a:solidFill>
                  <a:srgbClr val="E13D88"/>
                </a:solidFill>
              </a:rPr>
              <a:t>Category B1 </a:t>
            </a:r>
            <a:r>
              <a:rPr lang="en-US" dirty="0"/>
              <a:t>: RRR Safety Enhancements as identified in the RRR Safety Review Report or a RRR Safety Report. Recommendations have dedicated safety funds. </a:t>
            </a:r>
          </a:p>
          <a:p>
            <a:pPr lvl="2"/>
            <a:r>
              <a:rPr lang="en-US" sz="2000" b="1" dirty="0">
                <a:solidFill>
                  <a:srgbClr val="F6D61A"/>
                </a:solidFill>
              </a:rPr>
              <a:t>Category B2 </a:t>
            </a:r>
            <a:r>
              <a:rPr lang="en-US" dirty="0"/>
              <a:t>: RRR Safety Enhancements as identified in the RRR Safety Review Report or RRR Safety Report. Recommendations do not qualify or have dedicated safety funds. </a:t>
            </a:r>
          </a:p>
          <a:p>
            <a:pPr lvl="2"/>
            <a:r>
              <a:rPr lang="en-US" sz="2000" b="1" dirty="0">
                <a:solidFill>
                  <a:srgbClr val="343434"/>
                </a:solidFill>
              </a:rPr>
              <a:t>Category C </a:t>
            </a:r>
            <a:r>
              <a:rPr lang="en-US" dirty="0"/>
              <a:t>: Other Improvements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uckets Images – Browse 1,347,202 Stock Photos, Vectors, and Video | Adobe  Stock">
            <a:extLst>
              <a:ext uri="{FF2B5EF4-FFF2-40B4-BE49-F238E27FC236}">
                <a16:creationId xmlns:a16="http://schemas.microsoft.com/office/drawing/2014/main" id="{25F81399-7B8C-93CF-58DF-8677F454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127"/>
          <a:stretch/>
        </p:blipFill>
        <p:spPr bwMode="auto">
          <a:xfrm>
            <a:off x="4475306" y="5086540"/>
            <a:ext cx="3813837" cy="118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882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908474" cy="4351338"/>
          </a:xfrm>
        </p:spPr>
        <p:txBody>
          <a:bodyPr>
            <a:normAutofit/>
          </a:bodyPr>
          <a:lstStyle/>
          <a:p>
            <a:r>
              <a:rPr lang="en-US"/>
              <a:t>Scoping Reports</a:t>
            </a:r>
          </a:p>
          <a:p>
            <a:pPr lvl="1"/>
            <a:r>
              <a:rPr lang="en-US"/>
              <a:t>Written to the designers to clearly delineate the future designers scope</a:t>
            </a:r>
          </a:p>
          <a:p>
            <a:pPr lvl="1"/>
            <a:r>
              <a:rPr lang="en-US"/>
              <a:t>Identifies items that are maintenance responsibility</a:t>
            </a:r>
          </a:p>
          <a:p>
            <a:pPr lvl="1"/>
            <a:r>
              <a:rPr lang="en-US"/>
              <a:t>Identifies items that were considered but not included in the scope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3330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908474" cy="4351338"/>
          </a:xfrm>
        </p:spPr>
        <p:txBody>
          <a:bodyPr>
            <a:normAutofit/>
          </a:bodyPr>
          <a:lstStyle/>
          <a:p>
            <a:r>
              <a:rPr lang="en-US"/>
              <a:t>Scoping Report Example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9ABABD-B59A-568E-9F73-19EA92EB7BB6}"/>
              </a:ext>
            </a:extLst>
          </p:cNvPr>
          <p:cNvPicPr>
            <a:picLocks noChangeAspect="1"/>
          </p:cNvPicPr>
          <p:nvPr/>
        </p:nvPicPr>
        <p:blipFill rotWithShape="1">
          <a:blip r:embed="rId3"/>
          <a:srcRect t="75555"/>
          <a:stretch/>
        </p:blipFill>
        <p:spPr>
          <a:xfrm>
            <a:off x="6072745" y="1437391"/>
            <a:ext cx="4401291" cy="1526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A71BD6E-4337-0BFA-230E-269A6F7A024D}"/>
              </a:ext>
            </a:extLst>
          </p:cNvPr>
          <p:cNvPicPr>
            <a:picLocks noChangeAspect="1"/>
          </p:cNvPicPr>
          <p:nvPr/>
        </p:nvPicPr>
        <p:blipFill rotWithShape="1">
          <a:blip r:embed="rId4"/>
          <a:srcRect b="50000"/>
          <a:stretch/>
        </p:blipFill>
        <p:spPr>
          <a:xfrm>
            <a:off x="6072745" y="3201437"/>
            <a:ext cx="4313789" cy="3134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0198C76B-B36C-43BC-2B47-FD39585BBAE2}"/>
              </a:ext>
            </a:extLst>
          </p:cNvPr>
          <p:cNvPicPr>
            <a:picLocks noChangeAspect="1"/>
          </p:cNvPicPr>
          <p:nvPr/>
        </p:nvPicPr>
        <p:blipFill rotWithShape="1">
          <a:blip r:embed="rId3"/>
          <a:srcRect b="25716"/>
          <a:stretch/>
        </p:blipFill>
        <p:spPr>
          <a:xfrm>
            <a:off x="1268622" y="2095162"/>
            <a:ext cx="3896889" cy="4299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3007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908474" cy="4351338"/>
          </a:xfrm>
        </p:spPr>
        <p:txBody>
          <a:bodyPr>
            <a:normAutofit/>
          </a:bodyPr>
          <a:lstStyle/>
          <a:p>
            <a:r>
              <a:rPr lang="en-US"/>
              <a:t>Scoping Report Example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71BD6E-4337-0BFA-230E-269A6F7A024D}"/>
              </a:ext>
            </a:extLst>
          </p:cNvPr>
          <p:cNvPicPr>
            <a:picLocks noChangeAspect="1"/>
          </p:cNvPicPr>
          <p:nvPr/>
        </p:nvPicPr>
        <p:blipFill rotWithShape="1">
          <a:blip r:embed="rId3"/>
          <a:srcRect t="51761" b="8687"/>
          <a:stretch/>
        </p:blipFill>
        <p:spPr>
          <a:xfrm>
            <a:off x="834317" y="2416799"/>
            <a:ext cx="4714663" cy="2710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EA26277-E985-E5F0-05FD-CC58ADED90DE}"/>
              </a:ext>
            </a:extLst>
          </p:cNvPr>
          <p:cNvPicPr>
            <a:picLocks noChangeAspect="1"/>
          </p:cNvPicPr>
          <p:nvPr/>
        </p:nvPicPr>
        <p:blipFill rotWithShape="1">
          <a:blip r:embed="rId4"/>
          <a:srcRect b="7074"/>
          <a:stretch/>
        </p:blipFill>
        <p:spPr>
          <a:xfrm>
            <a:off x="6308274" y="2416799"/>
            <a:ext cx="4757133" cy="2710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4563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908474" cy="4351338"/>
          </a:xfrm>
        </p:spPr>
        <p:txBody>
          <a:bodyPr>
            <a:normAutofit/>
          </a:bodyPr>
          <a:lstStyle/>
          <a:p>
            <a:r>
              <a:rPr lang="en-US"/>
              <a:t>Scoping Report Example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AEDD85-FCB7-F946-74CD-4E2E51590ED2}"/>
              </a:ext>
            </a:extLst>
          </p:cNvPr>
          <p:cNvPicPr>
            <a:picLocks noChangeAspect="1"/>
          </p:cNvPicPr>
          <p:nvPr/>
        </p:nvPicPr>
        <p:blipFill>
          <a:blip r:embed="rId3"/>
          <a:stretch>
            <a:fillRect/>
          </a:stretch>
        </p:blipFill>
        <p:spPr>
          <a:xfrm>
            <a:off x="274864" y="2484428"/>
            <a:ext cx="5821136" cy="2592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E84D108C-9C9A-5E66-27E9-83FD7CADF924}"/>
              </a:ext>
            </a:extLst>
          </p:cNvPr>
          <p:cNvPicPr>
            <a:picLocks noChangeAspect="1"/>
          </p:cNvPicPr>
          <p:nvPr/>
        </p:nvPicPr>
        <p:blipFill>
          <a:blip r:embed="rId4"/>
          <a:stretch>
            <a:fillRect/>
          </a:stretch>
        </p:blipFill>
        <p:spPr>
          <a:xfrm>
            <a:off x="6439644" y="1684595"/>
            <a:ext cx="4947652" cy="3805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1265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4526147" cy="4351338"/>
          </a:xfrm>
        </p:spPr>
        <p:txBody>
          <a:bodyPr/>
          <a:lstStyle/>
          <a:p>
            <a:r>
              <a:rPr lang="en-US"/>
              <a:t>Draft report is reviewed by RRR Subcommittee</a:t>
            </a:r>
          </a:p>
          <a:p>
            <a:r>
              <a:rPr lang="en-US"/>
              <a:t>Subcommittee reports to District Scoping committee</a:t>
            </a:r>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2E1DE756-3BEF-1AAB-B30A-15712DEB263A}"/>
              </a:ext>
            </a:extLst>
          </p:cNvPr>
          <p:cNvGraphicFramePr/>
          <p:nvPr>
            <p:extLst>
              <p:ext uri="{D42A27DB-BD31-4B8C-83A1-F6EECF244321}">
                <p14:modId xmlns:p14="http://schemas.microsoft.com/office/powerpoint/2010/main" val="781843003"/>
              </p:ext>
            </p:extLst>
          </p:nvPr>
        </p:nvGraphicFramePr>
        <p:xfrm>
          <a:off x="1295697" y="1467920"/>
          <a:ext cx="10192393" cy="4265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a:extLst>
              <a:ext uri="{FF2B5EF4-FFF2-40B4-BE49-F238E27FC236}">
                <a16:creationId xmlns:a16="http://schemas.microsoft.com/office/drawing/2014/main" id="{B09DDB10-28A6-4BFA-7336-6182DDF412D8}"/>
              </a:ext>
            </a:extLst>
          </p:cNvPr>
          <p:cNvSpPr/>
          <p:nvPr/>
        </p:nvSpPr>
        <p:spPr>
          <a:xfrm>
            <a:off x="7639132" y="1319403"/>
            <a:ext cx="4526147" cy="2031324"/>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t>District Planning and Environmental Administrator</a:t>
            </a:r>
          </a:p>
          <a:p>
            <a:pPr marL="285750" indent="-285750">
              <a:buFont typeface="Arial" panose="020B0604020202020204" pitchFamily="34" charset="0"/>
              <a:buChar char="•"/>
            </a:pPr>
            <a:r>
              <a:rPr lang="en-US" sz="1400"/>
              <a:t>District Design Engineer</a:t>
            </a:r>
          </a:p>
          <a:p>
            <a:pPr marL="285750" indent="-285750">
              <a:buFont typeface="Arial" panose="020B0604020202020204" pitchFamily="34" charset="0"/>
              <a:buChar char="•"/>
            </a:pPr>
            <a:r>
              <a:rPr lang="en-US" sz="1400"/>
              <a:t>District Consultant Project Management Engineer</a:t>
            </a:r>
          </a:p>
          <a:p>
            <a:pPr marL="285750" indent="-285750">
              <a:buFont typeface="Arial" panose="020B0604020202020204" pitchFamily="34" charset="0"/>
              <a:buChar char="•"/>
            </a:pPr>
            <a:r>
              <a:rPr lang="en-US" sz="1400"/>
              <a:t>District Right of Way Administrator</a:t>
            </a:r>
          </a:p>
          <a:p>
            <a:pPr marL="285750" indent="-285750">
              <a:buFont typeface="Arial" panose="020B0604020202020204" pitchFamily="34" charset="0"/>
              <a:buChar char="•"/>
            </a:pPr>
            <a:r>
              <a:rPr lang="en-US" sz="1400"/>
              <a:t>District Modal Development Administrator</a:t>
            </a:r>
          </a:p>
          <a:p>
            <a:pPr marL="285750" indent="-285750">
              <a:buFont typeface="Arial" panose="020B0604020202020204" pitchFamily="34" charset="0"/>
              <a:buChar char="•"/>
            </a:pPr>
            <a:r>
              <a:rPr lang="en-US" sz="1400"/>
              <a:t>District Program Management Administrator</a:t>
            </a:r>
          </a:p>
          <a:p>
            <a:pPr marL="285750" indent="-285750">
              <a:buFont typeface="Arial" panose="020B0604020202020204" pitchFamily="34" charset="0"/>
              <a:buChar char="•"/>
            </a:pPr>
            <a:r>
              <a:rPr lang="en-US" sz="1400"/>
              <a:t>District Construction Engineer</a:t>
            </a:r>
          </a:p>
          <a:p>
            <a:pPr marL="285750" indent="-285750">
              <a:buFont typeface="Arial" panose="020B0604020202020204" pitchFamily="34" charset="0"/>
              <a:buChar char="•"/>
            </a:pPr>
            <a:r>
              <a:rPr lang="en-US" sz="1400"/>
              <a:t>District Traffic Operations Engineer</a:t>
            </a:r>
          </a:p>
          <a:p>
            <a:pPr marL="285750" indent="-285750">
              <a:buFont typeface="Arial" panose="020B0604020202020204" pitchFamily="34" charset="0"/>
              <a:buChar char="•"/>
            </a:pPr>
            <a:r>
              <a:rPr lang="en-US" sz="1400"/>
              <a:t>District Maintenance Engineer</a:t>
            </a:r>
          </a:p>
        </p:txBody>
      </p:sp>
      <p:cxnSp>
        <p:nvCxnSpPr>
          <p:cNvPr id="12" name="Straight Connector 11">
            <a:extLst>
              <a:ext uri="{FF2B5EF4-FFF2-40B4-BE49-F238E27FC236}">
                <a16:creationId xmlns:a16="http://schemas.microsoft.com/office/drawing/2014/main" id="{5096DCDC-93FE-3E5C-FBCA-8D9B325D85B7}"/>
              </a:ext>
            </a:extLst>
          </p:cNvPr>
          <p:cNvCxnSpPr>
            <a:stCxn id="10" idx="1"/>
          </p:cNvCxnSpPr>
          <p:nvPr/>
        </p:nvCxnSpPr>
        <p:spPr>
          <a:xfrm flipH="1" flipV="1">
            <a:off x="7315200" y="2200537"/>
            <a:ext cx="323932" cy="13452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6003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D194435B-888C-3D20-0EA3-43720152D648}"/>
              </a:ext>
            </a:extLst>
          </p:cNvPr>
          <p:cNvGraphicFramePr/>
          <p:nvPr/>
        </p:nvGraphicFramePr>
        <p:xfrm>
          <a:off x="482599" y="1325563"/>
          <a:ext cx="1143453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C7D504D5-0F50-B8FC-A1AB-7A2338CBC345}"/>
              </a:ext>
            </a:extLst>
          </p:cNvPr>
          <p:cNvSpPr>
            <a:spLocks noGrp="1"/>
          </p:cNvSpPr>
          <p:nvPr>
            <p:ph sz="half" idx="1"/>
          </p:nvPr>
        </p:nvSpPr>
        <p:spPr>
          <a:xfrm>
            <a:off x="618508" y="1640963"/>
            <a:ext cx="10345056" cy="4351338"/>
          </a:xfrm>
        </p:spPr>
        <p:txBody>
          <a:bodyPr>
            <a:normAutofit/>
          </a:bodyPr>
          <a:lstStyle/>
          <a:p>
            <a:r>
              <a:rPr lang="en-US"/>
              <a:t>RRR Subcommittee Process</a:t>
            </a:r>
          </a:p>
        </p:txBody>
      </p:sp>
    </p:spTree>
    <p:extLst>
      <p:ext uri="{BB962C8B-B14F-4D97-AF65-F5344CB8AC3E}">
        <p14:creationId xmlns:p14="http://schemas.microsoft.com/office/powerpoint/2010/main" val="1287870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normAutofit/>
          </a:bodyPr>
          <a:lstStyle/>
          <a:p>
            <a:r>
              <a:rPr lang="en-US"/>
              <a:t>RRR Subcommittee Presentation</a:t>
            </a:r>
          </a:p>
          <a:p>
            <a:pPr marL="457200" lvl="1" indent="0">
              <a:buNone/>
            </a:pPr>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0567FE-71B1-10B4-F608-3BB70EFF6B24}"/>
              </a:ext>
            </a:extLst>
          </p:cNvPr>
          <p:cNvPicPr>
            <a:picLocks noChangeAspect="1"/>
          </p:cNvPicPr>
          <p:nvPr/>
        </p:nvPicPr>
        <p:blipFill>
          <a:blip r:embed="rId3"/>
          <a:stretch>
            <a:fillRect/>
          </a:stretch>
        </p:blipFill>
        <p:spPr>
          <a:xfrm>
            <a:off x="274864" y="2092083"/>
            <a:ext cx="3646450" cy="2057400"/>
          </a:xfrm>
          <a:prstGeom prst="rect">
            <a:avLst/>
          </a:prstGeom>
        </p:spPr>
      </p:pic>
      <p:pic>
        <p:nvPicPr>
          <p:cNvPr id="11" name="Picture 10">
            <a:extLst>
              <a:ext uri="{FF2B5EF4-FFF2-40B4-BE49-F238E27FC236}">
                <a16:creationId xmlns:a16="http://schemas.microsoft.com/office/drawing/2014/main" id="{1EB1B0D0-1973-75EE-9CAF-4BB7BB5A3879}"/>
              </a:ext>
            </a:extLst>
          </p:cNvPr>
          <p:cNvPicPr>
            <a:picLocks noChangeAspect="1"/>
          </p:cNvPicPr>
          <p:nvPr/>
        </p:nvPicPr>
        <p:blipFill>
          <a:blip r:embed="rId4"/>
          <a:stretch>
            <a:fillRect/>
          </a:stretch>
        </p:blipFill>
        <p:spPr>
          <a:xfrm>
            <a:off x="4262206" y="2092083"/>
            <a:ext cx="3647715" cy="2057400"/>
          </a:xfrm>
          <a:prstGeom prst="rect">
            <a:avLst/>
          </a:prstGeom>
        </p:spPr>
      </p:pic>
      <p:pic>
        <p:nvPicPr>
          <p:cNvPr id="13" name="Picture 12">
            <a:extLst>
              <a:ext uri="{FF2B5EF4-FFF2-40B4-BE49-F238E27FC236}">
                <a16:creationId xmlns:a16="http://schemas.microsoft.com/office/drawing/2014/main" id="{F5B80F80-BCC5-E273-CEF9-5B41011E8EAE}"/>
              </a:ext>
            </a:extLst>
          </p:cNvPr>
          <p:cNvPicPr>
            <a:picLocks noChangeAspect="1"/>
          </p:cNvPicPr>
          <p:nvPr/>
        </p:nvPicPr>
        <p:blipFill>
          <a:blip r:embed="rId5"/>
          <a:stretch>
            <a:fillRect/>
          </a:stretch>
        </p:blipFill>
        <p:spPr>
          <a:xfrm>
            <a:off x="8250814" y="2096536"/>
            <a:ext cx="3666321" cy="2057400"/>
          </a:xfrm>
          <a:prstGeom prst="rect">
            <a:avLst/>
          </a:prstGeom>
        </p:spPr>
      </p:pic>
      <p:pic>
        <p:nvPicPr>
          <p:cNvPr id="15" name="Picture 14">
            <a:extLst>
              <a:ext uri="{FF2B5EF4-FFF2-40B4-BE49-F238E27FC236}">
                <a16:creationId xmlns:a16="http://schemas.microsoft.com/office/drawing/2014/main" id="{4AE6F69B-659C-A493-4669-244FE57CED0E}"/>
              </a:ext>
            </a:extLst>
          </p:cNvPr>
          <p:cNvPicPr>
            <a:picLocks noChangeAspect="1"/>
          </p:cNvPicPr>
          <p:nvPr/>
        </p:nvPicPr>
        <p:blipFill>
          <a:blip r:embed="rId6"/>
          <a:stretch>
            <a:fillRect/>
          </a:stretch>
        </p:blipFill>
        <p:spPr>
          <a:xfrm>
            <a:off x="274864" y="4287140"/>
            <a:ext cx="3649503" cy="2057400"/>
          </a:xfrm>
          <a:prstGeom prst="rect">
            <a:avLst/>
          </a:prstGeom>
        </p:spPr>
      </p:pic>
      <p:pic>
        <p:nvPicPr>
          <p:cNvPr id="17" name="Picture 16">
            <a:extLst>
              <a:ext uri="{FF2B5EF4-FFF2-40B4-BE49-F238E27FC236}">
                <a16:creationId xmlns:a16="http://schemas.microsoft.com/office/drawing/2014/main" id="{46F9F71B-950A-3F0C-7CF5-6B11C2DBF1BB}"/>
              </a:ext>
            </a:extLst>
          </p:cNvPr>
          <p:cNvPicPr>
            <a:picLocks noChangeAspect="1"/>
          </p:cNvPicPr>
          <p:nvPr/>
        </p:nvPicPr>
        <p:blipFill>
          <a:blip r:embed="rId7"/>
          <a:stretch>
            <a:fillRect/>
          </a:stretch>
        </p:blipFill>
        <p:spPr>
          <a:xfrm>
            <a:off x="4262206" y="4287140"/>
            <a:ext cx="3681959" cy="2057400"/>
          </a:xfrm>
          <a:prstGeom prst="rect">
            <a:avLst/>
          </a:prstGeom>
        </p:spPr>
      </p:pic>
      <p:pic>
        <p:nvPicPr>
          <p:cNvPr id="19" name="Picture 18">
            <a:extLst>
              <a:ext uri="{FF2B5EF4-FFF2-40B4-BE49-F238E27FC236}">
                <a16:creationId xmlns:a16="http://schemas.microsoft.com/office/drawing/2014/main" id="{ECF1620F-A789-36CD-7E95-9EFD499CDCC4}"/>
              </a:ext>
            </a:extLst>
          </p:cNvPr>
          <p:cNvPicPr>
            <a:picLocks noChangeAspect="1"/>
          </p:cNvPicPr>
          <p:nvPr/>
        </p:nvPicPr>
        <p:blipFill>
          <a:blip r:embed="rId8"/>
          <a:stretch>
            <a:fillRect/>
          </a:stretch>
        </p:blipFill>
        <p:spPr>
          <a:xfrm>
            <a:off x="8282004" y="4293923"/>
            <a:ext cx="3666320" cy="2057400"/>
          </a:xfrm>
          <a:prstGeom prst="rect">
            <a:avLst/>
          </a:prstGeom>
        </p:spPr>
      </p:pic>
    </p:spTree>
    <p:extLst>
      <p:ext uri="{BB962C8B-B14F-4D97-AF65-F5344CB8AC3E}">
        <p14:creationId xmlns:p14="http://schemas.microsoft.com/office/powerpoint/2010/main" val="22541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Florida Statutes – Section 334.046</a:t>
            </a:r>
          </a:p>
          <a:p>
            <a:pPr marL="0" indent="0">
              <a:buNone/>
            </a:pPr>
            <a:r>
              <a:rPr lang="en-US" sz="2000" i="1"/>
              <a:t>	(1) The prevailing principles to be considered in planning and developing an integrated, 	balanced statewide transportation system are: preserving the existing transportation 	infrastructure; enhancing Florida’s economic competitiveness; and improving travel 	choices	to ensure mobility.</a:t>
            </a:r>
          </a:p>
          <a:p>
            <a:pPr marL="0" indent="0">
              <a:buNone/>
            </a:pPr>
            <a:endParaRPr lang="en-US" sz="2000" i="1"/>
          </a:p>
          <a:p>
            <a:pPr marL="0" indent="0">
              <a:buNone/>
            </a:pPr>
            <a:r>
              <a:rPr lang="en-US" sz="2000" i="1"/>
              <a:t>	(4) At a minimum, the department’s goals shall address the following prevailing principles.</a:t>
            </a:r>
          </a:p>
          <a:p>
            <a:pPr marL="0" indent="0">
              <a:buNone/>
            </a:pPr>
            <a:r>
              <a:rPr lang="en-US" sz="2000" i="1"/>
              <a:t>	(a) Preservation.—Protecting the state’s transportation infrastructure investment. 	Preservation includes:</a:t>
            </a:r>
          </a:p>
          <a:p>
            <a:pPr marL="0" indent="0">
              <a:buNone/>
            </a:pPr>
            <a:r>
              <a:rPr lang="en-US" sz="2000" i="1"/>
              <a:t>	1. Ensuring that 80 percent of the pavement on the State Highway System meets 	department standards;</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Introduction:</a:t>
            </a:r>
          </a:p>
        </p:txBody>
      </p:sp>
      <p:sp>
        <p:nvSpPr>
          <p:cNvPr id="2" name="Rectangle 1">
            <a:extLst>
              <a:ext uri="{FF2B5EF4-FFF2-40B4-BE49-F238E27FC236}">
                <a16:creationId xmlns:a16="http://schemas.microsoft.com/office/drawing/2014/main" id="{0734EA92-3CBE-644B-858D-5119A1E18090}"/>
              </a:ext>
            </a:extLst>
          </p:cNvPr>
          <p:cNvSpPr/>
          <p:nvPr/>
        </p:nvSpPr>
        <p:spPr>
          <a:xfrm>
            <a:off x="5318381" y="5145629"/>
            <a:ext cx="1555234" cy="923330"/>
          </a:xfrm>
          <a:prstGeom prst="rect">
            <a:avLst/>
          </a:prstGeom>
          <a:noFill/>
        </p:spPr>
        <p:txBody>
          <a:bodyPr wrap="none" lIns="91440" tIns="45720" rIns="91440" bIns="45720">
            <a:spAutoFit/>
          </a:bodyPr>
          <a:lstStyle/>
          <a:p>
            <a:pPr algn="ctr"/>
            <a:r>
              <a:rPr lang="en-US" sz="5400" b="1" i="1">
                <a:ln w="6600">
                  <a:solidFill>
                    <a:srgbClr val="FF0000"/>
                  </a:solidFill>
                  <a:prstDash val="solid"/>
                </a:ln>
                <a:solidFill>
                  <a:srgbClr val="FFFFFF"/>
                </a:solidFill>
                <a:effectLst>
                  <a:outerShdw dist="38100" dir="2700000" algn="tl" rotWithShape="0">
                    <a:srgbClr val="FF0000"/>
                  </a:outerShdw>
                </a:effectLst>
              </a:rPr>
              <a:t>80%</a:t>
            </a:r>
            <a:endParaRPr lang="en-US" sz="5400" b="1">
              <a:ln w="6600">
                <a:solidFill>
                  <a:srgbClr val="FF0000"/>
                </a:solidFill>
                <a:prstDash val="solid"/>
              </a:ln>
              <a:solidFill>
                <a:srgbClr val="FFFFFF"/>
              </a:solidFill>
              <a:effectLst>
                <a:outerShdw dist="38100" dir="2700000" algn="tl" rotWithShape="0">
                  <a:srgbClr val="FF0000"/>
                </a:outerShdw>
              </a:effectLst>
            </a:endParaRPr>
          </a:p>
        </p:txBody>
      </p:sp>
    </p:spTree>
    <p:extLst>
      <p:ext uri="{BB962C8B-B14F-4D97-AF65-F5344CB8AC3E}">
        <p14:creationId xmlns:p14="http://schemas.microsoft.com/office/powerpoint/2010/main" val="2833271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normAutofit/>
          </a:bodyPr>
          <a:lstStyle/>
          <a:p>
            <a:r>
              <a:rPr lang="en-US"/>
              <a:t>RRR Subcommittee Presentation</a:t>
            </a:r>
          </a:p>
          <a:p>
            <a:pPr marL="457200" lvl="1" indent="0">
              <a:buNone/>
            </a:pPr>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0567FE-71B1-10B4-F608-3BB70EFF6B24}"/>
              </a:ext>
            </a:extLst>
          </p:cNvPr>
          <p:cNvPicPr>
            <a:picLocks noChangeAspect="1"/>
          </p:cNvPicPr>
          <p:nvPr/>
        </p:nvPicPr>
        <p:blipFill>
          <a:blip r:embed="rId3">
            <a:duotone>
              <a:schemeClr val="bg2">
                <a:shade val="45000"/>
                <a:satMod val="135000"/>
              </a:schemeClr>
              <a:prstClr val="white"/>
            </a:duotone>
          </a:blip>
          <a:stretch>
            <a:fillRect/>
          </a:stretch>
        </p:blipFill>
        <p:spPr>
          <a:xfrm>
            <a:off x="274864" y="2092083"/>
            <a:ext cx="3646450" cy="2057400"/>
          </a:xfrm>
          <a:prstGeom prst="rect">
            <a:avLst/>
          </a:prstGeom>
        </p:spPr>
      </p:pic>
      <p:pic>
        <p:nvPicPr>
          <p:cNvPr id="13" name="Picture 12">
            <a:extLst>
              <a:ext uri="{FF2B5EF4-FFF2-40B4-BE49-F238E27FC236}">
                <a16:creationId xmlns:a16="http://schemas.microsoft.com/office/drawing/2014/main" id="{F5B80F80-BCC5-E273-CEF9-5B41011E8EAE}"/>
              </a:ext>
            </a:extLst>
          </p:cNvPr>
          <p:cNvPicPr>
            <a:picLocks noChangeAspect="1"/>
          </p:cNvPicPr>
          <p:nvPr/>
        </p:nvPicPr>
        <p:blipFill>
          <a:blip r:embed="rId4">
            <a:duotone>
              <a:schemeClr val="bg2">
                <a:shade val="45000"/>
                <a:satMod val="135000"/>
              </a:schemeClr>
              <a:prstClr val="white"/>
            </a:duotone>
          </a:blip>
          <a:stretch>
            <a:fillRect/>
          </a:stretch>
        </p:blipFill>
        <p:spPr>
          <a:xfrm>
            <a:off x="8250814" y="2096536"/>
            <a:ext cx="3666321" cy="2057400"/>
          </a:xfrm>
          <a:prstGeom prst="rect">
            <a:avLst/>
          </a:prstGeom>
        </p:spPr>
      </p:pic>
      <p:pic>
        <p:nvPicPr>
          <p:cNvPr id="15" name="Picture 14">
            <a:extLst>
              <a:ext uri="{FF2B5EF4-FFF2-40B4-BE49-F238E27FC236}">
                <a16:creationId xmlns:a16="http://schemas.microsoft.com/office/drawing/2014/main" id="{4AE6F69B-659C-A493-4669-244FE57CED0E}"/>
              </a:ext>
            </a:extLst>
          </p:cNvPr>
          <p:cNvPicPr>
            <a:picLocks noChangeAspect="1"/>
          </p:cNvPicPr>
          <p:nvPr/>
        </p:nvPicPr>
        <p:blipFill>
          <a:blip r:embed="rId5">
            <a:duotone>
              <a:schemeClr val="bg2">
                <a:shade val="45000"/>
                <a:satMod val="135000"/>
              </a:schemeClr>
              <a:prstClr val="white"/>
            </a:duotone>
          </a:blip>
          <a:stretch>
            <a:fillRect/>
          </a:stretch>
        </p:blipFill>
        <p:spPr>
          <a:xfrm>
            <a:off x="274864" y="4287140"/>
            <a:ext cx="3649503" cy="2057400"/>
          </a:xfrm>
          <a:prstGeom prst="rect">
            <a:avLst/>
          </a:prstGeom>
        </p:spPr>
      </p:pic>
      <p:pic>
        <p:nvPicPr>
          <p:cNvPr id="17" name="Picture 16">
            <a:extLst>
              <a:ext uri="{FF2B5EF4-FFF2-40B4-BE49-F238E27FC236}">
                <a16:creationId xmlns:a16="http://schemas.microsoft.com/office/drawing/2014/main" id="{46F9F71B-950A-3F0C-7CF5-6B11C2DBF1BB}"/>
              </a:ext>
            </a:extLst>
          </p:cNvPr>
          <p:cNvPicPr>
            <a:picLocks noChangeAspect="1"/>
          </p:cNvPicPr>
          <p:nvPr/>
        </p:nvPicPr>
        <p:blipFill>
          <a:blip r:embed="rId6">
            <a:duotone>
              <a:schemeClr val="bg2">
                <a:shade val="45000"/>
                <a:satMod val="135000"/>
              </a:schemeClr>
              <a:prstClr val="white"/>
            </a:duotone>
          </a:blip>
          <a:stretch>
            <a:fillRect/>
          </a:stretch>
        </p:blipFill>
        <p:spPr>
          <a:xfrm>
            <a:off x="4262206" y="4287140"/>
            <a:ext cx="3681959" cy="2057400"/>
          </a:xfrm>
          <a:prstGeom prst="rect">
            <a:avLst/>
          </a:prstGeom>
        </p:spPr>
      </p:pic>
      <p:pic>
        <p:nvPicPr>
          <p:cNvPr id="19" name="Picture 18">
            <a:extLst>
              <a:ext uri="{FF2B5EF4-FFF2-40B4-BE49-F238E27FC236}">
                <a16:creationId xmlns:a16="http://schemas.microsoft.com/office/drawing/2014/main" id="{ECF1620F-A789-36CD-7E95-9EFD499CDCC4}"/>
              </a:ext>
            </a:extLst>
          </p:cNvPr>
          <p:cNvPicPr>
            <a:picLocks noChangeAspect="1"/>
          </p:cNvPicPr>
          <p:nvPr/>
        </p:nvPicPr>
        <p:blipFill>
          <a:blip r:embed="rId7">
            <a:duotone>
              <a:schemeClr val="bg2">
                <a:shade val="45000"/>
                <a:satMod val="135000"/>
              </a:schemeClr>
              <a:prstClr val="white"/>
            </a:duotone>
          </a:blip>
          <a:stretch>
            <a:fillRect/>
          </a:stretch>
        </p:blipFill>
        <p:spPr>
          <a:xfrm>
            <a:off x="8282004" y="4293923"/>
            <a:ext cx="3666320" cy="2057400"/>
          </a:xfrm>
          <a:prstGeom prst="rect">
            <a:avLst/>
          </a:prstGeom>
        </p:spPr>
      </p:pic>
      <p:pic>
        <p:nvPicPr>
          <p:cNvPr id="11" name="Picture 10">
            <a:extLst>
              <a:ext uri="{FF2B5EF4-FFF2-40B4-BE49-F238E27FC236}">
                <a16:creationId xmlns:a16="http://schemas.microsoft.com/office/drawing/2014/main" id="{1EB1B0D0-1973-75EE-9CAF-4BB7BB5A3879}"/>
              </a:ext>
            </a:extLst>
          </p:cNvPr>
          <p:cNvPicPr>
            <a:picLocks noChangeAspect="1"/>
          </p:cNvPicPr>
          <p:nvPr/>
        </p:nvPicPr>
        <p:blipFill>
          <a:blip r:embed="rId8"/>
          <a:stretch>
            <a:fillRect/>
          </a:stretch>
        </p:blipFill>
        <p:spPr>
          <a:xfrm>
            <a:off x="2853587" y="2429753"/>
            <a:ext cx="6484827"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1921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normAutofit/>
          </a:bodyPr>
          <a:lstStyle/>
          <a:p>
            <a:r>
              <a:rPr lang="en-US"/>
              <a:t>RRR Subcommittee Presentation</a:t>
            </a:r>
          </a:p>
          <a:p>
            <a:pPr marL="457200" lvl="1" indent="0">
              <a:buNone/>
            </a:pPr>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0567FE-71B1-10B4-F608-3BB70EFF6B24}"/>
              </a:ext>
            </a:extLst>
          </p:cNvPr>
          <p:cNvPicPr>
            <a:picLocks noChangeAspect="1"/>
          </p:cNvPicPr>
          <p:nvPr/>
        </p:nvPicPr>
        <p:blipFill>
          <a:blip r:embed="rId3">
            <a:duotone>
              <a:schemeClr val="bg2">
                <a:shade val="45000"/>
                <a:satMod val="135000"/>
              </a:schemeClr>
              <a:prstClr val="white"/>
            </a:duotone>
          </a:blip>
          <a:stretch>
            <a:fillRect/>
          </a:stretch>
        </p:blipFill>
        <p:spPr>
          <a:xfrm>
            <a:off x="274864" y="2092083"/>
            <a:ext cx="3646450" cy="2057400"/>
          </a:xfrm>
          <a:prstGeom prst="rect">
            <a:avLst/>
          </a:prstGeom>
        </p:spPr>
      </p:pic>
      <p:pic>
        <p:nvPicPr>
          <p:cNvPr id="11" name="Picture 10">
            <a:extLst>
              <a:ext uri="{FF2B5EF4-FFF2-40B4-BE49-F238E27FC236}">
                <a16:creationId xmlns:a16="http://schemas.microsoft.com/office/drawing/2014/main" id="{1EB1B0D0-1973-75EE-9CAF-4BB7BB5A3879}"/>
              </a:ext>
            </a:extLst>
          </p:cNvPr>
          <p:cNvPicPr>
            <a:picLocks noChangeAspect="1"/>
          </p:cNvPicPr>
          <p:nvPr/>
        </p:nvPicPr>
        <p:blipFill>
          <a:blip r:embed="rId4">
            <a:duotone>
              <a:schemeClr val="bg2">
                <a:shade val="45000"/>
                <a:satMod val="135000"/>
              </a:schemeClr>
              <a:prstClr val="white"/>
            </a:duotone>
          </a:blip>
          <a:stretch>
            <a:fillRect/>
          </a:stretch>
        </p:blipFill>
        <p:spPr>
          <a:xfrm>
            <a:off x="4262206" y="2092083"/>
            <a:ext cx="3647715" cy="2057400"/>
          </a:xfrm>
          <a:prstGeom prst="rect">
            <a:avLst/>
          </a:prstGeom>
        </p:spPr>
      </p:pic>
      <p:pic>
        <p:nvPicPr>
          <p:cNvPr id="15" name="Picture 14">
            <a:extLst>
              <a:ext uri="{FF2B5EF4-FFF2-40B4-BE49-F238E27FC236}">
                <a16:creationId xmlns:a16="http://schemas.microsoft.com/office/drawing/2014/main" id="{4AE6F69B-659C-A493-4669-244FE57CED0E}"/>
              </a:ext>
            </a:extLst>
          </p:cNvPr>
          <p:cNvPicPr>
            <a:picLocks noChangeAspect="1"/>
          </p:cNvPicPr>
          <p:nvPr/>
        </p:nvPicPr>
        <p:blipFill>
          <a:blip r:embed="rId5">
            <a:duotone>
              <a:schemeClr val="bg2">
                <a:shade val="45000"/>
                <a:satMod val="135000"/>
              </a:schemeClr>
              <a:prstClr val="white"/>
            </a:duotone>
          </a:blip>
          <a:stretch>
            <a:fillRect/>
          </a:stretch>
        </p:blipFill>
        <p:spPr>
          <a:xfrm>
            <a:off x="274864" y="4287140"/>
            <a:ext cx="3649503" cy="2057400"/>
          </a:xfrm>
          <a:prstGeom prst="rect">
            <a:avLst/>
          </a:prstGeom>
        </p:spPr>
      </p:pic>
      <p:pic>
        <p:nvPicPr>
          <p:cNvPr id="17" name="Picture 16">
            <a:extLst>
              <a:ext uri="{FF2B5EF4-FFF2-40B4-BE49-F238E27FC236}">
                <a16:creationId xmlns:a16="http://schemas.microsoft.com/office/drawing/2014/main" id="{46F9F71B-950A-3F0C-7CF5-6B11C2DBF1BB}"/>
              </a:ext>
            </a:extLst>
          </p:cNvPr>
          <p:cNvPicPr>
            <a:picLocks noChangeAspect="1"/>
          </p:cNvPicPr>
          <p:nvPr/>
        </p:nvPicPr>
        <p:blipFill>
          <a:blip r:embed="rId6">
            <a:duotone>
              <a:schemeClr val="bg2">
                <a:shade val="45000"/>
                <a:satMod val="135000"/>
              </a:schemeClr>
              <a:prstClr val="white"/>
            </a:duotone>
          </a:blip>
          <a:stretch>
            <a:fillRect/>
          </a:stretch>
        </p:blipFill>
        <p:spPr>
          <a:xfrm>
            <a:off x="4262206" y="4287140"/>
            <a:ext cx="3681959" cy="2057400"/>
          </a:xfrm>
          <a:prstGeom prst="rect">
            <a:avLst/>
          </a:prstGeom>
        </p:spPr>
      </p:pic>
      <p:pic>
        <p:nvPicPr>
          <p:cNvPr id="19" name="Picture 18">
            <a:extLst>
              <a:ext uri="{FF2B5EF4-FFF2-40B4-BE49-F238E27FC236}">
                <a16:creationId xmlns:a16="http://schemas.microsoft.com/office/drawing/2014/main" id="{ECF1620F-A789-36CD-7E95-9EFD499CDCC4}"/>
              </a:ext>
            </a:extLst>
          </p:cNvPr>
          <p:cNvPicPr>
            <a:picLocks noChangeAspect="1"/>
          </p:cNvPicPr>
          <p:nvPr/>
        </p:nvPicPr>
        <p:blipFill>
          <a:blip r:embed="rId7">
            <a:duotone>
              <a:schemeClr val="bg2">
                <a:shade val="45000"/>
                <a:satMod val="135000"/>
              </a:schemeClr>
              <a:prstClr val="white"/>
            </a:duotone>
          </a:blip>
          <a:stretch>
            <a:fillRect/>
          </a:stretch>
        </p:blipFill>
        <p:spPr>
          <a:xfrm>
            <a:off x="8282004" y="4293923"/>
            <a:ext cx="3666320" cy="2057400"/>
          </a:xfrm>
          <a:prstGeom prst="rect">
            <a:avLst/>
          </a:prstGeom>
        </p:spPr>
      </p:pic>
      <p:pic>
        <p:nvPicPr>
          <p:cNvPr id="13" name="Picture 12">
            <a:extLst>
              <a:ext uri="{FF2B5EF4-FFF2-40B4-BE49-F238E27FC236}">
                <a16:creationId xmlns:a16="http://schemas.microsoft.com/office/drawing/2014/main" id="{F5B80F80-BCC5-E273-CEF9-5B41011E8EAE}"/>
              </a:ext>
            </a:extLst>
          </p:cNvPr>
          <p:cNvPicPr>
            <a:picLocks noChangeAspect="1"/>
          </p:cNvPicPr>
          <p:nvPr/>
        </p:nvPicPr>
        <p:blipFill>
          <a:blip r:embed="rId8"/>
          <a:stretch>
            <a:fillRect/>
          </a:stretch>
        </p:blipFill>
        <p:spPr>
          <a:xfrm>
            <a:off x="2837048" y="2428067"/>
            <a:ext cx="6517904"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80863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normAutofit/>
          </a:bodyPr>
          <a:lstStyle/>
          <a:p>
            <a:r>
              <a:rPr lang="en-US"/>
              <a:t>RRR Subcommittee Presentation</a:t>
            </a:r>
          </a:p>
          <a:p>
            <a:pPr marL="457200" lvl="1" indent="0">
              <a:buNone/>
            </a:pPr>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0567FE-71B1-10B4-F608-3BB70EFF6B24}"/>
              </a:ext>
            </a:extLst>
          </p:cNvPr>
          <p:cNvPicPr>
            <a:picLocks noChangeAspect="1"/>
          </p:cNvPicPr>
          <p:nvPr/>
        </p:nvPicPr>
        <p:blipFill>
          <a:blip r:embed="rId3">
            <a:duotone>
              <a:schemeClr val="bg2">
                <a:shade val="45000"/>
                <a:satMod val="135000"/>
              </a:schemeClr>
              <a:prstClr val="white"/>
            </a:duotone>
          </a:blip>
          <a:stretch>
            <a:fillRect/>
          </a:stretch>
        </p:blipFill>
        <p:spPr>
          <a:xfrm>
            <a:off x="274864" y="2092083"/>
            <a:ext cx="3646450" cy="2057400"/>
          </a:xfrm>
          <a:prstGeom prst="rect">
            <a:avLst/>
          </a:prstGeom>
        </p:spPr>
      </p:pic>
      <p:pic>
        <p:nvPicPr>
          <p:cNvPr id="11" name="Picture 10">
            <a:extLst>
              <a:ext uri="{FF2B5EF4-FFF2-40B4-BE49-F238E27FC236}">
                <a16:creationId xmlns:a16="http://schemas.microsoft.com/office/drawing/2014/main" id="{1EB1B0D0-1973-75EE-9CAF-4BB7BB5A3879}"/>
              </a:ext>
            </a:extLst>
          </p:cNvPr>
          <p:cNvPicPr>
            <a:picLocks noChangeAspect="1"/>
          </p:cNvPicPr>
          <p:nvPr/>
        </p:nvPicPr>
        <p:blipFill>
          <a:blip r:embed="rId4">
            <a:duotone>
              <a:schemeClr val="bg2">
                <a:shade val="45000"/>
                <a:satMod val="135000"/>
              </a:schemeClr>
              <a:prstClr val="white"/>
            </a:duotone>
          </a:blip>
          <a:stretch>
            <a:fillRect/>
          </a:stretch>
        </p:blipFill>
        <p:spPr>
          <a:xfrm>
            <a:off x="4262206" y="2092083"/>
            <a:ext cx="3647715" cy="2057400"/>
          </a:xfrm>
          <a:prstGeom prst="rect">
            <a:avLst/>
          </a:prstGeom>
        </p:spPr>
      </p:pic>
      <p:pic>
        <p:nvPicPr>
          <p:cNvPr id="13" name="Picture 12">
            <a:extLst>
              <a:ext uri="{FF2B5EF4-FFF2-40B4-BE49-F238E27FC236}">
                <a16:creationId xmlns:a16="http://schemas.microsoft.com/office/drawing/2014/main" id="{F5B80F80-BCC5-E273-CEF9-5B41011E8EAE}"/>
              </a:ext>
            </a:extLst>
          </p:cNvPr>
          <p:cNvPicPr>
            <a:picLocks noChangeAspect="1"/>
          </p:cNvPicPr>
          <p:nvPr/>
        </p:nvPicPr>
        <p:blipFill>
          <a:blip r:embed="rId5">
            <a:duotone>
              <a:schemeClr val="bg2">
                <a:shade val="45000"/>
                <a:satMod val="135000"/>
              </a:schemeClr>
              <a:prstClr val="white"/>
            </a:duotone>
          </a:blip>
          <a:stretch>
            <a:fillRect/>
          </a:stretch>
        </p:blipFill>
        <p:spPr>
          <a:xfrm>
            <a:off x="8250814" y="2096536"/>
            <a:ext cx="3666321" cy="2057400"/>
          </a:xfrm>
          <a:prstGeom prst="rect">
            <a:avLst/>
          </a:prstGeom>
        </p:spPr>
      </p:pic>
      <p:pic>
        <p:nvPicPr>
          <p:cNvPr id="17" name="Picture 16">
            <a:extLst>
              <a:ext uri="{FF2B5EF4-FFF2-40B4-BE49-F238E27FC236}">
                <a16:creationId xmlns:a16="http://schemas.microsoft.com/office/drawing/2014/main" id="{46F9F71B-950A-3F0C-7CF5-6B11C2DBF1BB}"/>
              </a:ext>
            </a:extLst>
          </p:cNvPr>
          <p:cNvPicPr>
            <a:picLocks noChangeAspect="1"/>
          </p:cNvPicPr>
          <p:nvPr/>
        </p:nvPicPr>
        <p:blipFill>
          <a:blip r:embed="rId6">
            <a:duotone>
              <a:schemeClr val="bg2">
                <a:shade val="45000"/>
                <a:satMod val="135000"/>
              </a:schemeClr>
              <a:prstClr val="white"/>
            </a:duotone>
          </a:blip>
          <a:stretch>
            <a:fillRect/>
          </a:stretch>
        </p:blipFill>
        <p:spPr>
          <a:xfrm>
            <a:off x="4262206" y="4287140"/>
            <a:ext cx="3681959" cy="2057400"/>
          </a:xfrm>
          <a:prstGeom prst="rect">
            <a:avLst/>
          </a:prstGeom>
        </p:spPr>
      </p:pic>
      <p:pic>
        <p:nvPicPr>
          <p:cNvPr id="19" name="Picture 18">
            <a:extLst>
              <a:ext uri="{FF2B5EF4-FFF2-40B4-BE49-F238E27FC236}">
                <a16:creationId xmlns:a16="http://schemas.microsoft.com/office/drawing/2014/main" id="{ECF1620F-A789-36CD-7E95-9EFD499CDCC4}"/>
              </a:ext>
            </a:extLst>
          </p:cNvPr>
          <p:cNvPicPr>
            <a:picLocks noChangeAspect="1"/>
          </p:cNvPicPr>
          <p:nvPr/>
        </p:nvPicPr>
        <p:blipFill>
          <a:blip r:embed="rId7">
            <a:duotone>
              <a:schemeClr val="bg2">
                <a:shade val="45000"/>
                <a:satMod val="135000"/>
              </a:schemeClr>
              <a:prstClr val="white"/>
            </a:duotone>
          </a:blip>
          <a:stretch>
            <a:fillRect/>
          </a:stretch>
        </p:blipFill>
        <p:spPr>
          <a:xfrm>
            <a:off x="8282004" y="4293923"/>
            <a:ext cx="3666320" cy="2057400"/>
          </a:xfrm>
          <a:prstGeom prst="rect">
            <a:avLst/>
          </a:prstGeom>
        </p:spPr>
      </p:pic>
      <p:pic>
        <p:nvPicPr>
          <p:cNvPr id="15" name="Picture 14">
            <a:extLst>
              <a:ext uri="{FF2B5EF4-FFF2-40B4-BE49-F238E27FC236}">
                <a16:creationId xmlns:a16="http://schemas.microsoft.com/office/drawing/2014/main" id="{4AE6F69B-659C-A493-4669-244FE57CED0E}"/>
              </a:ext>
            </a:extLst>
          </p:cNvPr>
          <p:cNvPicPr>
            <a:picLocks noChangeAspect="1"/>
          </p:cNvPicPr>
          <p:nvPr/>
        </p:nvPicPr>
        <p:blipFill>
          <a:blip r:embed="rId8"/>
          <a:stretch>
            <a:fillRect/>
          </a:stretch>
        </p:blipFill>
        <p:spPr>
          <a:xfrm>
            <a:off x="2851998" y="2400138"/>
            <a:ext cx="6488005"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12457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normAutofit/>
          </a:bodyPr>
          <a:lstStyle/>
          <a:p>
            <a:r>
              <a:rPr lang="en-US"/>
              <a:t>RRR Subcommittee Presentation</a:t>
            </a:r>
          </a:p>
          <a:p>
            <a:pPr marL="457200" lvl="1" indent="0">
              <a:buNone/>
            </a:pPr>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0567FE-71B1-10B4-F608-3BB70EFF6B24}"/>
              </a:ext>
            </a:extLst>
          </p:cNvPr>
          <p:cNvPicPr>
            <a:picLocks noChangeAspect="1"/>
          </p:cNvPicPr>
          <p:nvPr/>
        </p:nvPicPr>
        <p:blipFill>
          <a:blip r:embed="rId4">
            <a:duotone>
              <a:schemeClr val="bg2">
                <a:shade val="45000"/>
                <a:satMod val="135000"/>
              </a:schemeClr>
              <a:prstClr val="white"/>
            </a:duotone>
          </a:blip>
          <a:stretch>
            <a:fillRect/>
          </a:stretch>
        </p:blipFill>
        <p:spPr>
          <a:xfrm>
            <a:off x="274864" y="2092083"/>
            <a:ext cx="3646450" cy="2057400"/>
          </a:xfrm>
          <a:prstGeom prst="rect">
            <a:avLst/>
          </a:prstGeom>
        </p:spPr>
      </p:pic>
      <p:pic>
        <p:nvPicPr>
          <p:cNvPr id="11" name="Picture 10">
            <a:extLst>
              <a:ext uri="{FF2B5EF4-FFF2-40B4-BE49-F238E27FC236}">
                <a16:creationId xmlns:a16="http://schemas.microsoft.com/office/drawing/2014/main" id="{1EB1B0D0-1973-75EE-9CAF-4BB7BB5A3879}"/>
              </a:ext>
            </a:extLst>
          </p:cNvPr>
          <p:cNvPicPr>
            <a:picLocks noChangeAspect="1"/>
          </p:cNvPicPr>
          <p:nvPr/>
        </p:nvPicPr>
        <p:blipFill>
          <a:blip r:embed="rId5">
            <a:duotone>
              <a:schemeClr val="bg2">
                <a:shade val="45000"/>
                <a:satMod val="135000"/>
              </a:schemeClr>
              <a:prstClr val="white"/>
            </a:duotone>
          </a:blip>
          <a:stretch>
            <a:fillRect/>
          </a:stretch>
        </p:blipFill>
        <p:spPr>
          <a:xfrm>
            <a:off x="4262206" y="2092083"/>
            <a:ext cx="3647715" cy="2057400"/>
          </a:xfrm>
          <a:prstGeom prst="rect">
            <a:avLst/>
          </a:prstGeom>
        </p:spPr>
      </p:pic>
      <p:pic>
        <p:nvPicPr>
          <p:cNvPr id="13" name="Picture 12">
            <a:extLst>
              <a:ext uri="{FF2B5EF4-FFF2-40B4-BE49-F238E27FC236}">
                <a16:creationId xmlns:a16="http://schemas.microsoft.com/office/drawing/2014/main" id="{F5B80F80-BCC5-E273-CEF9-5B41011E8EAE}"/>
              </a:ext>
            </a:extLst>
          </p:cNvPr>
          <p:cNvPicPr>
            <a:picLocks noChangeAspect="1"/>
          </p:cNvPicPr>
          <p:nvPr/>
        </p:nvPicPr>
        <p:blipFill>
          <a:blip r:embed="rId6">
            <a:duotone>
              <a:schemeClr val="bg2">
                <a:shade val="45000"/>
                <a:satMod val="135000"/>
              </a:schemeClr>
              <a:prstClr val="white"/>
            </a:duotone>
          </a:blip>
          <a:stretch>
            <a:fillRect/>
          </a:stretch>
        </p:blipFill>
        <p:spPr>
          <a:xfrm>
            <a:off x="8250814" y="2096536"/>
            <a:ext cx="3666321" cy="2057400"/>
          </a:xfrm>
          <a:prstGeom prst="rect">
            <a:avLst/>
          </a:prstGeom>
        </p:spPr>
      </p:pic>
      <p:pic>
        <p:nvPicPr>
          <p:cNvPr id="15" name="Picture 14">
            <a:extLst>
              <a:ext uri="{FF2B5EF4-FFF2-40B4-BE49-F238E27FC236}">
                <a16:creationId xmlns:a16="http://schemas.microsoft.com/office/drawing/2014/main" id="{4AE6F69B-659C-A493-4669-244FE57CED0E}"/>
              </a:ext>
            </a:extLst>
          </p:cNvPr>
          <p:cNvPicPr>
            <a:picLocks noChangeAspect="1"/>
          </p:cNvPicPr>
          <p:nvPr/>
        </p:nvPicPr>
        <p:blipFill>
          <a:blip r:embed="rId7">
            <a:duotone>
              <a:schemeClr val="bg2">
                <a:shade val="45000"/>
                <a:satMod val="135000"/>
              </a:schemeClr>
              <a:prstClr val="white"/>
            </a:duotone>
          </a:blip>
          <a:stretch>
            <a:fillRect/>
          </a:stretch>
        </p:blipFill>
        <p:spPr>
          <a:xfrm>
            <a:off x="274864" y="4287140"/>
            <a:ext cx="3649503" cy="2057400"/>
          </a:xfrm>
          <a:prstGeom prst="rect">
            <a:avLst/>
          </a:prstGeom>
        </p:spPr>
      </p:pic>
      <p:pic>
        <p:nvPicPr>
          <p:cNvPr id="19" name="Picture 18">
            <a:extLst>
              <a:ext uri="{FF2B5EF4-FFF2-40B4-BE49-F238E27FC236}">
                <a16:creationId xmlns:a16="http://schemas.microsoft.com/office/drawing/2014/main" id="{ECF1620F-A789-36CD-7E95-9EFD499CDCC4}"/>
              </a:ext>
            </a:extLst>
          </p:cNvPr>
          <p:cNvPicPr>
            <a:picLocks noChangeAspect="1"/>
          </p:cNvPicPr>
          <p:nvPr/>
        </p:nvPicPr>
        <p:blipFill>
          <a:blip r:embed="rId8">
            <a:duotone>
              <a:schemeClr val="bg2">
                <a:shade val="45000"/>
                <a:satMod val="135000"/>
              </a:schemeClr>
              <a:prstClr val="white"/>
            </a:duotone>
          </a:blip>
          <a:stretch>
            <a:fillRect/>
          </a:stretch>
        </p:blipFill>
        <p:spPr>
          <a:xfrm>
            <a:off x="8282004" y="4293923"/>
            <a:ext cx="3666320" cy="2057400"/>
          </a:xfrm>
          <a:prstGeom prst="rect">
            <a:avLst/>
          </a:prstGeom>
        </p:spPr>
      </p:pic>
      <p:pic>
        <p:nvPicPr>
          <p:cNvPr id="17" name="Picture 16">
            <a:extLst>
              <a:ext uri="{FF2B5EF4-FFF2-40B4-BE49-F238E27FC236}">
                <a16:creationId xmlns:a16="http://schemas.microsoft.com/office/drawing/2014/main" id="{46F9F71B-950A-3F0C-7CF5-6B11C2DBF1BB}"/>
              </a:ext>
            </a:extLst>
          </p:cNvPr>
          <p:cNvPicPr>
            <a:picLocks noChangeAspect="1"/>
          </p:cNvPicPr>
          <p:nvPr/>
        </p:nvPicPr>
        <p:blipFill>
          <a:blip r:embed="rId9"/>
          <a:stretch>
            <a:fillRect/>
          </a:stretch>
        </p:blipFill>
        <p:spPr>
          <a:xfrm>
            <a:off x="2827280" y="2392903"/>
            <a:ext cx="6545705"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0635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normAutofit/>
          </a:bodyPr>
          <a:lstStyle/>
          <a:p>
            <a:r>
              <a:rPr lang="en-US"/>
              <a:t>RRR Subcommittee Presentation</a:t>
            </a:r>
          </a:p>
          <a:p>
            <a:pPr marL="457200" lvl="1" indent="0">
              <a:buNone/>
            </a:pPr>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0567FE-71B1-10B4-F608-3BB70EFF6B24}"/>
              </a:ext>
            </a:extLst>
          </p:cNvPr>
          <p:cNvPicPr>
            <a:picLocks noChangeAspect="1"/>
          </p:cNvPicPr>
          <p:nvPr/>
        </p:nvPicPr>
        <p:blipFill>
          <a:blip r:embed="rId3">
            <a:duotone>
              <a:schemeClr val="bg2">
                <a:shade val="45000"/>
                <a:satMod val="135000"/>
              </a:schemeClr>
              <a:prstClr val="white"/>
            </a:duotone>
          </a:blip>
          <a:stretch>
            <a:fillRect/>
          </a:stretch>
        </p:blipFill>
        <p:spPr>
          <a:xfrm>
            <a:off x="274864" y="2092083"/>
            <a:ext cx="3646450" cy="2057400"/>
          </a:xfrm>
          <a:prstGeom prst="rect">
            <a:avLst/>
          </a:prstGeom>
        </p:spPr>
      </p:pic>
      <p:pic>
        <p:nvPicPr>
          <p:cNvPr id="11" name="Picture 10">
            <a:extLst>
              <a:ext uri="{FF2B5EF4-FFF2-40B4-BE49-F238E27FC236}">
                <a16:creationId xmlns:a16="http://schemas.microsoft.com/office/drawing/2014/main" id="{1EB1B0D0-1973-75EE-9CAF-4BB7BB5A3879}"/>
              </a:ext>
            </a:extLst>
          </p:cNvPr>
          <p:cNvPicPr>
            <a:picLocks noChangeAspect="1"/>
          </p:cNvPicPr>
          <p:nvPr/>
        </p:nvPicPr>
        <p:blipFill>
          <a:blip r:embed="rId4">
            <a:duotone>
              <a:schemeClr val="bg2">
                <a:shade val="45000"/>
                <a:satMod val="135000"/>
              </a:schemeClr>
              <a:prstClr val="white"/>
            </a:duotone>
          </a:blip>
          <a:stretch>
            <a:fillRect/>
          </a:stretch>
        </p:blipFill>
        <p:spPr>
          <a:xfrm>
            <a:off x="4262206" y="2092083"/>
            <a:ext cx="3647715" cy="2057400"/>
          </a:xfrm>
          <a:prstGeom prst="rect">
            <a:avLst/>
          </a:prstGeom>
        </p:spPr>
      </p:pic>
      <p:pic>
        <p:nvPicPr>
          <p:cNvPr id="13" name="Picture 12">
            <a:extLst>
              <a:ext uri="{FF2B5EF4-FFF2-40B4-BE49-F238E27FC236}">
                <a16:creationId xmlns:a16="http://schemas.microsoft.com/office/drawing/2014/main" id="{F5B80F80-BCC5-E273-CEF9-5B41011E8EAE}"/>
              </a:ext>
            </a:extLst>
          </p:cNvPr>
          <p:cNvPicPr>
            <a:picLocks noChangeAspect="1"/>
          </p:cNvPicPr>
          <p:nvPr/>
        </p:nvPicPr>
        <p:blipFill>
          <a:blip r:embed="rId5">
            <a:duotone>
              <a:schemeClr val="bg2">
                <a:shade val="45000"/>
                <a:satMod val="135000"/>
              </a:schemeClr>
              <a:prstClr val="white"/>
            </a:duotone>
          </a:blip>
          <a:stretch>
            <a:fillRect/>
          </a:stretch>
        </p:blipFill>
        <p:spPr>
          <a:xfrm>
            <a:off x="8250814" y="2096536"/>
            <a:ext cx="3666321" cy="2057400"/>
          </a:xfrm>
          <a:prstGeom prst="rect">
            <a:avLst/>
          </a:prstGeom>
        </p:spPr>
      </p:pic>
      <p:pic>
        <p:nvPicPr>
          <p:cNvPr id="15" name="Picture 14">
            <a:extLst>
              <a:ext uri="{FF2B5EF4-FFF2-40B4-BE49-F238E27FC236}">
                <a16:creationId xmlns:a16="http://schemas.microsoft.com/office/drawing/2014/main" id="{4AE6F69B-659C-A493-4669-244FE57CED0E}"/>
              </a:ext>
            </a:extLst>
          </p:cNvPr>
          <p:cNvPicPr>
            <a:picLocks noChangeAspect="1"/>
          </p:cNvPicPr>
          <p:nvPr/>
        </p:nvPicPr>
        <p:blipFill>
          <a:blip r:embed="rId6">
            <a:duotone>
              <a:schemeClr val="bg2">
                <a:shade val="45000"/>
                <a:satMod val="135000"/>
              </a:schemeClr>
              <a:prstClr val="white"/>
            </a:duotone>
          </a:blip>
          <a:stretch>
            <a:fillRect/>
          </a:stretch>
        </p:blipFill>
        <p:spPr>
          <a:xfrm>
            <a:off x="274864" y="4287140"/>
            <a:ext cx="3649503" cy="2057400"/>
          </a:xfrm>
          <a:prstGeom prst="rect">
            <a:avLst/>
          </a:prstGeom>
        </p:spPr>
      </p:pic>
      <p:pic>
        <p:nvPicPr>
          <p:cNvPr id="17" name="Picture 16">
            <a:extLst>
              <a:ext uri="{FF2B5EF4-FFF2-40B4-BE49-F238E27FC236}">
                <a16:creationId xmlns:a16="http://schemas.microsoft.com/office/drawing/2014/main" id="{46F9F71B-950A-3F0C-7CF5-6B11C2DBF1BB}"/>
              </a:ext>
            </a:extLst>
          </p:cNvPr>
          <p:cNvPicPr>
            <a:picLocks noChangeAspect="1"/>
          </p:cNvPicPr>
          <p:nvPr/>
        </p:nvPicPr>
        <p:blipFill>
          <a:blip r:embed="rId7">
            <a:duotone>
              <a:schemeClr val="bg2">
                <a:shade val="45000"/>
                <a:satMod val="135000"/>
              </a:schemeClr>
              <a:prstClr val="white"/>
            </a:duotone>
          </a:blip>
          <a:stretch>
            <a:fillRect/>
          </a:stretch>
        </p:blipFill>
        <p:spPr>
          <a:xfrm>
            <a:off x="4262206" y="4287140"/>
            <a:ext cx="3681959" cy="2057400"/>
          </a:xfrm>
          <a:prstGeom prst="rect">
            <a:avLst/>
          </a:prstGeom>
        </p:spPr>
      </p:pic>
      <p:pic>
        <p:nvPicPr>
          <p:cNvPr id="19" name="Picture 18">
            <a:extLst>
              <a:ext uri="{FF2B5EF4-FFF2-40B4-BE49-F238E27FC236}">
                <a16:creationId xmlns:a16="http://schemas.microsoft.com/office/drawing/2014/main" id="{ECF1620F-A789-36CD-7E95-9EFD499CDCC4}"/>
              </a:ext>
            </a:extLst>
          </p:cNvPr>
          <p:cNvPicPr>
            <a:picLocks noChangeAspect="1"/>
          </p:cNvPicPr>
          <p:nvPr/>
        </p:nvPicPr>
        <p:blipFill>
          <a:blip r:embed="rId8"/>
          <a:stretch>
            <a:fillRect/>
          </a:stretch>
        </p:blipFill>
        <p:spPr>
          <a:xfrm>
            <a:off x="2837049" y="2411359"/>
            <a:ext cx="6517902"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1918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lstStyle/>
          <a:p>
            <a:r>
              <a:rPr lang="en-US"/>
              <a:t>RRR Subcommittee</a:t>
            </a:r>
          </a:p>
          <a:p>
            <a:pPr marL="742950" lvl="1" indent="-285750"/>
            <a:r>
              <a:rPr lang="en-US"/>
              <a:t>Subcommittee makes recommendations to District Scoping Committee, not decisions</a:t>
            </a:r>
          </a:p>
          <a:p>
            <a:pPr marL="742950" lvl="1" indent="-285750"/>
            <a:r>
              <a:rPr lang="en-US"/>
              <a:t>Provide consistency in scope delineation</a:t>
            </a:r>
          </a:p>
          <a:p>
            <a:pPr marL="742950" lvl="1" indent="-285750"/>
            <a:r>
              <a:rPr lang="en-US"/>
              <a:t>Avoid scope creep</a:t>
            </a:r>
          </a:p>
          <a:p>
            <a:pPr marL="742950" lvl="1" indent="-285750"/>
            <a:r>
              <a:rPr lang="en-US"/>
              <a:t>Avoid creating confusion for designers</a:t>
            </a:r>
          </a:p>
          <a:p>
            <a:pPr lvl="1"/>
            <a:endParaRPr lang="en-US"/>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humbs Up Thumbs Down Vector Art, Icons, and Graphics for Free Download">
            <a:extLst>
              <a:ext uri="{FF2B5EF4-FFF2-40B4-BE49-F238E27FC236}">
                <a16:creationId xmlns:a16="http://schemas.microsoft.com/office/drawing/2014/main" id="{B89CEA1A-F78E-81BA-6E53-B137C398C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536" y="2902093"/>
            <a:ext cx="4029075"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44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345056" cy="4351338"/>
          </a:xfrm>
        </p:spPr>
        <p:txBody>
          <a:bodyPr/>
          <a:lstStyle/>
          <a:p>
            <a:r>
              <a:rPr lang="en-US"/>
              <a:t>RRR Program</a:t>
            </a:r>
          </a:p>
          <a:p>
            <a:pPr marL="742950" lvl="1" indent="-285750"/>
            <a:r>
              <a:rPr lang="en-US"/>
              <a:t>RRR vs Pavement Only Project (POP) vs Ride-only</a:t>
            </a:r>
          </a:p>
          <a:p>
            <a:pPr marL="742950" lvl="1" indent="-285750"/>
            <a:r>
              <a:rPr lang="en-US"/>
              <a:t>Non-RRR related request by other agencies</a:t>
            </a:r>
          </a:p>
          <a:p>
            <a:pPr lvl="1"/>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D8C915E-53B8-15A3-0731-8C6E4B931A5B}"/>
              </a:ext>
            </a:extLst>
          </p:cNvPr>
          <p:cNvPicPr>
            <a:picLocks noChangeAspect="1"/>
          </p:cNvPicPr>
          <p:nvPr/>
        </p:nvPicPr>
        <p:blipFill>
          <a:blip r:embed="rId3"/>
          <a:stretch>
            <a:fillRect/>
          </a:stretch>
        </p:blipFill>
        <p:spPr>
          <a:xfrm>
            <a:off x="852081" y="3022262"/>
            <a:ext cx="4281000" cy="3046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road with cars and people on it&#10;&#10;Description automatically generated">
            <a:extLst>
              <a:ext uri="{FF2B5EF4-FFF2-40B4-BE49-F238E27FC236}">
                <a16:creationId xmlns:a16="http://schemas.microsoft.com/office/drawing/2014/main" id="{2D77F75E-CF07-E6AD-C99D-C3F075647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061" y="3046858"/>
            <a:ext cx="5351313" cy="2934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8758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a:solidFill>
                  <a:schemeClr val="bg1"/>
                </a:solidFill>
                <a:effectLst>
                  <a:outerShdw blurRad="38100" dist="38100" dir="2700000" algn="tl">
                    <a:srgbClr val="000000">
                      <a:alpha val="43137"/>
                    </a:srgbClr>
                  </a:outerShdw>
                </a:effectLst>
              </a:rPr>
              <a:t>D6 Process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705274" cy="4351338"/>
          </a:xfrm>
        </p:spPr>
        <p:txBody>
          <a:bodyPr/>
          <a:lstStyle/>
          <a:p>
            <a:r>
              <a:rPr lang="en-US"/>
              <a:t>Design Phase</a:t>
            </a:r>
          </a:p>
          <a:p>
            <a:pPr lvl="1"/>
            <a:r>
              <a:rPr lang="en-US"/>
              <a:t>Designers uses recommendations in scoping report to begin design</a:t>
            </a:r>
          </a:p>
          <a:p>
            <a:pPr lvl="2"/>
            <a:r>
              <a:rPr lang="en-US"/>
              <a:t>Designer still required to review all FDM criteria</a:t>
            </a:r>
          </a:p>
          <a:p>
            <a:pPr lvl="1"/>
            <a:r>
              <a:rPr lang="en-US"/>
              <a:t>Major changes to scope need to be presented to District Scoping Committee</a:t>
            </a:r>
          </a:p>
          <a:p>
            <a:pPr lvl="1"/>
            <a:r>
              <a:rPr lang="en-US"/>
              <a:t>Work program team flags projects which large cost changes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148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2"/>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3367"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A95BC1-5B9E-7360-5CC6-2618CF92E20A}"/>
              </a:ext>
            </a:extLst>
          </p:cNvPr>
          <p:cNvSpPr txBox="1"/>
          <p:nvPr/>
        </p:nvSpPr>
        <p:spPr>
          <a:xfrm>
            <a:off x="1033463" y="3196810"/>
            <a:ext cx="3624262" cy="1359731"/>
          </a:xfrm>
          <a:prstGeom prst="rect">
            <a:avLst/>
          </a:prstGeom>
          <a:noFill/>
        </p:spPr>
        <p:txBody>
          <a:bodyPr wrap="square" lIns="91440" tIns="45720" rIns="91440" bIns="45720" anchor="t">
            <a:spAutoFit/>
          </a:bodyPr>
          <a:lstStyle/>
          <a:p>
            <a:pPr marL="182245" marR="0">
              <a:lnSpc>
                <a:spcPct val="53571"/>
              </a:lnSpc>
              <a:spcBef>
                <a:spcPts val="0"/>
              </a:spcBef>
              <a:spcAft>
                <a:spcPts val="0"/>
              </a:spcAft>
            </a:pPr>
            <a:r>
              <a:rPr lang="en-US" sz="1800">
                <a:solidFill>
                  <a:srgbClr val="2B1A5C"/>
                </a:solidFill>
                <a:effectLst/>
                <a:latin typeface="Arial" panose="020B0604020202020204" pitchFamily="34" charset="0"/>
                <a:ea typeface="Arial" panose="020B0604020202020204" pitchFamily="34" charset="0"/>
              </a:rPr>
              <a:t>Geysa Y. Sosa</a:t>
            </a:r>
            <a:endParaRPr lang="en-US" sz="1800">
              <a:effectLst/>
              <a:latin typeface="Arial" panose="020B0604020202020204" pitchFamily="34" charset="0"/>
              <a:ea typeface="Arial" panose="020B0604020202020204" pitchFamily="34" charset="0"/>
              <a:cs typeface="Arial" panose="020B0604020202020204" pitchFamily="34" charset="0"/>
            </a:endParaRPr>
          </a:p>
          <a:p>
            <a:pPr marL="182245" marR="200025">
              <a:lnSpc>
                <a:spcPct val="101000"/>
              </a:lnSpc>
              <a:spcBef>
                <a:spcPts val="35"/>
              </a:spcBef>
              <a:spcAft>
                <a:spcPts val="0"/>
              </a:spcAft>
            </a:pPr>
            <a:r>
              <a:rPr lang="en-US" sz="1800">
                <a:solidFill>
                  <a:srgbClr val="2B1A5C"/>
                </a:solidFill>
                <a:effectLst/>
                <a:latin typeface="Arial" panose="020B0604020202020204" pitchFamily="34" charset="0"/>
                <a:ea typeface="Arial" panose="020B0604020202020204" pitchFamily="34" charset="0"/>
              </a:rPr>
              <a:t>Project Development Manager</a:t>
            </a:r>
            <a:endParaRPr lang="en-US" sz="1800">
              <a:effectLst/>
              <a:latin typeface="Arial" panose="020B0604020202020204" pitchFamily="34" charset="0"/>
              <a:ea typeface="Arial" panose="020B0604020202020204" pitchFamily="34" charset="0"/>
            </a:endParaRPr>
          </a:p>
          <a:p>
            <a:pPr marL="182245" marR="0">
              <a:spcBef>
                <a:spcPts val="10"/>
              </a:spcBef>
              <a:spcAft>
                <a:spcPts val="0"/>
              </a:spcAft>
            </a:pPr>
            <a:r>
              <a:rPr lang="en-US" sz="1800">
                <a:solidFill>
                  <a:srgbClr val="2B1A5C"/>
                </a:solidFill>
                <a:effectLst/>
                <a:latin typeface="Arial" panose="020B0604020202020204" pitchFamily="34" charset="0"/>
                <a:ea typeface="Arial" panose="020B0604020202020204" pitchFamily="34" charset="0"/>
              </a:rPr>
              <a:t>954-777-4323</a:t>
            </a:r>
            <a:endParaRPr lang="en-US" sz="1800">
              <a:effectLst/>
              <a:latin typeface="Arial" panose="020B0604020202020204" pitchFamily="34" charset="0"/>
              <a:ea typeface="Arial" panose="020B0604020202020204" pitchFamily="34" charset="0"/>
            </a:endParaRPr>
          </a:p>
          <a:p>
            <a:pPr marL="182245" marR="0">
              <a:spcBef>
                <a:spcPts val="35"/>
              </a:spcBef>
              <a:spcAft>
                <a:spcPts val="0"/>
              </a:spcAft>
            </a:pPr>
            <a:r>
              <a:rPr lang="en-US" sz="1800" u="none" strike="noStrike">
                <a:solidFill>
                  <a:srgbClr val="2B1A5C"/>
                </a:solidFill>
                <a:effectLst/>
                <a:latin typeface="Arial" panose="020B0604020202020204" pitchFamily="34" charset="0"/>
                <a:ea typeface="Arial" panose="020B0604020202020204" pitchFamily="34" charset="0"/>
                <a:hlinkClick r:id="rId5"/>
              </a:rPr>
              <a:t>geysa.sosa@dot.state.fl.us</a:t>
            </a:r>
            <a:endParaRPr lang="en-US" sz="1800">
              <a:effectLst/>
              <a:latin typeface="Arial" panose="020B0604020202020204" pitchFamily="34" charset="0"/>
              <a:ea typeface="Arial" panose="020B0604020202020204" pitchFamily="34" charset="0"/>
            </a:endParaRPr>
          </a:p>
        </p:txBody>
      </p:sp>
      <p:sp>
        <p:nvSpPr>
          <p:cNvPr id="3" name="TextBox 2">
            <a:extLst>
              <a:ext uri="{FF2B5EF4-FFF2-40B4-BE49-F238E27FC236}">
                <a16:creationId xmlns:a16="http://schemas.microsoft.com/office/drawing/2014/main" id="{098BD7FC-6BEF-BB5C-2AE1-DC4F87AB26C5}"/>
              </a:ext>
            </a:extLst>
          </p:cNvPr>
          <p:cNvSpPr txBox="1"/>
          <p:nvPr/>
        </p:nvSpPr>
        <p:spPr>
          <a:xfrm>
            <a:off x="7534277" y="3196809"/>
            <a:ext cx="3624262" cy="1359731"/>
          </a:xfrm>
          <a:prstGeom prst="rect">
            <a:avLst/>
          </a:prstGeom>
          <a:noFill/>
        </p:spPr>
        <p:txBody>
          <a:bodyPr wrap="square" lIns="91440" tIns="45720" rIns="91440" bIns="45720" anchor="t">
            <a:spAutoFit/>
          </a:bodyPr>
          <a:lstStyle/>
          <a:p>
            <a:pPr marL="182245" marR="0">
              <a:lnSpc>
                <a:spcPct val="53571"/>
              </a:lnSpc>
              <a:spcBef>
                <a:spcPts val="0"/>
              </a:spcBef>
              <a:spcAft>
                <a:spcPts val="0"/>
              </a:spcAft>
            </a:pPr>
            <a:r>
              <a:rPr lang="en-US" sz="1800">
                <a:solidFill>
                  <a:srgbClr val="2B1A5C"/>
                </a:solidFill>
                <a:effectLst/>
                <a:latin typeface="Arial" panose="020B0604020202020204" pitchFamily="34" charset="0"/>
                <a:ea typeface="Arial" panose="020B0604020202020204" pitchFamily="34" charset="0"/>
              </a:rPr>
              <a:t>Raymond Valido</a:t>
            </a:r>
            <a:endParaRPr lang="en-US" sz="1800">
              <a:effectLst/>
              <a:latin typeface="Arial" panose="020B0604020202020204" pitchFamily="34" charset="0"/>
              <a:ea typeface="Arial" panose="020B0604020202020204" pitchFamily="34" charset="0"/>
              <a:cs typeface="Arial" panose="020B0604020202020204" pitchFamily="34" charset="0"/>
            </a:endParaRPr>
          </a:p>
          <a:p>
            <a:pPr marL="182245" marR="200025">
              <a:lnSpc>
                <a:spcPct val="101000"/>
              </a:lnSpc>
              <a:spcBef>
                <a:spcPts val="35"/>
              </a:spcBef>
              <a:spcAft>
                <a:spcPts val="0"/>
              </a:spcAft>
            </a:pPr>
            <a:r>
              <a:rPr lang="en-US">
                <a:solidFill>
                  <a:srgbClr val="2B1A5C"/>
                </a:solidFill>
                <a:latin typeface="Arial" panose="020B0604020202020204" pitchFamily="34" charset="0"/>
                <a:ea typeface="Arial" panose="020B0604020202020204" pitchFamily="34" charset="0"/>
              </a:rPr>
              <a:t>District Roadway Design Engineer</a:t>
            </a:r>
            <a:endParaRPr lang="en-US" sz="1800">
              <a:effectLst/>
              <a:latin typeface="Arial" panose="020B0604020202020204" pitchFamily="34" charset="0"/>
              <a:ea typeface="Arial" panose="020B0604020202020204" pitchFamily="34" charset="0"/>
            </a:endParaRPr>
          </a:p>
          <a:p>
            <a:pPr marL="182245" marR="0">
              <a:spcBef>
                <a:spcPts val="10"/>
              </a:spcBef>
              <a:spcAft>
                <a:spcPts val="0"/>
              </a:spcAft>
            </a:pPr>
            <a:r>
              <a:rPr lang="en-US">
                <a:solidFill>
                  <a:srgbClr val="2B1A5C"/>
                </a:solidFill>
                <a:latin typeface="Arial" panose="020B0604020202020204" pitchFamily="34" charset="0"/>
                <a:ea typeface="Arial" panose="020B0604020202020204" pitchFamily="34" charset="0"/>
              </a:rPr>
              <a:t>305-470-5266</a:t>
            </a:r>
            <a:endParaRPr lang="en-US" sz="1800">
              <a:effectLst/>
              <a:latin typeface="Arial" panose="020B0604020202020204" pitchFamily="34" charset="0"/>
              <a:ea typeface="Arial" panose="020B0604020202020204" pitchFamily="34" charset="0"/>
            </a:endParaRPr>
          </a:p>
          <a:p>
            <a:pPr marL="182245" marR="0">
              <a:spcBef>
                <a:spcPts val="35"/>
              </a:spcBef>
              <a:spcAft>
                <a:spcPts val="0"/>
              </a:spcAft>
            </a:pPr>
            <a:r>
              <a:rPr lang="en-US" sz="1800" u="none" strike="noStrike">
                <a:solidFill>
                  <a:srgbClr val="2B1A5C"/>
                </a:solidFill>
                <a:effectLst/>
                <a:latin typeface="Arial" panose="020B0604020202020204" pitchFamily="34" charset="0"/>
                <a:ea typeface="Arial" panose="020B0604020202020204" pitchFamily="34" charset="0"/>
                <a:hlinkClick r:id="rId6"/>
              </a:rPr>
              <a:t>raymond.valido@dot.state.fl.us</a:t>
            </a:r>
            <a:r>
              <a:rPr lang="en-US" sz="1800" u="none" strike="noStrike">
                <a:solidFill>
                  <a:srgbClr val="2B1A5C"/>
                </a:solidFill>
                <a:effectLst/>
                <a:latin typeface="Arial" panose="020B0604020202020204" pitchFamily="34" charset="0"/>
                <a:ea typeface="Arial" panose="020B0604020202020204" pitchFamily="34" charset="0"/>
              </a:rPr>
              <a:t> </a:t>
            </a:r>
            <a:endParaRPr lang="en-US" sz="18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78239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Message</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2"/>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lert_Today_Vision_Zero_Widescereen">
            <a:extLst>
              <a:ext uri="{FF2B5EF4-FFF2-40B4-BE49-F238E27FC236}">
                <a16:creationId xmlns:a16="http://schemas.microsoft.com/office/drawing/2014/main" id="{6EE4DBA7-8E28-3F2E-A1FF-F0EFEDEAB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378" y="1531902"/>
            <a:ext cx="6755245" cy="379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6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Work Program Instructions Part III – Chapter 27: Resurfacing</a:t>
            </a:r>
          </a:p>
          <a:p>
            <a:pPr lvl="1"/>
            <a:r>
              <a:rPr lang="en-US"/>
              <a:t>Projects are established in accordance with: </a:t>
            </a:r>
          </a:p>
          <a:p>
            <a:pPr lvl="2"/>
            <a:r>
              <a:rPr lang="en-US"/>
              <a:t>Criteria of safety (Friction, rutting, and/or raveling)</a:t>
            </a:r>
          </a:p>
          <a:p>
            <a:pPr lvl="2"/>
            <a:r>
              <a:rPr lang="en-US"/>
              <a:t>Preservation  of the system (cracking or structural deficiency)</a:t>
            </a:r>
          </a:p>
          <a:p>
            <a:pPr lvl="2"/>
            <a:r>
              <a:rPr lang="en-US"/>
              <a:t>Ride (roughness, measured by the laser profile), </a:t>
            </a:r>
          </a:p>
          <a:p>
            <a:pPr lvl="2"/>
            <a:r>
              <a:rPr lang="en-US"/>
              <a:t>Or other, as needed, to maintain the integrity of the system</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Introduction:</a:t>
            </a:r>
          </a:p>
        </p:txBody>
      </p:sp>
      <p:pic>
        <p:nvPicPr>
          <p:cNvPr id="7" name="Picture 6">
            <a:extLst>
              <a:ext uri="{FF2B5EF4-FFF2-40B4-BE49-F238E27FC236}">
                <a16:creationId xmlns:a16="http://schemas.microsoft.com/office/drawing/2014/main" id="{D7B0D399-3850-71BF-019E-24DC781A4117}"/>
              </a:ext>
            </a:extLst>
          </p:cNvPr>
          <p:cNvPicPr>
            <a:picLocks noChangeAspect="1"/>
          </p:cNvPicPr>
          <p:nvPr/>
        </p:nvPicPr>
        <p:blipFill>
          <a:blip r:embed="rId4"/>
          <a:stretch>
            <a:fillRect/>
          </a:stretch>
        </p:blipFill>
        <p:spPr>
          <a:xfrm>
            <a:off x="8766609" y="3209786"/>
            <a:ext cx="3006514" cy="165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6AFCB754-5E4F-E1B2-FC1D-9DACF35D5AB6}"/>
              </a:ext>
            </a:extLst>
          </p:cNvPr>
          <p:cNvPicPr>
            <a:picLocks noChangeAspect="1"/>
          </p:cNvPicPr>
          <p:nvPr/>
        </p:nvPicPr>
        <p:blipFill>
          <a:blip r:embed="rId5"/>
          <a:stretch>
            <a:fillRect/>
          </a:stretch>
        </p:blipFill>
        <p:spPr>
          <a:xfrm>
            <a:off x="995958" y="5170112"/>
            <a:ext cx="8942857" cy="1285714"/>
          </a:xfrm>
          <a:prstGeom prst="rect">
            <a:avLst/>
          </a:prstGeom>
        </p:spPr>
      </p:pic>
    </p:spTree>
    <p:extLst>
      <p:ext uri="{BB962C8B-B14F-4D97-AF65-F5344CB8AC3E}">
        <p14:creationId xmlns:p14="http://schemas.microsoft.com/office/powerpoint/2010/main" val="2874270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E1A5E676-332B-7733-5210-010286DE3701}"/>
              </a:ext>
            </a:extLst>
          </p:cNvPr>
          <p:cNvSpPr>
            <a:spLocks noGrp="1"/>
          </p:cNvSpPr>
          <p:nvPr>
            <p:ph type="subTitle" idx="1"/>
          </p:nvPr>
        </p:nvSpPr>
        <p:spPr/>
        <p:txBody>
          <a:bodyPr/>
          <a:lstStyle/>
          <a:p>
            <a:endParaRPr lang="en-US"/>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7938"/>
            <a:ext cx="12234863" cy="6883401"/>
          </a:xfrm>
        </p:spPr>
      </p:pic>
    </p:spTree>
    <p:extLst>
      <p:ext uri="{BB962C8B-B14F-4D97-AF65-F5344CB8AC3E}">
        <p14:creationId xmlns:p14="http://schemas.microsoft.com/office/powerpoint/2010/main" val="2103833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Resurfacing, Restoration, and Rehabilitation (RRR) Projects: </a:t>
            </a:r>
          </a:p>
          <a:p>
            <a:pPr marL="0" indent="0">
              <a:buNone/>
            </a:pPr>
            <a:endParaRPr lang="en-US"/>
          </a:p>
          <a:p>
            <a:pPr marL="457200" lvl="1" indent="0">
              <a:buNone/>
            </a:pPr>
            <a:r>
              <a:rPr lang="en-US" i="1"/>
              <a:t>“Defined as work undertaken to extend the service life of an existing highway and enhance highway safety for all modes of travel. This includes the placement of additional surface materials and other work necessary to return an existing roadway to a condition of structural and functional adequacy.” – FDM 114.1</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Introduction:</a:t>
            </a:r>
          </a:p>
        </p:txBody>
      </p:sp>
      <p:sp>
        <p:nvSpPr>
          <p:cNvPr id="8" name="Rectangle 7">
            <a:extLst>
              <a:ext uri="{FF2B5EF4-FFF2-40B4-BE49-F238E27FC236}">
                <a16:creationId xmlns:a16="http://schemas.microsoft.com/office/drawing/2014/main" id="{3455B9EC-44ED-9C90-2336-20BB90B4B9B1}"/>
              </a:ext>
            </a:extLst>
          </p:cNvPr>
          <p:cNvSpPr/>
          <p:nvPr/>
        </p:nvSpPr>
        <p:spPr>
          <a:xfrm>
            <a:off x="5246914" y="2449286"/>
            <a:ext cx="2909661" cy="359228"/>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E34AB1-55F6-0281-23DC-63E8BD2A7E9A}"/>
              </a:ext>
            </a:extLst>
          </p:cNvPr>
          <p:cNvSpPr/>
          <p:nvPr/>
        </p:nvSpPr>
        <p:spPr>
          <a:xfrm>
            <a:off x="1626304" y="2785051"/>
            <a:ext cx="3212026" cy="359228"/>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21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FDM – 114 </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pic>
        <p:nvPicPr>
          <p:cNvPr id="7" name="Picture 6">
            <a:extLst>
              <a:ext uri="{FF2B5EF4-FFF2-40B4-BE49-F238E27FC236}">
                <a16:creationId xmlns:a16="http://schemas.microsoft.com/office/drawing/2014/main" id="{5054807A-A320-38BA-663E-96E824F50D59}"/>
              </a:ext>
            </a:extLst>
          </p:cNvPr>
          <p:cNvPicPr>
            <a:picLocks noChangeAspect="1"/>
          </p:cNvPicPr>
          <p:nvPr/>
        </p:nvPicPr>
        <p:blipFill>
          <a:blip r:embed="rId4"/>
          <a:stretch>
            <a:fillRect/>
          </a:stretch>
        </p:blipFill>
        <p:spPr>
          <a:xfrm>
            <a:off x="8248432" y="1628823"/>
            <a:ext cx="3236104" cy="4190214"/>
          </a:xfrm>
          <a:prstGeom prst="rect">
            <a:avLst/>
          </a:prstGeom>
        </p:spPr>
      </p:pic>
      <p:pic>
        <p:nvPicPr>
          <p:cNvPr id="13" name="Picture 12">
            <a:extLst>
              <a:ext uri="{FF2B5EF4-FFF2-40B4-BE49-F238E27FC236}">
                <a16:creationId xmlns:a16="http://schemas.microsoft.com/office/drawing/2014/main" id="{BE4C0350-988B-AAC4-989B-B7FC50961783}"/>
              </a:ext>
            </a:extLst>
          </p:cNvPr>
          <p:cNvPicPr>
            <a:picLocks noChangeAspect="1"/>
          </p:cNvPicPr>
          <p:nvPr/>
        </p:nvPicPr>
        <p:blipFill>
          <a:blip r:embed="rId5"/>
          <a:stretch>
            <a:fillRect/>
          </a:stretch>
        </p:blipFill>
        <p:spPr>
          <a:xfrm>
            <a:off x="428734" y="2525390"/>
            <a:ext cx="6818688" cy="3016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CBE93537-C750-3391-F37D-0667A2868044}"/>
              </a:ext>
            </a:extLst>
          </p:cNvPr>
          <p:cNvSpPr/>
          <p:nvPr/>
        </p:nvSpPr>
        <p:spPr>
          <a:xfrm>
            <a:off x="553570" y="3597839"/>
            <a:ext cx="6573094" cy="17792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F5B097-E49F-1206-8E4C-EBB6CD235CED}"/>
              </a:ext>
            </a:extLst>
          </p:cNvPr>
          <p:cNvSpPr/>
          <p:nvPr/>
        </p:nvSpPr>
        <p:spPr>
          <a:xfrm>
            <a:off x="553570" y="3775760"/>
            <a:ext cx="6573094" cy="196189"/>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63A75E-1BB0-0E41-35E6-4687FF60805C}"/>
              </a:ext>
            </a:extLst>
          </p:cNvPr>
          <p:cNvSpPr/>
          <p:nvPr/>
        </p:nvSpPr>
        <p:spPr>
          <a:xfrm>
            <a:off x="551531" y="3967487"/>
            <a:ext cx="6573094" cy="196189"/>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454B07-0C4E-37D2-9A6B-0FAB8C0E21D8}"/>
              </a:ext>
            </a:extLst>
          </p:cNvPr>
          <p:cNvSpPr/>
          <p:nvPr/>
        </p:nvSpPr>
        <p:spPr>
          <a:xfrm>
            <a:off x="551531" y="4157358"/>
            <a:ext cx="6573094" cy="17792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67A9DC-D320-6C91-3C70-D55E5A4F031E}"/>
              </a:ext>
            </a:extLst>
          </p:cNvPr>
          <p:cNvSpPr/>
          <p:nvPr/>
        </p:nvSpPr>
        <p:spPr>
          <a:xfrm>
            <a:off x="551531" y="4334661"/>
            <a:ext cx="871916" cy="196189"/>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217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FDM – 114 </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pic>
        <p:nvPicPr>
          <p:cNvPr id="8" name="Picture 7">
            <a:extLst>
              <a:ext uri="{FF2B5EF4-FFF2-40B4-BE49-F238E27FC236}">
                <a16:creationId xmlns:a16="http://schemas.microsoft.com/office/drawing/2014/main" id="{C73941D8-8FE2-DC08-51F2-B852CBDE25AE}"/>
              </a:ext>
            </a:extLst>
          </p:cNvPr>
          <p:cNvPicPr>
            <a:picLocks noChangeAspect="1"/>
          </p:cNvPicPr>
          <p:nvPr/>
        </p:nvPicPr>
        <p:blipFill>
          <a:blip r:embed="rId4"/>
          <a:stretch>
            <a:fillRect/>
          </a:stretch>
        </p:blipFill>
        <p:spPr>
          <a:xfrm>
            <a:off x="286049" y="2200537"/>
            <a:ext cx="7028847" cy="392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B647FD2D-B2B8-88E5-9A29-45DCD5AB1405}"/>
              </a:ext>
            </a:extLst>
          </p:cNvPr>
          <p:cNvSpPr/>
          <p:nvPr/>
        </p:nvSpPr>
        <p:spPr>
          <a:xfrm>
            <a:off x="420220" y="2724150"/>
            <a:ext cx="4580405" cy="20955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A68F7E0-4D1D-F0D1-A638-DAECE2B49A27}"/>
              </a:ext>
            </a:extLst>
          </p:cNvPr>
          <p:cNvSpPr/>
          <p:nvPr/>
        </p:nvSpPr>
        <p:spPr>
          <a:xfrm>
            <a:off x="2195513" y="2724150"/>
            <a:ext cx="952500" cy="20955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723AEAD-846B-6FAC-F675-F797BC0974D2}"/>
              </a:ext>
            </a:extLst>
          </p:cNvPr>
          <p:cNvSpPr/>
          <p:nvPr/>
        </p:nvSpPr>
        <p:spPr>
          <a:xfrm>
            <a:off x="4321175" y="3301059"/>
            <a:ext cx="1473200" cy="20955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5680264-5614-7108-82F1-CB65E618FCFF}"/>
              </a:ext>
            </a:extLst>
          </p:cNvPr>
          <p:cNvSpPr/>
          <p:nvPr/>
        </p:nvSpPr>
        <p:spPr>
          <a:xfrm>
            <a:off x="944096" y="3777295"/>
            <a:ext cx="2942104" cy="20955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FBA07B-E311-940E-AAC9-BF27AA5617E3}"/>
              </a:ext>
            </a:extLst>
          </p:cNvPr>
          <p:cNvSpPr/>
          <p:nvPr/>
        </p:nvSpPr>
        <p:spPr>
          <a:xfrm>
            <a:off x="944096" y="4279806"/>
            <a:ext cx="2942104" cy="20955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636CF5-3BCC-866C-E941-881E85E9795B}"/>
              </a:ext>
            </a:extLst>
          </p:cNvPr>
          <p:cNvSpPr/>
          <p:nvPr/>
        </p:nvSpPr>
        <p:spPr>
          <a:xfrm>
            <a:off x="892268" y="4540201"/>
            <a:ext cx="2041432" cy="20955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D51E6F2-0426-4C0B-0C5C-B54E68C848F1}"/>
              </a:ext>
            </a:extLst>
          </p:cNvPr>
          <p:cNvSpPr/>
          <p:nvPr/>
        </p:nvSpPr>
        <p:spPr>
          <a:xfrm>
            <a:off x="2329420" y="4814040"/>
            <a:ext cx="2518805" cy="2286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65BB610-FFF6-B22A-7E14-FD419C67E679}"/>
              </a:ext>
            </a:extLst>
          </p:cNvPr>
          <p:cNvSpPr/>
          <p:nvPr/>
        </p:nvSpPr>
        <p:spPr>
          <a:xfrm>
            <a:off x="2300844" y="5301488"/>
            <a:ext cx="847169" cy="2286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4CB3C67-4587-10F4-544F-3121E402A6BF}"/>
              </a:ext>
            </a:extLst>
          </p:cNvPr>
          <p:cNvSpPr/>
          <p:nvPr/>
        </p:nvSpPr>
        <p:spPr>
          <a:xfrm>
            <a:off x="1465025" y="5585350"/>
            <a:ext cx="4329350" cy="2286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80498D4-B702-DA0C-ADF2-1527D34899AE}"/>
              </a:ext>
            </a:extLst>
          </p:cNvPr>
          <p:cNvPicPr>
            <a:picLocks noChangeAspect="1"/>
          </p:cNvPicPr>
          <p:nvPr/>
        </p:nvPicPr>
        <p:blipFill>
          <a:blip r:embed="rId5"/>
          <a:stretch>
            <a:fillRect/>
          </a:stretch>
        </p:blipFill>
        <p:spPr>
          <a:xfrm>
            <a:off x="7517493" y="2182153"/>
            <a:ext cx="4528881" cy="346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7EA4A828-0BE6-7F69-5902-EDC513AA12BE}"/>
              </a:ext>
            </a:extLst>
          </p:cNvPr>
          <p:cNvSpPr/>
          <p:nvPr/>
        </p:nvSpPr>
        <p:spPr>
          <a:xfrm>
            <a:off x="9996487" y="2557462"/>
            <a:ext cx="1379084" cy="15716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C024BF-1877-23F1-B753-A164B3B87CC5}"/>
              </a:ext>
            </a:extLst>
          </p:cNvPr>
          <p:cNvSpPr/>
          <p:nvPr/>
        </p:nvSpPr>
        <p:spPr>
          <a:xfrm>
            <a:off x="11638429" y="2933701"/>
            <a:ext cx="361030"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2ED605-69ED-72B3-E0A3-D6AB2FBF73B3}"/>
              </a:ext>
            </a:extLst>
          </p:cNvPr>
          <p:cNvSpPr/>
          <p:nvPr/>
        </p:nvSpPr>
        <p:spPr>
          <a:xfrm>
            <a:off x="7890341" y="3058927"/>
            <a:ext cx="1396533"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529D0FB-67C8-8AE6-BAE7-94060D884D7A}"/>
              </a:ext>
            </a:extLst>
          </p:cNvPr>
          <p:cNvSpPr/>
          <p:nvPr/>
        </p:nvSpPr>
        <p:spPr>
          <a:xfrm>
            <a:off x="8642815" y="3522850"/>
            <a:ext cx="1806109"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FE2448-37E9-7CA9-6E96-7C5DB9E8842E}"/>
              </a:ext>
            </a:extLst>
          </p:cNvPr>
          <p:cNvSpPr/>
          <p:nvPr/>
        </p:nvSpPr>
        <p:spPr>
          <a:xfrm>
            <a:off x="7890341" y="3813013"/>
            <a:ext cx="2106146"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1C5771-98BB-9AA5-125E-D772BDE5B19C}"/>
              </a:ext>
            </a:extLst>
          </p:cNvPr>
          <p:cNvSpPr/>
          <p:nvPr/>
        </p:nvSpPr>
        <p:spPr>
          <a:xfrm>
            <a:off x="10147767" y="4506864"/>
            <a:ext cx="777408"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A3AD95-B050-6C84-3E59-FD5AB3677075}"/>
              </a:ext>
            </a:extLst>
          </p:cNvPr>
          <p:cNvSpPr/>
          <p:nvPr/>
        </p:nvSpPr>
        <p:spPr>
          <a:xfrm>
            <a:off x="8462299" y="4680696"/>
            <a:ext cx="1685467"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E41C06-0BD5-0833-90C5-B62ED6E26415}"/>
              </a:ext>
            </a:extLst>
          </p:cNvPr>
          <p:cNvSpPr/>
          <p:nvPr/>
        </p:nvSpPr>
        <p:spPr>
          <a:xfrm>
            <a:off x="9305032" y="4893925"/>
            <a:ext cx="996256" cy="13811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4123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12"/>
                                        </p:tgtEl>
                                        <p:attrNameLst>
                                          <p:attrName>ppt_w</p:attrName>
                                        </p:attrNameLst>
                                      </p:cBhvr>
                                      <p:tavLst>
                                        <p:tav tm="0">
                                          <p:val>
                                            <p:strVal val="ppt_w"/>
                                          </p:val>
                                        </p:tav>
                                        <p:tav tm="100000">
                                          <p:val>
                                            <p:fltVal val="0"/>
                                          </p:val>
                                        </p:tav>
                                      </p:tavLst>
                                    </p:anim>
                                    <p:anim calcmode="lin" valueType="num">
                                      <p:cBhvr>
                                        <p:cTn id="19" dur="500"/>
                                        <p:tgtEl>
                                          <p:spTgt spid="12"/>
                                        </p:tgtEl>
                                        <p:attrNameLst>
                                          <p:attrName>ppt_h</p:attrName>
                                        </p:attrNameLst>
                                      </p:cBhvr>
                                      <p:tavLst>
                                        <p:tav tm="0">
                                          <p:val>
                                            <p:strVal val="ppt_h"/>
                                          </p:val>
                                        </p:tav>
                                        <p:tav tm="100000">
                                          <p:val>
                                            <p:fltVal val="0"/>
                                          </p:val>
                                        </p:tav>
                                      </p:tavLst>
                                    </p:anim>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1000"/>
                                        <p:tgtEl>
                                          <p:spTgt spid="28"/>
                                        </p:tgtEl>
                                      </p:cBhvr>
                                    </p:animEffect>
                                  </p:childTnLst>
                                </p:cTn>
                              </p:par>
                            </p:childTnLst>
                          </p:cTn>
                        </p:par>
                        <p:par>
                          <p:cTn id="36" fill="hold">
                            <p:stCondLst>
                              <p:cond delay="2000"/>
                            </p:stCondLst>
                            <p:childTnLst>
                              <p:par>
                                <p:cTn id="37" presetID="32" presetClass="emph" presetSubtype="0" fill="hold" nodeType="afterEffect">
                                  <p:stCondLst>
                                    <p:cond delay="0"/>
                                  </p:stCondLst>
                                  <p:childTnLst>
                                    <p:animRot by="120000">
                                      <p:cBhvr>
                                        <p:cTn id="38" dur="100" fill="hold">
                                          <p:stCondLst>
                                            <p:cond delay="0"/>
                                          </p:stCondLst>
                                        </p:cTn>
                                        <p:tgtEl>
                                          <p:spTgt spid="28"/>
                                        </p:tgtEl>
                                        <p:attrNameLst>
                                          <p:attrName>r</p:attrName>
                                        </p:attrNameLst>
                                      </p:cBhvr>
                                    </p:animRot>
                                    <p:animRot by="-240000">
                                      <p:cBhvr>
                                        <p:cTn id="39" dur="200" fill="hold">
                                          <p:stCondLst>
                                            <p:cond delay="200"/>
                                          </p:stCondLst>
                                        </p:cTn>
                                        <p:tgtEl>
                                          <p:spTgt spid="28"/>
                                        </p:tgtEl>
                                        <p:attrNameLst>
                                          <p:attrName>r</p:attrName>
                                        </p:attrNameLst>
                                      </p:cBhvr>
                                    </p:animRot>
                                    <p:animRot by="240000">
                                      <p:cBhvr>
                                        <p:cTn id="40" dur="200" fill="hold">
                                          <p:stCondLst>
                                            <p:cond delay="400"/>
                                          </p:stCondLst>
                                        </p:cTn>
                                        <p:tgtEl>
                                          <p:spTgt spid="28"/>
                                        </p:tgtEl>
                                        <p:attrNameLst>
                                          <p:attrName>r</p:attrName>
                                        </p:attrNameLst>
                                      </p:cBhvr>
                                    </p:animRot>
                                    <p:animRot by="-240000">
                                      <p:cBhvr>
                                        <p:cTn id="41" dur="200" fill="hold">
                                          <p:stCondLst>
                                            <p:cond delay="600"/>
                                          </p:stCondLst>
                                        </p:cTn>
                                        <p:tgtEl>
                                          <p:spTgt spid="28"/>
                                        </p:tgtEl>
                                        <p:attrNameLst>
                                          <p:attrName>r</p:attrName>
                                        </p:attrNameLst>
                                      </p:cBhvr>
                                    </p:animRot>
                                    <p:animRot by="120000">
                                      <p:cBhvr>
                                        <p:cTn id="42" dur="200" fill="hold">
                                          <p:stCondLst>
                                            <p:cond delay="800"/>
                                          </p:stCondLst>
                                        </p:cTn>
                                        <p:tgtEl>
                                          <p:spTgt spid="2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1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1000"/>
                                        <p:tgtEl>
                                          <p:spTgt spid="7"/>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10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10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10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10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left)">
                                      <p:cBhvr>
                                        <p:cTn id="81" dur="10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7"/>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3"/>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4"/>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5"/>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6"/>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7"/>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8"/>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19"/>
                                        </p:tgtEl>
                                        <p:attrNameLst>
                                          <p:attrName>ppt_w</p:attrName>
                                        </p:attrNameLst>
                                      </p:cBhvr>
                                      <p:tavLst>
                                        <p:tav tm="0">
                                          <p:val>
                                            <p:strVal val="ppt_w"/>
                                          </p:val>
                                        </p:tav>
                                        <p:tav tm="100000">
                                          <p:val>
                                            <p:fltVal val="0"/>
                                          </p:val>
                                        </p:tav>
                                      </p:tavLst>
                                    </p:anim>
                                    <p:anim calcmode="lin" valueType="num">
                                      <p:cBhvr>
                                        <p:cTn id="102" dur="500"/>
                                        <p:tgtEl>
                                          <p:spTgt spid="19"/>
                                        </p:tgtEl>
                                        <p:attrNameLst>
                                          <p:attrName>ppt_h</p:attrName>
                                        </p:attrNameLst>
                                      </p:cBhvr>
                                      <p:tavLst>
                                        <p:tav tm="0">
                                          <p:val>
                                            <p:strVal val="ppt_h"/>
                                          </p:val>
                                        </p:tav>
                                        <p:tav tm="100000">
                                          <p:val>
                                            <p:fltVal val="0"/>
                                          </p:val>
                                        </p:tav>
                                      </p:tavLst>
                                    </p:anim>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53" presetClass="exit" presetSubtype="32" fill="hold" nodeType="withEffect">
                                  <p:stCondLst>
                                    <p:cond delay="0"/>
                                  </p:stCondLst>
                                  <p:childTnLst>
                                    <p:anim calcmode="lin" valueType="num">
                                      <p:cBhvr>
                                        <p:cTn id="106" dur="500"/>
                                        <p:tgtEl>
                                          <p:spTgt spid="28"/>
                                        </p:tgtEl>
                                        <p:attrNameLst>
                                          <p:attrName>ppt_w</p:attrName>
                                        </p:attrNameLst>
                                      </p:cBhvr>
                                      <p:tavLst>
                                        <p:tav tm="0">
                                          <p:val>
                                            <p:strVal val="ppt_w"/>
                                          </p:val>
                                        </p:tav>
                                        <p:tav tm="100000">
                                          <p:val>
                                            <p:fltVal val="0"/>
                                          </p:val>
                                        </p:tav>
                                      </p:tavLst>
                                    </p:anim>
                                    <p:anim calcmode="lin" valueType="num">
                                      <p:cBhvr>
                                        <p:cTn id="107" dur="500"/>
                                        <p:tgtEl>
                                          <p:spTgt spid="28"/>
                                        </p:tgtEl>
                                        <p:attrNameLst>
                                          <p:attrName>ppt_h</p:attrName>
                                        </p:attrNameLst>
                                      </p:cBhvr>
                                      <p:tavLst>
                                        <p:tav tm="0">
                                          <p:val>
                                            <p:strVal val="ppt_h"/>
                                          </p:val>
                                        </p:tav>
                                        <p:tav tm="100000">
                                          <p:val>
                                            <p:fltVal val="0"/>
                                          </p:val>
                                        </p:tav>
                                      </p:tavLst>
                                    </p:anim>
                                    <p:animEffect transition="out" filter="fade">
                                      <p:cBhvr>
                                        <p:cTn id="108" dur="500"/>
                                        <p:tgtEl>
                                          <p:spTgt spid="28"/>
                                        </p:tgtEl>
                                      </p:cBhvr>
                                    </p:animEffect>
                                    <p:set>
                                      <p:cBhvr>
                                        <p:cTn id="109" dur="1" fill="hold">
                                          <p:stCondLst>
                                            <p:cond delay="499"/>
                                          </p:stCondLst>
                                        </p:cTn>
                                        <p:tgtEl>
                                          <p:spTgt spid="28"/>
                                        </p:tgtEl>
                                        <p:attrNameLst>
                                          <p:attrName>style.visibility</p:attrName>
                                        </p:attrNameLst>
                                      </p:cBhvr>
                                      <p:to>
                                        <p:strVal val="hidden"/>
                                      </p:to>
                                    </p:set>
                                  </p:childTnLst>
                                </p:cTn>
                              </p:par>
                              <p:par>
                                <p:cTn id="110" presetID="22" presetClass="entr" presetSubtype="8"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left)">
                                      <p:cBhvr>
                                        <p:cTn id="112" dur="10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20"/>
                                        </p:tgtEl>
                                        <p:attrNameLst>
                                          <p:attrName>ppt_w</p:attrName>
                                        </p:attrNameLst>
                                      </p:cBhvr>
                                      <p:tavLst>
                                        <p:tav tm="0">
                                          <p:val>
                                            <p:strVal val="ppt_w"/>
                                          </p:val>
                                        </p:tav>
                                        <p:tav tm="100000">
                                          <p:val>
                                            <p:fltVal val="0"/>
                                          </p:val>
                                        </p:tav>
                                      </p:tavLst>
                                    </p:anim>
                                    <p:anim calcmode="lin" valueType="num">
                                      <p:cBhvr>
                                        <p:cTn id="117" dur="500"/>
                                        <p:tgtEl>
                                          <p:spTgt spid="20"/>
                                        </p:tgtEl>
                                        <p:attrNameLst>
                                          <p:attrName>ppt_h</p:attrName>
                                        </p:attrNameLst>
                                      </p:cBhvr>
                                      <p:tavLst>
                                        <p:tav tm="0">
                                          <p:val>
                                            <p:strVal val="ppt_h"/>
                                          </p:val>
                                        </p:tav>
                                        <p:tav tm="100000">
                                          <p:val>
                                            <p:fltVal val="0"/>
                                          </p:val>
                                        </p:tav>
                                      </p:tavLst>
                                    </p:anim>
                                    <p:animEffect transition="out" filter="fade">
                                      <p:cBhvr>
                                        <p:cTn id="118" dur="500"/>
                                        <p:tgtEl>
                                          <p:spTgt spid="20"/>
                                        </p:tgtEl>
                                      </p:cBhvr>
                                    </p:animEffect>
                                    <p:set>
                                      <p:cBhvr>
                                        <p:cTn id="119" dur="1" fill="hold">
                                          <p:stCondLst>
                                            <p:cond delay="499"/>
                                          </p:stCondLst>
                                        </p:cTn>
                                        <p:tgtEl>
                                          <p:spTgt spid="20"/>
                                        </p:tgtEl>
                                        <p:attrNameLst>
                                          <p:attrName>style.visibility</p:attrName>
                                        </p:attrNameLst>
                                      </p:cBhvr>
                                      <p:to>
                                        <p:strVal val="hidden"/>
                                      </p:to>
                                    </p:set>
                                  </p:childTnLst>
                                </p:cTn>
                              </p:par>
                              <p:par>
                                <p:cTn id="120" presetID="22" presetClass="entr" presetSubtype="8"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left)">
                                      <p:cBhvr>
                                        <p:cTn id="122" dur="1000"/>
                                        <p:tgtEl>
                                          <p:spTgt spid="21"/>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xit" presetSubtype="32" fill="hold" grpId="1" nodeType="clickEffect">
                                  <p:stCondLst>
                                    <p:cond delay="0"/>
                                  </p:stCondLst>
                                  <p:childTnLst>
                                    <p:anim calcmode="lin" valueType="num">
                                      <p:cBhvr>
                                        <p:cTn id="126" dur="500"/>
                                        <p:tgtEl>
                                          <p:spTgt spid="21"/>
                                        </p:tgtEl>
                                        <p:attrNameLst>
                                          <p:attrName>ppt_w</p:attrName>
                                        </p:attrNameLst>
                                      </p:cBhvr>
                                      <p:tavLst>
                                        <p:tav tm="0">
                                          <p:val>
                                            <p:strVal val="ppt_w"/>
                                          </p:val>
                                        </p:tav>
                                        <p:tav tm="100000">
                                          <p:val>
                                            <p:fltVal val="0"/>
                                          </p:val>
                                        </p:tav>
                                      </p:tavLst>
                                    </p:anim>
                                    <p:anim calcmode="lin" valueType="num">
                                      <p:cBhvr>
                                        <p:cTn id="127" dur="500"/>
                                        <p:tgtEl>
                                          <p:spTgt spid="21"/>
                                        </p:tgtEl>
                                        <p:attrNameLst>
                                          <p:attrName>ppt_h</p:attrName>
                                        </p:attrNameLst>
                                      </p:cBhvr>
                                      <p:tavLst>
                                        <p:tav tm="0">
                                          <p:val>
                                            <p:strVal val="ppt_h"/>
                                          </p:val>
                                        </p:tav>
                                        <p:tav tm="100000">
                                          <p:val>
                                            <p:fltVal val="0"/>
                                          </p:val>
                                        </p:tav>
                                      </p:tavLst>
                                    </p:anim>
                                    <p:animEffect transition="out" filter="fade">
                                      <p:cBhvr>
                                        <p:cTn id="128" dur="500"/>
                                        <p:tgtEl>
                                          <p:spTgt spid="21"/>
                                        </p:tgtEl>
                                      </p:cBhvr>
                                    </p:animEffect>
                                    <p:set>
                                      <p:cBhvr>
                                        <p:cTn id="129" dur="1" fill="hold">
                                          <p:stCondLst>
                                            <p:cond delay="499"/>
                                          </p:stCondLst>
                                        </p:cTn>
                                        <p:tgtEl>
                                          <p:spTgt spid="21"/>
                                        </p:tgtEl>
                                        <p:attrNameLst>
                                          <p:attrName>style.visibility</p:attrName>
                                        </p:attrNameLst>
                                      </p:cBhvr>
                                      <p:to>
                                        <p:strVal val="hidden"/>
                                      </p:to>
                                    </p:set>
                                  </p:childTnLst>
                                </p:cTn>
                              </p:par>
                              <p:par>
                                <p:cTn id="130" presetID="22" presetClass="entr" presetSubtype="8" fill="hold" grpId="0" nodeType="with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wipe(left)">
                                      <p:cBhvr>
                                        <p:cTn id="132" dur="1000"/>
                                        <p:tgtEl>
                                          <p:spTgt spid="22"/>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grpId="1" nodeType="clickEffect">
                                  <p:stCondLst>
                                    <p:cond delay="0"/>
                                  </p:stCondLst>
                                  <p:childTnLst>
                                    <p:anim calcmode="lin" valueType="num">
                                      <p:cBhvr>
                                        <p:cTn id="136" dur="500"/>
                                        <p:tgtEl>
                                          <p:spTgt spid="22"/>
                                        </p:tgtEl>
                                        <p:attrNameLst>
                                          <p:attrName>ppt_w</p:attrName>
                                        </p:attrNameLst>
                                      </p:cBhvr>
                                      <p:tavLst>
                                        <p:tav tm="0">
                                          <p:val>
                                            <p:strVal val="ppt_w"/>
                                          </p:val>
                                        </p:tav>
                                        <p:tav tm="100000">
                                          <p:val>
                                            <p:fltVal val="0"/>
                                          </p:val>
                                        </p:tav>
                                      </p:tavLst>
                                    </p:anim>
                                    <p:anim calcmode="lin" valueType="num">
                                      <p:cBhvr>
                                        <p:cTn id="137" dur="500"/>
                                        <p:tgtEl>
                                          <p:spTgt spid="22"/>
                                        </p:tgtEl>
                                        <p:attrNameLst>
                                          <p:attrName>ppt_h</p:attrName>
                                        </p:attrNameLst>
                                      </p:cBhvr>
                                      <p:tavLst>
                                        <p:tav tm="0">
                                          <p:val>
                                            <p:strVal val="ppt_h"/>
                                          </p:val>
                                        </p:tav>
                                        <p:tav tm="100000">
                                          <p:val>
                                            <p:fltVal val="0"/>
                                          </p:val>
                                        </p:tav>
                                      </p:tavLst>
                                    </p:anim>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22" presetClass="entr" presetSubtype="8" fill="hold" grpId="0"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left)">
                                      <p:cBhvr>
                                        <p:cTn id="142" dur="1000"/>
                                        <p:tgtEl>
                                          <p:spTgt spid="23"/>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xit" presetSubtype="32" fill="hold" grpId="1" nodeType="clickEffect">
                                  <p:stCondLst>
                                    <p:cond delay="0"/>
                                  </p:stCondLst>
                                  <p:childTnLst>
                                    <p:anim calcmode="lin" valueType="num">
                                      <p:cBhvr>
                                        <p:cTn id="146" dur="500"/>
                                        <p:tgtEl>
                                          <p:spTgt spid="23"/>
                                        </p:tgtEl>
                                        <p:attrNameLst>
                                          <p:attrName>ppt_w</p:attrName>
                                        </p:attrNameLst>
                                      </p:cBhvr>
                                      <p:tavLst>
                                        <p:tav tm="0">
                                          <p:val>
                                            <p:strVal val="ppt_w"/>
                                          </p:val>
                                        </p:tav>
                                        <p:tav tm="100000">
                                          <p:val>
                                            <p:fltVal val="0"/>
                                          </p:val>
                                        </p:tav>
                                      </p:tavLst>
                                    </p:anim>
                                    <p:anim calcmode="lin" valueType="num">
                                      <p:cBhvr>
                                        <p:cTn id="147" dur="500"/>
                                        <p:tgtEl>
                                          <p:spTgt spid="23"/>
                                        </p:tgtEl>
                                        <p:attrNameLst>
                                          <p:attrName>ppt_h</p:attrName>
                                        </p:attrNameLst>
                                      </p:cBhvr>
                                      <p:tavLst>
                                        <p:tav tm="0">
                                          <p:val>
                                            <p:strVal val="ppt_h"/>
                                          </p:val>
                                        </p:tav>
                                        <p:tav tm="100000">
                                          <p:val>
                                            <p:fltVal val="0"/>
                                          </p:val>
                                        </p:tav>
                                      </p:tavLst>
                                    </p:anim>
                                    <p:animEffect transition="out" filter="fade">
                                      <p:cBhvr>
                                        <p:cTn id="148" dur="500"/>
                                        <p:tgtEl>
                                          <p:spTgt spid="23"/>
                                        </p:tgtEl>
                                      </p:cBhvr>
                                    </p:animEffect>
                                    <p:set>
                                      <p:cBhvr>
                                        <p:cTn id="149" dur="1" fill="hold">
                                          <p:stCondLst>
                                            <p:cond delay="499"/>
                                          </p:stCondLst>
                                        </p:cTn>
                                        <p:tgtEl>
                                          <p:spTgt spid="23"/>
                                        </p:tgtEl>
                                        <p:attrNameLst>
                                          <p:attrName>style.visibility</p:attrName>
                                        </p:attrNameLst>
                                      </p:cBhvr>
                                      <p:to>
                                        <p:strVal val="hidden"/>
                                      </p:to>
                                    </p:set>
                                  </p:childTnLst>
                                </p:cTn>
                              </p:par>
                              <p:par>
                                <p:cTn id="150" presetID="22" presetClass="entr" presetSubtype="8" fill="hold" grpId="0" nodeType="withEffect">
                                  <p:stCondLst>
                                    <p:cond delay="0"/>
                                  </p:stCondLst>
                                  <p:childTnLst>
                                    <p:set>
                                      <p:cBhvr>
                                        <p:cTn id="151" dur="1" fill="hold">
                                          <p:stCondLst>
                                            <p:cond delay="0"/>
                                          </p:stCondLst>
                                        </p:cTn>
                                        <p:tgtEl>
                                          <p:spTgt spid="24"/>
                                        </p:tgtEl>
                                        <p:attrNameLst>
                                          <p:attrName>style.visibility</p:attrName>
                                        </p:attrNameLst>
                                      </p:cBhvr>
                                      <p:to>
                                        <p:strVal val="visible"/>
                                      </p:to>
                                    </p:set>
                                    <p:animEffect transition="in" filter="wipe(left)">
                                      <p:cBhvr>
                                        <p:cTn id="152" dur="1000"/>
                                        <p:tgtEl>
                                          <p:spTgt spid="24"/>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grpId="1" nodeType="clickEffect">
                                  <p:stCondLst>
                                    <p:cond delay="0"/>
                                  </p:stCondLst>
                                  <p:childTnLst>
                                    <p:anim calcmode="lin" valueType="num">
                                      <p:cBhvr>
                                        <p:cTn id="156" dur="500"/>
                                        <p:tgtEl>
                                          <p:spTgt spid="24"/>
                                        </p:tgtEl>
                                        <p:attrNameLst>
                                          <p:attrName>ppt_w</p:attrName>
                                        </p:attrNameLst>
                                      </p:cBhvr>
                                      <p:tavLst>
                                        <p:tav tm="0">
                                          <p:val>
                                            <p:strVal val="ppt_w"/>
                                          </p:val>
                                        </p:tav>
                                        <p:tav tm="100000">
                                          <p:val>
                                            <p:fltVal val="0"/>
                                          </p:val>
                                        </p:tav>
                                      </p:tavLst>
                                    </p:anim>
                                    <p:anim calcmode="lin" valueType="num">
                                      <p:cBhvr>
                                        <p:cTn id="157" dur="500"/>
                                        <p:tgtEl>
                                          <p:spTgt spid="24"/>
                                        </p:tgtEl>
                                        <p:attrNameLst>
                                          <p:attrName>ppt_h</p:attrName>
                                        </p:attrNameLst>
                                      </p:cBhvr>
                                      <p:tavLst>
                                        <p:tav tm="0">
                                          <p:val>
                                            <p:strVal val="ppt_h"/>
                                          </p:val>
                                        </p:tav>
                                        <p:tav tm="100000">
                                          <p:val>
                                            <p:fltVal val="0"/>
                                          </p:val>
                                        </p:tav>
                                      </p:tavLst>
                                    </p:anim>
                                    <p:animEffect transition="out" filter="fade">
                                      <p:cBhvr>
                                        <p:cTn id="158" dur="500"/>
                                        <p:tgtEl>
                                          <p:spTgt spid="24"/>
                                        </p:tgtEl>
                                      </p:cBhvr>
                                    </p:animEffect>
                                    <p:set>
                                      <p:cBhvr>
                                        <p:cTn id="159" dur="1" fill="hold">
                                          <p:stCondLst>
                                            <p:cond delay="499"/>
                                          </p:stCondLst>
                                        </p:cTn>
                                        <p:tgtEl>
                                          <p:spTgt spid="24"/>
                                        </p:tgtEl>
                                        <p:attrNameLst>
                                          <p:attrName>style.visibility</p:attrName>
                                        </p:attrNameLst>
                                      </p:cBhvr>
                                      <p:to>
                                        <p:strVal val="hidden"/>
                                      </p:to>
                                    </p:set>
                                  </p:childTnLst>
                                </p:cTn>
                              </p:par>
                              <p:par>
                                <p:cTn id="160" presetID="22" presetClass="entr" presetSubtype="8" fill="hold" grpId="0" nodeType="withEffect">
                                  <p:stCondLst>
                                    <p:cond delay="0"/>
                                  </p:stCondLst>
                                  <p:childTnLst>
                                    <p:set>
                                      <p:cBhvr>
                                        <p:cTn id="161" dur="1" fill="hold">
                                          <p:stCondLst>
                                            <p:cond delay="0"/>
                                          </p:stCondLst>
                                        </p:cTn>
                                        <p:tgtEl>
                                          <p:spTgt spid="25"/>
                                        </p:tgtEl>
                                        <p:attrNameLst>
                                          <p:attrName>style.visibility</p:attrName>
                                        </p:attrNameLst>
                                      </p:cBhvr>
                                      <p:to>
                                        <p:strVal val="visible"/>
                                      </p:to>
                                    </p:set>
                                    <p:animEffect transition="in" filter="wipe(left)">
                                      <p:cBhvr>
                                        <p:cTn id="162" dur="1000"/>
                                        <p:tgtEl>
                                          <p:spTgt spid="25"/>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xit" presetSubtype="32" fill="hold" grpId="1" nodeType="clickEffect">
                                  <p:stCondLst>
                                    <p:cond delay="0"/>
                                  </p:stCondLst>
                                  <p:childTnLst>
                                    <p:anim calcmode="lin" valueType="num">
                                      <p:cBhvr>
                                        <p:cTn id="166" dur="500"/>
                                        <p:tgtEl>
                                          <p:spTgt spid="25"/>
                                        </p:tgtEl>
                                        <p:attrNameLst>
                                          <p:attrName>ppt_w</p:attrName>
                                        </p:attrNameLst>
                                      </p:cBhvr>
                                      <p:tavLst>
                                        <p:tav tm="0">
                                          <p:val>
                                            <p:strVal val="ppt_w"/>
                                          </p:val>
                                        </p:tav>
                                        <p:tav tm="100000">
                                          <p:val>
                                            <p:fltVal val="0"/>
                                          </p:val>
                                        </p:tav>
                                      </p:tavLst>
                                    </p:anim>
                                    <p:anim calcmode="lin" valueType="num">
                                      <p:cBhvr>
                                        <p:cTn id="167" dur="500"/>
                                        <p:tgtEl>
                                          <p:spTgt spid="25"/>
                                        </p:tgtEl>
                                        <p:attrNameLst>
                                          <p:attrName>ppt_h</p:attrName>
                                        </p:attrNameLst>
                                      </p:cBhvr>
                                      <p:tavLst>
                                        <p:tav tm="0">
                                          <p:val>
                                            <p:strVal val="ppt_h"/>
                                          </p:val>
                                        </p:tav>
                                        <p:tav tm="100000">
                                          <p:val>
                                            <p:fltVal val="0"/>
                                          </p:val>
                                        </p:tav>
                                      </p:tavLst>
                                    </p:anim>
                                    <p:animEffect transition="out" filter="fade">
                                      <p:cBhvr>
                                        <p:cTn id="168" dur="500"/>
                                        <p:tgtEl>
                                          <p:spTgt spid="25"/>
                                        </p:tgtEl>
                                      </p:cBhvr>
                                    </p:animEffect>
                                    <p:set>
                                      <p:cBhvr>
                                        <p:cTn id="16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 grpId="0" animBg="1"/>
      <p:bldP spid="2" grpId="1" animBg="1"/>
      <p:bldP spid="7" grpId="0" animBg="1"/>
      <p:bldP spid="7"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lstStyle/>
          <a:p>
            <a:r>
              <a:rPr lang="en-US"/>
              <a:t>FDM – 114 </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effectLst>
                  <a:outerShdw blurRad="38100" dist="38100" dir="2700000" algn="tl">
                    <a:srgbClr val="000000">
                      <a:alpha val="43137"/>
                    </a:srgbClr>
                  </a:outerShdw>
                </a:effectLst>
              </a:rPr>
              <a:t>Background:</a:t>
            </a:r>
          </a:p>
        </p:txBody>
      </p:sp>
      <p:pic>
        <p:nvPicPr>
          <p:cNvPr id="15" name="Picture 14">
            <a:extLst>
              <a:ext uri="{FF2B5EF4-FFF2-40B4-BE49-F238E27FC236}">
                <a16:creationId xmlns:a16="http://schemas.microsoft.com/office/drawing/2014/main" id="{D9110D52-6B51-249B-B62C-EAD507BFFA1A}"/>
              </a:ext>
            </a:extLst>
          </p:cNvPr>
          <p:cNvPicPr>
            <a:picLocks noChangeAspect="1"/>
          </p:cNvPicPr>
          <p:nvPr/>
        </p:nvPicPr>
        <p:blipFill>
          <a:blip r:embed="rId4"/>
          <a:stretch>
            <a:fillRect/>
          </a:stretch>
        </p:blipFill>
        <p:spPr>
          <a:xfrm>
            <a:off x="3692050" y="1355879"/>
            <a:ext cx="4807896" cy="5049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9AF5C6E2-7D81-9529-D201-BE881585EB83}"/>
              </a:ext>
            </a:extLst>
          </p:cNvPr>
          <p:cNvSpPr/>
          <p:nvPr/>
        </p:nvSpPr>
        <p:spPr>
          <a:xfrm>
            <a:off x="3736025" y="4581525"/>
            <a:ext cx="4617400" cy="1561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248049-13F1-B928-0647-C9094BD39F66}"/>
              </a:ext>
            </a:extLst>
          </p:cNvPr>
          <p:cNvSpPr/>
          <p:nvPr/>
        </p:nvSpPr>
        <p:spPr>
          <a:xfrm>
            <a:off x="3736025" y="4733549"/>
            <a:ext cx="4617400" cy="1561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B30B173-A39E-B973-007B-BD695574A493}"/>
              </a:ext>
            </a:extLst>
          </p:cNvPr>
          <p:cNvSpPr/>
          <p:nvPr/>
        </p:nvSpPr>
        <p:spPr>
          <a:xfrm>
            <a:off x="3736025" y="4889915"/>
            <a:ext cx="1717038" cy="110528"/>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8599210-91EB-2BF0-1542-3B976EFCBABF}"/>
              </a:ext>
            </a:extLst>
          </p:cNvPr>
          <p:cNvSpPr/>
          <p:nvPr/>
        </p:nvSpPr>
        <p:spPr>
          <a:xfrm>
            <a:off x="5453063" y="4889721"/>
            <a:ext cx="2900362" cy="110528"/>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0DD18A-6CA0-478F-3D1A-A399D1C78D55}"/>
              </a:ext>
            </a:extLst>
          </p:cNvPr>
          <p:cNvSpPr/>
          <p:nvPr/>
        </p:nvSpPr>
        <p:spPr>
          <a:xfrm>
            <a:off x="3736024" y="5000249"/>
            <a:ext cx="4617399" cy="152024"/>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9EE1C3E-C10B-5672-9BE9-DB49959DC0BE}"/>
              </a:ext>
            </a:extLst>
          </p:cNvPr>
          <p:cNvSpPr/>
          <p:nvPr/>
        </p:nvSpPr>
        <p:spPr>
          <a:xfrm>
            <a:off x="3736022" y="5149461"/>
            <a:ext cx="4617398" cy="127389"/>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F638E54-F81F-4E77-0C29-C9B4160CFF8A}"/>
              </a:ext>
            </a:extLst>
          </p:cNvPr>
          <p:cNvSpPr/>
          <p:nvPr/>
        </p:nvSpPr>
        <p:spPr>
          <a:xfrm>
            <a:off x="3736022" y="5276850"/>
            <a:ext cx="4617398" cy="127389"/>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0FB976-767F-6F04-1AB1-50AA1ACB033D}"/>
              </a:ext>
            </a:extLst>
          </p:cNvPr>
          <p:cNvSpPr/>
          <p:nvPr/>
        </p:nvSpPr>
        <p:spPr>
          <a:xfrm>
            <a:off x="3736022" y="5402491"/>
            <a:ext cx="2598103" cy="127389"/>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5A46DD4-9D00-B7E4-4178-FBC7DE7B34D5}"/>
              </a:ext>
            </a:extLst>
          </p:cNvPr>
          <p:cNvSpPr/>
          <p:nvPr/>
        </p:nvSpPr>
        <p:spPr>
          <a:xfrm>
            <a:off x="3736020" y="3397732"/>
            <a:ext cx="4617400" cy="1561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B16277-47D2-4C60-9F93-95655C18F455}"/>
              </a:ext>
            </a:extLst>
          </p:cNvPr>
          <p:cNvSpPr/>
          <p:nvPr/>
        </p:nvSpPr>
        <p:spPr>
          <a:xfrm>
            <a:off x="3736020" y="3547384"/>
            <a:ext cx="4617400" cy="1561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D9CD1C-C595-D1E3-D3AC-0EC5D14DC510}"/>
              </a:ext>
            </a:extLst>
          </p:cNvPr>
          <p:cNvSpPr/>
          <p:nvPr/>
        </p:nvSpPr>
        <p:spPr>
          <a:xfrm>
            <a:off x="3751649" y="3699979"/>
            <a:ext cx="540951" cy="15617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F9A3D6-84F0-2FBA-B6B1-E7B1C0606A9B}"/>
              </a:ext>
            </a:extLst>
          </p:cNvPr>
          <p:cNvSpPr/>
          <p:nvPr/>
        </p:nvSpPr>
        <p:spPr>
          <a:xfrm>
            <a:off x="6665913" y="3852574"/>
            <a:ext cx="1687507" cy="110722"/>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32EFF2-8F0D-184C-6D8C-717D81DEDCB8}"/>
              </a:ext>
            </a:extLst>
          </p:cNvPr>
          <p:cNvSpPr/>
          <p:nvPr/>
        </p:nvSpPr>
        <p:spPr>
          <a:xfrm>
            <a:off x="3750790" y="3963296"/>
            <a:ext cx="4602630" cy="121907"/>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9DAB4A-FDEC-5F8B-A34E-C311BFCB7CBC}"/>
              </a:ext>
            </a:extLst>
          </p:cNvPr>
          <p:cNvSpPr/>
          <p:nvPr/>
        </p:nvSpPr>
        <p:spPr>
          <a:xfrm>
            <a:off x="3750790" y="4083702"/>
            <a:ext cx="3729510" cy="132428"/>
          </a:xfrm>
          <a:prstGeom prst="rect">
            <a:avLst/>
          </a:prstGeom>
          <a:solidFill>
            <a:srgbClr val="00B0F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499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par>
                          <p:cTn id="43" fill="hold">
                            <p:stCondLst>
                              <p:cond delay="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1000"/>
                                        <p:tgtEl>
                                          <p:spTgt spid="16"/>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1000"/>
                                        <p:tgtEl>
                                          <p:spTgt spid="17"/>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1000"/>
                                        <p:tgtEl>
                                          <p:spTgt spid="27"/>
                                        </p:tgtEl>
                                      </p:cBhvr>
                                    </p:animEffec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1000"/>
                                        <p:tgtEl>
                                          <p:spTgt spid="29"/>
                                        </p:tgtEl>
                                      </p:cBhvr>
                                    </p:animEffect>
                                  </p:childTnLst>
                                </p:cTn>
                              </p:par>
                            </p:childTnLst>
                          </p:cTn>
                        </p:par>
                        <p:par>
                          <p:cTn id="68" fill="hold">
                            <p:stCondLst>
                              <p:cond delay="3000"/>
                            </p:stCondLst>
                            <p:childTnLst>
                              <p:par>
                                <p:cTn id="69" presetID="22" presetClass="entr" presetSubtype="8"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left)">
                                      <p:cBhvr>
                                        <p:cTn id="71" dur="1000"/>
                                        <p:tgtEl>
                                          <p:spTgt spid="30"/>
                                        </p:tgtEl>
                                      </p:cBhvr>
                                    </p:animEffect>
                                  </p:childTnLst>
                                </p:cTn>
                              </p:par>
                            </p:childTnLst>
                          </p:cTn>
                        </p:par>
                        <p:par>
                          <p:cTn id="72" fill="hold">
                            <p:stCondLst>
                              <p:cond delay="4000"/>
                            </p:stCondLst>
                            <p:childTnLst>
                              <p:par>
                                <p:cTn id="73" presetID="22" presetClass="entr" presetSubtype="8"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9" grpId="0" animBg="1"/>
      <p:bldP spid="30" grpId="0" animBg="1"/>
      <p:bldP spid="31" grpId="0" animBg="1"/>
      <p:bldP spid="2" grpId="0" animBg="1"/>
      <p:bldP spid="2"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2992</TotalTime>
  <Words>1629</Words>
  <Application>Microsoft Office PowerPoint</Application>
  <PresentationFormat>Widescreen</PresentationFormat>
  <Paragraphs>317</Paragraphs>
  <Slides>50</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Aptos</vt:lpstr>
      <vt:lpstr>Aptos Display</vt:lpstr>
      <vt:lpstr>Arial</vt:lpstr>
      <vt:lpstr>Segoe UI</vt:lpstr>
      <vt:lpstr>Wingdings</vt:lpstr>
      <vt:lpstr>Office Theme</vt:lpstr>
      <vt:lpstr>Resurfacing, Restoration, and Rehabilitation (RRR) Process in District 4 and 6</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D4 Process</vt:lpstr>
      <vt:lpstr>D4 Process</vt:lpstr>
      <vt:lpstr>D4 Process</vt:lpstr>
      <vt:lpstr>D4 Process</vt:lpstr>
      <vt:lpstr>D4 Process</vt:lpstr>
      <vt:lpstr>D4 Process</vt:lpstr>
      <vt:lpstr>D4 Process</vt:lpstr>
      <vt:lpstr>D4 Process</vt:lpstr>
      <vt:lpstr>D4 Process</vt:lpstr>
      <vt:lpstr>D4 Process</vt:lpstr>
      <vt:lpstr>D4 Process</vt:lpstr>
      <vt:lpstr>D4 Process</vt:lpstr>
      <vt:lpstr>D4 Process</vt:lpstr>
      <vt:lpstr>PowerPoint Presentation</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D6 Process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Valido, Raymond</cp:lastModifiedBy>
  <cp:revision>5</cp:revision>
  <dcterms:created xsi:type="dcterms:W3CDTF">2024-02-19T14:41:24Z</dcterms:created>
  <dcterms:modified xsi:type="dcterms:W3CDTF">2024-06-13T17:13:52Z</dcterms:modified>
</cp:coreProperties>
</file>