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71" r:id="rId2"/>
    <p:sldId id="273" r:id="rId3"/>
    <p:sldId id="274" r:id="rId4"/>
    <p:sldId id="279" r:id="rId5"/>
    <p:sldId id="276" r:id="rId6"/>
    <p:sldId id="278" r:id="rId7"/>
    <p:sldId id="281" r:id="rId8"/>
    <p:sldId id="282" r:id="rId9"/>
    <p:sldId id="277" r:id="rId10"/>
    <p:sldId id="280" r:id="rId11"/>
    <p:sldId id="283" r:id="rId12"/>
    <p:sldId id="284" r:id="rId13"/>
    <p:sldId id="286" r:id="rId14"/>
    <p:sldId id="287" r:id="rId15"/>
    <p:sldId id="288" r:id="rId16"/>
    <p:sldId id="285" r:id="rId17"/>
    <p:sldId id="290" r:id="rId18"/>
    <p:sldId id="291" r:id="rId19"/>
    <p:sldId id="289" r:id="rId20"/>
    <p:sldId id="293" r:id="rId21"/>
    <p:sldId id="297" r:id="rId22"/>
    <p:sldId id="292" r:id="rId23"/>
    <p:sldId id="304" r:id="rId24"/>
    <p:sldId id="301" r:id="rId25"/>
    <p:sldId id="299" r:id="rId26"/>
    <p:sldId id="300" r:id="rId27"/>
    <p:sldId id="303" r:id="rId28"/>
    <p:sldId id="309" r:id="rId29"/>
    <p:sldId id="302" r:id="rId30"/>
    <p:sldId id="305" r:id="rId31"/>
    <p:sldId id="307" r:id="rId32"/>
    <p:sldId id="308" r:id="rId33"/>
    <p:sldId id="306" r:id="rId34"/>
    <p:sldId id="296" r:id="rId35"/>
    <p:sldId id="316" r:id="rId36"/>
    <p:sldId id="317" r:id="rId37"/>
    <p:sldId id="318" r:id="rId38"/>
    <p:sldId id="310" r:id="rId39"/>
    <p:sldId id="311" r:id="rId40"/>
    <p:sldId id="312" r:id="rId41"/>
    <p:sldId id="313" r:id="rId42"/>
    <p:sldId id="314" r:id="rId43"/>
    <p:sldId id="315" r:id="rId44"/>
    <p:sldId id="275" r:id="rId45"/>
    <p:sldId id="319" r:id="rId46"/>
    <p:sldId id="26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DOT Compass" id="{7327B305-3C68-497C-8A3C-E794E65880F1}">
          <p14:sldIdLst/>
        </p14:section>
        <p14:section name="Title Slide" id="{75303A92-F9C0-4D35-A68E-D89012F10246}">
          <p14:sldIdLst>
            <p14:sldId id="271"/>
          </p14:sldIdLst>
        </p14:section>
        <p14:section name="Objectives" id="{28EA5827-E1F5-4C45-BAB6-0060112B5903}">
          <p14:sldIdLst>
            <p14:sldId id="273"/>
          </p14:sldIdLst>
        </p14:section>
        <p14:section name="Untitled Section" id="{EF80ED67-747A-4577-A34A-332F4C38B22D}">
          <p14:sldIdLst>
            <p14:sldId id="274"/>
            <p14:sldId id="279"/>
            <p14:sldId id="276"/>
          </p14:sldIdLst>
        </p14:section>
        <p14:section name="Header" id="{518C5250-AFA3-4829-AECB-E998F38165FA}">
          <p14:sldIdLst>
            <p14:sldId id="278"/>
            <p14:sldId id="281"/>
            <p14:sldId id="282"/>
            <p14:sldId id="277"/>
            <p14:sldId id="280"/>
            <p14:sldId id="283"/>
            <p14:sldId id="284"/>
            <p14:sldId id="286"/>
            <p14:sldId id="287"/>
            <p14:sldId id="288"/>
            <p14:sldId id="285"/>
            <p14:sldId id="290"/>
            <p14:sldId id="291"/>
            <p14:sldId id="289"/>
            <p14:sldId id="293"/>
            <p14:sldId id="297"/>
            <p14:sldId id="292"/>
            <p14:sldId id="304"/>
            <p14:sldId id="301"/>
            <p14:sldId id="299"/>
            <p14:sldId id="300"/>
            <p14:sldId id="303"/>
            <p14:sldId id="309"/>
            <p14:sldId id="302"/>
            <p14:sldId id="305"/>
            <p14:sldId id="307"/>
            <p14:sldId id="308"/>
            <p14:sldId id="306"/>
            <p14:sldId id="296"/>
            <p14:sldId id="316"/>
            <p14:sldId id="317"/>
            <p14:sldId id="318"/>
            <p14:sldId id="310"/>
            <p14:sldId id="311"/>
            <p14:sldId id="312"/>
            <p14:sldId id="313"/>
            <p14:sldId id="314"/>
            <p14:sldId id="315"/>
          </p14:sldIdLst>
        </p14:section>
        <p14:section name="Contact Us" id="{D15A80AB-48EF-4147-A680-F310804A16F3}">
          <p14:sldIdLst>
            <p14:sldId id="275"/>
            <p14:sldId id="319"/>
          </p14:sldIdLst>
        </p14:section>
        <p14:section name="FDOT Compass" id="{ED9FDA1E-26B0-48FB-AF3B-550DA228064E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487"/>
    <a:srgbClr val="FFFFFF"/>
    <a:srgbClr val="FFC000"/>
    <a:srgbClr val="92D050"/>
    <a:srgbClr val="5B9BD5"/>
    <a:srgbClr val="2E75B6"/>
    <a:srgbClr val="368D41"/>
    <a:srgbClr val="152F55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FEF6B-184B-466E-B47E-6AA6FC3AE34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AA9325-ADD9-42EB-913C-AE50851241A1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Monitoring DDI Implementation</a:t>
          </a:r>
        </a:p>
      </dgm:t>
    </dgm:pt>
    <dgm:pt modelId="{52B4F8FD-4909-4084-BCDC-6247D409DCFF}" type="parTrans" cxnId="{070C94F5-7254-4B7D-8076-E5D650FFDCB1}">
      <dgm:prSet/>
      <dgm:spPr/>
      <dgm:t>
        <a:bodyPr/>
        <a:lstStyle/>
        <a:p>
          <a:endParaRPr lang="en-US"/>
        </a:p>
      </dgm:t>
    </dgm:pt>
    <dgm:pt modelId="{5F593785-4C7D-4713-9E96-2D0EA89136CE}" type="sibTrans" cxnId="{070C94F5-7254-4B7D-8076-E5D650FFDCB1}">
      <dgm:prSet/>
      <dgm:spPr/>
      <dgm:t>
        <a:bodyPr/>
        <a:lstStyle/>
        <a:p>
          <a:endParaRPr lang="en-US"/>
        </a:p>
      </dgm:t>
    </dgm:pt>
    <dgm:pt modelId="{E14C60FE-6B11-4CC7-8421-BDCAFC9632BE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Observed Queuing In NBL on Airport Road: Out of Place Drum</a:t>
          </a:r>
        </a:p>
      </dgm:t>
    </dgm:pt>
    <dgm:pt modelId="{281C5C89-3CA3-4E01-8D70-88E71409F176}" type="parTrans" cxnId="{A1D660D0-C058-4D94-8A25-26C70FA56D96}">
      <dgm:prSet/>
      <dgm:spPr/>
      <dgm:t>
        <a:bodyPr/>
        <a:lstStyle/>
        <a:p>
          <a:endParaRPr lang="en-US"/>
        </a:p>
      </dgm:t>
    </dgm:pt>
    <dgm:pt modelId="{0E4D2764-16E9-4E51-B347-6D83EA794355}" type="sibTrans" cxnId="{A1D660D0-C058-4D94-8A25-26C70FA56D96}">
      <dgm:prSet/>
      <dgm:spPr/>
      <dgm:t>
        <a:bodyPr/>
        <a:lstStyle/>
        <a:p>
          <a:endParaRPr lang="en-US"/>
        </a:p>
      </dgm:t>
    </dgm:pt>
    <dgm:pt modelId="{2504E3E4-8D9B-4BEB-AADE-2DE7373DAAFF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Coordination with Contractor </a:t>
          </a:r>
        </a:p>
      </dgm:t>
    </dgm:pt>
    <dgm:pt modelId="{F6008249-0445-40A3-B342-591C9AD4091F}" type="parTrans" cxnId="{9F890DE4-0A58-4500-86EC-1E525748D540}">
      <dgm:prSet/>
      <dgm:spPr/>
      <dgm:t>
        <a:bodyPr/>
        <a:lstStyle/>
        <a:p>
          <a:endParaRPr lang="en-US"/>
        </a:p>
      </dgm:t>
    </dgm:pt>
    <dgm:pt modelId="{520F6476-60B2-4375-8548-01713B6EB9C0}" type="sibTrans" cxnId="{9F890DE4-0A58-4500-86EC-1E525748D540}">
      <dgm:prSet/>
      <dgm:spPr/>
      <dgm:t>
        <a:bodyPr/>
        <a:lstStyle/>
        <a:p>
          <a:endParaRPr lang="en-US"/>
        </a:p>
      </dgm:t>
    </dgm:pt>
    <dgm:pt modelId="{CB4D9353-F915-48AE-8CCB-5AE7DE47A992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Results</a:t>
          </a:r>
        </a:p>
      </dgm:t>
    </dgm:pt>
    <dgm:pt modelId="{6E361F01-7179-43F8-B5AF-73D4C7DD5AEF}" type="parTrans" cxnId="{12595530-1FBA-4230-B257-0706866377E8}">
      <dgm:prSet/>
      <dgm:spPr/>
      <dgm:t>
        <a:bodyPr/>
        <a:lstStyle/>
        <a:p>
          <a:endParaRPr lang="en-US"/>
        </a:p>
      </dgm:t>
    </dgm:pt>
    <dgm:pt modelId="{26C59524-0BDC-4029-95E2-943C1825E169}" type="sibTrans" cxnId="{12595530-1FBA-4230-B257-0706866377E8}">
      <dgm:prSet/>
      <dgm:spPr/>
      <dgm:t>
        <a:bodyPr/>
        <a:lstStyle/>
        <a:p>
          <a:endParaRPr lang="en-US"/>
        </a:p>
      </dgm:t>
    </dgm:pt>
    <dgm:pt modelId="{2C59F0E2-9E69-4233-9CE3-E425A99FE27E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Contractor Fixed Drum Issue</a:t>
          </a:r>
        </a:p>
      </dgm:t>
    </dgm:pt>
    <dgm:pt modelId="{ABE6C4F1-C3DA-4055-8F24-D4014C272E61}" type="parTrans" cxnId="{1026F1D7-B3FD-4FAB-9F67-0AF4440D7861}">
      <dgm:prSet/>
      <dgm:spPr/>
      <dgm:t>
        <a:bodyPr/>
        <a:lstStyle/>
        <a:p>
          <a:endParaRPr lang="en-US"/>
        </a:p>
      </dgm:t>
    </dgm:pt>
    <dgm:pt modelId="{0EC04666-E5A7-4CDE-95CC-207182591C34}" type="sibTrans" cxnId="{1026F1D7-B3FD-4FAB-9F67-0AF4440D7861}">
      <dgm:prSet/>
      <dgm:spPr/>
      <dgm:t>
        <a:bodyPr/>
        <a:lstStyle/>
        <a:p>
          <a:endParaRPr lang="en-US"/>
        </a:p>
      </dgm:t>
    </dgm:pt>
    <dgm:pt modelId="{375FEE1B-60BA-4514-AE32-2154D275850D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Contact CEI</a:t>
          </a:r>
        </a:p>
      </dgm:t>
    </dgm:pt>
    <dgm:pt modelId="{CDF61F33-0977-479E-8152-AC3CCB075AA3}" type="sibTrans" cxnId="{3D1E996B-93E2-4D7D-93C5-2B1A754BE1CA}">
      <dgm:prSet/>
      <dgm:spPr/>
      <dgm:t>
        <a:bodyPr/>
        <a:lstStyle/>
        <a:p>
          <a:endParaRPr lang="en-US"/>
        </a:p>
      </dgm:t>
    </dgm:pt>
    <dgm:pt modelId="{1BA5C697-4498-4773-9B4C-F233148B2F16}" type="parTrans" cxnId="{3D1E996B-93E2-4D7D-93C5-2B1A754BE1CA}">
      <dgm:prSet/>
      <dgm:spPr/>
      <dgm:t>
        <a:bodyPr/>
        <a:lstStyle/>
        <a:p>
          <a:endParaRPr lang="en-US"/>
        </a:p>
      </dgm:t>
    </dgm:pt>
    <dgm:pt modelId="{DE0AE7F7-1102-4D9D-B5A0-F3DA784EAD5B}" type="pres">
      <dgm:prSet presAssocID="{12DFEF6B-184B-466E-B47E-6AA6FC3AE34E}" presName="Name0" presStyleCnt="0">
        <dgm:presLayoutVars>
          <dgm:dir/>
          <dgm:resizeHandles val="exact"/>
        </dgm:presLayoutVars>
      </dgm:prSet>
      <dgm:spPr/>
    </dgm:pt>
    <dgm:pt modelId="{E69EE328-094E-4CA5-9FA6-B72D01C9E0D7}" type="pres">
      <dgm:prSet presAssocID="{12DFEF6B-184B-466E-B47E-6AA6FC3AE34E}" presName="cycle" presStyleCnt="0"/>
      <dgm:spPr/>
    </dgm:pt>
    <dgm:pt modelId="{C57EEC6A-14BF-457C-A10A-AEBCC5E75352}" type="pres">
      <dgm:prSet presAssocID="{8CAA9325-ADD9-42EB-913C-AE50851241A1}" presName="nodeFirstNode" presStyleLbl="node1" presStyleIdx="0" presStyleCnt="6" custScaleX="93232" custScaleY="100199">
        <dgm:presLayoutVars>
          <dgm:bulletEnabled val="1"/>
        </dgm:presLayoutVars>
      </dgm:prSet>
      <dgm:spPr>
        <a:xfrm>
          <a:off x="2603839" y="1831"/>
          <a:ext cx="1701639" cy="914399"/>
        </a:xfrm>
        <a:prstGeom prst="roundRect">
          <a:avLst/>
        </a:prstGeom>
      </dgm:spPr>
    </dgm:pt>
    <dgm:pt modelId="{3AF52EAB-BFCB-4DE2-B43A-C5F35AD12A8C}" type="pres">
      <dgm:prSet presAssocID="{5F593785-4C7D-4713-9E96-2D0EA89136CE}" presName="sibTransFirstNode" presStyleLbl="bgShp" presStyleIdx="0" presStyleCnt="1"/>
      <dgm:spPr/>
    </dgm:pt>
    <dgm:pt modelId="{DE633D7F-E9B6-4EE7-A24B-53B5B6236A13}" type="pres">
      <dgm:prSet presAssocID="{E14C60FE-6B11-4CC7-8421-BDCAFC9632BE}" presName="nodeFollowingNodes" presStyleLbl="node1" presStyleIdx="1" presStyleCnt="6" custScaleX="93232" custScaleY="100199">
        <dgm:presLayoutVars>
          <dgm:bulletEnabled val="1"/>
        </dgm:presLayoutVars>
      </dgm:prSet>
      <dgm:spPr/>
    </dgm:pt>
    <dgm:pt modelId="{4DF7027D-257D-43E8-A174-CE96A438825F}" type="pres">
      <dgm:prSet presAssocID="{375FEE1B-60BA-4514-AE32-2154D275850D}" presName="nodeFollowingNodes" presStyleLbl="node1" presStyleIdx="2" presStyleCnt="6" custScaleX="93232" custScaleY="100199">
        <dgm:presLayoutVars>
          <dgm:bulletEnabled val="1"/>
        </dgm:presLayoutVars>
      </dgm:prSet>
      <dgm:spPr/>
    </dgm:pt>
    <dgm:pt modelId="{34CE2FDA-129E-4DF8-A63A-FF6ED3B313FA}" type="pres">
      <dgm:prSet presAssocID="{2504E3E4-8D9B-4BEB-AADE-2DE7373DAAFF}" presName="nodeFollowingNodes" presStyleLbl="node1" presStyleIdx="3" presStyleCnt="6" custScaleX="93232" custScaleY="100199">
        <dgm:presLayoutVars>
          <dgm:bulletEnabled val="1"/>
        </dgm:presLayoutVars>
      </dgm:prSet>
      <dgm:spPr/>
    </dgm:pt>
    <dgm:pt modelId="{A267457E-DE67-42D8-A790-D181FC4EE7B0}" type="pres">
      <dgm:prSet presAssocID="{2C59F0E2-9E69-4233-9CE3-E425A99FE27E}" presName="nodeFollowingNodes" presStyleLbl="node1" presStyleIdx="4" presStyleCnt="6" custScaleX="93232" custScaleY="100199">
        <dgm:presLayoutVars>
          <dgm:bulletEnabled val="1"/>
        </dgm:presLayoutVars>
      </dgm:prSet>
      <dgm:spPr/>
    </dgm:pt>
    <dgm:pt modelId="{D8614EA0-44C1-477B-AC91-268165514C22}" type="pres">
      <dgm:prSet presAssocID="{CB4D9353-F915-48AE-8CCB-5AE7DE47A992}" presName="nodeFollowingNodes" presStyleLbl="node1" presStyleIdx="5" presStyleCnt="6" custScaleX="93232" custScaleY="100199">
        <dgm:presLayoutVars>
          <dgm:bulletEnabled val="1"/>
        </dgm:presLayoutVars>
      </dgm:prSet>
      <dgm:spPr/>
    </dgm:pt>
  </dgm:ptLst>
  <dgm:cxnLst>
    <dgm:cxn modelId="{03B7D208-95DE-4E38-8869-60FCE837B9E2}" type="presOf" srcId="{2C59F0E2-9E69-4233-9CE3-E425A99FE27E}" destId="{A267457E-DE67-42D8-A790-D181FC4EE7B0}" srcOrd="0" destOrd="0" presId="urn:microsoft.com/office/officeart/2005/8/layout/cycle3"/>
    <dgm:cxn modelId="{8A6C6F16-3E84-4EFF-9B9B-98A6BE3F62D7}" type="presOf" srcId="{375FEE1B-60BA-4514-AE32-2154D275850D}" destId="{4DF7027D-257D-43E8-A174-CE96A438825F}" srcOrd="0" destOrd="0" presId="urn:microsoft.com/office/officeart/2005/8/layout/cycle3"/>
    <dgm:cxn modelId="{6393A125-EDDD-4D95-974B-768707163CEC}" type="presOf" srcId="{E14C60FE-6B11-4CC7-8421-BDCAFC9632BE}" destId="{DE633D7F-E9B6-4EE7-A24B-53B5B6236A13}" srcOrd="0" destOrd="0" presId="urn:microsoft.com/office/officeart/2005/8/layout/cycle3"/>
    <dgm:cxn modelId="{12595530-1FBA-4230-B257-0706866377E8}" srcId="{12DFEF6B-184B-466E-B47E-6AA6FC3AE34E}" destId="{CB4D9353-F915-48AE-8CCB-5AE7DE47A992}" srcOrd="5" destOrd="0" parTransId="{6E361F01-7179-43F8-B5AF-73D4C7DD5AEF}" sibTransId="{26C59524-0BDC-4029-95E2-943C1825E169}"/>
    <dgm:cxn modelId="{DDFFF969-800F-4C71-B8C0-8E60B798D213}" type="presOf" srcId="{12DFEF6B-184B-466E-B47E-6AA6FC3AE34E}" destId="{DE0AE7F7-1102-4D9D-B5A0-F3DA784EAD5B}" srcOrd="0" destOrd="0" presId="urn:microsoft.com/office/officeart/2005/8/layout/cycle3"/>
    <dgm:cxn modelId="{3D1E996B-93E2-4D7D-93C5-2B1A754BE1CA}" srcId="{12DFEF6B-184B-466E-B47E-6AA6FC3AE34E}" destId="{375FEE1B-60BA-4514-AE32-2154D275850D}" srcOrd="2" destOrd="0" parTransId="{1BA5C697-4498-4773-9B4C-F233148B2F16}" sibTransId="{CDF61F33-0977-479E-8152-AC3CCB075AA3}"/>
    <dgm:cxn modelId="{C9C48559-D8C4-4633-9D77-7EB84CF84706}" type="presOf" srcId="{5F593785-4C7D-4713-9E96-2D0EA89136CE}" destId="{3AF52EAB-BFCB-4DE2-B43A-C5F35AD12A8C}" srcOrd="0" destOrd="0" presId="urn:microsoft.com/office/officeart/2005/8/layout/cycle3"/>
    <dgm:cxn modelId="{1F9855A5-9B1C-4158-B3F0-DBAE9CAA5383}" type="presOf" srcId="{8CAA9325-ADD9-42EB-913C-AE50851241A1}" destId="{C57EEC6A-14BF-457C-A10A-AEBCC5E75352}" srcOrd="0" destOrd="0" presId="urn:microsoft.com/office/officeart/2005/8/layout/cycle3"/>
    <dgm:cxn modelId="{84EF30AD-1175-4C41-B175-18349B3C9E61}" type="presOf" srcId="{2504E3E4-8D9B-4BEB-AADE-2DE7373DAAFF}" destId="{34CE2FDA-129E-4DF8-A63A-FF6ED3B313FA}" srcOrd="0" destOrd="0" presId="urn:microsoft.com/office/officeart/2005/8/layout/cycle3"/>
    <dgm:cxn modelId="{18BFA3C1-8337-4B56-8ED6-B67FD5B87560}" type="presOf" srcId="{CB4D9353-F915-48AE-8CCB-5AE7DE47A992}" destId="{D8614EA0-44C1-477B-AC91-268165514C22}" srcOrd="0" destOrd="0" presId="urn:microsoft.com/office/officeart/2005/8/layout/cycle3"/>
    <dgm:cxn modelId="{A1D660D0-C058-4D94-8A25-26C70FA56D96}" srcId="{12DFEF6B-184B-466E-B47E-6AA6FC3AE34E}" destId="{E14C60FE-6B11-4CC7-8421-BDCAFC9632BE}" srcOrd="1" destOrd="0" parTransId="{281C5C89-3CA3-4E01-8D70-88E71409F176}" sibTransId="{0E4D2764-16E9-4E51-B347-6D83EA794355}"/>
    <dgm:cxn modelId="{1026F1D7-B3FD-4FAB-9F67-0AF4440D7861}" srcId="{12DFEF6B-184B-466E-B47E-6AA6FC3AE34E}" destId="{2C59F0E2-9E69-4233-9CE3-E425A99FE27E}" srcOrd="4" destOrd="0" parTransId="{ABE6C4F1-C3DA-4055-8F24-D4014C272E61}" sibTransId="{0EC04666-E5A7-4CDE-95CC-207182591C34}"/>
    <dgm:cxn modelId="{9F890DE4-0A58-4500-86EC-1E525748D540}" srcId="{12DFEF6B-184B-466E-B47E-6AA6FC3AE34E}" destId="{2504E3E4-8D9B-4BEB-AADE-2DE7373DAAFF}" srcOrd="3" destOrd="0" parTransId="{F6008249-0445-40A3-B342-591C9AD4091F}" sibTransId="{520F6476-60B2-4375-8548-01713B6EB9C0}"/>
    <dgm:cxn modelId="{070C94F5-7254-4B7D-8076-E5D650FFDCB1}" srcId="{12DFEF6B-184B-466E-B47E-6AA6FC3AE34E}" destId="{8CAA9325-ADD9-42EB-913C-AE50851241A1}" srcOrd="0" destOrd="0" parTransId="{52B4F8FD-4909-4084-BCDC-6247D409DCFF}" sibTransId="{5F593785-4C7D-4713-9E96-2D0EA89136CE}"/>
    <dgm:cxn modelId="{9A1D416A-9BF7-431B-819D-16AFAC388652}" type="presParOf" srcId="{DE0AE7F7-1102-4D9D-B5A0-F3DA784EAD5B}" destId="{E69EE328-094E-4CA5-9FA6-B72D01C9E0D7}" srcOrd="0" destOrd="0" presId="urn:microsoft.com/office/officeart/2005/8/layout/cycle3"/>
    <dgm:cxn modelId="{92BCE135-F628-48D1-B4BB-A08D772EEE77}" type="presParOf" srcId="{E69EE328-094E-4CA5-9FA6-B72D01C9E0D7}" destId="{C57EEC6A-14BF-457C-A10A-AEBCC5E75352}" srcOrd="0" destOrd="0" presId="urn:microsoft.com/office/officeart/2005/8/layout/cycle3"/>
    <dgm:cxn modelId="{F9FEF449-3373-418E-8EBD-6C6C8254A026}" type="presParOf" srcId="{E69EE328-094E-4CA5-9FA6-B72D01C9E0D7}" destId="{3AF52EAB-BFCB-4DE2-B43A-C5F35AD12A8C}" srcOrd="1" destOrd="0" presId="urn:microsoft.com/office/officeart/2005/8/layout/cycle3"/>
    <dgm:cxn modelId="{DA9C4212-B94B-4B11-BD73-D351C019A20A}" type="presParOf" srcId="{E69EE328-094E-4CA5-9FA6-B72D01C9E0D7}" destId="{DE633D7F-E9B6-4EE7-A24B-53B5B6236A13}" srcOrd="2" destOrd="0" presId="urn:microsoft.com/office/officeart/2005/8/layout/cycle3"/>
    <dgm:cxn modelId="{AE456C4A-B944-4C0F-9F9C-5E9A94938123}" type="presParOf" srcId="{E69EE328-094E-4CA5-9FA6-B72D01C9E0D7}" destId="{4DF7027D-257D-43E8-A174-CE96A438825F}" srcOrd="3" destOrd="0" presId="urn:microsoft.com/office/officeart/2005/8/layout/cycle3"/>
    <dgm:cxn modelId="{E6F74FB2-D700-4455-A633-DAE4B0E92DF1}" type="presParOf" srcId="{E69EE328-094E-4CA5-9FA6-B72D01C9E0D7}" destId="{34CE2FDA-129E-4DF8-A63A-FF6ED3B313FA}" srcOrd="4" destOrd="0" presId="urn:microsoft.com/office/officeart/2005/8/layout/cycle3"/>
    <dgm:cxn modelId="{68E86FD9-CFB8-408A-AEB9-67B8E3FB67D6}" type="presParOf" srcId="{E69EE328-094E-4CA5-9FA6-B72D01C9E0D7}" destId="{A267457E-DE67-42D8-A790-D181FC4EE7B0}" srcOrd="5" destOrd="0" presId="urn:microsoft.com/office/officeart/2005/8/layout/cycle3"/>
    <dgm:cxn modelId="{42347906-5D12-4F3C-8BCD-44F707F5A7D8}" type="presParOf" srcId="{E69EE328-094E-4CA5-9FA6-B72D01C9E0D7}" destId="{D8614EA0-44C1-477B-AC91-268165514C2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52EAB-BFCB-4DE2-B43A-C5F35AD12A8C}">
      <dsp:nvSpPr>
        <dsp:cNvPr id="0" name=""/>
        <dsp:cNvSpPr/>
      </dsp:nvSpPr>
      <dsp:spPr>
        <a:xfrm>
          <a:off x="776878" y="15244"/>
          <a:ext cx="3740188" cy="3740188"/>
        </a:xfrm>
        <a:prstGeom prst="circularArrow">
          <a:avLst>
            <a:gd name="adj1" fmla="val 5274"/>
            <a:gd name="adj2" fmla="val 312630"/>
            <a:gd name="adj3" fmla="val 14400116"/>
            <a:gd name="adj4" fmla="val 1702706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EEC6A-14BF-457C-A10A-AEBCC5E75352}">
      <dsp:nvSpPr>
        <dsp:cNvPr id="0" name=""/>
        <dsp:cNvSpPr/>
      </dsp:nvSpPr>
      <dsp:spPr>
        <a:xfrm>
          <a:off x="2005916" y="-171"/>
          <a:ext cx="1282112" cy="688960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Monitoring DDI Implementation</a:t>
          </a:r>
        </a:p>
      </dsp:txBody>
      <dsp:txXfrm>
        <a:off x="2039548" y="33461"/>
        <a:ext cx="1214848" cy="621696"/>
      </dsp:txXfrm>
    </dsp:sp>
    <dsp:sp modelId="{DE633D7F-E9B6-4EE7-A24B-53B5B6236A13}">
      <dsp:nvSpPr>
        <dsp:cNvPr id="0" name=""/>
        <dsp:cNvSpPr/>
      </dsp:nvSpPr>
      <dsp:spPr>
        <a:xfrm>
          <a:off x="3319952" y="758487"/>
          <a:ext cx="1282112" cy="68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Observed Queuing In NBL on Airport Road: Out of Place Drum</a:t>
          </a:r>
        </a:p>
      </dsp:txBody>
      <dsp:txXfrm>
        <a:off x="3353584" y="792119"/>
        <a:ext cx="1214848" cy="621696"/>
      </dsp:txXfrm>
    </dsp:sp>
    <dsp:sp modelId="{4DF7027D-257D-43E8-A174-CE96A438825F}">
      <dsp:nvSpPr>
        <dsp:cNvPr id="0" name=""/>
        <dsp:cNvSpPr/>
      </dsp:nvSpPr>
      <dsp:spPr>
        <a:xfrm>
          <a:off x="3319952" y="2275805"/>
          <a:ext cx="1282112" cy="68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Contact CEI</a:t>
          </a:r>
        </a:p>
      </dsp:txBody>
      <dsp:txXfrm>
        <a:off x="3353584" y="2309437"/>
        <a:ext cx="1214848" cy="621696"/>
      </dsp:txXfrm>
    </dsp:sp>
    <dsp:sp modelId="{34CE2FDA-129E-4DF8-A63A-FF6ED3B313FA}">
      <dsp:nvSpPr>
        <dsp:cNvPr id="0" name=""/>
        <dsp:cNvSpPr/>
      </dsp:nvSpPr>
      <dsp:spPr>
        <a:xfrm>
          <a:off x="2005916" y="3034464"/>
          <a:ext cx="1282112" cy="68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Coordination with Contractor </a:t>
          </a:r>
        </a:p>
      </dsp:txBody>
      <dsp:txXfrm>
        <a:off x="2039548" y="3068096"/>
        <a:ext cx="1214848" cy="621696"/>
      </dsp:txXfrm>
    </dsp:sp>
    <dsp:sp modelId="{A267457E-DE67-42D8-A790-D181FC4EE7B0}">
      <dsp:nvSpPr>
        <dsp:cNvPr id="0" name=""/>
        <dsp:cNvSpPr/>
      </dsp:nvSpPr>
      <dsp:spPr>
        <a:xfrm>
          <a:off x="691880" y="2275805"/>
          <a:ext cx="1282112" cy="68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Contractor Fixed Drum Issue</a:t>
          </a:r>
        </a:p>
      </dsp:txBody>
      <dsp:txXfrm>
        <a:off x="725512" y="2309437"/>
        <a:ext cx="1214848" cy="621696"/>
      </dsp:txXfrm>
    </dsp:sp>
    <dsp:sp modelId="{D8614EA0-44C1-477B-AC91-268165514C22}">
      <dsp:nvSpPr>
        <dsp:cNvPr id="0" name=""/>
        <dsp:cNvSpPr/>
      </dsp:nvSpPr>
      <dsp:spPr>
        <a:xfrm>
          <a:off x="691880" y="758487"/>
          <a:ext cx="1282112" cy="68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Results</a:t>
          </a:r>
        </a:p>
      </dsp:txBody>
      <dsp:txXfrm>
        <a:off x="725512" y="792119"/>
        <a:ext cx="1214848" cy="621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BDD38-7F3F-4648-962A-EA6BDE6B9A0A}" type="datetimeFigureOut">
              <a:rPr lang="en-US" smtClean="0"/>
              <a:t>5/31/2024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C00-BCEA-4F74-96FB-2432AF36B2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5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4E78-508C-FCA7-2CF3-9748C10E3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75711-7C60-5C20-F7D8-A6EE3B686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43BE-ED18-937B-A376-14232374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EA59-2E5E-43C1-AFF1-F73FEF438420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FFB1-5A4C-53B8-ECBC-DC7C1A38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8D8B8-D96A-A0ED-9B08-EEE56CB6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5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4C5E-8B78-1406-8CC3-B5740BD8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2F006-4260-BD3F-F502-9EBB44621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2F4F-193B-29CA-587D-44CAA008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9309-04D5-4B23-8787-395908BE3C9A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F2A47-B639-454B-889F-94590C62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ED4E3-1DF0-F7E3-EB8F-B855BF04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6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A28C6-8540-74E3-921B-C22084669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CE45-F5DC-5328-320D-EEBA9FD3E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EE9C4-419C-9DC5-F5AF-61D6FD53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1B42-3DAA-49F8-AC6C-33432A09B360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7F86-86FB-E9C5-76CD-57BB96E8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EDAA5-5D75-E834-CD80-E21E190B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4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474A-2712-C9E9-96E5-9FFA4BCD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8B86-8487-6A61-A77D-86807A67A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77166-DA50-CE2F-A53F-FACF1DBB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86B1-6761-47E3-90AF-C384ED494AF4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DA17-9F2C-0D27-F2E2-510C6B6C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E2A59-278C-0A2B-33E2-0079A8A5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3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A10C-70EA-669E-F58B-6B1351A6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DCFF-A4C7-9C71-DF1A-780741FC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01BD8-7972-7F92-9EF7-41510A7B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A148-6F45-4A01-B0AE-6ED425FF94E3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1C9C7-F502-F6D6-2692-13A734BA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BE100-412D-A252-C8E1-E5F84CA5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6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88E6-687D-D6D7-C737-029B1BB1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4518-A340-5D25-3C51-BAEDA8B86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C4B2F-141A-49B6-62C2-8A5F7C2F9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4F0AD-F8A8-6727-75EF-B0BC3EF4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BB3B-3184-40FC-9EA4-AA55E369EA27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934B0-B531-6433-5282-B7B54CAD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7AC6-D2D6-09D7-E873-042C3E3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9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B395-F36A-0F9C-3C69-D1B0E988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802D7-72E4-D1B1-5130-2C0F83F48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1EA7E-C9C6-2E9F-B7D6-FE6B1E63A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F40D6-B649-D776-7ADB-F641B2E17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1BED9-DD42-602E-2F71-FBC01ADF7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3E95A-C1BC-34D1-C4D4-E8F26220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8198-4110-4AB9-99B9-AC46487381CA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39BA9-6367-E396-3B2F-AEB5E8D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100A4-EE9C-1A86-BDD6-AE8EAF18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6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DBE2-3BC0-29BC-56DC-93FD77C2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09203-F46A-2FFB-1682-AB001D27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C18-5BB6-4029-ADE9-DF64D9A7175D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E5D8F-EFEC-5EC7-491E-9B030CDE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AFE8B-613D-FDCA-FD81-02898AA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6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E0AEC-0640-15A5-0C8D-821F670F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AE5F-CD2B-4AA2-A094-D82D3412CA74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8886F-09D2-E597-FC93-A2E17CA8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A2498-C332-AA13-812D-81AA97C2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1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1793-F263-614D-7A88-25E1CE3D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B58AE-656F-A544-4506-5DF85533A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BEA24-D612-4CFB-1404-1FE4F0963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80F28-9265-2CA3-7A4C-B4DDAB5E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68C2-99D7-40CE-81DB-865E58E9C973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021DB-8175-6DCA-FC2C-AFA2C6FC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9A796-B027-1C6A-D457-206DF343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7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98B0-4B1B-EF6D-E23A-03D125ED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5A21A-73A5-A565-BA93-C882FD48E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35874-C258-7DEB-1C86-2F48DB578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DEADF-5714-BDC2-7C16-C6BAF7DD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FFF7-08EA-42EF-BAC0-755E570F16DF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3FC08-C0EB-FD2F-3AAF-F6831D3A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2A11E-184D-3CDB-7ABC-9707DEAE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0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6F078-062F-8E49-E444-64A016B6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9032B-FCCA-C182-4289-7A1BE7CFF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F4A9F-C0D9-5DAD-70A9-5366258EC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C2D0B9-92F2-49AA-8994-4B134821CFC2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D4289-097B-112E-CDF2-742ED1D8D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DECEE-81BB-3DA6-FE44-C69618D5D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01250C-3411-4DAA-A330-B8FCF0FECA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21" Type="http://schemas.openxmlformats.org/officeDocument/2006/relationships/image" Target="../media/image112.sv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17" Type="http://schemas.openxmlformats.org/officeDocument/2006/relationships/image" Target="../media/image108.svg"/><Relationship Id="rId25" Type="http://schemas.openxmlformats.org/officeDocument/2006/relationships/image" Target="../media/image116.svg"/><Relationship Id="rId2" Type="http://schemas.openxmlformats.org/officeDocument/2006/relationships/image" Target="../media/image2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24" Type="http://schemas.openxmlformats.org/officeDocument/2006/relationships/image" Target="../media/image115.png"/><Relationship Id="rId5" Type="http://schemas.openxmlformats.org/officeDocument/2006/relationships/image" Target="../media/image96.svg"/><Relationship Id="rId15" Type="http://schemas.openxmlformats.org/officeDocument/2006/relationships/image" Target="../media/image106.svg"/><Relationship Id="rId23" Type="http://schemas.openxmlformats.org/officeDocument/2006/relationships/image" Target="../media/image114.svg"/><Relationship Id="rId10" Type="http://schemas.openxmlformats.org/officeDocument/2006/relationships/image" Target="../media/image101.png"/><Relationship Id="rId19" Type="http://schemas.openxmlformats.org/officeDocument/2006/relationships/image" Target="../media/image110.sv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0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4.svg"/><Relationship Id="rId10" Type="http://schemas.openxmlformats.org/officeDocument/2006/relationships/image" Target="../media/image1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8.sv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ard with a circular design&#10;&#10;Description automatically generated">
            <a:extLst>
              <a:ext uri="{FF2B5EF4-FFF2-40B4-BE49-F238E27FC236}">
                <a16:creationId xmlns:a16="http://schemas.microsoft.com/office/drawing/2014/main" id="{6C036969-965B-4D6F-5931-72E4AEF5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2B284A70-65EF-9907-3A0E-7B1DFFCC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53" y="1997396"/>
            <a:ext cx="6998525" cy="113366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I-95 at Glades Road Diverging Diamond Interchange (DDI)</a:t>
            </a:r>
            <a:b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184CBD-2DCF-77D6-5F86-112F022D10E8}"/>
              </a:ext>
            </a:extLst>
          </p:cNvPr>
          <p:cNvSpPr txBox="1"/>
          <p:nvPr/>
        </p:nvSpPr>
        <p:spPr>
          <a:xfrm>
            <a:off x="4690753" y="5468912"/>
            <a:ext cx="599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FDOT District IV and WSP USA Inc.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1455F3-ED44-DAB6-9A92-98190560C357}"/>
              </a:ext>
            </a:extLst>
          </p:cNvPr>
          <p:cNvSpPr txBox="1"/>
          <p:nvPr/>
        </p:nvSpPr>
        <p:spPr>
          <a:xfrm>
            <a:off x="4690753" y="4662736"/>
            <a:ext cx="69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Vanita Saini, PE - Daniel Smith, PMP -</a:t>
            </a:r>
          </a:p>
          <a:p>
            <a:r>
              <a:rPr lang="en-US" sz="2400" dirty="0"/>
              <a:t>Yamila Hernandez, 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C1F3-1744-5FFB-E0E5-3DEC21C0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400800"/>
            <a:ext cx="45720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C303E-0C05-C648-3465-62B4BACD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17E492-2FB0-A7F1-ED7D-DE5E1DB7C0D6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BFDDA4-76FC-6A7F-2F5F-83E88B2512FA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6C531-2355-22F8-BDF6-9E0059AE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Interchange ATC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BFA0F-EA25-E244-6F58-ECFE701FF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F4CCAB-DC3E-30F1-4957-087E33788CA1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B3D25B-2175-A08A-55DF-3277BE58C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060" y="1639691"/>
            <a:ext cx="433509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234487"/>
                </a:solidFill>
              </a:rPr>
              <a:t>Enhanced motorist/pedestrian/bicyclist safety and reduction of overall conflict points.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234487"/>
                </a:solidFill>
              </a:rPr>
              <a:t>Elimination of auxiliary lane widening along I-95 Mainline beneath Glades Road due to the elimination of proposed loop ramps from RFP Concept.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234487"/>
                </a:solidFill>
              </a:rPr>
              <a:t>Reduction of signal phases at ramp terminal intersections. Crossover intersections allow motorists to enter Interstate via free-flow movements.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234487"/>
                </a:solidFill>
              </a:rPr>
              <a:t>Comprehensive pavement marking and signage plan to ensure all users understand proper lane guidance in advance of the required movement(s).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D534A-ADBB-4348-B733-5C78AF615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30" y="1480457"/>
            <a:ext cx="7672916" cy="45234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B3A1D-B66B-69A9-381B-7247F540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CF536-BCCE-4348-61C9-11940D37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089B2A-9DC3-E2AE-84A4-C6F6CD52438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0F1F2-CA58-7D36-1039-1F702BB970BA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A683E-17AA-DD9F-3BD4-F19BCE045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Interchange ATC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67260-18FD-50D7-089D-40C700DF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5A15A8-1C6F-0C36-3F4D-BAAF7DE0C66D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D7FB927-903A-9F39-2689-3513C18E6DA1}"/>
              </a:ext>
            </a:extLst>
          </p:cNvPr>
          <p:cNvSpPr txBox="1">
            <a:spLocks/>
          </p:cNvSpPr>
          <p:nvPr/>
        </p:nvSpPr>
        <p:spPr>
          <a:xfrm>
            <a:off x="0" y="1243841"/>
            <a:ext cx="5117014" cy="81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34487"/>
                </a:solidFill>
              </a:rPr>
              <a:t>Projected 2040 Peak Hour Volumes </a:t>
            </a:r>
            <a:br>
              <a:rPr lang="en-US" sz="2800" dirty="0">
                <a:solidFill>
                  <a:srgbClr val="234487"/>
                </a:solidFill>
              </a:rPr>
            </a:br>
            <a:r>
              <a:rPr lang="en-US" sz="2800" dirty="0">
                <a:solidFill>
                  <a:srgbClr val="234487"/>
                </a:solidFill>
              </a:rPr>
              <a:t>for DDI Concept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5B4604-2A69-B661-0F76-0FF77D4BE369}"/>
              </a:ext>
            </a:extLst>
          </p:cNvPr>
          <p:cNvCxnSpPr>
            <a:cxnSpLocks/>
          </p:cNvCxnSpPr>
          <p:nvPr/>
        </p:nvCxnSpPr>
        <p:spPr>
          <a:xfrm flipV="1">
            <a:off x="6124500" y="1677251"/>
            <a:ext cx="1085850" cy="4241800"/>
          </a:xfrm>
          <a:prstGeom prst="lin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5BE89A0-A7E8-029C-CF04-825CCF0D73AB}"/>
              </a:ext>
            </a:extLst>
          </p:cNvPr>
          <p:cNvSpPr/>
          <p:nvPr/>
        </p:nvSpPr>
        <p:spPr>
          <a:xfrm>
            <a:off x="7851701" y="2815488"/>
            <a:ext cx="689176" cy="2005011"/>
          </a:xfrm>
          <a:custGeom>
            <a:avLst/>
            <a:gdLst>
              <a:gd name="connsiteX0" fmla="*/ 0 w 184666"/>
              <a:gd name="connsiteY0" fmla="*/ 1085850 h 1085850"/>
              <a:gd name="connsiteX1" fmla="*/ 184150 w 184666"/>
              <a:gd name="connsiteY1" fmla="*/ 393700 h 1085850"/>
              <a:gd name="connsiteX2" fmla="*/ 44450 w 184666"/>
              <a:gd name="connsiteY2" fmla="*/ 0 h 1085850"/>
              <a:gd name="connsiteX0" fmla="*/ 36512 w 140216"/>
              <a:gd name="connsiteY0" fmla="*/ 1204912 h 1204912"/>
              <a:gd name="connsiteX1" fmla="*/ 139700 w 140216"/>
              <a:gd name="connsiteY1" fmla="*/ 393700 h 1204912"/>
              <a:gd name="connsiteX2" fmla="*/ 0 w 140216"/>
              <a:gd name="connsiteY2" fmla="*/ 0 h 1204912"/>
              <a:gd name="connsiteX0" fmla="*/ 36512 w 147310"/>
              <a:gd name="connsiteY0" fmla="*/ 1204912 h 1204912"/>
              <a:gd name="connsiteX1" fmla="*/ 119063 w 147310"/>
              <a:gd name="connsiteY1" fmla="*/ 860425 h 1204912"/>
              <a:gd name="connsiteX2" fmla="*/ 139700 w 147310"/>
              <a:gd name="connsiteY2" fmla="*/ 393700 h 1204912"/>
              <a:gd name="connsiteX3" fmla="*/ 0 w 147310"/>
              <a:gd name="connsiteY3" fmla="*/ 0 h 1204912"/>
              <a:gd name="connsiteX0" fmla="*/ 36512 w 143376"/>
              <a:gd name="connsiteY0" fmla="*/ 1204912 h 1204912"/>
              <a:gd name="connsiteX1" fmla="*/ 76201 w 143376"/>
              <a:gd name="connsiteY1" fmla="*/ 908050 h 1204912"/>
              <a:gd name="connsiteX2" fmla="*/ 139700 w 143376"/>
              <a:gd name="connsiteY2" fmla="*/ 393700 h 1204912"/>
              <a:gd name="connsiteX3" fmla="*/ 0 w 143376"/>
              <a:gd name="connsiteY3" fmla="*/ 0 h 1204912"/>
              <a:gd name="connsiteX0" fmla="*/ 0 w 106864"/>
              <a:gd name="connsiteY0" fmla="*/ 1390649 h 1390649"/>
              <a:gd name="connsiteX1" fmla="*/ 39689 w 106864"/>
              <a:gd name="connsiteY1" fmla="*/ 1093787 h 1390649"/>
              <a:gd name="connsiteX2" fmla="*/ 103188 w 106864"/>
              <a:gd name="connsiteY2" fmla="*/ 579437 h 1390649"/>
              <a:gd name="connsiteX3" fmla="*/ 34925 w 106864"/>
              <a:gd name="connsiteY3" fmla="*/ 0 h 1390649"/>
              <a:gd name="connsiteX0" fmla="*/ 0 w 110549"/>
              <a:gd name="connsiteY0" fmla="*/ 1390649 h 1390649"/>
              <a:gd name="connsiteX1" fmla="*/ 39689 w 110549"/>
              <a:gd name="connsiteY1" fmla="*/ 1093787 h 1390649"/>
              <a:gd name="connsiteX2" fmla="*/ 103188 w 110549"/>
              <a:gd name="connsiteY2" fmla="*/ 579437 h 1390649"/>
              <a:gd name="connsiteX3" fmla="*/ 101601 w 110549"/>
              <a:gd name="connsiteY3" fmla="*/ 298451 h 1390649"/>
              <a:gd name="connsiteX4" fmla="*/ 34925 w 110549"/>
              <a:gd name="connsiteY4" fmla="*/ 0 h 1390649"/>
              <a:gd name="connsiteX0" fmla="*/ 0 w 137304"/>
              <a:gd name="connsiteY0" fmla="*/ 1390649 h 1390649"/>
              <a:gd name="connsiteX1" fmla="*/ 39689 w 137304"/>
              <a:gd name="connsiteY1" fmla="*/ 1093787 h 1390649"/>
              <a:gd name="connsiteX2" fmla="*/ 103188 w 137304"/>
              <a:gd name="connsiteY2" fmla="*/ 579437 h 1390649"/>
              <a:gd name="connsiteX3" fmla="*/ 134939 w 137304"/>
              <a:gd name="connsiteY3" fmla="*/ 217489 h 1390649"/>
              <a:gd name="connsiteX4" fmla="*/ 34925 w 137304"/>
              <a:gd name="connsiteY4" fmla="*/ 0 h 1390649"/>
              <a:gd name="connsiteX0" fmla="*/ 0 w 180166"/>
              <a:gd name="connsiteY0" fmla="*/ 1462086 h 1462086"/>
              <a:gd name="connsiteX1" fmla="*/ 82551 w 180166"/>
              <a:gd name="connsiteY1" fmla="*/ 1093787 h 1462086"/>
              <a:gd name="connsiteX2" fmla="*/ 146050 w 180166"/>
              <a:gd name="connsiteY2" fmla="*/ 579437 h 1462086"/>
              <a:gd name="connsiteX3" fmla="*/ 177801 w 180166"/>
              <a:gd name="connsiteY3" fmla="*/ 217489 h 1462086"/>
              <a:gd name="connsiteX4" fmla="*/ 77787 w 180166"/>
              <a:gd name="connsiteY4" fmla="*/ 0 h 1462086"/>
              <a:gd name="connsiteX0" fmla="*/ 0 w 180083"/>
              <a:gd name="connsiteY0" fmla="*/ 1462086 h 1462086"/>
              <a:gd name="connsiteX1" fmla="*/ 82551 w 180083"/>
              <a:gd name="connsiteY1" fmla="*/ 1093787 h 1462086"/>
              <a:gd name="connsiteX2" fmla="*/ 125412 w 180083"/>
              <a:gd name="connsiteY2" fmla="*/ 812800 h 1462086"/>
              <a:gd name="connsiteX3" fmla="*/ 146050 w 180083"/>
              <a:gd name="connsiteY3" fmla="*/ 579437 h 1462086"/>
              <a:gd name="connsiteX4" fmla="*/ 177801 w 180083"/>
              <a:gd name="connsiteY4" fmla="*/ 217489 h 1462086"/>
              <a:gd name="connsiteX5" fmla="*/ 77787 w 180083"/>
              <a:gd name="connsiteY5" fmla="*/ 0 h 1462086"/>
              <a:gd name="connsiteX0" fmla="*/ 0 w 181844"/>
              <a:gd name="connsiteY0" fmla="*/ 1462086 h 1462086"/>
              <a:gd name="connsiteX1" fmla="*/ 82551 w 181844"/>
              <a:gd name="connsiteY1" fmla="*/ 1093787 h 1462086"/>
              <a:gd name="connsiteX2" fmla="*/ 125412 w 181844"/>
              <a:gd name="connsiteY2" fmla="*/ 812800 h 1462086"/>
              <a:gd name="connsiteX3" fmla="*/ 165100 w 181844"/>
              <a:gd name="connsiteY3" fmla="*/ 579437 h 1462086"/>
              <a:gd name="connsiteX4" fmla="*/ 177801 w 181844"/>
              <a:gd name="connsiteY4" fmla="*/ 217489 h 1462086"/>
              <a:gd name="connsiteX5" fmla="*/ 77787 w 181844"/>
              <a:gd name="connsiteY5" fmla="*/ 0 h 1462086"/>
              <a:gd name="connsiteX0" fmla="*/ 0 w 181844"/>
              <a:gd name="connsiteY0" fmla="*/ 1462086 h 1462086"/>
              <a:gd name="connsiteX1" fmla="*/ 44449 w 181844"/>
              <a:gd name="connsiteY1" fmla="*/ 1274762 h 1462086"/>
              <a:gd name="connsiteX2" fmla="*/ 82551 w 181844"/>
              <a:gd name="connsiteY2" fmla="*/ 1093787 h 1462086"/>
              <a:gd name="connsiteX3" fmla="*/ 125412 w 181844"/>
              <a:gd name="connsiteY3" fmla="*/ 812800 h 1462086"/>
              <a:gd name="connsiteX4" fmla="*/ 165100 w 181844"/>
              <a:gd name="connsiteY4" fmla="*/ 579437 h 1462086"/>
              <a:gd name="connsiteX5" fmla="*/ 177801 w 181844"/>
              <a:gd name="connsiteY5" fmla="*/ 217489 h 1462086"/>
              <a:gd name="connsiteX6" fmla="*/ 77787 w 181844"/>
              <a:gd name="connsiteY6" fmla="*/ 0 h 1462086"/>
              <a:gd name="connsiteX0" fmla="*/ 0 w 181844"/>
              <a:gd name="connsiteY0" fmla="*/ 1462086 h 1462086"/>
              <a:gd name="connsiteX1" fmla="*/ 34924 w 181844"/>
              <a:gd name="connsiteY1" fmla="*/ 1255712 h 1462086"/>
              <a:gd name="connsiteX2" fmla="*/ 82551 w 181844"/>
              <a:gd name="connsiteY2" fmla="*/ 1093787 h 1462086"/>
              <a:gd name="connsiteX3" fmla="*/ 125412 w 181844"/>
              <a:gd name="connsiteY3" fmla="*/ 812800 h 1462086"/>
              <a:gd name="connsiteX4" fmla="*/ 165100 w 181844"/>
              <a:gd name="connsiteY4" fmla="*/ 579437 h 1462086"/>
              <a:gd name="connsiteX5" fmla="*/ 177801 w 181844"/>
              <a:gd name="connsiteY5" fmla="*/ 217489 h 1462086"/>
              <a:gd name="connsiteX6" fmla="*/ 77787 w 181844"/>
              <a:gd name="connsiteY6" fmla="*/ 0 h 1462086"/>
              <a:gd name="connsiteX0" fmla="*/ 0 w 181844"/>
              <a:gd name="connsiteY0" fmla="*/ 1462086 h 1462086"/>
              <a:gd name="connsiteX1" fmla="*/ 34924 w 181844"/>
              <a:gd name="connsiteY1" fmla="*/ 1255712 h 1462086"/>
              <a:gd name="connsiteX2" fmla="*/ 87313 w 181844"/>
              <a:gd name="connsiteY2" fmla="*/ 1041399 h 1462086"/>
              <a:gd name="connsiteX3" fmla="*/ 125412 w 181844"/>
              <a:gd name="connsiteY3" fmla="*/ 812800 h 1462086"/>
              <a:gd name="connsiteX4" fmla="*/ 165100 w 181844"/>
              <a:gd name="connsiteY4" fmla="*/ 579437 h 1462086"/>
              <a:gd name="connsiteX5" fmla="*/ 177801 w 181844"/>
              <a:gd name="connsiteY5" fmla="*/ 217489 h 1462086"/>
              <a:gd name="connsiteX6" fmla="*/ 77787 w 181844"/>
              <a:gd name="connsiteY6" fmla="*/ 0 h 1462086"/>
              <a:gd name="connsiteX0" fmla="*/ 0 w 181176"/>
              <a:gd name="connsiteY0" fmla="*/ 1462086 h 1462086"/>
              <a:gd name="connsiteX1" fmla="*/ 34924 w 181176"/>
              <a:gd name="connsiteY1" fmla="*/ 1255712 h 1462086"/>
              <a:gd name="connsiteX2" fmla="*/ 87313 w 181176"/>
              <a:gd name="connsiteY2" fmla="*/ 1041399 h 1462086"/>
              <a:gd name="connsiteX3" fmla="*/ 125412 w 181176"/>
              <a:gd name="connsiteY3" fmla="*/ 812800 h 1462086"/>
              <a:gd name="connsiteX4" fmla="*/ 165100 w 181176"/>
              <a:gd name="connsiteY4" fmla="*/ 579437 h 1462086"/>
              <a:gd name="connsiteX5" fmla="*/ 177801 w 181176"/>
              <a:gd name="connsiteY5" fmla="*/ 217489 h 1462086"/>
              <a:gd name="connsiteX6" fmla="*/ 106362 w 181176"/>
              <a:gd name="connsiteY6" fmla="*/ 60325 h 1462086"/>
              <a:gd name="connsiteX7" fmla="*/ 77787 w 181176"/>
              <a:gd name="connsiteY7" fmla="*/ 0 h 1462086"/>
              <a:gd name="connsiteX0" fmla="*/ 508000 w 689176"/>
              <a:gd name="connsiteY0" fmla="*/ 2005011 h 2005011"/>
              <a:gd name="connsiteX1" fmla="*/ 542924 w 689176"/>
              <a:gd name="connsiteY1" fmla="*/ 1798637 h 2005011"/>
              <a:gd name="connsiteX2" fmla="*/ 595313 w 689176"/>
              <a:gd name="connsiteY2" fmla="*/ 1584324 h 2005011"/>
              <a:gd name="connsiteX3" fmla="*/ 633412 w 689176"/>
              <a:gd name="connsiteY3" fmla="*/ 1355725 h 2005011"/>
              <a:gd name="connsiteX4" fmla="*/ 673100 w 689176"/>
              <a:gd name="connsiteY4" fmla="*/ 1122362 h 2005011"/>
              <a:gd name="connsiteX5" fmla="*/ 685801 w 689176"/>
              <a:gd name="connsiteY5" fmla="*/ 760414 h 2005011"/>
              <a:gd name="connsiteX6" fmla="*/ 614362 w 689176"/>
              <a:gd name="connsiteY6" fmla="*/ 603250 h 2005011"/>
              <a:gd name="connsiteX7" fmla="*/ 0 w 689176"/>
              <a:gd name="connsiteY7" fmla="*/ 0 h 200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176" h="2005011">
                <a:moveTo>
                  <a:pt x="508000" y="2005011"/>
                </a:moveTo>
                <a:cubicBezTo>
                  <a:pt x="515408" y="1973790"/>
                  <a:pt x="529165" y="1860020"/>
                  <a:pt x="542924" y="1798637"/>
                </a:cubicBezTo>
                <a:cubicBezTo>
                  <a:pt x="556683" y="1737254"/>
                  <a:pt x="581819" y="1661318"/>
                  <a:pt x="595313" y="1584324"/>
                </a:cubicBezTo>
                <a:cubicBezTo>
                  <a:pt x="616215" y="1476110"/>
                  <a:pt x="622829" y="1441450"/>
                  <a:pt x="633412" y="1355725"/>
                </a:cubicBezTo>
                <a:cubicBezTo>
                  <a:pt x="643995" y="1270000"/>
                  <a:pt x="664369" y="1221580"/>
                  <a:pt x="673100" y="1122362"/>
                </a:cubicBezTo>
                <a:cubicBezTo>
                  <a:pt x="681831" y="1023144"/>
                  <a:pt x="695591" y="846933"/>
                  <a:pt x="685801" y="760414"/>
                </a:cubicBezTo>
                <a:cubicBezTo>
                  <a:pt x="676011" y="673895"/>
                  <a:pt x="631031" y="639498"/>
                  <a:pt x="614362" y="603250"/>
                </a:cubicBezTo>
                <a:cubicBezTo>
                  <a:pt x="597693" y="567002"/>
                  <a:pt x="4763" y="10054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35BB3BF-2E0B-F7FA-ADB5-F3A780439D56}"/>
              </a:ext>
            </a:extLst>
          </p:cNvPr>
          <p:cNvSpPr/>
          <p:nvPr/>
        </p:nvSpPr>
        <p:spPr>
          <a:xfrm>
            <a:off x="7188125" y="2164614"/>
            <a:ext cx="708025" cy="1520825"/>
          </a:xfrm>
          <a:custGeom>
            <a:avLst/>
            <a:gdLst>
              <a:gd name="connsiteX0" fmla="*/ 660400 w 660400"/>
              <a:gd name="connsiteY0" fmla="*/ 1930400 h 1930400"/>
              <a:gd name="connsiteX1" fmla="*/ 457200 w 660400"/>
              <a:gd name="connsiteY1" fmla="*/ 1701800 h 1930400"/>
              <a:gd name="connsiteX2" fmla="*/ 330200 w 660400"/>
              <a:gd name="connsiteY2" fmla="*/ 1206500 h 1930400"/>
              <a:gd name="connsiteX3" fmla="*/ 177800 w 660400"/>
              <a:gd name="connsiteY3" fmla="*/ 762000 h 1930400"/>
              <a:gd name="connsiteX4" fmla="*/ 76200 w 660400"/>
              <a:gd name="connsiteY4" fmla="*/ 457200 h 1930400"/>
              <a:gd name="connsiteX5" fmla="*/ 0 w 660400"/>
              <a:gd name="connsiteY5" fmla="*/ 0 h 1930400"/>
              <a:gd name="connsiteX0" fmla="*/ 660400 w 660400"/>
              <a:gd name="connsiteY0" fmla="*/ 1930400 h 1930400"/>
              <a:gd name="connsiteX1" fmla="*/ 504825 w 660400"/>
              <a:gd name="connsiteY1" fmla="*/ 1563687 h 1930400"/>
              <a:gd name="connsiteX2" fmla="*/ 330200 w 660400"/>
              <a:gd name="connsiteY2" fmla="*/ 1206500 h 1930400"/>
              <a:gd name="connsiteX3" fmla="*/ 177800 w 660400"/>
              <a:gd name="connsiteY3" fmla="*/ 762000 h 1930400"/>
              <a:gd name="connsiteX4" fmla="*/ 76200 w 660400"/>
              <a:gd name="connsiteY4" fmla="*/ 457200 h 1930400"/>
              <a:gd name="connsiteX5" fmla="*/ 0 w 660400"/>
              <a:gd name="connsiteY5" fmla="*/ 0 h 1930400"/>
              <a:gd name="connsiteX0" fmla="*/ 755650 w 755650"/>
              <a:gd name="connsiteY0" fmla="*/ 1735138 h 1735138"/>
              <a:gd name="connsiteX1" fmla="*/ 504825 w 755650"/>
              <a:gd name="connsiteY1" fmla="*/ 1563687 h 1735138"/>
              <a:gd name="connsiteX2" fmla="*/ 330200 w 755650"/>
              <a:gd name="connsiteY2" fmla="*/ 1206500 h 1735138"/>
              <a:gd name="connsiteX3" fmla="*/ 177800 w 755650"/>
              <a:gd name="connsiteY3" fmla="*/ 762000 h 1735138"/>
              <a:gd name="connsiteX4" fmla="*/ 76200 w 755650"/>
              <a:gd name="connsiteY4" fmla="*/ 457200 h 1735138"/>
              <a:gd name="connsiteX5" fmla="*/ 0 w 755650"/>
              <a:gd name="connsiteY5" fmla="*/ 0 h 1735138"/>
              <a:gd name="connsiteX0" fmla="*/ 708025 w 708025"/>
              <a:gd name="connsiteY0" fmla="*/ 1520825 h 1520825"/>
              <a:gd name="connsiteX1" fmla="*/ 457200 w 708025"/>
              <a:gd name="connsiteY1" fmla="*/ 1349374 h 1520825"/>
              <a:gd name="connsiteX2" fmla="*/ 282575 w 708025"/>
              <a:gd name="connsiteY2" fmla="*/ 992187 h 1520825"/>
              <a:gd name="connsiteX3" fmla="*/ 130175 w 708025"/>
              <a:gd name="connsiteY3" fmla="*/ 547687 h 1520825"/>
              <a:gd name="connsiteX4" fmla="*/ 28575 w 708025"/>
              <a:gd name="connsiteY4" fmla="*/ 242887 h 1520825"/>
              <a:gd name="connsiteX5" fmla="*/ 0 w 708025"/>
              <a:gd name="connsiteY5" fmla="*/ 0 h 1520825"/>
              <a:gd name="connsiteX0" fmla="*/ 708025 w 708025"/>
              <a:gd name="connsiteY0" fmla="*/ 1520825 h 1520825"/>
              <a:gd name="connsiteX1" fmla="*/ 457200 w 708025"/>
              <a:gd name="connsiteY1" fmla="*/ 1349374 h 1520825"/>
              <a:gd name="connsiteX2" fmla="*/ 282575 w 708025"/>
              <a:gd name="connsiteY2" fmla="*/ 992187 h 1520825"/>
              <a:gd name="connsiteX3" fmla="*/ 130175 w 708025"/>
              <a:gd name="connsiteY3" fmla="*/ 547687 h 1520825"/>
              <a:gd name="connsiteX4" fmla="*/ 28575 w 708025"/>
              <a:gd name="connsiteY4" fmla="*/ 242887 h 1520825"/>
              <a:gd name="connsiteX5" fmla="*/ 0 w 708025"/>
              <a:gd name="connsiteY5" fmla="*/ 0 h 152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25" h="1520825">
                <a:moveTo>
                  <a:pt x="708025" y="1520825"/>
                </a:moveTo>
                <a:cubicBezTo>
                  <a:pt x="633941" y="1466850"/>
                  <a:pt x="528108" y="1437480"/>
                  <a:pt x="457200" y="1349374"/>
                </a:cubicBezTo>
                <a:cubicBezTo>
                  <a:pt x="386292" y="1261268"/>
                  <a:pt x="337079" y="1125801"/>
                  <a:pt x="282575" y="992187"/>
                </a:cubicBezTo>
                <a:cubicBezTo>
                  <a:pt x="228071" y="858573"/>
                  <a:pt x="172508" y="672570"/>
                  <a:pt x="130175" y="547687"/>
                </a:cubicBezTo>
                <a:cubicBezTo>
                  <a:pt x="87842" y="422804"/>
                  <a:pt x="58208" y="369887"/>
                  <a:pt x="28575" y="242887"/>
                </a:cubicBezTo>
                <a:cubicBezTo>
                  <a:pt x="-1058" y="115887"/>
                  <a:pt x="4233" y="160337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10AA0A-3B0B-9D74-BB5C-3684A53C0338}"/>
              </a:ext>
            </a:extLst>
          </p:cNvPr>
          <p:cNvSpPr/>
          <p:nvPr/>
        </p:nvSpPr>
        <p:spPr>
          <a:xfrm>
            <a:off x="7037312" y="3112351"/>
            <a:ext cx="436574" cy="515938"/>
          </a:xfrm>
          <a:custGeom>
            <a:avLst/>
            <a:gdLst>
              <a:gd name="connsiteX0" fmla="*/ 0 w 441336"/>
              <a:gd name="connsiteY0" fmla="*/ 615950 h 615950"/>
              <a:gd name="connsiteX1" fmla="*/ 260350 w 441336"/>
              <a:gd name="connsiteY1" fmla="*/ 476250 h 615950"/>
              <a:gd name="connsiteX2" fmla="*/ 425450 w 441336"/>
              <a:gd name="connsiteY2" fmla="*/ 247650 h 615950"/>
              <a:gd name="connsiteX3" fmla="*/ 425450 w 441336"/>
              <a:gd name="connsiteY3" fmla="*/ 0 h 615950"/>
              <a:gd name="connsiteX0" fmla="*/ 0 w 436574"/>
              <a:gd name="connsiteY0" fmla="*/ 515938 h 515938"/>
              <a:gd name="connsiteX1" fmla="*/ 255588 w 436574"/>
              <a:gd name="connsiteY1" fmla="*/ 476250 h 515938"/>
              <a:gd name="connsiteX2" fmla="*/ 420688 w 436574"/>
              <a:gd name="connsiteY2" fmla="*/ 247650 h 515938"/>
              <a:gd name="connsiteX3" fmla="*/ 420688 w 436574"/>
              <a:gd name="connsiteY3" fmla="*/ 0 h 515938"/>
              <a:gd name="connsiteX0" fmla="*/ 0 w 436574"/>
              <a:gd name="connsiteY0" fmla="*/ 515938 h 515938"/>
              <a:gd name="connsiteX1" fmla="*/ 274638 w 436574"/>
              <a:gd name="connsiteY1" fmla="*/ 433388 h 515938"/>
              <a:gd name="connsiteX2" fmla="*/ 420688 w 436574"/>
              <a:gd name="connsiteY2" fmla="*/ 247650 h 515938"/>
              <a:gd name="connsiteX3" fmla="*/ 420688 w 436574"/>
              <a:gd name="connsiteY3" fmla="*/ 0 h 515938"/>
              <a:gd name="connsiteX0" fmla="*/ 0 w 436574"/>
              <a:gd name="connsiteY0" fmla="*/ 515938 h 515938"/>
              <a:gd name="connsiteX1" fmla="*/ 123826 w 436574"/>
              <a:gd name="connsiteY1" fmla="*/ 473075 h 515938"/>
              <a:gd name="connsiteX2" fmla="*/ 274638 w 436574"/>
              <a:gd name="connsiteY2" fmla="*/ 433388 h 515938"/>
              <a:gd name="connsiteX3" fmla="*/ 420688 w 436574"/>
              <a:gd name="connsiteY3" fmla="*/ 247650 h 515938"/>
              <a:gd name="connsiteX4" fmla="*/ 420688 w 436574"/>
              <a:gd name="connsiteY4" fmla="*/ 0 h 515938"/>
              <a:gd name="connsiteX0" fmla="*/ 0 w 436574"/>
              <a:gd name="connsiteY0" fmla="*/ 515938 h 515938"/>
              <a:gd name="connsiteX1" fmla="*/ 147639 w 436574"/>
              <a:gd name="connsiteY1" fmla="*/ 492125 h 515938"/>
              <a:gd name="connsiteX2" fmla="*/ 274638 w 436574"/>
              <a:gd name="connsiteY2" fmla="*/ 433388 h 515938"/>
              <a:gd name="connsiteX3" fmla="*/ 420688 w 436574"/>
              <a:gd name="connsiteY3" fmla="*/ 247650 h 515938"/>
              <a:gd name="connsiteX4" fmla="*/ 420688 w 436574"/>
              <a:gd name="connsiteY4" fmla="*/ 0 h 51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574" h="515938">
                <a:moveTo>
                  <a:pt x="0" y="515938"/>
                </a:moveTo>
                <a:cubicBezTo>
                  <a:pt x="20638" y="508794"/>
                  <a:pt x="101866" y="505883"/>
                  <a:pt x="147639" y="492125"/>
                </a:cubicBezTo>
                <a:cubicBezTo>
                  <a:pt x="193412" y="478367"/>
                  <a:pt x="229130" y="474134"/>
                  <a:pt x="274638" y="433388"/>
                </a:cubicBezTo>
                <a:cubicBezTo>
                  <a:pt x="320146" y="392642"/>
                  <a:pt x="393171" y="327025"/>
                  <a:pt x="420688" y="247650"/>
                </a:cubicBezTo>
                <a:cubicBezTo>
                  <a:pt x="448205" y="168275"/>
                  <a:pt x="434446" y="84137"/>
                  <a:pt x="420688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FB33E6-1811-BE3A-E2CD-C97A4E24B4D3}"/>
              </a:ext>
            </a:extLst>
          </p:cNvPr>
          <p:cNvSpPr/>
          <p:nvPr/>
        </p:nvSpPr>
        <p:spPr>
          <a:xfrm>
            <a:off x="6289600" y="3836250"/>
            <a:ext cx="1438275" cy="1844675"/>
          </a:xfrm>
          <a:custGeom>
            <a:avLst/>
            <a:gdLst>
              <a:gd name="connsiteX0" fmla="*/ 0 w 1524000"/>
              <a:gd name="connsiteY0" fmla="*/ 1911350 h 1911350"/>
              <a:gd name="connsiteX1" fmla="*/ 342900 w 1524000"/>
              <a:gd name="connsiteY1" fmla="*/ 1422400 h 1911350"/>
              <a:gd name="connsiteX2" fmla="*/ 685800 w 1524000"/>
              <a:gd name="connsiteY2" fmla="*/ 971550 h 1911350"/>
              <a:gd name="connsiteX3" fmla="*/ 952500 w 1524000"/>
              <a:gd name="connsiteY3" fmla="*/ 552450 h 1911350"/>
              <a:gd name="connsiteX4" fmla="*/ 1111250 w 1524000"/>
              <a:gd name="connsiteY4" fmla="*/ 260350 h 1911350"/>
              <a:gd name="connsiteX5" fmla="*/ 1270000 w 1524000"/>
              <a:gd name="connsiteY5" fmla="*/ 88900 h 1911350"/>
              <a:gd name="connsiteX6" fmla="*/ 1384300 w 1524000"/>
              <a:gd name="connsiteY6" fmla="*/ 19050 h 1911350"/>
              <a:gd name="connsiteX7" fmla="*/ 1524000 w 1524000"/>
              <a:gd name="connsiteY7" fmla="*/ 0 h 1911350"/>
              <a:gd name="connsiteX0" fmla="*/ 0 w 1552575"/>
              <a:gd name="connsiteY0" fmla="*/ 1930400 h 1930400"/>
              <a:gd name="connsiteX1" fmla="*/ 342900 w 1552575"/>
              <a:gd name="connsiteY1" fmla="*/ 1441450 h 1930400"/>
              <a:gd name="connsiteX2" fmla="*/ 685800 w 1552575"/>
              <a:gd name="connsiteY2" fmla="*/ 990600 h 1930400"/>
              <a:gd name="connsiteX3" fmla="*/ 952500 w 1552575"/>
              <a:gd name="connsiteY3" fmla="*/ 571500 h 1930400"/>
              <a:gd name="connsiteX4" fmla="*/ 1111250 w 1552575"/>
              <a:gd name="connsiteY4" fmla="*/ 279400 h 1930400"/>
              <a:gd name="connsiteX5" fmla="*/ 1270000 w 1552575"/>
              <a:gd name="connsiteY5" fmla="*/ 107950 h 1930400"/>
              <a:gd name="connsiteX6" fmla="*/ 1384300 w 1552575"/>
              <a:gd name="connsiteY6" fmla="*/ 38100 h 1930400"/>
              <a:gd name="connsiteX7" fmla="*/ 1552575 w 1552575"/>
              <a:gd name="connsiteY7" fmla="*/ 0 h 1930400"/>
              <a:gd name="connsiteX0" fmla="*/ 0 w 1552575"/>
              <a:gd name="connsiteY0" fmla="*/ 1930400 h 1930400"/>
              <a:gd name="connsiteX1" fmla="*/ 342900 w 1552575"/>
              <a:gd name="connsiteY1" fmla="*/ 1441450 h 1930400"/>
              <a:gd name="connsiteX2" fmla="*/ 685800 w 1552575"/>
              <a:gd name="connsiteY2" fmla="*/ 990600 h 1930400"/>
              <a:gd name="connsiteX3" fmla="*/ 952500 w 1552575"/>
              <a:gd name="connsiteY3" fmla="*/ 571500 h 1930400"/>
              <a:gd name="connsiteX4" fmla="*/ 1111250 w 1552575"/>
              <a:gd name="connsiteY4" fmla="*/ 279400 h 1930400"/>
              <a:gd name="connsiteX5" fmla="*/ 1270000 w 1552575"/>
              <a:gd name="connsiteY5" fmla="*/ 107950 h 1930400"/>
              <a:gd name="connsiteX6" fmla="*/ 1374775 w 1552575"/>
              <a:gd name="connsiteY6" fmla="*/ 19050 h 1930400"/>
              <a:gd name="connsiteX7" fmla="*/ 1552575 w 1552575"/>
              <a:gd name="connsiteY7" fmla="*/ 0 h 1930400"/>
              <a:gd name="connsiteX0" fmla="*/ 0 w 1552575"/>
              <a:gd name="connsiteY0" fmla="*/ 1930400 h 1930400"/>
              <a:gd name="connsiteX1" fmla="*/ 342900 w 1552575"/>
              <a:gd name="connsiteY1" fmla="*/ 1441450 h 1930400"/>
              <a:gd name="connsiteX2" fmla="*/ 685800 w 1552575"/>
              <a:gd name="connsiteY2" fmla="*/ 990600 h 1930400"/>
              <a:gd name="connsiteX3" fmla="*/ 952500 w 1552575"/>
              <a:gd name="connsiteY3" fmla="*/ 571500 h 1930400"/>
              <a:gd name="connsiteX4" fmla="*/ 1111250 w 1552575"/>
              <a:gd name="connsiteY4" fmla="*/ 279400 h 1930400"/>
              <a:gd name="connsiteX5" fmla="*/ 1255712 w 1552575"/>
              <a:gd name="connsiteY5" fmla="*/ 98425 h 1930400"/>
              <a:gd name="connsiteX6" fmla="*/ 1374775 w 1552575"/>
              <a:gd name="connsiteY6" fmla="*/ 19050 h 1930400"/>
              <a:gd name="connsiteX7" fmla="*/ 1552575 w 1552575"/>
              <a:gd name="connsiteY7" fmla="*/ 0 h 1930400"/>
              <a:gd name="connsiteX0" fmla="*/ 0 w 1438275"/>
              <a:gd name="connsiteY0" fmla="*/ 1844675 h 1844675"/>
              <a:gd name="connsiteX1" fmla="*/ 228600 w 1438275"/>
              <a:gd name="connsiteY1" fmla="*/ 1441450 h 1844675"/>
              <a:gd name="connsiteX2" fmla="*/ 571500 w 1438275"/>
              <a:gd name="connsiteY2" fmla="*/ 990600 h 1844675"/>
              <a:gd name="connsiteX3" fmla="*/ 838200 w 1438275"/>
              <a:gd name="connsiteY3" fmla="*/ 571500 h 1844675"/>
              <a:gd name="connsiteX4" fmla="*/ 996950 w 1438275"/>
              <a:gd name="connsiteY4" fmla="*/ 279400 h 1844675"/>
              <a:gd name="connsiteX5" fmla="*/ 1141412 w 1438275"/>
              <a:gd name="connsiteY5" fmla="*/ 98425 h 1844675"/>
              <a:gd name="connsiteX6" fmla="*/ 1260475 w 1438275"/>
              <a:gd name="connsiteY6" fmla="*/ 19050 h 1844675"/>
              <a:gd name="connsiteX7" fmla="*/ 1438275 w 1438275"/>
              <a:gd name="connsiteY7" fmla="*/ 0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8275" h="1844675">
                <a:moveTo>
                  <a:pt x="0" y="1844675"/>
                </a:moveTo>
                <a:cubicBezTo>
                  <a:pt x="114300" y="1678516"/>
                  <a:pt x="133350" y="1583796"/>
                  <a:pt x="228600" y="1441450"/>
                </a:cubicBezTo>
                <a:cubicBezTo>
                  <a:pt x="323850" y="1299104"/>
                  <a:pt x="469900" y="1135592"/>
                  <a:pt x="571500" y="990600"/>
                </a:cubicBezTo>
                <a:cubicBezTo>
                  <a:pt x="673100" y="845608"/>
                  <a:pt x="767292" y="690033"/>
                  <a:pt x="838200" y="571500"/>
                </a:cubicBezTo>
                <a:cubicBezTo>
                  <a:pt x="909108" y="452967"/>
                  <a:pt x="946415" y="358246"/>
                  <a:pt x="996950" y="279400"/>
                </a:cubicBezTo>
                <a:cubicBezTo>
                  <a:pt x="1047485" y="200554"/>
                  <a:pt x="1097491" y="141817"/>
                  <a:pt x="1141412" y="98425"/>
                </a:cubicBezTo>
                <a:cubicBezTo>
                  <a:pt x="1185333" y="55033"/>
                  <a:pt x="1218142" y="33867"/>
                  <a:pt x="1260475" y="19050"/>
                </a:cubicBezTo>
                <a:cubicBezTo>
                  <a:pt x="1302808" y="4233"/>
                  <a:pt x="1389591" y="2116"/>
                  <a:pt x="1438275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E6BE03-EF61-8458-2F5B-D63CD5744983}"/>
              </a:ext>
            </a:extLst>
          </p:cNvPr>
          <p:cNvSpPr/>
          <p:nvPr/>
        </p:nvSpPr>
        <p:spPr>
          <a:xfrm>
            <a:off x="7042075" y="3777513"/>
            <a:ext cx="192213" cy="465138"/>
          </a:xfrm>
          <a:custGeom>
            <a:avLst/>
            <a:gdLst>
              <a:gd name="connsiteX0" fmla="*/ 196850 w 220788"/>
              <a:gd name="connsiteY0" fmla="*/ 508000 h 508000"/>
              <a:gd name="connsiteX1" fmla="*/ 203200 w 220788"/>
              <a:gd name="connsiteY1" fmla="*/ 279400 h 508000"/>
              <a:gd name="connsiteX2" fmla="*/ 0 w 220788"/>
              <a:gd name="connsiteY2" fmla="*/ 0 h 508000"/>
              <a:gd name="connsiteX0" fmla="*/ 168275 w 192213"/>
              <a:gd name="connsiteY0" fmla="*/ 465138 h 465138"/>
              <a:gd name="connsiteX1" fmla="*/ 174625 w 192213"/>
              <a:gd name="connsiteY1" fmla="*/ 236538 h 465138"/>
              <a:gd name="connsiteX2" fmla="*/ 0 w 192213"/>
              <a:gd name="connsiteY2" fmla="*/ 0 h 46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213" h="465138">
                <a:moveTo>
                  <a:pt x="168275" y="465138"/>
                </a:moveTo>
                <a:cubicBezTo>
                  <a:pt x="187854" y="393171"/>
                  <a:pt x="207433" y="321205"/>
                  <a:pt x="174625" y="236538"/>
                </a:cubicBezTo>
                <a:cubicBezTo>
                  <a:pt x="141817" y="151871"/>
                  <a:pt x="85196" y="97366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CDE171-F377-2CF2-0097-10D83567CAA2}"/>
              </a:ext>
            </a:extLst>
          </p:cNvPr>
          <p:cNvSpPr/>
          <p:nvPr/>
        </p:nvSpPr>
        <p:spPr>
          <a:xfrm>
            <a:off x="6007776" y="3767988"/>
            <a:ext cx="327860" cy="1619250"/>
          </a:xfrm>
          <a:custGeom>
            <a:avLst/>
            <a:gdLst>
              <a:gd name="connsiteX0" fmla="*/ 65335 w 471735"/>
              <a:gd name="connsiteY0" fmla="*/ 812800 h 812800"/>
              <a:gd name="connsiteX1" fmla="*/ 1835 w 471735"/>
              <a:gd name="connsiteY1" fmla="*/ 419100 h 812800"/>
              <a:gd name="connsiteX2" fmla="*/ 128835 w 471735"/>
              <a:gd name="connsiteY2" fmla="*/ 190500 h 812800"/>
              <a:gd name="connsiteX3" fmla="*/ 332035 w 471735"/>
              <a:gd name="connsiteY3" fmla="*/ 50800 h 812800"/>
              <a:gd name="connsiteX4" fmla="*/ 471735 w 471735"/>
              <a:gd name="connsiteY4" fmla="*/ 0 h 812800"/>
              <a:gd name="connsiteX0" fmla="*/ 67398 w 473798"/>
              <a:gd name="connsiteY0" fmla="*/ 812800 h 812800"/>
              <a:gd name="connsiteX1" fmla="*/ 35648 w 473798"/>
              <a:gd name="connsiteY1" fmla="*/ 673100 h 812800"/>
              <a:gd name="connsiteX2" fmla="*/ 3898 w 473798"/>
              <a:gd name="connsiteY2" fmla="*/ 419100 h 812800"/>
              <a:gd name="connsiteX3" fmla="*/ 130898 w 473798"/>
              <a:gd name="connsiteY3" fmla="*/ 190500 h 812800"/>
              <a:gd name="connsiteX4" fmla="*/ 334098 w 473798"/>
              <a:gd name="connsiteY4" fmla="*/ 50800 h 812800"/>
              <a:gd name="connsiteX5" fmla="*/ 473798 w 473798"/>
              <a:gd name="connsiteY5" fmla="*/ 0 h 812800"/>
              <a:gd name="connsiteX0" fmla="*/ 181698 w 473798"/>
              <a:gd name="connsiteY0" fmla="*/ 2012950 h 2012950"/>
              <a:gd name="connsiteX1" fmla="*/ 35648 w 473798"/>
              <a:gd name="connsiteY1" fmla="*/ 673100 h 2012950"/>
              <a:gd name="connsiteX2" fmla="*/ 3898 w 473798"/>
              <a:gd name="connsiteY2" fmla="*/ 419100 h 2012950"/>
              <a:gd name="connsiteX3" fmla="*/ 130898 w 473798"/>
              <a:gd name="connsiteY3" fmla="*/ 190500 h 2012950"/>
              <a:gd name="connsiteX4" fmla="*/ 334098 w 473798"/>
              <a:gd name="connsiteY4" fmla="*/ 50800 h 2012950"/>
              <a:gd name="connsiteX5" fmla="*/ 473798 w 473798"/>
              <a:gd name="connsiteY5" fmla="*/ 0 h 2012950"/>
              <a:gd name="connsiteX0" fmla="*/ 179756 w 471856"/>
              <a:gd name="connsiteY0" fmla="*/ 2012950 h 2012950"/>
              <a:gd name="connsiteX1" fmla="*/ 52756 w 471856"/>
              <a:gd name="connsiteY1" fmla="*/ 939800 h 2012950"/>
              <a:gd name="connsiteX2" fmla="*/ 1956 w 471856"/>
              <a:gd name="connsiteY2" fmla="*/ 419100 h 2012950"/>
              <a:gd name="connsiteX3" fmla="*/ 128956 w 471856"/>
              <a:gd name="connsiteY3" fmla="*/ 190500 h 2012950"/>
              <a:gd name="connsiteX4" fmla="*/ 332156 w 471856"/>
              <a:gd name="connsiteY4" fmla="*/ 50800 h 2012950"/>
              <a:gd name="connsiteX5" fmla="*/ 471856 w 471856"/>
              <a:gd name="connsiteY5" fmla="*/ 0 h 2012950"/>
              <a:gd name="connsiteX0" fmla="*/ 179756 w 332156"/>
              <a:gd name="connsiteY0" fmla="*/ 1962150 h 1962150"/>
              <a:gd name="connsiteX1" fmla="*/ 52756 w 332156"/>
              <a:gd name="connsiteY1" fmla="*/ 889000 h 1962150"/>
              <a:gd name="connsiteX2" fmla="*/ 1956 w 332156"/>
              <a:gd name="connsiteY2" fmla="*/ 368300 h 1962150"/>
              <a:gd name="connsiteX3" fmla="*/ 128956 w 332156"/>
              <a:gd name="connsiteY3" fmla="*/ 139700 h 1962150"/>
              <a:gd name="connsiteX4" fmla="*/ 332156 w 332156"/>
              <a:gd name="connsiteY4" fmla="*/ 0 h 1962150"/>
              <a:gd name="connsiteX0" fmla="*/ 179756 w 327393"/>
              <a:gd name="connsiteY0" fmla="*/ 1947863 h 1947863"/>
              <a:gd name="connsiteX1" fmla="*/ 52756 w 327393"/>
              <a:gd name="connsiteY1" fmla="*/ 874713 h 1947863"/>
              <a:gd name="connsiteX2" fmla="*/ 1956 w 327393"/>
              <a:gd name="connsiteY2" fmla="*/ 354013 h 1947863"/>
              <a:gd name="connsiteX3" fmla="*/ 128956 w 327393"/>
              <a:gd name="connsiteY3" fmla="*/ 125413 h 1947863"/>
              <a:gd name="connsiteX4" fmla="*/ 327393 w 327393"/>
              <a:gd name="connsiteY4" fmla="*/ 0 h 1947863"/>
              <a:gd name="connsiteX0" fmla="*/ 142123 w 327860"/>
              <a:gd name="connsiteY0" fmla="*/ 1619250 h 1619250"/>
              <a:gd name="connsiteX1" fmla="*/ 53223 w 327860"/>
              <a:gd name="connsiteY1" fmla="*/ 874713 h 1619250"/>
              <a:gd name="connsiteX2" fmla="*/ 2423 w 327860"/>
              <a:gd name="connsiteY2" fmla="*/ 354013 h 1619250"/>
              <a:gd name="connsiteX3" fmla="*/ 129423 w 327860"/>
              <a:gd name="connsiteY3" fmla="*/ 125413 h 1619250"/>
              <a:gd name="connsiteX4" fmla="*/ 327860 w 327860"/>
              <a:gd name="connsiteY4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860" h="1619250">
                <a:moveTo>
                  <a:pt x="142123" y="1619250"/>
                </a:moveTo>
                <a:cubicBezTo>
                  <a:pt x="136831" y="1595967"/>
                  <a:pt x="76506" y="1085586"/>
                  <a:pt x="53223" y="874713"/>
                </a:cubicBezTo>
                <a:cubicBezTo>
                  <a:pt x="29940" y="663840"/>
                  <a:pt x="-10277" y="478896"/>
                  <a:pt x="2423" y="354013"/>
                </a:cubicBezTo>
                <a:cubicBezTo>
                  <a:pt x="15123" y="229130"/>
                  <a:pt x="75184" y="184415"/>
                  <a:pt x="129423" y="125413"/>
                </a:cubicBezTo>
                <a:cubicBezTo>
                  <a:pt x="183663" y="66411"/>
                  <a:pt x="270710" y="31750"/>
                  <a:pt x="32786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494E6F-AFED-69ED-4CA0-6E8A4823AD7B}"/>
              </a:ext>
            </a:extLst>
          </p:cNvPr>
          <p:cNvSpPr/>
          <p:nvPr/>
        </p:nvSpPr>
        <p:spPr>
          <a:xfrm>
            <a:off x="5583163" y="3833076"/>
            <a:ext cx="427037" cy="307975"/>
          </a:xfrm>
          <a:custGeom>
            <a:avLst/>
            <a:gdLst>
              <a:gd name="connsiteX0" fmla="*/ 0 w 527050"/>
              <a:gd name="connsiteY0" fmla="*/ 0 h 355600"/>
              <a:gd name="connsiteX1" fmla="*/ 311150 w 527050"/>
              <a:gd name="connsiteY1" fmla="*/ 44450 h 355600"/>
              <a:gd name="connsiteX2" fmla="*/ 444500 w 527050"/>
              <a:gd name="connsiteY2" fmla="*/ 196850 h 355600"/>
              <a:gd name="connsiteX3" fmla="*/ 527050 w 527050"/>
              <a:gd name="connsiteY3" fmla="*/ 355600 h 355600"/>
              <a:gd name="connsiteX0" fmla="*/ 0 w 527050"/>
              <a:gd name="connsiteY0" fmla="*/ 0 h 355600"/>
              <a:gd name="connsiteX1" fmla="*/ 311150 w 527050"/>
              <a:gd name="connsiteY1" fmla="*/ 92075 h 355600"/>
              <a:gd name="connsiteX2" fmla="*/ 444500 w 527050"/>
              <a:gd name="connsiteY2" fmla="*/ 196850 h 355600"/>
              <a:gd name="connsiteX3" fmla="*/ 527050 w 527050"/>
              <a:gd name="connsiteY3" fmla="*/ 355600 h 355600"/>
              <a:gd name="connsiteX0" fmla="*/ 0 w 427037"/>
              <a:gd name="connsiteY0" fmla="*/ 0 h 307975"/>
              <a:gd name="connsiteX1" fmla="*/ 211137 w 427037"/>
              <a:gd name="connsiteY1" fmla="*/ 44450 h 307975"/>
              <a:gd name="connsiteX2" fmla="*/ 344487 w 427037"/>
              <a:gd name="connsiteY2" fmla="*/ 149225 h 307975"/>
              <a:gd name="connsiteX3" fmla="*/ 427037 w 427037"/>
              <a:gd name="connsiteY3" fmla="*/ 307975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037" h="307975">
                <a:moveTo>
                  <a:pt x="0" y="0"/>
                </a:moveTo>
                <a:cubicBezTo>
                  <a:pt x="118533" y="5821"/>
                  <a:pt x="153723" y="19579"/>
                  <a:pt x="211137" y="44450"/>
                </a:cubicBezTo>
                <a:cubicBezTo>
                  <a:pt x="268551" y="69321"/>
                  <a:pt x="308504" y="97367"/>
                  <a:pt x="344487" y="149225"/>
                </a:cubicBezTo>
                <a:cubicBezTo>
                  <a:pt x="380470" y="201083"/>
                  <a:pt x="403753" y="254529"/>
                  <a:pt x="427037" y="30797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B494C80-887D-8AFE-5A77-3F699AFEB391}"/>
              </a:ext>
            </a:extLst>
          </p:cNvPr>
          <p:cNvSpPr/>
          <p:nvPr/>
        </p:nvSpPr>
        <p:spPr>
          <a:xfrm>
            <a:off x="6074219" y="1956650"/>
            <a:ext cx="963094" cy="1677987"/>
          </a:xfrm>
          <a:custGeom>
            <a:avLst/>
            <a:gdLst>
              <a:gd name="connsiteX0" fmla="*/ 357989 w 1094589"/>
              <a:gd name="connsiteY0" fmla="*/ 1835150 h 1835150"/>
              <a:gd name="connsiteX1" fmla="*/ 135739 w 1094589"/>
              <a:gd name="connsiteY1" fmla="*/ 1720850 h 1835150"/>
              <a:gd name="connsiteX2" fmla="*/ 15089 w 1094589"/>
              <a:gd name="connsiteY2" fmla="*/ 1543050 h 1835150"/>
              <a:gd name="connsiteX3" fmla="*/ 21439 w 1094589"/>
              <a:gd name="connsiteY3" fmla="*/ 1257300 h 1835150"/>
              <a:gd name="connsiteX4" fmla="*/ 192889 w 1094589"/>
              <a:gd name="connsiteY4" fmla="*/ 920750 h 1835150"/>
              <a:gd name="connsiteX5" fmla="*/ 599289 w 1094589"/>
              <a:gd name="connsiteY5" fmla="*/ 419100 h 1835150"/>
              <a:gd name="connsiteX6" fmla="*/ 1094589 w 1094589"/>
              <a:gd name="connsiteY6" fmla="*/ 0 h 1835150"/>
              <a:gd name="connsiteX0" fmla="*/ 355081 w 1091681"/>
              <a:gd name="connsiteY0" fmla="*/ 1835150 h 1835150"/>
              <a:gd name="connsiteX1" fmla="*/ 85206 w 1091681"/>
              <a:gd name="connsiteY1" fmla="*/ 1673225 h 1835150"/>
              <a:gd name="connsiteX2" fmla="*/ 12181 w 1091681"/>
              <a:gd name="connsiteY2" fmla="*/ 1543050 h 1835150"/>
              <a:gd name="connsiteX3" fmla="*/ 18531 w 1091681"/>
              <a:gd name="connsiteY3" fmla="*/ 1257300 h 1835150"/>
              <a:gd name="connsiteX4" fmla="*/ 189981 w 1091681"/>
              <a:gd name="connsiteY4" fmla="*/ 920750 h 1835150"/>
              <a:gd name="connsiteX5" fmla="*/ 596381 w 1091681"/>
              <a:gd name="connsiteY5" fmla="*/ 419100 h 1835150"/>
              <a:gd name="connsiteX6" fmla="*/ 1091681 w 1091681"/>
              <a:gd name="connsiteY6" fmla="*/ 0 h 1835150"/>
              <a:gd name="connsiteX0" fmla="*/ 274118 w 1091681"/>
              <a:gd name="connsiteY0" fmla="*/ 1773237 h 1773237"/>
              <a:gd name="connsiteX1" fmla="*/ 85206 w 1091681"/>
              <a:gd name="connsiteY1" fmla="*/ 1673225 h 1773237"/>
              <a:gd name="connsiteX2" fmla="*/ 12181 w 1091681"/>
              <a:gd name="connsiteY2" fmla="*/ 1543050 h 1773237"/>
              <a:gd name="connsiteX3" fmla="*/ 18531 w 1091681"/>
              <a:gd name="connsiteY3" fmla="*/ 1257300 h 1773237"/>
              <a:gd name="connsiteX4" fmla="*/ 189981 w 1091681"/>
              <a:gd name="connsiteY4" fmla="*/ 920750 h 1773237"/>
              <a:gd name="connsiteX5" fmla="*/ 596381 w 1091681"/>
              <a:gd name="connsiteY5" fmla="*/ 419100 h 1773237"/>
              <a:gd name="connsiteX6" fmla="*/ 1091681 w 1091681"/>
              <a:gd name="connsiteY6" fmla="*/ 0 h 1773237"/>
              <a:gd name="connsiteX0" fmla="*/ 274118 w 963094"/>
              <a:gd name="connsiteY0" fmla="*/ 1677987 h 1677987"/>
              <a:gd name="connsiteX1" fmla="*/ 85206 w 963094"/>
              <a:gd name="connsiteY1" fmla="*/ 1577975 h 1677987"/>
              <a:gd name="connsiteX2" fmla="*/ 12181 w 963094"/>
              <a:gd name="connsiteY2" fmla="*/ 1447800 h 1677987"/>
              <a:gd name="connsiteX3" fmla="*/ 18531 w 963094"/>
              <a:gd name="connsiteY3" fmla="*/ 1162050 h 1677987"/>
              <a:gd name="connsiteX4" fmla="*/ 189981 w 963094"/>
              <a:gd name="connsiteY4" fmla="*/ 825500 h 1677987"/>
              <a:gd name="connsiteX5" fmla="*/ 596381 w 963094"/>
              <a:gd name="connsiteY5" fmla="*/ 323850 h 1677987"/>
              <a:gd name="connsiteX6" fmla="*/ 963094 w 963094"/>
              <a:gd name="connsiteY6" fmla="*/ 0 h 167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094" h="1677987">
                <a:moveTo>
                  <a:pt x="274118" y="1677987"/>
                </a:moveTo>
                <a:cubicBezTo>
                  <a:pt x="191568" y="1645178"/>
                  <a:pt x="128862" y="1616340"/>
                  <a:pt x="85206" y="1577975"/>
                </a:cubicBezTo>
                <a:cubicBezTo>
                  <a:pt x="41550" y="1539610"/>
                  <a:pt x="23293" y="1517121"/>
                  <a:pt x="12181" y="1447800"/>
                </a:cubicBezTo>
                <a:cubicBezTo>
                  <a:pt x="1069" y="1378479"/>
                  <a:pt x="-11102" y="1265767"/>
                  <a:pt x="18531" y="1162050"/>
                </a:cubicBezTo>
                <a:cubicBezTo>
                  <a:pt x="48164" y="1058333"/>
                  <a:pt x="93673" y="965200"/>
                  <a:pt x="189981" y="825500"/>
                </a:cubicBezTo>
                <a:cubicBezTo>
                  <a:pt x="286289" y="685800"/>
                  <a:pt x="446098" y="477308"/>
                  <a:pt x="596381" y="323850"/>
                </a:cubicBezTo>
                <a:cubicBezTo>
                  <a:pt x="746664" y="170392"/>
                  <a:pt x="790585" y="132821"/>
                  <a:pt x="963094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4921701-D5C9-EA25-DFDD-554432EBC7A6}"/>
              </a:ext>
            </a:extLst>
          </p:cNvPr>
          <p:cNvSpPr/>
          <p:nvPr/>
        </p:nvSpPr>
        <p:spPr>
          <a:xfrm>
            <a:off x="5689525" y="3074251"/>
            <a:ext cx="415925" cy="614362"/>
          </a:xfrm>
          <a:custGeom>
            <a:avLst/>
            <a:gdLst>
              <a:gd name="connsiteX0" fmla="*/ 584200 w 584200"/>
              <a:gd name="connsiteY0" fmla="*/ 0 h 711200"/>
              <a:gd name="connsiteX1" fmla="*/ 323850 w 584200"/>
              <a:gd name="connsiteY1" fmla="*/ 469900 h 711200"/>
              <a:gd name="connsiteX2" fmla="*/ 139700 w 584200"/>
              <a:gd name="connsiteY2" fmla="*/ 628650 h 711200"/>
              <a:gd name="connsiteX3" fmla="*/ 0 w 584200"/>
              <a:gd name="connsiteY3" fmla="*/ 711200 h 711200"/>
              <a:gd name="connsiteX0" fmla="*/ 444500 w 444500"/>
              <a:gd name="connsiteY0" fmla="*/ 0 h 628650"/>
              <a:gd name="connsiteX1" fmla="*/ 184150 w 444500"/>
              <a:gd name="connsiteY1" fmla="*/ 469900 h 628650"/>
              <a:gd name="connsiteX2" fmla="*/ 0 w 444500"/>
              <a:gd name="connsiteY2" fmla="*/ 628650 h 628650"/>
              <a:gd name="connsiteX0" fmla="*/ 415925 w 415925"/>
              <a:gd name="connsiteY0" fmla="*/ 0 h 614362"/>
              <a:gd name="connsiteX1" fmla="*/ 155575 w 415925"/>
              <a:gd name="connsiteY1" fmla="*/ 469900 h 614362"/>
              <a:gd name="connsiteX2" fmla="*/ 0 w 415925"/>
              <a:gd name="connsiteY2" fmla="*/ 614362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925" h="614362">
                <a:moveTo>
                  <a:pt x="415925" y="0"/>
                </a:moveTo>
                <a:cubicBezTo>
                  <a:pt x="322791" y="182562"/>
                  <a:pt x="224896" y="367506"/>
                  <a:pt x="155575" y="469900"/>
                </a:cubicBezTo>
                <a:cubicBezTo>
                  <a:pt x="86254" y="572294"/>
                  <a:pt x="53975" y="574145"/>
                  <a:pt x="0" y="614362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84BA365-F79F-70CF-53EB-1D124ACCB35F}"/>
              </a:ext>
            </a:extLst>
          </p:cNvPr>
          <p:cNvSpPr/>
          <p:nvPr/>
        </p:nvSpPr>
        <p:spPr>
          <a:xfrm>
            <a:off x="4410000" y="3687508"/>
            <a:ext cx="1551940" cy="91594"/>
          </a:xfrm>
          <a:custGeom>
            <a:avLst/>
            <a:gdLst>
              <a:gd name="connsiteX0" fmla="*/ 4450080 w 4450080"/>
              <a:gd name="connsiteY0" fmla="*/ 41037 h 140097"/>
              <a:gd name="connsiteX1" fmla="*/ 4267200 w 4450080"/>
              <a:gd name="connsiteY1" fmla="*/ 10557 h 140097"/>
              <a:gd name="connsiteX2" fmla="*/ 3962400 w 4450080"/>
              <a:gd name="connsiteY2" fmla="*/ 2937 h 140097"/>
              <a:gd name="connsiteX3" fmla="*/ 3604260 w 4450080"/>
              <a:gd name="connsiteY3" fmla="*/ 56277 h 140097"/>
              <a:gd name="connsiteX4" fmla="*/ 3284220 w 4450080"/>
              <a:gd name="connsiteY4" fmla="*/ 79137 h 140097"/>
              <a:gd name="connsiteX5" fmla="*/ 2522220 w 4450080"/>
              <a:gd name="connsiteY5" fmla="*/ 101997 h 140097"/>
              <a:gd name="connsiteX6" fmla="*/ 815340 w 4450080"/>
              <a:gd name="connsiteY6" fmla="*/ 132477 h 140097"/>
              <a:gd name="connsiteX7" fmla="*/ 0 w 4450080"/>
              <a:gd name="connsiteY7" fmla="*/ 140097 h 140097"/>
              <a:gd name="connsiteX0" fmla="*/ 4450080 w 4450080"/>
              <a:gd name="connsiteY0" fmla="*/ 31269 h 139854"/>
              <a:gd name="connsiteX1" fmla="*/ 4267200 w 4450080"/>
              <a:gd name="connsiteY1" fmla="*/ 10314 h 139854"/>
              <a:gd name="connsiteX2" fmla="*/ 3962400 w 4450080"/>
              <a:gd name="connsiteY2" fmla="*/ 2694 h 139854"/>
              <a:gd name="connsiteX3" fmla="*/ 3604260 w 4450080"/>
              <a:gd name="connsiteY3" fmla="*/ 56034 h 139854"/>
              <a:gd name="connsiteX4" fmla="*/ 3284220 w 4450080"/>
              <a:gd name="connsiteY4" fmla="*/ 78894 h 139854"/>
              <a:gd name="connsiteX5" fmla="*/ 2522220 w 4450080"/>
              <a:gd name="connsiteY5" fmla="*/ 101754 h 139854"/>
              <a:gd name="connsiteX6" fmla="*/ 815340 w 4450080"/>
              <a:gd name="connsiteY6" fmla="*/ 132234 h 139854"/>
              <a:gd name="connsiteX7" fmla="*/ 0 w 4450080"/>
              <a:gd name="connsiteY7" fmla="*/ 139854 h 139854"/>
              <a:gd name="connsiteX0" fmla="*/ 3634740 w 3634740"/>
              <a:gd name="connsiteY0" fmla="*/ 31269 h 132234"/>
              <a:gd name="connsiteX1" fmla="*/ 3451860 w 3634740"/>
              <a:gd name="connsiteY1" fmla="*/ 10314 h 132234"/>
              <a:gd name="connsiteX2" fmla="*/ 3147060 w 3634740"/>
              <a:gd name="connsiteY2" fmla="*/ 2694 h 132234"/>
              <a:gd name="connsiteX3" fmla="*/ 2788920 w 3634740"/>
              <a:gd name="connsiteY3" fmla="*/ 56034 h 132234"/>
              <a:gd name="connsiteX4" fmla="*/ 2468880 w 3634740"/>
              <a:gd name="connsiteY4" fmla="*/ 78894 h 132234"/>
              <a:gd name="connsiteX5" fmla="*/ 1706880 w 3634740"/>
              <a:gd name="connsiteY5" fmla="*/ 101754 h 132234"/>
              <a:gd name="connsiteX6" fmla="*/ 0 w 3634740"/>
              <a:gd name="connsiteY6" fmla="*/ 132234 h 132234"/>
              <a:gd name="connsiteX0" fmla="*/ 1927860 w 1927860"/>
              <a:gd name="connsiteY0" fmla="*/ 31269 h 101754"/>
              <a:gd name="connsiteX1" fmla="*/ 1744980 w 1927860"/>
              <a:gd name="connsiteY1" fmla="*/ 10314 h 101754"/>
              <a:gd name="connsiteX2" fmla="*/ 1440180 w 1927860"/>
              <a:gd name="connsiteY2" fmla="*/ 2694 h 101754"/>
              <a:gd name="connsiteX3" fmla="*/ 1082040 w 1927860"/>
              <a:gd name="connsiteY3" fmla="*/ 56034 h 101754"/>
              <a:gd name="connsiteX4" fmla="*/ 762000 w 1927860"/>
              <a:gd name="connsiteY4" fmla="*/ 78894 h 101754"/>
              <a:gd name="connsiteX5" fmla="*/ 0 w 1927860"/>
              <a:gd name="connsiteY5" fmla="*/ 101754 h 101754"/>
              <a:gd name="connsiteX0" fmla="*/ 1612900 w 1612900"/>
              <a:gd name="connsiteY0" fmla="*/ 31269 h 91594"/>
              <a:gd name="connsiteX1" fmla="*/ 1430020 w 1612900"/>
              <a:gd name="connsiteY1" fmla="*/ 10314 h 91594"/>
              <a:gd name="connsiteX2" fmla="*/ 1125220 w 1612900"/>
              <a:gd name="connsiteY2" fmla="*/ 2694 h 91594"/>
              <a:gd name="connsiteX3" fmla="*/ 767080 w 1612900"/>
              <a:gd name="connsiteY3" fmla="*/ 56034 h 91594"/>
              <a:gd name="connsiteX4" fmla="*/ 447040 w 1612900"/>
              <a:gd name="connsiteY4" fmla="*/ 78894 h 91594"/>
              <a:gd name="connsiteX5" fmla="*/ 0 w 1612900"/>
              <a:gd name="connsiteY5" fmla="*/ 91594 h 91594"/>
              <a:gd name="connsiteX0" fmla="*/ 1551940 w 1551940"/>
              <a:gd name="connsiteY0" fmla="*/ 31269 h 91594"/>
              <a:gd name="connsiteX1" fmla="*/ 1369060 w 1551940"/>
              <a:gd name="connsiteY1" fmla="*/ 10314 h 91594"/>
              <a:gd name="connsiteX2" fmla="*/ 1064260 w 1551940"/>
              <a:gd name="connsiteY2" fmla="*/ 2694 h 91594"/>
              <a:gd name="connsiteX3" fmla="*/ 706120 w 1551940"/>
              <a:gd name="connsiteY3" fmla="*/ 56034 h 91594"/>
              <a:gd name="connsiteX4" fmla="*/ 386080 w 1551940"/>
              <a:gd name="connsiteY4" fmla="*/ 78894 h 91594"/>
              <a:gd name="connsiteX5" fmla="*/ 0 w 1551940"/>
              <a:gd name="connsiteY5" fmla="*/ 91594 h 9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1940" h="91594">
                <a:moveTo>
                  <a:pt x="1551940" y="31269"/>
                </a:moveTo>
                <a:cubicBezTo>
                  <a:pt x="1501140" y="19204"/>
                  <a:pt x="1450340" y="15076"/>
                  <a:pt x="1369060" y="10314"/>
                </a:cubicBezTo>
                <a:cubicBezTo>
                  <a:pt x="1287780" y="5552"/>
                  <a:pt x="1174750" y="-4926"/>
                  <a:pt x="1064260" y="2694"/>
                </a:cubicBezTo>
                <a:cubicBezTo>
                  <a:pt x="953770" y="10314"/>
                  <a:pt x="819150" y="43334"/>
                  <a:pt x="706120" y="56034"/>
                </a:cubicBezTo>
                <a:cubicBezTo>
                  <a:pt x="593090" y="68734"/>
                  <a:pt x="503767" y="72967"/>
                  <a:pt x="386080" y="78894"/>
                </a:cubicBezTo>
                <a:cubicBezTo>
                  <a:pt x="268393" y="84821"/>
                  <a:pt x="0" y="91594"/>
                  <a:pt x="0" y="91594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E668B5-6AD1-3A66-2270-3A813B8EFD3D}"/>
              </a:ext>
            </a:extLst>
          </p:cNvPr>
          <p:cNvSpPr/>
          <p:nvPr/>
        </p:nvSpPr>
        <p:spPr>
          <a:xfrm>
            <a:off x="5961940" y="3720681"/>
            <a:ext cx="1504950" cy="61073"/>
          </a:xfrm>
          <a:custGeom>
            <a:avLst/>
            <a:gdLst>
              <a:gd name="connsiteX0" fmla="*/ 0 w 1485900"/>
              <a:gd name="connsiteY0" fmla="*/ 0 h 61400"/>
              <a:gd name="connsiteX1" fmla="*/ 441960 w 1485900"/>
              <a:gd name="connsiteY1" fmla="*/ 53340 h 61400"/>
              <a:gd name="connsiteX2" fmla="*/ 952500 w 1485900"/>
              <a:gd name="connsiteY2" fmla="*/ 30480 h 61400"/>
              <a:gd name="connsiteX3" fmla="*/ 1287780 w 1485900"/>
              <a:gd name="connsiteY3" fmla="*/ 60960 h 61400"/>
              <a:gd name="connsiteX4" fmla="*/ 1485900 w 1485900"/>
              <a:gd name="connsiteY4" fmla="*/ 45720 h 61400"/>
              <a:gd name="connsiteX0" fmla="*/ 0 w 1485900"/>
              <a:gd name="connsiteY0" fmla="*/ 0 h 60960"/>
              <a:gd name="connsiteX1" fmla="*/ 441960 w 1485900"/>
              <a:gd name="connsiteY1" fmla="*/ 53340 h 60960"/>
              <a:gd name="connsiteX2" fmla="*/ 883920 w 1485900"/>
              <a:gd name="connsiteY2" fmla="*/ 45720 h 60960"/>
              <a:gd name="connsiteX3" fmla="*/ 1287780 w 1485900"/>
              <a:gd name="connsiteY3" fmla="*/ 60960 h 60960"/>
              <a:gd name="connsiteX4" fmla="*/ 1485900 w 1485900"/>
              <a:gd name="connsiteY4" fmla="*/ 45720 h 60960"/>
              <a:gd name="connsiteX0" fmla="*/ 0 w 1524000"/>
              <a:gd name="connsiteY0" fmla="*/ 0 h 45720"/>
              <a:gd name="connsiteX1" fmla="*/ 480060 w 1524000"/>
              <a:gd name="connsiteY1" fmla="*/ 38100 h 45720"/>
              <a:gd name="connsiteX2" fmla="*/ 922020 w 1524000"/>
              <a:gd name="connsiteY2" fmla="*/ 30480 h 45720"/>
              <a:gd name="connsiteX3" fmla="*/ 1325880 w 1524000"/>
              <a:gd name="connsiteY3" fmla="*/ 45720 h 45720"/>
              <a:gd name="connsiteX4" fmla="*/ 1524000 w 1524000"/>
              <a:gd name="connsiteY4" fmla="*/ 30480 h 45720"/>
              <a:gd name="connsiteX0" fmla="*/ 0 w 1485900"/>
              <a:gd name="connsiteY0" fmla="*/ 0 h 60960"/>
              <a:gd name="connsiteX1" fmla="*/ 441960 w 1485900"/>
              <a:gd name="connsiteY1" fmla="*/ 53340 h 60960"/>
              <a:gd name="connsiteX2" fmla="*/ 883920 w 1485900"/>
              <a:gd name="connsiteY2" fmla="*/ 45720 h 60960"/>
              <a:gd name="connsiteX3" fmla="*/ 1287780 w 1485900"/>
              <a:gd name="connsiteY3" fmla="*/ 60960 h 60960"/>
              <a:gd name="connsiteX4" fmla="*/ 1485900 w 1485900"/>
              <a:gd name="connsiteY4" fmla="*/ 45720 h 60960"/>
              <a:gd name="connsiteX0" fmla="*/ 0 w 1504950"/>
              <a:gd name="connsiteY0" fmla="*/ 0 h 61073"/>
              <a:gd name="connsiteX1" fmla="*/ 441960 w 1504950"/>
              <a:gd name="connsiteY1" fmla="*/ 53340 h 61073"/>
              <a:gd name="connsiteX2" fmla="*/ 883920 w 1504950"/>
              <a:gd name="connsiteY2" fmla="*/ 45720 h 61073"/>
              <a:gd name="connsiteX3" fmla="*/ 1287780 w 1504950"/>
              <a:gd name="connsiteY3" fmla="*/ 60960 h 61073"/>
              <a:gd name="connsiteX4" fmla="*/ 1504950 w 1504950"/>
              <a:gd name="connsiteY4" fmla="*/ 36195 h 6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950" h="61073">
                <a:moveTo>
                  <a:pt x="0" y="0"/>
                </a:moveTo>
                <a:cubicBezTo>
                  <a:pt x="141605" y="24130"/>
                  <a:pt x="294640" y="45720"/>
                  <a:pt x="441960" y="53340"/>
                </a:cubicBezTo>
                <a:cubicBezTo>
                  <a:pt x="589280" y="60960"/>
                  <a:pt x="742950" y="44450"/>
                  <a:pt x="883920" y="45720"/>
                </a:cubicBezTo>
                <a:cubicBezTo>
                  <a:pt x="1024890" y="46990"/>
                  <a:pt x="1184275" y="62547"/>
                  <a:pt x="1287780" y="60960"/>
                </a:cubicBezTo>
                <a:cubicBezTo>
                  <a:pt x="1391285" y="59373"/>
                  <a:pt x="1450340" y="45085"/>
                  <a:pt x="1504950" y="3619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9071815-0B49-1BFB-3F57-F8044C56C12C}"/>
              </a:ext>
            </a:extLst>
          </p:cNvPr>
          <p:cNvSpPr/>
          <p:nvPr/>
        </p:nvSpPr>
        <p:spPr>
          <a:xfrm>
            <a:off x="7447839" y="3689694"/>
            <a:ext cx="2186940" cy="570101"/>
          </a:xfrm>
          <a:custGeom>
            <a:avLst/>
            <a:gdLst>
              <a:gd name="connsiteX0" fmla="*/ 0 w 5394960"/>
              <a:gd name="connsiteY0" fmla="*/ 69086 h 907286"/>
              <a:gd name="connsiteX1" fmla="*/ 259080 w 5394960"/>
              <a:gd name="connsiteY1" fmla="*/ 15746 h 907286"/>
              <a:gd name="connsiteX2" fmla="*/ 640080 w 5394960"/>
              <a:gd name="connsiteY2" fmla="*/ 15746 h 907286"/>
              <a:gd name="connsiteX3" fmla="*/ 1264920 w 5394960"/>
              <a:gd name="connsiteY3" fmla="*/ 198626 h 907286"/>
              <a:gd name="connsiteX4" fmla="*/ 2301240 w 5394960"/>
              <a:gd name="connsiteY4" fmla="*/ 579626 h 907286"/>
              <a:gd name="connsiteX5" fmla="*/ 2796540 w 5394960"/>
              <a:gd name="connsiteY5" fmla="*/ 762506 h 907286"/>
              <a:gd name="connsiteX6" fmla="*/ 3124200 w 5394960"/>
              <a:gd name="connsiteY6" fmla="*/ 853946 h 907286"/>
              <a:gd name="connsiteX7" fmla="*/ 3535680 w 5394960"/>
              <a:gd name="connsiteY7" fmla="*/ 907286 h 907286"/>
              <a:gd name="connsiteX8" fmla="*/ 5394960 w 5394960"/>
              <a:gd name="connsiteY8" fmla="*/ 876806 h 907286"/>
              <a:gd name="connsiteX0" fmla="*/ 0 w 5394960"/>
              <a:gd name="connsiteY0" fmla="*/ 69086 h 907286"/>
              <a:gd name="connsiteX1" fmla="*/ 259080 w 5394960"/>
              <a:gd name="connsiteY1" fmla="*/ 15746 h 907286"/>
              <a:gd name="connsiteX2" fmla="*/ 640080 w 5394960"/>
              <a:gd name="connsiteY2" fmla="*/ 15746 h 907286"/>
              <a:gd name="connsiteX3" fmla="*/ 1264920 w 5394960"/>
              <a:gd name="connsiteY3" fmla="*/ 198626 h 907286"/>
              <a:gd name="connsiteX4" fmla="*/ 2301240 w 5394960"/>
              <a:gd name="connsiteY4" fmla="*/ 579626 h 907286"/>
              <a:gd name="connsiteX5" fmla="*/ 2796540 w 5394960"/>
              <a:gd name="connsiteY5" fmla="*/ 762506 h 907286"/>
              <a:gd name="connsiteX6" fmla="*/ 3124200 w 5394960"/>
              <a:gd name="connsiteY6" fmla="*/ 853946 h 907286"/>
              <a:gd name="connsiteX7" fmla="*/ 3535680 w 5394960"/>
              <a:gd name="connsiteY7" fmla="*/ 907286 h 907286"/>
              <a:gd name="connsiteX8" fmla="*/ 5212080 w 5394960"/>
              <a:gd name="connsiteY8" fmla="*/ 892046 h 907286"/>
              <a:gd name="connsiteX9" fmla="*/ 5394960 w 5394960"/>
              <a:gd name="connsiteY9" fmla="*/ 876806 h 90728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6941820 w 6941820"/>
              <a:gd name="connsiteY9" fmla="*/ 1311146 h 131114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6141720 w 6941820"/>
              <a:gd name="connsiteY9" fmla="*/ 1097786 h 1311146"/>
              <a:gd name="connsiteX10" fmla="*/ 6941820 w 6941820"/>
              <a:gd name="connsiteY10" fmla="*/ 1311146 h 131114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6080760 w 6941820"/>
              <a:gd name="connsiteY9" fmla="*/ 983486 h 1311146"/>
              <a:gd name="connsiteX10" fmla="*/ 6941820 w 6941820"/>
              <a:gd name="connsiteY10" fmla="*/ 1311146 h 131114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5631180 w 6941820"/>
              <a:gd name="connsiteY9" fmla="*/ 937766 h 1311146"/>
              <a:gd name="connsiteX10" fmla="*/ 6080760 w 6941820"/>
              <a:gd name="connsiteY10" fmla="*/ 983486 h 1311146"/>
              <a:gd name="connsiteX11" fmla="*/ 6941820 w 6941820"/>
              <a:gd name="connsiteY11" fmla="*/ 1311146 h 131114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5814060 w 6941820"/>
              <a:gd name="connsiteY9" fmla="*/ 922526 h 1311146"/>
              <a:gd name="connsiteX10" fmla="*/ 6080760 w 6941820"/>
              <a:gd name="connsiteY10" fmla="*/ 983486 h 1311146"/>
              <a:gd name="connsiteX11" fmla="*/ 6941820 w 6941820"/>
              <a:gd name="connsiteY11" fmla="*/ 1311146 h 131114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5867400 w 6941820"/>
              <a:gd name="connsiteY9" fmla="*/ 899666 h 1311146"/>
              <a:gd name="connsiteX10" fmla="*/ 6080760 w 6941820"/>
              <a:gd name="connsiteY10" fmla="*/ 983486 h 1311146"/>
              <a:gd name="connsiteX11" fmla="*/ 6941820 w 6941820"/>
              <a:gd name="connsiteY11" fmla="*/ 1311146 h 1311146"/>
              <a:gd name="connsiteX0" fmla="*/ 0 w 6941820"/>
              <a:gd name="connsiteY0" fmla="*/ 69086 h 1311146"/>
              <a:gd name="connsiteX1" fmla="*/ 259080 w 6941820"/>
              <a:gd name="connsiteY1" fmla="*/ 15746 h 1311146"/>
              <a:gd name="connsiteX2" fmla="*/ 640080 w 6941820"/>
              <a:gd name="connsiteY2" fmla="*/ 15746 h 1311146"/>
              <a:gd name="connsiteX3" fmla="*/ 1264920 w 6941820"/>
              <a:gd name="connsiteY3" fmla="*/ 198626 h 1311146"/>
              <a:gd name="connsiteX4" fmla="*/ 2301240 w 6941820"/>
              <a:gd name="connsiteY4" fmla="*/ 579626 h 1311146"/>
              <a:gd name="connsiteX5" fmla="*/ 2796540 w 6941820"/>
              <a:gd name="connsiteY5" fmla="*/ 762506 h 1311146"/>
              <a:gd name="connsiteX6" fmla="*/ 3124200 w 6941820"/>
              <a:gd name="connsiteY6" fmla="*/ 853946 h 1311146"/>
              <a:gd name="connsiteX7" fmla="*/ 3535680 w 6941820"/>
              <a:gd name="connsiteY7" fmla="*/ 907286 h 1311146"/>
              <a:gd name="connsiteX8" fmla="*/ 5212080 w 6941820"/>
              <a:gd name="connsiteY8" fmla="*/ 892046 h 1311146"/>
              <a:gd name="connsiteX9" fmla="*/ 5867400 w 6941820"/>
              <a:gd name="connsiteY9" fmla="*/ 899666 h 1311146"/>
              <a:gd name="connsiteX10" fmla="*/ 6179820 w 6941820"/>
              <a:gd name="connsiteY10" fmla="*/ 991106 h 1311146"/>
              <a:gd name="connsiteX11" fmla="*/ 6941820 w 6941820"/>
              <a:gd name="connsiteY11" fmla="*/ 1311146 h 131114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24200 w 6972300"/>
              <a:gd name="connsiteY6" fmla="*/ 853946 h 1356866"/>
              <a:gd name="connsiteX7" fmla="*/ 3535680 w 6972300"/>
              <a:gd name="connsiteY7" fmla="*/ 907286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179820 w 6972300"/>
              <a:gd name="connsiteY10" fmla="*/ 991106 h 1356866"/>
              <a:gd name="connsiteX11" fmla="*/ 6972300 w 6972300"/>
              <a:gd name="connsiteY11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24200 w 6972300"/>
              <a:gd name="connsiteY6" fmla="*/ 853946 h 1356866"/>
              <a:gd name="connsiteX7" fmla="*/ 3535680 w 6972300"/>
              <a:gd name="connsiteY7" fmla="*/ 907286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286500 w 6972300"/>
              <a:gd name="connsiteY10" fmla="*/ 998726 h 1356866"/>
              <a:gd name="connsiteX11" fmla="*/ 6972300 w 6972300"/>
              <a:gd name="connsiteY11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24200 w 6972300"/>
              <a:gd name="connsiteY6" fmla="*/ 853946 h 1356866"/>
              <a:gd name="connsiteX7" fmla="*/ 3535680 w 6972300"/>
              <a:gd name="connsiteY7" fmla="*/ 907286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286500 w 6972300"/>
              <a:gd name="connsiteY10" fmla="*/ 998726 h 1356866"/>
              <a:gd name="connsiteX11" fmla="*/ 6972300 w 6972300"/>
              <a:gd name="connsiteY11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24200 w 6972300"/>
              <a:gd name="connsiteY6" fmla="*/ 853946 h 1356866"/>
              <a:gd name="connsiteX7" fmla="*/ 3535680 w 6972300"/>
              <a:gd name="connsiteY7" fmla="*/ 907286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073140 w 6972300"/>
              <a:gd name="connsiteY10" fmla="*/ 94538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24200 w 6972300"/>
              <a:gd name="connsiteY6" fmla="*/ 853946 h 1356866"/>
              <a:gd name="connsiteX7" fmla="*/ 3535680 w 6972300"/>
              <a:gd name="connsiteY7" fmla="*/ 907286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24200 w 6972300"/>
              <a:gd name="connsiteY6" fmla="*/ 853946 h 1356866"/>
              <a:gd name="connsiteX7" fmla="*/ 3583305 w 6972300"/>
              <a:gd name="connsiteY7" fmla="*/ 954911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796540 w 6972300"/>
              <a:gd name="connsiteY5" fmla="*/ 762506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301240 w 6972300"/>
              <a:gd name="connsiteY4" fmla="*/ 579626 h 1356866"/>
              <a:gd name="connsiteX5" fmla="*/ 2844165 w 6972300"/>
              <a:gd name="connsiteY5" fmla="*/ 810131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186940 w 6972300"/>
              <a:gd name="connsiteY4" fmla="*/ 570101 h 1356866"/>
              <a:gd name="connsiteX5" fmla="*/ 2844165 w 6972300"/>
              <a:gd name="connsiteY5" fmla="*/ 810131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12080 w 6972300"/>
              <a:gd name="connsiteY8" fmla="*/ 892046 h 1356866"/>
              <a:gd name="connsiteX9" fmla="*/ 5867400 w 6972300"/>
              <a:gd name="connsiteY9" fmla="*/ 899666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186940 w 6972300"/>
              <a:gd name="connsiteY4" fmla="*/ 570101 h 1356866"/>
              <a:gd name="connsiteX5" fmla="*/ 2844165 w 6972300"/>
              <a:gd name="connsiteY5" fmla="*/ 810131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40655 w 6972300"/>
              <a:gd name="connsiteY8" fmla="*/ 930146 h 1356866"/>
              <a:gd name="connsiteX9" fmla="*/ 5867400 w 6972300"/>
              <a:gd name="connsiteY9" fmla="*/ 899666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186940 w 6972300"/>
              <a:gd name="connsiteY4" fmla="*/ 570101 h 1356866"/>
              <a:gd name="connsiteX5" fmla="*/ 2844165 w 6972300"/>
              <a:gd name="connsiteY5" fmla="*/ 810131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40655 w 6972300"/>
              <a:gd name="connsiteY8" fmla="*/ 930146 h 1356866"/>
              <a:gd name="connsiteX9" fmla="*/ 5781675 w 6972300"/>
              <a:gd name="connsiteY9" fmla="*/ 928241 h 1356866"/>
              <a:gd name="connsiteX10" fmla="*/ 6088380 w 6972300"/>
              <a:gd name="connsiteY10" fmla="*/ 922526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186940 w 6972300"/>
              <a:gd name="connsiteY4" fmla="*/ 570101 h 1356866"/>
              <a:gd name="connsiteX5" fmla="*/ 2844165 w 6972300"/>
              <a:gd name="connsiteY5" fmla="*/ 810131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40655 w 6972300"/>
              <a:gd name="connsiteY8" fmla="*/ 930146 h 1356866"/>
              <a:gd name="connsiteX9" fmla="*/ 5781675 w 6972300"/>
              <a:gd name="connsiteY9" fmla="*/ 928241 h 1356866"/>
              <a:gd name="connsiteX10" fmla="*/ 6097905 w 6972300"/>
              <a:gd name="connsiteY10" fmla="*/ 970151 h 1356866"/>
              <a:gd name="connsiteX11" fmla="*/ 6286500 w 6972300"/>
              <a:gd name="connsiteY11" fmla="*/ 998726 h 1356866"/>
              <a:gd name="connsiteX12" fmla="*/ 6972300 w 6972300"/>
              <a:gd name="connsiteY12" fmla="*/ 1356866 h 1356866"/>
              <a:gd name="connsiteX0" fmla="*/ 0 w 6972300"/>
              <a:gd name="connsiteY0" fmla="*/ 69086 h 1356866"/>
              <a:gd name="connsiteX1" fmla="*/ 259080 w 6972300"/>
              <a:gd name="connsiteY1" fmla="*/ 15746 h 1356866"/>
              <a:gd name="connsiteX2" fmla="*/ 640080 w 6972300"/>
              <a:gd name="connsiteY2" fmla="*/ 15746 h 1356866"/>
              <a:gd name="connsiteX3" fmla="*/ 1264920 w 6972300"/>
              <a:gd name="connsiteY3" fmla="*/ 198626 h 1356866"/>
              <a:gd name="connsiteX4" fmla="*/ 2186940 w 6972300"/>
              <a:gd name="connsiteY4" fmla="*/ 570101 h 1356866"/>
              <a:gd name="connsiteX5" fmla="*/ 2844165 w 6972300"/>
              <a:gd name="connsiteY5" fmla="*/ 810131 h 1356866"/>
              <a:gd name="connsiteX6" fmla="*/ 3190875 w 6972300"/>
              <a:gd name="connsiteY6" fmla="*/ 920621 h 1356866"/>
              <a:gd name="connsiteX7" fmla="*/ 3583305 w 6972300"/>
              <a:gd name="connsiteY7" fmla="*/ 954911 h 1356866"/>
              <a:gd name="connsiteX8" fmla="*/ 5240655 w 6972300"/>
              <a:gd name="connsiteY8" fmla="*/ 930146 h 1356866"/>
              <a:gd name="connsiteX9" fmla="*/ 5781675 w 6972300"/>
              <a:gd name="connsiteY9" fmla="*/ 928241 h 1356866"/>
              <a:gd name="connsiteX10" fmla="*/ 6097905 w 6972300"/>
              <a:gd name="connsiteY10" fmla="*/ 970151 h 1356866"/>
              <a:gd name="connsiteX11" fmla="*/ 6315075 w 6972300"/>
              <a:gd name="connsiteY11" fmla="*/ 1055876 h 1356866"/>
              <a:gd name="connsiteX12" fmla="*/ 6972300 w 6972300"/>
              <a:gd name="connsiteY12" fmla="*/ 1356866 h 1356866"/>
              <a:gd name="connsiteX0" fmla="*/ 0 w 6896100"/>
              <a:gd name="connsiteY0" fmla="*/ 69086 h 1385441"/>
              <a:gd name="connsiteX1" fmla="*/ 259080 w 6896100"/>
              <a:gd name="connsiteY1" fmla="*/ 15746 h 1385441"/>
              <a:gd name="connsiteX2" fmla="*/ 640080 w 6896100"/>
              <a:gd name="connsiteY2" fmla="*/ 15746 h 1385441"/>
              <a:gd name="connsiteX3" fmla="*/ 1264920 w 6896100"/>
              <a:gd name="connsiteY3" fmla="*/ 198626 h 1385441"/>
              <a:gd name="connsiteX4" fmla="*/ 2186940 w 6896100"/>
              <a:gd name="connsiteY4" fmla="*/ 570101 h 1385441"/>
              <a:gd name="connsiteX5" fmla="*/ 2844165 w 6896100"/>
              <a:gd name="connsiteY5" fmla="*/ 810131 h 1385441"/>
              <a:gd name="connsiteX6" fmla="*/ 3190875 w 6896100"/>
              <a:gd name="connsiteY6" fmla="*/ 920621 h 1385441"/>
              <a:gd name="connsiteX7" fmla="*/ 3583305 w 6896100"/>
              <a:gd name="connsiteY7" fmla="*/ 954911 h 1385441"/>
              <a:gd name="connsiteX8" fmla="*/ 5240655 w 6896100"/>
              <a:gd name="connsiteY8" fmla="*/ 930146 h 1385441"/>
              <a:gd name="connsiteX9" fmla="*/ 5781675 w 6896100"/>
              <a:gd name="connsiteY9" fmla="*/ 928241 h 1385441"/>
              <a:gd name="connsiteX10" fmla="*/ 6097905 w 6896100"/>
              <a:gd name="connsiteY10" fmla="*/ 970151 h 1385441"/>
              <a:gd name="connsiteX11" fmla="*/ 6315075 w 6896100"/>
              <a:gd name="connsiteY11" fmla="*/ 1055876 h 1385441"/>
              <a:gd name="connsiteX12" fmla="*/ 6896100 w 6896100"/>
              <a:gd name="connsiteY12" fmla="*/ 1385441 h 1385441"/>
              <a:gd name="connsiteX0" fmla="*/ 0 w 6896100"/>
              <a:gd name="connsiteY0" fmla="*/ 69086 h 1385441"/>
              <a:gd name="connsiteX1" fmla="*/ 259080 w 6896100"/>
              <a:gd name="connsiteY1" fmla="*/ 15746 h 1385441"/>
              <a:gd name="connsiteX2" fmla="*/ 640080 w 6896100"/>
              <a:gd name="connsiteY2" fmla="*/ 15746 h 1385441"/>
              <a:gd name="connsiteX3" fmla="*/ 1264920 w 6896100"/>
              <a:gd name="connsiteY3" fmla="*/ 198626 h 1385441"/>
              <a:gd name="connsiteX4" fmla="*/ 2186940 w 6896100"/>
              <a:gd name="connsiteY4" fmla="*/ 570101 h 1385441"/>
              <a:gd name="connsiteX5" fmla="*/ 2844165 w 6896100"/>
              <a:gd name="connsiteY5" fmla="*/ 810131 h 1385441"/>
              <a:gd name="connsiteX6" fmla="*/ 3190875 w 6896100"/>
              <a:gd name="connsiteY6" fmla="*/ 920621 h 1385441"/>
              <a:gd name="connsiteX7" fmla="*/ 3583305 w 6896100"/>
              <a:gd name="connsiteY7" fmla="*/ 954911 h 1385441"/>
              <a:gd name="connsiteX8" fmla="*/ 5240655 w 6896100"/>
              <a:gd name="connsiteY8" fmla="*/ 930146 h 1385441"/>
              <a:gd name="connsiteX9" fmla="*/ 6097905 w 6896100"/>
              <a:gd name="connsiteY9" fmla="*/ 970151 h 1385441"/>
              <a:gd name="connsiteX10" fmla="*/ 6315075 w 6896100"/>
              <a:gd name="connsiteY10" fmla="*/ 1055876 h 1385441"/>
              <a:gd name="connsiteX11" fmla="*/ 6896100 w 6896100"/>
              <a:gd name="connsiteY11" fmla="*/ 1385441 h 1385441"/>
              <a:gd name="connsiteX0" fmla="*/ 0 w 6896100"/>
              <a:gd name="connsiteY0" fmla="*/ 69086 h 1385441"/>
              <a:gd name="connsiteX1" fmla="*/ 259080 w 6896100"/>
              <a:gd name="connsiteY1" fmla="*/ 15746 h 1385441"/>
              <a:gd name="connsiteX2" fmla="*/ 640080 w 6896100"/>
              <a:gd name="connsiteY2" fmla="*/ 15746 h 1385441"/>
              <a:gd name="connsiteX3" fmla="*/ 1264920 w 6896100"/>
              <a:gd name="connsiteY3" fmla="*/ 198626 h 1385441"/>
              <a:gd name="connsiteX4" fmla="*/ 2186940 w 6896100"/>
              <a:gd name="connsiteY4" fmla="*/ 570101 h 1385441"/>
              <a:gd name="connsiteX5" fmla="*/ 2844165 w 6896100"/>
              <a:gd name="connsiteY5" fmla="*/ 810131 h 1385441"/>
              <a:gd name="connsiteX6" fmla="*/ 3190875 w 6896100"/>
              <a:gd name="connsiteY6" fmla="*/ 920621 h 1385441"/>
              <a:gd name="connsiteX7" fmla="*/ 3583305 w 6896100"/>
              <a:gd name="connsiteY7" fmla="*/ 954911 h 1385441"/>
              <a:gd name="connsiteX8" fmla="*/ 5240655 w 6896100"/>
              <a:gd name="connsiteY8" fmla="*/ 930146 h 1385441"/>
              <a:gd name="connsiteX9" fmla="*/ 6315075 w 6896100"/>
              <a:gd name="connsiteY9" fmla="*/ 1055876 h 1385441"/>
              <a:gd name="connsiteX10" fmla="*/ 6896100 w 6896100"/>
              <a:gd name="connsiteY10" fmla="*/ 1385441 h 1385441"/>
              <a:gd name="connsiteX0" fmla="*/ 0 w 6896100"/>
              <a:gd name="connsiteY0" fmla="*/ 69086 h 1385441"/>
              <a:gd name="connsiteX1" fmla="*/ 259080 w 6896100"/>
              <a:gd name="connsiteY1" fmla="*/ 15746 h 1385441"/>
              <a:gd name="connsiteX2" fmla="*/ 640080 w 6896100"/>
              <a:gd name="connsiteY2" fmla="*/ 15746 h 1385441"/>
              <a:gd name="connsiteX3" fmla="*/ 1264920 w 6896100"/>
              <a:gd name="connsiteY3" fmla="*/ 198626 h 1385441"/>
              <a:gd name="connsiteX4" fmla="*/ 2186940 w 6896100"/>
              <a:gd name="connsiteY4" fmla="*/ 570101 h 1385441"/>
              <a:gd name="connsiteX5" fmla="*/ 2844165 w 6896100"/>
              <a:gd name="connsiteY5" fmla="*/ 810131 h 1385441"/>
              <a:gd name="connsiteX6" fmla="*/ 3190875 w 6896100"/>
              <a:gd name="connsiteY6" fmla="*/ 920621 h 1385441"/>
              <a:gd name="connsiteX7" fmla="*/ 3583305 w 6896100"/>
              <a:gd name="connsiteY7" fmla="*/ 954911 h 1385441"/>
              <a:gd name="connsiteX8" fmla="*/ 6315075 w 6896100"/>
              <a:gd name="connsiteY8" fmla="*/ 1055876 h 1385441"/>
              <a:gd name="connsiteX9" fmla="*/ 6896100 w 6896100"/>
              <a:gd name="connsiteY9" fmla="*/ 1385441 h 1385441"/>
              <a:gd name="connsiteX0" fmla="*/ 0 w 6315075"/>
              <a:gd name="connsiteY0" fmla="*/ 69086 h 1055876"/>
              <a:gd name="connsiteX1" fmla="*/ 259080 w 6315075"/>
              <a:gd name="connsiteY1" fmla="*/ 15746 h 1055876"/>
              <a:gd name="connsiteX2" fmla="*/ 640080 w 6315075"/>
              <a:gd name="connsiteY2" fmla="*/ 15746 h 1055876"/>
              <a:gd name="connsiteX3" fmla="*/ 1264920 w 6315075"/>
              <a:gd name="connsiteY3" fmla="*/ 198626 h 1055876"/>
              <a:gd name="connsiteX4" fmla="*/ 2186940 w 6315075"/>
              <a:gd name="connsiteY4" fmla="*/ 570101 h 1055876"/>
              <a:gd name="connsiteX5" fmla="*/ 2844165 w 6315075"/>
              <a:gd name="connsiteY5" fmla="*/ 810131 h 1055876"/>
              <a:gd name="connsiteX6" fmla="*/ 3190875 w 6315075"/>
              <a:gd name="connsiteY6" fmla="*/ 920621 h 1055876"/>
              <a:gd name="connsiteX7" fmla="*/ 3583305 w 6315075"/>
              <a:gd name="connsiteY7" fmla="*/ 954911 h 1055876"/>
              <a:gd name="connsiteX8" fmla="*/ 6315075 w 6315075"/>
              <a:gd name="connsiteY8" fmla="*/ 1055876 h 1055876"/>
              <a:gd name="connsiteX0" fmla="*/ 0 w 3583305"/>
              <a:gd name="connsiteY0" fmla="*/ 69086 h 954911"/>
              <a:gd name="connsiteX1" fmla="*/ 259080 w 3583305"/>
              <a:gd name="connsiteY1" fmla="*/ 15746 h 954911"/>
              <a:gd name="connsiteX2" fmla="*/ 640080 w 3583305"/>
              <a:gd name="connsiteY2" fmla="*/ 15746 h 954911"/>
              <a:gd name="connsiteX3" fmla="*/ 1264920 w 3583305"/>
              <a:gd name="connsiteY3" fmla="*/ 198626 h 954911"/>
              <a:gd name="connsiteX4" fmla="*/ 2186940 w 3583305"/>
              <a:gd name="connsiteY4" fmla="*/ 570101 h 954911"/>
              <a:gd name="connsiteX5" fmla="*/ 2844165 w 3583305"/>
              <a:gd name="connsiteY5" fmla="*/ 810131 h 954911"/>
              <a:gd name="connsiteX6" fmla="*/ 3190875 w 3583305"/>
              <a:gd name="connsiteY6" fmla="*/ 920621 h 954911"/>
              <a:gd name="connsiteX7" fmla="*/ 3583305 w 3583305"/>
              <a:gd name="connsiteY7" fmla="*/ 954911 h 954911"/>
              <a:gd name="connsiteX0" fmla="*/ 0 w 3190875"/>
              <a:gd name="connsiteY0" fmla="*/ 69086 h 920621"/>
              <a:gd name="connsiteX1" fmla="*/ 259080 w 3190875"/>
              <a:gd name="connsiteY1" fmla="*/ 15746 h 920621"/>
              <a:gd name="connsiteX2" fmla="*/ 640080 w 3190875"/>
              <a:gd name="connsiteY2" fmla="*/ 15746 h 920621"/>
              <a:gd name="connsiteX3" fmla="*/ 1264920 w 3190875"/>
              <a:gd name="connsiteY3" fmla="*/ 198626 h 920621"/>
              <a:gd name="connsiteX4" fmla="*/ 2186940 w 3190875"/>
              <a:gd name="connsiteY4" fmla="*/ 570101 h 920621"/>
              <a:gd name="connsiteX5" fmla="*/ 2844165 w 3190875"/>
              <a:gd name="connsiteY5" fmla="*/ 810131 h 920621"/>
              <a:gd name="connsiteX6" fmla="*/ 3190875 w 3190875"/>
              <a:gd name="connsiteY6" fmla="*/ 920621 h 920621"/>
              <a:gd name="connsiteX0" fmla="*/ 0 w 2844165"/>
              <a:gd name="connsiteY0" fmla="*/ 69086 h 810131"/>
              <a:gd name="connsiteX1" fmla="*/ 259080 w 2844165"/>
              <a:gd name="connsiteY1" fmla="*/ 15746 h 810131"/>
              <a:gd name="connsiteX2" fmla="*/ 640080 w 2844165"/>
              <a:gd name="connsiteY2" fmla="*/ 15746 h 810131"/>
              <a:gd name="connsiteX3" fmla="*/ 1264920 w 2844165"/>
              <a:gd name="connsiteY3" fmla="*/ 198626 h 810131"/>
              <a:gd name="connsiteX4" fmla="*/ 2186940 w 2844165"/>
              <a:gd name="connsiteY4" fmla="*/ 570101 h 810131"/>
              <a:gd name="connsiteX5" fmla="*/ 2844165 w 2844165"/>
              <a:gd name="connsiteY5" fmla="*/ 810131 h 810131"/>
              <a:gd name="connsiteX0" fmla="*/ 0 w 2186940"/>
              <a:gd name="connsiteY0" fmla="*/ 69086 h 570101"/>
              <a:gd name="connsiteX1" fmla="*/ 259080 w 2186940"/>
              <a:gd name="connsiteY1" fmla="*/ 15746 h 570101"/>
              <a:gd name="connsiteX2" fmla="*/ 640080 w 2186940"/>
              <a:gd name="connsiteY2" fmla="*/ 15746 h 570101"/>
              <a:gd name="connsiteX3" fmla="*/ 1264920 w 2186940"/>
              <a:gd name="connsiteY3" fmla="*/ 198626 h 570101"/>
              <a:gd name="connsiteX4" fmla="*/ 2186940 w 2186940"/>
              <a:gd name="connsiteY4" fmla="*/ 570101 h 57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940" h="570101">
                <a:moveTo>
                  <a:pt x="0" y="69086"/>
                </a:moveTo>
                <a:cubicBezTo>
                  <a:pt x="76200" y="46861"/>
                  <a:pt x="152400" y="24636"/>
                  <a:pt x="259080" y="15746"/>
                </a:cubicBezTo>
                <a:cubicBezTo>
                  <a:pt x="365760" y="6856"/>
                  <a:pt x="472440" y="-14734"/>
                  <a:pt x="640080" y="15746"/>
                </a:cubicBezTo>
                <a:cubicBezTo>
                  <a:pt x="807720" y="46226"/>
                  <a:pt x="1007110" y="106234"/>
                  <a:pt x="1264920" y="198626"/>
                </a:cubicBezTo>
                <a:cubicBezTo>
                  <a:pt x="1522730" y="291018"/>
                  <a:pt x="1923733" y="468184"/>
                  <a:pt x="2186940" y="57010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0DBA051-7CFB-F186-EC70-A3EDA69F2462}"/>
              </a:ext>
            </a:extLst>
          </p:cNvPr>
          <p:cNvSpPr/>
          <p:nvPr/>
        </p:nvSpPr>
        <p:spPr>
          <a:xfrm>
            <a:off x="7455458" y="3758780"/>
            <a:ext cx="2118042" cy="650876"/>
          </a:xfrm>
          <a:custGeom>
            <a:avLst/>
            <a:gdLst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192780 w 6789420"/>
              <a:gd name="connsiteY5" fmla="*/ 1120140 h 1470660"/>
              <a:gd name="connsiteX6" fmla="*/ 3535680 w 6789420"/>
              <a:gd name="connsiteY6" fmla="*/ 1143000 h 1470660"/>
              <a:gd name="connsiteX7" fmla="*/ 5623560 w 6789420"/>
              <a:gd name="connsiteY7" fmla="*/ 1089660 h 1470660"/>
              <a:gd name="connsiteX8" fmla="*/ 5852160 w 6789420"/>
              <a:gd name="connsiteY8" fmla="*/ 110490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30880 w 6789420"/>
              <a:gd name="connsiteY5" fmla="*/ 1150620 h 1470660"/>
              <a:gd name="connsiteX6" fmla="*/ 3535680 w 6789420"/>
              <a:gd name="connsiteY6" fmla="*/ 1143000 h 1470660"/>
              <a:gd name="connsiteX7" fmla="*/ 5623560 w 6789420"/>
              <a:gd name="connsiteY7" fmla="*/ 1089660 h 1470660"/>
              <a:gd name="connsiteX8" fmla="*/ 5852160 w 6789420"/>
              <a:gd name="connsiteY8" fmla="*/ 110490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30880 w 6789420"/>
              <a:gd name="connsiteY5" fmla="*/ 1150620 h 1470660"/>
              <a:gd name="connsiteX6" fmla="*/ 3535680 w 6789420"/>
              <a:gd name="connsiteY6" fmla="*/ 1143000 h 1470660"/>
              <a:gd name="connsiteX7" fmla="*/ 5524500 w 6789420"/>
              <a:gd name="connsiteY7" fmla="*/ 1082040 h 1470660"/>
              <a:gd name="connsiteX8" fmla="*/ 5852160 w 6789420"/>
              <a:gd name="connsiteY8" fmla="*/ 110490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30880 w 6789420"/>
              <a:gd name="connsiteY5" fmla="*/ 1150620 h 1470660"/>
              <a:gd name="connsiteX6" fmla="*/ 3535680 w 6789420"/>
              <a:gd name="connsiteY6" fmla="*/ 1143000 h 1470660"/>
              <a:gd name="connsiteX7" fmla="*/ 5524500 w 6789420"/>
              <a:gd name="connsiteY7" fmla="*/ 1082040 h 1470660"/>
              <a:gd name="connsiteX8" fmla="*/ 5897880 w 6789420"/>
              <a:gd name="connsiteY8" fmla="*/ 108204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30880 w 6789420"/>
              <a:gd name="connsiteY5" fmla="*/ 1150620 h 1470660"/>
              <a:gd name="connsiteX6" fmla="*/ 3535680 w 6789420"/>
              <a:gd name="connsiteY6" fmla="*/ 1143000 h 1470660"/>
              <a:gd name="connsiteX7" fmla="*/ 5524500 w 6789420"/>
              <a:gd name="connsiteY7" fmla="*/ 1082040 h 1470660"/>
              <a:gd name="connsiteX8" fmla="*/ 5897880 w 6789420"/>
              <a:gd name="connsiteY8" fmla="*/ 112014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30880 w 6789420"/>
              <a:gd name="connsiteY5" fmla="*/ 1150620 h 1470660"/>
              <a:gd name="connsiteX6" fmla="*/ 3535680 w 6789420"/>
              <a:gd name="connsiteY6" fmla="*/ 1143000 h 1470660"/>
              <a:gd name="connsiteX7" fmla="*/ 5524500 w 6789420"/>
              <a:gd name="connsiteY7" fmla="*/ 1082040 h 1470660"/>
              <a:gd name="connsiteX8" fmla="*/ 5928360 w 6789420"/>
              <a:gd name="connsiteY8" fmla="*/ 109728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30880 w 6789420"/>
              <a:gd name="connsiteY5" fmla="*/ 1135380 h 1470660"/>
              <a:gd name="connsiteX6" fmla="*/ 3535680 w 6789420"/>
              <a:gd name="connsiteY6" fmla="*/ 1143000 h 1470660"/>
              <a:gd name="connsiteX7" fmla="*/ 5524500 w 6789420"/>
              <a:gd name="connsiteY7" fmla="*/ 1082040 h 1470660"/>
              <a:gd name="connsiteX8" fmla="*/ 5928360 w 6789420"/>
              <a:gd name="connsiteY8" fmla="*/ 109728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91840 w 6789420"/>
              <a:gd name="connsiteY5" fmla="*/ 1135380 h 1470660"/>
              <a:gd name="connsiteX6" fmla="*/ 3535680 w 6789420"/>
              <a:gd name="connsiteY6" fmla="*/ 1143000 h 1470660"/>
              <a:gd name="connsiteX7" fmla="*/ 5524500 w 6789420"/>
              <a:gd name="connsiteY7" fmla="*/ 1082040 h 1470660"/>
              <a:gd name="connsiteX8" fmla="*/ 5928360 w 6789420"/>
              <a:gd name="connsiteY8" fmla="*/ 109728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91840 w 6789420"/>
              <a:gd name="connsiteY5" fmla="*/ 1135380 h 1470660"/>
              <a:gd name="connsiteX6" fmla="*/ 3581400 w 6789420"/>
              <a:gd name="connsiteY6" fmla="*/ 1127760 h 1470660"/>
              <a:gd name="connsiteX7" fmla="*/ 5524500 w 6789420"/>
              <a:gd name="connsiteY7" fmla="*/ 1082040 h 1470660"/>
              <a:gd name="connsiteX8" fmla="*/ 5928360 w 6789420"/>
              <a:gd name="connsiteY8" fmla="*/ 1097280 h 1470660"/>
              <a:gd name="connsiteX9" fmla="*/ 6210300 w 6789420"/>
              <a:gd name="connsiteY9" fmla="*/ 121158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815340 w 6789420"/>
              <a:gd name="connsiteY1" fmla="*/ 213360 h 1470660"/>
              <a:gd name="connsiteX2" fmla="*/ 1584960 w 6789420"/>
              <a:gd name="connsiteY2" fmla="*/ 495300 h 1470660"/>
              <a:gd name="connsiteX3" fmla="*/ 2278380 w 6789420"/>
              <a:gd name="connsiteY3" fmla="*/ 838200 h 1470660"/>
              <a:gd name="connsiteX4" fmla="*/ 2941320 w 6789420"/>
              <a:gd name="connsiteY4" fmla="*/ 1082040 h 1470660"/>
              <a:gd name="connsiteX5" fmla="*/ 3291840 w 6789420"/>
              <a:gd name="connsiteY5" fmla="*/ 1135380 h 1470660"/>
              <a:gd name="connsiteX6" fmla="*/ 3581400 w 6789420"/>
              <a:gd name="connsiteY6" fmla="*/ 1127760 h 1470660"/>
              <a:gd name="connsiteX7" fmla="*/ 5524500 w 6789420"/>
              <a:gd name="connsiteY7" fmla="*/ 1082040 h 1470660"/>
              <a:gd name="connsiteX8" fmla="*/ 5928360 w 6789420"/>
              <a:gd name="connsiteY8" fmla="*/ 1097280 h 1470660"/>
              <a:gd name="connsiteX9" fmla="*/ 6332220 w 6789420"/>
              <a:gd name="connsiteY9" fmla="*/ 1242060 h 1470660"/>
              <a:gd name="connsiteX10" fmla="*/ 6789420 w 6789420"/>
              <a:gd name="connsiteY10" fmla="*/ 1470660 h 1470660"/>
              <a:gd name="connsiteX0" fmla="*/ 0 w 6789420"/>
              <a:gd name="connsiteY0" fmla="*/ 0 h 1470660"/>
              <a:gd name="connsiteX1" fmla="*/ 415290 w 6789420"/>
              <a:gd name="connsiteY1" fmla="*/ 102870 h 1470660"/>
              <a:gd name="connsiteX2" fmla="*/ 815340 w 6789420"/>
              <a:gd name="connsiteY2" fmla="*/ 213360 h 1470660"/>
              <a:gd name="connsiteX3" fmla="*/ 1584960 w 6789420"/>
              <a:gd name="connsiteY3" fmla="*/ 495300 h 1470660"/>
              <a:gd name="connsiteX4" fmla="*/ 2278380 w 6789420"/>
              <a:gd name="connsiteY4" fmla="*/ 838200 h 1470660"/>
              <a:gd name="connsiteX5" fmla="*/ 2941320 w 6789420"/>
              <a:gd name="connsiteY5" fmla="*/ 1082040 h 1470660"/>
              <a:gd name="connsiteX6" fmla="*/ 3291840 w 6789420"/>
              <a:gd name="connsiteY6" fmla="*/ 113538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815340 w 6789420"/>
              <a:gd name="connsiteY2" fmla="*/ 213360 h 1470660"/>
              <a:gd name="connsiteX3" fmla="*/ 1584960 w 6789420"/>
              <a:gd name="connsiteY3" fmla="*/ 495300 h 1470660"/>
              <a:gd name="connsiteX4" fmla="*/ 2278380 w 6789420"/>
              <a:gd name="connsiteY4" fmla="*/ 838200 h 1470660"/>
              <a:gd name="connsiteX5" fmla="*/ 2941320 w 6789420"/>
              <a:gd name="connsiteY5" fmla="*/ 1082040 h 1470660"/>
              <a:gd name="connsiteX6" fmla="*/ 3291840 w 6789420"/>
              <a:gd name="connsiteY6" fmla="*/ 113538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584960 w 6789420"/>
              <a:gd name="connsiteY3" fmla="*/ 495300 h 1470660"/>
              <a:gd name="connsiteX4" fmla="*/ 2278380 w 6789420"/>
              <a:gd name="connsiteY4" fmla="*/ 838200 h 1470660"/>
              <a:gd name="connsiteX5" fmla="*/ 2941320 w 6789420"/>
              <a:gd name="connsiteY5" fmla="*/ 1082040 h 1470660"/>
              <a:gd name="connsiteX6" fmla="*/ 3291840 w 6789420"/>
              <a:gd name="connsiteY6" fmla="*/ 113538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278380 w 6789420"/>
              <a:gd name="connsiteY4" fmla="*/ 838200 h 1470660"/>
              <a:gd name="connsiteX5" fmla="*/ 2941320 w 6789420"/>
              <a:gd name="connsiteY5" fmla="*/ 1082040 h 1470660"/>
              <a:gd name="connsiteX6" fmla="*/ 3291840 w 6789420"/>
              <a:gd name="connsiteY6" fmla="*/ 113538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6005 w 6789420"/>
              <a:gd name="connsiteY4" fmla="*/ 795338 h 1470660"/>
              <a:gd name="connsiteX5" fmla="*/ 2941320 w 6789420"/>
              <a:gd name="connsiteY5" fmla="*/ 1082040 h 1470660"/>
              <a:gd name="connsiteX6" fmla="*/ 3291840 w 6789420"/>
              <a:gd name="connsiteY6" fmla="*/ 113538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6005 w 6789420"/>
              <a:gd name="connsiteY4" fmla="*/ 795338 h 1470660"/>
              <a:gd name="connsiteX5" fmla="*/ 2974657 w 6789420"/>
              <a:gd name="connsiteY5" fmla="*/ 1029652 h 1470660"/>
              <a:gd name="connsiteX6" fmla="*/ 3291840 w 6789420"/>
              <a:gd name="connsiteY6" fmla="*/ 113538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6005 w 6789420"/>
              <a:gd name="connsiteY4" fmla="*/ 795338 h 1470660"/>
              <a:gd name="connsiteX5" fmla="*/ 2974657 w 6789420"/>
              <a:gd name="connsiteY5" fmla="*/ 1029652 h 1470660"/>
              <a:gd name="connsiteX6" fmla="*/ 3248978 w 6789420"/>
              <a:gd name="connsiteY6" fmla="*/ 1078230 h 1470660"/>
              <a:gd name="connsiteX7" fmla="*/ 3581400 w 6789420"/>
              <a:gd name="connsiteY7" fmla="*/ 1127760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6005 w 6789420"/>
              <a:gd name="connsiteY4" fmla="*/ 795338 h 1470660"/>
              <a:gd name="connsiteX5" fmla="*/ 2974657 w 6789420"/>
              <a:gd name="connsiteY5" fmla="*/ 1029652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6005 w 6789420"/>
              <a:gd name="connsiteY4" fmla="*/ 795338 h 1470660"/>
              <a:gd name="connsiteX5" fmla="*/ 2965132 w 6789420"/>
              <a:gd name="connsiteY5" fmla="*/ 996314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1242 w 6789420"/>
              <a:gd name="connsiteY4" fmla="*/ 752476 h 1470660"/>
              <a:gd name="connsiteX5" fmla="*/ 2965132 w 6789420"/>
              <a:gd name="connsiteY5" fmla="*/ 996314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4500 w 6789420"/>
              <a:gd name="connsiteY8" fmla="*/ 1082040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1242 w 6789420"/>
              <a:gd name="connsiteY4" fmla="*/ 752476 h 1470660"/>
              <a:gd name="connsiteX5" fmla="*/ 2965132 w 6789420"/>
              <a:gd name="connsiteY5" fmla="*/ 996314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9262 w 6789420"/>
              <a:gd name="connsiteY8" fmla="*/ 1058227 h 1470660"/>
              <a:gd name="connsiteX9" fmla="*/ 5928360 w 6789420"/>
              <a:gd name="connsiteY9" fmla="*/ 1097280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1242 w 6789420"/>
              <a:gd name="connsiteY4" fmla="*/ 752476 h 1470660"/>
              <a:gd name="connsiteX5" fmla="*/ 2965132 w 6789420"/>
              <a:gd name="connsiteY5" fmla="*/ 996314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9262 w 6789420"/>
              <a:gd name="connsiteY8" fmla="*/ 1058227 h 1470660"/>
              <a:gd name="connsiteX9" fmla="*/ 5971223 w 6789420"/>
              <a:gd name="connsiteY9" fmla="*/ 1082992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1242 w 6789420"/>
              <a:gd name="connsiteY4" fmla="*/ 752476 h 1470660"/>
              <a:gd name="connsiteX5" fmla="*/ 2965132 w 6789420"/>
              <a:gd name="connsiteY5" fmla="*/ 996314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9262 w 6789420"/>
              <a:gd name="connsiteY8" fmla="*/ 1058227 h 1470660"/>
              <a:gd name="connsiteX9" fmla="*/ 5990273 w 6789420"/>
              <a:gd name="connsiteY9" fmla="*/ 1073467 h 1470660"/>
              <a:gd name="connsiteX10" fmla="*/ 6332220 w 6789420"/>
              <a:gd name="connsiteY10" fmla="*/ 1242060 h 1470660"/>
              <a:gd name="connsiteX11" fmla="*/ 6789420 w 6789420"/>
              <a:gd name="connsiteY11" fmla="*/ 1470660 h 1470660"/>
              <a:gd name="connsiteX0" fmla="*/ 0 w 6789420"/>
              <a:gd name="connsiteY0" fmla="*/ 0 h 1470660"/>
              <a:gd name="connsiteX1" fmla="*/ 434340 w 6789420"/>
              <a:gd name="connsiteY1" fmla="*/ 126683 h 1470660"/>
              <a:gd name="connsiteX2" fmla="*/ 939165 w 6789420"/>
              <a:gd name="connsiteY2" fmla="*/ 213360 h 1470660"/>
              <a:gd name="connsiteX3" fmla="*/ 1665923 w 6789420"/>
              <a:gd name="connsiteY3" fmla="*/ 500062 h 1470660"/>
              <a:gd name="connsiteX4" fmla="*/ 2321242 w 6789420"/>
              <a:gd name="connsiteY4" fmla="*/ 752476 h 1470660"/>
              <a:gd name="connsiteX5" fmla="*/ 2965132 w 6789420"/>
              <a:gd name="connsiteY5" fmla="*/ 996314 h 1470660"/>
              <a:gd name="connsiteX6" fmla="*/ 3248978 w 6789420"/>
              <a:gd name="connsiteY6" fmla="*/ 1078230 h 1470660"/>
              <a:gd name="connsiteX7" fmla="*/ 3705225 w 6789420"/>
              <a:gd name="connsiteY7" fmla="*/ 1094422 h 1470660"/>
              <a:gd name="connsiteX8" fmla="*/ 5529262 w 6789420"/>
              <a:gd name="connsiteY8" fmla="*/ 1058227 h 1470660"/>
              <a:gd name="connsiteX9" fmla="*/ 5990273 w 6789420"/>
              <a:gd name="connsiteY9" fmla="*/ 1073467 h 1470660"/>
              <a:gd name="connsiteX10" fmla="*/ 6370320 w 6789420"/>
              <a:gd name="connsiteY10" fmla="*/ 1232535 h 1470660"/>
              <a:gd name="connsiteX11" fmla="*/ 6789420 w 6789420"/>
              <a:gd name="connsiteY11" fmla="*/ 1470660 h 1470660"/>
              <a:gd name="connsiteX0" fmla="*/ 0 w 6370320"/>
              <a:gd name="connsiteY0" fmla="*/ 0 h 1232535"/>
              <a:gd name="connsiteX1" fmla="*/ 434340 w 6370320"/>
              <a:gd name="connsiteY1" fmla="*/ 126683 h 1232535"/>
              <a:gd name="connsiteX2" fmla="*/ 939165 w 6370320"/>
              <a:gd name="connsiteY2" fmla="*/ 213360 h 1232535"/>
              <a:gd name="connsiteX3" fmla="*/ 1665923 w 6370320"/>
              <a:gd name="connsiteY3" fmla="*/ 500062 h 1232535"/>
              <a:gd name="connsiteX4" fmla="*/ 2321242 w 6370320"/>
              <a:gd name="connsiteY4" fmla="*/ 752476 h 1232535"/>
              <a:gd name="connsiteX5" fmla="*/ 2965132 w 6370320"/>
              <a:gd name="connsiteY5" fmla="*/ 996314 h 1232535"/>
              <a:gd name="connsiteX6" fmla="*/ 3248978 w 6370320"/>
              <a:gd name="connsiteY6" fmla="*/ 1078230 h 1232535"/>
              <a:gd name="connsiteX7" fmla="*/ 3705225 w 6370320"/>
              <a:gd name="connsiteY7" fmla="*/ 1094422 h 1232535"/>
              <a:gd name="connsiteX8" fmla="*/ 5529262 w 6370320"/>
              <a:gd name="connsiteY8" fmla="*/ 1058227 h 1232535"/>
              <a:gd name="connsiteX9" fmla="*/ 5990273 w 6370320"/>
              <a:gd name="connsiteY9" fmla="*/ 1073467 h 1232535"/>
              <a:gd name="connsiteX10" fmla="*/ 6370320 w 6370320"/>
              <a:gd name="connsiteY10" fmla="*/ 1232535 h 1232535"/>
              <a:gd name="connsiteX0" fmla="*/ 0 w 5990273"/>
              <a:gd name="connsiteY0" fmla="*/ 0 h 1095608"/>
              <a:gd name="connsiteX1" fmla="*/ 434340 w 5990273"/>
              <a:gd name="connsiteY1" fmla="*/ 126683 h 1095608"/>
              <a:gd name="connsiteX2" fmla="*/ 939165 w 5990273"/>
              <a:gd name="connsiteY2" fmla="*/ 213360 h 1095608"/>
              <a:gd name="connsiteX3" fmla="*/ 1665923 w 5990273"/>
              <a:gd name="connsiteY3" fmla="*/ 500062 h 1095608"/>
              <a:gd name="connsiteX4" fmla="*/ 2321242 w 5990273"/>
              <a:gd name="connsiteY4" fmla="*/ 752476 h 1095608"/>
              <a:gd name="connsiteX5" fmla="*/ 2965132 w 5990273"/>
              <a:gd name="connsiteY5" fmla="*/ 996314 h 1095608"/>
              <a:gd name="connsiteX6" fmla="*/ 3248978 w 5990273"/>
              <a:gd name="connsiteY6" fmla="*/ 1078230 h 1095608"/>
              <a:gd name="connsiteX7" fmla="*/ 3705225 w 5990273"/>
              <a:gd name="connsiteY7" fmla="*/ 1094422 h 1095608"/>
              <a:gd name="connsiteX8" fmla="*/ 5529262 w 5990273"/>
              <a:gd name="connsiteY8" fmla="*/ 1058227 h 1095608"/>
              <a:gd name="connsiteX9" fmla="*/ 5990273 w 5990273"/>
              <a:gd name="connsiteY9" fmla="*/ 1073467 h 1095608"/>
              <a:gd name="connsiteX0" fmla="*/ 0 w 5529262"/>
              <a:gd name="connsiteY0" fmla="*/ 0 h 1095608"/>
              <a:gd name="connsiteX1" fmla="*/ 434340 w 5529262"/>
              <a:gd name="connsiteY1" fmla="*/ 126683 h 1095608"/>
              <a:gd name="connsiteX2" fmla="*/ 939165 w 5529262"/>
              <a:gd name="connsiteY2" fmla="*/ 213360 h 1095608"/>
              <a:gd name="connsiteX3" fmla="*/ 1665923 w 5529262"/>
              <a:gd name="connsiteY3" fmla="*/ 500062 h 1095608"/>
              <a:gd name="connsiteX4" fmla="*/ 2321242 w 5529262"/>
              <a:gd name="connsiteY4" fmla="*/ 752476 h 1095608"/>
              <a:gd name="connsiteX5" fmla="*/ 2965132 w 5529262"/>
              <a:gd name="connsiteY5" fmla="*/ 996314 h 1095608"/>
              <a:gd name="connsiteX6" fmla="*/ 3248978 w 5529262"/>
              <a:gd name="connsiteY6" fmla="*/ 1078230 h 1095608"/>
              <a:gd name="connsiteX7" fmla="*/ 3705225 w 5529262"/>
              <a:gd name="connsiteY7" fmla="*/ 1094422 h 1095608"/>
              <a:gd name="connsiteX8" fmla="*/ 5529262 w 5529262"/>
              <a:gd name="connsiteY8" fmla="*/ 1058227 h 1095608"/>
              <a:gd name="connsiteX0" fmla="*/ 0 w 3705225"/>
              <a:gd name="connsiteY0" fmla="*/ 0 h 1095608"/>
              <a:gd name="connsiteX1" fmla="*/ 434340 w 3705225"/>
              <a:gd name="connsiteY1" fmla="*/ 126683 h 1095608"/>
              <a:gd name="connsiteX2" fmla="*/ 939165 w 3705225"/>
              <a:gd name="connsiteY2" fmla="*/ 213360 h 1095608"/>
              <a:gd name="connsiteX3" fmla="*/ 1665923 w 3705225"/>
              <a:gd name="connsiteY3" fmla="*/ 500062 h 1095608"/>
              <a:gd name="connsiteX4" fmla="*/ 2321242 w 3705225"/>
              <a:gd name="connsiteY4" fmla="*/ 752476 h 1095608"/>
              <a:gd name="connsiteX5" fmla="*/ 2965132 w 3705225"/>
              <a:gd name="connsiteY5" fmla="*/ 996314 h 1095608"/>
              <a:gd name="connsiteX6" fmla="*/ 3248978 w 3705225"/>
              <a:gd name="connsiteY6" fmla="*/ 1078230 h 1095608"/>
              <a:gd name="connsiteX7" fmla="*/ 3705225 w 3705225"/>
              <a:gd name="connsiteY7" fmla="*/ 1094422 h 1095608"/>
              <a:gd name="connsiteX0" fmla="*/ 0 w 3248978"/>
              <a:gd name="connsiteY0" fmla="*/ 0 h 1078230"/>
              <a:gd name="connsiteX1" fmla="*/ 434340 w 3248978"/>
              <a:gd name="connsiteY1" fmla="*/ 126683 h 1078230"/>
              <a:gd name="connsiteX2" fmla="*/ 939165 w 3248978"/>
              <a:gd name="connsiteY2" fmla="*/ 213360 h 1078230"/>
              <a:gd name="connsiteX3" fmla="*/ 1665923 w 3248978"/>
              <a:gd name="connsiteY3" fmla="*/ 500062 h 1078230"/>
              <a:gd name="connsiteX4" fmla="*/ 2321242 w 3248978"/>
              <a:gd name="connsiteY4" fmla="*/ 752476 h 1078230"/>
              <a:gd name="connsiteX5" fmla="*/ 2965132 w 3248978"/>
              <a:gd name="connsiteY5" fmla="*/ 996314 h 1078230"/>
              <a:gd name="connsiteX6" fmla="*/ 3248978 w 3248978"/>
              <a:gd name="connsiteY6" fmla="*/ 1078230 h 1078230"/>
              <a:gd name="connsiteX0" fmla="*/ 0 w 2965132"/>
              <a:gd name="connsiteY0" fmla="*/ 0 h 996314"/>
              <a:gd name="connsiteX1" fmla="*/ 434340 w 2965132"/>
              <a:gd name="connsiteY1" fmla="*/ 126683 h 996314"/>
              <a:gd name="connsiteX2" fmla="*/ 939165 w 2965132"/>
              <a:gd name="connsiteY2" fmla="*/ 213360 h 996314"/>
              <a:gd name="connsiteX3" fmla="*/ 1665923 w 2965132"/>
              <a:gd name="connsiteY3" fmla="*/ 500062 h 996314"/>
              <a:gd name="connsiteX4" fmla="*/ 2321242 w 2965132"/>
              <a:gd name="connsiteY4" fmla="*/ 752476 h 996314"/>
              <a:gd name="connsiteX5" fmla="*/ 2965132 w 2965132"/>
              <a:gd name="connsiteY5" fmla="*/ 996314 h 996314"/>
              <a:gd name="connsiteX0" fmla="*/ 0 w 2321242"/>
              <a:gd name="connsiteY0" fmla="*/ 0 h 752476"/>
              <a:gd name="connsiteX1" fmla="*/ 434340 w 2321242"/>
              <a:gd name="connsiteY1" fmla="*/ 126683 h 752476"/>
              <a:gd name="connsiteX2" fmla="*/ 939165 w 2321242"/>
              <a:gd name="connsiteY2" fmla="*/ 213360 h 752476"/>
              <a:gd name="connsiteX3" fmla="*/ 1665923 w 2321242"/>
              <a:gd name="connsiteY3" fmla="*/ 500062 h 752476"/>
              <a:gd name="connsiteX4" fmla="*/ 2321242 w 2321242"/>
              <a:gd name="connsiteY4" fmla="*/ 752476 h 752476"/>
              <a:gd name="connsiteX0" fmla="*/ 0 w 2118042"/>
              <a:gd name="connsiteY0" fmla="*/ 0 h 650876"/>
              <a:gd name="connsiteX1" fmla="*/ 434340 w 2118042"/>
              <a:gd name="connsiteY1" fmla="*/ 126683 h 650876"/>
              <a:gd name="connsiteX2" fmla="*/ 939165 w 2118042"/>
              <a:gd name="connsiteY2" fmla="*/ 213360 h 650876"/>
              <a:gd name="connsiteX3" fmla="*/ 1665923 w 2118042"/>
              <a:gd name="connsiteY3" fmla="*/ 500062 h 650876"/>
              <a:gd name="connsiteX4" fmla="*/ 2118042 w 2118042"/>
              <a:gd name="connsiteY4" fmla="*/ 650876 h 6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042" h="650876">
                <a:moveTo>
                  <a:pt x="0" y="0"/>
                </a:moveTo>
                <a:lnTo>
                  <a:pt x="434340" y="126683"/>
                </a:lnTo>
                <a:cubicBezTo>
                  <a:pt x="570230" y="162243"/>
                  <a:pt x="733901" y="151130"/>
                  <a:pt x="939165" y="213360"/>
                </a:cubicBezTo>
                <a:cubicBezTo>
                  <a:pt x="1144429" y="275590"/>
                  <a:pt x="1435577" y="410209"/>
                  <a:pt x="1665923" y="500062"/>
                </a:cubicBezTo>
                <a:lnTo>
                  <a:pt x="2118042" y="650876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4F7788-5095-9A3F-D8AE-4419B81A285D}"/>
              </a:ext>
            </a:extLst>
          </p:cNvPr>
          <p:cNvSpPr/>
          <p:nvPr/>
        </p:nvSpPr>
        <p:spPr>
          <a:xfrm>
            <a:off x="4370314" y="3718776"/>
            <a:ext cx="1604962" cy="185738"/>
          </a:xfrm>
          <a:custGeom>
            <a:avLst/>
            <a:gdLst>
              <a:gd name="connsiteX0" fmla="*/ 0 w 4448175"/>
              <a:gd name="connsiteY0" fmla="*/ 238125 h 238125"/>
              <a:gd name="connsiteX1" fmla="*/ 1652588 w 4448175"/>
              <a:gd name="connsiteY1" fmla="*/ 204788 h 238125"/>
              <a:gd name="connsiteX2" fmla="*/ 2843213 w 4448175"/>
              <a:gd name="connsiteY2" fmla="*/ 185738 h 238125"/>
              <a:gd name="connsiteX3" fmla="*/ 3657600 w 4448175"/>
              <a:gd name="connsiteY3" fmla="*/ 161925 h 238125"/>
              <a:gd name="connsiteX4" fmla="*/ 4062413 w 4448175"/>
              <a:gd name="connsiteY4" fmla="*/ 109538 h 238125"/>
              <a:gd name="connsiteX5" fmla="*/ 4448175 w 4448175"/>
              <a:gd name="connsiteY5" fmla="*/ 0 h 238125"/>
              <a:gd name="connsiteX0" fmla="*/ 0 w 4448175"/>
              <a:gd name="connsiteY0" fmla="*/ 238125 h 238125"/>
              <a:gd name="connsiteX1" fmla="*/ 1652588 w 4448175"/>
              <a:gd name="connsiteY1" fmla="*/ 204788 h 238125"/>
              <a:gd name="connsiteX2" fmla="*/ 2843213 w 4448175"/>
              <a:gd name="connsiteY2" fmla="*/ 185738 h 238125"/>
              <a:gd name="connsiteX3" fmla="*/ 3238500 w 4448175"/>
              <a:gd name="connsiteY3" fmla="*/ 176673 h 238125"/>
              <a:gd name="connsiteX4" fmla="*/ 3657600 w 4448175"/>
              <a:gd name="connsiteY4" fmla="*/ 161925 h 238125"/>
              <a:gd name="connsiteX5" fmla="*/ 4062413 w 4448175"/>
              <a:gd name="connsiteY5" fmla="*/ 109538 h 238125"/>
              <a:gd name="connsiteX6" fmla="*/ 4448175 w 4448175"/>
              <a:gd name="connsiteY6" fmla="*/ 0 h 238125"/>
              <a:gd name="connsiteX0" fmla="*/ 0 w 2795587"/>
              <a:gd name="connsiteY0" fmla="*/ 204788 h 204788"/>
              <a:gd name="connsiteX1" fmla="*/ 1190625 w 2795587"/>
              <a:gd name="connsiteY1" fmla="*/ 185738 h 204788"/>
              <a:gd name="connsiteX2" fmla="*/ 1585912 w 2795587"/>
              <a:gd name="connsiteY2" fmla="*/ 176673 h 204788"/>
              <a:gd name="connsiteX3" fmla="*/ 2005012 w 2795587"/>
              <a:gd name="connsiteY3" fmla="*/ 161925 h 204788"/>
              <a:gd name="connsiteX4" fmla="*/ 2409825 w 2795587"/>
              <a:gd name="connsiteY4" fmla="*/ 109538 h 204788"/>
              <a:gd name="connsiteX5" fmla="*/ 2795587 w 2795587"/>
              <a:gd name="connsiteY5" fmla="*/ 0 h 204788"/>
              <a:gd name="connsiteX0" fmla="*/ 0 w 1604962"/>
              <a:gd name="connsiteY0" fmla="*/ 185738 h 185738"/>
              <a:gd name="connsiteX1" fmla="*/ 395287 w 1604962"/>
              <a:gd name="connsiteY1" fmla="*/ 176673 h 185738"/>
              <a:gd name="connsiteX2" fmla="*/ 814387 w 1604962"/>
              <a:gd name="connsiteY2" fmla="*/ 161925 h 185738"/>
              <a:gd name="connsiteX3" fmla="*/ 1219200 w 1604962"/>
              <a:gd name="connsiteY3" fmla="*/ 109538 h 185738"/>
              <a:gd name="connsiteX4" fmla="*/ 1604962 w 1604962"/>
              <a:gd name="connsiteY4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2" h="185738">
                <a:moveTo>
                  <a:pt x="0" y="185738"/>
                </a:moveTo>
                <a:lnTo>
                  <a:pt x="395287" y="176673"/>
                </a:lnTo>
                <a:cubicBezTo>
                  <a:pt x="531018" y="172704"/>
                  <a:pt x="677068" y="173114"/>
                  <a:pt x="814387" y="161925"/>
                </a:cubicBezTo>
                <a:cubicBezTo>
                  <a:pt x="951706" y="150736"/>
                  <a:pt x="1087438" y="136525"/>
                  <a:pt x="1219200" y="109538"/>
                </a:cubicBezTo>
                <a:cubicBezTo>
                  <a:pt x="1350963" y="82550"/>
                  <a:pt x="1477962" y="41275"/>
                  <a:pt x="1604962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389D49-3518-3170-F2E3-AA1235803532}"/>
              </a:ext>
            </a:extLst>
          </p:cNvPr>
          <p:cNvSpPr/>
          <p:nvPr/>
        </p:nvSpPr>
        <p:spPr>
          <a:xfrm>
            <a:off x="5960988" y="3613666"/>
            <a:ext cx="1495425" cy="143210"/>
          </a:xfrm>
          <a:custGeom>
            <a:avLst/>
            <a:gdLst>
              <a:gd name="connsiteX0" fmla="*/ 0 w 1495425"/>
              <a:gd name="connsiteY0" fmla="*/ 105110 h 143210"/>
              <a:gd name="connsiteX1" fmla="*/ 214312 w 1495425"/>
              <a:gd name="connsiteY1" fmla="*/ 52723 h 143210"/>
              <a:gd name="connsiteX2" fmla="*/ 481012 w 1495425"/>
              <a:gd name="connsiteY2" fmla="*/ 5098 h 143210"/>
              <a:gd name="connsiteX3" fmla="*/ 866775 w 1495425"/>
              <a:gd name="connsiteY3" fmla="*/ 5098 h 143210"/>
              <a:gd name="connsiteX4" fmla="*/ 1176337 w 1495425"/>
              <a:gd name="connsiteY4" fmla="*/ 38435 h 143210"/>
              <a:gd name="connsiteX5" fmla="*/ 1495425 w 1495425"/>
              <a:gd name="connsiteY5" fmla="*/ 143210 h 14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5425" h="143210">
                <a:moveTo>
                  <a:pt x="0" y="105110"/>
                </a:moveTo>
                <a:cubicBezTo>
                  <a:pt x="67071" y="87251"/>
                  <a:pt x="134143" y="69392"/>
                  <a:pt x="214312" y="52723"/>
                </a:cubicBezTo>
                <a:cubicBezTo>
                  <a:pt x="294481" y="36054"/>
                  <a:pt x="372268" y="13035"/>
                  <a:pt x="481012" y="5098"/>
                </a:cubicBezTo>
                <a:cubicBezTo>
                  <a:pt x="589756" y="-2839"/>
                  <a:pt x="750888" y="-458"/>
                  <a:pt x="866775" y="5098"/>
                </a:cubicBezTo>
                <a:cubicBezTo>
                  <a:pt x="982662" y="10654"/>
                  <a:pt x="1071562" y="15416"/>
                  <a:pt x="1176337" y="38435"/>
                </a:cubicBezTo>
                <a:cubicBezTo>
                  <a:pt x="1281112" y="61454"/>
                  <a:pt x="1388268" y="102332"/>
                  <a:pt x="1495425" y="14321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6F541E-9F3F-BB32-A1A4-86D858C5C977}"/>
              </a:ext>
            </a:extLst>
          </p:cNvPr>
          <p:cNvCxnSpPr>
            <a:cxnSpLocks/>
          </p:cNvCxnSpPr>
          <p:nvPr/>
        </p:nvCxnSpPr>
        <p:spPr>
          <a:xfrm flipV="1">
            <a:off x="6223560" y="1679085"/>
            <a:ext cx="1085850" cy="4241800"/>
          </a:xfrm>
          <a:prstGeom prst="lin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B0AE61-D93D-6291-F9D0-A6BFBCE4A2EE}"/>
              </a:ext>
            </a:extLst>
          </p:cNvPr>
          <p:cNvCxnSpPr>
            <a:cxnSpLocks/>
          </p:cNvCxnSpPr>
          <p:nvPr/>
        </p:nvCxnSpPr>
        <p:spPr>
          <a:xfrm flipV="1">
            <a:off x="6023535" y="1645739"/>
            <a:ext cx="1085850" cy="4241800"/>
          </a:xfrm>
          <a:prstGeom prst="lin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BBF82B6-1C35-3B41-A578-EABD4EAAF210}"/>
              </a:ext>
            </a:extLst>
          </p:cNvPr>
          <p:cNvSpPr/>
          <p:nvPr/>
        </p:nvSpPr>
        <p:spPr>
          <a:xfrm>
            <a:off x="7785025" y="2871051"/>
            <a:ext cx="690637" cy="1928813"/>
          </a:xfrm>
          <a:custGeom>
            <a:avLst/>
            <a:gdLst>
              <a:gd name="connsiteX0" fmla="*/ 0 w 700230"/>
              <a:gd name="connsiteY0" fmla="*/ 0 h 1928813"/>
              <a:gd name="connsiteX1" fmla="*/ 247650 w 700230"/>
              <a:gd name="connsiteY1" fmla="*/ 233363 h 1928813"/>
              <a:gd name="connsiteX2" fmla="*/ 504825 w 700230"/>
              <a:gd name="connsiteY2" fmla="*/ 461963 h 1928813"/>
              <a:gd name="connsiteX3" fmla="*/ 619125 w 700230"/>
              <a:gd name="connsiteY3" fmla="*/ 561975 h 1928813"/>
              <a:gd name="connsiteX4" fmla="*/ 666750 w 700230"/>
              <a:gd name="connsiteY4" fmla="*/ 647700 h 1928813"/>
              <a:gd name="connsiteX5" fmla="*/ 700088 w 700230"/>
              <a:gd name="connsiteY5" fmla="*/ 766763 h 1928813"/>
              <a:gd name="connsiteX6" fmla="*/ 676275 w 700230"/>
              <a:gd name="connsiteY6" fmla="*/ 1066800 h 1928813"/>
              <a:gd name="connsiteX7" fmla="*/ 619125 w 700230"/>
              <a:gd name="connsiteY7" fmla="*/ 1376363 h 1928813"/>
              <a:gd name="connsiteX8" fmla="*/ 557213 w 700230"/>
              <a:gd name="connsiteY8" fmla="*/ 1671638 h 1928813"/>
              <a:gd name="connsiteX9" fmla="*/ 533400 w 700230"/>
              <a:gd name="connsiteY9" fmla="*/ 1738313 h 1928813"/>
              <a:gd name="connsiteX10" fmla="*/ 500063 w 700230"/>
              <a:gd name="connsiteY10" fmla="*/ 1928813 h 1928813"/>
              <a:gd name="connsiteX0" fmla="*/ 0 w 700230"/>
              <a:gd name="connsiteY0" fmla="*/ 0 h 1928813"/>
              <a:gd name="connsiteX1" fmla="*/ 247650 w 700230"/>
              <a:gd name="connsiteY1" fmla="*/ 233363 h 1928813"/>
              <a:gd name="connsiteX2" fmla="*/ 504825 w 700230"/>
              <a:gd name="connsiteY2" fmla="*/ 461963 h 1928813"/>
              <a:gd name="connsiteX3" fmla="*/ 615950 w 700230"/>
              <a:gd name="connsiteY3" fmla="*/ 581025 h 1928813"/>
              <a:gd name="connsiteX4" fmla="*/ 666750 w 700230"/>
              <a:gd name="connsiteY4" fmla="*/ 647700 h 1928813"/>
              <a:gd name="connsiteX5" fmla="*/ 700088 w 700230"/>
              <a:gd name="connsiteY5" fmla="*/ 766763 h 1928813"/>
              <a:gd name="connsiteX6" fmla="*/ 676275 w 700230"/>
              <a:gd name="connsiteY6" fmla="*/ 1066800 h 1928813"/>
              <a:gd name="connsiteX7" fmla="*/ 619125 w 700230"/>
              <a:gd name="connsiteY7" fmla="*/ 1376363 h 1928813"/>
              <a:gd name="connsiteX8" fmla="*/ 557213 w 700230"/>
              <a:gd name="connsiteY8" fmla="*/ 1671638 h 1928813"/>
              <a:gd name="connsiteX9" fmla="*/ 533400 w 700230"/>
              <a:gd name="connsiteY9" fmla="*/ 1738313 h 1928813"/>
              <a:gd name="connsiteX10" fmla="*/ 500063 w 700230"/>
              <a:gd name="connsiteY10" fmla="*/ 1928813 h 1928813"/>
              <a:gd name="connsiteX0" fmla="*/ 0 w 700230"/>
              <a:gd name="connsiteY0" fmla="*/ 0 h 1928813"/>
              <a:gd name="connsiteX1" fmla="*/ 247650 w 700230"/>
              <a:gd name="connsiteY1" fmla="*/ 233363 h 1928813"/>
              <a:gd name="connsiteX2" fmla="*/ 504825 w 700230"/>
              <a:gd name="connsiteY2" fmla="*/ 461963 h 1928813"/>
              <a:gd name="connsiteX3" fmla="*/ 615950 w 700230"/>
              <a:gd name="connsiteY3" fmla="*/ 581025 h 1928813"/>
              <a:gd name="connsiteX4" fmla="*/ 676275 w 700230"/>
              <a:gd name="connsiteY4" fmla="*/ 688975 h 1928813"/>
              <a:gd name="connsiteX5" fmla="*/ 700088 w 700230"/>
              <a:gd name="connsiteY5" fmla="*/ 766763 h 1928813"/>
              <a:gd name="connsiteX6" fmla="*/ 676275 w 700230"/>
              <a:gd name="connsiteY6" fmla="*/ 1066800 h 1928813"/>
              <a:gd name="connsiteX7" fmla="*/ 619125 w 700230"/>
              <a:gd name="connsiteY7" fmla="*/ 1376363 h 1928813"/>
              <a:gd name="connsiteX8" fmla="*/ 557213 w 700230"/>
              <a:gd name="connsiteY8" fmla="*/ 1671638 h 1928813"/>
              <a:gd name="connsiteX9" fmla="*/ 533400 w 700230"/>
              <a:gd name="connsiteY9" fmla="*/ 1738313 h 1928813"/>
              <a:gd name="connsiteX10" fmla="*/ 500063 w 700230"/>
              <a:gd name="connsiteY10" fmla="*/ 1928813 h 1928813"/>
              <a:gd name="connsiteX0" fmla="*/ 0 w 690896"/>
              <a:gd name="connsiteY0" fmla="*/ 0 h 1928813"/>
              <a:gd name="connsiteX1" fmla="*/ 247650 w 690896"/>
              <a:gd name="connsiteY1" fmla="*/ 233363 h 1928813"/>
              <a:gd name="connsiteX2" fmla="*/ 504825 w 690896"/>
              <a:gd name="connsiteY2" fmla="*/ 461963 h 1928813"/>
              <a:gd name="connsiteX3" fmla="*/ 615950 w 690896"/>
              <a:gd name="connsiteY3" fmla="*/ 581025 h 1928813"/>
              <a:gd name="connsiteX4" fmla="*/ 676275 w 690896"/>
              <a:gd name="connsiteY4" fmla="*/ 688975 h 1928813"/>
              <a:gd name="connsiteX5" fmla="*/ 690563 w 690896"/>
              <a:gd name="connsiteY5" fmla="*/ 836613 h 1928813"/>
              <a:gd name="connsiteX6" fmla="*/ 676275 w 690896"/>
              <a:gd name="connsiteY6" fmla="*/ 1066800 h 1928813"/>
              <a:gd name="connsiteX7" fmla="*/ 619125 w 690896"/>
              <a:gd name="connsiteY7" fmla="*/ 1376363 h 1928813"/>
              <a:gd name="connsiteX8" fmla="*/ 557213 w 690896"/>
              <a:gd name="connsiteY8" fmla="*/ 1671638 h 1928813"/>
              <a:gd name="connsiteX9" fmla="*/ 533400 w 690896"/>
              <a:gd name="connsiteY9" fmla="*/ 1738313 h 1928813"/>
              <a:gd name="connsiteX10" fmla="*/ 500063 w 690896"/>
              <a:gd name="connsiteY10" fmla="*/ 1928813 h 1928813"/>
              <a:gd name="connsiteX0" fmla="*/ 0 w 690632"/>
              <a:gd name="connsiteY0" fmla="*/ 0 h 1928813"/>
              <a:gd name="connsiteX1" fmla="*/ 247650 w 690632"/>
              <a:gd name="connsiteY1" fmla="*/ 233363 h 1928813"/>
              <a:gd name="connsiteX2" fmla="*/ 504825 w 690632"/>
              <a:gd name="connsiteY2" fmla="*/ 461963 h 1928813"/>
              <a:gd name="connsiteX3" fmla="*/ 615950 w 690632"/>
              <a:gd name="connsiteY3" fmla="*/ 581025 h 1928813"/>
              <a:gd name="connsiteX4" fmla="*/ 676275 w 690632"/>
              <a:gd name="connsiteY4" fmla="*/ 688975 h 1928813"/>
              <a:gd name="connsiteX5" fmla="*/ 690563 w 690632"/>
              <a:gd name="connsiteY5" fmla="*/ 836613 h 1928813"/>
              <a:gd name="connsiteX6" fmla="*/ 654050 w 690632"/>
              <a:gd name="connsiteY6" fmla="*/ 1079500 h 1928813"/>
              <a:gd name="connsiteX7" fmla="*/ 619125 w 690632"/>
              <a:gd name="connsiteY7" fmla="*/ 1376363 h 1928813"/>
              <a:gd name="connsiteX8" fmla="*/ 557213 w 690632"/>
              <a:gd name="connsiteY8" fmla="*/ 1671638 h 1928813"/>
              <a:gd name="connsiteX9" fmla="*/ 533400 w 690632"/>
              <a:gd name="connsiteY9" fmla="*/ 1738313 h 1928813"/>
              <a:gd name="connsiteX10" fmla="*/ 500063 w 690632"/>
              <a:gd name="connsiteY10" fmla="*/ 1928813 h 1928813"/>
              <a:gd name="connsiteX0" fmla="*/ 0 w 690637"/>
              <a:gd name="connsiteY0" fmla="*/ 0 h 1928813"/>
              <a:gd name="connsiteX1" fmla="*/ 247650 w 690637"/>
              <a:gd name="connsiteY1" fmla="*/ 233363 h 1928813"/>
              <a:gd name="connsiteX2" fmla="*/ 504825 w 690637"/>
              <a:gd name="connsiteY2" fmla="*/ 461963 h 1928813"/>
              <a:gd name="connsiteX3" fmla="*/ 615950 w 690637"/>
              <a:gd name="connsiteY3" fmla="*/ 581025 h 1928813"/>
              <a:gd name="connsiteX4" fmla="*/ 676275 w 690637"/>
              <a:gd name="connsiteY4" fmla="*/ 688975 h 1928813"/>
              <a:gd name="connsiteX5" fmla="*/ 690563 w 690637"/>
              <a:gd name="connsiteY5" fmla="*/ 836613 h 1928813"/>
              <a:gd name="connsiteX6" fmla="*/ 654050 w 690637"/>
              <a:gd name="connsiteY6" fmla="*/ 1079500 h 1928813"/>
              <a:gd name="connsiteX7" fmla="*/ 606425 w 690637"/>
              <a:gd name="connsiteY7" fmla="*/ 1398588 h 1928813"/>
              <a:gd name="connsiteX8" fmla="*/ 557213 w 690637"/>
              <a:gd name="connsiteY8" fmla="*/ 1671638 h 1928813"/>
              <a:gd name="connsiteX9" fmla="*/ 533400 w 690637"/>
              <a:gd name="connsiteY9" fmla="*/ 1738313 h 1928813"/>
              <a:gd name="connsiteX10" fmla="*/ 500063 w 690637"/>
              <a:gd name="connsiteY10" fmla="*/ 1928813 h 1928813"/>
              <a:gd name="connsiteX0" fmla="*/ 0 w 690637"/>
              <a:gd name="connsiteY0" fmla="*/ 0 h 1928813"/>
              <a:gd name="connsiteX1" fmla="*/ 247650 w 690637"/>
              <a:gd name="connsiteY1" fmla="*/ 233363 h 1928813"/>
              <a:gd name="connsiteX2" fmla="*/ 504825 w 690637"/>
              <a:gd name="connsiteY2" fmla="*/ 461963 h 1928813"/>
              <a:gd name="connsiteX3" fmla="*/ 615950 w 690637"/>
              <a:gd name="connsiteY3" fmla="*/ 581025 h 1928813"/>
              <a:gd name="connsiteX4" fmla="*/ 676275 w 690637"/>
              <a:gd name="connsiteY4" fmla="*/ 688975 h 1928813"/>
              <a:gd name="connsiteX5" fmla="*/ 690563 w 690637"/>
              <a:gd name="connsiteY5" fmla="*/ 836613 h 1928813"/>
              <a:gd name="connsiteX6" fmla="*/ 654050 w 690637"/>
              <a:gd name="connsiteY6" fmla="*/ 1079500 h 1928813"/>
              <a:gd name="connsiteX7" fmla="*/ 606425 w 690637"/>
              <a:gd name="connsiteY7" fmla="*/ 1398588 h 1928813"/>
              <a:gd name="connsiteX8" fmla="*/ 563563 w 690637"/>
              <a:gd name="connsiteY8" fmla="*/ 1585913 h 1928813"/>
              <a:gd name="connsiteX9" fmla="*/ 533400 w 690637"/>
              <a:gd name="connsiteY9" fmla="*/ 1738313 h 1928813"/>
              <a:gd name="connsiteX10" fmla="*/ 500063 w 690637"/>
              <a:gd name="connsiteY10" fmla="*/ 1928813 h 192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0637" h="1928813">
                <a:moveTo>
                  <a:pt x="0" y="0"/>
                </a:moveTo>
                <a:cubicBezTo>
                  <a:pt x="81756" y="78184"/>
                  <a:pt x="163513" y="156369"/>
                  <a:pt x="247650" y="233363"/>
                </a:cubicBezTo>
                <a:cubicBezTo>
                  <a:pt x="331788" y="310357"/>
                  <a:pt x="443442" y="404019"/>
                  <a:pt x="504825" y="461963"/>
                </a:cubicBezTo>
                <a:cubicBezTo>
                  <a:pt x="566208" y="519907"/>
                  <a:pt x="587375" y="543190"/>
                  <a:pt x="615950" y="581025"/>
                </a:cubicBezTo>
                <a:cubicBezTo>
                  <a:pt x="644525" y="618860"/>
                  <a:pt x="663840" y="646377"/>
                  <a:pt x="676275" y="688975"/>
                </a:cubicBezTo>
                <a:cubicBezTo>
                  <a:pt x="688710" y="731573"/>
                  <a:pt x="688976" y="766763"/>
                  <a:pt x="690563" y="836613"/>
                </a:cubicBezTo>
                <a:cubicBezTo>
                  <a:pt x="692151" y="906463"/>
                  <a:pt x="668073" y="985838"/>
                  <a:pt x="654050" y="1079500"/>
                </a:cubicBezTo>
                <a:cubicBezTo>
                  <a:pt x="640027" y="1173163"/>
                  <a:pt x="621506" y="1314186"/>
                  <a:pt x="606425" y="1398588"/>
                </a:cubicBezTo>
                <a:cubicBezTo>
                  <a:pt x="591344" y="1482990"/>
                  <a:pt x="575734" y="1529292"/>
                  <a:pt x="563563" y="1585913"/>
                </a:cubicBezTo>
                <a:cubicBezTo>
                  <a:pt x="551392" y="1642534"/>
                  <a:pt x="543983" y="1681163"/>
                  <a:pt x="533400" y="1738313"/>
                </a:cubicBezTo>
                <a:cubicBezTo>
                  <a:pt x="522817" y="1795463"/>
                  <a:pt x="511969" y="1854994"/>
                  <a:pt x="500063" y="1928813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ED66558-38FD-E07D-384E-975FB988039C}"/>
              </a:ext>
            </a:extLst>
          </p:cNvPr>
          <p:cNvSpPr/>
          <p:nvPr/>
        </p:nvSpPr>
        <p:spPr>
          <a:xfrm>
            <a:off x="8340651" y="3401276"/>
            <a:ext cx="106592" cy="365125"/>
          </a:xfrm>
          <a:custGeom>
            <a:avLst/>
            <a:gdLst>
              <a:gd name="connsiteX0" fmla="*/ 15875 w 106285"/>
              <a:gd name="connsiteY0" fmla="*/ 0 h 377825"/>
              <a:gd name="connsiteX1" fmla="*/ 104775 w 106285"/>
              <a:gd name="connsiteY1" fmla="*/ 212725 h 377825"/>
              <a:gd name="connsiteX2" fmla="*/ 66675 w 106285"/>
              <a:gd name="connsiteY2" fmla="*/ 349250 h 377825"/>
              <a:gd name="connsiteX3" fmla="*/ 0 w 106285"/>
              <a:gd name="connsiteY3" fmla="*/ 377825 h 377825"/>
              <a:gd name="connsiteX0" fmla="*/ 9525 w 106592"/>
              <a:gd name="connsiteY0" fmla="*/ 0 h 365125"/>
              <a:gd name="connsiteX1" fmla="*/ 104775 w 106592"/>
              <a:gd name="connsiteY1" fmla="*/ 200025 h 365125"/>
              <a:gd name="connsiteX2" fmla="*/ 66675 w 106592"/>
              <a:gd name="connsiteY2" fmla="*/ 336550 h 365125"/>
              <a:gd name="connsiteX3" fmla="*/ 0 w 106592"/>
              <a:gd name="connsiteY3" fmla="*/ 365125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92" h="365125">
                <a:moveTo>
                  <a:pt x="9525" y="0"/>
                </a:moveTo>
                <a:cubicBezTo>
                  <a:pt x="49741" y="77258"/>
                  <a:pt x="95250" y="143933"/>
                  <a:pt x="104775" y="200025"/>
                </a:cubicBezTo>
                <a:cubicBezTo>
                  <a:pt x="114300" y="256117"/>
                  <a:pt x="84138" y="309033"/>
                  <a:pt x="66675" y="336550"/>
                </a:cubicBezTo>
                <a:cubicBezTo>
                  <a:pt x="49213" y="364067"/>
                  <a:pt x="24606" y="364596"/>
                  <a:pt x="0" y="3651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13B3FC-2513-F827-7FE4-88496922E883}"/>
              </a:ext>
            </a:extLst>
          </p:cNvPr>
          <p:cNvCxnSpPr>
            <a:cxnSpLocks/>
            <a:stCxn id="87" idx="0"/>
            <a:endCxn id="39" idx="6"/>
          </p:cNvCxnSpPr>
          <p:nvPr/>
        </p:nvCxnSpPr>
        <p:spPr>
          <a:xfrm flipH="1" flipV="1">
            <a:off x="5115645" y="2810659"/>
            <a:ext cx="869107" cy="765231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0A8BC61-AF1A-586B-C6FB-9D42F0852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41" y="1373067"/>
            <a:ext cx="359423" cy="3594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035F937-06A6-E089-5458-8804EFD58DBC}"/>
              </a:ext>
            </a:extLst>
          </p:cNvPr>
          <p:cNvSpPr txBox="1"/>
          <p:nvPr/>
        </p:nvSpPr>
        <p:spPr>
          <a:xfrm rot="16897347">
            <a:off x="7761759" y="4401029"/>
            <a:ext cx="92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NW 15</a:t>
            </a:r>
            <a:r>
              <a:rPr lang="en-US" sz="1000" baseline="30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th</a:t>
            </a:r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 Ave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735E5D-E34F-EF3D-C5FD-FB4F95B28807}"/>
              </a:ext>
            </a:extLst>
          </p:cNvPr>
          <p:cNvSpPr txBox="1"/>
          <p:nvPr/>
        </p:nvSpPr>
        <p:spPr>
          <a:xfrm rot="2725059">
            <a:off x="7934242" y="3061156"/>
            <a:ext cx="92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Airport Rd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198F90-E6A5-76DB-20B1-313F3EA23E53}"/>
              </a:ext>
            </a:extLst>
          </p:cNvPr>
          <p:cNvCxnSpPr>
            <a:cxnSpLocks/>
            <a:stCxn id="121" idx="2"/>
            <a:endCxn id="88" idx="0"/>
          </p:cNvCxnSpPr>
          <p:nvPr/>
        </p:nvCxnSpPr>
        <p:spPr>
          <a:xfrm flipH="1">
            <a:off x="8490605" y="2818624"/>
            <a:ext cx="936593" cy="95705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8F6D84-FBD4-2B5D-CDE6-CA424BE4B653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071250" y="4014051"/>
            <a:ext cx="145450" cy="1374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016C6E4-82BF-AC50-DAE3-D3FD434FBDCA}"/>
              </a:ext>
            </a:extLst>
          </p:cNvPr>
          <p:cNvSpPr txBox="1"/>
          <p:nvPr/>
        </p:nvSpPr>
        <p:spPr>
          <a:xfrm>
            <a:off x="6642025" y="4062280"/>
            <a:ext cx="6568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50" dirty="0">
                <a:solidFill>
                  <a:schemeClr val="accent1"/>
                </a:solidFill>
              </a:rPr>
              <a:t>605 </a:t>
            </a:r>
          </a:p>
          <a:p>
            <a:pPr algn="ctr"/>
            <a:r>
              <a:rPr lang="en-US" sz="850" dirty="0">
                <a:solidFill>
                  <a:schemeClr val="accent1"/>
                </a:solidFill>
              </a:rPr>
              <a:t>(670)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98DB6B-4589-98A4-E081-458794BE6B3C}"/>
              </a:ext>
            </a:extLst>
          </p:cNvPr>
          <p:cNvCxnSpPr>
            <a:cxnSpLocks/>
            <a:stCxn id="37" idx="0"/>
            <a:endCxn id="13" idx="5"/>
          </p:cNvCxnSpPr>
          <p:nvPr/>
        </p:nvCxnSpPr>
        <p:spPr>
          <a:xfrm flipH="1" flipV="1">
            <a:off x="7431012" y="3934675"/>
            <a:ext cx="89960" cy="18597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1D57306-50E4-BA9A-08CC-D413A8758528}"/>
              </a:ext>
            </a:extLst>
          </p:cNvPr>
          <p:cNvSpPr txBox="1"/>
          <p:nvPr/>
        </p:nvSpPr>
        <p:spPr>
          <a:xfrm>
            <a:off x="7192523" y="4120653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</a:rPr>
              <a:t>1160 </a:t>
            </a: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(910)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966573-C6AD-885C-DEB7-B7CD090ED10A}"/>
              </a:ext>
            </a:extLst>
          </p:cNvPr>
          <p:cNvGrpSpPr/>
          <p:nvPr/>
        </p:nvGrpSpPr>
        <p:grpSpPr>
          <a:xfrm>
            <a:off x="2918545" y="1712109"/>
            <a:ext cx="2197100" cy="2197100"/>
            <a:chOff x="2872964" y="6200993"/>
            <a:chExt cx="2197100" cy="21971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E2B7B5E-99DC-08E9-155D-9463727A3AB7}"/>
                </a:ext>
              </a:extLst>
            </p:cNvPr>
            <p:cNvSpPr/>
            <p:nvPr/>
          </p:nvSpPr>
          <p:spPr>
            <a:xfrm>
              <a:off x="2872964" y="6200993"/>
              <a:ext cx="2197100" cy="21971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1323D2-4ED0-A96D-5EF0-81F3B2174C85}"/>
                </a:ext>
              </a:extLst>
            </p:cNvPr>
            <p:cNvCxnSpPr>
              <a:cxnSpLocks/>
              <a:stCxn id="39" idx="4"/>
              <a:endCxn id="39" idx="0"/>
            </p:cNvCxnSpPr>
            <p:nvPr/>
          </p:nvCxnSpPr>
          <p:spPr>
            <a:xfrm flipV="1">
              <a:off x="3971514" y="6200993"/>
              <a:ext cx="0" cy="2197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26FF174-7D36-978D-E4EF-52BEF9A721A3}"/>
                </a:ext>
              </a:extLst>
            </p:cNvPr>
            <p:cNvCxnSpPr>
              <a:cxnSpLocks/>
              <a:stCxn id="39" idx="2"/>
              <a:endCxn id="39" idx="6"/>
            </p:cNvCxnSpPr>
            <p:nvPr/>
          </p:nvCxnSpPr>
          <p:spPr>
            <a:xfrm>
              <a:off x="2872964" y="7299543"/>
              <a:ext cx="21971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4ACCC1-B3B3-C50C-FFA5-086F645F951B}"/>
                </a:ext>
              </a:extLst>
            </p:cNvPr>
            <p:cNvSpPr txBox="1"/>
            <p:nvPr/>
          </p:nvSpPr>
          <p:spPr>
            <a:xfrm rot="20183899">
              <a:off x="3019813" y="7281097"/>
              <a:ext cx="657215" cy="8097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  <a:p>
              <a:pPr algn="r"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  <a:p>
              <a:pPr algn="r"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  <a:p>
              <a:pPr algn="r">
                <a:lnSpc>
                  <a:spcPts val="1000"/>
                </a:lnSpc>
                <a:spcAft>
                  <a:spcPts val="300"/>
                </a:spcAft>
              </a:pPr>
              <a:r>
                <a:rPr lang="en-US" sz="1000" dirty="0">
                  <a:solidFill>
                    <a:schemeClr val="accent1"/>
                  </a:solidFill>
                </a:rPr>
                <a:t>2435 (2410)</a:t>
              </a:r>
            </a:p>
            <a:p>
              <a:pPr algn="r">
                <a:lnSpc>
                  <a:spcPts val="1000"/>
                </a:lnSpc>
              </a:pPr>
              <a:r>
                <a:rPr lang="en-US" sz="1000" dirty="0">
                  <a:solidFill>
                    <a:schemeClr val="accent1"/>
                  </a:solidFill>
                </a:rPr>
                <a:t>475 (905)</a:t>
              </a:r>
            </a:p>
            <a:p>
              <a:pPr algn="r"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E0D530-EE33-237C-B0D2-643A21160DA6}"/>
                </a:ext>
              </a:extLst>
            </p:cNvPr>
            <p:cNvGrpSpPr/>
            <p:nvPr/>
          </p:nvGrpSpPr>
          <p:grpSpPr>
            <a:xfrm rot="21197898">
              <a:off x="3636651" y="7375543"/>
              <a:ext cx="297425" cy="414452"/>
              <a:chOff x="3636651" y="7418401"/>
              <a:chExt cx="297425" cy="414452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3EE77FC-2CFE-B742-D8EC-30BD0ECDF8B5}"/>
                  </a:ext>
                </a:extLst>
              </p:cNvPr>
              <p:cNvCxnSpPr>
                <a:cxnSpLocks/>
              </p:cNvCxnSpPr>
              <p:nvPr/>
            </p:nvCxnSpPr>
            <p:spPr>
              <a:xfrm rot="20522575">
                <a:off x="3722343" y="7679195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C7856BE-96E1-C8F4-A379-50F56F9E44B9}"/>
                  </a:ext>
                </a:extLst>
              </p:cNvPr>
              <p:cNvSpPr/>
              <p:nvPr/>
            </p:nvSpPr>
            <p:spPr>
              <a:xfrm rot="20522575">
                <a:off x="3759116" y="7742676"/>
                <a:ext cx="174960" cy="90177"/>
              </a:xfrm>
              <a:custGeom>
                <a:avLst/>
                <a:gdLst>
                  <a:gd name="connsiteX0" fmla="*/ 0 w 187325"/>
                  <a:gd name="connsiteY0" fmla="*/ 273 h 44723"/>
                  <a:gd name="connsiteX1" fmla="*/ 104775 w 187325"/>
                  <a:gd name="connsiteY1" fmla="*/ 6623 h 44723"/>
                  <a:gd name="connsiteX2" fmla="*/ 187325 w 187325"/>
                  <a:gd name="connsiteY2" fmla="*/ 44723 h 44723"/>
                  <a:gd name="connsiteX0" fmla="*/ 0 w 168275"/>
                  <a:gd name="connsiteY0" fmla="*/ 891 h 61216"/>
                  <a:gd name="connsiteX1" fmla="*/ 104775 w 168275"/>
                  <a:gd name="connsiteY1" fmla="*/ 7241 h 61216"/>
                  <a:gd name="connsiteX2" fmla="*/ 168275 w 168275"/>
                  <a:gd name="connsiteY2" fmla="*/ 61216 h 61216"/>
                  <a:gd name="connsiteX0" fmla="*/ 0 w 180975"/>
                  <a:gd name="connsiteY0" fmla="*/ 2244 h 59394"/>
                  <a:gd name="connsiteX1" fmla="*/ 117475 w 180975"/>
                  <a:gd name="connsiteY1" fmla="*/ 5419 h 59394"/>
                  <a:gd name="connsiteX2" fmla="*/ 180975 w 180975"/>
                  <a:gd name="connsiteY2" fmla="*/ 59394 h 59394"/>
                  <a:gd name="connsiteX0" fmla="*/ 0 w 196850"/>
                  <a:gd name="connsiteY0" fmla="*/ 2684 h 66184"/>
                  <a:gd name="connsiteX1" fmla="*/ 117475 w 196850"/>
                  <a:gd name="connsiteY1" fmla="*/ 5859 h 66184"/>
                  <a:gd name="connsiteX2" fmla="*/ 196850 w 196850"/>
                  <a:gd name="connsiteY2" fmla="*/ 66184 h 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66184">
                    <a:moveTo>
                      <a:pt x="0" y="2684"/>
                    </a:moveTo>
                    <a:cubicBezTo>
                      <a:pt x="36777" y="2155"/>
                      <a:pt x="84667" y="-4724"/>
                      <a:pt x="117475" y="5859"/>
                    </a:cubicBezTo>
                    <a:cubicBezTo>
                      <a:pt x="150283" y="16442"/>
                      <a:pt x="171185" y="50838"/>
                      <a:pt x="196850" y="66184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236B023-B7BB-27B1-D349-CFB80FB91556}"/>
                  </a:ext>
                </a:extLst>
              </p:cNvPr>
              <p:cNvCxnSpPr>
                <a:cxnSpLocks/>
              </p:cNvCxnSpPr>
              <p:nvPr/>
            </p:nvCxnSpPr>
            <p:spPr>
              <a:xfrm rot="20522575">
                <a:off x="3695141" y="7590958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E267FB1-B690-7B83-29F2-E6CC9FC28B98}"/>
                  </a:ext>
                </a:extLst>
              </p:cNvPr>
              <p:cNvCxnSpPr>
                <a:cxnSpLocks/>
              </p:cNvCxnSpPr>
              <p:nvPr/>
            </p:nvCxnSpPr>
            <p:spPr>
              <a:xfrm rot="20522575">
                <a:off x="3664912" y="7500179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42A4FB0-4AE3-23C3-C1C5-70ECDCD078C6}"/>
                  </a:ext>
                </a:extLst>
              </p:cNvPr>
              <p:cNvCxnSpPr>
                <a:cxnSpLocks/>
              </p:cNvCxnSpPr>
              <p:nvPr/>
            </p:nvCxnSpPr>
            <p:spPr>
              <a:xfrm rot="20522575">
                <a:off x="3636651" y="7418401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49E3325-AC2D-E8ED-5436-7FC807E235BB}"/>
                </a:ext>
              </a:extLst>
            </p:cNvPr>
            <p:cNvGrpSpPr/>
            <p:nvPr/>
          </p:nvGrpSpPr>
          <p:grpSpPr>
            <a:xfrm rot="21348277">
              <a:off x="4021002" y="7401280"/>
              <a:ext cx="378686" cy="361092"/>
              <a:chOff x="4051165" y="7496095"/>
              <a:chExt cx="412824" cy="355325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76520C8-97F9-FCAA-EB0A-E1E924906E5B}"/>
                  </a:ext>
                </a:extLst>
              </p:cNvPr>
              <p:cNvCxnSpPr>
                <a:cxnSpLocks/>
              </p:cNvCxnSpPr>
              <p:nvPr/>
            </p:nvCxnSpPr>
            <p:spPr>
              <a:xfrm rot="13218588">
                <a:off x="4273489" y="7496095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C210020-6237-2190-FA0E-2F76FB9696B3}"/>
                  </a:ext>
                </a:extLst>
              </p:cNvPr>
              <p:cNvCxnSpPr>
                <a:cxnSpLocks/>
              </p:cNvCxnSpPr>
              <p:nvPr/>
            </p:nvCxnSpPr>
            <p:spPr>
              <a:xfrm rot="13218588">
                <a:off x="4215010" y="7557714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418AE22-B845-0437-61B6-EB79EBF8C36F}"/>
                  </a:ext>
                </a:extLst>
              </p:cNvPr>
              <p:cNvCxnSpPr>
                <a:cxnSpLocks/>
              </p:cNvCxnSpPr>
              <p:nvPr/>
            </p:nvCxnSpPr>
            <p:spPr>
              <a:xfrm rot="13218588">
                <a:off x="4158411" y="7626713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3FC703B-D280-EEC3-FDFE-D6037FAC374B}"/>
                  </a:ext>
                </a:extLst>
              </p:cNvPr>
              <p:cNvCxnSpPr>
                <a:cxnSpLocks/>
              </p:cNvCxnSpPr>
              <p:nvPr/>
            </p:nvCxnSpPr>
            <p:spPr>
              <a:xfrm rot="13218588">
                <a:off x="4098592" y="7697263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36D60CE-F0F6-0552-4001-B5B3888A4019}"/>
                  </a:ext>
                </a:extLst>
              </p:cNvPr>
              <p:cNvSpPr/>
              <p:nvPr/>
            </p:nvSpPr>
            <p:spPr>
              <a:xfrm rot="12306343">
                <a:off x="4051165" y="7759306"/>
                <a:ext cx="176279" cy="92114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349ACF-4118-159E-B69C-DA17B0027F75}"/>
                </a:ext>
              </a:extLst>
            </p:cNvPr>
            <p:cNvSpPr txBox="1"/>
            <p:nvPr/>
          </p:nvSpPr>
          <p:spPr>
            <a:xfrm rot="2010346">
              <a:off x="4250783" y="7378237"/>
              <a:ext cx="657215" cy="8079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sz="1000" dirty="0">
                <a:solidFill>
                  <a:schemeClr val="accent1"/>
                </a:solidFill>
              </a:endParaRPr>
            </a:p>
            <a:p>
              <a:endParaRPr lang="en-US" sz="1000" dirty="0">
                <a:solidFill>
                  <a:schemeClr val="accent1"/>
                </a:solidFill>
              </a:endParaRPr>
            </a:p>
            <a:p>
              <a:pPr>
                <a:spcAft>
                  <a:spcPts val="300"/>
                </a:spcAft>
              </a:pPr>
              <a:r>
                <a:rPr lang="en-US" sz="1000" dirty="0">
                  <a:solidFill>
                    <a:schemeClr val="accent1"/>
                  </a:solidFill>
                </a:rPr>
                <a:t>1405 (2575)</a:t>
              </a:r>
            </a:p>
            <a:p>
              <a:r>
                <a:rPr lang="en-US" sz="1000" dirty="0">
                  <a:solidFill>
                    <a:schemeClr val="accent1"/>
                  </a:solidFill>
                </a:rPr>
                <a:t>445 (795)</a:t>
              </a:r>
            </a:p>
            <a:p>
              <a:endParaRPr lang="en-US" sz="10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0E2DE0E-F7B5-5001-D082-1DCC14BB4C1E}"/>
              </a:ext>
            </a:extLst>
          </p:cNvPr>
          <p:cNvCxnSpPr>
            <a:cxnSpLocks/>
            <a:stCxn id="58" idx="2"/>
            <a:endCxn id="86" idx="0"/>
          </p:cNvCxnSpPr>
          <p:nvPr/>
        </p:nvCxnSpPr>
        <p:spPr>
          <a:xfrm flipH="1" flipV="1">
            <a:off x="7472172" y="3627720"/>
            <a:ext cx="722072" cy="1759518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FAEAB74-7FBB-BCC2-28F7-D12980DDA74A}"/>
              </a:ext>
            </a:extLst>
          </p:cNvPr>
          <p:cNvGrpSpPr/>
          <p:nvPr/>
        </p:nvGrpSpPr>
        <p:grpSpPr>
          <a:xfrm>
            <a:off x="8194244" y="4288688"/>
            <a:ext cx="2197100" cy="2197100"/>
            <a:chOff x="6742294" y="346329"/>
            <a:chExt cx="2197100" cy="21971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7120522-AC12-B0BB-FFCC-1943E9A54CCD}"/>
                </a:ext>
              </a:extLst>
            </p:cNvPr>
            <p:cNvSpPr/>
            <p:nvPr/>
          </p:nvSpPr>
          <p:spPr>
            <a:xfrm>
              <a:off x="6742294" y="346329"/>
              <a:ext cx="2197100" cy="21971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E0DA95E-548C-4A21-4A37-6176C50D2464}"/>
                </a:ext>
              </a:extLst>
            </p:cNvPr>
            <p:cNvCxnSpPr>
              <a:stCxn id="58" idx="4"/>
              <a:endCxn id="58" idx="0"/>
            </p:cNvCxnSpPr>
            <p:nvPr/>
          </p:nvCxnSpPr>
          <p:spPr>
            <a:xfrm flipV="1">
              <a:off x="7840844" y="346329"/>
              <a:ext cx="0" cy="21971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945B1CA-C279-4740-1468-A0B46DACCF60}"/>
                </a:ext>
              </a:extLst>
            </p:cNvPr>
            <p:cNvCxnSpPr>
              <a:stCxn id="58" idx="2"/>
              <a:endCxn id="58" idx="6"/>
            </p:cNvCxnSpPr>
            <p:nvPr/>
          </p:nvCxnSpPr>
          <p:spPr>
            <a:xfrm>
              <a:off x="6742294" y="1444879"/>
              <a:ext cx="21971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E4AF06-56CF-D43B-FBD6-23A53039FA1E}"/>
                </a:ext>
              </a:extLst>
            </p:cNvPr>
            <p:cNvSpPr txBox="1"/>
            <p:nvPr/>
          </p:nvSpPr>
          <p:spPr>
            <a:xfrm rot="1659288">
              <a:off x="6896402" y="833940"/>
              <a:ext cx="657215" cy="296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1000"/>
                </a:lnSpc>
                <a:spcAft>
                  <a:spcPts val="300"/>
                </a:spcAft>
              </a:pPr>
              <a:r>
                <a:rPr lang="en-US" sz="1000" dirty="0">
                  <a:solidFill>
                    <a:schemeClr val="accent1"/>
                  </a:solidFill>
                </a:rPr>
                <a:t>845 (1110)</a:t>
              </a:r>
            </a:p>
            <a:p>
              <a:pPr algn="r">
                <a:lnSpc>
                  <a:spcPts val="1000"/>
                </a:lnSpc>
              </a:pPr>
              <a:r>
                <a:rPr lang="en-US" sz="1000" dirty="0">
                  <a:solidFill>
                    <a:schemeClr val="accent1"/>
                  </a:solidFill>
                </a:rPr>
                <a:t>2850 (1860)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462001-8905-2A02-578C-704BC84D4860}"/>
                </a:ext>
              </a:extLst>
            </p:cNvPr>
            <p:cNvSpPr txBox="1"/>
            <p:nvPr/>
          </p:nvSpPr>
          <p:spPr>
            <a:xfrm rot="19682000">
              <a:off x="8008115" y="416078"/>
              <a:ext cx="657215" cy="8097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  <a:p>
              <a:pPr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  <a:p>
              <a:pPr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  <a:p>
              <a:pPr>
                <a:lnSpc>
                  <a:spcPts val="1000"/>
                </a:lnSpc>
                <a:spcAft>
                  <a:spcPts val="300"/>
                </a:spcAft>
              </a:pPr>
              <a:r>
                <a:rPr lang="en-US" sz="1000" dirty="0">
                  <a:solidFill>
                    <a:schemeClr val="accent1"/>
                  </a:solidFill>
                </a:rPr>
                <a:t>520 (1020)</a:t>
              </a:r>
            </a:p>
            <a:p>
              <a:pPr>
                <a:lnSpc>
                  <a:spcPts val="1000"/>
                </a:lnSpc>
              </a:pPr>
              <a:r>
                <a:rPr lang="en-US" sz="1000" dirty="0">
                  <a:solidFill>
                    <a:schemeClr val="accent1"/>
                  </a:solidFill>
                </a:rPr>
                <a:t>1245 (2700)</a:t>
              </a:r>
            </a:p>
            <a:p>
              <a:pPr>
                <a:lnSpc>
                  <a:spcPts val="1000"/>
                </a:lnSpc>
              </a:pPr>
              <a:endParaRPr lang="en-US" sz="1000" dirty="0">
                <a:solidFill>
                  <a:schemeClr val="accent1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0DD9FDA-DEAE-07A2-A4C6-3A1DC0C0CAA3}"/>
                </a:ext>
              </a:extLst>
            </p:cNvPr>
            <p:cNvGrpSpPr/>
            <p:nvPr/>
          </p:nvGrpSpPr>
          <p:grpSpPr>
            <a:xfrm rot="20459014">
              <a:off x="7480821" y="955665"/>
              <a:ext cx="326128" cy="454597"/>
              <a:chOff x="7461440" y="940465"/>
              <a:chExt cx="326128" cy="417528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D3C5245D-C39C-F7BA-6B21-B46237DA753B}"/>
                  </a:ext>
                </a:extLst>
              </p:cNvPr>
              <p:cNvCxnSpPr>
                <a:cxnSpLocks/>
              </p:cNvCxnSpPr>
              <p:nvPr/>
            </p:nvCxnSpPr>
            <p:spPr>
              <a:xfrm rot="2789484">
                <a:off x="7366190" y="1262744"/>
                <a:ext cx="190499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F32F3828-1144-CE7C-AF32-429E0311FA0A}"/>
                  </a:ext>
                </a:extLst>
              </p:cNvPr>
              <p:cNvCxnSpPr>
                <a:cxnSpLocks/>
              </p:cNvCxnSpPr>
              <p:nvPr/>
            </p:nvCxnSpPr>
            <p:spPr>
              <a:xfrm rot="2789484">
                <a:off x="7431431" y="1209375"/>
                <a:ext cx="190499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4FD754B6-0C10-28E4-6555-75C68DE7826E}"/>
                  </a:ext>
                </a:extLst>
              </p:cNvPr>
              <p:cNvCxnSpPr>
                <a:cxnSpLocks/>
              </p:cNvCxnSpPr>
              <p:nvPr/>
            </p:nvCxnSpPr>
            <p:spPr>
              <a:xfrm rot="2789484">
                <a:off x="7497912" y="1154479"/>
                <a:ext cx="190499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3587711-87A7-F29D-F0EC-49397929BA79}"/>
                  </a:ext>
                </a:extLst>
              </p:cNvPr>
              <p:cNvSpPr/>
              <p:nvPr/>
            </p:nvSpPr>
            <p:spPr>
              <a:xfrm rot="2794777">
                <a:off x="7659913" y="974511"/>
                <a:ext cx="161702" cy="93609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EF8C984-3CBC-DFAE-A4E6-60F31AD1A5DF}"/>
                  </a:ext>
                </a:extLst>
              </p:cNvPr>
              <p:cNvSpPr/>
              <p:nvPr/>
            </p:nvSpPr>
            <p:spPr>
              <a:xfrm rot="2794777">
                <a:off x="7594789" y="1031078"/>
                <a:ext cx="161702" cy="93609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F2CBD05-67B9-896F-541B-90A17CB1A62A}"/>
                </a:ext>
              </a:extLst>
            </p:cNvPr>
            <p:cNvGrpSpPr/>
            <p:nvPr/>
          </p:nvGrpSpPr>
          <p:grpSpPr>
            <a:xfrm rot="17580194">
              <a:off x="7833335" y="1023348"/>
              <a:ext cx="388587" cy="344751"/>
              <a:chOff x="7918652" y="1392357"/>
              <a:chExt cx="388587" cy="344751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02604F8-4F67-363C-F1BC-39EC4C478B16}"/>
                  </a:ext>
                </a:extLst>
              </p:cNvPr>
              <p:cNvCxnSpPr>
                <a:cxnSpLocks/>
              </p:cNvCxnSpPr>
              <p:nvPr/>
            </p:nvCxnSpPr>
            <p:spPr>
              <a:xfrm rot="12966865">
                <a:off x="8060470" y="1529479"/>
                <a:ext cx="174747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21949CC-3F08-253E-65D0-A967F598A6A6}"/>
                  </a:ext>
                </a:extLst>
              </p:cNvPr>
              <p:cNvCxnSpPr>
                <a:cxnSpLocks/>
              </p:cNvCxnSpPr>
              <p:nvPr/>
            </p:nvCxnSpPr>
            <p:spPr>
              <a:xfrm rot="12966865">
                <a:off x="8011552" y="1595855"/>
                <a:ext cx="174747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DCD217EE-01C2-D471-8BE4-67C96122F193}"/>
                  </a:ext>
                </a:extLst>
              </p:cNvPr>
              <p:cNvCxnSpPr>
                <a:cxnSpLocks/>
              </p:cNvCxnSpPr>
              <p:nvPr/>
            </p:nvCxnSpPr>
            <p:spPr>
              <a:xfrm rot="12966865">
                <a:off x="7964902" y="1669584"/>
                <a:ext cx="174747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2BC3EAFA-CD6C-A555-6083-5C750D323BE2}"/>
                  </a:ext>
                </a:extLst>
              </p:cNvPr>
              <p:cNvCxnSpPr>
                <a:cxnSpLocks/>
              </p:cNvCxnSpPr>
              <p:nvPr/>
            </p:nvCxnSpPr>
            <p:spPr>
              <a:xfrm rot="12966865">
                <a:off x="7918652" y="1737108"/>
                <a:ext cx="174747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36E4E7A-4367-1987-0987-E9EE14FA56D8}"/>
                  </a:ext>
                </a:extLst>
              </p:cNvPr>
              <p:cNvSpPr/>
              <p:nvPr/>
            </p:nvSpPr>
            <p:spPr>
              <a:xfrm rot="13000181">
                <a:off x="8132279" y="1392357"/>
                <a:ext cx="174960" cy="90177"/>
              </a:xfrm>
              <a:custGeom>
                <a:avLst/>
                <a:gdLst>
                  <a:gd name="connsiteX0" fmla="*/ 0 w 187325"/>
                  <a:gd name="connsiteY0" fmla="*/ 273 h 44723"/>
                  <a:gd name="connsiteX1" fmla="*/ 104775 w 187325"/>
                  <a:gd name="connsiteY1" fmla="*/ 6623 h 44723"/>
                  <a:gd name="connsiteX2" fmla="*/ 187325 w 187325"/>
                  <a:gd name="connsiteY2" fmla="*/ 44723 h 44723"/>
                  <a:gd name="connsiteX0" fmla="*/ 0 w 168275"/>
                  <a:gd name="connsiteY0" fmla="*/ 891 h 61216"/>
                  <a:gd name="connsiteX1" fmla="*/ 104775 w 168275"/>
                  <a:gd name="connsiteY1" fmla="*/ 7241 h 61216"/>
                  <a:gd name="connsiteX2" fmla="*/ 168275 w 168275"/>
                  <a:gd name="connsiteY2" fmla="*/ 61216 h 61216"/>
                  <a:gd name="connsiteX0" fmla="*/ 0 w 180975"/>
                  <a:gd name="connsiteY0" fmla="*/ 2244 h 59394"/>
                  <a:gd name="connsiteX1" fmla="*/ 117475 w 180975"/>
                  <a:gd name="connsiteY1" fmla="*/ 5419 h 59394"/>
                  <a:gd name="connsiteX2" fmla="*/ 180975 w 180975"/>
                  <a:gd name="connsiteY2" fmla="*/ 59394 h 59394"/>
                  <a:gd name="connsiteX0" fmla="*/ 0 w 196850"/>
                  <a:gd name="connsiteY0" fmla="*/ 2684 h 66184"/>
                  <a:gd name="connsiteX1" fmla="*/ 117475 w 196850"/>
                  <a:gd name="connsiteY1" fmla="*/ 5859 h 66184"/>
                  <a:gd name="connsiteX2" fmla="*/ 196850 w 196850"/>
                  <a:gd name="connsiteY2" fmla="*/ 66184 h 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66184">
                    <a:moveTo>
                      <a:pt x="0" y="2684"/>
                    </a:moveTo>
                    <a:cubicBezTo>
                      <a:pt x="36777" y="2155"/>
                      <a:pt x="84667" y="-4724"/>
                      <a:pt x="117475" y="5859"/>
                    </a:cubicBezTo>
                    <a:cubicBezTo>
                      <a:pt x="150283" y="16442"/>
                      <a:pt x="171185" y="50838"/>
                      <a:pt x="196850" y="66184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22C31ED-44BB-E4D4-B2BB-00CCD4D22FB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590816" y="3427664"/>
            <a:ext cx="254284" cy="11648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9C187E6-A471-8C62-6A3E-BB2A2C7E712B}"/>
              </a:ext>
            </a:extLst>
          </p:cNvPr>
          <p:cNvSpPr txBox="1"/>
          <p:nvPr/>
        </p:nvSpPr>
        <p:spPr>
          <a:xfrm>
            <a:off x="5085398" y="3259863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</a:rPr>
              <a:t>1020 </a:t>
            </a: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(1095)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EAEDD41-C3D8-6515-C831-887B7B942F16}"/>
              </a:ext>
            </a:extLst>
          </p:cNvPr>
          <p:cNvSpPr txBox="1"/>
          <p:nvPr/>
        </p:nvSpPr>
        <p:spPr>
          <a:xfrm>
            <a:off x="6087535" y="3181983"/>
            <a:ext cx="6568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50" dirty="0">
                <a:solidFill>
                  <a:schemeClr val="accent1"/>
                </a:solidFill>
              </a:rPr>
              <a:t>1260 </a:t>
            </a:r>
          </a:p>
          <a:p>
            <a:pPr algn="ctr"/>
            <a:r>
              <a:rPr lang="en-US" sz="850" dirty="0">
                <a:solidFill>
                  <a:schemeClr val="accent1"/>
                </a:solidFill>
              </a:rPr>
              <a:t>(560)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39BC0D8-7BB1-C7F4-B4C5-AAA04F0719C7}"/>
              </a:ext>
            </a:extLst>
          </p:cNvPr>
          <p:cNvCxnSpPr>
            <a:cxnSpLocks/>
            <a:endCxn id="17" idx="2"/>
          </p:cNvCxnSpPr>
          <p:nvPr/>
        </p:nvCxnSpPr>
        <p:spPr>
          <a:xfrm flipH="1">
            <a:off x="6086400" y="3304982"/>
            <a:ext cx="211205" cy="9946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5484C35-7D8E-A84E-393B-18F67FBCEF09}"/>
              </a:ext>
            </a:extLst>
          </p:cNvPr>
          <p:cNvSpPr txBox="1"/>
          <p:nvPr/>
        </p:nvSpPr>
        <p:spPr>
          <a:xfrm>
            <a:off x="7649683" y="3231162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</a:rPr>
              <a:t>520 </a:t>
            </a: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(1020)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DA0DDB3-5282-E038-45AA-36981111E819}"/>
              </a:ext>
            </a:extLst>
          </p:cNvPr>
          <p:cNvCxnSpPr>
            <a:cxnSpLocks/>
            <a:stCxn id="81" idx="2"/>
            <a:endCxn id="12" idx="2"/>
          </p:cNvCxnSpPr>
          <p:nvPr/>
        </p:nvCxnSpPr>
        <p:spPr>
          <a:xfrm>
            <a:off x="7155896" y="3389199"/>
            <a:ext cx="156054" cy="1565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C17EDB5-EDCB-BEC4-CA10-1991A3A9D401}"/>
              </a:ext>
            </a:extLst>
          </p:cNvPr>
          <p:cNvSpPr txBox="1"/>
          <p:nvPr/>
        </p:nvSpPr>
        <p:spPr>
          <a:xfrm>
            <a:off x="6827447" y="3127589"/>
            <a:ext cx="6568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50" dirty="0">
                <a:solidFill>
                  <a:schemeClr val="accent1"/>
                </a:solidFill>
              </a:rPr>
              <a:t>845 </a:t>
            </a:r>
          </a:p>
          <a:p>
            <a:pPr algn="ctr"/>
            <a:r>
              <a:rPr lang="en-US" sz="850" dirty="0">
                <a:solidFill>
                  <a:schemeClr val="accent1"/>
                </a:solidFill>
              </a:rPr>
              <a:t>(1110)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4C4303E-C7FB-864C-2197-082A4E8600B8}"/>
              </a:ext>
            </a:extLst>
          </p:cNvPr>
          <p:cNvCxnSpPr>
            <a:cxnSpLocks/>
            <a:stCxn id="83" idx="0"/>
            <a:endCxn id="15" idx="3"/>
          </p:cNvCxnSpPr>
          <p:nvPr/>
        </p:nvCxnSpPr>
        <p:spPr>
          <a:xfrm flipH="1" flipV="1">
            <a:off x="6137199" y="3893401"/>
            <a:ext cx="120602" cy="10456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8FABB25-D902-31C8-CF68-99D26015F768}"/>
              </a:ext>
            </a:extLst>
          </p:cNvPr>
          <p:cNvSpPr txBox="1"/>
          <p:nvPr/>
        </p:nvSpPr>
        <p:spPr>
          <a:xfrm>
            <a:off x="5929352" y="3997967"/>
            <a:ext cx="6568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50" dirty="0">
                <a:solidFill>
                  <a:schemeClr val="accent1"/>
                </a:solidFill>
              </a:rPr>
              <a:t>445</a:t>
            </a:r>
          </a:p>
          <a:p>
            <a:pPr algn="ctr"/>
            <a:r>
              <a:rPr lang="en-US" sz="850" dirty="0">
                <a:solidFill>
                  <a:schemeClr val="accent1"/>
                </a:solidFill>
              </a:rPr>
              <a:t>(795)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1F51130-857E-738F-88FD-DB88ACA334F4}"/>
              </a:ext>
            </a:extLst>
          </p:cNvPr>
          <p:cNvCxnSpPr>
            <a:cxnSpLocks/>
            <a:stCxn id="85" idx="0"/>
            <a:endCxn id="16" idx="1"/>
          </p:cNvCxnSpPr>
          <p:nvPr/>
        </p:nvCxnSpPr>
        <p:spPr>
          <a:xfrm flipV="1">
            <a:off x="5582957" y="3877526"/>
            <a:ext cx="211343" cy="19227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A41215E-5085-932E-495F-CCEF7027A4EA}"/>
              </a:ext>
            </a:extLst>
          </p:cNvPr>
          <p:cNvSpPr txBox="1"/>
          <p:nvPr/>
        </p:nvSpPr>
        <p:spPr>
          <a:xfrm>
            <a:off x="5254508" y="4069801"/>
            <a:ext cx="6568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50" dirty="0">
                <a:solidFill>
                  <a:schemeClr val="accent1"/>
                </a:solidFill>
              </a:rPr>
              <a:t>475 </a:t>
            </a:r>
          </a:p>
          <a:p>
            <a:pPr algn="ctr"/>
            <a:r>
              <a:rPr lang="en-US" sz="850" dirty="0">
                <a:solidFill>
                  <a:schemeClr val="accent1"/>
                </a:solidFill>
              </a:rPr>
              <a:t>(905)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9B732E0-2C08-AA04-BAC2-9382CD10D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16" y="3627720"/>
            <a:ext cx="220711" cy="25450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73973F-5EE4-59EA-0FBC-F515DB818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96" y="3575890"/>
            <a:ext cx="220711" cy="25450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7314F97-465B-8D27-51C4-F51E94E6A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49" y="3775674"/>
            <a:ext cx="220711" cy="25450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0687BBF-914A-1D66-9F96-67D2197E8A5E}"/>
              </a:ext>
            </a:extLst>
          </p:cNvPr>
          <p:cNvGrpSpPr/>
          <p:nvPr/>
        </p:nvGrpSpPr>
        <p:grpSpPr>
          <a:xfrm rot="21277327">
            <a:off x="5273287" y="3587091"/>
            <a:ext cx="327044" cy="66377"/>
            <a:chOff x="8092717" y="3622553"/>
            <a:chExt cx="911054" cy="224458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68EDCF9-B58D-66D4-AAF4-E8EBBFD0A8D5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E67AA20-1398-9282-35E3-A9C0AB2596A1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94E36C9-2CB5-ABCA-5758-17B0C2615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B00A00-0205-9C1C-539C-9AB77FE31F40}"/>
              </a:ext>
            </a:extLst>
          </p:cNvPr>
          <p:cNvGrpSpPr/>
          <p:nvPr/>
        </p:nvGrpSpPr>
        <p:grpSpPr>
          <a:xfrm rot="10471401">
            <a:off x="5301338" y="3939767"/>
            <a:ext cx="327044" cy="66377"/>
            <a:chOff x="8092717" y="3622553"/>
            <a:chExt cx="911054" cy="224458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1BDFBCE-C063-4EBB-D75B-E7D2BD2CA080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09068A5-51F9-40F8-2CF5-BCF159C4CDB9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49FBAF3-6893-0242-B668-A3A5B30CFD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DF0E0F0-0075-D87D-9C37-D7FA783C2D55}"/>
              </a:ext>
            </a:extLst>
          </p:cNvPr>
          <p:cNvGrpSpPr/>
          <p:nvPr/>
        </p:nvGrpSpPr>
        <p:grpSpPr>
          <a:xfrm rot="21446981">
            <a:off x="5266555" y="3735866"/>
            <a:ext cx="353723" cy="68947"/>
            <a:chOff x="3985689" y="3795120"/>
            <a:chExt cx="308864" cy="117705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C38788-C384-FBD6-66B4-2F4B52BA10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9251" y="3795120"/>
              <a:ext cx="55302" cy="385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2BFD85C-527A-B43D-6AF5-BF9FE8EEF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2467" y="3796606"/>
              <a:ext cx="210249" cy="233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585488F-F2E2-B36F-5E35-BD50F5EA48A2}"/>
                </a:ext>
              </a:extLst>
            </p:cNvPr>
            <p:cNvGrpSpPr/>
            <p:nvPr/>
          </p:nvGrpSpPr>
          <p:grpSpPr>
            <a:xfrm rot="10800000">
              <a:off x="3985689" y="3874259"/>
              <a:ext cx="262086" cy="38566"/>
              <a:chOff x="4184867" y="3947520"/>
              <a:chExt cx="262086" cy="38566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3723566-65B1-C90D-4793-42B7ED1C95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91651" y="3947520"/>
                <a:ext cx="55302" cy="385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5387BCD-B862-0C23-D490-FED67646D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4867" y="3949006"/>
                <a:ext cx="210249" cy="233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B5A3A73-C2A2-D641-538C-B165154B562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241091" y="3844037"/>
              <a:ext cx="55302" cy="385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A057B6-5ABA-335B-D03C-7261AFFC6D7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983345" y="3825230"/>
              <a:ext cx="55302" cy="385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B0DA8E6D-DA74-1DE8-6AB3-8BF0CB6F2B5E}"/>
              </a:ext>
            </a:extLst>
          </p:cNvPr>
          <p:cNvSpPr txBox="1"/>
          <p:nvPr/>
        </p:nvSpPr>
        <p:spPr>
          <a:xfrm rot="18329662">
            <a:off x="5711850" y="2527261"/>
            <a:ext cx="1035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SB I-95 off-ramp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190DC88-B453-05F5-4951-13588E89B481}"/>
              </a:ext>
            </a:extLst>
          </p:cNvPr>
          <p:cNvSpPr txBox="1"/>
          <p:nvPr/>
        </p:nvSpPr>
        <p:spPr>
          <a:xfrm rot="4860448">
            <a:off x="5444452" y="4582058"/>
            <a:ext cx="1069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SB I-95 on-ramp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EC71803-6141-97D6-7D2C-70E6E0E00706}"/>
              </a:ext>
            </a:extLst>
          </p:cNvPr>
          <p:cNvGrpSpPr/>
          <p:nvPr/>
        </p:nvGrpSpPr>
        <p:grpSpPr>
          <a:xfrm>
            <a:off x="9427198" y="1720074"/>
            <a:ext cx="2197100" cy="2197100"/>
            <a:chOff x="6853550" y="5679261"/>
            <a:chExt cx="2197100" cy="219710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518CF19-9DF1-7250-41BC-8A67D1AD3356}"/>
                </a:ext>
              </a:extLst>
            </p:cNvPr>
            <p:cNvGrpSpPr/>
            <p:nvPr/>
          </p:nvGrpSpPr>
          <p:grpSpPr>
            <a:xfrm>
              <a:off x="6853550" y="5679261"/>
              <a:ext cx="2197100" cy="2197100"/>
              <a:chOff x="7772521" y="5968779"/>
              <a:chExt cx="2197100" cy="2197100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295F8E1-EE81-C9FB-9B04-8F61EBA3FBFF}"/>
                  </a:ext>
                </a:extLst>
              </p:cNvPr>
              <p:cNvGrpSpPr/>
              <p:nvPr/>
            </p:nvGrpSpPr>
            <p:grpSpPr>
              <a:xfrm>
                <a:off x="7772521" y="5968779"/>
                <a:ext cx="2197100" cy="2197100"/>
                <a:chOff x="11187748" y="6134101"/>
                <a:chExt cx="2197100" cy="2197100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705E4159-E33B-6A79-A330-DECEF6995254}"/>
                    </a:ext>
                  </a:extLst>
                </p:cNvPr>
                <p:cNvSpPr/>
                <p:nvPr/>
              </p:nvSpPr>
              <p:spPr>
                <a:xfrm>
                  <a:off x="11187748" y="6134101"/>
                  <a:ext cx="2197100" cy="21971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28BFD4F8-8808-8D6D-4C28-40065592B6F7}"/>
                    </a:ext>
                  </a:extLst>
                </p:cNvPr>
                <p:cNvCxnSpPr>
                  <a:stCxn id="121" idx="4"/>
                  <a:endCxn id="121" idx="0"/>
                </p:cNvCxnSpPr>
                <p:nvPr/>
              </p:nvCxnSpPr>
              <p:spPr>
                <a:xfrm flipV="1">
                  <a:off x="12286298" y="6134101"/>
                  <a:ext cx="0" cy="219710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E7C039E0-A2A4-5845-4857-5230E3EA5DF3}"/>
                    </a:ext>
                  </a:extLst>
                </p:cNvPr>
                <p:cNvCxnSpPr>
                  <a:stCxn id="121" idx="2"/>
                  <a:endCxn id="121" idx="6"/>
                </p:cNvCxnSpPr>
                <p:nvPr/>
              </p:nvCxnSpPr>
              <p:spPr>
                <a:xfrm>
                  <a:off x="11187748" y="7232651"/>
                  <a:ext cx="219710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CF2F218D-B7DA-40FC-A956-1EEB385F8ED9}"/>
                    </a:ext>
                  </a:extLst>
                </p:cNvPr>
                <p:cNvGrpSpPr/>
                <p:nvPr/>
              </p:nvGrpSpPr>
              <p:grpSpPr>
                <a:xfrm>
                  <a:off x="11957842" y="7381411"/>
                  <a:ext cx="200753" cy="598487"/>
                  <a:chOff x="11957842" y="7381411"/>
                  <a:chExt cx="200753" cy="598487"/>
                </a:xfrm>
              </p:grpSpPr>
              <p:cxnSp>
                <p:nvCxnSpPr>
                  <p:cNvPr id="140" name="Straight Arrow Connector 139">
                    <a:extLst>
                      <a:ext uri="{FF2B5EF4-FFF2-40B4-BE49-F238E27FC236}">
                        <a16:creationId xmlns:a16="http://schemas.microsoft.com/office/drawing/2014/main" id="{5902815D-4272-1EEA-E825-B6628DC8B8D6}"/>
                      </a:ext>
                    </a:extLst>
                  </p:cNvPr>
                  <p:cNvCxnSpPr/>
                  <p:nvPr/>
                </p:nvCxnSpPr>
                <p:spPr>
                  <a:xfrm>
                    <a:off x="11957842" y="7744513"/>
                    <a:ext cx="190500" cy="0"/>
                  </a:xfrm>
                  <a:prstGeom prst="straightConnector1">
                    <a:avLst/>
                  </a:pr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D25668DA-7EE3-5232-02DE-86C7BA0A19F7}"/>
                      </a:ext>
                    </a:extLst>
                  </p:cNvPr>
                  <p:cNvSpPr/>
                  <p:nvPr/>
                </p:nvSpPr>
                <p:spPr>
                  <a:xfrm>
                    <a:off x="11964920" y="7381411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34B0191E-7BC4-6DC2-521D-9B9E411ACE7E}"/>
                      </a:ext>
                    </a:extLst>
                  </p:cNvPr>
                  <p:cNvSpPr/>
                  <p:nvPr/>
                </p:nvSpPr>
                <p:spPr>
                  <a:xfrm>
                    <a:off x="11961018" y="7913714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99D81B3-3AA9-767E-FAF3-A713ABFC6890}"/>
                    </a:ext>
                  </a:extLst>
                </p:cNvPr>
                <p:cNvSpPr txBox="1"/>
                <p:nvPr/>
              </p:nvSpPr>
              <p:spPr>
                <a:xfrm>
                  <a:off x="11275566" y="7420238"/>
                  <a:ext cx="657215" cy="5386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>
                    <a:spcAft>
                      <a:spcPts val="300"/>
                    </a:spcAft>
                  </a:pPr>
                  <a:r>
                    <a:rPr lang="en-US" sz="1000" dirty="0">
                      <a:solidFill>
                        <a:schemeClr val="accent1"/>
                      </a:solidFill>
                    </a:rPr>
                    <a:t>(280) 195</a:t>
                  </a:r>
                </a:p>
                <a:p>
                  <a:pPr algn="r">
                    <a:spcAft>
                      <a:spcPts val="300"/>
                    </a:spcAft>
                  </a:pPr>
                  <a:r>
                    <a:rPr lang="en-US" sz="1000" dirty="0">
                      <a:solidFill>
                        <a:schemeClr val="accent1"/>
                      </a:solidFill>
                    </a:rPr>
                    <a:t>(2165) 3125</a:t>
                  </a:r>
                </a:p>
                <a:p>
                  <a:pPr algn="r"/>
                  <a:r>
                    <a:rPr lang="en-US" sz="1000" dirty="0">
                      <a:solidFill>
                        <a:schemeClr val="accent1"/>
                      </a:solidFill>
                    </a:rPr>
                    <a:t>(325) 690</a:t>
                  </a:r>
                </a:p>
              </p:txBody>
            </p: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62C994D0-6AED-362B-8B1B-1351B9665A95}"/>
                    </a:ext>
                  </a:extLst>
                </p:cNvPr>
                <p:cNvGrpSpPr/>
                <p:nvPr/>
              </p:nvGrpSpPr>
              <p:grpSpPr>
                <a:xfrm rot="16200000">
                  <a:off x="12617131" y="7240499"/>
                  <a:ext cx="201613" cy="420068"/>
                  <a:chOff x="12592047" y="7522759"/>
                  <a:chExt cx="201613" cy="420068"/>
                </a:xfrm>
              </p:grpSpPr>
              <p:cxnSp>
                <p:nvCxnSpPr>
                  <p:cNvPr id="137" name="Straight Arrow Connector 136">
                    <a:extLst>
                      <a:ext uri="{FF2B5EF4-FFF2-40B4-BE49-F238E27FC236}">
                        <a16:creationId xmlns:a16="http://schemas.microsoft.com/office/drawing/2014/main" id="{575AFCFA-C465-EC54-7C55-5725C9F66F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93634" y="7730101"/>
                    <a:ext cx="190500" cy="0"/>
                  </a:xfrm>
                  <a:prstGeom prst="straightConnector1">
                    <a:avLst/>
                  </a:pr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03104534-15F1-0B2E-C0D7-8BE20EE086E4}"/>
                      </a:ext>
                    </a:extLst>
                  </p:cNvPr>
                  <p:cNvSpPr/>
                  <p:nvPr/>
                </p:nvSpPr>
                <p:spPr>
                  <a:xfrm>
                    <a:off x="12592047" y="7522759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6374B2D3-BA20-4710-43EC-FC38EAC92CBE}"/>
                      </a:ext>
                    </a:extLst>
                  </p:cNvPr>
                  <p:cNvSpPr/>
                  <p:nvPr/>
                </p:nvSpPr>
                <p:spPr>
                  <a:xfrm>
                    <a:off x="12596810" y="7876643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6A926697-D82D-CA6D-8918-AA47CB7A2BCA}"/>
                    </a:ext>
                  </a:extLst>
                </p:cNvPr>
                <p:cNvSpPr txBox="1"/>
                <p:nvPr/>
              </p:nvSpPr>
              <p:spPr>
                <a:xfrm rot="16200000">
                  <a:off x="12384740" y="7689865"/>
                  <a:ext cx="657215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000" dirty="0">
                      <a:solidFill>
                        <a:schemeClr val="accent1"/>
                      </a:solidFill>
                    </a:rPr>
                    <a:t>(495) 395</a:t>
                  </a:r>
                </a:p>
                <a:p>
                  <a:pPr algn="r"/>
                  <a:r>
                    <a:rPr lang="en-US" sz="1000" dirty="0">
                      <a:solidFill>
                        <a:schemeClr val="accent1"/>
                      </a:solidFill>
                    </a:rPr>
                    <a:t>(140) 150</a:t>
                  </a:r>
                </a:p>
                <a:p>
                  <a:pPr algn="r"/>
                  <a:r>
                    <a:rPr lang="en-US" sz="1000" dirty="0">
                      <a:solidFill>
                        <a:schemeClr val="accent1"/>
                      </a:solidFill>
                    </a:rPr>
                    <a:t>(110) 270</a:t>
                  </a:r>
                </a:p>
              </p:txBody>
            </p: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5C291DC4-AD2D-DB5E-A2AC-9BAEA869CC12}"/>
                    </a:ext>
                  </a:extLst>
                </p:cNvPr>
                <p:cNvGrpSpPr/>
                <p:nvPr/>
              </p:nvGrpSpPr>
              <p:grpSpPr>
                <a:xfrm rot="10800000">
                  <a:off x="12379812" y="6820656"/>
                  <a:ext cx="202595" cy="229732"/>
                  <a:chOff x="12583128" y="7482119"/>
                  <a:chExt cx="202595" cy="229732"/>
                </a:xfrm>
              </p:grpSpPr>
              <p:cxnSp>
                <p:nvCxnSpPr>
                  <p:cNvPr id="135" name="Straight Arrow Connector 134">
                    <a:extLst>
                      <a:ext uri="{FF2B5EF4-FFF2-40B4-BE49-F238E27FC236}">
                        <a16:creationId xmlns:a16="http://schemas.microsoft.com/office/drawing/2014/main" id="{2C2E019C-AB17-7464-EE23-E17324BD46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83128" y="7711851"/>
                    <a:ext cx="190500" cy="0"/>
                  </a:xfrm>
                  <a:prstGeom prst="straightConnector1">
                    <a:avLst/>
                  </a:pr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74FFE0C6-D951-7BD1-ACC2-BA9D7F36374B}"/>
                      </a:ext>
                    </a:extLst>
                  </p:cNvPr>
                  <p:cNvSpPr/>
                  <p:nvPr/>
                </p:nvSpPr>
                <p:spPr>
                  <a:xfrm>
                    <a:off x="12592048" y="7482119"/>
                    <a:ext cx="193675" cy="51069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ADFA73F4-FF26-D01D-EF9E-1114D18ED743}"/>
                    </a:ext>
                  </a:extLst>
                </p:cNvPr>
                <p:cNvSpPr txBox="1"/>
                <p:nvPr/>
              </p:nvSpPr>
              <p:spPr>
                <a:xfrm>
                  <a:off x="12609553" y="6548551"/>
                  <a:ext cx="656898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65 (60)</a:t>
                  </a:r>
                </a:p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1245 (2895)</a:t>
                  </a:r>
                </a:p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140 (50)</a:t>
                  </a:r>
                </a:p>
              </p:txBody>
            </p: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88C5D8F3-72D5-80F0-19F3-C5425808E9E9}"/>
                    </a:ext>
                  </a:extLst>
                </p:cNvPr>
                <p:cNvGrpSpPr/>
                <p:nvPr/>
              </p:nvGrpSpPr>
              <p:grpSpPr>
                <a:xfrm rot="5400000">
                  <a:off x="11818203" y="6858699"/>
                  <a:ext cx="201613" cy="399749"/>
                  <a:chOff x="12592047" y="7492278"/>
                  <a:chExt cx="201613" cy="399749"/>
                </a:xfrm>
              </p:grpSpPr>
              <p:cxnSp>
                <p:nvCxnSpPr>
                  <p:cNvPr id="132" name="Straight Arrow Connector 131">
                    <a:extLst>
                      <a:ext uri="{FF2B5EF4-FFF2-40B4-BE49-F238E27FC236}">
                        <a16:creationId xmlns:a16="http://schemas.microsoft.com/office/drawing/2014/main" id="{343F7C0F-58DB-BA5A-6B90-6C2A478D69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93634" y="7730101"/>
                    <a:ext cx="190500" cy="0"/>
                  </a:xfrm>
                  <a:prstGeom prst="straightConnector1">
                    <a:avLst/>
                  </a:pr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07678E9F-1D13-CDFA-8A36-E2AF0663757F}"/>
                      </a:ext>
                    </a:extLst>
                  </p:cNvPr>
                  <p:cNvSpPr/>
                  <p:nvPr/>
                </p:nvSpPr>
                <p:spPr>
                  <a:xfrm>
                    <a:off x="12592047" y="7492278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BDE3B2BB-32C6-81E3-CCA1-F834BB369886}"/>
                      </a:ext>
                    </a:extLst>
                  </p:cNvPr>
                  <p:cNvSpPr/>
                  <p:nvPr/>
                </p:nvSpPr>
                <p:spPr>
                  <a:xfrm>
                    <a:off x="12596810" y="7825843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ln w="19050"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C0FC90C0-892F-8EE6-5739-C328C6764746}"/>
                    </a:ext>
                  </a:extLst>
                </p:cNvPr>
                <p:cNvSpPr txBox="1"/>
                <p:nvPr/>
              </p:nvSpPr>
              <p:spPr>
                <a:xfrm rot="16200000">
                  <a:off x="11601488" y="6427594"/>
                  <a:ext cx="544472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125 (310)</a:t>
                  </a:r>
                </a:p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185 (135)</a:t>
                  </a:r>
                </a:p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95 (105)</a:t>
                  </a:r>
                </a:p>
              </p:txBody>
            </p:sp>
          </p:grp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5121DD8-3338-E6BB-0C5C-EFC95E180A8E}"/>
                  </a:ext>
                </a:extLst>
              </p:cNvPr>
              <p:cNvSpPr/>
              <p:nvPr/>
            </p:nvSpPr>
            <p:spPr>
              <a:xfrm rot="5400000">
                <a:off x="8131268" y="6860338"/>
                <a:ext cx="196850" cy="66184"/>
              </a:xfrm>
              <a:custGeom>
                <a:avLst/>
                <a:gdLst>
                  <a:gd name="connsiteX0" fmla="*/ 0 w 187325"/>
                  <a:gd name="connsiteY0" fmla="*/ 273 h 44723"/>
                  <a:gd name="connsiteX1" fmla="*/ 104775 w 187325"/>
                  <a:gd name="connsiteY1" fmla="*/ 6623 h 44723"/>
                  <a:gd name="connsiteX2" fmla="*/ 187325 w 187325"/>
                  <a:gd name="connsiteY2" fmla="*/ 44723 h 44723"/>
                  <a:gd name="connsiteX0" fmla="*/ 0 w 168275"/>
                  <a:gd name="connsiteY0" fmla="*/ 891 h 61216"/>
                  <a:gd name="connsiteX1" fmla="*/ 104775 w 168275"/>
                  <a:gd name="connsiteY1" fmla="*/ 7241 h 61216"/>
                  <a:gd name="connsiteX2" fmla="*/ 168275 w 168275"/>
                  <a:gd name="connsiteY2" fmla="*/ 61216 h 61216"/>
                  <a:gd name="connsiteX0" fmla="*/ 0 w 180975"/>
                  <a:gd name="connsiteY0" fmla="*/ 2244 h 59394"/>
                  <a:gd name="connsiteX1" fmla="*/ 117475 w 180975"/>
                  <a:gd name="connsiteY1" fmla="*/ 5419 h 59394"/>
                  <a:gd name="connsiteX2" fmla="*/ 180975 w 180975"/>
                  <a:gd name="connsiteY2" fmla="*/ 59394 h 59394"/>
                  <a:gd name="connsiteX0" fmla="*/ 0 w 196850"/>
                  <a:gd name="connsiteY0" fmla="*/ 2684 h 66184"/>
                  <a:gd name="connsiteX1" fmla="*/ 117475 w 196850"/>
                  <a:gd name="connsiteY1" fmla="*/ 5859 h 66184"/>
                  <a:gd name="connsiteX2" fmla="*/ 196850 w 196850"/>
                  <a:gd name="connsiteY2" fmla="*/ 66184 h 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66184">
                    <a:moveTo>
                      <a:pt x="0" y="2684"/>
                    </a:moveTo>
                    <a:cubicBezTo>
                      <a:pt x="36777" y="2155"/>
                      <a:pt x="84667" y="-4724"/>
                      <a:pt x="117475" y="5859"/>
                    </a:cubicBezTo>
                    <a:cubicBezTo>
                      <a:pt x="150283" y="16442"/>
                      <a:pt x="171185" y="50838"/>
                      <a:pt x="196850" y="66184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98371171-1B83-8D3F-BDD4-27AE3781368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972038" y="6742584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A63F1E4C-D4FF-6956-0AD8-7E1C01482D8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968965" y="6559169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AE20501-2F0D-B73F-975B-EC93875300F3}"/>
                  </a:ext>
                </a:extLst>
              </p:cNvPr>
              <p:cNvSpPr/>
              <p:nvPr/>
            </p:nvSpPr>
            <p:spPr>
              <a:xfrm rot="16200000">
                <a:off x="8922928" y="7247590"/>
                <a:ext cx="193675" cy="95846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B3E5AB67-5781-1545-CE6E-959540707770}"/>
                  </a:ext>
                </a:extLst>
              </p:cNvPr>
              <p:cNvSpPr/>
              <p:nvPr/>
            </p:nvSpPr>
            <p:spPr>
              <a:xfrm>
                <a:off x="8547378" y="7123497"/>
                <a:ext cx="193675" cy="95846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2C92B40A-9637-011C-CFDE-7A50B9DC36FF}"/>
                  </a:ext>
                </a:extLst>
              </p:cNvPr>
              <p:cNvCxnSpPr/>
              <p:nvPr/>
            </p:nvCxnSpPr>
            <p:spPr>
              <a:xfrm>
                <a:off x="8542601" y="7483611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A4A99C2A-0FF2-AA5B-107E-BA2A8C41BDCB}"/>
                  </a:ext>
                </a:extLst>
              </p:cNvPr>
              <p:cNvCxnSpPr/>
              <p:nvPr/>
            </p:nvCxnSpPr>
            <p:spPr>
              <a:xfrm>
                <a:off x="8545791" y="7667297"/>
                <a:ext cx="190500" cy="0"/>
              </a:xfrm>
              <a:prstGeom prst="straightConnector1">
                <a:avLst/>
              </a:prstGeom>
              <a:ln w="19050"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17B1FF40-C92C-64B5-B51E-CF9070C6C35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057708" y="6177944"/>
              <a:ext cx="190500" cy="0"/>
            </a:xfrm>
            <a:prstGeom prst="straightConnector1">
              <a:avLst/>
            </a:prstGeom>
            <a:ln w="19050"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B6CAAD-30A7-244C-A775-225A61A37EB6}"/>
                </a:ext>
              </a:extLst>
            </p:cNvPr>
            <p:cNvCxnSpPr/>
            <p:nvPr/>
          </p:nvCxnSpPr>
          <p:spPr>
            <a:xfrm>
              <a:off x="7625218" y="7110464"/>
              <a:ext cx="190500" cy="0"/>
            </a:xfrm>
            <a:prstGeom prst="straightConnector1">
              <a:avLst/>
            </a:prstGeom>
            <a:ln w="19050"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2EB7DDD-6A77-F118-4474-F68660C5229C}"/>
                </a:ext>
              </a:extLst>
            </p:cNvPr>
            <p:cNvSpPr/>
            <p:nvPr/>
          </p:nvSpPr>
          <p:spPr>
            <a:xfrm rot="10800000">
              <a:off x="8077587" y="5966966"/>
              <a:ext cx="171448" cy="133297"/>
            </a:xfrm>
            <a:custGeom>
              <a:avLst/>
              <a:gdLst>
                <a:gd name="connsiteX0" fmla="*/ 0 w 187325"/>
                <a:gd name="connsiteY0" fmla="*/ 273 h 44723"/>
                <a:gd name="connsiteX1" fmla="*/ 104775 w 187325"/>
                <a:gd name="connsiteY1" fmla="*/ 6623 h 44723"/>
                <a:gd name="connsiteX2" fmla="*/ 187325 w 187325"/>
                <a:gd name="connsiteY2" fmla="*/ 44723 h 44723"/>
                <a:gd name="connsiteX0" fmla="*/ 0 w 168275"/>
                <a:gd name="connsiteY0" fmla="*/ 891 h 61216"/>
                <a:gd name="connsiteX1" fmla="*/ 104775 w 168275"/>
                <a:gd name="connsiteY1" fmla="*/ 7241 h 61216"/>
                <a:gd name="connsiteX2" fmla="*/ 168275 w 168275"/>
                <a:gd name="connsiteY2" fmla="*/ 61216 h 61216"/>
                <a:gd name="connsiteX0" fmla="*/ 0 w 180975"/>
                <a:gd name="connsiteY0" fmla="*/ 2244 h 59394"/>
                <a:gd name="connsiteX1" fmla="*/ 117475 w 180975"/>
                <a:gd name="connsiteY1" fmla="*/ 5419 h 59394"/>
                <a:gd name="connsiteX2" fmla="*/ 180975 w 180975"/>
                <a:gd name="connsiteY2" fmla="*/ 59394 h 59394"/>
                <a:gd name="connsiteX0" fmla="*/ 0 w 196850"/>
                <a:gd name="connsiteY0" fmla="*/ 2684 h 66184"/>
                <a:gd name="connsiteX1" fmla="*/ 117475 w 196850"/>
                <a:gd name="connsiteY1" fmla="*/ 5859 h 66184"/>
                <a:gd name="connsiteX2" fmla="*/ 196850 w 196850"/>
                <a:gd name="connsiteY2" fmla="*/ 66184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" h="66184">
                  <a:moveTo>
                    <a:pt x="0" y="2684"/>
                  </a:moveTo>
                  <a:cubicBezTo>
                    <a:pt x="36777" y="2155"/>
                    <a:pt x="84667" y="-4724"/>
                    <a:pt x="117475" y="5859"/>
                  </a:cubicBezTo>
                  <a:cubicBezTo>
                    <a:pt x="150283" y="16442"/>
                    <a:pt x="171185" y="50838"/>
                    <a:pt x="196850" y="66184"/>
                  </a:cubicBezTo>
                </a:path>
              </a:pathLst>
            </a:custGeom>
            <a:ln w="19050"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47821C8F-006E-6E8F-2D08-CD94DCE87F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024180" y="6100264"/>
              <a:ext cx="190500" cy="0"/>
            </a:xfrm>
            <a:prstGeom prst="straightConnector1">
              <a:avLst/>
            </a:prstGeom>
            <a:ln w="19050"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D805BC37-EAEC-4016-96C2-2F02C2B52D1A}"/>
              </a:ext>
            </a:extLst>
          </p:cNvPr>
          <p:cNvSpPr txBox="1"/>
          <p:nvPr/>
        </p:nvSpPr>
        <p:spPr>
          <a:xfrm rot="18240253">
            <a:off x="6400589" y="4405337"/>
            <a:ext cx="1515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I-95 NB Off-Ramp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EAD79DB-F9EF-F723-F4E7-951D1B9C1B2D}"/>
              </a:ext>
            </a:extLst>
          </p:cNvPr>
          <p:cNvSpPr txBox="1"/>
          <p:nvPr/>
        </p:nvSpPr>
        <p:spPr>
          <a:xfrm rot="4217481">
            <a:off x="6836164" y="2648621"/>
            <a:ext cx="1167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NB I-95 on-ramp</a:t>
            </a: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B218AA78-552F-A078-429C-21AEB0FB2AD1}"/>
              </a:ext>
            </a:extLst>
          </p:cNvPr>
          <p:cNvSpPr/>
          <p:nvPr/>
        </p:nvSpPr>
        <p:spPr>
          <a:xfrm>
            <a:off x="7577888" y="3257893"/>
            <a:ext cx="781976" cy="427609"/>
          </a:xfrm>
          <a:custGeom>
            <a:avLst/>
            <a:gdLst>
              <a:gd name="connsiteX0" fmla="*/ 652272 w 781976"/>
              <a:gd name="connsiteY0" fmla="*/ 121920 h 427609"/>
              <a:gd name="connsiteX1" fmla="*/ 731520 w 781976"/>
              <a:gd name="connsiteY1" fmla="*/ 237744 h 427609"/>
              <a:gd name="connsiteX2" fmla="*/ 774192 w 781976"/>
              <a:gd name="connsiteY2" fmla="*/ 316992 h 427609"/>
              <a:gd name="connsiteX3" fmla="*/ 774192 w 781976"/>
              <a:gd name="connsiteY3" fmla="*/ 402336 h 427609"/>
              <a:gd name="connsiteX4" fmla="*/ 694944 w 781976"/>
              <a:gd name="connsiteY4" fmla="*/ 426720 h 427609"/>
              <a:gd name="connsiteX5" fmla="*/ 463296 w 781976"/>
              <a:gd name="connsiteY5" fmla="*/ 377952 h 427609"/>
              <a:gd name="connsiteX6" fmla="*/ 268224 w 781976"/>
              <a:gd name="connsiteY6" fmla="*/ 335280 h 427609"/>
              <a:gd name="connsiteX7" fmla="*/ 146304 w 781976"/>
              <a:gd name="connsiteY7" fmla="*/ 256032 h 427609"/>
              <a:gd name="connsiteX8" fmla="*/ 54864 w 781976"/>
              <a:gd name="connsiteY8" fmla="*/ 121920 h 427609"/>
              <a:gd name="connsiteX9" fmla="*/ 0 w 781976"/>
              <a:gd name="connsiteY9" fmla="*/ 0 h 42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976" h="427609">
                <a:moveTo>
                  <a:pt x="652272" y="121920"/>
                </a:moveTo>
                <a:cubicBezTo>
                  <a:pt x="681736" y="163576"/>
                  <a:pt x="711200" y="205232"/>
                  <a:pt x="731520" y="237744"/>
                </a:cubicBezTo>
                <a:cubicBezTo>
                  <a:pt x="751840" y="270256"/>
                  <a:pt x="767080" y="289560"/>
                  <a:pt x="774192" y="316992"/>
                </a:cubicBezTo>
                <a:cubicBezTo>
                  <a:pt x="781304" y="344424"/>
                  <a:pt x="787400" y="384048"/>
                  <a:pt x="774192" y="402336"/>
                </a:cubicBezTo>
                <a:cubicBezTo>
                  <a:pt x="760984" y="420624"/>
                  <a:pt x="746760" y="430784"/>
                  <a:pt x="694944" y="426720"/>
                </a:cubicBezTo>
                <a:cubicBezTo>
                  <a:pt x="643128" y="422656"/>
                  <a:pt x="463296" y="377952"/>
                  <a:pt x="463296" y="377952"/>
                </a:cubicBezTo>
                <a:cubicBezTo>
                  <a:pt x="392176" y="362712"/>
                  <a:pt x="321056" y="355600"/>
                  <a:pt x="268224" y="335280"/>
                </a:cubicBezTo>
                <a:cubicBezTo>
                  <a:pt x="215392" y="314960"/>
                  <a:pt x="181864" y="291592"/>
                  <a:pt x="146304" y="256032"/>
                </a:cubicBezTo>
                <a:cubicBezTo>
                  <a:pt x="110744" y="220472"/>
                  <a:pt x="79248" y="164592"/>
                  <a:pt x="54864" y="121920"/>
                </a:cubicBezTo>
                <a:cubicBezTo>
                  <a:pt x="30480" y="79248"/>
                  <a:pt x="15240" y="39624"/>
                  <a:pt x="0" y="0"/>
                </a:cubicBezTo>
              </a:path>
            </a:pathLst>
          </a:custGeom>
          <a:noFill/>
          <a:ln w="22225">
            <a:solidFill>
              <a:srgbClr val="00B05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358668B-B870-C902-D8B0-284949881F41}"/>
              </a:ext>
            </a:extLst>
          </p:cNvPr>
          <p:cNvSpPr txBox="1"/>
          <p:nvPr/>
        </p:nvSpPr>
        <p:spPr>
          <a:xfrm>
            <a:off x="7410376" y="2266791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00B449"/>
                </a:solidFill>
              </a:rPr>
              <a:t>11 </a:t>
            </a:r>
          </a:p>
          <a:p>
            <a:pPr algn="ctr"/>
            <a:r>
              <a:rPr lang="en-US" sz="1000" dirty="0">
                <a:solidFill>
                  <a:srgbClr val="00B449"/>
                </a:solidFill>
              </a:rPr>
              <a:t>(32)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DC79765-3E99-E49B-3C5F-DE746384347D}"/>
              </a:ext>
            </a:extLst>
          </p:cNvPr>
          <p:cNvCxnSpPr>
            <a:cxnSpLocks/>
            <a:stCxn id="146" idx="2"/>
            <a:endCxn id="79" idx="1"/>
          </p:cNvCxnSpPr>
          <p:nvPr/>
        </p:nvCxnSpPr>
        <p:spPr>
          <a:xfrm flipH="1">
            <a:off x="7649683" y="2574568"/>
            <a:ext cx="89142" cy="8104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F50FB03-E84B-F4E8-363A-AF632155946A}"/>
              </a:ext>
            </a:extLst>
          </p:cNvPr>
          <p:cNvCxnSpPr>
            <a:cxnSpLocks/>
            <a:endCxn id="6" idx="1"/>
          </p:cNvCxnSpPr>
          <p:nvPr/>
        </p:nvCxnSpPr>
        <p:spPr>
          <a:xfrm flipH="1">
            <a:off x="7645325" y="3378238"/>
            <a:ext cx="185408" cy="13575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Slide Number Placeholder 148">
            <a:extLst>
              <a:ext uri="{FF2B5EF4-FFF2-40B4-BE49-F238E27FC236}">
                <a16:creationId xmlns:a16="http://schemas.microsoft.com/office/drawing/2014/main" id="{74EA23AB-DB6B-F21B-8AE6-41DC9DCC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C3FB-3B1F-019F-6402-36BD6FEE3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CAEE12-7E61-A103-565A-0A2C0E2C99FE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F98E45-0314-EB69-CEBF-2CBD1562DE0F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0B548-1975-F249-9BD6-5981DBF0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Interchange ATC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F7C188-C769-7B26-9867-AAB2362ACAD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19A60240-C5CA-7313-DD09-FF26BD057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r="1840" b="6343"/>
          <a:stretch/>
        </p:blipFill>
        <p:spPr>
          <a:xfrm>
            <a:off x="999276" y="3097902"/>
            <a:ext cx="9023722" cy="3367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18B84276-70B0-E035-04C4-02A3CDC7BB85}"/>
              </a:ext>
            </a:extLst>
          </p:cNvPr>
          <p:cNvSpPr/>
          <p:nvPr/>
        </p:nvSpPr>
        <p:spPr>
          <a:xfrm>
            <a:off x="998802" y="3097901"/>
            <a:ext cx="9019416" cy="3367058"/>
          </a:xfrm>
          <a:prstGeom prst="rect">
            <a:avLst/>
          </a:prstGeom>
          <a:solidFill>
            <a:sysClr val="window" lastClr="FFFFFF">
              <a:alpha val="40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76FE123-B704-EEC8-7F13-38586869523D}"/>
              </a:ext>
            </a:extLst>
          </p:cNvPr>
          <p:cNvGrpSpPr/>
          <p:nvPr/>
        </p:nvGrpSpPr>
        <p:grpSpPr>
          <a:xfrm>
            <a:off x="385443" y="2039916"/>
            <a:ext cx="1983314" cy="551136"/>
            <a:chOff x="693909" y="1767347"/>
            <a:chExt cx="1983314" cy="551136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431E5CC-92FF-3562-067A-039EBD34E439}"/>
                </a:ext>
              </a:extLst>
            </p:cNvPr>
            <p:cNvSpPr/>
            <p:nvPr/>
          </p:nvSpPr>
          <p:spPr>
            <a:xfrm>
              <a:off x="693909" y="1767347"/>
              <a:ext cx="1983314" cy="551136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28204E7-7724-C7FC-053A-82B2E33553E7}"/>
                </a:ext>
              </a:extLst>
            </p:cNvPr>
            <p:cNvSpPr txBox="1"/>
            <p:nvPr/>
          </p:nvSpPr>
          <p:spPr>
            <a:xfrm>
              <a:off x="1706168" y="1819947"/>
              <a:ext cx="903481" cy="22807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 Delay / LOS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D3EDD0E-ABD2-3F61-3DA5-87AD339ADE13}"/>
                </a:ext>
              </a:extLst>
            </p:cNvPr>
            <p:cNvSpPr txBox="1"/>
            <p:nvPr/>
          </p:nvSpPr>
          <p:spPr>
            <a:xfrm>
              <a:off x="1706168" y="2039167"/>
              <a:ext cx="903481" cy="22807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PM Delay / LOS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7B41C08A-1352-9776-F807-E8D1A422B545}"/>
                </a:ext>
              </a:extLst>
            </p:cNvPr>
            <p:cNvSpPr txBox="1"/>
            <p:nvPr/>
          </p:nvSpPr>
          <p:spPr>
            <a:xfrm>
              <a:off x="775587" y="2039551"/>
              <a:ext cx="122766" cy="228076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857A2DB6-BB84-23FF-0646-46D7A63DE845}"/>
                </a:ext>
              </a:extLst>
            </p:cNvPr>
            <p:cNvSpPr txBox="1"/>
            <p:nvPr/>
          </p:nvSpPr>
          <p:spPr>
            <a:xfrm>
              <a:off x="927818" y="2039551"/>
              <a:ext cx="122766" cy="228076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7806537-31AD-B792-767A-F884161FD9A5}"/>
                </a:ext>
              </a:extLst>
            </p:cNvPr>
            <p:cNvSpPr txBox="1"/>
            <p:nvPr/>
          </p:nvSpPr>
          <p:spPr>
            <a:xfrm>
              <a:off x="1081125" y="2039551"/>
              <a:ext cx="122766" cy="228076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4D2D442-36FD-D945-9EEC-13D446132485}"/>
                </a:ext>
              </a:extLst>
            </p:cNvPr>
            <p:cNvSpPr txBox="1"/>
            <p:nvPr/>
          </p:nvSpPr>
          <p:spPr>
            <a:xfrm>
              <a:off x="1237940" y="2039551"/>
              <a:ext cx="122766" cy="22807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6A9796D-AA2D-D415-AFCF-3588E622FA4B}"/>
                </a:ext>
              </a:extLst>
            </p:cNvPr>
            <p:cNvSpPr txBox="1"/>
            <p:nvPr/>
          </p:nvSpPr>
          <p:spPr>
            <a:xfrm>
              <a:off x="1387615" y="2039551"/>
              <a:ext cx="122766" cy="228076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373C256-D84F-4018-049B-6C46EE0C5207}"/>
                </a:ext>
              </a:extLst>
            </p:cNvPr>
            <p:cNvSpPr txBox="1"/>
            <p:nvPr/>
          </p:nvSpPr>
          <p:spPr>
            <a:xfrm>
              <a:off x="1539439" y="2039551"/>
              <a:ext cx="122766" cy="22807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A88F826-5E30-26AD-AC51-851650E2BCDC}"/>
                </a:ext>
              </a:extLst>
            </p:cNvPr>
            <p:cNvSpPr txBox="1"/>
            <p:nvPr/>
          </p:nvSpPr>
          <p:spPr>
            <a:xfrm>
              <a:off x="771270" y="1820592"/>
              <a:ext cx="890935" cy="20095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6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Level Of Service</a:t>
              </a:r>
            </a:p>
          </p:txBody>
        </p:sp>
      </p:grpSp>
      <p:sp>
        <p:nvSpPr>
          <p:cNvPr id="243" name="Oval 242">
            <a:extLst>
              <a:ext uri="{FF2B5EF4-FFF2-40B4-BE49-F238E27FC236}">
                <a16:creationId xmlns:a16="http://schemas.microsoft.com/office/drawing/2014/main" id="{C2C2F65C-F930-B0B6-A8A3-B84A1314FACB}"/>
              </a:ext>
            </a:extLst>
          </p:cNvPr>
          <p:cNvSpPr/>
          <p:nvPr/>
        </p:nvSpPr>
        <p:spPr>
          <a:xfrm>
            <a:off x="3076985" y="4358996"/>
            <a:ext cx="228600" cy="22860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7CBB468E-3C16-E1FD-3351-E51C581BFE47}"/>
              </a:ext>
            </a:extLst>
          </p:cNvPr>
          <p:cNvSpPr/>
          <p:nvPr/>
        </p:nvSpPr>
        <p:spPr>
          <a:xfrm>
            <a:off x="6203651" y="4322431"/>
            <a:ext cx="228600" cy="22860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C26016B5-0917-4F83-A936-2AB7AD9C192D}"/>
              </a:ext>
            </a:extLst>
          </p:cNvPr>
          <p:cNvSpPr/>
          <p:nvPr/>
        </p:nvSpPr>
        <p:spPr>
          <a:xfrm>
            <a:off x="8719130" y="4761218"/>
            <a:ext cx="228600" cy="22860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5F3A119-409E-5C11-231A-288B398D4B77}"/>
              </a:ext>
            </a:extLst>
          </p:cNvPr>
          <p:cNvGrpSpPr/>
          <p:nvPr/>
        </p:nvGrpSpPr>
        <p:grpSpPr>
          <a:xfrm>
            <a:off x="8866084" y="4262074"/>
            <a:ext cx="591674" cy="490834"/>
            <a:chOff x="8953939" y="3734398"/>
            <a:chExt cx="591674" cy="490834"/>
          </a:xfrm>
        </p:grpSpPr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5383877-34CD-5685-6D41-B99E4ED4CB7C}"/>
                </a:ext>
              </a:extLst>
            </p:cNvPr>
            <p:cNvSpPr txBox="1"/>
            <p:nvPr/>
          </p:nvSpPr>
          <p:spPr>
            <a:xfrm>
              <a:off x="8963803" y="3734398"/>
              <a:ext cx="581810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41.4 D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1D9E1CB-4B8C-EAC0-6F4D-AF117AB1F896}"/>
                </a:ext>
              </a:extLst>
            </p:cNvPr>
            <p:cNvSpPr txBox="1"/>
            <p:nvPr/>
          </p:nvSpPr>
          <p:spPr>
            <a:xfrm>
              <a:off x="8963803" y="3979011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33.3 C</a:t>
              </a:r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A801407-3D90-29CB-16B7-CFD3B0BEBA39}"/>
                </a:ext>
              </a:extLst>
            </p:cNvPr>
            <p:cNvCxnSpPr/>
            <p:nvPr/>
          </p:nvCxnSpPr>
          <p:spPr>
            <a:xfrm>
              <a:off x="8953939" y="3980010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7930B8B6-7C69-AD13-C0D9-8B3577602A29}"/>
              </a:ext>
            </a:extLst>
          </p:cNvPr>
          <p:cNvGrpSpPr/>
          <p:nvPr/>
        </p:nvGrpSpPr>
        <p:grpSpPr>
          <a:xfrm>
            <a:off x="6416228" y="3875613"/>
            <a:ext cx="589576" cy="490834"/>
            <a:chOff x="6191761" y="5126958"/>
            <a:chExt cx="589576" cy="490834"/>
          </a:xfrm>
        </p:grpSpPr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C92152CE-C5B3-D996-7122-05EE1A29A6F5}"/>
                </a:ext>
              </a:extLst>
            </p:cNvPr>
            <p:cNvSpPr txBox="1"/>
            <p:nvPr/>
          </p:nvSpPr>
          <p:spPr>
            <a:xfrm>
              <a:off x="6199527" y="5126958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22.3 C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04E2E8C7-3D7A-45ED-8629-E49A2F9E0F61}"/>
                </a:ext>
              </a:extLst>
            </p:cNvPr>
            <p:cNvSpPr txBox="1"/>
            <p:nvPr/>
          </p:nvSpPr>
          <p:spPr>
            <a:xfrm>
              <a:off x="6199527" y="5371571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28.2 C</a:t>
              </a: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8203A2CD-3784-8EB8-789A-C4418B0FDFD9}"/>
                </a:ext>
              </a:extLst>
            </p:cNvPr>
            <p:cNvCxnSpPr/>
            <p:nvPr/>
          </p:nvCxnSpPr>
          <p:spPr>
            <a:xfrm>
              <a:off x="6191761" y="5376251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54" name="Picture 253">
            <a:extLst>
              <a:ext uri="{FF2B5EF4-FFF2-40B4-BE49-F238E27FC236}">
                <a16:creationId xmlns:a16="http://schemas.microsoft.com/office/drawing/2014/main" id="{F4C0BEA6-9BC3-7528-A4D0-E04EB4E47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89" y="4587397"/>
            <a:ext cx="358935" cy="358935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1B20A82-FF9D-C757-1FB9-A20D00A0D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96" y="4543128"/>
            <a:ext cx="358935" cy="358935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427808FF-75DB-9576-0994-0929DEAA2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6" y="4964576"/>
            <a:ext cx="358935" cy="358935"/>
          </a:xfrm>
          <a:prstGeom prst="rect">
            <a:avLst/>
          </a:prstGeom>
        </p:spPr>
      </p:pic>
      <p:sp>
        <p:nvSpPr>
          <p:cNvPr id="257" name="TextBox 256">
            <a:extLst>
              <a:ext uri="{FF2B5EF4-FFF2-40B4-BE49-F238E27FC236}">
                <a16:creationId xmlns:a16="http://schemas.microsoft.com/office/drawing/2014/main" id="{747F27D9-298B-8601-8FD2-4420FA87AC39}"/>
              </a:ext>
            </a:extLst>
          </p:cNvPr>
          <p:cNvSpPr txBox="1"/>
          <p:nvPr/>
        </p:nvSpPr>
        <p:spPr>
          <a:xfrm rot="15964083">
            <a:off x="1303959" y="3418940"/>
            <a:ext cx="751776" cy="1384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Military Trail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B3A33F6F-0C1F-211F-3B68-2AC7B2B21EC4}"/>
              </a:ext>
            </a:extLst>
          </p:cNvPr>
          <p:cNvSpPr txBox="1"/>
          <p:nvPr/>
        </p:nvSpPr>
        <p:spPr>
          <a:xfrm rot="15884726">
            <a:off x="2013188" y="5414989"/>
            <a:ext cx="357874" cy="1384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SFRC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E80EA7E8-E62A-744A-7CE5-C52F3D9D5923}"/>
              </a:ext>
            </a:extLst>
          </p:cNvPr>
          <p:cNvSpPr txBox="1"/>
          <p:nvPr/>
        </p:nvSpPr>
        <p:spPr>
          <a:xfrm rot="17579592">
            <a:off x="2982326" y="3230273"/>
            <a:ext cx="471956" cy="2769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SB I-95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off-ramp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75741652-736A-9CA5-14E6-488A93F381FA}"/>
              </a:ext>
            </a:extLst>
          </p:cNvPr>
          <p:cNvSpPr txBox="1"/>
          <p:nvPr/>
        </p:nvSpPr>
        <p:spPr>
          <a:xfrm rot="17861386">
            <a:off x="5478922" y="5953228"/>
            <a:ext cx="587755" cy="2769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NB I-95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Off-ramp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2E51E193-4AF7-7695-F0BC-5D95EA187FF2}"/>
              </a:ext>
            </a:extLst>
          </p:cNvPr>
          <p:cNvSpPr txBox="1"/>
          <p:nvPr/>
        </p:nvSpPr>
        <p:spPr>
          <a:xfrm rot="2747535">
            <a:off x="7464657" y="3354223"/>
            <a:ext cx="728696" cy="1384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Airport Rd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9035ECA6-C0B3-D20D-5EB0-3442455BE177}"/>
              </a:ext>
            </a:extLst>
          </p:cNvPr>
          <p:cNvSpPr txBox="1"/>
          <p:nvPr/>
        </p:nvSpPr>
        <p:spPr>
          <a:xfrm rot="17077575">
            <a:off x="8119225" y="5969543"/>
            <a:ext cx="728696" cy="1384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NW 15th Ave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8E382BD3-EB92-9AA6-3A87-287A753F9364}"/>
              </a:ext>
            </a:extLst>
          </p:cNvPr>
          <p:cNvSpPr txBox="1"/>
          <p:nvPr/>
        </p:nvSpPr>
        <p:spPr>
          <a:xfrm>
            <a:off x="4367909" y="4334797"/>
            <a:ext cx="622369" cy="138499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Glades Rd</a:t>
            </a: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id="{86D1933D-6D2D-FAC3-907D-E37A120B24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43515A"/>
              </a:clrFrom>
              <a:clrTo>
                <a:srgbClr val="43515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5977" y="3328303"/>
            <a:ext cx="335314" cy="33653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E257D68-649A-8A21-007E-0D4243CD5D4A}"/>
              </a:ext>
            </a:extLst>
          </p:cNvPr>
          <p:cNvGrpSpPr/>
          <p:nvPr/>
        </p:nvGrpSpPr>
        <p:grpSpPr>
          <a:xfrm>
            <a:off x="3313182" y="3833487"/>
            <a:ext cx="582224" cy="490834"/>
            <a:chOff x="3722453" y="3032630"/>
            <a:chExt cx="582224" cy="490834"/>
          </a:xfrm>
        </p:grpSpPr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BFDC16A5-777F-F07B-CCA1-8B5937BD12D9}"/>
                </a:ext>
              </a:extLst>
            </p:cNvPr>
            <p:cNvSpPr txBox="1"/>
            <p:nvPr/>
          </p:nvSpPr>
          <p:spPr>
            <a:xfrm>
              <a:off x="3722453" y="3277243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21.6/C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6F8A3FB0-317B-BAB7-B799-75F9A1A6D4F6}"/>
                </a:ext>
              </a:extLst>
            </p:cNvPr>
            <p:cNvSpPr txBox="1"/>
            <p:nvPr/>
          </p:nvSpPr>
          <p:spPr>
            <a:xfrm>
              <a:off x="3722453" y="3032630"/>
              <a:ext cx="581810" cy="246221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9.9/A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D7BC6ED4-3233-1346-5346-938509CD0DA4}"/>
                </a:ext>
              </a:extLst>
            </p:cNvPr>
            <p:cNvCxnSpPr/>
            <p:nvPr/>
          </p:nvCxnSpPr>
          <p:spPr>
            <a:xfrm>
              <a:off x="3722867" y="3277243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05" name="Title 1">
            <a:extLst>
              <a:ext uri="{FF2B5EF4-FFF2-40B4-BE49-F238E27FC236}">
                <a16:creationId xmlns:a16="http://schemas.microsoft.com/office/drawing/2014/main" id="{AE696A93-C386-136C-F8A7-409383DAEE31}"/>
              </a:ext>
            </a:extLst>
          </p:cNvPr>
          <p:cNvSpPr txBox="1">
            <a:spLocks/>
          </p:cNvSpPr>
          <p:nvPr/>
        </p:nvSpPr>
        <p:spPr>
          <a:xfrm>
            <a:off x="12296" y="1229204"/>
            <a:ext cx="4243548" cy="81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34487"/>
                </a:solidFill>
              </a:rPr>
              <a:t>DDI Concept (2040) </a:t>
            </a:r>
          </a:p>
          <a:p>
            <a:r>
              <a:rPr lang="en-US" sz="1700" dirty="0">
                <a:solidFill>
                  <a:srgbClr val="234487"/>
                </a:solidFill>
              </a:rPr>
              <a:t>(Lane configuration, Delay and LOS)</a:t>
            </a:r>
          </a:p>
        </p:txBody>
      </p: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BAB3569-8533-F2F8-9BAE-5001ADFC3480}"/>
              </a:ext>
            </a:extLst>
          </p:cNvPr>
          <p:cNvGrpSpPr/>
          <p:nvPr/>
        </p:nvGrpSpPr>
        <p:grpSpPr>
          <a:xfrm>
            <a:off x="4807455" y="1290794"/>
            <a:ext cx="7067555" cy="1822069"/>
            <a:chOff x="4792522" y="1298546"/>
            <a:chExt cx="7067555" cy="1822069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E5360BEF-9C59-6C49-5614-4EB2DF36BA39}"/>
                </a:ext>
              </a:extLst>
            </p:cNvPr>
            <p:cNvSpPr txBox="1"/>
            <p:nvPr/>
          </p:nvSpPr>
          <p:spPr>
            <a:xfrm>
              <a:off x="10982010" y="2033016"/>
              <a:ext cx="682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Glades Rd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64B728EC-605C-05BE-ED13-B3B6DFCC2A62}"/>
                </a:ext>
              </a:extLst>
            </p:cNvPr>
            <p:cNvSpPr txBox="1"/>
            <p:nvPr/>
          </p:nvSpPr>
          <p:spPr>
            <a:xfrm>
              <a:off x="8323077" y="2029993"/>
              <a:ext cx="682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Glades Rd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1F5B1C4-94DB-3DE4-743B-BC2298941EC8}"/>
                </a:ext>
              </a:extLst>
            </p:cNvPr>
            <p:cNvSpPr txBox="1"/>
            <p:nvPr/>
          </p:nvSpPr>
          <p:spPr>
            <a:xfrm>
              <a:off x="6312356" y="2010347"/>
              <a:ext cx="6107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Glades Rd</a:t>
              </a: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A3673D3-FAB4-A8F8-1570-1C1A13FF9F26}"/>
                </a:ext>
              </a:extLst>
            </p:cNvPr>
            <p:cNvCxnSpPr/>
            <p:nvPr/>
          </p:nvCxnSpPr>
          <p:spPr>
            <a:xfrm>
              <a:off x="6240479" y="1298546"/>
              <a:ext cx="0" cy="176086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D2D2E96-3DF8-80E3-38F9-E60413FCB48D}"/>
                </a:ext>
              </a:extLst>
            </p:cNvPr>
            <p:cNvCxnSpPr>
              <a:cxnSpLocks/>
              <a:stCxn id="169" idx="1"/>
              <a:endCxn id="169" idx="3"/>
            </p:cNvCxnSpPr>
            <p:nvPr/>
          </p:nvCxnSpPr>
          <p:spPr>
            <a:xfrm>
              <a:off x="4792522" y="2181202"/>
              <a:ext cx="2391219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1191D53-0571-BBDD-CAE5-7BBE11E8943D}"/>
                </a:ext>
              </a:extLst>
            </p:cNvPr>
            <p:cNvSpPr txBox="1"/>
            <p:nvPr/>
          </p:nvSpPr>
          <p:spPr>
            <a:xfrm rot="16200000">
              <a:off x="5959965" y="1470595"/>
              <a:ext cx="566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SB I-95 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off-ramp</a:t>
              </a: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B4D4F99D-FF8E-739A-364D-C611C0E92741}"/>
                </a:ext>
              </a:extLst>
            </p:cNvPr>
            <p:cNvSpPr/>
            <p:nvPr/>
          </p:nvSpPr>
          <p:spPr>
            <a:xfrm>
              <a:off x="6156067" y="2073756"/>
              <a:ext cx="163287" cy="180785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2123331-F08A-648A-AB6E-FA5CF902EF7D}"/>
                </a:ext>
              </a:extLst>
            </p:cNvPr>
            <p:cNvSpPr/>
            <p:nvPr/>
          </p:nvSpPr>
          <p:spPr>
            <a:xfrm>
              <a:off x="4792522" y="1300769"/>
              <a:ext cx="2391219" cy="1760865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03FFA64-8920-D86D-64F3-D365F30613F7}"/>
                </a:ext>
              </a:extLst>
            </p:cNvPr>
            <p:cNvGrpSpPr/>
            <p:nvPr/>
          </p:nvGrpSpPr>
          <p:grpSpPr>
            <a:xfrm>
              <a:off x="5942503" y="2412964"/>
              <a:ext cx="226732" cy="504586"/>
              <a:chOff x="6000106" y="1615077"/>
              <a:chExt cx="226732" cy="504586"/>
            </a:xfrm>
          </p:grpSpPr>
          <p:sp>
            <p:nvSpPr>
              <p:cNvPr id="171" name="Right Arrow 343">
                <a:extLst>
                  <a:ext uri="{FF2B5EF4-FFF2-40B4-BE49-F238E27FC236}">
                    <a16:creationId xmlns:a16="http://schemas.microsoft.com/office/drawing/2014/main" id="{660685D7-53D0-FF36-E30F-364F262C33BE}"/>
                  </a:ext>
                </a:extLst>
              </p:cNvPr>
              <p:cNvSpPr/>
              <p:nvPr/>
            </p:nvSpPr>
            <p:spPr>
              <a:xfrm rot="20241320">
                <a:off x="6000106" y="1615077"/>
                <a:ext cx="226732" cy="79361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38195F5B-A972-5C76-23AC-BD154DD411EE}"/>
                  </a:ext>
                </a:extLst>
              </p:cNvPr>
              <p:cNvGrpSpPr/>
              <p:nvPr/>
            </p:nvGrpSpPr>
            <p:grpSpPr>
              <a:xfrm>
                <a:off x="6000106" y="1724564"/>
                <a:ext cx="226732" cy="395099"/>
                <a:chOff x="6000106" y="1724564"/>
                <a:chExt cx="226732" cy="395099"/>
              </a:xfrm>
            </p:grpSpPr>
            <p:sp>
              <p:nvSpPr>
                <p:cNvPr id="173" name="Right Arrow 333">
                  <a:extLst>
                    <a:ext uri="{FF2B5EF4-FFF2-40B4-BE49-F238E27FC236}">
                      <a16:creationId xmlns:a16="http://schemas.microsoft.com/office/drawing/2014/main" id="{324B1B84-A081-767D-48C1-DF5DF8DDB41C}"/>
                    </a:ext>
                  </a:extLst>
                </p:cNvPr>
                <p:cNvSpPr/>
                <p:nvPr/>
              </p:nvSpPr>
              <p:spPr>
                <a:xfrm rot="20241320">
                  <a:off x="6000106" y="1836514"/>
                  <a:ext cx="226732" cy="79361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ight Arrow 334">
                  <a:extLst>
                    <a:ext uri="{FF2B5EF4-FFF2-40B4-BE49-F238E27FC236}">
                      <a16:creationId xmlns:a16="http://schemas.microsoft.com/office/drawing/2014/main" id="{D0A94CEE-9430-1179-F3B5-7BB884AB3223}"/>
                    </a:ext>
                  </a:extLst>
                </p:cNvPr>
                <p:cNvSpPr/>
                <p:nvPr/>
              </p:nvSpPr>
              <p:spPr>
                <a:xfrm rot="20241320">
                  <a:off x="6000106" y="1941882"/>
                  <a:ext cx="226732" cy="79361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ight Arrow 342">
                  <a:extLst>
                    <a:ext uri="{FF2B5EF4-FFF2-40B4-BE49-F238E27FC236}">
                      <a16:creationId xmlns:a16="http://schemas.microsoft.com/office/drawing/2014/main" id="{F0A76AEA-1A02-AE55-0382-1FA541E3275E}"/>
                    </a:ext>
                  </a:extLst>
                </p:cNvPr>
                <p:cNvSpPr/>
                <p:nvPr/>
              </p:nvSpPr>
              <p:spPr>
                <a:xfrm rot="20241320">
                  <a:off x="6000106" y="1724564"/>
                  <a:ext cx="226732" cy="79361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ight Arrow 353">
                  <a:extLst>
                    <a:ext uri="{FF2B5EF4-FFF2-40B4-BE49-F238E27FC236}">
                      <a16:creationId xmlns:a16="http://schemas.microsoft.com/office/drawing/2014/main" id="{B32F1616-CCD0-18BE-B223-E7DE43527668}"/>
                    </a:ext>
                  </a:extLst>
                </p:cNvPr>
                <p:cNvSpPr/>
                <p:nvPr/>
              </p:nvSpPr>
              <p:spPr>
                <a:xfrm rot="14684147" flipH="1" flipV="1">
                  <a:off x="6121654" y="2033443"/>
                  <a:ext cx="83921" cy="88519"/>
                </a:xfrm>
                <a:prstGeom prst="rightArrow">
                  <a:avLst>
                    <a:gd name="adj1" fmla="val 14165"/>
                    <a:gd name="adj2" fmla="val 57025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CDC91029-4D37-A4DF-7FD4-165A56C47229}"/>
                </a:ext>
              </a:extLst>
            </p:cNvPr>
            <p:cNvGrpSpPr/>
            <p:nvPr/>
          </p:nvGrpSpPr>
          <p:grpSpPr>
            <a:xfrm>
              <a:off x="6277152" y="2409171"/>
              <a:ext cx="233166" cy="416386"/>
              <a:chOff x="6527795" y="1621444"/>
              <a:chExt cx="233166" cy="416386"/>
            </a:xfrm>
          </p:grpSpPr>
          <p:sp>
            <p:nvSpPr>
              <p:cNvPr id="178" name="Right Arrow 337">
                <a:extLst>
                  <a:ext uri="{FF2B5EF4-FFF2-40B4-BE49-F238E27FC236}">
                    <a16:creationId xmlns:a16="http://schemas.microsoft.com/office/drawing/2014/main" id="{E9B6919F-6B1E-F516-E585-52CB831CBF09}"/>
                  </a:ext>
                </a:extLst>
              </p:cNvPr>
              <p:cNvSpPr/>
              <p:nvPr/>
            </p:nvSpPr>
            <p:spPr>
              <a:xfrm rot="12190680">
                <a:off x="6527795" y="1827418"/>
                <a:ext cx="226732" cy="79361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Right Arrow 338">
                <a:extLst>
                  <a:ext uri="{FF2B5EF4-FFF2-40B4-BE49-F238E27FC236}">
                    <a16:creationId xmlns:a16="http://schemas.microsoft.com/office/drawing/2014/main" id="{DE5501C8-0A03-62B9-A445-1EC3948EAD34}"/>
                  </a:ext>
                </a:extLst>
              </p:cNvPr>
              <p:cNvSpPr/>
              <p:nvPr/>
            </p:nvSpPr>
            <p:spPr>
              <a:xfrm rot="12190680">
                <a:off x="6527795" y="1727436"/>
                <a:ext cx="226732" cy="79361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ight Arrow 339">
                <a:extLst>
                  <a:ext uri="{FF2B5EF4-FFF2-40B4-BE49-F238E27FC236}">
                    <a16:creationId xmlns:a16="http://schemas.microsoft.com/office/drawing/2014/main" id="{F3954235-6774-32BF-E473-72B54F49E8CD}"/>
                  </a:ext>
                </a:extLst>
              </p:cNvPr>
              <p:cNvSpPr/>
              <p:nvPr/>
            </p:nvSpPr>
            <p:spPr>
              <a:xfrm rot="12190680">
                <a:off x="6527795" y="1621444"/>
                <a:ext cx="226732" cy="79361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Right Arrow 337">
                <a:extLst>
                  <a:ext uri="{FF2B5EF4-FFF2-40B4-BE49-F238E27FC236}">
                    <a16:creationId xmlns:a16="http://schemas.microsoft.com/office/drawing/2014/main" id="{3EA06485-3512-717B-7ABF-82451D368CE4}"/>
                  </a:ext>
                </a:extLst>
              </p:cNvPr>
              <p:cNvSpPr/>
              <p:nvPr/>
            </p:nvSpPr>
            <p:spPr>
              <a:xfrm rot="12190680">
                <a:off x="6534229" y="1958469"/>
                <a:ext cx="226732" cy="79361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407B394-067F-24B8-522B-CE3909992205}"/>
                </a:ext>
              </a:extLst>
            </p:cNvPr>
            <p:cNvSpPr txBox="1"/>
            <p:nvPr/>
          </p:nvSpPr>
          <p:spPr>
            <a:xfrm rot="16200000">
              <a:off x="7967222" y="2631961"/>
              <a:ext cx="638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NB I-95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off-ramp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940DC13-E0D4-6F59-F2B9-291AD66C4CEA}"/>
                </a:ext>
              </a:extLst>
            </p:cNvPr>
            <p:cNvSpPr/>
            <p:nvPr/>
          </p:nvSpPr>
          <p:spPr>
            <a:xfrm>
              <a:off x="7359848" y="1298546"/>
              <a:ext cx="2330205" cy="1759724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C7A2607-B16D-88BD-A12A-2D46ADF90171}"/>
                </a:ext>
              </a:extLst>
            </p:cNvPr>
            <p:cNvGrpSpPr/>
            <p:nvPr/>
          </p:nvGrpSpPr>
          <p:grpSpPr>
            <a:xfrm>
              <a:off x="8019736" y="1670568"/>
              <a:ext cx="226585" cy="301807"/>
              <a:chOff x="7543939" y="1035241"/>
              <a:chExt cx="226585" cy="301807"/>
            </a:xfrm>
          </p:grpSpPr>
          <p:sp>
            <p:nvSpPr>
              <p:cNvPr id="185" name="Right Arrow 360">
                <a:extLst>
                  <a:ext uri="{FF2B5EF4-FFF2-40B4-BE49-F238E27FC236}">
                    <a16:creationId xmlns:a16="http://schemas.microsoft.com/office/drawing/2014/main" id="{80307394-515E-A964-D9DC-BD88ACFCC68F}"/>
                  </a:ext>
                </a:extLst>
              </p:cNvPr>
              <p:cNvSpPr/>
              <p:nvPr/>
            </p:nvSpPr>
            <p:spPr>
              <a:xfrm rot="1326763">
                <a:off x="7543939" y="1035241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Right Arrow 361">
                <a:extLst>
                  <a:ext uri="{FF2B5EF4-FFF2-40B4-BE49-F238E27FC236}">
                    <a16:creationId xmlns:a16="http://schemas.microsoft.com/office/drawing/2014/main" id="{162FFC3D-D667-C5F8-F84C-4193638E67F1}"/>
                  </a:ext>
                </a:extLst>
              </p:cNvPr>
              <p:cNvSpPr/>
              <p:nvPr/>
            </p:nvSpPr>
            <p:spPr>
              <a:xfrm rot="1326763">
                <a:off x="7543939" y="1140539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Right Arrow 362">
                <a:extLst>
                  <a:ext uri="{FF2B5EF4-FFF2-40B4-BE49-F238E27FC236}">
                    <a16:creationId xmlns:a16="http://schemas.microsoft.com/office/drawing/2014/main" id="{F5B96393-6B3A-8C9E-DCCA-42411F06AB69}"/>
                  </a:ext>
                </a:extLst>
              </p:cNvPr>
              <p:cNvSpPr/>
              <p:nvPr/>
            </p:nvSpPr>
            <p:spPr>
              <a:xfrm rot="1326763">
                <a:off x="7543939" y="1257738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8" name="Bent Arrow 364">
              <a:extLst>
                <a:ext uri="{FF2B5EF4-FFF2-40B4-BE49-F238E27FC236}">
                  <a16:creationId xmlns:a16="http://schemas.microsoft.com/office/drawing/2014/main" id="{C49A08AF-AA02-1138-CAB9-47E6345D42CC}"/>
                </a:ext>
              </a:extLst>
            </p:cNvPr>
            <p:cNvSpPr/>
            <p:nvPr/>
          </p:nvSpPr>
          <p:spPr>
            <a:xfrm>
              <a:off x="9069880" y="2293707"/>
              <a:ext cx="108297" cy="143820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48012ED-38A6-BDE2-80FA-15AD8EDA3153}"/>
                </a:ext>
              </a:extLst>
            </p:cNvPr>
            <p:cNvCxnSpPr/>
            <p:nvPr/>
          </p:nvCxnSpPr>
          <p:spPr>
            <a:xfrm>
              <a:off x="8277259" y="1298546"/>
              <a:ext cx="0" cy="1759724"/>
            </a:xfrm>
            <a:prstGeom prst="line">
              <a:avLst/>
            </a:prstGeom>
            <a:solidFill>
              <a:srgbClr val="FFFF00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F56D29E-A389-4D5E-4BD3-91F270FB7725}"/>
                </a:ext>
              </a:extLst>
            </p:cNvPr>
            <p:cNvCxnSpPr>
              <a:cxnSpLocks/>
              <a:stCxn id="183" idx="1"/>
              <a:endCxn id="183" idx="3"/>
            </p:cNvCxnSpPr>
            <p:nvPr/>
          </p:nvCxnSpPr>
          <p:spPr>
            <a:xfrm>
              <a:off x="7359848" y="2178408"/>
              <a:ext cx="2330205" cy="0"/>
            </a:xfrm>
            <a:prstGeom prst="line">
              <a:avLst/>
            </a:prstGeom>
            <a:solidFill>
              <a:srgbClr val="FFFF00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8BCAED38-F76E-E135-D78C-0CAB2FABB25D}"/>
                </a:ext>
              </a:extLst>
            </p:cNvPr>
            <p:cNvSpPr/>
            <p:nvPr/>
          </p:nvSpPr>
          <p:spPr>
            <a:xfrm>
              <a:off x="8198832" y="2083420"/>
              <a:ext cx="163182" cy="180668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9153421-21F5-4A6E-FB8D-2E20D5209EEF}"/>
                </a:ext>
              </a:extLst>
            </p:cNvPr>
            <p:cNvGrpSpPr/>
            <p:nvPr/>
          </p:nvGrpSpPr>
          <p:grpSpPr>
            <a:xfrm>
              <a:off x="8491385" y="2282974"/>
              <a:ext cx="381153" cy="143387"/>
              <a:chOff x="7626968" y="1586687"/>
              <a:chExt cx="381153" cy="143387"/>
            </a:xfrm>
          </p:grpSpPr>
          <p:sp>
            <p:nvSpPr>
              <p:cNvPr id="193" name="Bent Arrow 365">
                <a:extLst>
                  <a:ext uri="{FF2B5EF4-FFF2-40B4-BE49-F238E27FC236}">
                    <a16:creationId xmlns:a16="http://schemas.microsoft.com/office/drawing/2014/main" id="{3F83D25E-463A-E191-2D2F-89A8656E9C1C}"/>
                  </a:ext>
                </a:extLst>
              </p:cNvPr>
              <p:cNvSpPr/>
              <p:nvPr/>
            </p:nvSpPr>
            <p:spPr>
              <a:xfrm rot="10800000" flipV="1">
                <a:off x="7759772" y="1593520"/>
                <a:ext cx="118347" cy="136554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Bent Arrow 368">
                <a:extLst>
                  <a:ext uri="{FF2B5EF4-FFF2-40B4-BE49-F238E27FC236}">
                    <a16:creationId xmlns:a16="http://schemas.microsoft.com/office/drawing/2014/main" id="{DC0B3069-503C-D9AA-AD1A-DA5B7F1AA960}"/>
                  </a:ext>
                </a:extLst>
              </p:cNvPr>
              <p:cNvSpPr/>
              <p:nvPr/>
            </p:nvSpPr>
            <p:spPr>
              <a:xfrm rot="10800000" flipV="1">
                <a:off x="7889774" y="1593520"/>
                <a:ext cx="118347" cy="136554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Bent Arrow 365">
                <a:extLst>
                  <a:ext uri="{FF2B5EF4-FFF2-40B4-BE49-F238E27FC236}">
                    <a16:creationId xmlns:a16="http://schemas.microsoft.com/office/drawing/2014/main" id="{CF7A9C20-7A61-4C67-112C-74597728253A}"/>
                  </a:ext>
                </a:extLst>
              </p:cNvPr>
              <p:cNvSpPr/>
              <p:nvPr/>
            </p:nvSpPr>
            <p:spPr>
              <a:xfrm rot="10800000" flipV="1">
                <a:off x="7626968" y="1586687"/>
                <a:ext cx="118347" cy="136554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2A2B3FF2-3561-EB8C-2B27-4CF0ABA91F7A}"/>
                </a:ext>
              </a:extLst>
            </p:cNvPr>
            <p:cNvGrpSpPr/>
            <p:nvPr/>
          </p:nvGrpSpPr>
          <p:grpSpPr>
            <a:xfrm>
              <a:off x="8409179" y="1559957"/>
              <a:ext cx="226585" cy="441094"/>
              <a:chOff x="8078162" y="924630"/>
              <a:chExt cx="226585" cy="441094"/>
            </a:xfrm>
          </p:grpSpPr>
          <p:sp>
            <p:nvSpPr>
              <p:cNvPr id="197" name="Right Arrow 366">
                <a:extLst>
                  <a:ext uri="{FF2B5EF4-FFF2-40B4-BE49-F238E27FC236}">
                    <a16:creationId xmlns:a16="http://schemas.microsoft.com/office/drawing/2014/main" id="{02BA7446-B3EA-83E0-34DD-E0E09C6767EC}"/>
                  </a:ext>
                </a:extLst>
              </p:cNvPr>
              <p:cNvSpPr/>
              <p:nvPr/>
            </p:nvSpPr>
            <p:spPr>
              <a:xfrm rot="9833210">
                <a:off x="8078162" y="1088601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Right Arrow 367">
                <a:extLst>
                  <a:ext uri="{FF2B5EF4-FFF2-40B4-BE49-F238E27FC236}">
                    <a16:creationId xmlns:a16="http://schemas.microsoft.com/office/drawing/2014/main" id="{73EFB436-6216-E2C5-50B9-E31519AA1D9D}"/>
                  </a:ext>
                </a:extLst>
              </p:cNvPr>
              <p:cNvSpPr/>
              <p:nvPr/>
            </p:nvSpPr>
            <p:spPr>
              <a:xfrm rot="9833210">
                <a:off x="8078162" y="988683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ight Arrow 370">
                <a:extLst>
                  <a:ext uri="{FF2B5EF4-FFF2-40B4-BE49-F238E27FC236}">
                    <a16:creationId xmlns:a16="http://schemas.microsoft.com/office/drawing/2014/main" id="{1E54DF3B-DEFF-A23F-B700-60916C9D825E}"/>
                  </a:ext>
                </a:extLst>
              </p:cNvPr>
              <p:cNvSpPr/>
              <p:nvPr/>
            </p:nvSpPr>
            <p:spPr>
              <a:xfrm rot="9833210">
                <a:off x="8078162" y="1286414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Right Arrow 371">
                <a:extLst>
                  <a:ext uri="{FF2B5EF4-FFF2-40B4-BE49-F238E27FC236}">
                    <a16:creationId xmlns:a16="http://schemas.microsoft.com/office/drawing/2014/main" id="{0CD6CE80-3936-999F-8467-E2F4115ABE8C}"/>
                  </a:ext>
                </a:extLst>
              </p:cNvPr>
              <p:cNvSpPr/>
              <p:nvPr/>
            </p:nvSpPr>
            <p:spPr>
              <a:xfrm rot="9833210">
                <a:off x="8078162" y="1186497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ight Arrow 353">
                <a:extLst>
                  <a:ext uri="{FF2B5EF4-FFF2-40B4-BE49-F238E27FC236}">
                    <a16:creationId xmlns:a16="http://schemas.microsoft.com/office/drawing/2014/main" id="{1D372B4B-A062-CA5D-85AE-5FD6617FE3C8}"/>
                  </a:ext>
                </a:extLst>
              </p:cNvPr>
              <p:cNvSpPr/>
              <p:nvPr/>
            </p:nvSpPr>
            <p:spPr>
              <a:xfrm rot="4386997" flipH="1" flipV="1">
                <a:off x="8176567" y="922333"/>
                <a:ext cx="83867" cy="88461"/>
              </a:xfrm>
              <a:prstGeom prst="rightArrow">
                <a:avLst>
                  <a:gd name="adj1" fmla="val 14165"/>
                  <a:gd name="adj2" fmla="val 57025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166DB82-FC50-C200-D229-6D9CDB9935C3}"/>
                </a:ext>
              </a:extLst>
            </p:cNvPr>
            <p:cNvSpPr txBox="1"/>
            <p:nvPr/>
          </p:nvSpPr>
          <p:spPr>
            <a:xfrm rot="16200000">
              <a:off x="10492971" y="1580874"/>
              <a:ext cx="6491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Airport Rd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BB613C9-2D9B-D265-913B-C6C1A06D1E81}"/>
                </a:ext>
              </a:extLst>
            </p:cNvPr>
            <p:cNvSpPr/>
            <p:nvPr/>
          </p:nvSpPr>
          <p:spPr>
            <a:xfrm>
              <a:off x="9856919" y="1298546"/>
              <a:ext cx="2003158" cy="1759726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Right Arrow 393">
              <a:extLst>
                <a:ext uri="{FF2B5EF4-FFF2-40B4-BE49-F238E27FC236}">
                  <a16:creationId xmlns:a16="http://schemas.microsoft.com/office/drawing/2014/main" id="{75F47EF9-0E33-A082-D64F-6F3C34B533E7}"/>
                </a:ext>
              </a:extLst>
            </p:cNvPr>
            <p:cNvSpPr/>
            <p:nvPr/>
          </p:nvSpPr>
          <p:spPr>
            <a:xfrm rot="5400000">
              <a:off x="10441208" y="1945117"/>
              <a:ext cx="226585" cy="79310"/>
            </a:xfrm>
            <a:prstGeom prst="rightArrow">
              <a:avLst>
                <a:gd name="adj1" fmla="val 28513"/>
                <a:gd name="adj2" fmla="val 139539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283274D-F156-2003-39A8-13D5479CFC36}"/>
                </a:ext>
              </a:extLst>
            </p:cNvPr>
            <p:cNvCxnSpPr/>
            <p:nvPr/>
          </p:nvCxnSpPr>
          <p:spPr>
            <a:xfrm>
              <a:off x="10876103" y="1298546"/>
              <a:ext cx="0" cy="175972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409F5D8-B92E-963B-55F3-BC08D1E52C70}"/>
                </a:ext>
              </a:extLst>
            </p:cNvPr>
            <p:cNvCxnSpPr>
              <a:cxnSpLocks/>
              <a:stCxn id="203" idx="1"/>
              <a:endCxn id="203" idx="3"/>
            </p:cNvCxnSpPr>
            <p:nvPr/>
          </p:nvCxnSpPr>
          <p:spPr>
            <a:xfrm>
              <a:off x="9856919" y="2178409"/>
              <a:ext cx="200315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B9F3B33B-A0DE-8F75-DD53-1BC66772D20D}"/>
                </a:ext>
              </a:extLst>
            </p:cNvPr>
            <p:cNvSpPr/>
            <p:nvPr/>
          </p:nvSpPr>
          <p:spPr>
            <a:xfrm>
              <a:off x="10794308" y="2073254"/>
              <a:ext cx="163182" cy="180668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8" name="Bent Arrow 405">
              <a:extLst>
                <a:ext uri="{FF2B5EF4-FFF2-40B4-BE49-F238E27FC236}">
                  <a16:creationId xmlns:a16="http://schemas.microsoft.com/office/drawing/2014/main" id="{9EB6065E-D048-9E4A-C811-33B3A4865C09}"/>
                </a:ext>
              </a:extLst>
            </p:cNvPr>
            <p:cNvSpPr/>
            <p:nvPr/>
          </p:nvSpPr>
          <p:spPr>
            <a:xfrm flipV="1">
              <a:off x="10630990" y="1875343"/>
              <a:ext cx="140137" cy="173868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00C3D58-403F-876C-D8A6-144EF4C33F19}"/>
                </a:ext>
              </a:extLst>
            </p:cNvPr>
            <p:cNvGrpSpPr/>
            <p:nvPr/>
          </p:nvGrpSpPr>
          <p:grpSpPr>
            <a:xfrm>
              <a:off x="10471487" y="2186388"/>
              <a:ext cx="304561" cy="851955"/>
              <a:chOff x="9134630" y="1490101"/>
              <a:chExt cx="304561" cy="851955"/>
            </a:xfrm>
          </p:grpSpPr>
          <p:sp>
            <p:nvSpPr>
              <p:cNvPr id="210" name="Right Arrow 389">
                <a:extLst>
                  <a:ext uri="{FF2B5EF4-FFF2-40B4-BE49-F238E27FC236}">
                    <a16:creationId xmlns:a16="http://schemas.microsoft.com/office/drawing/2014/main" id="{8F9A7F62-CFFB-5083-E9AD-E8BA4CBF558F}"/>
                  </a:ext>
                </a:extLst>
              </p:cNvPr>
              <p:cNvSpPr/>
              <p:nvPr/>
            </p:nvSpPr>
            <p:spPr>
              <a:xfrm>
                <a:off x="9212606" y="2090978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Bent Arrow 274">
                <a:extLst>
                  <a:ext uri="{FF2B5EF4-FFF2-40B4-BE49-F238E27FC236}">
                    <a16:creationId xmlns:a16="http://schemas.microsoft.com/office/drawing/2014/main" id="{E7B1E594-3004-9C82-B11A-ACFAA77AA5F0}"/>
                  </a:ext>
                </a:extLst>
              </p:cNvPr>
              <p:cNvSpPr/>
              <p:nvPr/>
            </p:nvSpPr>
            <p:spPr>
              <a:xfrm rot="5400000">
                <a:off x="9224159" y="2185054"/>
                <a:ext cx="140137" cy="173868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97618B3E-C883-D917-95FE-B35D47EACF45}"/>
                  </a:ext>
                </a:extLst>
              </p:cNvPr>
              <p:cNvGrpSpPr/>
              <p:nvPr/>
            </p:nvGrpSpPr>
            <p:grpSpPr>
              <a:xfrm>
                <a:off x="9134630" y="1490101"/>
                <a:ext cx="304561" cy="562484"/>
                <a:chOff x="9134630" y="1490101"/>
                <a:chExt cx="304561" cy="562484"/>
              </a:xfrm>
            </p:grpSpPr>
            <p:sp>
              <p:nvSpPr>
                <p:cNvPr id="213" name="Right Arrow 387">
                  <a:extLst>
                    <a:ext uri="{FF2B5EF4-FFF2-40B4-BE49-F238E27FC236}">
                      <a16:creationId xmlns:a16="http://schemas.microsoft.com/office/drawing/2014/main" id="{582EF5AF-C17E-2357-F8F4-1730D6ACB801}"/>
                    </a:ext>
                  </a:extLst>
                </p:cNvPr>
                <p:cNvSpPr/>
                <p:nvPr/>
              </p:nvSpPr>
              <p:spPr>
                <a:xfrm>
                  <a:off x="9212606" y="1750778"/>
                  <a:ext cx="226585" cy="79310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Right Arrow 388">
                  <a:extLst>
                    <a:ext uri="{FF2B5EF4-FFF2-40B4-BE49-F238E27FC236}">
                      <a16:creationId xmlns:a16="http://schemas.microsoft.com/office/drawing/2014/main" id="{2CDD0CE0-CC32-A23C-29AB-1E342954F79D}"/>
                    </a:ext>
                  </a:extLst>
                </p:cNvPr>
                <p:cNvSpPr/>
                <p:nvPr/>
              </p:nvSpPr>
              <p:spPr>
                <a:xfrm>
                  <a:off x="9212606" y="1856077"/>
                  <a:ext cx="226585" cy="79310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Right Arrow 389">
                  <a:extLst>
                    <a:ext uri="{FF2B5EF4-FFF2-40B4-BE49-F238E27FC236}">
                      <a16:creationId xmlns:a16="http://schemas.microsoft.com/office/drawing/2014/main" id="{5F3DF645-8469-DC2A-7AD4-DE6276D2C6B5}"/>
                    </a:ext>
                  </a:extLst>
                </p:cNvPr>
                <p:cNvSpPr/>
                <p:nvPr/>
              </p:nvSpPr>
              <p:spPr>
                <a:xfrm>
                  <a:off x="9212606" y="1973275"/>
                  <a:ext cx="226585" cy="79310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Bent Arrow 391">
                  <a:extLst>
                    <a:ext uri="{FF2B5EF4-FFF2-40B4-BE49-F238E27FC236}">
                      <a16:creationId xmlns:a16="http://schemas.microsoft.com/office/drawing/2014/main" id="{76C28421-6383-980D-CB25-1E3EBD1CB51D}"/>
                    </a:ext>
                  </a:extLst>
                </p:cNvPr>
                <p:cNvSpPr/>
                <p:nvPr/>
              </p:nvSpPr>
              <p:spPr>
                <a:xfrm rot="16200000" flipV="1">
                  <a:off x="9236411" y="1556931"/>
                  <a:ext cx="140137" cy="173868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Bent Arrow 391">
                  <a:extLst>
                    <a:ext uri="{FF2B5EF4-FFF2-40B4-BE49-F238E27FC236}">
                      <a16:creationId xmlns:a16="http://schemas.microsoft.com/office/drawing/2014/main" id="{4D6AA9CB-F68A-2E6D-DA5B-88896AC63346}"/>
                    </a:ext>
                  </a:extLst>
                </p:cNvPr>
                <p:cNvSpPr/>
                <p:nvPr/>
              </p:nvSpPr>
              <p:spPr>
                <a:xfrm rot="16200000" flipV="1">
                  <a:off x="9151495" y="1473236"/>
                  <a:ext cx="140137" cy="173868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22C09A20-03BA-4DA7-69F1-B5982D73F150}"/>
                </a:ext>
              </a:extLst>
            </p:cNvPr>
            <p:cNvGrpSpPr/>
            <p:nvPr/>
          </p:nvGrpSpPr>
          <p:grpSpPr>
            <a:xfrm>
              <a:off x="10993091" y="2271854"/>
              <a:ext cx="552097" cy="227265"/>
              <a:chOff x="9564794" y="1575567"/>
              <a:chExt cx="552097" cy="227265"/>
            </a:xfrm>
          </p:grpSpPr>
          <p:sp>
            <p:nvSpPr>
              <p:cNvPr id="219" name="Right Arrow 400">
                <a:extLst>
                  <a:ext uri="{FF2B5EF4-FFF2-40B4-BE49-F238E27FC236}">
                    <a16:creationId xmlns:a16="http://schemas.microsoft.com/office/drawing/2014/main" id="{48B845BB-EF85-90B6-6FA7-F735BC803C88}"/>
                  </a:ext>
                </a:extLst>
              </p:cNvPr>
              <p:cNvSpPr/>
              <p:nvPr/>
            </p:nvSpPr>
            <p:spPr>
              <a:xfrm rot="16200000">
                <a:off x="9802404" y="1649205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Bent Arrow 394">
                <a:extLst>
                  <a:ext uri="{FF2B5EF4-FFF2-40B4-BE49-F238E27FC236}">
                    <a16:creationId xmlns:a16="http://schemas.microsoft.com/office/drawing/2014/main" id="{890DDA61-56D0-36D6-61C9-C6129A68DD53}"/>
                  </a:ext>
                </a:extLst>
              </p:cNvPr>
              <p:cNvSpPr/>
              <p:nvPr/>
            </p:nvSpPr>
            <p:spPr>
              <a:xfrm rot="10800000" flipV="1">
                <a:off x="9564794" y="1628906"/>
                <a:ext cx="140137" cy="173868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Bent Arrow 394">
                <a:extLst>
                  <a:ext uri="{FF2B5EF4-FFF2-40B4-BE49-F238E27FC236}">
                    <a16:creationId xmlns:a16="http://schemas.microsoft.com/office/drawing/2014/main" id="{CA126FA8-7BA6-9DEA-DB97-1DE3BF80C974}"/>
                  </a:ext>
                </a:extLst>
              </p:cNvPr>
              <p:cNvSpPr/>
              <p:nvPr/>
            </p:nvSpPr>
            <p:spPr>
              <a:xfrm rot="10800000" flipV="1">
                <a:off x="9714307" y="1628964"/>
                <a:ext cx="140137" cy="173868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Bent Arrow 290">
                <a:extLst>
                  <a:ext uri="{FF2B5EF4-FFF2-40B4-BE49-F238E27FC236}">
                    <a16:creationId xmlns:a16="http://schemas.microsoft.com/office/drawing/2014/main" id="{B417DAE2-DA6C-FC85-DF73-DCCEF9E93B25}"/>
                  </a:ext>
                </a:extLst>
              </p:cNvPr>
              <p:cNvSpPr/>
              <p:nvPr/>
            </p:nvSpPr>
            <p:spPr>
              <a:xfrm rot="10800000" flipH="1" flipV="1">
                <a:off x="9976754" y="1625152"/>
                <a:ext cx="140137" cy="173868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3" name="Bent Arrow 274">
              <a:extLst>
                <a:ext uri="{FF2B5EF4-FFF2-40B4-BE49-F238E27FC236}">
                  <a16:creationId xmlns:a16="http://schemas.microsoft.com/office/drawing/2014/main" id="{EAEE833F-F5E0-2ABD-ECD1-BC2F32B3E397}"/>
                </a:ext>
              </a:extLst>
            </p:cNvPr>
            <p:cNvSpPr/>
            <p:nvPr/>
          </p:nvSpPr>
          <p:spPr>
            <a:xfrm rot="10800000">
              <a:off x="10271573" y="1867480"/>
              <a:ext cx="140137" cy="173868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Bent Arrow 274">
              <a:extLst>
                <a:ext uri="{FF2B5EF4-FFF2-40B4-BE49-F238E27FC236}">
                  <a16:creationId xmlns:a16="http://schemas.microsoft.com/office/drawing/2014/main" id="{D02BF851-2F85-8AA3-7EC4-3BEF78B312F4}"/>
                </a:ext>
              </a:extLst>
            </p:cNvPr>
            <p:cNvSpPr/>
            <p:nvPr/>
          </p:nvSpPr>
          <p:spPr>
            <a:xfrm rot="10800000">
              <a:off x="10112341" y="1867480"/>
              <a:ext cx="140137" cy="173868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10F372C5-D91B-2478-DCAD-BC2042197368}"/>
                </a:ext>
              </a:extLst>
            </p:cNvPr>
            <p:cNvGrpSpPr/>
            <p:nvPr/>
          </p:nvGrpSpPr>
          <p:grpSpPr>
            <a:xfrm>
              <a:off x="4940834" y="1928781"/>
              <a:ext cx="356092" cy="155855"/>
              <a:chOff x="5557237" y="1232494"/>
              <a:chExt cx="356092" cy="155855"/>
            </a:xfrm>
          </p:grpSpPr>
          <p:sp>
            <p:nvSpPr>
              <p:cNvPr id="226" name="Bent Arrow 341">
                <a:extLst>
                  <a:ext uri="{FF2B5EF4-FFF2-40B4-BE49-F238E27FC236}">
                    <a16:creationId xmlns:a16="http://schemas.microsoft.com/office/drawing/2014/main" id="{6E26BFBB-6AD2-E19A-3363-3B1252D0F08D}"/>
                  </a:ext>
                </a:extLst>
              </p:cNvPr>
              <p:cNvSpPr/>
              <p:nvPr/>
            </p:nvSpPr>
            <p:spPr>
              <a:xfrm flipH="1" flipV="1">
                <a:off x="5684866" y="1235809"/>
                <a:ext cx="111632" cy="152540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A5A5A5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Bent Arrow 341">
                <a:extLst>
                  <a:ext uri="{FF2B5EF4-FFF2-40B4-BE49-F238E27FC236}">
                    <a16:creationId xmlns:a16="http://schemas.microsoft.com/office/drawing/2014/main" id="{F8455123-212E-F419-964A-D205EB6CB1E5}"/>
                  </a:ext>
                </a:extLst>
              </p:cNvPr>
              <p:cNvSpPr/>
              <p:nvPr/>
            </p:nvSpPr>
            <p:spPr>
              <a:xfrm flipH="1" flipV="1">
                <a:off x="5801697" y="1232494"/>
                <a:ext cx="111632" cy="152540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A5A5A5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Bent Arrow 341">
                <a:extLst>
                  <a:ext uri="{FF2B5EF4-FFF2-40B4-BE49-F238E27FC236}">
                    <a16:creationId xmlns:a16="http://schemas.microsoft.com/office/drawing/2014/main" id="{AB43BB98-734D-DF15-416C-92EC0D2F827F}"/>
                  </a:ext>
                </a:extLst>
              </p:cNvPr>
              <p:cNvSpPr/>
              <p:nvPr/>
            </p:nvSpPr>
            <p:spPr>
              <a:xfrm flipH="1" flipV="1">
                <a:off x="5557237" y="1232494"/>
                <a:ext cx="111632" cy="152540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C1F4B355-7443-A666-2615-A53E05B0B6BB}"/>
                </a:ext>
              </a:extLst>
            </p:cNvPr>
            <p:cNvGrpSpPr/>
            <p:nvPr/>
          </p:nvGrpSpPr>
          <p:grpSpPr>
            <a:xfrm>
              <a:off x="5600042" y="1943883"/>
              <a:ext cx="367664" cy="152530"/>
              <a:chOff x="5972605" y="1237436"/>
              <a:chExt cx="367664" cy="152530"/>
            </a:xfrm>
          </p:grpSpPr>
          <p:sp>
            <p:nvSpPr>
              <p:cNvPr id="230" name="Bent Arrow 335">
                <a:extLst>
                  <a:ext uri="{FF2B5EF4-FFF2-40B4-BE49-F238E27FC236}">
                    <a16:creationId xmlns:a16="http://schemas.microsoft.com/office/drawing/2014/main" id="{5D7DD4EE-BBC3-4035-CF25-4B4B23DDB0A0}"/>
                  </a:ext>
                </a:extLst>
              </p:cNvPr>
              <p:cNvSpPr/>
              <p:nvPr/>
            </p:nvSpPr>
            <p:spPr>
              <a:xfrm flipV="1">
                <a:off x="5972605" y="1237436"/>
                <a:ext cx="111632" cy="146434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A5A5A5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Bent Arrow 335">
                <a:extLst>
                  <a:ext uri="{FF2B5EF4-FFF2-40B4-BE49-F238E27FC236}">
                    <a16:creationId xmlns:a16="http://schemas.microsoft.com/office/drawing/2014/main" id="{40CD4D72-41F3-BC77-011B-FE35812DCEFB}"/>
                  </a:ext>
                </a:extLst>
              </p:cNvPr>
              <p:cNvSpPr/>
              <p:nvPr/>
            </p:nvSpPr>
            <p:spPr>
              <a:xfrm flipV="1">
                <a:off x="6100621" y="1243532"/>
                <a:ext cx="111632" cy="146434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A5A5A5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Bent Arrow 335">
                <a:extLst>
                  <a:ext uri="{FF2B5EF4-FFF2-40B4-BE49-F238E27FC236}">
                    <a16:creationId xmlns:a16="http://schemas.microsoft.com/office/drawing/2014/main" id="{41A694A7-5734-B3B5-8EBD-C518E857B67C}"/>
                  </a:ext>
                </a:extLst>
              </p:cNvPr>
              <p:cNvSpPr/>
              <p:nvPr/>
            </p:nvSpPr>
            <p:spPr>
              <a:xfrm flipV="1">
                <a:off x="6228637" y="1243532"/>
                <a:ext cx="111632" cy="146434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A5A5A5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3" name="Bent Arrow 364">
              <a:extLst>
                <a:ext uri="{FF2B5EF4-FFF2-40B4-BE49-F238E27FC236}">
                  <a16:creationId xmlns:a16="http://schemas.microsoft.com/office/drawing/2014/main" id="{B3BB370C-6393-2C81-9895-1891CE28D3E4}"/>
                </a:ext>
              </a:extLst>
            </p:cNvPr>
            <p:cNvSpPr/>
            <p:nvPr/>
          </p:nvSpPr>
          <p:spPr>
            <a:xfrm>
              <a:off x="9313720" y="2305899"/>
              <a:ext cx="108297" cy="143820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Bent Arrow 364">
              <a:extLst>
                <a:ext uri="{FF2B5EF4-FFF2-40B4-BE49-F238E27FC236}">
                  <a16:creationId xmlns:a16="http://schemas.microsoft.com/office/drawing/2014/main" id="{81BE7B3E-59D1-BB18-6925-CF4B78953EA9}"/>
                </a:ext>
              </a:extLst>
            </p:cNvPr>
            <p:cNvSpPr/>
            <p:nvPr/>
          </p:nvSpPr>
          <p:spPr>
            <a:xfrm>
              <a:off x="9197896" y="2299803"/>
              <a:ext cx="108297" cy="143820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63350F1-CB37-D48F-D468-53FAF32E0A65}"/>
                </a:ext>
              </a:extLst>
            </p:cNvPr>
            <p:cNvGrpSpPr/>
            <p:nvPr/>
          </p:nvGrpSpPr>
          <p:grpSpPr>
            <a:xfrm>
              <a:off x="10948926" y="1340852"/>
              <a:ext cx="236307" cy="734320"/>
              <a:chOff x="9573969" y="644565"/>
              <a:chExt cx="236307" cy="734320"/>
            </a:xfrm>
          </p:grpSpPr>
          <p:sp>
            <p:nvSpPr>
              <p:cNvPr id="236" name="Bent Arrow 394">
                <a:extLst>
                  <a:ext uri="{FF2B5EF4-FFF2-40B4-BE49-F238E27FC236}">
                    <a16:creationId xmlns:a16="http://schemas.microsoft.com/office/drawing/2014/main" id="{95579796-C406-0067-0DA3-18BEBF868FF7}"/>
                  </a:ext>
                </a:extLst>
              </p:cNvPr>
              <p:cNvSpPr/>
              <p:nvPr/>
            </p:nvSpPr>
            <p:spPr>
              <a:xfrm rot="5400000" flipV="1">
                <a:off x="9653273" y="1221883"/>
                <a:ext cx="140137" cy="173868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Right Arrow 395">
                <a:extLst>
                  <a:ext uri="{FF2B5EF4-FFF2-40B4-BE49-F238E27FC236}">
                    <a16:creationId xmlns:a16="http://schemas.microsoft.com/office/drawing/2014/main" id="{13DAE9B2-ABB8-5F10-690F-362E2BEF2720}"/>
                  </a:ext>
                </a:extLst>
              </p:cNvPr>
              <p:cNvSpPr/>
              <p:nvPr/>
            </p:nvSpPr>
            <p:spPr>
              <a:xfrm rot="10800000">
                <a:off x="9578977" y="1138829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Right Arrow 396">
                <a:extLst>
                  <a:ext uri="{FF2B5EF4-FFF2-40B4-BE49-F238E27FC236}">
                    <a16:creationId xmlns:a16="http://schemas.microsoft.com/office/drawing/2014/main" id="{ECE865B4-7F16-2C76-77FE-A4A4DD8507FD}"/>
                  </a:ext>
                </a:extLst>
              </p:cNvPr>
              <p:cNvSpPr/>
              <p:nvPr/>
            </p:nvSpPr>
            <p:spPr>
              <a:xfrm rot="10800000">
                <a:off x="9578977" y="1038912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Right Arrow 398">
                <a:extLst>
                  <a:ext uri="{FF2B5EF4-FFF2-40B4-BE49-F238E27FC236}">
                    <a16:creationId xmlns:a16="http://schemas.microsoft.com/office/drawing/2014/main" id="{7EA5A80C-AD46-DDF5-6C15-8986F14E39A5}"/>
                  </a:ext>
                </a:extLst>
              </p:cNvPr>
              <p:cNvSpPr/>
              <p:nvPr/>
            </p:nvSpPr>
            <p:spPr>
              <a:xfrm rot="10800000">
                <a:off x="9578977" y="932991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Right Arrow 398">
                <a:extLst>
                  <a:ext uri="{FF2B5EF4-FFF2-40B4-BE49-F238E27FC236}">
                    <a16:creationId xmlns:a16="http://schemas.microsoft.com/office/drawing/2014/main" id="{A1ECDEAD-4113-A094-0FCE-DFB3081196B6}"/>
                  </a:ext>
                </a:extLst>
              </p:cNvPr>
              <p:cNvSpPr/>
              <p:nvPr/>
            </p:nvSpPr>
            <p:spPr>
              <a:xfrm rot="10800000">
                <a:off x="9578977" y="823108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Right Arrow 367">
                <a:extLst>
                  <a:ext uri="{FF2B5EF4-FFF2-40B4-BE49-F238E27FC236}">
                    <a16:creationId xmlns:a16="http://schemas.microsoft.com/office/drawing/2014/main" id="{DFCAB7B6-117B-EB4A-CF72-A5C039C5C4E9}"/>
                  </a:ext>
                </a:extLst>
              </p:cNvPr>
              <p:cNvSpPr/>
              <p:nvPr/>
            </p:nvSpPr>
            <p:spPr>
              <a:xfrm rot="10800000">
                <a:off x="9573969" y="708618"/>
                <a:ext cx="226585" cy="79310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Right Arrow 353">
                <a:extLst>
                  <a:ext uri="{FF2B5EF4-FFF2-40B4-BE49-F238E27FC236}">
                    <a16:creationId xmlns:a16="http://schemas.microsoft.com/office/drawing/2014/main" id="{C666D2C9-3F1A-FBA1-38AA-4185F3972FCE}"/>
                  </a:ext>
                </a:extLst>
              </p:cNvPr>
              <p:cNvSpPr/>
              <p:nvPr/>
            </p:nvSpPr>
            <p:spPr>
              <a:xfrm rot="5353787" flipH="1" flipV="1">
                <a:off x="9672374" y="642268"/>
                <a:ext cx="83867" cy="88461"/>
              </a:xfrm>
              <a:prstGeom prst="rightArrow">
                <a:avLst>
                  <a:gd name="adj1" fmla="val 14165"/>
                  <a:gd name="adj2" fmla="val 57025"/>
                </a:avLst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A3C8CF2-4C2D-EEAE-4D62-A072A396A772}"/>
                </a:ext>
              </a:extLst>
            </p:cNvPr>
            <p:cNvSpPr txBox="1"/>
            <p:nvPr/>
          </p:nvSpPr>
          <p:spPr>
            <a:xfrm>
              <a:off x="4846251" y="1614571"/>
              <a:ext cx="581810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37.1/D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68272B64-8B6D-6B88-0C78-1D5212DA3910}"/>
                </a:ext>
              </a:extLst>
            </p:cNvPr>
            <p:cNvSpPr txBox="1"/>
            <p:nvPr/>
          </p:nvSpPr>
          <p:spPr>
            <a:xfrm>
              <a:off x="4846251" y="1369958"/>
              <a:ext cx="581810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11.6/B</a:t>
              </a:r>
            </a:p>
          </p:txBody>
        </p: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1068D6F0-AEA4-1753-A44B-A4DDFF713A71}"/>
                </a:ext>
              </a:extLst>
            </p:cNvPr>
            <p:cNvCxnSpPr/>
            <p:nvPr/>
          </p:nvCxnSpPr>
          <p:spPr>
            <a:xfrm>
              <a:off x="4846665" y="1614571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AE53AA19-53AA-AB91-20DF-0A9C2C0BCDFE}"/>
                </a:ext>
              </a:extLst>
            </p:cNvPr>
            <p:cNvSpPr txBox="1"/>
            <p:nvPr/>
          </p:nvSpPr>
          <p:spPr>
            <a:xfrm>
              <a:off x="5303690" y="2660814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21.6/C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B8F97F65-7A16-2FDB-0E12-3BAEB5A9D830}"/>
                </a:ext>
              </a:extLst>
            </p:cNvPr>
            <p:cNvSpPr txBox="1"/>
            <p:nvPr/>
          </p:nvSpPr>
          <p:spPr>
            <a:xfrm>
              <a:off x="5303690" y="2416201"/>
              <a:ext cx="581810" cy="246221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8.6/A</a:t>
              </a:r>
            </a:p>
          </p:txBody>
        </p: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31835F03-C02B-1A79-6C36-4D4C8709A050}"/>
                </a:ext>
              </a:extLst>
            </p:cNvPr>
            <p:cNvCxnSpPr/>
            <p:nvPr/>
          </p:nvCxnSpPr>
          <p:spPr>
            <a:xfrm>
              <a:off x="5304104" y="2660814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C7E7BC70-6339-BF56-2CE4-7864914390FA}"/>
                </a:ext>
              </a:extLst>
            </p:cNvPr>
            <p:cNvSpPr txBox="1"/>
            <p:nvPr/>
          </p:nvSpPr>
          <p:spPr>
            <a:xfrm>
              <a:off x="5476171" y="1614571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21.5/C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D2A14AF5-647E-1F2C-05CA-366C1890A9C8}"/>
                </a:ext>
              </a:extLst>
            </p:cNvPr>
            <p:cNvSpPr txBox="1"/>
            <p:nvPr/>
          </p:nvSpPr>
          <p:spPr>
            <a:xfrm>
              <a:off x="5476171" y="1369958"/>
              <a:ext cx="581810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37.8/D</a:t>
              </a:r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29E7F703-F14A-8188-D0B1-3DFD398D4989}"/>
                </a:ext>
              </a:extLst>
            </p:cNvPr>
            <p:cNvCxnSpPr/>
            <p:nvPr/>
          </p:nvCxnSpPr>
          <p:spPr>
            <a:xfrm>
              <a:off x="5476585" y="1614571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8A0F7B11-CDDA-627C-390A-43B7623E0612}"/>
                </a:ext>
              </a:extLst>
            </p:cNvPr>
            <p:cNvSpPr txBox="1"/>
            <p:nvPr/>
          </p:nvSpPr>
          <p:spPr>
            <a:xfrm>
              <a:off x="6573226" y="2670974"/>
              <a:ext cx="581810" cy="253916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</a:rPr>
                <a:t>21.6/C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48945764-923D-F5C1-6851-54FA9F5C9AA2}"/>
                </a:ext>
              </a:extLst>
            </p:cNvPr>
            <p:cNvSpPr txBox="1"/>
            <p:nvPr/>
          </p:nvSpPr>
          <p:spPr>
            <a:xfrm>
              <a:off x="6573226" y="2426361"/>
              <a:ext cx="581810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12.1/B</a:t>
              </a:r>
            </a:p>
          </p:txBody>
        </p: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71570F23-DDE7-5D42-BEB4-4A4476B747B8}"/>
                </a:ext>
              </a:extLst>
            </p:cNvPr>
            <p:cNvCxnSpPr/>
            <p:nvPr/>
          </p:nvCxnSpPr>
          <p:spPr>
            <a:xfrm>
              <a:off x="6573640" y="2670974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7D93B700-58A1-00B2-7071-FDA2056E8983}"/>
                </a:ext>
              </a:extLst>
            </p:cNvPr>
            <p:cNvSpPr txBox="1"/>
            <p:nvPr/>
          </p:nvSpPr>
          <p:spPr>
            <a:xfrm>
              <a:off x="8411934" y="2744310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28.9/C</a:t>
              </a: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296E240F-1146-C6AB-FAD9-680B63C2A861}"/>
                </a:ext>
              </a:extLst>
            </p:cNvPr>
            <p:cNvSpPr txBox="1"/>
            <p:nvPr/>
          </p:nvSpPr>
          <p:spPr>
            <a:xfrm>
              <a:off x="8411934" y="2499697"/>
              <a:ext cx="581810" cy="246221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1.0/A</a:t>
              </a:r>
            </a:p>
          </p:txBody>
        </p: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7DD6D81F-A540-D320-497E-D2D3ED78F418}"/>
                </a:ext>
              </a:extLst>
            </p:cNvPr>
            <p:cNvCxnSpPr/>
            <p:nvPr/>
          </p:nvCxnSpPr>
          <p:spPr>
            <a:xfrm>
              <a:off x="8412348" y="2744310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51FDE615-B8F7-F9C3-DDC5-C5CF0DC57A7A}"/>
                </a:ext>
              </a:extLst>
            </p:cNvPr>
            <p:cNvSpPr txBox="1"/>
            <p:nvPr/>
          </p:nvSpPr>
          <p:spPr>
            <a:xfrm>
              <a:off x="9041854" y="2744310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23.3/C</a:t>
              </a: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E4BF9158-D49C-130D-AC49-76E6C82FE78E}"/>
                </a:ext>
              </a:extLst>
            </p:cNvPr>
            <p:cNvSpPr txBox="1"/>
            <p:nvPr/>
          </p:nvSpPr>
          <p:spPr>
            <a:xfrm>
              <a:off x="9041854" y="2499697"/>
              <a:ext cx="581810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61.1/E</a:t>
              </a:r>
            </a:p>
          </p:txBody>
        </p: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328FB087-69CD-30DB-5FD8-34628FFB5C89}"/>
                </a:ext>
              </a:extLst>
            </p:cNvPr>
            <p:cNvCxnSpPr/>
            <p:nvPr/>
          </p:nvCxnSpPr>
          <p:spPr>
            <a:xfrm>
              <a:off x="9042268" y="2744310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EBCF759C-CE15-6294-2CB7-5333494CDBCF}"/>
                </a:ext>
              </a:extLst>
            </p:cNvPr>
            <p:cNvSpPr txBox="1"/>
            <p:nvPr/>
          </p:nvSpPr>
          <p:spPr>
            <a:xfrm>
              <a:off x="7398267" y="1803845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26.5/C</a:t>
              </a: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BFD95C93-AAC5-1E0A-2400-59241B760F6C}"/>
                </a:ext>
              </a:extLst>
            </p:cNvPr>
            <p:cNvSpPr txBox="1"/>
            <p:nvPr/>
          </p:nvSpPr>
          <p:spPr>
            <a:xfrm>
              <a:off x="7398267" y="1559232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20.3/C</a:t>
              </a:r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065C8A8D-4548-4F35-44A0-6CF7FA5FEDBD}"/>
                </a:ext>
              </a:extLst>
            </p:cNvPr>
            <p:cNvCxnSpPr/>
            <p:nvPr/>
          </p:nvCxnSpPr>
          <p:spPr>
            <a:xfrm>
              <a:off x="7398681" y="1803845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46FBEC66-552F-37B8-ED49-071AC4BC203E}"/>
                </a:ext>
              </a:extLst>
            </p:cNvPr>
            <p:cNvSpPr txBox="1"/>
            <p:nvPr/>
          </p:nvSpPr>
          <p:spPr>
            <a:xfrm>
              <a:off x="8686047" y="1796225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29.4/C</a:t>
              </a: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37732ABE-4D3C-A618-8C62-EC7CF3257177}"/>
                </a:ext>
              </a:extLst>
            </p:cNvPr>
            <p:cNvSpPr txBox="1"/>
            <p:nvPr/>
          </p:nvSpPr>
          <p:spPr>
            <a:xfrm>
              <a:off x="8686047" y="1551612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26.7/C</a:t>
              </a:r>
            </a:p>
          </p:txBody>
        </p: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2E59DDCE-2785-8745-C9B7-BE054DBAD8A2}"/>
                </a:ext>
              </a:extLst>
            </p:cNvPr>
            <p:cNvCxnSpPr/>
            <p:nvPr/>
          </p:nvCxnSpPr>
          <p:spPr>
            <a:xfrm>
              <a:off x="8686461" y="1796225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35F8B163-A00B-311A-4F01-8C5AEED2E58B}"/>
                </a:ext>
              </a:extLst>
            </p:cNvPr>
            <p:cNvSpPr txBox="1"/>
            <p:nvPr/>
          </p:nvSpPr>
          <p:spPr>
            <a:xfrm>
              <a:off x="10080203" y="1581432"/>
              <a:ext cx="581810" cy="24622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91.9/F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713223D-D3DC-5BEB-AA17-E9C6BEA09A16}"/>
                </a:ext>
              </a:extLst>
            </p:cNvPr>
            <p:cNvSpPr txBox="1"/>
            <p:nvPr/>
          </p:nvSpPr>
          <p:spPr>
            <a:xfrm>
              <a:off x="10080203" y="1336819"/>
              <a:ext cx="581810" cy="24622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89.8/F</a:t>
              </a:r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44FE8D69-335D-81C0-6546-CCE8D1C5C3E9}"/>
                </a:ext>
              </a:extLst>
            </p:cNvPr>
            <p:cNvCxnSpPr/>
            <p:nvPr/>
          </p:nvCxnSpPr>
          <p:spPr>
            <a:xfrm>
              <a:off x="10080617" y="1581432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7A443C2C-B9E8-F439-EAC9-DF331D795961}"/>
                </a:ext>
              </a:extLst>
            </p:cNvPr>
            <p:cNvSpPr txBox="1"/>
            <p:nvPr/>
          </p:nvSpPr>
          <p:spPr>
            <a:xfrm>
              <a:off x="9910664" y="2637736"/>
              <a:ext cx="581810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23.4/C</a:t>
              </a: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68836CC1-34AD-9036-0539-DE144E40573E}"/>
                </a:ext>
              </a:extLst>
            </p:cNvPr>
            <p:cNvSpPr txBox="1"/>
            <p:nvPr/>
          </p:nvSpPr>
          <p:spPr>
            <a:xfrm>
              <a:off x="9910664" y="2393123"/>
              <a:ext cx="581810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37.7/D</a:t>
              </a:r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A3A46E02-9C69-5E4A-92DB-E09CB23155DA}"/>
                </a:ext>
              </a:extLst>
            </p:cNvPr>
            <p:cNvCxnSpPr/>
            <p:nvPr/>
          </p:nvCxnSpPr>
          <p:spPr>
            <a:xfrm>
              <a:off x="9903458" y="2637736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A8D36B41-AF95-4712-B91C-07E3E8532105}"/>
                </a:ext>
              </a:extLst>
            </p:cNvPr>
            <p:cNvSpPr txBox="1"/>
            <p:nvPr/>
          </p:nvSpPr>
          <p:spPr>
            <a:xfrm>
              <a:off x="11001148" y="2774853"/>
              <a:ext cx="581810" cy="246221"/>
            </a:xfrm>
            <a:prstGeom prst="rect">
              <a:avLst/>
            </a:prstGeom>
            <a:solidFill>
              <a:srgbClr val="F9383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81.0/F</a:t>
              </a: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36C0F1AD-EE2B-0424-FB1C-5AE23786F3F1}"/>
                </a:ext>
              </a:extLst>
            </p:cNvPr>
            <p:cNvSpPr txBox="1"/>
            <p:nvPr/>
          </p:nvSpPr>
          <p:spPr>
            <a:xfrm>
              <a:off x="11001148" y="2530240"/>
              <a:ext cx="581810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77.1/E</a:t>
              </a:r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DA5EAB21-F9D3-6658-75ED-F936957A32E7}"/>
                </a:ext>
              </a:extLst>
            </p:cNvPr>
            <p:cNvCxnSpPr/>
            <p:nvPr/>
          </p:nvCxnSpPr>
          <p:spPr>
            <a:xfrm>
              <a:off x="11001562" y="2774853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913D40DD-D512-9182-5E9D-7DA93A4E9A03}"/>
                </a:ext>
              </a:extLst>
            </p:cNvPr>
            <p:cNvSpPr txBox="1"/>
            <p:nvPr/>
          </p:nvSpPr>
          <p:spPr>
            <a:xfrm>
              <a:off x="11206525" y="1685588"/>
              <a:ext cx="581810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19.8/B</a:t>
              </a: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2C4ACCB5-6CE6-D3F8-EAF6-79BC5C8F1CE4}"/>
                </a:ext>
              </a:extLst>
            </p:cNvPr>
            <p:cNvSpPr txBox="1"/>
            <p:nvPr/>
          </p:nvSpPr>
          <p:spPr>
            <a:xfrm>
              <a:off x="11206525" y="1440975"/>
              <a:ext cx="581810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18.1/B</a:t>
              </a:r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2604E1CD-15BB-74A2-BCAD-AE7F29D52701}"/>
                </a:ext>
              </a:extLst>
            </p:cNvPr>
            <p:cNvCxnSpPr/>
            <p:nvPr/>
          </p:nvCxnSpPr>
          <p:spPr>
            <a:xfrm>
              <a:off x="11206939" y="1685588"/>
              <a:ext cx="58181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5D3C26-6BDC-419E-477E-72FDA2A69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8508D-DF19-3C06-C02B-29C050FA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8DE68-187F-59FB-2E78-4FEDD1C72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D5CB98-8A87-1C2B-74B5-9C26CAE1BA73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64ECC-58D3-99D5-8B3B-B94405DCFD72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FFA87-9EC2-929F-25C8-19EC6ABA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Diverging Diamond Interchange Defined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0DC69-BE82-0741-60D7-A0CC7B411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C47FCD-E6B5-6A0B-A022-676D3D261800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3A44F5-3E5D-1E58-1C59-7CFE2A0ED794}"/>
              </a:ext>
            </a:extLst>
          </p:cNvPr>
          <p:cNvGrpSpPr/>
          <p:nvPr/>
        </p:nvGrpSpPr>
        <p:grpSpPr>
          <a:xfrm>
            <a:off x="5512026" y="1883667"/>
            <a:ext cx="5308859" cy="3863391"/>
            <a:chOff x="6009957" y="2076469"/>
            <a:chExt cx="5191125" cy="34766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8E68D9-A7A2-A0C1-9201-5CDCFE984C8E}"/>
                </a:ext>
              </a:extLst>
            </p:cNvPr>
            <p:cNvGrpSpPr/>
            <p:nvPr/>
          </p:nvGrpSpPr>
          <p:grpSpPr>
            <a:xfrm>
              <a:off x="6009957" y="2076469"/>
              <a:ext cx="5191125" cy="3476625"/>
              <a:chOff x="6009957" y="2076469"/>
              <a:chExt cx="5191125" cy="347662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47FECF1-B416-525E-E3F3-69DC05AAA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9957" y="2076469"/>
                <a:ext cx="5191125" cy="3476625"/>
              </a:xfrm>
              <a:prstGeom prst="rect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820A86-070C-D327-1223-5E20C15ECE95}"/>
                  </a:ext>
                </a:extLst>
              </p:cNvPr>
              <p:cNvSpPr/>
              <p:nvPr/>
            </p:nvSpPr>
            <p:spPr>
              <a:xfrm rot="376549">
                <a:off x="9915887" y="3378759"/>
                <a:ext cx="915869" cy="1971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AB5ED9-BF4D-B5B5-EC09-20955EBBBF24}"/>
                  </a:ext>
                </a:extLst>
              </p:cNvPr>
              <p:cNvSpPr/>
              <p:nvPr/>
            </p:nvSpPr>
            <p:spPr>
              <a:xfrm>
                <a:off x="6561056" y="3378759"/>
                <a:ext cx="565967" cy="1971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495B42D-75E7-4099-DD9B-1EA1F214298F}"/>
                  </a:ext>
                </a:extLst>
              </p:cNvPr>
              <p:cNvSpPr/>
              <p:nvPr/>
            </p:nvSpPr>
            <p:spPr>
              <a:xfrm rot="5400000">
                <a:off x="8563759" y="4317222"/>
                <a:ext cx="802625" cy="1971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A5E4C3-5E2B-B1E3-EEA4-72067427E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43515A"/>
                </a:clrFrom>
                <a:clrTo>
                  <a:srgbClr val="43515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57615" y="2161613"/>
              <a:ext cx="614245" cy="61647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08A472-2D89-2E38-439E-3512EE67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3F3F41"/>
                </a:clrFrom>
                <a:clrTo>
                  <a:srgbClr val="3F3F4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8169" y="4160691"/>
              <a:ext cx="495676" cy="51019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9A17E6-798E-1DAA-401F-098D0EABFEE5}"/>
                </a:ext>
              </a:extLst>
            </p:cNvPr>
            <p:cNvSpPr/>
            <p:nvPr/>
          </p:nvSpPr>
          <p:spPr>
            <a:xfrm>
              <a:off x="9907856" y="3349733"/>
              <a:ext cx="820131" cy="185420"/>
            </a:xfrm>
            <a:prstGeom prst="rect">
              <a:avLst/>
            </a:prstGeom>
            <a:solidFill>
              <a:srgbClr val="00B4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1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Glades Rd.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12AFAA-5468-68D4-8284-32713A33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18" y="1883662"/>
            <a:ext cx="3771900" cy="386339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234487"/>
                </a:solidFill>
              </a:rPr>
              <a:t>A Diverging Diamond Interchange is a form of diamond interchange that allows the two directions of traffic on the crossroad to temporarily divide and cross to the opposite side of the road to provide easier left-turns to and from the freeway.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53D20C-2AF3-71DF-2C42-51BCEBFB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38100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F086D-082E-DADA-ADB0-4DCEA5CEC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1D3C25-A969-746E-6FD0-8CA0F0B0D02C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38B68E-719A-E99F-8661-41044D6AD592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9E7D0-3298-D1C2-8D6A-F44D9ABF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Diverging Diamond Interchange Advantages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3E4CB8-0038-31C9-B5F4-2A5291B51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16F857-645A-8C04-17B4-670C6494AB55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6BE5CD-91E1-936D-8492-5ACD368FC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29" y="1441621"/>
            <a:ext cx="4021450" cy="46392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06C55D-591B-8D71-8FE9-9EBA5F51B46D}"/>
              </a:ext>
            </a:extLst>
          </p:cNvPr>
          <p:cNvSpPr/>
          <p:nvPr/>
        </p:nvSpPr>
        <p:spPr>
          <a:xfrm>
            <a:off x="6196343" y="1547878"/>
            <a:ext cx="3835400" cy="44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309FBA-8BC3-0C9B-61BE-22CE3A79DF33}"/>
              </a:ext>
            </a:extLst>
          </p:cNvPr>
          <p:cNvSpPr txBox="1"/>
          <p:nvPr/>
        </p:nvSpPr>
        <p:spPr>
          <a:xfrm>
            <a:off x="6178484" y="1546182"/>
            <a:ext cx="189077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Conflict Points in a </a:t>
            </a:r>
          </a:p>
          <a:p>
            <a:pPr marL="0" marR="0" lvl="0" indent="0" algn="ctr" defTabSz="9141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Conventional Diamond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9186A-8198-E866-7EAA-081FD79738AB}"/>
              </a:ext>
            </a:extLst>
          </p:cNvPr>
          <p:cNvSpPr txBox="1"/>
          <p:nvPr/>
        </p:nvSpPr>
        <p:spPr>
          <a:xfrm>
            <a:off x="8306396" y="1578998"/>
            <a:ext cx="160742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Conflict Points in a </a:t>
            </a:r>
          </a:p>
          <a:p>
            <a:pPr marL="0" marR="0" lvl="0" indent="0" algn="ctr" defTabSz="9141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DDI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E2855E7-997B-84C4-2417-0DE1F7EBF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964" y="1512882"/>
            <a:ext cx="4930421" cy="4601593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000" dirty="0">
                <a:solidFill>
                  <a:srgbClr val="234487"/>
                </a:solidFill>
              </a:rPr>
              <a:t>Fewer conflict points (14 for DDI, 26 for conventional diamond) </a:t>
            </a:r>
          </a:p>
          <a:p>
            <a:pPr>
              <a:spcBef>
                <a:spcPts val="500"/>
              </a:spcBef>
            </a:pPr>
            <a:r>
              <a:rPr lang="en-US" sz="2000" dirty="0">
                <a:solidFill>
                  <a:srgbClr val="234487"/>
                </a:solidFill>
              </a:rPr>
              <a:t>Improved intersection sight distance</a:t>
            </a:r>
          </a:p>
          <a:p>
            <a:pPr>
              <a:spcBef>
                <a:spcPts val="500"/>
              </a:spcBef>
            </a:pPr>
            <a:r>
              <a:rPr lang="en-US" sz="2000" dirty="0">
                <a:solidFill>
                  <a:srgbClr val="234487"/>
                </a:solidFill>
              </a:rPr>
              <a:t>Pedestrian crossings are shorter</a:t>
            </a:r>
          </a:p>
          <a:p>
            <a:pPr marL="228600" lvl="1"/>
            <a:r>
              <a:rPr lang="en-US" sz="2000" dirty="0">
                <a:solidFill>
                  <a:srgbClr val="234487"/>
                </a:solidFill>
              </a:rPr>
              <a:t>“Free flow” or simple left and right turns from freeway</a:t>
            </a:r>
          </a:p>
          <a:p>
            <a:pPr marL="228600" lvl="1"/>
            <a:r>
              <a:rPr lang="en-US" sz="2000" dirty="0">
                <a:solidFill>
                  <a:srgbClr val="234487"/>
                </a:solidFill>
              </a:rPr>
              <a:t>Increases left turn lane capacity without needing additional lanes</a:t>
            </a:r>
          </a:p>
          <a:p>
            <a:pPr marL="228600" lvl="1"/>
            <a:r>
              <a:rPr lang="en-US" sz="2000" dirty="0">
                <a:solidFill>
                  <a:srgbClr val="234487"/>
                </a:solidFill>
              </a:rPr>
              <a:t>Only two phases needed for traffic signals, shorter cycle length </a:t>
            </a:r>
          </a:p>
          <a:p>
            <a:pPr>
              <a:spcBef>
                <a:spcPts val="500"/>
              </a:spcBef>
            </a:pPr>
            <a:r>
              <a:rPr lang="en-US" sz="2000" dirty="0">
                <a:solidFill>
                  <a:srgbClr val="234487"/>
                </a:solidFill>
              </a:rPr>
              <a:t>Bridge widening is reduced </a:t>
            </a:r>
          </a:p>
          <a:p>
            <a:pPr>
              <a:spcBef>
                <a:spcPts val="500"/>
              </a:spcBef>
            </a:pPr>
            <a:r>
              <a:rPr lang="en-US" sz="2000" dirty="0">
                <a:solidFill>
                  <a:srgbClr val="234487"/>
                </a:solidFill>
              </a:rPr>
              <a:t>Construction time is reduced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E374-3B9D-E1F2-C67B-3E1A5727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6B267-925E-5CFD-65EB-EDDE86AC1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n aerial view of a highway&#10;&#10;Description automatically generated">
            <a:extLst>
              <a:ext uri="{FF2B5EF4-FFF2-40B4-BE49-F238E27FC236}">
                <a16:creationId xmlns:a16="http://schemas.microsoft.com/office/drawing/2014/main" id="{55198574-D94F-3997-8999-FE0FACB2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447"/>
            <a:ext cx="12192000" cy="68423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35BA19-A895-3C94-0ABA-B72D82992A35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BFAB0-A905-A494-8870-6E91B09A6F8F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4E94D-405C-11BA-031D-4768F1E7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Diverging Diamond Interchange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AECF09-F1EF-E310-DF03-C722EC97C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EDD4B0-38A9-B0D8-1D16-8B7B50699FA0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323D1D20-8553-B90A-4D2D-117D154FF6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4982162"/>
              </p:ext>
            </p:extLst>
          </p:nvPr>
        </p:nvGraphicFramePr>
        <p:xfrm>
          <a:off x="1608983" y="1734372"/>
          <a:ext cx="8974034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0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34487"/>
                          </a:solidFill>
                        </a:rPr>
                        <a:t>Alternative</a:t>
                      </a:r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4487"/>
                          </a:solidFill>
                        </a:rPr>
                        <a:t>AM Peak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4487"/>
                          </a:solidFill>
                        </a:rPr>
                        <a:t>PM Peak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234487"/>
                          </a:solidFill>
                        </a:rPr>
                        <a:t>Southbound Interchange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234487"/>
                          </a:solidFill>
                        </a:rPr>
                        <a:t>Northbound Interchange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234487"/>
                          </a:solidFill>
                        </a:rPr>
                        <a:t>Airport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234487"/>
                          </a:solidFill>
                        </a:rPr>
                        <a:t>Southbound Interchange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234487"/>
                          </a:solidFill>
                        </a:rPr>
                        <a:t>Northbound Interchange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234487"/>
                          </a:solidFill>
                        </a:rPr>
                        <a:t>Airport Road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34487"/>
                          </a:solidFill>
                        </a:rPr>
                        <a:t>Concept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34487"/>
                          </a:solidFill>
                        </a:rPr>
                        <a:t>DDI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9579C598-BE1C-176A-71DD-82BA803BE385}"/>
              </a:ext>
            </a:extLst>
          </p:cNvPr>
          <p:cNvSpPr>
            <a:spLocks noChangeAspect="1"/>
          </p:cNvSpPr>
          <p:nvPr/>
        </p:nvSpPr>
        <p:spPr>
          <a:xfrm>
            <a:off x="3765749" y="2785099"/>
            <a:ext cx="228600" cy="228600"/>
          </a:xfrm>
          <a:prstGeom prst="flowChartConnector">
            <a:avLst/>
          </a:prstGeom>
          <a:solidFill>
            <a:srgbClr val="00B050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2304109-0D1A-47CD-D4BE-F362D232ACE1}"/>
              </a:ext>
            </a:extLst>
          </p:cNvPr>
          <p:cNvSpPr>
            <a:spLocks noChangeAspect="1"/>
          </p:cNvSpPr>
          <p:nvPr/>
        </p:nvSpPr>
        <p:spPr>
          <a:xfrm>
            <a:off x="8837965" y="2795319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5580C81-AEE7-29BB-97C6-CB9D0078A09C}"/>
              </a:ext>
            </a:extLst>
          </p:cNvPr>
          <p:cNvSpPr>
            <a:spLocks noChangeAspect="1"/>
          </p:cNvSpPr>
          <p:nvPr/>
        </p:nvSpPr>
        <p:spPr>
          <a:xfrm>
            <a:off x="6359007" y="2801440"/>
            <a:ext cx="228600" cy="222479"/>
          </a:xfrm>
          <a:prstGeom prst="flowChartConnector">
            <a:avLst/>
          </a:prstGeom>
          <a:solidFill>
            <a:schemeClr val="accent2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AD2F58C2-4B4F-8BA7-164E-0581331391E5}"/>
              </a:ext>
            </a:extLst>
          </p:cNvPr>
          <p:cNvSpPr>
            <a:spLocks noChangeAspect="1"/>
          </p:cNvSpPr>
          <p:nvPr/>
        </p:nvSpPr>
        <p:spPr>
          <a:xfrm>
            <a:off x="3765749" y="3164132"/>
            <a:ext cx="228600" cy="228600"/>
          </a:xfrm>
          <a:prstGeom prst="flowChartConnector">
            <a:avLst/>
          </a:prstGeom>
          <a:solidFill>
            <a:srgbClr val="00B050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4A1926C-3A24-2A1F-719F-72ED124410FA}"/>
              </a:ext>
            </a:extLst>
          </p:cNvPr>
          <p:cNvSpPr>
            <a:spLocks noChangeAspect="1"/>
          </p:cNvSpPr>
          <p:nvPr/>
        </p:nvSpPr>
        <p:spPr>
          <a:xfrm>
            <a:off x="5269307" y="2795319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83DA6517-B542-82CD-0E0C-784ADB60FEC1}"/>
              </a:ext>
            </a:extLst>
          </p:cNvPr>
          <p:cNvSpPr>
            <a:spLocks noChangeAspect="1"/>
          </p:cNvSpPr>
          <p:nvPr/>
        </p:nvSpPr>
        <p:spPr>
          <a:xfrm>
            <a:off x="10041965" y="2795319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3427819D-72B6-48A2-B4AB-BEBFCF5B6CFF}"/>
              </a:ext>
            </a:extLst>
          </p:cNvPr>
          <p:cNvSpPr>
            <a:spLocks noChangeAspect="1"/>
          </p:cNvSpPr>
          <p:nvPr/>
        </p:nvSpPr>
        <p:spPr>
          <a:xfrm>
            <a:off x="7448707" y="2785099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02AE68C-D928-EEB1-4E1B-905D06668770}"/>
              </a:ext>
            </a:extLst>
          </p:cNvPr>
          <p:cNvSpPr>
            <a:spLocks noChangeAspect="1"/>
          </p:cNvSpPr>
          <p:nvPr/>
        </p:nvSpPr>
        <p:spPr>
          <a:xfrm>
            <a:off x="7448707" y="3152030"/>
            <a:ext cx="228600" cy="228600"/>
          </a:xfrm>
          <a:prstGeom prst="flowChartConnector">
            <a:avLst/>
          </a:prstGeom>
          <a:solidFill>
            <a:srgbClr val="00B050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4EFD38AC-C4FD-EE23-52AE-CD0464A15CC4}"/>
              </a:ext>
            </a:extLst>
          </p:cNvPr>
          <p:cNvSpPr>
            <a:spLocks noChangeAspect="1"/>
          </p:cNvSpPr>
          <p:nvPr/>
        </p:nvSpPr>
        <p:spPr>
          <a:xfrm>
            <a:off x="5269307" y="3152030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087CCA6E-ACB6-7AA8-C278-D11940CE4451}"/>
              </a:ext>
            </a:extLst>
          </p:cNvPr>
          <p:cNvSpPr>
            <a:spLocks noChangeAspect="1"/>
          </p:cNvSpPr>
          <p:nvPr/>
        </p:nvSpPr>
        <p:spPr>
          <a:xfrm>
            <a:off x="10041965" y="3164132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F5BB81C0-06A5-955E-B87D-F8E830281CE1}"/>
              </a:ext>
            </a:extLst>
          </p:cNvPr>
          <p:cNvSpPr>
            <a:spLocks noChangeAspect="1"/>
          </p:cNvSpPr>
          <p:nvPr/>
        </p:nvSpPr>
        <p:spPr>
          <a:xfrm>
            <a:off x="8834900" y="3135230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3A4148A-55E5-8513-8785-8860EB02DF7D}"/>
              </a:ext>
            </a:extLst>
          </p:cNvPr>
          <p:cNvSpPr>
            <a:spLocks noChangeAspect="1"/>
          </p:cNvSpPr>
          <p:nvPr/>
        </p:nvSpPr>
        <p:spPr>
          <a:xfrm>
            <a:off x="6359007" y="3155259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C230C7A1-EC72-29DE-1E48-AC9A213A9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517977"/>
              </p:ext>
            </p:extLst>
          </p:nvPr>
        </p:nvGraphicFramePr>
        <p:xfrm>
          <a:off x="1644650" y="4137472"/>
          <a:ext cx="8902700" cy="1914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7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2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669">
                <a:tc rowSpan="5"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rgbClr val="234487"/>
                          </a:solidFill>
                        </a:rPr>
                        <a:t>LEGEND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234487"/>
                          </a:solidFill>
                        </a:rPr>
                        <a:t>Level of Service (LOS)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3448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2344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E; Severe Congestion</a:t>
                      </a:r>
                      <a:endParaRPr lang="en-US" sz="1600" dirty="0">
                        <a:solidFill>
                          <a:srgbClr val="23448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3448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2344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D; Moderate Congestion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3448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2344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C; Some Congestion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9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3448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2344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B or Better; Best Traffic Conditions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68DB2D22-26FB-9E71-5174-8784B5D20EF8}"/>
              </a:ext>
            </a:extLst>
          </p:cNvPr>
          <p:cNvSpPr>
            <a:spLocks noChangeAspect="1"/>
          </p:cNvSpPr>
          <p:nvPr/>
        </p:nvSpPr>
        <p:spPr>
          <a:xfrm>
            <a:off x="3368642" y="4668642"/>
            <a:ext cx="228600" cy="222479"/>
          </a:xfrm>
          <a:prstGeom prst="flowChartConnector">
            <a:avLst/>
          </a:prstGeom>
          <a:solidFill>
            <a:schemeClr val="accent2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FBEDB6C5-C9CF-2126-97A1-B6F804AAD036}"/>
              </a:ext>
            </a:extLst>
          </p:cNvPr>
          <p:cNvSpPr>
            <a:spLocks noChangeAspect="1"/>
          </p:cNvSpPr>
          <p:nvPr/>
        </p:nvSpPr>
        <p:spPr>
          <a:xfrm>
            <a:off x="3368642" y="5369743"/>
            <a:ext cx="228600" cy="2286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F31D3607-CFFE-1103-46BA-41665F5351D9}"/>
              </a:ext>
            </a:extLst>
          </p:cNvPr>
          <p:cNvSpPr>
            <a:spLocks noChangeAspect="1"/>
          </p:cNvSpPr>
          <p:nvPr/>
        </p:nvSpPr>
        <p:spPr>
          <a:xfrm>
            <a:off x="3373593" y="5719027"/>
            <a:ext cx="228600" cy="228600"/>
          </a:xfrm>
          <a:prstGeom prst="flowChartConnector">
            <a:avLst/>
          </a:prstGeom>
          <a:solidFill>
            <a:srgbClr val="00B050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A2F22556-63D1-F4DF-201A-C516D5107085}"/>
              </a:ext>
            </a:extLst>
          </p:cNvPr>
          <p:cNvSpPr>
            <a:spLocks noChangeAspect="1"/>
          </p:cNvSpPr>
          <p:nvPr/>
        </p:nvSpPr>
        <p:spPr>
          <a:xfrm>
            <a:off x="3368642" y="5018076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3F5D9-6DF3-8189-5D20-D1B5AAF5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71DF0-501E-E6C6-A092-4CAC305F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A70DEC-0564-26F4-0B11-4A057ACF982A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C86FE-28C7-298F-7CB4-D9AB2BF2920D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481A8-6919-221D-CF66-EFD1CCD3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2AA81C-4E09-9B8E-8392-631A9CD6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586607-B8E2-17F0-E036-D725AEF70F5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18508-C5E2-8459-4907-4D5F17EC7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02" y="4224599"/>
            <a:ext cx="4672008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BFE10-A10F-75B3-4A0F-BE014933D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600" y="2115268"/>
            <a:ext cx="7129690" cy="39522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903622-BEB3-D244-D341-912DBA3634BD}"/>
              </a:ext>
            </a:extLst>
          </p:cNvPr>
          <p:cNvCxnSpPr>
            <a:cxnSpLocks/>
          </p:cNvCxnSpPr>
          <p:nvPr/>
        </p:nvCxnSpPr>
        <p:spPr>
          <a:xfrm flipH="1" flipV="1">
            <a:off x="8446612" y="4038537"/>
            <a:ext cx="852332" cy="645850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1BB8F-F083-1BF6-2705-9C74B68490E5}"/>
              </a:ext>
            </a:extLst>
          </p:cNvPr>
          <p:cNvCxnSpPr>
            <a:cxnSpLocks/>
          </p:cNvCxnSpPr>
          <p:nvPr/>
        </p:nvCxnSpPr>
        <p:spPr>
          <a:xfrm flipH="1" flipV="1">
            <a:off x="9844850" y="3443472"/>
            <a:ext cx="443883" cy="799233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C72216-2361-9EFF-CBD2-1F1D6CFFBEB4}"/>
              </a:ext>
            </a:extLst>
          </p:cNvPr>
          <p:cNvCxnSpPr>
            <a:cxnSpLocks/>
          </p:cNvCxnSpPr>
          <p:nvPr/>
        </p:nvCxnSpPr>
        <p:spPr>
          <a:xfrm>
            <a:off x="9298943" y="4684387"/>
            <a:ext cx="158589" cy="737320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0AFA3A-5BF1-62CC-4836-D6CDBD815333}"/>
              </a:ext>
            </a:extLst>
          </p:cNvPr>
          <p:cNvCxnSpPr>
            <a:cxnSpLocks/>
          </p:cNvCxnSpPr>
          <p:nvPr/>
        </p:nvCxnSpPr>
        <p:spPr>
          <a:xfrm>
            <a:off x="10288733" y="4242705"/>
            <a:ext cx="586119" cy="376362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8AF5C9-E6BF-FAD9-13C4-5BB5FB77D279}"/>
              </a:ext>
            </a:extLst>
          </p:cNvPr>
          <p:cNvSpPr txBox="1"/>
          <p:nvPr/>
        </p:nvSpPr>
        <p:spPr>
          <a:xfrm>
            <a:off x="8202988" y="449972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Eyebrow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8ED52F-A8CE-B1EB-8B45-16B94EC3C699}"/>
              </a:ext>
            </a:extLst>
          </p:cNvPr>
          <p:cNvSpPr txBox="1">
            <a:spLocks/>
          </p:cNvSpPr>
          <p:nvPr/>
        </p:nvSpPr>
        <p:spPr>
          <a:xfrm>
            <a:off x="5041259" y="5698225"/>
            <a:ext cx="712503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/>
          <a:lstStyle>
            <a:lvl1pPr marL="2286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3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lang="en-US" sz="2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Eyebrow geometry that minimizes likelihood of wrong-way movements</a:t>
            </a:r>
          </a:p>
          <a:p>
            <a:pPr>
              <a:spcBef>
                <a:spcPts val="50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9367AF-5255-EE50-267B-60BEAC2A50C1}"/>
              </a:ext>
            </a:extLst>
          </p:cNvPr>
          <p:cNvSpPr txBox="1">
            <a:spLocks/>
          </p:cNvSpPr>
          <p:nvPr/>
        </p:nvSpPr>
        <p:spPr>
          <a:xfrm>
            <a:off x="212301" y="5684067"/>
            <a:ext cx="466781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/>
          <a:lstStyle>
            <a:lvl1pPr marL="2286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3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lang="en-US" sz="2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East Crossover Intersection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C67783-E261-321A-EBB3-840343C66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41" y="2115268"/>
            <a:ext cx="4667810" cy="172364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2130968-6CD9-D59B-4360-B3B96FFD6083}"/>
              </a:ext>
            </a:extLst>
          </p:cNvPr>
          <p:cNvSpPr txBox="1">
            <a:spLocks/>
          </p:cNvSpPr>
          <p:nvPr/>
        </p:nvSpPr>
        <p:spPr>
          <a:xfrm>
            <a:off x="209741" y="3456808"/>
            <a:ext cx="466781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/>
          <a:lstStyle>
            <a:lvl1pPr marL="2286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3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lang="en-US" sz="2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West Crossover Intersection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52447-94F5-CBEF-0648-9C5C697D3431}"/>
              </a:ext>
            </a:extLst>
          </p:cNvPr>
          <p:cNvSpPr txBox="1"/>
          <p:nvPr/>
        </p:nvSpPr>
        <p:spPr>
          <a:xfrm>
            <a:off x="2451616" y="2871934"/>
            <a:ext cx="55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DE46C2-5B11-9FF5-AFE3-0305CC20EC72}"/>
              </a:ext>
            </a:extLst>
          </p:cNvPr>
          <p:cNvSpPr txBox="1"/>
          <p:nvPr/>
        </p:nvSpPr>
        <p:spPr>
          <a:xfrm>
            <a:off x="3337745" y="5248443"/>
            <a:ext cx="55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6C9A4D0-02FA-5048-74F3-F087905B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08779"/>
            <a:ext cx="12191999" cy="913413"/>
          </a:xfrm>
          <a:noFill/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234487"/>
                </a:solidFill>
              </a:rPr>
              <a:t>Geometric Design that complies with 2018 AASHTO A Policy on Geometric Design of Highways and Streets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234487"/>
                </a:solidFill>
              </a:rPr>
              <a:t>Crossover angle of 30 degrees (angle between tangent segment of EB &amp; WB alignments) that accommodates geometric parameters such as normal crown cross slope</a:t>
            </a:r>
          </a:p>
          <a:p>
            <a:pPr>
              <a:spcBef>
                <a:spcPts val="500"/>
              </a:spcBef>
              <a:spcAft>
                <a:spcPts val="600"/>
              </a:spcAft>
            </a:pPr>
            <a:endParaRPr lang="en-US" sz="1800" dirty="0">
              <a:solidFill>
                <a:srgbClr val="234487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1A455D5-171A-9191-EF7D-20C3F4FB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B4EA1-530B-807C-E6B5-F9679B04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055B27-A7BB-7179-1F8F-8C336F1DDB8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090661-10C0-7245-9CBE-0D6CF6474E6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09B00-16D9-8D31-040E-98C05F3A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B3600-322F-F2E9-B7AD-8B71A3F1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4E7160-7991-EF72-EBCC-A58C8E66B546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n aerial view of a highway&#10;&#10;Description automatically generated">
            <a:extLst>
              <a:ext uri="{FF2B5EF4-FFF2-40B4-BE49-F238E27FC236}">
                <a16:creationId xmlns:a16="http://schemas.microsoft.com/office/drawing/2014/main" id="{1FD12E85-AD94-B0BC-8395-FE674582C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6" y="1543813"/>
            <a:ext cx="5909798" cy="4676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6545A-9C2D-D13D-DD4E-359FEA039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9" y="1335409"/>
            <a:ext cx="4378817" cy="29260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B9790F8-F167-521F-A43A-9FDB3E5B2F56}"/>
              </a:ext>
            </a:extLst>
          </p:cNvPr>
          <p:cNvSpPr/>
          <p:nvPr/>
        </p:nvSpPr>
        <p:spPr>
          <a:xfrm>
            <a:off x="612351" y="1543813"/>
            <a:ext cx="1381125" cy="6596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8052AD-6BF6-1F8C-AA35-551EDA631EE0}"/>
              </a:ext>
            </a:extLst>
          </p:cNvPr>
          <p:cNvSpPr/>
          <p:nvPr/>
        </p:nvSpPr>
        <p:spPr>
          <a:xfrm>
            <a:off x="612351" y="2236356"/>
            <a:ext cx="1381125" cy="2305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E656E2-425B-DE08-681E-88AE4C792E1E}"/>
              </a:ext>
            </a:extLst>
          </p:cNvPr>
          <p:cNvSpPr/>
          <p:nvPr/>
        </p:nvSpPr>
        <p:spPr>
          <a:xfrm>
            <a:off x="2226157" y="3406485"/>
            <a:ext cx="2741811" cy="2305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AA328A-BF40-852F-07C0-E737A733A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71" y="3126101"/>
            <a:ext cx="4392555" cy="292608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B276703-FC6C-B3EB-532B-F8C64C1FCBEB}"/>
              </a:ext>
            </a:extLst>
          </p:cNvPr>
          <p:cNvSpPr txBox="1">
            <a:spLocks/>
          </p:cNvSpPr>
          <p:nvPr/>
        </p:nvSpPr>
        <p:spPr>
          <a:xfrm>
            <a:off x="9503266" y="1408522"/>
            <a:ext cx="2545438" cy="1584030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>
            <a:lvl1pPr marL="2286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3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lang="en-US" sz="2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Supplemental signs and pavement markings providing lane guidance in advanced of decision points.</a:t>
            </a:r>
          </a:p>
          <a:p>
            <a:pPr marL="228600" marR="0" lvl="0" indent="-228600" algn="l" defTabSz="75438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logo of handshake in a circle&#10;&#10;Description automatically generated">
            <a:extLst>
              <a:ext uri="{FF2B5EF4-FFF2-40B4-BE49-F238E27FC236}">
                <a16:creationId xmlns:a16="http://schemas.microsoft.com/office/drawing/2014/main" id="{0B79F287-94EE-3A00-09D0-49D832633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05" y="4300410"/>
            <a:ext cx="927465" cy="927465"/>
          </a:xfrm>
          <a:prstGeom prst="rect">
            <a:avLst/>
          </a:prstGeom>
        </p:spPr>
      </p:pic>
      <p:pic>
        <p:nvPicPr>
          <p:cNvPr id="31" name="Picture 30" descr="A orange circle with a white line on it&#10;&#10;Description automatically generated">
            <a:extLst>
              <a:ext uri="{FF2B5EF4-FFF2-40B4-BE49-F238E27FC236}">
                <a16:creationId xmlns:a16="http://schemas.microsoft.com/office/drawing/2014/main" id="{02C41926-CDB0-C361-D64D-1E8B89446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06" y="5410022"/>
            <a:ext cx="927466" cy="9274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24B13-00B6-2D3D-3911-9ED8A891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224A3-1F79-4121-6C4F-8130F97F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189EC6-CED9-3D92-CE07-509E1C37D99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27A9E-3899-BC9A-71DD-FC220727BBF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9242F-3A36-1D31-EA68-915FBED6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3BE8E-AC28-0B5D-78EB-62980C1A3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88F280-2110-36C1-F9AC-9C826880E825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n aerial view of a highway&#10;&#10;Description automatically generated">
            <a:extLst>
              <a:ext uri="{FF2B5EF4-FFF2-40B4-BE49-F238E27FC236}">
                <a16:creationId xmlns:a16="http://schemas.microsoft.com/office/drawing/2014/main" id="{1BC3A417-BE30-9554-AE7F-0F78EC41E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364" y="2034743"/>
            <a:ext cx="11863535" cy="21145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88F5D3-DABD-5CAA-9D98-F40C2165F894}"/>
              </a:ext>
            </a:extLst>
          </p:cNvPr>
          <p:cNvSpPr txBox="1">
            <a:spLocks/>
          </p:cNvSpPr>
          <p:nvPr/>
        </p:nvSpPr>
        <p:spPr>
          <a:xfrm>
            <a:off x="192364" y="1368457"/>
            <a:ext cx="11863534" cy="5920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>
            <a:lvl1pPr marL="2286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3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lang="en-US" sz="20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7543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Enhanced safety for bicycles and pedestrians with a seven-foot buffered bicycle lane and a new 10-foot shared use path for pedestrians and recreational cyclists through the interchange </a:t>
            </a:r>
          </a:p>
          <a:p>
            <a:pPr marL="228600" marR="0" lvl="0" indent="-22860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1" indent="-228600" algn="l" defTabSz="75438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75438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4022BA-8657-FE79-59E3-74277B3BA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47" y="3744464"/>
            <a:ext cx="6319574" cy="2737733"/>
          </a:xfrm>
          <a:prstGeom prst="rect">
            <a:avLst/>
          </a:prstGeom>
        </p:spPr>
      </p:pic>
      <p:pic>
        <p:nvPicPr>
          <p:cNvPr id="44" name="Picture 43" descr="A logo of handshake in a circle&#10;&#10;Description automatically generated">
            <a:extLst>
              <a:ext uri="{FF2B5EF4-FFF2-40B4-BE49-F238E27FC236}">
                <a16:creationId xmlns:a16="http://schemas.microsoft.com/office/drawing/2014/main" id="{E056586F-6750-B13C-E4FA-52ACDF600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0" y="4757769"/>
            <a:ext cx="1097280" cy="1097280"/>
          </a:xfrm>
          <a:prstGeom prst="rect">
            <a:avLst/>
          </a:prstGeom>
        </p:spPr>
      </p:pic>
      <p:pic>
        <p:nvPicPr>
          <p:cNvPr id="45" name="Picture 44" descr="A orange circle with a white line on it&#10;&#10;Description automatically generated">
            <a:extLst>
              <a:ext uri="{FF2B5EF4-FFF2-40B4-BE49-F238E27FC236}">
                <a16:creationId xmlns:a16="http://schemas.microsoft.com/office/drawing/2014/main" id="{5120BEC4-2CAB-E0ED-9ECB-02E31E85B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30" y="4757769"/>
            <a:ext cx="1097280" cy="1097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1DC2E-E068-5CBD-1576-3DCA81B1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8283-1385-5327-59FE-B7BDEF38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7F74F9-3233-103B-5B90-7033F688F4EA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2F566B-A312-8623-845E-BF6322E02CCE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11E9C-EB2C-F6E4-5E5F-99DCC14F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41DA3E-7673-0AF6-6251-F51C35E0E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D30A0E-7009-A571-C1D2-C23F725E46AB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map of a highway&#10;&#10;Description automatically generated">
            <a:extLst>
              <a:ext uri="{FF2B5EF4-FFF2-40B4-BE49-F238E27FC236}">
                <a16:creationId xmlns:a16="http://schemas.microsoft.com/office/drawing/2014/main" id="{6B62D112-0D29-0115-249E-B05915786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6" y="1333643"/>
            <a:ext cx="6502159" cy="3269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6AB25-B437-2CE6-C9FD-6DD4A29BA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" y="3718794"/>
            <a:ext cx="4281896" cy="2746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396098-C232-947D-AFC8-31C80D1EC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7" y="1325563"/>
            <a:ext cx="5276458" cy="4137854"/>
          </a:xfrm>
          <a:prstGeom prst="rect">
            <a:avLst/>
          </a:prstGeom>
        </p:spPr>
      </p:pic>
      <p:pic>
        <p:nvPicPr>
          <p:cNvPr id="15" name="Picture 14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34DEBE7D-53F8-61CA-B32E-DE12A5999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21" y="5459592"/>
            <a:ext cx="902460" cy="902460"/>
          </a:xfrm>
          <a:prstGeom prst="rect">
            <a:avLst/>
          </a:prstGeom>
        </p:spPr>
      </p:pic>
      <p:pic>
        <p:nvPicPr>
          <p:cNvPr id="17" name="Picture 16" descr="A orange circle with a white line on it&#10;&#10;Description automatically generated">
            <a:extLst>
              <a:ext uri="{FF2B5EF4-FFF2-40B4-BE49-F238E27FC236}">
                <a16:creationId xmlns:a16="http://schemas.microsoft.com/office/drawing/2014/main" id="{FC02D8BA-6CE3-6A0A-0B8B-B98E73D33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51" y="5453396"/>
            <a:ext cx="908656" cy="908656"/>
          </a:xfrm>
          <a:prstGeom prst="rect">
            <a:avLst/>
          </a:prstGeom>
        </p:spPr>
      </p:pic>
      <p:pic>
        <p:nvPicPr>
          <p:cNvPr id="19" name="Picture 18" descr="A logo of handshake in a circle&#10;&#10;Description automatically generated">
            <a:extLst>
              <a:ext uri="{FF2B5EF4-FFF2-40B4-BE49-F238E27FC236}">
                <a16:creationId xmlns:a16="http://schemas.microsoft.com/office/drawing/2014/main" id="{632F7865-FF29-BB3A-3785-5EB050B0E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02" y="5462510"/>
            <a:ext cx="899542" cy="89954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9DB3CF1-2DFA-18AE-A7A1-39EE09C1AC3A}"/>
              </a:ext>
            </a:extLst>
          </p:cNvPr>
          <p:cNvSpPr/>
          <p:nvPr/>
        </p:nvSpPr>
        <p:spPr>
          <a:xfrm>
            <a:off x="381846" y="1325563"/>
            <a:ext cx="1470660" cy="4198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A65BDD-3FB7-786A-AD34-D53403F1E2A8}"/>
              </a:ext>
            </a:extLst>
          </p:cNvPr>
          <p:cNvSpPr/>
          <p:nvPr/>
        </p:nvSpPr>
        <p:spPr>
          <a:xfrm>
            <a:off x="4664286" y="4124633"/>
            <a:ext cx="1470660" cy="4198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B5F7-73BF-561C-14B9-B97159D9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4B1612-D019-DCD3-CCC5-92AE7034AFAE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6CB33-17FA-63BD-2A90-1F31082C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4515"/>
            <a:ext cx="11430000" cy="10972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B0808-E0DF-6A71-D1DF-780D62B0E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6444-5C6B-BBA1-C015-CC18771A92B6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812A4-A4A0-279F-7D1C-0E34F2FCCEF7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n aerial view of a highway&#10;&#10;Description automatically generated">
            <a:extLst>
              <a:ext uri="{FF2B5EF4-FFF2-40B4-BE49-F238E27FC236}">
                <a16:creationId xmlns:a16="http://schemas.microsoft.com/office/drawing/2014/main" id="{A4E5E18A-F663-EB8C-49C4-25E3D78D0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931" y="3523150"/>
            <a:ext cx="4327019" cy="2651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n aerial view of a highway&#10;&#10;Description automatically generated">
            <a:extLst>
              <a:ext uri="{FF2B5EF4-FFF2-40B4-BE49-F238E27FC236}">
                <a16:creationId xmlns:a16="http://schemas.microsoft.com/office/drawing/2014/main" id="{EE535296-4E81-5BB0-7611-57E012158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3726" y="1505518"/>
            <a:ext cx="4034409" cy="2651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5728-1926-0ACC-5BB6-0E0C4B2B0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61" y="1346456"/>
            <a:ext cx="11492804" cy="160377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234487"/>
                </a:solidFill>
              </a:rPr>
              <a:t>Best Practices and Lessons Learned </a:t>
            </a:r>
          </a:p>
          <a:p>
            <a:pPr lvl="1"/>
            <a:r>
              <a:rPr lang="en-US" dirty="0">
                <a:solidFill>
                  <a:srgbClr val="234487"/>
                </a:solidFill>
              </a:rPr>
              <a:t>Design</a:t>
            </a:r>
          </a:p>
          <a:p>
            <a:pPr lvl="1"/>
            <a:r>
              <a:rPr lang="en-US" dirty="0">
                <a:solidFill>
                  <a:srgbClr val="234487"/>
                </a:solidFill>
              </a:rPr>
              <a:t>Construction </a:t>
            </a:r>
          </a:p>
          <a:p>
            <a:pPr lvl="1"/>
            <a:r>
              <a:rPr lang="en-US" dirty="0">
                <a:solidFill>
                  <a:srgbClr val="234487"/>
                </a:solidFill>
              </a:rPr>
              <a:t>Implementation</a:t>
            </a:r>
          </a:p>
        </p:txBody>
      </p:sp>
      <p:pic>
        <p:nvPicPr>
          <p:cNvPr id="19" name="Picture 18" descr="A construction site with a truck and a crane&#10;&#10;Description automatically generated with medium confidence">
            <a:extLst>
              <a:ext uri="{FF2B5EF4-FFF2-40B4-BE49-F238E27FC236}">
                <a16:creationId xmlns:a16="http://schemas.microsoft.com/office/drawing/2014/main" id="{2E2B2D35-C2A7-141E-FDE9-6C09A20F6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49" y="1345678"/>
            <a:ext cx="2654433" cy="199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7D5409-CF09-AF5E-1CA0-6BE333A73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" y="2679474"/>
            <a:ext cx="3582899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1FE6E-B244-98D5-180B-6BC11140A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7" y="4086899"/>
            <a:ext cx="3580186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crane lifting a sign&#10;&#10;Description automatically generated">
            <a:extLst>
              <a:ext uri="{FF2B5EF4-FFF2-40B4-BE49-F238E27FC236}">
                <a16:creationId xmlns:a16="http://schemas.microsoft.com/office/drawing/2014/main" id="{778DA326-49BA-6A28-25F5-0AD20163D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60" y="1836165"/>
            <a:ext cx="2490947" cy="186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group of men standing on a bridge&#10;&#10;Description automatically generated">
            <a:extLst>
              <a:ext uri="{FF2B5EF4-FFF2-40B4-BE49-F238E27FC236}">
                <a16:creationId xmlns:a16="http://schemas.microsoft.com/office/drawing/2014/main" id="{79FFF8D3-9388-A86B-4C50-67399A0F1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5" y="4030216"/>
            <a:ext cx="3074575" cy="230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1360BD-B1CD-474E-F397-81839FCD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06567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93E4F-A001-8F68-0764-8179E48E2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oy cars on a map&#10;&#10;Description automatically generated">
            <a:extLst>
              <a:ext uri="{FF2B5EF4-FFF2-40B4-BE49-F238E27FC236}">
                <a16:creationId xmlns:a16="http://schemas.microsoft.com/office/drawing/2014/main" id="{CE9B6DBE-0539-5E3A-EF82-4F7159874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48" y="1269537"/>
            <a:ext cx="3087978" cy="5204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E5ACA6-A1E2-AA91-6AE9-606487E6FCEF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5A37F-9503-FBCE-3EAB-CAD80C666D83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A86A3-9418-0BBF-9480-26309066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Stakeholder Outreach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21D3B-DB72-4A60-2B27-0D280D4B7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1727C-215B-ACAB-3C53-EE4E3DBA6005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7CD21-1671-571D-9373-28556C65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1618162"/>
            <a:ext cx="4134997" cy="4434019"/>
          </a:xfrm>
        </p:spPr>
        <p:txBody>
          <a:bodyPr numCol="1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Boca Raton High School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Palm Beach County School Board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FAU Research Park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FAU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Public Meeting/Open House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City of Boca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Palm Beach State college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FAU Stadium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Boca Raton Airport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Boca Raton Utilities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82F900-6D0E-6129-AC7B-0C8C6D48C5C7}"/>
              </a:ext>
            </a:extLst>
          </p:cNvPr>
          <p:cNvSpPr txBox="1">
            <a:spLocks/>
          </p:cNvSpPr>
          <p:nvPr/>
        </p:nvSpPr>
        <p:spPr>
          <a:xfrm>
            <a:off x="7318226" y="1517885"/>
            <a:ext cx="4873774" cy="471146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University Commons Shopping Plaza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Boca Raton Homeowner’s Association</a:t>
            </a:r>
            <a:endParaRPr lang="en-US" sz="2400" dirty="0">
              <a:solidFill>
                <a:srgbClr val="234487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Palm Beach Traffic Incident Management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Palm Beach County TPA, TAC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Palm Beach County TPA CAC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PALM BEACH COUNTY TPA Bicycle, Trailways, Pedestrian Advisory Committee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234487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Whole Foods University Commons</a:t>
            </a:r>
          </a:p>
        </p:txBody>
      </p:sp>
      <p:pic>
        <p:nvPicPr>
          <p:cNvPr id="10" name="Picture 9" descr="A logo of handshake in a circle&#10;&#10;Description automatically generated">
            <a:extLst>
              <a:ext uri="{FF2B5EF4-FFF2-40B4-BE49-F238E27FC236}">
                <a16:creationId xmlns:a16="http://schemas.microsoft.com/office/drawing/2014/main" id="{6E1F58BC-5146-2A70-89E7-C1016D279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48" y="1325563"/>
            <a:ext cx="719329" cy="71932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3EA8A0F-7AD8-924B-3324-5FE0B553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93E4F-A001-8F68-0764-8179E48E2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E5ACA6-A1E2-AA91-6AE9-606487E6FCEF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5A37F-9503-FBCE-3EAB-CAD80C666D83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A86A3-9418-0BBF-9480-26309066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Stakeholder Outreach-Strategies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21D3B-DB72-4A60-2B27-0D280D4B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1727C-215B-ACAB-3C53-EE4E3DBA6005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69F1819A-7690-4EED-BBF3-6E757F7EAE78" descr="IMG_1460.jpg">
            <a:extLst>
              <a:ext uri="{FF2B5EF4-FFF2-40B4-BE49-F238E27FC236}">
                <a16:creationId xmlns:a16="http://schemas.microsoft.com/office/drawing/2014/main" id="{41F37C23-D786-A6D0-D7A7-788090CA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90971" y="4426289"/>
            <a:ext cx="1892778" cy="1419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62A53BA-A1BE-4BCF-810E-5DB1DFB1B944" descr="IMG_0907.jpg">
            <a:extLst>
              <a:ext uri="{FF2B5EF4-FFF2-40B4-BE49-F238E27FC236}">
                <a16:creationId xmlns:a16="http://schemas.microsoft.com/office/drawing/2014/main" id="{5AC6370E-2930-6588-06AD-B47BE393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1070" y="4485904"/>
            <a:ext cx="1930309" cy="134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D04288-71AF-D24A-C46C-46FE28284A1C}"/>
              </a:ext>
            </a:extLst>
          </p:cNvPr>
          <p:cNvSpPr txBox="1"/>
          <p:nvPr/>
        </p:nvSpPr>
        <p:spPr>
          <a:xfrm>
            <a:off x="3503840" y="1355112"/>
            <a:ext cx="5630636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Mobile Billboards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PSA at FAU Stadium, Field, and Gym Sporting Events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In-person presentations for FAU, St.  Andrews School and Boca Raton High School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Attend the Mayor’s Town Forum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Bi-monthly Coffee with the Contractor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Regularly meetings with business owners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Social Media Campaign and Updates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Staffed Boca Traffic Management Center (TMC) [300+ signal timing tweaks over 8 weeks]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EFEE9-4426-68C1-7118-AACF77C6E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" y="1428137"/>
            <a:ext cx="3423769" cy="259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25E1A-6CBE-0E43-8D48-68CFAC8C8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95" y="1428137"/>
            <a:ext cx="3103634" cy="2099099"/>
          </a:xfrm>
          <a:prstGeom prst="rect">
            <a:avLst/>
          </a:prstGeom>
        </p:spPr>
      </p:pic>
      <p:pic>
        <p:nvPicPr>
          <p:cNvPr id="10" name="Chart Placeholder 3" descr="A truck on the road&#10;&#10;Description automatically generated">
            <a:extLst>
              <a:ext uri="{FF2B5EF4-FFF2-40B4-BE49-F238E27FC236}">
                <a16:creationId xmlns:a16="http://schemas.microsoft.com/office/drawing/2014/main" id="{79BCB315-B72B-F423-0041-729A69BF6C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4476" y="3673431"/>
            <a:ext cx="2782659" cy="2188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logo of handshake in a circle&#10;&#10;Description automatically generated">
            <a:extLst>
              <a:ext uri="{FF2B5EF4-FFF2-40B4-BE49-F238E27FC236}">
                <a16:creationId xmlns:a16="http://schemas.microsoft.com/office/drawing/2014/main" id="{34A04689-DABF-9D73-7AF7-7011D0341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85" y="1522371"/>
            <a:ext cx="719329" cy="71932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8D0653-90E8-54CE-AB53-A2965064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43E3FDC-80BE-74A1-1719-1CFABB73A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050" y="4528434"/>
            <a:ext cx="3366770" cy="1806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Temporary Traffic Control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DE6D25-8EF5-2063-592F-582A46E8B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34846">
            <a:off x="2518225" y="3201507"/>
            <a:ext cx="3237844" cy="1690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577A54-A4FE-A40B-BA03-110B510C1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799" y="1412806"/>
            <a:ext cx="3167941" cy="1889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7326F6-DE1B-131B-C276-55302650FB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455">
            <a:off x="5876772" y="2904388"/>
            <a:ext cx="3061685" cy="186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7CCB53-A754-9F50-6395-7A1D41BCBD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7191">
            <a:off x="5171272" y="3008795"/>
            <a:ext cx="813787" cy="17387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B5E9-942D-DA1E-7C33-D9758818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092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Temporary Traffic Control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B4F79-4A48-62C5-5F1E-54AF9EE39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9">
            <a:off x="4080644" y="1325559"/>
            <a:ext cx="3115019" cy="183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B6A4DA-C318-AE50-1835-192524D7B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96932">
            <a:off x="6220847" y="2506899"/>
            <a:ext cx="3095739" cy="1972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09D0B-5965-8CE5-2C1C-26B7D9670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94498">
            <a:off x="5396117" y="2820618"/>
            <a:ext cx="918189" cy="2042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FDAA58-3CD9-6CD1-3739-C87809EB3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890" y="4576372"/>
            <a:ext cx="3115098" cy="183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DFF755-FAEF-0302-FF0B-51546F142C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3144">
            <a:off x="2773943" y="3373700"/>
            <a:ext cx="2677431" cy="16541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C4968-DA88-F9F5-3715-FB8BC738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n aerial view of a highway&#10;&#10;Description automatically generated">
            <a:extLst>
              <a:ext uri="{FF2B5EF4-FFF2-40B4-BE49-F238E27FC236}">
                <a16:creationId xmlns:a16="http://schemas.microsoft.com/office/drawing/2014/main" id="{72A951A8-F00F-82C0-0F9E-1AAEA2C1B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083" y="1412806"/>
            <a:ext cx="8878824" cy="45913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E1F78-5293-3B0A-C611-8778BC02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n aerial view of a highway&#10;&#10;Description automatically generated">
            <a:extLst>
              <a:ext uri="{FF2B5EF4-FFF2-40B4-BE49-F238E27FC236}">
                <a16:creationId xmlns:a16="http://schemas.microsoft.com/office/drawing/2014/main" id="{1AC36470-FA99-8379-AB84-29076542D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470" y="1412806"/>
            <a:ext cx="8875059" cy="46161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DCC5F-E572-3A41-6F94-619BD911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n aerial view of a highway&#10;&#10;Description automatically generated">
            <a:extLst>
              <a:ext uri="{FF2B5EF4-FFF2-40B4-BE49-F238E27FC236}">
                <a16:creationId xmlns:a16="http://schemas.microsoft.com/office/drawing/2014/main" id="{9911DA1A-D9A3-3A96-86D0-298AAA162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470" y="1468074"/>
            <a:ext cx="8875059" cy="45048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1AF5-E429-CD51-3076-4B4B1C62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n aerial view of a highway&#10;&#10;Description automatically generated">
            <a:extLst>
              <a:ext uri="{FF2B5EF4-FFF2-40B4-BE49-F238E27FC236}">
                <a16:creationId xmlns:a16="http://schemas.microsoft.com/office/drawing/2014/main" id="{0E7434AA-9CC9-9599-E94B-E5E7D1DE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470" y="1412805"/>
            <a:ext cx="8875059" cy="46393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7DF94-9258-A76E-BC38-1F315CE9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construction workers on a bridge&#10;&#10;Description automatically generated">
            <a:extLst>
              <a:ext uri="{FF2B5EF4-FFF2-40B4-BE49-F238E27FC236}">
                <a16:creationId xmlns:a16="http://schemas.microsoft.com/office/drawing/2014/main" id="{1F957AAF-D69A-CA59-E0D6-22AD15A1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50" y="2133404"/>
            <a:ext cx="4263411" cy="3200400"/>
          </a:xfrm>
          <a:prstGeom prst="rect">
            <a:avLst/>
          </a:prstGeom>
        </p:spPr>
      </p:pic>
      <p:pic>
        <p:nvPicPr>
          <p:cNvPr id="11" name="Picture 10" descr="A person standing on a bridge&#10;&#10;Description automatically generated">
            <a:extLst>
              <a:ext uri="{FF2B5EF4-FFF2-40B4-BE49-F238E27FC236}">
                <a16:creationId xmlns:a16="http://schemas.microsoft.com/office/drawing/2014/main" id="{B06B8AAA-CDBB-D0D7-C71E-471F504A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52" y="2133404"/>
            <a:ext cx="4267200" cy="3200400"/>
          </a:xfrm>
          <a:prstGeom prst="rect">
            <a:avLst/>
          </a:prstGeom>
        </p:spPr>
      </p:pic>
      <p:pic>
        <p:nvPicPr>
          <p:cNvPr id="13" name="Picture 12" descr="A car driving on a highway&#10;&#10;Description automatically generated">
            <a:extLst>
              <a:ext uri="{FF2B5EF4-FFF2-40B4-BE49-F238E27FC236}">
                <a16:creationId xmlns:a16="http://schemas.microsoft.com/office/drawing/2014/main" id="{C6E6B6F4-5521-4C8C-5DBD-45F3E6556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72852" y="2133404"/>
            <a:ext cx="4267200" cy="3200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4E36A-746E-0626-AF4B-9CC8C07B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Temporary Traffic Control-Change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64FE-4F43-40CC-1598-158B6C31D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1" y="1298720"/>
            <a:ext cx="5760720" cy="3810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3DB08C-6CDF-9920-7E12-CF6B76C2B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654" y="1325563"/>
            <a:ext cx="5760720" cy="37836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012E9-284E-EA77-A65B-582051963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09" y="4420707"/>
            <a:ext cx="3629532" cy="176237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1BF24-83F3-D846-9ABD-A37279231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4" y="4420707"/>
            <a:ext cx="3781953" cy="18957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5B9C281-4206-CF15-3457-FBAC686029BE}"/>
              </a:ext>
            </a:extLst>
          </p:cNvPr>
          <p:cNvSpPr/>
          <p:nvPr/>
        </p:nvSpPr>
        <p:spPr>
          <a:xfrm>
            <a:off x="419823" y="1394230"/>
            <a:ext cx="1845205" cy="996632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solidFill>
              <a:srgbClr val="FFC000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ABA2D4-E31C-1623-6055-8F855BB1E512}"/>
              </a:ext>
            </a:extLst>
          </p:cNvPr>
          <p:cNvSpPr/>
          <p:nvPr/>
        </p:nvSpPr>
        <p:spPr>
          <a:xfrm>
            <a:off x="6595951" y="1394230"/>
            <a:ext cx="1845205" cy="996632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accent3">
                <a:lumMod val="20000"/>
                <a:lumOff val="80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CC5BD-302B-079D-3F44-41F10392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864" y="1355552"/>
            <a:ext cx="10237970" cy="2684180"/>
          </a:xfrm>
        </p:spPr>
        <p:txBody>
          <a:bodyPr>
            <a:normAutofit/>
          </a:bodyPr>
          <a:lstStyle/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PROJECT LOCATION:</a:t>
            </a:r>
          </a:p>
          <a:p>
            <a:pPr marL="0" indent="0" defTabSz="7543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en-US" sz="2000" dirty="0">
                <a:solidFill>
                  <a:srgbClr val="1F497D"/>
                </a:solidFill>
              </a:rPr>
              <a:t>SR 9/I-95 at Glades Road interchange, Palm Beach County, Florida (City of Boca Raton)</a:t>
            </a:r>
          </a:p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b="1" dirty="0">
                <a:solidFill>
                  <a:srgbClr val="1F497D"/>
                </a:solidFill>
              </a:rPr>
              <a:t>SCOPE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228600" marR="0" lvl="0" indent="-228600" algn="l" defTabSz="7543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altLang="en-US" sz="2000" dirty="0">
                <a:solidFill>
                  <a:srgbClr val="1F497D"/>
                </a:solidFill>
              </a:rPr>
              <a:t>Interchange reconfiguration and roadway improvements along Glades Road from Butts Road to West University Drive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32C66-064F-F1E6-0600-FDA504F4D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F1924-41A4-EE91-8491-83787637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F3E2BE-4756-4F33-4B77-A3BCBABE4ABE}"/>
              </a:ext>
            </a:extLst>
          </p:cNvPr>
          <p:cNvGrpSpPr/>
          <p:nvPr/>
        </p:nvGrpSpPr>
        <p:grpSpPr>
          <a:xfrm>
            <a:off x="374226" y="3429000"/>
            <a:ext cx="10206658" cy="2941425"/>
            <a:chOff x="0" y="1283516"/>
            <a:chExt cx="10206658" cy="294142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32FF35-013A-B24E-827C-E896ACBD2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485" y="3966121"/>
              <a:ext cx="3171758" cy="258820"/>
            </a:xfrm>
            <a:prstGeom prst="line">
              <a:avLst/>
            </a:prstGeom>
            <a:ln>
              <a:solidFill>
                <a:srgbClr val="23448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map of a city&#10;&#10;Description automatically generated">
              <a:extLst>
                <a:ext uri="{FF2B5EF4-FFF2-40B4-BE49-F238E27FC236}">
                  <a16:creationId xmlns:a16="http://schemas.microsoft.com/office/drawing/2014/main" id="{9F38FBD0-E0AE-F050-F88E-12A8C0D67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4728" y="1658391"/>
              <a:ext cx="3481930" cy="2064765"/>
            </a:xfrm>
            <a:prstGeom prst="rect">
              <a:avLst/>
            </a:prstGeom>
          </p:spPr>
        </p:pic>
        <p:pic>
          <p:nvPicPr>
            <p:cNvPr id="13" name="Picture 12" descr="A map of florida with cities&#10;&#10;Description automatically generated">
              <a:extLst>
                <a:ext uri="{FF2B5EF4-FFF2-40B4-BE49-F238E27FC236}">
                  <a16:creationId xmlns:a16="http://schemas.microsoft.com/office/drawing/2014/main" id="{8700F618-168D-F2E8-2DAD-B1BE682FF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283516"/>
              <a:ext cx="3243485" cy="294142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B6CCD7-2F19-AA26-A542-B6F101EB4313}"/>
                </a:ext>
              </a:extLst>
            </p:cNvPr>
            <p:cNvSpPr/>
            <p:nvPr/>
          </p:nvSpPr>
          <p:spPr>
            <a:xfrm>
              <a:off x="2072081" y="3221372"/>
              <a:ext cx="1171404" cy="1003569"/>
            </a:xfrm>
            <a:prstGeom prst="rect">
              <a:avLst/>
            </a:prstGeom>
            <a:noFill/>
            <a:ln>
              <a:solidFill>
                <a:srgbClr val="2344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1F78204-9D92-5683-773D-050B63E5B0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2081" y="1542334"/>
              <a:ext cx="1504546" cy="1679038"/>
            </a:xfrm>
            <a:prstGeom prst="line">
              <a:avLst/>
            </a:prstGeom>
            <a:ln>
              <a:solidFill>
                <a:srgbClr val="23448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6388A53D-4CD6-25EB-219E-1616C7EA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627" y="1542334"/>
              <a:ext cx="2838616" cy="2423787"/>
            </a:xfrm>
            <a:prstGeom prst="rect">
              <a:avLst/>
            </a:prstGeom>
            <a:ln w="19050">
              <a:solidFill>
                <a:srgbClr val="234487"/>
              </a:solidFill>
            </a:ln>
          </p:spPr>
        </p:pic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238383B5-B322-4EF1-4203-7F5D4B02698B}"/>
                </a:ext>
              </a:extLst>
            </p:cNvPr>
            <p:cNvSpPr/>
            <p:nvPr/>
          </p:nvSpPr>
          <p:spPr>
            <a:xfrm>
              <a:off x="6748385" y="1684595"/>
              <a:ext cx="209504" cy="32227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34487"/>
                  </a:solidFill>
                </a:ln>
                <a:solidFill>
                  <a:srgbClr val="234487"/>
                </a:solidFill>
              </a:endParaRP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F159B173-6014-1933-9E38-BF532EC25CA9}"/>
                </a:ext>
              </a:extLst>
            </p:cNvPr>
            <p:cNvSpPr/>
            <p:nvPr/>
          </p:nvSpPr>
          <p:spPr>
            <a:xfrm>
              <a:off x="5957887" y="2531161"/>
              <a:ext cx="52388" cy="6191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34487"/>
                  </a:solidFill>
                </a:ln>
                <a:solidFill>
                  <a:srgbClr val="23448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Temporary Traffic Control-Change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CD440-C82D-78A2-5EC6-099F233A3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033"/>
            <a:ext cx="5645791" cy="37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BA63-6543-49C8-E87E-1DF6CB358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791" y="1414786"/>
            <a:ext cx="3200400" cy="2040665"/>
          </a:xfrm>
          <a:prstGeom prst="rect">
            <a:avLst/>
          </a:prstGeom>
          <a:ln>
            <a:solidFill>
              <a:srgbClr val="234487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B573A-265A-A43C-A047-F7BE00719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93" y="1414786"/>
            <a:ext cx="3200400" cy="2040665"/>
          </a:xfrm>
          <a:prstGeom prst="rect">
            <a:avLst/>
          </a:prstGeom>
          <a:ln>
            <a:solidFill>
              <a:srgbClr val="234487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B3114-9D8E-BAAE-5B14-DD462AC91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91" y="3807212"/>
            <a:ext cx="3200400" cy="2032975"/>
          </a:xfrm>
          <a:prstGeom prst="rect">
            <a:avLst/>
          </a:prstGeom>
          <a:ln>
            <a:solidFill>
              <a:srgbClr val="234487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336017-5BE2-762B-FA15-B2D0AF22F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93" y="3807212"/>
            <a:ext cx="3200400" cy="2036376"/>
          </a:xfrm>
          <a:prstGeom prst="rect">
            <a:avLst/>
          </a:prstGeom>
          <a:ln>
            <a:solidFill>
              <a:srgbClr val="234487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81F03F-1E3A-371F-2012-2865D9575B9D}"/>
              </a:ext>
            </a:extLst>
          </p:cNvPr>
          <p:cNvSpPr txBox="1"/>
          <p:nvPr/>
        </p:nvSpPr>
        <p:spPr>
          <a:xfrm>
            <a:off x="2409037" y="5910679"/>
            <a:ext cx="737392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234487"/>
                </a:solidFill>
                <a:latin typeface="+mj-lt"/>
                <a:cs typeface="Arial" panose="020B0604020202020204" pitchFamily="34" charset="0"/>
              </a:rPr>
              <a:t>One Weekend Closure Detour VS Four Weekend Closures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52C0-9103-A01C-AEFE-18C34C84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092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Construction-Weekend Closure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02B43-DE49-20AF-58FB-7DBCF641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29" y="1373344"/>
            <a:ext cx="7963558" cy="2345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81480-0BEE-8127-0679-2E43EEEFA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99" y="1365346"/>
            <a:ext cx="3013095" cy="2257357"/>
          </a:xfrm>
          <a:prstGeom prst="rect">
            <a:avLst/>
          </a:prstGeom>
        </p:spPr>
      </p:pic>
      <p:pic>
        <p:nvPicPr>
          <p:cNvPr id="12" name="Picture 11" descr="A construction worker on a power pole&#10;&#10;Description automatically generated with medium confidence">
            <a:extLst>
              <a:ext uri="{FF2B5EF4-FFF2-40B4-BE49-F238E27FC236}">
                <a16:creationId xmlns:a16="http://schemas.microsoft.com/office/drawing/2014/main" id="{958D108B-1EA7-004C-208E-CAC9E0063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" y="3801881"/>
            <a:ext cx="1944805" cy="2593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114413-336E-9B1C-B665-F70DCDA20F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8329" y="3801881"/>
            <a:ext cx="6391670" cy="259307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A853DAB-FC96-2BA1-3F9B-CEE2F36D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Construction-Weekend Closure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road with traffic lights and construction equipment&#10;&#10;Description automatically generated">
            <a:extLst>
              <a:ext uri="{FF2B5EF4-FFF2-40B4-BE49-F238E27FC236}">
                <a16:creationId xmlns:a16="http://schemas.microsoft.com/office/drawing/2014/main" id="{840CB1A8-F11B-4162-F5E5-07B0C0F4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54" y="3897872"/>
            <a:ext cx="8097387" cy="2497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A9F09-CE17-E81B-4CFA-F78DC553D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" y="1377547"/>
            <a:ext cx="4871126" cy="2462997"/>
          </a:xfrm>
          <a:prstGeom prst="rect">
            <a:avLst/>
          </a:prstGeom>
        </p:spPr>
      </p:pic>
      <p:pic>
        <p:nvPicPr>
          <p:cNvPr id="11" name="Picture 10" descr="A road with a tunnel over it&#10;&#10;Description automatically generated">
            <a:extLst>
              <a:ext uri="{FF2B5EF4-FFF2-40B4-BE49-F238E27FC236}">
                <a16:creationId xmlns:a16="http://schemas.microsoft.com/office/drawing/2014/main" id="{0976B280-27F5-E8E6-9313-AA594C23C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54" y="1376947"/>
            <a:ext cx="3999245" cy="2467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287119-52C7-5FE5-0C79-87CB8D8C7A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3899" y="1377857"/>
            <a:ext cx="3108756" cy="246625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E0595C-7DF0-4E18-23C6-5C02A136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Construction-Weekend Closure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road sign on the road&#10;&#10;Description automatically generated">
            <a:extLst>
              <a:ext uri="{FF2B5EF4-FFF2-40B4-BE49-F238E27FC236}">
                <a16:creationId xmlns:a16="http://schemas.microsoft.com/office/drawing/2014/main" id="{64CBF098-EB03-8BBC-9E90-600998730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046" y="1792883"/>
            <a:ext cx="4490742" cy="3771898"/>
          </a:xfrm>
          <a:prstGeom prst="rect">
            <a:avLst/>
          </a:prstGeom>
        </p:spPr>
      </p:pic>
      <p:pic>
        <p:nvPicPr>
          <p:cNvPr id="10" name="Picture 9" descr="A group of men in reflective vests&#10;&#10;Description automatically generated">
            <a:extLst>
              <a:ext uri="{FF2B5EF4-FFF2-40B4-BE49-F238E27FC236}">
                <a16:creationId xmlns:a16="http://schemas.microsoft.com/office/drawing/2014/main" id="{4E02C22A-3C0C-17B4-0BC1-256672ECD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66661" y="1792880"/>
            <a:ext cx="4490741" cy="3771899"/>
          </a:xfrm>
          <a:prstGeom prst="rect">
            <a:avLst/>
          </a:prstGeom>
        </p:spPr>
      </p:pic>
      <p:pic>
        <p:nvPicPr>
          <p:cNvPr id="12" name="Picture 11" descr="A red truck parked next to a pole&#10;&#10;Description automatically generated">
            <a:extLst>
              <a:ext uri="{FF2B5EF4-FFF2-40B4-BE49-F238E27FC236}">
                <a16:creationId xmlns:a16="http://schemas.microsoft.com/office/drawing/2014/main" id="{F679355F-8C4D-AACA-3A3E-1D52C6BDD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32950" y="1792880"/>
            <a:ext cx="4490741" cy="37718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CD708-A5FA-97C5-EE70-955CD751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BB302-7F51-2BC8-9A55-C4C5E2186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5020CA-8B0A-73A9-9243-357EC81CE994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2656E0-0AE2-EB03-7C73-F036F133ECAF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C5120-F1EB-837F-9651-394C2992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87926-AE7E-4BFE-85DF-DAA82E9CE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5FA94E-A734-5129-3618-2F51DBDE4178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n aerial view of a road intersection&#10;&#10;Description automatically generated">
            <a:extLst>
              <a:ext uri="{FF2B5EF4-FFF2-40B4-BE49-F238E27FC236}">
                <a16:creationId xmlns:a16="http://schemas.microsoft.com/office/drawing/2014/main" id="{6E25E8CC-FFC6-3F59-F733-55E263E4B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6810" y="1325564"/>
            <a:ext cx="4110389" cy="4606472"/>
          </a:xfrm>
          <a:prstGeom prst="rect">
            <a:avLst/>
          </a:prstGeom>
        </p:spPr>
      </p:pic>
      <p:pic>
        <p:nvPicPr>
          <p:cNvPr id="10" name="Picture 9" descr="An aerial view of a highway&#10;&#10;Description automatically generated">
            <a:extLst>
              <a:ext uri="{FF2B5EF4-FFF2-40B4-BE49-F238E27FC236}">
                <a16:creationId xmlns:a16="http://schemas.microsoft.com/office/drawing/2014/main" id="{00F4E581-6959-E6C2-FA5D-A3D67E676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25563"/>
            <a:ext cx="6732164" cy="45908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A9395-E039-BF01-9803-DD02E7DC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02336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 aerial view of a highway intersection&#10;&#10;Description automatically generated">
            <a:extLst>
              <a:ext uri="{FF2B5EF4-FFF2-40B4-BE49-F238E27FC236}">
                <a16:creationId xmlns:a16="http://schemas.microsoft.com/office/drawing/2014/main" id="{FC7BBBC3-64B9-98D9-7DA7-FA192272F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737" y="1113979"/>
            <a:ext cx="7630523" cy="54473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Final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CD708-A5FA-97C5-EE70-955CD751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aerial view of a highway intersection&#10;&#10;Description automatically generated">
            <a:extLst>
              <a:ext uri="{FF2B5EF4-FFF2-40B4-BE49-F238E27FC236}">
                <a16:creationId xmlns:a16="http://schemas.microsoft.com/office/drawing/2014/main" id="{0B277034-F2B5-2B06-5BA2-C56518A3A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61795"/>
            <a:ext cx="10084442" cy="53304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Final (east crossover)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CD708-A5FA-97C5-EE70-955CD751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highway intersection&#10;&#10;Description automatically generated">
            <a:extLst>
              <a:ext uri="{FF2B5EF4-FFF2-40B4-BE49-F238E27FC236}">
                <a16:creationId xmlns:a16="http://schemas.microsoft.com/office/drawing/2014/main" id="{5B11BE68-E693-D71E-D417-E4691B14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1941"/>
            <a:ext cx="10084441" cy="5235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Final (west crossover)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CD708-A5FA-97C5-EE70-955CD751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Smart Work Zone (SWZ)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B36F6-7090-8E42-8D13-5116F468E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161" y="1346456"/>
            <a:ext cx="11492804" cy="490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34487"/>
                </a:solidFill>
              </a:rPr>
              <a:t>What is the District Four SWZ Process?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315E-8D8B-F536-B9C6-A3A1881EA9C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531835" y="1488724"/>
            <a:ext cx="3540938" cy="47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077">
            <a:extLst>
              <a:ext uri="{FF2B5EF4-FFF2-40B4-BE49-F238E27FC236}">
                <a16:creationId xmlns:a16="http://schemas.microsoft.com/office/drawing/2014/main" id="{E0E06EA8-58BD-4BC2-A1FE-77D52BA158A7}"/>
              </a:ext>
            </a:extLst>
          </p:cNvPr>
          <p:cNvSpPr txBox="1">
            <a:spLocks noGrp="1"/>
          </p:cNvSpPr>
          <p:nvPr/>
        </p:nvSpPr>
        <p:spPr>
          <a:xfrm>
            <a:off x="254478" y="2900671"/>
            <a:ext cx="5808208" cy="35676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9" b="1" dirty="0">
                <a:solidFill>
                  <a:sysClr val="windowText" lastClr="000000"/>
                </a:solidFill>
                <a:latin typeface="Arial"/>
                <a:cs typeface="Arial"/>
              </a:rPr>
              <a:t>Technology + People + Relationships + A Plan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2093F5-D2D0-B5B1-9671-6C185B5683D0}"/>
              </a:ext>
            </a:extLst>
          </p:cNvPr>
          <p:cNvGrpSpPr/>
          <p:nvPr/>
        </p:nvGrpSpPr>
        <p:grpSpPr>
          <a:xfrm>
            <a:off x="287791" y="3674330"/>
            <a:ext cx="5808209" cy="1744385"/>
            <a:chOff x="-54427" y="4191198"/>
            <a:chExt cx="7477463" cy="2245712"/>
          </a:xfrm>
        </p:grpSpPr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2B7C3448-830A-B58A-5CCA-4F17B3366BAA}"/>
                </a:ext>
              </a:extLst>
            </p:cNvPr>
            <p:cNvSpPr txBox="1"/>
            <p:nvPr/>
          </p:nvSpPr>
          <p:spPr>
            <a:xfrm>
              <a:off x="1790008" y="5242962"/>
              <a:ext cx="1619174" cy="847487"/>
            </a:xfrm>
            <a:prstGeom prst="roundRect">
              <a:avLst/>
            </a:prstGeom>
            <a:solidFill>
              <a:srgbClr val="1C438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31173" tIns="31173" rIns="31173" bIns="31173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Devices</a:t>
              </a: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Relationships</a:t>
              </a: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Plan</a:t>
              </a:r>
            </a:p>
          </p:txBody>
        </p:sp>
        <p:pic>
          <p:nvPicPr>
            <p:cNvPr id="15" name="Graphic 23" descr="Crash with solid fill">
              <a:extLst>
                <a:ext uri="{FF2B5EF4-FFF2-40B4-BE49-F238E27FC236}">
                  <a16:creationId xmlns:a16="http://schemas.microsoft.com/office/drawing/2014/main" id="{EF62800F-4141-CD3F-4F3E-0CE99A501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21071" y="5074791"/>
              <a:ext cx="1013412" cy="959899"/>
            </a:xfrm>
            <a:prstGeom prst="rect">
              <a:avLst/>
            </a:prstGeom>
          </p:spPr>
        </p:pic>
        <p:sp>
          <p:nvSpPr>
            <p:cNvPr id="16" name="TextBox 47">
              <a:extLst>
                <a:ext uri="{FF2B5EF4-FFF2-40B4-BE49-F238E27FC236}">
                  <a16:creationId xmlns:a16="http://schemas.microsoft.com/office/drawing/2014/main" id="{4DF2AF6E-4F90-7E42-EEA2-16F3DE7759A0}"/>
                </a:ext>
              </a:extLst>
            </p:cNvPr>
            <p:cNvSpPr txBox="1"/>
            <p:nvPr/>
          </p:nvSpPr>
          <p:spPr>
            <a:xfrm>
              <a:off x="-54427" y="5242962"/>
              <a:ext cx="1619174" cy="847487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31173" rIns="31173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Work Zones</a:t>
              </a:r>
              <a:endParaRPr lang="en-US" sz="95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Detour Routes</a:t>
              </a:r>
              <a:endParaRPr lang="en-US" sz="95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Area of Influence</a:t>
              </a:r>
              <a:r>
                <a:rPr lang="en-US" sz="955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7" name="TextBox 48">
              <a:extLst>
                <a:ext uri="{FF2B5EF4-FFF2-40B4-BE49-F238E27FC236}">
                  <a16:creationId xmlns:a16="http://schemas.microsoft.com/office/drawing/2014/main" id="{E3B22A95-4663-EC7C-BCCA-155D0BB97A1E}"/>
                </a:ext>
              </a:extLst>
            </p:cNvPr>
            <p:cNvSpPr txBox="1"/>
            <p:nvPr/>
          </p:nvSpPr>
          <p:spPr>
            <a:xfrm>
              <a:off x="3633723" y="5232541"/>
              <a:ext cx="1619174" cy="84748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31173" tIns="31173" rIns="31173" bIns="31173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Deploy</a:t>
              </a: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</a:p>
            <a:p>
              <a:pPr marL="154777" indent="-7793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sz="955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 Implementation</a:t>
              </a:r>
            </a:p>
          </p:txBody>
        </p:sp>
        <p:sp>
          <p:nvSpPr>
            <p:cNvPr id="18" name="TextBox 51">
              <a:extLst>
                <a:ext uri="{FF2B5EF4-FFF2-40B4-BE49-F238E27FC236}">
                  <a16:creationId xmlns:a16="http://schemas.microsoft.com/office/drawing/2014/main" id="{C0B405A6-4D59-8AD1-19F2-FAFE4815C215}"/>
                </a:ext>
              </a:extLst>
            </p:cNvPr>
            <p:cNvSpPr txBox="1"/>
            <p:nvPr/>
          </p:nvSpPr>
          <p:spPr>
            <a:xfrm>
              <a:off x="5721414" y="4204094"/>
              <a:ext cx="1701622" cy="516658"/>
            </a:xfrm>
            <a:prstGeom prst="round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62345" tIns="31173" rIns="62345" bIns="31173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545"/>
                </a:spcAft>
              </a:pPr>
              <a:r>
                <a:rPr lang="en-US" sz="1091" b="1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Arial"/>
                </a:rPr>
                <a:t>Improved Safety and Mobility</a:t>
              </a:r>
            </a:p>
          </p:txBody>
        </p:sp>
        <p:pic>
          <p:nvPicPr>
            <p:cNvPr id="19" name="Graphic 9" descr="Slippery Road with solid fill">
              <a:extLst>
                <a:ext uri="{FF2B5EF4-FFF2-40B4-BE49-F238E27FC236}">
                  <a16:creationId xmlns:a16="http://schemas.microsoft.com/office/drawing/2014/main" id="{52435BEE-9D53-90AC-FEDE-77AE4DD7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14205" y="4667330"/>
              <a:ext cx="530835" cy="502804"/>
            </a:xfrm>
            <a:prstGeom prst="rect">
              <a:avLst/>
            </a:prstGeom>
          </p:spPr>
        </p:pic>
        <p:pic>
          <p:nvPicPr>
            <p:cNvPr id="20" name="Graphic 14">
              <a:extLst>
                <a:ext uri="{FF2B5EF4-FFF2-40B4-BE49-F238E27FC236}">
                  <a16:creationId xmlns:a16="http://schemas.microsoft.com/office/drawing/2014/main" id="{BD626398-5512-3016-1DAA-7E39C511A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923418" y="4667330"/>
              <a:ext cx="502805" cy="502804"/>
            </a:xfrm>
            <a:prstGeom prst="rect">
              <a:avLst/>
            </a:prstGeom>
          </p:spPr>
        </p:pic>
        <p:pic>
          <p:nvPicPr>
            <p:cNvPr id="21" name="Graphic 19" descr="Traffic cone with solid fill">
              <a:extLst>
                <a:ext uri="{FF2B5EF4-FFF2-40B4-BE49-F238E27FC236}">
                  <a16:creationId xmlns:a16="http://schemas.microsoft.com/office/drawing/2014/main" id="{36FC1255-436F-9C44-2DA4-69C199464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5005" y="4667330"/>
              <a:ext cx="530835" cy="502804"/>
            </a:xfrm>
            <a:prstGeom prst="rect">
              <a:avLst/>
            </a:prstGeom>
          </p:spPr>
        </p:pic>
        <p:pic>
          <p:nvPicPr>
            <p:cNvPr id="22" name="Graphic 21" descr="Construction worker male with solid fill">
              <a:extLst>
                <a:ext uri="{FF2B5EF4-FFF2-40B4-BE49-F238E27FC236}">
                  <a16:creationId xmlns:a16="http://schemas.microsoft.com/office/drawing/2014/main" id="{CE217DE4-BBAF-41A3-8964-0155F73F0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1911" y="4676853"/>
              <a:ext cx="481942" cy="456460"/>
            </a:xfrm>
            <a:prstGeom prst="rect">
              <a:avLst/>
            </a:prstGeom>
          </p:spPr>
        </p:pic>
        <p:pic>
          <p:nvPicPr>
            <p:cNvPr id="23" name="Graphic 33" descr="Group of men with solid fill">
              <a:extLst>
                <a:ext uri="{FF2B5EF4-FFF2-40B4-BE49-F238E27FC236}">
                  <a16:creationId xmlns:a16="http://schemas.microsoft.com/office/drawing/2014/main" id="{A79A2514-C329-293B-3B54-4FB15ECCB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010500" y="4666091"/>
              <a:ext cx="530835" cy="502804"/>
            </a:xfrm>
            <a:prstGeom prst="rect">
              <a:avLst/>
            </a:prstGeom>
          </p:spPr>
        </p:pic>
        <p:pic>
          <p:nvPicPr>
            <p:cNvPr id="24" name="Graphic 35" descr="Security camera with solid fill">
              <a:extLst>
                <a:ext uri="{FF2B5EF4-FFF2-40B4-BE49-F238E27FC236}">
                  <a16:creationId xmlns:a16="http://schemas.microsoft.com/office/drawing/2014/main" id="{BD8A097A-770B-1F30-8B9C-12C345B57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16599" y="4210236"/>
              <a:ext cx="530835" cy="502804"/>
            </a:xfrm>
            <a:prstGeom prst="rect">
              <a:avLst/>
            </a:prstGeom>
          </p:spPr>
        </p:pic>
        <p:pic>
          <p:nvPicPr>
            <p:cNvPr id="25" name="Graphic 43" descr="Map with pin with solid fill">
              <a:extLst>
                <a:ext uri="{FF2B5EF4-FFF2-40B4-BE49-F238E27FC236}">
                  <a16:creationId xmlns:a16="http://schemas.microsoft.com/office/drawing/2014/main" id="{B1F83B87-0260-B9AD-20C8-4682809D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5699" y="4191198"/>
              <a:ext cx="530835" cy="502804"/>
            </a:xfrm>
            <a:prstGeom prst="rect">
              <a:avLst/>
            </a:prstGeom>
          </p:spPr>
        </p:pic>
        <p:pic>
          <p:nvPicPr>
            <p:cNvPr id="26" name="Graphic 50" descr="Clipboard with solid fill">
              <a:extLst>
                <a:ext uri="{FF2B5EF4-FFF2-40B4-BE49-F238E27FC236}">
                  <a16:creationId xmlns:a16="http://schemas.microsoft.com/office/drawing/2014/main" id="{D27B798C-F4CA-1409-8660-886A254C8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121579" y="4191198"/>
              <a:ext cx="530835" cy="502804"/>
            </a:xfrm>
            <a:prstGeom prst="rect">
              <a:avLst/>
            </a:prstGeom>
          </p:spPr>
        </p:pic>
        <p:pic>
          <p:nvPicPr>
            <p:cNvPr id="27" name="Graphic 53" descr="Checklist with solid fill">
              <a:extLst>
                <a:ext uri="{FF2B5EF4-FFF2-40B4-BE49-F238E27FC236}">
                  <a16:creationId xmlns:a16="http://schemas.microsoft.com/office/drawing/2014/main" id="{749E5BF6-CD1B-5124-E550-49CD55D6B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505777" y="4667330"/>
              <a:ext cx="502896" cy="502804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98E27E2-1D8B-39EA-3D26-C2F03F1181BA}"/>
                </a:ext>
              </a:extLst>
            </p:cNvPr>
            <p:cNvCxnSpPr>
              <a:cxnSpLocks/>
            </p:cNvCxnSpPr>
            <p:nvPr/>
          </p:nvCxnSpPr>
          <p:spPr>
            <a:xfrm>
              <a:off x="1442960" y="4801218"/>
              <a:ext cx="410826" cy="0"/>
            </a:xfrm>
            <a:prstGeom prst="straightConnector1">
              <a:avLst/>
            </a:prstGeom>
            <a:ln w="952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6DA3C7D-73E1-2C0D-20BC-5F878EC70EDD}"/>
                </a:ext>
              </a:extLst>
            </p:cNvPr>
            <p:cNvCxnSpPr>
              <a:cxnSpLocks/>
            </p:cNvCxnSpPr>
            <p:nvPr/>
          </p:nvCxnSpPr>
          <p:spPr>
            <a:xfrm>
              <a:off x="3363888" y="4780751"/>
              <a:ext cx="410826" cy="0"/>
            </a:xfrm>
            <a:prstGeom prst="straightConnector1">
              <a:avLst/>
            </a:prstGeom>
            <a:ln w="952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quals 29">
              <a:extLst>
                <a:ext uri="{FF2B5EF4-FFF2-40B4-BE49-F238E27FC236}">
                  <a16:creationId xmlns:a16="http://schemas.microsoft.com/office/drawing/2014/main" id="{D110EFA4-AA33-A6BF-D01B-76C58E46F86C}"/>
                </a:ext>
              </a:extLst>
            </p:cNvPr>
            <p:cNvSpPr/>
            <p:nvPr/>
          </p:nvSpPr>
          <p:spPr>
            <a:xfrm>
              <a:off x="5120933" y="4631889"/>
              <a:ext cx="542290" cy="351790"/>
            </a:xfrm>
            <a:prstGeom prst="mathEqual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2345" tIns="31173" rIns="62345" bIns="311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27" dirty="0"/>
            </a:p>
          </p:txBody>
        </p:sp>
        <p:pic>
          <p:nvPicPr>
            <p:cNvPr id="31" name="Graphic 18" descr="No sign outline">
              <a:extLst>
                <a:ext uri="{FF2B5EF4-FFF2-40B4-BE49-F238E27FC236}">
                  <a16:creationId xmlns:a16="http://schemas.microsoft.com/office/drawing/2014/main" id="{C9FD2AED-1586-9DCA-5415-A3568BDA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5400000">
              <a:off x="5721563" y="4817884"/>
              <a:ext cx="1618878" cy="1619174"/>
            </a:xfrm>
            <a:prstGeom prst="rect">
              <a:avLst/>
            </a:prstGeom>
          </p:spPr>
        </p:pic>
      </p:grpSp>
      <p:sp>
        <p:nvSpPr>
          <p:cNvPr id="32" name="Text Placeholder 2070">
            <a:extLst>
              <a:ext uri="{FF2B5EF4-FFF2-40B4-BE49-F238E27FC236}">
                <a16:creationId xmlns:a16="http://schemas.microsoft.com/office/drawing/2014/main" id="{810C58CD-42F5-C566-D078-E5AD0C49C5A3}"/>
              </a:ext>
            </a:extLst>
          </p:cNvPr>
          <p:cNvSpPr>
            <a:spLocks noGrp="1"/>
          </p:cNvSpPr>
          <p:nvPr/>
        </p:nvSpPr>
        <p:spPr>
          <a:xfrm>
            <a:off x="523671" y="208543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2" dirty="0"/>
              <a:t>What is a Smart Work Zone?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6AC1E8A-C36C-0BFB-C896-16296813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Communication Ecosystem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9EE80084-3EFB-4FDC-4152-A2C36C7A641D}"/>
              </a:ext>
            </a:extLst>
          </p:cNvPr>
          <p:cNvSpPr>
            <a:spLocks noGrp="1"/>
          </p:cNvSpPr>
          <p:nvPr/>
        </p:nvSpPr>
        <p:spPr>
          <a:xfrm>
            <a:off x="272917" y="1573652"/>
            <a:ext cx="5809335" cy="4541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234487"/>
                </a:solidFill>
                <a:cs typeface="Arial" panose="020B0604020202020204" pitchFamily="34" charset="0"/>
              </a:rPr>
              <a:t>Project Overview</a:t>
            </a:r>
          </a:p>
          <a:p>
            <a:pPr marL="701368" lvl="1" indent="-389649"/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Roles each </a:t>
            </a:r>
            <a:r>
              <a:rPr lang="en-US" sz="2200" dirty="0">
                <a:solidFill>
                  <a:srgbClr val="234487"/>
                </a:solidFill>
              </a:rPr>
              <a:t>stakeholder</a:t>
            </a:r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 needs to fulfill</a:t>
            </a:r>
          </a:p>
          <a:p>
            <a:pPr marL="701368" lvl="1" indent="-389649"/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Considerations to improve DDI operation</a:t>
            </a:r>
          </a:p>
          <a:p>
            <a:pPr marL="0" indent="0">
              <a:buNone/>
            </a:pPr>
            <a:endParaRPr lang="en-US" sz="2200" b="1" dirty="0">
              <a:solidFill>
                <a:srgbClr val="234487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234487"/>
                </a:solidFill>
                <a:cs typeface="Arial" panose="020B0604020202020204" pitchFamily="34" charset="0"/>
              </a:rPr>
              <a:t>Education</a:t>
            </a:r>
          </a:p>
          <a:p>
            <a:pPr marL="701368" lvl="1" indent="-389649"/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Assist the public with understanding the new layout, allowing them to meet the team and asks questions</a:t>
            </a:r>
          </a:p>
          <a:p>
            <a:pPr marL="0" indent="0">
              <a:buNone/>
            </a:pPr>
            <a:endParaRPr lang="en-US" sz="2200" b="1" dirty="0">
              <a:solidFill>
                <a:srgbClr val="234487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234487"/>
                </a:solidFill>
                <a:cs typeface="Arial" panose="020B0604020202020204" pitchFamily="34" charset="0"/>
              </a:rPr>
              <a:t>Smart Work Zone Elements</a:t>
            </a:r>
          </a:p>
          <a:p>
            <a:pPr marL="701368" lvl="1" indent="-389649"/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Feedback from the public, monitoring, data collection, and weekly briefings.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986CCD-9069-5A7A-1306-F636176E7622}"/>
              </a:ext>
            </a:extLst>
          </p:cNvPr>
          <p:cNvGrpSpPr/>
          <p:nvPr/>
        </p:nvGrpSpPr>
        <p:grpSpPr>
          <a:xfrm>
            <a:off x="6269152" y="1573652"/>
            <a:ext cx="5293946" cy="3914940"/>
            <a:chOff x="2309230" y="1077179"/>
            <a:chExt cx="6909318" cy="5109528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E8FD2DE0-9F3B-7B03-E13F-2C19CDF862FC}"/>
                </a:ext>
              </a:extLst>
            </p:cNvPr>
            <p:cNvGraphicFramePr/>
            <p:nvPr/>
          </p:nvGraphicFramePr>
          <p:xfrm>
            <a:off x="2309230" y="1315465"/>
            <a:ext cx="6909318" cy="48593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0" name="Graphic 30" descr="Construction worker male with solid fill">
              <a:extLst>
                <a:ext uri="{FF2B5EF4-FFF2-40B4-BE49-F238E27FC236}">
                  <a16:creationId xmlns:a16="http://schemas.microsoft.com/office/drawing/2014/main" id="{23ED8D87-A4AB-3EB4-D83F-A5E1D016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63909" y="4269121"/>
              <a:ext cx="914400" cy="914400"/>
            </a:xfrm>
            <a:prstGeom prst="rect">
              <a:avLst/>
            </a:prstGeom>
          </p:spPr>
        </p:pic>
        <p:pic>
          <p:nvPicPr>
            <p:cNvPr id="11" name="Graphic 31" descr="Users with solid fill">
              <a:extLst>
                <a:ext uri="{FF2B5EF4-FFF2-40B4-BE49-F238E27FC236}">
                  <a16:creationId xmlns:a16="http://schemas.microsoft.com/office/drawing/2014/main" id="{23F10F93-9E59-5C0F-347B-71D34A221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93142" y="5272307"/>
              <a:ext cx="914400" cy="914400"/>
            </a:xfrm>
            <a:prstGeom prst="rect">
              <a:avLst/>
            </a:prstGeom>
          </p:spPr>
        </p:pic>
        <p:pic>
          <p:nvPicPr>
            <p:cNvPr id="12" name="Graphic 34" descr="Security camera with solid fill">
              <a:extLst>
                <a:ext uri="{FF2B5EF4-FFF2-40B4-BE49-F238E27FC236}">
                  <a16:creationId xmlns:a16="http://schemas.microsoft.com/office/drawing/2014/main" id="{3861B961-F164-C204-1082-400A2A93F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23432" y="1303433"/>
              <a:ext cx="914400" cy="914400"/>
            </a:xfrm>
            <a:prstGeom prst="rect">
              <a:avLst/>
            </a:prstGeom>
          </p:spPr>
        </p:pic>
        <p:pic>
          <p:nvPicPr>
            <p:cNvPr id="13" name="Graphic 35" descr="Speaker phone with solid fill">
              <a:extLst>
                <a:ext uri="{FF2B5EF4-FFF2-40B4-BE49-F238E27FC236}">
                  <a16:creationId xmlns:a16="http://schemas.microsoft.com/office/drawing/2014/main" id="{9153DD6A-A389-104C-7106-A3C1EB892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00277" y="4285569"/>
              <a:ext cx="914400" cy="914400"/>
            </a:xfrm>
            <a:prstGeom prst="rect">
              <a:avLst/>
            </a:prstGeom>
          </p:spPr>
        </p:pic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B4057BC5-2752-4E05-0EB1-0310C6024692}"/>
                </a:ext>
              </a:extLst>
            </p:cNvPr>
            <p:cNvSpPr txBox="1"/>
            <p:nvPr/>
          </p:nvSpPr>
          <p:spPr>
            <a:xfrm>
              <a:off x="4875954" y="1077179"/>
              <a:ext cx="2026711" cy="339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1091" b="1" dirty="0">
                  <a:latin typeface="Arial" panose="020B0604020202020204" pitchFamily="34" charset="0"/>
                  <a:cs typeface="Arial" panose="020B0604020202020204" pitchFamily="34" charset="0"/>
                </a:rPr>
                <a:t>SWZ Consultant: </a:t>
              </a:r>
              <a:endParaRPr lang="en-US" sz="1091" dirty="0"/>
            </a:p>
          </p:txBody>
        </p: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E0C8F2D1-C8C6-1940-AA26-023A000CC53A}"/>
                </a:ext>
              </a:extLst>
            </p:cNvPr>
            <p:cNvSpPr txBox="1"/>
            <p:nvPr/>
          </p:nvSpPr>
          <p:spPr>
            <a:xfrm>
              <a:off x="6596748" y="4020961"/>
              <a:ext cx="2026711" cy="339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1091" b="1" dirty="0">
                  <a:latin typeface="Arial" panose="020B0604020202020204" pitchFamily="34" charset="0"/>
                  <a:cs typeface="Arial" panose="020B0604020202020204" pitchFamily="34" charset="0"/>
                </a:rPr>
                <a:t>SWZ Consultant: </a:t>
              </a:r>
              <a:endParaRPr lang="en-US" sz="1091" dirty="0"/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98774641-A5D8-F016-5150-B706B7BD00FE}"/>
                </a:ext>
              </a:extLst>
            </p:cNvPr>
            <p:cNvSpPr txBox="1"/>
            <p:nvPr/>
          </p:nvSpPr>
          <p:spPr>
            <a:xfrm>
              <a:off x="4738500" y="5014244"/>
              <a:ext cx="2026711" cy="339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1091" b="1" dirty="0">
                  <a:latin typeface="Arial" panose="020B0604020202020204" pitchFamily="34" charset="0"/>
                  <a:cs typeface="Arial" panose="020B0604020202020204" pitchFamily="34" charset="0"/>
                </a:rPr>
                <a:t>CEI:</a:t>
              </a:r>
              <a:endParaRPr lang="en-US" sz="1091" dirty="0"/>
            </a:p>
          </p:txBody>
        </p:sp>
        <p:sp>
          <p:nvSpPr>
            <p:cNvPr id="17" name="TextBox 39">
              <a:extLst>
                <a:ext uri="{FF2B5EF4-FFF2-40B4-BE49-F238E27FC236}">
                  <a16:creationId xmlns:a16="http://schemas.microsoft.com/office/drawing/2014/main" id="{913C86DC-07BD-00EB-0608-4FC760DD337F}"/>
                </a:ext>
              </a:extLst>
            </p:cNvPr>
            <p:cNvSpPr txBox="1"/>
            <p:nvPr/>
          </p:nvSpPr>
          <p:spPr>
            <a:xfrm>
              <a:off x="3395775" y="4020961"/>
              <a:ext cx="1408763" cy="339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1091" b="1" dirty="0">
                  <a:latin typeface="Arial" panose="020B0604020202020204" pitchFamily="34" charset="0"/>
                  <a:cs typeface="Arial" panose="020B0604020202020204" pitchFamily="34" charset="0"/>
                </a:rPr>
                <a:t>Contractor:</a:t>
              </a:r>
              <a:endParaRPr lang="en-US" sz="1091" dirty="0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5A9D508-51C7-673C-13BB-FFD5F626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399DA-67FE-321F-8BDD-F2893C6CA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ircular diagram of a company&#10;&#10;Description automatically generated">
            <a:extLst>
              <a:ext uri="{FF2B5EF4-FFF2-40B4-BE49-F238E27FC236}">
                <a16:creationId xmlns:a16="http://schemas.microsoft.com/office/drawing/2014/main" id="{A19859AB-34D9-4D2D-CCEC-A7DC4756B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81" y="5423671"/>
            <a:ext cx="1053398" cy="1053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4C1197-40FE-7397-6157-205CD1651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639" y="4198375"/>
            <a:ext cx="8077735" cy="1987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1EC4B-0E8A-86A0-28D2-A6851064B65E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38B4E-D9A5-E327-E7DF-1F8D6A553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261" y="1484019"/>
            <a:ext cx="3605347" cy="4635392"/>
          </a:xfrm>
        </p:spPr>
        <p:txBody>
          <a:bodyPr>
            <a:normAutofit fontScale="92500"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Reconfigure Glades Road Interchange to improve traffic operations, reduce congestion, and increase safety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Implement interchange design to address traffic spillback onto I-95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Alleviate existing and future traffic congestion thereby improving safety at the interchange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9E3681-0204-8DE2-7335-0E32EF23E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FF3E5-81E4-15C3-C7BD-DDA14BC06F04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85E33-681D-F4EF-3A99-ADF35B1E1AC8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CE63F9-E6E0-DF79-0264-F5AF9BA20F81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Purpose and Need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837ADB-2E55-B332-335E-26FC66A61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399" y="1320493"/>
            <a:ext cx="8083975" cy="28043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D4C675-E8CF-AF24-CAB9-D90374F90BD4}"/>
              </a:ext>
            </a:extLst>
          </p:cNvPr>
          <p:cNvSpPr txBox="1"/>
          <p:nvPr/>
        </p:nvSpPr>
        <p:spPr>
          <a:xfrm>
            <a:off x="3962399" y="6161176"/>
            <a:ext cx="2815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34487"/>
                </a:solidFill>
              </a:rPr>
              <a:t>Source: 2018 I-95 at Glades Road approved IMR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1514B-77A5-8BFE-EFB0-E737F74A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Operations Lessons Learned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F59D-77A1-C430-3CC9-8E57BDEA4E49}"/>
              </a:ext>
            </a:extLst>
          </p:cNvPr>
          <p:cNvSpPr>
            <a:spLocks noGrp="1"/>
          </p:cNvSpPr>
          <p:nvPr/>
        </p:nvSpPr>
        <p:spPr>
          <a:xfrm>
            <a:off x="274864" y="1559761"/>
            <a:ext cx="5102479" cy="4336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234487"/>
                </a:solidFill>
                <a:cs typeface="Arial" panose="020B0604020202020204" pitchFamily="34" charset="0"/>
              </a:rPr>
              <a:t>Stop Bar Compliance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Observed sneakers and creepers.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Recommendations of:</a:t>
            </a:r>
          </a:p>
          <a:p>
            <a:pPr lvl="1"/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“Stop Here On Red” signs.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Pedestrian crossing signs.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Robust striping.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Team verifying stop bar locations.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Old MOT faded striping – drivers need clean message.</a:t>
            </a:r>
          </a:p>
          <a:p>
            <a:r>
              <a:rPr lang="en-US" sz="2200" dirty="0">
                <a:solidFill>
                  <a:srgbClr val="234487"/>
                </a:solidFill>
                <a:cs typeface="Arial" panose="020B0604020202020204" pitchFamily="34" charset="0"/>
              </a:rPr>
              <a:t>Thermo-plastic vs. paint for temporary MOT</a:t>
            </a:r>
          </a:p>
        </p:txBody>
      </p:sp>
      <p:pic>
        <p:nvPicPr>
          <p:cNvPr id="4" name="Picture 3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16C702AC-B63F-6EA0-4C99-26BD6A7BC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133" y="1559761"/>
            <a:ext cx="5673989" cy="43369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5A32D2-B90B-4DB6-C173-8AC9FEEF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Operations Lessons Learned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F59D-77A1-C430-3CC9-8E57BDEA4E49}"/>
              </a:ext>
            </a:extLst>
          </p:cNvPr>
          <p:cNvSpPr>
            <a:spLocks noGrp="1"/>
          </p:cNvSpPr>
          <p:nvPr/>
        </p:nvSpPr>
        <p:spPr>
          <a:xfrm>
            <a:off x="274864" y="1534765"/>
            <a:ext cx="5463206" cy="4694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234487"/>
                </a:solidFill>
              </a:rPr>
              <a:t>Conflict Points SBL Movement, Weaving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234487"/>
                </a:solidFill>
              </a:rPr>
              <a:t>EBT sneakers are creating conflict with SBL movement as they don’t have time to get in the line of sight of SBL turning vehicles.</a:t>
            </a:r>
          </a:p>
          <a:p>
            <a:r>
              <a:rPr lang="en-US" sz="2200" dirty="0">
                <a:solidFill>
                  <a:srgbClr val="234487"/>
                </a:solidFill>
              </a:rPr>
              <a:t>Since all lanes are not yet available, all departure lanes don’t have a receiving lane causing weaving.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32B382-F3D7-ECFF-C5EE-010AD4D5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954428"/>
            <a:ext cx="3936222" cy="22223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06D7EC7-9E00-17B3-2A33-BA43C174C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447522"/>
            <a:ext cx="3936223" cy="22223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BEC811A-B3D7-E742-56EC-150AADDF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DDI Operations Lessons Learned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A3AEF224-DBFC-F625-086B-3CE49DB6A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01" y="1914924"/>
            <a:ext cx="4672364" cy="3504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B5C98D-B54A-DB82-9EB7-7D7478A41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4" y="1559865"/>
            <a:ext cx="5821136" cy="49223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234487"/>
                </a:solidFill>
              </a:rPr>
              <a:t>Signalization: Traffic Signal System</a:t>
            </a:r>
          </a:p>
          <a:p>
            <a:r>
              <a:rPr lang="en-US" sz="2200" dirty="0">
                <a:solidFill>
                  <a:srgbClr val="234487"/>
                </a:solidFill>
              </a:rPr>
              <a:t>Highly Recommend a “single traffic  controller” </a:t>
            </a:r>
          </a:p>
          <a:p>
            <a:pPr lvl="1"/>
            <a:r>
              <a:rPr lang="en-US" sz="2200" dirty="0">
                <a:solidFill>
                  <a:srgbClr val="234487"/>
                </a:solidFill>
              </a:rPr>
              <a:t>Glades Road running two controllers.     (1 might be better)</a:t>
            </a:r>
          </a:p>
          <a:p>
            <a:pPr lvl="1"/>
            <a:r>
              <a:rPr lang="en-US" sz="2200" dirty="0">
                <a:solidFill>
                  <a:srgbClr val="234487"/>
                </a:solidFill>
              </a:rPr>
              <a:t>Run the system in “Overlap” and other technology solutions</a:t>
            </a:r>
          </a:p>
          <a:p>
            <a:r>
              <a:rPr lang="en-US" sz="2200" dirty="0">
                <a:solidFill>
                  <a:srgbClr val="234487"/>
                </a:solidFill>
              </a:rPr>
              <a:t>Be cautious of standard “phasing and timing” in design</a:t>
            </a:r>
          </a:p>
          <a:p>
            <a:pPr lvl="1"/>
            <a:r>
              <a:rPr lang="en-US" sz="2200" dirty="0">
                <a:solidFill>
                  <a:srgbClr val="234487"/>
                </a:solidFill>
              </a:rPr>
              <a:t>This is not a standard signal</a:t>
            </a:r>
          </a:p>
          <a:p>
            <a:pPr lvl="1"/>
            <a:r>
              <a:rPr lang="en-US" sz="2200" dirty="0">
                <a:solidFill>
                  <a:srgbClr val="234487"/>
                </a:solidFill>
              </a:rPr>
              <a:t>Must be field adjusted due to dynamic nature of Freeway demand.  (Hint, driver behavior)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B28210-3A89-E5BD-8F78-83706C54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C7A1-DD97-A368-6DF6-C26BC44E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neon sign with police cars and text&#10;&#10;Description automatically generated">
            <a:extLst>
              <a:ext uri="{FF2B5EF4-FFF2-40B4-BE49-F238E27FC236}">
                <a16:creationId xmlns:a16="http://schemas.microsoft.com/office/drawing/2014/main" id="{57632520-AA6E-608C-9BFB-F6D0E7348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7" y="1269690"/>
            <a:ext cx="5254173" cy="52541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2BCD3-1A49-5CF1-3F49-898FC85B6F0B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55055-C332-51C4-468F-9214C79D86DB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C4F3D-9DF3-7EF8-3206-67DD9C4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Reminder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B2B4D-7DC0-2E75-CB70-01A8A97F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20F03-92DE-280B-F7DB-8B4724208C1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B28210-3A89-E5BD-8F78-83706C54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n aerial view of a highway&#10;&#10;Description automatically generated">
            <a:extLst>
              <a:ext uri="{FF2B5EF4-FFF2-40B4-BE49-F238E27FC236}">
                <a16:creationId xmlns:a16="http://schemas.microsoft.com/office/drawing/2014/main" id="{6468B553-F829-CCF0-77AA-72BF5338E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39591"/>
            <a:ext cx="12192000" cy="6778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C3ACD3-619D-4191-06D4-DF8EA01D42A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C2F178-F85F-8AE4-9903-B6B4BFF1ED67}"/>
              </a:ext>
            </a:extLst>
          </p:cNvPr>
          <p:cNvSpPr txBox="1">
            <a:spLocks/>
          </p:cNvSpPr>
          <p:nvPr/>
        </p:nvSpPr>
        <p:spPr>
          <a:xfrm>
            <a:off x="268184" y="39591"/>
            <a:ext cx="10515600" cy="916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6135F-D116-8D15-4D1C-ACDF0FD4FA81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0DA23-665D-7AF5-7DF1-E36F8EB3C63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B647D-C4CF-7D14-DA5C-9347B4E32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FCF5-BCEB-FB14-DDD6-DAF61B92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Placeholder 10" descr="Speaker phone with solid fill">
            <a:extLst>
              <a:ext uri="{FF2B5EF4-FFF2-40B4-BE49-F238E27FC236}">
                <a16:creationId xmlns:a16="http://schemas.microsoft.com/office/drawing/2014/main" id="{62CEF0CD-A995-F105-A1DD-2E87188862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367" y="95548"/>
            <a:ext cx="914400" cy="914400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A97572E-A652-8AB2-B87D-185017C1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411FE4-A7B4-FDEF-F453-7C8C446F0A29}"/>
              </a:ext>
            </a:extLst>
          </p:cNvPr>
          <p:cNvSpPr txBox="1"/>
          <p:nvPr/>
        </p:nvSpPr>
        <p:spPr>
          <a:xfrm>
            <a:off x="3019338" y="1598023"/>
            <a:ext cx="615332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34487"/>
                </a:solidFill>
              </a:rPr>
              <a:t>Vanita Saini, P.E.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Project Manager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Florida Department of 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Transportation, District Four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3400 West Commercial Boulevard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Fort Lauderdale, FL 33309</a:t>
            </a:r>
          </a:p>
          <a:p>
            <a:pPr algn="ctr"/>
            <a:endParaRPr lang="en-US" sz="2400" b="1" dirty="0">
              <a:solidFill>
                <a:srgbClr val="234487"/>
              </a:solidFill>
            </a:endParaRP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Phone: 954-777-4468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Toll Free: 866-336-8435, ext. 4468</a:t>
            </a:r>
          </a:p>
          <a:p>
            <a:pPr algn="ctr"/>
            <a:endParaRPr lang="en-US" sz="2400" b="1" dirty="0">
              <a:solidFill>
                <a:srgbClr val="234487"/>
              </a:solidFill>
            </a:endParaRP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Email: </a:t>
            </a:r>
          </a:p>
          <a:p>
            <a:pPr algn="ctr"/>
            <a:r>
              <a:rPr lang="en-US" sz="2400" b="1" dirty="0">
                <a:solidFill>
                  <a:srgbClr val="234487"/>
                </a:solidFill>
              </a:rPr>
              <a:t>vanita.saini@dot.state.fl.us</a:t>
            </a:r>
          </a:p>
        </p:txBody>
      </p:sp>
    </p:spTree>
    <p:extLst>
      <p:ext uri="{BB962C8B-B14F-4D97-AF65-F5344CB8AC3E}">
        <p14:creationId xmlns:p14="http://schemas.microsoft.com/office/powerpoint/2010/main" val="1478239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n aerial view of a highway&#10;&#10;Description automatically generated">
            <a:extLst>
              <a:ext uri="{FF2B5EF4-FFF2-40B4-BE49-F238E27FC236}">
                <a16:creationId xmlns:a16="http://schemas.microsoft.com/office/drawing/2014/main" id="{6468B553-F829-CCF0-77AA-72BF5338E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39591"/>
            <a:ext cx="12192000" cy="6778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C3ACD3-619D-4191-06D4-DF8EA01D42A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C2F178-F85F-8AE4-9903-B6B4BFF1ED67}"/>
              </a:ext>
            </a:extLst>
          </p:cNvPr>
          <p:cNvSpPr txBox="1">
            <a:spLocks/>
          </p:cNvSpPr>
          <p:nvPr/>
        </p:nvSpPr>
        <p:spPr>
          <a:xfrm>
            <a:off x="268184" y="39591"/>
            <a:ext cx="10515600" cy="916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6135F-D116-8D15-4D1C-ACDF0FD4FA81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0DA23-665D-7AF5-7DF1-E36F8EB3C63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B647D-C4CF-7D14-DA5C-9347B4E32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FCF5-BCEB-FB14-DDD6-DAF61B92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CBCB30-5C8C-F49E-80E3-C5079D82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/ Questions</a:t>
            </a:r>
          </a:p>
        </p:txBody>
      </p:sp>
    </p:spTree>
    <p:extLst>
      <p:ext uri="{BB962C8B-B14F-4D97-AF65-F5344CB8AC3E}">
        <p14:creationId xmlns:p14="http://schemas.microsoft.com/office/powerpoint/2010/main" val="2303079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F13C53-7173-4216-280C-557395C8E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1A5E676-332B-7733-5210-010286DE37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ircular diagram with different colored circles&#10;&#10;Description automatically generated">
            <a:extLst>
              <a:ext uri="{FF2B5EF4-FFF2-40B4-BE49-F238E27FC236}">
                <a16:creationId xmlns:a16="http://schemas.microsoft.com/office/drawing/2014/main" id="{5A5139B2-1AFE-AA96-2310-31FFD42536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8"/>
            <a:ext cx="12234863" cy="6883401"/>
          </a:xfrm>
        </p:spPr>
      </p:pic>
    </p:spTree>
    <p:extLst>
      <p:ext uri="{BB962C8B-B14F-4D97-AF65-F5344CB8AC3E}">
        <p14:creationId xmlns:p14="http://schemas.microsoft.com/office/powerpoint/2010/main" val="2103833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DDD-638A-E7D1-AEF8-BD8D60A28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1"/>
            <a:ext cx="11084859" cy="4548569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I-95 PD&amp;E Study from south of Glades Road to north of Yamato Road. Location Design and Concept Acceptance (LDCA) in 2006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I-95 PD&amp;E Study from south of Glades Road to south of Linton Blvd. Location Design and Concept Acceptance (LDCA) in 2010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I-95 at Glades Road (SR 808) Interchange Modification Report (IMR) Approval in 2018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234487"/>
                </a:solidFill>
              </a:rPr>
              <a:t>I-95 at Glades Road (SR 808) Interchange Reevaluation Concurrence in 2021</a:t>
            </a:r>
          </a:p>
          <a:p>
            <a:pPr marL="0" indent="0">
              <a:buNone/>
            </a:pPr>
            <a:endParaRPr lang="en-US" sz="2400" dirty="0">
              <a:solidFill>
                <a:srgbClr val="23448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Background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FFE8B-0FB4-9389-BA96-918D4ABF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47BBE-BE50-131B-2DEA-74BC3C3A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E04404-F98E-BABB-EC60-279CB6377FB3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86857-6614-D692-EF70-1271C00A8E34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E171A-5EFB-1B1E-C074-E148D3F6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Interchange Concept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08E15F-8282-9C9F-9E77-C8580032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60570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90A163-839A-1321-CAED-ED49E08127DC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F67C6F-3665-ACD1-7F25-C28BAB930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060" y="1639691"/>
            <a:ext cx="433509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234487"/>
                </a:solidFill>
              </a:rPr>
              <a:t>Single-point entrances added to address weaving and to pull Interstate commuters from the arterial onto C-D roads.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234487"/>
                </a:solidFill>
              </a:rPr>
              <a:t>Additional lane(s) proposed at I-95 exit ramps.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234487"/>
                </a:solidFill>
              </a:rPr>
              <a:t>Grade-separated flyover bridge allowing I-95 commuters to bypass the Glades Road / NW 15th Avenue / Airport Road Intersection. I-95 commuters traveling NB along NW 15th Avenue would be required to cross Glades Road and enter the Interstate via a left-turn entrance at a new signalized intersection located along Airport Road.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A7DA2-6308-D85F-17FD-8B934584B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497874"/>
            <a:ext cx="7097486" cy="4539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D8290-FAA8-2CC2-E086-ABC0BF25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F259B-A47E-41A6-41C2-68DFBFB42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408A56-1992-AB7C-4E5F-F3ABDC1E24BF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19061E-0774-8999-DB0B-D0AF8AB54BA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1CA97-97A4-6EED-E20E-3EC45CE2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Interchange Concept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33B8B-E8FD-4555-B11E-4B64A1CB2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EEFC0C-7DCE-AF47-8BE3-B7B52D9E01B2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9D4714-8481-1818-BE14-A08CBE4ABE7A}"/>
              </a:ext>
            </a:extLst>
          </p:cNvPr>
          <p:cNvSpPr txBox="1">
            <a:spLocks/>
          </p:cNvSpPr>
          <p:nvPr/>
        </p:nvSpPr>
        <p:spPr>
          <a:xfrm>
            <a:off x="12295" y="1229204"/>
            <a:ext cx="5215025" cy="81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34487"/>
                </a:solidFill>
              </a:rPr>
              <a:t>Projected 2040 Peak Hour Volumes </a:t>
            </a:r>
            <a:br>
              <a:rPr lang="en-US" sz="2800" dirty="0">
                <a:solidFill>
                  <a:srgbClr val="234487"/>
                </a:solidFill>
              </a:rPr>
            </a:br>
            <a:r>
              <a:rPr lang="en-US" sz="2800" dirty="0">
                <a:solidFill>
                  <a:srgbClr val="234487"/>
                </a:solidFill>
              </a:rPr>
              <a:t>for Interchange Concept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D315033-539A-5017-7AC6-F0F62DC9E7E7}"/>
              </a:ext>
            </a:extLst>
          </p:cNvPr>
          <p:cNvSpPr txBox="1"/>
          <p:nvPr/>
        </p:nvSpPr>
        <p:spPr>
          <a:xfrm rot="5400000">
            <a:off x="6552493" y="2909457"/>
            <a:ext cx="1043515" cy="25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NB I-95 on-ramp</a:t>
            </a:r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26B186BC-F200-E161-69F1-43F8182B143C}"/>
              </a:ext>
            </a:extLst>
          </p:cNvPr>
          <p:cNvSpPr/>
          <p:nvPr/>
        </p:nvSpPr>
        <p:spPr>
          <a:xfrm>
            <a:off x="5869090" y="3170411"/>
            <a:ext cx="3126411" cy="1245922"/>
          </a:xfrm>
          <a:custGeom>
            <a:avLst/>
            <a:gdLst>
              <a:gd name="connsiteX0" fmla="*/ 3182186 w 3182186"/>
              <a:gd name="connsiteY0" fmla="*/ 1322122 h 1322122"/>
              <a:gd name="connsiteX1" fmla="*/ 2928186 w 3182186"/>
              <a:gd name="connsiteY1" fmla="*/ 1080822 h 1322122"/>
              <a:gd name="connsiteX2" fmla="*/ 2470986 w 3182186"/>
              <a:gd name="connsiteY2" fmla="*/ 928422 h 1322122"/>
              <a:gd name="connsiteX3" fmla="*/ 1962986 w 3182186"/>
              <a:gd name="connsiteY3" fmla="*/ 737922 h 1322122"/>
              <a:gd name="connsiteX4" fmla="*/ 1289886 w 3182186"/>
              <a:gd name="connsiteY4" fmla="*/ 661722 h 1322122"/>
              <a:gd name="connsiteX5" fmla="*/ 934286 w 3182186"/>
              <a:gd name="connsiteY5" fmla="*/ 610922 h 1322122"/>
              <a:gd name="connsiteX6" fmla="*/ 438986 w 3182186"/>
              <a:gd name="connsiteY6" fmla="*/ 598222 h 1322122"/>
              <a:gd name="connsiteX7" fmla="*/ 172286 w 3182186"/>
              <a:gd name="connsiteY7" fmla="*/ 560122 h 1322122"/>
              <a:gd name="connsiteX8" fmla="*/ 32586 w 3182186"/>
              <a:gd name="connsiteY8" fmla="*/ 445822 h 1322122"/>
              <a:gd name="connsiteX9" fmla="*/ 7186 w 3182186"/>
              <a:gd name="connsiteY9" fmla="*/ 229922 h 1322122"/>
              <a:gd name="connsiteX10" fmla="*/ 134186 w 3182186"/>
              <a:gd name="connsiteY10" fmla="*/ 39422 h 1322122"/>
              <a:gd name="connsiteX11" fmla="*/ 362786 w 3182186"/>
              <a:gd name="connsiteY11" fmla="*/ 1322 h 1322122"/>
              <a:gd name="connsiteX12" fmla="*/ 540586 w 3182186"/>
              <a:gd name="connsiteY12" fmla="*/ 64822 h 1322122"/>
              <a:gd name="connsiteX13" fmla="*/ 680286 w 3182186"/>
              <a:gd name="connsiteY13" fmla="*/ 318822 h 1322122"/>
              <a:gd name="connsiteX14" fmla="*/ 705686 w 3182186"/>
              <a:gd name="connsiteY14" fmla="*/ 483922 h 1322122"/>
              <a:gd name="connsiteX0" fmla="*/ 3125036 w 3125036"/>
              <a:gd name="connsiteY0" fmla="*/ 1245922 h 1245922"/>
              <a:gd name="connsiteX1" fmla="*/ 2928186 w 3125036"/>
              <a:gd name="connsiteY1" fmla="*/ 1080822 h 1245922"/>
              <a:gd name="connsiteX2" fmla="*/ 2470986 w 3125036"/>
              <a:gd name="connsiteY2" fmla="*/ 928422 h 1245922"/>
              <a:gd name="connsiteX3" fmla="*/ 1962986 w 3125036"/>
              <a:gd name="connsiteY3" fmla="*/ 737922 h 1245922"/>
              <a:gd name="connsiteX4" fmla="*/ 1289886 w 3125036"/>
              <a:gd name="connsiteY4" fmla="*/ 661722 h 1245922"/>
              <a:gd name="connsiteX5" fmla="*/ 934286 w 3125036"/>
              <a:gd name="connsiteY5" fmla="*/ 610922 h 1245922"/>
              <a:gd name="connsiteX6" fmla="*/ 438986 w 3125036"/>
              <a:gd name="connsiteY6" fmla="*/ 598222 h 1245922"/>
              <a:gd name="connsiteX7" fmla="*/ 172286 w 3125036"/>
              <a:gd name="connsiteY7" fmla="*/ 560122 h 1245922"/>
              <a:gd name="connsiteX8" fmla="*/ 32586 w 3125036"/>
              <a:gd name="connsiteY8" fmla="*/ 445822 h 1245922"/>
              <a:gd name="connsiteX9" fmla="*/ 7186 w 3125036"/>
              <a:gd name="connsiteY9" fmla="*/ 229922 h 1245922"/>
              <a:gd name="connsiteX10" fmla="*/ 134186 w 3125036"/>
              <a:gd name="connsiteY10" fmla="*/ 39422 h 1245922"/>
              <a:gd name="connsiteX11" fmla="*/ 362786 w 3125036"/>
              <a:gd name="connsiteY11" fmla="*/ 1322 h 1245922"/>
              <a:gd name="connsiteX12" fmla="*/ 540586 w 3125036"/>
              <a:gd name="connsiteY12" fmla="*/ 64822 h 1245922"/>
              <a:gd name="connsiteX13" fmla="*/ 680286 w 3125036"/>
              <a:gd name="connsiteY13" fmla="*/ 318822 h 1245922"/>
              <a:gd name="connsiteX14" fmla="*/ 705686 w 3125036"/>
              <a:gd name="connsiteY14" fmla="*/ 483922 h 1245922"/>
              <a:gd name="connsiteX0" fmla="*/ 3125036 w 3125036"/>
              <a:gd name="connsiteY0" fmla="*/ 1245922 h 1245922"/>
              <a:gd name="connsiteX1" fmla="*/ 2928186 w 3125036"/>
              <a:gd name="connsiteY1" fmla="*/ 1080822 h 1245922"/>
              <a:gd name="connsiteX2" fmla="*/ 2470986 w 3125036"/>
              <a:gd name="connsiteY2" fmla="*/ 928422 h 1245922"/>
              <a:gd name="connsiteX3" fmla="*/ 1962986 w 3125036"/>
              <a:gd name="connsiteY3" fmla="*/ 737922 h 1245922"/>
              <a:gd name="connsiteX4" fmla="*/ 1289886 w 3125036"/>
              <a:gd name="connsiteY4" fmla="*/ 661722 h 1245922"/>
              <a:gd name="connsiteX5" fmla="*/ 934286 w 3125036"/>
              <a:gd name="connsiteY5" fmla="*/ 610922 h 1245922"/>
              <a:gd name="connsiteX6" fmla="*/ 438986 w 3125036"/>
              <a:gd name="connsiteY6" fmla="*/ 598222 h 1245922"/>
              <a:gd name="connsiteX7" fmla="*/ 172286 w 3125036"/>
              <a:gd name="connsiteY7" fmla="*/ 560122 h 1245922"/>
              <a:gd name="connsiteX8" fmla="*/ 32586 w 3125036"/>
              <a:gd name="connsiteY8" fmla="*/ 445822 h 1245922"/>
              <a:gd name="connsiteX9" fmla="*/ 7186 w 3125036"/>
              <a:gd name="connsiteY9" fmla="*/ 229922 h 1245922"/>
              <a:gd name="connsiteX10" fmla="*/ 134186 w 3125036"/>
              <a:gd name="connsiteY10" fmla="*/ 39422 h 1245922"/>
              <a:gd name="connsiteX11" fmla="*/ 362786 w 3125036"/>
              <a:gd name="connsiteY11" fmla="*/ 1322 h 1245922"/>
              <a:gd name="connsiteX12" fmla="*/ 540586 w 3125036"/>
              <a:gd name="connsiteY12" fmla="*/ 64822 h 1245922"/>
              <a:gd name="connsiteX13" fmla="*/ 623136 w 3125036"/>
              <a:gd name="connsiteY13" fmla="*/ 242622 h 1245922"/>
              <a:gd name="connsiteX14" fmla="*/ 705686 w 3125036"/>
              <a:gd name="connsiteY14" fmla="*/ 483922 h 1245922"/>
              <a:gd name="connsiteX0" fmla="*/ 3125036 w 3125036"/>
              <a:gd name="connsiteY0" fmla="*/ 1245922 h 1245922"/>
              <a:gd name="connsiteX1" fmla="*/ 2928186 w 3125036"/>
              <a:gd name="connsiteY1" fmla="*/ 1080822 h 1245922"/>
              <a:gd name="connsiteX2" fmla="*/ 2470986 w 3125036"/>
              <a:gd name="connsiteY2" fmla="*/ 928422 h 1245922"/>
              <a:gd name="connsiteX3" fmla="*/ 1962986 w 3125036"/>
              <a:gd name="connsiteY3" fmla="*/ 737922 h 1245922"/>
              <a:gd name="connsiteX4" fmla="*/ 1289886 w 3125036"/>
              <a:gd name="connsiteY4" fmla="*/ 661722 h 1245922"/>
              <a:gd name="connsiteX5" fmla="*/ 934286 w 3125036"/>
              <a:gd name="connsiteY5" fmla="*/ 610922 h 1245922"/>
              <a:gd name="connsiteX6" fmla="*/ 438986 w 3125036"/>
              <a:gd name="connsiteY6" fmla="*/ 598222 h 1245922"/>
              <a:gd name="connsiteX7" fmla="*/ 172286 w 3125036"/>
              <a:gd name="connsiteY7" fmla="*/ 560122 h 1245922"/>
              <a:gd name="connsiteX8" fmla="*/ 32586 w 3125036"/>
              <a:gd name="connsiteY8" fmla="*/ 445822 h 1245922"/>
              <a:gd name="connsiteX9" fmla="*/ 7186 w 3125036"/>
              <a:gd name="connsiteY9" fmla="*/ 229922 h 1245922"/>
              <a:gd name="connsiteX10" fmla="*/ 134186 w 3125036"/>
              <a:gd name="connsiteY10" fmla="*/ 39422 h 1245922"/>
              <a:gd name="connsiteX11" fmla="*/ 362786 w 3125036"/>
              <a:gd name="connsiteY11" fmla="*/ 1322 h 1245922"/>
              <a:gd name="connsiteX12" fmla="*/ 540586 w 3125036"/>
              <a:gd name="connsiteY12" fmla="*/ 64822 h 1245922"/>
              <a:gd name="connsiteX13" fmla="*/ 623136 w 3125036"/>
              <a:gd name="connsiteY13" fmla="*/ 242622 h 1245922"/>
              <a:gd name="connsiteX14" fmla="*/ 629486 w 3125036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64361 w 3126411"/>
              <a:gd name="connsiteY3" fmla="*/ 737922 h 1245922"/>
              <a:gd name="connsiteX4" fmla="*/ 1291261 w 3126411"/>
              <a:gd name="connsiteY4" fmla="*/ 661722 h 1245922"/>
              <a:gd name="connsiteX5" fmla="*/ 935661 w 3126411"/>
              <a:gd name="connsiteY5" fmla="*/ 610922 h 1245922"/>
              <a:gd name="connsiteX6" fmla="*/ 440361 w 3126411"/>
              <a:gd name="connsiteY6" fmla="*/ 59822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64361 w 3126411"/>
              <a:gd name="connsiteY3" fmla="*/ 737922 h 1245922"/>
              <a:gd name="connsiteX4" fmla="*/ 1291261 w 3126411"/>
              <a:gd name="connsiteY4" fmla="*/ 661722 h 1245922"/>
              <a:gd name="connsiteX5" fmla="*/ 935661 w 3126411"/>
              <a:gd name="connsiteY5" fmla="*/ 610922 h 1245922"/>
              <a:gd name="connsiteX6" fmla="*/ 460681 w 3126411"/>
              <a:gd name="connsiteY6" fmla="*/ 57282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64361 w 3126411"/>
              <a:gd name="connsiteY3" fmla="*/ 737922 h 1245922"/>
              <a:gd name="connsiteX4" fmla="*/ 1306501 w 3126411"/>
              <a:gd name="connsiteY4" fmla="*/ 651562 h 1245922"/>
              <a:gd name="connsiteX5" fmla="*/ 935661 w 3126411"/>
              <a:gd name="connsiteY5" fmla="*/ 610922 h 1245922"/>
              <a:gd name="connsiteX6" fmla="*/ 460681 w 3126411"/>
              <a:gd name="connsiteY6" fmla="*/ 57282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89761 w 3126411"/>
              <a:gd name="connsiteY3" fmla="*/ 793802 h 1245922"/>
              <a:gd name="connsiteX4" fmla="*/ 1306501 w 3126411"/>
              <a:gd name="connsiteY4" fmla="*/ 651562 h 1245922"/>
              <a:gd name="connsiteX5" fmla="*/ 935661 w 3126411"/>
              <a:gd name="connsiteY5" fmla="*/ 610922 h 1245922"/>
              <a:gd name="connsiteX6" fmla="*/ 460681 w 3126411"/>
              <a:gd name="connsiteY6" fmla="*/ 57282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89761 w 3126411"/>
              <a:gd name="connsiteY3" fmla="*/ 793802 h 1245922"/>
              <a:gd name="connsiteX4" fmla="*/ 1306501 w 3126411"/>
              <a:gd name="connsiteY4" fmla="*/ 651562 h 1245922"/>
              <a:gd name="connsiteX5" fmla="*/ 935661 w 3126411"/>
              <a:gd name="connsiteY5" fmla="*/ 610922 h 1245922"/>
              <a:gd name="connsiteX6" fmla="*/ 501321 w 3126411"/>
              <a:gd name="connsiteY6" fmla="*/ 55758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89761 w 3126411"/>
              <a:gd name="connsiteY3" fmla="*/ 793802 h 1245922"/>
              <a:gd name="connsiteX4" fmla="*/ 1306501 w 3126411"/>
              <a:gd name="connsiteY4" fmla="*/ 651562 h 1245922"/>
              <a:gd name="connsiteX5" fmla="*/ 935661 w 3126411"/>
              <a:gd name="connsiteY5" fmla="*/ 590602 h 1245922"/>
              <a:gd name="connsiteX6" fmla="*/ 501321 w 3126411"/>
              <a:gd name="connsiteY6" fmla="*/ 55758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  <a:gd name="connsiteX0" fmla="*/ 3126411 w 3126411"/>
              <a:gd name="connsiteY0" fmla="*/ 1245922 h 1245922"/>
              <a:gd name="connsiteX1" fmla="*/ 2929561 w 3126411"/>
              <a:gd name="connsiteY1" fmla="*/ 1080822 h 1245922"/>
              <a:gd name="connsiteX2" fmla="*/ 2472361 w 3126411"/>
              <a:gd name="connsiteY2" fmla="*/ 928422 h 1245922"/>
              <a:gd name="connsiteX3" fmla="*/ 1989761 w 3126411"/>
              <a:gd name="connsiteY3" fmla="*/ 793802 h 1245922"/>
              <a:gd name="connsiteX4" fmla="*/ 1494461 w 3126411"/>
              <a:gd name="connsiteY4" fmla="*/ 661722 h 1245922"/>
              <a:gd name="connsiteX5" fmla="*/ 935661 w 3126411"/>
              <a:gd name="connsiteY5" fmla="*/ 590602 h 1245922"/>
              <a:gd name="connsiteX6" fmla="*/ 501321 w 3126411"/>
              <a:gd name="connsiteY6" fmla="*/ 557582 h 1245922"/>
              <a:gd name="connsiteX7" fmla="*/ 214301 w 3126411"/>
              <a:gd name="connsiteY7" fmla="*/ 529642 h 1245922"/>
              <a:gd name="connsiteX8" fmla="*/ 33961 w 3126411"/>
              <a:gd name="connsiteY8" fmla="*/ 445822 h 1245922"/>
              <a:gd name="connsiteX9" fmla="*/ 8561 w 3126411"/>
              <a:gd name="connsiteY9" fmla="*/ 229922 h 1245922"/>
              <a:gd name="connsiteX10" fmla="*/ 135561 w 3126411"/>
              <a:gd name="connsiteY10" fmla="*/ 39422 h 1245922"/>
              <a:gd name="connsiteX11" fmla="*/ 364161 w 3126411"/>
              <a:gd name="connsiteY11" fmla="*/ 1322 h 1245922"/>
              <a:gd name="connsiteX12" fmla="*/ 541961 w 3126411"/>
              <a:gd name="connsiteY12" fmla="*/ 64822 h 1245922"/>
              <a:gd name="connsiteX13" fmla="*/ 624511 w 3126411"/>
              <a:gd name="connsiteY13" fmla="*/ 242622 h 1245922"/>
              <a:gd name="connsiteX14" fmla="*/ 630861 w 3126411"/>
              <a:gd name="connsiteY14" fmla="*/ 426772 h 124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6411" h="1245922">
                <a:moveTo>
                  <a:pt x="3126411" y="1245922"/>
                </a:moveTo>
                <a:cubicBezTo>
                  <a:pt x="3058677" y="1158080"/>
                  <a:pt x="3038569" y="1133739"/>
                  <a:pt x="2929561" y="1080822"/>
                </a:cubicBezTo>
                <a:cubicBezTo>
                  <a:pt x="2820553" y="1027905"/>
                  <a:pt x="2628994" y="976259"/>
                  <a:pt x="2472361" y="928422"/>
                </a:cubicBezTo>
                <a:cubicBezTo>
                  <a:pt x="2315728" y="880585"/>
                  <a:pt x="2152744" y="838252"/>
                  <a:pt x="1989761" y="793802"/>
                </a:cubicBezTo>
                <a:cubicBezTo>
                  <a:pt x="1826778" y="749352"/>
                  <a:pt x="1670144" y="695589"/>
                  <a:pt x="1494461" y="661722"/>
                </a:cubicBezTo>
                <a:cubicBezTo>
                  <a:pt x="1318778" y="627855"/>
                  <a:pt x="1101184" y="607959"/>
                  <a:pt x="935661" y="590602"/>
                </a:cubicBezTo>
                <a:cubicBezTo>
                  <a:pt x="770138" y="573245"/>
                  <a:pt x="646101" y="568589"/>
                  <a:pt x="501321" y="557582"/>
                </a:cubicBezTo>
                <a:cubicBezTo>
                  <a:pt x="381094" y="547422"/>
                  <a:pt x="292194" y="548269"/>
                  <a:pt x="214301" y="529642"/>
                </a:cubicBezTo>
                <a:cubicBezTo>
                  <a:pt x="136408" y="511015"/>
                  <a:pt x="68251" y="495775"/>
                  <a:pt x="33961" y="445822"/>
                </a:cubicBezTo>
                <a:cubicBezTo>
                  <a:pt x="-329" y="395869"/>
                  <a:pt x="-8372" y="297655"/>
                  <a:pt x="8561" y="229922"/>
                </a:cubicBezTo>
                <a:cubicBezTo>
                  <a:pt x="25494" y="162189"/>
                  <a:pt x="76294" y="77522"/>
                  <a:pt x="135561" y="39422"/>
                </a:cubicBezTo>
                <a:cubicBezTo>
                  <a:pt x="194828" y="1322"/>
                  <a:pt x="296428" y="-2911"/>
                  <a:pt x="364161" y="1322"/>
                </a:cubicBezTo>
                <a:cubicBezTo>
                  <a:pt x="431894" y="5555"/>
                  <a:pt x="498569" y="24605"/>
                  <a:pt x="541961" y="64822"/>
                </a:cubicBezTo>
                <a:cubicBezTo>
                  <a:pt x="585353" y="105039"/>
                  <a:pt x="596994" y="172772"/>
                  <a:pt x="624511" y="242622"/>
                </a:cubicBezTo>
                <a:cubicBezTo>
                  <a:pt x="652028" y="312472"/>
                  <a:pt x="631919" y="379147"/>
                  <a:pt x="630861" y="426772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A790D38F-47BB-9E23-8A07-C89B18055C35}"/>
              </a:ext>
            </a:extLst>
          </p:cNvPr>
          <p:cNvSpPr/>
          <p:nvPr/>
        </p:nvSpPr>
        <p:spPr>
          <a:xfrm>
            <a:off x="4561205" y="3793131"/>
            <a:ext cx="5473700" cy="1007468"/>
          </a:xfrm>
          <a:custGeom>
            <a:avLst/>
            <a:gdLst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537700 w 12814300"/>
              <a:gd name="connsiteY8" fmla="*/ 114716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423400 w 12814300"/>
              <a:gd name="connsiteY8" fmla="*/ 110906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486900 w 12814300"/>
              <a:gd name="connsiteY8" fmla="*/ 114716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673840 w 12814300"/>
              <a:gd name="connsiteY11" fmla="*/ 110652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673840 w 12814300"/>
              <a:gd name="connsiteY11" fmla="*/ 1106528 h 1515468"/>
              <a:gd name="connsiteX12" fmla="*/ 11963400 w 12814300"/>
              <a:gd name="connsiteY12" fmla="*/ 114970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673840 w 12814300"/>
              <a:gd name="connsiteY11" fmla="*/ 1106528 h 1515468"/>
              <a:gd name="connsiteX12" fmla="*/ 11963400 w 12814300"/>
              <a:gd name="connsiteY12" fmla="*/ 1149708 h 1515468"/>
              <a:gd name="connsiteX13" fmla="*/ 12202160 w 12814300"/>
              <a:gd name="connsiteY13" fmla="*/ 12360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496800"/>
              <a:gd name="connsiteY0" fmla="*/ 220068 h 1363068"/>
              <a:gd name="connsiteX1" fmla="*/ 1905000 w 12496800"/>
              <a:gd name="connsiteY1" fmla="*/ 181968 h 1363068"/>
              <a:gd name="connsiteX2" fmla="*/ 3200400 w 12496800"/>
              <a:gd name="connsiteY2" fmla="*/ 156568 h 1363068"/>
              <a:gd name="connsiteX3" fmla="*/ 4470400 w 12496800"/>
              <a:gd name="connsiteY3" fmla="*/ 42268 h 1363068"/>
              <a:gd name="connsiteX4" fmla="*/ 5156200 w 12496800"/>
              <a:gd name="connsiteY4" fmla="*/ 4168 h 1363068"/>
              <a:gd name="connsiteX5" fmla="*/ 6096000 w 12496800"/>
              <a:gd name="connsiteY5" fmla="*/ 131168 h 1363068"/>
              <a:gd name="connsiteX6" fmla="*/ 7137400 w 12496800"/>
              <a:gd name="connsiteY6" fmla="*/ 448668 h 1363068"/>
              <a:gd name="connsiteX7" fmla="*/ 8674100 w 12496800"/>
              <a:gd name="connsiteY7" fmla="*/ 1007468 h 1363068"/>
              <a:gd name="connsiteX8" fmla="*/ 9235440 w 12496800"/>
              <a:gd name="connsiteY8" fmla="*/ 1131928 h 1363068"/>
              <a:gd name="connsiteX9" fmla="*/ 9906000 w 12496800"/>
              <a:gd name="connsiteY9" fmla="*/ 1134468 h 1363068"/>
              <a:gd name="connsiteX10" fmla="*/ 10883900 w 12496800"/>
              <a:gd name="connsiteY10" fmla="*/ 1096368 h 1363068"/>
              <a:gd name="connsiteX11" fmla="*/ 11673840 w 12496800"/>
              <a:gd name="connsiteY11" fmla="*/ 1106528 h 1363068"/>
              <a:gd name="connsiteX12" fmla="*/ 11963400 w 12496800"/>
              <a:gd name="connsiteY12" fmla="*/ 1149708 h 1363068"/>
              <a:gd name="connsiteX13" fmla="*/ 12202160 w 12496800"/>
              <a:gd name="connsiteY13" fmla="*/ 1236068 h 1363068"/>
              <a:gd name="connsiteX14" fmla="*/ 12496800 w 12496800"/>
              <a:gd name="connsiteY14" fmla="*/ 1363068 h 1363068"/>
              <a:gd name="connsiteX0" fmla="*/ 0 w 12202160"/>
              <a:gd name="connsiteY0" fmla="*/ 220068 h 1236068"/>
              <a:gd name="connsiteX1" fmla="*/ 1905000 w 12202160"/>
              <a:gd name="connsiteY1" fmla="*/ 181968 h 1236068"/>
              <a:gd name="connsiteX2" fmla="*/ 3200400 w 12202160"/>
              <a:gd name="connsiteY2" fmla="*/ 156568 h 1236068"/>
              <a:gd name="connsiteX3" fmla="*/ 4470400 w 12202160"/>
              <a:gd name="connsiteY3" fmla="*/ 42268 h 1236068"/>
              <a:gd name="connsiteX4" fmla="*/ 5156200 w 12202160"/>
              <a:gd name="connsiteY4" fmla="*/ 4168 h 1236068"/>
              <a:gd name="connsiteX5" fmla="*/ 6096000 w 12202160"/>
              <a:gd name="connsiteY5" fmla="*/ 131168 h 1236068"/>
              <a:gd name="connsiteX6" fmla="*/ 7137400 w 12202160"/>
              <a:gd name="connsiteY6" fmla="*/ 448668 h 1236068"/>
              <a:gd name="connsiteX7" fmla="*/ 8674100 w 12202160"/>
              <a:gd name="connsiteY7" fmla="*/ 1007468 h 1236068"/>
              <a:gd name="connsiteX8" fmla="*/ 9235440 w 12202160"/>
              <a:gd name="connsiteY8" fmla="*/ 1131928 h 1236068"/>
              <a:gd name="connsiteX9" fmla="*/ 9906000 w 12202160"/>
              <a:gd name="connsiteY9" fmla="*/ 1134468 h 1236068"/>
              <a:gd name="connsiteX10" fmla="*/ 10883900 w 12202160"/>
              <a:gd name="connsiteY10" fmla="*/ 1096368 h 1236068"/>
              <a:gd name="connsiteX11" fmla="*/ 11673840 w 12202160"/>
              <a:gd name="connsiteY11" fmla="*/ 1106528 h 1236068"/>
              <a:gd name="connsiteX12" fmla="*/ 11963400 w 12202160"/>
              <a:gd name="connsiteY12" fmla="*/ 1149708 h 1236068"/>
              <a:gd name="connsiteX13" fmla="*/ 12202160 w 12202160"/>
              <a:gd name="connsiteY13" fmla="*/ 1236068 h 1236068"/>
              <a:gd name="connsiteX0" fmla="*/ 0 w 11963400"/>
              <a:gd name="connsiteY0" fmla="*/ 220068 h 1149708"/>
              <a:gd name="connsiteX1" fmla="*/ 1905000 w 11963400"/>
              <a:gd name="connsiteY1" fmla="*/ 181968 h 1149708"/>
              <a:gd name="connsiteX2" fmla="*/ 3200400 w 11963400"/>
              <a:gd name="connsiteY2" fmla="*/ 156568 h 1149708"/>
              <a:gd name="connsiteX3" fmla="*/ 4470400 w 11963400"/>
              <a:gd name="connsiteY3" fmla="*/ 42268 h 1149708"/>
              <a:gd name="connsiteX4" fmla="*/ 5156200 w 11963400"/>
              <a:gd name="connsiteY4" fmla="*/ 4168 h 1149708"/>
              <a:gd name="connsiteX5" fmla="*/ 6096000 w 11963400"/>
              <a:gd name="connsiteY5" fmla="*/ 131168 h 1149708"/>
              <a:gd name="connsiteX6" fmla="*/ 7137400 w 11963400"/>
              <a:gd name="connsiteY6" fmla="*/ 448668 h 1149708"/>
              <a:gd name="connsiteX7" fmla="*/ 8674100 w 11963400"/>
              <a:gd name="connsiteY7" fmla="*/ 1007468 h 1149708"/>
              <a:gd name="connsiteX8" fmla="*/ 9235440 w 11963400"/>
              <a:gd name="connsiteY8" fmla="*/ 1131928 h 1149708"/>
              <a:gd name="connsiteX9" fmla="*/ 9906000 w 11963400"/>
              <a:gd name="connsiteY9" fmla="*/ 1134468 h 1149708"/>
              <a:gd name="connsiteX10" fmla="*/ 10883900 w 11963400"/>
              <a:gd name="connsiteY10" fmla="*/ 1096368 h 1149708"/>
              <a:gd name="connsiteX11" fmla="*/ 11673840 w 11963400"/>
              <a:gd name="connsiteY11" fmla="*/ 1106528 h 1149708"/>
              <a:gd name="connsiteX12" fmla="*/ 11963400 w 11963400"/>
              <a:gd name="connsiteY12" fmla="*/ 1149708 h 1149708"/>
              <a:gd name="connsiteX0" fmla="*/ 0 w 11673840"/>
              <a:gd name="connsiteY0" fmla="*/ 220068 h 1143687"/>
              <a:gd name="connsiteX1" fmla="*/ 1905000 w 11673840"/>
              <a:gd name="connsiteY1" fmla="*/ 181968 h 1143687"/>
              <a:gd name="connsiteX2" fmla="*/ 3200400 w 11673840"/>
              <a:gd name="connsiteY2" fmla="*/ 156568 h 1143687"/>
              <a:gd name="connsiteX3" fmla="*/ 4470400 w 11673840"/>
              <a:gd name="connsiteY3" fmla="*/ 42268 h 1143687"/>
              <a:gd name="connsiteX4" fmla="*/ 5156200 w 11673840"/>
              <a:gd name="connsiteY4" fmla="*/ 4168 h 1143687"/>
              <a:gd name="connsiteX5" fmla="*/ 6096000 w 11673840"/>
              <a:gd name="connsiteY5" fmla="*/ 131168 h 1143687"/>
              <a:gd name="connsiteX6" fmla="*/ 7137400 w 11673840"/>
              <a:gd name="connsiteY6" fmla="*/ 448668 h 1143687"/>
              <a:gd name="connsiteX7" fmla="*/ 8674100 w 11673840"/>
              <a:gd name="connsiteY7" fmla="*/ 1007468 h 1143687"/>
              <a:gd name="connsiteX8" fmla="*/ 9235440 w 11673840"/>
              <a:gd name="connsiteY8" fmla="*/ 1131928 h 1143687"/>
              <a:gd name="connsiteX9" fmla="*/ 9906000 w 11673840"/>
              <a:gd name="connsiteY9" fmla="*/ 1134468 h 1143687"/>
              <a:gd name="connsiteX10" fmla="*/ 10883900 w 11673840"/>
              <a:gd name="connsiteY10" fmla="*/ 1096368 h 1143687"/>
              <a:gd name="connsiteX11" fmla="*/ 11673840 w 11673840"/>
              <a:gd name="connsiteY11" fmla="*/ 1106528 h 1143687"/>
              <a:gd name="connsiteX0" fmla="*/ 0 w 10883900"/>
              <a:gd name="connsiteY0" fmla="*/ 220068 h 1143687"/>
              <a:gd name="connsiteX1" fmla="*/ 1905000 w 10883900"/>
              <a:gd name="connsiteY1" fmla="*/ 181968 h 1143687"/>
              <a:gd name="connsiteX2" fmla="*/ 3200400 w 10883900"/>
              <a:gd name="connsiteY2" fmla="*/ 156568 h 1143687"/>
              <a:gd name="connsiteX3" fmla="*/ 4470400 w 10883900"/>
              <a:gd name="connsiteY3" fmla="*/ 42268 h 1143687"/>
              <a:gd name="connsiteX4" fmla="*/ 5156200 w 10883900"/>
              <a:gd name="connsiteY4" fmla="*/ 4168 h 1143687"/>
              <a:gd name="connsiteX5" fmla="*/ 6096000 w 10883900"/>
              <a:gd name="connsiteY5" fmla="*/ 131168 h 1143687"/>
              <a:gd name="connsiteX6" fmla="*/ 7137400 w 10883900"/>
              <a:gd name="connsiteY6" fmla="*/ 448668 h 1143687"/>
              <a:gd name="connsiteX7" fmla="*/ 8674100 w 10883900"/>
              <a:gd name="connsiteY7" fmla="*/ 1007468 h 1143687"/>
              <a:gd name="connsiteX8" fmla="*/ 9235440 w 10883900"/>
              <a:gd name="connsiteY8" fmla="*/ 1131928 h 1143687"/>
              <a:gd name="connsiteX9" fmla="*/ 9906000 w 10883900"/>
              <a:gd name="connsiteY9" fmla="*/ 1134468 h 1143687"/>
              <a:gd name="connsiteX10" fmla="*/ 10883900 w 10883900"/>
              <a:gd name="connsiteY10" fmla="*/ 1096368 h 1143687"/>
              <a:gd name="connsiteX0" fmla="*/ 0 w 9906000"/>
              <a:gd name="connsiteY0" fmla="*/ 220068 h 1143687"/>
              <a:gd name="connsiteX1" fmla="*/ 1905000 w 9906000"/>
              <a:gd name="connsiteY1" fmla="*/ 181968 h 1143687"/>
              <a:gd name="connsiteX2" fmla="*/ 3200400 w 9906000"/>
              <a:gd name="connsiteY2" fmla="*/ 156568 h 1143687"/>
              <a:gd name="connsiteX3" fmla="*/ 4470400 w 9906000"/>
              <a:gd name="connsiteY3" fmla="*/ 42268 h 1143687"/>
              <a:gd name="connsiteX4" fmla="*/ 5156200 w 9906000"/>
              <a:gd name="connsiteY4" fmla="*/ 4168 h 1143687"/>
              <a:gd name="connsiteX5" fmla="*/ 6096000 w 9906000"/>
              <a:gd name="connsiteY5" fmla="*/ 131168 h 1143687"/>
              <a:gd name="connsiteX6" fmla="*/ 7137400 w 9906000"/>
              <a:gd name="connsiteY6" fmla="*/ 448668 h 1143687"/>
              <a:gd name="connsiteX7" fmla="*/ 8674100 w 9906000"/>
              <a:gd name="connsiteY7" fmla="*/ 1007468 h 1143687"/>
              <a:gd name="connsiteX8" fmla="*/ 9235440 w 9906000"/>
              <a:gd name="connsiteY8" fmla="*/ 1131928 h 1143687"/>
              <a:gd name="connsiteX9" fmla="*/ 9906000 w 9906000"/>
              <a:gd name="connsiteY9" fmla="*/ 1134468 h 1143687"/>
              <a:gd name="connsiteX0" fmla="*/ 0 w 9235440"/>
              <a:gd name="connsiteY0" fmla="*/ 220068 h 1131928"/>
              <a:gd name="connsiteX1" fmla="*/ 1905000 w 9235440"/>
              <a:gd name="connsiteY1" fmla="*/ 181968 h 1131928"/>
              <a:gd name="connsiteX2" fmla="*/ 3200400 w 9235440"/>
              <a:gd name="connsiteY2" fmla="*/ 156568 h 1131928"/>
              <a:gd name="connsiteX3" fmla="*/ 4470400 w 9235440"/>
              <a:gd name="connsiteY3" fmla="*/ 42268 h 1131928"/>
              <a:gd name="connsiteX4" fmla="*/ 5156200 w 9235440"/>
              <a:gd name="connsiteY4" fmla="*/ 4168 h 1131928"/>
              <a:gd name="connsiteX5" fmla="*/ 6096000 w 9235440"/>
              <a:gd name="connsiteY5" fmla="*/ 131168 h 1131928"/>
              <a:gd name="connsiteX6" fmla="*/ 7137400 w 9235440"/>
              <a:gd name="connsiteY6" fmla="*/ 448668 h 1131928"/>
              <a:gd name="connsiteX7" fmla="*/ 8674100 w 9235440"/>
              <a:gd name="connsiteY7" fmla="*/ 1007468 h 1131928"/>
              <a:gd name="connsiteX8" fmla="*/ 9235440 w 9235440"/>
              <a:gd name="connsiteY8" fmla="*/ 1131928 h 1131928"/>
              <a:gd name="connsiteX0" fmla="*/ 0 w 8674100"/>
              <a:gd name="connsiteY0" fmla="*/ 220068 h 1007468"/>
              <a:gd name="connsiteX1" fmla="*/ 1905000 w 8674100"/>
              <a:gd name="connsiteY1" fmla="*/ 181968 h 1007468"/>
              <a:gd name="connsiteX2" fmla="*/ 3200400 w 8674100"/>
              <a:gd name="connsiteY2" fmla="*/ 156568 h 1007468"/>
              <a:gd name="connsiteX3" fmla="*/ 4470400 w 8674100"/>
              <a:gd name="connsiteY3" fmla="*/ 42268 h 1007468"/>
              <a:gd name="connsiteX4" fmla="*/ 5156200 w 8674100"/>
              <a:gd name="connsiteY4" fmla="*/ 4168 h 1007468"/>
              <a:gd name="connsiteX5" fmla="*/ 6096000 w 8674100"/>
              <a:gd name="connsiteY5" fmla="*/ 131168 h 1007468"/>
              <a:gd name="connsiteX6" fmla="*/ 7137400 w 8674100"/>
              <a:gd name="connsiteY6" fmla="*/ 448668 h 1007468"/>
              <a:gd name="connsiteX7" fmla="*/ 8674100 w 8674100"/>
              <a:gd name="connsiteY7" fmla="*/ 1007468 h 1007468"/>
              <a:gd name="connsiteX0" fmla="*/ 0 w 6769100"/>
              <a:gd name="connsiteY0" fmla="*/ 181968 h 1007468"/>
              <a:gd name="connsiteX1" fmla="*/ 1295400 w 6769100"/>
              <a:gd name="connsiteY1" fmla="*/ 156568 h 1007468"/>
              <a:gd name="connsiteX2" fmla="*/ 2565400 w 6769100"/>
              <a:gd name="connsiteY2" fmla="*/ 42268 h 1007468"/>
              <a:gd name="connsiteX3" fmla="*/ 3251200 w 6769100"/>
              <a:gd name="connsiteY3" fmla="*/ 4168 h 1007468"/>
              <a:gd name="connsiteX4" fmla="*/ 4191000 w 6769100"/>
              <a:gd name="connsiteY4" fmla="*/ 131168 h 1007468"/>
              <a:gd name="connsiteX5" fmla="*/ 5232400 w 6769100"/>
              <a:gd name="connsiteY5" fmla="*/ 448668 h 1007468"/>
              <a:gd name="connsiteX6" fmla="*/ 6769100 w 6769100"/>
              <a:gd name="connsiteY6" fmla="*/ 1007468 h 1007468"/>
              <a:gd name="connsiteX0" fmla="*/ 0 w 5473700"/>
              <a:gd name="connsiteY0" fmla="*/ 156568 h 1007468"/>
              <a:gd name="connsiteX1" fmla="*/ 1270000 w 5473700"/>
              <a:gd name="connsiteY1" fmla="*/ 42268 h 1007468"/>
              <a:gd name="connsiteX2" fmla="*/ 1955800 w 5473700"/>
              <a:gd name="connsiteY2" fmla="*/ 4168 h 1007468"/>
              <a:gd name="connsiteX3" fmla="*/ 2895600 w 5473700"/>
              <a:gd name="connsiteY3" fmla="*/ 131168 h 1007468"/>
              <a:gd name="connsiteX4" fmla="*/ 3937000 w 5473700"/>
              <a:gd name="connsiteY4" fmla="*/ 448668 h 1007468"/>
              <a:gd name="connsiteX5" fmla="*/ 5473700 w 5473700"/>
              <a:gd name="connsiteY5" fmla="*/ 1007468 h 100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700" h="1007468">
                <a:moveTo>
                  <a:pt x="0" y="156568"/>
                </a:moveTo>
                <a:cubicBezTo>
                  <a:pt x="427567" y="133285"/>
                  <a:pt x="944033" y="67668"/>
                  <a:pt x="1270000" y="42268"/>
                </a:cubicBezTo>
                <a:cubicBezTo>
                  <a:pt x="1595967" y="16868"/>
                  <a:pt x="1684867" y="-10649"/>
                  <a:pt x="1955800" y="4168"/>
                </a:cubicBezTo>
                <a:cubicBezTo>
                  <a:pt x="2226733" y="18985"/>
                  <a:pt x="2565400" y="57085"/>
                  <a:pt x="2895600" y="131168"/>
                </a:cubicBezTo>
                <a:cubicBezTo>
                  <a:pt x="3225800" y="205251"/>
                  <a:pt x="3507317" y="302618"/>
                  <a:pt x="3937000" y="448668"/>
                </a:cubicBezTo>
                <a:cubicBezTo>
                  <a:pt x="4366683" y="594718"/>
                  <a:pt x="5124027" y="893591"/>
                  <a:pt x="5473700" y="1007468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58212785-DBBD-FBF5-FA42-D867A8BEA1AA}"/>
              </a:ext>
            </a:extLst>
          </p:cNvPr>
          <p:cNvCxnSpPr>
            <a:cxnSpLocks/>
          </p:cNvCxnSpPr>
          <p:nvPr/>
        </p:nvCxnSpPr>
        <p:spPr>
          <a:xfrm flipV="1">
            <a:off x="5958205" y="1832610"/>
            <a:ext cx="1085850" cy="42418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C7FCBD98-C84D-8233-433F-E7B0FE962BDB}"/>
              </a:ext>
            </a:extLst>
          </p:cNvPr>
          <p:cNvSpPr/>
          <p:nvPr/>
        </p:nvSpPr>
        <p:spPr>
          <a:xfrm>
            <a:off x="5657215" y="3967480"/>
            <a:ext cx="375920" cy="1449070"/>
          </a:xfrm>
          <a:custGeom>
            <a:avLst/>
            <a:gdLst>
              <a:gd name="connsiteX0" fmla="*/ 0 w 495300"/>
              <a:gd name="connsiteY0" fmla="*/ 0 h 1816100"/>
              <a:gd name="connsiteX1" fmla="*/ 292100 w 495300"/>
              <a:gd name="connsiteY1" fmla="*/ 133350 h 1816100"/>
              <a:gd name="connsiteX2" fmla="*/ 368300 w 495300"/>
              <a:gd name="connsiteY2" fmla="*/ 285750 h 1816100"/>
              <a:gd name="connsiteX3" fmla="*/ 406400 w 495300"/>
              <a:gd name="connsiteY3" fmla="*/ 444500 h 1816100"/>
              <a:gd name="connsiteX4" fmla="*/ 457200 w 495300"/>
              <a:gd name="connsiteY4" fmla="*/ 812800 h 1816100"/>
              <a:gd name="connsiteX5" fmla="*/ 482600 w 495300"/>
              <a:gd name="connsiteY5" fmla="*/ 1174750 h 1816100"/>
              <a:gd name="connsiteX6" fmla="*/ 495300 w 495300"/>
              <a:gd name="connsiteY6" fmla="*/ 1816100 h 1816100"/>
              <a:gd name="connsiteX0" fmla="*/ 0 w 396240"/>
              <a:gd name="connsiteY0" fmla="*/ 0 h 1770380"/>
              <a:gd name="connsiteX1" fmla="*/ 193040 w 396240"/>
              <a:gd name="connsiteY1" fmla="*/ 87630 h 1770380"/>
              <a:gd name="connsiteX2" fmla="*/ 269240 w 396240"/>
              <a:gd name="connsiteY2" fmla="*/ 240030 h 1770380"/>
              <a:gd name="connsiteX3" fmla="*/ 307340 w 396240"/>
              <a:gd name="connsiteY3" fmla="*/ 398780 h 1770380"/>
              <a:gd name="connsiteX4" fmla="*/ 358140 w 396240"/>
              <a:gd name="connsiteY4" fmla="*/ 767080 h 1770380"/>
              <a:gd name="connsiteX5" fmla="*/ 383540 w 396240"/>
              <a:gd name="connsiteY5" fmla="*/ 1129030 h 1770380"/>
              <a:gd name="connsiteX6" fmla="*/ 396240 w 396240"/>
              <a:gd name="connsiteY6" fmla="*/ 1770380 h 1770380"/>
              <a:gd name="connsiteX0" fmla="*/ 0 w 383540"/>
              <a:gd name="connsiteY0" fmla="*/ 0 h 1129030"/>
              <a:gd name="connsiteX1" fmla="*/ 193040 w 383540"/>
              <a:gd name="connsiteY1" fmla="*/ 87630 h 1129030"/>
              <a:gd name="connsiteX2" fmla="*/ 269240 w 383540"/>
              <a:gd name="connsiteY2" fmla="*/ 240030 h 1129030"/>
              <a:gd name="connsiteX3" fmla="*/ 307340 w 383540"/>
              <a:gd name="connsiteY3" fmla="*/ 398780 h 1129030"/>
              <a:gd name="connsiteX4" fmla="*/ 358140 w 383540"/>
              <a:gd name="connsiteY4" fmla="*/ 767080 h 1129030"/>
              <a:gd name="connsiteX5" fmla="*/ 383540 w 383540"/>
              <a:gd name="connsiteY5" fmla="*/ 1129030 h 1129030"/>
              <a:gd name="connsiteX0" fmla="*/ 0 w 375920"/>
              <a:gd name="connsiteY0" fmla="*/ 0 h 1449070"/>
              <a:gd name="connsiteX1" fmla="*/ 193040 w 375920"/>
              <a:gd name="connsiteY1" fmla="*/ 87630 h 1449070"/>
              <a:gd name="connsiteX2" fmla="*/ 269240 w 375920"/>
              <a:gd name="connsiteY2" fmla="*/ 240030 h 1449070"/>
              <a:gd name="connsiteX3" fmla="*/ 307340 w 375920"/>
              <a:gd name="connsiteY3" fmla="*/ 398780 h 1449070"/>
              <a:gd name="connsiteX4" fmla="*/ 358140 w 375920"/>
              <a:gd name="connsiteY4" fmla="*/ 767080 h 1449070"/>
              <a:gd name="connsiteX5" fmla="*/ 375920 w 375920"/>
              <a:gd name="connsiteY5" fmla="*/ 1449070 h 144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920" h="1449070">
                <a:moveTo>
                  <a:pt x="0" y="0"/>
                </a:moveTo>
                <a:cubicBezTo>
                  <a:pt x="115358" y="42862"/>
                  <a:pt x="148167" y="47625"/>
                  <a:pt x="193040" y="87630"/>
                </a:cubicBezTo>
                <a:cubicBezTo>
                  <a:pt x="237913" y="127635"/>
                  <a:pt x="250190" y="188172"/>
                  <a:pt x="269240" y="240030"/>
                </a:cubicBezTo>
                <a:cubicBezTo>
                  <a:pt x="288290" y="291888"/>
                  <a:pt x="292523" y="310938"/>
                  <a:pt x="307340" y="398780"/>
                </a:cubicBezTo>
                <a:cubicBezTo>
                  <a:pt x="322157" y="486622"/>
                  <a:pt x="346710" y="592032"/>
                  <a:pt x="358140" y="767080"/>
                </a:cubicBezTo>
                <a:cubicBezTo>
                  <a:pt x="369570" y="942128"/>
                  <a:pt x="369570" y="1281853"/>
                  <a:pt x="375920" y="144907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3D721352-D78D-F87F-2553-35E90F21E037}"/>
              </a:ext>
            </a:extLst>
          </p:cNvPr>
          <p:cNvSpPr/>
          <p:nvPr/>
        </p:nvSpPr>
        <p:spPr>
          <a:xfrm>
            <a:off x="6108065" y="4018280"/>
            <a:ext cx="1171924" cy="1835150"/>
          </a:xfrm>
          <a:custGeom>
            <a:avLst/>
            <a:gdLst>
              <a:gd name="connsiteX0" fmla="*/ 0 w 1254532"/>
              <a:gd name="connsiteY0" fmla="*/ 1790700 h 1790700"/>
              <a:gd name="connsiteX1" fmla="*/ 450850 w 1254532"/>
              <a:gd name="connsiteY1" fmla="*/ 1200150 h 1790700"/>
              <a:gd name="connsiteX2" fmla="*/ 825500 w 1254532"/>
              <a:gd name="connsiteY2" fmla="*/ 927100 h 1790700"/>
              <a:gd name="connsiteX3" fmla="*/ 1028700 w 1254532"/>
              <a:gd name="connsiteY3" fmla="*/ 755650 h 1790700"/>
              <a:gd name="connsiteX4" fmla="*/ 1168400 w 1254532"/>
              <a:gd name="connsiteY4" fmla="*/ 546100 h 1790700"/>
              <a:gd name="connsiteX5" fmla="*/ 1250950 w 1254532"/>
              <a:gd name="connsiteY5" fmla="*/ 146050 h 1790700"/>
              <a:gd name="connsiteX6" fmla="*/ 1231900 w 1254532"/>
              <a:gd name="connsiteY6" fmla="*/ 0 h 1790700"/>
              <a:gd name="connsiteX0" fmla="*/ 0 w 1193572"/>
              <a:gd name="connsiteY0" fmla="*/ 1912620 h 1912620"/>
              <a:gd name="connsiteX1" fmla="*/ 389890 w 1193572"/>
              <a:gd name="connsiteY1" fmla="*/ 1200150 h 1912620"/>
              <a:gd name="connsiteX2" fmla="*/ 764540 w 1193572"/>
              <a:gd name="connsiteY2" fmla="*/ 927100 h 1912620"/>
              <a:gd name="connsiteX3" fmla="*/ 967740 w 1193572"/>
              <a:gd name="connsiteY3" fmla="*/ 755650 h 1912620"/>
              <a:gd name="connsiteX4" fmla="*/ 1107440 w 1193572"/>
              <a:gd name="connsiteY4" fmla="*/ 546100 h 1912620"/>
              <a:gd name="connsiteX5" fmla="*/ 1189990 w 1193572"/>
              <a:gd name="connsiteY5" fmla="*/ 146050 h 1912620"/>
              <a:gd name="connsiteX6" fmla="*/ 1170940 w 1193572"/>
              <a:gd name="connsiteY6" fmla="*/ 0 h 1912620"/>
              <a:gd name="connsiteX0" fmla="*/ 0 w 1189990"/>
              <a:gd name="connsiteY0" fmla="*/ 1766570 h 1766570"/>
              <a:gd name="connsiteX1" fmla="*/ 389890 w 1189990"/>
              <a:gd name="connsiteY1" fmla="*/ 1054100 h 1766570"/>
              <a:gd name="connsiteX2" fmla="*/ 764540 w 1189990"/>
              <a:gd name="connsiteY2" fmla="*/ 781050 h 1766570"/>
              <a:gd name="connsiteX3" fmla="*/ 967740 w 1189990"/>
              <a:gd name="connsiteY3" fmla="*/ 609600 h 1766570"/>
              <a:gd name="connsiteX4" fmla="*/ 1107440 w 1189990"/>
              <a:gd name="connsiteY4" fmla="*/ 400050 h 1766570"/>
              <a:gd name="connsiteX5" fmla="*/ 1189990 w 1189990"/>
              <a:gd name="connsiteY5" fmla="*/ 0 h 1766570"/>
              <a:gd name="connsiteX0" fmla="*/ 0 w 1167130"/>
              <a:gd name="connsiteY0" fmla="*/ 1835150 h 1835150"/>
              <a:gd name="connsiteX1" fmla="*/ 389890 w 1167130"/>
              <a:gd name="connsiteY1" fmla="*/ 1122680 h 1835150"/>
              <a:gd name="connsiteX2" fmla="*/ 764540 w 1167130"/>
              <a:gd name="connsiteY2" fmla="*/ 849630 h 1835150"/>
              <a:gd name="connsiteX3" fmla="*/ 967740 w 1167130"/>
              <a:gd name="connsiteY3" fmla="*/ 678180 h 1835150"/>
              <a:gd name="connsiteX4" fmla="*/ 1107440 w 1167130"/>
              <a:gd name="connsiteY4" fmla="*/ 468630 h 1835150"/>
              <a:gd name="connsiteX5" fmla="*/ 1167130 w 1167130"/>
              <a:gd name="connsiteY5" fmla="*/ 0 h 1835150"/>
              <a:gd name="connsiteX0" fmla="*/ 0 w 1171924"/>
              <a:gd name="connsiteY0" fmla="*/ 1835150 h 1835150"/>
              <a:gd name="connsiteX1" fmla="*/ 389890 w 1171924"/>
              <a:gd name="connsiteY1" fmla="*/ 1122680 h 1835150"/>
              <a:gd name="connsiteX2" fmla="*/ 764540 w 1171924"/>
              <a:gd name="connsiteY2" fmla="*/ 849630 h 1835150"/>
              <a:gd name="connsiteX3" fmla="*/ 967740 w 1171924"/>
              <a:gd name="connsiteY3" fmla="*/ 678180 h 1835150"/>
              <a:gd name="connsiteX4" fmla="*/ 1107440 w 1171924"/>
              <a:gd name="connsiteY4" fmla="*/ 468630 h 1835150"/>
              <a:gd name="connsiteX5" fmla="*/ 1167130 w 1171924"/>
              <a:gd name="connsiteY5" fmla="*/ 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924" h="1835150">
                <a:moveTo>
                  <a:pt x="0" y="1835150"/>
                </a:moveTo>
                <a:cubicBezTo>
                  <a:pt x="156633" y="1611841"/>
                  <a:pt x="262467" y="1286933"/>
                  <a:pt x="389890" y="1122680"/>
                </a:cubicBezTo>
                <a:cubicBezTo>
                  <a:pt x="517313" y="958427"/>
                  <a:pt x="668232" y="923713"/>
                  <a:pt x="764540" y="849630"/>
                </a:cubicBezTo>
                <a:cubicBezTo>
                  <a:pt x="860848" y="775547"/>
                  <a:pt x="910590" y="741680"/>
                  <a:pt x="967740" y="678180"/>
                </a:cubicBezTo>
                <a:cubicBezTo>
                  <a:pt x="1024890" y="614680"/>
                  <a:pt x="1074208" y="581660"/>
                  <a:pt x="1107440" y="468630"/>
                </a:cubicBezTo>
                <a:cubicBezTo>
                  <a:pt x="1140672" y="355600"/>
                  <a:pt x="1187027" y="136737"/>
                  <a:pt x="1167130" y="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886EBE0B-2E36-7962-D127-9BACD9A80217}"/>
              </a:ext>
            </a:extLst>
          </p:cNvPr>
          <p:cNvSpPr/>
          <p:nvPr/>
        </p:nvSpPr>
        <p:spPr>
          <a:xfrm>
            <a:off x="6887480" y="2228850"/>
            <a:ext cx="232534" cy="1559977"/>
          </a:xfrm>
          <a:custGeom>
            <a:avLst/>
            <a:gdLst>
              <a:gd name="connsiteX0" fmla="*/ 501650 w 501650"/>
              <a:gd name="connsiteY0" fmla="*/ 2012950 h 2012950"/>
              <a:gd name="connsiteX1" fmla="*/ 298450 w 501650"/>
              <a:gd name="connsiteY1" fmla="*/ 1720850 h 2012950"/>
              <a:gd name="connsiteX2" fmla="*/ 139700 w 501650"/>
              <a:gd name="connsiteY2" fmla="*/ 1193800 h 2012950"/>
              <a:gd name="connsiteX3" fmla="*/ 44450 w 501650"/>
              <a:gd name="connsiteY3" fmla="*/ 603250 h 2012950"/>
              <a:gd name="connsiteX4" fmla="*/ 0 w 501650"/>
              <a:gd name="connsiteY4" fmla="*/ 0 h 2012950"/>
              <a:gd name="connsiteX0" fmla="*/ 486410 w 486410"/>
              <a:gd name="connsiteY0" fmla="*/ 1769110 h 1769110"/>
              <a:gd name="connsiteX1" fmla="*/ 283210 w 486410"/>
              <a:gd name="connsiteY1" fmla="*/ 1477010 h 1769110"/>
              <a:gd name="connsiteX2" fmla="*/ 124460 w 486410"/>
              <a:gd name="connsiteY2" fmla="*/ 949960 h 1769110"/>
              <a:gd name="connsiteX3" fmla="*/ 29210 w 486410"/>
              <a:gd name="connsiteY3" fmla="*/ 359410 h 1769110"/>
              <a:gd name="connsiteX4" fmla="*/ 0 w 486410"/>
              <a:gd name="connsiteY4" fmla="*/ 0 h 1769110"/>
              <a:gd name="connsiteX0" fmla="*/ 417830 w 417830"/>
              <a:gd name="connsiteY0" fmla="*/ 1700530 h 1700530"/>
              <a:gd name="connsiteX1" fmla="*/ 283210 w 417830"/>
              <a:gd name="connsiteY1" fmla="*/ 1477010 h 1700530"/>
              <a:gd name="connsiteX2" fmla="*/ 124460 w 417830"/>
              <a:gd name="connsiteY2" fmla="*/ 949960 h 1700530"/>
              <a:gd name="connsiteX3" fmla="*/ 29210 w 417830"/>
              <a:gd name="connsiteY3" fmla="*/ 359410 h 1700530"/>
              <a:gd name="connsiteX4" fmla="*/ 0 w 417830"/>
              <a:gd name="connsiteY4" fmla="*/ 0 h 1700530"/>
              <a:gd name="connsiteX0" fmla="*/ 473472 w 473472"/>
              <a:gd name="connsiteY0" fmla="*/ 1700530 h 1700530"/>
              <a:gd name="connsiteX1" fmla="*/ 338852 w 473472"/>
              <a:gd name="connsiteY1" fmla="*/ 1477010 h 1700530"/>
              <a:gd name="connsiteX2" fmla="*/ 180102 w 473472"/>
              <a:gd name="connsiteY2" fmla="*/ 949960 h 1700530"/>
              <a:gd name="connsiteX3" fmla="*/ 4037 w 473472"/>
              <a:gd name="connsiteY3" fmla="*/ 890690 h 1700530"/>
              <a:gd name="connsiteX4" fmla="*/ 55642 w 473472"/>
              <a:gd name="connsiteY4" fmla="*/ 0 h 1700530"/>
              <a:gd name="connsiteX0" fmla="*/ 563767 w 563767"/>
              <a:gd name="connsiteY0" fmla="*/ 1700530 h 1700530"/>
              <a:gd name="connsiteX1" fmla="*/ 429147 w 563767"/>
              <a:gd name="connsiteY1" fmla="*/ 1477010 h 1700530"/>
              <a:gd name="connsiteX2" fmla="*/ 11792 w 563767"/>
              <a:gd name="connsiteY2" fmla="*/ 1300604 h 1700530"/>
              <a:gd name="connsiteX3" fmla="*/ 94332 w 563767"/>
              <a:gd name="connsiteY3" fmla="*/ 890690 h 1700530"/>
              <a:gd name="connsiteX4" fmla="*/ 145937 w 563767"/>
              <a:gd name="connsiteY4" fmla="*/ 0 h 1700530"/>
              <a:gd name="connsiteX0" fmla="*/ 582548 w 582548"/>
              <a:gd name="connsiteY0" fmla="*/ 1700530 h 1700530"/>
              <a:gd name="connsiteX1" fmla="*/ 447928 w 582548"/>
              <a:gd name="connsiteY1" fmla="*/ 1477010 h 1700530"/>
              <a:gd name="connsiteX2" fmla="*/ 30573 w 582548"/>
              <a:gd name="connsiteY2" fmla="*/ 1300604 h 1700530"/>
              <a:gd name="connsiteX3" fmla="*/ 16135 w 582548"/>
              <a:gd name="connsiteY3" fmla="*/ 933192 h 1700530"/>
              <a:gd name="connsiteX4" fmla="*/ 164718 w 582548"/>
              <a:gd name="connsiteY4" fmla="*/ 0 h 1700530"/>
              <a:gd name="connsiteX0" fmla="*/ 568469 w 568469"/>
              <a:gd name="connsiteY0" fmla="*/ 1700530 h 1700530"/>
              <a:gd name="connsiteX1" fmla="*/ 110592 w 568469"/>
              <a:gd name="connsiteY1" fmla="*/ 1477010 h 1700530"/>
              <a:gd name="connsiteX2" fmla="*/ 16494 w 568469"/>
              <a:gd name="connsiteY2" fmla="*/ 1300604 h 1700530"/>
              <a:gd name="connsiteX3" fmla="*/ 2056 w 568469"/>
              <a:gd name="connsiteY3" fmla="*/ 933192 h 1700530"/>
              <a:gd name="connsiteX4" fmla="*/ 150639 w 568469"/>
              <a:gd name="connsiteY4" fmla="*/ 0 h 1700530"/>
              <a:gd name="connsiteX0" fmla="*/ 640648 w 640648"/>
              <a:gd name="connsiteY0" fmla="*/ 1700530 h 1700530"/>
              <a:gd name="connsiteX1" fmla="*/ 182771 w 640648"/>
              <a:gd name="connsiteY1" fmla="*/ 1477010 h 1700530"/>
              <a:gd name="connsiteX2" fmla="*/ 88673 w 640648"/>
              <a:gd name="connsiteY2" fmla="*/ 1300604 h 1700530"/>
              <a:gd name="connsiteX3" fmla="*/ 1502 w 640648"/>
              <a:gd name="connsiteY3" fmla="*/ 1140391 h 1700530"/>
              <a:gd name="connsiteX4" fmla="*/ 222818 w 640648"/>
              <a:gd name="connsiteY4" fmla="*/ 0 h 1700530"/>
              <a:gd name="connsiteX0" fmla="*/ 640648 w 640648"/>
              <a:gd name="connsiteY0" fmla="*/ 1700530 h 1700530"/>
              <a:gd name="connsiteX1" fmla="*/ 182771 w 640648"/>
              <a:gd name="connsiteY1" fmla="*/ 1477010 h 1700530"/>
              <a:gd name="connsiteX2" fmla="*/ 15940 w 640648"/>
              <a:gd name="connsiteY2" fmla="*/ 1356389 h 1700530"/>
              <a:gd name="connsiteX3" fmla="*/ 1502 w 640648"/>
              <a:gd name="connsiteY3" fmla="*/ 1140391 h 1700530"/>
              <a:gd name="connsiteX4" fmla="*/ 222818 w 640648"/>
              <a:gd name="connsiteY4" fmla="*/ 0 h 1700530"/>
              <a:gd name="connsiteX0" fmla="*/ 386084 w 386084"/>
              <a:gd name="connsiteY0" fmla="*/ 1668653 h 1668653"/>
              <a:gd name="connsiteX1" fmla="*/ 182771 w 386084"/>
              <a:gd name="connsiteY1" fmla="*/ 1477010 h 1668653"/>
              <a:gd name="connsiteX2" fmla="*/ 15940 w 386084"/>
              <a:gd name="connsiteY2" fmla="*/ 1356389 h 1668653"/>
              <a:gd name="connsiteX3" fmla="*/ 1502 w 386084"/>
              <a:gd name="connsiteY3" fmla="*/ 1140391 h 1668653"/>
              <a:gd name="connsiteX4" fmla="*/ 222818 w 386084"/>
              <a:gd name="connsiteY4" fmla="*/ 0 h 1668653"/>
              <a:gd name="connsiteX0" fmla="*/ 386084 w 386084"/>
              <a:gd name="connsiteY0" fmla="*/ 1668653 h 1668653"/>
              <a:gd name="connsiteX1" fmla="*/ 134283 w 386084"/>
              <a:gd name="connsiteY1" fmla="*/ 1519512 h 1668653"/>
              <a:gd name="connsiteX2" fmla="*/ 15940 w 386084"/>
              <a:gd name="connsiteY2" fmla="*/ 1356389 h 1668653"/>
              <a:gd name="connsiteX3" fmla="*/ 1502 w 386084"/>
              <a:gd name="connsiteY3" fmla="*/ 1140391 h 1668653"/>
              <a:gd name="connsiteX4" fmla="*/ 222818 w 386084"/>
              <a:gd name="connsiteY4" fmla="*/ 0 h 1668653"/>
              <a:gd name="connsiteX0" fmla="*/ 369921 w 369921"/>
              <a:gd name="connsiteY0" fmla="*/ 1631463 h 1631463"/>
              <a:gd name="connsiteX1" fmla="*/ 134283 w 369921"/>
              <a:gd name="connsiteY1" fmla="*/ 1519512 h 1631463"/>
              <a:gd name="connsiteX2" fmla="*/ 15940 w 369921"/>
              <a:gd name="connsiteY2" fmla="*/ 1356389 h 1631463"/>
              <a:gd name="connsiteX3" fmla="*/ 1502 w 369921"/>
              <a:gd name="connsiteY3" fmla="*/ 1140391 h 1631463"/>
              <a:gd name="connsiteX4" fmla="*/ 222818 w 369921"/>
              <a:gd name="connsiteY4" fmla="*/ 0 h 1631463"/>
              <a:gd name="connsiteX0" fmla="*/ 369921 w 369921"/>
              <a:gd name="connsiteY0" fmla="*/ 1631463 h 1631463"/>
              <a:gd name="connsiteX1" fmla="*/ 134283 w 369921"/>
              <a:gd name="connsiteY1" fmla="*/ 1519512 h 1631463"/>
              <a:gd name="connsiteX2" fmla="*/ 15940 w 369921"/>
              <a:gd name="connsiteY2" fmla="*/ 1356389 h 1631463"/>
              <a:gd name="connsiteX3" fmla="*/ 1502 w 369921"/>
              <a:gd name="connsiteY3" fmla="*/ 1140391 h 1631463"/>
              <a:gd name="connsiteX4" fmla="*/ 222818 w 369921"/>
              <a:gd name="connsiteY4" fmla="*/ 0 h 163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921" h="1631463">
                <a:moveTo>
                  <a:pt x="369921" y="1631463"/>
                </a:moveTo>
                <a:cubicBezTo>
                  <a:pt x="241914" y="1590865"/>
                  <a:pt x="193280" y="1565358"/>
                  <a:pt x="134283" y="1519512"/>
                </a:cubicBezTo>
                <a:cubicBezTo>
                  <a:pt x="75286" y="1473666"/>
                  <a:pt x="38070" y="1419576"/>
                  <a:pt x="15940" y="1356389"/>
                </a:cubicBezTo>
                <a:cubicBezTo>
                  <a:pt x="-6190" y="1293202"/>
                  <a:pt x="24785" y="1339358"/>
                  <a:pt x="1502" y="1140391"/>
                </a:cubicBezTo>
                <a:cubicBezTo>
                  <a:pt x="-21781" y="941424"/>
                  <a:pt x="233401" y="202141"/>
                  <a:pt x="222818" y="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E59213EE-F375-32D8-A990-D4E2B0E0C0CB}"/>
              </a:ext>
            </a:extLst>
          </p:cNvPr>
          <p:cNvSpPr/>
          <p:nvPr/>
        </p:nvSpPr>
        <p:spPr>
          <a:xfrm>
            <a:off x="6542374" y="3926840"/>
            <a:ext cx="611854" cy="723932"/>
          </a:xfrm>
          <a:custGeom>
            <a:avLst/>
            <a:gdLst>
              <a:gd name="connsiteX0" fmla="*/ 184150 w 650310"/>
              <a:gd name="connsiteY0" fmla="*/ 0 h 792512"/>
              <a:gd name="connsiteX1" fmla="*/ 514350 w 650310"/>
              <a:gd name="connsiteY1" fmla="*/ 146050 h 792512"/>
              <a:gd name="connsiteX2" fmla="*/ 647700 w 650310"/>
              <a:gd name="connsiteY2" fmla="*/ 438150 h 792512"/>
              <a:gd name="connsiteX3" fmla="*/ 590550 w 650310"/>
              <a:gd name="connsiteY3" fmla="*/ 673100 h 792512"/>
              <a:gd name="connsiteX4" fmla="*/ 444500 w 650310"/>
              <a:gd name="connsiteY4" fmla="*/ 768350 h 792512"/>
              <a:gd name="connsiteX5" fmla="*/ 279400 w 650310"/>
              <a:gd name="connsiteY5" fmla="*/ 787400 h 792512"/>
              <a:gd name="connsiteX6" fmla="*/ 107950 w 650310"/>
              <a:gd name="connsiteY6" fmla="*/ 692150 h 792512"/>
              <a:gd name="connsiteX7" fmla="*/ 31750 w 650310"/>
              <a:gd name="connsiteY7" fmla="*/ 488950 h 792512"/>
              <a:gd name="connsiteX8" fmla="*/ 0 w 650310"/>
              <a:gd name="connsiteY8" fmla="*/ 107950 h 792512"/>
              <a:gd name="connsiteX0" fmla="*/ 168910 w 650310"/>
              <a:gd name="connsiteY0" fmla="*/ 0 h 723932"/>
              <a:gd name="connsiteX1" fmla="*/ 514350 w 650310"/>
              <a:gd name="connsiteY1" fmla="*/ 77470 h 723932"/>
              <a:gd name="connsiteX2" fmla="*/ 647700 w 650310"/>
              <a:gd name="connsiteY2" fmla="*/ 369570 h 723932"/>
              <a:gd name="connsiteX3" fmla="*/ 590550 w 650310"/>
              <a:gd name="connsiteY3" fmla="*/ 604520 h 723932"/>
              <a:gd name="connsiteX4" fmla="*/ 444500 w 650310"/>
              <a:gd name="connsiteY4" fmla="*/ 699770 h 723932"/>
              <a:gd name="connsiteX5" fmla="*/ 279400 w 650310"/>
              <a:gd name="connsiteY5" fmla="*/ 718820 h 723932"/>
              <a:gd name="connsiteX6" fmla="*/ 107950 w 650310"/>
              <a:gd name="connsiteY6" fmla="*/ 623570 h 723932"/>
              <a:gd name="connsiteX7" fmla="*/ 31750 w 650310"/>
              <a:gd name="connsiteY7" fmla="*/ 420370 h 723932"/>
              <a:gd name="connsiteX8" fmla="*/ 0 w 650310"/>
              <a:gd name="connsiteY8" fmla="*/ 39370 h 723932"/>
              <a:gd name="connsiteX0" fmla="*/ 168910 w 649922"/>
              <a:gd name="connsiteY0" fmla="*/ 0 h 723932"/>
              <a:gd name="connsiteX1" fmla="*/ 521970 w 649922"/>
              <a:gd name="connsiteY1" fmla="*/ 161290 h 723932"/>
              <a:gd name="connsiteX2" fmla="*/ 647700 w 649922"/>
              <a:gd name="connsiteY2" fmla="*/ 369570 h 723932"/>
              <a:gd name="connsiteX3" fmla="*/ 590550 w 649922"/>
              <a:gd name="connsiteY3" fmla="*/ 604520 h 723932"/>
              <a:gd name="connsiteX4" fmla="*/ 444500 w 649922"/>
              <a:gd name="connsiteY4" fmla="*/ 699770 h 723932"/>
              <a:gd name="connsiteX5" fmla="*/ 279400 w 649922"/>
              <a:gd name="connsiteY5" fmla="*/ 718820 h 723932"/>
              <a:gd name="connsiteX6" fmla="*/ 107950 w 649922"/>
              <a:gd name="connsiteY6" fmla="*/ 623570 h 723932"/>
              <a:gd name="connsiteX7" fmla="*/ 31750 w 649922"/>
              <a:gd name="connsiteY7" fmla="*/ 420370 h 723932"/>
              <a:gd name="connsiteX8" fmla="*/ 0 w 649922"/>
              <a:gd name="connsiteY8" fmla="*/ 39370 h 723932"/>
              <a:gd name="connsiteX0" fmla="*/ 142827 w 623839"/>
              <a:gd name="connsiteY0" fmla="*/ 0 h 723932"/>
              <a:gd name="connsiteX1" fmla="*/ 495887 w 623839"/>
              <a:gd name="connsiteY1" fmla="*/ 161290 h 723932"/>
              <a:gd name="connsiteX2" fmla="*/ 621617 w 623839"/>
              <a:gd name="connsiteY2" fmla="*/ 369570 h 723932"/>
              <a:gd name="connsiteX3" fmla="*/ 564467 w 623839"/>
              <a:gd name="connsiteY3" fmla="*/ 604520 h 723932"/>
              <a:gd name="connsiteX4" fmla="*/ 418417 w 623839"/>
              <a:gd name="connsiteY4" fmla="*/ 699770 h 723932"/>
              <a:gd name="connsiteX5" fmla="*/ 253317 w 623839"/>
              <a:gd name="connsiteY5" fmla="*/ 718820 h 723932"/>
              <a:gd name="connsiteX6" fmla="*/ 81867 w 623839"/>
              <a:gd name="connsiteY6" fmla="*/ 623570 h 723932"/>
              <a:gd name="connsiteX7" fmla="*/ 5667 w 623839"/>
              <a:gd name="connsiteY7" fmla="*/ 420370 h 723932"/>
              <a:gd name="connsiteX8" fmla="*/ 12017 w 623839"/>
              <a:gd name="connsiteY8" fmla="*/ 222250 h 723932"/>
              <a:gd name="connsiteX0" fmla="*/ 130842 w 611854"/>
              <a:gd name="connsiteY0" fmla="*/ 0 h 723932"/>
              <a:gd name="connsiteX1" fmla="*/ 483902 w 611854"/>
              <a:gd name="connsiteY1" fmla="*/ 161290 h 723932"/>
              <a:gd name="connsiteX2" fmla="*/ 609632 w 611854"/>
              <a:gd name="connsiteY2" fmla="*/ 369570 h 723932"/>
              <a:gd name="connsiteX3" fmla="*/ 552482 w 611854"/>
              <a:gd name="connsiteY3" fmla="*/ 604520 h 723932"/>
              <a:gd name="connsiteX4" fmla="*/ 406432 w 611854"/>
              <a:gd name="connsiteY4" fmla="*/ 699770 h 723932"/>
              <a:gd name="connsiteX5" fmla="*/ 241332 w 611854"/>
              <a:gd name="connsiteY5" fmla="*/ 718820 h 723932"/>
              <a:gd name="connsiteX6" fmla="*/ 69882 w 611854"/>
              <a:gd name="connsiteY6" fmla="*/ 623570 h 723932"/>
              <a:gd name="connsiteX7" fmla="*/ 8922 w 611854"/>
              <a:gd name="connsiteY7" fmla="*/ 481330 h 723932"/>
              <a:gd name="connsiteX8" fmla="*/ 32 w 611854"/>
              <a:gd name="connsiteY8" fmla="*/ 222250 h 72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854" h="723932">
                <a:moveTo>
                  <a:pt x="130842" y="0"/>
                </a:moveTo>
                <a:cubicBezTo>
                  <a:pt x="257313" y="36512"/>
                  <a:pt x="404104" y="99695"/>
                  <a:pt x="483902" y="161290"/>
                </a:cubicBezTo>
                <a:cubicBezTo>
                  <a:pt x="563700" y="222885"/>
                  <a:pt x="598202" y="295698"/>
                  <a:pt x="609632" y="369570"/>
                </a:cubicBezTo>
                <a:cubicBezTo>
                  <a:pt x="621062" y="443442"/>
                  <a:pt x="586349" y="549487"/>
                  <a:pt x="552482" y="604520"/>
                </a:cubicBezTo>
                <a:cubicBezTo>
                  <a:pt x="518615" y="659553"/>
                  <a:pt x="458290" y="680720"/>
                  <a:pt x="406432" y="699770"/>
                </a:cubicBezTo>
                <a:cubicBezTo>
                  <a:pt x="354574" y="718820"/>
                  <a:pt x="297424" y="731520"/>
                  <a:pt x="241332" y="718820"/>
                </a:cubicBezTo>
                <a:cubicBezTo>
                  <a:pt x="185240" y="706120"/>
                  <a:pt x="108617" y="663152"/>
                  <a:pt x="69882" y="623570"/>
                </a:cubicBezTo>
                <a:cubicBezTo>
                  <a:pt x="31147" y="583988"/>
                  <a:pt x="26914" y="578697"/>
                  <a:pt x="8922" y="481330"/>
                </a:cubicBezTo>
                <a:cubicBezTo>
                  <a:pt x="-9070" y="383963"/>
                  <a:pt x="6911" y="364066"/>
                  <a:pt x="32" y="22225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70FEAB0A-0540-76B5-D2DF-A0295DD3C0E8}"/>
              </a:ext>
            </a:extLst>
          </p:cNvPr>
          <p:cNvSpPr/>
          <p:nvPr/>
        </p:nvSpPr>
        <p:spPr>
          <a:xfrm>
            <a:off x="5804777" y="2030730"/>
            <a:ext cx="1085608" cy="1865630"/>
          </a:xfrm>
          <a:custGeom>
            <a:avLst/>
            <a:gdLst>
              <a:gd name="connsiteX0" fmla="*/ 1207528 w 1207528"/>
              <a:gd name="connsiteY0" fmla="*/ 0 h 1949450"/>
              <a:gd name="connsiteX1" fmla="*/ 724928 w 1207528"/>
              <a:gd name="connsiteY1" fmla="*/ 577850 h 1949450"/>
              <a:gd name="connsiteX2" fmla="*/ 388378 w 1207528"/>
              <a:gd name="connsiteY2" fmla="*/ 889000 h 1949450"/>
              <a:gd name="connsiteX3" fmla="*/ 166128 w 1207528"/>
              <a:gd name="connsiteY3" fmla="*/ 1117600 h 1949450"/>
              <a:gd name="connsiteX4" fmla="*/ 89928 w 1207528"/>
              <a:gd name="connsiteY4" fmla="*/ 1206500 h 1949450"/>
              <a:gd name="connsiteX5" fmla="*/ 26428 w 1207528"/>
              <a:gd name="connsiteY5" fmla="*/ 1377950 h 1949450"/>
              <a:gd name="connsiteX6" fmla="*/ 1028 w 1207528"/>
              <a:gd name="connsiteY6" fmla="*/ 1530350 h 1949450"/>
              <a:gd name="connsiteX7" fmla="*/ 7378 w 1207528"/>
              <a:gd name="connsiteY7" fmla="*/ 1949450 h 1949450"/>
              <a:gd name="connsiteX0" fmla="*/ 1116088 w 1116088"/>
              <a:gd name="connsiteY0" fmla="*/ 0 h 1896110"/>
              <a:gd name="connsiteX1" fmla="*/ 724928 w 1116088"/>
              <a:gd name="connsiteY1" fmla="*/ 524510 h 1896110"/>
              <a:gd name="connsiteX2" fmla="*/ 388378 w 1116088"/>
              <a:gd name="connsiteY2" fmla="*/ 835660 h 1896110"/>
              <a:gd name="connsiteX3" fmla="*/ 166128 w 1116088"/>
              <a:gd name="connsiteY3" fmla="*/ 1064260 h 1896110"/>
              <a:gd name="connsiteX4" fmla="*/ 89928 w 1116088"/>
              <a:gd name="connsiteY4" fmla="*/ 1153160 h 1896110"/>
              <a:gd name="connsiteX5" fmla="*/ 26428 w 1116088"/>
              <a:gd name="connsiteY5" fmla="*/ 1324610 h 1896110"/>
              <a:gd name="connsiteX6" fmla="*/ 1028 w 1116088"/>
              <a:gd name="connsiteY6" fmla="*/ 1477010 h 1896110"/>
              <a:gd name="connsiteX7" fmla="*/ 7378 w 1116088"/>
              <a:gd name="connsiteY7" fmla="*/ 1896110 h 1896110"/>
              <a:gd name="connsiteX0" fmla="*/ 1116088 w 1116088"/>
              <a:gd name="connsiteY0" fmla="*/ 0 h 1896110"/>
              <a:gd name="connsiteX1" fmla="*/ 702068 w 1116088"/>
              <a:gd name="connsiteY1" fmla="*/ 463550 h 1896110"/>
              <a:gd name="connsiteX2" fmla="*/ 388378 w 1116088"/>
              <a:gd name="connsiteY2" fmla="*/ 835660 h 1896110"/>
              <a:gd name="connsiteX3" fmla="*/ 166128 w 1116088"/>
              <a:gd name="connsiteY3" fmla="*/ 1064260 h 1896110"/>
              <a:gd name="connsiteX4" fmla="*/ 89928 w 1116088"/>
              <a:gd name="connsiteY4" fmla="*/ 1153160 h 1896110"/>
              <a:gd name="connsiteX5" fmla="*/ 26428 w 1116088"/>
              <a:gd name="connsiteY5" fmla="*/ 1324610 h 1896110"/>
              <a:gd name="connsiteX6" fmla="*/ 1028 w 1116088"/>
              <a:gd name="connsiteY6" fmla="*/ 1477010 h 1896110"/>
              <a:gd name="connsiteX7" fmla="*/ 7378 w 1116088"/>
              <a:gd name="connsiteY7" fmla="*/ 1896110 h 1896110"/>
              <a:gd name="connsiteX0" fmla="*/ 1085608 w 1085608"/>
              <a:gd name="connsiteY0" fmla="*/ 0 h 1865630"/>
              <a:gd name="connsiteX1" fmla="*/ 702068 w 1085608"/>
              <a:gd name="connsiteY1" fmla="*/ 433070 h 1865630"/>
              <a:gd name="connsiteX2" fmla="*/ 388378 w 1085608"/>
              <a:gd name="connsiteY2" fmla="*/ 805180 h 1865630"/>
              <a:gd name="connsiteX3" fmla="*/ 166128 w 1085608"/>
              <a:gd name="connsiteY3" fmla="*/ 1033780 h 1865630"/>
              <a:gd name="connsiteX4" fmla="*/ 89928 w 1085608"/>
              <a:gd name="connsiteY4" fmla="*/ 1122680 h 1865630"/>
              <a:gd name="connsiteX5" fmla="*/ 26428 w 1085608"/>
              <a:gd name="connsiteY5" fmla="*/ 1294130 h 1865630"/>
              <a:gd name="connsiteX6" fmla="*/ 1028 w 1085608"/>
              <a:gd name="connsiteY6" fmla="*/ 1446530 h 1865630"/>
              <a:gd name="connsiteX7" fmla="*/ 7378 w 1085608"/>
              <a:gd name="connsiteY7" fmla="*/ 1865630 h 1865630"/>
              <a:gd name="connsiteX0" fmla="*/ 1085608 w 1085608"/>
              <a:gd name="connsiteY0" fmla="*/ 0 h 1865630"/>
              <a:gd name="connsiteX1" fmla="*/ 702068 w 1085608"/>
              <a:gd name="connsiteY1" fmla="*/ 433070 h 1865630"/>
              <a:gd name="connsiteX2" fmla="*/ 388378 w 1085608"/>
              <a:gd name="connsiteY2" fmla="*/ 805180 h 1865630"/>
              <a:gd name="connsiteX3" fmla="*/ 196608 w 1085608"/>
              <a:gd name="connsiteY3" fmla="*/ 988060 h 1865630"/>
              <a:gd name="connsiteX4" fmla="*/ 89928 w 1085608"/>
              <a:gd name="connsiteY4" fmla="*/ 1122680 h 1865630"/>
              <a:gd name="connsiteX5" fmla="*/ 26428 w 1085608"/>
              <a:gd name="connsiteY5" fmla="*/ 1294130 h 1865630"/>
              <a:gd name="connsiteX6" fmla="*/ 1028 w 1085608"/>
              <a:gd name="connsiteY6" fmla="*/ 1446530 h 1865630"/>
              <a:gd name="connsiteX7" fmla="*/ 7378 w 1085608"/>
              <a:gd name="connsiteY7" fmla="*/ 1865630 h 186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608" h="1865630">
                <a:moveTo>
                  <a:pt x="1085608" y="0"/>
                </a:moveTo>
                <a:cubicBezTo>
                  <a:pt x="912570" y="214841"/>
                  <a:pt x="818273" y="298873"/>
                  <a:pt x="702068" y="433070"/>
                </a:cubicBezTo>
                <a:cubicBezTo>
                  <a:pt x="585863" y="567267"/>
                  <a:pt x="472621" y="712682"/>
                  <a:pt x="388378" y="805180"/>
                </a:cubicBezTo>
                <a:cubicBezTo>
                  <a:pt x="304135" y="897678"/>
                  <a:pt x="246350" y="935143"/>
                  <a:pt x="196608" y="988060"/>
                </a:cubicBezTo>
                <a:cubicBezTo>
                  <a:pt x="146866" y="1040977"/>
                  <a:pt x="118291" y="1071668"/>
                  <a:pt x="89928" y="1122680"/>
                </a:cubicBezTo>
                <a:cubicBezTo>
                  <a:pt x="61565" y="1173692"/>
                  <a:pt x="41245" y="1240155"/>
                  <a:pt x="26428" y="1294130"/>
                </a:cubicBezTo>
                <a:cubicBezTo>
                  <a:pt x="11611" y="1348105"/>
                  <a:pt x="4203" y="1351280"/>
                  <a:pt x="1028" y="1446530"/>
                </a:cubicBezTo>
                <a:cubicBezTo>
                  <a:pt x="-2147" y="1541780"/>
                  <a:pt x="2615" y="1703705"/>
                  <a:pt x="7378" y="186563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DB0C78C-5F3A-1650-8463-767DB415FB4E}"/>
              </a:ext>
            </a:extLst>
          </p:cNvPr>
          <p:cNvCxnSpPr>
            <a:cxnSpLocks/>
          </p:cNvCxnSpPr>
          <p:nvPr/>
        </p:nvCxnSpPr>
        <p:spPr>
          <a:xfrm flipV="1">
            <a:off x="6034405" y="1863090"/>
            <a:ext cx="1085850" cy="42418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CE1B294-F2DF-341A-6E4B-DD7B0D83679D}"/>
              </a:ext>
            </a:extLst>
          </p:cNvPr>
          <p:cNvCxnSpPr>
            <a:cxnSpLocks/>
          </p:cNvCxnSpPr>
          <p:nvPr/>
        </p:nvCxnSpPr>
        <p:spPr>
          <a:xfrm flipV="1">
            <a:off x="5866765" y="1824990"/>
            <a:ext cx="1085850" cy="42418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DB2E1913-B0A3-B8A5-40A4-C22210B6D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46" y="1528426"/>
            <a:ext cx="359423" cy="359423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2C0EEBE6-89FE-DE4A-3097-DBF004AAA43D}"/>
              </a:ext>
            </a:extLst>
          </p:cNvPr>
          <p:cNvSpPr txBox="1"/>
          <p:nvPr/>
        </p:nvSpPr>
        <p:spPr>
          <a:xfrm rot="17275702">
            <a:off x="7467552" y="4530816"/>
            <a:ext cx="92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NW 15</a:t>
            </a:r>
            <a:r>
              <a:rPr lang="en-US" sz="1000" baseline="30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th</a:t>
            </a:r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 Ave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5F25E75-BC37-7E8A-A379-C2D98ABD5780}"/>
              </a:ext>
            </a:extLst>
          </p:cNvPr>
          <p:cNvSpPr txBox="1"/>
          <p:nvPr/>
        </p:nvSpPr>
        <p:spPr>
          <a:xfrm rot="3599999">
            <a:off x="7750948" y="3594220"/>
            <a:ext cx="92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Airport Rd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C28E304-98BC-C600-CF3F-8360146E98B9}"/>
              </a:ext>
            </a:extLst>
          </p:cNvPr>
          <p:cNvCxnSpPr>
            <a:cxnSpLocks/>
            <a:stCxn id="319" idx="2"/>
            <a:endCxn id="342" idx="3"/>
          </p:cNvCxnSpPr>
          <p:nvPr/>
        </p:nvCxnSpPr>
        <p:spPr>
          <a:xfrm flipH="1">
            <a:off x="8266840" y="3450668"/>
            <a:ext cx="1705519" cy="798779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03" name="Straight Connector 178">
            <a:extLst>
              <a:ext uri="{FF2B5EF4-FFF2-40B4-BE49-F238E27FC236}">
                <a16:creationId xmlns:a16="http://schemas.microsoft.com/office/drawing/2014/main" id="{5FB33613-730D-6B37-8FC4-D33D24893638}"/>
              </a:ext>
            </a:extLst>
          </p:cNvPr>
          <p:cNvCxnSpPr>
            <a:cxnSpLocks/>
            <a:stCxn id="344" idx="0"/>
            <a:endCxn id="294" idx="2"/>
          </p:cNvCxnSpPr>
          <p:nvPr/>
        </p:nvCxnSpPr>
        <p:spPr>
          <a:xfrm flipH="1">
            <a:off x="3440237" y="3820479"/>
            <a:ext cx="3850289" cy="1524919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1728FC00-72D8-14A3-3AE3-AA68B5D554EC}"/>
              </a:ext>
            </a:extLst>
          </p:cNvPr>
          <p:cNvCxnSpPr>
            <a:cxnSpLocks/>
            <a:stCxn id="268" idx="6"/>
            <a:endCxn id="341" idx="0"/>
          </p:cNvCxnSpPr>
          <p:nvPr/>
        </p:nvCxnSpPr>
        <p:spPr>
          <a:xfrm>
            <a:off x="4730073" y="2990944"/>
            <a:ext cx="1072557" cy="786696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0AA76F88-75D8-9A02-D298-C38F2A599C34}"/>
              </a:ext>
            </a:extLst>
          </p:cNvPr>
          <p:cNvSpPr/>
          <p:nvPr/>
        </p:nvSpPr>
        <p:spPr>
          <a:xfrm>
            <a:off x="4558005" y="3932891"/>
            <a:ext cx="5473700" cy="1007468"/>
          </a:xfrm>
          <a:custGeom>
            <a:avLst/>
            <a:gdLst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537700 w 12814300"/>
              <a:gd name="connsiteY8" fmla="*/ 114716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423400 w 12814300"/>
              <a:gd name="connsiteY8" fmla="*/ 110906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486900 w 12814300"/>
              <a:gd name="connsiteY8" fmla="*/ 114716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734800 w 12814300"/>
              <a:gd name="connsiteY11" fmla="*/ 108366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673840 w 12814300"/>
              <a:gd name="connsiteY11" fmla="*/ 1106528 h 1515468"/>
              <a:gd name="connsiteX12" fmla="*/ 11963400 w 12814300"/>
              <a:gd name="connsiteY12" fmla="*/ 113446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673840 w 12814300"/>
              <a:gd name="connsiteY11" fmla="*/ 1106528 h 1515468"/>
              <a:gd name="connsiteX12" fmla="*/ 11963400 w 12814300"/>
              <a:gd name="connsiteY12" fmla="*/ 1149708 h 1515468"/>
              <a:gd name="connsiteX13" fmla="*/ 12141200 w 12814300"/>
              <a:gd name="connsiteY13" fmla="*/ 11979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235440 w 12814300"/>
              <a:gd name="connsiteY8" fmla="*/ 1131928 h 1515468"/>
              <a:gd name="connsiteX9" fmla="*/ 9906000 w 12814300"/>
              <a:gd name="connsiteY9" fmla="*/ 1134468 h 1515468"/>
              <a:gd name="connsiteX10" fmla="*/ 10883900 w 12814300"/>
              <a:gd name="connsiteY10" fmla="*/ 1096368 h 1515468"/>
              <a:gd name="connsiteX11" fmla="*/ 11673840 w 12814300"/>
              <a:gd name="connsiteY11" fmla="*/ 1106528 h 1515468"/>
              <a:gd name="connsiteX12" fmla="*/ 11963400 w 12814300"/>
              <a:gd name="connsiteY12" fmla="*/ 1149708 h 1515468"/>
              <a:gd name="connsiteX13" fmla="*/ 12202160 w 12814300"/>
              <a:gd name="connsiteY13" fmla="*/ 1236068 h 1515468"/>
              <a:gd name="connsiteX14" fmla="*/ 12496800 w 12814300"/>
              <a:gd name="connsiteY14" fmla="*/ 1363068 h 1515468"/>
              <a:gd name="connsiteX15" fmla="*/ 12814300 w 12814300"/>
              <a:gd name="connsiteY15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9906000 w 12814300"/>
              <a:gd name="connsiteY8" fmla="*/ 1134468 h 1515468"/>
              <a:gd name="connsiteX9" fmla="*/ 10883900 w 12814300"/>
              <a:gd name="connsiteY9" fmla="*/ 1096368 h 1515468"/>
              <a:gd name="connsiteX10" fmla="*/ 11673840 w 12814300"/>
              <a:gd name="connsiteY10" fmla="*/ 1106528 h 1515468"/>
              <a:gd name="connsiteX11" fmla="*/ 11963400 w 12814300"/>
              <a:gd name="connsiteY11" fmla="*/ 1149708 h 1515468"/>
              <a:gd name="connsiteX12" fmla="*/ 12202160 w 12814300"/>
              <a:gd name="connsiteY12" fmla="*/ 1236068 h 1515468"/>
              <a:gd name="connsiteX13" fmla="*/ 12496800 w 12814300"/>
              <a:gd name="connsiteY13" fmla="*/ 1363068 h 1515468"/>
              <a:gd name="connsiteX14" fmla="*/ 12814300 w 12814300"/>
              <a:gd name="connsiteY14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10883900 w 12814300"/>
              <a:gd name="connsiteY8" fmla="*/ 1096368 h 1515468"/>
              <a:gd name="connsiteX9" fmla="*/ 11673840 w 12814300"/>
              <a:gd name="connsiteY9" fmla="*/ 1106528 h 1515468"/>
              <a:gd name="connsiteX10" fmla="*/ 11963400 w 12814300"/>
              <a:gd name="connsiteY10" fmla="*/ 1149708 h 1515468"/>
              <a:gd name="connsiteX11" fmla="*/ 12202160 w 12814300"/>
              <a:gd name="connsiteY11" fmla="*/ 1236068 h 1515468"/>
              <a:gd name="connsiteX12" fmla="*/ 12496800 w 12814300"/>
              <a:gd name="connsiteY12" fmla="*/ 1363068 h 1515468"/>
              <a:gd name="connsiteX13" fmla="*/ 12814300 w 12814300"/>
              <a:gd name="connsiteY13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11673840 w 12814300"/>
              <a:gd name="connsiteY8" fmla="*/ 1106528 h 1515468"/>
              <a:gd name="connsiteX9" fmla="*/ 11963400 w 12814300"/>
              <a:gd name="connsiteY9" fmla="*/ 1149708 h 1515468"/>
              <a:gd name="connsiteX10" fmla="*/ 12202160 w 12814300"/>
              <a:gd name="connsiteY10" fmla="*/ 1236068 h 1515468"/>
              <a:gd name="connsiteX11" fmla="*/ 12496800 w 12814300"/>
              <a:gd name="connsiteY11" fmla="*/ 1363068 h 1515468"/>
              <a:gd name="connsiteX12" fmla="*/ 12814300 w 12814300"/>
              <a:gd name="connsiteY12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11963400 w 12814300"/>
              <a:gd name="connsiteY8" fmla="*/ 1149708 h 1515468"/>
              <a:gd name="connsiteX9" fmla="*/ 12202160 w 12814300"/>
              <a:gd name="connsiteY9" fmla="*/ 1236068 h 1515468"/>
              <a:gd name="connsiteX10" fmla="*/ 12496800 w 12814300"/>
              <a:gd name="connsiteY10" fmla="*/ 1363068 h 1515468"/>
              <a:gd name="connsiteX11" fmla="*/ 12814300 w 12814300"/>
              <a:gd name="connsiteY11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12202160 w 12814300"/>
              <a:gd name="connsiteY8" fmla="*/ 1236068 h 1515468"/>
              <a:gd name="connsiteX9" fmla="*/ 12496800 w 12814300"/>
              <a:gd name="connsiteY9" fmla="*/ 1363068 h 1515468"/>
              <a:gd name="connsiteX10" fmla="*/ 12814300 w 12814300"/>
              <a:gd name="connsiteY10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12496800 w 12814300"/>
              <a:gd name="connsiteY8" fmla="*/ 1363068 h 1515468"/>
              <a:gd name="connsiteX9" fmla="*/ 12814300 w 12814300"/>
              <a:gd name="connsiteY9" fmla="*/ 1515468 h 1515468"/>
              <a:gd name="connsiteX0" fmla="*/ 0 w 12814300"/>
              <a:gd name="connsiteY0" fmla="*/ 220068 h 1515468"/>
              <a:gd name="connsiteX1" fmla="*/ 1905000 w 12814300"/>
              <a:gd name="connsiteY1" fmla="*/ 181968 h 1515468"/>
              <a:gd name="connsiteX2" fmla="*/ 3200400 w 12814300"/>
              <a:gd name="connsiteY2" fmla="*/ 156568 h 1515468"/>
              <a:gd name="connsiteX3" fmla="*/ 4470400 w 12814300"/>
              <a:gd name="connsiteY3" fmla="*/ 42268 h 1515468"/>
              <a:gd name="connsiteX4" fmla="*/ 5156200 w 12814300"/>
              <a:gd name="connsiteY4" fmla="*/ 4168 h 1515468"/>
              <a:gd name="connsiteX5" fmla="*/ 6096000 w 12814300"/>
              <a:gd name="connsiteY5" fmla="*/ 131168 h 1515468"/>
              <a:gd name="connsiteX6" fmla="*/ 7137400 w 12814300"/>
              <a:gd name="connsiteY6" fmla="*/ 448668 h 1515468"/>
              <a:gd name="connsiteX7" fmla="*/ 8674100 w 12814300"/>
              <a:gd name="connsiteY7" fmla="*/ 1007468 h 1515468"/>
              <a:gd name="connsiteX8" fmla="*/ 12814300 w 12814300"/>
              <a:gd name="connsiteY8" fmla="*/ 1515468 h 1515468"/>
              <a:gd name="connsiteX0" fmla="*/ 0 w 8674100"/>
              <a:gd name="connsiteY0" fmla="*/ 220068 h 1007468"/>
              <a:gd name="connsiteX1" fmla="*/ 1905000 w 8674100"/>
              <a:gd name="connsiteY1" fmla="*/ 181968 h 1007468"/>
              <a:gd name="connsiteX2" fmla="*/ 3200400 w 8674100"/>
              <a:gd name="connsiteY2" fmla="*/ 156568 h 1007468"/>
              <a:gd name="connsiteX3" fmla="*/ 4470400 w 8674100"/>
              <a:gd name="connsiteY3" fmla="*/ 42268 h 1007468"/>
              <a:gd name="connsiteX4" fmla="*/ 5156200 w 8674100"/>
              <a:gd name="connsiteY4" fmla="*/ 4168 h 1007468"/>
              <a:gd name="connsiteX5" fmla="*/ 6096000 w 8674100"/>
              <a:gd name="connsiteY5" fmla="*/ 131168 h 1007468"/>
              <a:gd name="connsiteX6" fmla="*/ 7137400 w 8674100"/>
              <a:gd name="connsiteY6" fmla="*/ 448668 h 1007468"/>
              <a:gd name="connsiteX7" fmla="*/ 8674100 w 8674100"/>
              <a:gd name="connsiteY7" fmla="*/ 1007468 h 1007468"/>
              <a:gd name="connsiteX0" fmla="*/ 0 w 8674100"/>
              <a:gd name="connsiteY0" fmla="*/ 220068 h 1007468"/>
              <a:gd name="connsiteX1" fmla="*/ 1905000 w 8674100"/>
              <a:gd name="connsiteY1" fmla="*/ 181968 h 1007468"/>
              <a:gd name="connsiteX2" fmla="*/ 3200400 w 8674100"/>
              <a:gd name="connsiteY2" fmla="*/ 156568 h 1007468"/>
              <a:gd name="connsiteX3" fmla="*/ 4470400 w 8674100"/>
              <a:gd name="connsiteY3" fmla="*/ 42268 h 1007468"/>
              <a:gd name="connsiteX4" fmla="*/ 5156200 w 8674100"/>
              <a:gd name="connsiteY4" fmla="*/ 4168 h 1007468"/>
              <a:gd name="connsiteX5" fmla="*/ 6096000 w 8674100"/>
              <a:gd name="connsiteY5" fmla="*/ 131168 h 1007468"/>
              <a:gd name="connsiteX6" fmla="*/ 7137400 w 8674100"/>
              <a:gd name="connsiteY6" fmla="*/ 448668 h 1007468"/>
              <a:gd name="connsiteX7" fmla="*/ 7864500 w 8674100"/>
              <a:gd name="connsiteY7" fmla="*/ 809289 h 1007468"/>
              <a:gd name="connsiteX8" fmla="*/ 8674100 w 8674100"/>
              <a:gd name="connsiteY8" fmla="*/ 1007468 h 1007468"/>
              <a:gd name="connsiteX0" fmla="*/ 0 w 8674100"/>
              <a:gd name="connsiteY0" fmla="*/ 220068 h 1007468"/>
              <a:gd name="connsiteX1" fmla="*/ 1905000 w 8674100"/>
              <a:gd name="connsiteY1" fmla="*/ 181968 h 1007468"/>
              <a:gd name="connsiteX2" fmla="*/ 3200400 w 8674100"/>
              <a:gd name="connsiteY2" fmla="*/ 156568 h 1007468"/>
              <a:gd name="connsiteX3" fmla="*/ 4470400 w 8674100"/>
              <a:gd name="connsiteY3" fmla="*/ 42268 h 1007468"/>
              <a:gd name="connsiteX4" fmla="*/ 5156200 w 8674100"/>
              <a:gd name="connsiteY4" fmla="*/ 4168 h 1007468"/>
              <a:gd name="connsiteX5" fmla="*/ 6096000 w 8674100"/>
              <a:gd name="connsiteY5" fmla="*/ 131168 h 1007468"/>
              <a:gd name="connsiteX6" fmla="*/ 7137400 w 8674100"/>
              <a:gd name="connsiteY6" fmla="*/ 448668 h 1007468"/>
              <a:gd name="connsiteX7" fmla="*/ 7884820 w 8674100"/>
              <a:gd name="connsiteY7" fmla="*/ 707689 h 1007468"/>
              <a:gd name="connsiteX8" fmla="*/ 8674100 w 8674100"/>
              <a:gd name="connsiteY8" fmla="*/ 1007468 h 1007468"/>
              <a:gd name="connsiteX0" fmla="*/ 0 w 6769100"/>
              <a:gd name="connsiteY0" fmla="*/ 181968 h 1007468"/>
              <a:gd name="connsiteX1" fmla="*/ 1295400 w 6769100"/>
              <a:gd name="connsiteY1" fmla="*/ 156568 h 1007468"/>
              <a:gd name="connsiteX2" fmla="*/ 2565400 w 6769100"/>
              <a:gd name="connsiteY2" fmla="*/ 42268 h 1007468"/>
              <a:gd name="connsiteX3" fmla="*/ 3251200 w 6769100"/>
              <a:gd name="connsiteY3" fmla="*/ 4168 h 1007468"/>
              <a:gd name="connsiteX4" fmla="*/ 4191000 w 6769100"/>
              <a:gd name="connsiteY4" fmla="*/ 131168 h 1007468"/>
              <a:gd name="connsiteX5" fmla="*/ 5232400 w 6769100"/>
              <a:gd name="connsiteY5" fmla="*/ 448668 h 1007468"/>
              <a:gd name="connsiteX6" fmla="*/ 5979820 w 6769100"/>
              <a:gd name="connsiteY6" fmla="*/ 707689 h 1007468"/>
              <a:gd name="connsiteX7" fmla="*/ 6769100 w 6769100"/>
              <a:gd name="connsiteY7" fmla="*/ 1007468 h 1007468"/>
              <a:gd name="connsiteX0" fmla="*/ 0 w 5473700"/>
              <a:gd name="connsiteY0" fmla="*/ 156568 h 1007468"/>
              <a:gd name="connsiteX1" fmla="*/ 1270000 w 5473700"/>
              <a:gd name="connsiteY1" fmla="*/ 42268 h 1007468"/>
              <a:gd name="connsiteX2" fmla="*/ 1955800 w 5473700"/>
              <a:gd name="connsiteY2" fmla="*/ 4168 h 1007468"/>
              <a:gd name="connsiteX3" fmla="*/ 2895600 w 5473700"/>
              <a:gd name="connsiteY3" fmla="*/ 131168 h 1007468"/>
              <a:gd name="connsiteX4" fmla="*/ 3937000 w 5473700"/>
              <a:gd name="connsiteY4" fmla="*/ 448668 h 1007468"/>
              <a:gd name="connsiteX5" fmla="*/ 4684420 w 5473700"/>
              <a:gd name="connsiteY5" fmla="*/ 707689 h 1007468"/>
              <a:gd name="connsiteX6" fmla="*/ 5473700 w 5473700"/>
              <a:gd name="connsiteY6" fmla="*/ 1007468 h 100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3700" h="1007468">
                <a:moveTo>
                  <a:pt x="0" y="156568"/>
                </a:moveTo>
                <a:cubicBezTo>
                  <a:pt x="427567" y="133285"/>
                  <a:pt x="944033" y="67668"/>
                  <a:pt x="1270000" y="42268"/>
                </a:cubicBezTo>
                <a:cubicBezTo>
                  <a:pt x="1595967" y="16868"/>
                  <a:pt x="1684867" y="-10649"/>
                  <a:pt x="1955800" y="4168"/>
                </a:cubicBezTo>
                <a:cubicBezTo>
                  <a:pt x="2226733" y="18985"/>
                  <a:pt x="2565400" y="57085"/>
                  <a:pt x="2895600" y="131168"/>
                </a:cubicBezTo>
                <a:cubicBezTo>
                  <a:pt x="3225800" y="205251"/>
                  <a:pt x="3638863" y="352581"/>
                  <a:pt x="3937000" y="448668"/>
                </a:cubicBezTo>
                <a:cubicBezTo>
                  <a:pt x="4235137" y="544755"/>
                  <a:pt x="4428303" y="614556"/>
                  <a:pt x="4684420" y="707689"/>
                </a:cubicBezTo>
                <a:cubicBezTo>
                  <a:pt x="4940537" y="800822"/>
                  <a:pt x="5338767" y="974438"/>
                  <a:pt x="5473700" y="1007468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493AA7D-8ECE-23F8-5A45-890EDCCB0760}"/>
              </a:ext>
            </a:extLst>
          </p:cNvPr>
          <p:cNvSpPr txBox="1"/>
          <p:nvPr/>
        </p:nvSpPr>
        <p:spPr>
          <a:xfrm rot="18603810">
            <a:off x="5539315" y="2668190"/>
            <a:ext cx="1078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SB I-95 off-ramp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0D1F4A77-4266-62BD-C62B-F7E4F82FBC83}"/>
              </a:ext>
            </a:extLst>
          </p:cNvPr>
          <p:cNvSpPr/>
          <p:nvPr/>
        </p:nvSpPr>
        <p:spPr>
          <a:xfrm rot="18689539">
            <a:off x="6741941" y="5190103"/>
            <a:ext cx="162594" cy="25450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C1B6411-0F5C-EA6C-611F-A28FC4A94CCF}"/>
              </a:ext>
            </a:extLst>
          </p:cNvPr>
          <p:cNvSpPr txBox="1"/>
          <p:nvPr/>
        </p:nvSpPr>
        <p:spPr>
          <a:xfrm rot="19396975">
            <a:off x="6301245" y="4873791"/>
            <a:ext cx="1105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NB I-95 off-ramp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6046BA3E-0A5E-3169-3DA4-561C3A6EA8BA}"/>
              </a:ext>
            </a:extLst>
          </p:cNvPr>
          <p:cNvSpPr txBox="1"/>
          <p:nvPr/>
        </p:nvSpPr>
        <p:spPr>
          <a:xfrm rot="5191416">
            <a:off x="5409532" y="4664128"/>
            <a:ext cx="1016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effectLst>
                  <a:glow rad="63500">
                    <a:prstClr val="white">
                      <a:lumMod val="50000"/>
                      <a:alpha val="40000"/>
                    </a:prstClr>
                  </a:glow>
                </a:effectLst>
                <a:latin typeface="Calibri" panose="020F0502020204030204"/>
              </a:rPr>
              <a:t>SB I-95 on-ramp</a:t>
            </a: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3C3BBC09-6D06-7994-49DA-ECA8391C1E50}"/>
              </a:ext>
            </a:extLst>
          </p:cNvPr>
          <p:cNvGrpSpPr/>
          <p:nvPr/>
        </p:nvGrpSpPr>
        <p:grpSpPr>
          <a:xfrm rot="386759">
            <a:off x="6391637" y="3625256"/>
            <a:ext cx="327044" cy="66377"/>
            <a:chOff x="8092717" y="3622553"/>
            <a:chExt cx="911054" cy="224458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EEADAD7B-DCB7-DF0A-B4D3-13034D79A0E3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662E9D9-89C8-E879-4125-BC4F44E2FDF0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AC14AB88-C0C0-B587-0BC0-D21D2A1162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9C80B60-3687-E7FF-1036-7AAC2A31B443}"/>
              </a:ext>
            </a:extLst>
          </p:cNvPr>
          <p:cNvGrpSpPr/>
          <p:nvPr/>
        </p:nvGrpSpPr>
        <p:grpSpPr>
          <a:xfrm rot="11074113">
            <a:off x="6323523" y="4041158"/>
            <a:ext cx="327044" cy="66377"/>
            <a:chOff x="8092717" y="3622553"/>
            <a:chExt cx="911054" cy="224458"/>
          </a:xfrm>
        </p:grpSpPr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DC66ABC-F5FC-5052-44CF-DB8436E8205D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9E420996-A468-5F6F-ACE1-A57FC924FDF5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A71573B-3A17-6E8C-AD81-89750816CD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EF8F6C28-64A9-9E59-E143-50A8C7F6619D}"/>
              </a:ext>
            </a:extLst>
          </p:cNvPr>
          <p:cNvGrpSpPr/>
          <p:nvPr/>
        </p:nvGrpSpPr>
        <p:grpSpPr>
          <a:xfrm rot="21277327">
            <a:off x="5317670" y="3776515"/>
            <a:ext cx="327044" cy="66377"/>
            <a:chOff x="8092717" y="3622553"/>
            <a:chExt cx="911054" cy="224458"/>
          </a:xfrm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BFDACB4-D4B2-5164-9D64-3C7BD50B55D0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5CD8F3C-3A0D-D5CA-2E0F-C1140D53A4CE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E39743DE-68A3-F981-4B2E-9DC4430D6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CB24F0C-5186-79A3-9995-EC3FF49906B9}"/>
              </a:ext>
            </a:extLst>
          </p:cNvPr>
          <p:cNvGrpSpPr/>
          <p:nvPr/>
        </p:nvGrpSpPr>
        <p:grpSpPr>
          <a:xfrm rot="10471401">
            <a:off x="5345722" y="4012858"/>
            <a:ext cx="327044" cy="66377"/>
            <a:chOff x="8092717" y="3622553"/>
            <a:chExt cx="911054" cy="224458"/>
          </a:xfrm>
        </p:grpSpPr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E0C02FE-DF41-03C9-B025-32DF2782C2EB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F213267-F606-5A53-729F-7B0BD70B297F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F196E1E-AC9B-65D8-460C-7ED2006E6A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7809B729-5547-C1FC-4DF1-C620EAC83F4C}"/>
              </a:ext>
            </a:extLst>
          </p:cNvPr>
          <p:cNvGrpSpPr/>
          <p:nvPr/>
        </p:nvGrpSpPr>
        <p:grpSpPr>
          <a:xfrm rot="21446981">
            <a:off x="5310938" y="3891170"/>
            <a:ext cx="353723" cy="68947"/>
            <a:chOff x="3985689" y="3795120"/>
            <a:chExt cx="308864" cy="117705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52E0B33-8365-A671-9AB1-DF7C7C62BF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9251" y="3795120"/>
              <a:ext cx="55302" cy="3856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AF0D1DA-6123-6285-91D5-D67AA7B562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2467" y="3796606"/>
              <a:ext cx="210249" cy="23327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1CC06E-1FFA-483D-8F14-8E146D1DB374}"/>
                </a:ext>
              </a:extLst>
            </p:cNvPr>
            <p:cNvGrpSpPr/>
            <p:nvPr/>
          </p:nvGrpSpPr>
          <p:grpSpPr>
            <a:xfrm rot="10800000">
              <a:off x="3985689" y="3874259"/>
              <a:ext cx="262086" cy="38566"/>
              <a:chOff x="4184867" y="3947520"/>
              <a:chExt cx="262086" cy="38566"/>
            </a:xfrm>
          </p:grpSpPr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5C4A7AD7-0B1C-FDA6-D2D2-9B51A5A23F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91651" y="3947520"/>
                <a:ext cx="55302" cy="38566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F2DFA06A-7C25-ABEC-E7CE-C376F36A10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4867" y="3949006"/>
                <a:ext cx="210249" cy="2332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B07E9BD-48FA-B9EB-582B-311A5C83854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241091" y="3844037"/>
              <a:ext cx="55302" cy="3856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215A647-DE8E-B305-6161-E509A5F56133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983345" y="3825230"/>
              <a:ext cx="55302" cy="3856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EE8EA7A-4999-0395-A294-C56186A3C748}"/>
              </a:ext>
            </a:extLst>
          </p:cNvPr>
          <p:cNvGrpSpPr/>
          <p:nvPr/>
        </p:nvGrpSpPr>
        <p:grpSpPr>
          <a:xfrm rot="476467">
            <a:off x="6359910" y="3819700"/>
            <a:ext cx="353723" cy="68947"/>
            <a:chOff x="3985689" y="3795120"/>
            <a:chExt cx="308864" cy="117705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32AA39C6-206C-AC01-C553-93B9562417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9251" y="3795120"/>
              <a:ext cx="55302" cy="3856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8F7E4B1-B236-F982-54F5-08AC272CC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2467" y="3796606"/>
              <a:ext cx="210249" cy="23327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5E7CC023-A130-E2C8-A8D2-74F035A86D2E}"/>
                </a:ext>
              </a:extLst>
            </p:cNvPr>
            <p:cNvGrpSpPr/>
            <p:nvPr/>
          </p:nvGrpSpPr>
          <p:grpSpPr>
            <a:xfrm rot="10800000">
              <a:off x="3985689" y="3874259"/>
              <a:ext cx="262086" cy="38566"/>
              <a:chOff x="4184867" y="3947520"/>
              <a:chExt cx="262086" cy="38566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87FDF6F7-4939-40B6-B5F4-D6CC7AEDA5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91651" y="3947520"/>
                <a:ext cx="55302" cy="38566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5DEA2E3-7122-A4BB-0002-56AE7FBB0A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4867" y="3949006"/>
                <a:ext cx="210249" cy="2332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86F18D6A-5285-E41C-DEB3-DF5A3A71E98F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241091" y="3844037"/>
              <a:ext cx="55302" cy="3856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802C2818-CADD-5BD7-EEAB-642D14BE5DF5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983345" y="3825230"/>
              <a:ext cx="55302" cy="3856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200EC2D7-94FD-AB99-F71F-C9F183E8B6CA}"/>
              </a:ext>
            </a:extLst>
          </p:cNvPr>
          <p:cNvSpPr/>
          <p:nvPr/>
        </p:nvSpPr>
        <p:spPr>
          <a:xfrm>
            <a:off x="7664846" y="2596791"/>
            <a:ext cx="549493" cy="2330450"/>
          </a:xfrm>
          <a:custGeom>
            <a:avLst/>
            <a:gdLst>
              <a:gd name="connsiteX0" fmla="*/ 419646 w 585078"/>
              <a:gd name="connsiteY0" fmla="*/ 2400300 h 2400300"/>
              <a:gd name="connsiteX1" fmla="*/ 584746 w 585078"/>
              <a:gd name="connsiteY1" fmla="*/ 1651000 h 2400300"/>
              <a:gd name="connsiteX2" fmla="*/ 381546 w 585078"/>
              <a:gd name="connsiteY2" fmla="*/ 1181100 h 2400300"/>
              <a:gd name="connsiteX3" fmla="*/ 89446 w 585078"/>
              <a:gd name="connsiteY3" fmla="*/ 927100 h 2400300"/>
              <a:gd name="connsiteX4" fmla="*/ 13246 w 585078"/>
              <a:gd name="connsiteY4" fmla="*/ 596900 h 2400300"/>
              <a:gd name="connsiteX5" fmla="*/ 546 w 585078"/>
              <a:gd name="connsiteY5" fmla="*/ 0 h 2400300"/>
              <a:gd name="connsiteX0" fmla="*/ 419646 w 585529"/>
              <a:gd name="connsiteY0" fmla="*/ 2400300 h 2400300"/>
              <a:gd name="connsiteX1" fmla="*/ 584746 w 585529"/>
              <a:gd name="connsiteY1" fmla="*/ 1651000 h 2400300"/>
              <a:gd name="connsiteX2" fmla="*/ 464096 w 585529"/>
              <a:gd name="connsiteY2" fmla="*/ 1181100 h 2400300"/>
              <a:gd name="connsiteX3" fmla="*/ 89446 w 585529"/>
              <a:gd name="connsiteY3" fmla="*/ 927100 h 2400300"/>
              <a:gd name="connsiteX4" fmla="*/ 13246 w 585529"/>
              <a:gd name="connsiteY4" fmla="*/ 596900 h 2400300"/>
              <a:gd name="connsiteX5" fmla="*/ 546 w 585529"/>
              <a:gd name="connsiteY5" fmla="*/ 0 h 2400300"/>
              <a:gd name="connsiteX0" fmla="*/ 419646 w 585354"/>
              <a:gd name="connsiteY0" fmla="*/ 2400300 h 2400300"/>
              <a:gd name="connsiteX1" fmla="*/ 584746 w 585354"/>
              <a:gd name="connsiteY1" fmla="*/ 1651000 h 2400300"/>
              <a:gd name="connsiteX2" fmla="*/ 464096 w 585354"/>
              <a:gd name="connsiteY2" fmla="*/ 1181100 h 2400300"/>
              <a:gd name="connsiteX3" fmla="*/ 184696 w 585354"/>
              <a:gd name="connsiteY3" fmla="*/ 933450 h 2400300"/>
              <a:gd name="connsiteX4" fmla="*/ 13246 w 585354"/>
              <a:gd name="connsiteY4" fmla="*/ 596900 h 2400300"/>
              <a:gd name="connsiteX5" fmla="*/ 546 w 585354"/>
              <a:gd name="connsiteY5" fmla="*/ 0 h 2400300"/>
              <a:gd name="connsiteX0" fmla="*/ 419127 w 584835"/>
              <a:gd name="connsiteY0" fmla="*/ 2400300 h 2400300"/>
              <a:gd name="connsiteX1" fmla="*/ 584227 w 584835"/>
              <a:gd name="connsiteY1" fmla="*/ 1651000 h 2400300"/>
              <a:gd name="connsiteX2" fmla="*/ 463577 w 584835"/>
              <a:gd name="connsiteY2" fmla="*/ 1181100 h 2400300"/>
              <a:gd name="connsiteX3" fmla="*/ 184177 w 584835"/>
              <a:gd name="connsiteY3" fmla="*/ 933450 h 2400300"/>
              <a:gd name="connsiteX4" fmla="*/ 44477 w 584835"/>
              <a:gd name="connsiteY4" fmla="*/ 628650 h 2400300"/>
              <a:gd name="connsiteX5" fmla="*/ 27 w 584835"/>
              <a:gd name="connsiteY5" fmla="*/ 0 h 2400300"/>
              <a:gd name="connsiteX0" fmla="*/ 383785 w 549493"/>
              <a:gd name="connsiteY0" fmla="*/ 2330450 h 2330450"/>
              <a:gd name="connsiteX1" fmla="*/ 548885 w 549493"/>
              <a:gd name="connsiteY1" fmla="*/ 1581150 h 2330450"/>
              <a:gd name="connsiteX2" fmla="*/ 428235 w 549493"/>
              <a:gd name="connsiteY2" fmla="*/ 1111250 h 2330450"/>
              <a:gd name="connsiteX3" fmla="*/ 148835 w 549493"/>
              <a:gd name="connsiteY3" fmla="*/ 863600 h 2330450"/>
              <a:gd name="connsiteX4" fmla="*/ 9135 w 549493"/>
              <a:gd name="connsiteY4" fmla="*/ 558800 h 2330450"/>
              <a:gd name="connsiteX5" fmla="*/ 2785 w 549493"/>
              <a:gd name="connsiteY5" fmla="*/ 0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493" h="2330450">
                <a:moveTo>
                  <a:pt x="383785" y="2330450"/>
                </a:moveTo>
                <a:cubicBezTo>
                  <a:pt x="469510" y="2057400"/>
                  <a:pt x="541477" y="1784350"/>
                  <a:pt x="548885" y="1581150"/>
                </a:cubicBezTo>
                <a:cubicBezTo>
                  <a:pt x="556293" y="1377950"/>
                  <a:pt x="494910" y="1230842"/>
                  <a:pt x="428235" y="1111250"/>
                </a:cubicBezTo>
                <a:cubicBezTo>
                  <a:pt x="361560" y="991658"/>
                  <a:pt x="218685" y="955675"/>
                  <a:pt x="148835" y="863600"/>
                </a:cubicBezTo>
                <a:cubicBezTo>
                  <a:pt x="78985" y="771525"/>
                  <a:pt x="23952" y="713317"/>
                  <a:pt x="9135" y="558800"/>
                </a:cubicBezTo>
                <a:cubicBezTo>
                  <a:pt x="-5682" y="404283"/>
                  <a:pt x="1726" y="221191"/>
                  <a:pt x="2785" y="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AB576144-9449-F382-01A9-CF1636086CD7}"/>
              </a:ext>
            </a:extLst>
          </p:cNvPr>
          <p:cNvSpPr/>
          <p:nvPr/>
        </p:nvSpPr>
        <p:spPr>
          <a:xfrm>
            <a:off x="7575825" y="2628541"/>
            <a:ext cx="547255" cy="2330450"/>
          </a:xfrm>
          <a:custGeom>
            <a:avLst/>
            <a:gdLst>
              <a:gd name="connsiteX0" fmla="*/ 419646 w 585078"/>
              <a:gd name="connsiteY0" fmla="*/ 2400300 h 2400300"/>
              <a:gd name="connsiteX1" fmla="*/ 584746 w 585078"/>
              <a:gd name="connsiteY1" fmla="*/ 1651000 h 2400300"/>
              <a:gd name="connsiteX2" fmla="*/ 381546 w 585078"/>
              <a:gd name="connsiteY2" fmla="*/ 1181100 h 2400300"/>
              <a:gd name="connsiteX3" fmla="*/ 89446 w 585078"/>
              <a:gd name="connsiteY3" fmla="*/ 927100 h 2400300"/>
              <a:gd name="connsiteX4" fmla="*/ 13246 w 585078"/>
              <a:gd name="connsiteY4" fmla="*/ 596900 h 2400300"/>
              <a:gd name="connsiteX5" fmla="*/ 546 w 585078"/>
              <a:gd name="connsiteY5" fmla="*/ 0 h 2400300"/>
              <a:gd name="connsiteX0" fmla="*/ 419646 w 585529"/>
              <a:gd name="connsiteY0" fmla="*/ 2400300 h 2400300"/>
              <a:gd name="connsiteX1" fmla="*/ 584746 w 585529"/>
              <a:gd name="connsiteY1" fmla="*/ 1651000 h 2400300"/>
              <a:gd name="connsiteX2" fmla="*/ 464096 w 585529"/>
              <a:gd name="connsiteY2" fmla="*/ 1181100 h 2400300"/>
              <a:gd name="connsiteX3" fmla="*/ 89446 w 585529"/>
              <a:gd name="connsiteY3" fmla="*/ 927100 h 2400300"/>
              <a:gd name="connsiteX4" fmla="*/ 13246 w 585529"/>
              <a:gd name="connsiteY4" fmla="*/ 596900 h 2400300"/>
              <a:gd name="connsiteX5" fmla="*/ 546 w 585529"/>
              <a:gd name="connsiteY5" fmla="*/ 0 h 2400300"/>
              <a:gd name="connsiteX0" fmla="*/ 419646 w 585354"/>
              <a:gd name="connsiteY0" fmla="*/ 2400300 h 2400300"/>
              <a:gd name="connsiteX1" fmla="*/ 584746 w 585354"/>
              <a:gd name="connsiteY1" fmla="*/ 1651000 h 2400300"/>
              <a:gd name="connsiteX2" fmla="*/ 464096 w 585354"/>
              <a:gd name="connsiteY2" fmla="*/ 1181100 h 2400300"/>
              <a:gd name="connsiteX3" fmla="*/ 184696 w 585354"/>
              <a:gd name="connsiteY3" fmla="*/ 933450 h 2400300"/>
              <a:gd name="connsiteX4" fmla="*/ 13246 w 585354"/>
              <a:gd name="connsiteY4" fmla="*/ 596900 h 2400300"/>
              <a:gd name="connsiteX5" fmla="*/ 546 w 585354"/>
              <a:gd name="connsiteY5" fmla="*/ 0 h 2400300"/>
              <a:gd name="connsiteX0" fmla="*/ 419127 w 584835"/>
              <a:gd name="connsiteY0" fmla="*/ 2400300 h 2400300"/>
              <a:gd name="connsiteX1" fmla="*/ 584227 w 584835"/>
              <a:gd name="connsiteY1" fmla="*/ 1651000 h 2400300"/>
              <a:gd name="connsiteX2" fmla="*/ 463577 w 584835"/>
              <a:gd name="connsiteY2" fmla="*/ 1181100 h 2400300"/>
              <a:gd name="connsiteX3" fmla="*/ 184177 w 584835"/>
              <a:gd name="connsiteY3" fmla="*/ 933450 h 2400300"/>
              <a:gd name="connsiteX4" fmla="*/ 44477 w 584835"/>
              <a:gd name="connsiteY4" fmla="*/ 628650 h 2400300"/>
              <a:gd name="connsiteX5" fmla="*/ 27 w 584835"/>
              <a:gd name="connsiteY5" fmla="*/ 0 h 2400300"/>
              <a:gd name="connsiteX0" fmla="*/ 383785 w 549493"/>
              <a:gd name="connsiteY0" fmla="*/ 2330450 h 2330450"/>
              <a:gd name="connsiteX1" fmla="*/ 548885 w 549493"/>
              <a:gd name="connsiteY1" fmla="*/ 1581150 h 2330450"/>
              <a:gd name="connsiteX2" fmla="*/ 428235 w 549493"/>
              <a:gd name="connsiteY2" fmla="*/ 1111250 h 2330450"/>
              <a:gd name="connsiteX3" fmla="*/ 148835 w 549493"/>
              <a:gd name="connsiteY3" fmla="*/ 863600 h 2330450"/>
              <a:gd name="connsiteX4" fmla="*/ 9135 w 549493"/>
              <a:gd name="connsiteY4" fmla="*/ 558800 h 2330450"/>
              <a:gd name="connsiteX5" fmla="*/ 2785 w 549493"/>
              <a:gd name="connsiteY5" fmla="*/ 0 h 2330450"/>
              <a:gd name="connsiteX0" fmla="*/ 398196 w 563904"/>
              <a:gd name="connsiteY0" fmla="*/ 2330450 h 2330450"/>
              <a:gd name="connsiteX1" fmla="*/ 563296 w 563904"/>
              <a:gd name="connsiteY1" fmla="*/ 1581150 h 2330450"/>
              <a:gd name="connsiteX2" fmla="*/ 442646 w 563904"/>
              <a:gd name="connsiteY2" fmla="*/ 1111250 h 2330450"/>
              <a:gd name="connsiteX3" fmla="*/ 163246 w 563904"/>
              <a:gd name="connsiteY3" fmla="*/ 863600 h 2330450"/>
              <a:gd name="connsiteX4" fmla="*/ 4496 w 563904"/>
              <a:gd name="connsiteY4" fmla="*/ 596900 h 2330450"/>
              <a:gd name="connsiteX5" fmla="*/ 17196 w 563904"/>
              <a:gd name="connsiteY5" fmla="*/ 0 h 2330450"/>
              <a:gd name="connsiteX0" fmla="*/ 381547 w 547255"/>
              <a:gd name="connsiteY0" fmla="*/ 2330450 h 2330450"/>
              <a:gd name="connsiteX1" fmla="*/ 546647 w 547255"/>
              <a:gd name="connsiteY1" fmla="*/ 1581150 h 2330450"/>
              <a:gd name="connsiteX2" fmla="*/ 425997 w 547255"/>
              <a:gd name="connsiteY2" fmla="*/ 1111250 h 2330450"/>
              <a:gd name="connsiteX3" fmla="*/ 146597 w 547255"/>
              <a:gd name="connsiteY3" fmla="*/ 863600 h 2330450"/>
              <a:gd name="connsiteX4" fmla="*/ 13247 w 547255"/>
              <a:gd name="connsiteY4" fmla="*/ 596900 h 2330450"/>
              <a:gd name="connsiteX5" fmla="*/ 547 w 547255"/>
              <a:gd name="connsiteY5" fmla="*/ 0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255" h="2330450">
                <a:moveTo>
                  <a:pt x="381547" y="2330450"/>
                </a:moveTo>
                <a:cubicBezTo>
                  <a:pt x="467272" y="2057400"/>
                  <a:pt x="539239" y="1784350"/>
                  <a:pt x="546647" y="1581150"/>
                </a:cubicBezTo>
                <a:cubicBezTo>
                  <a:pt x="554055" y="1377950"/>
                  <a:pt x="492672" y="1230842"/>
                  <a:pt x="425997" y="1111250"/>
                </a:cubicBezTo>
                <a:cubicBezTo>
                  <a:pt x="359322" y="991658"/>
                  <a:pt x="215389" y="949325"/>
                  <a:pt x="146597" y="863600"/>
                </a:cubicBezTo>
                <a:cubicBezTo>
                  <a:pt x="77805" y="777875"/>
                  <a:pt x="28064" y="751417"/>
                  <a:pt x="13247" y="596900"/>
                </a:cubicBezTo>
                <a:cubicBezTo>
                  <a:pt x="-1570" y="442383"/>
                  <a:pt x="-512" y="221191"/>
                  <a:pt x="547" y="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26736F74-315F-A1E2-CA87-9E61B5EB309D}"/>
              </a:ext>
            </a:extLst>
          </p:cNvPr>
          <p:cNvSpPr/>
          <p:nvPr/>
        </p:nvSpPr>
        <p:spPr>
          <a:xfrm>
            <a:off x="7597781" y="3269891"/>
            <a:ext cx="369318" cy="704850"/>
          </a:xfrm>
          <a:custGeom>
            <a:avLst/>
            <a:gdLst>
              <a:gd name="connsiteX0" fmla="*/ 0 w 393830"/>
              <a:gd name="connsiteY0" fmla="*/ 0 h 768350"/>
              <a:gd name="connsiteX1" fmla="*/ 44450 w 393830"/>
              <a:gd name="connsiteY1" fmla="*/ 177800 h 768350"/>
              <a:gd name="connsiteX2" fmla="*/ 196850 w 393830"/>
              <a:gd name="connsiteY2" fmla="*/ 368300 h 768350"/>
              <a:gd name="connsiteX3" fmla="*/ 336550 w 393830"/>
              <a:gd name="connsiteY3" fmla="*/ 520700 h 768350"/>
              <a:gd name="connsiteX4" fmla="*/ 368300 w 393830"/>
              <a:gd name="connsiteY4" fmla="*/ 584200 h 768350"/>
              <a:gd name="connsiteX5" fmla="*/ 393700 w 393830"/>
              <a:gd name="connsiteY5" fmla="*/ 660400 h 768350"/>
              <a:gd name="connsiteX6" fmla="*/ 374650 w 393830"/>
              <a:gd name="connsiteY6" fmla="*/ 730250 h 768350"/>
              <a:gd name="connsiteX7" fmla="*/ 304800 w 393830"/>
              <a:gd name="connsiteY7" fmla="*/ 768350 h 768350"/>
              <a:gd name="connsiteX0" fmla="*/ 0 w 393830"/>
              <a:gd name="connsiteY0" fmla="*/ 0 h 730250"/>
              <a:gd name="connsiteX1" fmla="*/ 44450 w 393830"/>
              <a:gd name="connsiteY1" fmla="*/ 177800 h 730250"/>
              <a:gd name="connsiteX2" fmla="*/ 196850 w 393830"/>
              <a:gd name="connsiteY2" fmla="*/ 368300 h 730250"/>
              <a:gd name="connsiteX3" fmla="*/ 336550 w 393830"/>
              <a:gd name="connsiteY3" fmla="*/ 520700 h 730250"/>
              <a:gd name="connsiteX4" fmla="*/ 368300 w 393830"/>
              <a:gd name="connsiteY4" fmla="*/ 584200 h 730250"/>
              <a:gd name="connsiteX5" fmla="*/ 393700 w 393830"/>
              <a:gd name="connsiteY5" fmla="*/ 660400 h 730250"/>
              <a:gd name="connsiteX6" fmla="*/ 374650 w 393830"/>
              <a:gd name="connsiteY6" fmla="*/ 730250 h 730250"/>
              <a:gd name="connsiteX0" fmla="*/ 0 w 398072"/>
              <a:gd name="connsiteY0" fmla="*/ 0 h 704850"/>
              <a:gd name="connsiteX1" fmla="*/ 44450 w 398072"/>
              <a:gd name="connsiteY1" fmla="*/ 177800 h 704850"/>
              <a:gd name="connsiteX2" fmla="*/ 196850 w 398072"/>
              <a:gd name="connsiteY2" fmla="*/ 368300 h 704850"/>
              <a:gd name="connsiteX3" fmla="*/ 336550 w 398072"/>
              <a:gd name="connsiteY3" fmla="*/ 520700 h 704850"/>
              <a:gd name="connsiteX4" fmla="*/ 368300 w 398072"/>
              <a:gd name="connsiteY4" fmla="*/ 584200 h 704850"/>
              <a:gd name="connsiteX5" fmla="*/ 393700 w 398072"/>
              <a:gd name="connsiteY5" fmla="*/ 660400 h 704850"/>
              <a:gd name="connsiteX6" fmla="*/ 273050 w 398072"/>
              <a:gd name="connsiteY6" fmla="*/ 704850 h 704850"/>
              <a:gd name="connsiteX0" fmla="*/ 0 w 369318"/>
              <a:gd name="connsiteY0" fmla="*/ 0 h 704850"/>
              <a:gd name="connsiteX1" fmla="*/ 44450 w 369318"/>
              <a:gd name="connsiteY1" fmla="*/ 177800 h 704850"/>
              <a:gd name="connsiteX2" fmla="*/ 196850 w 369318"/>
              <a:gd name="connsiteY2" fmla="*/ 368300 h 704850"/>
              <a:gd name="connsiteX3" fmla="*/ 336550 w 369318"/>
              <a:gd name="connsiteY3" fmla="*/ 520700 h 704850"/>
              <a:gd name="connsiteX4" fmla="*/ 368300 w 369318"/>
              <a:gd name="connsiteY4" fmla="*/ 584200 h 704850"/>
              <a:gd name="connsiteX5" fmla="*/ 353060 w 369318"/>
              <a:gd name="connsiteY5" fmla="*/ 655320 h 704850"/>
              <a:gd name="connsiteX6" fmla="*/ 273050 w 369318"/>
              <a:gd name="connsiteY6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18" h="704850">
                <a:moveTo>
                  <a:pt x="0" y="0"/>
                </a:moveTo>
                <a:cubicBezTo>
                  <a:pt x="5821" y="58208"/>
                  <a:pt x="11642" y="116417"/>
                  <a:pt x="44450" y="177800"/>
                </a:cubicBezTo>
                <a:cubicBezTo>
                  <a:pt x="77258" y="239183"/>
                  <a:pt x="148167" y="311150"/>
                  <a:pt x="196850" y="368300"/>
                </a:cubicBezTo>
                <a:cubicBezTo>
                  <a:pt x="245533" y="425450"/>
                  <a:pt x="307975" y="484717"/>
                  <a:pt x="336550" y="520700"/>
                </a:cubicBezTo>
                <a:cubicBezTo>
                  <a:pt x="365125" y="556683"/>
                  <a:pt x="365548" y="561763"/>
                  <a:pt x="368300" y="584200"/>
                </a:cubicBezTo>
                <a:cubicBezTo>
                  <a:pt x="371052" y="606637"/>
                  <a:pt x="368935" y="635212"/>
                  <a:pt x="353060" y="655320"/>
                </a:cubicBezTo>
                <a:cubicBezTo>
                  <a:pt x="337185" y="675428"/>
                  <a:pt x="287867" y="686858"/>
                  <a:pt x="273050" y="70485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62A93B49-DF8A-CEA1-8627-AC752A0BBBAC}"/>
              </a:ext>
            </a:extLst>
          </p:cNvPr>
          <p:cNvGrpSpPr/>
          <p:nvPr/>
        </p:nvGrpSpPr>
        <p:grpSpPr>
          <a:xfrm rot="1257112">
            <a:off x="8014233" y="3923630"/>
            <a:ext cx="327044" cy="66377"/>
            <a:chOff x="8092717" y="3622553"/>
            <a:chExt cx="911054" cy="224458"/>
          </a:xfrm>
        </p:grpSpPr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2968E0B-18E6-CC3C-5EF5-08E83C8CE863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A96854A-6DA0-B16C-F4BE-EC8B4F8123EC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DB8E00B-792A-4894-C524-4F2B65173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1E8A28D-0A2C-5460-88FC-2B0DA4211717}"/>
              </a:ext>
            </a:extLst>
          </p:cNvPr>
          <p:cNvGrpSpPr/>
          <p:nvPr/>
        </p:nvGrpSpPr>
        <p:grpSpPr>
          <a:xfrm rot="12051186">
            <a:off x="7985893" y="4056463"/>
            <a:ext cx="327044" cy="66377"/>
            <a:chOff x="8092717" y="3622553"/>
            <a:chExt cx="911054" cy="224458"/>
          </a:xfrm>
        </p:grpSpPr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DBFCD14-5D11-AEE9-602B-3F6E903BD406}"/>
                </a:ext>
              </a:extLst>
            </p:cNvPr>
            <p:cNvCxnSpPr>
              <a:cxnSpLocks/>
            </p:cNvCxnSpPr>
            <p:nvPr/>
          </p:nvCxnSpPr>
          <p:spPr>
            <a:xfrm>
              <a:off x="8092717" y="3638545"/>
              <a:ext cx="147093" cy="208466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D19A08DE-89BE-B21B-5909-8B4A18152DCC}"/>
                </a:ext>
              </a:extLst>
            </p:cNvPr>
            <p:cNvCxnSpPr/>
            <p:nvPr/>
          </p:nvCxnSpPr>
          <p:spPr>
            <a:xfrm flipV="1">
              <a:off x="8241032" y="3833803"/>
              <a:ext cx="615646" cy="892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4156D6A7-8A01-0460-3F35-2D46ACBDD1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944" y="3622553"/>
              <a:ext cx="150827" cy="21291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7FA6189-C293-10BA-7AC4-A6BB473AF0EF}"/>
              </a:ext>
            </a:extLst>
          </p:cNvPr>
          <p:cNvCxnSpPr>
            <a:cxnSpLocks/>
            <a:stCxn id="343" idx="3"/>
            <a:endCxn id="348" idx="3"/>
          </p:cNvCxnSpPr>
          <p:nvPr/>
        </p:nvCxnSpPr>
        <p:spPr>
          <a:xfrm>
            <a:off x="7711819" y="3105004"/>
            <a:ext cx="490079" cy="70071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E9E5372-8268-D028-0A74-915C0024B99F}"/>
              </a:ext>
            </a:extLst>
          </p:cNvPr>
          <p:cNvGrpSpPr/>
          <p:nvPr/>
        </p:nvGrpSpPr>
        <p:grpSpPr>
          <a:xfrm>
            <a:off x="2532973" y="1892394"/>
            <a:ext cx="2197100" cy="2197100"/>
            <a:chOff x="2896806" y="5977617"/>
            <a:chExt cx="2197100" cy="2197100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F03AE2C5-EA4C-27EF-2FF8-ECCDB14B5391}"/>
                </a:ext>
              </a:extLst>
            </p:cNvPr>
            <p:cNvGrpSpPr/>
            <p:nvPr/>
          </p:nvGrpSpPr>
          <p:grpSpPr>
            <a:xfrm>
              <a:off x="2896806" y="5977617"/>
              <a:ext cx="2197100" cy="2197100"/>
              <a:chOff x="2896806" y="5977617"/>
              <a:chExt cx="2197100" cy="2197100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7E08B364-72F1-3D6D-0C4E-CFAB6CB644BD}"/>
                  </a:ext>
                </a:extLst>
              </p:cNvPr>
              <p:cNvGrpSpPr/>
              <p:nvPr/>
            </p:nvGrpSpPr>
            <p:grpSpPr>
              <a:xfrm>
                <a:off x="2896806" y="5977617"/>
                <a:ext cx="2197100" cy="2197100"/>
                <a:chOff x="11177588" y="6134101"/>
                <a:chExt cx="2197100" cy="2197100"/>
              </a:xfrm>
            </p:grpSpPr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266BAFF6-1FDE-CDB9-7C88-99036CEA004C}"/>
                    </a:ext>
                  </a:extLst>
                </p:cNvPr>
                <p:cNvSpPr/>
                <p:nvPr/>
              </p:nvSpPr>
              <p:spPr>
                <a:xfrm>
                  <a:off x="11177588" y="6134101"/>
                  <a:ext cx="2197100" cy="21971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811439D5-190C-0232-B06D-915DAC71692F}"/>
                    </a:ext>
                  </a:extLst>
                </p:cNvPr>
                <p:cNvCxnSpPr>
                  <a:stCxn id="268" idx="4"/>
                  <a:endCxn id="268" idx="0"/>
                </p:cNvCxnSpPr>
                <p:nvPr/>
              </p:nvCxnSpPr>
              <p:spPr>
                <a:xfrm flipV="1">
                  <a:off x="12276138" y="6134101"/>
                  <a:ext cx="0" cy="21971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D0F8A5B4-6977-442D-271C-2CD0E60DA2C9}"/>
                    </a:ext>
                  </a:extLst>
                </p:cNvPr>
                <p:cNvCxnSpPr>
                  <a:stCxn id="268" idx="2"/>
                  <a:endCxn id="268" idx="6"/>
                </p:cNvCxnSpPr>
                <p:nvPr/>
              </p:nvCxnSpPr>
              <p:spPr>
                <a:xfrm>
                  <a:off x="11177588" y="7232651"/>
                  <a:ext cx="21971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D6E20167-3D1F-BB20-4985-C57921BE1680}"/>
                    </a:ext>
                  </a:extLst>
                </p:cNvPr>
                <p:cNvGrpSpPr/>
                <p:nvPr/>
              </p:nvGrpSpPr>
              <p:grpSpPr>
                <a:xfrm>
                  <a:off x="12008820" y="7697953"/>
                  <a:ext cx="191776" cy="260058"/>
                  <a:chOff x="12008820" y="7697953"/>
                  <a:chExt cx="191776" cy="260058"/>
                </a:xfrm>
              </p:grpSpPr>
              <p:cxnSp>
                <p:nvCxnSpPr>
                  <p:cNvPr id="279" name="Straight Arrow Connector 278">
                    <a:extLst>
                      <a:ext uri="{FF2B5EF4-FFF2-40B4-BE49-F238E27FC236}">
                        <a16:creationId xmlns:a16="http://schemas.microsoft.com/office/drawing/2014/main" id="{594F8413-E63D-CB3A-ED73-DD1DF97948F0}"/>
                      </a:ext>
                    </a:extLst>
                  </p:cNvPr>
                  <p:cNvCxnSpPr/>
                  <p:nvPr/>
                </p:nvCxnSpPr>
                <p:spPr>
                  <a:xfrm>
                    <a:off x="12010096" y="7697953"/>
                    <a:ext cx="190500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</p:cxn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176C2995-8AD5-CC7D-44AA-FE97E402C907}"/>
                      </a:ext>
                    </a:extLst>
                  </p:cNvPr>
                  <p:cNvSpPr/>
                  <p:nvPr/>
                </p:nvSpPr>
                <p:spPr>
                  <a:xfrm>
                    <a:off x="12008820" y="7851557"/>
                    <a:ext cx="187319" cy="10645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30E7EE59-4054-FF8F-1F4F-ECD2B3C32143}"/>
                    </a:ext>
                  </a:extLst>
                </p:cNvPr>
                <p:cNvSpPr txBox="1"/>
                <p:nvPr/>
              </p:nvSpPr>
              <p:spPr>
                <a:xfrm>
                  <a:off x="11297561" y="7422681"/>
                  <a:ext cx="657215" cy="3847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(1140) 1590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(2015) 1320</a:t>
                  </a:r>
                </a:p>
              </p:txBody>
            </p:sp>
            <p:cxnSp>
              <p:nvCxnSpPr>
                <p:cNvPr id="273" name="Straight Arrow Connector 272">
                  <a:extLst>
                    <a:ext uri="{FF2B5EF4-FFF2-40B4-BE49-F238E27FC236}">
                      <a16:creationId xmlns:a16="http://schemas.microsoft.com/office/drawing/2014/main" id="{0A2D4834-FEED-D2ED-7B04-B2526F275E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2345009" y="6806955"/>
                  <a:ext cx="1905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55EF1B37-007C-D689-34C6-5C5855375E7F}"/>
                    </a:ext>
                  </a:extLst>
                </p:cNvPr>
                <p:cNvSpPr txBox="1"/>
                <p:nvPr/>
              </p:nvSpPr>
              <p:spPr>
                <a:xfrm>
                  <a:off x="12559186" y="6843899"/>
                  <a:ext cx="664105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1405 (2575)</a:t>
                  </a:r>
                </a:p>
              </p:txBody>
            </p:sp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17BCA483-CA49-2876-D180-5A6321C6B9FB}"/>
                    </a:ext>
                  </a:extLst>
                </p:cNvPr>
                <p:cNvGrpSpPr/>
                <p:nvPr/>
              </p:nvGrpSpPr>
              <p:grpSpPr>
                <a:xfrm rot="5400000">
                  <a:off x="11809258" y="6816849"/>
                  <a:ext cx="201608" cy="483454"/>
                  <a:chOff x="12592052" y="7459373"/>
                  <a:chExt cx="201608" cy="483454"/>
                </a:xfrm>
              </p:grpSpPr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CF3C27B-62AC-EC6B-C805-296A0B078ED1}"/>
                      </a:ext>
                    </a:extLst>
                  </p:cNvPr>
                  <p:cNvSpPr/>
                  <p:nvPr/>
                </p:nvSpPr>
                <p:spPr>
                  <a:xfrm>
                    <a:off x="12592052" y="7459373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F185753A-0484-A0A9-927D-7847BB11D942}"/>
                      </a:ext>
                    </a:extLst>
                  </p:cNvPr>
                  <p:cNvSpPr/>
                  <p:nvPr/>
                </p:nvSpPr>
                <p:spPr>
                  <a:xfrm>
                    <a:off x="12596810" y="7876643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8BFDF68D-1123-315B-B0CB-FD667BCD69AF}"/>
                    </a:ext>
                  </a:extLst>
                </p:cNvPr>
                <p:cNvSpPr txBox="1"/>
                <p:nvPr/>
              </p:nvSpPr>
              <p:spPr>
                <a:xfrm rot="16200000">
                  <a:off x="11572353" y="6375714"/>
                  <a:ext cx="648233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1020 (1095)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1260 (560)</a:t>
                  </a:r>
                </a:p>
              </p:txBody>
            </p:sp>
          </p:grp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1CA0A85C-96D7-537B-4C57-1C04CDE7442B}"/>
                  </a:ext>
                </a:extLst>
              </p:cNvPr>
              <p:cNvSpPr/>
              <p:nvPr/>
            </p:nvSpPr>
            <p:spPr>
              <a:xfrm rot="5400000">
                <a:off x="3614790" y="6861574"/>
                <a:ext cx="193675" cy="95846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AC220757-D855-672D-8AF5-895C278EC68A}"/>
                  </a:ext>
                </a:extLst>
              </p:cNvPr>
              <p:cNvGrpSpPr/>
              <p:nvPr/>
            </p:nvGrpSpPr>
            <p:grpSpPr>
              <a:xfrm>
                <a:off x="3508110" y="6777852"/>
                <a:ext cx="751166" cy="610983"/>
                <a:chOff x="3508110" y="6777852"/>
                <a:chExt cx="751166" cy="610983"/>
              </a:xfrm>
            </p:grpSpPr>
            <p:cxnSp>
              <p:nvCxnSpPr>
                <p:cNvPr id="263" name="Straight Arrow Connector 262">
                  <a:extLst>
                    <a:ext uri="{FF2B5EF4-FFF2-40B4-BE49-F238E27FC236}">
                      <a16:creationId xmlns:a16="http://schemas.microsoft.com/office/drawing/2014/main" id="{A58641AE-E259-AD85-9E6F-572433AE58E4}"/>
                    </a:ext>
                  </a:extLst>
                </p:cNvPr>
                <p:cNvCxnSpPr/>
                <p:nvPr/>
              </p:nvCxnSpPr>
              <p:spPr>
                <a:xfrm>
                  <a:off x="3727936" y="7388835"/>
                  <a:ext cx="1905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cxnSp>
              <p:nvCxnSpPr>
                <p:cNvPr id="264" name="Straight Arrow Connector 263">
                  <a:extLst>
                    <a:ext uri="{FF2B5EF4-FFF2-40B4-BE49-F238E27FC236}">
                      <a16:creationId xmlns:a16="http://schemas.microsoft.com/office/drawing/2014/main" id="{9AE9EBF3-A4C2-F846-C212-AC5D68450B64}"/>
                    </a:ext>
                  </a:extLst>
                </p:cNvPr>
                <p:cNvCxnSpPr/>
                <p:nvPr/>
              </p:nvCxnSpPr>
              <p:spPr>
                <a:xfrm>
                  <a:off x="3723007" y="7236669"/>
                  <a:ext cx="1905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cxnSp>
              <p:nvCxnSpPr>
                <p:cNvPr id="265" name="Straight Arrow Connector 264">
                  <a:extLst>
                    <a:ext uri="{FF2B5EF4-FFF2-40B4-BE49-F238E27FC236}">
                      <a16:creationId xmlns:a16="http://schemas.microsoft.com/office/drawing/2014/main" id="{09AABA74-28CE-92B3-79DE-0B36F7232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68776" y="6777852"/>
                  <a:ext cx="1905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cxnSp>
              <p:nvCxnSpPr>
                <p:cNvPr id="266" name="Straight Arrow Connector 265">
                  <a:extLst>
                    <a:ext uri="{FF2B5EF4-FFF2-40B4-BE49-F238E27FC236}">
                      <a16:creationId xmlns:a16="http://schemas.microsoft.com/office/drawing/2014/main" id="{D39E30FA-D5E8-409F-CA5D-A2A600008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68776" y="6909782"/>
                  <a:ext cx="1905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B2B98DF8-295C-5462-4708-02F42275E01E}"/>
                    </a:ext>
                  </a:extLst>
                </p:cNvPr>
                <p:cNvSpPr/>
                <p:nvPr/>
              </p:nvSpPr>
              <p:spPr>
                <a:xfrm rot="5400000">
                  <a:off x="3442777" y="6882752"/>
                  <a:ext cx="196850" cy="66184"/>
                </a:xfrm>
                <a:custGeom>
                  <a:avLst/>
                  <a:gdLst>
                    <a:gd name="connsiteX0" fmla="*/ 0 w 187325"/>
                    <a:gd name="connsiteY0" fmla="*/ 273 h 44723"/>
                    <a:gd name="connsiteX1" fmla="*/ 104775 w 187325"/>
                    <a:gd name="connsiteY1" fmla="*/ 6623 h 44723"/>
                    <a:gd name="connsiteX2" fmla="*/ 187325 w 187325"/>
                    <a:gd name="connsiteY2" fmla="*/ 44723 h 44723"/>
                    <a:gd name="connsiteX0" fmla="*/ 0 w 168275"/>
                    <a:gd name="connsiteY0" fmla="*/ 891 h 61216"/>
                    <a:gd name="connsiteX1" fmla="*/ 104775 w 168275"/>
                    <a:gd name="connsiteY1" fmla="*/ 7241 h 61216"/>
                    <a:gd name="connsiteX2" fmla="*/ 168275 w 168275"/>
                    <a:gd name="connsiteY2" fmla="*/ 61216 h 61216"/>
                    <a:gd name="connsiteX0" fmla="*/ 0 w 180975"/>
                    <a:gd name="connsiteY0" fmla="*/ 2244 h 59394"/>
                    <a:gd name="connsiteX1" fmla="*/ 117475 w 180975"/>
                    <a:gd name="connsiteY1" fmla="*/ 5419 h 59394"/>
                    <a:gd name="connsiteX2" fmla="*/ 180975 w 180975"/>
                    <a:gd name="connsiteY2" fmla="*/ 59394 h 59394"/>
                    <a:gd name="connsiteX0" fmla="*/ 0 w 196850"/>
                    <a:gd name="connsiteY0" fmla="*/ 2684 h 66184"/>
                    <a:gd name="connsiteX1" fmla="*/ 117475 w 196850"/>
                    <a:gd name="connsiteY1" fmla="*/ 5859 h 66184"/>
                    <a:gd name="connsiteX2" fmla="*/ 196850 w 196850"/>
                    <a:gd name="connsiteY2" fmla="*/ 66184 h 6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6850" h="66184">
                      <a:moveTo>
                        <a:pt x="0" y="2684"/>
                      </a:moveTo>
                      <a:cubicBezTo>
                        <a:pt x="36777" y="2155"/>
                        <a:pt x="84667" y="-4724"/>
                        <a:pt x="117475" y="5859"/>
                      </a:cubicBezTo>
                      <a:cubicBezTo>
                        <a:pt x="150283" y="16442"/>
                        <a:pt x="171185" y="50838"/>
                        <a:pt x="196850" y="6618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AC6FA1A-6581-30B6-25C3-ABECCFBAEBE5}"/>
                </a:ext>
              </a:extLst>
            </p:cNvPr>
            <p:cNvCxnSpPr/>
            <p:nvPr/>
          </p:nvCxnSpPr>
          <p:spPr>
            <a:xfrm>
              <a:off x="3706862" y="7620549"/>
              <a:ext cx="22095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25798868-06D0-1D7E-1BBB-35FFD126D779}"/>
                </a:ext>
              </a:extLst>
            </p:cNvPr>
            <p:cNvSpPr/>
            <p:nvPr/>
          </p:nvSpPr>
          <p:spPr>
            <a:xfrm rot="5400000">
              <a:off x="3837998" y="6864359"/>
              <a:ext cx="193675" cy="95846"/>
            </a:xfrm>
            <a:custGeom>
              <a:avLst/>
              <a:gdLst>
                <a:gd name="connsiteX0" fmla="*/ 0 w 165100"/>
                <a:gd name="connsiteY0" fmla="*/ 38100 h 41766"/>
                <a:gd name="connsiteX1" fmla="*/ 133350 w 165100"/>
                <a:gd name="connsiteY1" fmla="*/ 38100 h 41766"/>
                <a:gd name="connsiteX2" fmla="*/ 165100 w 165100"/>
                <a:gd name="connsiteY2" fmla="*/ 0 h 41766"/>
                <a:gd name="connsiteX0" fmla="*/ 0 w 177800"/>
                <a:gd name="connsiteY0" fmla="*/ 73025 h 79211"/>
                <a:gd name="connsiteX1" fmla="*/ 133350 w 177800"/>
                <a:gd name="connsiteY1" fmla="*/ 73025 h 79211"/>
                <a:gd name="connsiteX2" fmla="*/ 177800 w 177800"/>
                <a:gd name="connsiteY2" fmla="*/ 0 h 79211"/>
                <a:gd name="connsiteX0" fmla="*/ 0 w 174625"/>
                <a:gd name="connsiteY0" fmla="*/ 79375 h 82392"/>
                <a:gd name="connsiteX1" fmla="*/ 130175 w 174625"/>
                <a:gd name="connsiteY1" fmla="*/ 73025 h 82392"/>
                <a:gd name="connsiteX2" fmla="*/ 174625 w 174625"/>
                <a:gd name="connsiteY2" fmla="*/ 0 h 82392"/>
                <a:gd name="connsiteX0" fmla="*/ 0 w 193675"/>
                <a:gd name="connsiteY0" fmla="*/ 92075 h 95846"/>
                <a:gd name="connsiteX1" fmla="*/ 130175 w 193675"/>
                <a:gd name="connsiteY1" fmla="*/ 85725 h 95846"/>
                <a:gd name="connsiteX2" fmla="*/ 193675 w 193675"/>
                <a:gd name="connsiteY2" fmla="*/ 0 h 9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75" h="95846">
                  <a:moveTo>
                    <a:pt x="0" y="92075"/>
                  </a:moveTo>
                  <a:cubicBezTo>
                    <a:pt x="52916" y="95250"/>
                    <a:pt x="97896" y="101071"/>
                    <a:pt x="130175" y="85725"/>
                  </a:cubicBezTo>
                  <a:cubicBezTo>
                    <a:pt x="162454" y="70379"/>
                    <a:pt x="191558" y="15875"/>
                    <a:pt x="193675" y="0"/>
                  </a:cubicBezTo>
                </a:path>
              </a:pathLst>
            </a:cu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9D101C8E-6F63-F726-3795-DCC28C3140C6}"/>
                </a:ext>
              </a:extLst>
            </p:cNvPr>
            <p:cNvSpPr/>
            <p:nvPr/>
          </p:nvSpPr>
          <p:spPr>
            <a:xfrm rot="5400000">
              <a:off x="3227254" y="6876091"/>
              <a:ext cx="196850" cy="66184"/>
            </a:xfrm>
            <a:custGeom>
              <a:avLst/>
              <a:gdLst>
                <a:gd name="connsiteX0" fmla="*/ 0 w 187325"/>
                <a:gd name="connsiteY0" fmla="*/ 273 h 44723"/>
                <a:gd name="connsiteX1" fmla="*/ 104775 w 187325"/>
                <a:gd name="connsiteY1" fmla="*/ 6623 h 44723"/>
                <a:gd name="connsiteX2" fmla="*/ 187325 w 187325"/>
                <a:gd name="connsiteY2" fmla="*/ 44723 h 44723"/>
                <a:gd name="connsiteX0" fmla="*/ 0 w 168275"/>
                <a:gd name="connsiteY0" fmla="*/ 891 h 61216"/>
                <a:gd name="connsiteX1" fmla="*/ 104775 w 168275"/>
                <a:gd name="connsiteY1" fmla="*/ 7241 h 61216"/>
                <a:gd name="connsiteX2" fmla="*/ 168275 w 168275"/>
                <a:gd name="connsiteY2" fmla="*/ 61216 h 61216"/>
                <a:gd name="connsiteX0" fmla="*/ 0 w 180975"/>
                <a:gd name="connsiteY0" fmla="*/ 2244 h 59394"/>
                <a:gd name="connsiteX1" fmla="*/ 117475 w 180975"/>
                <a:gd name="connsiteY1" fmla="*/ 5419 h 59394"/>
                <a:gd name="connsiteX2" fmla="*/ 180975 w 180975"/>
                <a:gd name="connsiteY2" fmla="*/ 59394 h 59394"/>
                <a:gd name="connsiteX0" fmla="*/ 0 w 196850"/>
                <a:gd name="connsiteY0" fmla="*/ 2684 h 66184"/>
                <a:gd name="connsiteX1" fmla="*/ 117475 w 196850"/>
                <a:gd name="connsiteY1" fmla="*/ 5859 h 66184"/>
                <a:gd name="connsiteX2" fmla="*/ 196850 w 196850"/>
                <a:gd name="connsiteY2" fmla="*/ 66184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" h="66184">
                  <a:moveTo>
                    <a:pt x="0" y="2684"/>
                  </a:moveTo>
                  <a:cubicBezTo>
                    <a:pt x="36777" y="2155"/>
                    <a:pt x="84667" y="-4724"/>
                    <a:pt x="117475" y="5859"/>
                  </a:cubicBezTo>
                  <a:cubicBezTo>
                    <a:pt x="150283" y="16442"/>
                    <a:pt x="171185" y="50838"/>
                    <a:pt x="196850" y="66184"/>
                  </a:cubicBezTo>
                </a:path>
              </a:pathLst>
            </a:cu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9F41BCF4-4B49-CACF-E831-C23D62C16DCC}"/>
                </a:ext>
              </a:extLst>
            </p:cNvPr>
            <p:cNvCxnSpPr>
              <a:cxnSpLocks/>
            </p:cNvCxnSpPr>
            <p:nvPr/>
          </p:nvCxnSpPr>
          <p:spPr>
            <a:xfrm>
              <a:off x="3712665" y="7695073"/>
              <a:ext cx="243514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394AA3AD-F8C7-1246-BE09-CD8625C633D9}"/>
              </a:ext>
            </a:extLst>
          </p:cNvPr>
          <p:cNvGrpSpPr/>
          <p:nvPr/>
        </p:nvGrpSpPr>
        <p:grpSpPr>
          <a:xfrm>
            <a:off x="3440237" y="4246848"/>
            <a:ext cx="2197100" cy="2197100"/>
            <a:chOff x="3617925" y="631738"/>
            <a:chExt cx="2197100" cy="2197100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46399235-F144-CADE-BF13-AF4CD2952686}"/>
                </a:ext>
              </a:extLst>
            </p:cNvPr>
            <p:cNvGrpSpPr/>
            <p:nvPr/>
          </p:nvGrpSpPr>
          <p:grpSpPr>
            <a:xfrm>
              <a:off x="3617925" y="631738"/>
              <a:ext cx="2197100" cy="2197100"/>
              <a:chOff x="6405986" y="346153"/>
              <a:chExt cx="2197100" cy="2197100"/>
            </a:xfrm>
          </p:grpSpPr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8AA0FB2B-001E-4FC7-485E-D336594EDF2A}"/>
                  </a:ext>
                </a:extLst>
              </p:cNvPr>
              <p:cNvGrpSpPr/>
              <p:nvPr/>
            </p:nvGrpSpPr>
            <p:grpSpPr>
              <a:xfrm>
                <a:off x="6405986" y="346153"/>
                <a:ext cx="2197100" cy="2197100"/>
                <a:chOff x="11182774" y="6140504"/>
                <a:chExt cx="2197100" cy="2197100"/>
              </a:xfrm>
            </p:grpSpPr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7BC12F6B-43DB-0FF5-A962-A5749D8297B3}"/>
                    </a:ext>
                  </a:extLst>
                </p:cNvPr>
                <p:cNvSpPr/>
                <p:nvPr/>
              </p:nvSpPr>
              <p:spPr>
                <a:xfrm>
                  <a:off x="11182774" y="6140504"/>
                  <a:ext cx="2197100" cy="21971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8C742624-4297-E91A-7B0F-596A287ED125}"/>
                    </a:ext>
                  </a:extLst>
                </p:cNvPr>
                <p:cNvCxnSpPr>
                  <a:stCxn id="294" idx="4"/>
                  <a:endCxn id="294" idx="0"/>
                </p:cNvCxnSpPr>
                <p:nvPr/>
              </p:nvCxnSpPr>
              <p:spPr>
                <a:xfrm flipV="1">
                  <a:off x="12281324" y="6140504"/>
                  <a:ext cx="0" cy="21971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F3B6A3AA-E28B-7A04-C27E-1C9758AFC9FA}"/>
                    </a:ext>
                  </a:extLst>
                </p:cNvPr>
                <p:cNvCxnSpPr>
                  <a:stCxn id="294" idx="2"/>
                  <a:endCxn id="294" idx="6"/>
                </p:cNvCxnSpPr>
                <p:nvPr/>
              </p:nvCxnSpPr>
              <p:spPr>
                <a:xfrm>
                  <a:off x="11182774" y="7239054"/>
                  <a:ext cx="21971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7" name="Straight Arrow Connector 296">
                  <a:extLst>
                    <a:ext uri="{FF2B5EF4-FFF2-40B4-BE49-F238E27FC236}">
                      <a16:creationId xmlns:a16="http://schemas.microsoft.com/office/drawing/2014/main" id="{508C32F3-235E-4C3A-A8A3-9E04D7DFA500}"/>
                    </a:ext>
                  </a:extLst>
                </p:cNvPr>
                <p:cNvCxnSpPr/>
                <p:nvPr/>
              </p:nvCxnSpPr>
              <p:spPr>
                <a:xfrm>
                  <a:off x="11982226" y="7697953"/>
                  <a:ext cx="1905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036C0159-C65C-1D24-88F5-9D26889C05E6}"/>
                    </a:ext>
                  </a:extLst>
                </p:cNvPr>
                <p:cNvSpPr txBox="1"/>
                <p:nvPr/>
              </p:nvSpPr>
              <p:spPr>
                <a:xfrm>
                  <a:off x="11255037" y="7345221"/>
                  <a:ext cx="710320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(1700) 2850</a:t>
                  </a:r>
                </a:p>
              </p:txBody>
            </p:sp>
            <p:grpSp>
              <p:nvGrpSpPr>
                <p:cNvPr id="299" name="Group 298">
                  <a:extLst>
                    <a:ext uri="{FF2B5EF4-FFF2-40B4-BE49-F238E27FC236}">
                      <a16:creationId xmlns:a16="http://schemas.microsoft.com/office/drawing/2014/main" id="{94BC77F4-447A-2317-CEC5-8722E40877B9}"/>
                    </a:ext>
                  </a:extLst>
                </p:cNvPr>
                <p:cNvGrpSpPr/>
                <p:nvPr/>
              </p:nvGrpSpPr>
              <p:grpSpPr>
                <a:xfrm rot="16200000">
                  <a:off x="12596810" y="7220178"/>
                  <a:ext cx="201613" cy="460709"/>
                  <a:chOff x="12592047" y="7482118"/>
                  <a:chExt cx="201613" cy="460709"/>
                </a:xfrm>
              </p:grpSpPr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8026D8BB-1F4F-563A-4938-546BABA386A5}"/>
                      </a:ext>
                    </a:extLst>
                  </p:cNvPr>
                  <p:cNvSpPr/>
                  <p:nvPr/>
                </p:nvSpPr>
                <p:spPr>
                  <a:xfrm>
                    <a:off x="12592047" y="7482118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FF07769B-3829-E3F6-1659-0C92A63C4D0D}"/>
                      </a:ext>
                    </a:extLst>
                  </p:cNvPr>
                  <p:cNvSpPr/>
                  <p:nvPr/>
                </p:nvSpPr>
                <p:spPr>
                  <a:xfrm>
                    <a:off x="12596810" y="7876643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0" name="TextBox 299">
                  <a:extLst>
                    <a:ext uri="{FF2B5EF4-FFF2-40B4-BE49-F238E27FC236}">
                      <a16:creationId xmlns:a16="http://schemas.microsoft.com/office/drawing/2014/main" id="{DFF472B8-9B50-73FF-9204-8E6730481517}"/>
                    </a:ext>
                  </a:extLst>
                </p:cNvPr>
                <p:cNvSpPr txBox="1"/>
                <p:nvPr/>
              </p:nvSpPr>
              <p:spPr>
                <a:xfrm rot="16200000">
                  <a:off x="12384740" y="7766809"/>
                  <a:ext cx="65721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(670) 605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(910) 1160</a:t>
                  </a:r>
                </a:p>
              </p:txBody>
            </p:sp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8E577CF5-9346-1769-D76C-6BFBFF19064A}"/>
                    </a:ext>
                  </a:extLst>
                </p:cNvPr>
                <p:cNvGrpSpPr/>
                <p:nvPr/>
              </p:nvGrpSpPr>
              <p:grpSpPr>
                <a:xfrm rot="10800000">
                  <a:off x="12369209" y="6473348"/>
                  <a:ext cx="190500" cy="367898"/>
                  <a:chOff x="12605826" y="7691261"/>
                  <a:chExt cx="190500" cy="367898"/>
                </a:xfrm>
              </p:grpSpPr>
              <p:cxnSp>
                <p:nvCxnSpPr>
                  <p:cNvPr id="303" name="Straight Arrow Connector 302">
                    <a:extLst>
                      <a:ext uri="{FF2B5EF4-FFF2-40B4-BE49-F238E27FC236}">
                        <a16:creationId xmlns:a16="http://schemas.microsoft.com/office/drawing/2014/main" id="{CED19253-3D95-AE77-C840-470B39CB3E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605826" y="7691261"/>
                    <a:ext cx="190500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</p:cxn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1039903-C396-465B-5DE3-5568700F254C}"/>
                      </a:ext>
                    </a:extLst>
                  </p:cNvPr>
                  <p:cNvSpPr/>
                  <p:nvPr/>
                </p:nvSpPr>
                <p:spPr>
                  <a:xfrm>
                    <a:off x="12606140" y="7949867"/>
                    <a:ext cx="177680" cy="109292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B4A05625-437A-29C0-F11B-357845EE8460}"/>
                    </a:ext>
                  </a:extLst>
                </p:cNvPr>
                <p:cNvSpPr txBox="1"/>
                <p:nvPr/>
              </p:nvSpPr>
              <p:spPr>
                <a:xfrm>
                  <a:off x="12609553" y="6568431"/>
                  <a:ext cx="708255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965 (1815)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800 (1905)</a:t>
                  </a:r>
                </a:p>
              </p:txBody>
            </p:sp>
          </p:grpSp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id="{51C6D712-4AE2-7770-1FB2-6E300D60D21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595821" y="1161373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cxnSp>
            <p:nvCxnSpPr>
              <p:cNvPr id="289" name="Straight Arrow Connector 288">
                <a:extLst>
                  <a:ext uri="{FF2B5EF4-FFF2-40B4-BE49-F238E27FC236}">
                    <a16:creationId xmlns:a16="http://schemas.microsoft.com/office/drawing/2014/main" id="{B96B335B-12A2-5B85-ABCA-6898A2EBF92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598285" y="1269135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42E231F4-3289-0095-DB78-4F1806805160}"/>
                  </a:ext>
                </a:extLst>
              </p:cNvPr>
              <p:cNvSpPr/>
              <p:nvPr/>
            </p:nvSpPr>
            <p:spPr>
              <a:xfrm rot="16200000">
                <a:off x="7927563" y="1620708"/>
                <a:ext cx="196850" cy="66184"/>
              </a:xfrm>
              <a:custGeom>
                <a:avLst/>
                <a:gdLst>
                  <a:gd name="connsiteX0" fmla="*/ 0 w 187325"/>
                  <a:gd name="connsiteY0" fmla="*/ 273 h 44723"/>
                  <a:gd name="connsiteX1" fmla="*/ 104775 w 187325"/>
                  <a:gd name="connsiteY1" fmla="*/ 6623 h 44723"/>
                  <a:gd name="connsiteX2" fmla="*/ 187325 w 187325"/>
                  <a:gd name="connsiteY2" fmla="*/ 44723 h 44723"/>
                  <a:gd name="connsiteX0" fmla="*/ 0 w 168275"/>
                  <a:gd name="connsiteY0" fmla="*/ 891 h 61216"/>
                  <a:gd name="connsiteX1" fmla="*/ 104775 w 168275"/>
                  <a:gd name="connsiteY1" fmla="*/ 7241 h 61216"/>
                  <a:gd name="connsiteX2" fmla="*/ 168275 w 168275"/>
                  <a:gd name="connsiteY2" fmla="*/ 61216 h 61216"/>
                  <a:gd name="connsiteX0" fmla="*/ 0 w 180975"/>
                  <a:gd name="connsiteY0" fmla="*/ 2244 h 59394"/>
                  <a:gd name="connsiteX1" fmla="*/ 117475 w 180975"/>
                  <a:gd name="connsiteY1" fmla="*/ 5419 h 59394"/>
                  <a:gd name="connsiteX2" fmla="*/ 180975 w 180975"/>
                  <a:gd name="connsiteY2" fmla="*/ 59394 h 59394"/>
                  <a:gd name="connsiteX0" fmla="*/ 0 w 196850"/>
                  <a:gd name="connsiteY0" fmla="*/ 2684 h 66184"/>
                  <a:gd name="connsiteX1" fmla="*/ 117475 w 196850"/>
                  <a:gd name="connsiteY1" fmla="*/ 5859 h 66184"/>
                  <a:gd name="connsiteX2" fmla="*/ 196850 w 196850"/>
                  <a:gd name="connsiteY2" fmla="*/ 66184 h 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66184">
                    <a:moveTo>
                      <a:pt x="0" y="2684"/>
                    </a:moveTo>
                    <a:cubicBezTo>
                      <a:pt x="36777" y="2155"/>
                      <a:pt x="84667" y="-4724"/>
                      <a:pt x="117475" y="5859"/>
                    </a:cubicBezTo>
                    <a:cubicBezTo>
                      <a:pt x="150283" y="16442"/>
                      <a:pt x="171185" y="50838"/>
                      <a:pt x="196850" y="6618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D6D540B8-F561-6164-6D7D-16ABA47D552B}"/>
                  </a:ext>
                </a:extLst>
              </p:cNvPr>
              <p:cNvSpPr/>
              <p:nvPr/>
            </p:nvSpPr>
            <p:spPr>
              <a:xfrm rot="16200000">
                <a:off x="7734418" y="1614938"/>
                <a:ext cx="193675" cy="95846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2" name="Straight Arrow Connector 291">
                <a:extLst>
                  <a:ext uri="{FF2B5EF4-FFF2-40B4-BE49-F238E27FC236}">
                    <a16:creationId xmlns:a16="http://schemas.microsoft.com/office/drawing/2014/main" id="{B76BBF25-AC12-C0AC-BC70-F90546227287}"/>
                  </a:ext>
                </a:extLst>
              </p:cNvPr>
              <p:cNvCxnSpPr/>
              <p:nvPr/>
            </p:nvCxnSpPr>
            <p:spPr>
              <a:xfrm>
                <a:off x="7205693" y="1790832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cxnSp>
            <p:nvCxnSpPr>
              <p:cNvPr id="293" name="Straight Arrow Connector 292">
                <a:extLst>
                  <a:ext uri="{FF2B5EF4-FFF2-40B4-BE49-F238E27FC236}">
                    <a16:creationId xmlns:a16="http://schemas.microsoft.com/office/drawing/2014/main" id="{F2B7BFCD-1E7F-ECE8-7E8A-24596079568B}"/>
                  </a:ext>
                </a:extLst>
              </p:cNvPr>
              <p:cNvCxnSpPr/>
              <p:nvPr/>
            </p:nvCxnSpPr>
            <p:spPr>
              <a:xfrm>
                <a:off x="7201632" y="1669561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</p:grp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8C444F49-CF20-9B4C-A8C2-5625B69D2C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7591" y="1221635"/>
              <a:ext cx="177680" cy="1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C624A6F3-B942-E1D0-4C73-1BE5141A1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2170" y="1141462"/>
              <a:ext cx="21659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671E52DF-5E59-E630-BD14-D301A2992950}"/>
                </a:ext>
              </a:extLst>
            </p:cNvPr>
            <p:cNvSpPr/>
            <p:nvPr/>
          </p:nvSpPr>
          <p:spPr>
            <a:xfrm rot="16200000">
              <a:off x="5341102" y="1902785"/>
              <a:ext cx="196850" cy="66184"/>
            </a:xfrm>
            <a:custGeom>
              <a:avLst/>
              <a:gdLst>
                <a:gd name="connsiteX0" fmla="*/ 0 w 187325"/>
                <a:gd name="connsiteY0" fmla="*/ 273 h 44723"/>
                <a:gd name="connsiteX1" fmla="*/ 104775 w 187325"/>
                <a:gd name="connsiteY1" fmla="*/ 6623 h 44723"/>
                <a:gd name="connsiteX2" fmla="*/ 187325 w 187325"/>
                <a:gd name="connsiteY2" fmla="*/ 44723 h 44723"/>
                <a:gd name="connsiteX0" fmla="*/ 0 w 168275"/>
                <a:gd name="connsiteY0" fmla="*/ 891 h 61216"/>
                <a:gd name="connsiteX1" fmla="*/ 104775 w 168275"/>
                <a:gd name="connsiteY1" fmla="*/ 7241 h 61216"/>
                <a:gd name="connsiteX2" fmla="*/ 168275 w 168275"/>
                <a:gd name="connsiteY2" fmla="*/ 61216 h 61216"/>
                <a:gd name="connsiteX0" fmla="*/ 0 w 180975"/>
                <a:gd name="connsiteY0" fmla="*/ 2244 h 59394"/>
                <a:gd name="connsiteX1" fmla="*/ 117475 w 180975"/>
                <a:gd name="connsiteY1" fmla="*/ 5419 h 59394"/>
                <a:gd name="connsiteX2" fmla="*/ 180975 w 180975"/>
                <a:gd name="connsiteY2" fmla="*/ 59394 h 59394"/>
                <a:gd name="connsiteX0" fmla="*/ 0 w 196850"/>
                <a:gd name="connsiteY0" fmla="*/ 2684 h 66184"/>
                <a:gd name="connsiteX1" fmla="*/ 117475 w 196850"/>
                <a:gd name="connsiteY1" fmla="*/ 5859 h 66184"/>
                <a:gd name="connsiteX2" fmla="*/ 196850 w 196850"/>
                <a:gd name="connsiteY2" fmla="*/ 66184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" h="66184">
                  <a:moveTo>
                    <a:pt x="0" y="2684"/>
                  </a:moveTo>
                  <a:cubicBezTo>
                    <a:pt x="36777" y="2155"/>
                    <a:pt x="84667" y="-4724"/>
                    <a:pt x="117475" y="5859"/>
                  </a:cubicBezTo>
                  <a:cubicBezTo>
                    <a:pt x="150283" y="16442"/>
                    <a:pt x="171185" y="50838"/>
                    <a:pt x="196850" y="66184"/>
                  </a:cubicBezTo>
                </a:path>
              </a:pathLst>
            </a:cu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29050AF-6D22-B927-A18D-A61CB280B073}"/>
                </a:ext>
              </a:extLst>
            </p:cNvPr>
            <p:cNvSpPr/>
            <p:nvPr/>
          </p:nvSpPr>
          <p:spPr>
            <a:xfrm rot="16200000">
              <a:off x="4751962" y="1899807"/>
              <a:ext cx="193675" cy="95846"/>
            </a:xfrm>
            <a:custGeom>
              <a:avLst/>
              <a:gdLst>
                <a:gd name="connsiteX0" fmla="*/ 0 w 165100"/>
                <a:gd name="connsiteY0" fmla="*/ 38100 h 41766"/>
                <a:gd name="connsiteX1" fmla="*/ 133350 w 165100"/>
                <a:gd name="connsiteY1" fmla="*/ 38100 h 41766"/>
                <a:gd name="connsiteX2" fmla="*/ 165100 w 165100"/>
                <a:gd name="connsiteY2" fmla="*/ 0 h 41766"/>
                <a:gd name="connsiteX0" fmla="*/ 0 w 177800"/>
                <a:gd name="connsiteY0" fmla="*/ 73025 h 79211"/>
                <a:gd name="connsiteX1" fmla="*/ 133350 w 177800"/>
                <a:gd name="connsiteY1" fmla="*/ 73025 h 79211"/>
                <a:gd name="connsiteX2" fmla="*/ 177800 w 177800"/>
                <a:gd name="connsiteY2" fmla="*/ 0 h 79211"/>
                <a:gd name="connsiteX0" fmla="*/ 0 w 174625"/>
                <a:gd name="connsiteY0" fmla="*/ 79375 h 82392"/>
                <a:gd name="connsiteX1" fmla="*/ 130175 w 174625"/>
                <a:gd name="connsiteY1" fmla="*/ 73025 h 82392"/>
                <a:gd name="connsiteX2" fmla="*/ 174625 w 174625"/>
                <a:gd name="connsiteY2" fmla="*/ 0 h 82392"/>
                <a:gd name="connsiteX0" fmla="*/ 0 w 193675"/>
                <a:gd name="connsiteY0" fmla="*/ 92075 h 95846"/>
                <a:gd name="connsiteX1" fmla="*/ 130175 w 193675"/>
                <a:gd name="connsiteY1" fmla="*/ 85725 h 95846"/>
                <a:gd name="connsiteX2" fmla="*/ 193675 w 193675"/>
                <a:gd name="connsiteY2" fmla="*/ 0 h 9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675" h="95846">
                  <a:moveTo>
                    <a:pt x="0" y="92075"/>
                  </a:moveTo>
                  <a:cubicBezTo>
                    <a:pt x="52916" y="95250"/>
                    <a:pt x="97896" y="101071"/>
                    <a:pt x="130175" y="85725"/>
                  </a:cubicBezTo>
                  <a:cubicBezTo>
                    <a:pt x="162454" y="70379"/>
                    <a:pt x="191558" y="15875"/>
                    <a:pt x="193675" y="0"/>
                  </a:cubicBezTo>
                </a:path>
              </a:pathLst>
            </a:cu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C18C25FD-D2F1-712D-5CBB-6996875C153A}"/>
              </a:ext>
            </a:extLst>
          </p:cNvPr>
          <p:cNvCxnSpPr>
            <a:cxnSpLocks/>
            <a:endCxn id="308" idx="2"/>
          </p:cNvCxnSpPr>
          <p:nvPr/>
        </p:nvCxnSpPr>
        <p:spPr>
          <a:xfrm flipV="1">
            <a:off x="8939886" y="4246877"/>
            <a:ext cx="240693" cy="9053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308" name="TextBox 307">
            <a:extLst>
              <a:ext uri="{FF2B5EF4-FFF2-40B4-BE49-F238E27FC236}">
                <a16:creationId xmlns:a16="http://schemas.microsoft.com/office/drawing/2014/main" id="{D1121490-6AF8-A36D-D7D5-C685EE508BC7}"/>
              </a:ext>
            </a:extLst>
          </p:cNvPr>
          <p:cNvSpPr txBox="1"/>
          <p:nvPr/>
        </p:nvSpPr>
        <p:spPr>
          <a:xfrm>
            <a:off x="8852130" y="3939100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5B9BD5"/>
                </a:solidFill>
                <a:latin typeface="Calibri" panose="020F0502020204030204"/>
              </a:rPr>
              <a:t>675 </a:t>
            </a:r>
          </a:p>
          <a:p>
            <a:pPr algn="ctr"/>
            <a:r>
              <a:rPr lang="en-US" sz="1000" dirty="0">
                <a:solidFill>
                  <a:srgbClr val="5B9BD5"/>
                </a:solidFill>
                <a:latin typeface="Calibri" panose="020F0502020204030204"/>
              </a:rPr>
              <a:t>(1390)</a:t>
            </a: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B46D3E0A-1575-B495-01F7-0D84883BB1F6}"/>
              </a:ext>
            </a:extLst>
          </p:cNvPr>
          <p:cNvGrpSpPr/>
          <p:nvPr/>
        </p:nvGrpSpPr>
        <p:grpSpPr>
          <a:xfrm>
            <a:off x="9972359" y="2352118"/>
            <a:ext cx="2197100" cy="2197100"/>
            <a:chOff x="8179262" y="4167781"/>
            <a:chExt cx="2197100" cy="2197100"/>
          </a:xfrm>
        </p:grpSpPr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D3E16BE7-DF71-8919-A241-7C4244A93C48}"/>
                </a:ext>
              </a:extLst>
            </p:cNvPr>
            <p:cNvGrpSpPr/>
            <p:nvPr/>
          </p:nvGrpSpPr>
          <p:grpSpPr>
            <a:xfrm>
              <a:off x="8179262" y="4167781"/>
              <a:ext cx="2197100" cy="2197100"/>
              <a:chOff x="7762361" y="5968779"/>
              <a:chExt cx="2197100" cy="2197100"/>
            </a:xfrm>
          </p:grpSpPr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F75661B4-7314-D6E3-91D6-825BD9E84861}"/>
                  </a:ext>
                </a:extLst>
              </p:cNvPr>
              <p:cNvGrpSpPr/>
              <p:nvPr/>
            </p:nvGrpSpPr>
            <p:grpSpPr>
              <a:xfrm>
                <a:off x="7762361" y="5968779"/>
                <a:ext cx="2197100" cy="2197100"/>
                <a:chOff x="11177588" y="6134101"/>
                <a:chExt cx="2197100" cy="2197100"/>
              </a:xfrm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F921FAF6-2998-308B-084D-2C03BD1F1623}"/>
                    </a:ext>
                  </a:extLst>
                </p:cNvPr>
                <p:cNvSpPr/>
                <p:nvPr/>
              </p:nvSpPr>
              <p:spPr>
                <a:xfrm>
                  <a:off x="11177588" y="6134101"/>
                  <a:ext cx="2197100" cy="21971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E396FE41-9BAB-6D52-B3D3-E26DBEB83F04}"/>
                    </a:ext>
                  </a:extLst>
                </p:cNvPr>
                <p:cNvCxnSpPr>
                  <a:stCxn id="319" idx="4"/>
                  <a:endCxn id="319" idx="0"/>
                </p:cNvCxnSpPr>
                <p:nvPr/>
              </p:nvCxnSpPr>
              <p:spPr>
                <a:xfrm flipV="1">
                  <a:off x="12276138" y="6134101"/>
                  <a:ext cx="0" cy="21971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15F12B36-7F65-B488-2280-99BD8A181732}"/>
                    </a:ext>
                  </a:extLst>
                </p:cNvPr>
                <p:cNvCxnSpPr>
                  <a:stCxn id="319" idx="2"/>
                  <a:endCxn id="319" idx="6"/>
                </p:cNvCxnSpPr>
                <p:nvPr/>
              </p:nvCxnSpPr>
              <p:spPr>
                <a:xfrm>
                  <a:off x="11177588" y="7232651"/>
                  <a:ext cx="21971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9ACA173A-A51B-F75D-E539-0422DB5D9476}"/>
                    </a:ext>
                  </a:extLst>
                </p:cNvPr>
                <p:cNvGrpSpPr/>
                <p:nvPr/>
              </p:nvGrpSpPr>
              <p:grpSpPr>
                <a:xfrm>
                  <a:off x="11952992" y="7401027"/>
                  <a:ext cx="204876" cy="534167"/>
                  <a:chOff x="11952992" y="7401027"/>
                  <a:chExt cx="204876" cy="534167"/>
                </a:xfrm>
              </p:grpSpPr>
              <p:cxnSp>
                <p:nvCxnSpPr>
                  <p:cNvPr id="338" name="Straight Arrow Connector 337">
                    <a:extLst>
                      <a:ext uri="{FF2B5EF4-FFF2-40B4-BE49-F238E27FC236}">
                        <a16:creationId xmlns:a16="http://schemas.microsoft.com/office/drawing/2014/main" id="{C02412BA-7B7C-962D-C487-7573D051A9E5}"/>
                      </a:ext>
                    </a:extLst>
                  </p:cNvPr>
                  <p:cNvCxnSpPr/>
                  <p:nvPr/>
                </p:nvCxnSpPr>
                <p:spPr>
                  <a:xfrm>
                    <a:off x="11957842" y="7685761"/>
                    <a:ext cx="190500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</p:cxn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DF7CF606-57DD-CE65-6644-7E465B21D693}"/>
                      </a:ext>
                    </a:extLst>
                  </p:cNvPr>
                  <p:cNvSpPr/>
                  <p:nvPr/>
                </p:nvSpPr>
                <p:spPr>
                  <a:xfrm>
                    <a:off x="11952992" y="7401027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1090C633-220B-EFAB-3526-F27D62D5ED6B}"/>
                      </a:ext>
                    </a:extLst>
                  </p:cNvPr>
                  <p:cNvSpPr/>
                  <p:nvPr/>
                </p:nvSpPr>
                <p:spPr>
                  <a:xfrm>
                    <a:off x="11961018" y="7869010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042E857B-A69D-E918-47DA-62A98C525BD1}"/>
                    </a:ext>
                  </a:extLst>
                </p:cNvPr>
                <p:cNvSpPr txBox="1"/>
                <p:nvPr/>
              </p:nvSpPr>
              <p:spPr>
                <a:xfrm>
                  <a:off x="11273104" y="7399302"/>
                  <a:ext cx="657215" cy="5386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(280) 195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(2005) 3125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(325) 690</a:t>
                  </a:r>
                </a:p>
              </p:txBody>
            </p: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F883EF85-C9A6-913E-A3F0-0D9FC55C7716}"/>
                    </a:ext>
                  </a:extLst>
                </p:cNvPr>
                <p:cNvGrpSpPr/>
                <p:nvPr/>
              </p:nvGrpSpPr>
              <p:grpSpPr>
                <a:xfrm rot="16200000">
                  <a:off x="12745814" y="7364419"/>
                  <a:ext cx="196850" cy="167466"/>
                  <a:chOff x="12596810" y="7775361"/>
                  <a:chExt cx="196850" cy="167466"/>
                </a:xfrm>
              </p:grpSpPr>
              <p:cxnSp>
                <p:nvCxnSpPr>
                  <p:cNvPr id="336" name="Straight Arrow Connector 335">
                    <a:extLst>
                      <a:ext uri="{FF2B5EF4-FFF2-40B4-BE49-F238E27FC236}">
                        <a16:creationId xmlns:a16="http://schemas.microsoft.com/office/drawing/2014/main" id="{7AD3CEB5-3E33-B5B3-E374-370AD458E6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603160" y="7775361"/>
                    <a:ext cx="190500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</p:cxn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46D95DB2-941E-D290-DA2B-44A22B7FB34C}"/>
                      </a:ext>
                    </a:extLst>
                  </p:cNvPr>
                  <p:cNvSpPr/>
                  <p:nvPr/>
                </p:nvSpPr>
                <p:spPr>
                  <a:xfrm>
                    <a:off x="12596810" y="7876643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812B5AEA-D0E8-93D4-1BCC-C683E97E12AF}"/>
                    </a:ext>
                  </a:extLst>
                </p:cNvPr>
                <p:cNvSpPr txBox="1"/>
                <p:nvPr/>
              </p:nvSpPr>
              <p:spPr>
                <a:xfrm rot="16200000">
                  <a:off x="12384740" y="7689865"/>
                  <a:ext cx="657215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(235) 180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(400) 365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(110) 270</a:t>
                  </a:r>
                </a:p>
              </p:txBody>
            </p:sp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id="{4CE4AC9F-B7C4-EC14-8A9F-B63944E71413}"/>
                    </a:ext>
                  </a:extLst>
                </p:cNvPr>
                <p:cNvGrpSpPr/>
                <p:nvPr/>
              </p:nvGrpSpPr>
              <p:grpSpPr>
                <a:xfrm rot="10800000">
                  <a:off x="12373716" y="6527279"/>
                  <a:ext cx="198867" cy="529205"/>
                  <a:chOff x="12592952" y="7476023"/>
                  <a:chExt cx="198867" cy="529205"/>
                </a:xfrm>
              </p:grpSpPr>
              <p:cxnSp>
                <p:nvCxnSpPr>
                  <p:cNvPr id="333" name="Straight Arrow Connector 332">
                    <a:extLst>
                      <a:ext uri="{FF2B5EF4-FFF2-40B4-BE49-F238E27FC236}">
                        <a16:creationId xmlns:a16="http://schemas.microsoft.com/office/drawing/2014/main" id="{18690412-FFEA-2750-2BB9-BC382AF4CC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99730" y="7724005"/>
                    <a:ext cx="190500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</p:cxn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0C31F904-1004-B24B-8823-15AE98623106}"/>
                      </a:ext>
                    </a:extLst>
                  </p:cNvPr>
                  <p:cNvSpPr/>
                  <p:nvPr/>
                </p:nvSpPr>
                <p:spPr>
                  <a:xfrm>
                    <a:off x="12598144" y="7476023"/>
                    <a:ext cx="193675" cy="51069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B82297B7-9D27-BF8B-A42D-ECB0ABCFF9C7}"/>
                      </a:ext>
                    </a:extLst>
                  </p:cNvPr>
                  <p:cNvSpPr/>
                  <p:nvPr/>
                </p:nvSpPr>
                <p:spPr>
                  <a:xfrm>
                    <a:off x="12592952" y="7929029"/>
                    <a:ext cx="190754" cy="76199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  <a:gd name="connsiteX0" fmla="*/ 0 w 190754"/>
                      <a:gd name="connsiteY0" fmla="*/ 2684 h 110308"/>
                      <a:gd name="connsiteX1" fmla="*/ 117475 w 190754"/>
                      <a:gd name="connsiteY1" fmla="*/ 5859 h 110308"/>
                      <a:gd name="connsiteX2" fmla="*/ 190754 w 190754"/>
                      <a:gd name="connsiteY2" fmla="*/ 110308 h 11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754" h="110308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65089" y="94962"/>
                          <a:pt x="190754" y="11030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7" name="TextBox 326">
                  <a:extLst>
                    <a:ext uri="{FF2B5EF4-FFF2-40B4-BE49-F238E27FC236}">
                      <a16:creationId xmlns:a16="http://schemas.microsoft.com/office/drawing/2014/main" id="{3B13F5D2-AE04-5065-563B-86CB88C56507}"/>
                    </a:ext>
                  </a:extLst>
                </p:cNvPr>
                <p:cNvSpPr txBox="1"/>
                <p:nvPr/>
              </p:nvSpPr>
              <p:spPr>
                <a:xfrm>
                  <a:off x="12609553" y="6544047"/>
                  <a:ext cx="656898" cy="5386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65 (60)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550 (1505)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140 (50)</a:t>
                  </a:r>
                </a:p>
              </p:txBody>
            </p:sp>
            <p:grpSp>
              <p:nvGrpSpPr>
                <p:cNvPr id="328" name="Group 327">
                  <a:extLst>
                    <a:ext uri="{FF2B5EF4-FFF2-40B4-BE49-F238E27FC236}">
                      <a16:creationId xmlns:a16="http://schemas.microsoft.com/office/drawing/2014/main" id="{E21B9011-E996-5628-3877-EBDAC8C6ABC8}"/>
                    </a:ext>
                  </a:extLst>
                </p:cNvPr>
                <p:cNvGrpSpPr/>
                <p:nvPr/>
              </p:nvGrpSpPr>
              <p:grpSpPr>
                <a:xfrm rot="5400000">
                  <a:off x="11797883" y="6828219"/>
                  <a:ext cx="201613" cy="460709"/>
                  <a:chOff x="12592047" y="7482118"/>
                  <a:chExt cx="201613" cy="460709"/>
                </a:xfrm>
              </p:grpSpPr>
              <p:cxnSp>
                <p:nvCxnSpPr>
                  <p:cNvPr id="330" name="Straight Arrow Connector 329">
                    <a:extLst>
                      <a:ext uri="{FF2B5EF4-FFF2-40B4-BE49-F238E27FC236}">
                        <a16:creationId xmlns:a16="http://schemas.microsoft.com/office/drawing/2014/main" id="{D308D3D6-51AB-15F6-8F52-C4A4CA3E2C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93634" y="7730101"/>
                    <a:ext cx="190500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</p:cxn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873DCD16-6FD0-0211-54F0-6BC743486378}"/>
                      </a:ext>
                    </a:extLst>
                  </p:cNvPr>
                  <p:cNvSpPr/>
                  <p:nvPr/>
                </p:nvSpPr>
                <p:spPr>
                  <a:xfrm>
                    <a:off x="12592047" y="7482118"/>
                    <a:ext cx="193675" cy="95846"/>
                  </a:xfrm>
                  <a:custGeom>
                    <a:avLst/>
                    <a:gdLst>
                      <a:gd name="connsiteX0" fmla="*/ 0 w 165100"/>
                      <a:gd name="connsiteY0" fmla="*/ 38100 h 41766"/>
                      <a:gd name="connsiteX1" fmla="*/ 133350 w 165100"/>
                      <a:gd name="connsiteY1" fmla="*/ 38100 h 41766"/>
                      <a:gd name="connsiteX2" fmla="*/ 165100 w 165100"/>
                      <a:gd name="connsiteY2" fmla="*/ 0 h 41766"/>
                      <a:gd name="connsiteX0" fmla="*/ 0 w 177800"/>
                      <a:gd name="connsiteY0" fmla="*/ 73025 h 79211"/>
                      <a:gd name="connsiteX1" fmla="*/ 133350 w 177800"/>
                      <a:gd name="connsiteY1" fmla="*/ 73025 h 79211"/>
                      <a:gd name="connsiteX2" fmla="*/ 177800 w 177800"/>
                      <a:gd name="connsiteY2" fmla="*/ 0 h 79211"/>
                      <a:gd name="connsiteX0" fmla="*/ 0 w 174625"/>
                      <a:gd name="connsiteY0" fmla="*/ 79375 h 82392"/>
                      <a:gd name="connsiteX1" fmla="*/ 130175 w 174625"/>
                      <a:gd name="connsiteY1" fmla="*/ 73025 h 82392"/>
                      <a:gd name="connsiteX2" fmla="*/ 174625 w 174625"/>
                      <a:gd name="connsiteY2" fmla="*/ 0 h 82392"/>
                      <a:gd name="connsiteX0" fmla="*/ 0 w 193675"/>
                      <a:gd name="connsiteY0" fmla="*/ 92075 h 95846"/>
                      <a:gd name="connsiteX1" fmla="*/ 130175 w 193675"/>
                      <a:gd name="connsiteY1" fmla="*/ 85725 h 95846"/>
                      <a:gd name="connsiteX2" fmla="*/ 193675 w 193675"/>
                      <a:gd name="connsiteY2" fmla="*/ 0 h 95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675" h="95846">
                        <a:moveTo>
                          <a:pt x="0" y="92075"/>
                        </a:moveTo>
                        <a:cubicBezTo>
                          <a:pt x="52916" y="95250"/>
                          <a:pt x="97896" y="101071"/>
                          <a:pt x="130175" y="85725"/>
                        </a:cubicBezTo>
                        <a:cubicBezTo>
                          <a:pt x="162454" y="70379"/>
                          <a:pt x="191558" y="15875"/>
                          <a:pt x="193675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C8B979D0-5325-4F42-3B2B-F1F86F4635B1}"/>
                      </a:ext>
                    </a:extLst>
                  </p:cNvPr>
                  <p:cNvSpPr/>
                  <p:nvPr/>
                </p:nvSpPr>
                <p:spPr>
                  <a:xfrm>
                    <a:off x="12596810" y="7876643"/>
                    <a:ext cx="196850" cy="66184"/>
                  </a:xfrm>
                  <a:custGeom>
                    <a:avLst/>
                    <a:gdLst>
                      <a:gd name="connsiteX0" fmla="*/ 0 w 187325"/>
                      <a:gd name="connsiteY0" fmla="*/ 273 h 44723"/>
                      <a:gd name="connsiteX1" fmla="*/ 104775 w 187325"/>
                      <a:gd name="connsiteY1" fmla="*/ 6623 h 44723"/>
                      <a:gd name="connsiteX2" fmla="*/ 187325 w 187325"/>
                      <a:gd name="connsiteY2" fmla="*/ 44723 h 44723"/>
                      <a:gd name="connsiteX0" fmla="*/ 0 w 168275"/>
                      <a:gd name="connsiteY0" fmla="*/ 891 h 61216"/>
                      <a:gd name="connsiteX1" fmla="*/ 104775 w 168275"/>
                      <a:gd name="connsiteY1" fmla="*/ 7241 h 61216"/>
                      <a:gd name="connsiteX2" fmla="*/ 168275 w 168275"/>
                      <a:gd name="connsiteY2" fmla="*/ 61216 h 61216"/>
                      <a:gd name="connsiteX0" fmla="*/ 0 w 180975"/>
                      <a:gd name="connsiteY0" fmla="*/ 2244 h 59394"/>
                      <a:gd name="connsiteX1" fmla="*/ 117475 w 180975"/>
                      <a:gd name="connsiteY1" fmla="*/ 5419 h 59394"/>
                      <a:gd name="connsiteX2" fmla="*/ 180975 w 180975"/>
                      <a:gd name="connsiteY2" fmla="*/ 59394 h 59394"/>
                      <a:gd name="connsiteX0" fmla="*/ 0 w 196850"/>
                      <a:gd name="connsiteY0" fmla="*/ 2684 h 66184"/>
                      <a:gd name="connsiteX1" fmla="*/ 117475 w 196850"/>
                      <a:gd name="connsiteY1" fmla="*/ 5859 h 66184"/>
                      <a:gd name="connsiteX2" fmla="*/ 196850 w 196850"/>
                      <a:gd name="connsiteY2" fmla="*/ 66184 h 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850" h="66184">
                        <a:moveTo>
                          <a:pt x="0" y="2684"/>
                        </a:moveTo>
                        <a:cubicBezTo>
                          <a:pt x="36777" y="2155"/>
                          <a:pt x="84667" y="-4724"/>
                          <a:pt x="117475" y="5859"/>
                        </a:cubicBezTo>
                        <a:cubicBezTo>
                          <a:pt x="150283" y="16442"/>
                          <a:pt x="171185" y="50838"/>
                          <a:pt x="196850" y="66184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/>
                    </a:solidFill>
                    <a:prstDash val="solid"/>
                    <a:miter lim="800000"/>
                    <a:tailEnd type="triangle" w="med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9" name="TextBox 328">
                  <a:extLst>
                    <a:ext uri="{FF2B5EF4-FFF2-40B4-BE49-F238E27FC236}">
                      <a16:creationId xmlns:a16="http://schemas.microsoft.com/office/drawing/2014/main" id="{204EEC74-57DF-B835-6DE9-3C692F1E7FAE}"/>
                    </a:ext>
                  </a:extLst>
                </p:cNvPr>
                <p:cNvSpPr txBox="1"/>
                <p:nvPr/>
              </p:nvSpPr>
              <p:spPr>
                <a:xfrm rot="16200000">
                  <a:off x="11601488" y="6427594"/>
                  <a:ext cx="544472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55 (145)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185 (135)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95 (105)</a:t>
                  </a:r>
                </a:p>
              </p:txBody>
            </p:sp>
          </p:grpSp>
          <p:cxnSp>
            <p:nvCxnSpPr>
              <p:cNvPr id="313" name="Straight Arrow Connector 312">
                <a:extLst>
                  <a:ext uri="{FF2B5EF4-FFF2-40B4-BE49-F238E27FC236}">
                    <a16:creationId xmlns:a16="http://schemas.microsoft.com/office/drawing/2014/main" id="{F3F9AC35-A038-D949-FB13-B9C6C1F7B76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959846" y="6741636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cxnSp>
            <p:nvCxnSpPr>
              <p:cNvPr id="314" name="Straight Arrow Connector 313">
                <a:extLst>
                  <a:ext uri="{FF2B5EF4-FFF2-40B4-BE49-F238E27FC236}">
                    <a16:creationId xmlns:a16="http://schemas.microsoft.com/office/drawing/2014/main" id="{512DFB3A-CD3E-7082-8E10-4D027005BAF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959852" y="6549872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19AE4B52-BA67-A884-CFAD-1EF6470C4046}"/>
                  </a:ext>
                </a:extLst>
              </p:cNvPr>
              <p:cNvSpPr/>
              <p:nvPr/>
            </p:nvSpPr>
            <p:spPr>
              <a:xfrm rot="16200000">
                <a:off x="9005302" y="7244336"/>
                <a:ext cx="193675" cy="95846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83DBF248-8A94-DE22-F986-285FE82B7BC5}"/>
                  </a:ext>
                </a:extLst>
              </p:cNvPr>
              <p:cNvSpPr/>
              <p:nvPr/>
            </p:nvSpPr>
            <p:spPr>
              <a:xfrm>
                <a:off x="8547378" y="7125881"/>
                <a:ext cx="193675" cy="95846"/>
              </a:xfrm>
              <a:custGeom>
                <a:avLst/>
                <a:gdLst>
                  <a:gd name="connsiteX0" fmla="*/ 0 w 165100"/>
                  <a:gd name="connsiteY0" fmla="*/ 38100 h 41766"/>
                  <a:gd name="connsiteX1" fmla="*/ 133350 w 165100"/>
                  <a:gd name="connsiteY1" fmla="*/ 38100 h 41766"/>
                  <a:gd name="connsiteX2" fmla="*/ 165100 w 165100"/>
                  <a:gd name="connsiteY2" fmla="*/ 0 h 41766"/>
                  <a:gd name="connsiteX0" fmla="*/ 0 w 177800"/>
                  <a:gd name="connsiteY0" fmla="*/ 73025 h 79211"/>
                  <a:gd name="connsiteX1" fmla="*/ 133350 w 177800"/>
                  <a:gd name="connsiteY1" fmla="*/ 73025 h 79211"/>
                  <a:gd name="connsiteX2" fmla="*/ 177800 w 177800"/>
                  <a:gd name="connsiteY2" fmla="*/ 0 h 79211"/>
                  <a:gd name="connsiteX0" fmla="*/ 0 w 174625"/>
                  <a:gd name="connsiteY0" fmla="*/ 79375 h 82392"/>
                  <a:gd name="connsiteX1" fmla="*/ 130175 w 174625"/>
                  <a:gd name="connsiteY1" fmla="*/ 73025 h 82392"/>
                  <a:gd name="connsiteX2" fmla="*/ 174625 w 174625"/>
                  <a:gd name="connsiteY2" fmla="*/ 0 h 82392"/>
                  <a:gd name="connsiteX0" fmla="*/ 0 w 193675"/>
                  <a:gd name="connsiteY0" fmla="*/ 92075 h 95846"/>
                  <a:gd name="connsiteX1" fmla="*/ 130175 w 193675"/>
                  <a:gd name="connsiteY1" fmla="*/ 85725 h 95846"/>
                  <a:gd name="connsiteX2" fmla="*/ 193675 w 193675"/>
                  <a:gd name="connsiteY2" fmla="*/ 0 h 9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675" h="95846">
                    <a:moveTo>
                      <a:pt x="0" y="92075"/>
                    </a:moveTo>
                    <a:cubicBezTo>
                      <a:pt x="52916" y="95250"/>
                      <a:pt x="97896" y="101071"/>
                      <a:pt x="130175" y="85725"/>
                    </a:cubicBezTo>
                    <a:cubicBezTo>
                      <a:pt x="162454" y="70379"/>
                      <a:pt x="191558" y="15875"/>
                      <a:pt x="193675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B768495E-E8CB-9B40-5EAA-62A6EC448E66}"/>
                  </a:ext>
                </a:extLst>
              </p:cNvPr>
              <p:cNvCxnSpPr/>
              <p:nvPr/>
            </p:nvCxnSpPr>
            <p:spPr>
              <a:xfrm>
                <a:off x="8550553" y="7425123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cxnSp>
            <p:nvCxnSpPr>
              <p:cNvPr id="318" name="Straight Arrow Connector 317">
                <a:extLst>
                  <a:ext uri="{FF2B5EF4-FFF2-40B4-BE49-F238E27FC236}">
                    <a16:creationId xmlns:a16="http://schemas.microsoft.com/office/drawing/2014/main" id="{A016BDAB-04EB-38E5-BA18-67164EF501BB}"/>
                  </a:ext>
                </a:extLst>
              </p:cNvPr>
              <p:cNvCxnSpPr/>
              <p:nvPr/>
            </p:nvCxnSpPr>
            <p:spPr>
              <a:xfrm>
                <a:off x="8545791" y="7620737"/>
                <a:ext cx="1905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</p:grpSp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8F6B33E9-E516-430B-0B74-4C40BB7034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568443" y="5478491"/>
              <a:ext cx="190500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pic>
        <p:nvPicPr>
          <p:cNvPr id="341" name="Picture 340">
            <a:extLst>
              <a:ext uri="{FF2B5EF4-FFF2-40B4-BE49-F238E27FC236}">
                <a16:creationId xmlns:a16="http://schemas.microsoft.com/office/drawing/2014/main" id="{EBE7C13D-7FEF-6799-DEE3-9C990F983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74" y="3777640"/>
            <a:ext cx="220711" cy="254504"/>
          </a:xfrm>
          <a:prstGeom prst="rect">
            <a:avLst/>
          </a:prstGeom>
        </p:spPr>
      </p:pic>
      <p:pic>
        <p:nvPicPr>
          <p:cNvPr id="342" name="Picture 341">
            <a:extLst>
              <a:ext uri="{FF2B5EF4-FFF2-40B4-BE49-F238E27FC236}">
                <a16:creationId xmlns:a16="http://schemas.microsoft.com/office/drawing/2014/main" id="{E0B954FF-E760-9869-1DAF-5E6D04219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398">
            <a:off x="8081948" y="4120323"/>
            <a:ext cx="187307" cy="215986"/>
          </a:xfrm>
          <a:prstGeom prst="rect">
            <a:avLst/>
          </a:prstGeom>
        </p:spPr>
      </p:pic>
      <p:pic>
        <p:nvPicPr>
          <p:cNvPr id="343" name="Picture 342">
            <a:extLst>
              <a:ext uri="{FF2B5EF4-FFF2-40B4-BE49-F238E27FC236}">
                <a16:creationId xmlns:a16="http://schemas.microsoft.com/office/drawing/2014/main" id="{764CDFA6-91FB-FB6C-4E21-B14976C281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00" y="3007555"/>
            <a:ext cx="169019" cy="194898"/>
          </a:xfrm>
          <a:prstGeom prst="rect">
            <a:avLst/>
          </a:prstGeom>
        </p:spPr>
      </p:pic>
      <p:pic>
        <p:nvPicPr>
          <p:cNvPr id="344" name="Picture 343">
            <a:extLst>
              <a:ext uri="{FF2B5EF4-FFF2-40B4-BE49-F238E27FC236}">
                <a16:creationId xmlns:a16="http://schemas.microsoft.com/office/drawing/2014/main" id="{1A58BCA9-30C2-594E-FC6E-375497D95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85" y="3820479"/>
            <a:ext cx="190681" cy="219876"/>
          </a:xfrm>
          <a:prstGeom prst="rect">
            <a:avLst/>
          </a:prstGeom>
        </p:spPr>
      </p:pic>
      <p:grpSp>
        <p:nvGrpSpPr>
          <p:cNvPr id="345" name="Group 344">
            <a:extLst>
              <a:ext uri="{FF2B5EF4-FFF2-40B4-BE49-F238E27FC236}">
                <a16:creationId xmlns:a16="http://schemas.microsoft.com/office/drawing/2014/main" id="{0FCCB1DA-3613-4F36-B9B5-AA39C36F2AA8}"/>
              </a:ext>
            </a:extLst>
          </p:cNvPr>
          <p:cNvGrpSpPr/>
          <p:nvPr/>
        </p:nvGrpSpPr>
        <p:grpSpPr>
          <a:xfrm>
            <a:off x="7880140" y="1299733"/>
            <a:ext cx="2197100" cy="2197100"/>
            <a:chOff x="8664570" y="1917464"/>
            <a:chExt cx="2197100" cy="2197100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2D966AF-4C4B-4EE3-0F4D-1021F80984E8}"/>
                </a:ext>
              </a:extLst>
            </p:cNvPr>
            <p:cNvGrpSpPr/>
            <p:nvPr/>
          </p:nvGrpSpPr>
          <p:grpSpPr>
            <a:xfrm>
              <a:off x="8664570" y="1917464"/>
              <a:ext cx="2197100" cy="2197100"/>
              <a:chOff x="6362766" y="-95817"/>
              <a:chExt cx="2197100" cy="2197100"/>
            </a:xfrm>
          </p:grpSpPr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F7281D53-A852-67C6-8C9E-05536BBEE4E6}"/>
                  </a:ext>
                </a:extLst>
              </p:cNvPr>
              <p:cNvSpPr/>
              <p:nvPr/>
            </p:nvSpPr>
            <p:spPr>
              <a:xfrm>
                <a:off x="6362766" y="-95817"/>
                <a:ext cx="2197100" cy="21971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FEB7CAE4-EEC5-8968-DF12-5E1E3F517D32}"/>
                  </a:ext>
                </a:extLst>
              </p:cNvPr>
              <p:cNvCxnSpPr>
                <a:stCxn id="348" idx="4"/>
                <a:endCxn id="348" idx="0"/>
              </p:cNvCxnSpPr>
              <p:nvPr/>
            </p:nvCxnSpPr>
            <p:spPr>
              <a:xfrm flipV="1">
                <a:off x="7461316" y="-95817"/>
                <a:ext cx="0" cy="21971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C6FD0A-9259-3B06-038A-16EFDCC0128F}"/>
                  </a:ext>
                </a:extLst>
              </p:cNvPr>
              <p:cNvCxnSpPr>
                <a:cxnSpLocks/>
                <a:stCxn id="348" idx="2"/>
              </p:cNvCxnSpPr>
              <p:nvPr/>
            </p:nvCxnSpPr>
            <p:spPr>
              <a:xfrm>
                <a:off x="6362766" y="1002733"/>
                <a:ext cx="109855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9AE8BA16-969F-6817-E803-B66D1ED9D24A}"/>
                  </a:ext>
                </a:extLst>
              </p:cNvPr>
              <p:cNvGrpSpPr/>
              <p:nvPr/>
            </p:nvGrpSpPr>
            <p:grpSpPr>
              <a:xfrm>
                <a:off x="7586303" y="1084557"/>
                <a:ext cx="403547" cy="907488"/>
                <a:chOff x="7586303" y="1110437"/>
                <a:chExt cx="403547" cy="907488"/>
              </a:xfrm>
            </p:grpSpPr>
            <p:sp>
              <p:nvSpPr>
                <p:cNvPr id="356" name="TextBox 355">
                  <a:extLst>
                    <a:ext uri="{FF2B5EF4-FFF2-40B4-BE49-F238E27FC236}">
                      <a16:creationId xmlns:a16="http://schemas.microsoft.com/office/drawing/2014/main" id="{1BC60813-8AB5-5A99-BBD1-14925B1E8524}"/>
                    </a:ext>
                  </a:extLst>
                </p:cNvPr>
                <p:cNvSpPr txBox="1"/>
                <p:nvPr/>
              </p:nvSpPr>
              <p:spPr>
                <a:xfrm rot="16200000">
                  <a:off x="7507354" y="1535429"/>
                  <a:ext cx="65721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(260) 215</a:t>
                  </a:r>
                </a:p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(455) 390</a:t>
                  </a:r>
                </a:p>
              </p:txBody>
            </p:sp>
            <p:cxnSp>
              <p:nvCxnSpPr>
                <p:cNvPr id="357" name="Straight Arrow Connector 356">
                  <a:extLst>
                    <a:ext uri="{FF2B5EF4-FFF2-40B4-BE49-F238E27FC236}">
                      <a16:creationId xmlns:a16="http://schemas.microsoft.com/office/drawing/2014/main" id="{314D8E5E-4749-AEEB-10D1-1A4E2B7FD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58815" y="1110437"/>
                  <a:ext cx="0" cy="23809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cxnSp>
              <p:nvCxnSpPr>
                <p:cNvPr id="358" name="Straight Arrow Connector 357">
                  <a:extLst>
                    <a:ext uri="{FF2B5EF4-FFF2-40B4-BE49-F238E27FC236}">
                      <a16:creationId xmlns:a16="http://schemas.microsoft.com/office/drawing/2014/main" id="{A7D1EC29-115C-76F0-A70D-29DEB1EEC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2375" y="1110438"/>
                  <a:ext cx="0" cy="233482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</p:cxn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8C4A2A7C-91FD-AF3F-B79D-D1829AE87A42}"/>
                    </a:ext>
                  </a:extLst>
                </p:cNvPr>
                <p:cNvSpPr/>
                <p:nvPr/>
              </p:nvSpPr>
              <p:spPr>
                <a:xfrm rot="16200000">
                  <a:off x="7569231" y="1164439"/>
                  <a:ext cx="191009" cy="156866"/>
                </a:xfrm>
                <a:custGeom>
                  <a:avLst/>
                  <a:gdLst>
                    <a:gd name="connsiteX0" fmla="*/ 0 w 165100"/>
                    <a:gd name="connsiteY0" fmla="*/ 38100 h 41766"/>
                    <a:gd name="connsiteX1" fmla="*/ 133350 w 165100"/>
                    <a:gd name="connsiteY1" fmla="*/ 38100 h 41766"/>
                    <a:gd name="connsiteX2" fmla="*/ 165100 w 165100"/>
                    <a:gd name="connsiteY2" fmla="*/ 0 h 41766"/>
                    <a:gd name="connsiteX0" fmla="*/ 0 w 177800"/>
                    <a:gd name="connsiteY0" fmla="*/ 73025 h 79211"/>
                    <a:gd name="connsiteX1" fmla="*/ 133350 w 177800"/>
                    <a:gd name="connsiteY1" fmla="*/ 73025 h 79211"/>
                    <a:gd name="connsiteX2" fmla="*/ 177800 w 177800"/>
                    <a:gd name="connsiteY2" fmla="*/ 0 h 79211"/>
                    <a:gd name="connsiteX0" fmla="*/ 0 w 174625"/>
                    <a:gd name="connsiteY0" fmla="*/ 79375 h 82392"/>
                    <a:gd name="connsiteX1" fmla="*/ 130175 w 174625"/>
                    <a:gd name="connsiteY1" fmla="*/ 73025 h 82392"/>
                    <a:gd name="connsiteX2" fmla="*/ 174625 w 174625"/>
                    <a:gd name="connsiteY2" fmla="*/ 0 h 82392"/>
                    <a:gd name="connsiteX0" fmla="*/ 0 w 193675"/>
                    <a:gd name="connsiteY0" fmla="*/ 92075 h 95846"/>
                    <a:gd name="connsiteX1" fmla="*/ 130175 w 193675"/>
                    <a:gd name="connsiteY1" fmla="*/ 85725 h 95846"/>
                    <a:gd name="connsiteX2" fmla="*/ 193675 w 193675"/>
                    <a:gd name="connsiteY2" fmla="*/ 0 h 95846"/>
                    <a:gd name="connsiteX0" fmla="*/ 0 w 149562"/>
                    <a:gd name="connsiteY0" fmla="*/ 125089 h 128860"/>
                    <a:gd name="connsiteX1" fmla="*/ 130175 w 149562"/>
                    <a:gd name="connsiteY1" fmla="*/ 118739 h 128860"/>
                    <a:gd name="connsiteX2" fmla="*/ 146301 w 149562"/>
                    <a:gd name="connsiteY2" fmla="*/ 0 h 128860"/>
                    <a:gd name="connsiteX0" fmla="*/ 0 w 172665"/>
                    <a:gd name="connsiteY0" fmla="*/ 125089 h 125491"/>
                    <a:gd name="connsiteX1" fmla="*/ 161758 w 172665"/>
                    <a:gd name="connsiteY1" fmla="*/ 96729 h 125491"/>
                    <a:gd name="connsiteX2" fmla="*/ 146301 w 172665"/>
                    <a:gd name="connsiteY2" fmla="*/ 0 h 125491"/>
                    <a:gd name="connsiteX0" fmla="*/ 0 w 168051"/>
                    <a:gd name="connsiteY0" fmla="*/ 141597 h 141999"/>
                    <a:gd name="connsiteX1" fmla="*/ 161758 w 168051"/>
                    <a:gd name="connsiteY1" fmla="*/ 113237 h 141999"/>
                    <a:gd name="connsiteX2" fmla="*/ 93664 w 168051"/>
                    <a:gd name="connsiteY2" fmla="*/ 0 h 141999"/>
                    <a:gd name="connsiteX0" fmla="*/ 0 w 168051"/>
                    <a:gd name="connsiteY0" fmla="*/ 141597 h 141597"/>
                    <a:gd name="connsiteX1" fmla="*/ 90714 w 168051"/>
                    <a:gd name="connsiteY1" fmla="*/ 120702 h 141597"/>
                    <a:gd name="connsiteX2" fmla="*/ 161758 w 168051"/>
                    <a:gd name="connsiteY2" fmla="*/ 113237 h 141597"/>
                    <a:gd name="connsiteX3" fmla="*/ 93664 w 168051"/>
                    <a:gd name="connsiteY3" fmla="*/ 0 h 141597"/>
                    <a:gd name="connsiteX0" fmla="*/ 0 w 168051"/>
                    <a:gd name="connsiteY0" fmla="*/ 141597 h 141597"/>
                    <a:gd name="connsiteX1" fmla="*/ 90714 w 168051"/>
                    <a:gd name="connsiteY1" fmla="*/ 134461 h 141597"/>
                    <a:gd name="connsiteX2" fmla="*/ 161758 w 168051"/>
                    <a:gd name="connsiteY2" fmla="*/ 113237 h 141597"/>
                    <a:gd name="connsiteX3" fmla="*/ 93664 w 168051"/>
                    <a:gd name="connsiteY3" fmla="*/ 0 h 141597"/>
                    <a:gd name="connsiteX0" fmla="*/ 0 w 158724"/>
                    <a:gd name="connsiteY0" fmla="*/ 141597 h 141597"/>
                    <a:gd name="connsiteX1" fmla="*/ 90714 w 158724"/>
                    <a:gd name="connsiteY1" fmla="*/ 134461 h 141597"/>
                    <a:gd name="connsiteX2" fmla="*/ 151888 w 158724"/>
                    <a:gd name="connsiteY2" fmla="*/ 75409 h 141597"/>
                    <a:gd name="connsiteX3" fmla="*/ 93664 w 158724"/>
                    <a:gd name="connsiteY3" fmla="*/ 0 h 141597"/>
                    <a:gd name="connsiteX0" fmla="*/ 0 w 164932"/>
                    <a:gd name="connsiteY0" fmla="*/ 141597 h 141597"/>
                    <a:gd name="connsiteX1" fmla="*/ 90714 w 164932"/>
                    <a:gd name="connsiteY1" fmla="*/ 134461 h 141597"/>
                    <a:gd name="connsiteX2" fmla="*/ 158467 w 164932"/>
                    <a:gd name="connsiteY2" fmla="*/ 99486 h 141597"/>
                    <a:gd name="connsiteX3" fmla="*/ 93664 w 164932"/>
                    <a:gd name="connsiteY3" fmla="*/ 0 h 141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932" h="141597">
                      <a:moveTo>
                        <a:pt x="0" y="141597"/>
                      </a:moveTo>
                      <a:cubicBezTo>
                        <a:pt x="15119" y="138114"/>
                        <a:pt x="63754" y="139188"/>
                        <a:pt x="90714" y="134461"/>
                      </a:cubicBezTo>
                      <a:cubicBezTo>
                        <a:pt x="117674" y="129734"/>
                        <a:pt x="157975" y="119603"/>
                        <a:pt x="158467" y="99486"/>
                      </a:cubicBezTo>
                      <a:cubicBezTo>
                        <a:pt x="190746" y="84140"/>
                        <a:pt x="91547" y="15875"/>
                        <a:pt x="93664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5B9BD5"/>
                  </a:solidFill>
                  <a:prstDash val="solid"/>
                  <a:miter lim="800000"/>
                  <a:tailEnd type="triangle" w="med" len="sm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B6FB81E9-88DD-3487-E4E1-8CCFB44F553C}"/>
                  </a:ext>
                </a:extLst>
              </p:cNvPr>
              <p:cNvSpPr txBox="1"/>
              <p:nvPr/>
            </p:nvSpPr>
            <p:spPr>
              <a:xfrm rot="16200000">
                <a:off x="6642868" y="161617"/>
                <a:ext cx="657215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alibri" panose="020F0502020204030204"/>
                  </a:rPr>
                  <a:t>70 (165)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alibri" panose="020F0502020204030204"/>
                  </a:rPr>
                  <a:t>350 (410)</a:t>
                </a:r>
              </a:p>
            </p:txBody>
          </p:sp>
          <p:cxnSp>
            <p:nvCxnSpPr>
              <p:cNvPr id="353" name="Straight Arrow Connector 352">
                <a:extLst>
                  <a:ext uri="{FF2B5EF4-FFF2-40B4-BE49-F238E27FC236}">
                    <a16:creationId xmlns:a16="http://schemas.microsoft.com/office/drawing/2014/main" id="{CADE526B-F7C1-E827-0018-73F41926A6F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065242" y="738513"/>
                <a:ext cx="0" cy="23809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cxnSp>
            <p:nvCxnSpPr>
              <p:cNvPr id="354" name="Straight Arrow Connector 353">
                <a:extLst>
                  <a:ext uri="{FF2B5EF4-FFF2-40B4-BE49-F238E27FC236}">
                    <a16:creationId xmlns:a16="http://schemas.microsoft.com/office/drawing/2014/main" id="{74ABC895-4543-14EE-B47C-91910234BA4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192162" y="743129"/>
                <a:ext cx="0" cy="23348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  <a:tailEnd type="triangle" w="med" len="sm"/>
              </a:ln>
              <a:effectLst/>
            </p:spPr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A15A95A7-2E4A-35BC-C795-2C083C8FC698}"/>
                  </a:ext>
                </a:extLst>
              </p:cNvPr>
              <p:cNvCxnSpPr/>
              <p:nvPr/>
            </p:nvCxnSpPr>
            <p:spPr>
              <a:xfrm>
                <a:off x="6933722" y="726339"/>
                <a:ext cx="0" cy="24777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C019FDEC-96E5-7380-E308-BA61E9A31938}"/>
                </a:ext>
              </a:extLst>
            </p:cNvPr>
            <p:cNvSpPr/>
            <p:nvPr/>
          </p:nvSpPr>
          <p:spPr>
            <a:xfrm rot="5400000">
              <a:off x="9007822" y="2838492"/>
              <a:ext cx="196850" cy="66184"/>
            </a:xfrm>
            <a:custGeom>
              <a:avLst/>
              <a:gdLst>
                <a:gd name="connsiteX0" fmla="*/ 0 w 187325"/>
                <a:gd name="connsiteY0" fmla="*/ 273 h 44723"/>
                <a:gd name="connsiteX1" fmla="*/ 104775 w 187325"/>
                <a:gd name="connsiteY1" fmla="*/ 6623 h 44723"/>
                <a:gd name="connsiteX2" fmla="*/ 187325 w 187325"/>
                <a:gd name="connsiteY2" fmla="*/ 44723 h 44723"/>
                <a:gd name="connsiteX0" fmla="*/ 0 w 168275"/>
                <a:gd name="connsiteY0" fmla="*/ 891 h 61216"/>
                <a:gd name="connsiteX1" fmla="*/ 104775 w 168275"/>
                <a:gd name="connsiteY1" fmla="*/ 7241 h 61216"/>
                <a:gd name="connsiteX2" fmla="*/ 168275 w 168275"/>
                <a:gd name="connsiteY2" fmla="*/ 61216 h 61216"/>
                <a:gd name="connsiteX0" fmla="*/ 0 w 180975"/>
                <a:gd name="connsiteY0" fmla="*/ 2244 h 59394"/>
                <a:gd name="connsiteX1" fmla="*/ 117475 w 180975"/>
                <a:gd name="connsiteY1" fmla="*/ 5419 h 59394"/>
                <a:gd name="connsiteX2" fmla="*/ 180975 w 180975"/>
                <a:gd name="connsiteY2" fmla="*/ 59394 h 59394"/>
                <a:gd name="connsiteX0" fmla="*/ 0 w 196850"/>
                <a:gd name="connsiteY0" fmla="*/ 2684 h 66184"/>
                <a:gd name="connsiteX1" fmla="*/ 117475 w 196850"/>
                <a:gd name="connsiteY1" fmla="*/ 5859 h 66184"/>
                <a:gd name="connsiteX2" fmla="*/ 196850 w 196850"/>
                <a:gd name="connsiteY2" fmla="*/ 66184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" h="66184">
                  <a:moveTo>
                    <a:pt x="0" y="2684"/>
                  </a:moveTo>
                  <a:cubicBezTo>
                    <a:pt x="36777" y="2155"/>
                    <a:pt x="84667" y="-4724"/>
                    <a:pt x="117475" y="5859"/>
                  </a:cubicBezTo>
                  <a:cubicBezTo>
                    <a:pt x="150283" y="16442"/>
                    <a:pt x="171185" y="50838"/>
                    <a:pt x="196850" y="66184"/>
                  </a:cubicBezTo>
                </a:path>
              </a:pathLst>
            </a:cu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 w="med" len="sm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0" name="TextBox 359">
            <a:extLst>
              <a:ext uri="{FF2B5EF4-FFF2-40B4-BE49-F238E27FC236}">
                <a16:creationId xmlns:a16="http://schemas.microsoft.com/office/drawing/2014/main" id="{329B55A4-80D4-D9A4-0A5A-C65878C40C2F}"/>
              </a:ext>
            </a:extLst>
          </p:cNvPr>
          <p:cNvSpPr txBox="1"/>
          <p:nvPr/>
        </p:nvSpPr>
        <p:spPr>
          <a:xfrm>
            <a:off x="6962092" y="3416661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5B9BD5"/>
                </a:solidFill>
                <a:latin typeface="Calibri" panose="020F0502020204030204"/>
              </a:rPr>
              <a:t>520 </a:t>
            </a:r>
          </a:p>
          <a:p>
            <a:pPr algn="ctr"/>
            <a:r>
              <a:rPr lang="en-US" sz="1000" dirty="0">
                <a:solidFill>
                  <a:srgbClr val="5B9BD5"/>
                </a:solidFill>
                <a:latin typeface="Calibri" panose="020F0502020204030204"/>
              </a:rPr>
              <a:t>(1020)</a:t>
            </a:r>
          </a:p>
        </p:txBody>
      </p: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FE25678D-8FB2-4598-F164-9522AD8122F0}"/>
              </a:ext>
            </a:extLst>
          </p:cNvPr>
          <p:cNvCxnSpPr>
            <a:cxnSpLocks/>
            <a:stCxn id="194" idx="1"/>
          </p:cNvCxnSpPr>
          <p:nvPr/>
        </p:nvCxnSpPr>
        <p:spPr>
          <a:xfrm flipV="1">
            <a:off x="6971891" y="3556939"/>
            <a:ext cx="182337" cy="124842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362" name="TextBox 361">
            <a:extLst>
              <a:ext uri="{FF2B5EF4-FFF2-40B4-BE49-F238E27FC236}">
                <a16:creationId xmlns:a16="http://schemas.microsoft.com/office/drawing/2014/main" id="{F5408990-C36C-70B6-1407-4A41853C26D3}"/>
              </a:ext>
            </a:extLst>
          </p:cNvPr>
          <p:cNvSpPr txBox="1"/>
          <p:nvPr/>
        </p:nvSpPr>
        <p:spPr>
          <a:xfrm>
            <a:off x="5895771" y="3356068"/>
            <a:ext cx="6568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5B9BD5"/>
                </a:solidFill>
                <a:latin typeface="Calibri" panose="020F0502020204030204"/>
              </a:rPr>
              <a:t>445 </a:t>
            </a:r>
          </a:p>
          <a:p>
            <a:pPr algn="ctr"/>
            <a:r>
              <a:rPr lang="en-US" sz="1000" dirty="0">
                <a:solidFill>
                  <a:srgbClr val="5B9BD5"/>
                </a:solidFill>
                <a:latin typeface="Calibri" panose="020F0502020204030204"/>
              </a:rPr>
              <a:t>(795)</a:t>
            </a:r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2DCF5708-9099-3175-0F90-7E9CF3FA40C5}"/>
              </a:ext>
            </a:extLst>
          </p:cNvPr>
          <p:cNvCxnSpPr>
            <a:cxnSpLocks/>
          </p:cNvCxnSpPr>
          <p:nvPr/>
        </p:nvCxnSpPr>
        <p:spPr>
          <a:xfrm flipV="1">
            <a:off x="5938153" y="3497239"/>
            <a:ext cx="164310" cy="150221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5F958-384D-525C-9121-54D76A5B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65774-E3C6-8124-06EA-78596616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extBox 767">
            <a:extLst>
              <a:ext uri="{FF2B5EF4-FFF2-40B4-BE49-F238E27FC236}">
                <a16:creationId xmlns:a16="http://schemas.microsoft.com/office/drawing/2014/main" id="{5F686959-7488-9CB0-446B-3C3E3A70B6FA}"/>
              </a:ext>
            </a:extLst>
          </p:cNvPr>
          <p:cNvSpPr txBox="1"/>
          <p:nvPr/>
        </p:nvSpPr>
        <p:spPr>
          <a:xfrm>
            <a:off x="10309917" y="1966217"/>
            <a:ext cx="660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to NB I-95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on-ramp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D36F27-AC51-8C3B-15B3-D40066C8DD0E}"/>
              </a:ext>
            </a:extLst>
          </p:cNvPr>
          <p:cNvGrpSpPr/>
          <p:nvPr/>
        </p:nvGrpSpPr>
        <p:grpSpPr>
          <a:xfrm>
            <a:off x="10416640" y="1240279"/>
            <a:ext cx="1443120" cy="1774129"/>
            <a:chOff x="10416640" y="1248668"/>
            <a:chExt cx="1443120" cy="1774129"/>
          </a:xfrm>
        </p:grpSpPr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C756185A-2822-B154-3C4E-3D85AAC3BC2A}"/>
                </a:ext>
              </a:extLst>
            </p:cNvPr>
            <p:cNvSpPr/>
            <p:nvPr/>
          </p:nvSpPr>
          <p:spPr>
            <a:xfrm>
              <a:off x="10416640" y="1248668"/>
              <a:ext cx="1443120" cy="171876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60" name="Straight Connector 759">
              <a:extLst>
                <a:ext uri="{FF2B5EF4-FFF2-40B4-BE49-F238E27FC236}">
                  <a16:creationId xmlns:a16="http://schemas.microsoft.com/office/drawing/2014/main" id="{3F695AA4-80AF-4901-9BCB-0B2AD0E6DB77}"/>
                </a:ext>
              </a:extLst>
            </p:cNvPr>
            <p:cNvCxnSpPr/>
            <p:nvPr/>
          </p:nvCxnSpPr>
          <p:spPr>
            <a:xfrm>
              <a:off x="11157050" y="1252765"/>
              <a:ext cx="0" cy="177003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761" name="Straight Connector 760">
              <a:extLst>
                <a:ext uri="{FF2B5EF4-FFF2-40B4-BE49-F238E27FC236}">
                  <a16:creationId xmlns:a16="http://schemas.microsoft.com/office/drawing/2014/main" id="{205D8818-18CC-B0A9-0E5E-4D2906028F36}"/>
                </a:ext>
              </a:extLst>
            </p:cNvPr>
            <p:cNvCxnSpPr>
              <a:cxnSpLocks/>
              <a:stCxn id="759" idx="1"/>
              <a:endCxn id="759" idx="3"/>
            </p:cNvCxnSpPr>
            <p:nvPr/>
          </p:nvCxnSpPr>
          <p:spPr>
            <a:xfrm>
              <a:off x="10416640" y="2108050"/>
              <a:ext cx="144312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072ABCDD-9274-AA4B-E5E0-20FF990A1803}"/>
                </a:ext>
              </a:extLst>
            </p:cNvPr>
            <p:cNvSpPr/>
            <p:nvPr/>
          </p:nvSpPr>
          <p:spPr>
            <a:xfrm>
              <a:off x="11070585" y="2044934"/>
              <a:ext cx="172931" cy="181726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763" name="TextBox 762">
              <a:extLst>
                <a:ext uri="{FF2B5EF4-FFF2-40B4-BE49-F238E27FC236}">
                  <a16:creationId xmlns:a16="http://schemas.microsoft.com/office/drawing/2014/main" id="{CA62B044-5A73-2E41-AD1E-CE7AA8806199}"/>
                </a:ext>
              </a:extLst>
            </p:cNvPr>
            <p:cNvSpPr txBox="1"/>
            <p:nvPr/>
          </p:nvSpPr>
          <p:spPr>
            <a:xfrm rot="16200000">
              <a:off x="10788922" y="2500540"/>
              <a:ext cx="628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Airport Rd</a:t>
              </a:r>
            </a:p>
          </p:txBody>
        </p:sp>
        <p:grpSp>
          <p:nvGrpSpPr>
            <p:cNvPr id="764" name="Group 763">
              <a:extLst>
                <a:ext uri="{FF2B5EF4-FFF2-40B4-BE49-F238E27FC236}">
                  <a16:creationId xmlns:a16="http://schemas.microsoft.com/office/drawing/2014/main" id="{0770D961-E849-4B6E-AD16-B83AD6743C1C}"/>
                </a:ext>
              </a:extLst>
            </p:cNvPr>
            <p:cNvGrpSpPr/>
            <p:nvPr/>
          </p:nvGrpSpPr>
          <p:grpSpPr>
            <a:xfrm>
              <a:off x="11303301" y="2137869"/>
              <a:ext cx="318584" cy="228863"/>
              <a:chOff x="10751621" y="1826179"/>
              <a:chExt cx="318584" cy="228863"/>
            </a:xfrm>
          </p:grpSpPr>
          <p:sp>
            <p:nvSpPr>
              <p:cNvPr id="765" name="Bent Arrow 179">
                <a:extLst>
                  <a:ext uri="{FF2B5EF4-FFF2-40B4-BE49-F238E27FC236}">
                    <a16:creationId xmlns:a16="http://schemas.microsoft.com/office/drawing/2014/main" id="{D856C0D9-1E9A-E445-3190-C66FC4B09826}"/>
                  </a:ext>
                </a:extLst>
              </p:cNvPr>
              <p:cNvSpPr/>
              <p:nvPr/>
            </p:nvSpPr>
            <p:spPr>
              <a:xfrm rot="10800000" flipV="1">
                <a:off x="10751621" y="1880156"/>
                <a:ext cx="129904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Right Arrow 180">
                <a:extLst>
                  <a:ext uri="{FF2B5EF4-FFF2-40B4-BE49-F238E27FC236}">
                    <a16:creationId xmlns:a16="http://schemas.microsoft.com/office/drawing/2014/main" id="{FCD0F709-EEE6-F526-EFE2-F4B2F0D74F5E}"/>
                  </a:ext>
                </a:extLst>
              </p:cNvPr>
              <p:cNvSpPr/>
              <p:nvPr/>
            </p:nvSpPr>
            <p:spPr>
              <a:xfrm rot="16200000">
                <a:off x="10825150" y="1903376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Right Arrow 180">
                <a:extLst>
                  <a:ext uri="{FF2B5EF4-FFF2-40B4-BE49-F238E27FC236}">
                    <a16:creationId xmlns:a16="http://schemas.microsoft.com/office/drawing/2014/main" id="{20F27801-1C80-E8E7-B9E5-3F9053749EB8}"/>
                  </a:ext>
                </a:extLst>
              </p:cNvPr>
              <p:cNvSpPr/>
              <p:nvPr/>
            </p:nvSpPr>
            <p:spPr>
              <a:xfrm rot="16200000">
                <a:off x="10919490" y="1903376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23E36F6A-F9EB-6F15-E200-98582A7F8409}"/>
                </a:ext>
              </a:extLst>
            </p:cNvPr>
            <p:cNvGrpSpPr/>
            <p:nvPr/>
          </p:nvGrpSpPr>
          <p:grpSpPr>
            <a:xfrm>
              <a:off x="10702694" y="1820616"/>
              <a:ext cx="324526" cy="230803"/>
              <a:chOff x="10029094" y="1383161"/>
              <a:chExt cx="324526" cy="230803"/>
            </a:xfrm>
          </p:grpSpPr>
          <p:sp>
            <p:nvSpPr>
              <p:cNvPr id="770" name="Right Arrow 184">
                <a:extLst>
                  <a:ext uri="{FF2B5EF4-FFF2-40B4-BE49-F238E27FC236}">
                    <a16:creationId xmlns:a16="http://schemas.microsoft.com/office/drawing/2014/main" id="{3A66C8D4-A8A3-767E-3C54-13B7BDA4D2D5}"/>
                  </a:ext>
                </a:extLst>
              </p:cNvPr>
              <p:cNvSpPr/>
              <p:nvPr/>
            </p:nvSpPr>
            <p:spPr>
              <a:xfrm rot="5400000">
                <a:off x="10101037" y="1463249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Bent Arrow 193">
                <a:extLst>
                  <a:ext uri="{FF2B5EF4-FFF2-40B4-BE49-F238E27FC236}">
                    <a16:creationId xmlns:a16="http://schemas.microsoft.com/office/drawing/2014/main" id="{18D6CCBA-6881-200B-6F4C-8C6C1D0F938E}"/>
                  </a:ext>
                </a:extLst>
              </p:cNvPr>
              <p:cNvSpPr/>
              <p:nvPr/>
            </p:nvSpPr>
            <p:spPr>
              <a:xfrm flipH="1" flipV="1">
                <a:off x="10029094" y="1383235"/>
                <a:ext cx="129904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Right Arrow 184">
                <a:extLst>
                  <a:ext uri="{FF2B5EF4-FFF2-40B4-BE49-F238E27FC236}">
                    <a16:creationId xmlns:a16="http://schemas.microsoft.com/office/drawing/2014/main" id="{7C72D5A9-6EEA-DBCF-5FAC-2E66A0A8FE81}"/>
                  </a:ext>
                </a:extLst>
              </p:cNvPr>
              <p:cNvSpPr/>
              <p:nvPr/>
            </p:nvSpPr>
            <p:spPr>
              <a:xfrm rot="5400000">
                <a:off x="10202905" y="1460358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73" name="TextBox 772">
              <a:extLst>
                <a:ext uri="{FF2B5EF4-FFF2-40B4-BE49-F238E27FC236}">
                  <a16:creationId xmlns:a16="http://schemas.microsoft.com/office/drawing/2014/main" id="{1DCC8331-DDBF-D0CD-F94C-9DF4E1D59E0E}"/>
                </a:ext>
              </a:extLst>
            </p:cNvPr>
            <p:cNvSpPr txBox="1"/>
            <p:nvPr/>
          </p:nvSpPr>
          <p:spPr>
            <a:xfrm>
              <a:off x="11225210" y="2443328"/>
              <a:ext cx="552823" cy="246221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0.5/A</a:t>
              </a:r>
            </a:p>
          </p:txBody>
        </p:sp>
        <p:sp>
          <p:nvSpPr>
            <p:cNvPr id="774" name="TextBox 773">
              <a:extLst>
                <a:ext uri="{FF2B5EF4-FFF2-40B4-BE49-F238E27FC236}">
                  <a16:creationId xmlns:a16="http://schemas.microsoft.com/office/drawing/2014/main" id="{F0BE065F-BE48-5291-34AF-CFE3C88901CC}"/>
                </a:ext>
              </a:extLst>
            </p:cNvPr>
            <p:cNvSpPr txBox="1"/>
            <p:nvPr/>
          </p:nvSpPr>
          <p:spPr>
            <a:xfrm>
              <a:off x="11227260" y="2692530"/>
              <a:ext cx="550773" cy="246221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6.2/A</a:t>
              </a:r>
            </a:p>
          </p:txBody>
        </p:sp>
        <p:cxnSp>
          <p:nvCxnSpPr>
            <p:cNvPr id="775" name="Straight Connector 774">
              <a:extLst>
                <a:ext uri="{FF2B5EF4-FFF2-40B4-BE49-F238E27FC236}">
                  <a16:creationId xmlns:a16="http://schemas.microsoft.com/office/drawing/2014/main" id="{A0A10DAD-3AA9-B317-C148-16945D2105EB}"/>
                </a:ext>
              </a:extLst>
            </p:cNvPr>
            <p:cNvCxnSpPr>
              <a:cxnSpLocks/>
            </p:cNvCxnSpPr>
            <p:nvPr/>
          </p:nvCxnSpPr>
          <p:spPr>
            <a:xfrm>
              <a:off x="11227260" y="2685264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76" name="TextBox 775">
              <a:extLst>
                <a:ext uri="{FF2B5EF4-FFF2-40B4-BE49-F238E27FC236}">
                  <a16:creationId xmlns:a16="http://schemas.microsoft.com/office/drawing/2014/main" id="{0232EC5E-A8F9-34E0-D5AC-08088FB5A9D2}"/>
                </a:ext>
              </a:extLst>
            </p:cNvPr>
            <p:cNvSpPr txBox="1"/>
            <p:nvPr/>
          </p:nvSpPr>
          <p:spPr>
            <a:xfrm>
              <a:off x="10547509" y="1295038"/>
              <a:ext cx="55282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32.9/C</a:t>
              </a:r>
            </a:p>
          </p:txBody>
        </p:sp>
        <p:sp>
          <p:nvSpPr>
            <p:cNvPr id="777" name="TextBox 776">
              <a:extLst>
                <a:ext uri="{FF2B5EF4-FFF2-40B4-BE49-F238E27FC236}">
                  <a16:creationId xmlns:a16="http://schemas.microsoft.com/office/drawing/2014/main" id="{28A7767D-A2E6-DA0B-DE89-8828606AE11D}"/>
                </a:ext>
              </a:extLst>
            </p:cNvPr>
            <p:cNvSpPr txBox="1"/>
            <p:nvPr/>
          </p:nvSpPr>
          <p:spPr>
            <a:xfrm>
              <a:off x="10549559" y="1544240"/>
              <a:ext cx="550773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38.2/D</a:t>
              </a:r>
            </a:p>
          </p:txBody>
        </p:sp>
        <p:cxnSp>
          <p:nvCxnSpPr>
            <p:cNvPr id="778" name="Straight Connector 777">
              <a:extLst>
                <a:ext uri="{FF2B5EF4-FFF2-40B4-BE49-F238E27FC236}">
                  <a16:creationId xmlns:a16="http://schemas.microsoft.com/office/drawing/2014/main" id="{D16EA6B7-F18A-6513-70AE-7FE7CE94F2B4}"/>
                </a:ext>
              </a:extLst>
            </p:cNvPr>
            <p:cNvCxnSpPr>
              <a:cxnSpLocks/>
            </p:cNvCxnSpPr>
            <p:nvPr/>
          </p:nvCxnSpPr>
          <p:spPr>
            <a:xfrm>
              <a:off x="10549559" y="1536974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58" name="Group 757">
            <a:extLst>
              <a:ext uri="{FF2B5EF4-FFF2-40B4-BE49-F238E27FC236}">
                <a16:creationId xmlns:a16="http://schemas.microsoft.com/office/drawing/2014/main" id="{9D72AB9A-3524-F5E3-AA51-9F41101CF12F}"/>
              </a:ext>
            </a:extLst>
          </p:cNvPr>
          <p:cNvGrpSpPr/>
          <p:nvPr/>
        </p:nvGrpSpPr>
        <p:grpSpPr>
          <a:xfrm>
            <a:off x="8365634" y="1205789"/>
            <a:ext cx="1868205" cy="1774974"/>
            <a:chOff x="7603451" y="573509"/>
            <a:chExt cx="1868205" cy="1774974"/>
          </a:xfrm>
        </p:grpSpPr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AB1EDCD8-B38C-C7C2-2C23-09CAB59236C5}"/>
                </a:ext>
              </a:extLst>
            </p:cNvPr>
            <p:cNvSpPr/>
            <p:nvPr/>
          </p:nvSpPr>
          <p:spPr>
            <a:xfrm>
              <a:off x="7603451" y="573509"/>
              <a:ext cx="1868205" cy="177003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Right Arrow 172">
              <a:extLst>
                <a:ext uri="{FF2B5EF4-FFF2-40B4-BE49-F238E27FC236}">
                  <a16:creationId xmlns:a16="http://schemas.microsoft.com/office/drawing/2014/main" id="{72EEF484-B11E-929E-9634-BC867155D42A}"/>
                </a:ext>
              </a:extLst>
            </p:cNvPr>
            <p:cNvSpPr/>
            <p:nvPr/>
          </p:nvSpPr>
          <p:spPr>
            <a:xfrm>
              <a:off x="8271225" y="1832474"/>
              <a:ext cx="210039" cy="79774"/>
            </a:xfrm>
            <a:prstGeom prst="rightArrow">
              <a:avLst>
                <a:gd name="adj1" fmla="val 28513"/>
                <a:gd name="adj2" fmla="val 139539"/>
              </a:avLst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Right Arrow 173">
              <a:extLst>
                <a:ext uri="{FF2B5EF4-FFF2-40B4-BE49-F238E27FC236}">
                  <a16:creationId xmlns:a16="http://schemas.microsoft.com/office/drawing/2014/main" id="{32B4E305-0883-71AC-7E35-10EA0FDA9339}"/>
                </a:ext>
              </a:extLst>
            </p:cNvPr>
            <p:cNvSpPr/>
            <p:nvPr/>
          </p:nvSpPr>
          <p:spPr>
            <a:xfrm>
              <a:off x="8271225" y="1938389"/>
              <a:ext cx="210039" cy="79774"/>
            </a:xfrm>
            <a:prstGeom prst="rightArrow">
              <a:avLst>
                <a:gd name="adj1" fmla="val 28513"/>
                <a:gd name="adj2" fmla="val 139539"/>
              </a:avLst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Right Arrow 174">
              <a:extLst>
                <a:ext uri="{FF2B5EF4-FFF2-40B4-BE49-F238E27FC236}">
                  <a16:creationId xmlns:a16="http://schemas.microsoft.com/office/drawing/2014/main" id="{811FCE02-99B6-45CE-A2CE-F2C630F6674E}"/>
                </a:ext>
              </a:extLst>
            </p:cNvPr>
            <p:cNvSpPr/>
            <p:nvPr/>
          </p:nvSpPr>
          <p:spPr>
            <a:xfrm>
              <a:off x="8271225" y="2056275"/>
              <a:ext cx="210039" cy="79774"/>
            </a:xfrm>
            <a:prstGeom prst="rightArrow">
              <a:avLst>
                <a:gd name="adj1" fmla="val 28513"/>
                <a:gd name="adj2" fmla="val 139539"/>
              </a:avLst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Bent Arrow 175">
              <a:extLst>
                <a:ext uri="{FF2B5EF4-FFF2-40B4-BE49-F238E27FC236}">
                  <a16:creationId xmlns:a16="http://schemas.microsoft.com/office/drawing/2014/main" id="{A77A9488-B2DA-3A77-7515-D0C6AA8EF070}"/>
                </a:ext>
              </a:extLst>
            </p:cNvPr>
            <p:cNvSpPr/>
            <p:nvPr/>
          </p:nvSpPr>
          <p:spPr>
            <a:xfrm rot="5400000">
              <a:off x="8287766" y="2159852"/>
              <a:ext cx="140958" cy="161171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Bent Arrow 176">
              <a:extLst>
                <a:ext uri="{FF2B5EF4-FFF2-40B4-BE49-F238E27FC236}">
                  <a16:creationId xmlns:a16="http://schemas.microsoft.com/office/drawing/2014/main" id="{C2E0F463-9AC0-6352-3857-EF555F16E03C}"/>
                </a:ext>
              </a:extLst>
            </p:cNvPr>
            <p:cNvSpPr/>
            <p:nvPr/>
          </p:nvSpPr>
          <p:spPr>
            <a:xfrm rot="16200000" flipV="1">
              <a:off x="8287765" y="1482791"/>
              <a:ext cx="140958" cy="161171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Bent Arrow 181">
              <a:extLst>
                <a:ext uri="{FF2B5EF4-FFF2-40B4-BE49-F238E27FC236}">
                  <a16:creationId xmlns:a16="http://schemas.microsoft.com/office/drawing/2014/main" id="{DCC7F7CD-5747-12D5-B6CB-8D549B393926}"/>
                </a:ext>
              </a:extLst>
            </p:cNvPr>
            <p:cNvSpPr/>
            <p:nvPr/>
          </p:nvSpPr>
          <p:spPr>
            <a:xfrm rot="16200000" flipV="1">
              <a:off x="8287766" y="1644349"/>
              <a:ext cx="140958" cy="161171"/>
            </a:xfrm>
            <a:prstGeom prst="bentArrow">
              <a:avLst>
                <a:gd name="adj1" fmla="val 17977"/>
                <a:gd name="adj2" fmla="val 32023"/>
                <a:gd name="adj3" fmla="val 46068"/>
                <a:gd name="adj4" fmla="val 25022"/>
              </a:avLst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F3B773FE-04F7-A80A-DC6B-86BABEEB0A42}"/>
                </a:ext>
              </a:extLst>
            </p:cNvPr>
            <p:cNvGrpSpPr/>
            <p:nvPr/>
          </p:nvGrpSpPr>
          <p:grpSpPr>
            <a:xfrm>
              <a:off x="8584265" y="694449"/>
              <a:ext cx="214408" cy="619252"/>
              <a:chOff x="8690945" y="976389"/>
              <a:chExt cx="214408" cy="619252"/>
            </a:xfrm>
          </p:grpSpPr>
          <p:sp>
            <p:nvSpPr>
              <p:cNvPr id="727" name="Bent Arrow 186">
                <a:extLst>
                  <a:ext uri="{FF2B5EF4-FFF2-40B4-BE49-F238E27FC236}">
                    <a16:creationId xmlns:a16="http://schemas.microsoft.com/office/drawing/2014/main" id="{251332DB-066A-6CE0-CE84-BFB973D202A7}"/>
                  </a:ext>
                </a:extLst>
              </p:cNvPr>
              <p:cNvSpPr/>
              <p:nvPr/>
            </p:nvSpPr>
            <p:spPr>
              <a:xfrm rot="5400000" flipV="1">
                <a:off x="8754289" y="1444576"/>
                <a:ext cx="140958" cy="161171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Right Arrow 188">
                <a:extLst>
                  <a:ext uri="{FF2B5EF4-FFF2-40B4-BE49-F238E27FC236}">
                    <a16:creationId xmlns:a16="http://schemas.microsoft.com/office/drawing/2014/main" id="{DA81A547-96EA-049D-E73E-FD00D0235AE0}"/>
                  </a:ext>
                </a:extLst>
              </p:cNvPr>
              <p:cNvSpPr/>
              <p:nvPr/>
            </p:nvSpPr>
            <p:spPr>
              <a:xfrm rot="10800000">
                <a:off x="8690945" y="1354180"/>
                <a:ext cx="210039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Right Arrow 189">
                <a:extLst>
                  <a:ext uri="{FF2B5EF4-FFF2-40B4-BE49-F238E27FC236}">
                    <a16:creationId xmlns:a16="http://schemas.microsoft.com/office/drawing/2014/main" id="{A2FEBBEB-4CE8-0502-C769-F50B6BC45037}"/>
                  </a:ext>
                </a:extLst>
              </p:cNvPr>
              <p:cNvSpPr/>
              <p:nvPr/>
            </p:nvSpPr>
            <p:spPr>
              <a:xfrm rot="10800000">
                <a:off x="8690945" y="1253678"/>
                <a:ext cx="210039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Right Arrow 190">
                <a:extLst>
                  <a:ext uri="{FF2B5EF4-FFF2-40B4-BE49-F238E27FC236}">
                    <a16:creationId xmlns:a16="http://schemas.microsoft.com/office/drawing/2014/main" id="{D87CD7B5-3514-9012-DE0D-8D07E82D317A}"/>
                  </a:ext>
                </a:extLst>
              </p:cNvPr>
              <p:cNvSpPr/>
              <p:nvPr/>
            </p:nvSpPr>
            <p:spPr>
              <a:xfrm rot="10800000">
                <a:off x="8690945" y="1147135"/>
                <a:ext cx="210039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Bent Arrow 191">
                <a:extLst>
                  <a:ext uri="{FF2B5EF4-FFF2-40B4-BE49-F238E27FC236}">
                    <a16:creationId xmlns:a16="http://schemas.microsoft.com/office/drawing/2014/main" id="{C6788050-3714-AF62-BD8F-BA4E26EBFD27}"/>
                  </a:ext>
                </a:extLst>
              </p:cNvPr>
              <p:cNvSpPr/>
              <p:nvPr/>
            </p:nvSpPr>
            <p:spPr>
              <a:xfrm rot="16200000">
                <a:off x="8747940" y="966282"/>
                <a:ext cx="140958" cy="161171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A9482B2B-5496-A4FD-4C20-61F900903A72}"/>
                </a:ext>
              </a:extLst>
            </p:cNvPr>
            <p:cNvGrpSpPr/>
            <p:nvPr/>
          </p:nvGrpSpPr>
          <p:grpSpPr>
            <a:xfrm>
              <a:off x="7814049" y="1199716"/>
              <a:ext cx="371650" cy="230729"/>
              <a:chOff x="8583669" y="1374976"/>
              <a:chExt cx="371650" cy="230729"/>
            </a:xfrm>
          </p:grpSpPr>
          <p:sp>
            <p:nvSpPr>
              <p:cNvPr id="733" name="Bent Arrow 182">
                <a:extLst>
                  <a:ext uri="{FF2B5EF4-FFF2-40B4-BE49-F238E27FC236}">
                    <a16:creationId xmlns:a16="http://schemas.microsoft.com/office/drawing/2014/main" id="{C34535E6-0FC2-9173-7A66-6EF565B08A53}"/>
                  </a:ext>
                </a:extLst>
              </p:cNvPr>
              <p:cNvSpPr/>
              <p:nvPr/>
            </p:nvSpPr>
            <p:spPr>
              <a:xfrm flipV="1">
                <a:off x="8825415" y="1378452"/>
                <a:ext cx="129904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Right Arrow 184">
                <a:extLst>
                  <a:ext uri="{FF2B5EF4-FFF2-40B4-BE49-F238E27FC236}">
                    <a16:creationId xmlns:a16="http://schemas.microsoft.com/office/drawing/2014/main" id="{7F519B01-851E-AB44-6D87-203B94845CCF}"/>
                  </a:ext>
                </a:extLst>
              </p:cNvPr>
              <p:cNvSpPr/>
              <p:nvPr/>
            </p:nvSpPr>
            <p:spPr>
              <a:xfrm rot="5400000">
                <a:off x="8655612" y="1454990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Bent Arrow 193">
                <a:extLst>
                  <a:ext uri="{FF2B5EF4-FFF2-40B4-BE49-F238E27FC236}">
                    <a16:creationId xmlns:a16="http://schemas.microsoft.com/office/drawing/2014/main" id="{F4ACC7AB-8F10-862C-515A-3304761BF4C3}"/>
                  </a:ext>
                </a:extLst>
              </p:cNvPr>
              <p:cNvSpPr/>
              <p:nvPr/>
            </p:nvSpPr>
            <p:spPr>
              <a:xfrm flipH="1" flipV="1">
                <a:off x="8583669" y="1374976"/>
                <a:ext cx="129904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36" name="Straight Connector 735">
              <a:extLst>
                <a:ext uri="{FF2B5EF4-FFF2-40B4-BE49-F238E27FC236}">
                  <a16:creationId xmlns:a16="http://schemas.microsoft.com/office/drawing/2014/main" id="{D4141D75-32A7-C995-7002-C198E7EC19B5}"/>
                </a:ext>
              </a:extLst>
            </p:cNvPr>
            <p:cNvCxnSpPr/>
            <p:nvPr/>
          </p:nvCxnSpPr>
          <p:spPr>
            <a:xfrm>
              <a:off x="8557965" y="578451"/>
              <a:ext cx="0" cy="177003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737" name="Straight Connector 736">
              <a:extLst>
                <a:ext uri="{FF2B5EF4-FFF2-40B4-BE49-F238E27FC236}">
                  <a16:creationId xmlns:a16="http://schemas.microsoft.com/office/drawing/2014/main" id="{7B9A8C1A-E2FE-7CC0-575C-9DC0279E8B3B}"/>
                </a:ext>
              </a:extLst>
            </p:cNvPr>
            <p:cNvCxnSpPr>
              <a:cxnSpLocks/>
              <a:stCxn id="719" idx="1"/>
              <a:endCxn id="719" idx="3"/>
            </p:cNvCxnSpPr>
            <p:nvPr/>
          </p:nvCxnSpPr>
          <p:spPr>
            <a:xfrm>
              <a:off x="7603451" y="1458525"/>
              <a:ext cx="1868205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85EC3656-0629-8D8C-E21D-EF8091435CDB}"/>
                </a:ext>
              </a:extLst>
            </p:cNvPr>
            <p:cNvSpPr/>
            <p:nvPr/>
          </p:nvSpPr>
          <p:spPr>
            <a:xfrm>
              <a:off x="8471500" y="1370620"/>
              <a:ext cx="172931" cy="181726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739" name="TextBox 738">
              <a:extLst>
                <a:ext uri="{FF2B5EF4-FFF2-40B4-BE49-F238E27FC236}">
                  <a16:creationId xmlns:a16="http://schemas.microsoft.com/office/drawing/2014/main" id="{E8F53286-A2F7-E634-C298-145676D37F9C}"/>
                </a:ext>
              </a:extLst>
            </p:cNvPr>
            <p:cNvSpPr txBox="1"/>
            <p:nvPr/>
          </p:nvSpPr>
          <p:spPr>
            <a:xfrm>
              <a:off x="8674433" y="1295350"/>
              <a:ext cx="682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Glades Rd</a:t>
              </a:r>
            </a:p>
          </p:txBody>
        </p:sp>
        <p:sp>
          <p:nvSpPr>
            <p:cNvPr id="740" name="TextBox 739">
              <a:extLst>
                <a:ext uri="{FF2B5EF4-FFF2-40B4-BE49-F238E27FC236}">
                  <a16:creationId xmlns:a16="http://schemas.microsoft.com/office/drawing/2014/main" id="{B8A0C0D7-B0B0-89E5-E3B8-80D3123670CC}"/>
                </a:ext>
              </a:extLst>
            </p:cNvPr>
            <p:cNvSpPr txBox="1"/>
            <p:nvPr/>
          </p:nvSpPr>
          <p:spPr>
            <a:xfrm rot="16200000">
              <a:off x="8190209" y="894473"/>
              <a:ext cx="6207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Airport Rd</a:t>
              </a:r>
            </a:p>
          </p:txBody>
        </p:sp>
        <p:grpSp>
          <p:nvGrpSpPr>
            <p:cNvPr id="741" name="Group 740">
              <a:extLst>
                <a:ext uri="{FF2B5EF4-FFF2-40B4-BE49-F238E27FC236}">
                  <a16:creationId xmlns:a16="http://schemas.microsoft.com/office/drawing/2014/main" id="{FF4152D7-1996-8ACF-7EA4-15AD7141409F}"/>
                </a:ext>
              </a:extLst>
            </p:cNvPr>
            <p:cNvGrpSpPr/>
            <p:nvPr/>
          </p:nvGrpSpPr>
          <p:grpSpPr>
            <a:xfrm>
              <a:off x="8757556" y="1528360"/>
              <a:ext cx="456355" cy="228863"/>
              <a:chOff x="9306196" y="1817920"/>
              <a:chExt cx="456355" cy="228863"/>
            </a:xfrm>
          </p:grpSpPr>
          <p:sp>
            <p:nvSpPr>
              <p:cNvPr id="742" name="Bent Arrow 178">
                <a:extLst>
                  <a:ext uri="{FF2B5EF4-FFF2-40B4-BE49-F238E27FC236}">
                    <a16:creationId xmlns:a16="http://schemas.microsoft.com/office/drawing/2014/main" id="{2BA163CF-127D-3EB4-EC54-B12949174C7A}"/>
                  </a:ext>
                </a:extLst>
              </p:cNvPr>
              <p:cNvSpPr/>
              <p:nvPr/>
            </p:nvSpPr>
            <p:spPr>
              <a:xfrm>
                <a:off x="9632647" y="1871896"/>
                <a:ext cx="129904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Bent Arrow 179">
                <a:extLst>
                  <a:ext uri="{FF2B5EF4-FFF2-40B4-BE49-F238E27FC236}">
                    <a16:creationId xmlns:a16="http://schemas.microsoft.com/office/drawing/2014/main" id="{2EF44E29-85DF-CE69-AF46-D2A86BDDCFB6}"/>
                  </a:ext>
                </a:extLst>
              </p:cNvPr>
              <p:cNvSpPr/>
              <p:nvPr/>
            </p:nvSpPr>
            <p:spPr>
              <a:xfrm rot="10800000" flipV="1">
                <a:off x="9306196" y="1871897"/>
                <a:ext cx="129904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Right Arrow 180">
                <a:extLst>
                  <a:ext uri="{FF2B5EF4-FFF2-40B4-BE49-F238E27FC236}">
                    <a16:creationId xmlns:a16="http://schemas.microsoft.com/office/drawing/2014/main" id="{F4D6355B-919B-74B6-41EB-D89772845761}"/>
                  </a:ext>
                </a:extLst>
              </p:cNvPr>
              <p:cNvSpPr/>
              <p:nvPr/>
            </p:nvSpPr>
            <p:spPr>
              <a:xfrm rot="16200000">
                <a:off x="9379725" y="1895117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Right Arrow 180">
                <a:extLst>
                  <a:ext uri="{FF2B5EF4-FFF2-40B4-BE49-F238E27FC236}">
                    <a16:creationId xmlns:a16="http://schemas.microsoft.com/office/drawing/2014/main" id="{2F3DDD7B-C434-8381-D70A-1FD0756E513C}"/>
                  </a:ext>
                </a:extLst>
              </p:cNvPr>
              <p:cNvSpPr/>
              <p:nvPr/>
            </p:nvSpPr>
            <p:spPr>
              <a:xfrm rot="16200000">
                <a:off x="9471165" y="1895117"/>
                <a:ext cx="227912" cy="73518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1EE87F9B-0E72-2438-841B-012EE179382B}"/>
                </a:ext>
              </a:extLst>
            </p:cNvPr>
            <p:cNvSpPr txBox="1"/>
            <p:nvPr/>
          </p:nvSpPr>
          <p:spPr>
            <a:xfrm>
              <a:off x="7681646" y="1692201"/>
              <a:ext cx="552823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58.1/E</a:t>
              </a:r>
            </a:p>
          </p:txBody>
        </p: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1D63E7E1-7FBD-8A35-E31D-F42BFE868C08}"/>
                </a:ext>
              </a:extLst>
            </p:cNvPr>
            <p:cNvSpPr txBox="1"/>
            <p:nvPr/>
          </p:nvSpPr>
          <p:spPr>
            <a:xfrm>
              <a:off x="7683696" y="1941403"/>
              <a:ext cx="55077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23.9/C</a:t>
              </a:r>
            </a:p>
          </p:txBody>
        </p:sp>
        <p:cxnSp>
          <p:nvCxnSpPr>
            <p:cNvPr id="748" name="Straight Connector 747">
              <a:extLst>
                <a:ext uri="{FF2B5EF4-FFF2-40B4-BE49-F238E27FC236}">
                  <a16:creationId xmlns:a16="http://schemas.microsoft.com/office/drawing/2014/main" id="{EBC4785F-6C6B-116D-AC5E-8E2D1D32987B}"/>
                </a:ext>
              </a:extLst>
            </p:cNvPr>
            <p:cNvCxnSpPr>
              <a:cxnSpLocks/>
            </p:cNvCxnSpPr>
            <p:nvPr/>
          </p:nvCxnSpPr>
          <p:spPr>
            <a:xfrm>
              <a:off x="7683696" y="1934137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DD53A7B5-D32B-AB9E-A526-57CE70B09EC0}"/>
                </a:ext>
              </a:extLst>
            </p:cNvPr>
            <p:cNvSpPr txBox="1"/>
            <p:nvPr/>
          </p:nvSpPr>
          <p:spPr>
            <a:xfrm>
              <a:off x="8854718" y="746667"/>
              <a:ext cx="552823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49.8/D</a:t>
              </a:r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E4666392-1B47-504B-C406-F3D6325499C4}"/>
                </a:ext>
              </a:extLst>
            </p:cNvPr>
            <p:cNvSpPr txBox="1"/>
            <p:nvPr/>
          </p:nvSpPr>
          <p:spPr>
            <a:xfrm>
              <a:off x="8856768" y="995869"/>
              <a:ext cx="55077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23.8/C</a:t>
              </a:r>
            </a:p>
          </p:txBody>
        </p:sp>
        <p:cxnSp>
          <p:nvCxnSpPr>
            <p:cNvPr id="751" name="Straight Connector 750">
              <a:extLst>
                <a:ext uri="{FF2B5EF4-FFF2-40B4-BE49-F238E27FC236}">
                  <a16:creationId xmlns:a16="http://schemas.microsoft.com/office/drawing/2014/main" id="{673A92DE-B343-C24A-9116-CA6FB348E45A}"/>
                </a:ext>
              </a:extLst>
            </p:cNvPr>
            <p:cNvCxnSpPr>
              <a:cxnSpLocks/>
            </p:cNvCxnSpPr>
            <p:nvPr/>
          </p:nvCxnSpPr>
          <p:spPr>
            <a:xfrm>
              <a:off x="8856768" y="988603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3E374C95-3549-5988-E76F-DFB85DDC137C}"/>
                </a:ext>
              </a:extLst>
            </p:cNvPr>
            <p:cNvSpPr txBox="1"/>
            <p:nvPr/>
          </p:nvSpPr>
          <p:spPr>
            <a:xfrm>
              <a:off x="8725876" y="1820937"/>
              <a:ext cx="552823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68.5/E</a:t>
              </a:r>
            </a:p>
          </p:txBody>
        </p:sp>
        <p:sp>
          <p:nvSpPr>
            <p:cNvPr id="753" name="TextBox 752">
              <a:extLst>
                <a:ext uri="{FF2B5EF4-FFF2-40B4-BE49-F238E27FC236}">
                  <a16:creationId xmlns:a16="http://schemas.microsoft.com/office/drawing/2014/main" id="{91C98D52-46E7-63CE-9DD9-4C6C3AA3990E}"/>
                </a:ext>
              </a:extLst>
            </p:cNvPr>
            <p:cNvSpPr txBox="1"/>
            <p:nvPr/>
          </p:nvSpPr>
          <p:spPr>
            <a:xfrm>
              <a:off x="8727926" y="2070139"/>
              <a:ext cx="550773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67.5/E</a:t>
              </a:r>
            </a:p>
          </p:txBody>
        </p:sp>
        <p:cxnSp>
          <p:nvCxnSpPr>
            <p:cNvPr id="754" name="Straight Connector 753">
              <a:extLst>
                <a:ext uri="{FF2B5EF4-FFF2-40B4-BE49-F238E27FC236}">
                  <a16:creationId xmlns:a16="http://schemas.microsoft.com/office/drawing/2014/main" id="{5FC0BB60-2D61-1350-BA86-5F4D9FFB9907}"/>
                </a:ext>
              </a:extLst>
            </p:cNvPr>
            <p:cNvCxnSpPr>
              <a:cxnSpLocks/>
            </p:cNvCxnSpPr>
            <p:nvPr/>
          </p:nvCxnSpPr>
          <p:spPr>
            <a:xfrm>
              <a:off x="8727926" y="2062873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1309B070-3916-1E53-4AB9-7B7EFC31326F}"/>
                </a:ext>
              </a:extLst>
            </p:cNvPr>
            <p:cNvSpPr txBox="1"/>
            <p:nvPr/>
          </p:nvSpPr>
          <p:spPr>
            <a:xfrm>
              <a:off x="7728757" y="639333"/>
              <a:ext cx="552823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50.6/D</a:t>
              </a:r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055BFD01-CC5D-2471-B509-00CA7406D456}"/>
                </a:ext>
              </a:extLst>
            </p:cNvPr>
            <p:cNvSpPr txBox="1"/>
            <p:nvPr/>
          </p:nvSpPr>
          <p:spPr>
            <a:xfrm>
              <a:off x="7723441" y="888535"/>
              <a:ext cx="558139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43.5/D</a:t>
              </a:r>
            </a:p>
          </p:txBody>
        </p:sp>
        <p:cxnSp>
          <p:nvCxnSpPr>
            <p:cNvPr id="757" name="Straight Connector 756">
              <a:extLst>
                <a:ext uri="{FF2B5EF4-FFF2-40B4-BE49-F238E27FC236}">
                  <a16:creationId xmlns:a16="http://schemas.microsoft.com/office/drawing/2014/main" id="{872DA37C-3979-A110-8B62-F8DDF951B15F}"/>
                </a:ext>
              </a:extLst>
            </p:cNvPr>
            <p:cNvCxnSpPr>
              <a:cxnSpLocks/>
            </p:cNvCxnSpPr>
            <p:nvPr/>
          </p:nvCxnSpPr>
          <p:spPr>
            <a:xfrm>
              <a:off x="7723187" y="881269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3BA81282-5C03-CDCC-3FF4-ACA6B0C41BE5}"/>
              </a:ext>
            </a:extLst>
          </p:cNvPr>
          <p:cNvGrpSpPr/>
          <p:nvPr/>
        </p:nvGrpSpPr>
        <p:grpSpPr>
          <a:xfrm>
            <a:off x="6290819" y="1204620"/>
            <a:ext cx="1867364" cy="1872001"/>
            <a:chOff x="5606359" y="576468"/>
            <a:chExt cx="1867364" cy="1872001"/>
          </a:xfrm>
        </p:grpSpPr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A0528046-C79E-A4A4-1B15-A016F76E3FB2}"/>
                </a:ext>
              </a:extLst>
            </p:cNvPr>
            <p:cNvSpPr/>
            <p:nvPr/>
          </p:nvSpPr>
          <p:spPr>
            <a:xfrm>
              <a:off x="5606359" y="576468"/>
              <a:ext cx="1867364" cy="177003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6858A474-1C40-502C-AC28-84050D978982}"/>
                </a:ext>
              </a:extLst>
            </p:cNvPr>
            <p:cNvSpPr txBox="1"/>
            <p:nvPr/>
          </p:nvSpPr>
          <p:spPr>
            <a:xfrm rot="16200000">
              <a:off x="6224964" y="1983717"/>
              <a:ext cx="590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NB I-95 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off-ramp</a:t>
              </a:r>
            </a:p>
          </p:txBody>
        </p:sp>
        <p:cxnSp>
          <p:nvCxnSpPr>
            <p:cNvPr id="625" name="Straight Connector 624">
              <a:extLst>
                <a:ext uri="{FF2B5EF4-FFF2-40B4-BE49-F238E27FC236}">
                  <a16:creationId xmlns:a16="http://schemas.microsoft.com/office/drawing/2014/main" id="{4F70F801-B4C3-EC0F-EABE-BEEC89B6A1BC}"/>
                </a:ext>
              </a:extLst>
            </p:cNvPr>
            <p:cNvCxnSpPr/>
            <p:nvPr/>
          </p:nvCxnSpPr>
          <p:spPr>
            <a:xfrm>
              <a:off x="6523779" y="576468"/>
              <a:ext cx="0" cy="177003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626" name="Straight Connector 625">
              <a:extLst>
                <a:ext uri="{FF2B5EF4-FFF2-40B4-BE49-F238E27FC236}">
                  <a16:creationId xmlns:a16="http://schemas.microsoft.com/office/drawing/2014/main" id="{98937295-5D07-B07E-4577-1C1A0BA9AADC}"/>
                </a:ext>
              </a:extLst>
            </p:cNvPr>
            <p:cNvCxnSpPr>
              <a:cxnSpLocks/>
              <a:stCxn id="623" idx="1"/>
              <a:endCxn id="623" idx="3"/>
            </p:cNvCxnSpPr>
            <p:nvPr/>
          </p:nvCxnSpPr>
          <p:spPr>
            <a:xfrm>
              <a:off x="5606359" y="1461484"/>
              <a:ext cx="186736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855D4665-2F39-86E2-4E05-30532D83ECF1}"/>
                </a:ext>
              </a:extLst>
            </p:cNvPr>
            <p:cNvSpPr/>
            <p:nvPr/>
          </p:nvSpPr>
          <p:spPr>
            <a:xfrm>
              <a:off x="6456782" y="1367922"/>
              <a:ext cx="187646" cy="181726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D0267472-6ADE-7FD4-ED60-282735115A32}"/>
                </a:ext>
              </a:extLst>
            </p:cNvPr>
            <p:cNvGrpSpPr/>
            <p:nvPr/>
          </p:nvGrpSpPr>
          <p:grpSpPr>
            <a:xfrm>
              <a:off x="6550128" y="895934"/>
              <a:ext cx="230507" cy="283160"/>
              <a:chOff x="6900648" y="1162634"/>
              <a:chExt cx="230507" cy="283160"/>
            </a:xfrm>
          </p:grpSpPr>
          <p:sp>
            <p:nvSpPr>
              <p:cNvPr id="629" name="Right Arrow 160">
                <a:extLst>
                  <a:ext uri="{FF2B5EF4-FFF2-40B4-BE49-F238E27FC236}">
                    <a16:creationId xmlns:a16="http://schemas.microsoft.com/office/drawing/2014/main" id="{2B1ACD99-DE5E-BA84-A10E-0A512BB015F4}"/>
                  </a:ext>
                </a:extLst>
              </p:cNvPr>
              <p:cNvSpPr/>
              <p:nvPr/>
            </p:nvSpPr>
            <p:spPr>
              <a:xfrm rot="10800000">
                <a:off x="6903243" y="1263136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Right Arrow 161">
                <a:extLst>
                  <a:ext uri="{FF2B5EF4-FFF2-40B4-BE49-F238E27FC236}">
                    <a16:creationId xmlns:a16="http://schemas.microsoft.com/office/drawing/2014/main" id="{3A5BC37D-C151-EECB-6BBA-08B986777F8E}"/>
                  </a:ext>
                </a:extLst>
              </p:cNvPr>
              <p:cNvSpPr/>
              <p:nvPr/>
            </p:nvSpPr>
            <p:spPr>
              <a:xfrm rot="10800000">
                <a:off x="6903243" y="1162634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Right Arrow 160">
                <a:extLst>
                  <a:ext uri="{FF2B5EF4-FFF2-40B4-BE49-F238E27FC236}">
                    <a16:creationId xmlns:a16="http://schemas.microsoft.com/office/drawing/2014/main" id="{5934D52F-B340-0E97-D607-A9B17BB6DFB0}"/>
                  </a:ext>
                </a:extLst>
              </p:cNvPr>
              <p:cNvSpPr/>
              <p:nvPr/>
            </p:nvSpPr>
            <p:spPr>
              <a:xfrm rot="10800000">
                <a:off x="6900648" y="1366020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2" name="TextBox 631">
              <a:extLst>
                <a:ext uri="{FF2B5EF4-FFF2-40B4-BE49-F238E27FC236}">
                  <a16:creationId xmlns:a16="http://schemas.microsoft.com/office/drawing/2014/main" id="{885FF683-37E4-268D-1747-FDF89F5A7D28}"/>
                </a:ext>
              </a:extLst>
            </p:cNvPr>
            <p:cNvSpPr txBox="1"/>
            <p:nvPr/>
          </p:nvSpPr>
          <p:spPr>
            <a:xfrm>
              <a:off x="6734319" y="1306266"/>
              <a:ext cx="682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Glades Rd</a:t>
              </a:r>
            </a:p>
          </p:txBody>
        </p:sp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4ACC2DD7-EAD4-4690-8A9A-252A32C6501F}"/>
                </a:ext>
              </a:extLst>
            </p:cNvPr>
            <p:cNvGrpSpPr/>
            <p:nvPr/>
          </p:nvGrpSpPr>
          <p:grpSpPr>
            <a:xfrm>
              <a:off x="6240124" y="1669336"/>
              <a:ext cx="233080" cy="294262"/>
              <a:chOff x="6544924" y="1875076"/>
              <a:chExt cx="233080" cy="294262"/>
            </a:xfrm>
          </p:grpSpPr>
          <p:sp>
            <p:nvSpPr>
              <p:cNvPr id="634" name="Right Arrow 149">
                <a:extLst>
                  <a:ext uri="{FF2B5EF4-FFF2-40B4-BE49-F238E27FC236}">
                    <a16:creationId xmlns:a16="http://schemas.microsoft.com/office/drawing/2014/main" id="{DC60E9FB-B19E-4D80-DF5E-F4D342F4B78C}"/>
                  </a:ext>
                </a:extLst>
              </p:cNvPr>
              <p:cNvSpPr/>
              <p:nvPr/>
            </p:nvSpPr>
            <p:spPr>
              <a:xfrm>
                <a:off x="6550092" y="1983647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Right Arrow 150">
                <a:extLst>
                  <a:ext uri="{FF2B5EF4-FFF2-40B4-BE49-F238E27FC236}">
                    <a16:creationId xmlns:a16="http://schemas.microsoft.com/office/drawing/2014/main" id="{AE4E38AB-C173-9CED-C9D6-A8CB82B8E0E3}"/>
                  </a:ext>
                </a:extLst>
              </p:cNvPr>
              <p:cNvSpPr/>
              <p:nvPr/>
            </p:nvSpPr>
            <p:spPr>
              <a:xfrm>
                <a:off x="6550092" y="2089564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Right Arrow 149">
                <a:extLst>
                  <a:ext uri="{FF2B5EF4-FFF2-40B4-BE49-F238E27FC236}">
                    <a16:creationId xmlns:a16="http://schemas.microsoft.com/office/drawing/2014/main" id="{2679342D-58CA-5D2B-0B6F-1B5CC035DE38}"/>
                  </a:ext>
                </a:extLst>
              </p:cNvPr>
              <p:cNvSpPr/>
              <p:nvPr/>
            </p:nvSpPr>
            <p:spPr>
              <a:xfrm>
                <a:off x="6544924" y="1875076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3B7A98B6-AEA9-8FB8-B61D-DD36DF3E76EC}"/>
                </a:ext>
              </a:extLst>
            </p:cNvPr>
            <p:cNvGrpSpPr/>
            <p:nvPr/>
          </p:nvGrpSpPr>
          <p:grpSpPr>
            <a:xfrm>
              <a:off x="6659030" y="1604777"/>
              <a:ext cx="745939" cy="142191"/>
              <a:chOff x="6780950" y="1818137"/>
              <a:chExt cx="745939" cy="142191"/>
            </a:xfrm>
          </p:grpSpPr>
          <p:grpSp>
            <p:nvGrpSpPr>
              <p:cNvPr id="638" name="Group 637">
                <a:extLst>
                  <a:ext uri="{FF2B5EF4-FFF2-40B4-BE49-F238E27FC236}">
                    <a16:creationId xmlns:a16="http://schemas.microsoft.com/office/drawing/2014/main" id="{6235894F-2C12-F03A-5A71-DF68FF50EDB7}"/>
                  </a:ext>
                </a:extLst>
              </p:cNvPr>
              <p:cNvGrpSpPr/>
              <p:nvPr/>
            </p:nvGrpSpPr>
            <p:grpSpPr>
              <a:xfrm>
                <a:off x="6780950" y="1819937"/>
                <a:ext cx="334666" cy="140391"/>
                <a:chOff x="6864770" y="1812317"/>
                <a:chExt cx="334666" cy="140391"/>
              </a:xfrm>
            </p:grpSpPr>
            <p:sp>
              <p:nvSpPr>
                <p:cNvPr id="643" name="Bent Arrow 155">
                  <a:extLst>
                    <a:ext uri="{FF2B5EF4-FFF2-40B4-BE49-F238E27FC236}">
                      <a16:creationId xmlns:a16="http://schemas.microsoft.com/office/drawing/2014/main" id="{0FE46159-F625-86E6-47FA-04189B6B8198}"/>
                    </a:ext>
                  </a:extLst>
                </p:cNvPr>
                <p:cNvSpPr/>
                <p:nvPr/>
              </p:nvSpPr>
              <p:spPr>
                <a:xfrm rot="10800000" flipV="1">
                  <a:off x="6864770" y="1812317"/>
                  <a:ext cx="100351" cy="136581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Bent Arrow 155">
                  <a:extLst>
                    <a:ext uri="{FF2B5EF4-FFF2-40B4-BE49-F238E27FC236}">
                      <a16:creationId xmlns:a16="http://schemas.microsoft.com/office/drawing/2014/main" id="{DCDD44A5-B4B4-EF6D-6037-E1CF275D566C}"/>
                    </a:ext>
                  </a:extLst>
                </p:cNvPr>
                <p:cNvSpPr/>
                <p:nvPr/>
              </p:nvSpPr>
              <p:spPr>
                <a:xfrm rot="10800000" flipV="1">
                  <a:off x="6982880" y="1816127"/>
                  <a:ext cx="100351" cy="136581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Bent Arrow 155">
                  <a:extLst>
                    <a:ext uri="{FF2B5EF4-FFF2-40B4-BE49-F238E27FC236}">
                      <a16:creationId xmlns:a16="http://schemas.microsoft.com/office/drawing/2014/main" id="{FF77BACB-B46E-06F2-B316-6EA4EED1A0C6}"/>
                    </a:ext>
                  </a:extLst>
                </p:cNvPr>
                <p:cNvSpPr/>
                <p:nvPr/>
              </p:nvSpPr>
              <p:spPr>
                <a:xfrm rot="10800000" flipV="1">
                  <a:off x="7099085" y="1816127"/>
                  <a:ext cx="100351" cy="136581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8B4D32A8-3BB1-9457-65A9-2AC940B27D62}"/>
                  </a:ext>
                </a:extLst>
              </p:cNvPr>
              <p:cNvGrpSpPr/>
              <p:nvPr/>
            </p:nvGrpSpPr>
            <p:grpSpPr>
              <a:xfrm>
                <a:off x="7187840" y="1818137"/>
                <a:ext cx="339049" cy="140392"/>
                <a:chOff x="7248800" y="1818137"/>
                <a:chExt cx="339049" cy="140392"/>
              </a:xfrm>
            </p:grpSpPr>
            <p:sp>
              <p:nvSpPr>
                <p:cNvPr id="640" name="Bent Arrow 178">
                  <a:extLst>
                    <a:ext uri="{FF2B5EF4-FFF2-40B4-BE49-F238E27FC236}">
                      <a16:creationId xmlns:a16="http://schemas.microsoft.com/office/drawing/2014/main" id="{76B7637E-27A6-02C2-7A96-53A9F1C685CF}"/>
                    </a:ext>
                  </a:extLst>
                </p:cNvPr>
                <p:cNvSpPr/>
                <p:nvPr/>
              </p:nvSpPr>
              <p:spPr>
                <a:xfrm>
                  <a:off x="7248800" y="1818137"/>
                  <a:ext cx="102829" cy="136582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Bent Arrow 178">
                  <a:extLst>
                    <a:ext uri="{FF2B5EF4-FFF2-40B4-BE49-F238E27FC236}">
                      <a16:creationId xmlns:a16="http://schemas.microsoft.com/office/drawing/2014/main" id="{C8277CAB-9F20-3293-8BC5-FA0C6D87FA12}"/>
                    </a:ext>
                  </a:extLst>
                </p:cNvPr>
                <p:cNvSpPr/>
                <p:nvPr/>
              </p:nvSpPr>
              <p:spPr>
                <a:xfrm>
                  <a:off x="7368815" y="1820042"/>
                  <a:ext cx="102829" cy="136582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Bent Arrow 178">
                  <a:extLst>
                    <a:ext uri="{FF2B5EF4-FFF2-40B4-BE49-F238E27FC236}">
                      <a16:creationId xmlns:a16="http://schemas.microsoft.com/office/drawing/2014/main" id="{F5506FDE-342F-D081-2ECB-2D6ED44A0385}"/>
                    </a:ext>
                  </a:extLst>
                </p:cNvPr>
                <p:cNvSpPr/>
                <p:nvPr/>
              </p:nvSpPr>
              <p:spPr>
                <a:xfrm>
                  <a:off x="7485020" y="1821947"/>
                  <a:ext cx="102829" cy="136582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6" name="TextBox 645">
              <a:extLst>
                <a:ext uri="{FF2B5EF4-FFF2-40B4-BE49-F238E27FC236}">
                  <a16:creationId xmlns:a16="http://schemas.microsoft.com/office/drawing/2014/main" id="{352825F3-B13B-38BC-E82D-D43AA7048BAC}"/>
                </a:ext>
              </a:extLst>
            </p:cNvPr>
            <p:cNvSpPr txBox="1"/>
            <p:nvPr/>
          </p:nvSpPr>
          <p:spPr>
            <a:xfrm>
              <a:off x="5647361" y="1583839"/>
              <a:ext cx="55282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29.7/C</a:t>
              </a:r>
            </a:p>
          </p:txBody>
        </p:sp>
        <p:sp>
          <p:nvSpPr>
            <p:cNvPr id="647" name="TextBox 646">
              <a:extLst>
                <a:ext uri="{FF2B5EF4-FFF2-40B4-BE49-F238E27FC236}">
                  <a16:creationId xmlns:a16="http://schemas.microsoft.com/office/drawing/2014/main" id="{442702EB-5FD8-F293-D2A5-BFFF7FAAE570}"/>
                </a:ext>
              </a:extLst>
            </p:cNvPr>
            <p:cNvSpPr txBox="1"/>
            <p:nvPr/>
          </p:nvSpPr>
          <p:spPr>
            <a:xfrm>
              <a:off x="5649411" y="1833041"/>
              <a:ext cx="55077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25.4/C</a:t>
              </a:r>
            </a:p>
          </p:txBody>
        </p:sp>
        <p:cxnSp>
          <p:nvCxnSpPr>
            <p:cNvPr id="648" name="Straight Connector 647">
              <a:extLst>
                <a:ext uri="{FF2B5EF4-FFF2-40B4-BE49-F238E27FC236}">
                  <a16:creationId xmlns:a16="http://schemas.microsoft.com/office/drawing/2014/main" id="{FFEA3B35-A5FC-D0CC-DFEA-9483A13BB07D}"/>
                </a:ext>
              </a:extLst>
            </p:cNvPr>
            <p:cNvCxnSpPr>
              <a:cxnSpLocks/>
            </p:cNvCxnSpPr>
            <p:nvPr/>
          </p:nvCxnSpPr>
          <p:spPr>
            <a:xfrm>
              <a:off x="5649411" y="1825775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CB6E2009-B70F-DE2A-6276-7EA7CD381280}"/>
                </a:ext>
              </a:extLst>
            </p:cNvPr>
            <p:cNvSpPr txBox="1"/>
            <p:nvPr/>
          </p:nvSpPr>
          <p:spPr>
            <a:xfrm>
              <a:off x="6775121" y="1804819"/>
              <a:ext cx="552823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59.8/E</a:t>
              </a:r>
            </a:p>
          </p:txBody>
        </p:sp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063C37B2-22FC-EBE3-9769-FA0B6771B80D}"/>
                </a:ext>
              </a:extLst>
            </p:cNvPr>
            <p:cNvSpPr txBox="1"/>
            <p:nvPr/>
          </p:nvSpPr>
          <p:spPr>
            <a:xfrm>
              <a:off x="6777171" y="2054021"/>
              <a:ext cx="550773" cy="246221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56.8/E</a:t>
              </a:r>
            </a:p>
          </p:txBody>
        </p:sp>
        <p:cxnSp>
          <p:nvCxnSpPr>
            <p:cNvPr id="651" name="Straight Connector 650">
              <a:extLst>
                <a:ext uri="{FF2B5EF4-FFF2-40B4-BE49-F238E27FC236}">
                  <a16:creationId xmlns:a16="http://schemas.microsoft.com/office/drawing/2014/main" id="{272843A8-365B-8CA4-FBDE-AD531E93EE96}"/>
                </a:ext>
              </a:extLst>
            </p:cNvPr>
            <p:cNvCxnSpPr>
              <a:cxnSpLocks/>
            </p:cNvCxnSpPr>
            <p:nvPr/>
          </p:nvCxnSpPr>
          <p:spPr>
            <a:xfrm>
              <a:off x="6777171" y="2046755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52" name="TextBox 651">
              <a:extLst>
                <a:ext uri="{FF2B5EF4-FFF2-40B4-BE49-F238E27FC236}">
                  <a16:creationId xmlns:a16="http://schemas.microsoft.com/office/drawing/2014/main" id="{9772B58C-7889-C544-982C-98C3B4FFA58E}"/>
                </a:ext>
              </a:extLst>
            </p:cNvPr>
            <p:cNvSpPr txBox="1"/>
            <p:nvPr/>
          </p:nvSpPr>
          <p:spPr>
            <a:xfrm>
              <a:off x="6849265" y="790137"/>
              <a:ext cx="552823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17.6/B</a:t>
              </a:r>
            </a:p>
          </p:txBody>
        </p:sp>
        <p:sp>
          <p:nvSpPr>
            <p:cNvPr id="653" name="TextBox 652">
              <a:extLst>
                <a:ext uri="{FF2B5EF4-FFF2-40B4-BE49-F238E27FC236}">
                  <a16:creationId xmlns:a16="http://schemas.microsoft.com/office/drawing/2014/main" id="{3D182D1F-0FB8-A902-48CE-C7D5E95A8AA3}"/>
                </a:ext>
              </a:extLst>
            </p:cNvPr>
            <p:cNvSpPr txBox="1"/>
            <p:nvPr/>
          </p:nvSpPr>
          <p:spPr>
            <a:xfrm>
              <a:off x="6851315" y="1039339"/>
              <a:ext cx="550773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12.0/B</a:t>
              </a:r>
            </a:p>
          </p:txBody>
        </p:sp>
        <p:cxnSp>
          <p:nvCxnSpPr>
            <p:cNvPr id="654" name="Straight Connector 653">
              <a:extLst>
                <a:ext uri="{FF2B5EF4-FFF2-40B4-BE49-F238E27FC236}">
                  <a16:creationId xmlns:a16="http://schemas.microsoft.com/office/drawing/2014/main" id="{08D16BD5-CD2B-EDF8-8174-C9A54783AB75}"/>
                </a:ext>
              </a:extLst>
            </p:cNvPr>
            <p:cNvCxnSpPr>
              <a:cxnSpLocks/>
            </p:cNvCxnSpPr>
            <p:nvPr/>
          </p:nvCxnSpPr>
          <p:spPr>
            <a:xfrm>
              <a:off x="6851315" y="1032073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A8B7E3A2-34F9-43B9-AB34-0BBC0E4D8502}"/>
              </a:ext>
            </a:extLst>
          </p:cNvPr>
          <p:cNvGrpSpPr/>
          <p:nvPr/>
        </p:nvGrpSpPr>
        <p:grpSpPr>
          <a:xfrm>
            <a:off x="4150949" y="1206815"/>
            <a:ext cx="1983316" cy="1776448"/>
            <a:chOff x="3516780" y="573195"/>
            <a:chExt cx="1983316" cy="1776448"/>
          </a:xfrm>
        </p:grpSpPr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7757E9C0-47DC-D7AC-E32E-B2E34E843D94}"/>
                </a:ext>
              </a:extLst>
            </p:cNvPr>
            <p:cNvSpPr/>
            <p:nvPr/>
          </p:nvSpPr>
          <p:spPr>
            <a:xfrm rot="10800000">
              <a:off x="3516780" y="579611"/>
              <a:ext cx="1983316" cy="177003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DD8C5E22-E254-D594-4C68-2E31490C7FF7}"/>
                </a:ext>
              </a:extLst>
            </p:cNvPr>
            <p:cNvSpPr txBox="1"/>
            <p:nvPr/>
          </p:nvSpPr>
          <p:spPr>
            <a:xfrm rot="16200000">
              <a:off x="4120924" y="776218"/>
              <a:ext cx="74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SB I-95 </a:t>
              </a:r>
            </a:p>
            <a:p>
              <a:pPr algn="ctr"/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off-ramp</a:t>
              </a:r>
            </a:p>
          </p:txBody>
        </p: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8D0E8044-B8FF-511C-6952-2451E8D4ABE8}"/>
                </a:ext>
              </a:extLst>
            </p:cNvPr>
            <p:cNvGrpSpPr/>
            <p:nvPr/>
          </p:nvGrpSpPr>
          <p:grpSpPr>
            <a:xfrm>
              <a:off x="4634111" y="907480"/>
              <a:ext cx="227912" cy="286819"/>
              <a:chOff x="4435991" y="1219900"/>
              <a:chExt cx="227912" cy="286819"/>
            </a:xfrm>
          </p:grpSpPr>
          <p:sp>
            <p:nvSpPr>
              <p:cNvPr id="591" name="Right Arrow 135">
                <a:extLst>
                  <a:ext uri="{FF2B5EF4-FFF2-40B4-BE49-F238E27FC236}">
                    <a16:creationId xmlns:a16="http://schemas.microsoft.com/office/drawing/2014/main" id="{6EA84B27-E93A-3E5A-AE0B-EF730DE437D6}"/>
                  </a:ext>
                </a:extLst>
              </p:cNvPr>
              <p:cNvSpPr/>
              <p:nvPr/>
            </p:nvSpPr>
            <p:spPr>
              <a:xfrm rot="10800000">
                <a:off x="4435991" y="1426945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Right Arrow 136">
                <a:extLst>
                  <a:ext uri="{FF2B5EF4-FFF2-40B4-BE49-F238E27FC236}">
                    <a16:creationId xmlns:a16="http://schemas.microsoft.com/office/drawing/2014/main" id="{89217473-E824-F1A0-66DB-AA66D14F880D}"/>
                  </a:ext>
                </a:extLst>
              </p:cNvPr>
              <p:cNvSpPr/>
              <p:nvPr/>
            </p:nvSpPr>
            <p:spPr>
              <a:xfrm rot="10800000">
                <a:off x="4435991" y="1326443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Right Arrow 137">
                <a:extLst>
                  <a:ext uri="{FF2B5EF4-FFF2-40B4-BE49-F238E27FC236}">
                    <a16:creationId xmlns:a16="http://schemas.microsoft.com/office/drawing/2014/main" id="{F2C2C678-52E4-A4F3-5B4B-3DD03257A479}"/>
                  </a:ext>
                </a:extLst>
              </p:cNvPr>
              <p:cNvSpPr/>
              <p:nvPr/>
            </p:nvSpPr>
            <p:spPr>
              <a:xfrm rot="10800000">
                <a:off x="4435991" y="1219900"/>
                <a:ext cx="227912" cy="79774"/>
              </a:xfrm>
              <a:prstGeom prst="rightArrow">
                <a:avLst>
                  <a:gd name="adj1" fmla="val 28513"/>
                  <a:gd name="adj2" fmla="val 139539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A76AA516-2CFC-D4DD-B592-8036EDF0EAC4}"/>
                </a:ext>
              </a:extLst>
            </p:cNvPr>
            <p:cNvCxnSpPr/>
            <p:nvPr/>
          </p:nvCxnSpPr>
          <p:spPr>
            <a:xfrm>
              <a:off x="4493364" y="579611"/>
              <a:ext cx="0" cy="177003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9DC6E3D9-AE1D-9E39-F5C7-EFFFDC8AB1FB}"/>
                </a:ext>
              </a:extLst>
            </p:cNvPr>
            <p:cNvCxnSpPr>
              <a:cxnSpLocks/>
              <a:stCxn id="588" idx="3"/>
              <a:endCxn id="588" idx="1"/>
            </p:cNvCxnSpPr>
            <p:nvPr/>
          </p:nvCxnSpPr>
          <p:spPr>
            <a:xfrm>
              <a:off x="3516780" y="1464627"/>
              <a:ext cx="1983316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FB4E8B0D-67CE-EDBA-0240-25B653322623}"/>
                </a:ext>
              </a:extLst>
            </p:cNvPr>
            <p:cNvSpPr/>
            <p:nvPr/>
          </p:nvSpPr>
          <p:spPr>
            <a:xfrm>
              <a:off x="4395772" y="1365725"/>
              <a:ext cx="187646" cy="181726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0115C00D-5CCB-C72D-77F3-CC6129C307AF}"/>
                </a:ext>
              </a:extLst>
            </p:cNvPr>
            <p:cNvGrpSpPr/>
            <p:nvPr/>
          </p:nvGrpSpPr>
          <p:grpSpPr>
            <a:xfrm>
              <a:off x="4221695" y="1730359"/>
              <a:ext cx="227912" cy="476758"/>
              <a:chOff x="4054055" y="1798939"/>
              <a:chExt cx="227912" cy="476758"/>
            </a:xfrm>
          </p:grpSpPr>
          <p:sp>
            <p:nvSpPr>
              <p:cNvPr id="598" name="Bent Arrow 131">
                <a:extLst>
                  <a:ext uri="{FF2B5EF4-FFF2-40B4-BE49-F238E27FC236}">
                    <a16:creationId xmlns:a16="http://schemas.microsoft.com/office/drawing/2014/main" id="{75C9D3E0-5967-758D-F630-DCD380EECCAE}"/>
                  </a:ext>
                </a:extLst>
              </p:cNvPr>
              <p:cNvSpPr/>
              <p:nvPr/>
            </p:nvSpPr>
            <p:spPr>
              <a:xfrm rot="5400000">
                <a:off x="4075133" y="2117775"/>
                <a:ext cx="140958" cy="174886"/>
              </a:xfrm>
              <a:prstGeom prst="bentArrow">
                <a:avLst>
                  <a:gd name="adj1" fmla="val 17977"/>
                  <a:gd name="adj2" fmla="val 32023"/>
                  <a:gd name="adj3" fmla="val 46068"/>
                  <a:gd name="adj4" fmla="val 25022"/>
                </a:avLst>
              </a:prstGeom>
              <a:solidFill>
                <a:srgbClr val="5B9BD5"/>
              </a:solidFill>
              <a:ln w="63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8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9" name="Group 598">
                <a:extLst>
                  <a:ext uri="{FF2B5EF4-FFF2-40B4-BE49-F238E27FC236}">
                    <a16:creationId xmlns:a16="http://schemas.microsoft.com/office/drawing/2014/main" id="{9BC08E9E-D2B3-2D80-53D6-6B7F796F5A7A}"/>
                  </a:ext>
                </a:extLst>
              </p:cNvPr>
              <p:cNvGrpSpPr/>
              <p:nvPr/>
            </p:nvGrpSpPr>
            <p:grpSpPr>
              <a:xfrm>
                <a:off x="4054055" y="1798939"/>
                <a:ext cx="227912" cy="294863"/>
                <a:chOff x="4054055" y="1798939"/>
                <a:chExt cx="227912" cy="294863"/>
              </a:xfrm>
            </p:grpSpPr>
            <p:sp>
              <p:nvSpPr>
                <p:cNvPr id="600" name="Right Arrow 125">
                  <a:extLst>
                    <a:ext uri="{FF2B5EF4-FFF2-40B4-BE49-F238E27FC236}">
                      <a16:creationId xmlns:a16="http://schemas.microsoft.com/office/drawing/2014/main" id="{9BDF3318-1C51-C733-251F-AFF4B9CE088C}"/>
                    </a:ext>
                  </a:extLst>
                </p:cNvPr>
                <p:cNvSpPr/>
                <p:nvPr/>
              </p:nvSpPr>
              <p:spPr>
                <a:xfrm>
                  <a:off x="4054055" y="1901295"/>
                  <a:ext cx="227912" cy="79774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Right Arrow 127">
                  <a:extLst>
                    <a:ext uri="{FF2B5EF4-FFF2-40B4-BE49-F238E27FC236}">
                      <a16:creationId xmlns:a16="http://schemas.microsoft.com/office/drawing/2014/main" id="{D5EF93CE-D2CC-03AD-9A6D-76A14B592625}"/>
                    </a:ext>
                  </a:extLst>
                </p:cNvPr>
                <p:cNvSpPr/>
                <p:nvPr/>
              </p:nvSpPr>
              <p:spPr>
                <a:xfrm>
                  <a:off x="4054055" y="2014028"/>
                  <a:ext cx="227912" cy="79774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Right Arrow 125">
                  <a:extLst>
                    <a:ext uri="{FF2B5EF4-FFF2-40B4-BE49-F238E27FC236}">
                      <a16:creationId xmlns:a16="http://schemas.microsoft.com/office/drawing/2014/main" id="{C96295A9-BAB0-FAE2-47DB-F9786BE12F72}"/>
                    </a:ext>
                  </a:extLst>
                </p:cNvPr>
                <p:cNvSpPr/>
                <p:nvPr/>
              </p:nvSpPr>
              <p:spPr>
                <a:xfrm>
                  <a:off x="4054055" y="1798939"/>
                  <a:ext cx="227912" cy="79774"/>
                </a:xfrm>
                <a:prstGeom prst="rightArrow">
                  <a:avLst>
                    <a:gd name="adj1" fmla="val 28513"/>
                    <a:gd name="adj2" fmla="val 139539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90DD1C57-D7C8-8FF7-ECA2-394C1E157E56}"/>
                </a:ext>
              </a:extLst>
            </p:cNvPr>
            <p:cNvSpPr txBox="1"/>
            <p:nvPr/>
          </p:nvSpPr>
          <p:spPr>
            <a:xfrm>
              <a:off x="4601205" y="1311836"/>
              <a:ext cx="6481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  <a:latin typeface="Calibri" panose="020F0502020204030204"/>
                </a:rPr>
                <a:t>Glades Rd</a:t>
              </a:r>
            </a:p>
          </p:txBody>
        </p: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68FDE76E-D2DD-8B53-3455-D602DA37AE18}"/>
                </a:ext>
              </a:extLst>
            </p:cNvPr>
            <p:cNvGrpSpPr/>
            <p:nvPr/>
          </p:nvGrpSpPr>
          <p:grpSpPr>
            <a:xfrm>
              <a:off x="3588151" y="1248490"/>
              <a:ext cx="742147" cy="146511"/>
              <a:chOff x="3557671" y="1446610"/>
              <a:chExt cx="742147" cy="146511"/>
            </a:xfrm>
          </p:grpSpPr>
          <p:grpSp>
            <p:nvGrpSpPr>
              <p:cNvPr id="605" name="Group 604">
                <a:extLst>
                  <a:ext uri="{FF2B5EF4-FFF2-40B4-BE49-F238E27FC236}">
                    <a16:creationId xmlns:a16="http://schemas.microsoft.com/office/drawing/2014/main" id="{9332AA0B-882B-D1BD-5C96-C6551ECFC3F1}"/>
                  </a:ext>
                </a:extLst>
              </p:cNvPr>
              <p:cNvGrpSpPr/>
              <p:nvPr/>
            </p:nvGrpSpPr>
            <p:grpSpPr>
              <a:xfrm>
                <a:off x="3557671" y="1446610"/>
                <a:ext cx="353439" cy="140504"/>
                <a:chOff x="3603391" y="1378030"/>
                <a:chExt cx="353439" cy="140504"/>
              </a:xfrm>
            </p:grpSpPr>
            <p:sp>
              <p:nvSpPr>
                <p:cNvPr id="610" name="Bent Arrow 132">
                  <a:extLst>
                    <a:ext uri="{FF2B5EF4-FFF2-40B4-BE49-F238E27FC236}">
                      <a16:creationId xmlns:a16="http://schemas.microsoft.com/office/drawing/2014/main" id="{7E0EA127-6AB5-5F66-076A-F9452D7ACD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3603391" y="1378030"/>
                  <a:ext cx="109728" cy="136139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Bent Arrow 132">
                  <a:extLst>
                    <a:ext uri="{FF2B5EF4-FFF2-40B4-BE49-F238E27FC236}">
                      <a16:creationId xmlns:a16="http://schemas.microsoft.com/office/drawing/2014/main" id="{328EC55A-1C74-3E88-A004-7830E2C2C7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3721551" y="1382395"/>
                  <a:ext cx="109728" cy="136139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Bent Arrow 132">
                  <a:extLst>
                    <a:ext uri="{FF2B5EF4-FFF2-40B4-BE49-F238E27FC236}">
                      <a16:creationId xmlns:a16="http://schemas.microsoft.com/office/drawing/2014/main" id="{B6DA41F7-70AD-E8AD-BC53-13C9A0B1B4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3847102" y="1382395"/>
                  <a:ext cx="109728" cy="136139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6" name="Group 605">
                <a:extLst>
                  <a:ext uri="{FF2B5EF4-FFF2-40B4-BE49-F238E27FC236}">
                    <a16:creationId xmlns:a16="http://schemas.microsoft.com/office/drawing/2014/main" id="{B8612AE6-C2B7-399B-A904-4380FFA83A5A}"/>
                  </a:ext>
                </a:extLst>
              </p:cNvPr>
              <p:cNvGrpSpPr/>
              <p:nvPr/>
            </p:nvGrpSpPr>
            <p:grpSpPr>
              <a:xfrm>
                <a:off x="3967099" y="1450975"/>
                <a:ext cx="332719" cy="142146"/>
                <a:chOff x="3982339" y="1382395"/>
                <a:chExt cx="332719" cy="142146"/>
              </a:xfrm>
            </p:grpSpPr>
            <p:sp>
              <p:nvSpPr>
                <p:cNvPr id="607" name="Bent Arrow 139">
                  <a:extLst>
                    <a:ext uri="{FF2B5EF4-FFF2-40B4-BE49-F238E27FC236}">
                      <a16:creationId xmlns:a16="http://schemas.microsoft.com/office/drawing/2014/main" id="{56C8D9C4-8ACB-342D-E8D2-244C2385F2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3982339" y="1382395"/>
                  <a:ext cx="109728" cy="136139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Bent Arrow 139">
                  <a:extLst>
                    <a:ext uri="{FF2B5EF4-FFF2-40B4-BE49-F238E27FC236}">
                      <a16:creationId xmlns:a16="http://schemas.microsoft.com/office/drawing/2014/main" id="{26B93D2F-F822-1562-8C3A-D50E93A85E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4095964" y="1382395"/>
                  <a:ext cx="109728" cy="136139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Bent Arrow 139">
                  <a:extLst>
                    <a:ext uri="{FF2B5EF4-FFF2-40B4-BE49-F238E27FC236}">
                      <a16:creationId xmlns:a16="http://schemas.microsoft.com/office/drawing/2014/main" id="{341D0125-8ED2-632D-8DD6-9125A1A8A4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4214023" y="1388402"/>
                  <a:ext cx="101035" cy="136139"/>
                </a:xfrm>
                <a:prstGeom prst="bentArrow">
                  <a:avLst>
                    <a:gd name="adj1" fmla="val 17977"/>
                    <a:gd name="adj2" fmla="val 32023"/>
                    <a:gd name="adj3" fmla="val 46068"/>
                    <a:gd name="adj4" fmla="val 25022"/>
                  </a:avLst>
                </a:prstGeom>
                <a:solidFill>
                  <a:srgbClr val="5B9BD5"/>
                </a:solidFill>
                <a:ln w="635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AE41B7F6-7B83-1728-36B2-620923D1DF0A}"/>
                </a:ext>
              </a:extLst>
            </p:cNvPr>
            <p:cNvSpPr txBox="1"/>
            <p:nvPr/>
          </p:nvSpPr>
          <p:spPr>
            <a:xfrm>
              <a:off x="4907280" y="813759"/>
              <a:ext cx="552823" cy="246221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2"/>
              </a:lvl1pPr>
            </a:lstStyle>
            <a:p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10.0/A</a:t>
              </a:r>
            </a:p>
          </p:txBody>
        </p:sp>
        <p:sp>
          <p:nvSpPr>
            <p:cNvPr id="614" name="TextBox 613">
              <a:extLst>
                <a:ext uri="{FF2B5EF4-FFF2-40B4-BE49-F238E27FC236}">
                  <a16:creationId xmlns:a16="http://schemas.microsoft.com/office/drawing/2014/main" id="{E841904E-61F0-4C1B-1058-340CC43F9BB3}"/>
                </a:ext>
              </a:extLst>
            </p:cNvPr>
            <p:cNvSpPr txBox="1"/>
            <p:nvPr/>
          </p:nvSpPr>
          <p:spPr>
            <a:xfrm>
              <a:off x="4909330" y="1062961"/>
              <a:ext cx="55077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31.1/C</a:t>
              </a:r>
            </a:p>
          </p:txBody>
        </p: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35BBFB8B-A7B8-4B12-0275-3AF79E50C0E0}"/>
                </a:ext>
              </a:extLst>
            </p:cNvPr>
            <p:cNvCxnSpPr>
              <a:cxnSpLocks/>
            </p:cNvCxnSpPr>
            <p:nvPr/>
          </p:nvCxnSpPr>
          <p:spPr>
            <a:xfrm>
              <a:off x="4909330" y="1055695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8CCD15ED-9922-1FE7-1987-2706A587592A}"/>
                </a:ext>
              </a:extLst>
            </p:cNvPr>
            <p:cNvSpPr txBox="1"/>
            <p:nvPr/>
          </p:nvSpPr>
          <p:spPr>
            <a:xfrm>
              <a:off x="3688080" y="691839"/>
              <a:ext cx="552823" cy="246221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22.1/C</a:t>
              </a:r>
            </a:p>
          </p:txBody>
        </p:sp>
        <p:sp>
          <p:nvSpPr>
            <p:cNvPr id="617" name="TextBox 616">
              <a:extLst>
                <a:ext uri="{FF2B5EF4-FFF2-40B4-BE49-F238E27FC236}">
                  <a16:creationId xmlns:a16="http://schemas.microsoft.com/office/drawing/2014/main" id="{52F460F9-3F73-305E-5899-DB28352259FE}"/>
                </a:ext>
              </a:extLst>
            </p:cNvPr>
            <p:cNvSpPr txBox="1"/>
            <p:nvPr/>
          </p:nvSpPr>
          <p:spPr>
            <a:xfrm>
              <a:off x="3690130" y="941041"/>
              <a:ext cx="550773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41.1/D</a:t>
              </a:r>
            </a:p>
          </p:txBody>
        </p:sp>
        <p:cxnSp>
          <p:nvCxnSpPr>
            <p:cNvPr id="618" name="Straight Connector 617">
              <a:extLst>
                <a:ext uri="{FF2B5EF4-FFF2-40B4-BE49-F238E27FC236}">
                  <a16:creationId xmlns:a16="http://schemas.microsoft.com/office/drawing/2014/main" id="{952E7D63-F49A-6662-846C-4019ED408277}"/>
                </a:ext>
              </a:extLst>
            </p:cNvPr>
            <p:cNvCxnSpPr>
              <a:cxnSpLocks/>
            </p:cNvCxnSpPr>
            <p:nvPr/>
          </p:nvCxnSpPr>
          <p:spPr>
            <a:xfrm>
              <a:off x="3690130" y="933775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EAAA35CC-B189-5A15-540C-D3B52A0144E1}"/>
                </a:ext>
              </a:extLst>
            </p:cNvPr>
            <p:cNvSpPr txBox="1"/>
            <p:nvPr/>
          </p:nvSpPr>
          <p:spPr>
            <a:xfrm>
              <a:off x="3589961" y="1667659"/>
              <a:ext cx="552823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19.5/B</a:t>
              </a:r>
            </a:p>
          </p:txBody>
        </p: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D3CCD16B-5381-9BC8-CDEC-4370CF5D87BB}"/>
                </a:ext>
              </a:extLst>
            </p:cNvPr>
            <p:cNvSpPr txBox="1"/>
            <p:nvPr/>
          </p:nvSpPr>
          <p:spPr>
            <a:xfrm>
              <a:off x="3592011" y="1916861"/>
              <a:ext cx="550773" cy="246221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13.4/B</a:t>
              </a:r>
            </a:p>
          </p:txBody>
        </p:sp>
        <p:cxnSp>
          <p:nvCxnSpPr>
            <p:cNvPr id="621" name="Straight Connector 620">
              <a:extLst>
                <a:ext uri="{FF2B5EF4-FFF2-40B4-BE49-F238E27FC236}">
                  <a16:creationId xmlns:a16="http://schemas.microsoft.com/office/drawing/2014/main" id="{DFDFA8CA-C9B5-E025-79C8-2FBBDFF2AE97}"/>
                </a:ext>
              </a:extLst>
            </p:cNvPr>
            <p:cNvCxnSpPr>
              <a:cxnSpLocks/>
            </p:cNvCxnSpPr>
            <p:nvPr/>
          </p:nvCxnSpPr>
          <p:spPr>
            <a:xfrm>
              <a:off x="3592011" y="1909595"/>
              <a:ext cx="55761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F7A0FA4-FB94-D866-8C79-300DCB152FB6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CBC620-EC29-09A7-7221-69FE0E75DA9F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1C2B8-6C0B-56D1-EA26-99BBCFBF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Glades Interchange Concept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A3C780-5AFC-B65D-AD9E-E86165695AF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FB1C25-C4CD-AC0A-DD96-ACD4C2C94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531" name="Title 1">
            <a:extLst>
              <a:ext uri="{FF2B5EF4-FFF2-40B4-BE49-F238E27FC236}">
                <a16:creationId xmlns:a16="http://schemas.microsoft.com/office/drawing/2014/main" id="{7DDE39D3-08FA-0849-5AFF-2DAA61664568}"/>
              </a:ext>
            </a:extLst>
          </p:cNvPr>
          <p:cNvSpPr txBox="1">
            <a:spLocks/>
          </p:cNvSpPr>
          <p:nvPr/>
        </p:nvSpPr>
        <p:spPr>
          <a:xfrm>
            <a:off x="12296" y="1229204"/>
            <a:ext cx="4243548" cy="81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34487"/>
                </a:solidFill>
              </a:rPr>
              <a:t>Interchange Concept (2040) </a:t>
            </a:r>
          </a:p>
          <a:p>
            <a:r>
              <a:rPr lang="en-US" sz="1700" dirty="0">
                <a:solidFill>
                  <a:srgbClr val="234487"/>
                </a:solidFill>
              </a:rPr>
              <a:t>(Lane configuration, Delay and LOS)</a:t>
            </a:r>
          </a:p>
        </p:txBody>
      </p: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5F7EEB1-040C-FEA5-9716-5440A2AE9ECB}"/>
              </a:ext>
            </a:extLst>
          </p:cNvPr>
          <p:cNvGrpSpPr/>
          <p:nvPr/>
        </p:nvGrpSpPr>
        <p:grpSpPr>
          <a:xfrm>
            <a:off x="197481" y="2208315"/>
            <a:ext cx="1983314" cy="551136"/>
            <a:chOff x="832583" y="2503745"/>
            <a:chExt cx="1983314" cy="551136"/>
          </a:xfrm>
        </p:grpSpPr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4876C1FA-D4A8-B85A-9263-FEF21F582AF5}"/>
                </a:ext>
              </a:extLst>
            </p:cNvPr>
            <p:cNvSpPr/>
            <p:nvPr/>
          </p:nvSpPr>
          <p:spPr>
            <a:xfrm>
              <a:off x="832583" y="2503745"/>
              <a:ext cx="1983314" cy="551136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4A1A863C-8767-9751-3F73-4BA6484083A4}"/>
                </a:ext>
              </a:extLst>
            </p:cNvPr>
            <p:cNvSpPr txBox="1"/>
            <p:nvPr/>
          </p:nvSpPr>
          <p:spPr>
            <a:xfrm>
              <a:off x="1844842" y="2556345"/>
              <a:ext cx="903481" cy="22807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 Delay / LOS</a:t>
              </a:r>
            </a:p>
          </p:txBody>
        </p: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EB30F131-8C9E-F0D8-29BC-A78C89133F1E}"/>
                </a:ext>
              </a:extLst>
            </p:cNvPr>
            <p:cNvSpPr txBox="1"/>
            <p:nvPr/>
          </p:nvSpPr>
          <p:spPr>
            <a:xfrm>
              <a:off x="1844842" y="2775565"/>
              <a:ext cx="903481" cy="22807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PM Delay / LOS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E23D81EC-6CA4-28B3-1DE0-5465716877DE}"/>
                </a:ext>
              </a:extLst>
            </p:cNvPr>
            <p:cNvSpPr txBox="1"/>
            <p:nvPr/>
          </p:nvSpPr>
          <p:spPr>
            <a:xfrm>
              <a:off x="914261" y="2775949"/>
              <a:ext cx="122766" cy="228076"/>
            </a:xfrm>
            <a:prstGeom prst="rect">
              <a:avLst/>
            </a:prstGeom>
            <a:solidFill>
              <a:srgbClr val="00742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247CB185-CEF2-8A3D-BE4E-69619DFD62DA}"/>
                </a:ext>
              </a:extLst>
            </p:cNvPr>
            <p:cNvSpPr txBox="1"/>
            <p:nvPr/>
          </p:nvSpPr>
          <p:spPr>
            <a:xfrm>
              <a:off x="1066492" y="2775949"/>
              <a:ext cx="122766" cy="228076"/>
            </a:xfrm>
            <a:prstGeom prst="rect">
              <a:avLst/>
            </a:prstGeom>
            <a:solidFill>
              <a:srgbClr val="00B44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</a:t>
              </a:r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EEAABE52-8D6E-0EE1-E487-6400E68A7856}"/>
                </a:ext>
              </a:extLst>
            </p:cNvPr>
            <p:cNvSpPr txBox="1"/>
            <p:nvPr/>
          </p:nvSpPr>
          <p:spPr>
            <a:xfrm>
              <a:off x="1219799" y="2775949"/>
              <a:ext cx="122766" cy="228076"/>
            </a:xfrm>
            <a:prstGeom prst="rect">
              <a:avLst/>
            </a:prstGeom>
            <a:solidFill>
              <a:srgbClr val="96D04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</a:t>
              </a:r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27AB31F1-CE0F-6502-814C-D1940426482C}"/>
                </a:ext>
              </a:extLst>
            </p:cNvPr>
            <p:cNvSpPr txBox="1"/>
            <p:nvPr/>
          </p:nvSpPr>
          <p:spPr>
            <a:xfrm>
              <a:off x="1376614" y="2775949"/>
              <a:ext cx="122766" cy="22807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</a:t>
              </a:r>
            </a:p>
          </p:txBody>
        </p:sp>
        <p:sp>
          <p:nvSpPr>
            <p:cNvPr id="545" name="TextBox 544">
              <a:extLst>
                <a:ext uri="{FF2B5EF4-FFF2-40B4-BE49-F238E27FC236}">
                  <a16:creationId xmlns:a16="http://schemas.microsoft.com/office/drawing/2014/main" id="{563F9104-4411-C4B7-04DB-201C08787B14}"/>
                </a:ext>
              </a:extLst>
            </p:cNvPr>
            <p:cNvSpPr txBox="1"/>
            <p:nvPr/>
          </p:nvSpPr>
          <p:spPr>
            <a:xfrm>
              <a:off x="1526289" y="2775949"/>
              <a:ext cx="122766" cy="228076"/>
            </a:xfrm>
            <a:prstGeom prst="rect">
              <a:avLst/>
            </a:prstGeom>
            <a:solidFill>
              <a:srgbClr val="FDBE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</a:t>
              </a:r>
            </a:p>
          </p:txBody>
        </p:sp>
        <p:sp>
          <p:nvSpPr>
            <p:cNvPr id="546" name="TextBox 545">
              <a:extLst>
                <a:ext uri="{FF2B5EF4-FFF2-40B4-BE49-F238E27FC236}">
                  <a16:creationId xmlns:a16="http://schemas.microsoft.com/office/drawing/2014/main" id="{08E155D6-272A-55F4-E3B7-CAF510F90D6F}"/>
                </a:ext>
              </a:extLst>
            </p:cNvPr>
            <p:cNvSpPr txBox="1"/>
            <p:nvPr/>
          </p:nvSpPr>
          <p:spPr>
            <a:xfrm>
              <a:off x="1678113" y="2775949"/>
              <a:ext cx="122766" cy="22807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</a:p>
          </p:txBody>
        </p: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5B85D7EB-62A2-1034-0AE1-22029F1713C2}"/>
                </a:ext>
              </a:extLst>
            </p:cNvPr>
            <p:cNvSpPr txBox="1"/>
            <p:nvPr/>
          </p:nvSpPr>
          <p:spPr>
            <a:xfrm>
              <a:off x="909944" y="2556990"/>
              <a:ext cx="890935" cy="20095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6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Level Of Service</a:t>
              </a:r>
            </a:p>
          </p:txBody>
        </p:sp>
      </p:grpSp>
      <p:pic>
        <p:nvPicPr>
          <p:cNvPr id="361" name="Picture 360">
            <a:extLst>
              <a:ext uri="{FF2B5EF4-FFF2-40B4-BE49-F238E27FC236}">
                <a16:creationId xmlns:a16="http://schemas.microsoft.com/office/drawing/2014/main" id="{E5113A00-D297-B235-D19D-FA723F7FDD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610" y="3013987"/>
            <a:ext cx="8451276" cy="3431159"/>
          </a:xfrm>
          <a:prstGeom prst="rect">
            <a:avLst/>
          </a:prstGeom>
          <a:solidFill>
            <a:srgbClr val="00B449"/>
          </a:solidFill>
          <a:effectLst>
            <a:outerShdw blurRad="63500" sx="101000" sy="101000" algn="ctr" rotWithShape="0">
              <a:prstClr val="black">
                <a:alpha val="50000"/>
              </a:prstClr>
            </a:outerShdw>
          </a:effectLst>
        </p:spPr>
      </p:pic>
      <p:sp>
        <p:nvSpPr>
          <p:cNvPr id="656" name="Rectangle 655">
            <a:extLst>
              <a:ext uri="{FF2B5EF4-FFF2-40B4-BE49-F238E27FC236}">
                <a16:creationId xmlns:a16="http://schemas.microsoft.com/office/drawing/2014/main" id="{E855904E-63BA-5937-4E51-DEF0C884A672}"/>
              </a:ext>
            </a:extLst>
          </p:cNvPr>
          <p:cNvSpPr/>
          <p:nvPr/>
        </p:nvSpPr>
        <p:spPr>
          <a:xfrm>
            <a:off x="1534364" y="3017746"/>
            <a:ext cx="8461487" cy="34311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FE8BF782-D412-35C7-7173-1BC39D841E3A}"/>
              </a:ext>
            </a:extLst>
          </p:cNvPr>
          <p:cNvSpPr/>
          <p:nvPr/>
        </p:nvSpPr>
        <p:spPr>
          <a:xfrm>
            <a:off x="6436010" y="4643031"/>
            <a:ext cx="228600" cy="228600"/>
          </a:xfrm>
          <a:prstGeom prst="ellipse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E8CA7C42-A5B5-4310-8FBE-041D9C5E375F}"/>
              </a:ext>
            </a:extLst>
          </p:cNvPr>
          <p:cNvSpPr/>
          <p:nvPr/>
        </p:nvSpPr>
        <p:spPr>
          <a:xfrm>
            <a:off x="6010788" y="3171248"/>
            <a:ext cx="228600" cy="228600"/>
          </a:xfrm>
          <a:prstGeom prst="ellipse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4</a:t>
            </a: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CF0125BF-379B-03EF-4649-328D070D4E4B}"/>
              </a:ext>
            </a:extLst>
          </p:cNvPr>
          <p:cNvSpPr txBox="1"/>
          <p:nvPr/>
        </p:nvSpPr>
        <p:spPr>
          <a:xfrm>
            <a:off x="8128651" y="4583153"/>
            <a:ext cx="656079" cy="246221"/>
          </a:xfrm>
          <a:prstGeom prst="rect">
            <a:avLst/>
          </a:prstGeom>
          <a:solidFill>
            <a:srgbClr val="FDB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58.1/E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9B66AE01-AEFF-A6C6-48D2-49EC47F2D468}"/>
              </a:ext>
            </a:extLst>
          </p:cNvPr>
          <p:cNvSpPr txBox="1"/>
          <p:nvPr/>
        </p:nvSpPr>
        <p:spPr>
          <a:xfrm>
            <a:off x="8128651" y="4831519"/>
            <a:ext cx="656079" cy="246221"/>
          </a:xfrm>
          <a:prstGeom prst="rect">
            <a:avLst/>
          </a:prstGeom>
          <a:solidFill>
            <a:srgbClr val="96D0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31.3/C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3C6B9739-8414-8356-FC5A-7D3E8DD2FA4B}"/>
              </a:ext>
            </a:extLst>
          </p:cNvPr>
          <p:cNvSpPr txBox="1"/>
          <p:nvPr/>
        </p:nvSpPr>
        <p:spPr>
          <a:xfrm>
            <a:off x="6622117" y="4152526"/>
            <a:ext cx="656079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37.7/D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7192BC87-D35E-A043-42BD-A5DDB21E80F3}"/>
              </a:ext>
            </a:extLst>
          </p:cNvPr>
          <p:cNvSpPr txBox="1"/>
          <p:nvPr/>
        </p:nvSpPr>
        <p:spPr>
          <a:xfrm>
            <a:off x="6622117" y="4401730"/>
            <a:ext cx="656079" cy="246221"/>
          </a:xfrm>
          <a:prstGeom prst="rect">
            <a:avLst/>
          </a:prstGeom>
          <a:solidFill>
            <a:srgbClr val="96D0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30.0/C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698BC456-E2CE-C21C-3469-E7149A1598B6}"/>
              </a:ext>
            </a:extLst>
          </p:cNvPr>
          <p:cNvSpPr txBox="1"/>
          <p:nvPr/>
        </p:nvSpPr>
        <p:spPr>
          <a:xfrm>
            <a:off x="3389100" y="3866264"/>
            <a:ext cx="656079" cy="246221"/>
          </a:xfrm>
          <a:prstGeom prst="rect">
            <a:avLst/>
          </a:prstGeom>
          <a:solidFill>
            <a:srgbClr val="00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18.1/B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DFFB6682-3EA1-048F-B351-01B9F213765A}"/>
              </a:ext>
            </a:extLst>
          </p:cNvPr>
          <p:cNvSpPr txBox="1"/>
          <p:nvPr/>
        </p:nvSpPr>
        <p:spPr>
          <a:xfrm>
            <a:off x="3389100" y="4115466"/>
            <a:ext cx="656079" cy="246221"/>
          </a:xfrm>
          <a:prstGeom prst="rect">
            <a:avLst/>
          </a:prstGeom>
          <a:solidFill>
            <a:srgbClr val="96D0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30.4/C</a:t>
            </a:r>
          </a:p>
        </p:txBody>
      </p:sp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EEF366A9-08B7-55D5-C61D-030632D6D02B}"/>
              </a:ext>
            </a:extLst>
          </p:cNvPr>
          <p:cNvCxnSpPr>
            <a:cxnSpLocks/>
          </p:cNvCxnSpPr>
          <p:nvPr/>
        </p:nvCxnSpPr>
        <p:spPr>
          <a:xfrm>
            <a:off x="8128651" y="4818530"/>
            <a:ext cx="656079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B1F70E1B-276B-76A8-02A0-70028B563011}"/>
              </a:ext>
            </a:extLst>
          </p:cNvPr>
          <p:cNvCxnSpPr>
            <a:cxnSpLocks/>
          </p:cNvCxnSpPr>
          <p:nvPr/>
        </p:nvCxnSpPr>
        <p:spPr>
          <a:xfrm>
            <a:off x="6622117" y="4404829"/>
            <a:ext cx="656079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F5B06068-3721-5C56-E7A3-EB873AF2A615}"/>
              </a:ext>
            </a:extLst>
          </p:cNvPr>
          <p:cNvCxnSpPr>
            <a:cxnSpLocks/>
          </p:cNvCxnSpPr>
          <p:nvPr/>
        </p:nvCxnSpPr>
        <p:spPr>
          <a:xfrm>
            <a:off x="3384972" y="4110748"/>
            <a:ext cx="656079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Oval 510">
            <a:extLst>
              <a:ext uri="{FF2B5EF4-FFF2-40B4-BE49-F238E27FC236}">
                <a16:creationId xmlns:a16="http://schemas.microsoft.com/office/drawing/2014/main" id="{0F4AB144-4C93-AC30-38CC-67D60A004690}"/>
              </a:ext>
            </a:extLst>
          </p:cNvPr>
          <p:cNvSpPr/>
          <p:nvPr/>
        </p:nvSpPr>
        <p:spPr>
          <a:xfrm>
            <a:off x="3196846" y="4334033"/>
            <a:ext cx="228600" cy="228600"/>
          </a:xfrm>
          <a:prstGeom prst="ellipse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pic>
        <p:nvPicPr>
          <p:cNvPr id="512" name="Picture 511">
            <a:extLst>
              <a:ext uri="{FF2B5EF4-FFF2-40B4-BE49-F238E27FC236}">
                <a16:creationId xmlns:a16="http://schemas.microsoft.com/office/drawing/2014/main" id="{DCEFF579-0AD8-12B6-47D1-AF6BAD5FC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76" y="3055483"/>
            <a:ext cx="321674" cy="321674"/>
          </a:xfrm>
          <a:prstGeom prst="rect">
            <a:avLst/>
          </a:prstGeom>
        </p:spPr>
      </p:pic>
      <p:pic>
        <p:nvPicPr>
          <p:cNvPr id="513" name="Picture 512">
            <a:extLst>
              <a:ext uri="{FF2B5EF4-FFF2-40B4-BE49-F238E27FC236}">
                <a16:creationId xmlns:a16="http://schemas.microsoft.com/office/drawing/2014/main" id="{E9137E24-8C61-60AB-FAC1-3287ADAC5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1" y="4791258"/>
            <a:ext cx="321674" cy="321674"/>
          </a:xfrm>
          <a:prstGeom prst="rect">
            <a:avLst/>
          </a:prstGeom>
        </p:spPr>
      </p:pic>
      <p:pic>
        <p:nvPicPr>
          <p:cNvPr id="514" name="Picture 513">
            <a:extLst>
              <a:ext uri="{FF2B5EF4-FFF2-40B4-BE49-F238E27FC236}">
                <a16:creationId xmlns:a16="http://schemas.microsoft.com/office/drawing/2014/main" id="{1461F8EF-B9E0-CB2D-CB3E-387D6A305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4498287"/>
            <a:ext cx="321674" cy="321674"/>
          </a:xfrm>
          <a:prstGeom prst="rect">
            <a:avLst/>
          </a:prstGeom>
        </p:spPr>
      </p:pic>
      <p:sp>
        <p:nvSpPr>
          <p:cNvPr id="515" name="Oval 514">
            <a:extLst>
              <a:ext uri="{FF2B5EF4-FFF2-40B4-BE49-F238E27FC236}">
                <a16:creationId xmlns:a16="http://schemas.microsoft.com/office/drawing/2014/main" id="{06F93C49-7567-A751-E39B-0A6388AF260D}"/>
              </a:ext>
            </a:extLst>
          </p:cNvPr>
          <p:cNvSpPr/>
          <p:nvPr/>
        </p:nvSpPr>
        <p:spPr>
          <a:xfrm>
            <a:off x="7916463" y="5059811"/>
            <a:ext cx="228600" cy="228600"/>
          </a:xfrm>
          <a:prstGeom prst="ellipse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</a:p>
        </p:txBody>
      </p:sp>
      <p:pic>
        <p:nvPicPr>
          <p:cNvPr id="516" name="Picture 515">
            <a:extLst>
              <a:ext uri="{FF2B5EF4-FFF2-40B4-BE49-F238E27FC236}">
                <a16:creationId xmlns:a16="http://schemas.microsoft.com/office/drawing/2014/main" id="{BECD3485-EA2F-3DF7-35A4-01D9B13F3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06" y="5184954"/>
            <a:ext cx="321674" cy="321674"/>
          </a:xfrm>
          <a:prstGeom prst="rect">
            <a:avLst/>
          </a:prstGeom>
        </p:spPr>
      </p:pic>
      <p:sp>
        <p:nvSpPr>
          <p:cNvPr id="517" name="TextBox 516">
            <a:extLst>
              <a:ext uri="{FF2B5EF4-FFF2-40B4-BE49-F238E27FC236}">
                <a16:creationId xmlns:a16="http://schemas.microsoft.com/office/drawing/2014/main" id="{9152A2A2-152A-C039-F86D-C7B028D75698}"/>
              </a:ext>
            </a:extLst>
          </p:cNvPr>
          <p:cNvSpPr txBox="1"/>
          <p:nvPr/>
        </p:nvSpPr>
        <p:spPr>
          <a:xfrm>
            <a:off x="5577216" y="3444589"/>
            <a:ext cx="656079" cy="246221"/>
          </a:xfrm>
          <a:prstGeom prst="rect">
            <a:avLst/>
          </a:prstGeom>
          <a:solidFill>
            <a:srgbClr val="00B44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dirty="0"/>
              <a:t>12.1/B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6E3D3A5D-0E5C-89F5-CE23-00D73CFAD988}"/>
              </a:ext>
            </a:extLst>
          </p:cNvPr>
          <p:cNvSpPr txBox="1"/>
          <p:nvPr/>
        </p:nvSpPr>
        <p:spPr>
          <a:xfrm>
            <a:off x="5577214" y="3702373"/>
            <a:ext cx="656079" cy="246221"/>
          </a:xfrm>
          <a:prstGeom prst="rect">
            <a:avLst/>
          </a:prstGeom>
          <a:solidFill>
            <a:srgbClr val="00B44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dirty="0"/>
              <a:t>17.4/B</a:t>
            </a:r>
          </a:p>
        </p:txBody>
      </p: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74C31EBA-B361-13FA-C5C0-3555D4975D20}"/>
              </a:ext>
            </a:extLst>
          </p:cNvPr>
          <p:cNvCxnSpPr>
            <a:cxnSpLocks/>
          </p:cNvCxnSpPr>
          <p:nvPr/>
        </p:nvCxnSpPr>
        <p:spPr>
          <a:xfrm>
            <a:off x="5577213" y="3700120"/>
            <a:ext cx="656079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0" name="Picture 519">
            <a:extLst>
              <a:ext uri="{FF2B5EF4-FFF2-40B4-BE49-F238E27FC236}">
                <a16:creationId xmlns:a16="http://schemas.microsoft.com/office/drawing/2014/main" id="{1D24A1E2-9678-0E2F-D502-EECBE8B06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37" y="3291576"/>
            <a:ext cx="290943" cy="274320"/>
          </a:xfrm>
          <a:prstGeom prst="rect">
            <a:avLst/>
          </a:prstGeom>
        </p:spPr>
      </p:pic>
      <p:pic>
        <p:nvPicPr>
          <p:cNvPr id="521" name="Picture 520">
            <a:extLst>
              <a:ext uri="{FF2B5EF4-FFF2-40B4-BE49-F238E27FC236}">
                <a16:creationId xmlns:a16="http://schemas.microsoft.com/office/drawing/2014/main" id="{F12A368D-6A95-6214-E1BD-B197A934E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20" y="5345791"/>
            <a:ext cx="290943" cy="274320"/>
          </a:xfrm>
          <a:prstGeom prst="rect">
            <a:avLst/>
          </a:prstGeom>
        </p:spPr>
      </p:pic>
      <p:sp>
        <p:nvSpPr>
          <p:cNvPr id="522" name="TextBox 521">
            <a:extLst>
              <a:ext uri="{FF2B5EF4-FFF2-40B4-BE49-F238E27FC236}">
                <a16:creationId xmlns:a16="http://schemas.microsoft.com/office/drawing/2014/main" id="{01B3AE81-E1EA-1083-8CE2-7BBF9DDE7D6C}"/>
              </a:ext>
            </a:extLst>
          </p:cNvPr>
          <p:cNvSpPr txBox="1"/>
          <p:nvPr/>
        </p:nvSpPr>
        <p:spPr>
          <a:xfrm rot="16200000">
            <a:off x="1911256" y="3599201"/>
            <a:ext cx="751776" cy="138499"/>
          </a:xfrm>
          <a:prstGeom prst="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Military Trai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D13D7EA1-70F1-E1B0-10C7-FFD9A8E99A5F}"/>
              </a:ext>
            </a:extLst>
          </p:cNvPr>
          <p:cNvSpPr txBox="1"/>
          <p:nvPr/>
        </p:nvSpPr>
        <p:spPr>
          <a:xfrm rot="16200000">
            <a:off x="2423195" y="5496562"/>
            <a:ext cx="414065" cy="138499"/>
          </a:xfrm>
          <a:prstGeom prst="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SFRC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6BC81F5D-1EFA-23E7-ED32-1282B26150FB}"/>
              </a:ext>
            </a:extLst>
          </p:cNvPr>
          <p:cNvSpPr txBox="1"/>
          <p:nvPr/>
        </p:nvSpPr>
        <p:spPr>
          <a:xfrm rot="17686950">
            <a:off x="2909599" y="3306230"/>
            <a:ext cx="659333" cy="292388"/>
          </a:xfrm>
          <a:prstGeom prst="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/>
          <a:p>
            <a:pPr algn="ctr"/>
            <a:r>
              <a:rPr lang="en-US" sz="900" b="1" dirty="0">
                <a:ln w="3175">
                  <a:noFill/>
                </a:ln>
                <a:solidFill>
                  <a:schemeClr val="bg1"/>
                </a:solidFill>
              </a:rPr>
              <a:t>SB I-95 </a:t>
            </a:r>
          </a:p>
          <a:p>
            <a:pPr algn="ctr"/>
            <a:r>
              <a:rPr lang="en-US" sz="1000" b="1" dirty="0">
                <a:ln w="3175">
                  <a:noFill/>
                </a:ln>
                <a:solidFill>
                  <a:schemeClr val="bg1"/>
                </a:solidFill>
              </a:rPr>
              <a:t>off-ramp</a:t>
            </a:r>
            <a:endParaRPr lang="en-US" sz="900" b="1" dirty="0">
              <a:ln w="3175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8C6C38A0-5DDC-C1E2-8EE2-61BCE78E821A}"/>
              </a:ext>
            </a:extLst>
          </p:cNvPr>
          <p:cNvSpPr txBox="1"/>
          <p:nvPr/>
        </p:nvSpPr>
        <p:spPr>
          <a:xfrm rot="18186462">
            <a:off x="5723667" y="5888372"/>
            <a:ext cx="587755" cy="276999"/>
          </a:xfrm>
          <a:prstGeom prst="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NB I-95 </a:t>
            </a:r>
          </a:p>
          <a:p>
            <a:r>
              <a:rPr lang="en-US" sz="900" dirty="0"/>
              <a:t>Off-ramp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B86D7403-6247-87B0-9CAE-E9D9CF960C8D}"/>
              </a:ext>
            </a:extLst>
          </p:cNvPr>
          <p:cNvSpPr txBox="1"/>
          <p:nvPr/>
        </p:nvSpPr>
        <p:spPr>
          <a:xfrm rot="2790099">
            <a:off x="6862282" y="3743404"/>
            <a:ext cx="728696" cy="137371"/>
          </a:xfrm>
          <a:prstGeom prst="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Airport Rd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911EB22A-BD34-6AF8-911A-A0B87AAF53A7}"/>
              </a:ext>
            </a:extLst>
          </p:cNvPr>
          <p:cNvSpPr txBox="1"/>
          <p:nvPr/>
        </p:nvSpPr>
        <p:spPr>
          <a:xfrm rot="17282966">
            <a:off x="7249208" y="5957623"/>
            <a:ext cx="728696" cy="138499"/>
          </a:xfrm>
          <a:prstGeom prst="rect">
            <a:avLst/>
          </a:prstGeom>
          <a:solidFill>
            <a:srgbClr val="2E75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NW 15th Ave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3F15B42B-1073-308F-9105-BE26BA545864}"/>
              </a:ext>
            </a:extLst>
          </p:cNvPr>
          <p:cNvSpPr txBox="1"/>
          <p:nvPr/>
        </p:nvSpPr>
        <p:spPr>
          <a:xfrm rot="216204">
            <a:off x="4255159" y="4582056"/>
            <a:ext cx="622369" cy="137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0" rIns="18288" bIns="0" rtlCol="0" anchor="ctr" anchorCtr="0">
            <a:spAutoFit/>
          </a:bodyPr>
          <a:lstStyle>
            <a:defPPr>
              <a:defRPr lang="en-US"/>
            </a:defPPr>
            <a:lvl1pPr algn="ctr">
              <a:defRPr sz="800" b="1">
                <a:ln w="31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Glades Rd</a:t>
            </a:r>
          </a:p>
        </p:txBody>
      </p:sp>
      <p:pic>
        <p:nvPicPr>
          <p:cNvPr id="529" name="Picture 528">
            <a:extLst>
              <a:ext uri="{FF2B5EF4-FFF2-40B4-BE49-F238E27FC236}">
                <a16:creationId xmlns:a16="http://schemas.microsoft.com/office/drawing/2014/main" id="{8013B006-9714-1568-B17C-57B00124C6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43515A"/>
              </a:clrFrom>
              <a:clrTo>
                <a:srgbClr val="43515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778" y="3419862"/>
            <a:ext cx="335314" cy="33653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183A1-9950-F0D3-8A15-1229B3F0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114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A69A0-302B-1BF7-8E5D-D8D748A58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9FDFC9-1A2D-C9D5-8DE5-BFEA7146917C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03804-D47D-0C1C-A80C-5E3CACB6E24E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237C9-BD3D-C99C-53C8-A8B7BDB8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-130865"/>
            <a:ext cx="1164227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Technical Concept Design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AEFFE3-6482-0231-CDF2-419DB73B7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6052181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F9657D-7326-8C00-0014-ADF4E93DE850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FCD277-46AB-4FA3-9F4B-9457ACA12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863" y="1493240"/>
            <a:ext cx="11335499" cy="4683723"/>
          </a:xfrm>
        </p:spPr>
        <p:txBody>
          <a:bodyPr>
            <a:normAutofit/>
          </a:bodyPr>
          <a:lstStyle/>
          <a:p>
            <a:pPr marL="306777" marR="0" lvl="1" indent="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Description:</a:t>
            </a:r>
          </a:p>
          <a:p>
            <a:pPr marL="306777" marR="0" lvl="1" indent="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Proposed Alternative Technical Concept (ATC) changed the I-95 (SR 9)/Glades Road interchange from a modified existing partial cloverleaf (ParClo) interchange, as identified in the SR 9 (I-95) Interchange Modification Report (IMR) for Glades Road (SR 808) Interchange for the 2040 recommended build alternative, to a DDI. </a:t>
            </a:r>
          </a:p>
          <a:p>
            <a:pPr marL="306777" marR="0" lvl="1" indent="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Benefits:</a:t>
            </a:r>
          </a:p>
          <a:p>
            <a:pPr marL="592527" marR="0" lvl="1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Reduced impacts to existing infrastructure	</a:t>
            </a:r>
          </a:p>
          <a:p>
            <a:pPr marL="1049727" marR="0" lvl="2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Eliminated ramp flyover bridge over Airport Road</a:t>
            </a:r>
          </a:p>
          <a:p>
            <a:pPr marL="1049727" marR="0" lvl="2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Eliminated bridge widening for Glades Road EB &amp; WB bridges over I-95 and EB bridge over Military Trail / SFRC</a:t>
            </a:r>
          </a:p>
          <a:p>
            <a:pPr marL="1049727" marR="0" lvl="2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Reduced bride widening for Glades Road WB bridge over Military Trail / SFRC</a:t>
            </a:r>
          </a:p>
          <a:p>
            <a:pPr marL="1049727" marR="0" lvl="2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Eliminated 0.38 Acres of R/W acquisition from the Boca Raton Water Treatment Plant Property</a:t>
            </a:r>
          </a:p>
          <a:p>
            <a:pPr marL="1049727" marR="0" lvl="2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Enhanced safety and fewer crashes due to reduction of conflict points. Proposed DDI 14 Conflict Points vs. FDOT Concept Modified ParClo Design 18 Conflict Points. </a:t>
            </a:r>
          </a:p>
          <a:p>
            <a:pPr marL="1049727" marR="0" lvl="2" indent="-285750" algn="l" defTabSz="754380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Optimized 2-phase signal operations at intersections within the interchange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7E484-7742-7295-4E96-FA27B8F2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240"/>
            <a:ext cx="409280" cy="365125"/>
          </a:xfrm>
        </p:spPr>
        <p:txBody>
          <a:bodyPr/>
          <a:lstStyle/>
          <a:p>
            <a:fld id="{8301250C-3411-4DAA-A330-B8FCF0FECA0E}" type="slidenum">
              <a:rPr lang="en-US" smtClean="0">
                <a:solidFill>
                  <a:srgbClr val="FFFFFF"/>
                </a:solidFill>
              </a:r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6924</TotalTime>
  <Words>2114</Words>
  <Application>Microsoft Office PowerPoint</Application>
  <PresentationFormat>Widescreen</PresentationFormat>
  <Paragraphs>489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Courier New</vt:lpstr>
      <vt:lpstr>Gill Sans MT</vt:lpstr>
      <vt:lpstr>Wingdings</vt:lpstr>
      <vt:lpstr>Office Theme</vt:lpstr>
      <vt:lpstr>I-95 at Glades Road Diverging Diamond Interchange (DDI) </vt:lpstr>
      <vt:lpstr>Objectives</vt:lpstr>
      <vt:lpstr>About the Project</vt:lpstr>
      <vt:lpstr>PowerPoint Presentation</vt:lpstr>
      <vt:lpstr>PowerPoint Presentation</vt:lpstr>
      <vt:lpstr>Glades Interchange Concept</vt:lpstr>
      <vt:lpstr>Glades Interchange Concept</vt:lpstr>
      <vt:lpstr>Glades Interchange Concept</vt:lpstr>
      <vt:lpstr>Alternative Technical Concept Design Change</vt:lpstr>
      <vt:lpstr>Glades Interchange ATC</vt:lpstr>
      <vt:lpstr>Glades Interchange ATC</vt:lpstr>
      <vt:lpstr>Glades Interchange ATC</vt:lpstr>
      <vt:lpstr>Diverging Diamond Interchange Defined</vt:lpstr>
      <vt:lpstr>Diverging Diamond Interchange Advantages</vt:lpstr>
      <vt:lpstr>Glades Diverging Diamond Interchange</vt:lpstr>
      <vt:lpstr>Glades DDI Design</vt:lpstr>
      <vt:lpstr>Glades DDI Design</vt:lpstr>
      <vt:lpstr>Glades DDI Design</vt:lpstr>
      <vt:lpstr>Glades DDI Design</vt:lpstr>
      <vt:lpstr>Glades DDI Stakeholder Outreach</vt:lpstr>
      <vt:lpstr>Glades DDI Stakeholder Outreach-Strategies</vt:lpstr>
      <vt:lpstr>Glades DDI Temporary Traffic Control</vt:lpstr>
      <vt:lpstr>Glades DDI Temporary Traffic Control</vt:lpstr>
      <vt:lpstr>Glades DDI Construction</vt:lpstr>
      <vt:lpstr>Glades DDI Construction</vt:lpstr>
      <vt:lpstr>Glades DDI Construction</vt:lpstr>
      <vt:lpstr>Glades DDI Construction</vt:lpstr>
      <vt:lpstr>Glades DDI Construction</vt:lpstr>
      <vt:lpstr>Glades DDI Temporary Traffic Control-Change</vt:lpstr>
      <vt:lpstr>Glades DDI Temporary Traffic Control-Change</vt:lpstr>
      <vt:lpstr>Glades DDI Construction-Weekend Closure</vt:lpstr>
      <vt:lpstr>Glades DDI Construction-Weekend Closure</vt:lpstr>
      <vt:lpstr>Glades DDI Construction-Weekend Closure</vt:lpstr>
      <vt:lpstr>Glades DDI Construction</vt:lpstr>
      <vt:lpstr>Glades DDI Final</vt:lpstr>
      <vt:lpstr>Glades DDI Final (east crossover)</vt:lpstr>
      <vt:lpstr>Glades DDI Final (west crossover)</vt:lpstr>
      <vt:lpstr>Glades DDI Smart Work Zone (SWZ) Overview</vt:lpstr>
      <vt:lpstr>Stakeholder Communication Ecosystem</vt:lpstr>
      <vt:lpstr>Glades DDI Operations Lessons Learned</vt:lpstr>
      <vt:lpstr>Glades DDI Operations Lessons Learned</vt:lpstr>
      <vt:lpstr>Glades DDI Operations Lessons Learned</vt:lpstr>
      <vt:lpstr>Safety Reminder </vt:lpstr>
      <vt:lpstr>Contact Us</vt:lpstr>
      <vt:lpstr>Thank You /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Strauch, Shawna</dc:creator>
  <cp:lastModifiedBy>Hernandez, Yamila</cp:lastModifiedBy>
  <cp:revision>57</cp:revision>
  <dcterms:created xsi:type="dcterms:W3CDTF">2024-02-19T14:41:24Z</dcterms:created>
  <dcterms:modified xsi:type="dcterms:W3CDTF">2024-05-31T14:58:46Z</dcterms:modified>
</cp:coreProperties>
</file>