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1" r:id="rId2"/>
    <p:sldId id="273" r:id="rId3"/>
    <p:sldId id="305" r:id="rId4"/>
    <p:sldId id="274" r:id="rId5"/>
    <p:sldId id="294" r:id="rId6"/>
    <p:sldId id="283" r:id="rId7"/>
    <p:sldId id="284" r:id="rId8"/>
    <p:sldId id="276" r:id="rId9"/>
    <p:sldId id="277" r:id="rId10"/>
    <p:sldId id="300" r:id="rId11"/>
    <p:sldId id="302" r:id="rId12"/>
    <p:sldId id="285" r:id="rId13"/>
    <p:sldId id="295" r:id="rId14"/>
    <p:sldId id="290" r:id="rId15"/>
    <p:sldId id="303" r:id="rId16"/>
    <p:sldId id="304" r:id="rId17"/>
    <p:sldId id="298" r:id="rId18"/>
    <p:sldId id="296" r:id="rId19"/>
    <p:sldId id="297" r:id="rId20"/>
    <p:sldId id="308" r:id="rId21"/>
    <p:sldId id="309" r:id="rId22"/>
    <p:sldId id="286" r:id="rId23"/>
    <p:sldId id="278" r:id="rId24"/>
    <p:sldId id="280" r:id="rId25"/>
    <p:sldId id="281" r:id="rId26"/>
    <p:sldId id="287" r:id="rId27"/>
    <p:sldId id="289" r:id="rId28"/>
    <p:sldId id="299" r:id="rId29"/>
    <p:sldId id="288" r:id="rId30"/>
    <p:sldId id="293" r:id="rId31"/>
    <p:sldId id="282" r:id="rId32"/>
    <p:sldId id="292" r:id="rId33"/>
    <p:sldId id="311" r:id="rId34"/>
    <p:sldId id="275" r:id="rId35"/>
    <p:sldId id="312" r:id="rId36"/>
    <p:sldId id="269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487"/>
    <a:srgbClr val="2DA594"/>
    <a:srgbClr val="2C2EA2"/>
    <a:srgbClr val="368D41"/>
    <a:srgbClr val="152F55"/>
    <a:srgbClr val="FFFFFF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0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653047336383277E-2"/>
          <c:y val="6.6457889626622732E-2"/>
          <c:w val="0.89483830976617817"/>
          <c:h val="0.79524376544108533"/>
        </c:manualLayout>
      </c:layout>
      <c:barChart>
        <c:barDir val="col"/>
        <c:grouping val="clustered"/>
        <c:varyColors val="0"/>
        <c:ser>
          <c:idx val="0"/>
          <c:order val="0"/>
          <c:tx>
            <c:v>Actual C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dLbls>
            <c:delete val="1"/>
          </c:dLbls>
          <c:cat>
            <c:numRef>
              <c:f>'Bot 2 - No Good'!$B$6:$B$18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'Bot 2 - No Good'!$N$6:$N$18</c:f>
              <c:numCache>
                <c:formatCode>General</c:formatCode>
                <c:ptCount val="13"/>
                <c:pt idx="0">
                  <c:v>165</c:v>
                </c:pt>
                <c:pt idx="1">
                  <c:v>73</c:v>
                </c:pt>
                <c:pt idx="2">
                  <c:v>71</c:v>
                </c:pt>
                <c:pt idx="3">
                  <c:v>250</c:v>
                </c:pt>
                <c:pt idx="4">
                  <c:v>301</c:v>
                </c:pt>
                <c:pt idx="5">
                  <c:v>280</c:v>
                </c:pt>
                <c:pt idx="6">
                  <c:v>273</c:v>
                </c:pt>
                <c:pt idx="7">
                  <c:v>249</c:v>
                </c:pt>
                <c:pt idx="8">
                  <c:v>240</c:v>
                </c:pt>
                <c:pt idx="9">
                  <c:v>112</c:v>
                </c:pt>
                <c:pt idx="10">
                  <c:v>99</c:v>
                </c:pt>
                <c:pt idx="11">
                  <c:v>223</c:v>
                </c:pt>
                <c:pt idx="12">
                  <c:v>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AE-49A8-BDB4-A4255E9F2056}"/>
            </c:ext>
          </c:extLst>
        </c:ser>
        <c:ser>
          <c:idx val="4"/>
          <c:order val="1"/>
          <c:tx>
            <c:v>Actual T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'Bot 2 - No Good'!$Q$6:$Q$18</c:f>
              <c:numCache>
                <c:formatCode>General</c:formatCode>
                <c:ptCount val="13"/>
                <c:pt idx="0">
                  <c:v>110</c:v>
                </c:pt>
                <c:pt idx="1">
                  <c:v>52</c:v>
                </c:pt>
                <c:pt idx="2">
                  <c:v>56</c:v>
                </c:pt>
                <c:pt idx="3">
                  <c:v>191</c:v>
                </c:pt>
                <c:pt idx="4">
                  <c:v>248</c:v>
                </c:pt>
                <c:pt idx="5">
                  <c:v>238</c:v>
                </c:pt>
                <c:pt idx="6">
                  <c:v>224</c:v>
                </c:pt>
                <c:pt idx="7">
                  <c:v>200</c:v>
                </c:pt>
                <c:pt idx="8">
                  <c:v>186</c:v>
                </c:pt>
                <c:pt idx="9">
                  <c:v>107</c:v>
                </c:pt>
                <c:pt idx="10">
                  <c:v>68</c:v>
                </c:pt>
                <c:pt idx="11">
                  <c:v>152</c:v>
                </c:pt>
                <c:pt idx="12">
                  <c:v>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AE-49A8-BDB4-A4255E9F20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39184704"/>
        <c:axId val="739183720"/>
      </c:barChart>
      <c:lineChart>
        <c:grouping val="standard"/>
        <c:varyColors val="0"/>
        <c:ser>
          <c:idx val="2"/>
          <c:order val="3"/>
          <c:tx>
            <c:v>GT(C)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'Bot 2 - No Good'!$B$6:$B$18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'Bot 2 - No Good'!$O$6:$O$18</c:f>
              <c:numCache>
                <c:formatCode>0</c:formatCode>
                <c:ptCount val="13"/>
                <c:pt idx="0">
                  <c:v>261.2</c:v>
                </c:pt>
                <c:pt idx="1">
                  <c:v>291.8</c:v>
                </c:pt>
                <c:pt idx="2">
                  <c:v>278.2</c:v>
                </c:pt>
                <c:pt idx="3">
                  <c:v>295.2</c:v>
                </c:pt>
                <c:pt idx="4">
                  <c:v>298.60000000000002</c:v>
                </c:pt>
                <c:pt idx="5">
                  <c:v>288.39999999999998</c:v>
                </c:pt>
                <c:pt idx="6">
                  <c:v>271.39999999999998</c:v>
                </c:pt>
                <c:pt idx="7">
                  <c:v>261.2</c:v>
                </c:pt>
                <c:pt idx="8">
                  <c:v>251</c:v>
                </c:pt>
                <c:pt idx="9">
                  <c:v>288.39999999999998</c:v>
                </c:pt>
                <c:pt idx="10">
                  <c:v>295.2</c:v>
                </c:pt>
                <c:pt idx="11">
                  <c:v>298.60000000000002</c:v>
                </c:pt>
                <c:pt idx="12">
                  <c:v>298.60000000000002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AE-49A8-BDB4-A4255E9F20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39184704"/>
        <c:axId val="739183720"/>
        <c:extLst>
          <c:ext xmlns:c15="http://schemas.microsoft.com/office/drawing/2012/chart" uri="{02D57815-91ED-43cb-92C2-25804820EDAC}">
            <c15:filteredLineSeries>
              <c15:ser>
                <c:idx val="3"/>
                <c:order val="4"/>
                <c:tx>
                  <c:v>Pred 1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'Bot 2 - No Good'!$M$6:$M$18</c15:sqref>
                        </c15:formulaRef>
                      </c:ext>
                    </c:extLst>
                    <c:numCache>
                      <c:formatCode>#,##0_);\(#,##0\)</c:formatCode>
                      <c:ptCount val="13"/>
                      <c:pt idx="0">
                        <c:v>256.76117618010261</c:v>
                      </c:pt>
                      <c:pt idx="1">
                        <c:v>133.06422505794677</c:v>
                      </c:pt>
                      <c:pt idx="2">
                        <c:v>104.10541282784878</c:v>
                      </c:pt>
                      <c:pt idx="3">
                        <c:v>330.49986863491256</c:v>
                      </c:pt>
                      <c:pt idx="4">
                        <c:v>337.57771044506376</c:v>
                      </c:pt>
                      <c:pt idx="5">
                        <c:v>304.41837752163491</c:v>
                      </c:pt>
                      <c:pt idx="6">
                        <c:v>261.82657699804338</c:v>
                      </c:pt>
                      <c:pt idx="7">
                        <c:v>220.76039537221095</c:v>
                      </c:pt>
                      <c:pt idx="8">
                        <c:v>185.6535180854855</c:v>
                      </c:pt>
                      <c:pt idx="9">
                        <c:v>235.56727198097749</c:v>
                      </c:pt>
                      <c:pt idx="10">
                        <c:v>208.7496382374471</c:v>
                      </c:pt>
                      <c:pt idx="11">
                        <c:v>350.90996984237336</c:v>
                      </c:pt>
                      <c:pt idx="12">
                        <c:v>459.94618545728383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A5AE-49A8-BDB4-A4255E9F2056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1"/>
          <c:order val="2"/>
          <c:tx>
            <c:v>"DDP"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1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'Bot 2 - No Good'!$B$6:$B$18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'Bot 2 - No Good'!$L$6:$L$18</c:f>
              <c:numCache>
                <c:formatCode>#,##0_);\(#,##0\)</c:formatCode>
                <c:ptCount val="13"/>
                <c:pt idx="0">
                  <c:v>128.3805880900513</c:v>
                </c:pt>
                <c:pt idx="1">
                  <c:v>66.532112528973386</c:v>
                </c:pt>
                <c:pt idx="2">
                  <c:v>52.05270641392439</c:v>
                </c:pt>
                <c:pt idx="3">
                  <c:v>165.24993431745628</c:v>
                </c:pt>
                <c:pt idx="4">
                  <c:v>168.78885522253188</c:v>
                </c:pt>
                <c:pt idx="5">
                  <c:v>152.20918876081745</c:v>
                </c:pt>
                <c:pt idx="6">
                  <c:v>130.91328849902169</c:v>
                </c:pt>
                <c:pt idx="7">
                  <c:v>110.38019768610548</c:v>
                </c:pt>
                <c:pt idx="8">
                  <c:v>92.826759042742751</c:v>
                </c:pt>
                <c:pt idx="9">
                  <c:v>117.78363599048875</c:v>
                </c:pt>
                <c:pt idx="10">
                  <c:v>104.37481911872355</c:v>
                </c:pt>
                <c:pt idx="11">
                  <c:v>175.45498492118668</c:v>
                </c:pt>
                <c:pt idx="12">
                  <c:v>229.97309272864192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AE-49A8-BDB4-A4255E9F20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50590592"/>
        <c:axId val="850584032"/>
      </c:lineChart>
      <c:catAx>
        <c:axId val="739184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Bridge Number</a:t>
                </a:r>
              </a:p>
            </c:rich>
          </c:tx>
          <c:layout>
            <c:manualLayout>
              <c:xMode val="edge"/>
              <c:yMode val="edge"/>
              <c:x val="7.306519420712183E-3"/>
              <c:y val="0.86618443038827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183720"/>
        <c:crosses val="autoZero"/>
        <c:auto val="1"/>
        <c:lblAlgn val="ctr"/>
        <c:lblOffset val="100"/>
        <c:noMultiLvlLbl val="0"/>
      </c:catAx>
      <c:valAx>
        <c:axId val="739183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Bottom</a:t>
                </a:r>
                <a:r>
                  <a:rPr lang="en-US" baseline="0" dirty="0"/>
                  <a:t> Chord Force (k)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184704"/>
        <c:crosses val="autoZero"/>
        <c:crossBetween val="between"/>
      </c:valAx>
      <c:valAx>
        <c:axId val="85058403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DDP Value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0590592"/>
        <c:crosses val="max"/>
        <c:crossBetween val="between"/>
      </c:valAx>
      <c:catAx>
        <c:axId val="85059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0584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356198163984265"/>
          <c:y val="0.93675331419743291"/>
          <c:w val="0.29287603672031459"/>
          <c:h val="6.32466858025670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2"/>
          <c:order val="2"/>
          <c:tx>
            <c:v>ST+ODC1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'RDDP CF'!$A$6:$A$38</c:f>
              <c:numCache>
                <c:formatCode>General</c:formatCode>
                <c:ptCount val="33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200</c:v>
                </c:pt>
                <c:pt idx="12">
                  <c:v>216</c:v>
                </c:pt>
                <c:pt idx="13">
                  <c:v>232</c:v>
                </c:pt>
                <c:pt idx="14">
                  <c:v>248</c:v>
                </c:pt>
                <c:pt idx="15">
                  <c:v>264</c:v>
                </c:pt>
                <c:pt idx="16">
                  <c:v>280</c:v>
                </c:pt>
                <c:pt idx="17">
                  <c:v>296</c:v>
                </c:pt>
                <c:pt idx="18">
                  <c:v>312</c:v>
                </c:pt>
                <c:pt idx="19">
                  <c:v>328</c:v>
                </c:pt>
                <c:pt idx="20">
                  <c:v>344</c:v>
                </c:pt>
                <c:pt idx="21">
                  <c:v>360</c:v>
                </c:pt>
                <c:pt idx="22">
                  <c:v>360</c:v>
                </c:pt>
                <c:pt idx="23">
                  <c:v>384</c:v>
                </c:pt>
                <c:pt idx="24">
                  <c:v>408</c:v>
                </c:pt>
                <c:pt idx="25">
                  <c:v>432</c:v>
                </c:pt>
                <c:pt idx="26">
                  <c:v>456</c:v>
                </c:pt>
                <c:pt idx="27">
                  <c:v>480</c:v>
                </c:pt>
                <c:pt idx="28">
                  <c:v>504</c:v>
                </c:pt>
                <c:pt idx="29">
                  <c:v>528</c:v>
                </c:pt>
                <c:pt idx="30">
                  <c:v>552</c:v>
                </c:pt>
                <c:pt idx="31">
                  <c:v>576</c:v>
                </c:pt>
                <c:pt idx="32">
                  <c:v>600</c:v>
                </c:pt>
              </c:numCache>
            </c:numRef>
          </c:xVal>
          <c:yVal>
            <c:numRef>
              <c:f>'RDDP CF'!$H$6:$H$38</c:f>
              <c:numCache>
                <c:formatCode>0</c:formatCode>
                <c:ptCount val="33"/>
                <c:pt idx="0">
                  <c:v>0</c:v>
                </c:pt>
                <c:pt idx="1">
                  <c:v>2564</c:v>
                </c:pt>
                <c:pt idx="2">
                  <c:v>4439.5</c:v>
                </c:pt>
                <c:pt idx="3">
                  <c:v>5617.7999999999993</c:v>
                </c:pt>
                <c:pt idx="4">
                  <c:v>6090.2000000000007</c:v>
                </c:pt>
                <c:pt idx="5">
                  <c:v>5856.5999999999995</c:v>
                </c:pt>
                <c:pt idx="6">
                  <c:v>4917.2</c:v>
                </c:pt>
                <c:pt idx="7">
                  <c:v>3272.2</c:v>
                </c:pt>
                <c:pt idx="8">
                  <c:v>925.3</c:v>
                </c:pt>
                <c:pt idx="9">
                  <c:v>-2122.3000000000002</c:v>
                </c:pt>
                <c:pt idx="10">
                  <c:v>-5887.2000000000007</c:v>
                </c:pt>
                <c:pt idx="11">
                  <c:v>-5887.2000000000007</c:v>
                </c:pt>
                <c:pt idx="12">
                  <c:v>-4210.2</c:v>
                </c:pt>
                <c:pt idx="13">
                  <c:v>-2996</c:v>
                </c:pt>
                <c:pt idx="14">
                  <c:v>-2242.9</c:v>
                </c:pt>
                <c:pt idx="15">
                  <c:v>-1960.9</c:v>
                </c:pt>
                <c:pt idx="16">
                  <c:v>-2150.1</c:v>
                </c:pt>
                <c:pt idx="17">
                  <c:v>-2810.4</c:v>
                </c:pt>
                <c:pt idx="18">
                  <c:v>-3941.8999999999996</c:v>
                </c:pt>
                <c:pt idx="19">
                  <c:v>-5544.6</c:v>
                </c:pt>
                <c:pt idx="20">
                  <c:v>-7627.2999999999993</c:v>
                </c:pt>
                <c:pt idx="21">
                  <c:v>-10216.6</c:v>
                </c:pt>
                <c:pt idx="22">
                  <c:v>-10216.6</c:v>
                </c:pt>
                <c:pt idx="23">
                  <c:v>-4403.3999999999996</c:v>
                </c:pt>
                <c:pt idx="24">
                  <c:v>296.5</c:v>
                </c:pt>
                <c:pt idx="25">
                  <c:v>3935.8999999999996</c:v>
                </c:pt>
                <c:pt idx="26">
                  <c:v>6522.7</c:v>
                </c:pt>
                <c:pt idx="27">
                  <c:v>8056.7</c:v>
                </c:pt>
                <c:pt idx="28">
                  <c:v>8538</c:v>
                </c:pt>
                <c:pt idx="29">
                  <c:v>7966.5</c:v>
                </c:pt>
                <c:pt idx="30">
                  <c:v>6342.2999999999993</c:v>
                </c:pt>
                <c:pt idx="31">
                  <c:v>3672.5</c:v>
                </c:pt>
                <c:pt idx="3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A7F-4DDC-914A-D731BAB65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6163512"/>
        <c:axId val="69616384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Steel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'RDDP CF'!$A$6:$A$38</c15:sqref>
                        </c15:formulaRef>
                      </c:ext>
                    </c:extLst>
                    <c:numCache>
                      <c:formatCode>General</c:formatCode>
                      <c:ptCount val="33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200</c:v>
                      </c:pt>
                      <c:pt idx="12">
                        <c:v>216</c:v>
                      </c:pt>
                      <c:pt idx="13">
                        <c:v>232</c:v>
                      </c:pt>
                      <c:pt idx="14">
                        <c:v>248</c:v>
                      </c:pt>
                      <c:pt idx="15">
                        <c:v>264</c:v>
                      </c:pt>
                      <c:pt idx="16">
                        <c:v>280</c:v>
                      </c:pt>
                      <c:pt idx="17">
                        <c:v>296</c:v>
                      </c:pt>
                      <c:pt idx="18">
                        <c:v>312</c:v>
                      </c:pt>
                      <c:pt idx="19">
                        <c:v>328</c:v>
                      </c:pt>
                      <c:pt idx="20">
                        <c:v>344</c:v>
                      </c:pt>
                      <c:pt idx="21">
                        <c:v>360</c:v>
                      </c:pt>
                      <c:pt idx="22">
                        <c:v>360</c:v>
                      </c:pt>
                      <c:pt idx="23">
                        <c:v>384</c:v>
                      </c:pt>
                      <c:pt idx="24">
                        <c:v>408</c:v>
                      </c:pt>
                      <c:pt idx="25">
                        <c:v>432</c:v>
                      </c:pt>
                      <c:pt idx="26">
                        <c:v>456</c:v>
                      </c:pt>
                      <c:pt idx="27">
                        <c:v>480</c:v>
                      </c:pt>
                      <c:pt idx="28">
                        <c:v>504</c:v>
                      </c:pt>
                      <c:pt idx="29">
                        <c:v>528</c:v>
                      </c:pt>
                      <c:pt idx="30">
                        <c:v>552</c:v>
                      </c:pt>
                      <c:pt idx="31">
                        <c:v>576</c:v>
                      </c:pt>
                      <c:pt idx="32">
                        <c:v>600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'RDDP CF'!$C$6:$C$38</c15:sqref>
                        </c15:formulaRef>
                      </c:ext>
                    </c:extLst>
                    <c:numCache>
                      <c:formatCode>0</c:formatCode>
                      <c:ptCount val="33"/>
                      <c:pt idx="0">
                        <c:v>0</c:v>
                      </c:pt>
                      <c:pt idx="1">
                        <c:v>496.6</c:v>
                      </c:pt>
                      <c:pt idx="2">
                        <c:v>868.7</c:v>
                      </c:pt>
                      <c:pt idx="3">
                        <c:v>1107.5999999999999</c:v>
                      </c:pt>
                      <c:pt idx="4">
                        <c:v>1204.5999999999999</c:v>
                      </c:pt>
                      <c:pt idx="5">
                        <c:v>1159.7</c:v>
                      </c:pt>
                      <c:pt idx="6">
                        <c:v>972.9</c:v>
                      </c:pt>
                      <c:pt idx="7">
                        <c:v>644.5</c:v>
                      </c:pt>
                      <c:pt idx="8">
                        <c:v>178.2</c:v>
                      </c:pt>
                      <c:pt idx="9">
                        <c:v>-424.8</c:v>
                      </c:pt>
                      <c:pt idx="10">
                        <c:v>-1181.0999999999999</c:v>
                      </c:pt>
                      <c:pt idx="11">
                        <c:v>-1181.0999999999999</c:v>
                      </c:pt>
                      <c:pt idx="12">
                        <c:v>-818.4</c:v>
                      </c:pt>
                      <c:pt idx="13">
                        <c:v>-557.70000000000005</c:v>
                      </c:pt>
                      <c:pt idx="14">
                        <c:v>-397</c:v>
                      </c:pt>
                      <c:pt idx="15">
                        <c:v>-346.5</c:v>
                      </c:pt>
                      <c:pt idx="16">
                        <c:v>-406.2</c:v>
                      </c:pt>
                      <c:pt idx="17">
                        <c:v>-576.1</c:v>
                      </c:pt>
                      <c:pt idx="18">
                        <c:v>-856.2</c:v>
                      </c:pt>
                      <c:pt idx="19">
                        <c:v>-1246.5</c:v>
                      </c:pt>
                      <c:pt idx="20">
                        <c:v>-1755.9</c:v>
                      </c:pt>
                      <c:pt idx="21">
                        <c:v>-2411</c:v>
                      </c:pt>
                      <c:pt idx="22">
                        <c:v>-2411</c:v>
                      </c:pt>
                      <c:pt idx="23">
                        <c:v>-1033</c:v>
                      </c:pt>
                      <c:pt idx="24">
                        <c:v>43.7</c:v>
                      </c:pt>
                      <c:pt idx="25">
                        <c:v>872.2</c:v>
                      </c:pt>
                      <c:pt idx="26">
                        <c:v>1460.2</c:v>
                      </c:pt>
                      <c:pt idx="27">
                        <c:v>1807.5</c:v>
                      </c:pt>
                      <c:pt idx="28">
                        <c:v>1914.3</c:v>
                      </c:pt>
                      <c:pt idx="29">
                        <c:v>1780.5</c:v>
                      </c:pt>
                      <c:pt idx="30">
                        <c:v>1406.1</c:v>
                      </c:pt>
                      <c:pt idx="31">
                        <c:v>798.3</c:v>
                      </c:pt>
                      <c:pt idx="32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2A7F-4DDC-914A-D731BAB659EC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ODC1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'RDDP CF'!$A$6:$A$38</c15:sqref>
                        </c15:formulaRef>
                      </c:ext>
                    </c:extLst>
                    <c:numCache>
                      <c:formatCode>General</c:formatCode>
                      <c:ptCount val="33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200</c:v>
                      </c:pt>
                      <c:pt idx="12">
                        <c:v>216</c:v>
                      </c:pt>
                      <c:pt idx="13">
                        <c:v>232</c:v>
                      </c:pt>
                      <c:pt idx="14">
                        <c:v>248</c:v>
                      </c:pt>
                      <c:pt idx="15">
                        <c:v>264</c:v>
                      </c:pt>
                      <c:pt idx="16">
                        <c:v>280</c:v>
                      </c:pt>
                      <c:pt idx="17">
                        <c:v>296</c:v>
                      </c:pt>
                      <c:pt idx="18">
                        <c:v>312</c:v>
                      </c:pt>
                      <c:pt idx="19">
                        <c:v>328</c:v>
                      </c:pt>
                      <c:pt idx="20">
                        <c:v>344</c:v>
                      </c:pt>
                      <c:pt idx="21">
                        <c:v>360</c:v>
                      </c:pt>
                      <c:pt idx="22">
                        <c:v>360</c:v>
                      </c:pt>
                      <c:pt idx="23">
                        <c:v>384</c:v>
                      </c:pt>
                      <c:pt idx="24">
                        <c:v>408</c:v>
                      </c:pt>
                      <c:pt idx="25">
                        <c:v>432</c:v>
                      </c:pt>
                      <c:pt idx="26">
                        <c:v>456</c:v>
                      </c:pt>
                      <c:pt idx="27">
                        <c:v>480</c:v>
                      </c:pt>
                      <c:pt idx="28">
                        <c:v>504</c:v>
                      </c:pt>
                      <c:pt idx="29">
                        <c:v>528</c:v>
                      </c:pt>
                      <c:pt idx="30">
                        <c:v>552</c:v>
                      </c:pt>
                      <c:pt idx="31">
                        <c:v>576</c:v>
                      </c:pt>
                      <c:pt idx="32">
                        <c:v>600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'RDDP CF'!$D$6:$D$38</c15:sqref>
                        </c15:formulaRef>
                      </c:ext>
                    </c:extLst>
                    <c:numCache>
                      <c:formatCode>0</c:formatCode>
                      <c:ptCount val="33"/>
                      <c:pt idx="0">
                        <c:v>0</c:v>
                      </c:pt>
                      <c:pt idx="1">
                        <c:v>2067.4</c:v>
                      </c:pt>
                      <c:pt idx="2">
                        <c:v>3570.8</c:v>
                      </c:pt>
                      <c:pt idx="3">
                        <c:v>4510.2</c:v>
                      </c:pt>
                      <c:pt idx="4">
                        <c:v>4885.6000000000004</c:v>
                      </c:pt>
                      <c:pt idx="5">
                        <c:v>4696.8999999999996</c:v>
                      </c:pt>
                      <c:pt idx="6">
                        <c:v>3944.3</c:v>
                      </c:pt>
                      <c:pt idx="7">
                        <c:v>2627.7</c:v>
                      </c:pt>
                      <c:pt idx="8">
                        <c:v>747.1</c:v>
                      </c:pt>
                      <c:pt idx="9">
                        <c:v>-1697.5</c:v>
                      </c:pt>
                      <c:pt idx="10">
                        <c:v>-4706.1000000000004</c:v>
                      </c:pt>
                      <c:pt idx="11">
                        <c:v>-4706.1000000000004</c:v>
                      </c:pt>
                      <c:pt idx="12">
                        <c:v>-3391.8</c:v>
                      </c:pt>
                      <c:pt idx="13">
                        <c:v>-2438.3000000000002</c:v>
                      </c:pt>
                      <c:pt idx="14">
                        <c:v>-1845.9</c:v>
                      </c:pt>
                      <c:pt idx="15">
                        <c:v>-1614.4</c:v>
                      </c:pt>
                      <c:pt idx="16">
                        <c:v>-1743.9</c:v>
                      </c:pt>
                      <c:pt idx="17">
                        <c:v>-2234.3000000000002</c:v>
                      </c:pt>
                      <c:pt idx="18">
                        <c:v>-3085.7</c:v>
                      </c:pt>
                      <c:pt idx="19">
                        <c:v>-4298.1000000000004</c:v>
                      </c:pt>
                      <c:pt idx="20">
                        <c:v>-5871.4</c:v>
                      </c:pt>
                      <c:pt idx="21">
                        <c:v>-7805.6</c:v>
                      </c:pt>
                      <c:pt idx="22">
                        <c:v>-7805.6</c:v>
                      </c:pt>
                      <c:pt idx="23">
                        <c:v>-3370.4</c:v>
                      </c:pt>
                      <c:pt idx="24">
                        <c:v>252.8</c:v>
                      </c:pt>
                      <c:pt idx="25">
                        <c:v>3063.7</c:v>
                      </c:pt>
                      <c:pt idx="26">
                        <c:v>5062.5</c:v>
                      </c:pt>
                      <c:pt idx="27">
                        <c:v>6249.2</c:v>
                      </c:pt>
                      <c:pt idx="28">
                        <c:v>6623.7</c:v>
                      </c:pt>
                      <c:pt idx="29">
                        <c:v>6186</c:v>
                      </c:pt>
                      <c:pt idx="30">
                        <c:v>4936.2</c:v>
                      </c:pt>
                      <c:pt idx="31">
                        <c:v>2874.2</c:v>
                      </c:pt>
                      <c:pt idx="32">
                        <c:v>0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A7F-4DDC-914A-D731BAB659EC}"/>
                  </c:ext>
                </c:extLst>
              </c15:ser>
            </c15:filteredScatterSeries>
          </c:ext>
        </c:extLst>
      </c:scatterChart>
      <c:valAx>
        <c:axId val="696163512"/>
        <c:scaling>
          <c:orientation val="minMax"/>
          <c:max val="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163840"/>
        <c:crosses val="autoZero"/>
        <c:crossBetween val="midCat"/>
        <c:majorUnit val="50"/>
      </c:valAx>
      <c:valAx>
        <c:axId val="696163840"/>
        <c:scaling>
          <c:orientation val="minMax"/>
          <c:max val="9000"/>
          <c:min val="-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163512"/>
        <c:crosses val="autoZero"/>
        <c:crossBetween val="midCat"/>
        <c:majorUnit val="3000"/>
        <c:min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F2B0E1-7343-4518-A9D1-85FCA2ED5C5A}" type="doc">
      <dgm:prSet loTypeId="urn:microsoft.com/office/officeart/2005/8/layout/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852D232-C0B5-4E10-9265-E87BF25265C8}">
      <dgm:prSet phldrT="[Text]" custT="1"/>
      <dgm:spPr/>
      <dgm:t>
        <a:bodyPr/>
        <a:lstStyle/>
        <a:p>
          <a:r>
            <a:rPr lang="en-US" sz="2000" dirty="0"/>
            <a:t>Girder Behavior Modifications - Case 2 </a:t>
          </a:r>
        </a:p>
      </dgm:t>
    </dgm:pt>
    <dgm:pt modelId="{4A289135-7A29-4953-8BAE-D4C897AF2197}" type="parTrans" cxnId="{CE5BE32E-B9EC-42C2-9465-CFB66F5E68EA}">
      <dgm:prSet/>
      <dgm:spPr/>
      <dgm:t>
        <a:bodyPr/>
        <a:lstStyle/>
        <a:p>
          <a:endParaRPr lang="en-US" sz="2000"/>
        </a:p>
      </dgm:t>
    </dgm:pt>
    <dgm:pt modelId="{62896D7A-6B17-4483-AAF6-DC3373C00CE7}" type="sibTrans" cxnId="{CE5BE32E-B9EC-42C2-9465-CFB66F5E68EA}">
      <dgm:prSet/>
      <dgm:spPr/>
      <dgm:t>
        <a:bodyPr/>
        <a:lstStyle/>
        <a:p>
          <a:endParaRPr lang="en-US" sz="2000"/>
        </a:p>
      </dgm:t>
    </dgm:pt>
    <dgm:pt modelId="{2BD59F2E-4C47-4454-BEF1-869522711AB2}">
      <dgm:prSet phldrT="[Text]" custT="1"/>
      <dgm:spPr/>
      <dgm:t>
        <a:bodyPr/>
        <a:lstStyle/>
        <a:p>
          <a:r>
            <a:rPr lang="en-US" sz="2000" dirty="0"/>
            <a:t>Flange Lateral Bending stresses</a:t>
          </a:r>
        </a:p>
      </dgm:t>
    </dgm:pt>
    <dgm:pt modelId="{9AE0AE50-8244-4B24-99D8-2B0F53976626}" type="parTrans" cxnId="{192F7E35-E514-4E45-9DEE-304A02C4A5D8}">
      <dgm:prSet/>
      <dgm:spPr/>
      <dgm:t>
        <a:bodyPr/>
        <a:lstStyle/>
        <a:p>
          <a:endParaRPr lang="en-US" sz="2000"/>
        </a:p>
      </dgm:t>
    </dgm:pt>
    <dgm:pt modelId="{5CB8BCCA-1852-4667-9693-79B82B14FBDE}" type="sibTrans" cxnId="{192F7E35-E514-4E45-9DEE-304A02C4A5D8}">
      <dgm:prSet/>
      <dgm:spPr/>
      <dgm:t>
        <a:bodyPr/>
        <a:lstStyle/>
        <a:p>
          <a:endParaRPr lang="en-US" sz="2000"/>
        </a:p>
      </dgm:t>
    </dgm:pt>
    <dgm:pt modelId="{BABBC436-8A0D-4FD7-9222-CED4A881E550}">
      <dgm:prSet custT="1"/>
      <dgm:spPr/>
      <dgm:t>
        <a:bodyPr/>
        <a:lstStyle/>
        <a:p>
          <a:r>
            <a:rPr lang="en-US" sz="2000" i="1" dirty="0"/>
            <a:t>NEW</a:t>
          </a:r>
          <a:r>
            <a:rPr lang="en-US" sz="2000" dirty="0"/>
            <a:t> Fatigue Moment LLDF for the Exterior Girder</a:t>
          </a:r>
        </a:p>
      </dgm:t>
    </dgm:pt>
    <dgm:pt modelId="{A322CFE9-4124-48BB-871E-80DBF9CCA0E9}" type="parTrans" cxnId="{E0741CCB-7FAF-4D96-A6D5-32FFB946E401}">
      <dgm:prSet/>
      <dgm:spPr/>
      <dgm:t>
        <a:bodyPr/>
        <a:lstStyle/>
        <a:p>
          <a:endParaRPr lang="en-US" sz="2000"/>
        </a:p>
      </dgm:t>
    </dgm:pt>
    <dgm:pt modelId="{21E2523E-85D6-4F3C-A17A-88849AA967CD}" type="sibTrans" cxnId="{E0741CCB-7FAF-4D96-A6D5-32FFB946E401}">
      <dgm:prSet/>
      <dgm:spPr/>
      <dgm:t>
        <a:bodyPr/>
        <a:lstStyle/>
        <a:p>
          <a:endParaRPr lang="en-US" sz="2000"/>
        </a:p>
      </dgm:t>
    </dgm:pt>
    <dgm:pt modelId="{67EA61B4-655D-476A-99C5-FD7849759F91}">
      <dgm:prSet phldrT="[Text]" custT="1"/>
      <dgm:spPr/>
      <dgm:t>
        <a:bodyPr/>
        <a:lstStyle/>
        <a:p>
          <a:r>
            <a:rPr lang="en-US" sz="2000"/>
            <a:t>Cross-frame loads</a:t>
          </a:r>
          <a:endParaRPr lang="en-US" sz="2000" dirty="0"/>
        </a:p>
      </dgm:t>
    </dgm:pt>
    <dgm:pt modelId="{2271A4D5-A76A-4F70-9418-F41FB73C69BC}" type="parTrans" cxnId="{B31268E1-F73C-413B-8096-717A53195237}">
      <dgm:prSet/>
      <dgm:spPr/>
      <dgm:t>
        <a:bodyPr/>
        <a:lstStyle/>
        <a:p>
          <a:endParaRPr lang="en-US" sz="2000"/>
        </a:p>
      </dgm:t>
    </dgm:pt>
    <dgm:pt modelId="{9481BFA6-443A-4729-AF5A-282225D39681}" type="sibTrans" cxnId="{B31268E1-F73C-413B-8096-717A53195237}">
      <dgm:prSet/>
      <dgm:spPr/>
      <dgm:t>
        <a:bodyPr/>
        <a:lstStyle/>
        <a:p>
          <a:endParaRPr lang="en-US" sz="2000"/>
        </a:p>
      </dgm:t>
    </dgm:pt>
    <dgm:pt modelId="{04B50A82-F8B2-461D-9F80-3B5ACE6E0970}">
      <dgm:prSet phldrT="[Text]" custT="1"/>
      <dgm:spPr/>
      <dgm:t>
        <a:bodyPr/>
        <a:lstStyle/>
        <a:p>
          <a:r>
            <a:rPr lang="en-US" sz="2000" dirty="0"/>
            <a:t>LGA - Required</a:t>
          </a:r>
        </a:p>
      </dgm:t>
    </dgm:pt>
    <dgm:pt modelId="{9BBD115E-CF42-461D-B85D-61817EBE3ACD}" type="parTrans" cxnId="{4FBCEF93-EAAD-480E-8CA3-4315A920C51D}">
      <dgm:prSet/>
      <dgm:spPr/>
      <dgm:t>
        <a:bodyPr/>
        <a:lstStyle/>
        <a:p>
          <a:endParaRPr lang="en-US"/>
        </a:p>
      </dgm:t>
    </dgm:pt>
    <dgm:pt modelId="{538A9474-8DB0-492E-A6BD-99A62C351717}" type="sibTrans" cxnId="{4FBCEF93-EAAD-480E-8CA3-4315A920C51D}">
      <dgm:prSet/>
      <dgm:spPr/>
      <dgm:t>
        <a:bodyPr/>
        <a:lstStyle/>
        <a:p>
          <a:endParaRPr lang="en-US"/>
        </a:p>
      </dgm:t>
    </dgm:pt>
    <dgm:pt modelId="{A0216B46-6044-4FE9-95F6-DC87FA00919F}" type="pres">
      <dgm:prSet presAssocID="{7EF2B0E1-7343-4518-A9D1-85FCA2ED5C5A}" presName="linear" presStyleCnt="0">
        <dgm:presLayoutVars>
          <dgm:dir/>
          <dgm:animLvl val="lvl"/>
          <dgm:resizeHandles val="exact"/>
        </dgm:presLayoutVars>
      </dgm:prSet>
      <dgm:spPr/>
    </dgm:pt>
    <dgm:pt modelId="{745BAA40-45D7-4C29-A653-326FDBE48508}" type="pres">
      <dgm:prSet presAssocID="{04B50A82-F8B2-461D-9F80-3B5ACE6E0970}" presName="parentLin" presStyleCnt="0"/>
      <dgm:spPr/>
    </dgm:pt>
    <dgm:pt modelId="{5033A244-EFD5-4027-95B1-C76802511866}" type="pres">
      <dgm:prSet presAssocID="{04B50A82-F8B2-461D-9F80-3B5ACE6E0970}" presName="parentLeftMargin" presStyleLbl="node1" presStyleIdx="0" presStyleCnt="5"/>
      <dgm:spPr/>
    </dgm:pt>
    <dgm:pt modelId="{D9C8B8EC-04A6-4256-A5B8-6D5D20001D3C}" type="pres">
      <dgm:prSet presAssocID="{04B50A82-F8B2-461D-9F80-3B5ACE6E097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3C45005-513E-41E6-84B4-5EF60C7A24D0}" type="pres">
      <dgm:prSet presAssocID="{04B50A82-F8B2-461D-9F80-3B5ACE6E0970}" presName="negativeSpace" presStyleCnt="0"/>
      <dgm:spPr/>
    </dgm:pt>
    <dgm:pt modelId="{BB73DB45-9D2E-4554-A9A8-C804327AE8E6}" type="pres">
      <dgm:prSet presAssocID="{04B50A82-F8B2-461D-9F80-3B5ACE6E0970}" presName="childText" presStyleLbl="conFgAcc1" presStyleIdx="0" presStyleCnt="5">
        <dgm:presLayoutVars>
          <dgm:bulletEnabled val="1"/>
        </dgm:presLayoutVars>
      </dgm:prSet>
      <dgm:spPr/>
    </dgm:pt>
    <dgm:pt modelId="{549D7958-30CD-4932-9849-38401D1BEEB3}" type="pres">
      <dgm:prSet presAssocID="{538A9474-8DB0-492E-A6BD-99A62C351717}" presName="spaceBetweenRectangles" presStyleCnt="0"/>
      <dgm:spPr/>
    </dgm:pt>
    <dgm:pt modelId="{C6B2D1CE-135E-4E0D-8BBB-E0D22AB094AD}" type="pres">
      <dgm:prSet presAssocID="{9852D232-C0B5-4E10-9265-E87BF25265C8}" presName="parentLin" presStyleCnt="0"/>
      <dgm:spPr/>
    </dgm:pt>
    <dgm:pt modelId="{028D7E10-9765-4140-B0A2-4F1FD19D6355}" type="pres">
      <dgm:prSet presAssocID="{9852D232-C0B5-4E10-9265-E87BF25265C8}" presName="parentLeftMargin" presStyleLbl="node1" presStyleIdx="0" presStyleCnt="5"/>
      <dgm:spPr/>
    </dgm:pt>
    <dgm:pt modelId="{9221027B-4C87-4749-8CC6-5B7A206E0944}" type="pres">
      <dgm:prSet presAssocID="{9852D232-C0B5-4E10-9265-E87BF25265C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7EE333A-F8E5-4BDE-8F07-5AE70612DE04}" type="pres">
      <dgm:prSet presAssocID="{9852D232-C0B5-4E10-9265-E87BF25265C8}" presName="negativeSpace" presStyleCnt="0"/>
      <dgm:spPr/>
    </dgm:pt>
    <dgm:pt modelId="{CF6C11E9-0CE4-4D89-90E2-44DE90FAC123}" type="pres">
      <dgm:prSet presAssocID="{9852D232-C0B5-4E10-9265-E87BF25265C8}" presName="childText" presStyleLbl="conFgAcc1" presStyleIdx="1" presStyleCnt="5">
        <dgm:presLayoutVars>
          <dgm:bulletEnabled val="1"/>
        </dgm:presLayoutVars>
      </dgm:prSet>
      <dgm:spPr/>
    </dgm:pt>
    <dgm:pt modelId="{DEA28E90-C838-40B6-88A4-3C7047FF6565}" type="pres">
      <dgm:prSet presAssocID="{62896D7A-6B17-4483-AAF6-DC3373C00CE7}" presName="spaceBetweenRectangles" presStyleCnt="0"/>
      <dgm:spPr/>
    </dgm:pt>
    <dgm:pt modelId="{92BBAE84-8D84-42C8-ADFA-F95E3FDED236}" type="pres">
      <dgm:prSet presAssocID="{2BD59F2E-4C47-4454-BEF1-869522711AB2}" presName="parentLin" presStyleCnt="0"/>
      <dgm:spPr/>
    </dgm:pt>
    <dgm:pt modelId="{C5B7E7E1-A4EB-4213-8209-C1EFA2801CA4}" type="pres">
      <dgm:prSet presAssocID="{2BD59F2E-4C47-4454-BEF1-869522711AB2}" presName="parentLeftMargin" presStyleLbl="node1" presStyleIdx="1" presStyleCnt="5"/>
      <dgm:spPr/>
    </dgm:pt>
    <dgm:pt modelId="{3CC1B6E5-67B5-45D6-B8FA-E8414ADF008C}" type="pres">
      <dgm:prSet presAssocID="{2BD59F2E-4C47-4454-BEF1-869522711AB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68748FB-252E-4DEB-A846-61C04FC86CFC}" type="pres">
      <dgm:prSet presAssocID="{2BD59F2E-4C47-4454-BEF1-869522711AB2}" presName="negativeSpace" presStyleCnt="0"/>
      <dgm:spPr/>
    </dgm:pt>
    <dgm:pt modelId="{7F18015F-39FD-4F48-B891-016D13ECA1A4}" type="pres">
      <dgm:prSet presAssocID="{2BD59F2E-4C47-4454-BEF1-869522711AB2}" presName="childText" presStyleLbl="conFgAcc1" presStyleIdx="2" presStyleCnt="5">
        <dgm:presLayoutVars>
          <dgm:bulletEnabled val="1"/>
        </dgm:presLayoutVars>
      </dgm:prSet>
      <dgm:spPr/>
    </dgm:pt>
    <dgm:pt modelId="{BCD78D72-79CE-4C45-9E79-26192C6389C2}" type="pres">
      <dgm:prSet presAssocID="{5CB8BCCA-1852-4667-9693-79B82B14FBDE}" presName="spaceBetweenRectangles" presStyleCnt="0"/>
      <dgm:spPr/>
    </dgm:pt>
    <dgm:pt modelId="{DC83369B-0251-4209-A715-89058FA96DF9}" type="pres">
      <dgm:prSet presAssocID="{67EA61B4-655D-476A-99C5-FD7849759F91}" presName="parentLin" presStyleCnt="0"/>
      <dgm:spPr/>
    </dgm:pt>
    <dgm:pt modelId="{FC3EBE02-834F-41FB-B8EB-0CD23B302D2F}" type="pres">
      <dgm:prSet presAssocID="{67EA61B4-655D-476A-99C5-FD7849759F91}" presName="parentLeftMargin" presStyleLbl="node1" presStyleIdx="2" presStyleCnt="5"/>
      <dgm:spPr/>
    </dgm:pt>
    <dgm:pt modelId="{D740C771-B160-486F-B71D-6577BB833E29}" type="pres">
      <dgm:prSet presAssocID="{67EA61B4-655D-476A-99C5-FD7849759F9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22A61A0-96E8-4D1D-99E7-5846D7D6E57C}" type="pres">
      <dgm:prSet presAssocID="{67EA61B4-655D-476A-99C5-FD7849759F91}" presName="negativeSpace" presStyleCnt="0"/>
      <dgm:spPr/>
    </dgm:pt>
    <dgm:pt modelId="{EF8F5EF7-EAAC-42B6-8F2C-C5C840438564}" type="pres">
      <dgm:prSet presAssocID="{67EA61B4-655D-476A-99C5-FD7849759F91}" presName="childText" presStyleLbl="conFgAcc1" presStyleIdx="3" presStyleCnt="5">
        <dgm:presLayoutVars>
          <dgm:bulletEnabled val="1"/>
        </dgm:presLayoutVars>
      </dgm:prSet>
      <dgm:spPr/>
    </dgm:pt>
    <dgm:pt modelId="{B26BD939-0AB2-4D38-A7E5-B05C91097180}" type="pres">
      <dgm:prSet presAssocID="{9481BFA6-443A-4729-AF5A-282225D39681}" presName="spaceBetweenRectangles" presStyleCnt="0"/>
      <dgm:spPr/>
    </dgm:pt>
    <dgm:pt modelId="{5D53E502-4B66-4D1D-8D29-2F12EC44A61E}" type="pres">
      <dgm:prSet presAssocID="{BABBC436-8A0D-4FD7-9222-CED4A881E550}" presName="parentLin" presStyleCnt="0"/>
      <dgm:spPr/>
    </dgm:pt>
    <dgm:pt modelId="{9AA2CD8A-99FA-4E2C-9B40-D8E882EB6DF0}" type="pres">
      <dgm:prSet presAssocID="{BABBC436-8A0D-4FD7-9222-CED4A881E550}" presName="parentLeftMargin" presStyleLbl="node1" presStyleIdx="3" presStyleCnt="5"/>
      <dgm:spPr/>
    </dgm:pt>
    <dgm:pt modelId="{0B3C7D7F-74DE-4FC7-91FE-EEACE18F53C3}" type="pres">
      <dgm:prSet presAssocID="{BABBC436-8A0D-4FD7-9222-CED4A881E55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329F5EDE-8B85-428A-9534-3E0893D77A11}" type="pres">
      <dgm:prSet presAssocID="{BABBC436-8A0D-4FD7-9222-CED4A881E550}" presName="negativeSpace" presStyleCnt="0"/>
      <dgm:spPr/>
    </dgm:pt>
    <dgm:pt modelId="{E80F679B-F9FA-4F94-A92D-86CAA7A2AB77}" type="pres">
      <dgm:prSet presAssocID="{BABBC436-8A0D-4FD7-9222-CED4A881E55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FBEA01F-8F9A-4279-80AE-4E5F423A4B12}" type="presOf" srcId="{67EA61B4-655D-476A-99C5-FD7849759F91}" destId="{FC3EBE02-834F-41FB-B8EB-0CD23B302D2F}" srcOrd="0" destOrd="0" presId="urn:microsoft.com/office/officeart/2005/8/layout/list1"/>
    <dgm:cxn modelId="{89038821-15F3-4202-ABB6-F21938A66864}" type="presOf" srcId="{9852D232-C0B5-4E10-9265-E87BF25265C8}" destId="{9221027B-4C87-4749-8CC6-5B7A206E0944}" srcOrd="1" destOrd="0" presId="urn:microsoft.com/office/officeart/2005/8/layout/list1"/>
    <dgm:cxn modelId="{F1514428-AF94-4DCF-83D4-DFC64856A300}" type="presOf" srcId="{04B50A82-F8B2-461D-9F80-3B5ACE6E0970}" destId="{5033A244-EFD5-4027-95B1-C76802511866}" srcOrd="0" destOrd="0" presId="urn:microsoft.com/office/officeart/2005/8/layout/list1"/>
    <dgm:cxn modelId="{CE5BE32E-B9EC-42C2-9465-CFB66F5E68EA}" srcId="{7EF2B0E1-7343-4518-A9D1-85FCA2ED5C5A}" destId="{9852D232-C0B5-4E10-9265-E87BF25265C8}" srcOrd="1" destOrd="0" parTransId="{4A289135-7A29-4953-8BAE-D4C897AF2197}" sibTransId="{62896D7A-6B17-4483-AAF6-DC3373C00CE7}"/>
    <dgm:cxn modelId="{6D8C2135-01A4-4560-817D-33A3A94D5835}" type="presOf" srcId="{67EA61B4-655D-476A-99C5-FD7849759F91}" destId="{D740C771-B160-486F-B71D-6577BB833E29}" srcOrd="1" destOrd="0" presId="urn:microsoft.com/office/officeart/2005/8/layout/list1"/>
    <dgm:cxn modelId="{192F7E35-E514-4E45-9DEE-304A02C4A5D8}" srcId="{7EF2B0E1-7343-4518-A9D1-85FCA2ED5C5A}" destId="{2BD59F2E-4C47-4454-BEF1-869522711AB2}" srcOrd="2" destOrd="0" parTransId="{9AE0AE50-8244-4B24-99D8-2B0F53976626}" sibTransId="{5CB8BCCA-1852-4667-9693-79B82B14FBDE}"/>
    <dgm:cxn modelId="{23C18937-F875-4F8E-93D4-9CFCB1F40A46}" type="presOf" srcId="{9852D232-C0B5-4E10-9265-E87BF25265C8}" destId="{028D7E10-9765-4140-B0A2-4F1FD19D6355}" srcOrd="0" destOrd="0" presId="urn:microsoft.com/office/officeart/2005/8/layout/list1"/>
    <dgm:cxn modelId="{D6487B79-6BA3-4C5B-B23F-CA48612E9E07}" type="presOf" srcId="{2BD59F2E-4C47-4454-BEF1-869522711AB2}" destId="{C5B7E7E1-A4EB-4213-8209-C1EFA2801CA4}" srcOrd="0" destOrd="0" presId="urn:microsoft.com/office/officeart/2005/8/layout/list1"/>
    <dgm:cxn modelId="{18621E8D-B92D-4E43-AD02-9FF516E129F0}" type="presOf" srcId="{7EF2B0E1-7343-4518-A9D1-85FCA2ED5C5A}" destId="{A0216B46-6044-4FE9-95F6-DC87FA00919F}" srcOrd="0" destOrd="0" presId="urn:microsoft.com/office/officeart/2005/8/layout/list1"/>
    <dgm:cxn modelId="{4FBCEF93-EAAD-480E-8CA3-4315A920C51D}" srcId="{7EF2B0E1-7343-4518-A9D1-85FCA2ED5C5A}" destId="{04B50A82-F8B2-461D-9F80-3B5ACE6E0970}" srcOrd="0" destOrd="0" parTransId="{9BBD115E-CF42-461D-B85D-61817EBE3ACD}" sibTransId="{538A9474-8DB0-492E-A6BD-99A62C351717}"/>
    <dgm:cxn modelId="{F4B1CDB1-CF08-469D-AE67-D1471F8C83C0}" type="presOf" srcId="{BABBC436-8A0D-4FD7-9222-CED4A881E550}" destId="{9AA2CD8A-99FA-4E2C-9B40-D8E882EB6DF0}" srcOrd="0" destOrd="0" presId="urn:microsoft.com/office/officeart/2005/8/layout/list1"/>
    <dgm:cxn modelId="{B0EB88B4-8C40-4EBB-93BD-CCC476669E76}" type="presOf" srcId="{BABBC436-8A0D-4FD7-9222-CED4A881E550}" destId="{0B3C7D7F-74DE-4FC7-91FE-EEACE18F53C3}" srcOrd="1" destOrd="0" presId="urn:microsoft.com/office/officeart/2005/8/layout/list1"/>
    <dgm:cxn modelId="{E0741CCB-7FAF-4D96-A6D5-32FFB946E401}" srcId="{7EF2B0E1-7343-4518-A9D1-85FCA2ED5C5A}" destId="{BABBC436-8A0D-4FD7-9222-CED4A881E550}" srcOrd="4" destOrd="0" parTransId="{A322CFE9-4124-48BB-871E-80DBF9CCA0E9}" sibTransId="{21E2523E-85D6-4F3C-A17A-88849AA967CD}"/>
    <dgm:cxn modelId="{B31268E1-F73C-413B-8096-717A53195237}" srcId="{7EF2B0E1-7343-4518-A9D1-85FCA2ED5C5A}" destId="{67EA61B4-655D-476A-99C5-FD7849759F91}" srcOrd="3" destOrd="0" parTransId="{2271A4D5-A76A-4F70-9418-F41FB73C69BC}" sibTransId="{9481BFA6-443A-4729-AF5A-282225D39681}"/>
    <dgm:cxn modelId="{4A0272E5-4BCA-423B-94CA-A9CD0546A90F}" type="presOf" srcId="{2BD59F2E-4C47-4454-BEF1-869522711AB2}" destId="{3CC1B6E5-67B5-45D6-B8FA-E8414ADF008C}" srcOrd="1" destOrd="0" presId="urn:microsoft.com/office/officeart/2005/8/layout/list1"/>
    <dgm:cxn modelId="{81CB50F9-75B0-44EF-9507-3A6ED5345BE4}" type="presOf" srcId="{04B50A82-F8B2-461D-9F80-3B5ACE6E0970}" destId="{D9C8B8EC-04A6-4256-A5B8-6D5D20001D3C}" srcOrd="1" destOrd="0" presId="urn:microsoft.com/office/officeart/2005/8/layout/list1"/>
    <dgm:cxn modelId="{AEFE47A7-8EA5-4B0F-BD34-1285B5925883}" type="presParOf" srcId="{A0216B46-6044-4FE9-95F6-DC87FA00919F}" destId="{745BAA40-45D7-4C29-A653-326FDBE48508}" srcOrd="0" destOrd="0" presId="urn:microsoft.com/office/officeart/2005/8/layout/list1"/>
    <dgm:cxn modelId="{958F4729-0030-49D1-9F85-A98E1DDF4E3D}" type="presParOf" srcId="{745BAA40-45D7-4C29-A653-326FDBE48508}" destId="{5033A244-EFD5-4027-95B1-C76802511866}" srcOrd="0" destOrd="0" presId="urn:microsoft.com/office/officeart/2005/8/layout/list1"/>
    <dgm:cxn modelId="{D6367808-FFC0-4131-A477-5EB1E354B6AA}" type="presParOf" srcId="{745BAA40-45D7-4C29-A653-326FDBE48508}" destId="{D9C8B8EC-04A6-4256-A5B8-6D5D20001D3C}" srcOrd="1" destOrd="0" presId="urn:microsoft.com/office/officeart/2005/8/layout/list1"/>
    <dgm:cxn modelId="{E34B9A66-6E7F-42B4-BABE-7887D665C8A3}" type="presParOf" srcId="{A0216B46-6044-4FE9-95F6-DC87FA00919F}" destId="{83C45005-513E-41E6-84B4-5EF60C7A24D0}" srcOrd="1" destOrd="0" presId="urn:microsoft.com/office/officeart/2005/8/layout/list1"/>
    <dgm:cxn modelId="{EC5B0536-FEC3-4A25-B0F8-90D217CDFCB8}" type="presParOf" srcId="{A0216B46-6044-4FE9-95F6-DC87FA00919F}" destId="{BB73DB45-9D2E-4554-A9A8-C804327AE8E6}" srcOrd="2" destOrd="0" presId="urn:microsoft.com/office/officeart/2005/8/layout/list1"/>
    <dgm:cxn modelId="{D7634A0A-928A-4D3F-9D10-ACD4F50445FB}" type="presParOf" srcId="{A0216B46-6044-4FE9-95F6-DC87FA00919F}" destId="{549D7958-30CD-4932-9849-38401D1BEEB3}" srcOrd="3" destOrd="0" presId="urn:microsoft.com/office/officeart/2005/8/layout/list1"/>
    <dgm:cxn modelId="{B1DAA3A8-374D-412D-B95B-0B63BF851E94}" type="presParOf" srcId="{A0216B46-6044-4FE9-95F6-DC87FA00919F}" destId="{C6B2D1CE-135E-4E0D-8BBB-E0D22AB094AD}" srcOrd="4" destOrd="0" presId="urn:microsoft.com/office/officeart/2005/8/layout/list1"/>
    <dgm:cxn modelId="{BEE23D03-881D-4ACB-8F08-3F39BC40142D}" type="presParOf" srcId="{C6B2D1CE-135E-4E0D-8BBB-E0D22AB094AD}" destId="{028D7E10-9765-4140-B0A2-4F1FD19D6355}" srcOrd="0" destOrd="0" presId="urn:microsoft.com/office/officeart/2005/8/layout/list1"/>
    <dgm:cxn modelId="{BD67C725-56D5-49F8-A3BB-1E00A517F25F}" type="presParOf" srcId="{C6B2D1CE-135E-4E0D-8BBB-E0D22AB094AD}" destId="{9221027B-4C87-4749-8CC6-5B7A206E0944}" srcOrd="1" destOrd="0" presId="urn:microsoft.com/office/officeart/2005/8/layout/list1"/>
    <dgm:cxn modelId="{605CBE0C-14BE-47B0-8DA5-848E8C152490}" type="presParOf" srcId="{A0216B46-6044-4FE9-95F6-DC87FA00919F}" destId="{47EE333A-F8E5-4BDE-8F07-5AE70612DE04}" srcOrd="5" destOrd="0" presId="urn:microsoft.com/office/officeart/2005/8/layout/list1"/>
    <dgm:cxn modelId="{8E2E44D4-2D4F-4F40-9AEC-32752B447CC1}" type="presParOf" srcId="{A0216B46-6044-4FE9-95F6-DC87FA00919F}" destId="{CF6C11E9-0CE4-4D89-90E2-44DE90FAC123}" srcOrd="6" destOrd="0" presId="urn:microsoft.com/office/officeart/2005/8/layout/list1"/>
    <dgm:cxn modelId="{227A7F2C-F891-4F80-863F-AC6CEBD96B2C}" type="presParOf" srcId="{A0216B46-6044-4FE9-95F6-DC87FA00919F}" destId="{DEA28E90-C838-40B6-88A4-3C7047FF6565}" srcOrd="7" destOrd="0" presId="urn:microsoft.com/office/officeart/2005/8/layout/list1"/>
    <dgm:cxn modelId="{0E9DDCDA-2118-431F-8D16-C0753D32AA35}" type="presParOf" srcId="{A0216B46-6044-4FE9-95F6-DC87FA00919F}" destId="{92BBAE84-8D84-42C8-ADFA-F95E3FDED236}" srcOrd="8" destOrd="0" presId="urn:microsoft.com/office/officeart/2005/8/layout/list1"/>
    <dgm:cxn modelId="{0BFA90A2-9DC9-477C-B36C-AEC08BF05E3D}" type="presParOf" srcId="{92BBAE84-8D84-42C8-ADFA-F95E3FDED236}" destId="{C5B7E7E1-A4EB-4213-8209-C1EFA2801CA4}" srcOrd="0" destOrd="0" presId="urn:microsoft.com/office/officeart/2005/8/layout/list1"/>
    <dgm:cxn modelId="{02173E93-DFA3-48B5-9BBE-453B9FE66850}" type="presParOf" srcId="{92BBAE84-8D84-42C8-ADFA-F95E3FDED236}" destId="{3CC1B6E5-67B5-45D6-B8FA-E8414ADF008C}" srcOrd="1" destOrd="0" presId="urn:microsoft.com/office/officeart/2005/8/layout/list1"/>
    <dgm:cxn modelId="{8C523E6A-1807-4402-B79D-2022A9AA3320}" type="presParOf" srcId="{A0216B46-6044-4FE9-95F6-DC87FA00919F}" destId="{C68748FB-252E-4DEB-A846-61C04FC86CFC}" srcOrd="9" destOrd="0" presId="urn:microsoft.com/office/officeart/2005/8/layout/list1"/>
    <dgm:cxn modelId="{19218D8F-66C7-49CC-9B34-1956942498F7}" type="presParOf" srcId="{A0216B46-6044-4FE9-95F6-DC87FA00919F}" destId="{7F18015F-39FD-4F48-B891-016D13ECA1A4}" srcOrd="10" destOrd="0" presId="urn:microsoft.com/office/officeart/2005/8/layout/list1"/>
    <dgm:cxn modelId="{8EFD52A3-9603-408B-8556-04A280CAC4BD}" type="presParOf" srcId="{A0216B46-6044-4FE9-95F6-DC87FA00919F}" destId="{BCD78D72-79CE-4C45-9E79-26192C6389C2}" srcOrd="11" destOrd="0" presId="urn:microsoft.com/office/officeart/2005/8/layout/list1"/>
    <dgm:cxn modelId="{3197AF6E-4B5B-44BC-AA6D-F0D562A97DE5}" type="presParOf" srcId="{A0216B46-6044-4FE9-95F6-DC87FA00919F}" destId="{DC83369B-0251-4209-A715-89058FA96DF9}" srcOrd="12" destOrd="0" presId="urn:microsoft.com/office/officeart/2005/8/layout/list1"/>
    <dgm:cxn modelId="{4C74DA21-FDE9-488B-B006-8172058E9281}" type="presParOf" srcId="{DC83369B-0251-4209-A715-89058FA96DF9}" destId="{FC3EBE02-834F-41FB-B8EB-0CD23B302D2F}" srcOrd="0" destOrd="0" presId="urn:microsoft.com/office/officeart/2005/8/layout/list1"/>
    <dgm:cxn modelId="{B1D73256-4159-4DED-BF3C-14AECDCF03D0}" type="presParOf" srcId="{DC83369B-0251-4209-A715-89058FA96DF9}" destId="{D740C771-B160-486F-B71D-6577BB833E29}" srcOrd="1" destOrd="0" presId="urn:microsoft.com/office/officeart/2005/8/layout/list1"/>
    <dgm:cxn modelId="{44B13193-0B81-49B2-8C10-F1390496CD19}" type="presParOf" srcId="{A0216B46-6044-4FE9-95F6-DC87FA00919F}" destId="{C22A61A0-96E8-4D1D-99E7-5846D7D6E57C}" srcOrd="13" destOrd="0" presId="urn:microsoft.com/office/officeart/2005/8/layout/list1"/>
    <dgm:cxn modelId="{5AD799A9-504A-4D96-8015-E458B359D52B}" type="presParOf" srcId="{A0216B46-6044-4FE9-95F6-DC87FA00919F}" destId="{EF8F5EF7-EAAC-42B6-8F2C-C5C840438564}" srcOrd="14" destOrd="0" presId="urn:microsoft.com/office/officeart/2005/8/layout/list1"/>
    <dgm:cxn modelId="{81D03750-CA6F-4193-B8E6-FB55FE66E96E}" type="presParOf" srcId="{A0216B46-6044-4FE9-95F6-DC87FA00919F}" destId="{B26BD939-0AB2-4D38-A7E5-B05C91097180}" srcOrd="15" destOrd="0" presId="urn:microsoft.com/office/officeart/2005/8/layout/list1"/>
    <dgm:cxn modelId="{6E1E208F-5C5C-454A-BE80-1F16E15C920D}" type="presParOf" srcId="{A0216B46-6044-4FE9-95F6-DC87FA00919F}" destId="{5D53E502-4B66-4D1D-8D29-2F12EC44A61E}" srcOrd="16" destOrd="0" presId="urn:microsoft.com/office/officeart/2005/8/layout/list1"/>
    <dgm:cxn modelId="{BDFE9455-24C4-4CBD-BB53-788C6A49F049}" type="presParOf" srcId="{5D53E502-4B66-4D1D-8D29-2F12EC44A61E}" destId="{9AA2CD8A-99FA-4E2C-9B40-D8E882EB6DF0}" srcOrd="0" destOrd="0" presId="urn:microsoft.com/office/officeart/2005/8/layout/list1"/>
    <dgm:cxn modelId="{C086FE21-342E-4B33-ABE3-5184B5CD5125}" type="presParOf" srcId="{5D53E502-4B66-4D1D-8D29-2F12EC44A61E}" destId="{0B3C7D7F-74DE-4FC7-91FE-EEACE18F53C3}" srcOrd="1" destOrd="0" presId="urn:microsoft.com/office/officeart/2005/8/layout/list1"/>
    <dgm:cxn modelId="{095F92BF-EA42-4B40-9394-BF6068556267}" type="presParOf" srcId="{A0216B46-6044-4FE9-95F6-DC87FA00919F}" destId="{329F5EDE-8B85-428A-9534-3E0893D77A11}" srcOrd="17" destOrd="0" presId="urn:microsoft.com/office/officeart/2005/8/layout/list1"/>
    <dgm:cxn modelId="{08CCEF07-4EBE-469C-B964-7F882E3188FF}" type="presParOf" srcId="{A0216B46-6044-4FE9-95F6-DC87FA00919F}" destId="{E80F679B-F9FA-4F94-A92D-86CAA7A2AB7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B986F0-3E15-4A4F-9C92-5C1A1F72C169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29E6AAF-4F8B-4755-BAE9-BCD9E8B9C627}">
      <dgm:prSet phldrT="[Text]"/>
      <dgm:spPr/>
      <dgm:t>
        <a:bodyPr/>
        <a:lstStyle/>
        <a:p>
          <a:r>
            <a:rPr lang="en-US" dirty="0"/>
            <a:t>Criteria</a:t>
          </a:r>
        </a:p>
      </dgm:t>
    </dgm:pt>
    <dgm:pt modelId="{0F03DD35-0DC9-4A60-BE09-2A837B77166D}" type="parTrans" cxnId="{598B1743-056D-478A-96D5-F3ECABF173AF}">
      <dgm:prSet/>
      <dgm:spPr/>
      <dgm:t>
        <a:bodyPr/>
        <a:lstStyle/>
        <a:p>
          <a:endParaRPr lang="en-US"/>
        </a:p>
      </dgm:t>
    </dgm:pt>
    <dgm:pt modelId="{D5D3B827-5691-4655-8E83-4CC70374FFAD}" type="sibTrans" cxnId="{598B1743-056D-478A-96D5-F3ECABF173AF}">
      <dgm:prSet/>
      <dgm:spPr/>
      <dgm:t>
        <a:bodyPr/>
        <a:lstStyle/>
        <a:p>
          <a:endParaRPr lang="en-US"/>
        </a:p>
      </dgm:t>
    </dgm:pt>
    <dgm:pt modelId="{181233A1-254F-4F7B-BD57-5AA3F0CB391C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4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Supplemental Conditions 5, 6, 7 and 8 are not applicable.</a:t>
          </a:r>
          <a:endParaRPr lang="en-US" sz="1400" dirty="0"/>
        </a:p>
      </dgm:t>
    </dgm:pt>
    <dgm:pt modelId="{FBE4F233-9DC0-4462-AC72-20EB0CE75E2C}" type="parTrans" cxnId="{8DCA7FE3-5565-4787-9D8B-18E2D66E7C7D}">
      <dgm:prSet/>
      <dgm:spPr/>
      <dgm:t>
        <a:bodyPr/>
        <a:lstStyle/>
        <a:p>
          <a:endParaRPr lang="en-US"/>
        </a:p>
      </dgm:t>
    </dgm:pt>
    <dgm:pt modelId="{6247BA4F-7323-466E-AEA3-CCC972BD3135}" type="sibTrans" cxnId="{8DCA7FE3-5565-4787-9D8B-18E2D66E7C7D}">
      <dgm:prSet/>
      <dgm:spPr/>
      <dgm:t>
        <a:bodyPr/>
        <a:lstStyle/>
        <a:p>
          <a:endParaRPr lang="en-US"/>
        </a:p>
      </dgm:t>
    </dgm:pt>
    <dgm:pt modelId="{F6EC61B0-0FD4-4DEC-80D7-C9E592E193D1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Use RMA for other force effects.</a:t>
          </a:r>
          <a:endParaRPr lang="en-US" sz="1400" dirty="0"/>
        </a:p>
      </dgm:t>
    </dgm:pt>
    <dgm:pt modelId="{ABE4E91C-5C04-435D-BA9D-65CCB2CA47B6}" type="parTrans" cxnId="{5D309F8A-B033-43BC-B9EA-A8A4FCA72189}">
      <dgm:prSet/>
      <dgm:spPr/>
      <dgm:t>
        <a:bodyPr/>
        <a:lstStyle/>
        <a:p>
          <a:endParaRPr lang="en-US"/>
        </a:p>
      </dgm:t>
    </dgm:pt>
    <dgm:pt modelId="{FC1E1760-DFE5-47B4-8309-789575D57E3C}" type="sibTrans" cxnId="{5D309F8A-B033-43BC-B9EA-A8A4FCA72189}">
      <dgm:prSet/>
      <dgm:spPr/>
      <dgm:t>
        <a:bodyPr/>
        <a:lstStyle/>
        <a:p>
          <a:endParaRPr lang="en-US"/>
        </a:p>
      </dgm:t>
    </dgm:pt>
    <dgm:pt modelId="{16EC558E-BA02-4F46-8102-361E27F6B630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Cross-frames are secondary members with bearing connections.</a:t>
          </a:r>
          <a:endParaRPr lang="en-US" sz="1400" dirty="0"/>
        </a:p>
      </dgm:t>
    </dgm:pt>
    <dgm:pt modelId="{2A6E5693-AD9A-4BA9-8754-06458AE80B04}" type="parTrans" cxnId="{B43D8C6C-54B5-4AD1-B4C5-FCB5BC4A7AC6}">
      <dgm:prSet/>
      <dgm:spPr/>
      <dgm:t>
        <a:bodyPr/>
        <a:lstStyle/>
        <a:p>
          <a:endParaRPr lang="en-US"/>
        </a:p>
      </dgm:t>
    </dgm:pt>
    <dgm:pt modelId="{372BD8D8-F1C4-4ABB-BBFC-37F373B57119}" type="sibTrans" cxnId="{B43D8C6C-54B5-4AD1-B4C5-FCB5BC4A7AC6}">
      <dgm:prSet/>
      <dgm:spPr/>
      <dgm:t>
        <a:bodyPr/>
        <a:lstStyle/>
        <a:p>
          <a:endParaRPr lang="en-US"/>
        </a:p>
      </dgm:t>
    </dgm:pt>
    <dgm:pt modelId="{16182FFA-9330-4964-9599-10A8238CEB21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  Use LGA - ensures girder capacity is sufficient without relying on the cross-frames to transfer gravity loads.  </a:t>
          </a:r>
          <a:br>
            <a:rPr lang="en-US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</a:br>
          <a:endParaRPr lang="en-US" sz="1400" dirty="0"/>
        </a:p>
      </dgm:t>
    </dgm:pt>
    <dgm:pt modelId="{8B713651-93EC-49FD-AD43-6E08B178C57B}" type="parTrans" cxnId="{3EEFA870-C031-49FE-8EDB-81686CA73ADE}">
      <dgm:prSet/>
      <dgm:spPr/>
      <dgm:t>
        <a:bodyPr/>
        <a:lstStyle/>
        <a:p>
          <a:endParaRPr lang="en-US"/>
        </a:p>
      </dgm:t>
    </dgm:pt>
    <dgm:pt modelId="{A4D8BFDF-ACD9-4A06-ACC0-4AA3286C04D8}" type="sibTrans" cxnId="{3EEFA870-C031-49FE-8EDB-81686CA73ADE}">
      <dgm:prSet/>
      <dgm:spPr/>
      <dgm:t>
        <a:bodyPr/>
        <a:lstStyle/>
        <a:p>
          <a:endParaRPr lang="en-US"/>
        </a:p>
      </dgm:t>
    </dgm:pt>
    <dgm:pt modelId="{266C8607-4FB1-481A-BC58-162D24C32AB5}" type="pres">
      <dgm:prSet presAssocID="{10B986F0-3E15-4A4F-9C92-5C1A1F72C16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65585FE-DCCB-4D24-A1A5-1DC70B372FE4}" type="pres">
      <dgm:prSet presAssocID="{D29E6AAF-4F8B-4755-BAE9-BCD9E8B9C627}" presName="root1" presStyleCnt="0"/>
      <dgm:spPr/>
    </dgm:pt>
    <dgm:pt modelId="{2079F21E-1655-420D-B06B-7E0E8E66C0B9}" type="pres">
      <dgm:prSet presAssocID="{D29E6AAF-4F8B-4755-BAE9-BCD9E8B9C627}" presName="LevelOneTextNode" presStyleLbl="node0" presStyleIdx="0" presStyleCnt="1">
        <dgm:presLayoutVars>
          <dgm:chPref val="3"/>
        </dgm:presLayoutVars>
      </dgm:prSet>
      <dgm:spPr/>
    </dgm:pt>
    <dgm:pt modelId="{5F430D00-527D-4794-B772-9D5226BCB8A7}" type="pres">
      <dgm:prSet presAssocID="{D29E6AAF-4F8B-4755-BAE9-BCD9E8B9C627}" presName="level2hierChild" presStyleCnt="0"/>
      <dgm:spPr/>
    </dgm:pt>
    <dgm:pt modelId="{440EA970-A6B8-4856-9CC7-961A97D568A7}" type="pres">
      <dgm:prSet presAssocID="{FBE4F233-9DC0-4462-AC72-20EB0CE75E2C}" presName="conn2-1" presStyleLbl="parChTrans1D2" presStyleIdx="0" presStyleCnt="4"/>
      <dgm:spPr/>
    </dgm:pt>
    <dgm:pt modelId="{398D67E6-EE84-410F-B046-7EE12E204E08}" type="pres">
      <dgm:prSet presAssocID="{FBE4F233-9DC0-4462-AC72-20EB0CE75E2C}" presName="connTx" presStyleLbl="parChTrans1D2" presStyleIdx="0" presStyleCnt="4"/>
      <dgm:spPr/>
    </dgm:pt>
    <dgm:pt modelId="{A15C34FE-4C84-466C-A9B3-403F29E6BD68}" type="pres">
      <dgm:prSet presAssocID="{181233A1-254F-4F7B-BD57-5AA3F0CB391C}" presName="root2" presStyleCnt="0"/>
      <dgm:spPr/>
    </dgm:pt>
    <dgm:pt modelId="{05285235-A2EE-4966-8529-958B8CE3EF5B}" type="pres">
      <dgm:prSet presAssocID="{181233A1-254F-4F7B-BD57-5AA3F0CB391C}" presName="LevelTwoTextNode" presStyleLbl="node2" presStyleIdx="0" presStyleCnt="4" custScaleX="319818" custScaleY="151161">
        <dgm:presLayoutVars>
          <dgm:chPref val="3"/>
        </dgm:presLayoutVars>
      </dgm:prSet>
      <dgm:spPr/>
    </dgm:pt>
    <dgm:pt modelId="{62EDB0D2-B784-44AD-BFA8-78FF03616C88}" type="pres">
      <dgm:prSet presAssocID="{181233A1-254F-4F7B-BD57-5AA3F0CB391C}" presName="level3hierChild" presStyleCnt="0"/>
      <dgm:spPr/>
    </dgm:pt>
    <dgm:pt modelId="{D1BF3969-8B9D-4741-AA0E-8F51DD048B00}" type="pres">
      <dgm:prSet presAssocID="{8B713651-93EC-49FD-AD43-6E08B178C57B}" presName="conn2-1" presStyleLbl="parChTrans1D2" presStyleIdx="1" presStyleCnt="4"/>
      <dgm:spPr/>
    </dgm:pt>
    <dgm:pt modelId="{4020E1A0-1090-427A-AC77-E14C86B2265C}" type="pres">
      <dgm:prSet presAssocID="{8B713651-93EC-49FD-AD43-6E08B178C57B}" presName="connTx" presStyleLbl="parChTrans1D2" presStyleIdx="1" presStyleCnt="4"/>
      <dgm:spPr/>
    </dgm:pt>
    <dgm:pt modelId="{DD2918BE-D231-4092-856C-14572D098007}" type="pres">
      <dgm:prSet presAssocID="{16182FFA-9330-4964-9599-10A8238CEB21}" presName="root2" presStyleCnt="0"/>
      <dgm:spPr/>
    </dgm:pt>
    <dgm:pt modelId="{A8367387-CC9E-4BAC-86E1-110210FCBCB2}" type="pres">
      <dgm:prSet presAssocID="{16182FFA-9330-4964-9599-10A8238CEB21}" presName="LevelTwoTextNode" presStyleLbl="node2" presStyleIdx="1" presStyleCnt="4" custScaleX="319818" custScaleY="137189">
        <dgm:presLayoutVars>
          <dgm:chPref val="3"/>
        </dgm:presLayoutVars>
      </dgm:prSet>
      <dgm:spPr/>
    </dgm:pt>
    <dgm:pt modelId="{85EDD470-3CEE-48D9-8FCC-6AF968EBF63F}" type="pres">
      <dgm:prSet presAssocID="{16182FFA-9330-4964-9599-10A8238CEB21}" presName="level3hierChild" presStyleCnt="0"/>
      <dgm:spPr/>
    </dgm:pt>
    <dgm:pt modelId="{D2E03C8F-30C8-49C2-9D1E-D68E68A8E0D4}" type="pres">
      <dgm:prSet presAssocID="{2A6E5693-AD9A-4BA9-8754-06458AE80B04}" presName="conn2-1" presStyleLbl="parChTrans1D2" presStyleIdx="2" presStyleCnt="4"/>
      <dgm:spPr/>
    </dgm:pt>
    <dgm:pt modelId="{075B4A15-EAE8-4397-81A4-9E5945D8F0BC}" type="pres">
      <dgm:prSet presAssocID="{2A6E5693-AD9A-4BA9-8754-06458AE80B04}" presName="connTx" presStyleLbl="parChTrans1D2" presStyleIdx="2" presStyleCnt="4"/>
      <dgm:spPr/>
    </dgm:pt>
    <dgm:pt modelId="{D19BCD6E-74DB-4789-9320-46618F739763}" type="pres">
      <dgm:prSet presAssocID="{16EC558E-BA02-4F46-8102-361E27F6B630}" presName="root2" presStyleCnt="0"/>
      <dgm:spPr/>
    </dgm:pt>
    <dgm:pt modelId="{4340DF4C-BE1B-4A10-A372-CF557756C08D}" type="pres">
      <dgm:prSet presAssocID="{16EC558E-BA02-4F46-8102-361E27F6B630}" presName="LevelTwoTextNode" presStyleLbl="node2" presStyleIdx="2" presStyleCnt="4" custScaleX="313098" custLinFactNeighborX="5146" custLinFactNeighborY="289">
        <dgm:presLayoutVars>
          <dgm:chPref val="3"/>
        </dgm:presLayoutVars>
      </dgm:prSet>
      <dgm:spPr/>
    </dgm:pt>
    <dgm:pt modelId="{41533C74-7729-44C1-968D-3645703B0A08}" type="pres">
      <dgm:prSet presAssocID="{16EC558E-BA02-4F46-8102-361E27F6B630}" presName="level3hierChild" presStyleCnt="0"/>
      <dgm:spPr/>
    </dgm:pt>
    <dgm:pt modelId="{64DC49C5-35D8-40FE-ACEE-2A6D90A459D2}" type="pres">
      <dgm:prSet presAssocID="{ABE4E91C-5C04-435D-BA9D-65CCB2CA47B6}" presName="conn2-1" presStyleLbl="parChTrans1D2" presStyleIdx="3" presStyleCnt="4"/>
      <dgm:spPr/>
    </dgm:pt>
    <dgm:pt modelId="{7DC6537A-3B6E-4DD4-B545-34D427F3987E}" type="pres">
      <dgm:prSet presAssocID="{ABE4E91C-5C04-435D-BA9D-65CCB2CA47B6}" presName="connTx" presStyleLbl="parChTrans1D2" presStyleIdx="3" presStyleCnt="4"/>
      <dgm:spPr/>
    </dgm:pt>
    <dgm:pt modelId="{1E9C2D89-3220-416E-8FE7-CDC4B4257DD0}" type="pres">
      <dgm:prSet presAssocID="{F6EC61B0-0FD4-4DEC-80D7-C9E592E193D1}" presName="root2" presStyleCnt="0"/>
      <dgm:spPr/>
    </dgm:pt>
    <dgm:pt modelId="{D4FD38F6-9C17-46C2-B45C-E7822033F35B}" type="pres">
      <dgm:prSet presAssocID="{F6EC61B0-0FD4-4DEC-80D7-C9E592E193D1}" presName="LevelTwoTextNode" presStyleLbl="node2" presStyleIdx="3" presStyleCnt="4" custScaleX="318609" custScaleY="134467">
        <dgm:presLayoutVars>
          <dgm:chPref val="3"/>
        </dgm:presLayoutVars>
      </dgm:prSet>
      <dgm:spPr/>
    </dgm:pt>
    <dgm:pt modelId="{107590CF-6C54-411E-B2CE-ED86D2B94D67}" type="pres">
      <dgm:prSet presAssocID="{F6EC61B0-0FD4-4DEC-80D7-C9E592E193D1}" presName="level3hierChild" presStyleCnt="0"/>
      <dgm:spPr/>
    </dgm:pt>
  </dgm:ptLst>
  <dgm:cxnLst>
    <dgm:cxn modelId="{75DAC934-0BEC-49FC-8E8A-ECD7D5228F68}" type="presOf" srcId="{181233A1-254F-4F7B-BD57-5AA3F0CB391C}" destId="{05285235-A2EE-4966-8529-958B8CE3EF5B}" srcOrd="0" destOrd="0" presId="urn:microsoft.com/office/officeart/2008/layout/HorizontalMultiLevelHierarchy"/>
    <dgm:cxn modelId="{BC73A75E-8CC2-46D8-BC4D-E524610E88AD}" type="presOf" srcId="{ABE4E91C-5C04-435D-BA9D-65CCB2CA47B6}" destId="{7DC6537A-3B6E-4DD4-B545-34D427F3987E}" srcOrd="1" destOrd="0" presId="urn:microsoft.com/office/officeart/2008/layout/HorizontalMultiLevelHierarchy"/>
    <dgm:cxn modelId="{598B1743-056D-478A-96D5-F3ECABF173AF}" srcId="{10B986F0-3E15-4A4F-9C92-5C1A1F72C169}" destId="{D29E6AAF-4F8B-4755-BAE9-BCD9E8B9C627}" srcOrd="0" destOrd="0" parTransId="{0F03DD35-0DC9-4A60-BE09-2A837B77166D}" sibTransId="{D5D3B827-5691-4655-8E83-4CC70374FFAD}"/>
    <dgm:cxn modelId="{DDE0C767-25C1-41C6-AEDA-F14FD0199F75}" type="presOf" srcId="{D29E6AAF-4F8B-4755-BAE9-BCD9E8B9C627}" destId="{2079F21E-1655-420D-B06B-7E0E8E66C0B9}" srcOrd="0" destOrd="0" presId="urn:microsoft.com/office/officeart/2008/layout/HorizontalMultiLevelHierarchy"/>
    <dgm:cxn modelId="{B43D8C6C-54B5-4AD1-B4C5-FCB5BC4A7AC6}" srcId="{D29E6AAF-4F8B-4755-BAE9-BCD9E8B9C627}" destId="{16EC558E-BA02-4F46-8102-361E27F6B630}" srcOrd="2" destOrd="0" parTransId="{2A6E5693-AD9A-4BA9-8754-06458AE80B04}" sibTransId="{372BD8D8-F1C4-4ABB-BBFC-37F373B57119}"/>
    <dgm:cxn modelId="{BC8F0A6D-C23E-4458-A085-3C7C18568F18}" type="presOf" srcId="{FBE4F233-9DC0-4462-AC72-20EB0CE75E2C}" destId="{398D67E6-EE84-410F-B046-7EE12E204E08}" srcOrd="1" destOrd="0" presId="urn:microsoft.com/office/officeart/2008/layout/HorizontalMultiLevelHierarchy"/>
    <dgm:cxn modelId="{3EEFA870-C031-49FE-8EDB-81686CA73ADE}" srcId="{D29E6AAF-4F8B-4755-BAE9-BCD9E8B9C627}" destId="{16182FFA-9330-4964-9599-10A8238CEB21}" srcOrd="1" destOrd="0" parTransId="{8B713651-93EC-49FD-AD43-6E08B178C57B}" sibTransId="{A4D8BFDF-ACD9-4A06-ACC0-4AA3286C04D8}"/>
    <dgm:cxn modelId="{143D3B57-54BA-47BD-9F05-CA4EC0CDCFB3}" type="presOf" srcId="{10B986F0-3E15-4A4F-9C92-5C1A1F72C169}" destId="{266C8607-4FB1-481A-BC58-162D24C32AB5}" srcOrd="0" destOrd="0" presId="urn:microsoft.com/office/officeart/2008/layout/HorizontalMultiLevelHierarchy"/>
    <dgm:cxn modelId="{5D309F8A-B033-43BC-B9EA-A8A4FCA72189}" srcId="{D29E6AAF-4F8B-4755-BAE9-BCD9E8B9C627}" destId="{F6EC61B0-0FD4-4DEC-80D7-C9E592E193D1}" srcOrd="3" destOrd="0" parTransId="{ABE4E91C-5C04-435D-BA9D-65CCB2CA47B6}" sibTransId="{FC1E1760-DFE5-47B4-8309-789575D57E3C}"/>
    <dgm:cxn modelId="{DEC4D58B-9A86-41B4-AF87-93A606FF4C63}" type="presOf" srcId="{8B713651-93EC-49FD-AD43-6E08B178C57B}" destId="{4020E1A0-1090-427A-AC77-E14C86B2265C}" srcOrd="1" destOrd="0" presId="urn:microsoft.com/office/officeart/2008/layout/HorizontalMultiLevelHierarchy"/>
    <dgm:cxn modelId="{E2B0ED91-45E2-4A6C-9283-F5A25471D4A2}" type="presOf" srcId="{16182FFA-9330-4964-9599-10A8238CEB21}" destId="{A8367387-CC9E-4BAC-86E1-110210FCBCB2}" srcOrd="0" destOrd="0" presId="urn:microsoft.com/office/officeart/2008/layout/HorizontalMultiLevelHierarchy"/>
    <dgm:cxn modelId="{3B6F9F98-20C6-4A6D-B1C2-6F888E4B97D5}" type="presOf" srcId="{F6EC61B0-0FD4-4DEC-80D7-C9E592E193D1}" destId="{D4FD38F6-9C17-46C2-B45C-E7822033F35B}" srcOrd="0" destOrd="0" presId="urn:microsoft.com/office/officeart/2008/layout/HorizontalMultiLevelHierarchy"/>
    <dgm:cxn modelId="{D4CC8BA0-6681-4D82-BAA9-07330D35FD5A}" type="presOf" srcId="{2A6E5693-AD9A-4BA9-8754-06458AE80B04}" destId="{D2E03C8F-30C8-49C2-9D1E-D68E68A8E0D4}" srcOrd="0" destOrd="0" presId="urn:microsoft.com/office/officeart/2008/layout/HorizontalMultiLevelHierarchy"/>
    <dgm:cxn modelId="{CF8966A3-D522-474F-8ECC-B6D941C27457}" type="presOf" srcId="{16EC558E-BA02-4F46-8102-361E27F6B630}" destId="{4340DF4C-BE1B-4A10-A372-CF557756C08D}" srcOrd="0" destOrd="0" presId="urn:microsoft.com/office/officeart/2008/layout/HorizontalMultiLevelHierarchy"/>
    <dgm:cxn modelId="{06286AB1-4C77-4667-B011-40B75093EEBA}" type="presOf" srcId="{8B713651-93EC-49FD-AD43-6E08B178C57B}" destId="{D1BF3969-8B9D-4741-AA0E-8F51DD048B00}" srcOrd="0" destOrd="0" presId="urn:microsoft.com/office/officeart/2008/layout/HorizontalMultiLevelHierarchy"/>
    <dgm:cxn modelId="{B741E4D9-EC41-44E0-A2EB-991A892BCD61}" type="presOf" srcId="{ABE4E91C-5C04-435D-BA9D-65CCB2CA47B6}" destId="{64DC49C5-35D8-40FE-ACEE-2A6D90A459D2}" srcOrd="0" destOrd="0" presId="urn:microsoft.com/office/officeart/2008/layout/HorizontalMultiLevelHierarchy"/>
    <dgm:cxn modelId="{823AE0DD-96F3-4FFC-ACE8-DD593E2B088E}" type="presOf" srcId="{2A6E5693-AD9A-4BA9-8754-06458AE80B04}" destId="{075B4A15-EAE8-4397-81A4-9E5945D8F0BC}" srcOrd="1" destOrd="0" presId="urn:microsoft.com/office/officeart/2008/layout/HorizontalMultiLevelHierarchy"/>
    <dgm:cxn modelId="{8DCA7FE3-5565-4787-9D8B-18E2D66E7C7D}" srcId="{D29E6AAF-4F8B-4755-BAE9-BCD9E8B9C627}" destId="{181233A1-254F-4F7B-BD57-5AA3F0CB391C}" srcOrd="0" destOrd="0" parTransId="{FBE4F233-9DC0-4462-AC72-20EB0CE75E2C}" sibTransId="{6247BA4F-7323-466E-AEA3-CCC972BD3135}"/>
    <dgm:cxn modelId="{DB091CFD-4C21-4987-B262-C986915761F7}" type="presOf" srcId="{FBE4F233-9DC0-4462-AC72-20EB0CE75E2C}" destId="{440EA970-A6B8-4856-9CC7-961A97D568A7}" srcOrd="0" destOrd="0" presId="urn:microsoft.com/office/officeart/2008/layout/HorizontalMultiLevelHierarchy"/>
    <dgm:cxn modelId="{9ED09ED4-26F2-4650-BDC4-CE2C48068CF3}" type="presParOf" srcId="{266C8607-4FB1-481A-BC58-162D24C32AB5}" destId="{165585FE-DCCB-4D24-A1A5-1DC70B372FE4}" srcOrd="0" destOrd="0" presId="urn:microsoft.com/office/officeart/2008/layout/HorizontalMultiLevelHierarchy"/>
    <dgm:cxn modelId="{E59084AF-3947-4DBF-9EF6-F3A5E077564C}" type="presParOf" srcId="{165585FE-DCCB-4D24-A1A5-1DC70B372FE4}" destId="{2079F21E-1655-420D-B06B-7E0E8E66C0B9}" srcOrd="0" destOrd="0" presId="urn:microsoft.com/office/officeart/2008/layout/HorizontalMultiLevelHierarchy"/>
    <dgm:cxn modelId="{EAF996C1-7BD7-480F-8F15-83C21AA7A3F9}" type="presParOf" srcId="{165585FE-DCCB-4D24-A1A5-1DC70B372FE4}" destId="{5F430D00-527D-4794-B772-9D5226BCB8A7}" srcOrd="1" destOrd="0" presId="urn:microsoft.com/office/officeart/2008/layout/HorizontalMultiLevelHierarchy"/>
    <dgm:cxn modelId="{4E6BA3C7-189F-4D65-87BB-2A69BE03CFA0}" type="presParOf" srcId="{5F430D00-527D-4794-B772-9D5226BCB8A7}" destId="{440EA970-A6B8-4856-9CC7-961A97D568A7}" srcOrd="0" destOrd="0" presId="urn:microsoft.com/office/officeart/2008/layout/HorizontalMultiLevelHierarchy"/>
    <dgm:cxn modelId="{8B21A066-C741-480C-89BC-F17A403C0E6A}" type="presParOf" srcId="{440EA970-A6B8-4856-9CC7-961A97D568A7}" destId="{398D67E6-EE84-410F-B046-7EE12E204E08}" srcOrd="0" destOrd="0" presId="urn:microsoft.com/office/officeart/2008/layout/HorizontalMultiLevelHierarchy"/>
    <dgm:cxn modelId="{B50D814E-90E4-4013-B241-845A1473188E}" type="presParOf" srcId="{5F430D00-527D-4794-B772-9D5226BCB8A7}" destId="{A15C34FE-4C84-466C-A9B3-403F29E6BD68}" srcOrd="1" destOrd="0" presId="urn:microsoft.com/office/officeart/2008/layout/HorizontalMultiLevelHierarchy"/>
    <dgm:cxn modelId="{F034AFDF-EC52-4CC1-8DA4-2C2735BAFF88}" type="presParOf" srcId="{A15C34FE-4C84-466C-A9B3-403F29E6BD68}" destId="{05285235-A2EE-4966-8529-958B8CE3EF5B}" srcOrd="0" destOrd="0" presId="urn:microsoft.com/office/officeart/2008/layout/HorizontalMultiLevelHierarchy"/>
    <dgm:cxn modelId="{8F0AC604-B63A-4945-8BBF-18E2DD1B4D2C}" type="presParOf" srcId="{A15C34FE-4C84-466C-A9B3-403F29E6BD68}" destId="{62EDB0D2-B784-44AD-BFA8-78FF03616C88}" srcOrd="1" destOrd="0" presId="urn:microsoft.com/office/officeart/2008/layout/HorizontalMultiLevelHierarchy"/>
    <dgm:cxn modelId="{FE5DF2BC-81B3-47DB-82A0-252F3AC5A9BF}" type="presParOf" srcId="{5F430D00-527D-4794-B772-9D5226BCB8A7}" destId="{D1BF3969-8B9D-4741-AA0E-8F51DD048B00}" srcOrd="2" destOrd="0" presId="urn:microsoft.com/office/officeart/2008/layout/HorizontalMultiLevelHierarchy"/>
    <dgm:cxn modelId="{12DC9BE7-5066-4DBC-9A02-877520631DB1}" type="presParOf" srcId="{D1BF3969-8B9D-4741-AA0E-8F51DD048B00}" destId="{4020E1A0-1090-427A-AC77-E14C86B2265C}" srcOrd="0" destOrd="0" presId="urn:microsoft.com/office/officeart/2008/layout/HorizontalMultiLevelHierarchy"/>
    <dgm:cxn modelId="{51CDB828-1548-4056-92E2-7929479DE5CE}" type="presParOf" srcId="{5F430D00-527D-4794-B772-9D5226BCB8A7}" destId="{DD2918BE-D231-4092-856C-14572D098007}" srcOrd="3" destOrd="0" presId="urn:microsoft.com/office/officeart/2008/layout/HorizontalMultiLevelHierarchy"/>
    <dgm:cxn modelId="{D5A3C66E-5D2A-4588-9CC1-EA7EDF734827}" type="presParOf" srcId="{DD2918BE-D231-4092-856C-14572D098007}" destId="{A8367387-CC9E-4BAC-86E1-110210FCBCB2}" srcOrd="0" destOrd="0" presId="urn:microsoft.com/office/officeart/2008/layout/HorizontalMultiLevelHierarchy"/>
    <dgm:cxn modelId="{E5661DDD-B508-4992-AFF5-A65108F2F2B6}" type="presParOf" srcId="{DD2918BE-D231-4092-856C-14572D098007}" destId="{85EDD470-3CEE-48D9-8FCC-6AF968EBF63F}" srcOrd="1" destOrd="0" presId="urn:microsoft.com/office/officeart/2008/layout/HorizontalMultiLevelHierarchy"/>
    <dgm:cxn modelId="{6B837927-84E5-4C3D-BA5E-82218250FDC6}" type="presParOf" srcId="{5F430D00-527D-4794-B772-9D5226BCB8A7}" destId="{D2E03C8F-30C8-49C2-9D1E-D68E68A8E0D4}" srcOrd="4" destOrd="0" presId="urn:microsoft.com/office/officeart/2008/layout/HorizontalMultiLevelHierarchy"/>
    <dgm:cxn modelId="{594C1163-6B21-4833-9D67-5699DA8B22E3}" type="presParOf" srcId="{D2E03C8F-30C8-49C2-9D1E-D68E68A8E0D4}" destId="{075B4A15-EAE8-4397-81A4-9E5945D8F0BC}" srcOrd="0" destOrd="0" presId="urn:microsoft.com/office/officeart/2008/layout/HorizontalMultiLevelHierarchy"/>
    <dgm:cxn modelId="{647CDAEB-8A50-41B7-96CD-8C8F94EEB858}" type="presParOf" srcId="{5F430D00-527D-4794-B772-9D5226BCB8A7}" destId="{D19BCD6E-74DB-4789-9320-46618F739763}" srcOrd="5" destOrd="0" presId="urn:microsoft.com/office/officeart/2008/layout/HorizontalMultiLevelHierarchy"/>
    <dgm:cxn modelId="{D9E720C2-4A53-4EF2-B55C-3CFCCB9A0EE1}" type="presParOf" srcId="{D19BCD6E-74DB-4789-9320-46618F739763}" destId="{4340DF4C-BE1B-4A10-A372-CF557756C08D}" srcOrd="0" destOrd="0" presId="urn:microsoft.com/office/officeart/2008/layout/HorizontalMultiLevelHierarchy"/>
    <dgm:cxn modelId="{C9AF219B-1673-4BB3-8657-AC82CD2BA665}" type="presParOf" srcId="{D19BCD6E-74DB-4789-9320-46618F739763}" destId="{41533C74-7729-44C1-968D-3645703B0A08}" srcOrd="1" destOrd="0" presId="urn:microsoft.com/office/officeart/2008/layout/HorizontalMultiLevelHierarchy"/>
    <dgm:cxn modelId="{DD9BD0DF-2BA1-45FE-A213-579482C0E1B8}" type="presParOf" srcId="{5F430D00-527D-4794-B772-9D5226BCB8A7}" destId="{64DC49C5-35D8-40FE-ACEE-2A6D90A459D2}" srcOrd="6" destOrd="0" presId="urn:microsoft.com/office/officeart/2008/layout/HorizontalMultiLevelHierarchy"/>
    <dgm:cxn modelId="{8D496039-64DE-451F-9853-4CF40205F646}" type="presParOf" srcId="{64DC49C5-35D8-40FE-ACEE-2A6D90A459D2}" destId="{7DC6537A-3B6E-4DD4-B545-34D427F3987E}" srcOrd="0" destOrd="0" presId="urn:microsoft.com/office/officeart/2008/layout/HorizontalMultiLevelHierarchy"/>
    <dgm:cxn modelId="{3542C82E-F34D-4D42-AE06-7B57130AAB4C}" type="presParOf" srcId="{5F430D00-527D-4794-B772-9D5226BCB8A7}" destId="{1E9C2D89-3220-416E-8FE7-CDC4B4257DD0}" srcOrd="7" destOrd="0" presId="urn:microsoft.com/office/officeart/2008/layout/HorizontalMultiLevelHierarchy"/>
    <dgm:cxn modelId="{EB333FA4-5EE1-4026-A28E-8727EC323E4B}" type="presParOf" srcId="{1E9C2D89-3220-416E-8FE7-CDC4B4257DD0}" destId="{D4FD38F6-9C17-46C2-B45C-E7822033F35B}" srcOrd="0" destOrd="0" presId="urn:microsoft.com/office/officeart/2008/layout/HorizontalMultiLevelHierarchy"/>
    <dgm:cxn modelId="{B1EEB4A3-4167-47F2-A6F7-0984A1E1B04A}" type="presParOf" srcId="{1E9C2D89-3220-416E-8FE7-CDC4B4257DD0}" destId="{107590CF-6C54-411E-B2CE-ED86D2B94D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68B7DE-D9ED-4DCE-936E-B6C1523979C6}" type="doc">
      <dgm:prSet loTypeId="urn:microsoft.com/office/officeart/2005/8/layout/vList2" loCatId="list" qsTypeId="urn:microsoft.com/office/officeart/2005/8/quickstyle/3d7" qsCatId="3D" csTypeId="urn:microsoft.com/office/officeart/2005/8/colors/accent1_2" csCatId="accent1" phldr="1"/>
      <dgm:spPr>
        <a:scene3d>
          <a:camera prst="perspectiveLeft" zoom="91000">
            <a:rot lat="0" lon="0" rev="0"/>
          </a:camera>
          <a:lightRig rig="threePt" dir="t">
            <a:rot lat="0" lon="0" rev="20640000"/>
          </a:lightRig>
        </a:scene3d>
      </dgm:spPr>
      <dgm:t>
        <a:bodyPr/>
        <a:lstStyle/>
        <a:p>
          <a:endParaRPr lang="en-US"/>
        </a:p>
      </dgm:t>
    </dgm:pt>
    <dgm:pt modelId="{78F3D6F3-A6E2-4A9C-B5DC-8E5D40AC24A1}">
      <dgm:prSet phldrT="[Text]"/>
      <dgm:spPr/>
      <dgm:t>
        <a:bodyPr/>
        <a:lstStyle/>
        <a:p>
          <a:r>
            <a:rPr lang="en-US" dirty="0"/>
            <a:t>Steel Box - added information from the 10th Ed.</a:t>
          </a:r>
        </a:p>
      </dgm:t>
    </dgm:pt>
    <dgm:pt modelId="{96221C59-1FAE-427D-802A-53045A3C0659}" type="parTrans" cxnId="{1A33B982-C463-469E-8518-4DC3D80E0EC4}">
      <dgm:prSet/>
      <dgm:spPr/>
      <dgm:t>
        <a:bodyPr/>
        <a:lstStyle/>
        <a:p>
          <a:endParaRPr lang="en-US"/>
        </a:p>
      </dgm:t>
    </dgm:pt>
    <dgm:pt modelId="{2E508521-832C-492C-A0A9-0577C3A5660C}" type="sibTrans" cxnId="{1A33B982-C463-469E-8518-4DC3D80E0EC4}">
      <dgm:prSet/>
      <dgm:spPr/>
      <dgm:t>
        <a:bodyPr/>
        <a:lstStyle/>
        <a:p>
          <a:endParaRPr lang="en-US"/>
        </a:p>
      </dgm:t>
    </dgm:pt>
    <dgm:pt modelId="{D013CDFE-F11E-4981-931B-69461638AE10}">
      <dgm:prSet phldrT="[Text]"/>
      <dgm:spPr/>
      <dgm:t>
        <a:bodyPr/>
        <a:lstStyle/>
        <a:p>
          <a:r>
            <a:rPr lang="en-US" dirty="0"/>
            <a:t>FDOT specific:  added reference to SDG 5.6.3.D </a:t>
          </a:r>
        </a:p>
      </dgm:t>
    </dgm:pt>
    <dgm:pt modelId="{805750D7-FFF4-4458-BE7F-2DB1784793D6}" type="parTrans" cxnId="{9E1FE642-436E-4E4F-A23F-0BE539DB7421}">
      <dgm:prSet/>
      <dgm:spPr/>
      <dgm:t>
        <a:bodyPr/>
        <a:lstStyle/>
        <a:p>
          <a:endParaRPr lang="en-US"/>
        </a:p>
      </dgm:t>
    </dgm:pt>
    <dgm:pt modelId="{1F5AB713-E3E7-492E-A3B9-09B231BEBE07}" type="sibTrans" cxnId="{9E1FE642-436E-4E4F-A23F-0BE539DB7421}">
      <dgm:prSet/>
      <dgm:spPr/>
      <dgm:t>
        <a:bodyPr/>
        <a:lstStyle/>
        <a:p>
          <a:endParaRPr lang="en-US"/>
        </a:p>
      </dgm:t>
    </dgm:pt>
    <dgm:pt modelId="{56735359-F2B1-4C35-9883-2A3D9E7A3991}" type="pres">
      <dgm:prSet presAssocID="{8F68B7DE-D9ED-4DCE-936E-B6C1523979C6}" presName="linear" presStyleCnt="0">
        <dgm:presLayoutVars>
          <dgm:animLvl val="lvl"/>
          <dgm:resizeHandles val="exact"/>
        </dgm:presLayoutVars>
      </dgm:prSet>
      <dgm:spPr/>
    </dgm:pt>
    <dgm:pt modelId="{B749744B-1B88-4A68-813E-DAB7DFD3D00E}" type="pres">
      <dgm:prSet presAssocID="{78F3D6F3-A6E2-4A9C-B5DC-8E5D40AC24A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C32446C-F67A-440E-9114-F7C00DA72DFA}" type="pres">
      <dgm:prSet presAssocID="{2E508521-832C-492C-A0A9-0577C3A5660C}" presName="spacer" presStyleCnt="0"/>
      <dgm:spPr/>
    </dgm:pt>
    <dgm:pt modelId="{232FF448-6A7F-4631-8C24-384E7F3EB36D}" type="pres">
      <dgm:prSet presAssocID="{D013CDFE-F11E-4981-931B-69461638AE1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31F6621-02B7-41C4-9F9D-A0EC49F1B828}" type="presOf" srcId="{8F68B7DE-D9ED-4DCE-936E-B6C1523979C6}" destId="{56735359-F2B1-4C35-9883-2A3D9E7A3991}" srcOrd="0" destOrd="0" presId="urn:microsoft.com/office/officeart/2005/8/layout/vList2"/>
    <dgm:cxn modelId="{9E1FE642-436E-4E4F-A23F-0BE539DB7421}" srcId="{8F68B7DE-D9ED-4DCE-936E-B6C1523979C6}" destId="{D013CDFE-F11E-4981-931B-69461638AE10}" srcOrd="1" destOrd="0" parTransId="{805750D7-FFF4-4458-BE7F-2DB1784793D6}" sibTransId="{1F5AB713-E3E7-492E-A3B9-09B231BEBE07}"/>
    <dgm:cxn modelId="{1A33B982-C463-469E-8518-4DC3D80E0EC4}" srcId="{8F68B7DE-D9ED-4DCE-936E-B6C1523979C6}" destId="{78F3D6F3-A6E2-4A9C-B5DC-8E5D40AC24A1}" srcOrd="0" destOrd="0" parTransId="{96221C59-1FAE-427D-802A-53045A3C0659}" sibTransId="{2E508521-832C-492C-A0A9-0577C3A5660C}"/>
    <dgm:cxn modelId="{D62E5BD8-E928-4CE5-8CF2-20528C4A0689}" type="presOf" srcId="{D013CDFE-F11E-4981-931B-69461638AE10}" destId="{232FF448-6A7F-4631-8C24-384E7F3EB36D}" srcOrd="0" destOrd="0" presId="urn:microsoft.com/office/officeart/2005/8/layout/vList2"/>
    <dgm:cxn modelId="{C3984CE3-D174-4ED4-A7D0-1CB6BB3D8F00}" type="presOf" srcId="{78F3D6F3-A6E2-4A9C-B5DC-8E5D40AC24A1}" destId="{B749744B-1B88-4A68-813E-DAB7DFD3D00E}" srcOrd="0" destOrd="0" presId="urn:microsoft.com/office/officeart/2005/8/layout/vList2"/>
    <dgm:cxn modelId="{079F0785-5DE1-40C7-8448-9976167762D8}" type="presParOf" srcId="{56735359-F2B1-4C35-9883-2A3D9E7A3991}" destId="{B749744B-1B88-4A68-813E-DAB7DFD3D00E}" srcOrd="0" destOrd="0" presId="urn:microsoft.com/office/officeart/2005/8/layout/vList2"/>
    <dgm:cxn modelId="{8B2DD6AC-5E19-4B58-9AC3-54CE1359A7D7}" type="presParOf" srcId="{56735359-F2B1-4C35-9883-2A3D9E7A3991}" destId="{BC32446C-F67A-440E-9114-F7C00DA72DFA}" srcOrd="1" destOrd="0" presId="urn:microsoft.com/office/officeart/2005/8/layout/vList2"/>
    <dgm:cxn modelId="{19E90A1C-FE64-4A53-B3EE-1B6B092AD30C}" type="presParOf" srcId="{56735359-F2B1-4C35-9883-2A3D9E7A3991}" destId="{232FF448-6A7F-4631-8C24-384E7F3EB36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8E8D0E-8A73-4716-A660-40340045AB77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CC0C8C05-DD63-4387-8CD9-1F5F92CDE5A5}">
      <dgm:prSet phldrT="[Text]"/>
      <dgm:spPr/>
      <dgm:t>
        <a:bodyPr/>
        <a:lstStyle/>
        <a:p>
          <a:r>
            <a:rPr lang="en-US" dirty="0"/>
            <a:t>GR</a:t>
          </a:r>
        </a:p>
      </dgm:t>
    </dgm:pt>
    <dgm:pt modelId="{CBCCB157-0043-4A6C-B9D3-A8641723E710}" type="parTrans" cxnId="{504998F3-A9A6-410D-A273-DCA9F8DE08F2}">
      <dgm:prSet/>
      <dgm:spPr/>
      <dgm:t>
        <a:bodyPr/>
        <a:lstStyle/>
        <a:p>
          <a:endParaRPr lang="en-US"/>
        </a:p>
      </dgm:t>
    </dgm:pt>
    <dgm:pt modelId="{32BD2B9E-4858-4635-A952-2A55D5F3F3BD}" type="sibTrans" cxnId="{504998F3-A9A6-410D-A273-DCA9F8DE08F2}">
      <dgm:prSet/>
      <dgm:spPr/>
      <dgm:t>
        <a:bodyPr/>
        <a:lstStyle/>
        <a:p>
          <a:endParaRPr lang="en-US"/>
        </a:p>
      </dgm:t>
    </dgm:pt>
    <dgm:pt modelId="{BC0F6F5F-C029-48E5-8B67-9059B6E7580C}">
      <dgm:prSet phldrT="[Text]"/>
      <dgm:spPr>
        <a:solidFill>
          <a:srgbClr val="2C2EA2"/>
        </a:solidFill>
      </dgm:spPr>
      <dgm:t>
        <a:bodyPr/>
        <a:lstStyle/>
        <a:p>
          <a:r>
            <a:rPr lang="en-US" dirty="0"/>
            <a:t>AADT</a:t>
          </a:r>
          <a:r>
            <a:rPr lang="en-US" baseline="-25000" dirty="0"/>
            <a:t>38</a:t>
          </a:r>
        </a:p>
      </dgm:t>
    </dgm:pt>
    <dgm:pt modelId="{2631F72D-F660-4AF4-A02E-CD5413954E48}" type="parTrans" cxnId="{7C227108-97C7-4921-8E9B-F5B3175749F3}">
      <dgm:prSet/>
      <dgm:spPr/>
      <dgm:t>
        <a:bodyPr/>
        <a:lstStyle/>
        <a:p>
          <a:endParaRPr lang="en-US"/>
        </a:p>
      </dgm:t>
    </dgm:pt>
    <dgm:pt modelId="{F761C501-FCBB-40F6-BB1F-78B72C097F4D}" type="sibTrans" cxnId="{7C227108-97C7-4921-8E9B-F5B3175749F3}">
      <dgm:prSet/>
      <dgm:spPr/>
      <dgm:t>
        <a:bodyPr/>
        <a:lstStyle/>
        <a:p>
          <a:endParaRPr lang="en-US"/>
        </a:p>
      </dgm:t>
    </dgm:pt>
    <dgm:pt modelId="{3A2B6454-71E1-4750-8214-82795F86B8A6}">
      <dgm:prSet phldrT="[Text]"/>
      <dgm:spPr/>
      <dgm:t>
        <a:bodyPr/>
        <a:lstStyle/>
        <a:p>
          <a:r>
            <a:rPr lang="en-US" dirty="0"/>
            <a:t>ADTT</a:t>
          </a:r>
          <a:r>
            <a:rPr lang="en-US" baseline="-25000" dirty="0"/>
            <a:t>SL</a:t>
          </a:r>
        </a:p>
      </dgm:t>
    </dgm:pt>
    <dgm:pt modelId="{75CF5CD8-0F60-4226-AB64-9843B2F36B66}" type="parTrans" cxnId="{F2E62F0D-434C-4F76-9950-644DD6786443}">
      <dgm:prSet/>
      <dgm:spPr/>
      <dgm:t>
        <a:bodyPr/>
        <a:lstStyle/>
        <a:p>
          <a:endParaRPr lang="en-US"/>
        </a:p>
      </dgm:t>
    </dgm:pt>
    <dgm:pt modelId="{BD68B0F0-D705-4C72-ABB0-F1785CC4431E}" type="sibTrans" cxnId="{F2E62F0D-434C-4F76-9950-644DD6786443}">
      <dgm:prSet/>
      <dgm:spPr/>
      <dgm:t>
        <a:bodyPr/>
        <a:lstStyle/>
        <a:p>
          <a:endParaRPr lang="en-US"/>
        </a:p>
      </dgm:t>
    </dgm:pt>
    <dgm:pt modelId="{7F3B679B-AA94-424D-B972-595CED022443}">
      <dgm:prSet phldrT="[Text]"/>
      <dgm:spPr/>
      <dgm:t>
        <a:bodyPr/>
        <a:lstStyle/>
        <a:p>
          <a:r>
            <a:rPr lang="en-US" dirty="0"/>
            <a:t>Number of Cycles</a:t>
          </a:r>
        </a:p>
      </dgm:t>
    </dgm:pt>
    <dgm:pt modelId="{A963EF0A-5295-4F29-9E01-39E78D2E2266}" type="parTrans" cxnId="{CD1F8430-02CF-48EE-B27F-4ED73134D45E}">
      <dgm:prSet/>
      <dgm:spPr/>
      <dgm:t>
        <a:bodyPr/>
        <a:lstStyle/>
        <a:p>
          <a:endParaRPr lang="en-US"/>
        </a:p>
      </dgm:t>
    </dgm:pt>
    <dgm:pt modelId="{D0AE1795-2044-4841-BB55-CA033239CD7F}" type="sibTrans" cxnId="{CD1F8430-02CF-48EE-B27F-4ED73134D45E}">
      <dgm:prSet/>
      <dgm:spPr/>
      <dgm:t>
        <a:bodyPr/>
        <a:lstStyle/>
        <a:p>
          <a:endParaRPr lang="en-US"/>
        </a:p>
      </dgm:t>
    </dgm:pt>
    <dgm:pt modelId="{2526B6FE-70FE-44C9-BA7C-88AF37F6E0B8}" type="pres">
      <dgm:prSet presAssocID="{628E8D0E-8A73-4716-A660-40340045AB77}" presName="CompostProcess" presStyleCnt="0">
        <dgm:presLayoutVars>
          <dgm:dir/>
          <dgm:resizeHandles val="exact"/>
        </dgm:presLayoutVars>
      </dgm:prSet>
      <dgm:spPr/>
    </dgm:pt>
    <dgm:pt modelId="{AD63D893-8B4B-435A-96AF-446A1AC6D271}" type="pres">
      <dgm:prSet presAssocID="{628E8D0E-8A73-4716-A660-40340045AB77}" presName="arrow" presStyleLbl="bgShp" presStyleIdx="0" presStyleCnt="1"/>
      <dgm:spPr/>
    </dgm:pt>
    <dgm:pt modelId="{95793FA1-3807-40A7-802A-E20681D86879}" type="pres">
      <dgm:prSet presAssocID="{628E8D0E-8A73-4716-A660-40340045AB77}" presName="linearProcess" presStyleCnt="0"/>
      <dgm:spPr/>
    </dgm:pt>
    <dgm:pt modelId="{1F311C0B-530F-4F85-8ED6-CC01148415AD}" type="pres">
      <dgm:prSet presAssocID="{CC0C8C05-DD63-4387-8CD9-1F5F92CDE5A5}" presName="textNode" presStyleLbl="node1" presStyleIdx="0" presStyleCnt="4">
        <dgm:presLayoutVars>
          <dgm:bulletEnabled val="1"/>
        </dgm:presLayoutVars>
      </dgm:prSet>
      <dgm:spPr/>
    </dgm:pt>
    <dgm:pt modelId="{DC019E66-F3B3-4585-A18D-9F12FFBDACD3}" type="pres">
      <dgm:prSet presAssocID="{32BD2B9E-4858-4635-A952-2A55D5F3F3BD}" presName="sibTrans" presStyleCnt="0"/>
      <dgm:spPr/>
    </dgm:pt>
    <dgm:pt modelId="{39920117-F5EA-409E-8B38-FF4E933A8769}" type="pres">
      <dgm:prSet presAssocID="{BC0F6F5F-C029-48E5-8B67-9059B6E7580C}" presName="textNode" presStyleLbl="node1" presStyleIdx="1" presStyleCnt="4">
        <dgm:presLayoutVars>
          <dgm:bulletEnabled val="1"/>
        </dgm:presLayoutVars>
      </dgm:prSet>
      <dgm:spPr/>
    </dgm:pt>
    <dgm:pt modelId="{7C4751DD-C654-4952-A83E-BBA9B516963E}" type="pres">
      <dgm:prSet presAssocID="{F761C501-FCBB-40F6-BB1F-78B72C097F4D}" presName="sibTrans" presStyleCnt="0"/>
      <dgm:spPr/>
    </dgm:pt>
    <dgm:pt modelId="{9B8C3FA9-D678-4134-A6FA-53891C673B73}" type="pres">
      <dgm:prSet presAssocID="{3A2B6454-71E1-4750-8214-82795F86B8A6}" presName="textNode" presStyleLbl="node1" presStyleIdx="2" presStyleCnt="4">
        <dgm:presLayoutVars>
          <dgm:bulletEnabled val="1"/>
        </dgm:presLayoutVars>
      </dgm:prSet>
      <dgm:spPr/>
    </dgm:pt>
    <dgm:pt modelId="{3B1E7CBC-AD8E-43E6-83EA-5FB55BCCF6D7}" type="pres">
      <dgm:prSet presAssocID="{BD68B0F0-D705-4C72-ABB0-F1785CC4431E}" presName="sibTrans" presStyleCnt="0"/>
      <dgm:spPr/>
    </dgm:pt>
    <dgm:pt modelId="{B6D3FACE-54C1-4ED6-86DC-42A7EA7393E0}" type="pres">
      <dgm:prSet presAssocID="{7F3B679B-AA94-424D-B972-595CED022443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C227108-97C7-4921-8E9B-F5B3175749F3}" srcId="{628E8D0E-8A73-4716-A660-40340045AB77}" destId="{BC0F6F5F-C029-48E5-8B67-9059B6E7580C}" srcOrd="1" destOrd="0" parTransId="{2631F72D-F660-4AF4-A02E-CD5413954E48}" sibTransId="{F761C501-FCBB-40F6-BB1F-78B72C097F4D}"/>
    <dgm:cxn modelId="{F2E62F0D-434C-4F76-9950-644DD6786443}" srcId="{628E8D0E-8A73-4716-A660-40340045AB77}" destId="{3A2B6454-71E1-4750-8214-82795F86B8A6}" srcOrd="2" destOrd="0" parTransId="{75CF5CD8-0F60-4226-AB64-9843B2F36B66}" sibTransId="{BD68B0F0-D705-4C72-ABB0-F1785CC4431E}"/>
    <dgm:cxn modelId="{CD1F8430-02CF-48EE-B27F-4ED73134D45E}" srcId="{628E8D0E-8A73-4716-A660-40340045AB77}" destId="{7F3B679B-AA94-424D-B972-595CED022443}" srcOrd="3" destOrd="0" parTransId="{A963EF0A-5295-4F29-9E01-39E78D2E2266}" sibTransId="{D0AE1795-2044-4841-BB55-CA033239CD7F}"/>
    <dgm:cxn modelId="{A3C28658-1797-4C52-811F-26CF9803AFB9}" type="presOf" srcId="{3A2B6454-71E1-4750-8214-82795F86B8A6}" destId="{9B8C3FA9-D678-4134-A6FA-53891C673B73}" srcOrd="0" destOrd="0" presId="urn:microsoft.com/office/officeart/2005/8/layout/hProcess9"/>
    <dgm:cxn modelId="{4090D95A-2E7B-4654-A928-223A888CA2D1}" type="presOf" srcId="{628E8D0E-8A73-4716-A660-40340045AB77}" destId="{2526B6FE-70FE-44C9-BA7C-88AF37F6E0B8}" srcOrd="0" destOrd="0" presId="urn:microsoft.com/office/officeart/2005/8/layout/hProcess9"/>
    <dgm:cxn modelId="{499EFD8E-6C43-411B-ABCD-2DA355753909}" type="presOf" srcId="{CC0C8C05-DD63-4387-8CD9-1F5F92CDE5A5}" destId="{1F311C0B-530F-4F85-8ED6-CC01148415AD}" srcOrd="0" destOrd="0" presId="urn:microsoft.com/office/officeart/2005/8/layout/hProcess9"/>
    <dgm:cxn modelId="{78AF31B5-6F96-4306-B743-6A98031D8495}" type="presOf" srcId="{7F3B679B-AA94-424D-B972-595CED022443}" destId="{B6D3FACE-54C1-4ED6-86DC-42A7EA7393E0}" srcOrd="0" destOrd="0" presId="urn:microsoft.com/office/officeart/2005/8/layout/hProcess9"/>
    <dgm:cxn modelId="{DB49B9B7-B6F3-45BD-92C8-54E7B3456484}" type="presOf" srcId="{BC0F6F5F-C029-48E5-8B67-9059B6E7580C}" destId="{39920117-F5EA-409E-8B38-FF4E933A8769}" srcOrd="0" destOrd="0" presId="urn:microsoft.com/office/officeart/2005/8/layout/hProcess9"/>
    <dgm:cxn modelId="{504998F3-A9A6-410D-A273-DCA9F8DE08F2}" srcId="{628E8D0E-8A73-4716-A660-40340045AB77}" destId="{CC0C8C05-DD63-4387-8CD9-1F5F92CDE5A5}" srcOrd="0" destOrd="0" parTransId="{CBCCB157-0043-4A6C-B9D3-A8641723E710}" sibTransId="{32BD2B9E-4858-4635-A952-2A55D5F3F3BD}"/>
    <dgm:cxn modelId="{FAE005CD-8ED6-4CDC-A4B2-4F5C7B448B51}" type="presParOf" srcId="{2526B6FE-70FE-44C9-BA7C-88AF37F6E0B8}" destId="{AD63D893-8B4B-435A-96AF-446A1AC6D271}" srcOrd="0" destOrd="0" presId="urn:microsoft.com/office/officeart/2005/8/layout/hProcess9"/>
    <dgm:cxn modelId="{180EE7C7-DFC1-418D-AFE6-C86E0A07CD46}" type="presParOf" srcId="{2526B6FE-70FE-44C9-BA7C-88AF37F6E0B8}" destId="{95793FA1-3807-40A7-802A-E20681D86879}" srcOrd="1" destOrd="0" presId="urn:microsoft.com/office/officeart/2005/8/layout/hProcess9"/>
    <dgm:cxn modelId="{5FBF97C1-4B12-48C0-A274-263F41A780EE}" type="presParOf" srcId="{95793FA1-3807-40A7-802A-E20681D86879}" destId="{1F311C0B-530F-4F85-8ED6-CC01148415AD}" srcOrd="0" destOrd="0" presId="urn:microsoft.com/office/officeart/2005/8/layout/hProcess9"/>
    <dgm:cxn modelId="{8FCF7A5D-F60C-429A-BAFC-54A531FFCA5A}" type="presParOf" srcId="{95793FA1-3807-40A7-802A-E20681D86879}" destId="{DC019E66-F3B3-4585-A18D-9F12FFBDACD3}" srcOrd="1" destOrd="0" presId="urn:microsoft.com/office/officeart/2005/8/layout/hProcess9"/>
    <dgm:cxn modelId="{C165F7DF-18A7-4A5A-BB87-E648650EBC78}" type="presParOf" srcId="{95793FA1-3807-40A7-802A-E20681D86879}" destId="{39920117-F5EA-409E-8B38-FF4E933A8769}" srcOrd="2" destOrd="0" presId="urn:microsoft.com/office/officeart/2005/8/layout/hProcess9"/>
    <dgm:cxn modelId="{B19EFA82-A12A-4936-91C8-C4FC4E4B8A8C}" type="presParOf" srcId="{95793FA1-3807-40A7-802A-E20681D86879}" destId="{7C4751DD-C654-4952-A83E-BBA9B516963E}" srcOrd="3" destOrd="0" presId="urn:microsoft.com/office/officeart/2005/8/layout/hProcess9"/>
    <dgm:cxn modelId="{7A651A5B-622C-4B81-AB20-C23D9D5AFA2A}" type="presParOf" srcId="{95793FA1-3807-40A7-802A-E20681D86879}" destId="{9B8C3FA9-D678-4134-A6FA-53891C673B73}" srcOrd="4" destOrd="0" presId="urn:microsoft.com/office/officeart/2005/8/layout/hProcess9"/>
    <dgm:cxn modelId="{E8BA1788-18DF-413B-8B9D-99FBEA958CB7}" type="presParOf" srcId="{95793FA1-3807-40A7-802A-E20681D86879}" destId="{3B1E7CBC-AD8E-43E6-83EA-5FB55BCCF6D7}" srcOrd="5" destOrd="0" presId="urn:microsoft.com/office/officeart/2005/8/layout/hProcess9"/>
    <dgm:cxn modelId="{0F29DF41-8B2A-4408-B05E-FCAB794D0E2D}" type="presParOf" srcId="{95793FA1-3807-40A7-802A-E20681D86879}" destId="{B6D3FACE-54C1-4ED6-86DC-42A7EA7393E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3DB45-9D2E-4554-A9A8-C804327AE8E6}">
      <dsp:nvSpPr>
        <dsp:cNvPr id="0" name=""/>
        <dsp:cNvSpPr/>
      </dsp:nvSpPr>
      <dsp:spPr>
        <a:xfrm>
          <a:off x="0" y="349945"/>
          <a:ext cx="12192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8B8EC-04A6-4256-A5B8-6D5D20001D3C}">
      <dsp:nvSpPr>
        <dsp:cNvPr id="0" name=""/>
        <dsp:cNvSpPr/>
      </dsp:nvSpPr>
      <dsp:spPr>
        <a:xfrm>
          <a:off x="609600" y="10465"/>
          <a:ext cx="8534400" cy="6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LGA - Required</a:t>
          </a:r>
        </a:p>
      </dsp:txBody>
      <dsp:txXfrm>
        <a:off x="642744" y="43609"/>
        <a:ext cx="8468112" cy="612672"/>
      </dsp:txXfrm>
    </dsp:sp>
    <dsp:sp modelId="{CF6C11E9-0CE4-4D89-90E2-44DE90FAC123}">
      <dsp:nvSpPr>
        <dsp:cNvPr id="0" name=""/>
        <dsp:cNvSpPr/>
      </dsp:nvSpPr>
      <dsp:spPr>
        <a:xfrm>
          <a:off x="0" y="1393225"/>
          <a:ext cx="12192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1027B-4C87-4749-8CC6-5B7A206E0944}">
      <dsp:nvSpPr>
        <dsp:cNvPr id="0" name=""/>
        <dsp:cNvSpPr/>
      </dsp:nvSpPr>
      <dsp:spPr>
        <a:xfrm>
          <a:off x="609600" y="1053745"/>
          <a:ext cx="8534400" cy="678960"/>
        </a:xfrm>
        <a:prstGeom prst="roundRect">
          <a:avLst/>
        </a:prstGeom>
        <a:solidFill>
          <a:schemeClr val="accent4">
            <a:hueOff val="1649984"/>
            <a:satOff val="-7300"/>
            <a:lumOff val="-12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Girder Behavior Modifications - Case 2 </a:t>
          </a:r>
        </a:p>
      </dsp:txBody>
      <dsp:txXfrm>
        <a:off x="642744" y="1086889"/>
        <a:ext cx="8468112" cy="612672"/>
      </dsp:txXfrm>
    </dsp:sp>
    <dsp:sp modelId="{7F18015F-39FD-4F48-B891-016D13ECA1A4}">
      <dsp:nvSpPr>
        <dsp:cNvPr id="0" name=""/>
        <dsp:cNvSpPr/>
      </dsp:nvSpPr>
      <dsp:spPr>
        <a:xfrm>
          <a:off x="0" y="2436505"/>
          <a:ext cx="12192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1B6E5-67B5-45D6-B8FA-E8414ADF008C}">
      <dsp:nvSpPr>
        <dsp:cNvPr id="0" name=""/>
        <dsp:cNvSpPr/>
      </dsp:nvSpPr>
      <dsp:spPr>
        <a:xfrm>
          <a:off x="609600" y="2097025"/>
          <a:ext cx="8534400" cy="678960"/>
        </a:xfrm>
        <a:prstGeom prst="roundRect">
          <a:avLst/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Flange Lateral Bending stresses</a:t>
          </a:r>
        </a:p>
      </dsp:txBody>
      <dsp:txXfrm>
        <a:off x="642744" y="2130169"/>
        <a:ext cx="8468112" cy="612672"/>
      </dsp:txXfrm>
    </dsp:sp>
    <dsp:sp modelId="{EF8F5EF7-EAAC-42B6-8F2C-C5C840438564}">
      <dsp:nvSpPr>
        <dsp:cNvPr id="0" name=""/>
        <dsp:cNvSpPr/>
      </dsp:nvSpPr>
      <dsp:spPr>
        <a:xfrm>
          <a:off x="0" y="3479785"/>
          <a:ext cx="12192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40C771-B160-486F-B71D-6577BB833E29}">
      <dsp:nvSpPr>
        <dsp:cNvPr id="0" name=""/>
        <dsp:cNvSpPr/>
      </dsp:nvSpPr>
      <dsp:spPr>
        <a:xfrm>
          <a:off x="609600" y="3140305"/>
          <a:ext cx="8534400" cy="678960"/>
        </a:xfrm>
        <a:prstGeom prst="roundRect">
          <a:avLst/>
        </a:prstGeom>
        <a:solidFill>
          <a:schemeClr val="accent4">
            <a:hueOff val="4949952"/>
            <a:satOff val="-21901"/>
            <a:lumOff val="-36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Cross-frame loads</a:t>
          </a:r>
          <a:endParaRPr lang="en-US" sz="2000" kern="1200" dirty="0"/>
        </a:p>
      </dsp:txBody>
      <dsp:txXfrm>
        <a:off x="642744" y="3173449"/>
        <a:ext cx="8468112" cy="612672"/>
      </dsp:txXfrm>
    </dsp:sp>
    <dsp:sp modelId="{E80F679B-F9FA-4F94-A92D-86CAA7A2AB77}">
      <dsp:nvSpPr>
        <dsp:cNvPr id="0" name=""/>
        <dsp:cNvSpPr/>
      </dsp:nvSpPr>
      <dsp:spPr>
        <a:xfrm>
          <a:off x="0" y="4523065"/>
          <a:ext cx="12192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C7D7F-74DE-4FC7-91FE-EEACE18F53C3}">
      <dsp:nvSpPr>
        <dsp:cNvPr id="0" name=""/>
        <dsp:cNvSpPr/>
      </dsp:nvSpPr>
      <dsp:spPr>
        <a:xfrm>
          <a:off x="609600" y="4183585"/>
          <a:ext cx="8534400" cy="678960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NEW</a:t>
          </a:r>
          <a:r>
            <a:rPr lang="en-US" sz="2000" kern="1200" dirty="0"/>
            <a:t> Fatigue Moment LLDF for the Exterior Girder</a:t>
          </a:r>
        </a:p>
      </dsp:txBody>
      <dsp:txXfrm>
        <a:off x="642744" y="4216729"/>
        <a:ext cx="8468112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C49C5-35D8-40FE-ACEE-2A6D90A459D2}">
      <dsp:nvSpPr>
        <dsp:cNvPr id="0" name=""/>
        <dsp:cNvSpPr/>
      </dsp:nvSpPr>
      <dsp:spPr>
        <a:xfrm>
          <a:off x="1238791" y="1667248"/>
          <a:ext cx="365332" cy="1290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666" y="0"/>
              </a:lnTo>
              <a:lnTo>
                <a:pt x="182666" y="1290219"/>
              </a:lnTo>
              <a:lnTo>
                <a:pt x="365332" y="1290219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7934" y="2278833"/>
        <a:ext cx="67047" cy="67047"/>
      </dsp:txXfrm>
    </dsp:sp>
    <dsp:sp modelId="{D2E03C8F-30C8-49C2-9D1E-D68E68A8E0D4}">
      <dsp:nvSpPr>
        <dsp:cNvPr id="0" name=""/>
        <dsp:cNvSpPr/>
      </dsp:nvSpPr>
      <dsp:spPr>
        <a:xfrm>
          <a:off x="1238791" y="1667248"/>
          <a:ext cx="459332" cy="4997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666" y="0"/>
              </a:lnTo>
              <a:lnTo>
                <a:pt x="229666" y="499717"/>
              </a:lnTo>
              <a:lnTo>
                <a:pt x="459332" y="499717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51489" y="1900137"/>
        <a:ext cx="33937" cy="33937"/>
      </dsp:txXfrm>
    </dsp:sp>
    <dsp:sp modelId="{D1BF3969-8B9D-4741-AA0E-8F51DD048B00}">
      <dsp:nvSpPr>
        <dsp:cNvPr id="0" name=""/>
        <dsp:cNvSpPr/>
      </dsp:nvSpPr>
      <dsp:spPr>
        <a:xfrm>
          <a:off x="1238791" y="1365665"/>
          <a:ext cx="365332" cy="301582"/>
        </a:xfrm>
        <a:custGeom>
          <a:avLst/>
          <a:gdLst/>
          <a:ahLst/>
          <a:cxnLst/>
          <a:rect l="0" t="0" r="0" b="0"/>
          <a:pathLst>
            <a:path>
              <a:moveTo>
                <a:pt x="0" y="301582"/>
              </a:moveTo>
              <a:lnTo>
                <a:pt x="182666" y="301582"/>
              </a:lnTo>
              <a:lnTo>
                <a:pt x="182666" y="0"/>
              </a:lnTo>
              <a:lnTo>
                <a:pt x="36533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09614" y="1504613"/>
        <a:ext cx="23686" cy="23686"/>
      </dsp:txXfrm>
    </dsp:sp>
    <dsp:sp modelId="{440EA970-A6B8-4856-9CC7-961A97D568A7}">
      <dsp:nvSpPr>
        <dsp:cNvPr id="0" name=""/>
        <dsp:cNvSpPr/>
      </dsp:nvSpPr>
      <dsp:spPr>
        <a:xfrm>
          <a:off x="1238791" y="423514"/>
          <a:ext cx="365332" cy="1243733"/>
        </a:xfrm>
        <a:custGeom>
          <a:avLst/>
          <a:gdLst/>
          <a:ahLst/>
          <a:cxnLst/>
          <a:rect l="0" t="0" r="0" b="0"/>
          <a:pathLst>
            <a:path>
              <a:moveTo>
                <a:pt x="0" y="1243733"/>
              </a:moveTo>
              <a:lnTo>
                <a:pt x="182666" y="1243733"/>
              </a:lnTo>
              <a:lnTo>
                <a:pt x="182666" y="0"/>
              </a:lnTo>
              <a:lnTo>
                <a:pt x="36533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9050" y="1012974"/>
        <a:ext cx="64814" cy="64814"/>
      </dsp:txXfrm>
    </dsp:sp>
    <dsp:sp modelId="{2079F21E-1655-420D-B06B-7E0E8E66C0B9}">
      <dsp:nvSpPr>
        <dsp:cNvPr id="0" name=""/>
        <dsp:cNvSpPr/>
      </dsp:nvSpPr>
      <dsp:spPr>
        <a:xfrm rot="16200000">
          <a:off x="-505213" y="1388793"/>
          <a:ext cx="2931100" cy="5569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Criteria</a:t>
          </a:r>
        </a:p>
      </dsp:txBody>
      <dsp:txXfrm>
        <a:off x="-505213" y="1388793"/>
        <a:ext cx="2931100" cy="556909"/>
      </dsp:txXfrm>
    </dsp:sp>
    <dsp:sp modelId="{05285235-A2EE-4966-8529-958B8CE3EF5B}">
      <dsp:nvSpPr>
        <dsp:cNvPr id="0" name=""/>
        <dsp:cNvSpPr/>
      </dsp:nvSpPr>
      <dsp:spPr>
        <a:xfrm>
          <a:off x="1604124" y="2599"/>
          <a:ext cx="5841993" cy="84182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400" kern="12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Supplemental Conditions 5, 6, 7 and 8 are not applicable.</a:t>
          </a:r>
          <a:endParaRPr lang="en-US" sz="1400" kern="1200" dirty="0"/>
        </a:p>
      </dsp:txBody>
      <dsp:txXfrm>
        <a:off x="1604124" y="2599"/>
        <a:ext cx="5841993" cy="841829"/>
      </dsp:txXfrm>
    </dsp:sp>
    <dsp:sp modelId="{A8367387-CC9E-4BAC-86E1-110210FCBCB2}">
      <dsp:nvSpPr>
        <dsp:cNvPr id="0" name=""/>
        <dsp:cNvSpPr/>
      </dsp:nvSpPr>
      <dsp:spPr>
        <a:xfrm>
          <a:off x="1604124" y="983656"/>
          <a:ext cx="5841993" cy="76401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4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  Use LGA - ensures girder capacity is sufficient without relying on the cross-frames to transfer gravity loads.  </a:t>
          </a:r>
          <a:br>
            <a:rPr lang="en-US" sz="14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</a:br>
          <a:endParaRPr lang="en-US" sz="1400" kern="1200" dirty="0"/>
        </a:p>
      </dsp:txBody>
      <dsp:txXfrm>
        <a:off x="1604124" y="983656"/>
        <a:ext cx="5841993" cy="764018"/>
      </dsp:txXfrm>
    </dsp:sp>
    <dsp:sp modelId="{4340DF4C-BE1B-4A10-A372-CF557756C08D}">
      <dsp:nvSpPr>
        <dsp:cNvPr id="0" name=""/>
        <dsp:cNvSpPr/>
      </dsp:nvSpPr>
      <dsp:spPr>
        <a:xfrm>
          <a:off x="1698124" y="1888510"/>
          <a:ext cx="5719241" cy="5569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4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Cross-frames are secondary members with bearing connections.</a:t>
          </a:r>
          <a:endParaRPr lang="en-US" sz="1400" kern="1200" dirty="0"/>
        </a:p>
      </dsp:txBody>
      <dsp:txXfrm>
        <a:off x="1698124" y="1888510"/>
        <a:ext cx="5719241" cy="556909"/>
      </dsp:txXfrm>
    </dsp:sp>
    <dsp:sp modelId="{D4FD38F6-9C17-46C2-B45C-E7822033F35B}">
      <dsp:nvSpPr>
        <dsp:cNvPr id="0" name=""/>
        <dsp:cNvSpPr/>
      </dsp:nvSpPr>
      <dsp:spPr>
        <a:xfrm>
          <a:off x="1604124" y="2583037"/>
          <a:ext cx="5819909" cy="74885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4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Use RMA for other force effects.</a:t>
          </a:r>
          <a:endParaRPr lang="en-US" sz="1400" kern="1200" dirty="0"/>
        </a:p>
      </dsp:txBody>
      <dsp:txXfrm>
        <a:off x="1604124" y="2583037"/>
        <a:ext cx="5819909" cy="7488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9744B-1B88-4A68-813E-DAB7DFD3D00E}">
      <dsp:nvSpPr>
        <dsp:cNvPr id="0" name=""/>
        <dsp:cNvSpPr/>
      </dsp:nvSpPr>
      <dsp:spPr>
        <a:xfrm>
          <a:off x="0" y="140150"/>
          <a:ext cx="6461496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Left" zoom="91000">
            <a:rot lat="0" lon="0" rev="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Steel Box - added information from the 10th Ed.</a:t>
          </a:r>
        </a:p>
      </dsp:txBody>
      <dsp:txXfrm>
        <a:off x="71850" y="212000"/>
        <a:ext cx="6317796" cy="1328160"/>
      </dsp:txXfrm>
    </dsp:sp>
    <dsp:sp modelId="{232FF448-6A7F-4631-8C24-384E7F3EB36D}">
      <dsp:nvSpPr>
        <dsp:cNvPr id="0" name=""/>
        <dsp:cNvSpPr/>
      </dsp:nvSpPr>
      <dsp:spPr>
        <a:xfrm>
          <a:off x="0" y="1718570"/>
          <a:ext cx="6461496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Left" zoom="91000">
            <a:rot lat="0" lon="0" rev="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FDOT specific:  added reference to SDG 5.6.3.D </a:t>
          </a:r>
        </a:p>
      </dsp:txBody>
      <dsp:txXfrm>
        <a:off x="71850" y="1790420"/>
        <a:ext cx="6317796" cy="1328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3D893-8B4B-435A-96AF-446A1AC6D271}">
      <dsp:nvSpPr>
        <dsp:cNvPr id="0" name=""/>
        <dsp:cNvSpPr/>
      </dsp:nvSpPr>
      <dsp:spPr>
        <a:xfrm>
          <a:off x="905172" y="0"/>
          <a:ext cx="10258616" cy="2928017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11C0B-530F-4F85-8ED6-CC01148415AD}">
      <dsp:nvSpPr>
        <dsp:cNvPr id="0" name=""/>
        <dsp:cNvSpPr/>
      </dsp:nvSpPr>
      <dsp:spPr>
        <a:xfrm>
          <a:off x="1473" y="878405"/>
          <a:ext cx="2775183" cy="11712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GR</a:t>
          </a:r>
        </a:p>
      </dsp:txBody>
      <dsp:txXfrm>
        <a:off x="58647" y="935579"/>
        <a:ext cx="2660835" cy="1056858"/>
      </dsp:txXfrm>
    </dsp:sp>
    <dsp:sp modelId="{39920117-F5EA-409E-8B38-FF4E933A8769}">
      <dsp:nvSpPr>
        <dsp:cNvPr id="0" name=""/>
        <dsp:cNvSpPr/>
      </dsp:nvSpPr>
      <dsp:spPr>
        <a:xfrm>
          <a:off x="3098416" y="878405"/>
          <a:ext cx="2775183" cy="1171206"/>
        </a:xfrm>
        <a:prstGeom prst="roundRect">
          <a:avLst/>
        </a:prstGeom>
        <a:solidFill>
          <a:srgbClr val="2C2EA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AADT</a:t>
          </a:r>
          <a:r>
            <a:rPr lang="en-US" sz="2900" kern="1200" baseline="-25000" dirty="0"/>
            <a:t>38</a:t>
          </a:r>
        </a:p>
      </dsp:txBody>
      <dsp:txXfrm>
        <a:off x="3155590" y="935579"/>
        <a:ext cx="2660835" cy="1056858"/>
      </dsp:txXfrm>
    </dsp:sp>
    <dsp:sp modelId="{9B8C3FA9-D678-4134-A6FA-53891C673B73}">
      <dsp:nvSpPr>
        <dsp:cNvPr id="0" name=""/>
        <dsp:cNvSpPr/>
      </dsp:nvSpPr>
      <dsp:spPr>
        <a:xfrm>
          <a:off x="6195360" y="878405"/>
          <a:ext cx="2775183" cy="1171206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ADTT</a:t>
          </a:r>
          <a:r>
            <a:rPr lang="en-US" sz="2900" kern="1200" baseline="-25000" dirty="0"/>
            <a:t>SL</a:t>
          </a:r>
        </a:p>
      </dsp:txBody>
      <dsp:txXfrm>
        <a:off x="6252534" y="935579"/>
        <a:ext cx="2660835" cy="1056858"/>
      </dsp:txXfrm>
    </dsp:sp>
    <dsp:sp modelId="{B6D3FACE-54C1-4ED6-86DC-42A7EA7393E0}">
      <dsp:nvSpPr>
        <dsp:cNvPr id="0" name=""/>
        <dsp:cNvSpPr/>
      </dsp:nvSpPr>
      <dsp:spPr>
        <a:xfrm>
          <a:off x="9292304" y="878405"/>
          <a:ext cx="2775183" cy="1171206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Number of Cycles</a:t>
          </a:r>
        </a:p>
      </dsp:txBody>
      <dsp:txXfrm>
        <a:off x="9349478" y="935579"/>
        <a:ext cx="2660835" cy="1056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E9F39-E461-44D3-9A74-300C30AFC368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20267-2A9C-4BD6-8E32-58A137220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94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54E78-508C-FCA7-2CF3-9748C10E3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75711-7C60-5C20-F7D8-A6EE3B686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843BE-ED18-937B-A376-14232374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9FFB1-5A4C-53B8-ECBC-DC7C1A38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8D8B8-D96A-A0ED-9B08-EEE56CB6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55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4C5E-8B78-1406-8CC3-B5740BD8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2F006-4260-BD3F-F502-9EBB44621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32F4F-193B-29CA-587D-44CAA0086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F2A47-B639-454B-889F-94590C62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ED4E3-1DF0-F7E3-EB8F-B855BF046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6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7A28C6-8540-74E3-921B-C22084669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6CE45-F5DC-5328-320D-EEBA9FD3E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EE9C4-419C-9DC5-F5AF-61D6FD53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87F86-86FB-E9C5-76CD-57BB96E8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EDAA5-5D75-E834-CD80-E21E190B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4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E474A-2712-C9E9-96E5-9FFA4BCD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48B86-8487-6A61-A77D-86807A67A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77166-DA50-CE2F-A53F-FACF1DBBC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4DA17-9F2C-0D27-F2E2-510C6B6C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E2A59-278C-0A2B-33E2-0079A8A5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3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7A10C-70EA-669E-F58B-6B1351A6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DCFF-A4C7-9C71-DF1A-780741FCF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01BD8-7972-7F92-9EF7-41510A7B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1C9C7-F502-F6D6-2692-13A734BA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BE100-412D-A252-C8E1-E5F84CA5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6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88E6-687D-D6D7-C737-029B1BB1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34518-A340-5D25-3C51-BAEDA8B86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C4B2F-141A-49B6-62C2-8A5F7C2F9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4F0AD-F8A8-6727-75EF-B0BC3EF4F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934B0-B531-6433-5282-B7B54CAD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97AC6-D2D6-09D7-E873-042C3E38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9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B395-F36A-0F9C-3C69-D1B0E988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802D7-72E4-D1B1-5130-2C0F83F48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1EA7E-C9C6-2E9F-B7D6-FE6B1E63A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AF40D6-B649-D776-7ADB-F641B2E17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1BED9-DD42-602E-2F71-FBC01ADF7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D3E95A-C1BC-34D1-C4D4-E8F26220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839BA9-6367-E396-3B2F-AEB5E8D1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5100A4-EE9C-1A86-BDD6-AE8EAF18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6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DBE2-3BC0-29BC-56DC-93FD77C2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309203-F46A-2FFB-1682-AB001D27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E5D8F-EFEC-5EC7-491E-9B030CDE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AFE8B-613D-FDCA-FD81-02898AA6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65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E0AEC-0640-15A5-0C8D-821F670F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E8886F-09D2-E597-FC93-A2E17CA8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A2498-C332-AA13-812D-81AA97C2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1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1793-F263-614D-7A88-25E1CE3DA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B58AE-656F-A544-4506-5DF85533A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BEA24-D612-4CFB-1404-1FE4F0963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80F28-9265-2CA3-7A4C-B4DDAB5E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021DB-8175-6DCA-FC2C-AFA2C6FC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9A796-B027-1C6A-D457-206DF343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27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98B0-4B1B-EF6D-E23A-03D125ED4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75A21A-73A5-A565-BA93-C882FD48E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35874-C258-7DEB-1C86-2F48DB578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DEADF-5714-BDC2-7C16-C6BAF7DD6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3FC08-C0EB-FD2F-3AAF-F6831D3A1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2A11E-184D-3CDB-7ABC-9707DEAE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0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96F078-062F-8E49-E444-64A016B66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9032B-FCCA-C182-4289-7A1BE7CFF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F4A9F-C0D9-5DAD-70A9-5366258EC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842DF0-BFFC-41AA-92C2-96306173070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D4289-097B-112E-CDF2-742ED1D8D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DECEE-81BB-3DA6-FE44-C69618D5D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8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0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11" Type="http://schemas.openxmlformats.org/officeDocument/2006/relationships/hyperlink" Target="https://www.flickr.com/photos/donkeyhotey/6503264653" TargetMode="External"/><Relationship Id="rId5" Type="http://schemas.openxmlformats.org/officeDocument/2006/relationships/diagramLayout" Target="../diagrams/layout4.xml"/><Relationship Id="rId10" Type="http://schemas.openxmlformats.org/officeDocument/2006/relationships/image" Target="../media/image62.jpg"/><Relationship Id="rId4" Type="http://schemas.openxmlformats.org/officeDocument/2006/relationships/diagramData" Target="../diagrams/data4.xml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hyperlink" Target="mailto:Vickie.Young@dot.state.fl.us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ard with a circular design&#10;&#10;Description automatically generated">
            <a:extLst>
              <a:ext uri="{FF2B5EF4-FFF2-40B4-BE49-F238E27FC236}">
                <a16:creationId xmlns:a16="http://schemas.microsoft.com/office/drawing/2014/main" id="{6C036969-965B-4D6F-5931-72E4AEF53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8"/>
            <a:ext cx="12192000" cy="6858000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2B284A70-65EF-9907-3A0E-7B1DFFCC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666" y="1712171"/>
            <a:ext cx="7541703" cy="102248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New Criteria for Straight Steel I-Girder (SSI-G) Bridges (aka SDB 24-01)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184CBD-2DCF-77D6-5F86-112F022D10E8}"/>
              </a:ext>
            </a:extLst>
          </p:cNvPr>
          <p:cNvSpPr txBox="1"/>
          <p:nvPr/>
        </p:nvSpPr>
        <p:spPr>
          <a:xfrm>
            <a:off x="4690753" y="5468912"/>
            <a:ext cx="599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State Structures Design Office / WSP GEC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1455F3-ED44-DAB6-9A92-98190560C357}"/>
              </a:ext>
            </a:extLst>
          </p:cNvPr>
          <p:cNvSpPr txBox="1"/>
          <p:nvPr/>
        </p:nvSpPr>
        <p:spPr>
          <a:xfrm>
            <a:off x="4690753" y="4897628"/>
            <a:ext cx="5991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Dennis Golabek, PE</a:t>
            </a:r>
          </a:p>
        </p:txBody>
      </p:sp>
      <p:pic>
        <p:nvPicPr>
          <p:cNvPr id="4" name="Picture 3" descr="A bridge under construction with a river&#10;&#10;Description automatically generated">
            <a:extLst>
              <a:ext uri="{FF2B5EF4-FFF2-40B4-BE49-F238E27FC236}">
                <a16:creationId xmlns:a16="http://schemas.microsoft.com/office/drawing/2014/main" id="{7E773B01-A892-C9B8-9C81-3C4CA1ABF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26800" r="438" b="5541"/>
          <a:stretch/>
        </p:blipFill>
        <p:spPr>
          <a:xfrm>
            <a:off x="4648808" y="2894608"/>
            <a:ext cx="7372616" cy="1943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 fov="0">
              <a:rot lat="540000" lon="6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228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 LGA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7AF23-D833-2E1B-CC1A-294CBBD94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A3313D-DD7F-CAD0-DEC2-23847B52C1B3}"/>
              </a:ext>
            </a:extLst>
          </p:cNvPr>
          <p:cNvSpPr txBox="1"/>
          <p:nvPr/>
        </p:nvSpPr>
        <p:spPr>
          <a:xfrm>
            <a:off x="174759" y="1762801"/>
            <a:ext cx="6913938" cy="4648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274320" marR="0" lvl="0" indent="-27432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Distribute all non-composite dead loads equally to all girders.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65D15A-7FB4-DBCD-7630-29C5633A2CC6}"/>
              </a:ext>
            </a:extLst>
          </p:cNvPr>
          <p:cNvGrpSpPr/>
          <p:nvPr/>
        </p:nvGrpSpPr>
        <p:grpSpPr>
          <a:xfrm>
            <a:off x="7319214" y="5332438"/>
            <a:ext cx="4702040" cy="788296"/>
            <a:chOff x="7056740" y="3443906"/>
            <a:chExt cx="4702040" cy="7882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1C234A-4DDA-8AC7-687D-CDC443ED2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" b="83909"/>
            <a:stretch/>
          </p:blipFill>
          <p:spPr>
            <a:xfrm>
              <a:off x="7056740" y="3443906"/>
              <a:ext cx="4702039" cy="2414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16E1A5-F6AA-4CDA-491D-5FEBBCD4B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" t="33959"/>
            <a:stretch/>
          </p:blipFill>
          <p:spPr>
            <a:xfrm>
              <a:off x="7056741" y="3640509"/>
              <a:ext cx="4702039" cy="59169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08933AD-FB55-E8AB-9E1C-42BAB6896479}"/>
              </a:ext>
            </a:extLst>
          </p:cNvPr>
          <p:cNvSpPr txBox="1"/>
          <p:nvPr/>
        </p:nvSpPr>
        <p:spPr>
          <a:xfrm>
            <a:off x="174760" y="1325754"/>
            <a:ext cx="7144454" cy="4024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">
              <a:lnSpc>
                <a:spcPct val="105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Rules (clarifications)</a:t>
            </a:r>
            <a:r>
              <a:rPr lang="en-US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for Performing an LGA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19E917-30B2-97DD-735C-35021D841990}"/>
              </a:ext>
            </a:extLst>
          </p:cNvPr>
          <p:cNvSpPr txBox="1"/>
          <p:nvPr/>
        </p:nvSpPr>
        <p:spPr>
          <a:xfrm>
            <a:off x="174759" y="5655863"/>
            <a:ext cx="6908994" cy="4648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 startAt="6"/>
            </a:pPr>
            <a:r>
              <a:rPr lang="en-US" spc="-1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All girders in the unit must be the same.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DE051-4B8D-25FB-B3BB-2E39BAC48FB6}"/>
              </a:ext>
            </a:extLst>
          </p:cNvPr>
          <p:cNvSpPr txBox="1"/>
          <p:nvPr/>
        </p:nvSpPr>
        <p:spPr>
          <a:xfrm>
            <a:off x="174759" y="2501960"/>
            <a:ext cx="6913938" cy="4648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Rules for calculating the </a:t>
            </a:r>
            <a:r>
              <a:rPr lang="en-US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single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weighted average 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value for K</a:t>
            </a:r>
            <a:r>
              <a:rPr lang="en-US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462C08-2E6A-48D2-0B46-946735F56AEB}"/>
              </a:ext>
            </a:extLst>
          </p:cNvPr>
          <p:cNvSpPr txBox="1"/>
          <p:nvPr/>
        </p:nvSpPr>
        <p:spPr>
          <a:xfrm>
            <a:off x="174759" y="3354384"/>
            <a:ext cx="6908994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+mj-lt"/>
              <a:buAutoNum type="arabicPeriod" startAt="3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Skew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orrection Factor:  apply to the lever rule and the rigid cross-section method.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FFC53B-EB55-7721-F353-BD8BC0ADF6A9}"/>
              </a:ext>
            </a:extLst>
          </p:cNvPr>
          <p:cNvSpPr txBox="1"/>
          <p:nvPr/>
        </p:nvSpPr>
        <p:spPr>
          <a:xfrm>
            <a:off x="174759" y="4221437"/>
            <a:ext cx="6908994" cy="4648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Do not use the reduction factor for moment LLDF.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D6EE36-6010-EC9B-B44F-461F63C4CC08}"/>
              </a:ext>
            </a:extLst>
          </p:cNvPr>
          <p:cNvSpPr txBox="1"/>
          <p:nvPr/>
        </p:nvSpPr>
        <p:spPr>
          <a:xfrm>
            <a:off x="174760" y="5012506"/>
            <a:ext cx="714445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5"/>
            </a:pPr>
            <a:r>
              <a:rPr lang="en-US" spc="-10" dirty="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</a:t>
            </a:r>
            <a:r>
              <a:rPr lang="en-US" spc="-1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ptional live load deflection criteria, calculate using the moment LLDF.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F864FD-25EB-691D-7919-5FD075AA5F6F}"/>
              </a:ext>
            </a:extLst>
          </p:cNvPr>
          <p:cNvGrpSpPr/>
          <p:nvPr/>
        </p:nvGrpSpPr>
        <p:grpSpPr>
          <a:xfrm>
            <a:off x="7047860" y="1447065"/>
            <a:ext cx="4248543" cy="935236"/>
            <a:chOff x="7412154" y="1326113"/>
            <a:chExt cx="4702040" cy="113992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14DDB50-0E66-912B-6148-E4A966B554BF}"/>
                </a:ext>
              </a:extLst>
            </p:cNvPr>
            <p:cNvGrpSpPr/>
            <p:nvPr/>
          </p:nvGrpSpPr>
          <p:grpSpPr>
            <a:xfrm>
              <a:off x="7412154" y="1326113"/>
              <a:ext cx="4702040" cy="1139923"/>
              <a:chOff x="7235932" y="1788719"/>
              <a:chExt cx="4883858" cy="120230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FF80CF4-8805-0CEB-534E-C2CD240693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87"/>
              <a:stretch/>
            </p:blipFill>
            <p:spPr>
              <a:xfrm>
                <a:off x="7235932" y="1838180"/>
                <a:ext cx="4883858" cy="115284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6BB6D0A-672F-2478-8D28-85C5FDA6BEE6}"/>
                  </a:ext>
                </a:extLst>
              </p:cNvPr>
              <p:cNvSpPr/>
              <p:nvPr/>
            </p:nvSpPr>
            <p:spPr>
              <a:xfrm rot="21540000">
                <a:off x="7631648" y="1788719"/>
                <a:ext cx="4170766" cy="3541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45D7EB-E571-5033-E3AB-F58BABA5D32A}"/>
                </a:ext>
              </a:extLst>
            </p:cNvPr>
            <p:cNvCxnSpPr/>
            <p:nvPr/>
          </p:nvCxnSpPr>
          <p:spPr>
            <a:xfrm flipV="1">
              <a:off x="7790513" y="1635853"/>
              <a:ext cx="3928907" cy="6947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CCB6B6-A520-5D6E-AD6D-66464CBAB60C}"/>
              </a:ext>
            </a:extLst>
          </p:cNvPr>
          <p:cNvGrpSpPr/>
          <p:nvPr/>
        </p:nvGrpSpPr>
        <p:grpSpPr>
          <a:xfrm>
            <a:off x="7477925" y="2698672"/>
            <a:ext cx="4447036" cy="1800921"/>
            <a:chOff x="7535858" y="2749508"/>
            <a:chExt cx="4447036" cy="180092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86F2DBB-BCA5-5E8E-E7C7-EFC10EDA8F7A}"/>
                </a:ext>
              </a:extLst>
            </p:cNvPr>
            <p:cNvGrpSpPr/>
            <p:nvPr/>
          </p:nvGrpSpPr>
          <p:grpSpPr>
            <a:xfrm>
              <a:off x="7535858" y="2749508"/>
              <a:ext cx="2265027" cy="1800921"/>
              <a:chOff x="7602193" y="2932127"/>
              <a:chExt cx="2265027" cy="180092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F79F18F-D0A0-3B4D-C71A-F1214A3E6FB9}"/>
                  </a:ext>
                </a:extLst>
              </p:cNvPr>
              <p:cNvGrpSpPr/>
              <p:nvPr/>
            </p:nvGrpSpPr>
            <p:grpSpPr>
              <a:xfrm>
                <a:off x="8484577" y="3469268"/>
                <a:ext cx="548640" cy="1263780"/>
                <a:chOff x="8484577" y="3469268"/>
                <a:chExt cx="548640" cy="1263780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27288AC-02F7-76AA-4F67-B4AE244F1D42}"/>
                    </a:ext>
                  </a:extLst>
                </p:cNvPr>
                <p:cNvSpPr/>
                <p:nvPr/>
              </p:nvSpPr>
              <p:spPr>
                <a:xfrm>
                  <a:off x="8741328" y="3514986"/>
                  <a:ext cx="18288" cy="118872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602C9DA-B229-337A-1CB5-70873CD91B6B}"/>
                    </a:ext>
                  </a:extLst>
                </p:cNvPr>
                <p:cNvSpPr/>
                <p:nvPr/>
              </p:nvSpPr>
              <p:spPr>
                <a:xfrm>
                  <a:off x="8569238" y="3469268"/>
                  <a:ext cx="365760" cy="274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B4F9FF8-EBDA-E55E-9824-7F58D2A40BC9}"/>
                    </a:ext>
                  </a:extLst>
                </p:cNvPr>
                <p:cNvSpPr/>
                <p:nvPr/>
              </p:nvSpPr>
              <p:spPr>
                <a:xfrm>
                  <a:off x="8484577" y="4687328"/>
                  <a:ext cx="548640" cy="4572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E78600B-D8D4-658C-E1BF-9964AC3497C9}"/>
                  </a:ext>
                </a:extLst>
              </p:cNvPr>
              <p:cNvSpPr/>
              <p:nvPr/>
            </p:nvSpPr>
            <p:spPr>
              <a:xfrm>
                <a:off x="7782510" y="3244100"/>
                <a:ext cx="1939340" cy="1785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0CD5381-DE19-AD58-57BA-DD4F82FF76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02193" y="3333375"/>
                <a:ext cx="2265027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662B4A0-07FF-7E65-AEAF-7244EA595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56534" y="4285875"/>
                <a:ext cx="103986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4A05DC36-3764-B601-2852-F1E6DDFF056A}"/>
                  </a:ext>
                </a:extLst>
              </p:cNvPr>
              <p:cNvCxnSpPr/>
              <p:nvPr/>
            </p:nvCxnSpPr>
            <p:spPr>
              <a:xfrm flipV="1">
                <a:off x="9246066" y="3333375"/>
                <a:ext cx="0" cy="9525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43287CA-7538-A6E7-C47D-E85FA54C1C0A}"/>
                  </a:ext>
                </a:extLst>
              </p:cNvPr>
              <p:cNvSpPr txBox="1"/>
              <p:nvPr/>
            </p:nvSpPr>
            <p:spPr>
              <a:xfrm>
                <a:off x="7794147" y="2932127"/>
                <a:ext cx="19277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K</a:t>
                </a:r>
                <a:r>
                  <a:rPr lang="en-US" sz="1400" baseline="-25000" dirty="0"/>
                  <a:t>g</a:t>
                </a:r>
                <a:r>
                  <a:rPr lang="en-US" sz="1400" dirty="0"/>
                  <a:t> = n(I+Ae</a:t>
                </a:r>
                <a:r>
                  <a:rPr lang="en-US" sz="1400" baseline="-25000" dirty="0"/>
                  <a:t>g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A06B981-B326-F935-9BF5-DD1B3D6940A3}"/>
                  </a:ext>
                </a:extLst>
              </p:cNvPr>
              <p:cNvSpPr txBox="1"/>
              <p:nvPr/>
            </p:nvSpPr>
            <p:spPr>
              <a:xfrm rot="16200000">
                <a:off x="8815889" y="3658600"/>
                <a:ext cx="3894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e</a:t>
                </a:r>
                <a:r>
                  <a:rPr lang="en-US" sz="1800" baseline="-25000" dirty="0"/>
                  <a:t>g</a:t>
                </a:r>
                <a:endParaRPr lang="en-US" dirty="0"/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A55F90F-D091-8819-527A-82F284C19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3725" y="3215180"/>
              <a:ext cx="2239169" cy="1243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21984BB-BFE9-6DAB-C370-F803603449B1}"/>
              </a:ext>
            </a:extLst>
          </p:cNvPr>
          <p:cNvSpPr txBox="1"/>
          <p:nvPr/>
        </p:nvSpPr>
        <p:spPr>
          <a:xfrm>
            <a:off x="0" y="6491188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261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Flange Lateral Bending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A2645-F73E-1B42-DC1B-39CE61B4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92A473-C7C7-44B9-4F67-E37A413F1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6" t="68704" r="4068" b="23878"/>
          <a:stretch/>
        </p:blipFill>
        <p:spPr>
          <a:xfrm>
            <a:off x="6223092" y="3517672"/>
            <a:ext cx="5303381" cy="5767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675DB6-DB99-F0DD-8B4E-8FE1C2B381E0}"/>
              </a:ext>
            </a:extLst>
          </p:cNvPr>
          <p:cNvGrpSpPr/>
          <p:nvPr/>
        </p:nvGrpSpPr>
        <p:grpSpPr>
          <a:xfrm>
            <a:off x="6022216" y="1794021"/>
            <a:ext cx="5569153" cy="375552"/>
            <a:chOff x="5835575" y="1945729"/>
            <a:chExt cx="5569153" cy="3755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0A41D3-51A7-65B1-CE6F-BA1A2FC6A586}"/>
                </a:ext>
              </a:extLst>
            </p:cNvPr>
            <p:cNvSpPr txBox="1"/>
            <p:nvPr/>
          </p:nvSpPr>
          <p:spPr>
            <a:xfrm>
              <a:off x="5835575" y="1945729"/>
              <a:ext cx="5569153" cy="37555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91440" marR="0" lvl="0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Girder Design Checks (Case 2) for: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64092E-D464-5163-4B1D-92586EAB341B}"/>
                </a:ext>
              </a:extLst>
            </p:cNvPr>
            <p:cNvSpPr txBox="1"/>
            <p:nvPr/>
          </p:nvSpPr>
          <p:spPr>
            <a:xfrm>
              <a:off x="9586576" y="1988997"/>
              <a:ext cx="1359016" cy="30777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Case 1 FLB = 0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0A36D1-2129-694D-D8CA-E773DD20C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6" b="30324"/>
          <a:stretch/>
        </p:blipFill>
        <p:spPr>
          <a:xfrm>
            <a:off x="443105" y="1430538"/>
            <a:ext cx="5254943" cy="4728577"/>
          </a:xfrm>
          <a:prstGeom prst="roundRect">
            <a:avLst>
              <a:gd name="adj" fmla="val 542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65BCD6C-D0C4-3626-C03F-06E06C4DFFA4}"/>
              </a:ext>
            </a:extLst>
          </p:cNvPr>
          <p:cNvSpPr/>
          <p:nvPr/>
        </p:nvSpPr>
        <p:spPr>
          <a:xfrm>
            <a:off x="1400961" y="1931750"/>
            <a:ext cx="939567" cy="262027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C16DCC0-D7F8-9403-D369-73260C4FC4B6}"/>
              </a:ext>
            </a:extLst>
          </p:cNvPr>
          <p:cNvGrpSpPr/>
          <p:nvPr/>
        </p:nvGrpSpPr>
        <p:grpSpPr>
          <a:xfrm>
            <a:off x="1400961" y="2852257"/>
            <a:ext cx="1024855" cy="2889898"/>
            <a:chOff x="1400961" y="2852257"/>
            <a:chExt cx="1024855" cy="288989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60CD647-20B0-45C0-E918-F206B30A17AD}"/>
                </a:ext>
              </a:extLst>
            </p:cNvPr>
            <p:cNvCxnSpPr>
              <a:cxnSpLocks/>
            </p:cNvCxnSpPr>
            <p:nvPr/>
          </p:nvCxnSpPr>
          <p:spPr>
            <a:xfrm>
              <a:off x="1484851" y="4039188"/>
              <a:ext cx="93956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57619CB9-FF79-47F7-E67B-7BC0F15B4498}"/>
                </a:ext>
              </a:extLst>
            </p:cNvPr>
            <p:cNvGrpSpPr/>
            <p:nvPr/>
          </p:nvGrpSpPr>
          <p:grpSpPr>
            <a:xfrm>
              <a:off x="1400961" y="2852257"/>
              <a:ext cx="1024855" cy="2889898"/>
              <a:chOff x="1400961" y="2852257"/>
              <a:chExt cx="1024855" cy="2889898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226E88-9432-5D2C-59B5-916C1CFF1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6249" y="5742155"/>
                <a:ext cx="939567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649058F1-D457-DC76-1512-E02FFC7500D3}"/>
                  </a:ext>
                </a:extLst>
              </p:cNvPr>
              <p:cNvGrpSpPr/>
              <p:nvPr/>
            </p:nvGrpSpPr>
            <p:grpSpPr>
              <a:xfrm>
                <a:off x="1400961" y="2852257"/>
                <a:ext cx="966132" cy="2428503"/>
                <a:chOff x="1400961" y="2852257"/>
                <a:chExt cx="966132" cy="2428503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018E4A79-F2CC-0544-A1E7-818CCD973400}"/>
                    </a:ext>
                  </a:extLst>
                </p:cNvPr>
                <p:cNvCxnSpPr/>
                <p:nvPr/>
              </p:nvCxnSpPr>
              <p:spPr>
                <a:xfrm>
                  <a:off x="1484851" y="2852257"/>
                  <a:ext cx="746621" cy="0"/>
                </a:xfrm>
                <a:prstGeom prst="line">
                  <a:avLst/>
                </a:pr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771DA36E-CCD6-5579-50DD-A711634BA6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00961" y="3517672"/>
                  <a:ext cx="939567" cy="0"/>
                </a:xfrm>
                <a:prstGeom prst="line">
                  <a:avLst/>
                </a:prstGeom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345FF129-A498-D85A-4150-C045D43A53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7526" y="5280760"/>
                  <a:ext cx="939567" cy="0"/>
                </a:xfrm>
                <a:prstGeom prst="line">
                  <a:avLst/>
                </a:prstGeom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BBA62DB-D231-A8E5-8791-25448D7968FD}"/>
                    </a:ext>
                  </a:extLst>
                </p:cNvPr>
                <p:cNvCxnSpPr/>
                <p:nvPr/>
              </p:nvCxnSpPr>
              <p:spPr>
                <a:xfrm>
                  <a:off x="1493240" y="4791512"/>
                  <a:ext cx="746621" cy="0"/>
                </a:xfrm>
                <a:prstGeom prst="line">
                  <a:avLst/>
                </a:pr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D9EA103-5B68-57F8-42E5-2B85DCDE12F4}"/>
              </a:ext>
            </a:extLst>
          </p:cNvPr>
          <p:cNvGrpSpPr/>
          <p:nvPr/>
        </p:nvGrpSpPr>
        <p:grpSpPr>
          <a:xfrm>
            <a:off x="1182848" y="2382473"/>
            <a:ext cx="1368803" cy="2986784"/>
            <a:chOff x="1182848" y="2382473"/>
            <a:chExt cx="1368803" cy="2986784"/>
          </a:xfrm>
        </p:grpSpPr>
        <p:sp>
          <p:nvSpPr>
            <p:cNvPr id="175" name="Double Bracket 174">
              <a:extLst>
                <a:ext uri="{FF2B5EF4-FFF2-40B4-BE49-F238E27FC236}">
                  <a16:creationId xmlns:a16="http://schemas.microsoft.com/office/drawing/2014/main" id="{A0DEAC63-1715-5AAA-3BC5-1DFCE8E199AB}"/>
                </a:ext>
              </a:extLst>
            </p:cNvPr>
            <p:cNvSpPr/>
            <p:nvPr/>
          </p:nvSpPr>
          <p:spPr>
            <a:xfrm>
              <a:off x="1182848" y="2382473"/>
              <a:ext cx="1359016" cy="1239748"/>
            </a:xfrm>
            <a:prstGeom prst="bracketPair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Double Bracket 175">
              <a:extLst>
                <a:ext uri="{FF2B5EF4-FFF2-40B4-BE49-F238E27FC236}">
                  <a16:creationId xmlns:a16="http://schemas.microsoft.com/office/drawing/2014/main" id="{8057F67A-5EA6-692A-74C3-7B69BF302E87}"/>
                </a:ext>
              </a:extLst>
            </p:cNvPr>
            <p:cNvSpPr/>
            <p:nvPr/>
          </p:nvSpPr>
          <p:spPr>
            <a:xfrm>
              <a:off x="1192635" y="4406391"/>
              <a:ext cx="1359016" cy="962866"/>
            </a:xfrm>
            <a:prstGeom prst="bracketPair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E73A64D-0866-6651-0DA3-C972E9BDE5F2}"/>
              </a:ext>
            </a:extLst>
          </p:cNvPr>
          <p:cNvGrpSpPr/>
          <p:nvPr/>
        </p:nvGrpSpPr>
        <p:grpSpPr>
          <a:xfrm>
            <a:off x="5693814" y="4257418"/>
            <a:ext cx="6275578" cy="1698302"/>
            <a:chOff x="5729973" y="4286391"/>
            <a:chExt cx="6275578" cy="169830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2D138E-238D-4D0F-FC8D-C25EA237B55A}"/>
                </a:ext>
              </a:extLst>
            </p:cNvPr>
            <p:cNvSpPr txBox="1"/>
            <p:nvPr/>
          </p:nvSpPr>
          <p:spPr>
            <a:xfrm>
              <a:off x="7711718" y="5673185"/>
              <a:ext cx="888654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Interior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475F43-5C85-5141-DD3F-F88EE75F8BDC}"/>
                </a:ext>
              </a:extLst>
            </p:cNvPr>
            <p:cNvSpPr txBox="1"/>
            <p:nvPr/>
          </p:nvSpPr>
          <p:spPr>
            <a:xfrm>
              <a:off x="6741192" y="5676916"/>
              <a:ext cx="888654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Exterior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C94C37C-2D3D-91D1-BAE3-7FC75101B30D}"/>
                </a:ext>
              </a:extLst>
            </p:cNvPr>
            <p:cNvGrpSpPr/>
            <p:nvPr/>
          </p:nvGrpSpPr>
          <p:grpSpPr>
            <a:xfrm>
              <a:off x="5729973" y="4286391"/>
              <a:ext cx="6275578" cy="1281940"/>
              <a:chOff x="1212079" y="1534240"/>
              <a:chExt cx="7171258" cy="1326519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98E27DAB-14D4-9125-DFAD-16F52AA6E189}"/>
                  </a:ext>
                </a:extLst>
              </p:cNvPr>
              <p:cNvGrpSpPr/>
              <p:nvPr/>
            </p:nvGrpSpPr>
            <p:grpSpPr>
              <a:xfrm>
                <a:off x="1279481" y="1717566"/>
                <a:ext cx="6501385" cy="0"/>
                <a:chOff x="435316" y="2174688"/>
                <a:chExt cx="6501384" cy="0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71471DF4-A03D-FF94-C490-36FEBC4B4007}"/>
                    </a:ext>
                  </a:extLst>
                </p:cNvPr>
                <p:cNvCxnSpPr/>
                <p:nvPr/>
              </p:nvCxnSpPr>
              <p:spPr>
                <a:xfrm>
                  <a:off x="435316" y="2174688"/>
                  <a:ext cx="2843784" cy="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prstDash val="solid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B4D100C1-8768-9764-0852-8944639EF2B3}"/>
                    </a:ext>
                  </a:extLst>
                </p:cNvPr>
                <p:cNvCxnSpPr/>
                <p:nvPr/>
              </p:nvCxnSpPr>
              <p:spPr>
                <a:xfrm>
                  <a:off x="3279100" y="2174688"/>
                  <a:ext cx="3657600" cy="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prstDash val="solid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A126E0E6-27C2-487F-B158-D86FED1ED797}"/>
                  </a:ext>
                </a:extLst>
              </p:cNvPr>
              <p:cNvGrpSpPr/>
              <p:nvPr/>
            </p:nvGrpSpPr>
            <p:grpSpPr>
              <a:xfrm>
                <a:off x="3811015" y="1712579"/>
                <a:ext cx="0" cy="950977"/>
                <a:chOff x="10101617" y="2840183"/>
                <a:chExt cx="0" cy="950976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9D86284C-835E-31EE-2B9B-4D9E47291F68}"/>
                    </a:ext>
                  </a:extLst>
                </p:cNvPr>
                <p:cNvCxnSpPr/>
                <p:nvPr/>
              </p:nvCxnSpPr>
              <p:spPr>
                <a:xfrm>
                  <a:off x="10101617" y="2840183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A94AF15E-7E44-0048-3904-A8C2CBE77119}"/>
                    </a:ext>
                  </a:extLst>
                </p:cNvPr>
                <p:cNvCxnSpPr/>
                <p:nvPr/>
              </p:nvCxnSpPr>
              <p:spPr>
                <a:xfrm>
                  <a:off x="10101617" y="3077927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4673A742-45BF-DD78-EC4E-33B42130A3E0}"/>
                    </a:ext>
                  </a:extLst>
                </p:cNvPr>
                <p:cNvCxnSpPr/>
                <p:nvPr/>
              </p:nvCxnSpPr>
              <p:spPr>
                <a:xfrm>
                  <a:off x="10101617" y="3315671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4DFDD36C-7016-B368-29B6-8A4A9AF6D9F7}"/>
                    </a:ext>
                  </a:extLst>
                </p:cNvPr>
                <p:cNvCxnSpPr/>
                <p:nvPr/>
              </p:nvCxnSpPr>
              <p:spPr>
                <a:xfrm>
                  <a:off x="10101617" y="3553415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B39870C-A197-501D-97D8-BE9525B9B59E}"/>
                  </a:ext>
                </a:extLst>
              </p:cNvPr>
              <p:cNvCxnSpPr/>
              <p:nvPr/>
            </p:nvCxnSpPr>
            <p:spPr>
              <a:xfrm flipH="1" flipV="1">
                <a:off x="4056858" y="1591790"/>
                <a:ext cx="706204" cy="1268969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8FA1ACF5-BA1C-673F-DC93-3D2DD76D77F8}"/>
                  </a:ext>
                </a:extLst>
              </p:cNvPr>
              <p:cNvGrpSpPr/>
              <p:nvPr/>
            </p:nvGrpSpPr>
            <p:grpSpPr>
              <a:xfrm>
                <a:off x="1816899" y="2671564"/>
                <a:ext cx="6501385" cy="0"/>
                <a:chOff x="435316" y="2174688"/>
                <a:chExt cx="6501384" cy="0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D5989D3C-F79C-B5C2-F60C-99808D7B4DCE}"/>
                    </a:ext>
                  </a:extLst>
                </p:cNvPr>
                <p:cNvCxnSpPr/>
                <p:nvPr/>
              </p:nvCxnSpPr>
              <p:spPr>
                <a:xfrm>
                  <a:off x="435316" y="2174688"/>
                  <a:ext cx="2843784" cy="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prstDash val="solid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95103A70-CE2D-3BA4-1FC8-68A2BCD17433}"/>
                    </a:ext>
                  </a:extLst>
                </p:cNvPr>
                <p:cNvCxnSpPr/>
                <p:nvPr/>
              </p:nvCxnSpPr>
              <p:spPr>
                <a:xfrm>
                  <a:off x="3279100" y="2174688"/>
                  <a:ext cx="3657600" cy="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prstDash val="solid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A1B9608E-2ECF-E57D-89FF-14617A03F0BB}"/>
                  </a:ext>
                </a:extLst>
              </p:cNvPr>
              <p:cNvGrpSpPr/>
              <p:nvPr/>
            </p:nvGrpSpPr>
            <p:grpSpPr>
              <a:xfrm>
                <a:off x="1407815" y="1961683"/>
                <a:ext cx="6501385" cy="292"/>
                <a:chOff x="435316" y="2166007"/>
                <a:chExt cx="6501384" cy="292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9302DE8C-AB2A-32DC-9888-A1218A616B8C}"/>
                    </a:ext>
                  </a:extLst>
                </p:cNvPr>
                <p:cNvCxnSpPr/>
                <p:nvPr/>
              </p:nvCxnSpPr>
              <p:spPr>
                <a:xfrm>
                  <a:off x="435316" y="2166299"/>
                  <a:ext cx="2843784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  <a:prstDash val="solid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63E7456-0C52-CFDC-129E-424669B1060B}"/>
                    </a:ext>
                  </a:extLst>
                </p:cNvPr>
                <p:cNvCxnSpPr/>
                <p:nvPr/>
              </p:nvCxnSpPr>
              <p:spPr>
                <a:xfrm>
                  <a:off x="3279100" y="2166007"/>
                  <a:ext cx="3657600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  <a:prstDash val="solid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E09DD5C-C851-CA9B-2785-A30DC13FAACB}"/>
                  </a:ext>
                </a:extLst>
              </p:cNvPr>
              <p:cNvGrpSpPr/>
              <p:nvPr/>
            </p:nvGrpSpPr>
            <p:grpSpPr>
              <a:xfrm>
                <a:off x="1540166" y="2199624"/>
                <a:ext cx="6501385" cy="0"/>
                <a:chOff x="435316" y="2174688"/>
                <a:chExt cx="6501384" cy="0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7F1AE7EC-DFF9-6993-7044-B34598D97F5C}"/>
                    </a:ext>
                  </a:extLst>
                </p:cNvPr>
                <p:cNvCxnSpPr/>
                <p:nvPr/>
              </p:nvCxnSpPr>
              <p:spPr>
                <a:xfrm>
                  <a:off x="435316" y="2174688"/>
                  <a:ext cx="2843784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  <a:prstDash val="solid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A3CA81F9-92A0-5122-8022-4C13B005355E}"/>
                    </a:ext>
                  </a:extLst>
                </p:cNvPr>
                <p:cNvCxnSpPr/>
                <p:nvPr/>
              </p:nvCxnSpPr>
              <p:spPr>
                <a:xfrm>
                  <a:off x="3279100" y="2174688"/>
                  <a:ext cx="3657600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  <a:prstDash val="solid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4395CFEF-5B54-1563-9A9A-4500EF5FDC7B}"/>
                  </a:ext>
                </a:extLst>
              </p:cNvPr>
              <p:cNvGrpSpPr/>
              <p:nvPr/>
            </p:nvGrpSpPr>
            <p:grpSpPr>
              <a:xfrm>
                <a:off x="1696910" y="2437171"/>
                <a:ext cx="6501385" cy="292"/>
                <a:chOff x="435316" y="2166007"/>
                <a:chExt cx="6501384" cy="292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21C40342-4451-C2D5-E3F5-87B41F9B514B}"/>
                    </a:ext>
                  </a:extLst>
                </p:cNvPr>
                <p:cNvCxnSpPr/>
                <p:nvPr/>
              </p:nvCxnSpPr>
              <p:spPr>
                <a:xfrm>
                  <a:off x="435316" y="2166299"/>
                  <a:ext cx="2843784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  <a:prstDash val="solid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A9779E85-8F32-AC5B-EAAA-D5B0E2580730}"/>
                    </a:ext>
                  </a:extLst>
                </p:cNvPr>
                <p:cNvCxnSpPr/>
                <p:nvPr/>
              </p:nvCxnSpPr>
              <p:spPr>
                <a:xfrm>
                  <a:off x="3279100" y="2166007"/>
                  <a:ext cx="3657600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  <a:prstDash val="solid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A326495-8BB5-7FDD-972B-C9717D32BDFB}"/>
                  </a:ext>
                </a:extLst>
              </p:cNvPr>
              <p:cNvCxnSpPr/>
              <p:nvPr/>
            </p:nvCxnSpPr>
            <p:spPr>
              <a:xfrm flipH="1" flipV="1">
                <a:off x="1212079" y="1591790"/>
                <a:ext cx="706204" cy="1268969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1286EA0-70A5-ACEB-576F-B6A023B74F21}"/>
                  </a:ext>
                </a:extLst>
              </p:cNvPr>
              <p:cNvCxnSpPr/>
              <p:nvPr/>
            </p:nvCxnSpPr>
            <p:spPr>
              <a:xfrm flipH="1" flipV="1">
                <a:off x="7677133" y="1534240"/>
                <a:ext cx="706204" cy="1268969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278DF7A6-8FF0-812F-55E3-5ADE97B925FA}"/>
                  </a:ext>
                </a:extLst>
              </p:cNvPr>
              <p:cNvCxnSpPr/>
              <p:nvPr/>
            </p:nvCxnSpPr>
            <p:spPr>
              <a:xfrm>
                <a:off x="4219730" y="2435144"/>
                <a:ext cx="0" cy="237745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9C260A3F-D196-B97C-84B0-0078EDAADD91}"/>
                  </a:ext>
                </a:extLst>
              </p:cNvPr>
              <p:cNvGrpSpPr/>
              <p:nvPr/>
            </p:nvGrpSpPr>
            <p:grpSpPr>
              <a:xfrm>
                <a:off x="2662277" y="1717054"/>
                <a:ext cx="0" cy="950977"/>
                <a:chOff x="10101617" y="2840183"/>
                <a:chExt cx="0" cy="950976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4D654F08-60F1-1617-B108-ECFDE72D1B6F}"/>
                    </a:ext>
                  </a:extLst>
                </p:cNvPr>
                <p:cNvCxnSpPr/>
                <p:nvPr/>
              </p:nvCxnSpPr>
              <p:spPr>
                <a:xfrm>
                  <a:off x="10101617" y="2840183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7C33D41C-20CC-1C19-A9B2-B6EAB238137B}"/>
                    </a:ext>
                  </a:extLst>
                </p:cNvPr>
                <p:cNvCxnSpPr/>
                <p:nvPr/>
              </p:nvCxnSpPr>
              <p:spPr>
                <a:xfrm>
                  <a:off x="10101617" y="3077927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5C34C151-980D-C6AD-DA78-E84E5C6278A8}"/>
                    </a:ext>
                  </a:extLst>
                </p:cNvPr>
                <p:cNvCxnSpPr/>
                <p:nvPr/>
              </p:nvCxnSpPr>
              <p:spPr>
                <a:xfrm>
                  <a:off x="10101617" y="3315671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3CF2BD4E-F334-EE18-7C51-616234DEC3FB}"/>
                    </a:ext>
                  </a:extLst>
                </p:cNvPr>
                <p:cNvCxnSpPr/>
                <p:nvPr/>
              </p:nvCxnSpPr>
              <p:spPr>
                <a:xfrm>
                  <a:off x="10101617" y="3553415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833B25FA-A37D-7E58-7BFA-92B63D40E896}"/>
                  </a:ext>
                </a:extLst>
              </p:cNvPr>
              <p:cNvGrpSpPr/>
              <p:nvPr/>
            </p:nvGrpSpPr>
            <p:grpSpPr>
              <a:xfrm>
                <a:off x="3261565" y="1718886"/>
                <a:ext cx="0" cy="950977"/>
                <a:chOff x="10101617" y="2840183"/>
                <a:chExt cx="0" cy="950976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73E7E5B-B604-8E7C-22A1-5BAFE66FF501}"/>
                    </a:ext>
                  </a:extLst>
                </p:cNvPr>
                <p:cNvCxnSpPr/>
                <p:nvPr/>
              </p:nvCxnSpPr>
              <p:spPr>
                <a:xfrm>
                  <a:off x="10101617" y="2840183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76C6AA57-330E-88C9-DAB4-3A73E352D3BF}"/>
                    </a:ext>
                  </a:extLst>
                </p:cNvPr>
                <p:cNvCxnSpPr/>
                <p:nvPr/>
              </p:nvCxnSpPr>
              <p:spPr>
                <a:xfrm>
                  <a:off x="10101617" y="3077927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EFF1319D-01B5-ACE9-AC79-CC7EAE8E7009}"/>
                    </a:ext>
                  </a:extLst>
                </p:cNvPr>
                <p:cNvCxnSpPr/>
                <p:nvPr/>
              </p:nvCxnSpPr>
              <p:spPr>
                <a:xfrm>
                  <a:off x="10101617" y="3315671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306134DE-5F48-ADC0-9FE5-0E50EA010F1F}"/>
                    </a:ext>
                  </a:extLst>
                </p:cNvPr>
                <p:cNvCxnSpPr/>
                <p:nvPr/>
              </p:nvCxnSpPr>
              <p:spPr>
                <a:xfrm>
                  <a:off x="10101617" y="3553415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52215A9-AEA7-8A18-3A1B-705A797A8F05}"/>
                  </a:ext>
                </a:extLst>
              </p:cNvPr>
              <p:cNvGrpSpPr/>
              <p:nvPr/>
            </p:nvGrpSpPr>
            <p:grpSpPr>
              <a:xfrm>
                <a:off x="2105987" y="1717438"/>
                <a:ext cx="0" cy="950977"/>
                <a:chOff x="10101617" y="2840183"/>
                <a:chExt cx="0" cy="950976"/>
              </a:xfrm>
            </p:grpSpPr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C1116BD9-943D-CC43-75FD-683F2F298F47}"/>
                    </a:ext>
                  </a:extLst>
                </p:cNvPr>
                <p:cNvCxnSpPr/>
                <p:nvPr/>
              </p:nvCxnSpPr>
              <p:spPr>
                <a:xfrm>
                  <a:off x="10101617" y="2840183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5A12E759-4BDC-4BBA-8AE9-0C228BECA7C1}"/>
                    </a:ext>
                  </a:extLst>
                </p:cNvPr>
                <p:cNvCxnSpPr/>
                <p:nvPr/>
              </p:nvCxnSpPr>
              <p:spPr>
                <a:xfrm>
                  <a:off x="10101617" y="3077927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6FC45F69-21F4-7749-0A3F-A3AB7F4022E3}"/>
                    </a:ext>
                  </a:extLst>
                </p:cNvPr>
                <p:cNvCxnSpPr/>
                <p:nvPr/>
              </p:nvCxnSpPr>
              <p:spPr>
                <a:xfrm>
                  <a:off x="10101617" y="3315671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BC99FD01-049F-BAC1-640A-0FB7D7B65997}"/>
                    </a:ext>
                  </a:extLst>
                </p:cNvPr>
                <p:cNvCxnSpPr/>
                <p:nvPr/>
              </p:nvCxnSpPr>
              <p:spPr>
                <a:xfrm>
                  <a:off x="10101617" y="3553415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2F799F0-A3B0-9CC7-2A62-63D11B2F7BF1}"/>
                  </a:ext>
                </a:extLst>
              </p:cNvPr>
              <p:cNvCxnSpPr/>
              <p:nvPr/>
            </p:nvCxnSpPr>
            <p:spPr>
              <a:xfrm>
                <a:off x="1708367" y="1720588"/>
                <a:ext cx="0" cy="237745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6BE9C8A-9095-8694-81FC-681E3516161D}"/>
                  </a:ext>
                </a:extLst>
              </p:cNvPr>
              <p:cNvGrpSpPr/>
              <p:nvPr/>
            </p:nvGrpSpPr>
            <p:grpSpPr>
              <a:xfrm>
                <a:off x="4996597" y="1718123"/>
                <a:ext cx="0" cy="950977"/>
                <a:chOff x="10101617" y="2840183"/>
                <a:chExt cx="0" cy="950976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1CE6BFF6-0D84-71CD-85C4-16531F13DF6C}"/>
                    </a:ext>
                  </a:extLst>
                </p:cNvPr>
                <p:cNvCxnSpPr/>
                <p:nvPr/>
              </p:nvCxnSpPr>
              <p:spPr>
                <a:xfrm>
                  <a:off x="10101617" y="2840183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E01781A7-114F-F63E-1A83-DAADDE5FA743}"/>
                    </a:ext>
                  </a:extLst>
                </p:cNvPr>
                <p:cNvCxnSpPr/>
                <p:nvPr/>
              </p:nvCxnSpPr>
              <p:spPr>
                <a:xfrm>
                  <a:off x="10101617" y="3077927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F82FB7DE-3FBE-BE67-2114-F19815E1662E}"/>
                    </a:ext>
                  </a:extLst>
                </p:cNvPr>
                <p:cNvCxnSpPr/>
                <p:nvPr/>
              </p:nvCxnSpPr>
              <p:spPr>
                <a:xfrm>
                  <a:off x="10101617" y="3315671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58699C68-918D-E871-A7C7-CC8FD1A4DC14}"/>
                    </a:ext>
                  </a:extLst>
                </p:cNvPr>
                <p:cNvCxnSpPr/>
                <p:nvPr/>
              </p:nvCxnSpPr>
              <p:spPr>
                <a:xfrm>
                  <a:off x="10101617" y="3553415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D75D08F6-86D8-F028-9281-4C612409D468}"/>
                  </a:ext>
                </a:extLst>
              </p:cNvPr>
              <p:cNvGrpSpPr/>
              <p:nvPr/>
            </p:nvGrpSpPr>
            <p:grpSpPr>
              <a:xfrm>
                <a:off x="6212750" y="1718123"/>
                <a:ext cx="0" cy="950977"/>
                <a:chOff x="10101617" y="2840183"/>
                <a:chExt cx="0" cy="950976"/>
              </a:xfrm>
            </p:grpSpPr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4FD9B048-13E1-BF57-482C-0A9D8F4BC087}"/>
                    </a:ext>
                  </a:extLst>
                </p:cNvPr>
                <p:cNvCxnSpPr/>
                <p:nvPr/>
              </p:nvCxnSpPr>
              <p:spPr>
                <a:xfrm>
                  <a:off x="10101617" y="2840183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F4C9F364-01C1-79C7-48C0-E4A6268A81DE}"/>
                    </a:ext>
                  </a:extLst>
                </p:cNvPr>
                <p:cNvCxnSpPr/>
                <p:nvPr/>
              </p:nvCxnSpPr>
              <p:spPr>
                <a:xfrm>
                  <a:off x="10101617" y="3077927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FDD45F1D-1FAE-6EF3-8941-5A507C6C71A2}"/>
                    </a:ext>
                  </a:extLst>
                </p:cNvPr>
                <p:cNvCxnSpPr/>
                <p:nvPr/>
              </p:nvCxnSpPr>
              <p:spPr>
                <a:xfrm>
                  <a:off x="10101617" y="3315671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7A904DC0-1465-6105-B131-6B2776043EC4}"/>
                    </a:ext>
                  </a:extLst>
                </p:cNvPr>
                <p:cNvCxnSpPr/>
                <p:nvPr/>
              </p:nvCxnSpPr>
              <p:spPr>
                <a:xfrm>
                  <a:off x="10101617" y="3553415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71CFA7B9-E195-E161-659B-62316244CE7C}"/>
                  </a:ext>
                </a:extLst>
              </p:cNvPr>
              <p:cNvGrpSpPr/>
              <p:nvPr/>
            </p:nvGrpSpPr>
            <p:grpSpPr>
              <a:xfrm>
                <a:off x="7441205" y="1718465"/>
                <a:ext cx="0" cy="950977"/>
                <a:chOff x="10101617" y="2840183"/>
                <a:chExt cx="0" cy="950976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C03F2D13-163B-A1D8-F6C7-C20631E3E191}"/>
                    </a:ext>
                  </a:extLst>
                </p:cNvPr>
                <p:cNvCxnSpPr/>
                <p:nvPr/>
              </p:nvCxnSpPr>
              <p:spPr>
                <a:xfrm>
                  <a:off x="10101617" y="2840183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38DBE633-3FA3-5BB2-B048-A87E8DF940CD}"/>
                    </a:ext>
                  </a:extLst>
                </p:cNvPr>
                <p:cNvCxnSpPr/>
                <p:nvPr/>
              </p:nvCxnSpPr>
              <p:spPr>
                <a:xfrm>
                  <a:off x="10101617" y="3077927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8895967C-C4F8-DBBB-45F9-06C2F71C84FB}"/>
                    </a:ext>
                  </a:extLst>
                </p:cNvPr>
                <p:cNvCxnSpPr/>
                <p:nvPr/>
              </p:nvCxnSpPr>
              <p:spPr>
                <a:xfrm>
                  <a:off x="10101617" y="3315671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ACD6C1AC-5F7D-6310-D6F2-0B9CDEB1E15B}"/>
                    </a:ext>
                  </a:extLst>
                </p:cNvPr>
                <p:cNvCxnSpPr/>
                <p:nvPr/>
              </p:nvCxnSpPr>
              <p:spPr>
                <a:xfrm>
                  <a:off x="10101617" y="3553415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4ADB5AD-7166-422E-FB54-58CF96018A17}"/>
                  </a:ext>
                </a:extLst>
              </p:cNvPr>
              <p:cNvGrpSpPr/>
              <p:nvPr/>
            </p:nvGrpSpPr>
            <p:grpSpPr>
              <a:xfrm>
                <a:off x="5604674" y="1718123"/>
                <a:ext cx="0" cy="950977"/>
                <a:chOff x="10101617" y="2840183"/>
                <a:chExt cx="0" cy="950976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8C43F801-B559-A095-5AF0-A8A495971EC7}"/>
                    </a:ext>
                  </a:extLst>
                </p:cNvPr>
                <p:cNvCxnSpPr/>
                <p:nvPr/>
              </p:nvCxnSpPr>
              <p:spPr>
                <a:xfrm>
                  <a:off x="10101617" y="2840183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A1FA0962-1492-A228-74CA-36ACEE81164F}"/>
                    </a:ext>
                  </a:extLst>
                </p:cNvPr>
                <p:cNvCxnSpPr/>
                <p:nvPr/>
              </p:nvCxnSpPr>
              <p:spPr>
                <a:xfrm>
                  <a:off x="10101617" y="3077927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441668B5-F54C-16B6-1D12-5FDE8E179401}"/>
                    </a:ext>
                  </a:extLst>
                </p:cNvPr>
                <p:cNvCxnSpPr/>
                <p:nvPr/>
              </p:nvCxnSpPr>
              <p:spPr>
                <a:xfrm>
                  <a:off x="10101617" y="3315671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36991F42-F456-B7E9-DF82-FB4BDA3B1CD0}"/>
                    </a:ext>
                  </a:extLst>
                </p:cNvPr>
                <p:cNvCxnSpPr/>
                <p:nvPr/>
              </p:nvCxnSpPr>
              <p:spPr>
                <a:xfrm>
                  <a:off x="10101617" y="3553415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626AFB0-1A08-BDDD-9AC4-8FE385690EEB}"/>
                  </a:ext>
                </a:extLst>
              </p:cNvPr>
              <p:cNvGrpSpPr/>
              <p:nvPr/>
            </p:nvGrpSpPr>
            <p:grpSpPr>
              <a:xfrm>
                <a:off x="6843423" y="1718123"/>
                <a:ext cx="0" cy="950977"/>
                <a:chOff x="10101617" y="2840183"/>
                <a:chExt cx="0" cy="950976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3BD28AAD-6041-503E-0B67-7328B8DD44E2}"/>
                    </a:ext>
                  </a:extLst>
                </p:cNvPr>
                <p:cNvCxnSpPr/>
                <p:nvPr/>
              </p:nvCxnSpPr>
              <p:spPr>
                <a:xfrm>
                  <a:off x="10101617" y="2840183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06080CB1-2669-57E3-4E78-3BA785ABEF0E}"/>
                    </a:ext>
                  </a:extLst>
                </p:cNvPr>
                <p:cNvCxnSpPr/>
                <p:nvPr/>
              </p:nvCxnSpPr>
              <p:spPr>
                <a:xfrm>
                  <a:off x="10101617" y="3077927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0414515-AC91-15B5-6621-AFA32AD4E943}"/>
                    </a:ext>
                  </a:extLst>
                </p:cNvPr>
                <p:cNvCxnSpPr/>
                <p:nvPr/>
              </p:nvCxnSpPr>
              <p:spPr>
                <a:xfrm>
                  <a:off x="10101617" y="3315671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A2F2CD14-DC0D-4A46-9541-F421F8B3DDFF}"/>
                    </a:ext>
                  </a:extLst>
                </p:cNvPr>
                <p:cNvCxnSpPr/>
                <p:nvPr/>
              </p:nvCxnSpPr>
              <p:spPr>
                <a:xfrm>
                  <a:off x="10101617" y="3553415"/>
                  <a:ext cx="0" cy="237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C20115F-ECDA-83AC-E108-ABB3667F21A7}"/>
                  </a:ext>
                </a:extLst>
              </p:cNvPr>
              <p:cNvCxnSpPr/>
              <p:nvPr/>
            </p:nvCxnSpPr>
            <p:spPr>
              <a:xfrm>
                <a:off x="4578026" y="1720957"/>
                <a:ext cx="0" cy="237745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78543D6-AA67-80CE-D35B-DB70C480CDC4}"/>
                  </a:ext>
                </a:extLst>
              </p:cNvPr>
              <p:cNvCxnSpPr/>
              <p:nvPr/>
            </p:nvCxnSpPr>
            <p:spPr>
              <a:xfrm>
                <a:off x="7845023" y="2433883"/>
                <a:ext cx="0" cy="237746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9BF2F7C-DC86-7295-B86B-842FD6B1A321}"/>
              </a:ext>
            </a:extLst>
          </p:cNvPr>
          <p:cNvSpPr txBox="1"/>
          <p:nvPr/>
        </p:nvSpPr>
        <p:spPr>
          <a:xfrm>
            <a:off x="5915196" y="2181916"/>
            <a:ext cx="610299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90" marR="0" lvl="0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Strength I (1.6x) and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Service II (1.2x)</a:t>
            </a:r>
            <a:endParaRPr lang="en-US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C3C3C1-C2C7-9EB1-0721-698C25E3BC2F}"/>
              </a:ext>
            </a:extLst>
          </p:cNvPr>
          <p:cNvSpPr txBox="1"/>
          <p:nvPr/>
        </p:nvSpPr>
        <p:spPr>
          <a:xfrm>
            <a:off x="5902561" y="2536126"/>
            <a:ext cx="610299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90" marR="0" lvl="0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Fatigue I (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or II) (need to factor and apply 0.65x)</a:t>
            </a:r>
            <a:endParaRPr lang="en-US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0B6170-BE85-A12A-DA46-499EA4757016}"/>
              </a:ext>
            </a:extLst>
          </p:cNvPr>
          <p:cNvSpPr txBox="1"/>
          <p:nvPr/>
        </p:nvSpPr>
        <p:spPr>
          <a:xfrm>
            <a:off x="5915196" y="2899673"/>
            <a:ext cx="610299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90" marR="0" lvl="0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Constructability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960B0D9-EE61-60A6-941C-B7D0DA3B8233}"/>
              </a:ext>
            </a:extLst>
          </p:cNvPr>
          <p:cNvSpPr/>
          <p:nvPr/>
        </p:nvSpPr>
        <p:spPr>
          <a:xfrm>
            <a:off x="2637821" y="1810115"/>
            <a:ext cx="1127145" cy="4254584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424FCE8-CE94-222F-3415-6A5FDB973216}"/>
              </a:ext>
            </a:extLst>
          </p:cNvPr>
          <p:cNvSpPr/>
          <p:nvPr/>
        </p:nvSpPr>
        <p:spPr>
          <a:xfrm>
            <a:off x="3863776" y="1810115"/>
            <a:ext cx="478645" cy="4254584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C25D534-F48E-70BC-6480-D3CCDF8E875E}"/>
              </a:ext>
            </a:extLst>
          </p:cNvPr>
          <p:cNvSpPr/>
          <p:nvPr/>
        </p:nvSpPr>
        <p:spPr>
          <a:xfrm>
            <a:off x="4424404" y="1810115"/>
            <a:ext cx="971253" cy="4254584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CED6DE8-2F2A-9B8B-A298-319D97C0AFD8}"/>
              </a:ext>
            </a:extLst>
          </p:cNvPr>
          <p:cNvSpPr/>
          <p:nvPr/>
        </p:nvSpPr>
        <p:spPr>
          <a:xfrm>
            <a:off x="614254" y="3217413"/>
            <a:ext cx="578381" cy="262027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88FEBF2-CF4E-0E8F-FCD8-F59362C6A63A}"/>
              </a:ext>
            </a:extLst>
          </p:cNvPr>
          <p:cNvSpPr/>
          <p:nvPr/>
        </p:nvSpPr>
        <p:spPr>
          <a:xfrm>
            <a:off x="622569" y="5126828"/>
            <a:ext cx="578381" cy="262027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CAA21C5-EE7F-E45D-9147-9E79A2647DE0}"/>
              </a:ext>
            </a:extLst>
          </p:cNvPr>
          <p:cNvGrpSpPr/>
          <p:nvPr/>
        </p:nvGrpSpPr>
        <p:grpSpPr>
          <a:xfrm>
            <a:off x="5851650" y="4352779"/>
            <a:ext cx="5897245" cy="1619456"/>
            <a:chOff x="5851650" y="4352779"/>
            <a:chExt cx="5897245" cy="161945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7B2CA5-695E-6148-67E3-23FA3D428A09}"/>
                </a:ext>
              </a:extLst>
            </p:cNvPr>
            <p:cNvGrpSpPr/>
            <p:nvPr/>
          </p:nvGrpSpPr>
          <p:grpSpPr>
            <a:xfrm>
              <a:off x="5851650" y="4352779"/>
              <a:ext cx="5897245" cy="1619456"/>
              <a:chOff x="5851650" y="4352779"/>
              <a:chExt cx="5897245" cy="1619456"/>
            </a:xfrm>
          </p:grpSpPr>
          <p:sp>
            <p:nvSpPr>
              <p:cNvPr id="39" name="Hexagon 38">
                <a:extLst>
                  <a:ext uri="{FF2B5EF4-FFF2-40B4-BE49-F238E27FC236}">
                    <a16:creationId xmlns:a16="http://schemas.microsoft.com/office/drawing/2014/main" id="{347408D2-3C2B-F6CD-B27A-FF5B3E649481}"/>
                  </a:ext>
                </a:extLst>
              </p:cNvPr>
              <p:cNvSpPr/>
              <p:nvPr/>
            </p:nvSpPr>
            <p:spPr>
              <a:xfrm>
                <a:off x="6020867" y="5254149"/>
                <a:ext cx="560231" cy="172769"/>
              </a:xfrm>
              <a:prstGeom prst="hexagon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552B8698-0D7B-0C7D-83D1-E595AB29A233}"/>
                  </a:ext>
                </a:extLst>
              </p:cNvPr>
              <p:cNvSpPr/>
              <p:nvPr/>
            </p:nvSpPr>
            <p:spPr>
              <a:xfrm>
                <a:off x="7827693" y="4360884"/>
                <a:ext cx="947967" cy="186752"/>
              </a:xfrm>
              <a:prstGeom prst="hexagon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Hexagon 168">
                <a:extLst>
                  <a:ext uri="{FF2B5EF4-FFF2-40B4-BE49-F238E27FC236}">
                    <a16:creationId xmlns:a16="http://schemas.microsoft.com/office/drawing/2014/main" id="{DE8F348F-DFA9-1C9D-5277-409091CA2709}"/>
                  </a:ext>
                </a:extLst>
              </p:cNvPr>
              <p:cNvSpPr/>
              <p:nvPr/>
            </p:nvSpPr>
            <p:spPr>
              <a:xfrm>
                <a:off x="8179897" y="5264122"/>
                <a:ext cx="976865" cy="156987"/>
              </a:xfrm>
              <a:prstGeom prst="hexagon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Hexagon 171">
                <a:extLst>
                  <a:ext uri="{FF2B5EF4-FFF2-40B4-BE49-F238E27FC236}">
                    <a16:creationId xmlns:a16="http://schemas.microsoft.com/office/drawing/2014/main" id="{C8B44615-7CA3-0347-D2B3-753175A07815}"/>
                  </a:ext>
                </a:extLst>
              </p:cNvPr>
              <p:cNvSpPr/>
              <p:nvPr/>
            </p:nvSpPr>
            <p:spPr>
              <a:xfrm>
                <a:off x="11017835" y="4352779"/>
                <a:ext cx="632055" cy="183202"/>
              </a:xfrm>
              <a:prstGeom prst="hexagon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Hexagon 176">
                <a:extLst>
                  <a:ext uri="{FF2B5EF4-FFF2-40B4-BE49-F238E27FC236}">
                    <a16:creationId xmlns:a16="http://schemas.microsoft.com/office/drawing/2014/main" id="{1AED78E8-5CB1-DA7E-909D-0A8D0E1A1A40}"/>
                  </a:ext>
                </a:extLst>
              </p:cNvPr>
              <p:cNvSpPr/>
              <p:nvPr/>
            </p:nvSpPr>
            <p:spPr>
              <a:xfrm>
                <a:off x="5851650" y="4799722"/>
                <a:ext cx="777588" cy="224765"/>
              </a:xfrm>
              <a:prstGeom prst="hexagon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Hexagon 177">
                <a:extLst>
                  <a:ext uri="{FF2B5EF4-FFF2-40B4-BE49-F238E27FC236}">
                    <a16:creationId xmlns:a16="http://schemas.microsoft.com/office/drawing/2014/main" id="{CB3B5417-AECD-0CE1-1CF9-9033E88D5B2D}"/>
                  </a:ext>
                </a:extLst>
              </p:cNvPr>
              <p:cNvSpPr/>
              <p:nvPr/>
            </p:nvSpPr>
            <p:spPr>
              <a:xfrm>
                <a:off x="10989093" y="4799722"/>
                <a:ext cx="759802" cy="224765"/>
              </a:xfrm>
              <a:prstGeom prst="hexagon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F1EB94B8-66B5-ED6C-42C7-4E08959FB808}"/>
                  </a:ext>
                </a:extLst>
              </p:cNvPr>
              <p:cNvSpPr/>
              <p:nvPr/>
            </p:nvSpPr>
            <p:spPr>
              <a:xfrm>
                <a:off x="8931024" y="5694187"/>
                <a:ext cx="236192" cy="263780"/>
              </a:xfrm>
              <a:prstGeom prst="hexagon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C819BE6-C628-6423-4A36-D660FD0854B6}"/>
                  </a:ext>
                </a:extLst>
              </p:cNvPr>
              <p:cNvSpPr txBox="1"/>
              <p:nvPr/>
            </p:nvSpPr>
            <p:spPr>
              <a:xfrm>
                <a:off x="9156762" y="5726014"/>
                <a:ext cx="8043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Full FLB</a:t>
                </a:r>
              </a:p>
            </p:txBody>
          </p:sp>
        </p:grpSp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9AE61106-01C4-19C2-FBB7-530110F847AD}"/>
                </a:ext>
              </a:extLst>
            </p:cNvPr>
            <p:cNvSpPr/>
            <p:nvPr/>
          </p:nvSpPr>
          <p:spPr>
            <a:xfrm>
              <a:off x="7862072" y="4782901"/>
              <a:ext cx="1265792" cy="224765"/>
            </a:xfrm>
            <a:prstGeom prst="hexagon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E174C4-6DA6-9559-2C1C-9ACC796494E3}"/>
              </a:ext>
            </a:extLst>
          </p:cNvPr>
          <p:cNvGrpSpPr/>
          <p:nvPr/>
        </p:nvGrpSpPr>
        <p:grpSpPr>
          <a:xfrm>
            <a:off x="6888869" y="4343800"/>
            <a:ext cx="3966010" cy="1610919"/>
            <a:chOff x="6888869" y="4343800"/>
            <a:chExt cx="3966010" cy="16109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C462B1-B62C-5E75-B10A-04C697E095A9}"/>
                </a:ext>
              </a:extLst>
            </p:cNvPr>
            <p:cNvGrpSpPr/>
            <p:nvPr/>
          </p:nvGrpSpPr>
          <p:grpSpPr>
            <a:xfrm>
              <a:off x="6888869" y="4343800"/>
              <a:ext cx="3966010" cy="1610919"/>
              <a:chOff x="6888869" y="4343800"/>
              <a:chExt cx="3966010" cy="1610919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6985638A-13A1-AA12-BC82-B67D44A277BA}"/>
                  </a:ext>
                </a:extLst>
              </p:cNvPr>
              <p:cNvSpPr/>
              <p:nvPr/>
            </p:nvSpPr>
            <p:spPr>
              <a:xfrm>
                <a:off x="6888869" y="5262466"/>
                <a:ext cx="166004" cy="203393"/>
              </a:xfrm>
              <a:prstGeom prst="ellipse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3901321-075E-E9A2-1DE8-368C6A9FDE67}"/>
                  </a:ext>
                </a:extLst>
              </p:cNvPr>
              <p:cNvSpPr/>
              <p:nvPr/>
            </p:nvSpPr>
            <p:spPr>
              <a:xfrm>
                <a:off x="8914632" y="4343800"/>
                <a:ext cx="186624" cy="192081"/>
              </a:xfrm>
              <a:prstGeom prst="ellipse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B0C3721E-E4EB-6A42-676B-083844A6F050}"/>
                  </a:ext>
                </a:extLst>
              </p:cNvPr>
              <p:cNvSpPr/>
              <p:nvPr/>
            </p:nvSpPr>
            <p:spPr>
              <a:xfrm>
                <a:off x="9448659" y="5264123"/>
                <a:ext cx="176570" cy="208300"/>
              </a:xfrm>
              <a:prstGeom prst="ellipse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7C3E5DCB-1C7B-3E64-2AB4-2815A34B9859}"/>
                  </a:ext>
                </a:extLst>
              </p:cNvPr>
              <p:cNvSpPr/>
              <p:nvPr/>
            </p:nvSpPr>
            <p:spPr>
              <a:xfrm>
                <a:off x="7887999" y="5244536"/>
                <a:ext cx="149907" cy="221156"/>
              </a:xfrm>
              <a:prstGeom prst="ellipse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461F4519-C5B0-25AD-0219-9C542609C5A1}"/>
                  </a:ext>
                </a:extLst>
              </p:cNvPr>
              <p:cNvSpPr/>
              <p:nvPr/>
            </p:nvSpPr>
            <p:spPr>
              <a:xfrm>
                <a:off x="10515109" y="4352890"/>
                <a:ext cx="202754" cy="190386"/>
              </a:xfrm>
              <a:prstGeom prst="ellipse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B267D9E-4ED8-9E1F-6B42-F7415F3F1747}"/>
                  </a:ext>
                </a:extLst>
              </p:cNvPr>
              <p:cNvSpPr/>
              <p:nvPr/>
            </p:nvSpPr>
            <p:spPr>
              <a:xfrm>
                <a:off x="9846017" y="5711966"/>
                <a:ext cx="204555" cy="242753"/>
              </a:xfrm>
              <a:prstGeom prst="ellipse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0D64A3E-3EB1-5F5E-A172-05179637B65F}"/>
                  </a:ext>
                </a:extLst>
              </p:cNvPr>
              <p:cNvSpPr txBox="1"/>
              <p:nvPr/>
            </p:nvSpPr>
            <p:spPr>
              <a:xfrm>
                <a:off x="10050572" y="5703962"/>
                <a:ext cx="8043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“0” FLB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688A315-82FB-A381-3147-F18749A5D5A6}"/>
                  </a:ext>
                </a:extLst>
              </p:cNvPr>
              <p:cNvSpPr/>
              <p:nvPr/>
            </p:nvSpPr>
            <p:spPr>
              <a:xfrm>
                <a:off x="7396026" y="4344496"/>
                <a:ext cx="173485" cy="191065"/>
              </a:xfrm>
              <a:prstGeom prst="ellipse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4D5BBB5-4BC9-0302-AC24-991E91937C84}"/>
                </a:ext>
              </a:extLst>
            </p:cNvPr>
            <p:cNvSpPr/>
            <p:nvPr/>
          </p:nvSpPr>
          <p:spPr>
            <a:xfrm>
              <a:off x="7399766" y="4793953"/>
              <a:ext cx="166004" cy="20339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4878C05-D5C4-86CC-90AC-1F82318E450C}"/>
                </a:ext>
              </a:extLst>
            </p:cNvPr>
            <p:cNvSpPr/>
            <p:nvPr/>
          </p:nvSpPr>
          <p:spPr>
            <a:xfrm>
              <a:off x="9453942" y="4796111"/>
              <a:ext cx="166004" cy="20339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D575BC2-5818-8FFE-5D8C-AE13180B9951}"/>
                </a:ext>
              </a:extLst>
            </p:cNvPr>
            <p:cNvSpPr/>
            <p:nvPr/>
          </p:nvSpPr>
          <p:spPr>
            <a:xfrm>
              <a:off x="10541301" y="4797717"/>
              <a:ext cx="166004" cy="20339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4070AFF-3B17-6985-14C0-E07E5F278565}"/>
              </a:ext>
            </a:extLst>
          </p:cNvPr>
          <p:cNvSpPr txBox="1"/>
          <p:nvPr/>
        </p:nvSpPr>
        <p:spPr>
          <a:xfrm>
            <a:off x="0" y="6491188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31CE375-15F2-F4C8-6EAC-0302AE2F879F}"/>
              </a:ext>
            </a:extLst>
          </p:cNvPr>
          <p:cNvSpPr/>
          <p:nvPr/>
        </p:nvSpPr>
        <p:spPr>
          <a:xfrm>
            <a:off x="2895601" y="3199483"/>
            <a:ext cx="421866" cy="211587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/>
      <p:bldP spid="28" grpId="0"/>
      <p:bldP spid="30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3" grpId="0" animBg="1"/>
      <p:bldP spid="45" grpId="0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Cross-frame Forces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A2645-F73E-1B42-DC1B-39CE61B4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CDEA5-0EA4-F5CB-A80C-BF1C7E631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 t="27509" r="717" b="23874"/>
          <a:stretch/>
        </p:blipFill>
        <p:spPr>
          <a:xfrm>
            <a:off x="240874" y="4621933"/>
            <a:ext cx="5663411" cy="1773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F0C5A-3B81-A7A1-961E-FD768267C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051" y="1412806"/>
            <a:ext cx="4849578" cy="5069700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ContrastingLeftFacing" fov="2100000">
              <a:rot lat="300000" lon="21594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0A41D3-51A7-65B1-CE6F-BA1A2FC6A586}"/>
              </a:ext>
            </a:extLst>
          </p:cNvPr>
          <p:cNvSpPr txBox="1"/>
          <p:nvPr/>
        </p:nvSpPr>
        <p:spPr>
          <a:xfrm>
            <a:off x="335132" y="1369770"/>
            <a:ext cx="5569153" cy="6719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"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 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intermediate cross-frames</a:t>
            </a: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use only load combinations for: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64092E-D464-5163-4B1D-92586EAB341B}"/>
              </a:ext>
            </a:extLst>
          </p:cNvPr>
          <p:cNvSpPr txBox="1"/>
          <p:nvPr/>
        </p:nvSpPr>
        <p:spPr>
          <a:xfrm>
            <a:off x="10132204" y="1280913"/>
            <a:ext cx="1845578" cy="30777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Table 5.13.3-1 Case 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7D03F7-0EA2-3523-A063-461D7C57C11A}"/>
              </a:ext>
            </a:extLst>
          </p:cNvPr>
          <p:cNvSpPr/>
          <p:nvPr/>
        </p:nvSpPr>
        <p:spPr>
          <a:xfrm>
            <a:off x="7852095" y="1853967"/>
            <a:ext cx="813732" cy="213975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7E3688-72A9-7A8B-C172-EA7F3FAE3D1F}"/>
              </a:ext>
            </a:extLst>
          </p:cNvPr>
          <p:cNvSpPr/>
          <p:nvPr/>
        </p:nvSpPr>
        <p:spPr>
          <a:xfrm>
            <a:off x="7761214" y="2967621"/>
            <a:ext cx="770390" cy="213975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A8C61A-CDAC-8861-3970-D006CF892D26}"/>
              </a:ext>
            </a:extLst>
          </p:cNvPr>
          <p:cNvSpPr txBox="1"/>
          <p:nvPr/>
        </p:nvSpPr>
        <p:spPr>
          <a:xfrm>
            <a:off x="335132" y="2049206"/>
            <a:ext cx="556915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90" marR="0" lvl="0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Strength 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DE8893-0CF4-38A2-C9A7-C1146E8BEA40}"/>
              </a:ext>
            </a:extLst>
          </p:cNvPr>
          <p:cNvSpPr txBox="1"/>
          <p:nvPr/>
        </p:nvSpPr>
        <p:spPr>
          <a:xfrm>
            <a:off x="335132" y="2380596"/>
            <a:ext cx="556915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90" marR="0" lvl="0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Fatigue I or II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(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NEW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SDG 2.12.3 for ADTT</a:t>
            </a:r>
            <a:r>
              <a:rPr lang="en-US" b="1" baseline="-25000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SL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</a:t>
            </a:r>
            <a:endParaRPr lang="en-US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92F78C-004F-E08F-8B8E-6B6827087965}"/>
              </a:ext>
            </a:extLst>
          </p:cNvPr>
          <p:cNvSpPr txBox="1"/>
          <p:nvPr/>
        </p:nvSpPr>
        <p:spPr>
          <a:xfrm>
            <a:off x="335132" y="2783856"/>
            <a:ext cx="556915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90" marR="0" lvl="0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Constructability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545911-EEDF-10B7-500F-583B4855460C}"/>
              </a:ext>
            </a:extLst>
          </p:cNvPr>
          <p:cNvSpPr txBox="1"/>
          <p:nvPr/>
        </p:nvSpPr>
        <p:spPr>
          <a:xfrm>
            <a:off x="194178" y="3195307"/>
            <a:ext cx="6102990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Use “K” frames for intermediate cross-frames as shown in SDM Figure 16.7-1. </a:t>
            </a:r>
          </a:p>
          <a:p>
            <a:pPr marL="91440" marR="0" lvl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Evenly space cross-frames, with a spacing not to exceed 30‑feet.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EF7626-669B-6CC4-F58D-917B53A229B6}"/>
              </a:ext>
            </a:extLst>
          </p:cNvPr>
          <p:cNvSpPr/>
          <p:nvPr/>
        </p:nvSpPr>
        <p:spPr>
          <a:xfrm>
            <a:off x="6844725" y="2052242"/>
            <a:ext cx="4463635" cy="328354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CB1FD43-CA84-12C0-0C1C-0C0137FF7F89}"/>
              </a:ext>
            </a:extLst>
          </p:cNvPr>
          <p:cNvSpPr/>
          <p:nvPr/>
        </p:nvSpPr>
        <p:spPr>
          <a:xfrm>
            <a:off x="6844725" y="3146410"/>
            <a:ext cx="4463635" cy="460855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5E5B2E9-B737-B32D-17C6-13473DA4ACCF}"/>
              </a:ext>
            </a:extLst>
          </p:cNvPr>
          <p:cNvSpPr/>
          <p:nvPr/>
        </p:nvSpPr>
        <p:spPr>
          <a:xfrm>
            <a:off x="6883023" y="5224216"/>
            <a:ext cx="4425338" cy="159327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B73E39B-DD95-05D7-9D37-974219E9F1F4}"/>
              </a:ext>
            </a:extLst>
          </p:cNvPr>
          <p:cNvSpPr/>
          <p:nvPr/>
        </p:nvSpPr>
        <p:spPr>
          <a:xfrm>
            <a:off x="6844725" y="2377775"/>
            <a:ext cx="4463635" cy="328354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1BE6EF2-D342-B2C6-1582-12F1474F5B26}"/>
              </a:ext>
            </a:extLst>
          </p:cNvPr>
          <p:cNvSpPr/>
          <p:nvPr/>
        </p:nvSpPr>
        <p:spPr>
          <a:xfrm>
            <a:off x="6863874" y="3621173"/>
            <a:ext cx="4463635" cy="401053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06C0963-50C8-A4C7-8487-035FDC646681}"/>
              </a:ext>
            </a:extLst>
          </p:cNvPr>
          <p:cNvSpPr/>
          <p:nvPr/>
        </p:nvSpPr>
        <p:spPr>
          <a:xfrm>
            <a:off x="6883023" y="5383543"/>
            <a:ext cx="4425338" cy="256205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1356317-B80A-8094-2769-304274F5C0F6}"/>
              </a:ext>
            </a:extLst>
          </p:cNvPr>
          <p:cNvSpPr/>
          <p:nvPr/>
        </p:nvSpPr>
        <p:spPr>
          <a:xfrm>
            <a:off x="6844725" y="2720037"/>
            <a:ext cx="4463635" cy="262949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8DB792F-BF78-01C2-8FEF-0B3724A0157C}"/>
              </a:ext>
            </a:extLst>
          </p:cNvPr>
          <p:cNvSpPr/>
          <p:nvPr/>
        </p:nvSpPr>
        <p:spPr>
          <a:xfrm>
            <a:off x="6863874" y="4014588"/>
            <a:ext cx="4463635" cy="265664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6637A8B-95B8-3A42-0B53-DE74B1CB2EAD}"/>
              </a:ext>
            </a:extLst>
          </p:cNvPr>
          <p:cNvSpPr/>
          <p:nvPr/>
        </p:nvSpPr>
        <p:spPr>
          <a:xfrm>
            <a:off x="6883023" y="5642510"/>
            <a:ext cx="4425338" cy="274320"/>
          </a:xfrm>
          <a:prstGeom prst="roundRect">
            <a:avLst>
              <a:gd name="adj" fmla="val 9571"/>
            </a:avLst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E7707D-36E7-E4DD-540C-49EC080D1637}"/>
              </a:ext>
            </a:extLst>
          </p:cNvPr>
          <p:cNvSpPr txBox="1"/>
          <p:nvPr/>
        </p:nvSpPr>
        <p:spPr>
          <a:xfrm>
            <a:off x="0" y="6491188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1276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/>
      <p:bldP spid="17" grpId="0"/>
      <p:bldP spid="19" grpId="0"/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RDDP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A2645-F73E-1B42-DC1B-39CE61B4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0084E9A-0008-F6F6-0617-74E1A932F8BF}"/>
              </a:ext>
            </a:extLst>
          </p:cNvPr>
          <p:cNvGrpSpPr/>
          <p:nvPr/>
        </p:nvGrpSpPr>
        <p:grpSpPr>
          <a:xfrm>
            <a:off x="6752929" y="200100"/>
            <a:ext cx="4354096" cy="3161920"/>
            <a:chOff x="1225930" y="1441788"/>
            <a:chExt cx="4354096" cy="316192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0AF8371-A498-B23B-E051-C5929881A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5930" y="1441788"/>
              <a:ext cx="4354096" cy="28088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1012324-0A7D-3819-0196-526D895B033E}"/>
                </a:ext>
              </a:extLst>
            </p:cNvPr>
            <p:cNvSpPr txBox="1"/>
            <p:nvPr/>
          </p:nvSpPr>
          <p:spPr>
            <a:xfrm>
              <a:off x="1239239" y="4265154"/>
              <a:ext cx="4340785" cy="3385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BEB13 Figure 121. </a:t>
              </a:r>
              <a:r>
                <a:rPr lang="en-US" sz="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Maximum STR I forces </a:t>
              </a:r>
              <a:r>
                <a:rPr lang="en-US" sz="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in bottom chords of intermediate cross frames in continuous‑span Category 2C bridges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11E1D76-043D-2A85-81B8-E6D1D9B685ED}"/>
              </a:ext>
            </a:extLst>
          </p:cNvPr>
          <p:cNvGrpSpPr/>
          <p:nvPr/>
        </p:nvGrpSpPr>
        <p:grpSpPr>
          <a:xfrm>
            <a:off x="602843" y="1517976"/>
            <a:ext cx="5860738" cy="4404591"/>
            <a:chOff x="-404369" y="-122879"/>
            <a:chExt cx="5860738" cy="440459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102D37C-8218-843F-8DC1-6120F9685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04369" y="-122879"/>
              <a:ext cx="5860738" cy="4034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429D6DB-5CE0-B10D-89EA-B31A63C5C4E8}"/>
                </a:ext>
              </a:extLst>
            </p:cNvPr>
            <p:cNvSpPr txBox="1"/>
            <p:nvPr/>
          </p:nvSpPr>
          <p:spPr>
            <a:xfrm>
              <a:off x="-404369" y="4035491"/>
              <a:ext cx="5860738" cy="2462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BEB13 Table 47</a:t>
              </a:r>
              <a:r>
                <a:rPr lang="en-US" sz="1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en-US" sz="1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Recommended force estimates for intermediate cross frames in Category 2C bridges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A791177-0CA2-A41F-1965-C18C28700CAB}"/>
              </a:ext>
            </a:extLst>
          </p:cNvPr>
          <p:cNvSpPr/>
          <p:nvPr/>
        </p:nvSpPr>
        <p:spPr>
          <a:xfrm>
            <a:off x="4896313" y="4225262"/>
            <a:ext cx="1359227" cy="20412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4AC095-92A6-01F6-009A-BDF3B3906673}"/>
              </a:ext>
            </a:extLst>
          </p:cNvPr>
          <p:cNvSpPr/>
          <p:nvPr/>
        </p:nvSpPr>
        <p:spPr>
          <a:xfrm>
            <a:off x="5335398" y="5096150"/>
            <a:ext cx="491330" cy="362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A673DE-D405-1B79-6AB9-DA43A2F34ABF}"/>
              </a:ext>
            </a:extLst>
          </p:cNvPr>
          <p:cNvGrpSpPr/>
          <p:nvPr/>
        </p:nvGrpSpPr>
        <p:grpSpPr>
          <a:xfrm>
            <a:off x="6761318" y="3508389"/>
            <a:ext cx="4354093" cy="2844797"/>
            <a:chOff x="3781890" y="3906883"/>
            <a:chExt cx="4354093" cy="284479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C58E1A5-14AB-1254-28AC-2A25A1E0E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6811" y="3906883"/>
              <a:ext cx="4340786" cy="24894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05E6514-C03F-26E5-CDFD-FDC5F4D0716C}"/>
                </a:ext>
              </a:extLst>
            </p:cNvPr>
            <p:cNvSpPr txBox="1"/>
            <p:nvPr/>
          </p:nvSpPr>
          <p:spPr>
            <a:xfrm>
              <a:off x="3781890" y="6413126"/>
              <a:ext cx="4354093" cy="3385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BEB13 Figure 133. </a:t>
              </a:r>
              <a:r>
                <a:rPr lang="en-US" sz="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Maximum fatigue force ranges</a:t>
              </a:r>
              <a:r>
                <a:rPr lang="en-US" sz="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, AASHTO 10</a:t>
              </a:r>
              <a:r>
                <a:rPr lang="en-US" sz="800" baseline="30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</a:t>
              </a:r>
              <a:r>
                <a:rPr lang="en-US" sz="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edition, in bottom chords of intermediate cross frames in Category 2C bridges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BF7FAC5-D678-9CF1-0B18-60E6908BB1D6}"/>
              </a:ext>
            </a:extLst>
          </p:cNvPr>
          <p:cNvCxnSpPr>
            <a:cxnSpLocks/>
          </p:cNvCxnSpPr>
          <p:nvPr/>
        </p:nvCxnSpPr>
        <p:spPr>
          <a:xfrm flipV="1">
            <a:off x="6255540" y="860146"/>
            <a:ext cx="1831447" cy="3431415"/>
          </a:xfrm>
          <a:prstGeom prst="straightConnector1">
            <a:avLst/>
          </a:prstGeom>
          <a:ln w="28575">
            <a:solidFill>
              <a:schemeClr val="tx1">
                <a:alpha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864011-FCBA-D725-C2D9-C650594F0500}"/>
              </a:ext>
            </a:extLst>
          </p:cNvPr>
          <p:cNvCxnSpPr>
            <a:cxnSpLocks/>
            <a:endCxn id="41" idx="3"/>
          </p:cNvCxnSpPr>
          <p:nvPr/>
        </p:nvCxnSpPr>
        <p:spPr>
          <a:xfrm flipH="1">
            <a:off x="5826728" y="3934553"/>
            <a:ext cx="1804001" cy="1342993"/>
          </a:xfrm>
          <a:prstGeom prst="straightConnector1">
            <a:avLst/>
          </a:prstGeom>
          <a:ln w="28575">
            <a:solidFill>
              <a:schemeClr val="tx1">
                <a:alpha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Up-Down 51">
            <a:extLst>
              <a:ext uri="{FF2B5EF4-FFF2-40B4-BE49-F238E27FC236}">
                <a16:creationId xmlns:a16="http://schemas.microsoft.com/office/drawing/2014/main" id="{2402C8EA-CC0C-B576-A15F-E8A23B7F1F6C}"/>
              </a:ext>
            </a:extLst>
          </p:cNvPr>
          <p:cNvSpPr/>
          <p:nvPr/>
        </p:nvSpPr>
        <p:spPr>
          <a:xfrm rot="10800000">
            <a:off x="10511405" y="623053"/>
            <a:ext cx="369115" cy="1399271"/>
          </a:xfrm>
          <a:prstGeom prst="up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36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Arrow: Up-Down 52">
            <a:extLst>
              <a:ext uri="{FF2B5EF4-FFF2-40B4-BE49-F238E27FC236}">
                <a16:creationId xmlns:a16="http://schemas.microsoft.com/office/drawing/2014/main" id="{23355BDA-3965-053A-7566-0AFDEF020DA8}"/>
              </a:ext>
            </a:extLst>
          </p:cNvPr>
          <p:cNvSpPr/>
          <p:nvPr/>
        </p:nvSpPr>
        <p:spPr>
          <a:xfrm rot="10800000">
            <a:off x="10553349" y="3918792"/>
            <a:ext cx="369115" cy="1129039"/>
          </a:xfrm>
          <a:prstGeom prst="up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36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03C97-BC48-4164-A22A-0BC1F64C91D9}"/>
              </a:ext>
            </a:extLst>
          </p:cNvPr>
          <p:cNvSpPr txBox="1"/>
          <p:nvPr/>
        </p:nvSpPr>
        <p:spPr>
          <a:xfrm>
            <a:off x="0" y="789663"/>
            <a:ext cx="4722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Rigid Differential Deflection Parameter</a:t>
            </a:r>
            <a:endParaRPr lang="en-US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0ACFC-0996-026F-F772-23E0FAF8B1F4}"/>
              </a:ext>
            </a:extLst>
          </p:cNvPr>
          <p:cNvSpPr txBox="1"/>
          <p:nvPr/>
        </p:nvSpPr>
        <p:spPr>
          <a:xfrm>
            <a:off x="0" y="6491188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F6825730-342A-9103-422C-D6420608518E}"/>
              </a:ext>
            </a:extLst>
          </p:cNvPr>
          <p:cNvSpPr/>
          <p:nvPr/>
        </p:nvSpPr>
        <p:spPr>
          <a:xfrm>
            <a:off x="6116076" y="2986366"/>
            <a:ext cx="636853" cy="40553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B006D789-1EB4-191D-034F-2980D7BF1311}"/>
              </a:ext>
            </a:extLst>
          </p:cNvPr>
          <p:cNvSpPr/>
          <p:nvPr/>
        </p:nvSpPr>
        <p:spPr>
          <a:xfrm>
            <a:off x="4669047" y="5097287"/>
            <a:ext cx="636853" cy="40553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Notched Right 8">
            <a:extLst>
              <a:ext uri="{FF2B5EF4-FFF2-40B4-BE49-F238E27FC236}">
                <a16:creationId xmlns:a16="http://schemas.microsoft.com/office/drawing/2014/main" id="{D8CF79EC-E6E0-99DE-716F-23A898D7CE0F}"/>
              </a:ext>
            </a:extLst>
          </p:cNvPr>
          <p:cNvSpPr/>
          <p:nvPr/>
        </p:nvSpPr>
        <p:spPr>
          <a:xfrm>
            <a:off x="4203322" y="4200515"/>
            <a:ext cx="636853" cy="40553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81769C49-D27D-60A7-31DE-9BE49363B6B7}"/>
              </a:ext>
            </a:extLst>
          </p:cNvPr>
          <p:cNvSpPr/>
          <p:nvPr/>
        </p:nvSpPr>
        <p:spPr>
          <a:xfrm>
            <a:off x="6095999" y="5952466"/>
            <a:ext cx="636853" cy="40553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9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52" grpId="0" animBg="1"/>
      <p:bldP spid="52" grpId="1" animBg="1"/>
      <p:bldP spid="53" grpId="0" animBg="1"/>
      <p:bldP spid="4" grpId="0" animBg="1"/>
      <p:bldP spid="4" grpId="1" animBg="1"/>
      <p:bldP spid="7" grpId="0" animBg="1"/>
      <p:bldP spid="9" grpId="0" animBg="1"/>
      <p:bldP spid="9" grpId="1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RDDP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A2645-F73E-1B42-DC1B-39CE61B4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12" name="TextBox 40">
            <a:extLst>
              <a:ext uri="{FF2B5EF4-FFF2-40B4-BE49-F238E27FC236}">
                <a16:creationId xmlns:a16="http://schemas.microsoft.com/office/drawing/2014/main" id="{86387D0B-B681-2A53-6F89-74A609A96151}"/>
              </a:ext>
            </a:extLst>
          </p:cNvPr>
          <p:cNvSpPr txBox="1"/>
          <p:nvPr/>
        </p:nvSpPr>
        <p:spPr>
          <a:xfrm>
            <a:off x="6446631" y="4148720"/>
            <a:ext cx="5470504" cy="120930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aseline="0" dirty="0">
                <a:solidFill>
                  <a:schemeClr val="tx1"/>
                </a:solidFill>
              </a:rPr>
              <a:t>Δ</a:t>
            </a:r>
            <a:r>
              <a:rPr lang="en-US" sz="1800" baseline="-25000" dirty="0">
                <a:solidFill>
                  <a:schemeClr val="tx1"/>
                </a:solidFill>
              </a:rPr>
              <a:t>x</a:t>
            </a:r>
            <a:r>
              <a:rPr lang="en-US" sz="1800" baseline="0" dirty="0">
                <a:solidFill>
                  <a:schemeClr val="tx1"/>
                </a:solidFill>
              </a:rPr>
              <a:t> = w * [x(L</a:t>
            </a:r>
            <a:r>
              <a:rPr lang="en-US" sz="1800" baseline="30000" dirty="0">
                <a:solidFill>
                  <a:schemeClr val="tx1"/>
                </a:solidFill>
              </a:rPr>
              <a:t>3</a:t>
            </a:r>
            <a:r>
              <a:rPr lang="en-US" sz="1800" baseline="0" dirty="0">
                <a:solidFill>
                  <a:schemeClr val="tx1"/>
                </a:solidFill>
              </a:rPr>
              <a:t>-2Lx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r>
              <a:rPr lang="en-US" sz="1800" baseline="0" dirty="0">
                <a:solidFill>
                  <a:schemeClr val="tx1"/>
                </a:solidFill>
              </a:rPr>
              <a:t>+x</a:t>
            </a:r>
            <a:r>
              <a:rPr lang="en-US" sz="1800" baseline="30000" dirty="0">
                <a:solidFill>
                  <a:schemeClr val="tx1"/>
                </a:solidFill>
              </a:rPr>
              <a:t>3</a:t>
            </a:r>
            <a:r>
              <a:rPr lang="en-US" sz="1800" baseline="0" dirty="0">
                <a:solidFill>
                  <a:schemeClr val="tx1"/>
                </a:solidFill>
              </a:rPr>
              <a:t>) / 24EI]</a:t>
            </a:r>
          </a:p>
          <a:p>
            <a:r>
              <a:rPr lang="en-US" sz="1800" dirty="0">
                <a:solidFill>
                  <a:schemeClr val="tx1"/>
                </a:solidFill>
              </a:rPr>
              <a:t>x = w</a:t>
            </a:r>
            <a:r>
              <a:rPr lang="en-US" sz="1800" baseline="-25000" dirty="0">
                <a:solidFill>
                  <a:schemeClr val="tx1"/>
                </a:solidFill>
              </a:rPr>
              <a:t>g</a:t>
            </a:r>
            <a:r>
              <a:rPr lang="en-US" sz="1800" dirty="0">
                <a:solidFill>
                  <a:schemeClr val="tx1"/>
                </a:solidFill>
              </a:rPr>
              <a:t> * tan θ</a:t>
            </a:r>
          </a:p>
          <a:p>
            <a:r>
              <a:rPr lang="en-US" sz="1800" baseline="0" dirty="0">
                <a:solidFill>
                  <a:schemeClr val="tx1"/>
                </a:solidFill>
              </a:rPr>
              <a:t>L = maximum span length in the unit</a:t>
            </a:r>
          </a:p>
          <a:p>
            <a:r>
              <a:rPr lang="en-US" sz="1800" baseline="0" dirty="0">
                <a:solidFill>
                  <a:schemeClr val="tx1"/>
                </a:solidFill>
              </a:rPr>
              <a:t>K</a:t>
            </a:r>
            <a:r>
              <a:rPr lang="en-US" sz="1800" baseline="-25000" dirty="0">
                <a:solidFill>
                  <a:schemeClr val="tx1"/>
                </a:solidFill>
              </a:rPr>
              <a:t>g</a:t>
            </a:r>
            <a:r>
              <a:rPr lang="en-US" sz="1800" baseline="0" dirty="0">
                <a:solidFill>
                  <a:schemeClr val="tx1"/>
                </a:solidFill>
              </a:rPr>
              <a:t> = 24EI (LRFD longitudinal stiffness parameter)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7C5451-FDD8-46F7-4F6D-F8C31DA8DA1C}"/>
              </a:ext>
            </a:extLst>
          </p:cNvPr>
          <p:cNvGrpSpPr/>
          <p:nvPr/>
        </p:nvGrpSpPr>
        <p:grpSpPr>
          <a:xfrm>
            <a:off x="914495" y="4400771"/>
            <a:ext cx="5293315" cy="1487857"/>
            <a:chOff x="7504807" y="1504197"/>
            <a:chExt cx="4449680" cy="95137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C8E23F-FF98-33C2-F202-C8085693897F}"/>
                </a:ext>
              </a:extLst>
            </p:cNvPr>
            <p:cNvGrpSpPr/>
            <p:nvPr/>
          </p:nvGrpSpPr>
          <p:grpSpPr>
            <a:xfrm>
              <a:off x="9832619" y="1972818"/>
              <a:ext cx="2121868" cy="417255"/>
              <a:chOff x="1960494" y="647400"/>
              <a:chExt cx="2490500" cy="53816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720A720-22F0-EC20-9C28-EC9A8B014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98446" y="647400"/>
                <a:ext cx="2052548" cy="53816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66F7E45-4459-C3EB-D648-59693C0DA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0494" y="661607"/>
                <a:ext cx="515884" cy="449317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85E425-C80C-DD6F-4AAE-2E8F72378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115" t="15949" r="36624" b="15788"/>
            <a:stretch/>
          </p:blipFill>
          <p:spPr>
            <a:xfrm>
              <a:off x="7504807" y="1504197"/>
              <a:ext cx="2193084" cy="95137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FDDEA5-993E-58FC-ECEC-C546376C1BFB}"/>
                </a:ext>
              </a:extLst>
            </p:cNvPr>
            <p:cNvSpPr/>
            <p:nvPr/>
          </p:nvSpPr>
          <p:spPr>
            <a:xfrm>
              <a:off x="10363725" y="1659813"/>
              <a:ext cx="1417591" cy="177121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Simple Beam Formula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7A6B997-7F48-A149-86B4-4624EDB652A8}"/>
              </a:ext>
            </a:extLst>
          </p:cNvPr>
          <p:cNvSpPr txBox="1"/>
          <p:nvPr/>
        </p:nvSpPr>
        <p:spPr>
          <a:xfrm>
            <a:off x="9366967" y="1297123"/>
            <a:ext cx="273130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STR I Compression Forces in Bottom Chords (Bridge 2C2-46) Figure 125 BEB13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06230AD-DEAB-4BF0-A5F4-84F3E76E0931}"/>
              </a:ext>
            </a:extLst>
          </p:cNvPr>
          <p:cNvGrpSpPr/>
          <p:nvPr/>
        </p:nvGrpSpPr>
        <p:grpSpPr>
          <a:xfrm>
            <a:off x="1040236" y="1398016"/>
            <a:ext cx="1444305" cy="316345"/>
            <a:chOff x="1040236" y="1398016"/>
            <a:chExt cx="1444305" cy="31634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B1AE9B-AB37-DCB4-FFA1-09E24DCBE923}"/>
                </a:ext>
              </a:extLst>
            </p:cNvPr>
            <p:cNvSpPr/>
            <p:nvPr/>
          </p:nvSpPr>
          <p:spPr>
            <a:xfrm>
              <a:off x="1636392" y="1398016"/>
              <a:ext cx="251992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x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DD1E76-3DB2-B851-8EA4-935CE52B44EC}"/>
                </a:ext>
              </a:extLst>
            </p:cNvPr>
            <p:cNvGrpSpPr/>
            <p:nvPr/>
          </p:nvGrpSpPr>
          <p:grpSpPr>
            <a:xfrm>
              <a:off x="1040236" y="1531481"/>
              <a:ext cx="1444305" cy="182880"/>
              <a:chOff x="1040236" y="1531481"/>
              <a:chExt cx="1444305" cy="18288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3E406A06-B11C-D489-4EF0-0AEE8AFC7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236" y="1612305"/>
                <a:ext cx="144430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6BD5995-F1D9-4986-7D5E-63200D0BCD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4541" y="1531481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7741F94-1F9E-AA87-9D4E-64E0FD033B3D}"/>
              </a:ext>
            </a:extLst>
          </p:cNvPr>
          <p:cNvCxnSpPr/>
          <p:nvPr/>
        </p:nvCxnSpPr>
        <p:spPr>
          <a:xfrm flipH="1" flipV="1">
            <a:off x="654341" y="1734488"/>
            <a:ext cx="385895" cy="399163"/>
          </a:xfrm>
          <a:prstGeom prst="line">
            <a:avLst/>
          </a:prstGeom>
          <a:ln w="12700"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F8AB3E1-42A0-732F-63F2-01A01C0FCC72}"/>
              </a:ext>
            </a:extLst>
          </p:cNvPr>
          <p:cNvGrpSpPr/>
          <p:nvPr/>
        </p:nvGrpSpPr>
        <p:grpSpPr>
          <a:xfrm>
            <a:off x="217949" y="1364581"/>
            <a:ext cx="11127718" cy="2250839"/>
            <a:chOff x="217949" y="1364581"/>
            <a:chExt cx="11127718" cy="2250839"/>
          </a:xfrm>
        </p:grpSpPr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FCB56800-EA92-5304-2FFF-0FE19A02F85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78608" y="1681371"/>
              <a:ext cx="370017" cy="109815"/>
            </a:xfrm>
            <a:prstGeom prst="curvedConnector3">
              <a:avLst>
                <a:gd name="adj1" fmla="val 81741"/>
              </a:avLst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4E5B4E-E972-3AAF-E590-DB8F8066E277}"/>
                </a:ext>
              </a:extLst>
            </p:cNvPr>
            <p:cNvGrpSpPr/>
            <p:nvPr/>
          </p:nvGrpSpPr>
          <p:grpSpPr>
            <a:xfrm>
              <a:off x="217949" y="1364581"/>
              <a:ext cx="11127718" cy="2250839"/>
              <a:chOff x="217949" y="1364581"/>
              <a:chExt cx="11127718" cy="225083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60EB8F9-66E4-E431-46EE-CC990232AC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62466"/>
              <a:stretch/>
            </p:blipFill>
            <p:spPr>
              <a:xfrm>
                <a:off x="846330" y="1900551"/>
                <a:ext cx="10499337" cy="1714869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26B9C70-E5C9-3FA3-2FF2-D84D2048C8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0236" y="1473898"/>
                <a:ext cx="0" cy="5394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67FF34C-324A-E0B5-ADA3-9DA0B05A9A13}"/>
                  </a:ext>
                </a:extLst>
              </p:cNvPr>
              <p:cNvCxnSpPr/>
              <p:nvPr/>
            </p:nvCxnSpPr>
            <p:spPr>
              <a:xfrm flipH="1">
                <a:off x="494950" y="3470945"/>
                <a:ext cx="172924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D61083C-2A74-60CB-3F57-841D9BE2EA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4950" y="2222384"/>
                <a:ext cx="54528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CEE4FDF-507E-E62A-63AF-0572C0D363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4950" y="2222384"/>
                <a:ext cx="0" cy="124856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8BAAD0F-86BC-04D6-B60E-E8845F9FE1CB}"/>
                  </a:ext>
                </a:extLst>
              </p:cNvPr>
              <p:cNvSpPr/>
              <p:nvPr/>
            </p:nvSpPr>
            <p:spPr>
              <a:xfrm rot="16200000">
                <a:off x="184543" y="2744263"/>
                <a:ext cx="343812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w</a:t>
                </a:r>
                <a:r>
                  <a:rPr lang="en-US" sz="1200" baseline="-25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g</a:t>
                </a:r>
                <a:endParaRPr lang="en-US" sz="1200" b="0" cap="none" spc="0" baseline="-25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D7EF4A-7DC4-FEDD-30C3-0B6B02ED0ECE}"/>
                  </a:ext>
                </a:extLst>
              </p:cNvPr>
              <p:cNvSpPr txBox="1"/>
              <p:nvPr/>
            </p:nvSpPr>
            <p:spPr>
              <a:xfrm>
                <a:off x="686209" y="1364581"/>
                <a:ext cx="3221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solidFill>
                      <a:schemeClr val="accent1"/>
                    </a:solidFill>
                  </a:rPr>
                  <a:t>θ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D848D38-4845-57CA-04E4-D655B14CFE46}"/>
              </a:ext>
            </a:extLst>
          </p:cNvPr>
          <p:cNvSpPr txBox="1"/>
          <p:nvPr/>
        </p:nvSpPr>
        <p:spPr>
          <a:xfrm>
            <a:off x="0" y="6491188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CA6BC53-2AF3-8DAE-2743-498A88E37359}"/>
              </a:ext>
            </a:extLst>
          </p:cNvPr>
          <p:cNvGrpSpPr/>
          <p:nvPr/>
        </p:nvGrpSpPr>
        <p:grpSpPr>
          <a:xfrm>
            <a:off x="2148983" y="1741221"/>
            <a:ext cx="7744383" cy="2177087"/>
            <a:chOff x="2148983" y="1741221"/>
            <a:chExt cx="7744383" cy="217708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FE427E-8EDD-FCD4-760C-BCA9CEE12B33}"/>
                </a:ext>
              </a:extLst>
            </p:cNvPr>
            <p:cNvSpPr/>
            <p:nvPr/>
          </p:nvSpPr>
          <p:spPr>
            <a:xfrm>
              <a:off x="5232420" y="1814707"/>
              <a:ext cx="420307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“0”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0BC9543-1A13-FC7C-F70E-36679136ECF4}"/>
                </a:ext>
              </a:extLst>
            </p:cNvPr>
            <p:cNvSpPr/>
            <p:nvPr/>
          </p:nvSpPr>
          <p:spPr>
            <a:xfrm>
              <a:off x="6835795" y="3572963"/>
              <a:ext cx="420307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“0”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C47F904-2737-23A0-3DA0-D161BC3117D2}"/>
                </a:ext>
              </a:extLst>
            </p:cNvPr>
            <p:cNvSpPr/>
            <p:nvPr/>
          </p:nvSpPr>
          <p:spPr>
            <a:xfrm>
              <a:off x="9371380" y="1831485"/>
              <a:ext cx="420307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“0”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0B582C-B49F-BAAA-0C9B-D2CF3F51B4CA}"/>
                </a:ext>
              </a:extLst>
            </p:cNvPr>
            <p:cNvSpPr/>
            <p:nvPr/>
          </p:nvSpPr>
          <p:spPr>
            <a:xfrm>
              <a:off x="2283882" y="3574988"/>
              <a:ext cx="420307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“0”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E72649-5C3F-C0C4-0D0D-5BE701F85E6C}"/>
                </a:ext>
              </a:extLst>
            </p:cNvPr>
            <p:cNvSpPr/>
            <p:nvPr/>
          </p:nvSpPr>
          <p:spPr>
            <a:xfrm>
              <a:off x="2262219" y="1823096"/>
              <a:ext cx="446854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</a:t>
              </a:r>
              <a:r>
                <a:rPr lang="el-GR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Δ</a:t>
              </a:r>
              <a:r>
                <a:rPr lang="en-US" sz="1200" b="0" cap="none" spc="0" baseline="-25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x</a:t>
              </a:r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”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F2E1FD5-D73C-FF36-9E67-67C97B3B28D9}"/>
                </a:ext>
              </a:extLst>
            </p:cNvPr>
            <p:cNvSpPr/>
            <p:nvPr/>
          </p:nvSpPr>
          <p:spPr>
            <a:xfrm>
              <a:off x="5221623" y="3573184"/>
              <a:ext cx="446854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</a:t>
              </a:r>
              <a:r>
                <a:rPr lang="el-GR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Δ</a:t>
              </a:r>
              <a:r>
                <a:rPr lang="en-US" sz="1200" b="0" cap="none" spc="0" baseline="-25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x</a:t>
              </a:r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”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9D32999-75C1-6431-7253-3BFB16BD0F5F}"/>
                </a:ext>
              </a:extLst>
            </p:cNvPr>
            <p:cNvSpPr/>
            <p:nvPr/>
          </p:nvSpPr>
          <p:spPr>
            <a:xfrm>
              <a:off x="6821561" y="1823096"/>
              <a:ext cx="446854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</a:t>
              </a:r>
              <a:r>
                <a:rPr lang="el-GR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Δ</a:t>
              </a:r>
              <a:r>
                <a:rPr lang="en-US" sz="1200" b="0" cap="none" spc="0" baseline="-25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x</a:t>
              </a:r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”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B07FCF-F36B-054C-F7AF-3DF3DA87CA59}"/>
                </a:ext>
              </a:extLst>
            </p:cNvPr>
            <p:cNvSpPr/>
            <p:nvPr/>
          </p:nvSpPr>
          <p:spPr>
            <a:xfrm>
              <a:off x="9368774" y="3572962"/>
              <a:ext cx="446854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</a:t>
              </a:r>
              <a:r>
                <a:rPr lang="el-GR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Δ</a:t>
              </a:r>
              <a:r>
                <a:rPr lang="en-US" sz="1200" b="0" cap="none" spc="0" baseline="-25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x</a:t>
              </a:r>
              <a:r>
                <a:rPr lang="en-US" sz="1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”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F9CBF9E-B330-8E33-789E-C0520B45655E}"/>
                </a:ext>
              </a:extLst>
            </p:cNvPr>
            <p:cNvSpPr/>
            <p:nvPr/>
          </p:nvSpPr>
          <p:spPr>
            <a:xfrm>
              <a:off x="2148983" y="1741221"/>
              <a:ext cx="671116" cy="2142701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998E2D1-DD8C-C6A7-0718-C6FA3041C636}"/>
                </a:ext>
              </a:extLst>
            </p:cNvPr>
            <p:cNvSpPr/>
            <p:nvPr/>
          </p:nvSpPr>
          <p:spPr>
            <a:xfrm>
              <a:off x="5086460" y="1767963"/>
              <a:ext cx="671116" cy="2142701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1D4BF66-CF2D-5528-8262-C185BE8E5066}"/>
                </a:ext>
              </a:extLst>
            </p:cNvPr>
            <p:cNvSpPr/>
            <p:nvPr/>
          </p:nvSpPr>
          <p:spPr>
            <a:xfrm>
              <a:off x="6709430" y="1742456"/>
              <a:ext cx="671116" cy="2142701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032DE0A-EBEE-BE28-F7E9-47D6502242A9}"/>
                </a:ext>
              </a:extLst>
            </p:cNvPr>
            <p:cNvSpPr/>
            <p:nvPr/>
          </p:nvSpPr>
          <p:spPr>
            <a:xfrm>
              <a:off x="9222250" y="1775607"/>
              <a:ext cx="671116" cy="2142701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C6B4A4C-BE89-31AC-8A16-F9B4FB8BF84B}"/>
              </a:ext>
            </a:extLst>
          </p:cNvPr>
          <p:cNvSpPr txBox="1"/>
          <p:nvPr/>
        </p:nvSpPr>
        <p:spPr>
          <a:xfrm>
            <a:off x="6446631" y="5488685"/>
            <a:ext cx="5470504" cy="64633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Define: </a:t>
            </a:r>
            <a:r>
              <a:rPr lang="en-US" sz="1800" b="1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Differential Deflection Parameter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DDP </a:t>
            </a:r>
            <a:r>
              <a:rPr lang="en-US" sz="18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</a:t>
            </a:r>
            <a:r>
              <a:rPr lang="en-US" sz="1800" baseline="0" dirty="0">
                <a:solidFill>
                  <a:schemeClr val="tx1"/>
                </a:solidFill>
              </a:rPr>
              <a:t>x(L</a:t>
            </a:r>
            <a:r>
              <a:rPr lang="en-US" sz="1800" baseline="30000" dirty="0">
                <a:solidFill>
                  <a:schemeClr val="tx1"/>
                </a:solidFill>
              </a:rPr>
              <a:t>3</a:t>
            </a:r>
            <a:r>
              <a:rPr lang="en-US" sz="1800" baseline="0" dirty="0">
                <a:solidFill>
                  <a:schemeClr val="tx1"/>
                </a:solidFill>
              </a:rPr>
              <a:t>-2Lx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r>
              <a:rPr lang="en-US" sz="1800" baseline="0" dirty="0">
                <a:solidFill>
                  <a:schemeClr val="tx1"/>
                </a:solidFill>
              </a:rPr>
              <a:t>+x</a:t>
            </a:r>
            <a:r>
              <a:rPr lang="en-US" sz="1800" baseline="30000" dirty="0">
                <a:solidFill>
                  <a:schemeClr val="tx1"/>
                </a:solidFill>
              </a:rPr>
              <a:t>3</a:t>
            </a:r>
            <a:r>
              <a:rPr lang="en-US" sz="1800" baseline="0" dirty="0">
                <a:solidFill>
                  <a:schemeClr val="tx1"/>
                </a:solidFill>
              </a:rPr>
              <a:t>)</a:t>
            </a:r>
            <a:r>
              <a:rPr lang="en-US" sz="18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</a:t>
            </a:r>
            <a:r>
              <a:rPr lang="en-US" sz="18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endParaRPr lang="en-US" sz="18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RDDP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A2645-F73E-1B42-DC1B-39CE61B4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B49499D-9079-7288-EE65-C163990D88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641334"/>
              </p:ext>
            </p:extLst>
          </p:nvPr>
        </p:nvGraphicFramePr>
        <p:xfrm>
          <a:off x="24784" y="1652632"/>
          <a:ext cx="12167216" cy="460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96D9400-4F8C-CFF2-CA3C-15AC835B384A}"/>
              </a:ext>
            </a:extLst>
          </p:cNvPr>
          <p:cNvSpPr txBox="1"/>
          <p:nvPr/>
        </p:nvSpPr>
        <p:spPr>
          <a:xfrm>
            <a:off x="2701255" y="1375794"/>
            <a:ext cx="7214532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STR I Bottom Chord Forces (k)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9EDD84-F586-75AD-F297-023D460B13AF}"/>
              </a:ext>
            </a:extLst>
          </p:cNvPr>
          <p:cNvSpPr txBox="1"/>
          <p:nvPr/>
        </p:nvSpPr>
        <p:spPr>
          <a:xfrm>
            <a:off x="0" y="6491188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054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RDDP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A2645-F73E-1B42-DC1B-39CE61B4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1150019-4CBF-B560-D81C-A9717DFB5C9A}"/>
              </a:ext>
            </a:extLst>
          </p:cNvPr>
          <p:cNvSpPr txBox="1"/>
          <p:nvPr/>
        </p:nvSpPr>
        <p:spPr>
          <a:xfrm>
            <a:off x="0" y="1323422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/>
              <a:t>By</a:t>
            </a:r>
            <a:r>
              <a:rPr lang="en-US" sz="2200" dirty="0">
                <a:solidFill>
                  <a:schemeClr val="tx1"/>
                </a:solidFill>
              </a:rPr>
              <a:t> trial and error, added two other variables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(L</a:t>
            </a:r>
            <a:r>
              <a:rPr lang="en-US" sz="2800" b="1" baseline="-250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eff</a:t>
            </a:r>
            <a:r>
              <a:rPr lang="en-US" sz="2800" b="1" baseline="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/100) * cos θ * DDP = RDDP</a:t>
            </a:r>
          </a:p>
          <a:p>
            <a:pPr algn="ctr">
              <a:defRPr/>
            </a:pPr>
            <a:r>
              <a:rPr lang="en-US" dirty="0">
                <a:solidFill>
                  <a:schemeClr val="accent1"/>
                </a:solidFill>
              </a:rPr>
              <a:t>Rigid Differential Deflection Parameter</a:t>
            </a:r>
            <a:endParaRPr lang="en-US" baseline="0" dirty="0">
              <a:solidFill>
                <a:schemeClr val="accen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95181-15F1-1A10-5B63-6F79DF917893}"/>
              </a:ext>
            </a:extLst>
          </p:cNvPr>
          <p:cNvSpPr txBox="1"/>
          <p:nvPr/>
        </p:nvSpPr>
        <p:spPr>
          <a:xfrm>
            <a:off x="284239" y="3078206"/>
            <a:ext cx="6149087" cy="148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 spc="-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continuous spans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 spc="-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(non-composite dead load contraflexure - NCDLC):</a:t>
            </a:r>
            <a:endParaRPr lang="en-US" kern="100" spc="-10" dirty="0">
              <a:solidFill>
                <a:srgbClr val="000000"/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00" spc="-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distance between a simple support and a NCDLC, or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00" spc="-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between points of NCDLC.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42898"/>
              </p:ext>
            </p:extLst>
          </p:nvPr>
        </p:nvGraphicFramePr>
        <p:xfrm>
          <a:off x="6526635" y="4791842"/>
          <a:ext cx="5654180" cy="1673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186769D6-1CAC-DC8D-F545-3D69288864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49"/>
          <a:stretch/>
        </p:blipFill>
        <p:spPr>
          <a:xfrm>
            <a:off x="6442702" y="2758496"/>
            <a:ext cx="4479764" cy="19440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DB1E00-6CCC-295E-A707-B22B3E55369E}"/>
              </a:ext>
            </a:extLst>
          </p:cNvPr>
          <p:cNvSpPr txBox="1"/>
          <p:nvPr/>
        </p:nvSpPr>
        <p:spPr>
          <a:xfrm>
            <a:off x="274864" y="4935279"/>
            <a:ext cx="6104964" cy="148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 spc="-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three or more continuous spans, use the largest of: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AutoNum type="arabicParenR"/>
            </a:pPr>
            <a:r>
              <a:rPr lang="en-US" sz="1800" kern="100" spc="-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effective span length of the maximum interior span,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AutoNum type="arabicParenR"/>
            </a:pPr>
            <a:r>
              <a:rPr lang="en-US" sz="1800" kern="100" spc="-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50% of the maximum interior span length, or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AutoNum type="arabicParenR"/>
            </a:pPr>
            <a:r>
              <a:rPr lang="en-US" sz="1800" kern="100" spc="-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65% of the effective length of the maximum end span.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E3A10E-B070-9125-1F50-00B7E6FC8ECA}"/>
              </a:ext>
            </a:extLst>
          </p:cNvPr>
          <p:cNvSpPr txBox="1"/>
          <p:nvPr/>
        </p:nvSpPr>
        <p:spPr>
          <a:xfrm>
            <a:off x="274863" y="4546062"/>
            <a:ext cx="6104964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 spc="-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Two-span continuous, use maximum.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5AE57F-E373-DF50-1927-FA4A546A2E1E}"/>
              </a:ext>
            </a:extLst>
          </p:cNvPr>
          <p:cNvSpPr txBox="1"/>
          <p:nvPr/>
        </p:nvSpPr>
        <p:spPr>
          <a:xfrm>
            <a:off x="274863" y="2379535"/>
            <a:ext cx="6104964" cy="740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E</a:t>
            </a:r>
            <a:r>
              <a:rPr lang="en-US" sz="1800" kern="100" spc="-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ffective Span Length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00" spc="-1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Simple spans, L</a:t>
            </a:r>
            <a:r>
              <a:rPr lang="en-US" kern="100" spc="-10" baseline="-250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</a:t>
            </a:r>
            <a:r>
              <a:rPr lang="en-US" kern="100" spc="-1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span length</a:t>
            </a:r>
            <a:endParaRPr lang="en-US" sz="1800" kern="100" spc="-1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E4B238-7D54-29B5-AD45-0B147A802B1A}"/>
              </a:ext>
            </a:extLst>
          </p:cNvPr>
          <p:cNvGrpSpPr/>
          <p:nvPr/>
        </p:nvGrpSpPr>
        <p:grpSpPr>
          <a:xfrm>
            <a:off x="7029974" y="2600888"/>
            <a:ext cx="3305263" cy="931394"/>
            <a:chOff x="7029974" y="2600888"/>
            <a:chExt cx="3305263" cy="93139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DD0E618-15AA-C6FA-1F9B-58538E9FADCA}"/>
                </a:ext>
              </a:extLst>
            </p:cNvPr>
            <p:cNvGrpSpPr/>
            <p:nvPr/>
          </p:nvGrpSpPr>
          <p:grpSpPr>
            <a:xfrm>
              <a:off x="7029974" y="2600888"/>
              <a:ext cx="3305263" cy="931394"/>
              <a:chOff x="7029974" y="2600888"/>
              <a:chExt cx="3305263" cy="931394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D4173EE-EAD9-5646-7BD9-127917191D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4983" y="2952925"/>
                <a:ext cx="0" cy="5704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03DACC7-DE1F-8196-EF8C-5812ECAFCC41}"/>
                  </a:ext>
                </a:extLst>
              </p:cNvPr>
              <p:cNvCxnSpPr/>
              <p:nvPr/>
            </p:nvCxnSpPr>
            <p:spPr>
              <a:xfrm>
                <a:off x="7029974" y="2952925"/>
                <a:ext cx="7633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39E9FBB-749B-4124-03FF-1F18F54BB2B8}"/>
                  </a:ext>
                </a:extLst>
              </p:cNvPr>
              <p:cNvSpPr txBox="1"/>
              <p:nvPr/>
            </p:nvSpPr>
            <p:spPr>
              <a:xfrm>
                <a:off x="7111848" y="2600888"/>
                <a:ext cx="5872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en-US" sz="1800" kern="1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eff1</a:t>
                </a:r>
                <a:endParaRPr lang="en-US" dirty="0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4729D4D-5F58-F7B6-1E25-583724B780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2117" y="2961314"/>
                <a:ext cx="0" cy="5709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C05A1D-5D5C-F0F1-3644-989286D0EB0E}"/>
                  </a:ext>
                </a:extLst>
              </p:cNvPr>
              <p:cNvSpPr txBox="1"/>
              <p:nvPr/>
            </p:nvSpPr>
            <p:spPr>
              <a:xfrm>
                <a:off x="9311162" y="2600888"/>
                <a:ext cx="5872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en-US" sz="1800" kern="1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eff</a:t>
                </a:r>
                <a:r>
                  <a:rPr lang="en-US" kern="100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2</a:t>
                </a:r>
                <a:endParaRPr lang="en-US" dirty="0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68D8DE6-548C-4A29-2B0A-80736616D3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2117" y="2961314"/>
                <a:ext cx="1433120" cy="97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397273F-4C0B-DADB-9713-27081E3590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5237" y="2903344"/>
              <a:ext cx="0" cy="570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988318-D063-C231-5C46-E18722557D34}"/>
              </a:ext>
            </a:extLst>
          </p:cNvPr>
          <p:cNvSpPr txBox="1"/>
          <p:nvPr/>
        </p:nvSpPr>
        <p:spPr>
          <a:xfrm>
            <a:off x="0" y="6491188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2942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4" grpId="0">
        <p:bldAsOne/>
      </p:bldGraphic>
      <p:bldP spid="11" grpId="0"/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 Fatigue Moment Range LLDF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7AF23-D833-2E1B-CC1A-294CBBD94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9EE797F4-41EB-7CA9-B338-BCC94D915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9" b="19267"/>
          <a:stretch/>
        </p:blipFill>
        <p:spPr>
          <a:xfrm>
            <a:off x="1541024" y="1619074"/>
            <a:ext cx="8875059" cy="4200183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3D1A90B9-BFC1-CCFA-224E-B10289DD7B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4" b="19266"/>
          <a:stretch/>
        </p:blipFill>
        <p:spPr>
          <a:xfrm>
            <a:off x="1541023" y="1564463"/>
            <a:ext cx="8875059" cy="4254794"/>
          </a:xfrm>
          <a:prstGeom prst="rect">
            <a:avLst/>
          </a:prstGeom>
        </p:spPr>
      </p:pic>
      <p:pic>
        <p:nvPicPr>
          <p:cNvPr id="11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F5E4F65E-17D6-5ECA-35CA-94FDEF1478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23608" r="7161" b="24285"/>
          <a:stretch/>
        </p:blipFill>
        <p:spPr>
          <a:xfrm>
            <a:off x="1499077" y="1583379"/>
            <a:ext cx="8942173" cy="420018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5D1FB7-29F4-CB43-12F6-0F3D3A714281}"/>
              </a:ext>
            </a:extLst>
          </p:cNvPr>
          <p:cNvSpPr/>
          <p:nvPr/>
        </p:nvSpPr>
        <p:spPr>
          <a:xfrm rot="3241503">
            <a:off x="8363333" y="3468329"/>
            <a:ext cx="1495545" cy="44841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8872B2-1349-8AFE-1A94-83D885DAE6C0}"/>
              </a:ext>
            </a:extLst>
          </p:cNvPr>
          <p:cNvSpPr/>
          <p:nvPr/>
        </p:nvSpPr>
        <p:spPr>
          <a:xfrm rot="5400000">
            <a:off x="5746456" y="2676088"/>
            <a:ext cx="771787" cy="107379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6C7E7-B421-FCB9-92CC-8C1BEFA959A6}"/>
              </a:ext>
            </a:extLst>
          </p:cNvPr>
          <p:cNvSpPr txBox="1"/>
          <p:nvPr/>
        </p:nvSpPr>
        <p:spPr>
          <a:xfrm>
            <a:off x="1555811" y="5810002"/>
            <a:ext cx="8860272" cy="2728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R="0" algn="ctr">
              <a:lnSpc>
                <a:spcPct val="105000"/>
              </a:lnSpc>
            </a:pPr>
            <a:r>
              <a:rPr lang="en-US" sz="1200" i="1" kern="100" spc="-1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One standard deviation above the average positive fatigue moment LLDFs determined using a 3D-FEA. </a:t>
            </a:r>
            <a:endParaRPr lang="en-US" sz="1200" i="1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2E5515-6855-ADCE-525F-4EAAAF4B2E02}"/>
              </a:ext>
            </a:extLst>
          </p:cNvPr>
          <p:cNvSpPr/>
          <p:nvPr/>
        </p:nvSpPr>
        <p:spPr>
          <a:xfrm rot="5400000">
            <a:off x="4015218" y="2120958"/>
            <a:ext cx="491839" cy="130010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F87256-00A0-DC4C-0E23-1CEBEE7CBA4F}"/>
              </a:ext>
            </a:extLst>
          </p:cNvPr>
          <p:cNvSpPr/>
          <p:nvPr/>
        </p:nvSpPr>
        <p:spPr>
          <a:xfrm rot="5400000">
            <a:off x="7646693" y="2120959"/>
            <a:ext cx="491837" cy="130010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DA7961-A7A1-E43F-0E15-3DB7E13D1CAB}"/>
              </a:ext>
            </a:extLst>
          </p:cNvPr>
          <p:cNvSpPr txBox="1"/>
          <p:nvPr/>
        </p:nvSpPr>
        <p:spPr>
          <a:xfrm>
            <a:off x="0" y="6491188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0287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4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 Fatigue Moment Range LLDF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7AF23-D833-2E1B-CC1A-294CBBD94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6F7AD-5AE7-9A84-4822-800884599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9" t="80951" r="60629" b="10146"/>
          <a:stretch/>
        </p:blipFill>
        <p:spPr>
          <a:xfrm>
            <a:off x="1107537" y="1711295"/>
            <a:ext cx="4046096" cy="787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1CA4EEA-CCBD-62B6-79D7-217F620363F2}"/>
              </a:ext>
            </a:extLst>
          </p:cNvPr>
          <p:cNvGrpSpPr/>
          <p:nvPr/>
        </p:nvGrpSpPr>
        <p:grpSpPr>
          <a:xfrm>
            <a:off x="126261" y="3241612"/>
            <a:ext cx="6601709" cy="2856497"/>
            <a:chOff x="5344911" y="1482710"/>
            <a:chExt cx="6751129" cy="3171039"/>
          </a:xfrm>
        </p:grpSpPr>
        <p:pic>
          <p:nvPicPr>
            <p:cNvPr id="9" name="Picture 8" descr="A diagram of a graph&#10;&#10;Description automatically generated">
              <a:extLst>
                <a:ext uri="{FF2B5EF4-FFF2-40B4-BE49-F238E27FC236}">
                  <a16:creationId xmlns:a16="http://schemas.microsoft.com/office/drawing/2014/main" id="{849BC6A7-7A26-D56C-5F52-B3BAD56C2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8" t="23608" r="7161" b="24285"/>
            <a:stretch/>
          </p:blipFill>
          <p:spPr>
            <a:xfrm>
              <a:off x="5344911" y="1482710"/>
              <a:ext cx="6751129" cy="317103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136738-59CC-B8DC-635B-AD589BEB76AB}"/>
                </a:ext>
              </a:extLst>
            </p:cNvPr>
            <p:cNvSpPr/>
            <p:nvPr/>
          </p:nvSpPr>
          <p:spPr>
            <a:xfrm>
              <a:off x="7021585" y="1482710"/>
              <a:ext cx="654342" cy="32185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431CFA-0F96-4C13-63CB-A1836C16DFF6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2085756" y="2498558"/>
            <a:ext cx="1044829" cy="74305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286FBCC-DD51-8A72-745F-8AE06CEBA5B4}"/>
              </a:ext>
            </a:extLst>
          </p:cNvPr>
          <p:cNvSpPr txBox="1"/>
          <p:nvPr/>
        </p:nvSpPr>
        <p:spPr>
          <a:xfrm>
            <a:off x="7021585" y="2292751"/>
            <a:ext cx="5206121" cy="1617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US" kern="100" baseline="-250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interior</a:t>
            </a: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is the “One Design Lane Loaded” equation from LRFD Table 4.6.2.2.2b-1.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 divide by 1.2 per LRFD 3.6.1.1.2.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n-US" kern="100" baseline="-250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is the same as “e” per LRFD Table 4.6.2.2.2d-1 with the value not to exceed 1.0.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C55CD8-3365-06FA-5681-D456487CB7CC}"/>
              </a:ext>
            </a:extLst>
          </p:cNvPr>
          <p:cNvSpPr txBox="1"/>
          <p:nvPr/>
        </p:nvSpPr>
        <p:spPr>
          <a:xfrm>
            <a:off x="7021585" y="3997681"/>
            <a:ext cx="4714613" cy="2233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Applies to: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 1 continuous spans and Case 2.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 or more girders.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spans in Unit have lengths ≥ 150’.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Girder spacing </a:t>
            </a: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≥ 9’.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n-US" kern="100" baseline="-250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/S ≤ 0.26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E1096-3D42-EFDC-A0AF-D5CBD2F0C7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190"/>
          <a:stretch/>
        </p:blipFill>
        <p:spPr>
          <a:xfrm>
            <a:off x="7609506" y="1313880"/>
            <a:ext cx="3081646" cy="886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63DC8C-826B-68D5-D053-A97A8A006CF3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044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533CC4C-0156-81C1-A512-35133D22F539}"/>
              </a:ext>
            </a:extLst>
          </p:cNvPr>
          <p:cNvGrpSpPr/>
          <p:nvPr/>
        </p:nvGrpSpPr>
        <p:grpSpPr>
          <a:xfrm>
            <a:off x="1635853" y="2676089"/>
            <a:ext cx="8657439" cy="3685964"/>
            <a:chOff x="4813222" y="1543574"/>
            <a:chExt cx="7378778" cy="3187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57AC30-4427-A59F-290F-DF914642B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9" t="599" r="3323" b="24152"/>
            <a:stretch/>
          </p:blipFill>
          <p:spPr>
            <a:xfrm>
              <a:off x="4813222" y="1543574"/>
              <a:ext cx="7320055" cy="31878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FE1EB2-DCF0-0CA2-E280-57F6197714FF}"/>
                </a:ext>
              </a:extLst>
            </p:cNvPr>
            <p:cNvSpPr/>
            <p:nvPr/>
          </p:nvSpPr>
          <p:spPr>
            <a:xfrm>
              <a:off x="4874004" y="1862356"/>
              <a:ext cx="7317996" cy="286903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 Fatigue Moment Range Modifications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7AF23-D833-2E1B-CC1A-294CBBD94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DAE980-A92C-35B7-550A-7E7F94FB3DA2}"/>
              </a:ext>
            </a:extLst>
          </p:cNvPr>
          <p:cNvSpPr txBox="1"/>
          <p:nvPr/>
        </p:nvSpPr>
        <p:spPr>
          <a:xfrm>
            <a:off x="1635853" y="1304421"/>
            <a:ext cx="85861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Zone 1</a:t>
            </a:r>
            <a:r>
              <a:rPr lang="en-US" dirty="0"/>
              <a:t>:  In the vicinity of the Support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Use the LRFD LLDF at the support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Use LLDF</a:t>
            </a:r>
            <a:r>
              <a:rPr lang="en-US" baseline="-25000" dirty="0"/>
              <a:t>mfatExt</a:t>
            </a:r>
            <a:r>
              <a:rPr lang="en-US" dirty="0"/>
              <a:t> at the adjacent 10</a:t>
            </a:r>
            <a:r>
              <a:rPr lang="en-US" baseline="30000" dirty="0"/>
              <a:t>th</a:t>
            </a:r>
            <a:r>
              <a:rPr lang="en-US" dirty="0"/>
              <a:t> point on each side of the support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Transition linear interpolate between points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BF34F8-5341-444B-BA5E-6C8F12EA1D13}"/>
              </a:ext>
            </a:extLst>
          </p:cNvPr>
          <p:cNvSpPr/>
          <p:nvPr/>
        </p:nvSpPr>
        <p:spPr>
          <a:xfrm>
            <a:off x="5641596" y="3837274"/>
            <a:ext cx="1098958" cy="1627464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B9EDE9-8691-6B1D-E8BD-3C2D9A7E3D2D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1161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4B1612-D019-DCD3-CCC5-92AE7034AFAE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6CB33-17FA-63BD-2A90-1F31082C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4515"/>
            <a:ext cx="11430000" cy="10972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Objective:  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Criteria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Analysis and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A5728-1926-0ACC-5BB6-0E0C4B2B0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776" y="1313879"/>
            <a:ext cx="6724475" cy="5168319"/>
          </a:xfrm>
        </p:spPr>
        <p:txBody>
          <a:bodyPr anchor="t">
            <a:no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Review Past and Current SDGs Criteria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Background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Five Cases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Phase Construction and Widening Rules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i="1" dirty="0"/>
              <a:t>Criteria Revisions -</a:t>
            </a:r>
            <a:r>
              <a:rPr lang="en-US" sz="2200" dirty="0"/>
              <a:t> Curved Steel I-G and Steel Boxes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Procedure to Calculate the ADTT</a:t>
            </a:r>
            <a:r>
              <a:rPr lang="en-US" sz="2200" baseline="-25000" dirty="0"/>
              <a:t>SL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E06444-5C6B-BBA1-C015-CC18771A92B6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9812A4-A4A0-279F-7D1C-0E34F2FCCEF7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0BE63-A7D0-985D-93FC-D620C4950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8" name="Picture 7" descr="A construction of a building&#10;&#10;Description automatically generated">
            <a:extLst>
              <a:ext uri="{FF2B5EF4-FFF2-40B4-BE49-F238E27FC236}">
                <a16:creationId xmlns:a16="http://schemas.microsoft.com/office/drawing/2014/main" id="{874BE4D4-9D89-B9C3-F05B-C6DF0784F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 t="8318" r="16116" b="17676"/>
          <a:stretch/>
        </p:blipFill>
        <p:spPr>
          <a:xfrm>
            <a:off x="7209748" y="1975607"/>
            <a:ext cx="4878089" cy="3415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A6BF4F-9043-8366-4D48-4C8D10F42CB5}"/>
              </a:ext>
            </a:extLst>
          </p:cNvPr>
          <p:cNvSpPr txBox="1"/>
          <p:nvPr/>
        </p:nvSpPr>
        <p:spPr>
          <a:xfrm>
            <a:off x="7184580" y="1384532"/>
            <a:ext cx="487809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masis MT Pro Black" panose="02040A04050005020304" pitchFamily="18" charset="0"/>
                <a:cs typeface="Arial" panose="020B0604020202020204" pitchFamily="34" charset="0"/>
              </a:rPr>
              <a:t>Straight Steel I-Girder (SSI-G) </a:t>
            </a:r>
            <a:endParaRPr lang="en-US" sz="2400" dirty="0">
              <a:latin typeface="Amasis MT Pro Black" panose="02040A040500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6C63E-96FC-ED20-FD68-9D9CE211C2E1}"/>
              </a:ext>
            </a:extLst>
          </p:cNvPr>
          <p:cNvSpPr txBox="1"/>
          <p:nvPr/>
        </p:nvSpPr>
        <p:spPr>
          <a:xfrm>
            <a:off x="8992999" y="5531055"/>
            <a:ext cx="1967567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SDB 24-01</a:t>
            </a:r>
          </a:p>
          <a:p>
            <a:pPr algn="ctr"/>
            <a:r>
              <a:rPr lang="en-US" sz="2400" dirty="0"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Released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05BCC8-1520-AA66-CC06-0EBE6A2981CC}"/>
              </a:ext>
            </a:extLst>
          </p:cNvPr>
          <p:cNvSpPr txBox="1"/>
          <p:nvPr/>
        </p:nvSpPr>
        <p:spPr>
          <a:xfrm>
            <a:off x="0" y="649118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7392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533CC4C-0156-81C1-A512-35133D22F539}"/>
              </a:ext>
            </a:extLst>
          </p:cNvPr>
          <p:cNvGrpSpPr/>
          <p:nvPr/>
        </p:nvGrpSpPr>
        <p:grpSpPr>
          <a:xfrm>
            <a:off x="1635853" y="2676089"/>
            <a:ext cx="8657439" cy="3685964"/>
            <a:chOff x="4813222" y="1543574"/>
            <a:chExt cx="7378778" cy="3187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57AC30-4427-A59F-290F-DF914642B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9" t="599" r="3323" b="24152"/>
            <a:stretch/>
          </p:blipFill>
          <p:spPr>
            <a:xfrm>
              <a:off x="4813222" y="1543574"/>
              <a:ext cx="7320055" cy="31878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FE1EB2-DCF0-0CA2-E280-57F6197714FF}"/>
                </a:ext>
              </a:extLst>
            </p:cNvPr>
            <p:cNvSpPr/>
            <p:nvPr/>
          </p:nvSpPr>
          <p:spPr>
            <a:xfrm>
              <a:off x="4874004" y="1862356"/>
              <a:ext cx="7317996" cy="286903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 Fatigue Moment Range Modifications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7AF23-D833-2E1B-CC1A-294CBBD94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DAE980-A92C-35B7-550A-7E7F94FB3DA2}"/>
              </a:ext>
            </a:extLst>
          </p:cNvPr>
          <p:cNvSpPr txBox="1"/>
          <p:nvPr/>
        </p:nvSpPr>
        <p:spPr>
          <a:xfrm>
            <a:off x="1635853" y="1304421"/>
            <a:ext cx="8586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Zone 2</a:t>
            </a:r>
            <a:r>
              <a:rPr lang="en-US" dirty="0"/>
              <a:t>:  In the vicinity of the End Support at the obtuse corner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Applies to the last 30% of the span length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Calculate SCR at the tenth points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D91859-AFA4-EFBD-C2E1-F378F9BA4D17}"/>
              </a:ext>
            </a:extLst>
          </p:cNvPr>
          <p:cNvSpPr/>
          <p:nvPr/>
        </p:nvSpPr>
        <p:spPr>
          <a:xfrm>
            <a:off x="8372213" y="3783435"/>
            <a:ext cx="1065402" cy="2181137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1FC26F-3F34-E3F4-21F0-00EF53E18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947" y="1525267"/>
            <a:ext cx="3841273" cy="14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1200000" rev="0"/>
            </a:camera>
            <a:lightRig rig="soft" dir="t"/>
          </a:scene3d>
          <a:sp3d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1E0FEF-F1B7-155B-5943-05BC1B032EF5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5096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533CC4C-0156-81C1-A512-35133D22F539}"/>
              </a:ext>
            </a:extLst>
          </p:cNvPr>
          <p:cNvGrpSpPr/>
          <p:nvPr/>
        </p:nvGrpSpPr>
        <p:grpSpPr>
          <a:xfrm>
            <a:off x="1635853" y="2676089"/>
            <a:ext cx="8657439" cy="3685964"/>
            <a:chOff x="4813222" y="1543574"/>
            <a:chExt cx="7378778" cy="3187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57AC30-4427-A59F-290F-DF914642B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9" t="599" r="3323" b="24152"/>
            <a:stretch/>
          </p:blipFill>
          <p:spPr>
            <a:xfrm>
              <a:off x="4813222" y="1543574"/>
              <a:ext cx="7320055" cy="31878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FE1EB2-DCF0-0CA2-E280-57F6197714FF}"/>
                </a:ext>
              </a:extLst>
            </p:cNvPr>
            <p:cNvSpPr/>
            <p:nvPr/>
          </p:nvSpPr>
          <p:spPr>
            <a:xfrm>
              <a:off x="4874004" y="1862356"/>
              <a:ext cx="7317996" cy="286903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 Fatigue Moment Range Modifications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7AF23-D833-2E1B-CC1A-294CBBD94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DAE980-A92C-35B7-550A-7E7F94FB3DA2}"/>
              </a:ext>
            </a:extLst>
          </p:cNvPr>
          <p:cNvSpPr txBox="1"/>
          <p:nvPr/>
        </p:nvSpPr>
        <p:spPr>
          <a:xfrm>
            <a:off x="1635853" y="1304421"/>
            <a:ext cx="85861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Zone 3</a:t>
            </a:r>
            <a:r>
              <a:rPr lang="en-US" dirty="0"/>
              <a:t>:  In the vicinity of positive moment areas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Calculate the reduction factor, RF</a:t>
            </a:r>
            <a:r>
              <a:rPr lang="en-US" baseline="-25000" dirty="0"/>
              <a:t>Zone3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Apply it to the maximum stress range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Extend this Reduced maximum value as a horizontal line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D91859-AFA4-EFBD-C2E1-F378F9BA4D17}"/>
              </a:ext>
            </a:extLst>
          </p:cNvPr>
          <p:cNvSpPr/>
          <p:nvPr/>
        </p:nvSpPr>
        <p:spPr>
          <a:xfrm>
            <a:off x="7046752" y="3721416"/>
            <a:ext cx="1384184" cy="842195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4DBAFC-B0E6-8A55-71CD-F6DB90273D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t="73931" r="52481" b="14304"/>
          <a:stretch/>
        </p:blipFill>
        <p:spPr>
          <a:xfrm>
            <a:off x="7424258" y="1563295"/>
            <a:ext cx="2570858" cy="5663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8D12D4-59A6-F6AE-2D79-7E7BC8ECD84A}"/>
              </a:ext>
            </a:extLst>
          </p:cNvPr>
          <p:cNvSpPr/>
          <p:nvPr/>
        </p:nvSpPr>
        <p:spPr>
          <a:xfrm>
            <a:off x="3742887" y="3697446"/>
            <a:ext cx="1384184" cy="748720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CC67E-CAC9-1050-9463-70547358F517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16333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 Summary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7AF23-D833-2E1B-CC1A-294CBBD94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10" name="Double Bracket 9">
            <a:extLst>
              <a:ext uri="{FF2B5EF4-FFF2-40B4-BE49-F238E27FC236}">
                <a16:creationId xmlns:a16="http://schemas.microsoft.com/office/drawing/2014/main" id="{1EC2EAEE-F5D9-B043-2580-F93CE1A780FE}"/>
              </a:ext>
            </a:extLst>
          </p:cNvPr>
          <p:cNvSpPr/>
          <p:nvPr/>
        </p:nvSpPr>
        <p:spPr>
          <a:xfrm>
            <a:off x="6043297" y="1645509"/>
            <a:ext cx="5550674" cy="2898020"/>
          </a:xfrm>
          <a:prstGeom prst="bracketPair">
            <a:avLst>
              <a:gd name="adj" fmla="val 6921"/>
            </a:avLst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A3FE2B7-319E-CE5C-C0C2-2FE612104D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2249677"/>
              </p:ext>
            </p:extLst>
          </p:nvPr>
        </p:nvGraphicFramePr>
        <p:xfrm>
          <a:off x="0" y="1325563"/>
          <a:ext cx="12192000" cy="5113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2CE310C-DA5A-EEA1-2923-8DD846B895B3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3094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3: LGA &amp; RMA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832C66-064F-F1E6-0600-FDA504F4D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1BFEDD-07E8-511B-4DB9-4E4ED1E3B83B}"/>
              </a:ext>
            </a:extLst>
          </p:cNvPr>
          <p:cNvGrpSpPr/>
          <p:nvPr/>
        </p:nvGrpSpPr>
        <p:grpSpPr>
          <a:xfrm>
            <a:off x="1" y="1356057"/>
            <a:ext cx="6830010" cy="1483744"/>
            <a:chOff x="643674" y="1441260"/>
            <a:chExt cx="7930331" cy="154397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580F03E-5221-BD9D-148D-686DD6600AB9}"/>
                </a:ext>
              </a:extLst>
            </p:cNvPr>
            <p:cNvGrpSpPr/>
            <p:nvPr/>
          </p:nvGrpSpPr>
          <p:grpSpPr>
            <a:xfrm>
              <a:off x="643674" y="1441260"/>
              <a:ext cx="7930331" cy="1543976"/>
              <a:chOff x="643674" y="1441260"/>
              <a:chExt cx="7930331" cy="15439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6D8367C-579A-BE26-8B30-CD1AC1B45D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79938"/>
              <a:stretch/>
            </p:blipFill>
            <p:spPr>
              <a:xfrm>
                <a:off x="645448" y="1441260"/>
                <a:ext cx="7928557" cy="104188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34E7325-DC0D-DA79-FBFC-9A75B3E440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9268" b="50830"/>
              <a:stretch/>
            </p:blipFill>
            <p:spPr>
              <a:xfrm>
                <a:off x="643674" y="2470945"/>
                <a:ext cx="7928557" cy="51429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520E9D-A3ED-3427-8CAD-DFA9B82005FD}"/>
                </a:ext>
              </a:extLst>
            </p:cNvPr>
            <p:cNvSpPr/>
            <p:nvPr/>
          </p:nvSpPr>
          <p:spPr>
            <a:xfrm>
              <a:off x="755009" y="1761159"/>
              <a:ext cx="7768206" cy="120854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DD25A72-36FF-7F42-232E-F7070EAB0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86958"/>
              </p:ext>
            </p:extLst>
          </p:nvPr>
        </p:nvGraphicFramePr>
        <p:xfrm>
          <a:off x="-478799" y="2978824"/>
          <a:ext cx="8128000" cy="333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C80266D-0475-B016-EEEC-5AA58D470EC2}"/>
              </a:ext>
            </a:extLst>
          </p:cNvPr>
          <p:cNvGrpSpPr/>
          <p:nvPr/>
        </p:nvGrpSpPr>
        <p:grpSpPr>
          <a:xfrm>
            <a:off x="6880627" y="2371834"/>
            <a:ext cx="5172205" cy="3020471"/>
            <a:chOff x="6880627" y="2371834"/>
            <a:chExt cx="5172205" cy="30204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B58108-F578-9667-0D76-CECF422F1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7120"/>
            <a:stretch/>
          </p:blipFill>
          <p:spPr>
            <a:xfrm>
              <a:off x="6880627" y="2371834"/>
              <a:ext cx="5172205" cy="30204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1500000">
                <a:rot lat="21594000" lon="1200000" rev="21594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2A7C8A2-4DA3-59B3-03DB-000A0C3B34AA}"/>
                </a:ext>
              </a:extLst>
            </p:cNvPr>
            <p:cNvSpPr/>
            <p:nvPr/>
          </p:nvSpPr>
          <p:spPr>
            <a:xfrm>
              <a:off x="7256477" y="4404220"/>
              <a:ext cx="3959604" cy="988085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E8EFB84-D60B-BD49-2878-2753C3B2633E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511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4 &amp; 5: RMA (Case 5 3D-FEA)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0D71D-9FF3-4D98-AB2F-0BD1F564D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43FB7C-06AC-2D47-689C-6870130D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06" y="3219934"/>
            <a:ext cx="5885451" cy="66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66735F-EAF8-477A-4D79-33A312CB1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0"/>
          <a:stretch/>
        </p:blipFill>
        <p:spPr>
          <a:xfrm>
            <a:off x="153905" y="4120373"/>
            <a:ext cx="5885451" cy="2241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8E573F8-90F3-4B94-4DD6-92D42538CA3D}"/>
              </a:ext>
            </a:extLst>
          </p:cNvPr>
          <p:cNvGrpSpPr/>
          <p:nvPr/>
        </p:nvGrpSpPr>
        <p:grpSpPr>
          <a:xfrm>
            <a:off x="66407" y="1376748"/>
            <a:ext cx="6830010" cy="1647577"/>
            <a:chOff x="653414" y="1441260"/>
            <a:chExt cx="7930331" cy="17144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9F8C1EB-C5EC-C47D-576E-9CF2D7AEF413}"/>
                </a:ext>
              </a:extLst>
            </p:cNvPr>
            <p:cNvGrpSpPr/>
            <p:nvPr/>
          </p:nvGrpSpPr>
          <p:grpSpPr>
            <a:xfrm>
              <a:off x="653414" y="1441260"/>
              <a:ext cx="7930331" cy="1714454"/>
              <a:chOff x="653414" y="1441260"/>
              <a:chExt cx="7930331" cy="171445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ABB7F41-80BB-9BD1-9640-36DD5FB034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79938"/>
              <a:stretch/>
            </p:blipFill>
            <p:spPr>
              <a:xfrm>
                <a:off x="655188" y="1441260"/>
                <a:ext cx="7928557" cy="104188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1A81CDC-6DB7-6FAC-99A1-0B82330574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8871" b="37463"/>
              <a:stretch/>
            </p:blipFill>
            <p:spPr>
              <a:xfrm>
                <a:off x="653414" y="2445929"/>
                <a:ext cx="7928557" cy="70978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5FBCC6-B3AB-A651-2296-7C4F9F6727DC}"/>
                </a:ext>
              </a:extLst>
            </p:cNvPr>
            <p:cNvSpPr/>
            <p:nvPr/>
          </p:nvSpPr>
          <p:spPr>
            <a:xfrm>
              <a:off x="755009" y="1761159"/>
              <a:ext cx="7768206" cy="13945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73E64C9-54AB-DE8B-2BB5-597E1D1D0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725" y="1966806"/>
            <a:ext cx="4923369" cy="154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B5F7BB-AD69-F730-B6FC-F7517D34443B}"/>
              </a:ext>
            </a:extLst>
          </p:cNvPr>
          <p:cNvSpPr txBox="1"/>
          <p:nvPr/>
        </p:nvSpPr>
        <p:spPr>
          <a:xfrm>
            <a:off x="7663235" y="3754171"/>
            <a:ext cx="4060270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000" i="0" u="none" strike="noStrike" baseline="0" dirty="0"/>
              <a:t>Bridge 1 (</a:t>
            </a:r>
            <a:r>
              <a:rPr lang="en-US" sz="1000" i="1" u="none" strike="noStrike" baseline="0" dirty="0"/>
              <a:t>Ls </a:t>
            </a:r>
            <a:r>
              <a:rPr lang="en-US" sz="1000" i="0" u="none" strike="noStrike" baseline="0" dirty="0"/>
              <a:t>= 208 ft; </a:t>
            </a:r>
            <a:r>
              <a:rPr lang="en-US" sz="1000" i="1" u="none" strike="noStrike" baseline="0" dirty="0"/>
              <a:t>wg </a:t>
            </a:r>
            <a:r>
              <a:rPr lang="en-US" sz="1000" i="0" u="none" strike="noStrike" baseline="0" dirty="0"/>
              <a:t>= 82.5 ft; </a:t>
            </a:r>
            <a:r>
              <a:rPr lang="el-GR" sz="1000" i="0" u="none" strike="noStrike" baseline="0" dirty="0"/>
              <a:t>θ = 49.4°, 49.4°; </a:t>
            </a:r>
            <a:r>
              <a:rPr lang="en-US" sz="1000" i="1" u="none" strike="noStrike" baseline="0" dirty="0"/>
              <a:t>Is </a:t>
            </a:r>
            <a:r>
              <a:rPr lang="en-US" sz="1000" i="0" u="none" strike="noStrike" baseline="0" dirty="0"/>
              <a:t>= 0.46) BE535</a:t>
            </a:r>
            <a:endParaRPr lang="en-US" sz="1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0A8D38-A97A-EA7A-529C-804BA4A32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286" y="4587452"/>
            <a:ext cx="5288423" cy="72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006655D-5F79-D88C-2806-3231376C0D18}"/>
              </a:ext>
            </a:extLst>
          </p:cNvPr>
          <p:cNvSpPr txBox="1"/>
          <p:nvPr/>
        </p:nvSpPr>
        <p:spPr>
          <a:xfrm>
            <a:off x="7348647" y="5634732"/>
            <a:ext cx="4689447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000" i="0" u="none" strike="noStrike" baseline="0" dirty="0"/>
              <a:t>Bridge 10 (</a:t>
            </a:r>
            <a:r>
              <a:rPr lang="en-US" sz="1000" i="1" u="none" strike="noStrike" baseline="0" dirty="0"/>
              <a:t>Ls </a:t>
            </a:r>
            <a:r>
              <a:rPr lang="en-US" sz="1000" i="0" u="none" strike="noStrike" baseline="0" dirty="0"/>
              <a:t>= 202 ft, 158 ft; </a:t>
            </a:r>
            <a:r>
              <a:rPr lang="en-US" sz="1000" i="1" u="none" strike="noStrike" baseline="0" dirty="0"/>
              <a:t>wg </a:t>
            </a:r>
            <a:r>
              <a:rPr lang="en-US" sz="1000" i="0" u="none" strike="noStrike" baseline="0" dirty="0"/>
              <a:t>= 57.5 ft; </a:t>
            </a:r>
            <a:r>
              <a:rPr lang="el-GR" sz="1000" i="0" u="none" strike="noStrike" baseline="0" dirty="0"/>
              <a:t>θ = 57.2°, 57.2°, 57.2°; </a:t>
            </a:r>
            <a:r>
              <a:rPr lang="en-US" sz="1000" i="1" u="none" strike="noStrike" baseline="0" dirty="0"/>
              <a:t>Is </a:t>
            </a:r>
            <a:r>
              <a:rPr lang="en-US" sz="1000" i="0" u="none" strike="noStrike" baseline="0" dirty="0"/>
              <a:t>= 0.47) BE535</a:t>
            </a:r>
            <a:endParaRPr 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CE506-FF4F-4137-E712-0AA3585CBFE2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98944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Construction and Widening Rules: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207D3-3AFF-2A87-343D-10DCBE459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4295AE-F590-38AB-DA9D-856B70AF8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232"/>
          <a:stretch/>
        </p:blipFill>
        <p:spPr>
          <a:xfrm>
            <a:off x="115469" y="1476565"/>
            <a:ext cx="5930193" cy="673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AE33AB-67EC-C9D9-8EEE-2332EA4B8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21756" r="754" b="26074"/>
          <a:stretch/>
        </p:blipFill>
        <p:spPr>
          <a:xfrm>
            <a:off x="6146337" y="1921908"/>
            <a:ext cx="5930191" cy="226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2970E4D5-3B47-C357-676E-A24819EA12F4}"/>
              </a:ext>
            </a:extLst>
          </p:cNvPr>
          <p:cNvGrpSpPr/>
          <p:nvPr/>
        </p:nvGrpSpPr>
        <p:grpSpPr>
          <a:xfrm>
            <a:off x="81914" y="2876988"/>
            <a:ext cx="5930193" cy="1926565"/>
            <a:chOff x="115470" y="2876988"/>
            <a:chExt cx="5930193" cy="19265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518556-2329-EB75-6EE2-40290393C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2864" b="636"/>
            <a:stretch/>
          </p:blipFill>
          <p:spPr>
            <a:xfrm>
              <a:off x="115470" y="2876988"/>
              <a:ext cx="5930193" cy="19265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344AC5-0664-7C98-71E9-98D34E598F9A}"/>
                </a:ext>
              </a:extLst>
            </p:cNvPr>
            <p:cNvCxnSpPr/>
            <p:nvPr/>
          </p:nvCxnSpPr>
          <p:spPr>
            <a:xfrm>
              <a:off x="494950" y="3095538"/>
              <a:ext cx="146304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29C552E-B4AE-3FA0-CB06-2F09924E9923}"/>
              </a:ext>
            </a:extLst>
          </p:cNvPr>
          <p:cNvGrpSpPr/>
          <p:nvPr/>
        </p:nvGrpSpPr>
        <p:grpSpPr>
          <a:xfrm>
            <a:off x="6146336" y="2376989"/>
            <a:ext cx="5930192" cy="2426564"/>
            <a:chOff x="6146336" y="2376989"/>
            <a:chExt cx="5930192" cy="24265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F9AD16-1D74-C393-EB96-69C0EEF65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886"/>
            <a:stretch/>
          </p:blipFill>
          <p:spPr>
            <a:xfrm>
              <a:off x="6146336" y="2376989"/>
              <a:ext cx="5930192" cy="24265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A96BB04-544E-0A93-0032-0290ECD29383}"/>
                </a:ext>
              </a:extLst>
            </p:cNvPr>
            <p:cNvCxnSpPr>
              <a:cxnSpLocks/>
            </p:cNvCxnSpPr>
            <p:nvPr/>
          </p:nvCxnSpPr>
          <p:spPr>
            <a:xfrm>
              <a:off x="6406395" y="3138882"/>
              <a:ext cx="62357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D2E833-7AD4-D14E-BC56-9C6256A37A8E}"/>
                </a:ext>
              </a:extLst>
            </p:cNvPr>
            <p:cNvCxnSpPr>
              <a:cxnSpLocks/>
            </p:cNvCxnSpPr>
            <p:nvPr/>
          </p:nvCxnSpPr>
          <p:spPr>
            <a:xfrm>
              <a:off x="6684629" y="2594996"/>
              <a:ext cx="52990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5A00924-6FD0-84C4-3075-CF1D634C28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34" b="24202"/>
          <a:stretch/>
        </p:blipFill>
        <p:spPr>
          <a:xfrm>
            <a:off x="6146335" y="1472167"/>
            <a:ext cx="5930193" cy="329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D5729D84-4F86-44B0-4875-B150E1940E57}"/>
              </a:ext>
            </a:extLst>
          </p:cNvPr>
          <p:cNvGrpSpPr/>
          <p:nvPr/>
        </p:nvGrpSpPr>
        <p:grpSpPr>
          <a:xfrm>
            <a:off x="8092643" y="5376100"/>
            <a:ext cx="3994486" cy="819246"/>
            <a:chOff x="8092643" y="5157986"/>
            <a:chExt cx="3994486" cy="81924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FDDB552-AD25-F3C1-F8F7-9D5F5BEA2AA8}"/>
                </a:ext>
              </a:extLst>
            </p:cNvPr>
            <p:cNvGrpSpPr/>
            <p:nvPr/>
          </p:nvGrpSpPr>
          <p:grpSpPr>
            <a:xfrm>
              <a:off x="8092643" y="5157986"/>
              <a:ext cx="3994486" cy="819246"/>
              <a:chOff x="8092643" y="5157986"/>
              <a:chExt cx="3994486" cy="81924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6A8784B-1515-70AC-B4B6-6AF8F71F58B8}"/>
                  </a:ext>
                </a:extLst>
              </p:cNvPr>
              <p:cNvGrpSpPr/>
              <p:nvPr/>
            </p:nvGrpSpPr>
            <p:grpSpPr>
              <a:xfrm>
                <a:off x="8092643" y="5160187"/>
                <a:ext cx="3994486" cy="817045"/>
                <a:chOff x="8092643" y="5160187"/>
                <a:chExt cx="3994486" cy="817045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26B6AE6E-4361-D8D0-BAE1-B14960F23156}"/>
                    </a:ext>
                  </a:extLst>
                </p:cNvPr>
                <p:cNvGrpSpPr/>
                <p:nvPr/>
              </p:nvGrpSpPr>
              <p:grpSpPr>
                <a:xfrm>
                  <a:off x="8092643" y="5160187"/>
                  <a:ext cx="3994486" cy="814920"/>
                  <a:chOff x="5897723" y="5178720"/>
                  <a:chExt cx="4664017" cy="896371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A27220AC-CF7C-18A4-E18C-A481C602BB88}"/>
                      </a:ext>
                    </a:extLst>
                  </p:cNvPr>
                  <p:cNvGrpSpPr/>
                  <p:nvPr/>
                </p:nvGrpSpPr>
                <p:grpSpPr>
                  <a:xfrm>
                    <a:off x="5897723" y="5178720"/>
                    <a:ext cx="4664017" cy="896371"/>
                    <a:chOff x="5964835" y="5119383"/>
                    <a:chExt cx="4664017" cy="896371"/>
                  </a:xfrm>
                </p:grpSpPr>
                <p:pic>
                  <p:nvPicPr>
                    <p:cNvPr id="43" name="Picture 42">
                      <a:extLst>
                        <a:ext uri="{FF2B5EF4-FFF2-40B4-BE49-F238E27FC236}">
                          <a16:creationId xmlns:a16="http://schemas.microsoft.com/office/drawing/2014/main" id="{8EAFE34D-B88D-6617-AEE0-56FD4558B8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t="67213" r="9117" b="6502"/>
                    <a:stretch/>
                  </p:blipFill>
                  <p:spPr>
                    <a:xfrm>
                      <a:off x="5964835" y="5314420"/>
                      <a:ext cx="4664017" cy="70133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</p:pic>
                <p:pic>
                  <p:nvPicPr>
                    <p:cNvPr id="44" name="Picture 43">
                      <a:extLst>
                        <a:ext uri="{FF2B5EF4-FFF2-40B4-BE49-F238E27FC236}">
                          <a16:creationId xmlns:a16="http://schemas.microsoft.com/office/drawing/2014/main" id="{2DB76396-1114-BA66-DE4E-8D3302A8C3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t="4315" r="8601" b="88770"/>
                    <a:stretch/>
                  </p:blipFill>
                  <p:spPr>
                    <a:xfrm>
                      <a:off x="5964835" y="5119383"/>
                      <a:ext cx="4664017" cy="183470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</p:pic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14003861-F8B6-3AD8-B740-D6490140E82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42077" y="5494789"/>
                      <a:ext cx="0" cy="484632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BEE2E059-5A10-A400-AB16-19F7B8BE47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2684" y="5674581"/>
                      <a:ext cx="176168" cy="2248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B086B92D-4B93-03CA-9C9D-C6C39A3B3D63}"/>
                      </a:ext>
                    </a:extLst>
                  </p:cNvPr>
                  <p:cNvSpPr/>
                  <p:nvPr/>
                </p:nvSpPr>
                <p:spPr>
                  <a:xfrm>
                    <a:off x="7368332" y="5830559"/>
                    <a:ext cx="743821" cy="22483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7052495-3CCC-0092-654D-A5CF5300D736}"/>
                      </a:ext>
                    </a:extLst>
                  </p:cNvPr>
                  <p:cNvSpPr/>
                  <p:nvPr/>
                </p:nvSpPr>
                <p:spPr>
                  <a:xfrm>
                    <a:off x="7274515" y="5587311"/>
                    <a:ext cx="91416" cy="433096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8FED4247-F381-84D0-5CD6-F9B0ACBC5794}"/>
                      </a:ext>
                    </a:extLst>
                  </p:cNvPr>
                  <p:cNvSpPr/>
                  <p:nvPr/>
                </p:nvSpPr>
                <p:spPr>
                  <a:xfrm>
                    <a:off x="8121037" y="5576479"/>
                    <a:ext cx="91428" cy="433097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2EDB7E0F-B06C-81F2-3DAD-CB2080EB4B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5554" t="67470" r="34532" b="6503"/>
                <a:stretch/>
              </p:blipFill>
              <p:spPr>
                <a:xfrm>
                  <a:off x="9239029" y="5345890"/>
                  <a:ext cx="875251" cy="63134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35E5DC1-57A0-EC21-9B97-3BE211659A03}"/>
                  </a:ext>
                </a:extLst>
              </p:cNvPr>
              <p:cNvSpPr txBox="1"/>
              <p:nvPr/>
            </p:nvSpPr>
            <p:spPr>
              <a:xfrm>
                <a:off x="8092643" y="5157986"/>
                <a:ext cx="3983885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/>
                  <a:t>Final Condition</a:t>
                </a:r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C716294-637B-F7AB-6C63-87E7617F71A2}"/>
                </a:ext>
              </a:extLst>
            </p:cNvPr>
            <p:cNvCxnSpPr/>
            <p:nvPr/>
          </p:nvCxnSpPr>
          <p:spPr>
            <a:xfrm>
              <a:off x="8092643" y="5972906"/>
              <a:ext cx="399448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231475D-973C-3A00-2FD4-067F0FCFA23E}"/>
              </a:ext>
            </a:extLst>
          </p:cNvPr>
          <p:cNvGrpSpPr/>
          <p:nvPr/>
        </p:nvGrpSpPr>
        <p:grpSpPr>
          <a:xfrm>
            <a:off x="53710" y="5161534"/>
            <a:ext cx="3590721" cy="1013783"/>
            <a:chOff x="53710" y="4943420"/>
            <a:chExt cx="3590721" cy="101378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9BA3425-FF1A-EC53-9A00-CEF154B5E6AC}"/>
                </a:ext>
              </a:extLst>
            </p:cNvPr>
            <p:cNvGrpSpPr/>
            <p:nvPr/>
          </p:nvGrpSpPr>
          <p:grpSpPr>
            <a:xfrm>
              <a:off x="53710" y="5142283"/>
              <a:ext cx="3590721" cy="814920"/>
              <a:chOff x="18544" y="5152778"/>
              <a:chExt cx="3941292" cy="79778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BAC31C6-7ED3-E338-4EB3-A638DA428676}"/>
                  </a:ext>
                </a:extLst>
              </p:cNvPr>
              <p:cNvGrpSpPr/>
              <p:nvPr/>
            </p:nvGrpSpPr>
            <p:grpSpPr>
              <a:xfrm>
                <a:off x="24364" y="5152778"/>
                <a:ext cx="3935472" cy="797780"/>
                <a:chOff x="988872" y="5156596"/>
                <a:chExt cx="4690475" cy="914114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74DE7E5E-B5F6-CA7C-27E7-FABC459924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4315" r="8601" b="61426"/>
                <a:stretch/>
              </p:blipFill>
              <p:spPr>
                <a:xfrm>
                  <a:off x="988872" y="5156596"/>
                  <a:ext cx="4690475" cy="91411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4BA3EE8-CCF4-F507-7282-8BA60FF65F0D}"/>
                    </a:ext>
                  </a:extLst>
                </p:cNvPr>
                <p:cNvSpPr/>
                <p:nvPr/>
              </p:nvSpPr>
              <p:spPr>
                <a:xfrm>
                  <a:off x="5499586" y="5594419"/>
                  <a:ext cx="176168" cy="2248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0A9515D-5489-AFAC-CBAE-E35DC252EF48}"/>
                    </a:ext>
                  </a:extLst>
                </p:cNvPr>
                <p:cNvSpPr/>
                <p:nvPr/>
              </p:nvSpPr>
              <p:spPr>
                <a:xfrm>
                  <a:off x="3122248" y="5739235"/>
                  <a:ext cx="176168" cy="2248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4DFBBAE-0594-D467-C836-7F4181CD83D4}"/>
                    </a:ext>
                  </a:extLst>
                </p:cNvPr>
                <p:cNvSpPr/>
                <p:nvPr/>
              </p:nvSpPr>
              <p:spPr>
                <a:xfrm>
                  <a:off x="3216200" y="5539869"/>
                  <a:ext cx="91440" cy="429417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6A80740-4C49-3222-2162-E69CEE13EB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544" y="5326994"/>
                <a:ext cx="3932457" cy="819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98C1A9C-5AB2-666E-4528-F770A2970EAE}"/>
                </a:ext>
              </a:extLst>
            </p:cNvPr>
            <p:cNvSpPr txBox="1"/>
            <p:nvPr/>
          </p:nvSpPr>
          <p:spPr>
            <a:xfrm>
              <a:off x="53710" y="4943420"/>
              <a:ext cx="3590721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                   Widening                                                                    Existing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AA9C79E-FD4B-B888-C36E-14E1BD136688}"/>
              </a:ext>
            </a:extLst>
          </p:cNvPr>
          <p:cNvGrpSpPr/>
          <p:nvPr/>
        </p:nvGrpSpPr>
        <p:grpSpPr>
          <a:xfrm>
            <a:off x="3856314" y="5177538"/>
            <a:ext cx="4009466" cy="1013482"/>
            <a:chOff x="3856314" y="4959424"/>
            <a:chExt cx="4009466" cy="101348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B852B2C-2645-6169-CD4F-689EC399F144}"/>
                </a:ext>
              </a:extLst>
            </p:cNvPr>
            <p:cNvGrpSpPr/>
            <p:nvPr/>
          </p:nvGrpSpPr>
          <p:grpSpPr>
            <a:xfrm>
              <a:off x="3871294" y="5157986"/>
              <a:ext cx="3994486" cy="814920"/>
              <a:chOff x="5897723" y="5178720"/>
              <a:chExt cx="4664017" cy="89637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86303FE-7910-4D70-E567-EF5ABC583786}"/>
                  </a:ext>
                </a:extLst>
              </p:cNvPr>
              <p:cNvGrpSpPr/>
              <p:nvPr/>
            </p:nvGrpSpPr>
            <p:grpSpPr>
              <a:xfrm>
                <a:off x="5897723" y="5178720"/>
                <a:ext cx="4664017" cy="896371"/>
                <a:chOff x="5964835" y="5119383"/>
                <a:chExt cx="4664017" cy="896371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83DF65B8-BC22-3835-44CF-0E7B81338A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67213" r="9117" b="6502"/>
                <a:stretch/>
              </p:blipFill>
              <p:spPr>
                <a:xfrm>
                  <a:off x="5964835" y="5314420"/>
                  <a:ext cx="4664017" cy="70133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CFCECCFD-1F3C-B9CD-4FAB-9B802C4D5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4315" r="8601" b="88770"/>
                <a:stretch/>
              </p:blipFill>
              <p:spPr>
                <a:xfrm>
                  <a:off x="5964835" y="5119383"/>
                  <a:ext cx="4664017" cy="18347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0603CBEF-3EF5-4639-6A76-1CFE92EBFB0B}"/>
                    </a:ext>
                  </a:extLst>
                </p:cNvPr>
                <p:cNvCxnSpPr/>
                <p:nvPr/>
              </p:nvCxnSpPr>
              <p:spPr>
                <a:xfrm flipV="1">
                  <a:off x="6342077" y="5494789"/>
                  <a:ext cx="0" cy="48463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EFC0707-426B-0BB9-84D8-D2E14D54D7EF}"/>
                    </a:ext>
                  </a:extLst>
                </p:cNvPr>
                <p:cNvSpPr/>
                <p:nvPr/>
              </p:nvSpPr>
              <p:spPr>
                <a:xfrm>
                  <a:off x="10452684" y="5674581"/>
                  <a:ext cx="176168" cy="2248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6B9238E-4282-316B-19B4-ABDC6B6403B9}"/>
                  </a:ext>
                </a:extLst>
              </p:cNvPr>
              <p:cNvSpPr/>
              <p:nvPr/>
            </p:nvSpPr>
            <p:spPr>
              <a:xfrm>
                <a:off x="7618603" y="5391431"/>
                <a:ext cx="367713" cy="224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50F0E97-6D2A-BD50-B5FA-1B9BD771CF6E}"/>
                  </a:ext>
                </a:extLst>
              </p:cNvPr>
              <p:cNvSpPr/>
              <p:nvPr/>
            </p:nvSpPr>
            <p:spPr>
              <a:xfrm>
                <a:off x="7368332" y="5830559"/>
                <a:ext cx="743821" cy="224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2FB3EB-0513-29BF-3EB7-8D17B2E66E6D}"/>
                  </a:ext>
                </a:extLst>
              </p:cNvPr>
              <p:cNvSpPr/>
              <p:nvPr/>
            </p:nvSpPr>
            <p:spPr>
              <a:xfrm>
                <a:off x="7274515" y="5587311"/>
                <a:ext cx="91416" cy="433096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B7E370D-8414-7FAE-5CC0-DA742995E31F}"/>
                  </a:ext>
                </a:extLst>
              </p:cNvPr>
              <p:cNvSpPr/>
              <p:nvPr/>
            </p:nvSpPr>
            <p:spPr>
              <a:xfrm>
                <a:off x="8121037" y="5576479"/>
                <a:ext cx="91428" cy="433097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EF220A-292A-4B92-6D7A-39CF1F1278DA}"/>
                </a:ext>
              </a:extLst>
            </p:cNvPr>
            <p:cNvSpPr txBox="1"/>
            <p:nvPr/>
          </p:nvSpPr>
          <p:spPr>
            <a:xfrm>
              <a:off x="3856314" y="4959424"/>
              <a:ext cx="4009466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                     Widening                                                                                 Existing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7F709D-0B35-B270-D9CB-A4A6BD31A448}"/>
              </a:ext>
            </a:extLst>
          </p:cNvPr>
          <p:cNvSpPr/>
          <p:nvPr/>
        </p:nvSpPr>
        <p:spPr>
          <a:xfrm>
            <a:off x="5285064" y="5564004"/>
            <a:ext cx="451200" cy="209886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7AD5B1-89B9-795A-0F3B-07A9219A70D4}"/>
              </a:ext>
            </a:extLst>
          </p:cNvPr>
          <p:cNvSpPr txBox="1"/>
          <p:nvPr/>
        </p:nvSpPr>
        <p:spPr>
          <a:xfrm>
            <a:off x="5656275" y="4767718"/>
            <a:ext cx="2043889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F0"/>
                </a:solidFill>
              </a:rPr>
              <a:t>Closure pour required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F639536-4C9C-3FAC-16A8-C14329517D6B}"/>
              </a:ext>
            </a:extLst>
          </p:cNvPr>
          <p:cNvCxnSpPr>
            <a:endCxn id="12" idx="0"/>
          </p:cNvCxnSpPr>
          <p:nvPr/>
        </p:nvCxnSpPr>
        <p:spPr>
          <a:xfrm flipH="1">
            <a:off x="5510664" y="5092530"/>
            <a:ext cx="149400" cy="47147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FE240-4A39-3808-C103-483E78EBE073}"/>
              </a:ext>
            </a:extLst>
          </p:cNvPr>
          <p:cNvSpPr/>
          <p:nvPr/>
        </p:nvSpPr>
        <p:spPr>
          <a:xfrm>
            <a:off x="369115" y="3322040"/>
            <a:ext cx="11615134" cy="101506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9207EDB-4B25-484F-549B-18AB8A4ADA6B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9491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F07F0-2A1F-74FF-CB9A-330FC4CF1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976" y="1658671"/>
            <a:ext cx="5907822" cy="4333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AASHTO Approved Ballots Upcoming 10</a:t>
            </a:r>
            <a:r>
              <a:rPr lang="en-US" baseline="30000" dirty="0"/>
              <a:t>th</a:t>
            </a:r>
            <a:r>
              <a:rPr lang="en-US" dirty="0"/>
              <a:t> Ed.</a:t>
            </a:r>
          </a:p>
          <a:p>
            <a:r>
              <a:rPr lang="en-US" dirty="0"/>
              <a:t>Primary and Secondary Members</a:t>
            </a:r>
          </a:p>
          <a:p>
            <a:r>
              <a:rPr lang="en-US" dirty="0"/>
              <a:t>Bolted Connections</a:t>
            </a:r>
          </a:p>
          <a:p>
            <a:pPr lvl="1"/>
            <a:r>
              <a:rPr lang="en-US" dirty="0"/>
              <a:t>Bearing Type Connections (SM Only)</a:t>
            </a:r>
          </a:p>
          <a:p>
            <a:pPr lvl="1"/>
            <a:r>
              <a:rPr lang="en-US" dirty="0"/>
              <a:t>HS Bolts – Threads Excluded for CF</a:t>
            </a:r>
          </a:p>
          <a:p>
            <a:r>
              <a:rPr lang="en-US" dirty="0"/>
              <a:t>Load Rating requirements for Cross-frames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E75801-F800-8430-1D2C-4E4E9107E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31" name="Picture 30" descr="A metal beam with a yellow metal post&#10;&#10;Description automatically generated with medium confidence">
            <a:extLst>
              <a:ext uri="{FF2B5EF4-FFF2-40B4-BE49-F238E27FC236}">
                <a16:creationId xmlns:a16="http://schemas.microsoft.com/office/drawing/2014/main" id="{6C2E4F3E-53E7-E573-7413-E215615FC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1" t="12355" r="19143" b="20875"/>
          <a:stretch/>
        </p:blipFill>
        <p:spPr>
          <a:xfrm>
            <a:off x="7554860" y="3919749"/>
            <a:ext cx="3187816" cy="2475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48B603C-311B-BAF7-10A7-CCEB2A4B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9"/>
            <a:ext cx="12130482" cy="99336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Criteria Revisions </a:t>
            </a:r>
            <a:r>
              <a:rPr lang="en-US" dirty="0">
                <a:solidFill>
                  <a:schemeClr val="bg1"/>
                </a:solidFill>
              </a:rPr>
              <a:t>– Also for Curved I-G and Box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108238-DF5B-7A26-970A-2698CDF2E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56" y="1338090"/>
            <a:ext cx="3384049" cy="2538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636BF-FB64-6CA3-1438-55ED3D652A34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8101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F07F0-2A1F-74FF-CB9A-330FC4CF1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974" y="1320744"/>
            <a:ext cx="5538707" cy="498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Primary and Secondary Members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E75801-F800-8430-1D2C-4E4E9107E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33" name="Picture 32" descr="A construction site with a person pointing at the top&#10;&#10;Description automatically generated with medium confidence">
            <a:extLst>
              <a:ext uri="{FF2B5EF4-FFF2-40B4-BE49-F238E27FC236}">
                <a16:creationId xmlns:a16="http://schemas.microsoft.com/office/drawing/2014/main" id="{3BB01A89-63F7-3E54-AE6E-624009128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17503" r="23822" b="44710"/>
          <a:stretch/>
        </p:blipFill>
        <p:spPr>
          <a:xfrm>
            <a:off x="491475" y="3432499"/>
            <a:ext cx="5238206" cy="2512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F208F49-316F-6B25-8003-A86825BE9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9"/>
            <a:ext cx="12130482" cy="99336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Criteria Revisions </a:t>
            </a:r>
            <a:r>
              <a:rPr lang="en-US" dirty="0">
                <a:solidFill>
                  <a:schemeClr val="bg1"/>
                </a:solidFill>
              </a:rPr>
              <a:t>– Also for Curved I-G and Box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14E5E-FF68-AA47-7668-DA6B49424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89" y="1773401"/>
            <a:ext cx="6103565" cy="1534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509B53-F830-AE5C-3E89-232D53A387EA}"/>
              </a:ext>
            </a:extLst>
          </p:cNvPr>
          <p:cNvGrpSpPr/>
          <p:nvPr/>
        </p:nvGrpSpPr>
        <p:grpSpPr>
          <a:xfrm>
            <a:off x="6264254" y="1819689"/>
            <a:ext cx="5628888" cy="4285673"/>
            <a:chOff x="5945473" y="1884396"/>
            <a:chExt cx="5628888" cy="42856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1C40BC-8B8C-FF9F-F325-FF91C8243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8354" y="1884396"/>
              <a:ext cx="5176007" cy="42856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" name="Star: 8 Points 1">
              <a:extLst>
                <a:ext uri="{FF2B5EF4-FFF2-40B4-BE49-F238E27FC236}">
                  <a16:creationId xmlns:a16="http://schemas.microsoft.com/office/drawing/2014/main" id="{D59333AD-F4BC-4F2F-6863-ADD87E9992F0}"/>
                </a:ext>
              </a:extLst>
            </p:cNvPr>
            <p:cNvSpPr/>
            <p:nvPr/>
          </p:nvSpPr>
          <p:spPr>
            <a:xfrm>
              <a:off x="5945474" y="3238161"/>
              <a:ext cx="637563" cy="587229"/>
            </a:xfrm>
            <a:prstGeom prst="star8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Row 10</a:t>
              </a:r>
            </a:p>
          </p:txBody>
        </p:sp>
        <p:sp>
          <p:nvSpPr>
            <p:cNvPr id="3" name="Star: 8 Points 2">
              <a:extLst>
                <a:ext uri="{FF2B5EF4-FFF2-40B4-BE49-F238E27FC236}">
                  <a16:creationId xmlns:a16="http://schemas.microsoft.com/office/drawing/2014/main" id="{685EAFD5-665E-59E2-0738-A6509AC97F9C}"/>
                </a:ext>
              </a:extLst>
            </p:cNvPr>
            <p:cNvSpPr/>
            <p:nvPr/>
          </p:nvSpPr>
          <p:spPr>
            <a:xfrm>
              <a:off x="5945473" y="4885540"/>
              <a:ext cx="637563" cy="587229"/>
            </a:xfrm>
            <a:prstGeom prst="star8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Row 11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C6B2A4-BB85-926E-0EE1-7E0518F8B71B}"/>
              </a:ext>
            </a:extLst>
          </p:cNvPr>
          <p:cNvCxnSpPr/>
          <p:nvPr/>
        </p:nvCxnSpPr>
        <p:spPr>
          <a:xfrm>
            <a:off x="7080308" y="2457974"/>
            <a:ext cx="1895912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6F7ECF-0998-B3A3-DFAC-34591D27222C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6329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F07F0-2A1F-74FF-CB9A-330FC4CF1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974" y="1320744"/>
            <a:ext cx="5538707" cy="498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Primary and Secondary Members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E75801-F800-8430-1D2C-4E4E9107E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2144C-7C64-CBD6-1053-E3D2AA94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588" y="1465481"/>
            <a:ext cx="3797018" cy="483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5D7762-DED0-7868-59AB-50EFC35CCF0B}"/>
              </a:ext>
            </a:extLst>
          </p:cNvPr>
          <p:cNvSpPr/>
          <p:nvPr/>
        </p:nvSpPr>
        <p:spPr>
          <a:xfrm>
            <a:off x="7264867" y="5981349"/>
            <a:ext cx="1887523" cy="22065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B187FF-DEDA-8D37-B1FE-E5B20699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9"/>
            <a:ext cx="12130482" cy="99336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Criteria Revisions </a:t>
            </a:r>
            <a:r>
              <a:rPr lang="en-US" dirty="0">
                <a:solidFill>
                  <a:schemeClr val="bg1"/>
                </a:solidFill>
              </a:rPr>
              <a:t>– Also for Curved I-G and Box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B4111B0-8DE3-0032-2143-2D4846736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78921"/>
              </p:ext>
            </p:extLst>
          </p:nvPr>
        </p:nvGraphicFramePr>
        <p:xfrm>
          <a:off x="434254" y="2320683"/>
          <a:ext cx="6461496" cy="333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9626ADD-656A-AE0C-8F37-993F177F7EA7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1127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DF74D45-FDED-85E0-22A5-09C0FC33B876}"/>
              </a:ext>
            </a:extLst>
          </p:cNvPr>
          <p:cNvGrpSpPr/>
          <p:nvPr/>
        </p:nvGrpSpPr>
        <p:grpSpPr>
          <a:xfrm>
            <a:off x="7919265" y="1463416"/>
            <a:ext cx="3205805" cy="3386965"/>
            <a:chOff x="7919265" y="1463416"/>
            <a:chExt cx="3205805" cy="338696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DA9868-8135-F2A4-12EB-BB7ACBA07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5" r="54107" b="3928"/>
            <a:stretch/>
          </p:blipFill>
          <p:spPr>
            <a:xfrm>
              <a:off x="8007819" y="1862675"/>
              <a:ext cx="3057259" cy="2987706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Content Placeholder 5">
              <a:extLst>
                <a:ext uri="{FF2B5EF4-FFF2-40B4-BE49-F238E27FC236}">
                  <a16:creationId xmlns:a16="http://schemas.microsoft.com/office/drawing/2014/main" id="{B40EB723-396E-B47F-A7CA-59F7629C566B}"/>
                </a:ext>
              </a:extLst>
            </p:cNvPr>
            <p:cNvSpPr txBox="1">
              <a:spLocks/>
            </p:cNvSpPr>
            <p:nvPr/>
          </p:nvSpPr>
          <p:spPr>
            <a:xfrm>
              <a:off x="7919265" y="1463416"/>
              <a:ext cx="3205805" cy="33141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400" dirty="0"/>
                <a:t>SDM 16 Revised Several Figures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F07F0-2A1F-74FF-CB9A-330FC4CF1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084" y="1372034"/>
            <a:ext cx="7694678" cy="457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Bearing Type Connections (Secondary Members)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E75801-F800-8430-1D2C-4E4E9107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id="{98FA1667-8F38-A7A9-C276-C6AE43B66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807" y="4986577"/>
            <a:ext cx="4182485" cy="83099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sng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Note K:</a:t>
            </a:r>
            <a:r>
              <a:rPr kumimoji="0" lang="en-US" altLang="en-US" sz="1200" b="0" i="0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Specify the connection type (i.e., slip-critical or bearing).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Specify if threads are excluded from the shear plane (see SDG 5.11.C).</a:t>
            </a:r>
            <a:endParaRPr lang="en-US" altLang="en-US" sz="1200" dirty="0">
              <a:solidFill>
                <a:schemeClr val="accent1"/>
              </a:solidFill>
              <a:cs typeface="Calibri" panose="020F050202020403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3548FE-47FF-6245-3173-549BD665D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9"/>
            <a:ext cx="12130482" cy="99336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Criteria Revisions </a:t>
            </a:r>
            <a:r>
              <a:rPr lang="en-US" dirty="0">
                <a:solidFill>
                  <a:schemeClr val="bg1"/>
                </a:solidFill>
              </a:rPr>
              <a:t>– Also for Curved I-G and Box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BD6E7A-42F0-BBDB-A8D7-CCEC63D7169E}"/>
              </a:ext>
            </a:extLst>
          </p:cNvPr>
          <p:cNvSpPr txBox="1"/>
          <p:nvPr/>
        </p:nvSpPr>
        <p:spPr>
          <a:xfrm>
            <a:off x="142317" y="4978447"/>
            <a:ext cx="4790410" cy="143116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00"/>
                </a:solidFill>
              </a:rPr>
              <a:t>SDM 5.3.E (Typical Steel GN)</a:t>
            </a:r>
            <a:r>
              <a:rPr lang="en-US" sz="1400" b="0" i="0" u="none" strike="noStrike" baseline="0" dirty="0">
                <a:solidFill>
                  <a:srgbClr val="000000"/>
                </a:solidFill>
              </a:rPr>
              <a:t>	</a:t>
            </a:r>
            <a:endParaRPr lang="en-US" sz="1400" b="0" i="0" u="none" strike="noStrike" baseline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Re-formatted several notes regarding bolted connections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i="0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Added plan notes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regarding bearing connections</a:t>
            </a:r>
          </a:p>
          <a:p>
            <a:pPr marL="628650" lvl="1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i="0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Bolts need to be tightened per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Section 460-5</a:t>
            </a:r>
          </a:p>
          <a:p>
            <a:pPr marL="628650" lvl="1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i="0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Faying surface to be prepared to SSPC SP-10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37DC41B-F297-A2BA-D28F-8940F8B953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" t="1749" r="4082" b="2389"/>
          <a:stretch/>
        </p:blipFill>
        <p:spPr>
          <a:xfrm>
            <a:off x="142317" y="1882533"/>
            <a:ext cx="6398415" cy="2961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37EF1D0-F585-AD4B-4BB5-06D2CAD07625}"/>
              </a:ext>
            </a:extLst>
          </p:cNvPr>
          <p:cNvGrpSpPr/>
          <p:nvPr/>
        </p:nvGrpSpPr>
        <p:grpSpPr>
          <a:xfrm>
            <a:off x="945837" y="2720855"/>
            <a:ext cx="4297282" cy="1560357"/>
            <a:chOff x="945837" y="2720855"/>
            <a:chExt cx="4297282" cy="156035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43A9F69-C346-2E8C-E181-E793AB1CFC4B}"/>
                </a:ext>
              </a:extLst>
            </p:cNvPr>
            <p:cNvCxnSpPr>
              <a:cxnSpLocks/>
            </p:cNvCxnSpPr>
            <p:nvPr/>
          </p:nvCxnSpPr>
          <p:spPr>
            <a:xfrm>
              <a:off x="3758268" y="2720855"/>
              <a:ext cx="1484851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373BEC-D728-AD9A-4B3C-B183291C2CD9}"/>
                </a:ext>
              </a:extLst>
            </p:cNvPr>
            <p:cNvCxnSpPr>
              <a:cxnSpLocks/>
            </p:cNvCxnSpPr>
            <p:nvPr/>
          </p:nvCxnSpPr>
          <p:spPr>
            <a:xfrm>
              <a:off x="945837" y="3544907"/>
              <a:ext cx="223359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8503E85-E2A4-0EF3-41D4-336112427CC8}"/>
                </a:ext>
              </a:extLst>
            </p:cNvPr>
            <p:cNvCxnSpPr>
              <a:cxnSpLocks/>
            </p:cNvCxnSpPr>
            <p:nvPr/>
          </p:nvCxnSpPr>
          <p:spPr>
            <a:xfrm>
              <a:off x="973927" y="4281212"/>
              <a:ext cx="191328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FA762C-E553-6ACF-7E21-0900EA45A62E}"/>
                </a:ext>
              </a:extLst>
            </p:cNvPr>
            <p:cNvCxnSpPr>
              <a:cxnSpLocks/>
            </p:cNvCxnSpPr>
            <p:nvPr/>
          </p:nvCxnSpPr>
          <p:spPr>
            <a:xfrm>
              <a:off x="965538" y="3244302"/>
              <a:ext cx="76259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67E37B9-42D3-2CB7-7AE7-85AA164AE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24617" y="3244302"/>
              <a:ext cx="76259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31CB3B3D-8A15-1990-38DF-1C85F259F6B9}"/>
              </a:ext>
            </a:extLst>
          </p:cNvPr>
          <p:cNvSpPr/>
          <p:nvPr/>
        </p:nvSpPr>
        <p:spPr>
          <a:xfrm>
            <a:off x="9659016" y="2441539"/>
            <a:ext cx="202734" cy="19855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745551-FAEE-4A62-3CE9-015A53224D2A}"/>
              </a:ext>
            </a:extLst>
          </p:cNvPr>
          <p:cNvGrpSpPr/>
          <p:nvPr/>
        </p:nvGrpSpPr>
        <p:grpSpPr>
          <a:xfrm>
            <a:off x="9319434" y="2563964"/>
            <a:ext cx="1520540" cy="2074622"/>
            <a:chOff x="9319434" y="2538797"/>
            <a:chExt cx="1520540" cy="207462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FDB60E2-25D5-D88B-995A-F839C14EA64D}"/>
                </a:ext>
              </a:extLst>
            </p:cNvPr>
            <p:cNvSpPr/>
            <p:nvPr/>
          </p:nvSpPr>
          <p:spPr>
            <a:xfrm>
              <a:off x="10637240" y="2547186"/>
              <a:ext cx="202734" cy="19855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7D1EC06-4E04-0742-1A2D-959B3371DDD7}"/>
                </a:ext>
              </a:extLst>
            </p:cNvPr>
            <p:cNvSpPr/>
            <p:nvPr/>
          </p:nvSpPr>
          <p:spPr>
            <a:xfrm>
              <a:off x="9319434" y="2538797"/>
              <a:ext cx="202734" cy="19855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856314B-18F1-8848-CDB1-79FD394D05CF}"/>
                </a:ext>
              </a:extLst>
            </p:cNvPr>
            <p:cNvSpPr/>
            <p:nvPr/>
          </p:nvSpPr>
          <p:spPr>
            <a:xfrm>
              <a:off x="10225481" y="4414860"/>
              <a:ext cx="202734" cy="19855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7E402B3-DBA8-DEEE-A9D3-2AF29A5A69B7}"/>
                </a:ext>
              </a:extLst>
            </p:cNvPr>
            <p:cNvSpPr/>
            <p:nvPr/>
          </p:nvSpPr>
          <p:spPr>
            <a:xfrm>
              <a:off x="10058400" y="3447166"/>
              <a:ext cx="202734" cy="19855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C3D528F4-E86D-8DF1-2DF5-E3D9C11C8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806" y="5887115"/>
            <a:ext cx="4182485" cy="46166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Note L:</a:t>
            </a:r>
            <a:r>
              <a:rPr kumimoji="0" lang="en-US" altLang="en-US" sz="1200" b="0" i="0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Specify as primary or secondary member.</a:t>
            </a:r>
            <a:endParaRPr lang="en-US" altLang="en-US" sz="1200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8A259A-9A31-238B-0567-82D19F7F6DD1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3541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" grpId="0" animBg="1"/>
      <p:bldP spid="2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2272A-538D-D5CC-0291-2F4A2C840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440" y="2296363"/>
            <a:ext cx="11768050" cy="402336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LRFD 4.6.2 Approximate Method of Analysis – allows for high skew angles.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E5A328-E207-91D8-8037-A214E8651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AA546D8-68FC-15BE-1BCF-C148DC634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12" b="16809"/>
          <a:stretch/>
        </p:blipFill>
        <p:spPr>
          <a:xfrm>
            <a:off x="405561" y="5072108"/>
            <a:ext cx="11129739" cy="88669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0195BCD-D38A-26CE-7AF7-52D8DAF7877C}"/>
              </a:ext>
            </a:extLst>
          </p:cNvPr>
          <p:cNvGrpSpPr/>
          <p:nvPr/>
        </p:nvGrpSpPr>
        <p:grpSpPr>
          <a:xfrm>
            <a:off x="564701" y="3089616"/>
            <a:ext cx="10727036" cy="1220813"/>
            <a:chOff x="728023" y="4995800"/>
            <a:chExt cx="10727036" cy="122081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AC548E4-3F8E-671E-6E7D-90AD69648698}"/>
                </a:ext>
              </a:extLst>
            </p:cNvPr>
            <p:cNvGrpSpPr/>
            <p:nvPr/>
          </p:nvGrpSpPr>
          <p:grpSpPr>
            <a:xfrm>
              <a:off x="728023" y="4995800"/>
              <a:ext cx="10727036" cy="1220813"/>
              <a:chOff x="595618" y="4486812"/>
              <a:chExt cx="10727036" cy="122081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CAF64E1-CA17-074A-B3FC-7B2D0BB18363}"/>
                  </a:ext>
                </a:extLst>
              </p:cNvPr>
              <p:cNvGrpSpPr/>
              <p:nvPr/>
            </p:nvGrpSpPr>
            <p:grpSpPr>
              <a:xfrm>
                <a:off x="690464" y="5329622"/>
                <a:ext cx="10591644" cy="252440"/>
                <a:chOff x="690464" y="5329622"/>
                <a:chExt cx="10591644" cy="25244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AB5D6DE-716D-795B-E780-8856CEA29742}"/>
                    </a:ext>
                  </a:extLst>
                </p:cNvPr>
                <p:cNvGrpSpPr/>
                <p:nvPr/>
              </p:nvGrpSpPr>
              <p:grpSpPr>
                <a:xfrm>
                  <a:off x="690464" y="5386948"/>
                  <a:ext cx="10590246" cy="195114"/>
                  <a:chOff x="690464" y="5386948"/>
                  <a:chExt cx="10590246" cy="195114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63513E9-263C-4869-9257-91B8D8BFCCBA}"/>
                      </a:ext>
                    </a:extLst>
                  </p:cNvPr>
                  <p:cNvSpPr/>
                  <p:nvPr/>
                </p:nvSpPr>
                <p:spPr>
                  <a:xfrm>
                    <a:off x="690465" y="5386948"/>
                    <a:ext cx="10590245" cy="45719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31E65BB7-100F-8024-5C95-0964DDC5FB96}"/>
                      </a:ext>
                    </a:extLst>
                  </p:cNvPr>
                  <p:cNvSpPr/>
                  <p:nvPr/>
                </p:nvSpPr>
                <p:spPr>
                  <a:xfrm>
                    <a:off x="690464" y="5428582"/>
                    <a:ext cx="10590245" cy="10541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FB6507AC-717C-25A2-4E01-8BFC54261AB9}"/>
                      </a:ext>
                    </a:extLst>
                  </p:cNvPr>
                  <p:cNvSpPr/>
                  <p:nvPr/>
                </p:nvSpPr>
                <p:spPr>
                  <a:xfrm>
                    <a:off x="690464" y="5536343"/>
                    <a:ext cx="10590245" cy="45719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4E5219F-AF1D-4D84-13FB-032414202694}"/>
                    </a:ext>
                  </a:extLst>
                </p:cNvPr>
                <p:cNvSpPr/>
                <p:nvPr/>
              </p:nvSpPr>
              <p:spPr>
                <a:xfrm>
                  <a:off x="691863" y="5329622"/>
                  <a:ext cx="10590245" cy="6400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D8756DC-DB54-2750-C526-40B8FCF2A761}"/>
                  </a:ext>
                </a:extLst>
              </p:cNvPr>
              <p:cNvGrpSpPr/>
              <p:nvPr/>
            </p:nvGrpSpPr>
            <p:grpSpPr>
              <a:xfrm>
                <a:off x="595618" y="5582062"/>
                <a:ext cx="182880" cy="91440"/>
                <a:chOff x="553673" y="5582062"/>
                <a:chExt cx="182880" cy="91440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30CC55D-E902-6E76-E910-19560CFC6779}"/>
                    </a:ext>
                  </a:extLst>
                </p:cNvPr>
                <p:cNvSpPr/>
                <p:nvPr/>
              </p:nvSpPr>
              <p:spPr>
                <a:xfrm>
                  <a:off x="612396" y="5582062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76FA5EB-F5AE-DD2D-EE43-788D71434369}"/>
                    </a:ext>
                  </a:extLst>
                </p:cNvPr>
                <p:cNvCxnSpPr/>
                <p:nvPr/>
              </p:nvCxnSpPr>
              <p:spPr>
                <a:xfrm>
                  <a:off x="553673" y="5673502"/>
                  <a:ext cx="18288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53E5235-3B87-0F5A-AE0B-1C4B7A55CB8E}"/>
                  </a:ext>
                </a:extLst>
              </p:cNvPr>
              <p:cNvGrpSpPr/>
              <p:nvPr/>
            </p:nvGrpSpPr>
            <p:grpSpPr>
              <a:xfrm>
                <a:off x="2929155" y="5584322"/>
                <a:ext cx="182880" cy="91440"/>
                <a:chOff x="-377506" y="5582062"/>
                <a:chExt cx="182880" cy="91440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D5BB19A-496E-E6AF-4B36-92560F9A4C4E}"/>
                    </a:ext>
                  </a:extLst>
                </p:cNvPr>
                <p:cNvSpPr/>
                <p:nvPr/>
              </p:nvSpPr>
              <p:spPr>
                <a:xfrm>
                  <a:off x="-335561" y="5582062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DFD10CD4-44EB-B5B2-E912-35C48D29AE88}"/>
                    </a:ext>
                  </a:extLst>
                </p:cNvPr>
                <p:cNvCxnSpPr/>
                <p:nvPr/>
              </p:nvCxnSpPr>
              <p:spPr>
                <a:xfrm>
                  <a:off x="-377506" y="5673502"/>
                  <a:ext cx="18288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27DF687-17EE-C41A-34CD-E4DFB0063EE6}"/>
                  </a:ext>
                </a:extLst>
              </p:cNvPr>
              <p:cNvGrpSpPr/>
              <p:nvPr/>
            </p:nvGrpSpPr>
            <p:grpSpPr>
              <a:xfrm>
                <a:off x="11139774" y="5590070"/>
                <a:ext cx="182880" cy="91440"/>
                <a:chOff x="553673" y="5582062"/>
                <a:chExt cx="182880" cy="9144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5FEE36D-E662-4E6C-E6C9-15A41B66A80D}"/>
                    </a:ext>
                  </a:extLst>
                </p:cNvPr>
                <p:cNvSpPr/>
                <p:nvPr/>
              </p:nvSpPr>
              <p:spPr>
                <a:xfrm>
                  <a:off x="612396" y="5582062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BEDF0B4-5105-5419-B97E-FC746DD22BAD}"/>
                    </a:ext>
                  </a:extLst>
                </p:cNvPr>
                <p:cNvCxnSpPr/>
                <p:nvPr/>
              </p:nvCxnSpPr>
              <p:spPr>
                <a:xfrm>
                  <a:off x="553673" y="5673502"/>
                  <a:ext cx="18288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AF71739-BC16-3827-3629-079C6B013ECE}"/>
                  </a:ext>
                </a:extLst>
              </p:cNvPr>
              <p:cNvGrpSpPr/>
              <p:nvPr/>
            </p:nvGrpSpPr>
            <p:grpSpPr>
              <a:xfrm>
                <a:off x="5879315" y="5597022"/>
                <a:ext cx="182880" cy="110603"/>
                <a:chOff x="5970755" y="5731844"/>
                <a:chExt cx="182880" cy="110603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2C5FD07-E2C8-E4A8-414D-DCB404A71EF2}"/>
                    </a:ext>
                  </a:extLst>
                </p:cNvPr>
                <p:cNvCxnSpPr/>
                <p:nvPr/>
              </p:nvCxnSpPr>
              <p:spPr>
                <a:xfrm>
                  <a:off x="5970755" y="5842447"/>
                  <a:ext cx="18288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9" name="Isosceles Triangle 38">
                  <a:extLst>
                    <a:ext uri="{FF2B5EF4-FFF2-40B4-BE49-F238E27FC236}">
                      <a16:creationId xmlns:a16="http://schemas.microsoft.com/office/drawing/2014/main" id="{FA0B10B4-3A46-089F-40D3-A148D291F4F8}"/>
                    </a:ext>
                  </a:extLst>
                </p:cNvPr>
                <p:cNvSpPr/>
                <p:nvPr/>
              </p:nvSpPr>
              <p:spPr>
                <a:xfrm>
                  <a:off x="6028639" y="5731844"/>
                  <a:ext cx="91440" cy="914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60B087C-6FB5-705C-6B99-CEAC33281016}"/>
                  </a:ext>
                </a:extLst>
              </p:cNvPr>
              <p:cNvGrpSpPr/>
              <p:nvPr/>
            </p:nvGrpSpPr>
            <p:grpSpPr>
              <a:xfrm>
                <a:off x="763395" y="4486812"/>
                <a:ext cx="8209784" cy="831637"/>
                <a:chOff x="763395" y="4486812"/>
                <a:chExt cx="8209784" cy="831637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942C32-060E-4479-73F6-2F9D5C47342D}"/>
                    </a:ext>
                  </a:extLst>
                </p:cNvPr>
                <p:cNvGrpSpPr/>
                <p:nvPr/>
              </p:nvGrpSpPr>
              <p:grpSpPr>
                <a:xfrm>
                  <a:off x="764792" y="4486812"/>
                  <a:ext cx="8208387" cy="831637"/>
                  <a:chOff x="764792" y="4486812"/>
                  <a:chExt cx="8208387" cy="831637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593AAB97-589E-2965-BFFD-ACAD5BB644BF}"/>
                      </a:ext>
                    </a:extLst>
                  </p:cNvPr>
                  <p:cNvGrpSpPr/>
                  <p:nvPr/>
                </p:nvGrpSpPr>
                <p:grpSpPr>
                  <a:xfrm>
                    <a:off x="764792" y="4751834"/>
                    <a:ext cx="8208387" cy="566615"/>
                    <a:chOff x="764792" y="4751834"/>
                    <a:chExt cx="8208387" cy="566615"/>
                  </a:xfrm>
                </p:grpSpPr>
                <p:pic>
                  <p:nvPicPr>
                    <p:cNvPr id="6" name="Picture 5">
                      <a:extLst>
                        <a:ext uri="{FF2B5EF4-FFF2-40B4-BE49-F238E27FC236}">
                          <a16:creationId xmlns:a16="http://schemas.microsoft.com/office/drawing/2014/main" id="{473F5D77-AAC2-4B07-2686-EEF00163BF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3876" r="3939" b="37742"/>
                    <a:stretch/>
                  </p:blipFill>
                  <p:spPr>
                    <a:xfrm>
                      <a:off x="5972965" y="4751834"/>
                      <a:ext cx="3000214" cy="56661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" name="Picture 24">
                      <a:extLst>
                        <a:ext uri="{FF2B5EF4-FFF2-40B4-BE49-F238E27FC236}">
                          <a16:creationId xmlns:a16="http://schemas.microsoft.com/office/drawing/2014/main" id="{A2FA3D8B-9C01-2FC1-6777-1E51B4FBC5B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62311" t="38978" r="4739" b="39901"/>
                    <a:stretch/>
                  </p:blipFill>
                  <p:spPr>
                    <a:xfrm>
                      <a:off x="764792" y="5105636"/>
                      <a:ext cx="1072393" cy="19225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E4DC832D-4A23-E79D-7DAD-78CC6218A8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0182" t="64529" r="47802" b="4568"/>
                  <a:stretch/>
                </p:blipFill>
                <p:spPr>
                  <a:xfrm>
                    <a:off x="6174315" y="4486812"/>
                    <a:ext cx="1367405" cy="281245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EA2148C-6536-E164-0E73-6732A404C9AE}"/>
                    </a:ext>
                  </a:extLst>
                </p:cNvPr>
                <p:cNvCxnSpPr>
                  <a:stCxn id="25" idx="1"/>
                  <a:endCxn id="25" idx="1"/>
                </p:cNvCxnSpPr>
                <p:nvPr/>
              </p:nvCxnSpPr>
              <p:spPr>
                <a:xfrm>
                  <a:off x="764792" y="5201761"/>
                  <a:ext cx="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3DC988ED-63B1-7E1F-0142-F295C3B30D6B}"/>
                    </a:ext>
                  </a:extLst>
                </p:cNvPr>
                <p:cNvCxnSpPr/>
                <p:nvPr/>
              </p:nvCxnSpPr>
              <p:spPr>
                <a:xfrm>
                  <a:off x="763395" y="5122414"/>
                  <a:ext cx="0" cy="1828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239F6817-0021-F579-5ACD-F55493A5FD5C}"/>
                    </a:ext>
                  </a:extLst>
                </p:cNvPr>
                <p:cNvCxnSpPr/>
                <p:nvPr/>
              </p:nvCxnSpPr>
              <p:spPr>
                <a:xfrm>
                  <a:off x="1830196" y="5115423"/>
                  <a:ext cx="0" cy="1828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2CB8A8D9-8A8A-7E43-BA6F-E24FA3432072}"/>
                    </a:ext>
                  </a:extLst>
                </p:cNvPr>
                <p:cNvCxnSpPr/>
                <p:nvPr/>
              </p:nvCxnSpPr>
              <p:spPr>
                <a:xfrm>
                  <a:off x="8952457" y="5123812"/>
                  <a:ext cx="0" cy="1828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9773976-E05F-57D3-0EC0-7A44B99A0D63}"/>
                </a:ext>
              </a:extLst>
            </p:cNvPr>
            <p:cNvSpPr/>
            <p:nvPr/>
          </p:nvSpPr>
          <p:spPr>
            <a:xfrm>
              <a:off x="9055249" y="6108407"/>
              <a:ext cx="91440" cy="914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2DA406E-444B-EC12-80EB-CA69D9729EB5}"/>
                </a:ext>
              </a:extLst>
            </p:cNvPr>
            <p:cNvCxnSpPr/>
            <p:nvPr/>
          </p:nvCxnSpPr>
          <p:spPr>
            <a:xfrm>
              <a:off x="8996526" y="6199847"/>
              <a:ext cx="18288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DC0E240-C4FA-3AC5-3F34-FB425643D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11" t="38978" r="4739" b="39901"/>
            <a:stretch/>
          </p:blipFill>
          <p:spPr>
            <a:xfrm>
              <a:off x="1966094" y="5614624"/>
              <a:ext cx="1072393" cy="192250"/>
            </a:xfrm>
            <a:prstGeom prst="rect">
              <a:avLst/>
            </a:prstGeom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7219780-1D50-5779-A212-7268E087B4C2}"/>
                </a:ext>
              </a:extLst>
            </p:cNvPr>
            <p:cNvCxnSpPr/>
            <p:nvPr/>
          </p:nvCxnSpPr>
          <p:spPr>
            <a:xfrm>
              <a:off x="3037791" y="5625809"/>
              <a:ext cx="0" cy="1828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7B3B9ED-DD6D-B7A9-63F7-7E6DDAAABBA7}"/>
              </a:ext>
            </a:extLst>
          </p:cNvPr>
          <p:cNvSpPr txBox="1"/>
          <p:nvPr/>
        </p:nvSpPr>
        <p:spPr>
          <a:xfrm>
            <a:off x="312097" y="1792039"/>
            <a:ext cx="11567806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Historically, the Approximate Method (Line Girder Analysis) has produced efficient and robust designs.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455B7-5924-3694-458C-E1EC8DCE7388}"/>
              </a:ext>
            </a:extLst>
          </p:cNvPr>
          <p:cNvSpPr txBox="1"/>
          <p:nvPr/>
        </p:nvSpPr>
        <p:spPr>
          <a:xfrm>
            <a:off x="394549" y="4522740"/>
            <a:ext cx="11656359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 LRFD 4.6.3 Refined Method of Analysis (RMA) - more expensive software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 and greater Design/LR effort.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ABD56-FEAD-1B56-0AB7-71C3043B052E}"/>
              </a:ext>
            </a:extLst>
          </p:cNvPr>
          <p:cNvSpPr txBox="1"/>
          <p:nvPr/>
        </p:nvSpPr>
        <p:spPr>
          <a:xfrm>
            <a:off x="405561" y="6034371"/>
            <a:ext cx="10983441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Some “design gaps” when using LGA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BF8046-079B-32A5-AE25-369D225D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Past and Current SDGs Criteria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1BDA47E-D30C-A99F-0082-89EB12EE86C5}"/>
              </a:ext>
            </a:extLst>
          </p:cNvPr>
          <p:cNvGrpSpPr/>
          <p:nvPr/>
        </p:nvGrpSpPr>
        <p:grpSpPr>
          <a:xfrm>
            <a:off x="170669" y="2790972"/>
            <a:ext cx="3970519" cy="1297691"/>
            <a:chOff x="338449" y="2321188"/>
            <a:chExt cx="3970519" cy="129769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8F41AFD-9F85-2BEC-83A6-F20181CF3DD4}"/>
                </a:ext>
              </a:extLst>
            </p:cNvPr>
            <p:cNvGrpSpPr/>
            <p:nvPr/>
          </p:nvGrpSpPr>
          <p:grpSpPr>
            <a:xfrm>
              <a:off x="338449" y="2321188"/>
              <a:ext cx="3970519" cy="759628"/>
              <a:chOff x="338449" y="2270854"/>
              <a:chExt cx="3970519" cy="759628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C2BBF6CB-7C9D-FDD6-FDEF-3A67C9EC3451}"/>
                  </a:ext>
                </a:extLst>
              </p:cNvPr>
              <p:cNvGrpSpPr/>
              <p:nvPr/>
            </p:nvGrpSpPr>
            <p:grpSpPr>
              <a:xfrm>
                <a:off x="338449" y="2270854"/>
                <a:ext cx="3970519" cy="759628"/>
                <a:chOff x="338449" y="2270854"/>
                <a:chExt cx="3970519" cy="759628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B546641-0096-2407-185C-CC7A873F745E}"/>
                    </a:ext>
                  </a:extLst>
                </p:cNvPr>
                <p:cNvGrpSpPr/>
                <p:nvPr/>
              </p:nvGrpSpPr>
              <p:grpSpPr>
                <a:xfrm>
                  <a:off x="338449" y="2270854"/>
                  <a:ext cx="3970519" cy="759628"/>
                  <a:chOff x="338449" y="2270854"/>
                  <a:chExt cx="3970519" cy="759628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079772EF-8582-69DD-9592-56D24DEF7495}"/>
                      </a:ext>
                    </a:extLst>
                  </p:cNvPr>
                  <p:cNvGrpSpPr/>
                  <p:nvPr/>
                </p:nvGrpSpPr>
                <p:grpSpPr>
                  <a:xfrm>
                    <a:off x="338449" y="2324524"/>
                    <a:ext cx="3970519" cy="653615"/>
                    <a:chOff x="7412154" y="1326542"/>
                    <a:chExt cx="4702040" cy="825335"/>
                  </a:xfrm>
                </p:grpSpPr>
                <p:grpSp>
                  <p:nvGrpSpPr>
                    <p:cNvPr id="17" name="Group 16">
                      <a:extLst>
                        <a:ext uri="{FF2B5EF4-FFF2-40B4-BE49-F238E27FC236}">
                          <a16:creationId xmlns:a16="http://schemas.microsoft.com/office/drawing/2014/main" id="{D24F8A72-2C0C-14C2-1E3B-CF2BB0F007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12154" y="1326542"/>
                      <a:ext cx="4702040" cy="825335"/>
                      <a:chOff x="7235932" y="1789169"/>
                      <a:chExt cx="4883858" cy="870503"/>
                    </a:xfrm>
                  </p:grpSpPr>
                  <p:pic>
                    <p:nvPicPr>
                      <p:cNvPr id="22" name="Picture 21">
                        <a:extLst>
                          <a:ext uri="{FF2B5EF4-FFF2-40B4-BE49-F238E27FC236}">
                            <a16:creationId xmlns:a16="http://schemas.microsoft.com/office/drawing/2014/main" id="{89F0A0BA-39CB-A5B1-95AA-191570BB34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1983" b="20295"/>
                      <a:stretch/>
                    </p:blipFill>
                    <p:spPr>
                      <a:xfrm>
                        <a:off x="7235932" y="1880544"/>
                        <a:ext cx="4883858" cy="7791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  <p:sp>
                    <p:nvSpPr>
                      <p:cNvPr id="27" name="Rectangle 26">
                        <a:extLst>
                          <a:ext uri="{FF2B5EF4-FFF2-40B4-BE49-F238E27FC236}">
                            <a16:creationId xmlns:a16="http://schemas.microsoft.com/office/drawing/2014/main" id="{267AEB56-4EAA-AACD-5DE4-804A6296CB40}"/>
                          </a:ext>
                        </a:extLst>
                      </p:cNvPr>
                      <p:cNvSpPr/>
                      <p:nvPr/>
                    </p:nvSpPr>
                    <p:spPr>
                      <a:xfrm rot="21540000">
                        <a:off x="7746327" y="1789169"/>
                        <a:ext cx="3856017" cy="3541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cxnSp>
                  <p:nvCxnSpPr>
                    <p:cNvPr id="21" name="Straight Connector 20">
                      <a:extLst>
                        <a:ext uri="{FF2B5EF4-FFF2-40B4-BE49-F238E27FC236}">
                          <a16:creationId xmlns:a16="http://schemas.microsoft.com/office/drawing/2014/main" id="{538E7CB4-801F-CA17-5B43-886EAEC85C6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790513" y="1635853"/>
                      <a:ext cx="3928907" cy="69477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C3ACF030-6ADB-B9A2-BEFD-D3E9B7512F27}"/>
                      </a:ext>
                    </a:extLst>
                  </p:cNvPr>
                  <p:cNvSpPr/>
                  <p:nvPr/>
                </p:nvSpPr>
                <p:spPr>
                  <a:xfrm rot="21540000">
                    <a:off x="637168" y="2688211"/>
                    <a:ext cx="92333" cy="3422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48D2FA26-3BD6-6B23-F8B9-81F952A55064}"/>
                      </a:ext>
                    </a:extLst>
                  </p:cNvPr>
                  <p:cNvSpPr/>
                  <p:nvPr/>
                </p:nvSpPr>
                <p:spPr>
                  <a:xfrm rot="21540000">
                    <a:off x="3929857" y="2631991"/>
                    <a:ext cx="91509" cy="3894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1B63C43E-E02C-C181-58E5-9842F357E60E}"/>
                      </a:ext>
                    </a:extLst>
                  </p:cNvPr>
                  <p:cNvSpPr/>
                  <p:nvPr/>
                </p:nvSpPr>
                <p:spPr>
                  <a:xfrm rot="21540000">
                    <a:off x="565105" y="2270854"/>
                    <a:ext cx="98168" cy="3189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3D9DECB2-DDA1-8157-F179-D8A1C97BEE5E}"/>
                      </a:ext>
                    </a:extLst>
                  </p:cNvPr>
                  <p:cNvCxnSpPr/>
                  <p:nvPr/>
                </p:nvCxnSpPr>
                <p:spPr>
                  <a:xfrm>
                    <a:off x="669555" y="2481968"/>
                    <a:ext cx="0" cy="13716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8677085-1341-B64E-0FA3-691144955A27}"/>
                      </a:ext>
                    </a:extLst>
                  </p:cNvPr>
                  <p:cNvSpPr/>
                  <p:nvPr/>
                </p:nvSpPr>
                <p:spPr>
                  <a:xfrm rot="21540000">
                    <a:off x="3982827" y="2340227"/>
                    <a:ext cx="97982" cy="2181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E60885B5-0581-1FFF-993A-E56737699480}"/>
                      </a:ext>
                    </a:extLst>
                  </p:cNvPr>
                  <p:cNvCxnSpPr/>
                  <p:nvPr/>
                </p:nvCxnSpPr>
                <p:spPr>
                  <a:xfrm>
                    <a:off x="3969395" y="2416254"/>
                    <a:ext cx="0" cy="13716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6DA30B0-0E57-BD37-D7EF-19D19361DD8A}"/>
                    </a:ext>
                  </a:extLst>
                </p:cNvPr>
                <p:cNvSpPr/>
                <p:nvPr/>
              </p:nvSpPr>
              <p:spPr>
                <a:xfrm rot="21540000">
                  <a:off x="3706811" y="2920937"/>
                  <a:ext cx="91720" cy="962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9E5EB88-ED81-6CEB-9E46-9531128F1B18}"/>
                  </a:ext>
                </a:extLst>
              </p:cNvPr>
              <p:cNvCxnSpPr/>
              <p:nvPr/>
            </p:nvCxnSpPr>
            <p:spPr>
              <a:xfrm>
                <a:off x="3893894" y="2525311"/>
                <a:ext cx="0" cy="4572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B2B9EFF-40D6-2607-BF79-7FCEB5DAD489}"/>
                </a:ext>
              </a:extLst>
            </p:cNvPr>
            <p:cNvSpPr/>
            <p:nvPr/>
          </p:nvSpPr>
          <p:spPr>
            <a:xfrm>
              <a:off x="2664942" y="2466588"/>
              <a:ext cx="756825" cy="635718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Connector: Curved 68">
              <a:extLst>
                <a:ext uri="{FF2B5EF4-FFF2-40B4-BE49-F238E27FC236}">
                  <a16:creationId xmlns:a16="http://schemas.microsoft.com/office/drawing/2014/main" id="{831FCAF0-CEB6-FC07-D3B3-BCF5D45A535B}"/>
                </a:ext>
              </a:extLst>
            </p:cNvPr>
            <p:cNvCxnSpPr>
              <a:cxnSpLocks/>
              <a:stCxn id="66" idx="5"/>
            </p:cNvCxnSpPr>
            <p:nvPr/>
          </p:nvCxnSpPr>
          <p:spPr>
            <a:xfrm rot="16200000" flipH="1">
              <a:off x="3140069" y="3180071"/>
              <a:ext cx="609673" cy="267944"/>
            </a:xfrm>
            <a:prstGeom prst="curvedConnector3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0C7FE1-BC69-DCB1-85A7-95337A1AF889}"/>
              </a:ext>
            </a:extLst>
          </p:cNvPr>
          <p:cNvSpPr txBox="1"/>
          <p:nvPr/>
        </p:nvSpPr>
        <p:spPr>
          <a:xfrm>
            <a:off x="312097" y="1282365"/>
            <a:ext cx="10983442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SDG allows both Approximate and Refined Methods of Analyses (as required).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9C26406-E4D4-B427-633C-128523ABFC3E}"/>
              </a:ext>
            </a:extLst>
          </p:cNvPr>
          <p:cNvGrpSpPr/>
          <p:nvPr/>
        </p:nvGrpSpPr>
        <p:grpSpPr>
          <a:xfrm>
            <a:off x="659547" y="2875385"/>
            <a:ext cx="10590245" cy="1217098"/>
            <a:chOff x="659547" y="2774717"/>
            <a:chExt cx="10590245" cy="121709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423767E-FAEA-2A07-E7A9-759CF154B719}"/>
                </a:ext>
              </a:extLst>
            </p:cNvPr>
            <p:cNvCxnSpPr>
              <a:stCxn id="18" idx="1"/>
              <a:endCxn id="18" idx="3"/>
            </p:cNvCxnSpPr>
            <p:nvPr/>
          </p:nvCxnSpPr>
          <p:spPr>
            <a:xfrm>
              <a:off x="659547" y="3991815"/>
              <a:ext cx="1059024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73A2577-0506-8FB5-D0B7-D1A76D1F91E4}"/>
                </a:ext>
              </a:extLst>
            </p:cNvPr>
            <p:cNvSpPr txBox="1"/>
            <p:nvPr/>
          </p:nvSpPr>
          <p:spPr>
            <a:xfrm>
              <a:off x="9267753" y="2774717"/>
              <a:ext cx="1595989" cy="830997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/>
                <a:t>Live load transversely distributed to the single girder by empirical equations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081ED41-4A5F-E1F8-0592-BD3483008886}"/>
              </a:ext>
            </a:extLst>
          </p:cNvPr>
          <p:cNvSpPr txBox="1"/>
          <p:nvPr/>
        </p:nvSpPr>
        <p:spPr>
          <a:xfrm>
            <a:off x="0" y="649118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403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  <p:bldP spid="12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F07F0-2A1F-74FF-CB9A-330FC4CF1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8419" y="1346408"/>
            <a:ext cx="4850809" cy="880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Load Rating of Cross-frames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E75801-F800-8430-1D2C-4E4E9107E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4" name="Picture 3" descr="A bridge over a highway&#10;&#10;Description automatically generated">
            <a:extLst>
              <a:ext uri="{FF2B5EF4-FFF2-40B4-BE49-F238E27FC236}">
                <a16:creationId xmlns:a16="http://schemas.microsoft.com/office/drawing/2014/main" id="{894121C9-146C-5B07-5746-EE7E67A84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r="3548"/>
          <a:stretch/>
        </p:blipFill>
        <p:spPr>
          <a:xfrm rot="16200000">
            <a:off x="7941675" y="1946248"/>
            <a:ext cx="4498731" cy="3804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C401281-921C-9B96-F3EC-9381D53E879B}"/>
              </a:ext>
            </a:extLst>
          </p:cNvPr>
          <p:cNvGrpSpPr/>
          <p:nvPr/>
        </p:nvGrpSpPr>
        <p:grpSpPr>
          <a:xfrm>
            <a:off x="2543702" y="1694577"/>
            <a:ext cx="6138990" cy="4604242"/>
            <a:chOff x="2510146" y="1644243"/>
            <a:chExt cx="6138990" cy="460424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ECFEC3F-A95D-81F8-3334-26CD18986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0146" y="1644243"/>
              <a:ext cx="6138990" cy="46042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21000000" lon="0" rev="0"/>
              </a:camera>
              <a:lightRig rig="twoPt" dir="t">
                <a:rot lat="0" lon="0" rev="18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91F01F-D584-4A6E-2EDF-B3A60E63A3DC}"/>
                </a:ext>
              </a:extLst>
            </p:cNvPr>
            <p:cNvCxnSpPr/>
            <p:nvPr/>
          </p:nvCxnSpPr>
          <p:spPr>
            <a:xfrm>
              <a:off x="3196206" y="3800213"/>
              <a:ext cx="4848836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01EA018-EFB6-7F4C-3D59-42597A669D51}"/>
                </a:ext>
              </a:extLst>
            </p:cNvPr>
            <p:cNvCxnSpPr>
              <a:cxnSpLocks/>
            </p:cNvCxnSpPr>
            <p:nvPr/>
          </p:nvCxnSpPr>
          <p:spPr>
            <a:xfrm>
              <a:off x="3130492" y="4388840"/>
              <a:ext cx="5015218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0A792E-285F-8CA7-C744-A9EEBBF6C5E2}"/>
                </a:ext>
              </a:extLst>
            </p:cNvPr>
            <p:cNvCxnSpPr>
              <a:cxnSpLocks/>
            </p:cNvCxnSpPr>
            <p:nvPr/>
          </p:nvCxnSpPr>
          <p:spPr>
            <a:xfrm>
              <a:off x="3263317" y="5412297"/>
              <a:ext cx="395121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BAE2CE-3030-9CF5-970F-C23197A4413A}"/>
                </a:ext>
              </a:extLst>
            </p:cNvPr>
            <p:cNvCxnSpPr>
              <a:cxnSpLocks/>
            </p:cNvCxnSpPr>
            <p:nvPr/>
          </p:nvCxnSpPr>
          <p:spPr>
            <a:xfrm>
              <a:off x="3298272" y="6033083"/>
              <a:ext cx="4847438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E349DC-BACB-F0B8-B951-545BE0FF6232}"/>
                </a:ext>
              </a:extLst>
            </p:cNvPr>
            <p:cNvCxnSpPr>
              <a:cxnSpLocks/>
            </p:cNvCxnSpPr>
            <p:nvPr/>
          </p:nvCxnSpPr>
          <p:spPr>
            <a:xfrm>
              <a:off x="8187655" y="5873692"/>
              <a:ext cx="184558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E2ADDFA-BE94-342D-9A59-B77FD16FE02C}"/>
              </a:ext>
            </a:extLst>
          </p:cNvPr>
          <p:cNvSpPr/>
          <p:nvPr/>
        </p:nvSpPr>
        <p:spPr>
          <a:xfrm>
            <a:off x="536895" y="5511592"/>
            <a:ext cx="1021045" cy="159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53469D-7A96-6A13-39B5-FEA866A89420}"/>
              </a:ext>
            </a:extLst>
          </p:cNvPr>
          <p:cNvGrpSpPr/>
          <p:nvPr/>
        </p:nvGrpSpPr>
        <p:grpSpPr>
          <a:xfrm>
            <a:off x="266475" y="2376813"/>
            <a:ext cx="1745361" cy="3409076"/>
            <a:chOff x="266475" y="2376813"/>
            <a:chExt cx="1745361" cy="340907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81D53BE-D99A-748A-6BD1-BAB648773EA7}"/>
                </a:ext>
              </a:extLst>
            </p:cNvPr>
            <p:cNvGrpSpPr/>
            <p:nvPr/>
          </p:nvGrpSpPr>
          <p:grpSpPr>
            <a:xfrm>
              <a:off x="266475" y="2782931"/>
              <a:ext cx="1745361" cy="3002958"/>
              <a:chOff x="7080308" y="1521112"/>
              <a:chExt cx="1745361" cy="300295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519A7FF-E2C6-715D-4E26-8EA2F62C0FF0}"/>
                  </a:ext>
                </a:extLst>
              </p:cNvPr>
              <p:cNvGrpSpPr/>
              <p:nvPr/>
            </p:nvGrpSpPr>
            <p:grpSpPr>
              <a:xfrm>
                <a:off x="7080308" y="1521112"/>
                <a:ext cx="1745361" cy="3002958"/>
                <a:chOff x="7080308" y="1521112"/>
                <a:chExt cx="1745361" cy="3002958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082549B1-B74A-FBC2-A329-0152CCA209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86585" t="5243" r="-112" b="37601"/>
                <a:stretch/>
              </p:blipFill>
              <p:spPr>
                <a:xfrm>
                  <a:off x="7755589" y="1551492"/>
                  <a:ext cx="1070080" cy="297257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AC6BA68C-500B-A54F-CBA7-58A2FD98B5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4717" r="91516" b="37601"/>
                <a:stretch/>
              </p:blipFill>
              <p:spPr>
                <a:xfrm>
                  <a:off x="7080308" y="1521112"/>
                  <a:ext cx="671119" cy="3002957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B999D61-E578-E350-37A3-0BBC8245204F}"/>
                  </a:ext>
                </a:extLst>
              </p:cNvPr>
              <p:cNvGrpSpPr/>
              <p:nvPr/>
            </p:nvGrpSpPr>
            <p:grpSpPr>
              <a:xfrm>
                <a:off x="7113864" y="1571447"/>
                <a:ext cx="1631627" cy="2944234"/>
                <a:chOff x="7113864" y="1571447"/>
                <a:chExt cx="1631627" cy="2944234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25BFDC3-71D4-5F12-ACDB-F927CE1DF99E}"/>
                    </a:ext>
                  </a:extLst>
                </p:cNvPr>
                <p:cNvSpPr/>
                <p:nvPr/>
              </p:nvSpPr>
              <p:spPr>
                <a:xfrm>
                  <a:off x="7113864" y="1571447"/>
                  <a:ext cx="1631627" cy="2944234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F7EA9337-86D3-B01F-20AD-4803631537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13864" y="3305262"/>
                  <a:ext cx="1631627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E46F7C9F-B939-AAC3-4D49-0DF1D2BEF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841" y="2376813"/>
              <a:ext cx="1631628" cy="461665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200" b="1" i="0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Excerpt from </a:t>
              </a:r>
            </a:p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200" b="1" i="0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Table 5.13.1-1</a:t>
              </a:r>
              <a:endParaRPr kumimoji="0" lang="en-US" altLang="en-US" sz="18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2EAFB38-E9F6-45B0-2D85-51B3E0BAD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94" y="2147364"/>
            <a:ext cx="2303066" cy="3950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449E78E-ECE9-E04C-1F29-84E149A7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9"/>
            <a:ext cx="12130482" cy="99336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Criteria Revisions </a:t>
            </a:r>
            <a:r>
              <a:rPr lang="en-US" dirty="0">
                <a:solidFill>
                  <a:schemeClr val="bg1"/>
                </a:solidFill>
              </a:rPr>
              <a:t>– Also for Curved I-G and Box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CD9B20-33F9-496D-C302-D2AC1C7DAB10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9012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ADTT</a:t>
            </a:r>
            <a:r>
              <a:rPr lang="en-US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8389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E2A7D-995B-3319-4042-A8F080DF7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203A35-9895-8B16-B65E-D6D08CA7A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5" t="21549" r="48189" b="64169"/>
          <a:stretch/>
        </p:blipFill>
        <p:spPr>
          <a:xfrm>
            <a:off x="109921" y="4724687"/>
            <a:ext cx="2694720" cy="677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7835ADB-6871-9089-3874-B0C7ABEBC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824801"/>
              </p:ext>
            </p:extLst>
          </p:nvPr>
        </p:nvGraphicFramePr>
        <p:xfrm>
          <a:off x="61520" y="2416762"/>
          <a:ext cx="12068961" cy="2928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93DF9404-751A-ED47-D930-86817AC8CE18}"/>
              </a:ext>
            </a:extLst>
          </p:cNvPr>
          <p:cNvGrpSpPr/>
          <p:nvPr/>
        </p:nvGrpSpPr>
        <p:grpSpPr>
          <a:xfrm>
            <a:off x="3216350" y="4724687"/>
            <a:ext cx="2698691" cy="1445089"/>
            <a:chOff x="3703472" y="4743501"/>
            <a:chExt cx="2698691" cy="14450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58E88F-C114-5EDF-6F26-7178FB8F0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96" t="43276" r="64088" b="48836"/>
            <a:stretch/>
          </p:blipFill>
          <p:spPr>
            <a:xfrm>
              <a:off x="3766004" y="4743501"/>
              <a:ext cx="2573629" cy="5200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E1AF8A-5F9A-3B69-D58D-40788C927F9A}"/>
                </a:ext>
              </a:extLst>
            </p:cNvPr>
            <p:cNvSpPr txBox="1"/>
            <p:nvPr/>
          </p:nvSpPr>
          <p:spPr>
            <a:xfrm>
              <a:off x="3703472" y="5449926"/>
              <a:ext cx="2698691" cy="73866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spc="-1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AADT</a:t>
              </a:r>
              <a:r>
                <a:rPr lang="en-US" sz="1400" spc="-10" baseline="-25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38</a:t>
              </a:r>
              <a:r>
                <a:rPr lang="en-US" sz="1400" spc="-1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is assumed to be an average AADT over the 75-year life of the bridge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9792F1C-0601-55C5-AE95-2BF3CC29BFDF}"/>
              </a:ext>
            </a:extLst>
          </p:cNvPr>
          <p:cNvSpPr txBox="1"/>
          <p:nvPr/>
        </p:nvSpPr>
        <p:spPr>
          <a:xfrm>
            <a:off x="9034310" y="5549642"/>
            <a:ext cx="2981549" cy="7386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another design year and/or bridge life is used, adjust the GR and mid-life AADT accordingly.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8BB269-3CEC-71CA-1511-414360995C48}"/>
              </a:ext>
            </a:extLst>
          </p:cNvPr>
          <p:cNvSpPr txBox="1"/>
          <p:nvPr/>
        </p:nvSpPr>
        <p:spPr>
          <a:xfrm>
            <a:off x="109921" y="1311282"/>
            <a:ext cx="1189379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ADTT</a:t>
            </a:r>
            <a:r>
              <a:rPr lang="en-US" spc="-1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</a:t>
            </a:r>
            <a:r>
              <a:rPr lang="en-US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used to determine if a fatigue detail category is Fatigue I or II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9E85E5-71BA-4BBA-E308-B1675AEF9A66}"/>
              </a:ext>
            </a:extLst>
          </p:cNvPr>
          <p:cNvGrpSpPr/>
          <p:nvPr/>
        </p:nvGrpSpPr>
        <p:grpSpPr>
          <a:xfrm>
            <a:off x="6567976" y="4710831"/>
            <a:ext cx="2182544" cy="1648536"/>
            <a:chOff x="6705328" y="4743501"/>
            <a:chExt cx="2182544" cy="16485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E0B3D2-9713-0B84-150F-4CE2056BE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325" t="8071" r="64354" b="81744"/>
            <a:stretch/>
          </p:blipFill>
          <p:spPr>
            <a:xfrm>
              <a:off x="6775400" y="4743501"/>
              <a:ext cx="2112472" cy="3575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0F312B-DDF7-6961-FE12-CB8A9B714F1E}"/>
                </a:ext>
              </a:extLst>
            </p:cNvPr>
            <p:cNvSpPr txBox="1"/>
            <p:nvPr/>
          </p:nvSpPr>
          <p:spPr>
            <a:xfrm>
              <a:off x="6705328" y="5222486"/>
              <a:ext cx="2182544" cy="116955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spc="-1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Check for Fatigue I or II</a:t>
              </a:r>
            </a:p>
            <a:p>
              <a:endParaRPr lang="en-US" sz="1400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1400" spc="-1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Fatigue I – </a:t>
              </a:r>
            </a:p>
            <a:p>
              <a:endPara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1400" spc="-1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Fatigue II – </a:t>
              </a:r>
            </a:p>
          </p:txBody>
        </p:sp>
        <p:pic>
          <p:nvPicPr>
            <p:cNvPr id="25" name="Picture 24" descr="A red stop sign with white text&#10;&#10;Description automatically generated">
              <a:extLst>
                <a:ext uri="{FF2B5EF4-FFF2-40B4-BE49-F238E27FC236}">
                  <a16:creationId xmlns:a16="http://schemas.microsoft.com/office/drawing/2014/main" id="{64219C7E-D8D5-C082-6601-6348BA585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7974447" y="5592656"/>
              <a:ext cx="453204" cy="453204"/>
            </a:xfrm>
            <a:prstGeom prst="rect">
              <a:avLst/>
            </a:prstGeom>
          </p:spPr>
        </p:pic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9AA51450-6A3A-9F36-9230-AB6847C82BBC}"/>
                </a:ext>
              </a:extLst>
            </p:cNvPr>
            <p:cNvSpPr/>
            <p:nvPr/>
          </p:nvSpPr>
          <p:spPr>
            <a:xfrm>
              <a:off x="8075115" y="6090407"/>
              <a:ext cx="313876" cy="300013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A3F2F0A-338C-E203-6BBF-D59E5D10043B}"/>
              </a:ext>
            </a:extLst>
          </p:cNvPr>
          <p:cNvSpPr txBox="1"/>
          <p:nvPr/>
        </p:nvSpPr>
        <p:spPr>
          <a:xfrm>
            <a:off x="109921" y="1775219"/>
            <a:ext cx="11893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we have:  AADT-</a:t>
            </a:r>
            <a:r>
              <a:rPr lang="en-U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opening year, and t</a:t>
            </a:r>
            <a:r>
              <a:rPr lang="en-US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design year AADT data which is typically 20 years from the opening date (roadway Typical Section package) (uses traffic forecasting procedures as referenced in FDM 120)</a:t>
            </a:r>
            <a:endParaRPr lang="en-US" spc="-1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E1312B-9DB8-F1B9-4618-2A3FD382D824}"/>
              </a:ext>
            </a:extLst>
          </p:cNvPr>
          <p:cNvSpPr txBox="1"/>
          <p:nvPr/>
        </p:nvSpPr>
        <p:spPr>
          <a:xfrm>
            <a:off x="109922" y="2544110"/>
            <a:ext cx="7727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bridge life is 75 years, what AADT-year should the ADTT</a:t>
            </a:r>
            <a:r>
              <a:rPr lang="en-US" spc="-1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</a:t>
            </a:r>
            <a:r>
              <a:rPr lang="en-US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based on?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33A251D-466F-81FE-26E0-5368CBF0DB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5846" y="4687325"/>
            <a:ext cx="2338404" cy="520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33E984-6BB8-4059-0D16-CF28BC05EED8}"/>
              </a:ext>
            </a:extLst>
          </p:cNvPr>
          <p:cNvSpPr txBox="1"/>
          <p:nvPr/>
        </p:nvSpPr>
        <p:spPr>
          <a:xfrm>
            <a:off x="7837095" y="2566384"/>
            <a:ext cx="1077985" cy="369332"/>
          </a:xfrm>
          <a:prstGeom prst="rect">
            <a:avLst/>
          </a:prstGeom>
          <a:solidFill>
            <a:srgbClr val="234487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dirty="0"/>
              <a:t>AADT</a:t>
            </a:r>
            <a:r>
              <a:rPr lang="en-US" baseline="-25000" dirty="0"/>
              <a:t>38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CD4E03-13EB-A907-9172-31425BFA5FD8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5098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7" grpId="0" animBg="1"/>
      <p:bldP spid="31" grpId="0"/>
      <p:bldP spid="33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Wrap-Up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E2A7D-995B-3319-4042-A8F080DF7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16EEFF2-AED4-BD20-5CBF-149ABC8FC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679" y="1338158"/>
            <a:ext cx="11642271" cy="59633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θ</a:t>
            </a:r>
            <a:r>
              <a:rPr lang="en-US" dirty="0"/>
              <a:t> , I</a:t>
            </a:r>
            <a:r>
              <a:rPr lang="en-US" baseline="-25000" dirty="0"/>
              <a:t>s</a:t>
            </a:r>
            <a:r>
              <a:rPr lang="en-US" dirty="0"/>
              <a:t> &amp; CF arrangement defines Cases for SSI-G bridges 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D5442E4D-1736-6F73-54BA-52A6224BA6C7}"/>
              </a:ext>
            </a:extLst>
          </p:cNvPr>
          <p:cNvSpPr/>
          <p:nvPr/>
        </p:nvSpPr>
        <p:spPr>
          <a:xfrm>
            <a:off x="8397380" y="4752870"/>
            <a:ext cx="3640822" cy="1577243"/>
          </a:xfrm>
          <a:prstGeom prst="cloudCallout">
            <a:avLst>
              <a:gd name="adj1" fmla="val -11244"/>
              <a:gd name="adj2" fmla="val 40132"/>
            </a:avLst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Bodoni MT Black" panose="02070A03080606020203" pitchFamily="18" charset="0"/>
              </a:rPr>
              <a:t>Design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4B8424-818D-C58C-F2AB-B1CF1F29B537}"/>
              </a:ext>
            </a:extLst>
          </p:cNvPr>
          <p:cNvSpPr txBox="1"/>
          <p:nvPr/>
        </p:nvSpPr>
        <p:spPr>
          <a:xfrm>
            <a:off x="214678" y="1910700"/>
            <a:ext cx="116422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5 Cases:  Required Method of Analysis, CF connection type, and CF LR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Cases 1 &amp; 2 LGA with tabulated FLB stresses and CF loads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Case 3 LGA supplemented with RMA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Case 4 &amp; 5 RMA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3D351-91EC-C312-7AB9-7E6FD495E7BA}"/>
              </a:ext>
            </a:extLst>
          </p:cNvPr>
          <p:cNvSpPr txBox="1"/>
          <p:nvPr/>
        </p:nvSpPr>
        <p:spPr>
          <a:xfrm>
            <a:off x="214677" y="3497856"/>
            <a:ext cx="11543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Phase Construction and Widening Rules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D19B2C-260E-D820-4F5A-D1FC85F14C53}"/>
              </a:ext>
            </a:extLst>
          </p:cNvPr>
          <p:cNvSpPr txBox="1"/>
          <p:nvPr/>
        </p:nvSpPr>
        <p:spPr>
          <a:xfrm>
            <a:off x="214677" y="4166071"/>
            <a:ext cx="1154312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Criteria Revisions – Also for Curved Steel I-G and Steel Boxes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Primary and Secondary Members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Bearing Connections for Secondary Members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Load Rating of Cross-frames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41AEF9-1313-5803-D0E6-E44E984B1C1E}"/>
              </a:ext>
            </a:extLst>
          </p:cNvPr>
          <p:cNvSpPr txBox="1"/>
          <p:nvPr/>
        </p:nvSpPr>
        <p:spPr>
          <a:xfrm>
            <a:off x="274864" y="5742405"/>
            <a:ext cx="113236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ADTT</a:t>
            </a:r>
            <a:r>
              <a:rPr lang="en-US" sz="2800" baseline="-25000" dirty="0"/>
              <a:t>SL</a:t>
            </a:r>
            <a:r>
              <a:rPr lang="en-US" sz="2800" dirty="0"/>
              <a:t> (Growth factor, AADT</a:t>
            </a:r>
            <a:r>
              <a:rPr lang="en-US" sz="2800" baseline="-25000" dirty="0"/>
              <a:t>38</a:t>
            </a:r>
            <a:r>
              <a:rPr lang="en-US" sz="2800" dirty="0"/>
              <a:t>) </a:t>
            </a:r>
            <a:endParaRPr lang="en-US" sz="280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A74AE-6736-6DF1-71CD-3ED5F74F858F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8395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1" grpId="0" animBg="1"/>
      <p:bldP spid="6" grpId="0"/>
      <p:bldP spid="10" grpId="0"/>
      <p:bldP spid="1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2272A-538D-D5CC-0291-2F4A2C840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728" y="1412806"/>
            <a:ext cx="5181600" cy="10682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1.  True or False.  You can always use a 3D-FEM for the method of analysis of an SSI-G unit.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E2A7D-995B-3319-4042-A8F080DF7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C514474-8475-2A7D-C5D7-AAE682B6F74D}"/>
              </a:ext>
            </a:extLst>
          </p:cNvPr>
          <p:cNvSpPr txBox="1">
            <a:spLocks/>
          </p:cNvSpPr>
          <p:nvPr/>
        </p:nvSpPr>
        <p:spPr>
          <a:xfrm>
            <a:off x="450728" y="2584158"/>
            <a:ext cx="5181600" cy="1281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2.  True or False.  HS Bolted connection in a primary member may be designed for only bearing if you meet the criteria in SDB 24-01.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08A074-07D7-60A3-C6C4-CA6EAAE614BF}"/>
              </a:ext>
            </a:extLst>
          </p:cNvPr>
          <p:cNvSpPr txBox="1">
            <a:spLocks/>
          </p:cNvSpPr>
          <p:nvPr/>
        </p:nvSpPr>
        <p:spPr>
          <a:xfrm>
            <a:off x="450728" y="4028906"/>
            <a:ext cx="5181600" cy="1123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3.  True or False. For a SSSI-G unit with a skew index &gt; 0.6, you must use a full 3D-FEA.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C095C9E-99BE-2854-7ACE-D61407D6B4F2}"/>
              </a:ext>
            </a:extLst>
          </p:cNvPr>
          <p:cNvSpPr txBox="1">
            <a:spLocks/>
          </p:cNvSpPr>
          <p:nvPr/>
        </p:nvSpPr>
        <p:spPr>
          <a:xfrm>
            <a:off x="450728" y="5152280"/>
            <a:ext cx="5181600" cy="1107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4.  True or False. Cross-frames are </a:t>
            </a:r>
            <a:r>
              <a:rPr lang="en-US" sz="2400" u="sng" dirty="0"/>
              <a:t>not</a:t>
            </a:r>
            <a:r>
              <a:rPr lang="en-US" sz="2400" dirty="0"/>
              <a:t> required to be load rated for SSSI-G units meeting any Case 1 to 4.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9B0C5F-7061-78A5-E8C2-CE480C11F86C}"/>
              </a:ext>
            </a:extLst>
          </p:cNvPr>
          <p:cNvSpPr/>
          <p:nvPr/>
        </p:nvSpPr>
        <p:spPr>
          <a:xfrm>
            <a:off x="1825384" y="1461404"/>
            <a:ext cx="800370" cy="25834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5F139F-4F7A-DB6F-0D3C-033204CD2302}"/>
              </a:ext>
            </a:extLst>
          </p:cNvPr>
          <p:cNvSpPr/>
          <p:nvPr/>
        </p:nvSpPr>
        <p:spPr>
          <a:xfrm>
            <a:off x="1825384" y="2648379"/>
            <a:ext cx="800370" cy="25834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463227-594D-7DD9-9A55-E7940A740CE7}"/>
              </a:ext>
            </a:extLst>
          </p:cNvPr>
          <p:cNvSpPr/>
          <p:nvPr/>
        </p:nvSpPr>
        <p:spPr>
          <a:xfrm>
            <a:off x="880843" y="4101072"/>
            <a:ext cx="647351" cy="22764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2D35E6-2EE3-2AB4-0107-4BA3529A85AE}"/>
              </a:ext>
            </a:extLst>
          </p:cNvPr>
          <p:cNvSpPr/>
          <p:nvPr/>
        </p:nvSpPr>
        <p:spPr>
          <a:xfrm>
            <a:off x="880842" y="5237760"/>
            <a:ext cx="647351" cy="22764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598898C-41AA-2E2D-E89A-585F7515D2FD}"/>
              </a:ext>
            </a:extLst>
          </p:cNvPr>
          <p:cNvSpPr txBox="1">
            <a:spLocks/>
          </p:cNvSpPr>
          <p:nvPr/>
        </p:nvSpPr>
        <p:spPr>
          <a:xfrm>
            <a:off x="6861316" y="1348051"/>
            <a:ext cx="5330684" cy="2234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For calculating the ADTT(SL) use which of the following: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+20-year AADT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+38-year AADT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+75-year AADT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A97B9-8DA6-71BB-2D09-3F4CA229AAA7}"/>
              </a:ext>
            </a:extLst>
          </p:cNvPr>
          <p:cNvSpPr/>
          <p:nvPr/>
        </p:nvSpPr>
        <p:spPr>
          <a:xfrm>
            <a:off x="7347876" y="2489972"/>
            <a:ext cx="2584689" cy="320339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91A9EB-6FA0-1B3C-EAA1-0A4A9AF0512F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5AEC75B-58A0-B7CE-9391-10D833C0D03B}"/>
              </a:ext>
            </a:extLst>
          </p:cNvPr>
          <p:cNvSpPr txBox="1">
            <a:spLocks/>
          </p:cNvSpPr>
          <p:nvPr/>
        </p:nvSpPr>
        <p:spPr>
          <a:xfrm>
            <a:off x="6861316" y="4200242"/>
            <a:ext cx="5330684" cy="2234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6"/>
            </a:pPr>
            <a:r>
              <a:rPr lang="en-US" sz="2400" dirty="0"/>
              <a:t>RDDP stands for: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Remote Direct Data Placement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Rigid Differential Deflection Parameter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Required Driven Development Process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EE9763-3894-72C2-C0C6-39438C339F0D}"/>
              </a:ext>
            </a:extLst>
          </p:cNvPr>
          <p:cNvSpPr/>
          <p:nvPr/>
        </p:nvSpPr>
        <p:spPr>
          <a:xfrm>
            <a:off x="7347876" y="5035182"/>
            <a:ext cx="4128263" cy="632802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278314-D905-53C2-5F02-9641AEE63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7" t="7176" r="8331" b="21329"/>
          <a:stretch/>
        </p:blipFill>
        <p:spPr>
          <a:xfrm rot="283319">
            <a:off x="9973050" y="3438513"/>
            <a:ext cx="1829837" cy="1059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7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6" grpId="0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3ACD3-619D-4191-06D4-DF8EA01D42A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C2F178-F85F-8AE4-9903-B6B4BFF1ED67}"/>
              </a:ext>
            </a:extLst>
          </p:cNvPr>
          <p:cNvSpPr txBox="1">
            <a:spLocks/>
          </p:cNvSpPr>
          <p:nvPr/>
        </p:nvSpPr>
        <p:spPr>
          <a:xfrm>
            <a:off x="268184" y="39591"/>
            <a:ext cx="10515600" cy="916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6135F-D116-8D15-4D1C-ACDF0FD4FA81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Placeholder 10" descr="Speaker phone with solid fill">
            <a:extLst>
              <a:ext uri="{FF2B5EF4-FFF2-40B4-BE49-F238E27FC236}">
                <a16:creationId xmlns:a16="http://schemas.microsoft.com/office/drawing/2014/main" id="{69585C6A-1E31-B991-B892-5986B92143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3367" y="95548"/>
            <a:ext cx="914400" cy="9144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30DA23-665D-7AF5-7DF1-E36F8EB3C630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DAF7D-872E-3270-EDEC-CD272E8BB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625EDC-DF22-DA94-AC0C-1AEF643657B9}"/>
              </a:ext>
            </a:extLst>
          </p:cNvPr>
          <p:cNvSpPr txBox="1"/>
          <p:nvPr/>
        </p:nvSpPr>
        <p:spPr>
          <a:xfrm>
            <a:off x="3531000" y="2761047"/>
            <a:ext cx="5130000" cy="2246769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Vickie Young, P.E.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Assistant State Structures Design Engineer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(850) 414-4301</a:t>
            </a:r>
          </a:p>
          <a:p>
            <a:r>
              <a:rPr lang="en-US" sz="2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Vickie.Young@dot.state.fl.us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6DF08-2C87-F437-D1EC-4DF239C46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17" y="1774643"/>
            <a:ext cx="3105150" cy="4219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29671-60E2-779B-C16A-006397508A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70"/>
          <a:stretch/>
        </p:blipFill>
        <p:spPr>
          <a:xfrm>
            <a:off x="8838633" y="2580166"/>
            <a:ext cx="3105150" cy="2539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A9BC1D-D159-5FD0-5E33-605A43C6A172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478239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3ACD3-619D-4191-06D4-DF8EA01D42A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C2F178-F85F-8AE4-9903-B6B4BFF1ED67}"/>
              </a:ext>
            </a:extLst>
          </p:cNvPr>
          <p:cNvSpPr txBox="1">
            <a:spLocks/>
          </p:cNvSpPr>
          <p:nvPr/>
        </p:nvSpPr>
        <p:spPr>
          <a:xfrm>
            <a:off x="268184" y="39591"/>
            <a:ext cx="6047272" cy="916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FDOT Safety Message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6135F-D116-8D15-4D1C-ACDF0FD4FA81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0DA23-665D-7AF5-7DF1-E36F8EB3C630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DAF7D-872E-3270-EDEC-CD272E8BB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A9BC1D-D159-5FD0-5E33-605A43C6A172}"/>
              </a:ext>
            </a:extLst>
          </p:cNvPr>
          <p:cNvSpPr txBox="1"/>
          <p:nvPr/>
        </p:nvSpPr>
        <p:spPr>
          <a:xfrm>
            <a:off x="-1" y="6491188"/>
            <a:ext cx="5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34</a:t>
            </a:r>
          </a:p>
        </p:txBody>
      </p:sp>
      <p:pic>
        <p:nvPicPr>
          <p:cNvPr id="14" name="Picture 13" descr="A sign with a traffic cone and text&#10;&#10;Description automatically generated">
            <a:extLst>
              <a:ext uri="{FF2B5EF4-FFF2-40B4-BE49-F238E27FC236}">
                <a16:creationId xmlns:a16="http://schemas.microsoft.com/office/drawing/2014/main" id="{D76FC720-53E6-9EC6-125C-E5611E755E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0" t="14027" r="1100" b="13584"/>
          <a:stretch/>
        </p:blipFill>
        <p:spPr>
          <a:xfrm>
            <a:off x="2572826" y="1941685"/>
            <a:ext cx="6126166" cy="332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42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F13C53-7173-4216-280C-557395C8E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1A5E676-332B-7733-5210-010286DE37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ircular diagram with different colored circles&#10;&#10;Description automatically generated">
            <a:extLst>
              <a:ext uri="{FF2B5EF4-FFF2-40B4-BE49-F238E27FC236}">
                <a16:creationId xmlns:a16="http://schemas.microsoft.com/office/drawing/2014/main" id="{5A5139B2-1AFE-AA96-2310-31FFD42536F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8"/>
            <a:ext cx="12234863" cy="6883401"/>
          </a:xfrm>
        </p:spPr>
      </p:pic>
    </p:spTree>
    <p:extLst>
      <p:ext uri="{BB962C8B-B14F-4D97-AF65-F5344CB8AC3E}">
        <p14:creationId xmlns:p14="http://schemas.microsoft.com/office/powerpoint/2010/main" val="2103833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metal beam being constructed&#10;&#10;Description automatically generated with medium confidence">
            <a:extLst>
              <a:ext uri="{FF2B5EF4-FFF2-40B4-BE49-F238E27FC236}">
                <a16:creationId xmlns:a16="http://schemas.microsoft.com/office/drawing/2014/main" id="{3D709C80-B9C6-450A-44BC-9C23DB624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07" y="1277288"/>
            <a:ext cx="6946085" cy="5209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E2A7D-995B-3319-4042-A8F080DF7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Past and Current SDGs Criteria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2272A-538D-D5CC-0291-2F4A2C840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863" y="1375307"/>
            <a:ext cx="11642271" cy="500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Method of Analysis determined by: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E5A328-E207-91D8-8037-A214E8651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0CFC217-6A69-C470-E41F-F84501801EAC}"/>
              </a:ext>
            </a:extLst>
          </p:cNvPr>
          <p:cNvGrpSpPr/>
          <p:nvPr/>
        </p:nvGrpSpPr>
        <p:grpSpPr>
          <a:xfrm>
            <a:off x="6769063" y="5086908"/>
            <a:ext cx="5359664" cy="824836"/>
            <a:chOff x="4067700" y="5225865"/>
            <a:chExt cx="5796562" cy="10318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F6D84D-D83F-F5AF-4712-AB484C697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890" b="80132"/>
            <a:stretch/>
          </p:blipFill>
          <p:spPr>
            <a:xfrm>
              <a:off x="4067700" y="5225865"/>
              <a:ext cx="5796562" cy="10318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046E66-382D-145E-77E2-6944BE2C11D1}"/>
                </a:ext>
              </a:extLst>
            </p:cNvPr>
            <p:cNvSpPr/>
            <p:nvPr/>
          </p:nvSpPr>
          <p:spPr>
            <a:xfrm>
              <a:off x="5383328" y="5544452"/>
              <a:ext cx="2916726" cy="713237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0084CC-CEBA-8397-5A63-D1F71CB71A7D}"/>
              </a:ext>
            </a:extLst>
          </p:cNvPr>
          <p:cNvGrpSpPr/>
          <p:nvPr/>
        </p:nvGrpSpPr>
        <p:grpSpPr>
          <a:xfrm>
            <a:off x="7352354" y="1439977"/>
            <a:ext cx="4422169" cy="1360108"/>
            <a:chOff x="7494966" y="1736986"/>
            <a:chExt cx="4422169" cy="13601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591757-9EB3-B8D7-DEFC-AD89A47ED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4966" y="1736986"/>
              <a:ext cx="4422169" cy="136010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717B73-2724-90AE-D95A-FD617D34692D}"/>
                </a:ext>
              </a:extLst>
            </p:cNvPr>
            <p:cNvCxnSpPr>
              <a:cxnSpLocks/>
            </p:cNvCxnSpPr>
            <p:nvPr/>
          </p:nvCxnSpPr>
          <p:spPr>
            <a:xfrm>
              <a:off x="10268125" y="2894202"/>
              <a:ext cx="1097280" cy="0"/>
            </a:xfrm>
            <a:prstGeom prst="line">
              <a:avLst/>
            </a:prstGeom>
            <a:ln w="28575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391895-F29F-CF3A-F612-3FBC3C09A1D5}"/>
              </a:ext>
            </a:extLst>
          </p:cNvPr>
          <p:cNvGrpSpPr/>
          <p:nvPr/>
        </p:nvGrpSpPr>
        <p:grpSpPr>
          <a:xfrm>
            <a:off x="7352354" y="3318473"/>
            <a:ext cx="4181802" cy="1318747"/>
            <a:chOff x="7829607" y="3333080"/>
            <a:chExt cx="4181802" cy="13187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8B653D-261F-FBB4-FCAC-07C951040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1583"/>
            <a:stretch/>
          </p:blipFill>
          <p:spPr>
            <a:xfrm>
              <a:off x="7829607" y="3333080"/>
              <a:ext cx="4181802" cy="1318747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8407F9-20CD-6EC1-9B45-4C0DB104C57D}"/>
                </a:ext>
              </a:extLst>
            </p:cNvPr>
            <p:cNvCxnSpPr>
              <a:cxnSpLocks/>
            </p:cNvCxnSpPr>
            <p:nvPr/>
          </p:nvCxnSpPr>
          <p:spPr>
            <a:xfrm>
              <a:off x="10729519" y="4489508"/>
              <a:ext cx="1097280" cy="0"/>
            </a:xfrm>
            <a:prstGeom prst="line">
              <a:avLst/>
            </a:prstGeom>
            <a:ln w="28575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9F19309-43D2-AEFF-FE61-FAE8313B2F33}"/>
              </a:ext>
            </a:extLst>
          </p:cNvPr>
          <p:cNvSpPr txBox="1"/>
          <p:nvPr/>
        </p:nvSpPr>
        <p:spPr>
          <a:xfrm>
            <a:off x="274863" y="2217625"/>
            <a:ext cx="6721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C000"/>
                </a:solidFill>
              </a:rPr>
              <a:t>Skew Angle (</a:t>
            </a:r>
            <a:r>
              <a:rPr lang="el-GR" sz="2800" dirty="0">
                <a:solidFill>
                  <a:srgbClr val="FFC000"/>
                </a:solidFill>
              </a:rPr>
              <a:t>θ</a:t>
            </a:r>
            <a:r>
              <a:rPr lang="en-US" sz="2800" dirty="0">
                <a:solidFill>
                  <a:srgbClr val="FFC000"/>
                </a:solidFill>
              </a:rPr>
              <a:t>)                          Up till 2017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F8692B-6943-003C-1658-3F13E5726259}"/>
              </a:ext>
            </a:extLst>
          </p:cNvPr>
          <p:cNvSpPr txBox="1"/>
          <p:nvPr/>
        </p:nvSpPr>
        <p:spPr>
          <a:xfrm>
            <a:off x="274863" y="3580896"/>
            <a:ext cx="6721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5"/>
                </a:solidFill>
              </a:rPr>
              <a:t>Skew Index (I</a:t>
            </a:r>
            <a:r>
              <a:rPr lang="en-US" sz="2800" baseline="-25000" dirty="0">
                <a:solidFill>
                  <a:schemeClr val="accent5"/>
                </a:solidFill>
              </a:rPr>
              <a:t>S</a:t>
            </a:r>
            <a:r>
              <a:rPr lang="en-US" sz="2800" dirty="0">
                <a:solidFill>
                  <a:schemeClr val="accent5"/>
                </a:solidFill>
              </a:rPr>
              <a:t>)                      2018 to Current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828A21-89DC-07A9-34E6-039ED9B28677}"/>
              </a:ext>
            </a:extLst>
          </p:cNvPr>
          <p:cNvSpPr txBox="1"/>
          <p:nvPr/>
        </p:nvSpPr>
        <p:spPr>
          <a:xfrm>
            <a:off x="274865" y="4944167"/>
            <a:ext cx="67970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l-GR" sz="2800" dirty="0">
                <a:solidFill>
                  <a:srgbClr val="0070C0"/>
                </a:solidFill>
              </a:rPr>
              <a:t>θ</a:t>
            </a:r>
            <a:r>
              <a:rPr lang="en-US" sz="2800" dirty="0">
                <a:solidFill>
                  <a:srgbClr val="0070C0"/>
                </a:solidFill>
              </a:rPr>
              <a:t>, I</a:t>
            </a:r>
            <a:r>
              <a:rPr lang="en-US" sz="2800" baseline="-25000" dirty="0">
                <a:solidFill>
                  <a:srgbClr val="0070C0"/>
                </a:solidFill>
              </a:rPr>
              <a:t>S</a:t>
            </a:r>
            <a:r>
              <a:rPr lang="en-US" sz="2800" dirty="0">
                <a:solidFill>
                  <a:srgbClr val="0070C0"/>
                </a:solidFill>
              </a:rPr>
              <a:t>, &amp; CF-Configuration       SDB 24-01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3207AF-1DF5-920D-84CA-C9B8BE70971D}"/>
              </a:ext>
            </a:extLst>
          </p:cNvPr>
          <p:cNvSpPr txBox="1"/>
          <p:nvPr/>
        </p:nvSpPr>
        <p:spPr>
          <a:xfrm>
            <a:off x="0" y="649118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81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Background:  Survey 2000-2014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A2645-F73E-1B42-DC1B-39CE61B4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9326F1-9EEC-1635-F675-294C37A6C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998" r="66700" b="-553"/>
          <a:stretch/>
        </p:blipFill>
        <p:spPr>
          <a:xfrm>
            <a:off x="244542" y="3561776"/>
            <a:ext cx="980046" cy="554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F7C3CE2-6B9F-4FA6-EA79-DBEEC57B8FC2}"/>
              </a:ext>
            </a:extLst>
          </p:cNvPr>
          <p:cNvGrpSpPr/>
          <p:nvPr/>
        </p:nvGrpSpPr>
        <p:grpSpPr>
          <a:xfrm>
            <a:off x="1371395" y="1365758"/>
            <a:ext cx="7422948" cy="5055639"/>
            <a:chOff x="1779775" y="1365758"/>
            <a:chExt cx="7422948" cy="50556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8BB226-F37C-8296-E5DC-930F6AC77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2750" y="1365758"/>
              <a:ext cx="7029973" cy="49465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2AA990-3A89-1A85-B814-90092787A760}"/>
                </a:ext>
              </a:extLst>
            </p:cNvPr>
            <p:cNvSpPr/>
            <p:nvPr/>
          </p:nvSpPr>
          <p:spPr>
            <a:xfrm>
              <a:off x="2567031" y="1777649"/>
              <a:ext cx="1517904" cy="1342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488FF8-7474-F0D9-9F5F-77B98B11A947}"/>
                </a:ext>
              </a:extLst>
            </p:cNvPr>
            <p:cNvSpPr/>
            <p:nvPr/>
          </p:nvSpPr>
          <p:spPr>
            <a:xfrm rot="16200000">
              <a:off x="1256055" y="3728181"/>
              <a:ext cx="1355217" cy="307777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Skew Index</a:t>
              </a:r>
              <a:endParaRPr lang="en-US" sz="1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882C52-5AD7-7A00-7347-A30810D012B4}"/>
                </a:ext>
              </a:extLst>
            </p:cNvPr>
            <p:cNvSpPr/>
            <p:nvPr/>
          </p:nvSpPr>
          <p:spPr>
            <a:xfrm>
              <a:off x="7091701" y="6113620"/>
              <a:ext cx="1355217" cy="307777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Skew Angle</a:t>
              </a:r>
              <a:endParaRPr lang="en-US" sz="1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4E96BFE-0501-DAFA-EA08-C17295E584C6}"/>
                </a:ext>
              </a:extLst>
            </p:cNvPr>
            <p:cNvCxnSpPr/>
            <p:nvPr/>
          </p:nvCxnSpPr>
          <p:spPr>
            <a:xfrm>
              <a:off x="2625754" y="2214694"/>
              <a:ext cx="1097280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E17E2-25B9-7E83-7F2D-98167A1C9976}"/>
                </a:ext>
              </a:extLst>
            </p:cNvPr>
            <p:cNvCxnSpPr/>
            <p:nvPr/>
          </p:nvCxnSpPr>
          <p:spPr>
            <a:xfrm>
              <a:off x="2627152" y="2308371"/>
              <a:ext cx="1280160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E824E4-500B-59D6-D63C-7245D0EF8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4912" y="1713058"/>
              <a:ext cx="2543573" cy="124604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B8F2470-F501-85F3-0DFC-989C19B6928C}"/>
                </a:ext>
              </a:extLst>
            </p:cNvPr>
            <p:cNvSpPr/>
            <p:nvPr/>
          </p:nvSpPr>
          <p:spPr>
            <a:xfrm>
              <a:off x="2172750" y="4082764"/>
              <a:ext cx="335718" cy="21078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6C639F-8D7F-28F9-65BE-791BF2A88F0A}"/>
                </a:ext>
              </a:extLst>
            </p:cNvPr>
            <p:cNvSpPr/>
            <p:nvPr/>
          </p:nvSpPr>
          <p:spPr>
            <a:xfrm>
              <a:off x="6679037" y="5902839"/>
              <a:ext cx="335718" cy="21078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DF93D0-B268-997C-7003-5A963B5CB6AE}"/>
              </a:ext>
            </a:extLst>
          </p:cNvPr>
          <p:cNvCxnSpPr>
            <a:cxnSpLocks/>
          </p:cNvCxnSpPr>
          <p:nvPr/>
        </p:nvCxnSpPr>
        <p:spPr>
          <a:xfrm>
            <a:off x="1371395" y="5553512"/>
            <a:ext cx="636254" cy="265746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FFC7BC-C856-40FE-2DA2-4FB465E4E455}"/>
              </a:ext>
            </a:extLst>
          </p:cNvPr>
          <p:cNvCxnSpPr/>
          <p:nvPr/>
        </p:nvCxnSpPr>
        <p:spPr>
          <a:xfrm>
            <a:off x="2158651" y="2617365"/>
            <a:ext cx="2197916" cy="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1FD5B1-8264-A1E3-CB54-D2BBF98F76E1}"/>
              </a:ext>
            </a:extLst>
          </p:cNvPr>
          <p:cNvCxnSpPr/>
          <p:nvPr/>
        </p:nvCxnSpPr>
        <p:spPr>
          <a:xfrm>
            <a:off x="2158651" y="2450983"/>
            <a:ext cx="2197916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F05C9EF-2F09-923B-7E0B-CCB95AA01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3784" y="4665939"/>
            <a:ext cx="3293140" cy="120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8CA06B-C0C6-46C4-86DC-9A73266B2440}"/>
              </a:ext>
            </a:extLst>
          </p:cNvPr>
          <p:cNvSpPr txBox="1"/>
          <p:nvPr/>
        </p:nvSpPr>
        <p:spPr>
          <a:xfrm>
            <a:off x="0" y="649118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2C53B40-6BC9-9C9A-5A08-C2DC052247BC}"/>
              </a:ext>
            </a:extLst>
          </p:cNvPr>
          <p:cNvSpPr/>
          <p:nvPr/>
        </p:nvSpPr>
        <p:spPr>
          <a:xfrm>
            <a:off x="2357306" y="3733100"/>
            <a:ext cx="520118" cy="45437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65D9DB-91DA-878E-3B79-99C0AC5F8C1A}"/>
              </a:ext>
            </a:extLst>
          </p:cNvPr>
          <p:cNvGrpSpPr/>
          <p:nvPr/>
        </p:nvGrpSpPr>
        <p:grpSpPr>
          <a:xfrm>
            <a:off x="1764370" y="4288171"/>
            <a:ext cx="4674146" cy="580301"/>
            <a:chOff x="1764370" y="4288171"/>
            <a:chExt cx="4674146" cy="58030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F841A50-3CC1-95BA-7345-5495DCBE91A9}"/>
                </a:ext>
              </a:extLst>
            </p:cNvPr>
            <p:cNvSpPr/>
            <p:nvPr/>
          </p:nvSpPr>
          <p:spPr>
            <a:xfrm>
              <a:off x="1764370" y="4657691"/>
              <a:ext cx="335718" cy="210781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B135EF-3A86-C75E-D42A-77B6D0C3D10D}"/>
                </a:ext>
              </a:extLst>
            </p:cNvPr>
            <p:cNvCxnSpPr/>
            <p:nvPr/>
          </p:nvCxnSpPr>
          <p:spPr>
            <a:xfrm>
              <a:off x="2100088" y="4748169"/>
              <a:ext cx="4338428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B435013A-1266-9A03-F195-1FFB2734B650}"/>
                </a:ext>
              </a:extLst>
            </p:cNvPr>
            <p:cNvSpPr/>
            <p:nvPr/>
          </p:nvSpPr>
          <p:spPr>
            <a:xfrm>
              <a:off x="2858852" y="4288171"/>
              <a:ext cx="520118" cy="454375"/>
            </a:xfrm>
            <a:prstGeom prst="down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3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Background:  FDOT Research Reports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5A82BF-9287-587E-E7CC-F3B52E0B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FF0B8DFA-06FD-1741-0D9A-BC0EF51CA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066512"/>
              </p:ext>
            </p:extLst>
          </p:nvPr>
        </p:nvGraphicFramePr>
        <p:xfrm>
          <a:off x="1017504" y="2718578"/>
          <a:ext cx="10156989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709">
                  <a:extLst>
                    <a:ext uri="{9D8B030D-6E8A-4147-A177-3AD203B41FA5}">
                      <a16:colId xmlns:a16="http://schemas.microsoft.com/office/drawing/2014/main" val="1067412154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1687317759"/>
                    </a:ext>
                  </a:extLst>
                </a:gridCol>
              </a:tblGrid>
              <a:tr h="372887">
                <a:tc>
                  <a:txBody>
                    <a:bodyPr/>
                    <a:lstStyle/>
                    <a:p>
                      <a:r>
                        <a:rPr lang="en-US" sz="1600" dirty="0"/>
                        <a:t>Girder Behavior (LGA vs. 3D-FEA)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Cases 1 &amp; 2</a:t>
                      </a:r>
                    </a:p>
                    <a:p>
                      <a:r>
                        <a:rPr lang="en-US" sz="1600" dirty="0"/>
                        <a:t>Adjustment to LGA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625543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STR I and SER II Bending Moments (Positive and Negative)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accent6"/>
                          </a:solidFill>
                          <a:latin typeface="+mn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27366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STR I and SER II Vertical Shear Forces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6"/>
                          </a:solidFill>
                          <a:latin typeface="+mn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92964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STR I Bearing Reactions for the Exterior Girder (obtuse corner &amp; pier)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accent2"/>
                          </a:solidFill>
                          <a:latin typeface="+mn-lt"/>
                        </a:rPr>
                        <a:t>Yes, multiplicative factor for Case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263238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Fatigue Vertical Shear Force Ranges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accent2"/>
                          </a:solidFill>
                          <a:latin typeface="+mn-lt"/>
                        </a:rPr>
                        <a:t>Yes, multiplicative factor for Case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487029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accent5"/>
                          </a:solidFill>
                          <a:latin typeface="+mn-lt"/>
                        </a:rPr>
                        <a:t>Fatigue Flexural Stresses for Exterior Girder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accent5"/>
                          </a:solidFill>
                          <a:latin typeface="+mn-lt"/>
                        </a:rPr>
                        <a:t>Yes, new LLDF equation (FDOT)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87896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Total Dead Load Vertical Displacements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accent6"/>
                          </a:solidFill>
                          <a:latin typeface="+mn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1580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Live Load Deflections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Yes, use LLDF for moments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287844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Girder Layovers under the total dead load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Simplified EQN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285658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55B80D2-6973-3E5E-F2CA-49F08E485F72}"/>
              </a:ext>
            </a:extLst>
          </p:cNvPr>
          <p:cNvSpPr txBox="1"/>
          <p:nvPr/>
        </p:nvSpPr>
        <p:spPr>
          <a:xfrm>
            <a:off x="274864" y="1400095"/>
            <a:ext cx="1164227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" indent="-91440">
              <a:buFont typeface="Wingdings" panose="05000000000000000000" pitchFamily="2" charset="2"/>
              <a:buChar char="Ø"/>
            </a:pPr>
            <a:r>
              <a:rPr lang="en-US" dirty="0"/>
              <a:t>FDOT Research </a:t>
            </a:r>
            <a:r>
              <a:rPr lang="en-US" u="sng" dirty="0"/>
              <a:t>Report BE535</a:t>
            </a:r>
            <a:r>
              <a:rPr lang="en-US" dirty="0"/>
              <a:t> (~25 bridges) </a:t>
            </a:r>
            <a:r>
              <a:rPr lang="en-US" dirty="0">
                <a:solidFill>
                  <a:schemeClr val="tx1"/>
                </a:solidFill>
              </a:rPr>
              <a:t>Established Cases based on skew angles, skew indexes and CF conf.</a:t>
            </a:r>
          </a:p>
          <a:p>
            <a:pPr marL="274320" lvl="1" indent="-91440">
              <a:buFont typeface="Wingdings" panose="05000000000000000000" pitchFamily="2" charset="2"/>
              <a:buChar char="v"/>
            </a:pPr>
            <a:r>
              <a:rPr lang="en-US" sz="1600" dirty="0"/>
              <a:t>Case 1 and 2 can use a LGA and could estimate FLB stresses and cross-frame forces.</a:t>
            </a:r>
          </a:p>
          <a:p>
            <a:pPr marL="91440" indent="-91440">
              <a:buFont typeface="Wingdings" panose="05000000000000000000" pitchFamily="2" charset="2"/>
              <a:buChar char="Ø"/>
            </a:pPr>
            <a:r>
              <a:rPr lang="en-US" dirty="0"/>
              <a:t>FDOT Research </a:t>
            </a:r>
            <a:r>
              <a:rPr lang="en-US" u="sng" dirty="0"/>
              <a:t>Report BEB13</a:t>
            </a:r>
            <a:r>
              <a:rPr lang="en-US" dirty="0"/>
              <a:t> (~25 bridges) Focused on Cases 1 and 2.</a:t>
            </a:r>
          </a:p>
          <a:p>
            <a:pPr marL="91440" indent="-91440">
              <a:buFont typeface="Wingdings" panose="05000000000000000000" pitchFamily="2" charset="2"/>
              <a:buChar char="Ø"/>
            </a:pPr>
            <a:r>
              <a:rPr lang="en-US" dirty="0"/>
              <a:t>FDOT TWO (40 bridges) Focused on Case 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84E3A-9C2A-1382-CB58-5997C1BED29B}"/>
              </a:ext>
            </a:extLst>
          </p:cNvPr>
          <p:cNvSpPr txBox="1"/>
          <p:nvPr/>
        </p:nvSpPr>
        <p:spPr>
          <a:xfrm>
            <a:off x="0" y="649118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7097990A-20D1-8A69-4E06-CB157A98FC96}"/>
              </a:ext>
            </a:extLst>
          </p:cNvPr>
          <p:cNvSpPr/>
          <p:nvPr/>
        </p:nvSpPr>
        <p:spPr>
          <a:xfrm>
            <a:off x="553672" y="3338818"/>
            <a:ext cx="463831" cy="65434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F2ECFAC-419D-90D9-CAA0-A93779C69EDB}"/>
              </a:ext>
            </a:extLst>
          </p:cNvPr>
          <p:cNvSpPr/>
          <p:nvPr/>
        </p:nvSpPr>
        <p:spPr>
          <a:xfrm>
            <a:off x="553672" y="4068823"/>
            <a:ext cx="463831" cy="65434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A3D47D0C-09CE-000A-8134-C91F15CBDCE4}"/>
              </a:ext>
            </a:extLst>
          </p:cNvPr>
          <p:cNvSpPr/>
          <p:nvPr/>
        </p:nvSpPr>
        <p:spPr>
          <a:xfrm>
            <a:off x="553671" y="4782050"/>
            <a:ext cx="463831" cy="33095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D2880F3B-3F27-9499-A0BA-1DE1475FCB93}"/>
              </a:ext>
            </a:extLst>
          </p:cNvPr>
          <p:cNvSpPr/>
          <p:nvPr/>
        </p:nvSpPr>
        <p:spPr>
          <a:xfrm>
            <a:off x="553671" y="5158270"/>
            <a:ext cx="463831" cy="33095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6AA30FE2-6AEA-D0D9-EE92-4FC6E029289A}"/>
              </a:ext>
            </a:extLst>
          </p:cNvPr>
          <p:cNvSpPr/>
          <p:nvPr/>
        </p:nvSpPr>
        <p:spPr>
          <a:xfrm>
            <a:off x="547716" y="5508406"/>
            <a:ext cx="463831" cy="33095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864CC10F-C32E-0C1E-BA07-6E719F047092}"/>
              </a:ext>
            </a:extLst>
          </p:cNvPr>
          <p:cNvSpPr/>
          <p:nvPr/>
        </p:nvSpPr>
        <p:spPr>
          <a:xfrm>
            <a:off x="547716" y="5863608"/>
            <a:ext cx="463831" cy="33095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Background: Agenda Item 37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669DEA1-D016-2630-6EE0-AE3EA29A8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5F9ED1D5-BC6C-E23D-1EDA-9137F781D610}"/>
              </a:ext>
            </a:extLst>
          </p:cNvPr>
          <p:cNvSpPr txBox="1"/>
          <p:nvPr/>
        </p:nvSpPr>
        <p:spPr>
          <a:xfrm>
            <a:off x="450206" y="2233440"/>
            <a:ext cx="11291581" cy="18010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Commentary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EXCERPTS 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6.7.4 Diaphragms and Cross-Frames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endParaRPr lang="en-US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i="0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Refined analysis model for simple bridge geometries is not typically warranted. 	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i="0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NCHRP (2021) bridges with a skew index &gt; 0.3 produced significant live load forces in cross-frames. 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i="1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ADTT</a:t>
            </a:r>
            <a:r>
              <a:rPr lang="en-US" sz="1600" i="1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en-US" sz="1600" i="1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i="0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1,500, engineering judgment should be used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i="0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FD19B-3745-589F-ACE9-5FB0D71D4FBA}"/>
              </a:ext>
            </a:extLst>
          </p:cNvPr>
          <p:cNvSpPr txBox="1"/>
          <p:nvPr/>
        </p:nvSpPr>
        <p:spPr>
          <a:xfrm>
            <a:off x="450207" y="1401495"/>
            <a:ext cx="5419290" cy="5847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solidFill>
                  <a:schemeClr val="bg1"/>
                </a:solidFill>
              </a:rPr>
              <a:t>2021 AASHTO BRIDGE COMMITTEE AGENDA ITEM: </a:t>
            </a:r>
            <a:r>
              <a:rPr lang="en-US" sz="1600" b="1" i="0" u="none" strike="noStrike" baseline="0" dirty="0">
                <a:solidFill>
                  <a:srgbClr val="FF0000"/>
                </a:solidFill>
              </a:rPr>
              <a:t>37 </a:t>
            </a:r>
          </a:p>
          <a:p>
            <a:r>
              <a:rPr lang="en-US" sz="1600" b="1" i="0" u="none" strike="noStrike" baseline="0" dirty="0">
                <a:solidFill>
                  <a:schemeClr val="bg1"/>
                </a:solidFill>
              </a:rPr>
              <a:t>TECHNICAL COMMITTEE: </a:t>
            </a:r>
            <a:r>
              <a:rPr lang="en-US" sz="1600" b="0" i="0" u="none" strike="noStrike" baseline="0" dirty="0">
                <a:solidFill>
                  <a:schemeClr val="bg1"/>
                </a:solidFill>
              </a:rPr>
              <a:t>T-14 / T-5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86AAB5-F522-9E82-E723-F0878FB91C66}"/>
              </a:ext>
            </a:extLst>
          </p:cNvPr>
          <p:cNvSpPr txBox="1"/>
          <p:nvPr/>
        </p:nvSpPr>
        <p:spPr>
          <a:xfrm>
            <a:off x="450206" y="4660545"/>
            <a:ext cx="11291581" cy="13234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Summary -LRFD </a:t>
            </a:r>
            <a:r>
              <a:rPr lang="en-US" sz="2000" b="1" u="sng" dirty="0"/>
              <a:t>COMMENTARY</a:t>
            </a:r>
            <a:r>
              <a:rPr lang="en-US" sz="2000" dirty="0"/>
              <a:t> states</a:t>
            </a:r>
          </a:p>
          <a:p>
            <a:pPr algn="ctr"/>
            <a:r>
              <a:rPr lang="en-US" sz="2000" dirty="0"/>
              <a:t>Do not need to do an RMA if:</a:t>
            </a:r>
          </a:p>
          <a:p>
            <a:pPr algn="ctr"/>
            <a:r>
              <a:rPr lang="en-US" sz="2000" b="1" dirty="0"/>
              <a:t>Is ≤ 0.3, and ADTT</a:t>
            </a:r>
            <a:r>
              <a:rPr lang="en-US" sz="2000" b="1" baseline="-25000" dirty="0"/>
              <a:t>SL</a:t>
            </a:r>
            <a:r>
              <a:rPr lang="en-US" sz="2000" b="1" dirty="0"/>
              <a:t> &lt; 1500 otherwise ….use Engineering Judgment</a:t>
            </a:r>
          </a:p>
          <a:p>
            <a:pPr algn="ctr"/>
            <a:r>
              <a:rPr lang="en-US" sz="2000" b="1" dirty="0"/>
              <a:t>SDG 5.13 provides specific requirements for using LGA or RFM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B1F063-AC25-D093-7DC6-E0D6DC1AF37A}"/>
              </a:ext>
            </a:extLst>
          </p:cNvPr>
          <p:cNvSpPr txBox="1"/>
          <p:nvPr/>
        </p:nvSpPr>
        <p:spPr>
          <a:xfrm>
            <a:off x="0" y="649118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66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EFB2-2C7E-A512-1E2D-8BE6887A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764A4-3A5D-0EF9-4BA1-74EBE1BE8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791" y="1288859"/>
            <a:ext cx="7928557" cy="51933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B18781-B628-BA0A-23A3-9982D41108E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23E919-AFDA-86D0-49B8-76B5A0E934DA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98FC5-CFD6-7F6C-A1D5-38AF97B61B51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463011-2F60-4D66-5181-3929BA6E69D2}"/>
              </a:ext>
            </a:extLst>
          </p:cNvPr>
          <p:cNvSpPr txBox="1">
            <a:spLocks/>
          </p:cNvSpPr>
          <p:nvPr/>
        </p:nvSpPr>
        <p:spPr>
          <a:xfrm>
            <a:off x="274863" y="-73938"/>
            <a:ext cx="116422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 Cases for SSI-G Units Overview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BD9584-BFD7-5373-B004-55F7D7A6ABBF}"/>
              </a:ext>
            </a:extLst>
          </p:cNvPr>
          <p:cNvSpPr/>
          <p:nvPr/>
        </p:nvSpPr>
        <p:spPr>
          <a:xfrm>
            <a:off x="2180198" y="2323924"/>
            <a:ext cx="7743038" cy="98755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60F8AB-A25D-CF32-6842-5CAD7503E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352CAB-F56C-A33F-1F49-F57F82CB2C76}"/>
              </a:ext>
            </a:extLst>
          </p:cNvPr>
          <p:cNvSpPr/>
          <p:nvPr/>
        </p:nvSpPr>
        <p:spPr>
          <a:xfrm>
            <a:off x="2172656" y="3327059"/>
            <a:ext cx="7743038" cy="50255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709E60-64B9-D58D-769D-CF0C289DCC64}"/>
              </a:ext>
            </a:extLst>
          </p:cNvPr>
          <p:cNvSpPr/>
          <p:nvPr/>
        </p:nvSpPr>
        <p:spPr>
          <a:xfrm>
            <a:off x="2179479" y="3837935"/>
            <a:ext cx="7743038" cy="69092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98149C-9BFB-6C63-3DA4-80B878243077}"/>
              </a:ext>
            </a:extLst>
          </p:cNvPr>
          <p:cNvGrpSpPr/>
          <p:nvPr/>
        </p:nvGrpSpPr>
        <p:grpSpPr>
          <a:xfrm>
            <a:off x="2180199" y="1593908"/>
            <a:ext cx="7735495" cy="2919369"/>
            <a:chOff x="1963025" y="1593908"/>
            <a:chExt cx="7735495" cy="29193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247A31-CB09-09B5-1AED-B556261008EB}"/>
                </a:ext>
              </a:extLst>
            </p:cNvPr>
            <p:cNvGrpSpPr/>
            <p:nvPr/>
          </p:nvGrpSpPr>
          <p:grpSpPr>
            <a:xfrm>
              <a:off x="1963025" y="1593908"/>
              <a:ext cx="1196558" cy="2919369"/>
              <a:chOff x="1963025" y="1577130"/>
              <a:chExt cx="1196558" cy="291936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723B777-342E-0EE5-41BA-7C04BF306054}"/>
                  </a:ext>
                </a:extLst>
              </p:cNvPr>
              <p:cNvSpPr/>
              <p:nvPr/>
            </p:nvSpPr>
            <p:spPr>
              <a:xfrm>
                <a:off x="1963025" y="1577130"/>
                <a:ext cx="1196558" cy="713237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D535E63-8B1C-81E7-4DA4-D96E0B06B672}"/>
                  </a:ext>
                </a:extLst>
              </p:cNvPr>
              <p:cNvSpPr/>
              <p:nvPr/>
            </p:nvSpPr>
            <p:spPr>
              <a:xfrm>
                <a:off x="1963025" y="2290367"/>
                <a:ext cx="576072" cy="2206132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5771FE-7E57-1BEF-2098-0E0821F16CD3}"/>
                </a:ext>
              </a:extLst>
            </p:cNvPr>
            <p:cNvSpPr/>
            <p:nvPr/>
          </p:nvSpPr>
          <p:spPr>
            <a:xfrm>
              <a:off x="3168634" y="1594642"/>
              <a:ext cx="2916726" cy="713237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CC6F87-224B-1272-3952-68DC22752257}"/>
                </a:ext>
              </a:extLst>
            </p:cNvPr>
            <p:cNvSpPr/>
            <p:nvPr/>
          </p:nvSpPr>
          <p:spPr>
            <a:xfrm>
              <a:off x="6085360" y="1607795"/>
              <a:ext cx="3613160" cy="713237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97A01FE-CB3C-FA93-C034-2F89690D59C1}"/>
              </a:ext>
            </a:extLst>
          </p:cNvPr>
          <p:cNvSpPr/>
          <p:nvPr/>
        </p:nvSpPr>
        <p:spPr>
          <a:xfrm>
            <a:off x="2179717" y="4536930"/>
            <a:ext cx="7743038" cy="29582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7603AC-912E-7506-CEEE-92781237E33E}"/>
              </a:ext>
            </a:extLst>
          </p:cNvPr>
          <p:cNvSpPr txBox="1"/>
          <p:nvPr/>
        </p:nvSpPr>
        <p:spPr>
          <a:xfrm>
            <a:off x="0" y="649118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617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" grpId="0" animBg="1"/>
      <p:bldP spid="2" grpId="1" animBg="1"/>
      <p:bldP spid="7" grpId="0" animBg="1"/>
      <p:bldP spid="7" grpId="1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38A40CC-9348-F32F-A47B-FEFD78BFD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016" y="1535185"/>
            <a:ext cx="5004209" cy="4009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 fov="2100000">
              <a:rot lat="540000" lon="6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1 &amp; 2:  General Criteria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3400EA-657B-3902-FB36-9E91A40F0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292" y="6450259"/>
            <a:ext cx="1904084" cy="4010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3DAF4F-D1F1-C686-1689-7317E772FE03}"/>
              </a:ext>
            </a:extLst>
          </p:cNvPr>
          <p:cNvGrpSpPr/>
          <p:nvPr/>
        </p:nvGrpSpPr>
        <p:grpSpPr>
          <a:xfrm>
            <a:off x="0" y="3573957"/>
            <a:ext cx="3145664" cy="2096853"/>
            <a:chOff x="252672" y="5181753"/>
            <a:chExt cx="2638425" cy="1562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BCF479-ED76-010A-1E9A-7AD8859E1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672" y="5437507"/>
              <a:ext cx="2638425" cy="714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3CD53A-C6E3-7291-B831-1319D927DD54}"/>
                </a:ext>
              </a:extLst>
            </p:cNvPr>
            <p:cNvSpPr txBox="1"/>
            <p:nvPr/>
          </p:nvSpPr>
          <p:spPr>
            <a:xfrm>
              <a:off x="252672" y="6193827"/>
              <a:ext cx="2638425" cy="55042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i="1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lang="en-US" sz="1400" i="1" baseline="-250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</a:t>
              </a:r>
              <a:r>
                <a:rPr lang="en-US" sz="1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=174 ft; θ=20°; </a:t>
              </a:r>
              <a:r>
                <a:rPr lang="en-US" sz="1400" i="1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en-US" sz="1400" i="1" baseline="-250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</a:t>
              </a:r>
              <a:r>
                <a:rPr lang="en-US" sz="1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=0.07</a:t>
              </a:r>
            </a:p>
            <a:p>
              <a:pPr algn="ctr"/>
              <a:r>
                <a:rPr lang="en-US" sz="1400" dirty="0">
                  <a:cs typeface="Arial" panose="020B0604020202020204" pitchFamily="34" charset="0"/>
                </a:rPr>
                <a:t>Cross-frames are parallel to skew angle</a:t>
              </a:r>
              <a:endParaRPr lang="en-US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DF88F8-74CA-5DF9-85A7-671EFFE8800A}"/>
                </a:ext>
              </a:extLst>
            </p:cNvPr>
            <p:cNvSpPr txBox="1"/>
            <p:nvPr/>
          </p:nvSpPr>
          <p:spPr>
            <a:xfrm>
              <a:off x="252672" y="5181753"/>
              <a:ext cx="2638425" cy="22934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Case 1</a:t>
              </a:r>
              <a:endParaRPr lang="en-US" sz="14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04F4C4-99E7-0EEA-F967-007DCC3FBFE7}"/>
              </a:ext>
            </a:extLst>
          </p:cNvPr>
          <p:cNvGrpSpPr/>
          <p:nvPr/>
        </p:nvGrpSpPr>
        <p:grpSpPr>
          <a:xfrm>
            <a:off x="3226209" y="4558018"/>
            <a:ext cx="3717118" cy="1875790"/>
            <a:chOff x="2940842" y="5207254"/>
            <a:chExt cx="3048898" cy="15805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588271-075F-0CC4-4C63-491F5B2E0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0843" y="5462674"/>
              <a:ext cx="3048896" cy="7868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4F630F-AC6D-286F-E625-7F23D1B1A4D4}"/>
                </a:ext>
              </a:extLst>
            </p:cNvPr>
            <p:cNvSpPr txBox="1"/>
            <p:nvPr/>
          </p:nvSpPr>
          <p:spPr>
            <a:xfrm>
              <a:off x="2940844" y="5207254"/>
              <a:ext cx="3048896" cy="25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Case 2</a:t>
              </a:r>
              <a:endParaRPr lang="en-US" sz="14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79436C-F137-05FC-58BA-8F0DAB75B7C1}"/>
                </a:ext>
              </a:extLst>
            </p:cNvPr>
            <p:cNvSpPr txBox="1"/>
            <p:nvPr/>
          </p:nvSpPr>
          <p:spPr>
            <a:xfrm>
              <a:off x="2940842" y="6346920"/>
              <a:ext cx="3048896" cy="44086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lang="en-US" sz="1400" i="1" baseline="-250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</a:t>
              </a:r>
              <a:r>
                <a:rPr lang="en-US" sz="1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=190 ft; θ=50°; </a:t>
              </a:r>
              <a:r>
                <a:rPr lang="en-US" sz="1400" i="1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en-US" sz="1400" i="1" baseline="-250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</a:t>
              </a:r>
              <a:r>
                <a:rPr lang="en-US" sz="1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=0.30</a:t>
              </a:r>
            </a:p>
            <a:p>
              <a:pPr algn="ctr"/>
              <a:r>
                <a:rPr lang="en-US" sz="1400" dirty="0">
                  <a:cs typeface="Arial" panose="020B0604020202020204" pitchFamily="34" charset="0"/>
                </a:rPr>
                <a:t>Cross-frames are normal to girders</a:t>
              </a:r>
              <a:endParaRPr lang="en-US" sz="1400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4575CF0-C0DA-DEB3-58FF-847747B68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60" y="1659623"/>
            <a:ext cx="6325299" cy="1737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D1510B-C1A8-F8F5-42CC-F1199B63D9B7}"/>
              </a:ext>
            </a:extLst>
          </p:cNvPr>
          <p:cNvSpPr txBox="1"/>
          <p:nvPr/>
        </p:nvSpPr>
        <p:spPr>
          <a:xfrm>
            <a:off x="7308791" y="5851880"/>
            <a:ext cx="411006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If the steel unit does not meet all these criteria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go to Case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44EA08-1C39-EDEC-B102-94967CB05C7C}"/>
              </a:ext>
            </a:extLst>
          </p:cNvPr>
          <p:cNvSpPr/>
          <p:nvPr/>
        </p:nvSpPr>
        <p:spPr>
          <a:xfrm rot="60000">
            <a:off x="7176694" y="2024114"/>
            <a:ext cx="2312025" cy="27529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A8635A-9CA7-C58C-557C-4190D1394615}"/>
              </a:ext>
            </a:extLst>
          </p:cNvPr>
          <p:cNvSpPr/>
          <p:nvPr/>
        </p:nvSpPr>
        <p:spPr>
          <a:xfrm rot="60000">
            <a:off x="7186024" y="2325220"/>
            <a:ext cx="2312025" cy="27529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8DE853-F8CA-74CB-AC5D-C3717ADA2D19}"/>
              </a:ext>
            </a:extLst>
          </p:cNvPr>
          <p:cNvSpPr/>
          <p:nvPr/>
        </p:nvSpPr>
        <p:spPr>
          <a:xfrm rot="120000">
            <a:off x="7200278" y="2683378"/>
            <a:ext cx="2312025" cy="52273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CCF109-710A-C987-28A2-F89FFA936FF1}"/>
              </a:ext>
            </a:extLst>
          </p:cNvPr>
          <p:cNvSpPr/>
          <p:nvPr/>
        </p:nvSpPr>
        <p:spPr>
          <a:xfrm rot="120000">
            <a:off x="7193773" y="3337893"/>
            <a:ext cx="2312025" cy="1550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AED9A6-D7F2-3205-5BDB-E9614610382E}"/>
              </a:ext>
            </a:extLst>
          </p:cNvPr>
          <p:cNvSpPr/>
          <p:nvPr/>
        </p:nvSpPr>
        <p:spPr>
          <a:xfrm rot="120000">
            <a:off x="7210549" y="4209019"/>
            <a:ext cx="2312025" cy="1550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15245C-93FD-52AC-F3F0-E5908BBA15BB}"/>
              </a:ext>
            </a:extLst>
          </p:cNvPr>
          <p:cNvSpPr/>
          <p:nvPr/>
        </p:nvSpPr>
        <p:spPr>
          <a:xfrm rot="120000">
            <a:off x="7192873" y="3492226"/>
            <a:ext cx="2312025" cy="4094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3278E5-D5CB-601C-A2D2-D08F3387EBFE}"/>
              </a:ext>
            </a:extLst>
          </p:cNvPr>
          <p:cNvSpPr/>
          <p:nvPr/>
        </p:nvSpPr>
        <p:spPr>
          <a:xfrm rot="120000">
            <a:off x="7201306" y="3907911"/>
            <a:ext cx="2312025" cy="1550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B72664-39ED-582B-8F42-827EC5F14C89}"/>
              </a:ext>
            </a:extLst>
          </p:cNvPr>
          <p:cNvSpPr/>
          <p:nvPr/>
        </p:nvSpPr>
        <p:spPr>
          <a:xfrm rot="120000">
            <a:off x="7201217" y="4058873"/>
            <a:ext cx="2312025" cy="1550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1FC8FB-5B44-92A3-DFAC-88DCAA01456E}"/>
              </a:ext>
            </a:extLst>
          </p:cNvPr>
          <p:cNvSpPr/>
          <p:nvPr/>
        </p:nvSpPr>
        <p:spPr>
          <a:xfrm rot="120000">
            <a:off x="7211700" y="4412194"/>
            <a:ext cx="4560427" cy="30853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061550-9A0C-2EFF-F824-1356982FEBFB}"/>
              </a:ext>
            </a:extLst>
          </p:cNvPr>
          <p:cNvSpPr/>
          <p:nvPr/>
        </p:nvSpPr>
        <p:spPr>
          <a:xfrm>
            <a:off x="7308791" y="5851880"/>
            <a:ext cx="4110068" cy="50955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674A46-BC24-268B-98C9-F5539546F675}"/>
              </a:ext>
            </a:extLst>
          </p:cNvPr>
          <p:cNvSpPr txBox="1"/>
          <p:nvPr/>
        </p:nvSpPr>
        <p:spPr>
          <a:xfrm>
            <a:off x="0" y="649118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8A8E64-74D8-184B-DA34-BD5DC5124345}"/>
              </a:ext>
            </a:extLst>
          </p:cNvPr>
          <p:cNvSpPr txBox="1"/>
          <p:nvPr/>
        </p:nvSpPr>
        <p:spPr>
          <a:xfrm>
            <a:off x="5226985" y="4136413"/>
            <a:ext cx="1980719" cy="21544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accent1"/>
                </a:solidFill>
              </a:rPr>
              <a:t>Rigid Differential Deflection Parameter</a:t>
            </a:r>
            <a:endParaRPr lang="en-US" sz="800" b="1" baseline="0" dirty="0">
              <a:solidFill>
                <a:schemeClr val="accen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70978E-B41A-C5FB-D8A6-7D4C32D9BEE6}"/>
              </a:ext>
            </a:extLst>
          </p:cNvPr>
          <p:cNvSpPr/>
          <p:nvPr/>
        </p:nvSpPr>
        <p:spPr>
          <a:xfrm>
            <a:off x="453006" y="2533475"/>
            <a:ext cx="6073629" cy="36486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29C350-68BB-3DF3-049C-18BFB14AF638}"/>
              </a:ext>
            </a:extLst>
          </p:cNvPr>
          <p:cNvSpPr/>
          <p:nvPr/>
        </p:nvSpPr>
        <p:spPr>
          <a:xfrm>
            <a:off x="1" y="3573957"/>
            <a:ext cx="3145664" cy="209685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C33653-7FE1-F5D2-B216-D446164A5632}"/>
              </a:ext>
            </a:extLst>
          </p:cNvPr>
          <p:cNvSpPr/>
          <p:nvPr/>
        </p:nvSpPr>
        <p:spPr>
          <a:xfrm>
            <a:off x="444040" y="2919739"/>
            <a:ext cx="6073629" cy="36486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E0CBA16-437A-8BEF-F24C-BBF686038756}"/>
              </a:ext>
            </a:extLst>
          </p:cNvPr>
          <p:cNvSpPr/>
          <p:nvPr/>
        </p:nvSpPr>
        <p:spPr>
          <a:xfrm>
            <a:off x="3226210" y="4568576"/>
            <a:ext cx="3738806" cy="188168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6A1C2C5-2EC4-03B1-D62E-DC4577D3E5C4}"/>
              </a:ext>
            </a:extLst>
          </p:cNvPr>
          <p:cNvSpPr/>
          <p:nvPr/>
        </p:nvSpPr>
        <p:spPr>
          <a:xfrm>
            <a:off x="7094933" y="1533754"/>
            <a:ext cx="3738806" cy="32295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3" grpId="0" animBg="1"/>
      <p:bldP spid="3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3436</TotalTime>
  <Words>2127</Words>
  <Application>Microsoft Office PowerPoint</Application>
  <PresentationFormat>Widescreen</PresentationFormat>
  <Paragraphs>311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Aharoni</vt:lpstr>
      <vt:lpstr>Amasis MT Pro Black</vt:lpstr>
      <vt:lpstr>Aptos</vt:lpstr>
      <vt:lpstr>Aptos Display</vt:lpstr>
      <vt:lpstr>Arial</vt:lpstr>
      <vt:lpstr>Arial Black</vt:lpstr>
      <vt:lpstr>Bodoni MT Black</vt:lpstr>
      <vt:lpstr>Calibri</vt:lpstr>
      <vt:lpstr>Times New Roman</vt:lpstr>
      <vt:lpstr>Wingdings</vt:lpstr>
      <vt:lpstr>Office Theme</vt:lpstr>
      <vt:lpstr>New Criteria for Straight Steel I-Girder (SSI-G) Bridges (aka SDB 24-01)</vt:lpstr>
      <vt:lpstr>Objective:  NEW Criteria - Analysis and Design</vt:lpstr>
      <vt:lpstr>Review Past and Current SDGs Criteria</vt:lpstr>
      <vt:lpstr>Review Past and Current SDGs Criteria</vt:lpstr>
      <vt:lpstr>Background:  Survey 2000-2014</vt:lpstr>
      <vt:lpstr>Background:  FDOT Research Reports</vt:lpstr>
      <vt:lpstr>Background: Agenda Item 37</vt:lpstr>
      <vt:lpstr>PowerPoint Presentation</vt:lpstr>
      <vt:lpstr>Cases 1 &amp; 2:  General Criteria</vt:lpstr>
      <vt:lpstr>Cases 1 &amp; 2:  LGA</vt:lpstr>
      <vt:lpstr>Cases 1 &amp; 2: Flange Lateral Bending</vt:lpstr>
      <vt:lpstr>Cases 1 &amp; 2: Cross-frame Forces</vt:lpstr>
      <vt:lpstr>Cases 1 &amp; 2: RDDP</vt:lpstr>
      <vt:lpstr>Cases 1 &amp; 2: RDDP</vt:lpstr>
      <vt:lpstr>Cases 1 &amp; 2: RDDP</vt:lpstr>
      <vt:lpstr>Cases 1 &amp; 2: RDDP</vt:lpstr>
      <vt:lpstr>Cases 1 &amp; 2:  Fatigue Moment Range LLDF</vt:lpstr>
      <vt:lpstr>Cases 1 &amp; 2:  Fatigue Moment Range LLDF</vt:lpstr>
      <vt:lpstr>Cases 1 &amp; 2:  Fatigue Moment Range Modifications</vt:lpstr>
      <vt:lpstr>Cases 1 &amp; 2:  Fatigue Moment Range Modifications</vt:lpstr>
      <vt:lpstr>Cases 1 &amp; 2:  Fatigue Moment Range Modifications</vt:lpstr>
      <vt:lpstr>Cases 1 &amp; 2:  Summary</vt:lpstr>
      <vt:lpstr>Case 3: LGA &amp; RMA</vt:lpstr>
      <vt:lpstr>Cases 4 &amp; 5: RMA (Case 5 3D-FEA)</vt:lpstr>
      <vt:lpstr>Phase Construction and Widening Rules:</vt:lpstr>
      <vt:lpstr>Criteria Revisions – Also for Curved I-G and Box</vt:lpstr>
      <vt:lpstr>Criteria Revisions – Also for Curved I-G and Box</vt:lpstr>
      <vt:lpstr>Criteria Revisions – Also for Curved I-G and Box</vt:lpstr>
      <vt:lpstr>Criteria Revisions – Also for Curved I-G and Box</vt:lpstr>
      <vt:lpstr>Criteria Revisions – Also for Curved I-G and Box</vt:lpstr>
      <vt:lpstr>ADTTSL</vt:lpstr>
      <vt:lpstr>Wrap-Up</vt:lpstr>
      <vt:lpstr>Quiz:</vt:lpstr>
      <vt:lpstr>PowerPoint Presentation</vt:lpstr>
      <vt:lpstr>PowerPoint Presentation</vt:lpstr>
      <vt:lpstr>PowerPoint Presentation</vt:lpstr>
      <vt:lpstr>Questions: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Strauch, Shawna</dc:creator>
  <cp:lastModifiedBy>Strauch, Shawna</cp:lastModifiedBy>
  <cp:revision>191</cp:revision>
  <dcterms:created xsi:type="dcterms:W3CDTF">2024-02-19T14:41:24Z</dcterms:created>
  <dcterms:modified xsi:type="dcterms:W3CDTF">2024-06-10T17:37:52Z</dcterms:modified>
</cp:coreProperties>
</file>