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handoutMasterIdLst>
    <p:handoutMasterId r:id="rId49"/>
  </p:handoutMasterIdLst>
  <p:sldIdLst>
    <p:sldId id="256" r:id="rId5"/>
    <p:sldId id="304" r:id="rId6"/>
    <p:sldId id="306" r:id="rId7"/>
    <p:sldId id="766" r:id="rId8"/>
    <p:sldId id="317" r:id="rId9"/>
    <p:sldId id="307" r:id="rId10"/>
    <p:sldId id="308" r:id="rId11"/>
    <p:sldId id="309" r:id="rId12"/>
    <p:sldId id="310" r:id="rId13"/>
    <p:sldId id="312" r:id="rId14"/>
    <p:sldId id="311" r:id="rId15"/>
    <p:sldId id="313" r:id="rId16"/>
    <p:sldId id="314"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49" r:id="rId38"/>
    <p:sldId id="350" r:id="rId39"/>
    <p:sldId id="351" r:id="rId40"/>
    <p:sldId id="762" r:id="rId41"/>
    <p:sldId id="763" r:id="rId42"/>
    <p:sldId id="764" r:id="rId43"/>
    <p:sldId id="765" r:id="rId44"/>
    <p:sldId id="761" r:id="rId45"/>
    <p:sldId id="303" r:id="rId46"/>
    <p:sldId id="3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A79F4-6CD8-42DC-93D0-ED8CDF6EA00A}" v="3" dt="2024-06-06T18:07:29.93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055" autoAdjust="0"/>
  </p:normalViewPr>
  <p:slideViewPr>
    <p:cSldViewPr snapToGrid="0">
      <p:cViewPr varScale="1">
        <p:scale>
          <a:sx n="107" d="100"/>
          <a:sy n="107" d="100"/>
        </p:scale>
        <p:origin x="1003" y="86"/>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7325"/>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concelos, Bruno" userId="b243f731-2046-43bf-9a97-5f41cd26ba8e" providerId="ADAL" clId="{A5FA79F4-6CD8-42DC-93D0-ED8CDF6EA00A}"/>
    <pc:docChg chg="undo redo custSel addSld delSld modSld sldOrd">
      <pc:chgData name="Vasconcelos, Bruno" userId="b243f731-2046-43bf-9a97-5f41cd26ba8e" providerId="ADAL" clId="{A5FA79F4-6CD8-42DC-93D0-ED8CDF6EA00A}" dt="2024-06-06T18:07:29.929" v="624"/>
      <pc:docMkLst>
        <pc:docMk/>
      </pc:docMkLst>
      <pc:sldChg chg="modSp mod">
        <pc:chgData name="Vasconcelos, Bruno" userId="b243f731-2046-43bf-9a97-5f41cd26ba8e" providerId="ADAL" clId="{A5FA79F4-6CD8-42DC-93D0-ED8CDF6EA00A}" dt="2024-06-06T17:23:01.330" v="110" actId="1038"/>
        <pc:sldMkLst>
          <pc:docMk/>
          <pc:sldMk cId="2989349521" sldId="304"/>
        </pc:sldMkLst>
        <pc:spChg chg="mod">
          <ac:chgData name="Vasconcelos, Bruno" userId="b243f731-2046-43bf-9a97-5f41cd26ba8e" providerId="ADAL" clId="{A5FA79F4-6CD8-42DC-93D0-ED8CDF6EA00A}" dt="2024-06-06T17:23:01.330" v="110" actId="1038"/>
          <ac:spMkLst>
            <pc:docMk/>
            <pc:sldMk cId="2989349521" sldId="304"/>
            <ac:spMk id="3" creationId="{C932CF12-12E8-AF12-530D-9D1B266DB553}"/>
          </ac:spMkLst>
        </pc:spChg>
      </pc:sldChg>
      <pc:sldChg chg="modSp mod">
        <pc:chgData name="Vasconcelos, Bruno" userId="b243f731-2046-43bf-9a97-5f41cd26ba8e" providerId="ADAL" clId="{A5FA79F4-6CD8-42DC-93D0-ED8CDF6EA00A}" dt="2024-06-06T17:22:50.700" v="90" actId="1036"/>
        <pc:sldMkLst>
          <pc:docMk/>
          <pc:sldMk cId="3635797911" sldId="305"/>
        </pc:sldMkLst>
        <pc:spChg chg="mod">
          <ac:chgData name="Vasconcelos, Bruno" userId="b243f731-2046-43bf-9a97-5f41cd26ba8e" providerId="ADAL" clId="{A5FA79F4-6CD8-42DC-93D0-ED8CDF6EA00A}" dt="2024-06-06T17:22:45.492" v="83" actId="1036"/>
          <ac:spMkLst>
            <pc:docMk/>
            <pc:sldMk cId="3635797911" sldId="305"/>
            <ac:spMk id="7" creationId="{EE1A6DCF-40CE-0457-71FA-7165405A5DB8}"/>
          </ac:spMkLst>
        </pc:spChg>
        <pc:spChg chg="mod">
          <ac:chgData name="Vasconcelos, Bruno" userId="b243f731-2046-43bf-9a97-5f41cd26ba8e" providerId="ADAL" clId="{A5FA79F4-6CD8-42DC-93D0-ED8CDF6EA00A}" dt="2024-06-06T17:22:50.700" v="90" actId="1036"/>
          <ac:spMkLst>
            <pc:docMk/>
            <pc:sldMk cId="3635797911" sldId="305"/>
            <ac:spMk id="8" creationId="{FDFCAF92-6457-BE10-3012-40B5F59990AD}"/>
          </ac:spMkLst>
        </pc:spChg>
      </pc:sldChg>
      <pc:sldChg chg="modSp mod modNotesTx">
        <pc:chgData name="Vasconcelos, Bruno" userId="b243f731-2046-43bf-9a97-5f41cd26ba8e" providerId="ADAL" clId="{A5FA79F4-6CD8-42DC-93D0-ED8CDF6EA00A}" dt="2024-06-06T17:35:43.846" v="230" actId="6549"/>
        <pc:sldMkLst>
          <pc:docMk/>
          <pc:sldMk cId="2775615836" sldId="306"/>
        </pc:sldMkLst>
        <pc:spChg chg="mod">
          <ac:chgData name="Vasconcelos, Bruno" userId="b243f731-2046-43bf-9a97-5f41cd26ba8e" providerId="ADAL" clId="{A5FA79F4-6CD8-42DC-93D0-ED8CDF6EA00A}" dt="2024-06-06T17:28:27.739" v="211" actId="27636"/>
          <ac:spMkLst>
            <pc:docMk/>
            <pc:sldMk cId="2775615836" sldId="306"/>
            <ac:spMk id="6" creationId="{84DF0E7D-84BD-4ACC-E100-EA5554CA893B}"/>
          </ac:spMkLst>
        </pc:spChg>
        <pc:spChg chg="mod">
          <ac:chgData name="Vasconcelos, Bruno" userId="b243f731-2046-43bf-9a97-5f41cd26ba8e" providerId="ADAL" clId="{A5FA79F4-6CD8-42DC-93D0-ED8CDF6EA00A}" dt="2024-06-06T17:27:18.304" v="200" actId="1037"/>
          <ac:spMkLst>
            <pc:docMk/>
            <pc:sldMk cId="2775615836" sldId="306"/>
            <ac:spMk id="7" creationId="{24CCD342-9D0C-D90C-6367-B61C345B1141}"/>
          </ac:spMkLst>
        </pc:spChg>
        <pc:picChg chg="mod">
          <ac:chgData name="Vasconcelos, Bruno" userId="b243f731-2046-43bf-9a97-5f41cd26ba8e" providerId="ADAL" clId="{A5FA79F4-6CD8-42DC-93D0-ED8CDF6EA00A}" dt="2024-06-06T17:28:32.103" v="216" actId="1037"/>
          <ac:picMkLst>
            <pc:docMk/>
            <pc:sldMk cId="2775615836" sldId="306"/>
            <ac:picMk id="4" creationId="{82172B10-3670-BC18-6589-2BE91865DB8C}"/>
          </ac:picMkLst>
        </pc:picChg>
      </pc:sldChg>
      <pc:sldChg chg="modSp del mod">
        <pc:chgData name="Vasconcelos, Bruno" userId="b243f731-2046-43bf-9a97-5f41cd26ba8e" providerId="ADAL" clId="{A5FA79F4-6CD8-42DC-93D0-ED8CDF6EA00A}" dt="2024-06-06T17:43:33.327" v="298" actId="2696"/>
        <pc:sldMkLst>
          <pc:docMk/>
          <pc:sldMk cId="522225049" sldId="315"/>
        </pc:sldMkLst>
        <pc:spChg chg="mod">
          <ac:chgData name="Vasconcelos, Bruno" userId="b243f731-2046-43bf-9a97-5f41cd26ba8e" providerId="ADAL" clId="{A5FA79F4-6CD8-42DC-93D0-ED8CDF6EA00A}" dt="2024-06-06T17:40:06.705" v="257" actId="20577"/>
          <ac:spMkLst>
            <pc:docMk/>
            <pc:sldMk cId="522225049" sldId="315"/>
            <ac:spMk id="2" creationId="{C75333F9-0B29-A891-CF7A-7C9EDBCC8F45}"/>
          </ac:spMkLst>
        </pc:spChg>
        <pc:spChg chg="mod">
          <ac:chgData name="Vasconcelos, Bruno" userId="b243f731-2046-43bf-9a97-5f41cd26ba8e" providerId="ADAL" clId="{A5FA79F4-6CD8-42DC-93D0-ED8CDF6EA00A}" dt="2024-06-06T17:39:52.031" v="231"/>
          <ac:spMkLst>
            <pc:docMk/>
            <pc:sldMk cId="522225049" sldId="315"/>
            <ac:spMk id="3" creationId="{D7878DC5-42E2-F498-EF39-7B2538760395}"/>
          </ac:spMkLst>
        </pc:spChg>
      </pc:sldChg>
      <pc:sldChg chg="del">
        <pc:chgData name="Vasconcelos, Bruno" userId="b243f731-2046-43bf-9a97-5f41cd26ba8e" providerId="ADAL" clId="{A5FA79F4-6CD8-42DC-93D0-ED8CDF6EA00A}" dt="2024-06-06T18:04:21.860" v="623" actId="47"/>
        <pc:sldMkLst>
          <pc:docMk/>
          <pc:sldMk cId="4201900541" sldId="316"/>
        </pc:sldMkLst>
      </pc:sldChg>
      <pc:sldChg chg="addSp delSp modSp add mod">
        <pc:chgData name="Vasconcelos, Bruno" userId="b243f731-2046-43bf-9a97-5f41cd26ba8e" providerId="ADAL" clId="{A5FA79F4-6CD8-42DC-93D0-ED8CDF6EA00A}" dt="2024-06-06T17:34:00.219" v="222" actId="478"/>
        <pc:sldMkLst>
          <pc:docMk/>
          <pc:sldMk cId="16397760" sldId="317"/>
        </pc:sldMkLst>
        <pc:spChg chg="mod">
          <ac:chgData name="Vasconcelos, Bruno" userId="b243f731-2046-43bf-9a97-5f41cd26ba8e" providerId="ADAL" clId="{A5FA79F4-6CD8-42DC-93D0-ED8CDF6EA00A}" dt="2024-06-06T17:33:57.660" v="221" actId="1076"/>
          <ac:spMkLst>
            <pc:docMk/>
            <pc:sldMk cId="16397760" sldId="317"/>
            <ac:spMk id="6" creationId="{84DF0E7D-84BD-4ACC-E100-EA5554CA893B}"/>
          </ac:spMkLst>
        </pc:spChg>
        <pc:spChg chg="del">
          <ac:chgData name="Vasconcelos, Bruno" userId="b243f731-2046-43bf-9a97-5f41cd26ba8e" providerId="ADAL" clId="{A5FA79F4-6CD8-42DC-93D0-ED8CDF6EA00A}" dt="2024-06-06T17:34:00.219" v="222" actId="478"/>
          <ac:spMkLst>
            <pc:docMk/>
            <pc:sldMk cId="16397760" sldId="317"/>
            <ac:spMk id="7" creationId="{24CCD342-9D0C-D90C-6367-B61C345B1141}"/>
          </ac:spMkLst>
        </pc:spChg>
        <pc:picChg chg="del">
          <ac:chgData name="Vasconcelos, Bruno" userId="b243f731-2046-43bf-9a97-5f41cd26ba8e" providerId="ADAL" clId="{A5FA79F4-6CD8-42DC-93D0-ED8CDF6EA00A}" dt="2024-06-06T17:33:43.911" v="217" actId="478"/>
          <ac:picMkLst>
            <pc:docMk/>
            <pc:sldMk cId="16397760" sldId="317"/>
            <ac:picMk id="4" creationId="{82172B10-3670-BC18-6589-2BE91865DB8C}"/>
          </ac:picMkLst>
        </pc:picChg>
        <pc:picChg chg="add mod">
          <ac:chgData name="Vasconcelos, Bruno" userId="b243f731-2046-43bf-9a97-5f41cd26ba8e" providerId="ADAL" clId="{A5FA79F4-6CD8-42DC-93D0-ED8CDF6EA00A}" dt="2024-06-06T17:33:55.069" v="220" actId="1076"/>
          <ac:picMkLst>
            <pc:docMk/>
            <pc:sldMk cId="16397760" sldId="317"/>
            <ac:picMk id="5" creationId="{3D0AF160-7AA1-4CB3-3CB5-93FAECFF47AF}"/>
          </ac:picMkLst>
        </pc:picChg>
      </pc:sldChg>
      <pc:sldChg chg="modSp add mod">
        <pc:chgData name="Vasconcelos, Bruno" userId="b243f731-2046-43bf-9a97-5f41cd26ba8e" providerId="ADAL" clId="{A5FA79F4-6CD8-42DC-93D0-ED8CDF6EA00A}" dt="2024-06-06T17:43:30.136" v="297" actId="6549"/>
        <pc:sldMkLst>
          <pc:docMk/>
          <pc:sldMk cId="1629471021" sldId="318"/>
        </pc:sldMkLst>
        <pc:spChg chg="mod">
          <ac:chgData name="Vasconcelos, Bruno" userId="b243f731-2046-43bf-9a97-5f41cd26ba8e" providerId="ADAL" clId="{A5FA79F4-6CD8-42DC-93D0-ED8CDF6EA00A}" dt="2024-06-06T17:43:30.136" v="297" actId="6549"/>
          <ac:spMkLst>
            <pc:docMk/>
            <pc:sldMk cId="1629471021" sldId="318"/>
            <ac:spMk id="2" creationId="{226768D3-BCCA-A255-ABE0-AB0940F29164}"/>
          </ac:spMkLst>
        </pc:spChg>
        <pc:spChg chg="mod">
          <ac:chgData name="Vasconcelos, Bruno" userId="b243f731-2046-43bf-9a97-5f41cd26ba8e" providerId="ADAL" clId="{A5FA79F4-6CD8-42DC-93D0-ED8CDF6EA00A}" dt="2024-06-06T17:43:00.916" v="294" actId="1036"/>
          <ac:spMkLst>
            <pc:docMk/>
            <pc:sldMk cId="1629471021" sldId="318"/>
            <ac:spMk id="4" creationId="{92CEC83A-86BF-6CFA-D2A6-4F54AAC91036}"/>
          </ac:spMkLst>
        </pc:spChg>
      </pc:sldChg>
      <pc:sldChg chg="modSp add mod">
        <pc:chgData name="Vasconcelos, Bruno" userId="b243f731-2046-43bf-9a97-5f41cd26ba8e" providerId="ADAL" clId="{A5FA79F4-6CD8-42DC-93D0-ED8CDF6EA00A}" dt="2024-06-06T17:43:58.166" v="319" actId="20577"/>
        <pc:sldMkLst>
          <pc:docMk/>
          <pc:sldMk cId="2830921659" sldId="319"/>
        </pc:sldMkLst>
        <pc:spChg chg="mod">
          <ac:chgData name="Vasconcelos, Bruno" userId="b243f731-2046-43bf-9a97-5f41cd26ba8e" providerId="ADAL" clId="{A5FA79F4-6CD8-42DC-93D0-ED8CDF6EA00A}" dt="2024-06-06T17:43:58.166" v="319" actId="20577"/>
          <ac:spMkLst>
            <pc:docMk/>
            <pc:sldMk cId="2830921659" sldId="319"/>
            <ac:spMk id="5" creationId="{E9841D88-B75E-3AD5-2E0F-9E56424B8178}"/>
          </ac:spMkLst>
        </pc:spChg>
      </pc:sldChg>
      <pc:sldChg chg="modSp add mod">
        <pc:chgData name="Vasconcelos, Bruno" userId="b243f731-2046-43bf-9a97-5f41cd26ba8e" providerId="ADAL" clId="{A5FA79F4-6CD8-42DC-93D0-ED8CDF6EA00A}" dt="2024-06-06T17:44:06.297" v="320"/>
        <pc:sldMkLst>
          <pc:docMk/>
          <pc:sldMk cId="4119574408" sldId="320"/>
        </pc:sldMkLst>
        <pc:spChg chg="mod">
          <ac:chgData name="Vasconcelos, Bruno" userId="b243f731-2046-43bf-9a97-5f41cd26ba8e" providerId="ADAL" clId="{A5FA79F4-6CD8-42DC-93D0-ED8CDF6EA00A}" dt="2024-06-06T17:44:06.297" v="320"/>
          <ac:spMkLst>
            <pc:docMk/>
            <pc:sldMk cId="4119574408" sldId="320"/>
            <ac:spMk id="2" creationId="{BBE5115C-B995-AAE7-74FD-65BD111AA231}"/>
          </ac:spMkLst>
        </pc:spChg>
      </pc:sldChg>
      <pc:sldChg chg="modSp add mod">
        <pc:chgData name="Vasconcelos, Bruno" userId="b243f731-2046-43bf-9a97-5f41cd26ba8e" providerId="ADAL" clId="{A5FA79F4-6CD8-42DC-93D0-ED8CDF6EA00A}" dt="2024-06-06T17:44:33.830" v="322" actId="2711"/>
        <pc:sldMkLst>
          <pc:docMk/>
          <pc:sldMk cId="936448178" sldId="321"/>
        </pc:sldMkLst>
        <pc:spChg chg="mod">
          <ac:chgData name="Vasconcelos, Bruno" userId="b243f731-2046-43bf-9a97-5f41cd26ba8e" providerId="ADAL" clId="{A5FA79F4-6CD8-42DC-93D0-ED8CDF6EA00A}" dt="2024-06-06T17:44:33.830" v="322" actId="2711"/>
          <ac:spMkLst>
            <pc:docMk/>
            <pc:sldMk cId="936448178" sldId="321"/>
            <ac:spMk id="2" creationId="{BCB2AB13-12F4-B88D-1BC7-646F93C5505E}"/>
          </ac:spMkLst>
        </pc:spChg>
      </pc:sldChg>
      <pc:sldChg chg="modSp add mod">
        <pc:chgData name="Vasconcelos, Bruno" userId="b243f731-2046-43bf-9a97-5f41cd26ba8e" providerId="ADAL" clId="{A5FA79F4-6CD8-42DC-93D0-ED8CDF6EA00A}" dt="2024-06-06T17:44:40.250" v="323"/>
        <pc:sldMkLst>
          <pc:docMk/>
          <pc:sldMk cId="1781218516" sldId="322"/>
        </pc:sldMkLst>
        <pc:spChg chg="mod">
          <ac:chgData name="Vasconcelos, Bruno" userId="b243f731-2046-43bf-9a97-5f41cd26ba8e" providerId="ADAL" clId="{A5FA79F4-6CD8-42DC-93D0-ED8CDF6EA00A}" dt="2024-06-06T17:44:40.250" v="323"/>
          <ac:spMkLst>
            <pc:docMk/>
            <pc:sldMk cId="1781218516" sldId="322"/>
            <ac:spMk id="2" creationId="{3AB7EAC1-D5E3-DE39-C5F5-349E3FFD1D2A}"/>
          </ac:spMkLst>
        </pc:spChg>
      </pc:sldChg>
      <pc:sldChg chg="modSp add mod">
        <pc:chgData name="Vasconcelos, Bruno" userId="b243f731-2046-43bf-9a97-5f41cd26ba8e" providerId="ADAL" clId="{A5FA79F4-6CD8-42DC-93D0-ED8CDF6EA00A}" dt="2024-06-06T17:44:56.821" v="327" actId="20577"/>
        <pc:sldMkLst>
          <pc:docMk/>
          <pc:sldMk cId="2402527608" sldId="323"/>
        </pc:sldMkLst>
        <pc:spChg chg="mod">
          <ac:chgData name="Vasconcelos, Bruno" userId="b243f731-2046-43bf-9a97-5f41cd26ba8e" providerId="ADAL" clId="{A5FA79F4-6CD8-42DC-93D0-ED8CDF6EA00A}" dt="2024-06-06T17:44:56.821" v="327" actId="20577"/>
          <ac:spMkLst>
            <pc:docMk/>
            <pc:sldMk cId="2402527608" sldId="323"/>
            <ac:spMk id="2" creationId="{F9F9794F-BDE3-DAB9-3DA5-355E956325EE}"/>
          </ac:spMkLst>
        </pc:spChg>
        <pc:picChg chg="mod">
          <ac:chgData name="Vasconcelos, Bruno" userId="b243f731-2046-43bf-9a97-5f41cd26ba8e" providerId="ADAL" clId="{A5FA79F4-6CD8-42DC-93D0-ED8CDF6EA00A}" dt="2024-06-06T17:44:51.118" v="324" actId="1076"/>
          <ac:picMkLst>
            <pc:docMk/>
            <pc:sldMk cId="2402527608" sldId="323"/>
            <ac:picMk id="4" creationId="{502DCE65-5668-F2B6-5730-A9135522D417}"/>
          </ac:picMkLst>
        </pc:picChg>
      </pc:sldChg>
      <pc:sldChg chg="modSp add mod">
        <pc:chgData name="Vasconcelos, Bruno" userId="b243f731-2046-43bf-9a97-5f41cd26ba8e" providerId="ADAL" clId="{A5FA79F4-6CD8-42DC-93D0-ED8CDF6EA00A}" dt="2024-06-06T17:45:27.553" v="332" actId="20577"/>
        <pc:sldMkLst>
          <pc:docMk/>
          <pc:sldMk cId="107474082" sldId="324"/>
        </pc:sldMkLst>
        <pc:spChg chg="mod">
          <ac:chgData name="Vasconcelos, Bruno" userId="b243f731-2046-43bf-9a97-5f41cd26ba8e" providerId="ADAL" clId="{A5FA79F4-6CD8-42DC-93D0-ED8CDF6EA00A}" dt="2024-06-06T17:45:27.553" v="332" actId="20577"/>
          <ac:spMkLst>
            <pc:docMk/>
            <pc:sldMk cId="107474082" sldId="324"/>
            <ac:spMk id="4" creationId="{AA37D438-CA4E-0724-6FC4-04BFE1B76EF4}"/>
          </ac:spMkLst>
        </pc:spChg>
      </pc:sldChg>
      <pc:sldChg chg="modSp add mod">
        <pc:chgData name="Vasconcelos, Bruno" userId="b243f731-2046-43bf-9a97-5f41cd26ba8e" providerId="ADAL" clId="{A5FA79F4-6CD8-42DC-93D0-ED8CDF6EA00A}" dt="2024-06-06T17:45:37.161" v="337" actId="6549"/>
        <pc:sldMkLst>
          <pc:docMk/>
          <pc:sldMk cId="2097355475" sldId="325"/>
        </pc:sldMkLst>
        <pc:spChg chg="mod">
          <ac:chgData name="Vasconcelos, Bruno" userId="b243f731-2046-43bf-9a97-5f41cd26ba8e" providerId="ADAL" clId="{A5FA79F4-6CD8-42DC-93D0-ED8CDF6EA00A}" dt="2024-06-06T17:45:37.161" v="337" actId="6549"/>
          <ac:spMkLst>
            <pc:docMk/>
            <pc:sldMk cId="2097355475" sldId="325"/>
            <ac:spMk id="4" creationId="{2BDC61D7-CBE6-465A-B263-2FC181FD4B9A}"/>
          </ac:spMkLst>
        </pc:spChg>
      </pc:sldChg>
      <pc:sldChg chg="modSp add mod">
        <pc:chgData name="Vasconcelos, Bruno" userId="b243f731-2046-43bf-9a97-5f41cd26ba8e" providerId="ADAL" clId="{A5FA79F4-6CD8-42DC-93D0-ED8CDF6EA00A}" dt="2024-06-06T17:45:43.424" v="340" actId="20577"/>
        <pc:sldMkLst>
          <pc:docMk/>
          <pc:sldMk cId="547488677" sldId="326"/>
        </pc:sldMkLst>
        <pc:spChg chg="mod">
          <ac:chgData name="Vasconcelos, Bruno" userId="b243f731-2046-43bf-9a97-5f41cd26ba8e" providerId="ADAL" clId="{A5FA79F4-6CD8-42DC-93D0-ED8CDF6EA00A}" dt="2024-06-06T17:45:43.424" v="340" actId="20577"/>
          <ac:spMkLst>
            <pc:docMk/>
            <pc:sldMk cId="547488677" sldId="326"/>
            <ac:spMk id="10" creationId="{13CBFCD1-BC26-C032-B49B-91DFC95C2229}"/>
          </ac:spMkLst>
        </pc:spChg>
      </pc:sldChg>
      <pc:sldChg chg="modSp add mod">
        <pc:chgData name="Vasconcelos, Bruno" userId="b243f731-2046-43bf-9a97-5f41cd26ba8e" providerId="ADAL" clId="{A5FA79F4-6CD8-42DC-93D0-ED8CDF6EA00A}" dt="2024-06-06T17:45:49.680" v="343" actId="20577"/>
        <pc:sldMkLst>
          <pc:docMk/>
          <pc:sldMk cId="4175264096" sldId="327"/>
        </pc:sldMkLst>
        <pc:spChg chg="mod">
          <ac:chgData name="Vasconcelos, Bruno" userId="b243f731-2046-43bf-9a97-5f41cd26ba8e" providerId="ADAL" clId="{A5FA79F4-6CD8-42DC-93D0-ED8CDF6EA00A}" dt="2024-06-06T17:45:49.680" v="343" actId="20577"/>
          <ac:spMkLst>
            <pc:docMk/>
            <pc:sldMk cId="4175264096" sldId="327"/>
            <ac:spMk id="4" creationId="{48CBD019-DA1D-2203-7466-8FC9F527657D}"/>
          </ac:spMkLst>
        </pc:spChg>
      </pc:sldChg>
      <pc:sldChg chg="modSp add mod">
        <pc:chgData name="Vasconcelos, Bruno" userId="b243f731-2046-43bf-9a97-5f41cd26ba8e" providerId="ADAL" clId="{A5FA79F4-6CD8-42DC-93D0-ED8CDF6EA00A}" dt="2024-06-06T17:46:42.312" v="357" actId="1076"/>
        <pc:sldMkLst>
          <pc:docMk/>
          <pc:sldMk cId="1918406643" sldId="328"/>
        </pc:sldMkLst>
        <pc:spChg chg="mod">
          <ac:chgData name="Vasconcelos, Bruno" userId="b243f731-2046-43bf-9a97-5f41cd26ba8e" providerId="ADAL" clId="{A5FA79F4-6CD8-42DC-93D0-ED8CDF6EA00A}" dt="2024-06-06T17:46:02.538" v="345" actId="21"/>
          <ac:spMkLst>
            <pc:docMk/>
            <pc:sldMk cId="1918406643" sldId="328"/>
            <ac:spMk id="2" creationId="{F240A0CC-0DF6-DB3E-3EC2-256DAAE4E577}"/>
          </ac:spMkLst>
        </pc:spChg>
        <pc:spChg chg="mod">
          <ac:chgData name="Vasconcelos, Bruno" userId="b243f731-2046-43bf-9a97-5f41cd26ba8e" providerId="ADAL" clId="{A5FA79F4-6CD8-42DC-93D0-ED8CDF6EA00A}" dt="2024-06-06T17:46:42.312" v="357" actId="1076"/>
          <ac:spMkLst>
            <pc:docMk/>
            <pc:sldMk cId="1918406643" sldId="328"/>
            <ac:spMk id="4" creationId="{81B615FF-08FD-E911-FE42-B141B9036E56}"/>
          </ac:spMkLst>
        </pc:spChg>
      </pc:sldChg>
      <pc:sldChg chg="modSp add mod">
        <pc:chgData name="Vasconcelos, Bruno" userId="b243f731-2046-43bf-9a97-5f41cd26ba8e" providerId="ADAL" clId="{A5FA79F4-6CD8-42DC-93D0-ED8CDF6EA00A}" dt="2024-06-06T18:07:29.929" v="624"/>
        <pc:sldMkLst>
          <pc:docMk/>
          <pc:sldMk cId="2911803882" sldId="329"/>
        </pc:sldMkLst>
        <pc:spChg chg="mod">
          <ac:chgData name="Vasconcelos, Bruno" userId="b243f731-2046-43bf-9a97-5f41cd26ba8e" providerId="ADAL" clId="{A5FA79F4-6CD8-42DC-93D0-ED8CDF6EA00A}" dt="2024-06-06T18:07:29.929" v="624"/>
          <ac:spMkLst>
            <pc:docMk/>
            <pc:sldMk cId="2911803882" sldId="329"/>
            <ac:spMk id="4" creationId="{B2AE1975-E3D2-5F16-FC5C-CBC8B1C4B452}"/>
          </ac:spMkLst>
        </pc:spChg>
        <pc:spChg chg="mod">
          <ac:chgData name="Vasconcelos, Bruno" userId="b243f731-2046-43bf-9a97-5f41cd26ba8e" providerId="ADAL" clId="{A5FA79F4-6CD8-42DC-93D0-ED8CDF6EA00A}" dt="2024-06-06T17:47:54.282" v="378" actId="14100"/>
          <ac:spMkLst>
            <pc:docMk/>
            <pc:sldMk cId="2911803882" sldId="329"/>
            <ac:spMk id="5" creationId="{B4771A26-B09F-014F-195A-B2548FEEA81C}"/>
          </ac:spMkLst>
        </pc:spChg>
      </pc:sldChg>
      <pc:sldChg chg="addSp delSp modSp add mod">
        <pc:chgData name="Vasconcelos, Bruno" userId="b243f731-2046-43bf-9a97-5f41cd26ba8e" providerId="ADAL" clId="{A5FA79F4-6CD8-42DC-93D0-ED8CDF6EA00A}" dt="2024-06-06T17:50:05.562" v="452" actId="20577"/>
        <pc:sldMkLst>
          <pc:docMk/>
          <pc:sldMk cId="2152667890" sldId="330"/>
        </pc:sldMkLst>
        <pc:spChg chg="mod">
          <ac:chgData name="Vasconcelos, Bruno" userId="b243f731-2046-43bf-9a97-5f41cd26ba8e" providerId="ADAL" clId="{A5FA79F4-6CD8-42DC-93D0-ED8CDF6EA00A}" dt="2024-06-06T17:50:05.562" v="452" actId="20577"/>
          <ac:spMkLst>
            <pc:docMk/>
            <pc:sldMk cId="2152667890" sldId="330"/>
            <ac:spMk id="2" creationId="{DCCE7BBB-0AC0-6E1C-93A6-AE9F40DDC115}"/>
          </ac:spMkLst>
        </pc:spChg>
        <pc:spChg chg="mod">
          <ac:chgData name="Vasconcelos, Bruno" userId="b243f731-2046-43bf-9a97-5f41cd26ba8e" providerId="ADAL" clId="{A5FA79F4-6CD8-42DC-93D0-ED8CDF6EA00A}" dt="2024-06-06T17:49:58.701" v="440" actId="1076"/>
          <ac:spMkLst>
            <pc:docMk/>
            <pc:sldMk cId="2152667890" sldId="330"/>
            <ac:spMk id="4" creationId="{4C375798-6D6F-7306-BB0D-781D23FF10FB}"/>
          </ac:spMkLst>
        </pc:spChg>
        <pc:spChg chg="add del mod">
          <ac:chgData name="Vasconcelos, Bruno" userId="b243f731-2046-43bf-9a97-5f41cd26ba8e" providerId="ADAL" clId="{A5FA79F4-6CD8-42DC-93D0-ED8CDF6EA00A}" dt="2024-06-06T17:48:48.248" v="389" actId="22"/>
          <ac:spMkLst>
            <pc:docMk/>
            <pc:sldMk cId="2152667890" sldId="330"/>
            <ac:spMk id="5" creationId="{1418C375-7586-6D77-E68F-24E7B8F27B75}"/>
          </ac:spMkLst>
        </pc:spChg>
      </pc:sldChg>
      <pc:sldChg chg="modSp add mod">
        <pc:chgData name="Vasconcelos, Bruno" userId="b243f731-2046-43bf-9a97-5f41cd26ba8e" providerId="ADAL" clId="{A5FA79F4-6CD8-42DC-93D0-ED8CDF6EA00A}" dt="2024-06-06T18:07:29.929" v="624"/>
        <pc:sldMkLst>
          <pc:docMk/>
          <pc:sldMk cId="3066134444" sldId="331"/>
        </pc:sldMkLst>
        <pc:spChg chg="mod">
          <ac:chgData name="Vasconcelos, Bruno" userId="b243f731-2046-43bf-9a97-5f41cd26ba8e" providerId="ADAL" clId="{A5FA79F4-6CD8-42DC-93D0-ED8CDF6EA00A}" dt="2024-06-06T18:07:29.929" v="624"/>
          <ac:spMkLst>
            <pc:docMk/>
            <pc:sldMk cId="3066134444" sldId="331"/>
            <ac:spMk id="2" creationId="{C4D09CA5-F5B9-5570-EB80-44C770609948}"/>
          </ac:spMkLst>
        </pc:spChg>
        <pc:spChg chg="mod">
          <ac:chgData name="Vasconcelos, Bruno" userId="b243f731-2046-43bf-9a97-5f41cd26ba8e" providerId="ADAL" clId="{A5FA79F4-6CD8-42DC-93D0-ED8CDF6EA00A}" dt="2024-06-06T17:51:42.813" v="492" actId="1076"/>
          <ac:spMkLst>
            <pc:docMk/>
            <pc:sldMk cId="3066134444" sldId="331"/>
            <ac:spMk id="4" creationId="{6736E756-B3BA-F6BE-B4E0-64680A97C787}"/>
          </ac:spMkLst>
        </pc:spChg>
      </pc:sldChg>
      <pc:sldChg chg="modSp add mod">
        <pc:chgData name="Vasconcelos, Bruno" userId="b243f731-2046-43bf-9a97-5f41cd26ba8e" providerId="ADAL" clId="{A5FA79F4-6CD8-42DC-93D0-ED8CDF6EA00A}" dt="2024-06-06T17:52:14.359" v="509" actId="1076"/>
        <pc:sldMkLst>
          <pc:docMk/>
          <pc:sldMk cId="424449718" sldId="332"/>
        </pc:sldMkLst>
        <pc:spChg chg="mod">
          <ac:chgData name="Vasconcelos, Bruno" userId="b243f731-2046-43bf-9a97-5f41cd26ba8e" providerId="ADAL" clId="{A5FA79F4-6CD8-42DC-93D0-ED8CDF6EA00A}" dt="2024-06-06T17:52:14.359" v="509" actId="1076"/>
          <ac:spMkLst>
            <pc:docMk/>
            <pc:sldMk cId="424449718" sldId="332"/>
            <ac:spMk id="4" creationId="{AC48AB9E-15E2-7554-18E0-B071B89703E6}"/>
          </ac:spMkLst>
        </pc:spChg>
      </pc:sldChg>
      <pc:sldChg chg="add">
        <pc:chgData name="Vasconcelos, Bruno" userId="b243f731-2046-43bf-9a97-5f41cd26ba8e" providerId="ADAL" clId="{A5FA79F4-6CD8-42DC-93D0-ED8CDF6EA00A}" dt="2024-06-06T17:26:38.208" v="167"/>
        <pc:sldMkLst>
          <pc:docMk/>
          <pc:sldMk cId="373591247" sldId="333"/>
        </pc:sldMkLst>
      </pc:sldChg>
      <pc:sldChg chg="add">
        <pc:chgData name="Vasconcelos, Bruno" userId="b243f731-2046-43bf-9a97-5f41cd26ba8e" providerId="ADAL" clId="{A5FA79F4-6CD8-42DC-93D0-ED8CDF6EA00A}" dt="2024-06-06T17:26:38.208" v="167"/>
        <pc:sldMkLst>
          <pc:docMk/>
          <pc:sldMk cId="2131306802" sldId="334"/>
        </pc:sldMkLst>
      </pc:sldChg>
      <pc:sldChg chg="add">
        <pc:chgData name="Vasconcelos, Bruno" userId="b243f731-2046-43bf-9a97-5f41cd26ba8e" providerId="ADAL" clId="{A5FA79F4-6CD8-42DC-93D0-ED8CDF6EA00A}" dt="2024-06-06T17:26:38.208" v="167"/>
        <pc:sldMkLst>
          <pc:docMk/>
          <pc:sldMk cId="1332791191" sldId="335"/>
        </pc:sldMkLst>
      </pc:sldChg>
      <pc:sldChg chg="add">
        <pc:chgData name="Vasconcelos, Bruno" userId="b243f731-2046-43bf-9a97-5f41cd26ba8e" providerId="ADAL" clId="{A5FA79F4-6CD8-42DC-93D0-ED8CDF6EA00A}" dt="2024-06-06T17:26:38.208" v="167"/>
        <pc:sldMkLst>
          <pc:docMk/>
          <pc:sldMk cId="3455453215" sldId="336"/>
        </pc:sldMkLst>
      </pc:sldChg>
      <pc:sldChg chg="modSp add mod">
        <pc:chgData name="Vasconcelos, Bruno" userId="b243f731-2046-43bf-9a97-5f41cd26ba8e" providerId="ADAL" clId="{A5FA79F4-6CD8-42DC-93D0-ED8CDF6EA00A}" dt="2024-06-06T18:07:29.929" v="624"/>
        <pc:sldMkLst>
          <pc:docMk/>
          <pc:sldMk cId="1444745137" sldId="337"/>
        </pc:sldMkLst>
        <pc:spChg chg="mod">
          <ac:chgData name="Vasconcelos, Bruno" userId="b243f731-2046-43bf-9a97-5f41cd26ba8e" providerId="ADAL" clId="{A5FA79F4-6CD8-42DC-93D0-ED8CDF6EA00A}" dt="2024-06-06T18:07:29.929" v="624"/>
          <ac:spMkLst>
            <pc:docMk/>
            <pc:sldMk cId="1444745137" sldId="337"/>
            <ac:spMk id="2" creationId="{785A5B45-B885-7098-882F-26E053EC9513}"/>
          </ac:spMkLst>
        </pc:spChg>
        <pc:spChg chg="mod">
          <ac:chgData name="Vasconcelos, Bruno" userId="b243f731-2046-43bf-9a97-5f41cd26ba8e" providerId="ADAL" clId="{A5FA79F4-6CD8-42DC-93D0-ED8CDF6EA00A}" dt="2024-06-06T17:52:50.442" v="524" actId="1076"/>
          <ac:spMkLst>
            <pc:docMk/>
            <pc:sldMk cId="1444745137" sldId="337"/>
            <ac:spMk id="5" creationId="{F94D803B-B600-C8F9-75B2-99D97D8C8584}"/>
          </ac:spMkLst>
        </pc:spChg>
      </pc:sldChg>
      <pc:sldChg chg="modSp add mod">
        <pc:chgData name="Vasconcelos, Bruno" userId="b243f731-2046-43bf-9a97-5f41cd26ba8e" providerId="ADAL" clId="{A5FA79F4-6CD8-42DC-93D0-ED8CDF6EA00A}" dt="2024-06-06T17:53:08.129" v="526" actId="255"/>
        <pc:sldMkLst>
          <pc:docMk/>
          <pc:sldMk cId="3379247464" sldId="349"/>
        </pc:sldMkLst>
        <pc:spChg chg="mod">
          <ac:chgData name="Vasconcelos, Bruno" userId="b243f731-2046-43bf-9a97-5f41cd26ba8e" providerId="ADAL" clId="{A5FA79F4-6CD8-42DC-93D0-ED8CDF6EA00A}" dt="2024-06-06T17:53:08.129" v="526" actId="255"/>
          <ac:spMkLst>
            <pc:docMk/>
            <pc:sldMk cId="3379247464" sldId="349"/>
            <ac:spMk id="2" creationId="{00000000-0000-0000-0000-000000000000}"/>
          </ac:spMkLst>
        </pc:spChg>
      </pc:sldChg>
      <pc:sldChg chg="modSp add mod">
        <pc:chgData name="Vasconcelos, Bruno" userId="b243f731-2046-43bf-9a97-5f41cd26ba8e" providerId="ADAL" clId="{A5FA79F4-6CD8-42DC-93D0-ED8CDF6EA00A}" dt="2024-06-06T17:53:55.589" v="531" actId="255"/>
        <pc:sldMkLst>
          <pc:docMk/>
          <pc:sldMk cId="774717987" sldId="350"/>
        </pc:sldMkLst>
        <pc:spChg chg="mod">
          <ac:chgData name="Vasconcelos, Bruno" userId="b243f731-2046-43bf-9a97-5f41cd26ba8e" providerId="ADAL" clId="{A5FA79F4-6CD8-42DC-93D0-ED8CDF6EA00A}" dt="2024-06-06T17:53:55.589" v="531" actId="255"/>
          <ac:spMkLst>
            <pc:docMk/>
            <pc:sldMk cId="774717987" sldId="350"/>
            <ac:spMk id="2" creationId="{00000000-0000-0000-0000-000000000000}"/>
          </ac:spMkLst>
        </pc:spChg>
      </pc:sldChg>
      <pc:sldChg chg="modSp add mod">
        <pc:chgData name="Vasconcelos, Bruno" userId="b243f731-2046-43bf-9a97-5f41cd26ba8e" providerId="ADAL" clId="{A5FA79F4-6CD8-42DC-93D0-ED8CDF6EA00A}" dt="2024-06-06T17:54:04.337" v="533" actId="2711"/>
        <pc:sldMkLst>
          <pc:docMk/>
          <pc:sldMk cId="3005249178" sldId="351"/>
        </pc:sldMkLst>
        <pc:spChg chg="mod">
          <ac:chgData name="Vasconcelos, Bruno" userId="b243f731-2046-43bf-9a97-5f41cd26ba8e" providerId="ADAL" clId="{A5FA79F4-6CD8-42DC-93D0-ED8CDF6EA00A}" dt="2024-06-06T17:54:04.337" v="533" actId="2711"/>
          <ac:spMkLst>
            <pc:docMk/>
            <pc:sldMk cId="3005249178" sldId="351"/>
            <ac:spMk id="2" creationId="{00000000-0000-0000-0000-000000000000}"/>
          </ac:spMkLst>
        </pc:spChg>
      </pc:sldChg>
      <pc:sldChg chg="add ord">
        <pc:chgData name="Vasconcelos, Bruno" userId="b243f731-2046-43bf-9a97-5f41cd26ba8e" providerId="ADAL" clId="{A5FA79F4-6CD8-42DC-93D0-ED8CDF6EA00A}" dt="2024-06-06T17:53:34.332" v="528"/>
        <pc:sldMkLst>
          <pc:docMk/>
          <pc:sldMk cId="1119822888" sldId="761"/>
        </pc:sldMkLst>
      </pc:sldChg>
      <pc:sldChg chg="modSp add mod">
        <pc:chgData name="Vasconcelos, Bruno" userId="b243f731-2046-43bf-9a97-5f41cd26ba8e" providerId="ADAL" clId="{A5FA79F4-6CD8-42DC-93D0-ED8CDF6EA00A}" dt="2024-06-06T18:00:32.226" v="542" actId="948"/>
        <pc:sldMkLst>
          <pc:docMk/>
          <pc:sldMk cId="367573849" sldId="762"/>
        </pc:sldMkLst>
        <pc:spChg chg="mod">
          <ac:chgData name="Vasconcelos, Bruno" userId="b243f731-2046-43bf-9a97-5f41cd26ba8e" providerId="ADAL" clId="{A5FA79F4-6CD8-42DC-93D0-ED8CDF6EA00A}" dt="2024-06-06T18:00:32.226" v="542" actId="948"/>
          <ac:spMkLst>
            <pc:docMk/>
            <pc:sldMk cId="367573849" sldId="762"/>
            <ac:spMk id="4" creationId="{EED93663-FC09-6D8A-6E84-4C3F775D3739}"/>
          </ac:spMkLst>
        </pc:spChg>
      </pc:sldChg>
      <pc:sldChg chg="modSp add mod">
        <pc:chgData name="Vasconcelos, Bruno" userId="b243f731-2046-43bf-9a97-5f41cd26ba8e" providerId="ADAL" clId="{A5FA79F4-6CD8-42DC-93D0-ED8CDF6EA00A}" dt="2024-06-06T18:03:48.822" v="621" actId="20577"/>
        <pc:sldMkLst>
          <pc:docMk/>
          <pc:sldMk cId="3278916283" sldId="763"/>
        </pc:sldMkLst>
        <pc:spChg chg="mod">
          <ac:chgData name="Vasconcelos, Bruno" userId="b243f731-2046-43bf-9a97-5f41cd26ba8e" providerId="ADAL" clId="{A5FA79F4-6CD8-42DC-93D0-ED8CDF6EA00A}" dt="2024-06-06T18:03:48.822" v="621" actId="20577"/>
          <ac:spMkLst>
            <pc:docMk/>
            <pc:sldMk cId="3278916283" sldId="763"/>
            <ac:spMk id="2" creationId="{0B533086-C14C-805F-C56A-1BE344969B81}"/>
          </ac:spMkLst>
        </pc:spChg>
        <pc:spChg chg="mod">
          <ac:chgData name="Vasconcelos, Bruno" userId="b243f731-2046-43bf-9a97-5f41cd26ba8e" providerId="ADAL" clId="{A5FA79F4-6CD8-42DC-93D0-ED8CDF6EA00A}" dt="2024-06-06T18:03:24.150" v="604" actId="113"/>
          <ac:spMkLst>
            <pc:docMk/>
            <pc:sldMk cId="3278916283" sldId="763"/>
            <ac:spMk id="6" creationId="{6F9D24FB-F923-124D-E892-8D10DDB90526}"/>
          </ac:spMkLst>
        </pc:spChg>
      </pc:sldChg>
      <pc:sldChg chg="modSp add mod">
        <pc:chgData name="Vasconcelos, Bruno" userId="b243f731-2046-43bf-9a97-5f41cd26ba8e" providerId="ADAL" clId="{A5FA79F4-6CD8-42DC-93D0-ED8CDF6EA00A}" dt="2024-06-06T18:04:03.155" v="622" actId="255"/>
        <pc:sldMkLst>
          <pc:docMk/>
          <pc:sldMk cId="1418463769" sldId="764"/>
        </pc:sldMkLst>
        <pc:spChg chg="mod">
          <ac:chgData name="Vasconcelos, Bruno" userId="b243f731-2046-43bf-9a97-5f41cd26ba8e" providerId="ADAL" clId="{A5FA79F4-6CD8-42DC-93D0-ED8CDF6EA00A}" dt="2024-06-06T18:04:03.155" v="622" actId="255"/>
          <ac:spMkLst>
            <pc:docMk/>
            <pc:sldMk cId="1418463769" sldId="764"/>
            <ac:spMk id="2" creationId="{0B533086-C14C-805F-C56A-1BE344969B81}"/>
          </ac:spMkLst>
        </pc:spChg>
        <pc:spChg chg="mod">
          <ac:chgData name="Vasconcelos, Bruno" userId="b243f731-2046-43bf-9a97-5f41cd26ba8e" providerId="ADAL" clId="{A5FA79F4-6CD8-42DC-93D0-ED8CDF6EA00A}" dt="2024-06-06T18:03:15.952" v="601" actId="12"/>
          <ac:spMkLst>
            <pc:docMk/>
            <pc:sldMk cId="1418463769" sldId="764"/>
            <ac:spMk id="5" creationId="{1A5DE243-A522-A17D-6EC3-C1CFA382F5C0}"/>
          </ac:spMkLst>
        </pc:spChg>
      </pc:sldChg>
      <pc:sldChg chg="modSp add mod">
        <pc:chgData name="Vasconcelos, Bruno" userId="b243f731-2046-43bf-9a97-5f41cd26ba8e" providerId="ADAL" clId="{A5FA79F4-6CD8-42DC-93D0-ED8CDF6EA00A}" dt="2024-06-06T18:03:02.768" v="598" actId="20577"/>
        <pc:sldMkLst>
          <pc:docMk/>
          <pc:sldMk cId="1172753688" sldId="765"/>
        </pc:sldMkLst>
        <pc:spChg chg="mod">
          <ac:chgData name="Vasconcelos, Bruno" userId="b243f731-2046-43bf-9a97-5f41cd26ba8e" providerId="ADAL" clId="{A5FA79F4-6CD8-42DC-93D0-ED8CDF6EA00A}" dt="2024-06-06T18:02:55.418" v="594" actId="20577"/>
          <ac:spMkLst>
            <pc:docMk/>
            <pc:sldMk cId="1172753688" sldId="765"/>
            <ac:spMk id="2" creationId="{AC945DA4-58F4-0B3B-ABC0-141D25A94AF1}"/>
          </ac:spMkLst>
        </pc:spChg>
        <pc:spChg chg="mod">
          <ac:chgData name="Vasconcelos, Bruno" userId="b243f731-2046-43bf-9a97-5f41cd26ba8e" providerId="ADAL" clId="{A5FA79F4-6CD8-42DC-93D0-ED8CDF6EA00A}" dt="2024-06-06T18:03:02.768" v="598" actId="20577"/>
          <ac:spMkLst>
            <pc:docMk/>
            <pc:sldMk cId="1172753688" sldId="765"/>
            <ac:spMk id="4" creationId="{08C9F816-88DE-D659-0D88-44354C1B1CCF}"/>
          </ac:spMkLst>
        </pc:spChg>
      </pc:sldChg>
      <pc:sldChg chg="addSp delSp modSp add mod modNotesTx">
        <pc:chgData name="Vasconcelos, Bruno" userId="b243f731-2046-43bf-9a97-5f41cd26ba8e" providerId="ADAL" clId="{A5FA79F4-6CD8-42DC-93D0-ED8CDF6EA00A}" dt="2024-06-06T17:35:30.399" v="228" actId="6549"/>
        <pc:sldMkLst>
          <pc:docMk/>
          <pc:sldMk cId="2698707788" sldId="766"/>
        </pc:sldMkLst>
        <pc:spChg chg="del">
          <ac:chgData name="Vasconcelos, Bruno" userId="b243f731-2046-43bf-9a97-5f41cd26ba8e" providerId="ADAL" clId="{A5FA79F4-6CD8-42DC-93D0-ED8CDF6EA00A}" dt="2024-06-06T17:35:05.203" v="224" actId="478"/>
          <ac:spMkLst>
            <pc:docMk/>
            <pc:sldMk cId="2698707788" sldId="766"/>
            <ac:spMk id="6" creationId="{84DF0E7D-84BD-4ACC-E100-EA5554CA893B}"/>
          </ac:spMkLst>
        </pc:spChg>
        <pc:spChg chg="del">
          <ac:chgData name="Vasconcelos, Bruno" userId="b243f731-2046-43bf-9a97-5f41cd26ba8e" providerId="ADAL" clId="{A5FA79F4-6CD8-42DC-93D0-ED8CDF6EA00A}" dt="2024-06-06T17:35:25.815" v="227" actId="478"/>
          <ac:spMkLst>
            <pc:docMk/>
            <pc:sldMk cId="2698707788" sldId="766"/>
            <ac:spMk id="7" creationId="{24CCD342-9D0C-D90C-6367-B61C345B1141}"/>
          </ac:spMkLst>
        </pc:spChg>
        <pc:spChg chg="add mod">
          <ac:chgData name="Vasconcelos, Bruno" userId="b243f731-2046-43bf-9a97-5f41cd26ba8e" providerId="ADAL" clId="{A5FA79F4-6CD8-42DC-93D0-ED8CDF6EA00A}" dt="2024-06-06T17:35:22.045" v="226"/>
          <ac:spMkLst>
            <pc:docMk/>
            <pc:sldMk cId="2698707788" sldId="766"/>
            <ac:spMk id="9" creationId="{3EE02DE2-7854-3F02-0241-CA3B47379F9E}"/>
          </ac:spMkLst>
        </pc:spChg>
        <pc:picChg chg="add mod">
          <ac:chgData name="Vasconcelos, Bruno" userId="b243f731-2046-43bf-9a97-5f41cd26ba8e" providerId="ADAL" clId="{A5FA79F4-6CD8-42DC-93D0-ED8CDF6EA00A}" dt="2024-06-06T17:35:22.045" v="226"/>
          <ac:picMkLst>
            <pc:docMk/>
            <pc:sldMk cId="2698707788" sldId="766"/>
            <ac:picMk id="3" creationId="{EFE456D8-7747-0615-ED03-3D7E7AB1C71C}"/>
          </ac:picMkLst>
        </pc:picChg>
        <pc:picChg chg="del">
          <ac:chgData name="Vasconcelos, Bruno" userId="b243f731-2046-43bf-9a97-5f41cd26ba8e" providerId="ADAL" clId="{A5FA79F4-6CD8-42DC-93D0-ED8CDF6EA00A}" dt="2024-06-06T17:35:05.876" v="225" actId="478"/>
          <ac:picMkLst>
            <pc:docMk/>
            <pc:sldMk cId="2698707788" sldId="766"/>
            <ac:picMk id="4" creationId="{82172B10-3670-BC18-6589-2BE91865DB8C}"/>
          </ac:picMkLst>
        </pc:picChg>
        <pc:picChg chg="add mod">
          <ac:chgData name="Vasconcelos, Bruno" userId="b243f731-2046-43bf-9a97-5f41cd26ba8e" providerId="ADAL" clId="{A5FA79F4-6CD8-42DC-93D0-ED8CDF6EA00A}" dt="2024-06-06T17:35:22.045" v="226"/>
          <ac:picMkLst>
            <pc:docMk/>
            <pc:sldMk cId="2698707788" sldId="766"/>
            <ac:picMk id="5" creationId="{9BE33D4C-566E-B48B-A29E-82519E3770ED}"/>
          </ac:picMkLst>
        </pc:picChg>
        <pc:picChg chg="add mod">
          <ac:chgData name="Vasconcelos, Bruno" userId="b243f731-2046-43bf-9a97-5f41cd26ba8e" providerId="ADAL" clId="{A5FA79F4-6CD8-42DC-93D0-ED8CDF6EA00A}" dt="2024-06-06T17:35:22.045" v="226"/>
          <ac:picMkLst>
            <pc:docMk/>
            <pc:sldMk cId="2698707788" sldId="766"/>
            <ac:picMk id="8" creationId="{99C885CD-39B3-0849-9A8A-D28475B07345}"/>
          </ac:picMkLst>
        </pc:picChg>
        <pc:picChg chg="add mod">
          <ac:chgData name="Vasconcelos, Bruno" userId="b243f731-2046-43bf-9a97-5f41cd26ba8e" providerId="ADAL" clId="{A5FA79F4-6CD8-42DC-93D0-ED8CDF6EA00A}" dt="2024-06-06T17:35:22.045" v="226"/>
          <ac:picMkLst>
            <pc:docMk/>
            <pc:sldMk cId="2698707788" sldId="766"/>
            <ac:picMk id="10" creationId="{A6C52D9C-990B-D54A-D5C5-3E41482A2CF6}"/>
          </ac:picMkLst>
        </pc:picChg>
        <pc:picChg chg="add mod">
          <ac:chgData name="Vasconcelos, Bruno" userId="b243f731-2046-43bf-9a97-5f41cd26ba8e" providerId="ADAL" clId="{A5FA79F4-6CD8-42DC-93D0-ED8CDF6EA00A}" dt="2024-06-06T17:35:22.045" v="226"/>
          <ac:picMkLst>
            <pc:docMk/>
            <pc:sldMk cId="2698707788" sldId="766"/>
            <ac:picMk id="11" creationId="{28B22154-7008-3ED2-4484-228D5533A5E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6/10/2024</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6/10/2024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Applicable to only FDOT owned material. 2. Shows shear panels at bridge/span ends. 3.  Distribution beam can be placed anywhere along bottom of truss panel.  4. Table 1 (</a:t>
            </a:r>
            <a:r>
              <a:rPr lang="en-US" dirty="0" err="1"/>
              <a:t>pg</a:t>
            </a:r>
            <a:r>
              <a:rPr lang="en-US" dirty="0"/>
              <a:t> 5 of FDOT standards shows sway brace and part #s for each width bridge.</a:t>
            </a:r>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51630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Shows FDOT design for approach to bridge guard rail (not by Acrow).  However, the guardrail transition must allow for expansion &amp; contraction.  2.  Since an asphalt overlay is required, guidelines for minimum &amp; maximum asphalt overlay are provided to achieve crown profile.  Table 2 shows the reinforcing chords thicknesses.  FDOT owns plenty of regular chords, some Heavy chords, but no super heavy chords.  Table 3 shows the measurements from bottom of truss chord to top of transom beam.  The combination of the measurements from Table 2 and Table 3 and deck height of 5 – 3/8” will provide measurement of low steel to top of deck (without asphalt).  Table 4 provides measurement between the C/Ls of the two inner trusses and the overall transom beam lengths.  The transom beam lengths provides the out-to-out measurement for </a:t>
            </a:r>
            <a:r>
              <a:rPr lang="en-US"/>
              <a:t>the bridge.</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134831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Typical Railing Post Connection Detail - This shows a closeup of the guard rail system including the Post, Post Brace and 5” square tube rails.  It also shows the FDOT </a:t>
            </a:r>
            <a:r>
              <a:rPr lang="en-US" dirty="0" err="1"/>
              <a:t>thrie</a:t>
            </a:r>
            <a:r>
              <a:rPr lang="en-US" dirty="0"/>
              <a:t>-beam and backplate.  2.  Typical Detail at Intermediate Pier (continuous)  The measurement of Table 5 which is the measurement of bottom truss chord to the top of deck plus the chord thickness gives you the low steel measurement.  It also shows the measurement from the bottom of the fixed bearing to the underside of the reinforcing chord as 1’ – 5”.  If this was an expansion bearing, it would add 3/8”.  As I mentioned previously, the distribution beam can be located anywhere along the bottom of the truss panel.  It does not have to be centered at the truss panel/transom connection.  Also note that we recommend at least a 3ft wide pier and abutment seat to accommodate jacking if </a:t>
            </a:r>
            <a:r>
              <a:rPr lang="en-US"/>
              <a:t>required.  “</a:t>
            </a:r>
            <a:r>
              <a:rPr lang="en-US" dirty="0"/>
              <a:t>Explain continuous vs broken”.  Typical Detail at Abutments – Table 6 provides the measurement from the bottom of both the expansion bearing &amp; fixed bearing to the top of deck (asphalt not included).  EOB Deck Detail – Typical ~1” gap at the fixed bearing end 7 ~2” gap at the expansion bearing end.  Notice that there is a retainer angle at the bridge end.  This is typically tack welded onto the end-of-bridge deck unit to “retain” the asphalt.  The top of the retainer angle is cut along the top to match the roadway profile.  Distribution Beam Detail/End View – shows that there is a bearing and distribution beam for each truss line.</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105524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Bearing Layout Details – Left end shows expansion bearings (notice Keeper Angles).  Table 7 provides measurements between the C/L of the inside trusses for each bridge width.  Notice that the fixed bearings utilize anchor bolts to secure to the abutment/pier seat.  Only the keeper angles utilize anchor bolts for the expansion bearings.</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5966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933072-36C9-4F08-B411-7E218ED56383}" type="slidenum">
              <a:rPr lang="en-GB" smtClean="0"/>
              <a:t>34</a:t>
            </a:fld>
            <a:endParaRPr lang="en-GB" dirty="0"/>
          </a:p>
        </p:txBody>
      </p:sp>
    </p:spTree>
    <p:extLst>
      <p:ext uri="{BB962C8B-B14F-4D97-AF65-F5344CB8AC3E}">
        <p14:creationId xmlns:p14="http://schemas.microsoft.com/office/powerpoint/2010/main" val="79729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933072-36C9-4F08-B411-7E218ED56383}" type="slidenum">
              <a:rPr lang="en-GB" smtClean="0"/>
              <a:t>35</a:t>
            </a:fld>
            <a:endParaRPr lang="en-GB" dirty="0"/>
          </a:p>
        </p:txBody>
      </p:sp>
    </p:spTree>
    <p:extLst>
      <p:ext uri="{BB962C8B-B14F-4D97-AF65-F5344CB8AC3E}">
        <p14:creationId xmlns:p14="http://schemas.microsoft.com/office/powerpoint/2010/main" val="467276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933072-36C9-4F08-B411-7E218ED56383}" type="slidenum">
              <a:rPr lang="en-GB" smtClean="0"/>
              <a:t>36</a:t>
            </a:fld>
            <a:endParaRPr lang="en-GB" dirty="0"/>
          </a:p>
        </p:txBody>
      </p:sp>
    </p:spTree>
    <p:extLst>
      <p:ext uri="{BB962C8B-B14F-4D97-AF65-F5344CB8AC3E}">
        <p14:creationId xmlns:p14="http://schemas.microsoft.com/office/powerpoint/2010/main" val="48679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12373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Arial"/>
              </a:rPr>
              <a:t>Established in 1951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ltLang="en-US" sz="1200" dirty="0"/>
              <a:t>300+ employees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43734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96679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like a third of the decking was damaged</a:t>
            </a:r>
          </a:p>
          <a:p>
            <a:r>
              <a:rPr lang="en-US" dirty="0"/>
              <a:t>Similar technique used on I-10 over Lake Pontchartrain</a:t>
            </a:r>
          </a:p>
          <a:p>
            <a:r>
              <a:rPr lang="en-US" dirty="0"/>
              <a:t>Damaged by Katrina in 2005</a:t>
            </a:r>
          </a:p>
          <a:p>
            <a:r>
              <a:rPr lang="en-US" dirty="0"/>
              <a:t>FDOT personnel visited to see 700 series in action</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389766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Bailey and old ACROW bridging has been left out to be used as permanent in low ADT areas. </a:t>
            </a:r>
          </a:p>
          <a:p>
            <a:r>
              <a:rPr lang="en-US" dirty="0"/>
              <a:t>All bridging is now in Oviedo. No other official source of bridging exists in the State.</a:t>
            </a:r>
          </a:p>
          <a:p>
            <a:r>
              <a:rPr lang="en-US" dirty="0"/>
              <a:t>All bridging is released with new banding on it. </a:t>
            </a:r>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279824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10,620ft of total bridging, a little over 2 miles</a:t>
            </a:r>
          </a:p>
          <a:p>
            <a:r>
              <a:rPr lang="en-US" dirty="0"/>
              <a:t>Typically, only about 10-15% of inventory out</a:t>
            </a:r>
          </a:p>
          <a:p>
            <a:r>
              <a:rPr lang="en-US" dirty="0"/>
              <a:t>Department policy requires we keep 3000ft on hand for emergency use</a:t>
            </a:r>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1614270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vertical curves</a:t>
            </a:r>
          </a:p>
          <a:p>
            <a:r>
              <a:rPr lang="en-US" dirty="0"/>
              <a:t>No horizontal curves</a:t>
            </a:r>
          </a:p>
          <a:p>
            <a:r>
              <a:rPr lang="en-US" dirty="0"/>
              <a:t>No cross-slope</a:t>
            </a:r>
          </a:p>
          <a:p>
            <a:r>
              <a:rPr lang="en-US" dirty="0"/>
              <a:t>No crane activity on the bridge unless building the bridge.</a:t>
            </a:r>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387490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provide launching parts</a:t>
            </a:r>
          </a:p>
          <a:p>
            <a:r>
              <a:rPr lang="en-US" dirty="0"/>
              <a:t>Oviedo yard only places parts on trucks</a:t>
            </a:r>
          </a:p>
          <a:p>
            <a:r>
              <a:rPr lang="en-US" dirty="0"/>
              <a:t>Freight is contractor’s responsibility, must provide own dunnage.</a:t>
            </a:r>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357372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Excessive distance between Distributing Beam Stop (AB505C) and Distributing Beam with Distributing End Frames (AB22/23). Although Std. Plans 102-200 shows this as flush, or near flush, this distance should not exceed 1” to prevent excessive movement or thermal effects on the bridging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 from ACROW 300 Design Manual, pg. 163. Follow this suggestion of re-tightening of bolts 30 days after opening to traffic to limit probability of fastening hardware coming loose prematurely.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dirty="0"/>
          </a:p>
        </p:txBody>
      </p:sp>
    </p:spTree>
    <p:extLst>
      <p:ext uri="{BB962C8B-B14F-4D97-AF65-F5344CB8AC3E}">
        <p14:creationId xmlns:p14="http://schemas.microsoft.com/office/powerpoint/2010/main" val="48108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E76A8C-F1FD-63E7-4D1E-5F3C2F63D77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8" name="Content Placeholder 2">
            <a:extLst>
              <a:ext uri="{FF2B5EF4-FFF2-40B4-BE49-F238E27FC236}">
                <a16:creationId xmlns:a16="http://schemas.microsoft.com/office/drawing/2014/main" id="{AECB17AE-0708-4E66-8D99-676A5B3BF455}"/>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6/10/2024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
        <p:nvSpPr>
          <p:cNvPr id="8" name="Content Placeholder 2">
            <a:extLst>
              <a:ext uri="{FF2B5EF4-FFF2-40B4-BE49-F238E27FC236}">
                <a16:creationId xmlns:a16="http://schemas.microsoft.com/office/drawing/2014/main" id="{7C265EAF-33B5-8A13-A548-441301D0E89B}"/>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1333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ull image with yellow logo slide">
    <p:spTree>
      <p:nvGrpSpPr>
        <p:cNvPr id="1" name=""/>
        <p:cNvGrpSpPr/>
        <p:nvPr/>
      </p:nvGrpSpPr>
      <p:grpSpPr>
        <a:xfrm>
          <a:off x="0" y="0"/>
          <a:ext cx="0" cy="0"/>
          <a:chOff x="0" y="0"/>
          <a:chExt cx="0" cy="0"/>
        </a:xfrm>
      </p:grpSpPr>
      <p:pic>
        <p:nvPicPr>
          <p:cNvPr id="3074" name="Picture 2" descr="C:\Users\sasak1146\Desktop\installation_her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5">
            <a:extLst>
              <a:ext uri="{FF2B5EF4-FFF2-40B4-BE49-F238E27FC236}">
                <a16:creationId xmlns:a16="http://schemas.microsoft.com/office/drawing/2014/main" id="{1AB860E0-54D2-2A40-A32C-E27C03E3DC57}"/>
              </a:ext>
            </a:extLst>
          </p:cNvPr>
          <p:cNvSpPr>
            <a:spLocks noGrp="1"/>
          </p:cNvSpPr>
          <p:nvPr>
            <p:ph type="title" hasCustomPrompt="1"/>
          </p:nvPr>
        </p:nvSpPr>
        <p:spPr>
          <a:xfrm>
            <a:off x="263467" y="321293"/>
            <a:ext cx="5416813" cy="556635"/>
          </a:xfrm>
          <a:prstGeom prst="rect">
            <a:avLst/>
          </a:prstGeom>
        </p:spPr>
        <p:txBody>
          <a:bodyPr vert="horz">
            <a:noAutofit/>
          </a:bodyPr>
          <a:lstStyle>
            <a:lvl1pPr algn="l">
              <a:defRPr sz="3300" b="1" i="0" kern="700" cap="all" spc="0" baseline="0">
                <a:solidFill>
                  <a:schemeClr val="bg2"/>
                </a:solidFill>
                <a:latin typeface="Arial (null)"/>
                <a:cs typeface="Arial (null)"/>
              </a:defRPr>
            </a:lvl1pPr>
          </a:lstStyle>
          <a:p>
            <a:r>
              <a:rPr lang="en-US" dirty="0"/>
              <a:t>Title : 2-3 words only</a:t>
            </a:r>
          </a:p>
        </p:txBody>
      </p:sp>
      <p:sp>
        <p:nvSpPr>
          <p:cNvPr id="6" name="Text Placeholder 3">
            <a:extLst>
              <a:ext uri="{FF2B5EF4-FFF2-40B4-BE49-F238E27FC236}">
                <a16:creationId xmlns:a16="http://schemas.microsoft.com/office/drawing/2014/main" id="{039A977A-86DB-FE42-A180-6475B718A4FF}"/>
              </a:ext>
            </a:extLst>
          </p:cNvPr>
          <p:cNvSpPr>
            <a:spLocks noGrp="1"/>
          </p:cNvSpPr>
          <p:nvPr>
            <p:ph type="body" sz="quarter" idx="11" hasCustomPrompt="1"/>
          </p:nvPr>
        </p:nvSpPr>
        <p:spPr>
          <a:xfrm>
            <a:off x="263467" y="1011896"/>
            <a:ext cx="5416813" cy="374650"/>
          </a:xfrm>
          <a:prstGeom prst="rect">
            <a:avLst/>
          </a:prstGeom>
        </p:spPr>
        <p:txBody>
          <a:bodyPr vert="horz">
            <a:noAutofit/>
          </a:bodyPr>
          <a:lstStyle>
            <a:lvl1pPr marL="0" indent="0">
              <a:buNone/>
              <a:defRPr sz="1900" b="0" i="0" kern="800" cap="none" spc="50" baseline="0">
                <a:solidFill>
                  <a:schemeClr val="bg2"/>
                </a:solidFill>
                <a:latin typeface="Arial (null)"/>
                <a:cs typeface="Arial (null)"/>
              </a:defRPr>
            </a:lvl1pPr>
            <a:lvl2pPr>
              <a:defRPr sz="1400" kern="700" spc="610">
                <a:solidFill>
                  <a:schemeClr val="bg1"/>
                </a:solidFill>
                <a:latin typeface="Arial"/>
              </a:defRPr>
            </a:lvl2pPr>
            <a:lvl3pPr>
              <a:defRPr sz="1400" kern="700" spc="610">
                <a:solidFill>
                  <a:schemeClr val="bg1"/>
                </a:solidFill>
                <a:latin typeface="Arial"/>
              </a:defRPr>
            </a:lvl3pPr>
            <a:lvl4pPr>
              <a:defRPr sz="1400" kern="700" spc="610">
                <a:solidFill>
                  <a:schemeClr val="bg1"/>
                </a:solidFill>
                <a:latin typeface="Arial"/>
              </a:defRPr>
            </a:lvl4pPr>
            <a:lvl5pPr>
              <a:defRPr sz="1400" kern="700" spc="610">
                <a:solidFill>
                  <a:schemeClr val="bg1"/>
                </a:solidFill>
                <a:latin typeface="Arial"/>
              </a:defRPr>
            </a:lvl5pPr>
          </a:lstStyle>
          <a:p>
            <a:pPr lvl="0"/>
            <a:r>
              <a:rPr lang="en-US" dirty="0"/>
              <a:t>Subtitle must not exceed textbox</a:t>
            </a:r>
          </a:p>
        </p:txBody>
      </p:sp>
      <p:cxnSp>
        <p:nvCxnSpPr>
          <p:cNvPr id="9" name="Straight Connector 8">
            <a:extLst>
              <a:ext uri="{FF2B5EF4-FFF2-40B4-BE49-F238E27FC236}">
                <a16:creationId xmlns:a16="http://schemas.microsoft.com/office/drawing/2014/main" id="{6FEA49DE-795C-5647-A148-6839FF8E6422}"/>
              </a:ext>
            </a:extLst>
          </p:cNvPr>
          <p:cNvCxnSpPr>
            <a:cxnSpLocks/>
          </p:cNvCxnSpPr>
          <p:nvPr userDrawn="1"/>
        </p:nvCxnSpPr>
        <p:spPr>
          <a:xfrm>
            <a:off x="-105508" y="877928"/>
            <a:ext cx="5785787" cy="0"/>
          </a:xfrm>
          <a:prstGeom prst="line">
            <a:avLst/>
          </a:prstGeom>
          <a:ln w="28575">
            <a:solidFill>
              <a:schemeClr val="accent1"/>
            </a:solidFill>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7DE8A590-30A0-1F4F-9624-B5EC40983C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21885" y="5743852"/>
            <a:ext cx="3107974" cy="942207"/>
          </a:xfrm>
          <a:prstGeom prst="rect">
            <a:avLst/>
          </a:prstGeom>
        </p:spPr>
      </p:pic>
    </p:spTree>
    <p:extLst>
      <p:ext uri="{BB962C8B-B14F-4D97-AF65-F5344CB8AC3E}">
        <p14:creationId xmlns:p14="http://schemas.microsoft.com/office/powerpoint/2010/main" val="376262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ull Content Blue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0A44E6-5666-4640-9BE9-AB7F4019AB47}"/>
              </a:ext>
            </a:extLst>
          </p:cNvPr>
          <p:cNvSpPr/>
          <p:nvPr userDrawn="1"/>
        </p:nvSpPr>
        <p:spPr>
          <a:xfrm>
            <a:off x="-41120" y="-46383"/>
            <a:ext cx="12274240" cy="110468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B765CD6-0FC3-0B43-80DC-B4E751DE71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87948" y="167793"/>
            <a:ext cx="2264777" cy="686585"/>
          </a:xfrm>
          <a:prstGeom prst="rect">
            <a:avLst/>
          </a:prstGeom>
        </p:spPr>
      </p:pic>
      <p:sp>
        <p:nvSpPr>
          <p:cNvPr id="8" name="Content Placeholder 12">
            <a:extLst>
              <a:ext uri="{FF2B5EF4-FFF2-40B4-BE49-F238E27FC236}">
                <a16:creationId xmlns:a16="http://schemas.microsoft.com/office/drawing/2014/main" id="{A3982102-C0DC-174E-8FEE-B222E494F3E8}"/>
              </a:ext>
            </a:extLst>
          </p:cNvPr>
          <p:cNvSpPr>
            <a:spLocks noGrp="1"/>
          </p:cNvSpPr>
          <p:nvPr>
            <p:ph sz="quarter" idx="14" hasCustomPrompt="1"/>
          </p:nvPr>
        </p:nvSpPr>
        <p:spPr>
          <a:xfrm>
            <a:off x="625787" y="1466315"/>
            <a:ext cx="10940426" cy="4976818"/>
          </a:xfrm>
          <a:prstGeom prst="rect">
            <a:avLst/>
          </a:prstGeom>
        </p:spPr>
        <p:txBody>
          <a:bodyPr/>
          <a:lstStyle>
            <a:lvl1pPr marL="342900" marR="0" indent="-342900" algn="l" defTabSz="457200" rtl="0" eaLnBrk="1" fontAlgn="auto" latinLnBrk="0" hangingPunct="1">
              <a:lnSpc>
                <a:spcPct val="200000"/>
              </a:lnSpc>
              <a:spcBef>
                <a:spcPct val="20000"/>
              </a:spcBef>
              <a:spcAft>
                <a:spcPts val="600"/>
              </a:spcAft>
              <a:buClrTx/>
              <a:buSzTx/>
              <a:buFont typeface="Wingdings" pitchFamily="2" charset="2"/>
              <a:buChar char="§"/>
              <a:tabLst/>
              <a:defRPr sz="2400"/>
            </a:lvl1pPr>
          </a:lstStyle>
          <a:p>
            <a:pPr lvl="0"/>
            <a:r>
              <a:rPr lang="en-US" dirty="0"/>
              <a:t>Click to add chart / table / data</a:t>
            </a:r>
          </a:p>
        </p:txBody>
      </p:sp>
    </p:spTree>
    <p:extLst>
      <p:ext uri="{BB962C8B-B14F-4D97-AF65-F5344CB8AC3E}">
        <p14:creationId xmlns:p14="http://schemas.microsoft.com/office/powerpoint/2010/main" val="250825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 image with white logo slide">
    <p:spTree>
      <p:nvGrpSpPr>
        <p:cNvPr id="1" name=""/>
        <p:cNvGrpSpPr/>
        <p:nvPr/>
      </p:nvGrpSpPr>
      <p:grpSpPr>
        <a:xfrm>
          <a:off x="0" y="0"/>
          <a:ext cx="0" cy="0"/>
          <a:chOff x="0" y="0"/>
          <a:chExt cx="0" cy="0"/>
        </a:xfrm>
      </p:grpSpPr>
      <p:pic>
        <p:nvPicPr>
          <p:cNvPr id="4098" name="Picture 2" descr="C:\Users\sasak1146\Desktop\Installation-C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5">
            <a:extLst>
              <a:ext uri="{FF2B5EF4-FFF2-40B4-BE49-F238E27FC236}">
                <a16:creationId xmlns:a16="http://schemas.microsoft.com/office/drawing/2014/main" id="{1AB860E0-54D2-2A40-A32C-E27C03E3DC57}"/>
              </a:ext>
            </a:extLst>
          </p:cNvPr>
          <p:cNvSpPr>
            <a:spLocks noGrp="1"/>
          </p:cNvSpPr>
          <p:nvPr>
            <p:ph type="title" hasCustomPrompt="1"/>
          </p:nvPr>
        </p:nvSpPr>
        <p:spPr>
          <a:xfrm>
            <a:off x="263467" y="321293"/>
            <a:ext cx="5416813" cy="556635"/>
          </a:xfrm>
          <a:prstGeom prst="rect">
            <a:avLst/>
          </a:prstGeom>
        </p:spPr>
        <p:txBody>
          <a:bodyPr vert="horz">
            <a:noAutofit/>
          </a:bodyPr>
          <a:lstStyle>
            <a:lvl1pPr algn="l">
              <a:defRPr sz="3300" b="1" i="0" kern="700" cap="all" spc="0" baseline="0">
                <a:solidFill>
                  <a:schemeClr val="bg2"/>
                </a:solidFill>
                <a:latin typeface="Arial (null)"/>
                <a:cs typeface="Arial (null)"/>
              </a:defRPr>
            </a:lvl1pPr>
          </a:lstStyle>
          <a:p>
            <a:r>
              <a:rPr lang="en-US" dirty="0"/>
              <a:t>Title : 2-3 words only</a:t>
            </a:r>
          </a:p>
        </p:txBody>
      </p:sp>
      <p:sp>
        <p:nvSpPr>
          <p:cNvPr id="6" name="Text Placeholder 3">
            <a:extLst>
              <a:ext uri="{FF2B5EF4-FFF2-40B4-BE49-F238E27FC236}">
                <a16:creationId xmlns:a16="http://schemas.microsoft.com/office/drawing/2014/main" id="{039A977A-86DB-FE42-A180-6475B718A4FF}"/>
              </a:ext>
            </a:extLst>
          </p:cNvPr>
          <p:cNvSpPr>
            <a:spLocks noGrp="1"/>
          </p:cNvSpPr>
          <p:nvPr>
            <p:ph type="body" sz="quarter" idx="11" hasCustomPrompt="1"/>
          </p:nvPr>
        </p:nvSpPr>
        <p:spPr>
          <a:xfrm>
            <a:off x="263467" y="1011896"/>
            <a:ext cx="5416813" cy="374650"/>
          </a:xfrm>
          <a:prstGeom prst="rect">
            <a:avLst/>
          </a:prstGeom>
        </p:spPr>
        <p:txBody>
          <a:bodyPr vert="horz">
            <a:noAutofit/>
          </a:bodyPr>
          <a:lstStyle>
            <a:lvl1pPr marL="0" indent="0">
              <a:buNone/>
              <a:defRPr sz="1900" b="0" i="0" kern="800" cap="none" spc="50" baseline="0">
                <a:solidFill>
                  <a:schemeClr val="bg2"/>
                </a:solidFill>
                <a:latin typeface="Arial (null)"/>
                <a:cs typeface="Arial (null)"/>
              </a:defRPr>
            </a:lvl1pPr>
            <a:lvl2pPr>
              <a:defRPr sz="1400" kern="700" spc="610">
                <a:solidFill>
                  <a:schemeClr val="bg1"/>
                </a:solidFill>
                <a:latin typeface="Arial"/>
              </a:defRPr>
            </a:lvl2pPr>
            <a:lvl3pPr>
              <a:defRPr sz="1400" kern="700" spc="610">
                <a:solidFill>
                  <a:schemeClr val="bg1"/>
                </a:solidFill>
                <a:latin typeface="Arial"/>
              </a:defRPr>
            </a:lvl3pPr>
            <a:lvl4pPr>
              <a:defRPr sz="1400" kern="700" spc="610">
                <a:solidFill>
                  <a:schemeClr val="bg1"/>
                </a:solidFill>
                <a:latin typeface="Arial"/>
              </a:defRPr>
            </a:lvl4pPr>
            <a:lvl5pPr>
              <a:defRPr sz="1400" kern="700" spc="610">
                <a:solidFill>
                  <a:schemeClr val="bg1"/>
                </a:solidFill>
                <a:latin typeface="Arial"/>
              </a:defRPr>
            </a:lvl5pPr>
          </a:lstStyle>
          <a:p>
            <a:pPr lvl="0"/>
            <a:r>
              <a:rPr lang="en-US" dirty="0"/>
              <a:t>Subtitle must not exceed textbox</a:t>
            </a:r>
          </a:p>
        </p:txBody>
      </p:sp>
      <p:cxnSp>
        <p:nvCxnSpPr>
          <p:cNvPr id="9" name="Straight Connector 8">
            <a:extLst>
              <a:ext uri="{FF2B5EF4-FFF2-40B4-BE49-F238E27FC236}">
                <a16:creationId xmlns:a16="http://schemas.microsoft.com/office/drawing/2014/main" id="{6FEA49DE-795C-5647-A148-6839FF8E6422}"/>
              </a:ext>
            </a:extLst>
          </p:cNvPr>
          <p:cNvCxnSpPr>
            <a:cxnSpLocks/>
          </p:cNvCxnSpPr>
          <p:nvPr userDrawn="1"/>
        </p:nvCxnSpPr>
        <p:spPr>
          <a:xfrm>
            <a:off x="-105508" y="877928"/>
            <a:ext cx="5785787" cy="0"/>
          </a:xfrm>
          <a:prstGeom prst="line">
            <a:avLst/>
          </a:prstGeom>
          <a:ln w="28575">
            <a:solidFill>
              <a:schemeClr val="accent1"/>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7DE8A590-30A0-1F4F-9624-B5EC40983C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110" y="5743852"/>
            <a:ext cx="3107974" cy="942207"/>
          </a:xfrm>
          <a:prstGeom prst="rect">
            <a:avLst/>
          </a:prstGeom>
        </p:spPr>
      </p:pic>
    </p:spTree>
    <p:extLst>
      <p:ext uri="{BB962C8B-B14F-4D97-AF65-F5344CB8AC3E}">
        <p14:creationId xmlns:p14="http://schemas.microsoft.com/office/powerpoint/2010/main" val="203673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mporary Title Slide">
    <p:spTree>
      <p:nvGrpSpPr>
        <p:cNvPr id="1" name=""/>
        <p:cNvGrpSpPr/>
        <p:nvPr/>
      </p:nvGrpSpPr>
      <p:grpSpPr>
        <a:xfrm>
          <a:off x="0" y="0"/>
          <a:ext cx="0" cy="0"/>
          <a:chOff x="0" y="0"/>
          <a:chExt cx="0" cy="0"/>
        </a:xfrm>
      </p:grpSpPr>
      <p:pic>
        <p:nvPicPr>
          <p:cNvPr id="1026" name="Picture 2" descr="C:\Users\sasak1146\Desktop\WqyC138w.jpeg.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72848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5">
            <a:extLst>
              <a:ext uri="{FF2B5EF4-FFF2-40B4-BE49-F238E27FC236}">
                <a16:creationId xmlns:a16="http://schemas.microsoft.com/office/drawing/2014/main" id="{1AB860E0-54D2-2A40-A32C-E27C03E3DC57}"/>
              </a:ext>
            </a:extLst>
          </p:cNvPr>
          <p:cNvSpPr>
            <a:spLocks noGrp="1"/>
          </p:cNvSpPr>
          <p:nvPr>
            <p:ph type="title" hasCustomPrompt="1"/>
          </p:nvPr>
        </p:nvSpPr>
        <p:spPr>
          <a:xfrm>
            <a:off x="263467" y="321293"/>
            <a:ext cx="5416813" cy="556635"/>
          </a:xfrm>
          <a:prstGeom prst="rect">
            <a:avLst/>
          </a:prstGeom>
        </p:spPr>
        <p:txBody>
          <a:bodyPr vert="horz">
            <a:noAutofit/>
          </a:bodyPr>
          <a:lstStyle>
            <a:lvl1pPr algn="l">
              <a:defRPr sz="3300" b="1" i="0" kern="700" cap="all" spc="0" baseline="0">
                <a:solidFill>
                  <a:schemeClr val="bg2"/>
                </a:solidFill>
                <a:latin typeface="Arial (null)"/>
                <a:cs typeface="Arial (null)"/>
              </a:defRPr>
            </a:lvl1pPr>
          </a:lstStyle>
          <a:p>
            <a:r>
              <a:rPr lang="en-US" dirty="0"/>
              <a:t>Title : 2-3 words only</a:t>
            </a:r>
          </a:p>
        </p:txBody>
      </p:sp>
      <p:sp>
        <p:nvSpPr>
          <p:cNvPr id="6" name="Text Placeholder 3">
            <a:extLst>
              <a:ext uri="{FF2B5EF4-FFF2-40B4-BE49-F238E27FC236}">
                <a16:creationId xmlns:a16="http://schemas.microsoft.com/office/drawing/2014/main" id="{039A977A-86DB-FE42-A180-6475B718A4FF}"/>
              </a:ext>
            </a:extLst>
          </p:cNvPr>
          <p:cNvSpPr>
            <a:spLocks noGrp="1"/>
          </p:cNvSpPr>
          <p:nvPr>
            <p:ph type="body" sz="quarter" idx="11" hasCustomPrompt="1"/>
          </p:nvPr>
        </p:nvSpPr>
        <p:spPr>
          <a:xfrm>
            <a:off x="263467" y="1011896"/>
            <a:ext cx="5416813" cy="374650"/>
          </a:xfrm>
          <a:prstGeom prst="rect">
            <a:avLst/>
          </a:prstGeom>
        </p:spPr>
        <p:txBody>
          <a:bodyPr vert="horz">
            <a:noAutofit/>
          </a:bodyPr>
          <a:lstStyle>
            <a:lvl1pPr marL="0" indent="0">
              <a:buNone/>
              <a:defRPr sz="1900" b="0" i="0" kern="800" cap="none" spc="50" baseline="0">
                <a:solidFill>
                  <a:schemeClr val="bg2"/>
                </a:solidFill>
                <a:latin typeface="Arial (null)"/>
                <a:cs typeface="Arial (null)"/>
              </a:defRPr>
            </a:lvl1pPr>
            <a:lvl2pPr>
              <a:defRPr sz="1400" kern="700" spc="610">
                <a:solidFill>
                  <a:schemeClr val="bg1"/>
                </a:solidFill>
                <a:latin typeface="Arial"/>
              </a:defRPr>
            </a:lvl2pPr>
            <a:lvl3pPr>
              <a:defRPr sz="1400" kern="700" spc="610">
                <a:solidFill>
                  <a:schemeClr val="bg1"/>
                </a:solidFill>
                <a:latin typeface="Arial"/>
              </a:defRPr>
            </a:lvl3pPr>
            <a:lvl4pPr>
              <a:defRPr sz="1400" kern="700" spc="610">
                <a:solidFill>
                  <a:schemeClr val="bg1"/>
                </a:solidFill>
                <a:latin typeface="Arial"/>
              </a:defRPr>
            </a:lvl4pPr>
            <a:lvl5pPr>
              <a:defRPr sz="1400" kern="700" spc="610">
                <a:solidFill>
                  <a:schemeClr val="bg1"/>
                </a:solidFill>
                <a:latin typeface="Arial"/>
              </a:defRPr>
            </a:lvl5pPr>
          </a:lstStyle>
          <a:p>
            <a:pPr lvl="0"/>
            <a:r>
              <a:rPr lang="en-US" dirty="0"/>
              <a:t>Subtitle must not exceed textbox</a:t>
            </a:r>
          </a:p>
        </p:txBody>
      </p:sp>
      <p:cxnSp>
        <p:nvCxnSpPr>
          <p:cNvPr id="9" name="Straight Connector 8">
            <a:extLst>
              <a:ext uri="{FF2B5EF4-FFF2-40B4-BE49-F238E27FC236}">
                <a16:creationId xmlns:a16="http://schemas.microsoft.com/office/drawing/2014/main" id="{6FEA49DE-795C-5647-A148-6839FF8E6422}"/>
              </a:ext>
            </a:extLst>
          </p:cNvPr>
          <p:cNvCxnSpPr>
            <a:cxnSpLocks/>
          </p:cNvCxnSpPr>
          <p:nvPr userDrawn="1"/>
        </p:nvCxnSpPr>
        <p:spPr>
          <a:xfrm>
            <a:off x="-105508" y="877928"/>
            <a:ext cx="5785787" cy="0"/>
          </a:xfrm>
          <a:prstGeom prst="line">
            <a:avLst/>
          </a:prstGeom>
          <a:ln w="28575">
            <a:solidFill>
              <a:schemeClr val="accent1"/>
            </a:solidFill>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7DE8A590-30A0-1F4F-9624-B5EC40983C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21885" y="5743852"/>
            <a:ext cx="3107974" cy="942207"/>
          </a:xfrm>
          <a:prstGeom prst="rect">
            <a:avLst/>
          </a:prstGeom>
        </p:spPr>
      </p:pic>
    </p:spTree>
    <p:extLst>
      <p:ext uri="{BB962C8B-B14F-4D97-AF65-F5344CB8AC3E}">
        <p14:creationId xmlns:p14="http://schemas.microsoft.com/office/powerpoint/2010/main" val="115512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5CEB4FE3-3D9A-B1E3-B7A5-4EE730D8D629}"/>
              </a:ext>
            </a:extLst>
          </p:cNvPr>
          <p:cNvSpPr/>
          <p:nvPr userDrawn="1"/>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5BAEB442-687A-C37C-D42F-B9F2AC2A2C80}"/>
              </a:ext>
            </a:extLst>
          </p:cNvPr>
          <p:cNvSpPr txBox="1">
            <a:spLocks/>
          </p:cNvSpPr>
          <p:nvPr userDrawn="1"/>
        </p:nvSpPr>
        <p:spPr>
          <a:xfrm>
            <a:off x="381000" y="64515"/>
            <a:ext cx="11430000" cy="10972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14D32F-27F1-AAF4-D259-773C0E06EEF3}"/>
              </a:ext>
            </a:extLst>
          </p:cNvPr>
          <p:cNvPicPr>
            <a:picLocks noChangeAspect="1"/>
          </p:cNvPicPr>
          <p:nvPr userDrawn="1"/>
        </p:nvPicPr>
        <p:blipFill>
          <a:blip r:embed="rId8"/>
          <a:stretch>
            <a:fillRect/>
          </a:stretch>
        </p:blipFill>
        <p:spPr>
          <a:xfrm>
            <a:off x="10084441" y="6068959"/>
            <a:ext cx="1961933" cy="413238"/>
          </a:xfrm>
          <a:prstGeom prst="rect">
            <a:avLst/>
          </a:prstGeom>
        </p:spPr>
      </p:pic>
      <p:sp>
        <p:nvSpPr>
          <p:cNvPr id="21" name="Rectangle 20">
            <a:extLst>
              <a:ext uri="{FF2B5EF4-FFF2-40B4-BE49-F238E27FC236}">
                <a16:creationId xmlns:a16="http://schemas.microsoft.com/office/drawing/2014/main" id="{93E5FB4E-5B15-4F79-9E1B-C672F701E1E7}"/>
              </a:ext>
            </a:extLst>
          </p:cNvPr>
          <p:cNvSpPr/>
          <p:nvPr userDrawn="1"/>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F53720-2610-707C-9C92-A9A8235E9D45}"/>
              </a:ext>
            </a:extLst>
          </p:cNvPr>
          <p:cNvSpPr/>
          <p:nvPr userDrawn="1"/>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8">
            <a:extLst>
              <a:ext uri="{FF2B5EF4-FFF2-40B4-BE49-F238E27FC236}">
                <a16:creationId xmlns:a16="http://schemas.microsoft.com/office/drawing/2014/main" id="{326ECDE9-1A01-4DF7-B390-55A5A873EF7F}"/>
              </a:ext>
            </a:extLst>
          </p:cNvPr>
          <p:cNvSpPr txBox="1">
            <a:spLocks/>
          </p:cNvSpPr>
          <p:nvPr userDrawn="1"/>
        </p:nvSpPr>
        <p:spPr>
          <a:xfrm>
            <a:off x="381000" y="92641"/>
            <a:ext cx="6617525" cy="1133669"/>
          </a:xfrm>
          <a:prstGeom prst="rect">
            <a:avLst/>
          </a:prstGeom>
        </p:spPr>
        <p:txBody>
          <a:bodyPr>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83" r:id="rId4"/>
    <p:sldLayoutId id="2147483684" r:id="rId5"/>
    <p:sldLayoutId id="2147483685" r:id="rId6"/>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www.fdot.gov/maintenance/acrow-bridge" TargetMode="External"/><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6ADAE8-3412-29C8-3373-1717DBFACAE5}"/>
              </a:ext>
            </a:extLst>
          </p:cNvPr>
          <p:cNvGrpSpPr/>
          <p:nvPr/>
        </p:nvGrpSpPr>
        <p:grpSpPr>
          <a:xfrm>
            <a:off x="0" y="0"/>
            <a:ext cx="12192000" cy="6858000"/>
            <a:chOff x="0" y="0"/>
            <a:chExt cx="12192000" cy="6858000"/>
          </a:xfrm>
        </p:grpSpPr>
        <p:pic>
          <p:nvPicPr>
            <p:cNvPr id="10" name="Picture 9" descr="A white card with a circular design&#10;&#10;Description automatically generated">
              <a:extLst>
                <a:ext uri="{FF2B5EF4-FFF2-40B4-BE49-F238E27FC236}">
                  <a16:creationId xmlns:a16="http://schemas.microsoft.com/office/drawing/2014/main" id="{51BCE59A-33E4-9E71-E22B-F2A3598F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1F9D9FD-B3A0-050B-A47C-4C335E66E7FF}"/>
                </a:ext>
              </a:extLst>
            </p:cNvPr>
            <p:cNvPicPr>
              <a:picLocks noChangeAspect="1"/>
            </p:cNvPicPr>
            <p:nvPr/>
          </p:nvPicPr>
          <p:blipFill>
            <a:blip r:embed="rId4"/>
            <a:stretch>
              <a:fillRect/>
            </a:stretch>
          </p:blipFill>
          <p:spPr>
            <a:xfrm>
              <a:off x="10507287" y="6019728"/>
              <a:ext cx="1181991" cy="637348"/>
            </a:xfrm>
            <a:prstGeom prst="rect">
              <a:avLst/>
            </a:prstGeom>
          </p:spPr>
        </p:pic>
      </p:grpSp>
      <p:sp>
        <p:nvSpPr>
          <p:cNvPr id="12" name="Title 18">
            <a:extLst>
              <a:ext uri="{FF2B5EF4-FFF2-40B4-BE49-F238E27FC236}">
                <a16:creationId xmlns:a16="http://schemas.microsoft.com/office/drawing/2014/main" id="{BC502D6C-08C1-4659-0FD5-84DEE92B6B5F}"/>
              </a:ext>
            </a:extLst>
          </p:cNvPr>
          <p:cNvSpPr txBox="1">
            <a:spLocks/>
          </p:cNvSpPr>
          <p:nvPr/>
        </p:nvSpPr>
        <p:spPr>
          <a:xfrm>
            <a:off x="4690753" y="1997396"/>
            <a:ext cx="6998525" cy="1133669"/>
          </a:xfrm>
          <a:prstGeom prst="rect">
            <a:avLst/>
          </a:prstGeom>
        </p:spPr>
        <p:txBody>
          <a:bodyP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800" b="1" dirty="0">
                <a:latin typeface="Aptos Display" panose="020B0004020202020204" pitchFamily="34" charset="0"/>
                <a:cs typeface="Arial" panose="020B0604020202020204" pitchFamily="34" charset="0"/>
              </a:rPr>
              <a:t>Use of ACROW Bridges on FDOT Projects</a:t>
            </a:r>
            <a:br>
              <a:rPr lang="en-US" sz="4800" b="1" dirty="0">
                <a:latin typeface="Aptos Display" panose="020B0004020202020204" pitchFamily="34" charset="0"/>
                <a:cs typeface="Arial" panose="020B0604020202020204" pitchFamily="34" charset="0"/>
              </a:rPr>
            </a:br>
            <a:endParaRPr lang="en-US" sz="4800" b="1" dirty="0">
              <a:latin typeface="Aptos Display"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5721A4D-36EA-B596-B753-8BF83B3BC5EC}"/>
              </a:ext>
            </a:extLst>
          </p:cNvPr>
          <p:cNvSpPr txBox="1"/>
          <p:nvPr/>
        </p:nvSpPr>
        <p:spPr>
          <a:xfrm>
            <a:off x="4690753" y="5468912"/>
            <a:ext cx="5991102" cy="461665"/>
          </a:xfrm>
          <a:prstGeom prst="rect">
            <a:avLst/>
          </a:prstGeom>
          <a:noFill/>
        </p:spPr>
        <p:txBody>
          <a:bodyPr wrap="square" rtlCol="0">
            <a:spAutoFit/>
          </a:bodyPr>
          <a:lstStyle/>
          <a:p>
            <a:r>
              <a:rPr lang="en-US" sz="2400" dirty="0">
                <a:latin typeface="Aptos" panose="020B0004020202020204" pitchFamily="34" charset="0"/>
              </a:rPr>
              <a:t>FDOT | ACROW</a:t>
            </a:r>
          </a:p>
        </p:txBody>
      </p:sp>
      <p:sp>
        <p:nvSpPr>
          <p:cNvPr id="14" name="TextBox 13">
            <a:extLst>
              <a:ext uri="{FF2B5EF4-FFF2-40B4-BE49-F238E27FC236}">
                <a16:creationId xmlns:a16="http://schemas.microsoft.com/office/drawing/2014/main" id="{9996C78C-A9C1-DBE6-897A-25F7E172B73C}"/>
              </a:ext>
            </a:extLst>
          </p:cNvPr>
          <p:cNvSpPr txBox="1"/>
          <p:nvPr/>
        </p:nvSpPr>
        <p:spPr>
          <a:xfrm>
            <a:off x="4690753" y="4897628"/>
            <a:ext cx="5991102" cy="584775"/>
          </a:xfrm>
          <a:prstGeom prst="rect">
            <a:avLst/>
          </a:prstGeom>
          <a:noFill/>
        </p:spPr>
        <p:txBody>
          <a:bodyPr wrap="square" rtlCol="0">
            <a:spAutoFit/>
          </a:bodyPr>
          <a:lstStyle/>
          <a:p>
            <a:r>
              <a:rPr lang="en-US" sz="3200" dirty="0">
                <a:latin typeface="Aptos" panose="020B0004020202020204" pitchFamily="34" charset="0"/>
              </a:rPr>
              <a:t>Bruno Vasconcelos | Will Smith</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How to Request ACROW?</a:t>
            </a:r>
          </a:p>
        </p:txBody>
      </p:sp>
      <p:sp>
        <p:nvSpPr>
          <p:cNvPr id="4" name="Content Placeholder 2">
            <a:extLst>
              <a:ext uri="{FF2B5EF4-FFF2-40B4-BE49-F238E27FC236}">
                <a16:creationId xmlns:a16="http://schemas.microsoft.com/office/drawing/2014/main" id="{041CDC60-EA7B-3D38-04C9-8A9A9BDB57FD}"/>
              </a:ext>
            </a:extLst>
          </p:cNvPr>
          <p:cNvSpPr>
            <a:spLocks noGrp="1"/>
          </p:cNvSpPr>
          <p:nvPr>
            <p:ph idx="1"/>
          </p:nvPr>
        </p:nvSpPr>
        <p:spPr>
          <a:xfrm>
            <a:off x="649225" y="2133600"/>
            <a:ext cx="5821952" cy="3759253"/>
          </a:xfrm>
        </p:spPr>
        <p:txBody>
          <a:bodyPr>
            <a:normAutofit fontScale="92500" lnSpcReduction="20000"/>
          </a:bodyPr>
          <a:lstStyle/>
          <a:p>
            <a:r>
              <a:rPr lang="en-US" dirty="0"/>
              <a:t>Contact Central Office (me)</a:t>
            </a:r>
          </a:p>
          <a:p>
            <a:r>
              <a:rPr lang="en-US" dirty="0"/>
              <a:t>Fill out the request form and provide parts list</a:t>
            </a:r>
          </a:p>
          <a:p>
            <a:r>
              <a:rPr lang="en-US" dirty="0"/>
              <a:t>Coordinate pick-up</a:t>
            </a:r>
          </a:p>
          <a:p>
            <a:r>
              <a:rPr lang="en-US" dirty="0"/>
              <a:t>Lead times to follow:</a:t>
            </a:r>
          </a:p>
          <a:p>
            <a:pPr lvl="1"/>
            <a:r>
              <a:rPr lang="en-US" dirty="0"/>
              <a:t>30 day for request form</a:t>
            </a:r>
          </a:p>
          <a:p>
            <a:pPr lvl="1"/>
            <a:r>
              <a:rPr lang="en-US" dirty="0"/>
              <a:t>10 days for pick-up</a:t>
            </a:r>
          </a:p>
          <a:p>
            <a:pPr lvl="1"/>
            <a:r>
              <a:rPr lang="en-US" dirty="0"/>
              <a:t>10 days for drop-off </a:t>
            </a:r>
          </a:p>
          <a:p>
            <a:r>
              <a:rPr lang="en-US" dirty="0"/>
              <a:t>Initial Inspection for 300 series performed by Department. (me again)</a:t>
            </a:r>
          </a:p>
        </p:txBody>
      </p:sp>
      <p:pic>
        <p:nvPicPr>
          <p:cNvPr id="5" name="Picture 4">
            <a:extLst>
              <a:ext uri="{FF2B5EF4-FFF2-40B4-BE49-F238E27FC236}">
                <a16:creationId xmlns:a16="http://schemas.microsoft.com/office/drawing/2014/main" id="{2089EC25-AD86-708A-D503-09F6C5AD2036}"/>
              </a:ext>
            </a:extLst>
          </p:cNvPr>
          <p:cNvPicPr>
            <a:picLocks noChangeAspect="1"/>
          </p:cNvPicPr>
          <p:nvPr/>
        </p:nvPicPr>
        <p:blipFill>
          <a:blip r:embed="rId3"/>
          <a:stretch>
            <a:fillRect/>
          </a:stretch>
        </p:blipFill>
        <p:spPr>
          <a:xfrm rot="320173">
            <a:off x="6693866" y="891771"/>
            <a:ext cx="3831982" cy="4967592"/>
          </a:xfrm>
          <a:prstGeom prst="rect">
            <a:avLst/>
          </a:prstGeom>
          <a:ln w="12700">
            <a:solidFill>
              <a:schemeClr val="tx1"/>
            </a:solidFill>
          </a:ln>
        </p:spPr>
      </p:pic>
      <p:pic>
        <p:nvPicPr>
          <p:cNvPr id="6" name="Picture 5" descr="Table&#10;&#10;Description automatically generated">
            <a:extLst>
              <a:ext uri="{FF2B5EF4-FFF2-40B4-BE49-F238E27FC236}">
                <a16:creationId xmlns:a16="http://schemas.microsoft.com/office/drawing/2014/main" id="{60325025-1AC5-472E-C156-E8FF52C812F1}"/>
              </a:ext>
            </a:extLst>
          </p:cNvPr>
          <p:cNvPicPr>
            <a:picLocks noChangeAspect="1"/>
          </p:cNvPicPr>
          <p:nvPr/>
        </p:nvPicPr>
        <p:blipFill>
          <a:blip r:embed="rId4"/>
          <a:stretch>
            <a:fillRect/>
          </a:stretch>
        </p:blipFill>
        <p:spPr>
          <a:xfrm rot="687860">
            <a:off x="7679152" y="593454"/>
            <a:ext cx="3837465" cy="4967591"/>
          </a:xfrm>
          <a:prstGeom prst="rect">
            <a:avLst/>
          </a:prstGeom>
          <a:ln w="12700">
            <a:solidFill>
              <a:schemeClr val="tx1"/>
            </a:solidFill>
          </a:ln>
        </p:spPr>
      </p:pic>
    </p:spTree>
    <p:extLst>
      <p:ext uri="{BB962C8B-B14F-4D97-AF65-F5344CB8AC3E}">
        <p14:creationId xmlns:p14="http://schemas.microsoft.com/office/powerpoint/2010/main" val="917482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How to Deploy 300 Series</a:t>
            </a:r>
          </a:p>
        </p:txBody>
      </p:sp>
      <p:sp>
        <p:nvSpPr>
          <p:cNvPr id="5" name="Text Placeholder 7">
            <a:extLst>
              <a:ext uri="{FF2B5EF4-FFF2-40B4-BE49-F238E27FC236}">
                <a16:creationId xmlns:a16="http://schemas.microsoft.com/office/drawing/2014/main" id="{C3744404-1BB3-1729-74AF-D6FB7292338D}"/>
              </a:ext>
            </a:extLst>
          </p:cNvPr>
          <p:cNvSpPr txBox="1">
            <a:spLocks/>
          </p:cNvSpPr>
          <p:nvPr/>
        </p:nvSpPr>
        <p:spPr>
          <a:xfrm>
            <a:off x="613064" y="1598613"/>
            <a:ext cx="5481347" cy="4262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Relatively simple to assemble.</a:t>
            </a:r>
          </a:p>
          <a:p>
            <a:pPr marL="285750" indent="-285750"/>
            <a:r>
              <a:rPr lang="en-US" dirty="0"/>
              <a:t>ACROW Bridge manager (me) performs initial inspection.</a:t>
            </a:r>
          </a:p>
          <a:p>
            <a:pPr marL="285750" indent="-285750"/>
            <a:r>
              <a:rPr lang="en-US" dirty="0"/>
              <a:t>Contractor must provide personnel for training at Oviedo.</a:t>
            </a:r>
          </a:p>
          <a:p>
            <a:pPr marL="285750" indent="-285750"/>
            <a:r>
              <a:rPr lang="en-US" dirty="0"/>
              <a:t>A sample bridge is kept erected on site to instruct staff.</a:t>
            </a:r>
          </a:p>
          <a:p>
            <a:pPr marL="285750" indent="-285750"/>
            <a:r>
              <a:rPr lang="en-US" dirty="0"/>
              <a:t>All repairs are made on site to bridging.</a:t>
            </a:r>
          </a:p>
          <a:p>
            <a:pPr marL="285750" indent="-285750"/>
            <a:r>
              <a:rPr lang="en-US" dirty="0"/>
              <a:t>Always placed with a crane.</a:t>
            </a:r>
          </a:p>
          <a:p>
            <a:endParaRPr lang="en-US" dirty="0"/>
          </a:p>
        </p:txBody>
      </p:sp>
      <p:pic>
        <p:nvPicPr>
          <p:cNvPr id="6" name="Content Placeholder 8">
            <a:extLst>
              <a:ext uri="{FF2B5EF4-FFF2-40B4-BE49-F238E27FC236}">
                <a16:creationId xmlns:a16="http://schemas.microsoft.com/office/drawing/2014/main" id="{DE4846B7-4E18-8772-9A62-65FB65E92A4A}"/>
              </a:ext>
            </a:extLst>
          </p:cNvPr>
          <p:cNvPicPr>
            <a:picLocks noGrp="1" noChangeAspect="1"/>
          </p:cNvPicPr>
          <p:nvPr>
            <p:ph idx="1"/>
          </p:nvPr>
        </p:nvPicPr>
        <p:blipFill rotWithShape="1">
          <a:blip r:embed="rId2"/>
          <a:srcRect r="1766"/>
          <a:stretch/>
        </p:blipFill>
        <p:spPr>
          <a:xfrm>
            <a:off x="6405853" y="993866"/>
            <a:ext cx="5481347" cy="5054219"/>
          </a:xfrm>
          <a:prstGeom prst="rect">
            <a:avLst/>
          </a:prstGeom>
          <a:ln>
            <a:solidFill>
              <a:schemeClr val="tx1"/>
            </a:solidFill>
          </a:ln>
        </p:spPr>
      </p:pic>
    </p:spTree>
    <p:extLst>
      <p:ext uri="{BB962C8B-B14F-4D97-AF65-F5344CB8AC3E}">
        <p14:creationId xmlns:p14="http://schemas.microsoft.com/office/powerpoint/2010/main" val="263943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How to Deploy 300 Series</a:t>
            </a:r>
          </a:p>
        </p:txBody>
      </p:sp>
      <p:grpSp>
        <p:nvGrpSpPr>
          <p:cNvPr id="4" name="Group 3">
            <a:extLst>
              <a:ext uri="{FF2B5EF4-FFF2-40B4-BE49-F238E27FC236}">
                <a16:creationId xmlns:a16="http://schemas.microsoft.com/office/drawing/2014/main" id="{501342B3-049C-B254-1211-0B0A91644030}"/>
              </a:ext>
            </a:extLst>
          </p:cNvPr>
          <p:cNvGrpSpPr/>
          <p:nvPr/>
        </p:nvGrpSpPr>
        <p:grpSpPr>
          <a:xfrm>
            <a:off x="1668133" y="1250003"/>
            <a:ext cx="8062723" cy="5202447"/>
            <a:chOff x="0" y="0"/>
            <a:chExt cx="12231370" cy="8799830"/>
          </a:xfrm>
        </p:grpSpPr>
        <p:pic>
          <p:nvPicPr>
            <p:cNvPr id="5" name="Picture 4">
              <a:extLst>
                <a:ext uri="{FF2B5EF4-FFF2-40B4-BE49-F238E27FC236}">
                  <a16:creationId xmlns:a16="http://schemas.microsoft.com/office/drawing/2014/main" id="{CC700092-B85B-CCA5-7997-6681BD90CA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0990" y="0"/>
              <a:ext cx="6240780" cy="4679950"/>
            </a:xfrm>
            <a:prstGeom prst="rect">
              <a:avLst/>
            </a:prstGeom>
            <a:noFill/>
            <a:ln>
              <a:solidFill>
                <a:schemeClr val="accent1"/>
              </a:solidFill>
            </a:ln>
          </p:spPr>
        </p:pic>
        <p:pic>
          <p:nvPicPr>
            <p:cNvPr id="6" name="Picture 5">
              <a:extLst>
                <a:ext uri="{FF2B5EF4-FFF2-40B4-BE49-F238E27FC236}">
                  <a16:creationId xmlns:a16="http://schemas.microsoft.com/office/drawing/2014/main" id="{876A46C4-7F53-D2A1-AD55-DDF3C15C32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42937" y="4297997"/>
              <a:ext cx="5144770" cy="3858895"/>
            </a:xfrm>
            <a:prstGeom prst="rect">
              <a:avLst/>
            </a:prstGeom>
            <a:noFill/>
            <a:ln>
              <a:solidFill>
                <a:schemeClr val="accent1"/>
              </a:solidFill>
            </a:ln>
          </p:spPr>
        </p:pic>
        <p:pic>
          <p:nvPicPr>
            <p:cNvPr id="7" name="Picture 6">
              <a:extLst>
                <a:ext uri="{FF2B5EF4-FFF2-40B4-BE49-F238E27FC236}">
                  <a16:creationId xmlns:a16="http://schemas.microsoft.com/office/drawing/2014/main" id="{DD470F0E-D626-26CA-9CCF-E5B9EFE7EA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29538" y="4212272"/>
              <a:ext cx="5144770" cy="3858895"/>
            </a:xfrm>
            <a:prstGeom prst="rect">
              <a:avLst/>
            </a:prstGeom>
            <a:noFill/>
            <a:ln>
              <a:solidFill>
                <a:schemeClr val="accent1"/>
              </a:solidFill>
            </a:ln>
          </p:spPr>
        </p:pic>
        <p:sp>
          <p:nvSpPr>
            <p:cNvPr id="8" name="Oval 7">
              <a:extLst>
                <a:ext uri="{FF2B5EF4-FFF2-40B4-BE49-F238E27FC236}">
                  <a16:creationId xmlns:a16="http://schemas.microsoft.com/office/drawing/2014/main" id="{F8862DC3-4097-F213-7C88-0472C35DCC43}"/>
                </a:ext>
              </a:extLst>
            </p:cNvPr>
            <p:cNvSpPr/>
            <p:nvPr/>
          </p:nvSpPr>
          <p:spPr>
            <a:xfrm rot="20436621">
              <a:off x="3783965" y="1295400"/>
              <a:ext cx="1197667" cy="18776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a:extLst>
                <a:ext uri="{FF2B5EF4-FFF2-40B4-BE49-F238E27FC236}">
                  <a16:creationId xmlns:a16="http://schemas.microsoft.com/office/drawing/2014/main" id="{A9C54360-8C6C-4425-3590-993D131C02E7}"/>
                </a:ext>
              </a:extLst>
            </p:cNvPr>
            <p:cNvSpPr/>
            <p:nvPr/>
          </p:nvSpPr>
          <p:spPr>
            <a:xfrm rot="1163379" flipH="1">
              <a:off x="7432040" y="1333500"/>
              <a:ext cx="1197667" cy="18776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 name="Straight Arrow Connector 9">
              <a:extLst>
                <a:ext uri="{FF2B5EF4-FFF2-40B4-BE49-F238E27FC236}">
                  <a16:creationId xmlns:a16="http://schemas.microsoft.com/office/drawing/2014/main" id="{7445D1E9-5CB5-7DE2-79BA-DD10CF8FD557}"/>
                </a:ext>
              </a:extLst>
            </p:cNvPr>
            <p:cNvCxnSpPr/>
            <p:nvPr/>
          </p:nvCxnSpPr>
          <p:spPr>
            <a:xfrm flipH="1">
              <a:off x="2640965" y="2705100"/>
              <a:ext cx="1286356" cy="181984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D383A02-4679-03BC-53E4-F6EE3D80AD16}"/>
                </a:ext>
              </a:extLst>
            </p:cNvPr>
            <p:cNvCxnSpPr/>
            <p:nvPr/>
          </p:nvCxnSpPr>
          <p:spPr>
            <a:xfrm>
              <a:off x="8394065" y="2857500"/>
              <a:ext cx="1152956" cy="1724560"/>
            </a:xfrm>
            <a:prstGeom prst="straightConnector1">
              <a:avLst/>
            </a:prstGeom>
            <a:noFill/>
            <a:ln w="28575" cap="flat" cmpd="sng" algn="ctr">
              <a:solidFill>
                <a:srgbClr val="FF0000"/>
              </a:solidFill>
              <a:prstDash val="solid"/>
              <a:miter lim="800000"/>
              <a:tailEnd type="stealth" w="lg" len="lg"/>
            </a:ln>
            <a:effectLst/>
          </p:spPr>
        </p:cxnSp>
        <p:sp>
          <p:nvSpPr>
            <p:cNvPr id="12" name="Oval 11">
              <a:extLst>
                <a:ext uri="{FF2B5EF4-FFF2-40B4-BE49-F238E27FC236}">
                  <a16:creationId xmlns:a16="http://schemas.microsoft.com/office/drawing/2014/main" id="{39D4EC86-DBE1-823E-4029-257A94D47676}"/>
                </a:ext>
              </a:extLst>
            </p:cNvPr>
            <p:cNvSpPr/>
            <p:nvPr/>
          </p:nvSpPr>
          <p:spPr>
            <a:xfrm>
              <a:off x="1650365" y="4781550"/>
              <a:ext cx="686056" cy="7527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3420C074-22CD-CF86-A31F-6394332DB372}"/>
                </a:ext>
              </a:extLst>
            </p:cNvPr>
            <p:cNvSpPr/>
            <p:nvPr/>
          </p:nvSpPr>
          <p:spPr>
            <a:xfrm>
              <a:off x="1612265" y="6991350"/>
              <a:ext cx="686056" cy="7527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a:extLst>
                <a:ext uri="{FF2B5EF4-FFF2-40B4-BE49-F238E27FC236}">
                  <a16:creationId xmlns:a16="http://schemas.microsoft.com/office/drawing/2014/main" id="{0FA4B960-4331-2751-3E30-CFC8236B4707}"/>
                </a:ext>
              </a:extLst>
            </p:cNvPr>
            <p:cNvSpPr/>
            <p:nvPr/>
          </p:nvSpPr>
          <p:spPr>
            <a:xfrm>
              <a:off x="9984740" y="5029200"/>
              <a:ext cx="686056" cy="7527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14A13450-12CA-6B72-E607-CD9F61D12696}"/>
                </a:ext>
              </a:extLst>
            </p:cNvPr>
            <p:cNvSpPr/>
            <p:nvPr/>
          </p:nvSpPr>
          <p:spPr>
            <a:xfrm>
              <a:off x="9946640" y="7239000"/>
              <a:ext cx="686056" cy="7527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39477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How to Deploy 300 Series</a:t>
            </a:r>
          </a:p>
        </p:txBody>
      </p:sp>
      <p:grpSp>
        <p:nvGrpSpPr>
          <p:cNvPr id="4" name="Group 3">
            <a:extLst>
              <a:ext uri="{FF2B5EF4-FFF2-40B4-BE49-F238E27FC236}">
                <a16:creationId xmlns:a16="http://schemas.microsoft.com/office/drawing/2014/main" id="{7ACC9ED3-45E9-643A-0648-F3860BC4DB8B}"/>
              </a:ext>
            </a:extLst>
          </p:cNvPr>
          <p:cNvGrpSpPr>
            <a:grpSpLocks noChangeAspect="1"/>
          </p:cNvGrpSpPr>
          <p:nvPr/>
        </p:nvGrpSpPr>
        <p:grpSpPr>
          <a:xfrm>
            <a:off x="592961" y="1869060"/>
            <a:ext cx="5256880" cy="3945130"/>
            <a:chOff x="0" y="0"/>
            <a:chExt cx="7175500" cy="5381625"/>
          </a:xfrm>
        </p:grpSpPr>
        <p:pic>
          <p:nvPicPr>
            <p:cNvPr id="5" name="Picture 4">
              <a:extLst>
                <a:ext uri="{FF2B5EF4-FFF2-40B4-BE49-F238E27FC236}">
                  <a16:creationId xmlns:a16="http://schemas.microsoft.com/office/drawing/2014/main" id="{BE7BED64-5304-19CF-FA30-C8BBF96D63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175500" cy="5381625"/>
            </a:xfrm>
            <a:prstGeom prst="rect">
              <a:avLst/>
            </a:prstGeom>
            <a:noFill/>
            <a:ln>
              <a:solidFill>
                <a:schemeClr val="accent1"/>
              </a:solidFill>
            </a:ln>
          </p:spPr>
        </p:pic>
        <p:cxnSp>
          <p:nvCxnSpPr>
            <p:cNvPr id="7" name="Straight Connector 6">
              <a:extLst>
                <a:ext uri="{FF2B5EF4-FFF2-40B4-BE49-F238E27FC236}">
                  <a16:creationId xmlns:a16="http://schemas.microsoft.com/office/drawing/2014/main" id="{AE43F297-68E7-8CB8-39B3-A0E78BFCFFE2}"/>
                </a:ext>
              </a:extLst>
            </p:cNvPr>
            <p:cNvCxnSpPr/>
            <p:nvPr/>
          </p:nvCxnSpPr>
          <p:spPr>
            <a:xfrm flipV="1">
              <a:off x="3467100" y="1943100"/>
              <a:ext cx="0" cy="8382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A7DF32-8EC6-FA39-2EF0-6F41F1A5FE64}"/>
                </a:ext>
              </a:extLst>
            </p:cNvPr>
            <p:cNvCxnSpPr/>
            <p:nvPr/>
          </p:nvCxnSpPr>
          <p:spPr>
            <a:xfrm>
              <a:off x="3238500" y="2371725"/>
              <a:ext cx="834801" cy="45719"/>
            </a:xfrm>
            <a:prstGeom prst="straightConnector1">
              <a:avLst/>
            </a:prstGeom>
            <a:ln w="25400">
              <a:solidFill>
                <a:srgbClr val="FF000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9" name="Callout: Line 8">
              <a:extLst>
                <a:ext uri="{FF2B5EF4-FFF2-40B4-BE49-F238E27FC236}">
                  <a16:creationId xmlns:a16="http://schemas.microsoft.com/office/drawing/2014/main" id="{7D28C78C-E44D-1BB5-98F9-E42FED1A6900}"/>
                </a:ext>
              </a:extLst>
            </p:cNvPr>
            <p:cNvSpPr/>
            <p:nvPr/>
          </p:nvSpPr>
          <p:spPr>
            <a:xfrm>
              <a:off x="3781425" y="1590675"/>
              <a:ext cx="1221038" cy="333376"/>
            </a:xfrm>
            <a:prstGeom prst="borderCallout1">
              <a:avLst>
                <a:gd name="adj1" fmla="val 44464"/>
                <a:gd name="adj2" fmla="val -1104"/>
                <a:gd name="adj3" fmla="val 104539"/>
                <a:gd name="adj4" fmla="val -23344"/>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solidFill>
                    <a:schemeClr val="tx1"/>
                  </a:solidFill>
                  <a:effectLst/>
                  <a:ea typeface="Calibri" panose="020F0502020204030204" pitchFamily="34" charset="0"/>
                  <a:cs typeface="Times New Roman" panose="02020603050405020304" pitchFamily="18" charset="0"/>
                </a:rPr>
                <a:t>Correct</a:t>
              </a:r>
            </a:p>
          </p:txBody>
        </p:sp>
        <p:cxnSp>
          <p:nvCxnSpPr>
            <p:cNvPr id="13" name="Straight Connector 12">
              <a:extLst>
                <a:ext uri="{FF2B5EF4-FFF2-40B4-BE49-F238E27FC236}">
                  <a16:creationId xmlns:a16="http://schemas.microsoft.com/office/drawing/2014/main" id="{D79E4FBA-5F1D-0E53-123D-E625D0A2CC0D}"/>
                </a:ext>
              </a:extLst>
            </p:cNvPr>
            <p:cNvCxnSpPr/>
            <p:nvPr/>
          </p:nvCxnSpPr>
          <p:spPr>
            <a:xfrm flipH="1" flipV="1">
              <a:off x="3486150" y="4438650"/>
              <a:ext cx="38100" cy="8763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Callout: Line 13">
              <a:extLst>
                <a:ext uri="{FF2B5EF4-FFF2-40B4-BE49-F238E27FC236}">
                  <a16:creationId xmlns:a16="http://schemas.microsoft.com/office/drawing/2014/main" id="{4A31AACE-E482-CDE7-A5FB-0D2B3C8EEB59}"/>
                </a:ext>
              </a:extLst>
            </p:cNvPr>
            <p:cNvSpPr/>
            <p:nvPr/>
          </p:nvSpPr>
          <p:spPr>
            <a:xfrm>
              <a:off x="3800475" y="4086225"/>
              <a:ext cx="1201989" cy="333376"/>
            </a:xfrm>
            <a:prstGeom prst="borderCallout1">
              <a:avLst>
                <a:gd name="adj1" fmla="val 44464"/>
                <a:gd name="adj2" fmla="val -1104"/>
                <a:gd name="adj3" fmla="val 108520"/>
                <a:gd name="adj4" fmla="val -24173"/>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solidFill>
                    <a:schemeClr val="tx1"/>
                  </a:solidFill>
                  <a:effectLst/>
                  <a:ea typeface="Calibri" panose="020F0502020204030204" pitchFamily="34" charset="0"/>
                  <a:cs typeface="Times New Roman" panose="02020603050405020304" pitchFamily="18" charset="0"/>
                </a:rPr>
                <a:t>Correct</a:t>
              </a:r>
            </a:p>
          </p:txBody>
        </p:sp>
        <p:cxnSp>
          <p:nvCxnSpPr>
            <p:cNvPr id="15" name="Straight Arrow Connector 14">
              <a:extLst>
                <a:ext uri="{FF2B5EF4-FFF2-40B4-BE49-F238E27FC236}">
                  <a16:creationId xmlns:a16="http://schemas.microsoft.com/office/drawing/2014/main" id="{886C2780-3A5E-B97C-DD11-E8CDDA7B7B99}"/>
                </a:ext>
              </a:extLst>
            </p:cNvPr>
            <p:cNvCxnSpPr/>
            <p:nvPr/>
          </p:nvCxnSpPr>
          <p:spPr>
            <a:xfrm flipV="1">
              <a:off x="3295650" y="4933950"/>
              <a:ext cx="571500" cy="45719"/>
            </a:xfrm>
            <a:prstGeom prst="straightConnector1">
              <a:avLst/>
            </a:prstGeom>
            <a:ln w="25400">
              <a:solidFill>
                <a:srgbClr val="FF0000"/>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54A56526-53E5-3391-E6C0-58A127E4C4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0426" y="1869060"/>
            <a:ext cx="5448340" cy="4086255"/>
          </a:xfrm>
          <a:prstGeom prst="rect">
            <a:avLst/>
          </a:prstGeom>
          <a:noFill/>
          <a:ln>
            <a:noFill/>
          </a:ln>
        </p:spPr>
      </p:pic>
      <p:cxnSp>
        <p:nvCxnSpPr>
          <p:cNvPr id="17" name="Straight Arrow Connector 16">
            <a:extLst>
              <a:ext uri="{FF2B5EF4-FFF2-40B4-BE49-F238E27FC236}">
                <a16:creationId xmlns:a16="http://schemas.microsoft.com/office/drawing/2014/main" id="{DE98F7EF-8319-B944-CBE7-2D836E767996}"/>
              </a:ext>
            </a:extLst>
          </p:cNvPr>
          <p:cNvCxnSpPr>
            <a:cxnSpLocks/>
          </p:cNvCxnSpPr>
          <p:nvPr/>
        </p:nvCxnSpPr>
        <p:spPr>
          <a:xfrm flipH="1">
            <a:off x="9435287" y="2632738"/>
            <a:ext cx="124349" cy="1321516"/>
          </a:xfrm>
          <a:prstGeom prst="straightConnector1">
            <a:avLst/>
          </a:prstGeom>
          <a:noFill/>
          <a:ln w="57150" cap="flat" cmpd="sng" algn="ctr">
            <a:solidFill>
              <a:srgbClr val="FF0000"/>
            </a:solidFill>
            <a:prstDash val="solid"/>
            <a:miter lim="800000"/>
            <a:tailEnd type="stealth" w="lg" len="lg"/>
          </a:ln>
          <a:effectLst/>
        </p:spPr>
      </p:cxnSp>
      <p:sp>
        <p:nvSpPr>
          <p:cNvPr id="18" name="Text Box 2">
            <a:extLst>
              <a:ext uri="{FF2B5EF4-FFF2-40B4-BE49-F238E27FC236}">
                <a16:creationId xmlns:a16="http://schemas.microsoft.com/office/drawing/2014/main" id="{234C0232-2540-0AC1-C7A1-CA64816A6E82}"/>
              </a:ext>
            </a:extLst>
          </p:cNvPr>
          <p:cNvSpPr txBox="1">
            <a:spLocks noChangeArrowheads="1"/>
          </p:cNvSpPr>
          <p:nvPr/>
        </p:nvSpPr>
        <p:spPr bwMode="auto">
          <a:xfrm>
            <a:off x="7107382" y="1597579"/>
            <a:ext cx="4364181" cy="1019833"/>
          </a:xfrm>
          <a:prstGeom prst="rect">
            <a:avLst/>
          </a:prstGeom>
          <a:solidFill>
            <a:schemeClr val="bg1"/>
          </a:solidFill>
          <a:ln w="19050">
            <a:solidFill>
              <a:srgbClr val="FF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Insufficient bolt threads through nut. After initial set and traffic vibration bolts can easily come loose if not sufficiently engaged with nuts.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Also ensure deck bolts are installed bottom up with the bolt head resting on the transom and the nut being tighten from above. </a:t>
            </a:r>
          </a:p>
        </p:txBody>
      </p:sp>
    </p:spTree>
    <p:extLst>
      <p:ext uri="{BB962C8B-B14F-4D97-AF65-F5344CB8AC3E}">
        <p14:creationId xmlns:p14="http://schemas.microsoft.com/office/powerpoint/2010/main" val="283953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68D3-BCCA-A255-ABE0-AB0940F29164}"/>
              </a:ext>
            </a:extLst>
          </p:cNvPr>
          <p:cNvSpPr>
            <a:spLocks noGrp="1"/>
          </p:cNvSpPr>
          <p:nvPr>
            <p:ph type="title"/>
          </p:nvPr>
        </p:nvSpPr>
        <p:spPr/>
        <p:txBody>
          <a:bodyPr/>
          <a:lstStyle/>
          <a:p>
            <a:r>
              <a:rPr lang="en-US" dirty="0"/>
              <a:t>How to Deploy 700XS Series</a:t>
            </a:r>
          </a:p>
        </p:txBody>
      </p:sp>
      <p:sp>
        <p:nvSpPr>
          <p:cNvPr id="4" name="TextBox 3">
            <a:extLst>
              <a:ext uri="{FF2B5EF4-FFF2-40B4-BE49-F238E27FC236}">
                <a16:creationId xmlns:a16="http://schemas.microsoft.com/office/drawing/2014/main" id="{92CEC83A-86BF-6CFA-D2A6-4F54AAC91036}"/>
              </a:ext>
            </a:extLst>
          </p:cNvPr>
          <p:cNvSpPr txBox="1"/>
          <p:nvPr/>
        </p:nvSpPr>
        <p:spPr>
          <a:xfrm>
            <a:off x="825535" y="1485522"/>
            <a:ext cx="10183123" cy="4647426"/>
          </a:xfrm>
          <a:prstGeom prst="rect">
            <a:avLst/>
          </a:prstGeom>
          <a:noFill/>
        </p:spPr>
        <p:txBody>
          <a:bodyPr wrap="square" rtlCol="0">
            <a:spAutoFit/>
          </a:bodyPr>
          <a:lstStyle/>
          <a:p>
            <a:r>
              <a:rPr lang="en-US" sz="3200" dirty="0"/>
              <a:t>Three Main Components</a:t>
            </a:r>
          </a:p>
          <a:p>
            <a:r>
              <a:rPr lang="en-US" sz="2400" dirty="0"/>
              <a:t>1.  Truss Panel –  AB701, Shear Truss Panel – AB702, </a:t>
            </a:r>
          </a:p>
          <a:p>
            <a:r>
              <a:rPr lang="en-US" sz="2400" dirty="0"/>
              <a:t>Heavy Shear Truss Panel – AB708. Dimensions = 10’ long x 7.5’ wide, pinhole to pinhole.</a:t>
            </a:r>
          </a:p>
          <a:p>
            <a:endParaRPr lang="en-US" sz="2400" dirty="0"/>
          </a:p>
          <a:p>
            <a:r>
              <a:rPr lang="en-US" sz="2400" dirty="0"/>
              <a:t>2.  Orthotropic AB601 Deck &amp; AB602 Curb Unit – 10’ x 6’. Curb unit is the same but has 6” high welded curb.  FDOT owns plain steel decks.  Bridges using plain steel decks require an asphalt overlay typically to provide a crown or cross slope.</a:t>
            </a:r>
          </a:p>
          <a:p>
            <a:endParaRPr lang="en-US" sz="2400" dirty="0"/>
          </a:p>
          <a:p>
            <a:r>
              <a:rPr lang="en-US" sz="2400" dirty="0"/>
              <a:t>3.  Transom Beams – SC0017 - 24’ roadway width, AB957 - 36’ roadway width, and AB978 – 42’ roadway width.</a:t>
            </a:r>
          </a:p>
        </p:txBody>
      </p:sp>
    </p:spTree>
    <p:extLst>
      <p:ext uri="{BB962C8B-B14F-4D97-AF65-F5344CB8AC3E}">
        <p14:creationId xmlns:p14="http://schemas.microsoft.com/office/powerpoint/2010/main" val="162947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841D88-B75E-3AD5-2E0F-9E56424B8178}"/>
              </a:ext>
            </a:extLst>
          </p:cNvPr>
          <p:cNvSpPr txBox="1">
            <a:spLocks/>
          </p:cNvSpPr>
          <p:nvPr/>
        </p:nvSpPr>
        <p:spPr>
          <a:xfrm>
            <a:off x="0" y="0"/>
            <a:ext cx="12192000" cy="132556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b="1" kern="1200">
                <a:solidFill>
                  <a:schemeClr val="bg1"/>
                </a:solidFill>
                <a:latin typeface="Aptos Display" panose="020B0004020202020204" pitchFamily="34" charset="0"/>
                <a:ea typeface="+mj-ea"/>
                <a:cs typeface="Arial" panose="020B0604020202020204" pitchFamily="34" charset="0"/>
              </a:defRPr>
            </a:lvl1pPr>
          </a:lstStyle>
          <a:p>
            <a:r>
              <a:rPr lang="en-US" dirty="0"/>
              <a:t> 700XS  Series / Truss Panel </a:t>
            </a:r>
            <a:r>
              <a:rPr lang="en-US" sz="3600" dirty="0"/>
              <a:t>(AB701/AB702/AB708)</a:t>
            </a:r>
          </a:p>
        </p:txBody>
      </p:sp>
      <p:pic>
        <p:nvPicPr>
          <p:cNvPr id="7" name="Picture 6" descr="ACRO349-modular-structure-071013-04.png">
            <a:extLst>
              <a:ext uri="{FF2B5EF4-FFF2-40B4-BE49-F238E27FC236}">
                <a16:creationId xmlns:a16="http://schemas.microsoft.com/office/drawing/2014/main" id="{9376EC7E-3CEB-DA65-A1D7-F8186CA92F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5200" y="543948"/>
            <a:ext cx="8686800" cy="6314052"/>
          </a:xfrm>
          <a:prstGeom prst="rect">
            <a:avLst/>
          </a:prstGeom>
        </p:spPr>
      </p:pic>
      <p:sp>
        <p:nvSpPr>
          <p:cNvPr id="9" name="TextBox 8">
            <a:extLst>
              <a:ext uri="{FF2B5EF4-FFF2-40B4-BE49-F238E27FC236}">
                <a16:creationId xmlns:a16="http://schemas.microsoft.com/office/drawing/2014/main" id="{639E10C0-5D6F-AC8E-F880-2E915AD64E19}"/>
              </a:ext>
            </a:extLst>
          </p:cNvPr>
          <p:cNvSpPr txBox="1"/>
          <p:nvPr/>
        </p:nvSpPr>
        <p:spPr>
          <a:xfrm>
            <a:off x="0" y="1950268"/>
            <a:ext cx="4046056" cy="2862322"/>
          </a:xfrm>
          <a:prstGeom prst="rect">
            <a:avLst/>
          </a:prstGeom>
          <a:noFill/>
        </p:spPr>
        <p:txBody>
          <a:bodyPr wrap="square">
            <a:spAutoFit/>
          </a:bodyPr>
          <a:lstStyle/>
          <a:p>
            <a:r>
              <a:rPr lang="en-US" sz="2000" b="1" dirty="0"/>
              <a:t>*AB701 - Truss Panel (693#) </a:t>
            </a:r>
          </a:p>
          <a:p>
            <a:endParaRPr lang="en-US" sz="2000" b="1" dirty="0"/>
          </a:p>
          <a:p>
            <a:r>
              <a:rPr lang="en-US" sz="2000" b="1" dirty="0"/>
              <a:t>*AB702 - Shear Truss Panel(896#)</a:t>
            </a:r>
          </a:p>
          <a:p>
            <a:endParaRPr lang="en-US" sz="2000" b="1" dirty="0"/>
          </a:p>
          <a:p>
            <a:r>
              <a:rPr lang="en-US" sz="2000" b="1" dirty="0"/>
              <a:t>*AB708 - Heavy Shear Truss Panel (1300#)</a:t>
            </a:r>
          </a:p>
          <a:p>
            <a:endParaRPr lang="en-US" sz="2000" b="1" dirty="0"/>
          </a:p>
          <a:p>
            <a:r>
              <a:rPr lang="en-US" sz="2000" b="1" dirty="0"/>
              <a:t>Dimensions = 10’ long x 7.5’ wide, pinhole to pinhole.</a:t>
            </a:r>
          </a:p>
        </p:txBody>
      </p:sp>
    </p:spTree>
    <p:extLst>
      <p:ext uri="{BB962C8B-B14F-4D97-AF65-F5344CB8AC3E}">
        <p14:creationId xmlns:p14="http://schemas.microsoft.com/office/powerpoint/2010/main" val="28309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115C-B995-AAE7-74FD-65BD111AA231}"/>
              </a:ext>
            </a:extLst>
          </p:cNvPr>
          <p:cNvSpPr>
            <a:spLocks noGrp="1"/>
          </p:cNvSpPr>
          <p:nvPr>
            <p:ph type="title"/>
          </p:nvPr>
        </p:nvSpPr>
        <p:spPr/>
        <p:txBody>
          <a:bodyPr/>
          <a:lstStyle/>
          <a:p>
            <a:r>
              <a:rPr lang="en-US" dirty="0"/>
              <a:t>700XS  Series / Deck Panel (AB601)</a:t>
            </a:r>
          </a:p>
        </p:txBody>
      </p:sp>
      <p:pic>
        <p:nvPicPr>
          <p:cNvPr id="4" name="Content Placeholder 3" descr="ACRO349-modular-structure-071013-03.png">
            <a:extLst>
              <a:ext uri="{FF2B5EF4-FFF2-40B4-BE49-F238E27FC236}">
                <a16:creationId xmlns:a16="http://schemas.microsoft.com/office/drawing/2014/main" id="{7BFFAFD5-BE77-26B4-6292-97BF0501485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594847" y="824428"/>
            <a:ext cx="8390963" cy="6015317"/>
          </a:xfrm>
          <a:prstGeom prst="rect">
            <a:avLst/>
          </a:prstGeom>
        </p:spPr>
      </p:pic>
      <p:sp>
        <p:nvSpPr>
          <p:cNvPr id="5" name="TextBox 4">
            <a:extLst>
              <a:ext uri="{FF2B5EF4-FFF2-40B4-BE49-F238E27FC236}">
                <a16:creationId xmlns:a16="http://schemas.microsoft.com/office/drawing/2014/main" id="{DE5234CF-1971-EEF9-0A86-C0D92E887117}"/>
              </a:ext>
            </a:extLst>
          </p:cNvPr>
          <p:cNvSpPr txBox="1"/>
          <p:nvPr/>
        </p:nvSpPr>
        <p:spPr>
          <a:xfrm>
            <a:off x="206188" y="2274838"/>
            <a:ext cx="3639671" cy="2585323"/>
          </a:xfrm>
          <a:prstGeom prst="rect">
            <a:avLst/>
          </a:prstGeom>
          <a:noFill/>
        </p:spPr>
        <p:txBody>
          <a:bodyPr wrap="square">
            <a:spAutoFit/>
          </a:bodyPr>
          <a:lstStyle/>
          <a:p>
            <a:r>
              <a:rPr lang="en-US" sz="1800" b="1" u="sng" dirty="0"/>
              <a:t>Orthotropic AB601 D</a:t>
            </a:r>
            <a:r>
              <a:rPr lang="en-US" b="1" u="sng" dirty="0"/>
              <a:t>eck</a:t>
            </a:r>
            <a:r>
              <a:rPr lang="en-US" sz="1800" b="1" u="sng" dirty="0"/>
              <a:t> Unit </a:t>
            </a:r>
            <a:r>
              <a:rPr lang="en-US" b="1" dirty="0"/>
              <a:t>*Dimensions</a:t>
            </a:r>
            <a:r>
              <a:rPr lang="en-US" sz="1800" b="1" dirty="0"/>
              <a:t>– 10’ x 6’ x 5 3/8”.</a:t>
            </a:r>
          </a:p>
          <a:p>
            <a:r>
              <a:rPr lang="en-US" b="1" dirty="0"/>
              <a:t>(1525#)</a:t>
            </a:r>
          </a:p>
          <a:p>
            <a:endParaRPr lang="en-US" b="1" dirty="0"/>
          </a:p>
          <a:p>
            <a:r>
              <a:rPr lang="en-US" sz="1800" b="1" dirty="0"/>
              <a:t>FDOT owns plain steel curbs.  Bridges using plain steel decks require an asphalt overlay typically to provide a crown or cross slope.</a:t>
            </a:r>
          </a:p>
        </p:txBody>
      </p:sp>
    </p:spTree>
    <p:extLst>
      <p:ext uri="{BB962C8B-B14F-4D97-AF65-F5344CB8AC3E}">
        <p14:creationId xmlns:p14="http://schemas.microsoft.com/office/powerpoint/2010/main" val="41195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B13-12F4-B88D-1BC7-646F93C5505E}"/>
              </a:ext>
            </a:extLst>
          </p:cNvPr>
          <p:cNvSpPr>
            <a:spLocks noGrp="1"/>
          </p:cNvSpPr>
          <p:nvPr>
            <p:ph type="title"/>
          </p:nvPr>
        </p:nvSpPr>
        <p:spPr>
          <a:xfrm>
            <a:off x="457200" y="86909"/>
            <a:ext cx="11430000" cy="1325563"/>
          </a:xfrm>
        </p:spPr>
        <p:txBody>
          <a:bodyPr/>
          <a:lstStyle/>
          <a:p>
            <a:r>
              <a:rPr lang="en-US" dirty="0">
                <a:latin typeface="Aptos" panose="020B0004020202020204" pitchFamily="34" charset="0"/>
              </a:rPr>
              <a:t>700XS  Series </a:t>
            </a:r>
            <a:r>
              <a:rPr lang="en-US" dirty="0">
                <a:effectLst>
                  <a:outerShdw blurRad="38100" dist="38100" dir="2700000" algn="tl">
                    <a:srgbClr val="000000">
                      <a:alpha val="43137"/>
                    </a:srgbClr>
                  </a:outerShdw>
                </a:effectLst>
                <a:latin typeface="Aptos" panose="020B0004020202020204" pitchFamily="34" charset="0"/>
              </a:rPr>
              <a:t>/ Curb Panel (AB602)</a:t>
            </a:r>
            <a:endParaRPr lang="en-US" dirty="0">
              <a:latin typeface="Aptos" panose="020B0004020202020204" pitchFamily="34" charset="0"/>
            </a:endParaRPr>
          </a:p>
        </p:txBody>
      </p:sp>
      <p:pic>
        <p:nvPicPr>
          <p:cNvPr id="5" name="Content Placeholder 4" descr="ACRO349-modular-structure-071013-02.png">
            <a:extLst>
              <a:ext uri="{FF2B5EF4-FFF2-40B4-BE49-F238E27FC236}">
                <a16:creationId xmlns:a16="http://schemas.microsoft.com/office/drawing/2014/main" id="{671A62AA-104F-433C-CE13-5A23965F462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747247" y="872328"/>
            <a:ext cx="8444753" cy="5898763"/>
          </a:xfrm>
          <a:prstGeom prst="rect">
            <a:avLst/>
          </a:prstGeom>
        </p:spPr>
      </p:pic>
      <p:sp>
        <p:nvSpPr>
          <p:cNvPr id="7" name="TextBox 6">
            <a:extLst>
              <a:ext uri="{FF2B5EF4-FFF2-40B4-BE49-F238E27FC236}">
                <a16:creationId xmlns:a16="http://schemas.microsoft.com/office/drawing/2014/main" id="{43A831F1-0BB2-0FE3-A795-41463E983827}"/>
              </a:ext>
            </a:extLst>
          </p:cNvPr>
          <p:cNvSpPr txBox="1"/>
          <p:nvPr/>
        </p:nvSpPr>
        <p:spPr>
          <a:xfrm>
            <a:off x="457199" y="2252048"/>
            <a:ext cx="3290047" cy="2862322"/>
          </a:xfrm>
          <a:prstGeom prst="rect">
            <a:avLst/>
          </a:prstGeom>
          <a:noFill/>
        </p:spPr>
        <p:txBody>
          <a:bodyPr wrap="square">
            <a:spAutoFit/>
          </a:bodyPr>
          <a:lstStyle/>
          <a:p>
            <a:r>
              <a:rPr lang="en-US" sz="1800" b="1" u="sng" dirty="0"/>
              <a:t>Orthotropic AB602 Curb Unit </a:t>
            </a:r>
            <a:r>
              <a:rPr lang="en-US" b="1" dirty="0"/>
              <a:t>*Dimensions</a:t>
            </a:r>
            <a:r>
              <a:rPr lang="en-US" sz="1800" b="1" dirty="0"/>
              <a:t>– 10’ x 6’ x 5 3/8”. </a:t>
            </a:r>
          </a:p>
          <a:p>
            <a:r>
              <a:rPr lang="en-US" sz="1800" b="1" dirty="0"/>
              <a:t>*Curb unit is the same but has 6” high welded curb.  (1632#)</a:t>
            </a:r>
          </a:p>
          <a:p>
            <a:endParaRPr lang="en-US" b="1" dirty="0"/>
          </a:p>
          <a:p>
            <a:r>
              <a:rPr lang="en-US" sz="1800" b="1" dirty="0"/>
              <a:t>FDOT owns plain steel curbs.  Bridges using plain steel decks require an asphalt overlay typically to provide a crown or cross slope.</a:t>
            </a:r>
          </a:p>
        </p:txBody>
      </p:sp>
    </p:spTree>
    <p:extLst>
      <p:ext uri="{BB962C8B-B14F-4D97-AF65-F5344CB8AC3E}">
        <p14:creationId xmlns:p14="http://schemas.microsoft.com/office/powerpoint/2010/main" val="9364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EAC1-D5E3-DE39-C5F5-349E3FFD1D2A}"/>
              </a:ext>
            </a:extLst>
          </p:cNvPr>
          <p:cNvSpPr>
            <a:spLocks noGrp="1"/>
          </p:cNvSpPr>
          <p:nvPr>
            <p:ph type="title"/>
          </p:nvPr>
        </p:nvSpPr>
        <p:spPr>
          <a:xfrm>
            <a:off x="457200" y="-17605"/>
            <a:ext cx="11430000" cy="1325563"/>
          </a:xfrm>
        </p:spPr>
        <p:txBody>
          <a:bodyPr/>
          <a:lstStyle/>
          <a:p>
            <a:r>
              <a:rPr lang="en-US" dirty="0"/>
              <a:t>700XS  Series / Transom Beams </a:t>
            </a:r>
            <a:br>
              <a:rPr lang="en-US" dirty="0"/>
            </a:br>
            <a:r>
              <a:rPr lang="en-US" sz="3200" dirty="0"/>
              <a:t>(SC0017-24’ / AB957-36’ / AB978-42’)</a:t>
            </a:r>
            <a:endParaRPr lang="en-US" dirty="0"/>
          </a:p>
        </p:txBody>
      </p:sp>
      <p:pic>
        <p:nvPicPr>
          <p:cNvPr id="4" name="Content Placeholder 3" descr="ACRO349-modular-structure-071013-05.png">
            <a:extLst>
              <a:ext uri="{FF2B5EF4-FFF2-40B4-BE49-F238E27FC236}">
                <a16:creationId xmlns:a16="http://schemas.microsoft.com/office/drawing/2014/main" id="{E23F6E96-E59D-19E0-A4FA-C2F57D812FF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783108" y="968188"/>
            <a:ext cx="8408892" cy="5719482"/>
          </a:xfrm>
          <a:prstGeom prst="rect">
            <a:avLst/>
          </a:prstGeom>
        </p:spPr>
      </p:pic>
      <p:sp>
        <p:nvSpPr>
          <p:cNvPr id="6" name="TextBox 5">
            <a:extLst>
              <a:ext uri="{FF2B5EF4-FFF2-40B4-BE49-F238E27FC236}">
                <a16:creationId xmlns:a16="http://schemas.microsoft.com/office/drawing/2014/main" id="{CDD8D31C-BE7A-2A76-CC37-0DDCAC289084}"/>
              </a:ext>
            </a:extLst>
          </p:cNvPr>
          <p:cNvSpPr txBox="1"/>
          <p:nvPr/>
        </p:nvSpPr>
        <p:spPr>
          <a:xfrm>
            <a:off x="235323" y="1827913"/>
            <a:ext cx="4094630" cy="3785652"/>
          </a:xfrm>
          <a:prstGeom prst="rect">
            <a:avLst/>
          </a:prstGeom>
          <a:noFill/>
        </p:spPr>
        <p:txBody>
          <a:bodyPr wrap="square">
            <a:spAutoFit/>
          </a:bodyPr>
          <a:lstStyle/>
          <a:p>
            <a:r>
              <a:rPr lang="en-US" sz="2400" b="1" u="sng" dirty="0"/>
              <a:t>Transom Beams </a:t>
            </a:r>
            <a:r>
              <a:rPr lang="en-US" sz="2400" b="1" dirty="0"/>
              <a:t> </a:t>
            </a:r>
          </a:p>
          <a:p>
            <a:endParaRPr lang="en-US" b="1" dirty="0"/>
          </a:p>
          <a:p>
            <a:r>
              <a:rPr lang="en-US" sz="1800" b="1" dirty="0"/>
              <a:t>*SC0017 - 24’ roadway width (3,000#) </a:t>
            </a:r>
          </a:p>
          <a:p>
            <a:pPr marL="285750" indent="-285750">
              <a:buFont typeface="Arial" panose="020B0604020202020204" pitchFamily="34" charset="0"/>
              <a:buChar char="•"/>
            </a:pPr>
            <a:r>
              <a:rPr lang="en-US" b="1" dirty="0"/>
              <a:t>Approximately 3,000’ available in FDOT inventory</a:t>
            </a:r>
          </a:p>
          <a:p>
            <a:endParaRPr lang="en-US" b="1" dirty="0"/>
          </a:p>
          <a:p>
            <a:r>
              <a:rPr lang="en-US" sz="1800" b="1" dirty="0"/>
              <a:t>*AB957 - 36’ roadway width (7600#)</a:t>
            </a:r>
          </a:p>
          <a:p>
            <a:pPr marL="285750" indent="-285750">
              <a:buFont typeface="Arial" panose="020B0604020202020204" pitchFamily="34" charset="0"/>
              <a:buChar char="•"/>
            </a:pPr>
            <a:r>
              <a:rPr lang="en-US" b="1" dirty="0"/>
              <a:t>Approximately 1,320’ available in FDOT inventory</a:t>
            </a:r>
            <a:endParaRPr lang="en-US" sz="1800" b="1" dirty="0"/>
          </a:p>
          <a:p>
            <a:endParaRPr lang="en-US" b="1" dirty="0"/>
          </a:p>
          <a:p>
            <a:r>
              <a:rPr lang="en-US" b="1" dirty="0"/>
              <a:t>*</a:t>
            </a:r>
            <a:r>
              <a:rPr lang="en-US" sz="1800" b="1" dirty="0"/>
              <a:t>AB978 – 42’ roadway width (9600#)</a:t>
            </a:r>
          </a:p>
          <a:p>
            <a:pPr marL="285750" indent="-285750">
              <a:buFont typeface="Arial" panose="020B0604020202020204" pitchFamily="34" charset="0"/>
              <a:buChar char="•"/>
            </a:pPr>
            <a:r>
              <a:rPr lang="en-US" b="1" dirty="0"/>
              <a:t>Approximately 280’ available in FDOT inventory </a:t>
            </a:r>
            <a:endParaRPr lang="en-US" dirty="0"/>
          </a:p>
        </p:txBody>
      </p:sp>
    </p:spTree>
    <p:extLst>
      <p:ext uri="{BB962C8B-B14F-4D97-AF65-F5344CB8AC3E}">
        <p14:creationId xmlns:p14="http://schemas.microsoft.com/office/powerpoint/2010/main" val="17812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794F-BDE3-DAB9-3DA5-355E956325EE}"/>
              </a:ext>
            </a:extLst>
          </p:cNvPr>
          <p:cNvSpPr>
            <a:spLocks noGrp="1"/>
          </p:cNvSpPr>
          <p:nvPr>
            <p:ph type="title"/>
          </p:nvPr>
        </p:nvSpPr>
        <p:spPr/>
        <p:txBody>
          <a:bodyPr/>
          <a:lstStyle/>
          <a:p>
            <a:r>
              <a:rPr lang="en-US" dirty="0"/>
              <a:t>700XS  Series / Truss Configurations</a:t>
            </a:r>
          </a:p>
        </p:txBody>
      </p:sp>
      <p:pic>
        <p:nvPicPr>
          <p:cNvPr id="4" name="Content Placeholder 3">
            <a:extLst>
              <a:ext uri="{FF2B5EF4-FFF2-40B4-BE49-F238E27FC236}">
                <a16:creationId xmlns:a16="http://schemas.microsoft.com/office/drawing/2014/main" id="{502DCE65-5668-F2B6-5730-A9135522D417}"/>
              </a:ext>
            </a:extLst>
          </p:cNvPr>
          <p:cNvPicPr>
            <a:picLocks noGrp="1" noChangeAspect="1"/>
          </p:cNvPicPr>
          <p:nvPr>
            <p:ph sz="half" idx="1"/>
          </p:nvPr>
        </p:nvPicPr>
        <p:blipFill rotWithShape="1">
          <a:blip r:embed="rId2"/>
          <a:srcRect t="2561" b="1106"/>
          <a:stretch/>
        </p:blipFill>
        <p:spPr>
          <a:xfrm>
            <a:off x="3110753" y="1109908"/>
            <a:ext cx="5970494" cy="5526140"/>
          </a:xfrm>
          <a:prstGeom prst="rect">
            <a:avLst/>
          </a:prstGeom>
          <a:ln w="19050">
            <a:solidFill>
              <a:schemeClr val="tx1"/>
            </a:solidFill>
          </a:ln>
        </p:spPr>
      </p:pic>
    </p:spTree>
    <p:extLst>
      <p:ext uri="{BB962C8B-B14F-4D97-AF65-F5344CB8AC3E}">
        <p14:creationId xmlns:p14="http://schemas.microsoft.com/office/powerpoint/2010/main" val="240252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932CF12-12E8-AF12-530D-9D1B266DB553}"/>
              </a:ext>
            </a:extLst>
          </p:cNvPr>
          <p:cNvSpPr>
            <a:spLocks noGrp="1"/>
          </p:cNvSpPr>
          <p:nvPr>
            <p:ph sz="half" idx="1"/>
          </p:nvPr>
        </p:nvSpPr>
        <p:spPr>
          <a:xfrm>
            <a:off x="1147865" y="1681647"/>
            <a:ext cx="8823695" cy="4242497"/>
          </a:xfrm>
        </p:spPr>
        <p:txBody>
          <a:bodyPr/>
          <a:lstStyle/>
          <a:p>
            <a:r>
              <a:rPr lang="en-US" dirty="0"/>
              <a:t>What is ACROW?</a:t>
            </a:r>
          </a:p>
          <a:p>
            <a:r>
              <a:rPr lang="en-US" dirty="0"/>
              <a:t>What does the Department own?</a:t>
            </a:r>
          </a:p>
          <a:p>
            <a:r>
              <a:rPr lang="en-US" dirty="0"/>
              <a:t>How to request it?</a:t>
            </a:r>
          </a:p>
          <a:p>
            <a:r>
              <a:rPr lang="en-US" dirty="0"/>
              <a:t>How to Deploy 300 Series</a:t>
            </a:r>
          </a:p>
          <a:p>
            <a:r>
              <a:rPr lang="en-US" dirty="0"/>
              <a:t>How to Deploy 700XS Series</a:t>
            </a:r>
          </a:p>
          <a:p>
            <a:pPr lvl="1"/>
            <a:r>
              <a:rPr lang="en-US" dirty="0"/>
              <a:t>ACROW Bridge Design &amp; Construction Considerations</a:t>
            </a:r>
          </a:p>
          <a:p>
            <a:pPr lvl="1"/>
            <a:r>
              <a:rPr lang="en-US" dirty="0"/>
              <a:t>ACROW 700XS® / FDOT Standards</a:t>
            </a:r>
          </a:p>
          <a:p>
            <a:pPr lvl="1"/>
            <a:r>
              <a:rPr lang="en-US" dirty="0"/>
              <a:t>Installation methods</a:t>
            </a:r>
          </a:p>
          <a:p>
            <a:pPr lvl="1"/>
            <a:r>
              <a:rPr lang="en-US" dirty="0"/>
              <a:t>Examples</a:t>
            </a:r>
          </a:p>
        </p:txBody>
      </p:sp>
    </p:spTree>
    <p:extLst>
      <p:ext uri="{BB962C8B-B14F-4D97-AF65-F5344CB8AC3E}">
        <p14:creationId xmlns:p14="http://schemas.microsoft.com/office/powerpoint/2010/main" val="2989349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7D438-CA4E-0724-6FC4-04BFE1B76EF4}"/>
              </a:ext>
            </a:extLst>
          </p:cNvPr>
          <p:cNvSpPr>
            <a:spLocks noGrp="1"/>
          </p:cNvSpPr>
          <p:nvPr>
            <p:ph type="title"/>
          </p:nvPr>
        </p:nvSpPr>
        <p:spPr>
          <a:xfrm>
            <a:off x="457200" y="17463"/>
            <a:ext cx="11430000" cy="1325562"/>
          </a:xfrm>
        </p:spPr>
        <p:txBody>
          <a:bodyPr/>
          <a:lstStyle/>
          <a:p>
            <a:r>
              <a:rPr lang="en-US" dirty="0"/>
              <a:t>700XS  Series / Truss Configurations</a:t>
            </a:r>
          </a:p>
        </p:txBody>
      </p:sp>
      <p:pic>
        <p:nvPicPr>
          <p:cNvPr id="5" name="Picture 4">
            <a:extLst>
              <a:ext uri="{FF2B5EF4-FFF2-40B4-BE49-F238E27FC236}">
                <a16:creationId xmlns:a16="http://schemas.microsoft.com/office/drawing/2014/main" id="{55A3F2E3-93C9-BDC7-C258-08E96D0088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3084" y="1343025"/>
            <a:ext cx="7274329" cy="4835415"/>
          </a:xfrm>
          <a:prstGeom prst="rect">
            <a:avLst/>
          </a:prstGeom>
        </p:spPr>
      </p:pic>
      <p:sp>
        <p:nvSpPr>
          <p:cNvPr id="6" name="TextBox 5">
            <a:extLst>
              <a:ext uri="{FF2B5EF4-FFF2-40B4-BE49-F238E27FC236}">
                <a16:creationId xmlns:a16="http://schemas.microsoft.com/office/drawing/2014/main" id="{BC980678-1C05-6DD9-D01E-7AFB712E4E88}"/>
              </a:ext>
            </a:extLst>
          </p:cNvPr>
          <p:cNvSpPr txBox="1"/>
          <p:nvPr/>
        </p:nvSpPr>
        <p:spPr>
          <a:xfrm>
            <a:off x="800099" y="2142565"/>
            <a:ext cx="3027829" cy="1938992"/>
          </a:xfrm>
          <a:prstGeom prst="rect">
            <a:avLst/>
          </a:prstGeom>
          <a:noFill/>
        </p:spPr>
        <p:txBody>
          <a:bodyPr wrap="square">
            <a:spAutoFit/>
          </a:bodyPr>
          <a:lstStyle/>
          <a:p>
            <a:r>
              <a:rPr lang="en-US" sz="4000" b="1" dirty="0"/>
              <a:t>DOUBLE SINGLE </a:t>
            </a:r>
          </a:p>
          <a:p>
            <a:r>
              <a:rPr lang="en-US" sz="4000" b="1" dirty="0"/>
              <a:t>   (DS)</a:t>
            </a:r>
            <a:endParaRPr lang="en-US" sz="4000" dirty="0"/>
          </a:p>
        </p:txBody>
      </p:sp>
      <p:sp>
        <p:nvSpPr>
          <p:cNvPr id="7" name="TextBox 6">
            <a:extLst>
              <a:ext uri="{FF2B5EF4-FFF2-40B4-BE49-F238E27FC236}">
                <a16:creationId xmlns:a16="http://schemas.microsoft.com/office/drawing/2014/main" id="{77FC2843-BCBB-4C6B-16F7-A8C737A51E27}"/>
              </a:ext>
            </a:extLst>
          </p:cNvPr>
          <p:cNvSpPr txBox="1"/>
          <p:nvPr/>
        </p:nvSpPr>
        <p:spPr>
          <a:xfrm>
            <a:off x="5501285" y="5514975"/>
            <a:ext cx="594715" cy="523220"/>
          </a:xfrm>
          <a:prstGeom prst="rect">
            <a:avLst/>
          </a:prstGeom>
          <a:noFill/>
        </p:spPr>
        <p:txBody>
          <a:bodyPr wrap="none" rtlCol="0">
            <a:spAutoFit/>
          </a:bodyPr>
          <a:lstStyle/>
          <a:p>
            <a:r>
              <a:rPr lang="en-US" sz="2800" b="1" dirty="0"/>
              <a:t>DS</a:t>
            </a:r>
          </a:p>
        </p:txBody>
      </p:sp>
    </p:spTree>
    <p:extLst>
      <p:ext uri="{BB962C8B-B14F-4D97-AF65-F5344CB8AC3E}">
        <p14:creationId xmlns:p14="http://schemas.microsoft.com/office/powerpoint/2010/main" val="10747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DC61D7-CBE6-465A-B263-2FC181FD4B9A}"/>
              </a:ext>
            </a:extLst>
          </p:cNvPr>
          <p:cNvSpPr>
            <a:spLocks noGrp="1"/>
          </p:cNvSpPr>
          <p:nvPr>
            <p:ph type="title"/>
          </p:nvPr>
        </p:nvSpPr>
        <p:spPr>
          <a:xfrm>
            <a:off x="457200" y="17463"/>
            <a:ext cx="11430000" cy="1325562"/>
          </a:xfrm>
        </p:spPr>
        <p:txBody>
          <a:bodyPr/>
          <a:lstStyle/>
          <a:p>
            <a:r>
              <a:rPr lang="en-US" dirty="0"/>
              <a:t>700XS  Series / Truss Configurations</a:t>
            </a:r>
          </a:p>
        </p:txBody>
      </p:sp>
      <p:sp>
        <p:nvSpPr>
          <p:cNvPr id="5" name="TextBox 4">
            <a:extLst>
              <a:ext uri="{FF2B5EF4-FFF2-40B4-BE49-F238E27FC236}">
                <a16:creationId xmlns:a16="http://schemas.microsoft.com/office/drawing/2014/main" id="{FFE2BBA1-977B-C841-C676-38B201AC93E8}"/>
              </a:ext>
            </a:extLst>
          </p:cNvPr>
          <p:cNvSpPr txBox="1"/>
          <p:nvPr/>
        </p:nvSpPr>
        <p:spPr>
          <a:xfrm>
            <a:off x="1248335" y="2772349"/>
            <a:ext cx="2319619" cy="1938992"/>
          </a:xfrm>
          <a:prstGeom prst="rect">
            <a:avLst/>
          </a:prstGeom>
          <a:noFill/>
        </p:spPr>
        <p:txBody>
          <a:bodyPr wrap="square">
            <a:spAutoFit/>
          </a:bodyPr>
          <a:lstStyle/>
          <a:p>
            <a:r>
              <a:rPr lang="en-US" sz="4000" b="1" dirty="0"/>
              <a:t>TRIPLE SINGLE </a:t>
            </a:r>
          </a:p>
          <a:p>
            <a:r>
              <a:rPr lang="en-US" sz="4000" b="1" dirty="0"/>
              <a:t>   (TS)</a:t>
            </a:r>
            <a:endParaRPr lang="en-US" sz="4000" dirty="0"/>
          </a:p>
        </p:txBody>
      </p:sp>
      <p:pic>
        <p:nvPicPr>
          <p:cNvPr id="6" name="Picture 5">
            <a:extLst>
              <a:ext uri="{FF2B5EF4-FFF2-40B4-BE49-F238E27FC236}">
                <a16:creationId xmlns:a16="http://schemas.microsoft.com/office/drawing/2014/main" id="{D1BC6FD9-CDAD-7BB1-045C-CEE9A9092B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0462" y="1343025"/>
            <a:ext cx="7241439" cy="4797641"/>
          </a:xfrm>
          <a:prstGeom prst="rect">
            <a:avLst/>
          </a:prstGeom>
        </p:spPr>
      </p:pic>
      <p:sp>
        <p:nvSpPr>
          <p:cNvPr id="7" name="TextBox 6">
            <a:extLst>
              <a:ext uri="{FF2B5EF4-FFF2-40B4-BE49-F238E27FC236}">
                <a16:creationId xmlns:a16="http://schemas.microsoft.com/office/drawing/2014/main" id="{F7580B30-AC22-1958-9BDA-6805486E7A33}"/>
              </a:ext>
            </a:extLst>
          </p:cNvPr>
          <p:cNvSpPr txBox="1"/>
          <p:nvPr/>
        </p:nvSpPr>
        <p:spPr>
          <a:xfrm>
            <a:off x="5082988" y="5432612"/>
            <a:ext cx="968470" cy="523220"/>
          </a:xfrm>
          <a:prstGeom prst="rect">
            <a:avLst/>
          </a:prstGeom>
          <a:noFill/>
        </p:spPr>
        <p:txBody>
          <a:bodyPr wrap="none" rtlCol="0">
            <a:spAutoFit/>
          </a:bodyPr>
          <a:lstStyle/>
          <a:p>
            <a:r>
              <a:rPr lang="en-US" sz="2800" b="1" dirty="0"/>
              <a:t>TSR3</a:t>
            </a:r>
          </a:p>
        </p:txBody>
      </p:sp>
    </p:spTree>
    <p:extLst>
      <p:ext uri="{BB962C8B-B14F-4D97-AF65-F5344CB8AC3E}">
        <p14:creationId xmlns:p14="http://schemas.microsoft.com/office/powerpoint/2010/main" val="209735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F6FC50-C5FE-7BD9-03F1-21E5173B33F8}"/>
              </a:ext>
            </a:extLst>
          </p:cNvPr>
          <p:cNvSpPr txBox="1"/>
          <p:nvPr/>
        </p:nvSpPr>
        <p:spPr>
          <a:xfrm>
            <a:off x="1248335" y="2772349"/>
            <a:ext cx="2319619" cy="1938992"/>
          </a:xfrm>
          <a:prstGeom prst="rect">
            <a:avLst/>
          </a:prstGeom>
          <a:noFill/>
        </p:spPr>
        <p:txBody>
          <a:bodyPr wrap="square">
            <a:spAutoFit/>
          </a:bodyPr>
          <a:lstStyle/>
          <a:p>
            <a:r>
              <a:rPr lang="en-US" sz="4000" b="1" dirty="0"/>
              <a:t>DOUBLE </a:t>
            </a:r>
            <a:r>
              <a:rPr lang="en-US" sz="4000" b="1" dirty="0" err="1"/>
              <a:t>DOUBLE</a:t>
            </a:r>
            <a:r>
              <a:rPr lang="en-US" sz="4000" b="1" dirty="0"/>
              <a:t> </a:t>
            </a:r>
          </a:p>
          <a:p>
            <a:r>
              <a:rPr lang="en-US" sz="4000" b="1" dirty="0"/>
              <a:t>   (DD)</a:t>
            </a:r>
            <a:endParaRPr lang="en-US" sz="4000" dirty="0"/>
          </a:p>
        </p:txBody>
      </p:sp>
      <p:pic>
        <p:nvPicPr>
          <p:cNvPr id="8" name="Picture 7">
            <a:extLst>
              <a:ext uri="{FF2B5EF4-FFF2-40B4-BE49-F238E27FC236}">
                <a16:creationId xmlns:a16="http://schemas.microsoft.com/office/drawing/2014/main" id="{28385D26-AC2C-25E1-BC82-BD7CE35AF4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02783" y="1138518"/>
            <a:ext cx="6842529" cy="4948517"/>
          </a:xfrm>
          <a:prstGeom prst="rect">
            <a:avLst/>
          </a:prstGeom>
        </p:spPr>
      </p:pic>
      <p:sp>
        <p:nvSpPr>
          <p:cNvPr id="9" name="TextBox 8">
            <a:extLst>
              <a:ext uri="{FF2B5EF4-FFF2-40B4-BE49-F238E27FC236}">
                <a16:creationId xmlns:a16="http://schemas.microsoft.com/office/drawing/2014/main" id="{61B09CD0-3B71-F04E-C9B7-D913AD84B6C2}"/>
              </a:ext>
            </a:extLst>
          </p:cNvPr>
          <p:cNvSpPr txBox="1"/>
          <p:nvPr/>
        </p:nvSpPr>
        <p:spPr>
          <a:xfrm>
            <a:off x="5649460" y="5378824"/>
            <a:ext cx="1045479" cy="523220"/>
          </a:xfrm>
          <a:prstGeom prst="rect">
            <a:avLst/>
          </a:prstGeom>
          <a:noFill/>
        </p:spPr>
        <p:txBody>
          <a:bodyPr wrap="none" rtlCol="0">
            <a:spAutoFit/>
          </a:bodyPr>
          <a:lstStyle/>
          <a:p>
            <a:r>
              <a:rPr lang="en-US" sz="2800" b="1" dirty="0"/>
              <a:t>DDR2</a:t>
            </a:r>
          </a:p>
        </p:txBody>
      </p:sp>
      <p:sp>
        <p:nvSpPr>
          <p:cNvPr id="10" name="Title 1">
            <a:extLst>
              <a:ext uri="{FF2B5EF4-FFF2-40B4-BE49-F238E27FC236}">
                <a16:creationId xmlns:a16="http://schemas.microsoft.com/office/drawing/2014/main" id="{13CBFCD1-BC26-C032-B49B-91DFC95C2229}"/>
              </a:ext>
            </a:extLst>
          </p:cNvPr>
          <p:cNvSpPr>
            <a:spLocks noGrp="1"/>
          </p:cNvSpPr>
          <p:nvPr>
            <p:ph type="title"/>
          </p:nvPr>
        </p:nvSpPr>
        <p:spPr>
          <a:xfrm>
            <a:off x="457200" y="17463"/>
            <a:ext cx="11430000" cy="1325562"/>
          </a:xfrm>
        </p:spPr>
        <p:txBody>
          <a:bodyPr/>
          <a:lstStyle/>
          <a:p>
            <a:r>
              <a:rPr lang="en-US" dirty="0"/>
              <a:t>700XS  Series / Truss Configurations</a:t>
            </a:r>
          </a:p>
        </p:txBody>
      </p:sp>
    </p:spTree>
    <p:extLst>
      <p:ext uri="{BB962C8B-B14F-4D97-AF65-F5344CB8AC3E}">
        <p14:creationId xmlns:p14="http://schemas.microsoft.com/office/powerpoint/2010/main" val="54748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CBD019-DA1D-2203-7466-8FC9F527657D}"/>
              </a:ext>
            </a:extLst>
          </p:cNvPr>
          <p:cNvSpPr>
            <a:spLocks noGrp="1"/>
          </p:cNvSpPr>
          <p:nvPr>
            <p:ph type="title"/>
          </p:nvPr>
        </p:nvSpPr>
        <p:spPr>
          <a:xfrm>
            <a:off x="457200" y="17463"/>
            <a:ext cx="11430000" cy="1325562"/>
          </a:xfrm>
        </p:spPr>
        <p:txBody>
          <a:bodyPr/>
          <a:lstStyle/>
          <a:p>
            <a:r>
              <a:rPr lang="en-US" dirty="0"/>
              <a:t>700XS  Series / Truss Configurations</a:t>
            </a:r>
          </a:p>
        </p:txBody>
      </p:sp>
      <p:pic>
        <p:nvPicPr>
          <p:cNvPr id="8" name="Picture 7">
            <a:extLst>
              <a:ext uri="{FF2B5EF4-FFF2-40B4-BE49-F238E27FC236}">
                <a16:creationId xmlns:a16="http://schemas.microsoft.com/office/drawing/2014/main" id="{6B5A77F2-F6A2-F3B8-621E-8670D75D70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5789" y="1272988"/>
            <a:ext cx="6701518" cy="4850956"/>
          </a:xfrm>
          <a:prstGeom prst="rect">
            <a:avLst/>
          </a:prstGeom>
        </p:spPr>
      </p:pic>
      <p:sp>
        <p:nvSpPr>
          <p:cNvPr id="9" name="TextBox 8">
            <a:extLst>
              <a:ext uri="{FF2B5EF4-FFF2-40B4-BE49-F238E27FC236}">
                <a16:creationId xmlns:a16="http://schemas.microsoft.com/office/drawing/2014/main" id="{4213768C-BB66-8643-DC2A-757A042E8AA8}"/>
              </a:ext>
            </a:extLst>
          </p:cNvPr>
          <p:cNvSpPr txBox="1"/>
          <p:nvPr/>
        </p:nvSpPr>
        <p:spPr>
          <a:xfrm>
            <a:off x="1248335" y="2772349"/>
            <a:ext cx="2319619" cy="1938992"/>
          </a:xfrm>
          <a:prstGeom prst="rect">
            <a:avLst/>
          </a:prstGeom>
          <a:noFill/>
        </p:spPr>
        <p:txBody>
          <a:bodyPr wrap="square">
            <a:spAutoFit/>
          </a:bodyPr>
          <a:lstStyle/>
          <a:p>
            <a:r>
              <a:rPr lang="en-US" sz="4000" b="1" dirty="0"/>
              <a:t> TRIPLE DOUBLE </a:t>
            </a:r>
          </a:p>
          <a:p>
            <a:r>
              <a:rPr lang="en-US" sz="4000" b="1" dirty="0"/>
              <a:t>   (TD)</a:t>
            </a:r>
            <a:endParaRPr lang="en-US" sz="4000" dirty="0"/>
          </a:p>
        </p:txBody>
      </p:sp>
      <p:sp>
        <p:nvSpPr>
          <p:cNvPr id="10" name="TextBox 9">
            <a:extLst>
              <a:ext uri="{FF2B5EF4-FFF2-40B4-BE49-F238E27FC236}">
                <a16:creationId xmlns:a16="http://schemas.microsoft.com/office/drawing/2014/main" id="{D58CA223-BAF3-E234-C77D-DAD204662E37}"/>
              </a:ext>
            </a:extLst>
          </p:cNvPr>
          <p:cNvSpPr txBox="1"/>
          <p:nvPr/>
        </p:nvSpPr>
        <p:spPr>
          <a:xfrm>
            <a:off x="5649460" y="5378824"/>
            <a:ext cx="1016625" cy="523220"/>
          </a:xfrm>
          <a:prstGeom prst="rect">
            <a:avLst/>
          </a:prstGeom>
          <a:noFill/>
        </p:spPr>
        <p:txBody>
          <a:bodyPr wrap="none" rtlCol="0">
            <a:spAutoFit/>
          </a:bodyPr>
          <a:lstStyle/>
          <a:p>
            <a:r>
              <a:rPr lang="en-US" sz="2800" b="1" dirty="0"/>
              <a:t>TDR3</a:t>
            </a:r>
          </a:p>
        </p:txBody>
      </p:sp>
    </p:spTree>
    <p:extLst>
      <p:ext uri="{BB962C8B-B14F-4D97-AF65-F5344CB8AC3E}">
        <p14:creationId xmlns:p14="http://schemas.microsoft.com/office/powerpoint/2010/main" val="4175264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A0CC-0DF6-DB3E-3EC2-256DAAE4E577}"/>
              </a:ext>
            </a:extLst>
          </p:cNvPr>
          <p:cNvSpPr>
            <a:spLocks noGrp="1"/>
          </p:cNvSpPr>
          <p:nvPr>
            <p:ph type="title"/>
          </p:nvPr>
        </p:nvSpPr>
        <p:spPr/>
        <p:txBody>
          <a:bodyPr/>
          <a:lstStyle/>
          <a:p>
            <a:r>
              <a:rPr lang="en-US" dirty="0"/>
              <a:t>700XS  Series</a:t>
            </a:r>
          </a:p>
        </p:txBody>
      </p:sp>
      <p:sp>
        <p:nvSpPr>
          <p:cNvPr id="4" name="Text Placeholder 4">
            <a:extLst>
              <a:ext uri="{FF2B5EF4-FFF2-40B4-BE49-F238E27FC236}">
                <a16:creationId xmlns:a16="http://schemas.microsoft.com/office/drawing/2014/main" id="{81B615FF-08FD-E911-FE42-B141B9036E56}"/>
              </a:ext>
            </a:extLst>
          </p:cNvPr>
          <p:cNvSpPr txBox="1">
            <a:spLocks/>
          </p:cNvSpPr>
          <p:nvPr/>
        </p:nvSpPr>
        <p:spPr>
          <a:xfrm>
            <a:off x="1059302" y="1566153"/>
            <a:ext cx="9158995" cy="4442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lnSpc>
                <a:spcPct val="100000"/>
              </a:lnSpc>
              <a:spcBef>
                <a:spcPct val="0"/>
              </a:spcBef>
              <a:spcAft>
                <a:spcPts val="1000"/>
              </a:spcAft>
              <a:buNone/>
              <a:defRPr/>
            </a:pPr>
            <a:r>
              <a:rPr lang="en-US" sz="4000" dirty="0">
                <a:latin typeface="+mj-lt"/>
              </a:rPr>
              <a:t>Engineering/Consultant Support</a:t>
            </a:r>
            <a:endParaRPr lang="en-US" sz="2400" dirty="0">
              <a:latin typeface="+mj-lt"/>
              <a:ea typeface="ヒラギノ角ゴ Pro W3" charset="0"/>
              <a:cs typeface="Verdana"/>
            </a:endParaRPr>
          </a:p>
          <a:p>
            <a:pPr defTabSz="457200" fontAlgn="base">
              <a:lnSpc>
                <a:spcPct val="100000"/>
              </a:lnSpc>
              <a:spcBef>
                <a:spcPct val="0"/>
              </a:spcBef>
              <a:spcAft>
                <a:spcPts val="1000"/>
              </a:spcAft>
              <a:defRPr/>
            </a:pPr>
            <a:r>
              <a:rPr lang="en-US" sz="2400" dirty="0">
                <a:ea typeface="ヒラギノ角ゴ Pro W3" charset="0"/>
                <a:cs typeface="Verdana"/>
              </a:rPr>
              <a:t>Contact Acrow (ME) about pre-planning &amp; engineering support. </a:t>
            </a:r>
          </a:p>
          <a:p>
            <a:pPr defTabSz="457200" fontAlgn="base">
              <a:lnSpc>
                <a:spcPct val="100000"/>
              </a:lnSpc>
              <a:spcBef>
                <a:spcPct val="0"/>
              </a:spcBef>
              <a:spcAft>
                <a:spcPts val="1000"/>
              </a:spcAft>
              <a:defRPr/>
            </a:pPr>
            <a:r>
              <a:rPr lang="en-US" sz="2400" dirty="0">
                <a:ea typeface="ヒラギノ角ゴ Pro W3" charset="0"/>
                <a:cs typeface="Verdana"/>
              </a:rPr>
              <a:t>If an FDOT owned Acrow 700XS is required, truss construction, preliminary general arrangement drawings and preliminary reactions can be provided to assist with the project design including the substructure design.</a:t>
            </a:r>
          </a:p>
          <a:p>
            <a:pPr defTabSz="457200" fontAlgn="base">
              <a:lnSpc>
                <a:spcPct val="100000"/>
              </a:lnSpc>
              <a:spcBef>
                <a:spcPct val="0"/>
              </a:spcBef>
              <a:spcAft>
                <a:spcPts val="1000"/>
              </a:spcAft>
              <a:defRPr/>
            </a:pPr>
            <a:r>
              <a:rPr lang="en-US" sz="2400" dirty="0">
                <a:ea typeface="ヒラギノ角ゴ Pro W3" charset="0"/>
                <a:cs typeface="Verdana"/>
              </a:rPr>
              <a:t>Acrow only provides superstructure submittals which includes the design from the bottom of the bearings up.  Design of substructure is by others.</a:t>
            </a:r>
          </a:p>
          <a:p>
            <a:endParaRPr lang="en-US" sz="2400" b="1" dirty="0"/>
          </a:p>
        </p:txBody>
      </p:sp>
    </p:spTree>
    <p:extLst>
      <p:ext uri="{BB962C8B-B14F-4D97-AF65-F5344CB8AC3E}">
        <p14:creationId xmlns:p14="http://schemas.microsoft.com/office/powerpoint/2010/main" val="191840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AE1975-E3D2-5F16-FC5C-CBC8B1C4B452}"/>
              </a:ext>
            </a:extLst>
          </p:cNvPr>
          <p:cNvSpPr>
            <a:spLocks noGrp="1"/>
          </p:cNvSpPr>
          <p:nvPr>
            <p:ph type="title"/>
          </p:nvPr>
        </p:nvSpPr>
        <p:spPr>
          <a:xfrm>
            <a:off x="457200" y="17463"/>
            <a:ext cx="11430000" cy="1325562"/>
          </a:xfrm>
        </p:spPr>
        <p:txBody>
          <a:bodyPr/>
          <a:lstStyle/>
          <a:p>
            <a:r>
              <a:rPr lang="en-US" dirty="0"/>
              <a:t>700XS Series</a:t>
            </a:r>
          </a:p>
        </p:txBody>
      </p:sp>
      <p:sp>
        <p:nvSpPr>
          <p:cNvPr id="5" name="Text Placeholder 1">
            <a:extLst>
              <a:ext uri="{FF2B5EF4-FFF2-40B4-BE49-F238E27FC236}">
                <a16:creationId xmlns:a16="http://schemas.microsoft.com/office/drawing/2014/main" id="{B4771A26-B09F-014F-195A-B2548FEEA81C}"/>
              </a:ext>
            </a:extLst>
          </p:cNvPr>
          <p:cNvSpPr txBox="1">
            <a:spLocks/>
          </p:cNvSpPr>
          <p:nvPr/>
        </p:nvSpPr>
        <p:spPr>
          <a:xfrm>
            <a:off x="742258" y="1505881"/>
            <a:ext cx="10470776" cy="4457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dirty="0">
                <a:latin typeface="+mj-lt"/>
              </a:rPr>
              <a:t>Engineering/Consultant Design Criteria</a:t>
            </a:r>
            <a:endParaRPr lang="en-CA" sz="3200" u="sng" dirty="0">
              <a:latin typeface="+mj-lt"/>
            </a:endParaRPr>
          </a:p>
          <a:p>
            <a:pPr marL="0" indent="0">
              <a:lnSpc>
                <a:spcPct val="100000"/>
              </a:lnSpc>
              <a:buFont typeface="Arial" panose="020B0604020202020204" pitchFamily="34" charset="0"/>
              <a:buNone/>
            </a:pPr>
            <a:r>
              <a:rPr lang="en-CA" u="sng" dirty="0"/>
              <a:t>When designing……Specify: </a:t>
            </a:r>
          </a:p>
          <a:p>
            <a:pPr>
              <a:lnSpc>
                <a:spcPct val="100000"/>
              </a:lnSpc>
            </a:pPr>
            <a:r>
              <a:rPr lang="en-CA" sz="2000" dirty="0"/>
              <a:t>Bridge length, single or multiple spans, span lengths &amp; roadway width. </a:t>
            </a:r>
          </a:p>
          <a:p>
            <a:pPr>
              <a:lnSpc>
                <a:spcPct val="100000"/>
              </a:lnSpc>
            </a:pPr>
            <a:r>
              <a:rPr lang="en-US" sz="2000" dirty="0"/>
              <a:t>Loading Design – Typically LRFD HL93 and load rating if required for highway bridges based on FDOT 120 Permit loads</a:t>
            </a:r>
          </a:p>
          <a:p>
            <a:pPr>
              <a:lnSpc>
                <a:spcPct val="100000"/>
              </a:lnSpc>
            </a:pPr>
            <a:r>
              <a:rPr lang="en-US" sz="2000" dirty="0"/>
              <a:t>Bridge deck type</a:t>
            </a:r>
            <a:r>
              <a:rPr lang="en-US" sz="2000" dirty="0">
                <a:sym typeface="Wingdings" panose="05000000000000000000" pitchFamily="2" charset="2"/>
              </a:rPr>
              <a:t>:</a:t>
            </a:r>
            <a:endParaRPr lang="en-US" sz="2000" dirty="0"/>
          </a:p>
          <a:p>
            <a:pPr lvl="2">
              <a:spcBef>
                <a:spcPts val="400"/>
              </a:spcBef>
              <a:buFont typeface="Wingdings" panose="05000000000000000000" pitchFamily="2" charset="2"/>
              <a:buChar char="ü"/>
              <a:tabLst>
                <a:tab pos="274320" algn="l"/>
              </a:tabLst>
            </a:pPr>
            <a:r>
              <a:rPr lang="en-US" dirty="0"/>
              <a:t>  </a:t>
            </a:r>
            <a:r>
              <a:rPr lang="en-US" sz="1600" dirty="0"/>
              <a:t>FDOT owns plain steel deck requiring an asphalt overlay </a:t>
            </a:r>
          </a:p>
          <a:p>
            <a:pPr lvl="2">
              <a:spcBef>
                <a:spcPts val="400"/>
              </a:spcBef>
              <a:buFont typeface="Wingdings" panose="05000000000000000000" pitchFamily="2" charset="2"/>
              <a:buChar char="ü"/>
              <a:tabLst>
                <a:tab pos="274320" algn="l"/>
              </a:tabLst>
            </a:pPr>
            <a:r>
              <a:rPr lang="en-US" sz="1600" dirty="0"/>
              <a:t>  If a highway application, a paving membrane is also required</a:t>
            </a:r>
          </a:p>
          <a:p>
            <a:pPr>
              <a:lnSpc>
                <a:spcPct val="100000"/>
              </a:lnSpc>
              <a:spcBef>
                <a:spcPts val="400"/>
              </a:spcBef>
              <a:tabLst>
                <a:tab pos="274320" algn="l"/>
              </a:tabLst>
            </a:pPr>
            <a:r>
              <a:rPr lang="en-US" sz="2000" dirty="0"/>
              <a:t>Bridge profile:  Prefer crown, can accommodate some superelevation/cross slope. Both crown and superelevation using asphalt with limits or special beams for superelevation</a:t>
            </a:r>
          </a:p>
          <a:p>
            <a:pPr>
              <a:lnSpc>
                <a:spcPct val="100000"/>
              </a:lnSpc>
            </a:pPr>
            <a:r>
              <a:rPr lang="en-CA" sz="2000" dirty="0"/>
              <a:t>Bridge Rail Test Level Design TL-2 up to TL-4</a:t>
            </a:r>
          </a:p>
        </p:txBody>
      </p:sp>
    </p:spTree>
    <p:extLst>
      <p:ext uri="{BB962C8B-B14F-4D97-AF65-F5344CB8AC3E}">
        <p14:creationId xmlns:p14="http://schemas.microsoft.com/office/powerpoint/2010/main" val="2911803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7BBB-0AC0-6E1C-93A6-AE9F40DDC115}"/>
              </a:ext>
            </a:extLst>
          </p:cNvPr>
          <p:cNvSpPr>
            <a:spLocks noGrp="1"/>
          </p:cNvSpPr>
          <p:nvPr>
            <p:ph type="title"/>
          </p:nvPr>
        </p:nvSpPr>
        <p:spPr/>
        <p:txBody>
          <a:bodyPr/>
          <a:lstStyle/>
          <a:p>
            <a:r>
              <a:rPr lang="en-US" dirty="0"/>
              <a:t>700XS Series</a:t>
            </a:r>
          </a:p>
        </p:txBody>
      </p:sp>
      <p:sp>
        <p:nvSpPr>
          <p:cNvPr id="4" name="Text Placeholder 3">
            <a:extLst>
              <a:ext uri="{FF2B5EF4-FFF2-40B4-BE49-F238E27FC236}">
                <a16:creationId xmlns:a16="http://schemas.microsoft.com/office/drawing/2014/main" id="{4C375798-6D6F-7306-BB0D-781D23FF10FB}"/>
              </a:ext>
            </a:extLst>
          </p:cNvPr>
          <p:cNvSpPr txBox="1">
            <a:spLocks/>
          </p:cNvSpPr>
          <p:nvPr/>
        </p:nvSpPr>
        <p:spPr>
          <a:xfrm>
            <a:off x="1021404" y="1382960"/>
            <a:ext cx="9564915" cy="4092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lnSpc>
                <a:spcPct val="100000"/>
              </a:lnSpc>
              <a:spcBef>
                <a:spcPct val="0"/>
              </a:spcBef>
              <a:spcAft>
                <a:spcPts val="1000"/>
              </a:spcAft>
              <a:buNone/>
              <a:defRPr/>
            </a:pPr>
            <a:r>
              <a:rPr lang="en-US" dirty="0">
                <a:latin typeface="+mj-lt"/>
              </a:rPr>
              <a:t>Consultant/Construction Support</a:t>
            </a:r>
          </a:p>
          <a:p>
            <a:pPr defTabSz="457200" fontAlgn="base">
              <a:lnSpc>
                <a:spcPct val="100000"/>
              </a:lnSpc>
              <a:spcBef>
                <a:spcPct val="0"/>
              </a:spcBef>
              <a:spcAft>
                <a:spcPts val="1000"/>
              </a:spcAft>
              <a:defRPr/>
            </a:pPr>
            <a:r>
              <a:rPr lang="en-US" sz="2400" dirty="0"/>
              <a:t>For projects utilizing FDOT owned </a:t>
            </a:r>
            <a:r>
              <a:rPr lang="en-US" sz="2400" dirty="0" err="1"/>
              <a:t>Acrow</a:t>
            </a:r>
            <a:r>
              <a:rPr lang="en-US" sz="2400" dirty="0"/>
              <a:t> 700XS bridging </a:t>
            </a:r>
            <a:r>
              <a:rPr lang="en-US" sz="2400" dirty="0" err="1"/>
              <a:t>Acrow</a:t>
            </a:r>
            <a:r>
              <a:rPr lang="en-US" sz="2400" dirty="0"/>
              <a:t> provides PE stamped superstructure submittals and load rating if required</a:t>
            </a:r>
          </a:p>
          <a:p>
            <a:pPr defTabSz="457200" fontAlgn="base">
              <a:lnSpc>
                <a:spcPct val="100000"/>
              </a:lnSpc>
              <a:spcBef>
                <a:spcPct val="0"/>
              </a:spcBef>
              <a:spcAft>
                <a:spcPts val="1000"/>
              </a:spcAft>
              <a:defRPr/>
            </a:pPr>
            <a:r>
              <a:rPr lang="en-US" sz="2400" dirty="0"/>
              <a:t>Develop site-specific bridge assembly and installation procedure with contractor using one of three methods; either cantilevered launch, crane-assisted launch, or crane lift-in</a:t>
            </a:r>
          </a:p>
          <a:p>
            <a:pPr defTabSz="457200" fontAlgn="base">
              <a:lnSpc>
                <a:spcPct val="100000"/>
              </a:lnSpc>
              <a:spcBef>
                <a:spcPct val="0"/>
              </a:spcBef>
              <a:spcAft>
                <a:spcPts val="1000"/>
              </a:spcAft>
              <a:defRPr/>
            </a:pPr>
            <a:r>
              <a:rPr lang="en-US" sz="2400" dirty="0"/>
              <a:t>Onsite field support / advisor for contractor’s installation</a:t>
            </a:r>
          </a:p>
          <a:p>
            <a:pPr defTabSz="457200" fontAlgn="base">
              <a:lnSpc>
                <a:spcPct val="100000"/>
              </a:lnSpc>
              <a:spcBef>
                <a:spcPct val="0"/>
              </a:spcBef>
              <a:spcAft>
                <a:spcPts val="1000"/>
              </a:spcAft>
              <a:defRPr/>
            </a:pPr>
            <a:r>
              <a:rPr lang="en-US" sz="2400" dirty="0"/>
              <a:t>Rental of required launch equipment.  This usually involves rollers, and bridge components for the launch “nose” and/or launch “tail”</a:t>
            </a:r>
          </a:p>
          <a:p>
            <a:pPr defTabSz="457200" fontAlgn="base">
              <a:lnSpc>
                <a:spcPct val="100000"/>
              </a:lnSpc>
              <a:spcBef>
                <a:spcPct val="0"/>
              </a:spcBef>
              <a:spcAft>
                <a:spcPts val="1000"/>
              </a:spcAft>
              <a:defRPr/>
            </a:pPr>
            <a:r>
              <a:rPr lang="en-US" sz="2400" dirty="0"/>
              <a:t>Bridge inspections and certification as needed</a:t>
            </a:r>
          </a:p>
          <a:p>
            <a:endParaRPr lang="en-US" sz="2000" dirty="0"/>
          </a:p>
        </p:txBody>
      </p:sp>
    </p:spTree>
    <p:extLst>
      <p:ext uri="{BB962C8B-B14F-4D97-AF65-F5344CB8AC3E}">
        <p14:creationId xmlns:p14="http://schemas.microsoft.com/office/powerpoint/2010/main" val="2152667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9CA5-F5B9-5570-EB80-44C770609948}"/>
              </a:ext>
            </a:extLst>
          </p:cNvPr>
          <p:cNvSpPr>
            <a:spLocks noGrp="1"/>
          </p:cNvSpPr>
          <p:nvPr>
            <p:ph type="title"/>
          </p:nvPr>
        </p:nvSpPr>
        <p:spPr/>
        <p:txBody>
          <a:bodyPr/>
          <a:lstStyle/>
          <a:p>
            <a:r>
              <a:rPr lang="en-US" dirty="0"/>
              <a:t>700XS Series</a:t>
            </a:r>
          </a:p>
        </p:txBody>
      </p:sp>
      <p:sp>
        <p:nvSpPr>
          <p:cNvPr id="4" name="Text Placeholder 3">
            <a:extLst>
              <a:ext uri="{FF2B5EF4-FFF2-40B4-BE49-F238E27FC236}">
                <a16:creationId xmlns:a16="http://schemas.microsoft.com/office/drawing/2014/main" id="{6736E756-B3BA-F6BE-B4E0-64680A97C787}"/>
              </a:ext>
            </a:extLst>
          </p:cNvPr>
          <p:cNvSpPr txBox="1">
            <a:spLocks/>
          </p:cNvSpPr>
          <p:nvPr/>
        </p:nvSpPr>
        <p:spPr>
          <a:xfrm>
            <a:off x="642026" y="1428499"/>
            <a:ext cx="10554511" cy="5333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lnSpc>
                <a:spcPct val="100000"/>
              </a:lnSpc>
              <a:spcBef>
                <a:spcPct val="0"/>
              </a:spcBef>
              <a:spcAft>
                <a:spcPts val="1000"/>
              </a:spcAft>
              <a:buFont typeface="Arial" panose="020B0604020202020204" pitchFamily="34" charset="0"/>
              <a:buNone/>
              <a:defRPr/>
            </a:pPr>
            <a:r>
              <a:rPr lang="en-US" dirty="0">
                <a:latin typeface="+mj-lt"/>
              </a:rPr>
              <a:t>Performed by “Others”</a:t>
            </a:r>
          </a:p>
          <a:p>
            <a:pPr defTabSz="457200" fontAlgn="base">
              <a:lnSpc>
                <a:spcPct val="100000"/>
              </a:lnSpc>
              <a:spcBef>
                <a:spcPct val="0"/>
              </a:spcBef>
              <a:spcAft>
                <a:spcPts val="1000"/>
              </a:spcAft>
              <a:defRPr/>
            </a:pPr>
            <a:r>
              <a:rPr lang="en-US" sz="2200" dirty="0">
                <a:latin typeface="+mj-lt"/>
              </a:rPr>
              <a:t>Assembly &amp; erection by contractor/installer</a:t>
            </a:r>
          </a:p>
          <a:p>
            <a:pPr defTabSz="457200" fontAlgn="base">
              <a:lnSpc>
                <a:spcPct val="100000"/>
              </a:lnSpc>
              <a:spcBef>
                <a:spcPct val="0"/>
              </a:spcBef>
              <a:spcAft>
                <a:spcPts val="1000"/>
              </a:spcAft>
              <a:defRPr/>
            </a:pPr>
            <a:r>
              <a:rPr lang="en-US" sz="2200" dirty="0">
                <a:latin typeface="+mj-lt"/>
              </a:rPr>
              <a:t>Abutment engineering &amp; abutments including bolsters for end-of-span </a:t>
            </a:r>
            <a:r>
              <a:rPr lang="en-US" sz="2200" dirty="0" err="1">
                <a:latin typeface="+mj-lt"/>
              </a:rPr>
              <a:t>floorbeams</a:t>
            </a:r>
            <a:endParaRPr lang="en-US" sz="2200" dirty="0">
              <a:latin typeface="+mj-lt"/>
            </a:endParaRPr>
          </a:p>
          <a:p>
            <a:pPr defTabSz="457200" fontAlgn="base">
              <a:lnSpc>
                <a:spcPct val="100000"/>
              </a:lnSpc>
              <a:spcBef>
                <a:spcPct val="0"/>
              </a:spcBef>
              <a:spcAft>
                <a:spcPts val="1000"/>
              </a:spcAft>
              <a:defRPr/>
            </a:pPr>
            <a:r>
              <a:rPr lang="en-US" sz="2200" dirty="0">
                <a:latin typeface="+mj-lt"/>
              </a:rPr>
              <a:t>Asphalt overlay &amp; paving membrane (if required). See info on paving thickness in FDOT 700XS standards</a:t>
            </a:r>
          </a:p>
          <a:p>
            <a:pPr defTabSz="457200" fontAlgn="base">
              <a:lnSpc>
                <a:spcPct val="100000"/>
              </a:lnSpc>
              <a:spcBef>
                <a:spcPct val="0"/>
              </a:spcBef>
              <a:spcAft>
                <a:spcPts val="1000"/>
              </a:spcAft>
              <a:defRPr/>
            </a:pPr>
            <a:r>
              <a:rPr lang="en-US" sz="2200" dirty="0">
                <a:latin typeface="+mj-lt"/>
              </a:rPr>
              <a:t>Approach guard rail to bridge guide rail transitions (FDOT has standard design)</a:t>
            </a:r>
          </a:p>
          <a:p>
            <a:pPr defTabSz="457200" fontAlgn="base">
              <a:lnSpc>
                <a:spcPct val="100000"/>
              </a:lnSpc>
              <a:spcBef>
                <a:spcPct val="0"/>
              </a:spcBef>
              <a:spcAft>
                <a:spcPts val="1000"/>
              </a:spcAft>
              <a:defRPr/>
            </a:pPr>
            <a:r>
              <a:rPr lang="en-US" sz="2200" dirty="0">
                <a:latin typeface="+mj-lt"/>
              </a:rPr>
              <a:t>Anchor bolts and retention angles</a:t>
            </a:r>
          </a:p>
          <a:p>
            <a:pPr defTabSz="457200" fontAlgn="base">
              <a:lnSpc>
                <a:spcPct val="100000"/>
              </a:lnSpc>
              <a:spcBef>
                <a:spcPct val="0"/>
              </a:spcBef>
              <a:spcAft>
                <a:spcPts val="1000"/>
              </a:spcAft>
              <a:defRPr/>
            </a:pPr>
            <a:r>
              <a:rPr lang="en-US" sz="2200" dirty="0">
                <a:latin typeface="+mj-lt"/>
              </a:rPr>
              <a:t>Lighting or signage (if required)</a:t>
            </a:r>
          </a:p>
          <a:p>
            <a:pPr defTabSz="457200" fontAlgn="base">
              <a:lnSpc>
                <a:spcPct val="100000"/>
              </a:lnSpc>
              <a:spcBef>
                <a:spcPct val="0"/>
              </a:spcBef>
              <a:spcAft>
                <a:spcPts val="1000"/>
              </a:spcAft>
              <a:defRPr/>
            </a:pPr>
            <a:r>
              <a:rPr lang="en-US" sz="2200" dirty="0">
                <a:latin typeface="+mj-lt"/>
              </a:rPr>
              <a:t>Bridge inspections and certification, if not provided by Acrow</a:t>
            </a:r>
          </a:p>
          <a:p>
            <a:pPr defTabSz="457200" fontAlgn="base">
              <a:lnSpc>
                <a:spcPct val="100000"/>
              </a:lnSpc>
              <a:spcBef>
                <a:spcPct val="0"/>
              </a:spcBef>
              <a:spcAft>
                <a:spcPts val="1000"/>
              </a:spcAft>
              <a:defRPr/>
            </a:pPr>
            <a:r>
              <a:rPr lang="en-US" sz="2200" dirty="0">
                <a:latin typeface="+mj-lt"/>
              </a:rPr>
              <a:t>Bridge assembly tools, including jacks (tool list provided to installer/contractor)</a:t>
            </a:r>
          </a:p>
          <a:p>
            <a:endParaRPr lang="en-US" sz="2000" dirty="0"/>
          </a:p>
        </p:txBody>
      </p:sp>
    </p:spTree>
    <p:extLst>
      <p:ext uri="{BB962C8B-B14F-4D97-AF65-F5344CB8AC3E}">
        <p14:creationId xmlns:p14="http://schemas.microsoft.com/office/powerpoint/2010/main" val="3066134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513E-180F-9D0B-B56A-611A8FADDC14}"/>
              </a:ext>
            </a:extLst>
          </p:cNvPr>
          <p:cNvSpPr>
            <a:spLocks noGrp="1"/>
          </p:cNvSpPr>
          <p:nvPr>
            <p:ph type="title"/>
          </p:nvPr>
        </p:nvSpPr>
        <p:spPr/>
        <p:txBody>
          <a:bodyPr/>
          <a:lstStyle/>
          <a:p>
            <a:r>
              <a:rPr lang="en-US" dirty="0"/>
              <a:t>FDOT ACROW 700XS DESIGN STANDARDS</a:t>
            </a:r>
          </a:p>
        </p:txBody>
      </p:sp>
      <p:sp>
        <p:nvSpPr>
          <p:cNvPr id="4" name="Text Placeholder 1">
            <a:extLst>
              <a:ext uri="{FF2B5EF4-FFF2-40B4-BE49-F238E27FC236}">
                <a16:creationId xmlns:a16="http://schemas.microsoft.com/office/drawing/2014/main" id="{AC48AB9E-15E2-7554-18E0-B071B89703E6}"/>
              </a:ext>
            </a:extLst>
          </p:cNvPr>
          <p:cNvSpPr txBox="1">
            <a:spLocks/>
          </p:cNvSpPr>
          <p:nvPr/>
        </p:nvSpPr>
        <p:spPr>
          <a:xfrm>
            <a:off x="1488905" y="1890409"/>
            <a:ext cx="9054352" cy="37741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t>Developed by FDOT in coordination with Acrow Bridge</a:t>
            </a:r>
          </a:p>
          <a:p>
            <a:pPr marL="0" indent="0">
              <a:buNone/>
            </a:pPr>
            <a:endParaRPr lang="en-US" dirty="0"/>
          </a:p>
          <a:p>
            <a:pPr>
              <a:lnSpc>
                <a:spcPct val="100000"/>
              </a:lnSpc>
              <a:buFont typeface="Wingdings" panose="05000000000000000000" pitchFamily="2" charset="2"/>
              <a:buChar char="ü"/>
            </a:pPr>
            <a:r>
              <a:rPr lang="en-US" dirty="0"/>
              <a:t>Based specifically on the Acrow 700XS components owned by FDOT and stored in the Oviedo, FL yard</a:t>
            </a:r>
          </a:p>
          <a:p>
            <a:pPr marL="0" indent="0">
              <a:lnSpc>
                <a:spcPct val="100000"/>
              </a:lnSpc>
              <a:buNone/>
            </a:pPr>
            <a:endParaRPr lang="en-US" dirty="0"/>
          </a:p>
          <a:p>
            <a:pPr>
              <a:lnSpc>
                <a:spcPct val="100000"/>
              </a:lnSpc>
              <a:buFont typeface="Wingdings" panose="05000000000000000000" pitchFamily="2" charset="2"/>
              <a:buChar char="ü"/>
            </a:pPr>
            <a:r>
              <a:rPr lang="en-US" dirty="0"/>
              <a:t>Other options available but would have to be rented and/or purchased from Acrow.</a:t>
            </a:r>
          </a:p>
        </p:txBody>
      </p:sp>
    </p:spTree>
    <p:extLst>
      <p:ext uri="{BB962C8B-B14F-4D97-AF65-F5344CB8AC3E}">
        <p14:creationId xmlns:p14="http://schemas.microsoft.com/office/powerpoint/2010/main" val="424449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455-378B-7277-2AA3-0EF4019FBF85}"/>
              </a:ext>
            </a:extLst>
          </p:cNvPr>
          <p:cNvSpPr>
            <a:spLocks noGrp="1"/>
          </p:cNvSpPr>
          <p:nvPr>
            <p:ph type="title"/>
          </p:nvPr>
        </p:nvSpPr>
        <p:spPr>
          <a:xfrm>
            <a:off x="457200" y="18256"/>
            <a:ext cx="11430000" cy="528592"/>
          </a:xfrm>
        </p:spPr>
        <p:txBody>
          <a:bodyPr/>
          <a:lstStyle/>
          <a:p>
            <a:r>
              <a:rPr lang="en-US" sz="2400" dirty="0"/>
              <a:t>FDOT ACROW 700XS DESIGN STANDARDS / General Notes &amp; Details</a:t>
            </a:r>
          </a:p>
        </p:txBody>
      </p:sp>
      <p:pic>
        <p:nvPicPr>
          <p:cNvPr id="9" name="Picture 8" descr="A close-up of a diagram&#10;&#10;Description automatically generated">
            <a:extLst>
              <a:ext uri="{FF2B5EF4-FFF2-40B4-BE49-F238E27FC236}">
                <a16:creationId xmlns:a16="http://schemas.microsoft.com/office/drawing/2014/main" id="{BBBEB198-9F18-8CE1-FE19-A6485C5062B0}"/>
              </a:ext>
            </a:extLst>
          </p:cNvPr>
          <p:cNvPicPr>
            <a:picLocks noChangeAspect="1"/>
          </p:cNvPicPr>
          <p:nvPr/>
        </p:nvPicPr>
        <p:blipFill>
          <a:blip r:embed="rId3"/>
          <a:stretch>
            <a:fillRect/>
          </a:stretch>
        </p:blipFill>
        <p:spPr>
          <a:xfrm>
            <a:off x="160836" y="385482"/>
            <a:ext cx="11824976" cy="6454262"/>
          </a:xfrm>
          <a:prstGeom prst="rect">
            <a:avLst/>
          </a:prstGeom>
        </p:spPr>
      </p:pic>
    </p:spTree>
    <p:extLst>
      <p:ext uri="{BB962C8B-B14F-4D97-AF65-F5344CB8AC3E}">
        <p14:creationId xmlns:p14="http://schemas.microsoft.com/office/powerpoint/2010/main" val="37359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is ACROW Bridging?</a:t>
            </a:r>
          </a:p>
        </p:txBody>
      </p:sp>
      <p:pic>
        <p:nvPicPr>
          <p:cNvPr id="4" name="Picture 3">
            <a:extLst>
              <a:ext uri="{FF2B5EF4-FFF2-40B4-BE49-F238E27FC236}">
                <a16:creationId xmlns:a16="http://schemas.microsoft.com/office/drawing/2014/main" id="{82172B10-3670-BC18-6589-2BE91865DB8C}"/>
              </a:ext>
            </a:extLst>
          </p:cNvPr>
          <p:cNvPicPr>
            <a:picLocks noChangeAspect="1"/>
          </p:cNvPicPr>
          <p:nvPr/>
        </p:nvPicPr>
        <p:blipFill rotWithShape="1">
          <a:blip r:embed="rId3">
            <a:extLst>
              <a:ext uri="{28A0092B-C50C-407E-A947-70E740481C1C}">
                <a14:useLocalDpi xmlns:a14="http://schemas.microsoft.com/office/drawing/2010/main" val="0"/>
              </a:ext>
            </a:extLst>
          </a:blip>
          <a:srcRect l="15585" r="30272" b="-2"/>
          <a:stretch/>
        </p:blipFill>
        <p:spPr>
          <a:xfrm>
            <a:off x="732928" y="1343818"/>
            <a:ext cx="3401464" cy="5010329"/>
          </a:xfrm>
          <a:prstGeom prst="rect">
            <a:avLst/>
          </a:prstGeom>
        </p:spPr>
      </p:pic>
      <p:sp>
        <p:nvSpPr>
          <p:cNvPr id="6" name="Content Placeholder 2">
            <a:extLst>
              <a:ext uri="{FF2B5EF4-FFF2-40B4-BE49-F238E27FC236}">
                <a16:creationId xmlns:a16="http://schemas.microsoft.com/office/drawing/2014/main" id="{84DF0E7D-84BD-4ACC-E100-EA5554CA893B}"/>
              </a:ext>
            </a:extLst>
          </p:cNvPr>
          <p:cNvSpPr txBox="1">
            <a:spLocks/>
          </p:cNvSpPr>
          <p:nvPr/>
        </p:nvSpPr>
        <p:spPr>
          <a:xfrm>
            <a:off x="4507400" y="1551608"/>
            <a:ext cx="7379800" cy="42168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Proprietary steel design derived from the original Bailey Bridge of WWII</a:t>
            </a:r>
          </a:p>
          <a:p>
            <a:r>
              <a:rPr lang="en-US" dirty="0"/>
              <a:t>World leader in design, engineering and manufacture of prefabricated modular steel bridges</a:t>
            </a:r>
          </a:p>
          <a:p>
            <a:r>
              <a:rPr lang="en-US" dirty="0"/>
              <a:t>Headquartered in Parsippany, NJ</a:t>
            </a:r>
          </a:p>
          <a:p>
            <a:r>
              <a:rPr lang="en-US" dirty="0"/>
              <a:t>Offices across USA, Canada, Italy, UK, Poland</a:t>
            </a:r>
          </a:p>
          <a:p>
            <a:r>
              <a:rPr lang="en-US" dirty="0"/>
              <a:t>Manufacturing facilities in Milton, PA; and Lydney, Gloucestershire, UK</a:t>
            </a:r>
          </a:p>
          <a:p>
            <a:r>
              <a:rPr lang="en-US" dirty="0"/>
              <a:t>Staging yards in Lafayette, NJ; Eden, NC; and Centralia, WA</a:t>
            </a:r>
          </a:p>
          <a:p>
            <a:pPr lvl="1"/>
            <a:endParaRPr lang="en-US" dirty="0"/>
          </a:p>
          <a:p>
            <a:endParaRPr lang="en-US" dirty="0"/>
          </a:p>
        </p:txBody>
      </p:sp>
      <p:sp>
        <p:nvSpPr>
          <p:cNvPr id="7" name="TextBox 6">
            <a:extLst>
              <a:ext uri="{FF2B5EF4-FFF2-40B4-BE49-F238E27FC236}">
                <a16:creationId xmlns:a16="http://schemas.microsoft.com/office/drawing/2014/main" id="{24CCD342-9D0C-D90C-6367-B61C345B1141}"/>
              </a:ext>
            </a:extLst>
          </p:cNvPr>
          <p:cNvSpPr txBox="1"/>
          <p:nvPr/>
        </p:nvSpPr>
        <p:spPr>
          <a:xfrm>
            <a:off x="920356" y="6231036"/>
            <a:ext cx="4369253" cy="246221"/>
          </a:xfrm>
          <a:prstGeom prst="rect">
            <a:avLst/>
          </a:prstGeom>
          <a:noFill/>
        </p:spPr>
        <p:txBody>
          <a:bodyPr wrap="square" rtlCol="0">
            <a:spAutoFit/>
          </a:bodyPr>
          <a:lstStyle/>
          <a:p>
            <a:r>
              <a:rPr lang="en-US" sz="1000" dirty="0"/>
              <a:t>Source: https://en.wikipedia.org/wiki/Bailey_bridge</a:t>
            </a:r>
          </a:p>
        </p:txBody>
      </p:sp>
    </p:spTree>
    <p:extLst>
      <p:ext uri="{BB962C8B-B14F-4D97-AF65-F5344CB8AC3E}">
        <p14:creationId xmlns:p14="http://schemas.microsoft.com/office/powerpoint/2010/main" val="277561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455-378B-7277-2AA3-0EF4019FBF85}"/>
              </a:ext>
            </a:extLst>
          </p:cNvPr>
          <p:cNvSpPr>
            <a:spLocks noGrp="1"/>
          </p:cNvSpPr>
          <p:nvPr>
            <p:ph type="title"/>
          </p:nvPr>
        </p:nvSpPr>
        <p:spPr>
          <a:xfrm>
            <a:off x="457200" y="18256"/>
            <a:ext cx="11430000" cy="528592"/>
          </a:xfrm>
        </p:spPr>
        <p:txBody>
          <a:bodyPr/>
          <a:lstStyle/>
          <a:p>
            <a:r>
              <a:rPr lang="en-US" sz="2400" dirty="0"/>
              <a:t>FDOT ACROW 700XS DESIGN STANDARDS / Beam &amp; Guardrail Details</a:t>
            </a:r>
          </a:p>
        </p:txBody>
      </p:sp>
      <p:pic>
        <p:nvPicPr>
          <p:cNvPr id="7" name="Picture 6" descr="A close-up of a diagram&#10;&#10;Description automatically generated">
            <a:extLst>
              <a:ext uri="{FF2B5EF4-FFF2-40B4-BE49-F238E27FC236}">
                <a16:creationId xmlns:a16="http://schemas.microsoft.com/office/drawing/2014/main" id="{1E7471A5-7A4C-B6C8-42E0-B6FA31C47C3F}"/>
              </a:ext>
            </a:extLst>
          </p:cNvPr>
          <p:cNvPicPr>
            <a:picLocks noChangeAspect="1"/>
          </p:cNvPicPr>
          <p:nvPr/>
        </p:nvPicPr>
        <p:blipFill>
          <a:blip r:embed="rId3"/>
          <a:stretch>
            <a:fillRect/>
          </a:stretch>
        </p:blipFill>
        <p:spPr>
          <a:xfrm>
            <a:off x="197223" y="376191"/>
            <a:ext cx="11797553" cy="6463553"/>
          </a:xfrm>
          <a:prstGeom prst="rect">
            <a:avLst/>
          </a:prstGeom>
        </p:spPr>
      </p:pic>
    </p:spTree>
    <p:extLst>
      <p:ext uri="{BB962C8B-B14F-4D97-AF65-F5344CB8AC3E}">
        <p14:creationId xmlns:p14="http://schemas.microsoft.com/office/powerpoint/2010/main" val="2131306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455-378B-7277-2AA3-0EF4019FBF85}"/>
              </a:ext>
            </a:extLst>
          </p:cNvPr>
          <p:cNvSpPr>
            <a:spLocks noGrp="1"/>
          </p:cNvSpPr>
          <p:nvPr>
            <p:ph type="title"/>
          </p:nvPr>
        </p:nvSpPr>
        <p:spPr>
          <a:xfrm>
            <a:off x="0" y="-26894"/>
            <a:ext cx="11430000" cy="528592"/>
          </a:xfrm>
        </p:spPr>
        <p:txBody>
          <a:bodyPr/>
          <a:lstStyle/>
          <a:p>
            <a:r>
              <a:rPr lang="en-US" sz="2400" dirty="0"/>
              <a:t>FDOT ACROW 700XS DESIGN STANDARDS / Other Typical Details</a:t>
            </a:r>
          </a:p>
        </p:txBody>
      </p:sp>
      <p:pic>
        <p:nvPicPr>
          <p:cNvPr id="7" name="Picture 6" descr="A close-up of a blueprint&#10;&#10;Description automatically generated">
            <a:extLst>
              <a:ext uri="{FF2B5EF4-FFF2-40B4-BE49-F238E27FC236}">
                <a16:creationId xmlns:a16="http://schemas.microsoft.com/office/drawing/2014/main" id="{8BC899DA-9D87-4530-92E8-ABAB8115E759}"/>
              </a:ext>
            </a:extLst>
          </p:cNvPr>
          <p:cNvPicPr>
            <a:picLocks noChangeAspect="1"/>
          </p:cNvPicPr>
          <p:nvPr/>
        </p:nvPicPr>
        <p:blipFill>
          <a:blip r:embed="rId3"/>
          <a:stretch>
            <a:fillRect/>
          </a:stretch>
        </p:blipFill>
        <p:spPr>
          <a:xfrm>
            <a:off x="286871" y="385482"/>
            <a:ext cx="11725835" cy="6472518"/>
          </a:xfrm>
          <a:prstGeom prst="rect">
            <a:avLst/>
          </a:prstGeom>
        </p:spPr>
      </p:pic>
    </p:spTree>
    <p:extLst>
      <p:ext uri="{BB962C8B-B14F-4D97-AF65-F5344CB8AC3E}">
        <p14:creationId xmlns:p14="http://schemas.microsoft.com/office/powerpoint/2010/main" val="133279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455-378B-7277-2AA3-0EF4019FBF85}"/>
              </a:ext>
            </a:extLst>
          </p:cNvPr>
          <p:cNvSpPr>
            <a:spLocks noGrp="1"/>
          </p:cNvSpPr>
          <p:nvPr>
            <p:ph type="title"/>
          </p:nvPr>
        </p:nvSpPr>
        <p:spPr>
          <a:xfrm>
            <a:off x="457200" y="18256"/>
            <a:ext cx="11430000" cy="528592"/>
          </a:xfrm>
        </p:spPr>
        <p:txBody>
          <a:bodyPr/>
          <a:lstStyle/>
          <a:p>
            <a:r>
              <a:rPr lang="en-US" sz="2400" dirty="0"/>
              <a:t>FDOT ACROW 700XS DESIGN STANDARDS / Bearing Layout Details</a:t>
            </a:r>
          </a:p>
        </p:txBody>
      </p:sp>
      <p:pic>
        <p:nvPicPr>
          <p:cNvPr id="6" name="Picture 5" descr="A close-up of a blueprint&#10;&#10;Description automatically generated">
            <a:extLst>
              <a:ext uri="{FF2B5EF4-FFF2-40B4-BE49-F238E27FC236}">
                <a16:creationId xmlns:a16="http://schemas.microsoft.com/office/drawing/2014/main" id="{FEC0950C-597A-BD8B-4C9B-8B768CE74992}"/>
              </a:ext>
            </a:extLst>
          </p:cNvPr>
          <p:cNvPicPr>
            <a:picLocks noChangeAspect="1"/>
          </p:cNvPicPr>
          <p:nvPr/>
        </p:nvPicPr>
        <p:blipFill>
          <a:blip r:embed="rId3"/>
          <a:stretch>
            <a:fillRect/>
          </a:stretch>
        </p:blipFill>
        <p:spPr>
          <a:xfrm>
            <a:off x="233083" y="430306"/>
            <a:ext cx="11806518" cy="6427694"/>
          </a:xfrm>
          <a:prstGeom prst="rect">
            <a:avLst/>
          </a:prstGeom>
        </p:spPr>
      </p:pic>
    </p:spTree>
    <p:extLst>
      <p:ext uri="{BB962C8B-B14F-4D97-AF65-F5344CB8AC3E}">
        <p14:creationId xmlns:p14="http://schemas.microsoft.com/office/powerpoint/2010/main" val="3455453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5B45-B885-7098-882F-26E053EC9513}"/>
              </a:ext>
            </a:extLst>
          </p:cNvPr>
          <p:cNvSpPr>
            <a:spLocks noGrp="1"/>
          </p:cNvSpPr>
          <p:nvPr>
            <p:ph type="title"/>
          </p:nvPr>
        </p:nvSpPr>
        <p:spPr/>
        <p:txBody>
          <a:bodyPr/>
          <a:lstStyle/>
          <a:p>
            <a:r>
              <a:rPr lang="en-US" dirty="0"/>
              <a:t>700XS Series</a:t>
            </a:r>
          </a:p>
        </p:txBody>
      </p:sp>
      <p:pic>
        <p:nvPicPr>
          <p:cNvPr id="4" name="Picture Placeholder 6">
            <a:extLst>
              <a:ext uri="{FF2B5EF4-FFF2-40B4-BE49-F238E27FC236}">
                <a16:creationId xmlns:a16="http://schemas.microsoft.com/office/drawing/2014/main" id="{3AADF2A1-14CA-5F7A-A076-53296797BCA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82235" y="0"/>
            <a:ext cx="6409765" cy="6103334"/>
          </a:xfrm>
          <a:custGeom>
            <a:avLst/>
            <a:gdLst>
              <a:gd name="connsiteX0" fmla="*/ 0 w 8042275"/>
              <a:gd name="connsiteY0" fmla="*/ 0 h 6858000"/>
              <a:gd name="connsiteX1" fmla="*/ 8042275 w 8042275"/>
              <a:gd name="connsiteY1" fmla="*/ 0 h 6858000"/>
              <a:gd name="connsiteX2" fmla="*/ 8042275 w 8042275"/>
              <a:gd name="connsiteY2" fmla="*/ 6858000 h 6858000"/>
              <a:gd name="connsiteX3" fmla="*/ 0 w 8042275"/>
              <a:gd name="connsiteY3" fmla="*/ 6858000 h 6858000"/>
              <a:gd name="connsiteX4" fmla="*/ 0 w 8042275"/>
              <a:gd name="connsiteY4" fmla="*/ 0 h 6858000"/>
              <a:gd name="connsiteX0" fmla="*/ 4950069 w 8042275"/>
              <a:gd name="connsiteY0" fmla="*/ 0 h 6884377"/>
              <a:gd name="connsiteX1" fmla="*/ 8042275 w 8042275"/>
              <a:gd name="connsiteY1" fmla="*/ 26377 h 6884377"/>
              <a:gd name="connsiteX2" fmla="*/ 8042275 w 8042275"/>
              <a:gd name="connsiteY2" fmla="*/ 6884377 h 6884377"/>
              <a:gd name="connsiteX3" fmla="*/ 0 w 8042275"/>
              <a:gd name="connsiteY3" fmla="*/ 6884377 h 6884377"/>
              <a:gd name="connsiteX4" fmla="*/ 4950069 w 8042275"/>
              <a:gd name="connsiteY4" fmla="*/ 0 h 688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5" h="6884377">
                <a:moveTo>
                  <a:pt x="4950069" y="0"/>
                </a:moveTo>
                <a:lnTo>
                  <a:pt x="8042275" y="26377"/>
                </a:lnTo>
                <a:lnTo>
                  <a:pt x="8042275" y="6884377"/>
                </a:lnTo>
                <a:lnTo>
                  <a:pt x="0" y="6884377"/>
                </a:lnTo>
                <a:lnTo>
                  <a:pt x="4950069" y="0"/>
                </a:lnTo>
                <a:close/>
              </a:path>
            </a:pathLst>
          </a:custGeom>
        </p:spPr>
      </p:pic>
      <p:sp>
        <p:nvSpPr>
          <p:cNvPr id="5" name="Text Placeholder 3">
            <a:extLst>
              <a:ext uri="{FF2B5EF4-FFF2-40B4-BE49-F238E27FC236}">
                <a16:creationId xmlns:a16="http://schemas.microsoft.com/office/drawing/2014/main" id="{F94D803B-B600-C8F9-75B2-99D97D8C8584}"/>
              </a:ext>
            </a:extLst>
          </p:cNvPr>
          <p:cNvSpPr txBox="1">
            <a:spLocks/>
          </p:cNvSpPr>
          <p:nvPr/>
        </p:nvSpPr>
        <p:spPr>
          <a:xfrm>
            <a:off x="181583" y="1081806"/>
            <a:ext cx="6035749" cy="53375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50000"/>
              </a:lnSpc>
              <a:buFont typeface="+mj-lt"/>
              <a:buAutoNum type="arabicPeriod"/>
              <a:defRPr/>
            </a:pPr>
            <a:r>
              <a:rPr lang="en-US" sz="4000" dirty="0"/>
              <a:t>Cantilevered</a:t>
            </a:r>
          </a:p>
          <a:p>
            <a:pPr>
              <a:lnSpc>
                <a:spcPct val="100000"/>
              </a:lnSpc>
              <a:buFont typeface="Wingdings" panose="05000000000000000000" pitchFamily="2" charset="2"/>
              <a:buChar char="ü"/>
              <a:defRPr/>
            </a:pPr>
            <a:r>
              <a:rPr lang="en-US" sz="1600" dirty="0"/>
              <a:t>The exact method &amp; procedures are determined by site specific conditions such as bridge design, build area, equipment availability, grade and contractor experience.  The goal is to keep the COG behind the home abutment.</a:t>
            </a:r>
          </a:p>
          <a:p>
            <a:pPr marL="0" indent="0">
              <a:lnSpc>
                <a:spcPct val="150000"/>
              </a:lnSpc>
              <a:buNone/>
              <a:defRPr/>
            </a:pPr>
            <a:r>
              <a:rPr lang="en-US" sz="4000" dirty="0"/>
              <a:t>2. Crane-Assisted </a:t>
            </a:r>
          </a:p>
          <a:p>
            <a:pPr>
              <a:lnSpc>
                <a:spcPct val="100000"/>
              </a:lnSpc>
              <a:buFont typeface="Wingdings" panose="05000000000000000000" pitchFamily="2" charset="2"/>
              <a:buChar char="ü"/>
              <a:defRPr/>
            </a:pPr>
            <a:r>
              <a:rPr lang="en-US" sz="1600" dirty="0"/>
              <a:t>The exact method &amp; procedures are determined by site specific conditions such as bridge design, build area, equipment availability, grade and contractor experience.  Like with the cantilevered launch, the goal is to keep the COG behind the home abutment.</a:t>
            </a:r>
          </a:p>
          <a:p>
            <a:pPr marL="0" indent="0">
              <a:lnSpc>
                <a:spcPct val="150000"/>
              </a:lnSpc>
              <a:buNone/>
              <a:defRPr/>
            </a:pPr>
            <a:r>
              <a:rPr lang="en-US" sz="4000" dirty="0"/>
              <a:t>3. Crane Lift-in</a:t>
            </a:r>
          </a:p>
        </p:txBody>
      </p:sp>
    </p:spTree>
    <p:extLst>
      <p:ext uri="{BB962C8B-B14F-4D97-AF65-F5344CB8AC3E}">
        <p14:creationId xmlns:p14="http://schemas.microsoft.com/office/powerpoint/2010/main" val="1444745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30" y="320675"/>
            <a:ext cx="5416550" cy="557213"/>
          </a:xfrm>
        </p:spPr>
        <p:txBody>
          <a:bodyPr/>
          <a:lstStyle/>
          <a:p>
            <a:r>
              <a:rPr lang="en-GB" sz="4400" dirty="0">
                <a:solidFill>
                  <a:schemeClr val="tx1"/>
                </a:solidFill>
                <a:latin typeface="+mn-lt"/>
              </a:rPr>
              <a:t>Cantilevered</a:t>
            </a:r>
          </a:p>
        </p:txBody>
      </p:sp>
    </p:spTree>
    <p:extLst>
      <p:ext uri="{BB962C8B-B14F-4D97-AF65-F5344CB8AC3E}">
        <p14:creationId xmlns:p14="http://schemas.microsoft.com/office/powerpoint/2010/main" val="3379247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67" y="321293"/>
            <a:ext cx="5865190" cy="556635"/>
          </a:xfrm>
        </p:spPr>
        <p:txBody>
          <a:bodyPr/>
          <a:lstStyle/>
          <a:p>
            <a:r>
              <a:rPr lang="en-GB" sz="4400" dirty="0">
                <a:solidFill>
                  <a:schemeClr val="tx1"/>
                </a:solidFill>
                <a:latin typeface="+mn-lt"/>
              </a:rPr>
              <a:t>Crane-assisted</a:t>
            </a:r>
          </a:p>
        </p:txBody>
      </p:sp>
    </p:spTree>
    <p:extLst>
      <p:ext uri="{BB962C8B-B14F-4D97-AF65-F5344CB8AC3E}">
        <p14:creationId xmlns:p14="http://schemas.microsoft.com/office/powerpoint/2010/main" val="774717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a:solidFill>
                  <a:schemeClr val="tx1"/>
                </a:solidFill>
                <a:latin typeface="+mn-lt"/>
              </a:rPr>
              <a:t>Crane Lift-in </a:t>
            </a:r>
          </a:p>
        </p:txBody>
      </p:sp>
    </p:spTree>
    <p:extLst>
      <p:ext uri="{BB962C8B-B14F-4D97-AF65-F5344CB8AC3E}">
        <p14:creationId xmlns:p14="http://schemas.microsoft.com/office/powerpoint/2010/main" val="3005249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BE39-DF6B-30FD-4BED-C46068280429}"/>
              </a:ext>
            </a:extLst>
          </p:cNvPr>
          <p:cNvSpPr>
            <a:spLocks noGrp="1"/>
          </p:cNvSpPr>
          <p:nvPr>
            <p:ph type="title"/>
          </p:nvPr>
        </p:nvSpPr>
        <p:spPr/>
        <p:txBody>
          <a:bodyPr/>
          <a:lstStyle/>
          <a:p>
            <a:r>
              <a:rPr lang="en-US" dirty="0"/>
              <a:t>FDOT ACROW 700XS DETOUR EXAMPLES</a:t>
            </a:r>
          </a:p>
        </p:txBody>
      </p:sp>
      <p:sp>
        <p:nvSpPr>
          <p:cNvPr id="4" name="Text Placeholder 3">
            <a:extLst>
              <a:ext uri="{FF2B5EF4-FFF2-40B4-BE49-F238E27FC236}">
                <a16:creationId xmlns:a16="http://schemas.microsoft.com/office/drawing/2014/main" id="{EED93663-FC09-6D8A-6E84-4C3F775D3739}"/>
              </a:ext>
            </a:extLst>
          </p:cNvPr>
          <p:cNvSpPr txBox="1">
            <a:spLocks/>
          </p:cNvSpPr>
          <p:nvPr/>
        </p:nvSpPr>
        <p:spPr>
          <a:xfrm>
            <a:off x="908354" y="1343818"/>
            <a:ext cx="9565341" cy="4778633"/>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endParaRPr lang="en-GB" sz="2400" b="1" dirty="0"/>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Considered Accelerated Bridge Construction (ABC)</a:t>
            </a:r>
          </a:p>
          <a:p>
            <a:pPr marL="228600" indent="-228600" algn="l" defTabSz="457200" fontAlgn="base">
              <a:spcBef>
                <a:spcPct val="0"/>
              </a:spcBef>
              <a:spcAft>
                <a:spcPts val="400"/>
              </a:spcAft>
              <a:buFont typeface="Arial" panose="020B0604020202020204" pitchFamily="34" charset="0"/>
              <a:buChar char="•"/>
              <a:defRPr/>
            </a:pPr>
            <a:endParaRPr lang="en-GB" sz="2400" dirty="0">
              <a:solidFill>
                <a:schemeClr val="tx1"/>
              </a:solidFill>
            </a:endParaRPr>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Ensures safe detours around construction sites </a:t>
            </a:r>
          </a:p>
          <a:p>
            <a:pPr marL="228600" indent="-228600" algn="l" defTabSz="457200" fontAlgn="base">
              <a:spcBef>
                <a:spcPct val="0"/>
              </a:spcBef>
              <a:spcAft>
                <a:spcPts val="400"/>
              </a:spcAft>
              <a:buFont typeface="Arial" panose="020B0604020202020204" pitchFamily="34" charset="0"/>
              <a:buChar char="•"/>
              <a:defRPr/>
            </a:pPr>
            <a:endParaRPr lang="en-GB" sz="2400" dirty="0">
              <a:solidFill>
                <a:schemeClr val="tx1"/>
              </a:solidFill>
            </a:endParaRPr>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Compliant with AASHTO and state design codes</a:t>
            </a:r>
          </a:p>
          <a:p>
            <a:pPr marL="228600" indent="-228600" algn="l" defTabSz="457200" fontAlgn="base">
              <a:spcBef>
                <a:spcPct val="0"/>
              </a:spcBef>
              <a:spcAft>
                <a:spcPts val="400"/>
              </a:spcAft>
              <a:buFont typeface="Arial" panose="020B0604020202020204" pitchFamily="34" charset="0"/>
              <a:buChar char="•"/>
              <a:defRPr/>
            </a:pPr>
            <a:endParaRPr lang="en-GB" sz="2400" dirty="0">
              <a:solidFill>
                <a:schemeClr val="tx1"/>
              </a:solidFill>
            </a:endParaRPr>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Increases safety for motorists &amp; workers</a:t>
            </a:r>
          </a:p>
          <a:p>
            <a:pPr marL="228600" indent="-228600" algn="l" defTabSz="457200" fontAlgn="base">
              <a:spcBef>
                <a:spcPct val="0"/>
              </a:spcBef>
              <a:spcAft>
                <a:spcPts val="400"/>
              </a:spcAft>
              <a:buFont typeface="Arial" panose="020B0604020202020204" pitchFamily="34" charset="0"/>
              <a:buChar char="•"/>
              <a:defRPr/>
            </a:pPr>
            <a:endParaRPr lang="en-GB" sz="2400" dirty="0">
              <a:solidFill>
                <a:schemeClr val="tx1"/>
              </a:solidFill>
            </a:endParaRPr>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Rapidly installed in days</a:t>
            </a:r>
          </a:p>
          <a:p>
            <a:pPr marL="228600" indent="-228600" algn="l" defTabSz="457200" fontAlgn="base">
              <a:spcBef>
                <a:spcPct val="0"/>
              </a:spcBef>
              <a:spcAft>
                <a:spcPts val="400"/>
              </a:spcAft>
              <a:buFont typeface="Arial" panose="020B0604020202020204" pitchFamily="34" charset="0"/>
              <a:buChar char="•"/>
              <a:defRPr/>
            </a:pPr>
            <a:endParaRPr lang="en-GB" sz="2400" dirty="0">
              <a:solidFill>
                <a:schemeClr val="tx1"/>
              </a:solidFill>
            </a:endParaRPr>
          </a:p>
          <a:p>
            <a:pPr marL="228600" indent="-228600" algn="l" defTabSz="457200" fontAlgn="base">
              <a:spcBef>
                <a:spcPct val="0"/>
              </a:spcBef>
              <a:spcAft>
                <a:spcPts val="400"/>
              </a:spcAft>
              <a:buFont typeface="Arial" panose="020B0604020202020204" pitchFamily="34" charset="0"/>
              <a:buChar char="•"/>
              <a:defRPr/>
            </a:pPr>
            <a:r>
              <a:rPr lang="en-GB" sz="2400" dirty="0">
                <a:solidFill>
                  <a:schemeClr val="tx1"/>
                </a:solidFill>
              </a:rPr>
              <a:t>Expert site support services as required</a:t>
            </a:r>
          </a:p>
          <a:p>
            <a:pPr algn="l"/>
            <a:endParaRPr lang="en-GB" sz="2400" b="1" dirty="0"/>
          </a:p>
        </p:txBody>
      </p:sp>
    </p:spTree>
    <p:extLst>
      <p:ext uri="{BB962C8B-B14F-4D97-AF65-F5344CB8AC3E}">
        <p14:creationId xmlns:p14="http://schemas.microsoft.com/office/powerpoint/2010/main" val="367573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3086-C14C-805F-C56A-1BE344969B81}"/>
              </a:ext>
            </a:extLst>
          </p:cNvPr>
          <p:cNvSpPr>
            <a:spLocks noGrp="1"/>
          </p:cNvSpPr>
          <p:nvPr>
            <p:ph type="title"/>
          </p:nvPr>
        </p:nvSpPr>
        <p:spPr/>
        <p:txBody>
          <a:bodyPr/>
          <a:lstStyle/>
          <a:p>
            <a:r>
              <a:rPr lang="en-US" dirty="0"/>
              <a:t>I-75 Sarasota, FL / Diverging Diamond</a:t>
            </a:r>
          </a:p>
        </p:txBody>
      </p:sp>
      <p:pic>
        <p:nvPicPr>
          <p:cNvPr id="4" name="Picture Placeholder 6">
            <a:extLst>
              <a:ext uri="{FF2B5EF4-FFF2-40B4-BE49-F238E27FC236}">
                <a16:creationId xmlns:a16="http://schemas.microsoft.com/office/drawing/2014/main" id="{BDA66015-A594-4092-2BA5-354822AD7963}"/>
              </a:ext>
            </a:extLst>
          </p:cNvPr>
          <p:cNvPicPr>
            <a:picLocks noChangeAspect="1"/>
          </p:cNvPicPr>
          <p:nvPr/>
        </p:nvPicPr>
        <p:blipFill rotWithShape="1">
          <a:blip r:embed="rId2">
            <a:extLst>
              <a:ext uri="{28A0092B-C50C-407E-A947-70E740481C1C}">
                <a14:useLocalDpi xmlns:a14="http://schemas.microsoft.com/office/drawing/2010/main" val="0"/>
              </a:ext>
            </a:extLst>
          </a:blip>
          <a:srcRect l="4800" r="4800"/>
          <a:stretch/>
        </p:blipFill>
        <p:spPr>
          <a:xfrm>
            <a:off x="0" y="1058863"/>
            <a:ext cx="8135937" cy="5799137"/>
          </a:xfrm>
          <a:prstGeom prst="rect">
            <a:avLst/>
          </a:prstGeom>
        </p:spPr>
      </p:pic>
      <p:sp>
        <p:nvSpPr>
          <p:cNvPr id="6" name="Text Placeholder 3">
            <a:extLst>
              <a:ext uri="{FF2B5EF4-FFF2-40B4-BE49-F238E27FC236}">
                <a16:creationId xmlns:a16="http://schemas.microsoft.com/office/drawing/2014/main" id="{6F9D24FB-F923-124D-E892-8D10DDB90526}"/>
              </a:ext>
            </a:extLst>
          </p:cNvPr>
          <p:cNvSpPr txBox="1">
            <a:spLocks/>
          </p:cNvSpPr>
          <p:nvPr/>
        </p:nvSpPr>
        <p:spPr>
          <a:xfrm>
            <a:off x="8211568" y="1720845"/>
            <a:ext cx="3915386" cy="3630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1800" dirty="0"/>
              <a:t>I-75 NB/SB</a:t>
            </a:r>
          </a:p>
          <a:p>
            <a:pPr>
              <a:lnSpc>
                <a:spcPct val="150000"/>
              </a:lnSpc>
              <a:spcBef>
                <a:spcPts val="0"/>
              </a:spcBef>
            </a:pPr>
            <a:r>
              <a:rPr lang="en-US" sz="1800" dirty="0"/>
              <a:t>Heavily-travelled interstate traffic</a:t>
            </a:r>
          </a:p>
          <a:p>
            <a:pPr>
              <a:lnSpc>
                <a:spcPct val="150000"/>
              </a:lnSpc>
              <a:spcBef>
                <a:spcPts val="0"/>
              </a:spcBef>
            </a:pPr>
            <a:r>
              <a:rPr lang="en-US" sz="1800" dirty="0"/>
              <a:t>In place for 2 years</a:t>
            </a:r>
          </a:p>
          <a:p>
            <a:pPr>
              <a:lnSpc>
                <a:spcPct val="150000"/>
              </a:lnSpc>
              <a:spcBef>
                <a:spcPts val="0"/>
              </a:spcBef>
            </a:pPr>
            <a:r>
              <a:rPr lang="en-US" sz="1800" dirty="0"/>
              <a:t>2% crown using asphalt with paving fabric (fabric helps asphalt adhere to deck)</a:t>
            </a:r>
          </a:p>
          <a:p>
            <a:pPr>
              <a:lnSpc>
                <a:spcPct val="150000"/>
              </a:lnSpc>
              <a:spcBef>
                <a:spcPts val="0"/>
              </a:spcBef>
            </a:pPr>
            <a:r>
              <a:rPr lang="en-US" sz="1800" dirty="0"/>
              <a:t>Length: 280’ two-span</a:t>
            </a:r>
          </a:p>
          <a:p>
            <a:pPr>
              <a:lnSpc>
                <a:spcPct val="150000"/>
              </a:lnSpc>
              <a:spcBef>
                <a:spcPts val="0"/>
              </a:spcBef>
            </a:pPr>
            <a:r>
              <a:rPr lang="en-US" sz="1800" dirty="0"/>
              <a:t>Width: 42’ (widest yet in US)</a:t>
            </a:r>
          </a:p>
          <a:p>
            <a:pPr>
              <a:lnSpc>
                <a:spcPct val="150000"/>
              </a:lnSpc>
              <a:spcBef>
                <a:spcPts val="0"/>
              </a:spcBef>
            </a:pPr>
            <a:r>
              <a:rPr lang="en-US" sz="1800" dirty="0"/>
              <a:t>Design Load: HL-93 + Florida 120 permit loads</a:t>
            </a:r>
          </a:p>
          <a:p>
            <a:pPr>
              <a:lnSpc>
                <a:spcPct val="150000"/>
              </a:lnSpc>
            </a:pPr>
            <a:endParaRPr lang="en-GB" sz="1800" b="1" dirty="0"/>
          </a:p>
        </p:txBody>
      </p:sp>
    </p:spTree>
    <p:extLst>
      <p:ext uri="{BB962C8B-B14F-4D97-AF65-F5344CB8AC3E}">
        <p14:creationId xmlns:p14="http://schemas.microsoft.com/office/powerpoint/2010/main" val="3278916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3086-C14C-805F-C56A-1BE344969B81}"/>
              </a:ext>
            </a:extLst>
          </p:cNvPr>
          <p:cNvSpPr>
            <a:spLocks noGrp="1"/>
          </p:cNvSpPr>
          <p:nvPr>
            <p:ph type="title"/>
          </p:nvPr>
        </p:nvSpPr>
        <p:spPr/>
        <p:txBody>
          <a:bodyPr/>
          <a:lstStyle/>
          <a:p>
            <a:r>
              <a:rPr lang="en-US" dirty="0"/>
              <a:t>I-75 Tampa, FL / over Bruce B. Downs Blvd.</a:t>
            </a:r>
          </a:p>
        </p:txBody>
      </p:sp>
      <p:pic>
        <p:nvPicPr>
          <p:cNvPr id="3" name="Picture Placeholder 6" descr="A highway with cars on it&#10;&#10;Description automatically generated with medium confidence">
            <a:extLst>
              <a:ext uri="{FF2B5EF4-FFF2-40B4-BE49-F238E27FC236}">
                <a16:creationId xmlns:a16="http://schemas.microsoft.com/office/drawing/2014/main" id="{BB3FFE2A-D8BF-2B52-9B5D-FFBD39EB1BA5}"/>
              </a:ext>
            </a:extLst>
          </p:cNvPr>
          <p:cNvPicPr>
            <a:picLocks noChangeAspect="1"/>
          </p:cNvPicPr>
          <p:nvPr/>
        </p:nvPicPr>
        <p:blipFill>
          <a:blip r:embed="rId2"/>
          <a:srcRect l="3399" r="3399"/>
          <a:stretch>
            <a:fillRect/>
          </a:stretch>
        </p:blipFill>
        <p:spPr bwMode="auto">
          <a:xfrm>
            <a:off x="4814047" y="1031970"/>
            <a:ext cx="7377953" cy="5083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1A5DE243-A522-A17D-6EC3-C1CFA382F5C0}"/>
              </a:ext>
            </a:extLst>
          </p:cNvPr>
          <p:cNvSpPr txBox="1">
            <a:spLocks/>
          </p:cNvSpPr>
          <p:nvPr/>
        </p:nvSpPr>
        <p:spPr>
          <a:xfrm>
            <a:off x="337900" y="1782539"/>
            <a:ext cx="3915386" cy="4241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1800" dirty="0"/>
              <a:t>I-75 NB/SB</a:t>
            </a:r>
          </a:p>
          <a:p>
            <a:pPr>
              <a:lnSpc>
                <a:spcPct val="150000"/>
              </a:lnSpc>
              <a:spcBef>
                <a:spcPts val="0"/>
              </a:spcBef>
            </a:pPr>
            <a:r>
              <a:rPr lang="en-US" sz="1800" dirty="0"/>
              <a:t>Heavily-travelled interstate traffic</a:t>
            </a:r>
          </a:p>
          <a:p>
            <a:pPr>
              <a:lnSpc>
                <a:spcPct val="150000"/>
              </a:lnSpc>
              <a:spcBef>
                <a:spcPts val="0"/>
              </a:spcBef>
            </a:pPr>
            <a:r>
              <a:rPr lang="en-US" sz="1800" dirty="0"/>
              <a:t>In place for 2 years</a:t>
            </a:r>
          </a:p>
          <a:p>
            <a:pPr>
              <a:lnSpc>
                <a:spcPct val="150000"/>
              </a:lnSpc>
              <a:spcBef>
                <a:spcPts val="0"/>
              </a:spcBef>
            </a:pPr>
            <a:r>
              <a:rPr lang="en-US" sz="1800" dirty="0"/>
              <a:t>Offset 2% crown using asphalt with paving fabric (fabric helps asphalt adhere to deck)</a:t>
            </a:r>
          </a:p>
          <a:p>
            <a:pPr>
              <a:lnSpc>
                <a:spcPct val="150000"/>
              </a:lnSpc>
              <a:spcBef>
                <a:spcPts val="0"/>
              </a:spcBef>
            </a:pPr>
            <a:r>
              <a:rPr lang="en-US" sz="1800" dirty="0"/>
              <a:t>Length: 320’ three-span</a:t>
            </a:r>
          </a:p>
          <a:p>
            <a:pPr>
              <a:lnSpc>
                <a:spcPct val="150000"/>
              </a:lnSpc>
              <a:spcBef>
                <a:spcPts val="0"/>
              </a:spcBef>
            </a:pPr>
            <a:r>
              <a:rPr lang="en-US" sz="1800" dirty="0"/>
              <a:t>Width: 36’ for 2-lanes</a:t>
            </a:r>
          </a:p>
          <a:p>
            <a:pPr>
              <a:lnSpc>
                <a:spcPct val="150000"/>
              </a:lnSpc>
              <a:spcBef>
                <a:spcPts val="0"/>
              </a:spcBef>
            </a:pPr>
            <a:r>
              <a:rPr lang="en-US" sz="1800" dirty="0"/>
              <a:t>Design Load: HL-93 + Florida 120 permit loads</a:t>
            </a:r>
          </a:p>
          <a:p>
            <a:pPr>
              <a:lnSpc>
                <a:spcPct val="150000"/>
              </a:lnSpc>
            </a:pPr>
            <a:endParaRPr lang="en-GB" sz="1800" b="1" dirty="0"/>
          </a:p>
        </p:txBody>
      </p:sp>
    </p:spTree>
    <p:extLst>
      <p:ext uri="{BB962C8B-B14F-4D97-AF65-F5344CB8AC3E}">
        <p14:creationId xmlns:p14="http://schemas.microsoft.com/office/powerpoint/2010/main" val="141846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is ACROW Bridging?</a:t>
            </a:r>
          </a:p>
        </p:txBody>
      </p:sp>
      <p:pic>
        <p:nvPicPr>
          <p:cNvPr id="3" name="Picture 2" descr="ACRO346-sale-presentation-accreditiations-070213-01.png">
            <a:extLst>
              <a:ext uri="{FF2B5EF4-FFF2-40B4-BE49-F238E27FC236}">
                <a16:creationId xmlns:a16="http://schemas.microsoft.com/office/drawing/2014/main" id="{EFE456D8-7747-0615-ED03-3D7E7AB1C7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7300" y="1610659"/>
            <a:ext cx="3097512" cy="1532847"/>
          </a:xfrm>
          <a:prstGeom prst="rect">
            <a:avLst/>
          </a:prstGeom>
        </p:spPr>
      </p:pic>
      <p:pic>
        <p:nvPicPr>
          <p:cNvPr id="5" name="Picture 4" descr="ACRO346-sale-presentation-accreditiations-070213-01.png">
            <a:extLst>
              <a:ext uri="{FF2B5EF4-FFF2-40B4-BE49-F238E27FC236}">
                <a16:creationId xmlns:a16="http://schemas.microsoft.com/office/drawing/2014/main" id="{9BE33D4C-566E-B48B-A29E-82519E3770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0496" y="3143505"/>
            <a:ext cx="3383396" cy="1585110"/>
          </a:xfrm>
          <a:prstGeom prst="rect">
            <a:avLst/>
          </a:prstGeom>
        </p:spPr>
      </p:pic>
      <p:pic>
        <p:nvPicPr>
          <p:cNvPr id="8" name="Picture 7" descr="ACRO346-sale-presentation-accreditiations-070213-01.png">
            <a:extLst>
              <a:ext uri="{FF2B5EF4-FFF2-40B4-BE49-F238E27FC236}">
                <a16:creationId xmlns:a16="http://schemas.microsoft.com/office/drawing/2014/main" id="{99C885CD-39B3-0849-9A8A-D28475B073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96734" y="1644087"/>
            <a:ext cx="3765422" cy="1563466"/>
          </a:xfrm>
          <a:prstGeom prst="rect">
            <a:avLst/>
          </a:prstGeom>
        </p:spPr>
      </p:pic>
      <p:sp>
        <p:nvSpPr>
          <p:cNvPr id="9" name="TextBox 8">
            <a:extLst>
              <a:ext uri="{FF2B5EF4-FFF2-40B4-BE49-F238E27FC236}">
                <a16:creationId xmlns:a16="http://schemas.microsoft.com/office/drawing/2014/main" id="{3EE02DE2-7854-3F02-0241-CA3B47379F9E}"/>
              </a:ext>
            </a:extLst>
          </p:cNvPr>
          <p:cNvSpPr txBox="1"/>
          <p:nvPr/>
        </p:nvSpPr>
        <p:spPr>
          <a:xfrm>
            <a:off x="7096734" y="3005006"/>
            <a:ext cx="3869970" cy="276999"/>
          </a:xfrm>
          <a:prstGeom prst="rect">
            <a:avLst/>
          </a:prstGeom>
          <a:noFill/>
        </p:spPr>
        <p:txBody>
          <a:bodyPr wrap="none" rtlCol="0">
            <a:spAutoFit/>
          </a:bodyPr>
          <a:lstStyle/>
          <a:p>
            <a:r>
              <a:rPr lang="en-US" sz="1200" dirty="0"/>
              <a:t>Advance Major Bridge w/ fracture critical endorsement</a:t>
            </a:r>
          </a:p>
        </p:txBody>
      </p:sp>
      <p:pic>
        <p:nvPicPr>
          <p:cNvPr id="10" name="Picture 9" descr="ACRO346-sale-presentation-accreditiations-070213-01.png">
            <a:extLst>
              <a:ext uri="{FF2B5EF4-FFF2-40B4-BE49-F238E27FC236}">
                <a16:creationId xmlns:a16="http://schemas.microsoft.com/office/drawing/2014/main" id="{A6C52D9C-990B-D54A-D5C5-3E41482A2CF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302714" y="3572435"/>
            <a:ext cx="2033908" cy="209514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28B22154-7008-3ED2-4484-228D5533A5EA}"/>
              </a:ext>
            </a:extLst>
          </p:cNvPr>
          <p:cNvPicPr>
            <a:picLocks noChangeAspect="1"/>
          </p:cNvPicPr>
          <p:nvPr/>
        </p:nvPicPr>
        <p:blipFill>
          <a:blip r:embed="rId7"/>
          <a:stretch>
            <a:fillRect/>
          </a:stretch>
        </p:blipFill>
        <p:spPr>
          <a:xfrm>
            <a:off x="7930779" y="4440377"/>
            <a:ext cx="3182660" cy="1005632"/>
          </a:xfrm>
          <a:prstGeom prst="rect">
            <a:avLst/>
          </a:prstGeom>
        </p:spPr>
      </p:pic>
    </p:spTree>
    <p:extLst>
      <p:ext uri="{BB962C8B-B14F-4D97-AF65-F5344CB8AC3E}">
        <p14:creationId xmlns:p14="http://schemas.microsoft.com/office/powerpoint/2010/main" val="2698707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5DA4-58F4-0B3B-ABC0-141D25A94AF1}"/>
              </a:ext>
            </a:extLst>
          </p:cNvPr>
          <p:cNvSpPr>
            <a:spLocks noGrp="1"/>
          </p:cNvSpPr>
          <p:nvPr>
            <p:ph type="title"/>
          </p:nvPr>
        </p:nvSpPr>
        <p:spPr/>
        <p:txBody>
          <a:bodyPr/>
          <a:lstStyle/>
          <a:p>
            <a:r>
              <a:rPr lang="en-US" dirty="0"/>
              <a:t>700XS Series</a:t>
            </a:r>
          </a:p>
        </p:txBody>
      </p:sp>
      <p:sp>
        <p:nvSpPr>
          <p:cNvPr id="4" name="Content Placeholder 2">
            <a:extLst>
              <a:ext uri="{FF2B5EF4-FFF2-40B4-BE49-F238E27FC236}">
                <a16:creationId xmlns:a16="http://schemas.microsoft.com/office/drawing/2014/main" id="{08C9F816-88DE-D659-0D88-44354C1B1CCF}"/>
              </a:ext>
            </a:extLst>
          </p:cNvPr>
          <p:cNvSpPr txBox="1">
            <a:spLocks/>
          </p:cNvSpPr>
          <p:nvPr/>
        </p:nvSpPr>
        <p:spPr>
          <a:xfrm>
            <a:off x="324000" y="1545895"/>
            <a:ext cx="11544000" cy="4242061"/>
          </a:xfrm>
          <a:prstGeom prst="rect">
            <a:avLst/>
          </a:prstGeom>
        </p:spPr>
        <p:txBody>
          <a:bodyPr/>
          <a:lstStyle>
            <a:lvl1pPr marL="0" indent="0" algn="l" defTabSz="457200" rtl="0" eaLnBrk="0" fontAlgn="base" hangingPunct="0">
              <a:spcBef>
                <a:spcPct val="20000"/>
              </a:spcBef>
              <a:spcAft>
                <a:spcPct val="0"/>
              </a:spcAft>
              <a:buFont typeface="Arial" charset="0"/>
              <a:buNone/>
              <a:defRPr sz="3000" b="1" kern="1200">
                <a:solidFill>
                  <a:schemeClr val="tx1"/>
                </a:solidFill>
                <a:latin typeface="Verdana"/>
                <a:ea typeface="ヒラギノ角ゴ Pro W3" charset="0"/>
                <a:cs typeface="Verdana"/>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Verdana"/>
                <a:ea typeface="ヒラギノ角ゴ Pro W3" charset="0"/>
                <a:cs typeface="Verdana"/>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ヒラギノ角ゴ Pro W3" charset="0"/>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ヒラギノ角ゴ Pro W3" charset="0"/>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ヒラギノ角ゴ Pro W3"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latin typeface="+mn-lt"/>
              </a:rPr>
              <a:t>Superelevated/Cross Sloped Roadways</a:t>
            </a:r>
          </a:p>
          <a:p>
            <a:pPr marL="285750" indent="-285750">
              <a:buFont typeface="Arial" panose="020B0604020202020204" pitchFamily="34" charset="0"/>
              <a:buChar char="•"/>
            </a:pPr>
            <a:r>
              <a:rPr lang="en-US" sz="1800" b="0" dirty="0">
                <a:latin typeface="+mn-lt"/>
              </a:rPr>
              <a:t>Starting to see more requirement for an increasing amount of cross slope</a:t>
            </a:r>
          </a:p>
          <a:p>
            <a:pPr marL="285750" indent="-285750">
              <a:buFont typeface="Arial" panose="020B0604020202020204" pitchFamily="34" charset="0"/>
              <a:buChar char="•"/>
            </a:pPr>
            <a:r>
              <a:rPr lang="en-US" sz="1800" b="0" dirty="0">
                <a:latin typeface="+mn-lt"/>
              </a:rPr>
              <a:t>A cross slope can be achieved in different ways on a truss panel bridge</a:t>
            </a:r>
          </a:p>
          <a:p>
            <a:pPr marL="1085850" lvl="1" indent="-342900">
              <a:buFont typeface="+mj-lt"/>
              <a:buAutoNum type="arabicPeriod"/>
            </a:pPr>
            <a:r>
              <a:rPr lang="en-US" sz="1800" dirty="0">
                <a:latin typeface="+mn-lt"/>
              </a:rPr>
              <a:t>Asphalt overlay higher on one side with a 2” thick base layer </a:t>
            </a:r>
          </a:p>
          <a:p>
            <a:pPr marL="1428750" lvl="2">
              <a:buFont typeface="Arial" panose="020B0604020202020204" pitchFamily="34" charset="0"/>
              <a:buChar char="•"/>
            </a:pPr>
            <a:r>
              <a:rPr lang="en-US" sz="1800" dirty="0">
                <a:latin typeface="+mn-lt"/>
              </a:rPr>
              <a:t>Membrane required for highway bridges to assist with asphalt adhesion. </a:t>
            </a:r>
          </a:p>
          <a:p>
            <a:pPr marL="1428750" lvl="2">
              <a:buFont typeface="Arial" panose="020B0604020202020204" pitchFamily="34" charset="0"/>
              <a:buChar char="•"/>
            </a:pPr>
            <a:r>
              <a:rPr lang="en-US" sz="1800" dirty="0">
                <a:latin typeface="+mn-lt"/>
              </a:rPr>
              <a:t>SC0017 24’ roadway transom -&gt; 2” base + 4” asphalt on high side = 1.4% cross slope. (The SC0017 transom can only accept a 2” average max overlay using HL93 design load)</a:t>
            </a:r>
          </a:p>
          <a:p>
            <a:pPr marL="1428750" lvl="2">
              <a:buFont typeface="Arial" panose="020B0604020202020204" pitchFamily="34" charset="0"/>
              <a:buChar char="•"/>
            </a:pPr>
            <a:r>
              <a:rPr lang="en-US" sz="1800" dirty="0">
                <a:latin typeface="+mn-lt"/>
              </a:rPr>
              <a:t>AB957 36’ roadway transom -&gt; 2” base + 4” asphalt on high side = 0.92% cross slope</a:t>
            </a:r>
          </a:p>
          <a:p>
            <a:pPr marL="1428750" lvl="2">
              <a:buFont typeface="Arial" panose="020B0604020202020204" pitchFamily="34" charset="0"/>
              <a:buChar char="•"/>
            </a:pPr>
            <a:r>
              <a:rPr lang="en-US" sz="1800" dirty="0">
                <a:latin typeface="+mn-lt"/>
              </a:rPr>
              <a:t>AB978 42’ roadway transom -&gt; 2” base + 4” asphalt on high side = 0.8% cross slope</a:t>
            </a:r>
          </a:p>
          <a:p>
            <a:pPr marL="1143000" lvl="1" indent="-342900">
              <a:buAutoNum type="arabicPeriod" startAt="2"/>
            </a:pPr>
            <a:r>
              <a:rPr lang="en-US" sz="1800" dirty="0">
                <a:latin typeface="+mn-lt"/>
              </a:rPr>
              <a:t>Tilt Bridge (NOT PERMITTED).  Per AASHTO bridge girders “must” be in vertical plane.  </a:t>
            </a:r>
          </a:p>
          <a:p>
            <a:pPr marL="1143000" lvl="1" indent="-342900">
              <a:buFont typeface="Arial" charset="0"/>
              <a:buAutoNum type="arabicPeriod" startAt="2"/>
            </a:pPr>
            <a:r>
              <a:rPr lang="en-US" sz="1800" dirty="0">
                <a:latin typeface="+mn-lt"/>
              </a:rPr>
              <a:t>PREFERRED - Prefer a crown be designed into the bridge profile, or an even layer of asphalt applied. Special transoms with cross slope built in can be utilized but they are not part of the FDOT inventory.  </a:t>
            </a:r>
            <a:endParaRPr lang="en-US" sz="2400" dirty="0"/>
          </a:p>
          <a:p>
            <a:pPr marL="1143000" lvl="1" indent="-342900">
              <a:buAutoNum type="arabicPeriod" startAt="2"/>
            </a:pPr>
            <a:endParaRPr lang="en-US" sz="1400" dirty="0"/>
          </a:p>
          <a:p>
            <a:pPr marL="1428750" lvl="2">
              <a:buFont typeface="Arial" panose="020B0604020202020204" pitchFamily="34" charset="0"/>
              <a:buChar char="•"/>
            </a:pPr>
            <a:endParaRPr lang="en-US" sz="1200" dirty="0"/>
          </a:p>
        </p:txBody>
      </p:sp>
    </p:spTree>
    <p:extLst>
      <p:ext uri="{BB962C8B-B14F-4D97-AF65-F5344CB8AC3E}">
        <p14:creationId xmlns:p14="http://schemas.microsoft.com/office/powerpoint/2010/main" val="1172753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UVORE_acrow_bridge_build_animation_5f434">
            <a:hlinkClick r:id="" action="ppaction://media"/>
            <a:extLst>
              <a:ext uri="{FF2B5EF4-FFF2-40B4-BE49-F238E27FC236}">
                <a16:creationId xmlns:a16="http://schemas.microsoft.com/office/drawing/2014/main" id="{5CB8EC2E-7561-4360-852D-B99991E3FC65}"/>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5"/>
          <a:stretch>
            <a:fillRect/>
          </a:stretch>
        </p:blipFill>
        <p:spPr>
          <a:xfrm>
            <a:off x="3671830" y="1305485"/>
            <a:ext cx="8512222" cy="5175623"/>
          </a:xfrm>
          <a:prstGeom prst="rect">
            <a:avLst/>
          </a:prstGeom>
        </p:spPr>
      </p:pic>
      <p:sp>
        <p:nvSpPr>
          <p:cNvPr id="4" name="Title 1">
            <a:extLst>
              <a:ext uri="{FF2B5EF4-FFF2-40B4-BE49-F238E27FC236}">
                <a16:creationId xmlns:a16="http://schemas.microsoft.com/office/drawing/2014/main" id="{44045E90-D3FF-4B42-AB26-C8254B595317}"/>
              </a:ext>
            </a:extLst>
          </p:cNvPr>
          <p:cNvSpPr txBox="1">
            <a:spLocks/>
          </p:cNvSpPr>
          <p:nvPr/>
        </p:nvSpPr>
        <p:spPr>
          <a:xfrm>
            <a:off x="208652" y="3543301"/>
            <a:ext cx="3118701" cy="5566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CANTILEVER INSTALLATION</a:t>
            </a:r>
          </a:p>
        </p:txBody>
      </p:sp>
    </p:spTree>
    <p:extLst>
      <p:ext uri="{BB962C8B-B14F-4D97-AF65-F5344CB8AC3E}">
        <p14:creationId xmlns:p14="http://schemas.microsoft.com/office/powerpoint/2010/main" val="111982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AA4E-B32E-0C92-360E-464D22485CDB}"/>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rPr>
              <a:t>Safety Message</a:t>
            </a:r>
            <a:endParaRPr lang="en-US" dirty="0"/>
          </a:p>
        </p:txBody>
      </p:sp>
      <p:pic>
        <p:nvPicPr>
          <p:cNvPr id="4" name="Picture 2">
            <a:extLst>
              <a:ext uri="{FF2B5EF4-FFF2-40B4-BE49-F238E27FC236}">
                <a16:creationId xmlns:a16="http://schemas.microsoft.com/office/drawing/2014/main" id="{C0842FA0-484F-CF46-17ED-EA06B1848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659" y="1817286"/>
            <a:ext cx="8731081" cy="322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009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B13-12F4-B88D-1BC7-646F93C5505E}"/>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endParaRPr lang="en-US" dirty="0"/>
          </a:p>
        </p:txBody>
      </p:sp>
      <p:pic>
        <p:nvPicPr>
          <p:cNvPr id="6" name="Content Placeholder 5" descr="A qr code with a logo&#10;&#10;Description automatically generated">
            <a:extLst>
              <a:ext uri="{FF2B5EF4-FFF2-40B4-BE49-F238E27FC236}">
                <a16:creationId xmlns:a16="http://schemas.microsoft.com/office/drawing/2014/main" id="{3145619B-EB97-59DD-9C8C-B2615278A3CA}"/>
              </a:ext>
            </a:extLst>
          </p:cNvPr>
          <p:cNvPicPr>
            <a:picLocks noGrp="1" noChangeAspect="1"/>
          </p:cNvPicPr>
          <p:nvPr>
            <p:ph sz="half" idx="1"/>
          </p:nvPr>
        </p:nvPicPr>
        <p:blipFill>
          <a:blip r:embed="rId2"/>
          <a:stretch>
            <a:fillRect/>
          </a:stretch>
        </p:blipFill>
        <p:spPr>
          <a:xfrm>
            <a:off x="679819" y="1563566"/>
            <a:ext cx="4548188" cy="4548188"/>
          </a:xfrm>
        </p:spPr>
      </p:pic>
      <p:pic>
        <p:nvPicPr>
          <p:cNvPr id="4" name="Picture Placeholder 10" descr="Speaker phone with solid fill">
            <a:extLst>
              <a:ext uri="{FF2B5EF4-FFF2-40B4-BE49-F238E27FC236}">
                <a16:creationId xmlns:a16="http://schemas.microsoft.com/office/drawing/2014/main" id="{3687D7C0-2F8D-3857-92EF-9A530C35A3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7459" y="95548"/>
            <a:ext cx="914400" cy="914400"/>
          </a:xfrm>
          <a:prstGeom prst="rect">
            <a:avLst/>
          </a:prstGeom>
        </p:spPr>
      </p:pic>
      <p:sp>
        <p:nvSpPr>
          <p:cNvPr id="7" name="TextBox 6">
            <a:extLst>
              <a:ext uri="{FF2B5EF4-FFF2-40B4-BE49-F238E27FC236}">
                <a16:creationId xmlns:a16="http://schemas.microsoft.com/office/drawing/2014/main" id="{EE1A6DCF-40CE-0457-71FA-7165405A5DB8}"/>
              </a:ext>
            </a:extLst>
          </p:cNvPr>
          <p:cNvSpPr txBox="1"/>
          <p:nvPr/>
        </p:nvSpPr>
        <p:spPr>
          <a:xfrm>
            <a:off x="5567800" y="2853124"/>
            <a:ext cx="5756987" cy="2246769"/>
          </a:xfrm>
          <a:prstGeom prst="rect">
            <a:avLst/>
          </a:prstGeom>
          <a:noFill/>
        </p:spPr>
        <p:txBody>
          <a:bodyPr wrap="square" rtlCol="0">
            <a:spAutoFit/>
          </a:bodyPr>
          <a:lstStyle/>
          <a:p>
            <a:r>
              <a:rPr lang="en-US" sz="2000" dirty="0">
                <a:latin typeface="+mj-lt"/>
              </a:rPr>
              <a:t>Bruno Vasconcelos, PE</a:t>
            </a:r>
          </a:p>
          <a:p>
            <a:pPr marL="0" marR="0">
              <a:spcBef>
                <a:spcPts val="0"/>
              </a:spcBef>
              <a:spcAft>
                <a:spcPts val="0"/>
              </a:spcAft>
            </a:pPr>
            <a:r>
              <a:rPr lang="en-US" sz="2000" dirty="0">
                <a:effectLst/>
                <a:latin typeface="+mj-lt"/>
                <a:ea typeface="Aptos" panose="020B0004020202020204" pitchFamily="34" charset="0"/>
                <a:cs typeface="Aptos" panose="020B0004020202020204" pitchFamily="34" charset="0"/>
              </a:rPr>
              <a:t>o: 850-410-5808 | c: 850-688-7061</a:t>
            </a:r>
          </a:p>
          <a:p>
            <a:pPr marL="0" marR="0">
              <a:spcBef>
                <a:spcPts val="0"/>
              </a:spcBef>
              <a:spcAft>
                <a:spcPts val="0"/>
              </a:spcAft>
            </a:pPr>
            <a:r>
              <a:rPr lang="en-US" sz="2000" u="sng" dirty="0">
                <a:solidFill>
                  <a:srgbClr val="0563C1"/>
                </a:solidFill>
                <a:effectLst/>
                <a:latin typeface="+mj-lt"/>
                <a:ea typeface="Aptos" panose="020B0004020202020204" pitchFamily="34" charset="0"/>
                <a:cs typeface="Aptos" panose="020B0004020202020204" pitchFamily="34" charset="0"/>
                <a:hlinkClick r:id="rId5"/>
              </a:rPr>
              <a:t>https://www.fdot.gov/maintenance/acrow-bridge</a:t>
            </a:r>
            <a:endParaRPr lang="en-US" sz="2000" dirty="0">
              <a:effectLst/>
              <a:latin typeface="+mj-lt"/>
              <a:ea typeface="Aptos" panose="020B0004020202020204" pitchFamily="34" charset="0"/>
              <a:cs typeface="Aptos" panose="020B0004020202020204" pitchFamily="34" charset="0"/>
            </a:endParaRPr>
          </a:p>
          <a:p>
            <a:endParaRPr lang="en-US" sz="2000" dirty="0">
              <a:latin typeface="+mj-lt"/>
            </a:endParaRPr>
          </a:p>
          <a:p>
            <a:r>
              <a:rPr lang="en-US" sz="2000" dirty="0">
                <a:latin typeface="+mj-lt"/>
              </a:rPr>
              <a:t>Will Smith, SE:</a:t>
            </a:r>
          </a:p>
          <a:p>
            <a:r>
              <a:rPr lang="en-US" sz="2000" dirty="0">
                <a:effectLst/>
                <a:latin typeface="+mj-lt"/>
                <a:ea typeface="Aptos" panose="020B0004020202020204" pitchFamily="34" charset="0"/>
                <a:cs typeface="Aptos" panose="020B0004020202020204" pitchFamily="34" charset="0"/>
              </a:rPr>
              <a:t>o: 251-928-8450 | c: 251-408-1340</a:t>
            </a:r>
          </a:p>
          <a:p>
            <a:r>
              <a:rPr lang="en-US" sz="2000" dirty="0">
                <a:effectLst/>
                <a:latin typeface="+mj-lt"/>
                <a:ea typeface="Aptos" panose="020B0004020202020204" pitchFamily="34" charset="0"/>
                <a:cs typeface="Aptos" panose="020B0004020202020204" pitchFamily="34" charset="0"/>
              </a:rPr>
              <a:t>wsmith@acrow.com</a:t>
            </a:r>
          </a:p>
        </p:txBody>
      </p:sp>
      <p:sp>
        <p:nvSpPr>
          <p:cNvPr id="8" name="TextBox 7">
            <a:extLst>
              <a:ext uri="{FF2B5EF4-FFF2-40B4-BE49-F238E27FC236}">
                <a16:creationId xmlns:a16="http://schemas.microsoft.com/office/drawing/2014/main" id="{FDFCAF92-6457-BE10-3012-40B5F59990AD}"/>
              </a:ext>
            </a:extLst>
          </p:cNvPr>
          <p:cNvSpPr txBox="1"/>
          <p:nvPr/>
        </p:nvSpPr>
        <p:spPr>
          <a:xfrm>
            <a:off x="6172200" y="1527330"/>
            <a:ext cx="4548188" cy="830997"/>
          </a:xfrm>
          <a:prstGeom prst="rect">
            <a:avLst/>
          </a:prstGeom>
          <a:noFill/>
        </p:spPr>
        <p:txBody>
          <a:bodyPr wrap="square" rtlCol="0">
            <a:spAutoFit/>
          </a:bodyPr>
          <a:lstStyle/>
          <a:p>
            <a:pPr algn="ctr"/>
            <a:r>
              <a:rPr lang="en-US" sz="4800" dirty="0">
                <a:latin typeface="+mj-lt"/>
              </a:rPr>
              <a:t>Thank you!</a:t>
            </a:r>
          </a:p>
        </p:txBody>
      </p:sp>
    </p:spTree>
    <p:extLst>
      <p:ext uri="{BB962C8B-B14F-4D97-AF65-F5344CB8AC3E}">
        <p14:creationId xmlns:p14="http://schemas.microsoft.com/office/powerpoint/2010/main" val="363579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is ACROW Bridging?</a:t>
            </a:r>
          </a:p>
        </p:txBody>
      </p:sp>
      <p:sp>
        <p:nvSpPr>
          <p:cNvPr id="6" name="Content Placeholder 2">
            <a:extLst>
              <a:ext uri="{FF2B5EF4-FFF2-40B4-BE49-F238E27FC236}">
                <a16:creationId xmlns:a16="http://schemas.microsoft.com/office/drawing/2014/main" id="{84DF0E7D-84BD-4ACC-E100-EA5554CA893B}"/>
              </a:ext>
            </a:extLst>
          </p:cNvPr>
          <p:cNvSpPr txBox="1">
            <a:spLocks/>
          </p:cNvSpPr>
          <p:nvPr/>
        </p:nvSpPr>
        <p:spPr>
          <a:xfrm>
            <a:off x="6714390" y="1820031"/>
            <a:ext cx="5066419" cy="39347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Initial bridging created in 1989</a:t>
            </a:r>
          </a:p>
          <a:p>
            <a:pPr lvl="1"/>
            <a:r>
              <a:rPr lang="en-US" dirty="0"/>
              <a:t>Combination of Bailey Bridging and ACROW</a:t>
            </a:r>
          </a:p>
          <a:p>
            <a:r>
              <a:rPr lang="en-US" dirty="0"/>
              <a:t>Virtually all single laned bridging initially</a:t>
            </a:r>
          </a:p>
          <a:p>
            <a:r>
              <a:rPr lang="en-US" dirty="0"/>
              <a:t>Previous Inventory Locations</a:t>
            </a:r>
          </a:p>
          <a:p>
            <a:pPr lvl="1"/>
            <a:r>
              <a:rPr lang="en-US" dirty="0" err="1"/>
              <a:t>Defuniak</a:t>
            </a:r>
            <a:r>
              <a:rPr lang="en-US" dirty="0"/>
              <a:t> Springs – NW Florida</a:t>
            </a:r>
          </a:p>
          <a:p>
            <a:pPr lvl="1"/>
            <a:r>
              <a:rPr lang="en-US" dirty="0"/>
              <a:t>S. Dade – South Florida</a:t>
            </a:r>
          </a:p>
          <a:p>
            <a:r>
              <a:rPr lang="en-US" dirty="0"/>
              <a:t>Current Location</a:t>
            </a:r>
          </a:p>
          <a:p>
            <a:pPr lvl="1"/>
            <a:r>
              <a:rPr lang="en-US" dirty="0"/>
              <a:t>Oviedo – Central Florida</a:t>
            </a:r>
          </a:p>
          <a:p>
            <a:pPr lvl="1"/>
            <a:endParaRPr lang="en-US" dirty="0"/>
          </a:p>
          <a:p>
            <a:endParaRPr lang="en-US" dirty="0"/>
          </a:p>
        </p:txBody>
      </p:sp>
      <p:pic>
        <p:nvPicPr>
          <p:cNvPr id="5" name="Picture 4">
            <a:extLst>
              <a:ext uri="{FF2B5EF4-FFF2-40B4-BE49-F238E27FC236}">
                <a16:creationId xmlns:a16="http://schemas.microsoft.com/office/drawing/2014/main" id="{3D0AF160-7AA1-4CB3-3CB5-93FAECFF47AF}"/>
              </a:ext>
            </a:extLst>
          </p:cNvPr>
          <p:cNvPicPr>
            <a:picLocks noChangeAspect="1"/>
          </p:cNvPicPr>
          <p:nvPr/>
        </p:nvPicPr>
        <p:blipFill>
          <a:blip r:embed="rId2"/>
          <a:stretch>
            <a:fillRect/>
          </a:stretch>
        </p:blipFill>
        <p:spPr>
          <a:xfrm>
            <a:off x="233463" y="1511529"/>
            <a:ext cx="6099405" cy="4551795"/>
          </a:xfrm>
          <a:prstGeom prst="rect">
            <a:avLst/>
          </a:prstGeom>
        </p:spPr>
      </p:pic>
    </p:spTree>
    <p:extLst>
      <p:ext uri="{BB962C8B-B14F-4D97-AF65-F5344CB8AC3E}">
        <p14:creationId xmlns:p14="http://schemas.microsoft.com/office/powerpoint/2010/main" val="1639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does the Department own?</a:t>
            </a:r>
          </a:p>
        </p:txBody>
      </p:sp>
      <p:sp>
        <p:nvSpPr>
          <p:cNvPr id="5" name="Text Placeholder 5">
            <a:extLst>
              <a:ext uri="{FF2B5EF4-FFF2-40B4-BE49-F238E27FC236}">
                <a16:creationId xmlns:a16="http://schemas.microsoft.com/office/drawing/2014/main" id="{A0A56D65-1FCA-F49A-D868-835CC793F934}"/>
              </a:ext>
            </a:extLst>
          </p:cNvPr>
          <p:cNvSpPr txBox="1">
            <a:spLocks/>
          </p:cNvSpPr>
          <p:nvPr/>
        </p:nvSpPr>
        <p:spPr>
          <a:xfrm>
            <a:off x="623455" y="1967923"/>
            <a:ext cx="3753166" cy="38613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I-10 Escambia Bay Bridges suffered damage.</a:t>
            </a:r>
          </a:p>
          <a:p>
            <a:pPr marL="285750" indent="-285750"/>
            <a:r>
              <a:rPr lang="en-US" sz="2400" dirty="0"/>
              <a:t>45 roadway sections removed</a:t>
            </a:r>
          </a:p>
          <a:p>
            <a:pPr marL="285750" indent="-285750"/>
            <a:r>
              <a:rPr lang="en-US" sz="2400" dirty="0"/>
              <a:t>25 concrete piers reconstructed</a:t>
            </a:r>
          </a:p>
          <a:p>
            <a:pPr marL="285750" indent="-285750"/>
            <a:r>
              <a:rPr lang="en-US" sz="2400" dirty="0"/>
              <a:t>3,720 LF of ACROW Bridge</a:t>
            </a:r>
          </a:p>
          <a:p>
            <a:pPr marL="742950" lvl="1" indent="-285750"/>
            <a:r>
              <a:rPr lang="en-US" dirty="0"/>
              <a:t>300 Series</a:t>
            </a:r>
          </a:p>
        </p:txBody>
      </p:sp>
      <p:pic>
        <p:nvPicPr>
          <p:cNvPr id="6" name="Picture 5">
            <a:extLst>
              <a:ext uri="{FF2B5EF4-FFF2-40B4-BE49-F238E27FC236}">
                <a16:creationId xmlns:a16="http://schemas.microsoft.com/office/drawing/2014/main" id="{79F5666C-159F-A0C4-3FDC-8AF089FA5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2509965"/>
            <a:ext cx="4824091" cy="3724198"/>
          </a:xfrm>
          <a:prstGeom prst="rect">
            <a:avLst/>
          </a:prstGeom>
          <a:ln>
            <a:solidFill>
              <a:schemeClr val="accent1"/>
            </a:solidFill>
          </a:ln>
        </p:spPr>
      </p:pic>
      <p:pic>
        <p:nvPicPr>
          <p:cNvPr id="7" name="Content Placeholder 4">
            <a:extLst>
              <a:ext uri="{FF2B5EF4-FFF2-40B4-BE49-F238E27FC236}">
                <a16:creationId xmlns:a16="http://schemas.microsoft.com/office/drawing/2014/main" id="{A274B004-5715-6B3F-8BB2-F3EF39291A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0863" y="871766"/>
            <a:ext cx="4915258" cy="3276397"/>
          </a:xfrm>
          <a:ln w="9525">
            <a:solidFill>
              <a:schemeClr val="accent1"/>
            </a:solidFill>
          </a:ln>
        </p:spPr>
      </p:pic>
      <p:sp>
        <p:nvSpPr>
          <p:cNvPr id="8" name="TextBox 7">
            <a:extLst>
              <a:ext uri="{FF2B5EF4-FFF2-40B4-BE49-F238E27FC236}">
                <a16:creationId xmlns:a16="http://schemas.microsoft.com/office/drawing/2014/main" id="{63998D83-2715-F52E-6A10-D8BC8C3170BD}"/>
              </a:ext>
            </a:extLst>
          </p:cNvPr>
          <p:cNvSpPr txBox="1"/>
          <p:nvPr/>
        </p:nvSpPr>
        <p:spPr>
          <a:xfrm>
            <a:off x="4724401" y="6223630"/>
            <a:ext cx="3080237" cy="253916"/>
          </a:xfrm>
          <a:prstGeom prst="rect">
            <a:avLst/>
          </a:prstGeom>
          <a:noFill/>
        </p:spPr>
        <p:txBody>
          <a:bodyPr wrap="square" rtlCol="0">
            <a:spAutoFit/>
          </a:bodyPr>
          <a:lstStyle/>
          <a:p>
            <a:r>
              <a:rPr lang="en-US" sz="1050" dirty="0"/>
              <a:t>https://www.massman.net/project/display/338</a:t>
            </a:r>
          </a:p>
        </p:txBody>
      </p:sp>
    </p:spTree>
    <p:extLst>
      <p:ext uri="{BB962C8B-B14F-4D97-AF65-F5344CB8AC3E}">
        <p14:creationId xmlns:p14="http://schemas.microsoft.com/office/powerpoint/2010/main" val="403000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does the Department own?</a:t>
            </a:r>
          </a:p>
        </p:txBody>
      </p:sp>
      <p:sp>
        <p:nvSpPr>
          <p:cNvPr id="5" name="Content Placeholder 2">
            <a:extLst>
              <a:ext uri="{FF2B5EF4-FFF2-40B4-BE49-F238E27FC236}">
                <a16:creationId xmlns:a16="http://schemas.microsoft.com/office/drawing/2014/main" id="{AB056486-476D-458A-EC6C-B1903E2127B4}"/>
              </a:ext>
            </a:extLst>
          </p:cNvPr>
          <p:cNvSpPr>
            <a:spLocks noGrp="1"/>
          </p:cNvSpPr>
          <p:nvPr>
            <p:ph idx="1"/>
          </p:nvPr>
        </p:nvSpPr>
        <p:spPr>
          <a:xfrm>
            <a:off x="1248784" y="1821872"/>
            <a:ext cx="8915400" cy="3777622"/>
          </a:xfrm>
        </p:spPr>
        <p:txBody>
          <a:bodyPr/>
          <a:lstStyle/>
          <a:p>
            <a:r>
              <a:rPr lang="en-US" dirty="0"/>
              <a:t>In June 2007 Bailey bridging was released to District 3</a:t>
            </a:r>
          </a:p>
          <a:p>
            <a:pPr lvl="1"/>
            <a:r>
              <a:rPr lang="en-US" dirty="0"/>
              <a:t>Much of it ended up with Forestry Department</a:t>
            </a:r>
          </a:p>
          <a:p>
            <a:r>
              <a:rPr lang="en-US" dirty="0" err="1"/>
              <a:t>Defuniak</a:t>
            </a:r>
            <a:r>
              <a:rPr lang="en-US" dirty="0"/>
              <a:t> yard was eliminated</a:t>
            </a:r>
          </a:p>
          <a:p>
            <a:r>
              <a:rPr lang="en-US" dirty="0"/>
              <a:t>South Dade yard inventory moved to Oviedo</a:t>
            </a:r>
          </a:p>
          <a:p>
            <a:r>
              <a:rPr lang="en-US" dirty="0"/>
              <a:t>Old extra wide single lane ACROW was ultimately </a:t>
            </a:r>
            <a:r>
              <a:rPr lang="en-US" dirty="0" err="1"/>
              <a:t>surplused</a:t>
            </a:r>
            <a:r>
              <a:rPr lang="en-US" dirty="0"/>
              <a:t>.</a:t>
            </a:r>
          </a:p>
          <a:p>
            <a:pPr lvl="1"/>
            <a:r>
              <a:rPr lang="en-US" dirty="0"/>
              <a:t>Roughly 2000 ft of bridging</a:t>
            </a:r>
          </a:p>
          <a:p>
            <a:r>
              <a:rPr lang="en-US" dirty="0"/>
              <a:t>All ACROW bridging and components were centralized to Oviedo.</a:t>
            </a:r>
          </a:p>
        </p:txBody>
      </p:sp>
    </p:spTree>
    <p:extLst>
      <p:ext uri="{BB962C8B-B14F-4D97-AF65-F5344CB8AC3E}">
        <p14:creationId xmlns:p14="http://schemas.microsoft.com/office/powerpoint/2010/main" val="412586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does the Department own?</a:t>
            </a:r>
          </a:p>
        </p:txBody>
      </p:sp>
      <p:graphicFrame>
        <p:nvGraphicFramePr>
          <p:cNvPr id="5" name="Content Placeholder 3">
            <a:extLst>
              <a:ext uri="{FF2B5EF4-FFF2-40B4-BE49-F238E27FC236}">
                <a16:creationId xmlns:a16="http://schemas.microsoft.com/office/drawing/2014/main" id="{5EAC95D7-CE43-3053-5533-5DA4EF5A296B}"/>
              </a:ext>
            </a:extLst>
          </p:cNvPr>
          <p:cNvGraphicFramePr>
            <a:graphicFrameLocks noGrp="1"/>
          </p:cNvGraphicFramePr>
          <p:nvPr>
            <p:ph idx="1"/>
            <p:extLst>
              <p:ext uri="{D42A27DB-BD31-4B8C-83A1-F6EECF244321}">
                <p14:modId xmlns:p14="http://schemas.microsoft.com/office/powerpoint/2010/main" val="1345057755"/>
              </p:ext>
            </p:extLst>
          </p:nvPr>
        </p:nvGraphicFramePr>
        <p:xfrm>
          <a:off x="2268412" y="1708717"/>
          <a:ext cx="7655176" cy="2728075"/>
        </p:xfrm>
        <a:graphic>
          <a:graphicData uri="http://schemas.openxmlformats.org/drawingml/2006/table">
            <a:tbl>
              <a:tblPr firstRow="1" firstCol="1" bandRow="1">
                <a:tableStyleId>{5C22544A-7EE6-4342-B048-85BDC9FD1C3A}</a:tableStyleId>
              </a:tblPr>
              <a:tblGrid>
                <a:gridCol w="3160316">
                  <a:extLst>
                    <a:ext uri="{9D8B030D-6E8A-4147-A177-3AD203B41FA5}">
                      <a16:colId xmlns:a16="http://schemas.microsoft.com/office/drawing/2014/main" val="814410449"/>
                    </a:ext>
                  </a:extLst>
                </a:gridCol>
                <a:gridCol w="1123715">
                  <a:extLst>
                    <a:ext uri="{9D8B030D-6E8A-4147-A177-3AD203B41FA5}">
                      <a16:colId xmlns:a16="http://schemas.microsoft.com/office/drawing/2014/main" val="1742169812"/>
                    </a:ext>
                  </a:extLst>
                </a:gridCol>
                <a:gridCol w="1123715">
                  <a:extLst>
                    <a:ext uri="{9D8B030D-6E8A-4147-A177-3AD203B41FA5}">
                      <a16:colId xmlns:a16="http://schemas.microsoft.com/office/drawing/2014/main" val="337580987"/>
                    </a:ext>
                  </a:extLst>
                </a:gridCol>
                <a:gridCol w="1123715">
                  <a:extLst>
                    <a:ext uri="{9D8B030D-6E8A-4147-A177-3AD203B41FA5}">
                      <a16:colId xmlns:a16="http://schemas.microsoft.com/office/drawing/2014/main" val="1685162725"/>
                    </a:ext>
                  </a:extLst>
                </a:gridCol>
                <a:gridCol w="1123715">
                  <a:extLst>
                    <a:ext uri="{9D8B030D-6E8A-4147-A177-3AD203B41FA5}">
                      <a16:colId xmlns:a16="http://schemas.microsoft.com/office/drawing/2014/main" val="4123006722"/>
                    </a:ext>
                  </a:extLst>
                </a:gridCol>
              </a:tblGrid>
              <a:tr h="440012">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endParaRPr>
                    </a:p>
                  </a:txBody>
                  <a:tcPr marL="68580" marR="68580" marT="0" marB="0" anchor="b"/>
                </a:tc>
                <a:tc gridSpan="4">
                  <a:txBody>
                    <a:bodyPr/>
                    <a:lstStyle/>
                    <a:p>
                      <a:pPr marL="0" marR="0" algn="ctr">
                        <a:spcBef>
                          <a:spcPts val="0"/>
                        </a:spcBef>
                        <a:spcAft>
                          <a:spcPts val="0"/>
                        </a:spcAft>
                      </a:pPr>
                      <a:r>
                        <a:rPr lang="en-US" sz="1600">
                          <a:effectLst/>
                        </a:rPr>
                        <a:t>Linear Feet</a:t>
                      </a:r>
                      <a:endParaRPr lang="en-US" sz="16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8491180"/>
                  </a:ext>
                </a:extLst>
              </a:tr>
              <a:tr h="440012">
                <a:tc>
                  <a:txBody>
                    <a:bodyPr/>
                    <a:lstStyle/>
                    <a:p>
                      <a:pPr marL="0" marR="0" algn="ct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b="1" dirty="0">
                          <a:effectLst/>
                        </a:rPr>
                        <a:t>Total  </a:t>
                      </a:r>
                      <a:endParaRPr lang="en-US" sz="16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600" b="1" dirty="0">
                          <a:effectLst/>
                        </a:rPr>
                        <a:t>Deployed</a:t>
                      </a:r>
                      <a:endParaRPr lang="en-US" sz="16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600" b="1" dirty="0">
                          <a:effectLst/>
                        </a:rPr>
                        <a:t>In Repair</a:t>
                      </a:r>
                      <a:endParaRPr lang="en-US" sz="16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600" b="1" dirty="0">
                          <a:effectLst/>
                        </a:rPr>
                        <a:t>Available</a:t>
                      </a:r>
                      <a:endParaRPr lang="en-US" sz="1600" b="1"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88269798"/>
                  </a:ext>
                </a:extLst>
              </a:tr>
              <a:tr h="385011">
                <a:tc>
                  <a:txBody>
                    <a:bodyPr/>
                    <a:lstStyle/>
                    <a:p>
                      <a:pPr marL="0" marR="0" algn="r">
                        <a:spcBef>
                          <a:spcPts val="0"/>
                        </a:spcBef>
                        <a:spcAft>
                          <a:spcPts val="0"/>
                        </a:spcAft>
                      </a:pPr>
                      <a:r>
                        <a:rPr lang="en-US" sz="1600" dirty="0">
                          <a:effectLst/>
                        </a:rPr>
                        <a:t>ACROW Series 300 Two Lane (24')</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6,000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1,010</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430</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4,560</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3226979"/>
                  </a:ext>
                </a:extLst>
              </a:tr>
              <a:tr h="385011">
                <a:tc>
                  <a:txBody>
                    <a:bodyPr/>
                    <a:lstStyle/>
                    <a:p>
                      <a:pPr marL="0" marR="0" algn="r">
                        <a:spcBef>
                          <a:spcPts val="0"/>
                        </a:spcBef>
                        <a:spcAft>
                          <a:spcPts val="0"/>
                        </a:spcAft>
                      </a:pPr>
                      <a:r>
                        <a:rPr lang="en-US" sz="1600" dirty="0">
                          <a:effectLst/>
                        </a:rPr>
                        <a:t>ACROW Series 700XS Two Lane (24')</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3,000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3,000</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9571557"/>
                  </a:ext>
                </a:extLst>
              </a:tr>
              <a:tr h="385011">
                <a:tc>
                  <a:txBody>
                    <a:bodyPr/>
                    <a:lstStyle/>
                    <a:p>
                      <a:pPr marL="0" marR="0" algn="r">
                        <a:spcBef>
                          <a:spcPts val="0"/>
                        </a:spcBef>
                        <a:spcAft>
                          <a:spcPts val="0"/>
                        </a:spcAft>
                      </a:pPr>
                      <a:r>
                        <a:rPr lang="en-US" sz="1600" dirty="0">
                          <a:effectLst/>
                        </a:rPr>
                        <a:t>ACROW Series 700XS Three Lane (36')</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a:effectLst/>
                        </a:rPr>
                        <a:t>1,300</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160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1,140</a:t>
                      </a:r>
                      <a:endParaRPr lang="en-US" sz="16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80718377"/>
                  </a:ext>
                </a:extLst>
              </a:tr>
              <a:tr h="403344">
                <a:tc>
                  <a:txBody>
                    <a:bodyPr/>
                    <a:lstStyle/>
                    <a:p>
                      <a:pPr marL="0" marR="0" algn="r">
                        <a:spcBef>
                          <a:spcPts val="0"/>
                        </a:spcBef>
                        <a:spcAft>
                          <a:spcPts val="0"/>
                        </a:spcAft>
                      </a:pPr>
                      <a:r>
                        <a:rPr lang="en-US" sz="1600" dirty="0">
                          <a:effectLst/>
                        </a:rPr>
                        <a:t>ACROW Series 700XS Three Lane (42')</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320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70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600" dirty="0">
                          <a:effectLst/>
                        </a:rPr>
                        <a:t>250</a:t>
                      </a:r>
                      <a:endParaRPr lang="en-US" sz="16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84830890"/>
                  </a:ext>
                </a:extLst>
              </a:tr>
            </a:tbl>
          </a:graphicData>
        </a:graphic>
      </p:graphicFrame>
      <p:sp>
        <p:nvSpPr>
          <p:cNvPr id="6" name="TextBox 5">
            <a:extLst>
              <a:ext uri="{FF2B5EF4-FFF2-40B4-BE49-F238E27FC236}">
                <a16:creationId xmlns:a16="http://schemas.microsoft.com/office/drawing/2014/main" id="{4F121FBE-0ECA-B55D-6CE1-0DD34311F491}"/>
              </a:ext>
            </a:extLst>
          </p:cNvPr>
          <p:cNvSpPr txBox="1"/>
          <p:nvPr/>
        </p:nvSpPr>
        <p:spPr>
          <a:xfrm>
            <a:off x="3685309" y="4801692"/>
            <a:ext cx="4821382" cy="1200329"/>
          </a:xfrm>
          <a:prstGeom prst="rect">
            <a:avLst/>
          </a:prstGeom>
          <a:noFill/>
        </p:spPr>
        <p:txBody>
          <a:bodyPr wrap="square" rtlCol="0">
            <a:spAutoFit/>
          </a:bodyPr>
          <a:lstStyle/>
          <a:p>
            <a:pPr algn="ctr"/>
            <a:r>
              <a:rPr lang="en-US" dirty="0"/>
              <a:t>All ACROW Bridging kept at:</a:t>
            </a:r>
          </a:p>
          <a:p>
            <a:pPr algn="ctr"/>
            <a:r>
              <a:rPr lang="en-US" dirty="0"/>
              <a:t>State Aluminum Structures Shop</a:t>
            </a:r>
          </a:p>
          <a:p>
            <a:pPr algn="ctr"/>
            <a:r>
              <a:rPr lang="en-US" dirty="0"/>
              <a:t>2590 Camp Road</a:t>
            </a:r>
          </a:p>
          <a:p>
            <a:pPr algn="ctr"/>
            <a:r>
              <a:rPr lang="en-US" dirty="0"/>
              <a:t>Oviedo, FL 32765</a:t>
            </a:r>
          </a:p>
        </p:txBody>
      </p:sp>
    </p:spTree>
    <p:extLst>
      <p:ext uri="{BB962C8B-B14F-4D97-AF65-F5344CB8AC3E}">
        <p14:creationId xmlns:p14="http://schemas.microsoft.com/office/powerpoint/2010/main" val="406843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What does the Department own?</a:t>
            </a:r>
          </a:p>
        </p:txBody>
      </p:sp>
      <p:sp>
        <p:nvSpPr>
          <p:cNvPr id="5" name="Content Placeholder 3">
            <a:extLst>
              <a:ext uri="{FF2B5EF4-FFF2-40B4-BE49-F238E27FC236}">
                <a16:creationId xmlns:a16="http://schemas.microsoft.com/office/drawing/2014/main" id="{871D0B39-55FE-282E-C5EB-0EE6DD9884CA}"/>
              </a:ext>
            </a:extLst>
          </p:cNvPr>
          <p:cNvSpPr txBox="1">
            <a:spLocks/>
          </p:cNvSpPr>
          <p:nvPr/>
        </p:nvSpPr>
        <p:spPr>
          <a:xfrm>
            <a:off x="1043398" y="1997075"/>
            <a:ext cx="4342893" cy="3354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300 Series</a:t>
            </a:r>
          </a:p>
          <a:p>
            <a:r>
              <a:rPr lang="en-US" dirty="0"/>
              <a:t>&lt;45mph</a:t>
            </a:r>
          </a:p>
          <a:p>
            <a:r>
              <a:rPr lang="en-US" dirty="0"/>
              <a:t>Only available in 24ft roadway width.</a:t>
            </a:r>
          </a:p>
          <a:p>
            <a:r>
              <a:rPr lang="en-US" dirty="0"/>
              <a:t>Used with a Standard Plan.</a:t>
            </a:r>
          </a:p>
          <a:p>
            <a:pPr lvl="1"/>
            <a:r>
              <a:rPr lang="en-US" dirty="0"/>
              <a:t>60ft max span</a:t>
            </a:r>
          </a:p>
        </p:txBody>
      </p:sp>
      <p:sp>
        <p:nvSpPr>
          <p:cNvPr id="7" name="Content Placeholder 5">
            <a:extLst>
              <a:ext uri="{FF2B5EF4-FFF2-40B4-BE49-F238E27FC236}">
                <a16:creationId xmlns:a16="http://schemas.microsoft.com/office/drawing/2014/main" id="{CEBC5ABD-CD87-B0CC-5C72-FF05DF077219}"/>
              </a:ext>
            </a:extLst>
          </p:cNvPr>
          <p:cNvSpPr txBox="1">
            <a:spLocks/>
          </p:cNvSpPr>
          <p:nvPr/>
        </p:nvSpPr>
        <p:spPr>
          <a:xfrm>
            <a:off x="6321534" y="1997075"/>
            <a:ext cx="5166832" cy="3354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700XS Series</a:t>
            </a:r>
            <a:endParaRPr lang="en-US" dirty="0"/>
          </a:p>
          <a:p>
            <a:r>
              <a:rPr lang="en-US" dirty="0"/>
              <a:t>&gt;45mph</a:t>
            </a:r>
          </a:p>
          <a:p>
            <a:r>
              <a:rPr lang="en-US" dirty="0"/>
              <a:t>Can accommodate widths of 24ft, 36ft, and 42ft.</a:t>
            </a:r>
          </a:p>
          <a:p>
            <a:r>
              <a:rPr lang="en-US" dirty="0"/>
              <a:t>ACROW must be involved with design.</a:t>
            </a:r>
          </a:p>
          <a:p>
            <a:r>
              <a:rPr lang="en-US" dirty="0"/>
              <a:t>Can be launched from a single side.</a:t>
            </a:r>
          </a:p>
        </p:txBody>
      </p:sp>
    </p:spTree>
    <p:extLst>
      <p:ext uri="{BB962C8B-B14F-4D97-AF65-F5344CB8AC3E}">
        <p14:creationId xmlns:p14="http://schemas.microsoft.com/office/powerpoint/2010/main" val="1213686565"/>
      </p:ext>
    </p:extLst>
  </p:cSld>
  <p:clrMapOvr>
    <a:masterClrMapping/>
  </p:clrMapOvr>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TransportationSympoTemplate.pptx" id="{639FFCA1-88E6-40A8-96F5-A8C354CF6456}" vid="{DD1FDF0C-EE61-4F1D-A51A-DB0F5BD2F5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E98C35-9ECE-4425-BCBA-00E118C705C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3.xml><?xml version="1.0" encoding="utf-8"?>
<ds:datastoreItem xmlns:ds="http://schemas.openxmlformats.org/officeDocument/2006/customXml" ds:itemID="{5AA6A711-2C3F-4EC0-B88B-62D740851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173</TotalTime>
  <Words>2808</Words>
  <Application>Microsoft Office PowerPoint</Application>
  <PresentationFormat>Widescreen</PresentationFormat>
  <Paragraphs>311</Paragraphs>
  <Slides>43</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Aptos Display</vt:lpstr>
      <vt:lpstr>Arial</vt:lpstr>
      <vt:lpstr>Arial (null)</vt:lpstr>
      <vt:lpstr>Calibri</vt:lpstr>
      <vt:lpstr>Tenorite</vt:lpstr>
      <vt:lpstr>Wingdings</vt:lpstr>
      <vt:lpstr>ヒラギノ角ゴ Pro W3</vt:lpstr>
      <vt:lpstr>Custom</vt:lpstr>
      <vt:lpstr>PowerPoint Presentation</vt:lpstr>
      <vt:lpstr>Objectives</vt:lpstr>
      <vt:lpstr>What is ACROW Bridging?</vt:lpstr>
      <vt:lpstr>What is ACROW Bridging?</vt:lpstr>
      <vt:lpstr>What is ACROW Bridging?</vt:lpstr>
      <vt:lpstr>What does the Department own?</vt:lpstr>
      <vt:lpstr>What does the Department own?</vt:lpstr>
      <vt:lpstr>What does the Department own?</vt:lpstr>
      <vt:lpstr>What does the Department own?</vt:lpstr>
      <vt:lpstr>How to Request ACROW?</vt:lpstr>
      <vt:lpstr>How to Deploy 300 Series</vt:lpstr>
      <vt:lpstr>How to Deploy 300 Series</vt:lpstr>
      <vt:lpstr>How to Deploy 300 Series</vt:lpstr>
      <vt:lpstr>How to Deploy 700XS Series</vt:lpstr>
      <vt:lpstr>PowerPoint Presentation</vt:lpstr>
      <vt:lpstr>700XS  Series / Deck Panel (AB601)</vt:lpstr>
      <vt:lpstr>700XS  Series / Curb Panel (AB602)</vt:lpstr>
      <vt:lpstr>700XS  Series / Transom Beams  (SC0017-24’ / AB957-36’ / AB978-42’)</vt:lpstr>
      <vt:lpstr>700XS  Series / Truss Configurations</vt:lpstr>
      <vt:lpstr>700XS  Series / Truss Configurations</vt:lpstr>
      <vt:lpstr>700XS  Series / Truss Configurations</vt:lpstr>
      <vt:lpstr>700XS  Series / Truss Configurations</vt:lpstr>
      <vt:lpstr>700XS  Series / Truss Configurations</vt:lpstr>
      <vt:lpstr>700XS  Series</vt:lpstr>
      <vt:lpstr>700XS Series</vt:lpstr>
      <vt:lpstr>700XS Series</vt:lpstr>
      <vt:lpstr>700XS Series</vt:lpstr>
      <vt:lpstr>FDOT ACROW 700XS DESIGN STANDARDS</vt:lpstr>
      <vt:lpstr>FDOT ACROW 700XS DESIGN STANDARDS / General Notes &amp; Details</vt:lpstr>
      <vt:lpstr>FDOT ACROW 700XS DESIGN STANDARDS / Beam &amp; Guardrail Details</vt:lpstr>
      <vt:lpstr>FDOT ACROW 700XS DESIGN STANDARDS / Other Typical Details</vt:lpstr>
      <vt:lpstr>FDOT ACROW 700XS DESIGN STANDARDS / Bearing Layout Details</vt:lpstr>
      <vt:lpstr>700XS Series</vt:lpstr>
      <vt:lpstr>Cantilevered</vt:lpstr>
      <vt:lpstr>Crane-assisted</vt:lpstr>
      <vt:lpstr>Crane Lift-in </vt:lpstr>
      <vt:lpstr>FDOT ACROW 700XS DETOUR EXAMPLES</vt:lpstr>
      <vt:lpstr>I-75 Sarasota, FL / Diverging Diamond</vt:lpstr>
      <vt:lpstr>I-75 Tampa, FL / over Bruce B. Downs Blvd.</vt:lpstr>
      <vt:lpstr>700XS Series</vt:lpstr>
      <vt:lpstr>PowerPoint Presentation</vt:lpstr>
      <vt:lpstr>Safety Message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Quigley, Robert</dc:creator>
  <cp:lastModifiedBy>Strauch, Shawna</cp:lastModifiedBy>
  <cp:revision>6</cp:revision>
  <dcterms:created xsi:type="dcterms:W3CDTF">2024-05-02T17:40:31Z</dcterms:created>
  <dcterms:modified xsi:type="dcterms:W3CDTF">2024-06-10T13:30:46Z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