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77" r:id="rId4"/>
    <p:sldId id="274" r:id="rId5"/>
    <p:sldId id="275" r:id="rId6"/>
    <p:sldId id="276" r:id="rId7"/>
    <p:sldId id="265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8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648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71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8058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6133"/>
            <a:ext cx="7886700" cy="4165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4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9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D619-4C2A-4AB2-98C7-F5FF589EEC5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8"/>
          <a:stretch/>
        </p:blipFill>
        <p:spPr>
          <a:xfrm>
            <a:off x="-1" y="5791200"/>
            <a:ext cx="9163707" cy="1066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51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KVf2MkN4w" TargetMode="External"/><Relationship Id="rId4" Type="http://schemas.openxmlformats.org/officeDocument/2006/relationships/hyperlink" Target="https://youtu.be/NHKVf2MkN4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dotsafetyresourc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DF8E6F52-EB82-41CA-B4EC-121A4F121CC3}"/>
              </a:ext>
            </a:extLst>
          </p:cNvPr>
          <p:cNvSpPr txBox="1">
            <a:spLocks/>
          </p:cNvSpPr>
          <p:nvPr/>
        </p:nvSpPr>
        <p:spPr>
          <a:xfrm>
            <a:off x="0" y="4905559"/>
            <a:ext cx="914400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Florida Department of Transportation – District Six</a:t>
            </a:r>
          </a:p>
          <a:p>
            <a:pPr marL="0" indent="0" algn="ctr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it Down – Distracted Driving Awareness Campaign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7763A-33B2-4947-AD06-72EADB635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019387"/>
            <a:ext cx="1205345" cy="602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94836E-3C06-4BB4-AE65-54F60FD5A0F2}"/>
              </a:ext>
            </a:extLst>
          </p:cNvPr>
          <p:cNvCxnSpPr/>
          <p:nvPr/>
        </p:nvCxnSpPr>
        <p:spPr>
          <a:xfrm>
            <a:off x="824345" y="4572082"/>
            <a:ext cx="723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867CB96-9CEB-4364-AABF-CEEB22A60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145" y="192066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3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AE2EDB8-55F6-43E1-BD62-8292C191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301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CAMPAIGN PSA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2A1F62-0DD2-4B11-9EA4-9731446C5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5664"/>
            <a:ext cx="3505200" cy="4572000"/>
          </a:xfrm>
        </p:spPr>
        <p:txBody>
          <a:bodyPr>
            <a:normAutofit/>
          </a:bodyPr>
          <a:lstStyle/>
          <a:p>
            <a:r>
              <a:rPr lang="en-US" sz="2000"/>
              <a:t>PSA available in 15, 30 and 60-second versions</a:t>
            </a:r>
          </a:p>
          <a:p>
            <a:r>
              <a:rPr lang="en-US" sz="2000"/>
              <a:t>English and Spanish</a:t>
            </a:r>
          </a:p>
          <a:p>
            <a:r>
              <a:rPr lang="en-US" sz="2000"/>
              <a:t>Links to YouTube video and downloadable versions available</a:t>
            </a:r>
          </a:p>
        </p:txBody>
      </p:sp>
      <p:pic>
        <p:nvPicPr>
          <p:cNvPr id="10" name="NHKVf2MkN4w">
            <a:hlinkClick r:id="" action="ppaction://media"/>
            <a:extLst>
              <a:ext uri="{FF2B5EF4-FFF2-40B4-BE49-F238E27FC236}">
                <a16:creationId xmlns:a16="http://schemas.microsoft.com/office/drawing/2014/main" id="{878F8DF8-46FB-4138-AF4E-FDE1E4DBD6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67200" y="1328024"/>
            <a:ext cx="45720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3E0753-2BC2-4970-899E-A9994825CA5A}"/>
              </a:ext>
            </a:extLst>
          </p:cNvPr>
          <p:cNvSpPr/>
          <p:nvPr/>
        </p:nvSpPr>
        <p:spPr>
          <a:xfrm>
            <a:off x="4267200" y="4847125"/>
            <a:ext cx="2371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https://youtu.be/NHKVf2MkN4w</a:t>
            </a: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CAMPAIGN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Educate the public about the dangers of distracted driving and the reality of its consequences, including the </a:t>
            </a:r>
            <a:r>
              <a:rPr lang="en-US" sz="1800" b="1" dirty="0">
                <a:solidFill>
                  <a:srgbClr val="C00000"/>
                </a:solidFill>
              </a:rPr>
              <a:t>new Florida State law</a:t>
            </a:r>
          </a:p>
          <a:p>
            <a:endParaRPr lang="en-US" sz="1800" b="1" dirty="0"/>
          </a:p>
          <a:p>
            <a:r>
              <a:rPr lang="en-US" sz="1800" b="1" dirty="0"/>
              <a:t>Provide drivers with steps to eliminate distracted driving within their families, schools, businesses or organizations</a:t>
            </a:r>
          </a:p>
          <a:p>
            <a:endParaRPr lang="en-US" sz="1800" b="1" dirty="0"/>
          </a:p>
          <a:p>
            <a:r>
              <a:rPr lang="en-US" sz="1800" b="1" dirty="0"/>
              <a:t>Help eliminate crashes attributable to distracted driving</a:t>
            </a:r>
          </a:p>
          <a:p>
            <a:endParaRPr lang="en-US" sz="1800" b="1" dirty="0"/>
          </a:p>
          <a:p>
            <a:r>
              <a:rPr lang="en-US" sz="1800" b="1" dirty="0"/>
              <a:t>Build partnerships within the community that maximize existing communications resources and spread the safety message to as many people as possible</a:t>
            </a:r>
          </a:p>
        </p:txBody>
      </p:sp>
    </p:spTree>
    <p:extLst>
      <p:ext uri="{BB962C8B-B14F-4D97-AF65-F5344CB8AC3E}">
        <p14:creationId xmlns:p14="http://schemas.microsoft.com/office/powerpoint/2010/main" val="302658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CAMPAIGN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Next time you’re behind the wheel, just PUT IT DOWN!</a:t>
            </a:r>
          </a:p>
          <a:p>
            <a:pPr lvl="1"/>
            <a:r>
              <a:rPr lang="en-US" sz="1600" b="1" dirty="0"/>
              <a:t>Put it Down – It Can Wait</a:t>
            </a:r>
          </a:p>
          <a:p>
            <a:pPr lvl="1"/>
            <a:r>
              <a:rPr lang="en-US" sz="1600" b="1" dirty="0"/>
              <a:t>Put it Down – It’s the Law</a:t>
            </a:r>
          </a:p>
          <a:p>
            <a:pPr lvl="1"/>
            <a:r>
              <a:rPr lang="en-US" sz="1600" b="1" dirty="0"/>
              <a:t>Put it Down – Don’t Text and Drive</a:t>
            </a:r>
          </a:p>
          <a:p>
            <a:endParaRPr lang="en-US" sz="2000" b="1" dirty="0"/>
          </a:p>
          <a:p>
            <a:r>
              <a:rPr lang="en-US" sz="2000" b="1" dirty="0"/>
              <a:t>Target Audience:</a:t>
            </a:r>
          </a:p>
          <a:p>
            <a:pPr lvl="1"/>
            <a:r>
              <a:rPr lang="en-US" sz="1600" b="1" dirty="0"/>
              <a:t>Primary: Ages 16 to 24</a:t>
            </a:r>
          </a:p>
          <a:p>
            <a:pPr lvl="1"/>
            <a:r>
              <a:rPr lang="en-US" sz="1600" b="1" dirty="0"/>
              <a:t>Residents of Miami-Dade and Monroe Counties</a:t>
            </a:r>
          </a:p>
        </p:txBody>
      </p:sp>
    </p:spTree>
    <p:extLst>
      <p:ext uri="{BB962C8B-B14F-4D97-AF65-F5344CB8AC3E}">
        <p14:creationId xmlns:p14="http://schemas.microsoft.com/office/powerpoint/2010/main" val="82848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3E1470-C078-49A3-9EB2-69239F65F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fhp officer citation">
            <a:extLst>
              <a:ext uri="{FF2B5EF4-FFF2-40B4-BE49-F238E27FC236}">
                <a16:creationId xmlns:a16="http://schemas.microsoft.com/office/drawing/2014/main" id="{123BB601-8725-4D7A-8310-B632AB122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97D486-98E5-43FD-BA87-C67AE116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NEW FLORIDA STATE LAW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0F0C9F-400E-4C13-81D8-7D9FB3A4A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309F8D-EEBC-4219-9CEC-2B3F159C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6" y="838200"/>
            <a:ext cx="4744059" cy="563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Starting </a:t>
            </a:r>
            <a:r>
              <a:rPr lang="en-US" sz="1600" b="1" dirty="0">
                <a:solidFill>
                  <a:schemeClr val="bg1"/>
                </a:solidFill>
              </a:rPr>
              <a:t>July 1, 2019</a:t>
            </a:r>
            <a:r>
              <a:rPr lang="en-US" sz="1600" dirty="0">
                <a:solidFill>
                  <a:schemeClr val="bg1"/>
                </a:solidFill>
              </a:rPr>
              <a:t>, Florida motorists can be stopped and cited for texting and driving.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First violation: non-moving offense with no points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Second violation: moving violation with three points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FHP Troopers will issue warnings through December 31, 2019, to provide drivers with additional education of the new law. Exceptions would apply in extremely dangerous driving situations. 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Starting </a:t>
            </a:r>
            <a:r>
              <a:rPr lang="en-US" sz="1600" b="1" dirty="0">
                <a:solidFill>
                  <a:schemeClr val="bg1"/>
                </a:solidFill>
              </a:rPr>
              <a:t>October 1, 2019</a:t>
            </a:r>
            <a:r>
              <a:rPr lang="en-US" sz="1600" dirty="0">
                <a:solidFill>
                  <a:schemeClr val="bg1"/>
                </a:solidFill>
              </a:rPr>
              <a:t>, wireless communications devices can only be used in a handsfree manner when driving in a designated school crossing, school zone, or active work zone area.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Starting </a:t>
            </a:r>
            <a:r>
              <a:rPr lang="en-US" sz="1600" b="1" dirty="0">
                <a:solidFill>
                  <a:schemeClr val="bg1"/>
                </a:solidFill>
              </a:rPr>
              <a:t>January 1, 2020</a:t>
            </a:r>
            <a:r>
              <a:rPr lang="en-US" sz="1600" dirty="0">
                <a:solidFill>
                  <a:schemeClr val="bg1"/>
                </a:solidFill>
              </a:rPr>
              <a:t>, drivers will be cited for using any wireless communication devices in a handheld manner in a work zone or school zone. </a:t>
            </a:r>
          </a:p>
        </p:txBody>
      </p:sp>
    </p:spTree>
    <p:extLst>
      <p:ext uri="{BB962C8B-B14F-4D97-AF65-F5344CB8AC3E}">
        <p14:creationId xmlns:p14="http://schemas.microsoft.com/office/powerpoint/2010/main" val="54345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STATISTICS/FACTS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12" y="5741996"/>
            <a:ext cx="957533" cy="957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51AF8-26FE-41D4-83FD-0B4F1C3B8551}"/>
              </a:ext>
            </a:extLst>
          </p:cNvPr>
          <p:cNvSpPr txBox="1"/>
          <p:nvPr/>
        </p:nvSpPr>
        <p:spPr>
          <a:xfrm>
            <a:off x="0" y="1616927"/>
            <a:ext cx="4572000" cy="646331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marL="344488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Distraction is present during 52% of normal driving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31A83-EA90-4E98-8859-742C832B30D6}"/>
              </a:ext>
            </a:extLst>
          </p:cNvPr>
          <p:cNvSpPr txBox="1"/>
          <p:nvPr/>
        </p:nvSpPr>
        <p:spPr>
          <a:xfrm>
            <a:off x="0" y="2436762"/>
            <a:ext cx="8458200" cy="646331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marL="344488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Texting takes your eyes off the road for an average of 4.6 seconds; that is like driving the length of a football field at 55mph, blind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88086-E595-43C7-A2B8-584703C77B4D}"/>
              </a:ext>
            </a:extLst>
          </p:cNvPr>
          <p:cNvSpPr txBox="1"/>
          <p:nvPr/>
        </p:nvSpPr>
        <p:spPr>
          <a:xfrm>
            <a:off x="-23752" y="3331253"/>
            <a:ext cx="7338952" cy="553998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marL="344488"/>
            <a:endParaRPr lang="en-US" sz="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4488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 phone use is highest among 16 to 24-year-old drivers</a:t>
            </a:r>
          </a:p>
          <a:p>
            <a:pPr marL="344488"/>
            <a:endParaRPr lang="en-US" sz="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417230-1E13-481D-AE8F-D16874795031}"/>
              </a:ext>
            </a:extLst>
          </p:cNvPr>
          <p:cNvSpPr txBox="1"/>
          <p:nvPr/>
        </p:nvSpPr>
        <p:spPr>
          <a:xfrm>
            <a:off x="0" y="4155806"/>
            <a:ext cx="5943600" cy="646331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marL="344488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Teens whose parents drive distracted are 2 </a:t>
            </a:r>
          </a:p>
          <a:p>
            <a:pPr marL="344488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4 times more likely to also drive distracted</a:t>
            </a:r>
          </a:p>
        </p:txBody>
      </p:sp>
    </p:spTree>
    <p:extLst>
      <p:ext uri="{BB962C8B-B14F-4D97-AF65-F5344CB8AC3E}">
        <p14:creationId xmlns:p14="http://schemas.microsoft.com/office/powerpoint/2010/main" val="282219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CAMPAIGN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800" y="1035179"/>
            <a:ext cx="3765550" cy="2606151"/>
          </a:xfrm>
        </p:spPr>
        <p:txBody>
          <a:bodyPr>
            <a:normAutofit/>
          </a:bodyPr>
          <a:lstStyle/>
          <a:p>
            <a:r>
              <a:rPr lang="en-US" sz="1400" dirty="0"/>
              <a:t>Three Languages (English, Spanish and Creole)</a:t>
            </a:r>
          </a:p>
          <a:p>
            <a:r>
              <a:rPr lang="en-US" sz="1400" dirty="0"/>
              <a:t>Posters</a:t>
            </a:r>
          </a:p>
          <a:p>
            <a:r>
              <a:rPr lang="en-US" sz="1400" dirty="0"/>
              <a:t>TV Monitor Images</a:t>
            </a:r>
          </a:p>
          <a:p>
            <a:r>
              <a:rPr lang="en-US" sz="1400" dirty="0"/>
              <a:t>Web Banners</a:t>
            </a:r>
          </a:p>
          <a:p>
            <a:r>
              <a:rPr lang="en-US" sz="1400" dirty="0"/>
              <a:t>Email Blasts</a:t>
            </a:r>
          </a:p>
          <a:p>
            <a:r>
              <a:rPr lang="en-US" sz="1400" dirty="0"/>
              <a:t>Social Media Images</a:t>
            </a:r>
          </a:p>
          <a:p>
            <a:r>
              <a:rPr lang="en-US" sz="1400" dirty="0"/>
              <a:t>Trilingual brochure</a:t>
            </a:r>
          </a:p>
          <a:p>
            <a:r>
              <a:rPr lang="en-US" sz="1400" dirty="0"/>
              <a:t>Pledge Card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12" y="5741996"/>
            <a:ext cx="957533" cy="957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55" y="1035179"/>
            <a:ext cx="3609145" cy="5413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CA8BE-A9D7-4FBE-9587-1C91BA9A1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5" y="3891963"/>
            <a:ext cx="3835399" cy="25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0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6133"/>
            <a:ext cx="7886700" cy="17635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Promote the campaign messages by using our free resources tool link: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www.fdotsafetyresources.com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Track your social media outreach and share with FDOT.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5929515"/>
            <a:ext cx="1715998" cy="764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70" y="5862766"/>
            <a:ext cx="957533" cy="957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00A9F7-45A9-476C-A1B9-D9EDB3BFB9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62" b="9980"/>
          <a:stretch/>
        </p:blipFill>
        <p:spPr>
          <a:xfrm>
            <a:off x="1083960" y="2618822"/>
            <a:ext cx="6976080" cy="30811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713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3081868"/>
            <a:ext cx="7886700" cy="3513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FOR MORE INFORMATION</a:t>
            </a:r>
          </a:p>
          <a:p>
            <a:pPr marL="0" indent="0" algn="ctr">
              <a:buNone/>
            </a:pPr>
            <a:endParaRPr lang="en-US" sz="1100" b="1" dirty="0"/>
          </a:p>
          <a:p>
            <a:pPr marL="0" indent="0" algn="ctr">
              <a:buNone/>
            </a:pPr>
            <a:r>
              <a:rPr lang="en-US" b="1" dirty="0"/>
              <a:t>Carlos Sarmiento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/>
              <a:t>Community Traffic Safety Program Coordinator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/>
              <a:t>Florida Department of Transportation - District 6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/>
              <a:t>Phone: (305) 470-5437 Email: carlos.sarmiento@dot.state.fl.us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b="1" dirty="0"/>
              <a:t>Jeanette Gorgas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/>
              <a:t>Senior Public Information Officer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/>
              <a:t>Media Relations Group, LLC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/>
              <a:t>Phone: (786) 607-3004 Email: JGorgas@mrgmiami.com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85" y="1166906"/>
            <a:ext cx="2956227" cy="1317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48" y="805584"/>
            <a:ext cx="1850366" cy="18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480</Words>
  <Application>Microsoft Office PowerPoint</Application>
  <PresentationFormat>On-screen Show (4:3)</PresentationFormat>
  <Paragraphs>62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Office Theme</vt:lpstr>
      <vt:lpstr>1_Office Theme</vt:lpstr>
      <vt:lpstr>PowerPoint Presentation</vt:lpstr>
      <vt:lpstr>OFFICIAL CAMPAIGN PSA</vt:lpstr>
      <vt:lpstr>CAMPAIGN OBJECTIVES</vt:lpstr>
      <vt:lpstr>CAMPAIGN MESSAGING</vt:lpstr>
      <vt:lpstr>NEW FLORIDA STATE LAW</vt:lpstr>
      <vt:lpstr>STATISTICS/FACTS</vt:lpstr>
      <vt:lpstr>CAMPAIGN MATERIALS</vt:lpstr>
      <vt:lpstr>HOW YOU CAN HELP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Gainor</dc:creator>
  <cp:lastModifiedBy>Sarmiento, Carlos</cp:lastModifiedBy>
  <cp:revision>21</cp:revision>
  <dcterms:created xsi:type="dcterms:W3CDTF">2016-02-02T15:40:50Z</dcterms:created>
  <dcterms:modified xsi:type="dcterms:W3CDTF">2019-09-16T17:27:02Z</dcterms:modified>
</cp:coreProperties>
</file>