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</p:sldMasterIdLst>
  <p:notesMasterIdLst>
    <p:notesMasterId r:id="rId28"/>
  </p:notesMasterIdLst>
  <p:sldIdLst>
    <p:sldId id="269" r:id="rId3"/>
    <p:sldId id="298" r:id="rId4"/>
    <p:sldId id="299" r:id="rId5"/>
    <p:sldId id="306" r:id="rId6"/>
    <p:sldId id="305" r:id="rId7"/>
    <p:sldId id="274" r:id="rId8"/>
    <p:sldId id="279" r:id="rId9"/>
    <p:sldId id="280" r:id="rId10"/>
    <p:sldId id="281" r:id="rId11"/>
    <p:sldId id="282" r:id="rId12"/>
    <p:sldId id="283" r:id="rId13"/>
    <p:sldId id="285" r:id="rId14"/>
    <p:sldId id="284" r:id="rId15"/>
    <p:sldId id="295" r:id="rId16"/>
    <p:sldId id="286" r:id="rId17"/>
    <p:sldId id="287" r:id="rId18"/>
    <p:sldId id="288" r:id="rId19"/>
    <p:sldId id="296" r:id="rId20"/>
    <p:sldId id="290" r:id="rId21"/>
    <p:sldId id="276" r:id="rId22"/>
    <p:sldId id="291" r:id="rId23"/>
    <p:sldId id="297" r:id="rId24"/>
    <p:sldId id="263" r:id="rId25"/>
    <p:sldId id="303" r:id="rId26"/>
    <p:sldId id="30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CB9955-9B09-4FDC-B737-42A679548591}" v="4" dt="2020-06-30T17:48:10.4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3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EAE02E-7A22-4F68-AC71-0F7CB908FE47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15C6B-BC0D-4A48-B0A7-65DC79D3FF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582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6AB36945-6D8F-448F-A30C-87B3D128D6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85C-798A-42F5-8C30-E2D8D760D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349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85C-798A-42F5-8C30-E2D8D760D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2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85C-798A-42F5-8C30-E2D8D760D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079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5715000"/>
            <a:ext cx="9144000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782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rgbClr val="C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1"/>
            <a:ext cx="8229600" cy="464819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17136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1"/>
            <a:ext cx="40386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1"/>
            <a:ext cx="40386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80588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639762"/>
          </a:xfr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5715000"/>
            <a:ext cx="9144000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815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52474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36133"/>
            <a:ext cx="7886700" cy="4165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85C-798A-42F5-8C30-E2D8D760D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140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85C-798A-42F5-8C30-E2D8D760D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643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85C-798A-42F5-8C30-E2D8D760D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416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85C-798A-42F5-8C30-E2D8D760D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095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85C-798A-42F5-8C30-E2D8D760D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393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85C-798A-42F5-8C30-E2D8D760D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47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85C-798A-42F5-8C30-E2D8D760D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986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85C-798A-42F5-8C30-E2D8D760D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261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able, drawing&#10;&#10;Description automatically generated">
            <a:extLst>
              <a:ext uri="{FF2B5EF4-FFF2-40B4-BE49-F238E27FC236}">
                <a16:creationId xmlns:a16="http://schemas.microsoft.com/office/drawing/2014/main" id="{6AE3AF18-2DEA-4739-B091-B860BB351DD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C985C-798A-42F5-8C30-E2D8D760D2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160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able, drawing&#10;&#10;Description automatically generated">
            <a:extLst>
              <a:ext uri="{FF2B5EF4-FFF2-40B4-BE49-F238E27FC236}">
                <a16:creationId xmlns:a16="http://schemas.microsoft.com/office/drawing/2014/main" id="{47E5A4E7-00DD-4BA3-B473-64BAAE61DE3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795381"/>
            <a:ext cx="82296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610998"/>
            <a:ext cx="8229600" cy="31040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 descr="A picture containing knife&#10;&#10;Description automatically generated">
            <a:extLst>
              <a:ext uri="{FF2B5EF4-FFF2-40B4-BE49-F238E27FC236}">
                <a16:creationId xmlns:a16="http://schemas.microsoft.com/office/drawing/2014/main" id="{5F2FD4D7-FD52-4960-9455-32D09F4CAFF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171602"/>
            <a:ext cx="820757" cy="52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513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rgbClr val="C0000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accent1">
              <a:lumMod val="7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accent1">
              <a:lumMod val="7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1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DF8E6F52-EB82-41CA-B4EC-121A4F121CC3}"/>
              </a:ext>
            </a:extLst>
          </p:cNvPr>
          <p:cNvSpPr txBox="1">
            <a:spLocks/>
          </p:cNvSpPr>
          <p:nvPr/>
        </p:nvSpPr>
        <p:spPr>
          <a:xfrm>
            <a:off x="0" y="5865541"/>
            <a:ext cx="9144000" cy="99245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Monroe County School District Community Traffic Safety Team (CTST)</a:t>
            </a:r>
          </a:p>
          <a:p>
            <a:pPr marL="0" indent="0" algn="ctr">
              <a:buNone/>
            </a:pP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Virtual Team Meeting – July 1, 2020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0D57C0-8DD3-4CFD-91C7-52140BA59306}"/>
              </a:ext>
            </a:extLst>
          </p:cNvPr>
          <p:cNvSpPr txBox="1">
            <a:spLocks/>
          </p:cNvSpPr>
          <p:nvPr/>
        </p:nvSpPr>
        <p:spPr>
          <a:xfrm>
            <a:off x="457200" y="397725"/>
            <a:ext cx="6679580" cy="99245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100"/>
              </a:lnSpc>
              <a:spcBef>
                <a:spcPts val="0"/>
              </a:spcBef>
              <a:buNone/>
            </a:pP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NOTE: Please mute your line and turn off video when joining. Use the chat function to sign in.</a:t>
            </a:r>
          </a:p>
        </p:txBody>
      </p:sp>
    </p:spTree>
    <p:extLst>
      <p:ext uri="{BB962C8B-B14F-4D97-AF65-F5344CB8AC3E}">
        <p14:creationId xmlns:p14="http://schemas.microsoft.com/office/powerpoint/2010/main" val="3979133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412" y="1913783"/>
            <a:ext cx="4393580" cy="639762"/>
          </a:xfrm>
        </p:spPr>
        <p:txBody>
          <a:bodyPr/>
          <a:lstStyle/>
          <a:p>
            <a:r>
              <a:rPr lang="en-US" sz="2800" dirty="0"/>
              <a:t>STATE AND LOCAL INITIATIVES 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4648" y="2817712"/>
            <a:ext cx="3958683" cy="4252330"/>
          </a:xfrm>
        </p:spPr>
        <p:txBody>
          <a:bodyPr>
            <a:normAutofit/>
          </a:bodyPr>
          <a:lstStyle/>
          <a:p>
            <a:r>
              <a:rPr lang="en-US" sz="1600" b="1" dirty="0"/>
              <a:t>Multi-agency Enforcement/Educational Operations</a:t>
            </a:r>
          </a:p>
          <a:p>
            <a:r>
              <a:rPr lang="en-US" sz="1600" b="1" dirty="0"/>
              <a:t>Multi-agency DUI Checkpoints</a:t>
            </a:r>
          </a:p>
          <a:p>
            <a:r>
              <a:rPr lang="en-US" sz="1600" b="1" dirty="0"/>
              <a:t>Car Seat Checkpoints</a:t>
            </a:r>
          </a:p>
          <a:p>
            <a:r>
              <a:rPr lang="en-US" sz="1600" b="1" dirty="0" err="1"/>
              <a:t>CarFit</a:t>
            </a:r>
            <a:endParaRPr lang="en-US" sz="1600" b="1" dirty="0"/>
          </a:p>
          <a:p>
            <a:r>
              <a:rPr lang="en-US" sz="1600" b="1" dirty="0"/>
              <a:t>Bike Rodeos/Bike Safety Events</a:t>
            </a:r>
          </a:p>
          <a:p>
            <a:r>
              <a:rPr lang="en-US" sz="1600" b="1" dirty="0"/>
              <a:t>Pedestrian Safety Events</a:t>
            </a:r>
          </a:p>
          <a:p>
            <a:r>
              <a:rPr lang="en-US" sz="1600" b="1" dirty="0"/>
              <a:t>Traffic Safety Fairs/Educational Outreach</a:t>
            </a:r>
          </a:p>
          <a:p>
            <a:r>
              <a:rPr lang="en-US" sz="1600" b="1" dirty="0"/>
              <a:t>Safe Routes to School</a:t>
            </a:r>
            <a:endParaRPr lang="en-US" sz="1200" b="1" dirty="0"/>
          </a:p>
        </p:txBody>
      </p:sp>
      <p:pic>
        <p:nvPicPr>
          <p:cNvPr id="5" name="Picture 4" descr="A car parked on the side of a road&#10;&#10;Description automatically generated">
            <a:extLst>
              <a:ext uri="{FF2B5EF4-FFF2-40B4-BE49-F238E27FC236}">
                <a16:creationId xmlns:a16="http://schemas.microsoft.com/office/drawing/2014/main" id="{4A4BC7D5-2C48-4512-9BF4-D31EE80BC5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" t="18102" r="10001"/>
          <a:stretch/>
        </p:blipFill>
        <p:spPr>
          <a:xfrm>
            <a:off x="5062653" y="1678090"/>
            <a:ext cx="3736619" cy="1750910"/>
          </a:xfrm>
          <a:prstGeom prst="rect">
            <a:avLst/>
          </a:prstGeom>
        </p:spPr>
      </p:pic>
      <p:pic>
        <p:nvPicPr>
          <p:cNvPr id="7" name="Picture 6" descr="A group of police officers riding on the back of a motorcycle&#10;&#10;Description automatically generated">
            <a:extLst>
              <a:ext uri="{FF2B5EF4-FFF2-40B4-BE49-F238E27FC236}">
                <a16:creationId xmlns:a16="http://schemas.microsoft.com/office/drawing/2014/main" id="{C5BCD924-585A-416D-AEB4-2913F9B0BA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653" y="3547403"/>
            <a:ext cx="3736619" cy="2491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91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TRAFFIC SAFETY CAMPAIGNS &amp; PROGRAMS</a:t>
            </a:r>
            <a:endParaRPr lang="en-US" sz="2800" b="1" dirty="0"/>
          </a:p>
        </p:txBody>
      </p:sp>
      <p:pic>
        <p:nvPicPr>
          <p:cNvPr id="9" name="Content Placeholder 8" descr="A close up of a sign&#10;&#10;Description automatically generated">
            <a:extLst>
              <a:ext uri="{FF2B5EF4-FFF2-40B4-BE49-F238E27FC236}">
                <a16:creationId xmlns:a16="http://schemas.microsoft.com/office/drawing/2014/main" id="{A2E93957-0502-4AA3-960E-695284A768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29" y="2729364"/>
            <a:ext cx="1499644" cy="1499644"/>
          </a:xfrm>
        </p:spPr>
      </p:pic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79E0D9C5-6811-4D52-8BCE-C792D3E1FA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509" y="2655479"/>
            <a:ext cx="2108300" cy="943671"/>
          </a:xfrm>
          <a:prstGeom prst="rect">
            <a:avLst/>
          </a:prstGeom>
        </p:spPr>
      </p:pic>
      <p:pic>
        <p:nvPicPr>
          <p:cNvPr id="13" name="Picture 12" descr="A sign on a pole&#10;&#10;Description automatically generated">
            <a:extLst>
              <a:ext uri="{FF2B5EF4-FFF2-40B4-BE49-F238E27FC236}">
                <a16:creationId xmlns:a16="http://schemas.microsoft.com/office/drawing/2014/main" id="{A309E9E2-3CE0-4637-8870-4BB9750EC4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085" y="3190245"/>
            <a:ext cx="1283972" cy="1283972"/>
          </a:xfrm>
          <a:prstGeom prst="rect">
            <a:avLst/>
          </a:prstGeom>
        </p:spPr>
      </p:pic>
      <p:pic>
        <p:nvPicPr>
          <p:cNvPr id="15" name="Picture 14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603AE58C-988E-4A87-8844-2D324BC012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42" y="4253515"/>
            <a:ext cx="2401420" cy="92578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47F40B9-1B79-433C-ADA4-75464FC69F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0" t="13848" r="29023" b="12482"/>
          <a:stretch/>
        </p:blipFill>
        <p:spPr>
          <a:xfrm>
            <a:off x="3628915" y="3764715"/>
            <a:ext cx="1533642" cy="1548658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8A8BF9F7-11A2-4661-B813-7853022650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618" y="2729364"/>
            <a:ext cx="1448890" cy="2310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2325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52570"/>
            <a:ext cx="4795024" cy="639762"/>
          </a:xfrm>
        </p:spPr>
        <p:txBody>
          <a:bodyPr/>
          <a:lstStyle/>
          <a:p>
            <a:r>
              <a:rPr lang="en-US" sz="2400" dirty="0"/>
              <a:t>AGGRESSIVE DRIVING AWARENESS CAMPAIGN – DRIVE SAFE</a:t>
            </a:r>
            <a:endParaRPr lang="en-US" sz="2400" b="1" dirty="0"/>
          </a:p>
        </p:txBody>
      </p:sp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79E0D9C5-6811-4D52-8BCE-C792D3E1F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833" y="1371601"/>
            <a:ext cx="3005967" cy="1345465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F7B9182-946A-4A03-AD0C-ECF6F21EA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227" y="3018149"/>
            <a:ext cx="4560849" cy="3494473"/>
          </a:xfrm>
        </p:spPr>
        <p:txBody>
          <a:bodyPr>
            <a:normAutofit/>
          </a:bodyPr>
          <a:lstStyle/>
          <a:p>
            <a:r>
              <a:rPr lang="en-US" sz="1400" b="1" dirty="0"/>
              <a:t>Educate the public about the dangers of aggressive driving and the reality of its consequences​</a:t>
            </a:r>
          </a:p>
          <a:p>
            <a:r>
              <a:rPr lang="en-US" sz="1400" b="1" dirty="0"/>
              <a:t>Provide tips to eliminate aggressive driving​</a:t>
            </a:r>
          </a:p>
          <a:p>
            <a:r>
              <a:rPr lang="en-US" sz="1400" b="1" dirty="0"/>
              <a:t>In online surveys of Floridians, aggressive driving is always identified in the public's top three issues of traffic safety​</a:t>
            </a:r>
          </a:p>
          <a:p>
            <a:r>
              <a:rPr lang="en-US" sz="1400" b="1" dirty="0"/>
              <a:t>Speeding is one of the most prevalent aggressive behaviors</a:t>
            </a:r>
          </a:p>
          <a:p>
            <a:r>
              <a:rPr lang="en-US" sz="1400" b="1" dirty="0"/>
              <a:t>Support local law enforcement agencies with multi-agency education/enforcement operations​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879BFEE-05CE-4A22-9854-0DB139E819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556" y="3018149"/>
            <a:ext cx="2154647" cy="2747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6225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838" y="1660220"/>
            <a:ext cx="8229600" cy="639762"/>
          </a:xfrm>
        </p:spPr>
        <p:txBody>
          <a:bodyPr/>
          <a:lstStyle/>
          <a:p>
            <a:r>
              <a:rPr lang="en-US" sz="2800" dirty="0"/>
              <a:t>CAMPAIGN MATERIALS</a:t>
            </a:r>
            <a:endParaRPr lang="en-US" sz="2800" b="1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C1CC62F-BEB7-4411-8350-AD110A055B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670" y="2302083"/>
            <a:ext cx="2613481" cy="391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B3E2525-1CA4-476C-B80F-93EC9525EA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124" y="4286735"/>
            <a:ext cx="1932279" cy="193227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D124398-7080-424F-94AE-3DDAD05007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498" y="2302083"/>
            <a:ext cx="1932279" cy="193227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1BB0398-D76F-471D-A5B7-CAED30FBD4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124" y="2299982"/>
            <a:ext cx="1932279" cy="193227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4D6437D-B1E5-4A3F-88E1-5099AEF58F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498" y="4286735"/>
            <a:ext cx="1932279" cy="193227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046866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956" y="1605167"/>
            <a:ext cx="8229600" cy="639762"/>
          </a:xfrm>
        </p:spPr>
        <p:txBody>
          <a:bodyPr/>
          <a:lstStyle/>
          <a:p>
            <a:r>
              <a:rPr lang="en-US" sz="2800" dirty="0"/>
              <a:t>DRIVE SAFE BY THE NUMBERS</a:t>
            </a:r>
            <a:endParaRPr lang="en-US" sz="28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EF83F75-3760-4861-BB23-685329C620F7}"/>
              </a:ext>
            </a:extLst>
          </p:cNvPr>
          <p:cNvSpPr/>
          <p:nvPr/>
        </p:nvSpPr>
        <p:spPr>
          <a:xfrm>
            <a:off x="7515922" y="5843239"/>
            <a:ext cx="1416205" cy="892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79E0D9C5-6811-4D52-8BCE-C792D3E1F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335" y="5627707"/>
            <a:ext cx="2034343" cy="910568"/>
          </a:xfrm>
          <a:prstGeom prst="rect">
            <a:avLst/>
          </a:prstGeom>
        </p:spPr>
      </p:pic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8F41D7E2-DA1C-411A-A772-277F8A2253F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909735"/>
              </p:ext>
            </p:extLst>
          </p:nvPr>
        </p:nvGraphicFramePr>
        <p:xfrm>
          <a:off x="512956" y="2244929"/>
          <a:ext cx="8118088" cy="33827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1970">
                  <a:extLst>
                    <a:ext uri="{9D8B030D-6E8A-4147-A177-3AD203B41FA5}">
                      <a16:colId xmlns:a16="http://schemas.microsoft.com/office/drawing/2014/main" val="1138942936"/>
                    </a:ext>
                  </a:extLst>
                </a:gridCol>
                <a:gridCol w="1756729">
                  <a:extLst>
                    <a:ext uri="{9D8B030D-6E8A-4147-A177-3AD203B41FA5}">
                      <a16:colId xmlns:a16="http://schemas.microsoft.com/office/drawing/2014/main" val="2420024076"/>
                    </a:ext>
                  </a:extLst>
                </a:gridCol>
                <a:gridCol w="1648623">
                  <a:extLst>
                    <a:ext uri="{9D8B030D-6E8A-4147-A177-3AD203B41FA5}">
                      <a16:colId xmlns:a16="http://schemas.microsoft.com/office/drawing/2014/main" val="2469068512"/>
                    </a:ext>
                  </a:extLst>
                </a:gridCol>
                <a:gridCol w="1499976">
                  <a:extLst>
                    <a:ext uri="{9D8B030D-6E8A-4147-A177-3AD203B41FA5}">
                      <a16:colId xmlns:a16="http://schemas.microsoft.com/office/drawing/2014/main" val="4276649908"/>
                    </a:ext>
                  </a:extLst>
                </a:gridCol>
                <a:gridCol w="1310790">
                  <a:extLst>
                    <a:ext uri="{9D8B030D-6E8A-4147-A177-3AD203B41FA5}">
                      <a16:colId xmlns:a16="http://schemas.microsoft.com/office/drawing/2014/main" val="2357652683"/>
                    </a:ext>
                  </a:extLst>
                </a:gridCol>
              </a:tblGrid>
              <a:tr h="627436"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2016 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2017 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2018 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2019 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52148885"/>
                  </a:ext>
                </a:extLst>
              </a:tr>
              <a:tr h="627436"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Campaign Partners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85 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90 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104 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119 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77509255"/>
                  </a:ext>
                </a:extLst>
              </a:tr>
              <a:tr h="627436"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Outreach Events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47 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68 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76 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26 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68198012"/>
                  </a:ext>
                </a:extLst>
              </a:tr>
              <a:tr h="750235"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Multi-Agency Enforcement Operations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11 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7 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11 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8 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41307452"/>
                  </a:ext>
                </a:extLst>
              </a:tr>
              <a:tr h="750235"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Overall Campaign Impressions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23.1 million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96.4 million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56.5 million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56.7 million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8612803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22C62C7E-329D-4EA5-8021-C517ED2879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40351" y="5764861"/>
            <a:ext cx="1561811" cy="780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095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764" y="1954758"/>
            <a:ext cx="4857096" cy="639762"/>
          </a:xfrm>
        </p:spPr>
        <p:txBody>
          <a:bodyPr/>
          <a:lstStyle/>
          <a:p>
            <a:r>
              <a:rPr lang="en-US" sz="2400" dirty="0"/>
              <a:t>MOTORCYCLE SAFETY AWARENESS CAMPAIGN – RIDE SMART</a:t>
            </a:r>
            <a:endParaRPr lang="en-US" sz="2400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9E0D9C5-6811-4D52-8BCE-C792D3E1FA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76252" y="4059043"/>
            <a:ext cx="2164747" cy="1879525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F7B9182-946A-4A03-AD0C-ECF6F21EA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649" y="2882591"/>
            <a:ext cx="5407346" cy="1304693"/>
          </a:xfrm>
        </p:spPr>
        <p:txBody>
          <a:bodyPr>
            <a:normAutofit/>
          </a:bodyPr>
          <a:lstStyle/>
          <a:p>
            <a:r>
              <a:rPr lang="en-US" sz="1600" b="1" dirty="0"/>
              <a:t>May is Motorcycle Safety Awareness Month </a:t>
            </a:r>
          </a:p>
          <a:p>
            <a:r>
              <a:rPr lang="en-US" sz="1600" b="1" dirty="0"/>
              <a:t>Encouraging all road users to share the road and watch for motorcycles</a:t>
            </a:r>
          </a:p>
        </p:txBody>
      </p:sp>
      <p:pic>
        <p:nvPicPr>
          <p:cNvPr id="6" name="Picture 5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EC7B5E49-5D73-4E9A-A787-D66A9F8F73B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664" y="1405366"/>
            <a:ext cx="2129572" cy="2129572"/>
          </a:xfrm>
          <a:prstGeom prst="rect">
            <a:avLst/>
          </a:prstGeom>
        </p:spPr>
      </p:pic>
      <p:pic>
        <p:nvPicPr>
          <p:cNvPr id="4" name="Picture 3" descr="A picture containing flower, food&#10;&#10;Description automatically generated">
            <a:extLst>
              <a:ext uri="{FF2B5EF4-FFF2-40B4-BE49-F238E27FC236}">
                <a16:creationId xmlns:a16="http://schemas.microsoft.com/office/drawing/2014/main" id="{504AA5A6-D4CA-4318-82B7-1D7FEF42C0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978" y="3854102"/>
            <a:ext cx="2731017" cy="228940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 descr="A sign in the rain&#10;&#10;Description automatically generated">
            <a:extLst>
              <a:ext uri="{FF2B5EF4-FFF2-40B4-BE49-F238E27FC236}">
                <a16:creationId xmlns:a16="http://schemas.microsoft.com/office/drawing/2014/main" id="{161F48AD-4CA3-48FB-A057-6C8B5BBED1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92" y="3854102"/>
            <a:ext cx="2289406" cy="228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4701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51" y="1701994"/>
            <a:ext cx="5018049" cy="639762"/>
          </a:xfrm>
        </p:spPr>
        <p:txBody>
          <a:bodyPr/>
          <a:lstStyle/>
          <a:p>
            <a:r>
              <a:rPr lang="en-US" sz="2800" dirty="0"/>
              <a:t>ALERT TODAY, ALIVE TOMORROW CAMPAIGN</a:t>
            </a:r>
            <a:endParaRPr lang="en-US" sz="2800" b="1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F7B9182-946A-4A03-AD0C-ECF6F21EA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2097" y="2553629"/>
            <a:ext cx="5464098" cy="399213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700" b="1" dirty="0"/>
              <a:t>Educate the community about the dangers of:​</a:t>
            </a:r>
          </a:p>
          <a:p>
            <a:pPr lvl="1">
              <a:spcBef>
                <a:spcPts val="0"/>
              </a:spcBef>
            </a:pPr>
            <a:r>
              <a:rPr lang="en-US" sz="1600" b="1" dirty="0"/>
              <a:t>Jaywalking​</a:t>
            </a:r>
          </a:p>
          <a:p>
            <a:pPr lvl="1">
              <a:spcBef>
                <a:spcPts val="0"/>
              </a:spcBef>
            </a:pPr>
            <a:r>
              <a:rPr lang="en-US" sz="1600" b="1" dirty="0"/>
              <a:t>Drivers not yielding to pedestrians when making left or right-hand turns​</a:t>
            </a:r>
          </a:p>
          <a:p>
            <a:pPr lvl="1">
              <a:spcBef>
                <a:spcPts val="0"/>
              </a:spcBef>
            </a:pPr>
            <a:r>
              <a:rPr lang="en-US" sz="1600" b="1" dirty="0"/>
              <a:t>Bicyclists riding against traffic​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700" b="1" dirty="0"/>
              <a:t>Provide tips to eliminate unsafe behaviors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700" b="1" dirty="0"/>
              <a:t>Build partnerships within the community that maximize existing communications resources and spread the safety message to as many people as possible​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700" b="1" dirty="0"/>
              <a:t>Support local law enforcement agencies with multi-agency education/enforcement operations​</a:t>
            </a:r>
          </a:p>
        </p:txBody>
      </p:sp>
      <p:pic>
        <p:nvPicPr>
          <p:cNvPr id="6" name="Picture 5" descr="A sign on a pole&#10;&#10;Description automatically generated">
            <a:extLst>
              <a:ext uri="{FF2B5EF4-FFF2-40B4-BE49-F238E27FC236}">
                <a16:creationId xmlns:a16="http://schemas.microsoft.com/office/drawing/2014/main" id="{53626984-47C7-47E3-A709-8D1B5384D0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944" y="1214041"/>
            <a:ext cx="2214959" cy="2214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4688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070" y="1678249"/>
            <a:ext cx="7749223" cy="639762"/>
          </a:xfrm>
        </p:spPr>
        <p:txBody>
          <a:bodyPr/>
          <a:lstStyle/>
          <a:p>
            <a:r>
              <a:rPr lang="en-US" sz="2800" dirty="0"/>
              <a:t>CAMPAIGN MATERIALS</a:t>
            </a:r>
            <a:endParaRPr lang="en-US" sz="2800" b="1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1AEBAF2-8C46-4755-8FDD-994F6DCDA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952" y="2419818"/>
            <a:ext cx="2786930" cy="186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3ABCB645-28B6-4925-857C-66E1EA8D7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952" y="4384247"/>
            <a:ext cx="2786930" cy="1862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>
            <a:extLst>
              <a:ext uri="{FF2B5EF4-FFF2-40B4-BE49-F238E27FC236}">
                <a16:creationId xmlns:a16="http://schemas.microsoft.com/office/drawing/2014/main" id="{E1D8BB4A-E80E-4CAE-A746-104B6322C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97887"/>
            <a:ext cx="2567770" cy="3848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8821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6522" y="2047682"/>
            <a:ext cx="8229600" cy="639762"/>
          </a:xfrm>
        </p:spPr>
        <p:txBody>
          <a:bodyPr/>
          <a:lstStyle/>
          <a:p>
            <a:r>
              <a:rPr lang="en-US" sz="2800" dirty="0"/>
              <a:t>ATAT BY THE NUMBERS</a:t>
            </a:r>
            <a:endParaRPr lang="en-US" sz="2800" b="1" dirty="0"/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F3AB5612-EA0F-4DD0-9135-EF75F92899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4741410"/>
              </p:ext>
            </p:extLst>
          </p:nvPr>
        </p:nvGraphicFramePr>
        <p:xfrm>
          <a:off x="886522" y="2687444"/>
          <a:ext cx="7170234" cy="30331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34772">
                  <a:extLst>
                    <a:ext uri="{9D8B030D-6E8A-4147-A177-3AD203B41FA5}">
                      <a16:colId xmlns:a16="http://schemas.microsoft.com/office/drawing/2014/main" val="2286024257"/>
                    </a:ext>
                  </a:extLst>
                </a:gridCol>
                <a:gridCol w="2435462">
                  <a:extLst>
                    <a:ext uri="{9D8B030D-6E8A-4147-A177-3AD203B41FA5}">
                      <a16:colId xmlns:a16="http://schemas.microsoft.com/office/drawing/2014/main" val="1294463891"/>
                    </a:ext>
                  </a:extLst>
                </a:gridCol>
              </a:tblGrid>
              <a:tr h="606626"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2019 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13224012"/>
                  </a:ext>
                </a:extLst>
              </a:tr>
              <a:tr h="606626"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Campaign Partners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62 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23853771"/>
                  </a:ext>
                </a:extLst>
              </a:tr>
              <a:tr h="606626"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Outreach Events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10 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47341911"/>
                  </a:ext>
                </a:extLst>
              </a:tr>
              <a:tr h="606626"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Multi-Agency Enforcement Operations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03306461"/>
                  </a:ext>
                </a:extLst>
              </a:tr>
              <a:tr h="606626"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Overall Campaign Impressions 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10 million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55412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2376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641" y="2036531"/>
            <a:ext cx="4382429" cy="639762"/>
          </a:xfrm>
        </p:spPr>
        <p:txBody>
          <a:bodyPr/>
          <a:lstStyle/>
          <a:p>
            <a:r>
              <a:rPr lang="en-US" sz="2400" dirty="0"/>
              <a:t>DISTRACTED DRIVING AWARENESS CAMPAIGN – PUT IT DOWN</a:t>
            </a:r>
            <a:endParaRPr lang="en-US" sz="2400" b="1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F7B9182-946A-4A03-AD0C-ECF6F21EA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641" y="3026874"/>
            <a:ext cx="5381076" cy="3831126"/>
          </a:xfrm>
        </p:spPr>
        <p:txBody>
          <a:bodyPr>
            <a:normAutofit/>
          </a:bodyPr>
          <a:lstStyle/>
          <a:p>
            <a:r>
              <a:rPr lang="en-US" sz="1600" b="1" dirty="0"/>
              <a:t>Educate the public about the dangers of distracted driving and the reality of its consequences, including the new Florida State law</a:t>
            </a:r>
          </a:p>
          <a:p>
            <a:r>
              <a:rPr lang="en-US" sz="1600" b="1" dirty="0"/>
              <a:t>Provide drivers with steps to eliminate distracted driving within their families, schools, businesses or organizations</a:t>
            </a:r>
          </a:p>
          <a:p>
            <a:r>
              <a:rPr lang="en-US" sz="1600" b="1" dirty="0"/>
              <a:t>Texting takes your eyes off the road for an average of 4.6 seconds; that is like driving the length of a football field at 55mph, blind</a:t>
            </a:r>
          </a:p>
          <a:p>
            <a:r>
              <a:rPr lang="en-US" sz="1600" b="1" dirty="0"/>
              <a:t>Teens whose parents drive distracted are 2 to 4 times more likely to also drive distracted</a:t>
            </a:r>
          </a:p>
          <a:p>
            <a:endParaRPr lang="en-US" sz="1600" b="1" dirty="0"/>
          </a:p>
        </p:txBody>
      </p:sp>
      <p:pic>
        <p:nvPicPr>
          <p:cNvPr id="6" name="Content Placeholder 8" descr="A close up of a sign&#10;&#10;Description automatically generated">
            <a:extLst>
              <a:ext uri="{FF2B5EF4-FFF2-40B4-BE49-F238E27FC236}">
                <a16:creationId xmlns:a16="http://schemas.microsoft.com/office/drawing/2014/main" id="{9B302B95-7AD4-4836-93E6-961BB398E1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180" y="1250653"/>
            <a:ext cx="2660179" cy="266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327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05F35-9D99-4EA7-9B1E-74A4235BC1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Greeting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B9AC2F-A675-4754-92AE-13B3B7960C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07219" y="3228278"/>
            <a:ext cx="5129561" cy="953429"/>
          </a:xfrm>
        </p:spPr>
        <p:txBody>
          <a:bodyPr/>
          <a:lstStyle/>
          <a:p>
            <a:r>
              <a:rPr lang="en-US" dirty="0"/>
              <a:t>FDOT CTST coordinator Carlos Sarmiento will greet team.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394C27-19D5-4A49-95EB-75D9367E149C}"/>
              </a:ext>
            </a:extLst>
          </p:cNvPr>
          <p:cNvSpPr txBox="1"/>
          <p:nvPr/>
        </p:nvSpPr>
        <p:spPr>
          <a:xfrm>
            <a:off x="-149502" y="6314048"/>
            <a:ext cx="9442996" cy="302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i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Disclaimer: This is a public meeting. Meeting minutes will be taken and will be available upon request.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CC7701-2FC6-46B3-8C8A-C56FFA138054}"/>
              </a:ext>
            </a:extLst>
          </p:cNvPr>
          <p:cNvSpPr txBox="1"/>
          <p:nvPr/>
        </p:nvSpPr>
        <p:spPr>
          <a:xfrm>
            <a:off x="423743" y="4897981"/>
            <a:ext cx="8296507" cy="10962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Please sign-in with your name using the chat feature (for record keeping).</a:t>
            </a:r>
          </a:p>
          <a:p>
            <a:pPr marR="0" lvl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Meeting attendees are asked to put themselves on mute. Should you have a question or comment, please raise your hand and/or type a question. Once you have been recognized and the question has been addressed, attendees are asked to lower their hand and mute themselves again.</a:t>
            </a:r>
          </a:p>
        </p:txBody>
      </p:sp>
    </p:spTree>
    <p:extLst>
      <p:ext uri="{BB962C8B-B14F-4D97-AF65-F5344CB8AC3E}">
        <p14:creationId xmlns:p14="http://schemas.microsoft.com/office/powerpoint/2010/main" val="12113176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3E1470-C078-49A3-9EB2-69239F65F1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2" descr="Image result for fhp officer citation">
            <a:extLst>
              <a:ext uri="{FF2B5EF4-FFF2-40B4-BE49-F238E27FC236}">
                <a16:creationId xmlns:a16="http://schemas.microsoft.com/office/drawing/2014/main" id="{123BB601-8725-4D7A-8310-B632AB122A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3" b="-1"/>
          <a:stretch/>
        </p:blipFill>
        <p:spPr bwMode="auto">
          <a:xfrm>
            <a:off x="20" y="1"/>
            <a:ext cx="914398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097D486-98E5-43FD-BA87-C67AE1164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65862"/>
            <a:ext cx="2484873" cy="4726276"/>
          </a:xfrm>
        </p:spPr>
        <p:txBody>
          <a:bodyPr>
            <a:normAutofit/>
          </a:bodyPr>
          <a:lstStyle/>
          <a:p>
            <a:pPr algn="r"/>
            <a:r>
              <a:rPr lang="en-US" sz="3500" dirty="0">
                <a:solidFill>
                  <a:srgbClr val="FFFFFF"/>
                </a:solidFill>
              </a:rPr>
              <a:t>NEW FLORIDA STATE LAW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60F0C9F-400E-4C13-81D8-7D9FB3A4A7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490029" y="2286000"/>
            <a:ext cx="0" cy="228600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F309F8D-EEBC-4219-9CEC-2B3F159CF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6536" y="838200"/>
            <a:ext cx="4744059" cy="56388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buClr>
                <a:schemeClr val="bg1"/>
              </a:buClr>
            </a:pPr>
            <a:r>
              <a:rPr lang="en-US" sz="1600" dirty="0">
                <a:solidFill>
                  <a:schemeClr val="bg1"/>
                </a:solidFill>
              </a:rPr>
              <a:t>Starting </a:t>
            </a:r>
            <a:r>
              <a:rPr lang="en-US" sz="1600" b="1" dirty="0">
                <a:solidFill>
                  <a:schemeClr val="bg1"/>
                </a:solidFill>
              </a:rPr>
              <a:t>July 1, 2019</a:t>
            </a:r>
            <a:r>
              <a:rPr lang="en-US" sz="1600" dirty="0">
                <a:solidFill>
                  <a:schemeClr val="bg1"/>
                </a:solidFill>
              </a:rPr>
              <a:t>, Florida motorists can be stopped and cited for texting and driving.</a:t>
            </a:r>
          </a:p>
          <a:p>
            <a:pPr lvl="1">
              <a:lnSpc>
                <a:spcPct val="90000"/>
              </a:lnSpc>
              <a:buClr>
                <a:schemeClr val="bg1"/>
              </a:buClr>
            </a:pPr>
            <a:r>
              <a:rPr lang="en-US" sz="1600" dirty="0">
                <a:solidFill>
                  <a:schemeClr val="bg1"/>
                </a:solidFill>
              </a:rPr>
              <a:t>First violation: non-moving offense with no points</a:t>
            </a:r>
          </a:p>
          <a:p>
            <a:pPr lvl="1">
              <a:lnSpc>
                <a:spcPct val="90000"/>
              </a:lnSpc>
              <a:buClr>
                <a:schemeClr val="bg1"/>
              </a:buClr>
            </a:pPr>
            <a:r>
              <a:rPr lang="en-US" sz="1600" dirty="0">
                <a:solidFill>
                  <a:schemeClr val="bg1"/>
                </a:solidFill>
              </a:rPr>
              <a:t>Second violation: moving violation with three points</a:t>
            </a:r>
          </a:p>
          <a:p>
            <a:pPr lvl="1">
              <a:lnSpc>
                <a:spcPct val="90000"/>
              </a:lnSpc>
              <a:buClr>
                <a:schemeClr val="bg1"/>
              </a:buClr>
            </a:pPr>
            <a:r>
              <a:rPr lang="en-US" sz="1600" dirty="0">
                <a:solidFill>
                  <a:schemeClr val="bg1"/>
                </a:solidFill>
              </a:rPr>
              <a:t>FHP Troopers will issue warnings through December 31, 2019, to provide drivers with additional education of the new law. Exceptions would apply in extremely dangerous driving situations. </a:t>
            </a:r>
          </a:p>
          <a:p>
            <a:pPr>
              <a:lnSpc>
                <a:spcPct val="90000"/>
              </a:lnSpc>
              <a:buClr>
                <a:schemeClr val="bg1"/>
              </a:buClr>
            </a:pPr>
            <a:r>
              <a:rPr lang="en-US" sz="1600" dirty="0">
                <a:solidFill>
                  <a:schemeClr val="bg1"/>
                </a:solidFill>
              </a:rPr>
              <a:t>Starting </a:t>
            </a:r>
            <a:r>
              <a:rPr lang="en-US" sz="1600" b="1" dirty="0">
                <a:solidFill>
                  <a:schemeClr val="bg1"/>
                </a:solidFill>
              </a:rPr>
              <a:t>October 1, 2019</a:t>
            </a:r>
            <a:r>
              <a:rPr lang="en-US" sz="1600" dirty="0">
                <a:solidFill>
                  <a:schemeClr val="bg1"/>
                </a:solidFill>
              </a:rPr>
              <a:t>, wireless communications devices can only be used in a handsfree manner when driving in a designated school crossing, school zone, or active work zone area.</a:t>
            </a:r>
          </a:p>
          <a:p>
            <a:pPr>
              <a:lnSpc>
                <a:spcPct val="90000"/>
              </a:lnSpc>
              <a:buClr>
                <a:schemeClr val="bg1"/>
              </a:buClr>
            </a:pPr>
            <a:r>
              <a:rPr lang="en-US" sz="1600" dirty="0">
                <a:solidFill>
                  <a:schemeClr val="bg1"/>
                </a:solidFill>
              </a:rPr>
              <a:t>Starting </a:t>
            </a:r>
            <a:r>
              <a:rPr lang="en-US" sz="1600" b="1" dirty="0">
                <a:solidFill>
                  <a:schemeClr val="bg1"/>
                </a:solidFill>
              </a:rPr>
              <a:t>January 1, 2020</a:t>
            </a:r>
            <a:r>
              <a:rPr lang="en-US" sz="1600" dirty="0">
                <a:solidFill>
                  <a:schemeClr val="bg1"/>
                </a:solidFill>
              </a:rPr>
              <a:t>, drivers will be cited for using any wireless communication devices in a handheld manner in a work zone or school zone. </a:t>
            </a:r>
          </a:p>
        </p:txBody>
      </p:sp>
    </p:spTree>
    <p:extLst>
      <p:ext uri="{BB962C8B-B14F-4D97-AF65-F5344CB8AC3E}">
        <p14:creationId xmlns:p14="http://schemas.microsoft.com/office/powerpoint/2010/main" val="5434513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306" y="1807410"/>
            <a:ext cx="7763719" cy="639762"/>
          </a:xfrm>
        </p:spPr>
        <p:txBody>
          <a:bodyPr/>
          <a:lstStyle/>
          <a:p>
            <a:r>
              <a:rPr lang="en-US" sz="2800" dirty="0"/>
              <a:t>CAMPAIGN MATERIALS</a:t>
            </a:r>
            <a:endParaRPr lang="en-US" sz="2800" b="1" dirty="0"/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D691DD74-A104-4170-BC3B-A0A4344EF4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650" y="2447172"/>
            <a:ext cx="2250194" cy="337529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Picture 7" descr="A picture containing hydrant, clock&#10;&#10;Description automatically generated">
            <a:extLst>
              <a:ext uri="{FF2B5EF4-FFF2-40B4-BE49-F238E27FC236}">
                <a16:creationId xmlns:a16="http://schemas.microsoft.com/office/drawing/2014/main" id="{68E17B45-AFC6-4D30-AAAF-EB3D380B33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167" y="2447172"/>
            <a:ext cx="1632412" cy="163241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97C9135B-26C9-4BC9-944A-AD8A0CAEC9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032" y="2447172"/>
            <a:ext cx="1632412" cy="163241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60CE2F52-138D-45DE-B92A-6850C3FB2A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090" y="4190052"/>
            <a:ext cx="1632412" cy="163241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4" name="Picture 13" descr="A picture containing person, man, outdoor, people&#10;&#10;Description automatically generated">
            <a:extLst>
              <a:ext uri="{FF2B5EF4-FFF2-40B4-BE49-F238E27FC236}">
                <a16:creationId xmlns:a16="http://schemas.microsoft.com/office/drawing/2014/main" id="{8605509B-01DD-49B2-9F64-09048C1043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167" y="4190052"/>
            <a:ext cx="1632412" cy="16324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C4B98ED-9B30-4407-B89C-CAB9FCE4DB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650" y="5932932"/>
            <a:ext cx="4146314" cy="51259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605393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439" y="1724102"/>
            <a:ext cx="8229600" cy="639762"/>
          </a:xfrm>
        </p:spPr>
        <p:txBody>
          <a:bodyPr/>
          <a:lstStyle/>
          <a:p>
            <a:r>
              <a:rPr lang="en-US" sz="2800" dirty="0"/>
              <a:t>PUT IT DOWN BY THE NUMBERS</a:t>
            </a:r>
            <a:endParaRPr lang="en-US" sz="2800" b="1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122D867F-527E-4317-B7BF-D0298EFD7F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9087372"/>
              </p:ext>
            </p:extLst>
          </p:nvPr>
        </p:nvGraphicFramePr>
        <p:xfrm>
          <a:off x="585439" y="2363864"/>
          <a:ext cx="7973121" cy="3749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2086">
                  <a:extLst>
                    <a:ext uri="{9D8B030D-6E8A-4147-A177-3AD203B41FA5}">
                      <a16:colId xmlns:a16="http://schemas.microsoft.com/office/drawing/2014/main" val="908699190"/>
                    </a:ext>
                  </a:extLst>
                </a:gridCol>
                <a:gridCol w="741666">
                  <a:extLst>
                    <a:ext uri="{9D8B030D-6E8A-4147-A177-3AD203B41FA5}">
                      <a16:colId xmlns:a16="http://schemas.microsoft.com/office/drawing/2014/main" val="2985603095"/>
                    </a:ext>
                  </a:extLst>
                </a:gridCol>
                <a:gridCol w="735052">
                  <a:extLst>
                    <a:ext uri="{9D8B030D-6E8A-4147-A177-3AD203B41FA5}">
                      <a16:colId xmlns:a16="http://schemas.microsoft.com/office/drawing/2014/main" val="133933569"/>
                    </a:ext>
                  </a:extLst>
                </a:gridCol>
                <a:gridCol w="769779">
                  <a:extLst>
                    <a:ext uri="{9D8B030D-6E8A-4147-A177-3AD203B41FA5}">
                      <a16:colId xmlns:a16="http://schemas.microsoft.com/office/drawing/2014/main" val="26524858"/>
                    </a:ext>
                  </a:extLst>
                </a:gridCol>
                <a:gridCol w="759030">
                  <a:extLst>
                    <a:ext uri="{9D8B030D-6E8A-4147-A177-3AD203B41FA5}">
                      <a16:colId xmlns:a16="http://schemas.microsoft.com/office/drawing/2014/main" val="953348305"/>
                    </a:ext>
                  </a:extLst>
                </a:gridCol>
                <a:gridCol w="769779">
                  <a:extLst>
                    <a:ext uri="{9D8B030D-6E8A-4147-A177-3AD203B41FA5}">
                      <a16:colId xmlns:a16="http://schemas.microsoft.com/office/drawing/2014/main" val="1295860589"/>
                    </a:ext>
                  </a:extLst>
                </a:gridCol>
                <a:gridCol w="766471">
                  <a:extLst>
                    <a:ext uri="{9D8B030D-6E8A-4147-A177-3AD203B41FA5}">
                      <a16:colId xmlns:a16="http://schemas.microsoft.com/office/drawing/2014/main" val="3922456454"/>
                    </a:ext>
                  </a:extLst>
                </a:gridCol>
                <a:gridCol w="802025">
                  <a:extLst>
                    <a:ext uri="{9D8B030D-6E8A-4147-A177-3AD203B41FA5}">
                      <a16:colId xmlns:a16="http://schemas.microsoft.com/office/drawing/2014/main" val="623890682"/>
                    </a:ext>
                  </a:extLst>
                </a:gridCol>
                <a:gridCol w="746627">
                  <a:extLst>
                    <a:ext uri="{9D8B030D-6E8A-4147-A177-3AD203B41FA5}">
                      <a16:colId xmlns:a16="http://schemas.microsoft.com/office/drawing/2014/main" val="214646670"/>
                    </a:ext>
                  </a:extLst>
                </a:gridCol>
                <a:gridCol w="770606">
                  <a:extLst>
                    <a:ext uri="{9D8B030D-6E8A-4147-A177-3AD203B41FA5}">
                      <a16:colId xmlns:a16="http://schemas.microsoft.com/office/drawing/2014/main" val="3175577404"/>
                    </a:ext>
                  </a:extLst>
                </a:gridCol>
              </a:tblGrid>
              <a:tr h="5696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2011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2012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2013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2014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2015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2016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2017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2018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2019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84836705"/>
                  </a:ext>
                </a:extLst>
              </a:tr>
              <a:tr h="9472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PARTNERS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13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40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98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108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112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120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135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160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4330182"/>
                  </a:ext>
                </a:extLst>
              </a:tr>
              <a:tr h="10573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OUTREACH EVENTS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14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22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40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73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72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64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53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78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157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13939276"/>
                  </a:ext>
                </a:extLst>
              </a:tr>
              <a:tr h="11748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CAMPAIGN IMPRESSIONS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3.1 million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6.0 million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40.3 million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38.6 million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61.5 million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114.5 million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76.2 million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153.8 million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353.3 million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94513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8903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3735659"/>
            <a:ext cx="7886700" cy="30224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>
                <a:solidFill>
                  <a:srgbClr val="C00000"/>
                </a:solidFill>
              </a:rPr>
              <a:t>FOR MORE INFORMATION</a:t>
            </a:r>
          </a:p>
          <a:p>
            <a:pPr marL="0" indent="0" algn="ctr">
              <a:buNone/>
            </a:pPr>
            <a:endParaRPr lang="en-US" sz="1100" b="1" dirty="0"/>
          </a:p>
          <a:p>
            <a:pPr marL="0" indent="0" algn="ctr">
              <a:buNone/>
            </a:pPr>
            <a:r>
              <a:rPr lang="en-US" sz="3600" b="1" dirty="0"/>
              <a:t>Carlos Sarmiento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600" dirty="0"/>
              <a:t>Community Traffic Safety Program Coordinator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600" dirty="0"/>
              <a:t>Florida Department of Transportation - District Six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600" dirty="0"/>
              <a:t>Phone: (305) 470-5437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600" dirty="0"/>
              <a:t>Email: Carlos.Sarmiento@dot.state.fl.us</a:t>
            </a:r>
          </a:p>
        </p:txBody>
      </p:sp>
      <p:pic>
        <p:nvPicPr>
          <p:cNvPr id="6" name="Content Placeholder 8" descr="A close up of a sign&#10;&#10;Description automatically generated">
            <a:extLst>
              <a:ext uri="{FF2B5EF4-FFF2-40B4-BE49-F238E27FC236}">
                <a16:creationId xmlns:a16="http://schemas.microsoft.com/office/drawing/2014/main" id="{2C0317F9-5254-4D64-9CAF-AAF4B60B8C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66" y="2134959"/>
            <a:ext cx="1230108" cy="1230108"/>
          </a:xfrm>
          <a:prstGeom prst="rect">
            <a:avLst/>
          </a:prstGeom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9B642F3C-8950-4339-B66E-E11BF8817E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400" y="2435384"/>
            <a:ext cx="1325814" cy="593432"/>
          </a:xfrm>
          <a:prstGeom prst="rect">
            <a:avLst/>
          </a:prstGeom>
        </p:spPr>
      </p:pic>
      <p:pic>
        <p:nvPicPr>
          <p:cNvPr id="8" name="Picture 7" descr="A sign on a pole&#10;&#10;Description automatically generated">
            <a:extLst>
              <a:ext uri="{FF2B5EF4-FFF2-40B4-BE49-F238E27FC236}">
                <a16:creationId xmlns:a16="http://schemas.microsoft.com/office/drawing/2014/main" id="{5FF23CD1-E395-4407-B097-73F8F5EEF2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286" y="2116724"/>
            <a:ext cx="1230108" cy="1230108"/>
          </a:xfrm>
          <a:prstGeom prst="rect">
            <a:avLst/>
          </a:prstGeom>
        </p:spPr>
      </p:pic>
      <p:pic>
        <p:nvPicPr>
          <p:cNvPr id="9" name="Picture 8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8E7DC5AB-E15C-40BE-B5B4-575590EC4E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331" y="2451526"/>
            <a:ext cx="1453913" cy="560504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0E9A512A-A6FA-441F-BF16-884EDAF18D1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770" y="2071025"/>
            <a:ext cx="851395" cy="13579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9DD5E61-AA06-4428-BA17-8D1B7CAEB8C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0" t="13848" r="29023" b="12482"/>
          <a:stretch/>
        </p:blipFill>
        <p:spPr>
          <a:xfrm>
            <a:off x="4586548" y="2063127"/>
            <a:ext cx="1360449" cy="1373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6579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05F35-9D99-4EA7-9B1E-74A4235BC1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Member Input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E81DCB8-D9B9-4045-8475-0B21B2D84B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7560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05F35-9D99-4EA7-9B1E-74A4235BC1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Adjournment</a:t>
            </a:r>
          </a:p>
        </p:txBody>
      </p:sp>
    </p:spTree>
    <p:extLst>
      <p:ext uri="{BB962C8B-B14F-4D97-AF65-F5344CB8AC3E}">
        <p14:creationId xmlns:p14="http://schemas.microsoft.com/office/powerpoint/2010/main" val="2668823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05F35-9D99-4EA7-9B1E-74A4235BC1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Meeting Format &amp;</a:t>
            </a:r>
            <a:br>
              <a:rPr lang="en-US" dirty="0"/>
            </a:br>
            <a:r>
              <a:rPr lang="en-US" dirty="0"/>
              <a:t>Agenda Review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B9AC2F-A675-4754-92AE-13B3B7960C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Carlos will go over the CTST team meeting format and briefly review the proposed CTST team agenda and order of items.</a:t>
            </a:r>
          </a:p>
        </p:txBody>
      </p:sp>
    </p:spTree>
    <p:extLst>
      <p:ext uri="{BB962C8B-B14F-4D97-AF65-F5344CB8AC3E}">
        <p14:creationId xmlns:p14="http://schemas.microsoft.com/office/powerpoint/2010/main" val="3820773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05F35-9D99-4EA7-9B1E-74A4235BC1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Member Introductions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B9AC2F-A675-4754-92AE-13B3B7960C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Carlos will call on each attendee to briefly introduce themselves. Carlos will call members based in the order he sees on MS Teams.  </a:t>
            </a:r>
            <a:r>
              <a:rPr lang="en-US" dirty="0">
                <a:solidFill>
                  <a:srgbClr val="FF0000"/>
                </a:solidFill>
              </a:rPr>
              <a:t>Members are asked to keep themselves muted until their names are called.</a:t>
            </a:r>
          </a:p>
        </p:txBody>
      </p:sp>
    </p:spTree>
    <p:extLst>
      <p:ext uri="{BB962C8B-B14F-4D97-AF65-F5344CB8AC3E}">
        <p14:creationId xmlns:p14="http://schemas.microsoft.com/office/powerpoint/2010/main" val="703774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DF8E6F52-EB82-41CA-B4EC-121A4F121CC3}"/>
              </a:ext>
            </a:extLst>
          </p:cNvPr>
          <p:cNvSpPr txBox="1">
            <a:spLocks/>
          </p:cNvSpPr>
          <p:nvPr/>
        </p:nvSpPr>
        <p:spPr>
          <a:xfrm>
            <a:off x="0" y="5865541"/>
            <a:ext cx="9144000" cy="99245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Florida Department of Transportation – District Six</a:t>
            </a:r>
          </a:p>
          <a:p>
            <a:pPr marL="0" indent="0" algn="ctr">
              <a:buNone/>
            </a:pP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Community Traffic Safety Team (CTST) Program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68546F4A-8647-447D-8CBF-D4A107E38CEE}"/>
              </a:ext>
            </a:extLst>
          </p:cNvPr>
          <p:cNvSpPr txBox="1">
            <a:spLocks/>
          </p:cNvSpPr>
          <p:nvPr/>
        </p:nvSpPr>
        <p:spPr>
          <a:xfrm>
            <a:off x="468351" y="297364"/>
            <a:ext cx="6947209" cy="99245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Helvetica CE Cond" pitchFamily="8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1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NOTE: Please mute your line and turn off video during the presentation. Use the chat function to ask questions.</a:t>
            </a:r>
          </a:p>
        </p:txBody>
      </p:sp>
    </p:spTree>
    <p:extLst>
      <p:ext uri="{BB962C8B-B14F-4D97-AF65-F5344CB8AC3E}">
        <p14:creationId xmlns:p14="http://schemas.microsoft.com/office/powerpoint/2010/main" val="3713278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road, small, transport&#10;&#10;Description automatically generated">
            <a:extLst>
              <a:ext uri="{FF2B5EF4-FFF2-40B4-BE49-F238E27FC236}">
                <a16:creationId xmlns:a16="http://schemas.microsoft.com/office/drawing/2014/main" id="{3E0C22BD-2D23-4159-B1B5-E8AB6E3DD6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82" b="11980"/>
          <a:stretch/>
        </p:blipFill>
        <p:spPr>
          <a:xfrm>
            <a:off x="1271239" y="3063873"/>
            <a:ext cx="6125882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/>
              <a:t>THE CHALLENGE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2888" y="2553630"/>
            <a:ext cx="7883912" cy="510244"/>
          </a:xfrm>
        </p:spPr>
        <p:txBody>
          <a:bodyPr>
            <a:normAutofit/>
          </a:bodyPr>
          <a:lstStyle/>
          <a:p>
            <a:r>
              <a:rPr lang="en-US" sz="1800" b="1" dirty="0"/>
              <a:t>How can we bring traffic safety to our communities?</a:t>
            </a:r>
          </a:p>
        </p:txBody>
      </p:sp>
    </p:spTree>
    <p:extLst>
      <p:ext uri="{BB962C8B-B14F-4D97-AF65-F5344CB8AC3E}">
        <p14:creationId xmlns:p14="http://schemas.microsoft.com/office/powerpoint/2010/main" val="3026587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THE CTST PROGRAM MISSION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737" y="2538763"/>
            <a:ext cx="7895063" cy="639762"/>
          </a:xfrm>
        </p:spPr>
        <p:txBody>
          <a:bodyPr>
            <a:normAutofit/>
          </a:bodyPr>
          <a:lstStyle/>
          <a:p>
            <a:r>
              <a:rPr lang="en-US" sz="1800" b="1" dirty="0"/>
              <a:t>The Four “E” Approach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92E6DC3B-F462-4DC2-ADD2-01CEAE0CF2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3" t="9756" r="16098" b="12358"/>
          <a:stretch/>
        </p:blipFill>
        <p:spPr>
          <a:xfrm>
            <a:off x="2598234" y="3089316"/>
            <a:ext cx="3947532" cy="3450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2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DEVELOPING A CTST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7312" y="2644231"/>
            <a:ext cx="7209264" cy="2674901"/>
          </a:xfrm>
        </p:spPr>
        <p:txBody>
          <a:bodyPr>
            <a:normAutofit fontScale="92500" lnSpcReduction="10000"/>
          </a:bodyPr>
          <a:lstStyle/>
          <a:p>
            <a:r>
              <a:rPr lang="en-US" sz="1800" b="1" dirty="0"/>
              <a:t>Law Enforcement (State, County, Municipal agencies)</a:t>
            </a:r>
          </a:p>
          <a:p>
            <a:r>
              <a:rPr lang="en-US" sz="1800" b="1" dirty="0"/>
              <a:t>FDOT/Local Public Works</a:t>
            </a:r>
          </a:p>
          <a:p>
            <a:r>
              <a:rPr lang="en-US" sz="1800" b="1" dirty="0"/>
              <a:t>Traffic Safety Organizations</a:t>
            </a:r>
          </a:p>
          <a:p>
            <a:r>
              <a:rPr lang="en-US" sz="1800" b="1" dirty="0"/>
              <a:t>School Representation</a:t>
            </a:r>
          </a:p>
          <a:p>
            <a:r>
              <a:rPr lang="en-US" sz="1800" b="1" dirty="0"/>
              <a:t>Community Leadership</a:t>
            </a:r>
          </a:p>
          <a:p>
            <a:r>
              <a:rPr lang="en-US" sz="1800" b="1" dirty="0"/>
              <a:t>Medical Trauma Representation</a:t>
            </a:r>
          </a:p>
          <a:p>
            <a:r>
              <a:rPr lang="en-US" sz="1800" b="1" dirty="0"/>
              <a:t>Emergency Services</a:t>
            </a:r>
          </a:p>
          <a:p>
            <a:r>
              <a:rPr lang="en-US" sz="1800" b="1" dirty="0"/>
              <a:t>Media</a:t>
            </a:r>
          </a:p>
          <a:p>
            <a:r>
              <a:rPr lang="en-US" sz="1800" b="1" dirty="0"/>
              <a:t>Motivated Citizens</a:t>
            </a:r>
          </a:p>
        </p:txBody>
      </p:sp>
    </p:spTree>
    <p:extLst>
      <p:ext uri="{BB962C8B-B14F-4D97-AF65-F5344CB8AC3E}">
        <p14:creationId xmlns:p14="http://schemas.microsoft.com/office/powerpoint/2010/main" val="3367609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DISTRICT SIX CTST TEAMS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531789"/>
            <a:ext cx="8229600" cy="4252330"/>
          </a:xfrm>
        </p:spPr>
        <p:txBody>
          <a:bodyPr>
            <a:normAutofit/>
          </a:bodyPr>
          <a:lstStyle/>
          <a:p>
            <a:r>
              <a:rPr lang="en-US" sz="1800" b="1" dirty="0"/>
              <a:t>Miami-Dade County</a:t>
            </a:r>
          </a:p>
          <a:p>
            <a:pPr lvl="1"/>
            <a:r>
              <a:rPr lang="en-US" sz="1400" b="1" dirty="0"/>
              <a:t>NE CTST</a:t>
            </a:r>
          </a:p>
          <a:p>
            <a:pPr lvl="1"/>
            <a:r>
              <a:rPr lang="en-US" sz="1400" b="1" dirty="0"/>
              <a:t>NW CTST</a:t>
            </a:r>
          </a:p>
          <a:p>
            <a:pPr lvl="1"/>
            <a:r>
              <a:rPr lang="en-US" sz="1400" b="1" dirty="0"/>
              <a:t>SE CTST</a:t>
            </a:r>
          </a:p>
          <a:p>
            <a:pPr lvl="1"/>
            <a:r>
              <a:rPr lang="en-US" sz="1400" b="1" dirty="0"/>
              <a:t>SW CTST</a:t>
            </a:r>
          </a:p>
          <a:p>
            <a:pPr lvl="1"/>
            <a:r>
              <a:rPr lang="en-US" sz="1400" b="1" dirty="0"/>
              <a:t>Miami-Dade County Public Schools CTST</a:t>
            </a:r>
          </a:p>
          <a:p>
            <a:pPr lvl="1"/>
            <a:r>
              <a:rPr lang="en-US" sz="1400" b="1" dirty="0"/>
              <a:t>University of Miami CTST</a:t>
            </a:r>
          </a:p>
          <a:p>
            <a:pPr lvl="1"/>
            <a:r>
              <a:rPr lang="en-US" sz="1400" b="1" dirty="0"/>
              <a:t>Florida International University CTST</a:t>
            </a:r>
          </a:p>
          <a:p>
            <a:pPr lvl="1"/>
            <a:r>
              <a:rPr lang="en-US" sz="1400" b="1" dirty="0"/>
              <a:t>Miami CTST</a:t>
            </a:r>
          </a:p>
          <a:p>
            <a:pPr lvl="1"/>
            <a:r>
              <a:rPr lang="en-US" sz="1400" b="1" dirty="0"/>
              <a:t>Miami Beach CTST</a:t>
            </a:r>
          </a:p>
          <a:p>
            <a:pPr lvl="1"/>
            <a:r>
              <a:rPr lang="en-US" sz="1400" b="1" dirty="0"/>
              <a:t>Miami Lakes CTST</a:t>
            </a:r>
          </a:p>
          <a:p>
            <a:r>
              <a:rPr lang="en-US" sz="1800" b="1" dirty="0"/>
              <a:t>Monroe County</a:t>
            </a:r>
          </a:p>
          <a:p>
            <a:pPr lvl="1"/>
            <a:r>
              <a:rPr lang="en-US" sz="1400" b="1" dirty="0"/>
              <a:t>Upper Keys CTST</a:t>
            </a:r>
          </a:p>
          <a:p>
            <a:pPr lvl="1"/>
            <a:r>
              <a:rPr lang="en-US" sz="1400" b="1" dirty="0"/>
              <a:t>Marathon CTST</a:t>
            </a:r>
          </a:p>
          <a:p>
            <a:pPr lvl="1"/>
            <a:r>
              <a:rPr lang="en-US" sz="1400" b="1" dirty="0"/>
              <a:t>Key West CST</a:t>
            </a:r>
          </a:p>
        </p:txBody>
      </p:sp>
    </p:spTree>
    <p:extLst>
      <p:ext uri="{BB962C8B-B14F-4D97-AF65-F5344CB8AC3E}">
        <p14:creationId xmlns:p14="http://schemas.microsoft.com/office/powerpoint/2010/main" val="2037723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427</TotalTime>
  <Words>938</Words>
  <Application>Microsoft Office PowerPoint</Application>
  <PresentationFormat>On-screen Show (4:3)</PresentationFormat>
  <Paragraphs>174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Tahoma</vt:lpstr>
      <vt:lpstr>Office Theme</vt:lpstr>
      <vt:lpstr>1_Office Theme</vt:lpstr>
      <vt:lpstr>PowerPoint Presentation</vt:lpstr>
      <vt:lpstr>Greeting</vt:lpstr>
      <vt:lpstr>Meeting Format &amp; Agenda Review</vt:lpstr>
      <vt:lpstr>Member Introductions</vt:lpstr>
      <vt:lpstr>PowerPoint Presentation</vt:lpstr>
      <vt:lpstr>THE CHALLENGE</vt:lpstr>
      <vt:lpstr>THE CTST PROGRAM MISSION</vt:lpstr>
      <vt:lpstr>DEVELOPING A CTST</vt:lpstr>
      <vt:lpstr>DISTRICT SIX CTST TEAMS</vt:lpstr>
      <vt:lpstr>STATE AND LOCAL INITIATIVES </vt:lpstr>
      <vt:lpstr>TRAFFIC SAFETY CAMPAIGNS &amp; PROGRAMS</vt:lpstr>
      <vt:lpstr>AGGRESSIVE DRIVING AWARENESS CAMPAIGN – DRIVE SAFE</vt:lpstr>
      <vt:lpstr>CAMPAIGN MATERIALS</vt:lpstr>
      <vt:lpstr>DRIVE SAFE BY THE NUMBERS</vt:lpstr>
      <vt:lpstr>MOTORCYCLE SAFETY AWARENESS CAMPAIGN – RIDE SMART</vt:lpstr>
      <vt:lpstr>ALERT TODAY, ALIVE TOMORROW CAMPAIGN</vt:lpstr>
      <vt:lpstr>CAMPAIGN MATERIALS</vt:lpstr>
      <vt:lpstr>ATAT BY THE NUMBERS</vt:lpstr>
      <vt:lpstr>DISTRACTED DRIVING AWARENESS CAMPAIGN – PUT IT DOWN</vt:lpstr>
      <vt:lpstr>NEW FLORIDA STATE LAW</vt:lpstr>
      <vt:lpstr>CAMPAIGN MATERIALS</vt:lpstr>
      <vt:lpstr>PUT IT DOWN BY THE NUMBERS</vt:lpstr>
      <vt:lpstr>PowerPoint Presentation</vt:lpstr>
      <vt:lpstr>Member Input</vt:lpstr>
      <vt:lpstr>Adjournment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Gainor</dc:creator>
  <cp:lastModifiedBy>Sarmiento, Carlos</cp:lastModifiedBy>
  <cp:revision>26</cp:revision>
  <dcterms:created xsi:type="dcterms:W3CDTF">2016-02-02T15:40:50Z</dcterms:created>
  <dcterms:modified xsi:type="dcterms:W3CDTF">2020-06-30T18:09:26Z</dcterms:modified>
</cp:coreProperties>
</file>