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3_EE0B9692.xml" ContentType="application/vnd.ms-powerpoint.comments+xml"/>
  <Override PartName="/ppt/notesSlides/notesSlide4.xml" ContentType="application/vnd.openxmlformats-officedocument.presentationml.notesSlide+xml"/>
  <Override PartName="/ppt/media/image12.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10_0.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19_0.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44_B465C2DB.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modernComment_12A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323" r:id="rId4"/>
    <p:sldId id="322" r:id="rId5"/>
    <p:sldId id="327" r:id="rId6"/>
    <p:sldId id="312" r:id="rId7"/>
    <p:sldId id="260" r:id="rId8"/>
    <p:sldId id="313" r:id="rId9"/>
    <p:sldId id="265" r:id="rId10"/>
    <p:sldId id="328" r:id="rId11"/>
    <p:sldId id="267" r:id="rId12"/>
    <p:sldId id="329" r:id="rId13"/>
    <p:sldId id="331" r:id="rId14"/>
    <p:sldId id="314" r:id="rId15"/>
    <p:sldId id="272" r:id="rId16"/>
    <p:sldId id="273"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324" r:id="rId31"/>
    <p:sldId id="325" r:id="rId32"/>
    <p:sldId id="326" r:id="rId33"/>
    <p:sldId id="317" r:id="rId34"/>
    <p:sldId id="296" r:id="rId35"/>
    <p:sldId id="297" r:id="rId36"/>
    <p:sldId id="298" r:id="rId37"/>
  </p:sldIdLst>
  <p:sldSz cx="9144000" cy="6858000" type="screen4x3"/>
  <p:notesSz cx="9296400" cy="7010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3CD20B-0C7D-E0FF-7D27-8A15C22E3BD5}" name="Maki, Peyten" initials="PM" userId="S::Peyten.Maki@dot.state.fl.us::23f04854-315d-4c47-a17d-0da2f16b6309" providerId="AD"/>
  <p188:author id="{C2D4E332-51E7-9FFB-322A-A828DBE0ABE4}" name="Phillips, Stephanie" initials="SP" userId="S::Stephanie.Phillips@dot.state.fl.us::819dcc29-f496-4319-a146-ee5846e79081" providerId="AD"/>
  <p188:author id="{475CD27D-F471-4962-3BE4-DF570D97D102}" name="Ludi Lelis" initials="LL" userId="S::LudiLelis@global-5.com::b2078900-1be8-4c3d-b79f-9384fd9c2830" providerId="AD"/>
  <p188:author id="{536CF982-34A4-6748-5443-48A6D198B76D}" name="Pough, Leah" initials="LP" userId="S::Leah.Pough@dot.state.fl.us::671b283c-bf94-486c-8e66-ae45626993c6" providerId="AD"/>
  <p188:author id="{5562C3A8-EADF-43F7-4C36-324B08A20C2C}" name="Ludi Lelis" initials="LL" userId="S::ludilelis@global-5.com::b2078900-1be8-4c3d-b79f-9384fd9c2830" providerId="AD"/>
  <p188:author id="{4B7222DA-82FC-823C-F97B-6D6BCAD78FCB}" name="Gifford, Elizabeth" initials="EG" userId="S::Elizabeth.Gifford@dot.state.fl.us::106f66c1-0292-4d26-8bf4-d6d2d84a1d92" providerId="AD"/>
  <p188:author id="{59D03EF6-8492-DF56-F9AB-148D6EFC0258}" name="Moss, Stephanie" initials="MS" userId="S::Stephanie.Moss@dot.state.fl.us::7cdc870a-87f8-459e-a51b-f4d635f59e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fford, Elizabeth"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2D5B"/>
    <a:srgbClr val="1D45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9304" autoAdjust="0"/>
  </p:normalViewPr>
  <p:slideViewPr>
    <p:cSldViewPr>
      <p:cViewPr varScale="1">
        <p:scale>
          <a:sx n="111" d="100"/>
          <a:sy n="111" d="100"/>
        </p:scale>
        <p:origin x="1614" y="9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omments/modernComment_110_0.xml><?xml version="1.0" encoding="utf-8"?>
<p188:cmLst xmlns:a="http://schemas.openxmlformats.org/drawingml/2006/main" xmlns:r="http://schemas.openxmlformats.org/officeDocument/2006/relationships" xmlns:p188="http://schemas.microsoft.com/office/powerpoint/2018/8/main">
  <p188:cm id="{FD707FD7-537D-4612-8250-19025D6A3E1D}" authorId="{C2D4E332-51E7-9FFB-322A-A828DBE0ABE4}" status="resolved" created="2025-08-22T19:25:34.290" complete="100000">
    <pc:sldMkLst xmlns:pc="http://schemas.microsoft.com/office/powerpoint/2013/main/command">
      <pc:docMk/>
      <pc:sldMk cId="0" sldId="272"/>
    </pc:sldMkLst>
    <p188:txBody>
      <a:bodyPr/>
      <a:lstStyle/>
      <a:p>
        <a:r>
          <a:rPr lang="en-US"/>
          <a:t>Revise the comment to be broader - this presentation could be used by anyone in D5.</a:t>
        </a:r>
      </a:p>
    </p188:txBody>
  </p188:cm>
</p188:cmLst>
</file>

<file path=ppt/comments/modernComment_119_0.xml><?xml version="1.0" encoding="utf-8"?>
<p188:cmLst xmlns:a="http://schemas.openxmlformats.org/drawingml/2006/main" xmlns:r="http://schemas.openxmlformats.org/officeDocument/2006/relationships" xmlns:p188="http://schemas.microsoft.com/office/powerpoint/2018/8/main">
  <p188:cm id="{1B472091-702E-4D62-ABB1-E9978C154648}" authorId="{536CF982-34A4-6748-5443-48A6D198B76D}" status="resolved" created="2025-08-21T19:21:14.614" complete="100000">
    <ac:deMkLst xmlns:ac="http://schemas.microsoft.com/office/drawing/2013/main/command">
      <pc:docMk xmlns:pc="http://schemas.microsoft.com/office/powerpoint/2013/main/command"/>
      <pc:sldMk xmlns:pc="http://schemas.microsoft.com/office/powerpoint/2013/main/command" cId="0" sldId="281"/>
      <ac:spMk id="7" creationId="{00000000-0000-0000-0000-000000000000}"/>
    </ac:deMkLst>
    <p188:txBody>
      <a:bodyPr/>
      <a:lstStyle/>
      <a:p>
        <a:r>
          <a:rPr lang="en-US"/>
          <a:t>Why are these 3 cars yellow?</a:t>
        </a:r>
      </a:p>
    </p188:txBody>
  </p188:cm>
</p188:cmLst>
</file>

<file path=ppt/comments/modernComment_12A_0.xml><?xml version="1.0" encoding="utf-8"?>
<p188:cmLst xmlns:a="http://schemas.openxmlformats.org/drawingml/2006/main" xmlns:r="http://schemas.openxmlformats.org/officeDocument/2006/relationships" xmlns:p188="http://schemas.microsoft.com/office/powerpoint/2018/8/main">
  <p188:cm id="{17603C52-C9F4-4254-AC02-D7B42FD59BE1}" authorId="{536CF982-34A4-6748-5443-48A6D198B76D}" status="resolved" created="2025-08-21T19:30:01.654" complete="100000">
    <ac:txMkLst xmlns:ac="http://schemas.microsoft.com/office/drawing/2013/main/command">
      <pc:docMk xmlns:pc="http://schemas.microsoft.com/office/powerpoint/2013/main/command"/>
      <pc:sldMk xmlns:pc="http://schemas.microsoft.com/office/powerpoint/2013/main/command" cId="0" sldId="298"/>
      <ac:spMk id="12" creationId="{00000000-0000-0000-0000-000000000000}"/>
      <ac:txMk cp="32" len="12">
        <ac:context len="45" hash="3252581870"/>
      </ac:txMk>
    </ac:txMkLst>
    <p188:pos x="3101340" y="1904365"/>
    <p188:txBody>
      <a:bodyPr/>
      <a:lstStyle/>
      <a:p>
        <a:r>
          <a:rPr lang="en-US"/>
          <a:t>“Share on social media”</a:t>
        </a:r>
      </a:p>
    </p188:txBody>
  </p188:cm>
  <p188:cm id="{5DE58849-3CC7-4CA0-870F-78A758F87287}" authorId="{C2D4E332-51E7-9FFB-322A-A828DBE0ABE4}" status="resolved" created="2025-08-22T19:23:48.461" complete="100000">
    <pc:sldMkLst xmlns:pc="http://schemas.microsoft.com/office/powerpoint/2013/main/command">
      <pc:docMk/>
      <pc:sldMk cId="0" sldId="298"/>
    </pc:sldMkLst>
    <p188:txBody>
      <a:bodyPr/>
      <a:lstStyle/>
      <a:p>
        <a:r>
          <a:rPr lang="en-US"/>
          <a:t>Add Visit the FDOT District Five OoS Website too</a:t>
        </a:r>
      </a:p>
    </p188:txBody>
  </p188:cm>
</p188:cmLst>
</file>

<file path=ppt/comments/modernComment_143_EE0B9692.xml><?xml version="1.0" encoding="utf-8"?>
<p188:cmLst xmlns:a="http://schemas.openxmlformats.org/drawingml/2006/main" xmlns:r="http://schemas.openxmlformats.org/officeDocument/2006/relationships" xmlns:p188="http://schemas.microsoft.com/office/powerpoint/2018/8/main">
  <p188:cm id="{5DCB08FB-46A7-411E-8EB9-41CB6BCF3448}" authorId="{C2D4E332-51E7-9FFB-322A-A828DBE0ABE4}" status="resolved" created="2025-08-22T19:27:41.605" complete="100000">
    <pc:sldMkLst xmlns:pc="http://schemas.microsoft.com/office/powerpoint/2013/main/command">
      <pc:docMk/>
      <pc:sldMk cId="3993736850" sldId="323"/>
    </pc:sldMkLst>
    <p188:txBody>
      <a:bodyPr/>
      <a:lstStyle/>
      <a:p>
        <a:r>
          <a:rPr lang="en-US"/>
          <a:t>Please provide the question answers in the notes. Also, please add talking points for each slide for new presenters. </a:t>
        </a:r>
      </a:p>
    </p188:txBody>
  </p188:cm>
</p188:cmLst>
</file>

<file path=ppt/comments/modernComment_144_B465C2DB.xml><?xml version="1.0" encoding="utf-8"?>
<p188:cmLst xmlns:a="http://schemas.openxmlformats.org/drawingml/2006/main" xmlns:r="http://schemas.openxmlformats.org/officeDocument/2006/relationships" xmlns:p188="http://schemas.microsoft.com/office/powerpoint/2018/8/main">
  <p188:cm id="{0F6CF99C-6788-4598-A67F-6D1F5582D1AF}" authorId="{C2D4E332-51E7-9FFB-322A-A828DBE0ABE4}" status="resolved" created="2025-08-22T19:26:33.252" complete="100000">
    <pc:sldMkLst xmlns:pc="http://schemas.microsoft.com/office/powerpoint/2013/main/command">
      <pc:docMk/>
      <pc:sldMk cId="3026567899" sldId="324"/>
    </pc:sldMkLst>
    <p188:txBody>
      <a:bodyPr/>
      <a:lstStyle/>
      <a:p>
        <a:r>
          <a:rPr lang="en-US"/>
          <a:t>Please add the answers in the notes for new presenters. Please do this on all the questions slides.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214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6347" y="0"/>
            <a:ext cx="4028440" cy="352143"/>
          </a:xfrm>
          <a:prstGeom prst="rect">
            <a:avLst/>
          </a:prstGeom>
        </p:spPr>
        <p:txBody>
          <a:bodyPr vert="horz" lIns="93177" tIns="46589" rIns="93177" bIns="46589" rtlCol="0"/>
          <a:lstStyle>
            <a:lvl1pPr algn="r">
              <a:defRPr sz="1200"/>
            </a:lvl1pPr>
          </a:lstStyle>
          <a:p>
            <a:fld id="{3F00DC63-DFA7-4180-9255-8EC5F9305D53}" type="datetimeFigureOut">
              <a:rPr lang="en-US" smtClean="0"/>
              <a:t>10/13/2025</a:t>
            </a:fld>
            <a:endParaRPr lang="en-US"/>
          </a:p>
        </p:txBody>
      </p:sp>
      <p:sp>
        <p:nvSpPr>
          <p:cNvPr id="4" name="Slide Image Placeholder 3"/>
          <p:cNvSpPr>
            <a:spLocks noGrp="1" noRot="1" noChangeAspect="1"/>
          </p:cNvSpPr>
          <p:nvPr>
            <p:ph type="sldImg" idx="2"/>
          </p:nvPr>
        </p:nvSpPr>
        <p:spPr>
          <a:xfrm>
            <a:off x="3071813" y="876300"/>
            <a:ext cx="3152775"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258"/>
            <a:ext cx="4028440" cy="352142"/>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6347" y="6658258"/>
            <a:ext cx="4028440" cy="352142"/>
          </a:xfrm>
          <a:prstGeom prst="rect">
            <a:avLst/>
          </a:prstGeom>
        </p:spPr>
        <p:txBody>
          <a:bodyPr vert="horz" lIns="93177" tIns="46589" rIns="93177" bIns="46589" rtlCol="0" anchor="b"/>
          <a:lstStyle>
            <a:lvl1pPr algn="r">
              <a:defRPr sz="1200"/>
            </a:lvl1pPr>
          </a:lstStyle>
          <a:p>
            <a:fld id="{AF95CBB3-DA3C-4381-9540-FD2B2D4A74DD}" type="slidenum">
              <a:rPr lang="en-US" smtClean="0"/>
              <a:t>‹#›</a:t>
            </a:fld>
            <a:endParaRPr lang="en-US"/>
          </a:p>
        </p:txBody>
      </p:sp>
    </p:spTree>
    <p:extLst>
      <p:ext uri="{BB962C8B-B14F-4D97-AF65-F5344CB8AC3E}">
        <p14:creationId xmlns:p14="http://schemas.microsoft.com/office/powerpoint/2010/main" val="224571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I’m XXX, here on behalf of the FDOT to talk to you about Safety.</a:t>
            </a:r>
          </a:p>
          <a:p>
            <a:r>
              <a:rPr lang="en-US" dirty="0"/>
              <a:t>Safety is the top priority for FDOT and we’re going to talk about Safety for when you are out Walking, Biking and Driving</a:t>
            </a:r>
          </a:p>
          <a:p>
            <a:r>
              <a:rPr lang="en-US" dirty="0"/>
              <a:t>We offer these safety tips as part of WALKWISE, and we’ll learn what those letters stand for.</a:t>
            </a:r>
          </a:p>
        </p:txBody>
      </p:sp>
      <p:sp>
        <p:nvSpPr>
          <p:cNvPr id="4" name="Slide Number Placeholder 3"/>
          <p:cNvSpPr>
            <a:spLocks noGrp="1"/>
          </p:cNvSpPr>
          <p:nvPr>
            <p:ph type="sldNum" sz="quarter" idx="5"/>
          </p:nvPr>
        </p:nvSpPr>
        <p:spPr/>
        <p:txBody>
          <a:bodyPr/>
          <a:lstStyle/>
          <a:p>
            <a:fld id="{AF95CBB3-DA3C-4381-9540-FD2B2D4A74DD}" type="slidenum">
              <a:rPr lang="en-US" smtClean="0"/>
              <a:t>1</a:t>
            </a:fld>
            <a:endParaRPr lang="en-US"/>
          </a:p>
        </p:txBody>
      </p:sp>
    </p:spTree>
    <p:extLst>
      <p:ext uri="{BB962C8B-B14F-4D97-AF65-F5344CB8AC3E}">
        <p14:creationId xmlns:p14="http://schemas.microsoft.com/office/powerpoint/2010/main" val="189015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crosswalk with a pedestrian signal, when should you START crossing the road?</a:t>
            </a:r>
          </a:p>
          <a:p>
            <a:endParaRPr lang="en-US" dirty="0"/>
          </a:p>
          <a:p>
            <a:r>
              <a:rPr lang="en-US" dirty="0"/>
              <a:t>Again, with a show of hands, should you A. start crossing when you see a flashing hand</a:t>
            </a:r>
          </a:p>
          <a:p>
            <a:r>
              <a:rPr lang="en-US" dirty="0"/>
              <a:t>B. Start walking with the steady walking symbol</a:t>
            </a:r>
          </a:p>
          <a:p>
            <a:r>
              <a:rPr lang="en-US" dirty="0"/>
              <a:t>C. Start walking with the flashing hand and a countdown</a:t>
            </a:r>
          </a:p>
          <a:p>
            <a:r>
              <a:rPr lang="en-US" dirty="0"/>
              <a:t>Or D. Start walking with the steady hand.</a:t>
            </a:r>
          </a:p>
          <a:p>
            <a:endParaRPr lang="en-US" dirty="0"/>
          </a:p>
          <a:p>
            <a:r>
              <a:rPr lang="en-US" dirty="0"/>
              <a:t>The Answer is B. Start crossing with the Steady Walking Symbol</a:t>
            </a:r>
          </a:p>
          <a:p>
            <a:endParaRPr lang="en-US" dirty="0"/>
          </a:p>
        </p:txBody>
      </p:sp>
      <p:sp>
        <p:nvSpPr>
          <p:cNvPr id="4" name="Slide Number Placeholder 3"/>
          <p:cNvSpPr>
            <a:spLocks noGrp="1"/>
          </p:cNvSpPr>
          <p:nvPr>
            <p:ph type="sldNum" sz="quarter" idx="5"/>
          </p:nvPr>
        </p:nvSpPr>
        <p:spPr/>
        <p:txBody>
          <a:bodyPr/>
          <a:lstStyle/>
          <a:p>
            <a:fld id="{AF95CBB3-DA3C-4381-9540-FD2B2D4A74DD}" type="slidenum">
              <a:rPr lang="en-US" smtClean="0"/>
              <a:t>10</a:t>
            </a:fld>
            <a:endParaRPr lang="en-US"/>
          </a:p>
        </p:txBody>
      </p:sp>
    </p:spTree>
    <p:extLst>
      <p:ext uri="{BB962C8B-B14F-4D97-AF65-F5344CB8AC3E}">
        <p14:creationId xmlns:p14="http://schemas.microsoft.com/office/powerpoint/2010/main" val="23203887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 lighted pedestrian crosswalk, the steady walking symbol will appear when it’s time to cross the street. Pedestrians will have a few seconds head start to begin crossing before the parallel traffic gets a green light. This is called a leading pedestrian interval.</a:t>
            </a:r>
          </a:p>
          <a:p>
            <a:r>
              <a:rPr lang="en-US" dirty="0"/>
              <a:t>The crosswalk will then display the flashing hand, usually with a countdown. The means the time to cross the street is limited. You should be cautious about crossing then because there may be traffic making a right turn and they may not be able to yield to you.</a:t>
            </a:r>
          </a:p>
        </p:txBody>
      </p:sp>
      <p:sp>
        <p:nvSpPr>
          <p:cNvPr id="4" name="Slide Number Placeholder 3"/>
          <p:cNvSpPr>
            <a:spLocks noGrp="1"/>
          </p:cNvSpPr>
          <p:nvPr>
            <p:ph type="sldNum" sz="quarter" idx="5"/>
          </p:nvPr>
        </p:nvSpPr>
        <p:spPr/>
        <p:txBody>
          <a:bodyPr/>
          <a:lstStyle/>
          <a:p>
            <a:fld id="{AF95CBB3-DA3C-4381-9540-FD2B2D4A74DD}" type="slidenum">
              <a:rPr lang="en-US" smtClean="0"/>
              <a:t>11</a:t>
            </a:fld>
            <a:endParaRPr lang="en-US"/>
          </a:p>
        </p:txBody>
      </p:sp>
    </p:spTree>
    <p:extLst>
      <p:ext uri="{BB962C8B-B14F-4D97-AF65-F5344CB8AC3E}">
        <p14:creationId xmlns:p14="http://schemas.microsoft.com/office/powerpoint/2010/main" val="1509041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jaywalking a crime?</a:t>
            </a:r>
          </a:p>
          <a:p>
            <a:r>
              <a:rPr lang="en-US" dirty="0"/>
              <a:t>By a show a hands, who thinks this is true?</a:t>
            </a:r>
          </a:p>
          <a:p>
            <a:r>
              <a:rPr lang="en-US" dirty="0"/>
              <a:t>Who thinks this is false?</a:t>
            </a:r>
          </a:p>
          <a:p>
            <a:r>
              <a:rPr lang="en-US" dirty="0"/>
              <a:t>Who doesn’t know?</a:t>
            </a:r>
          </a:p>
          <a:p>
            <a:endParaRPr lang="en-US" dirty="0"/>
          </a:p>
          <a:p>
            <a:r>
              <a:rPr lang="en-US" dirty="0"/>
              <a:t>The answer is B. It is false.</a:t>
            </a:r>
          </a:p>
        </p:txBody>
      </p:sp>
      <p:sp>
        <p:nvSpPr>
          <p:cNvPr id="4" name="Slide Number Placeholder 3"/>
          <p:cNvSpPr>
            <a:spLocks noGrp="1"/>
          </p:cNvSpPr>
          <p:nvPr>
            <p:ph type="sldNum" sz="quarter" idx="5"/>
          </p:nvPr>
        </p:nvSpPr>
        <p:spPr/>
        <p:txBody>
          <a:bodyPr/>
          <a:lstStyle/>
          <a:p>
            <a:fld id="{AF95CBB3-DA3C-4381-9540-FD2B2D4A74DD}" type="slidenum">
              <a:rPr lang="en-US" smtClean="0"/>
              <a:t>12</a:t>
            </a:fld>
            <a:endParaRPr lang="en-US"/>
          </a:p>
        </p:txBody>
      </p:sp>
    </p:spTree>
    <p:extLst>
      <p:ext uri="{BB962C8B-B14F-4D97-AF65-F5344CB8AC3E}">
        <p14:creationId xmlns:p14="http://schemas.microsoft.com/office/powerpoint/2010/main" val="398712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Jaywalking means walking across a road where there are no marked crosswalks.</a:t>
            </a:r>
          </a:p>
          <a:p>
            <a:r>
              <a:rPr lang="en-US" dirty="0"/>
              <a:t>This term is not in Florida law. It is not in the statutes.</a:t>
            </a:r>
          </a:p>
          <a:p>
            <a:r>
              <a:rPr lang="en-US" dirty="0"/>
              <a:t>There are some states where it is a crime.</a:t>
            </a:r>
          </a:p>
          <a:p>
            <a:endParaRPr lang="en-US" dirty="0"/>
          </a:p>
          <a:p>
            <a:r>
              <a:rPr lang="en-US" dirty="0"/>
              <a:t>Now, though it may not be a crime in Florida, it is certainly unsafe.</a:t>
            </a:r>
          </a:p>
          <a:p>
            <a:r>
              <a:rPr lang="en-US" dirty="0"/>
              <a:t>A person who is crossing the road other than at a marked or unmarked crosswalk is vulnerable to traffic because someone driving on that road may not be ready to stop and yield. That is the risk.</a:t>
            </a:r>
          </a:p>
        </p:txBody>
      </p:sp>
      <p:sp>
        <p:nvSpPr>
          <p:cNvPr id="4" name="Slide Number Placeholder 3"/>
          <p:cNvSpPr>
            <a:spLocks noGrp="1"/>
          </p:cNvSpPr>
          <p:nvPr>
            <p:ph type="sldNum" sz="quarter" idx="5"/>
          </p:nvPr>
        </p:nvSpPr>
        <p:spPr/>
        <p:txBody>
          <a:bodyPr/>
          <a:lstStyle/>
          <a:p>
            <a:fld id="{AF95CBB3-DA3C-4381-9540-FD2B2D4A74DD}" type="slidenum">
              <a:rPr lang="en-US" smtClean="0"/>
              <a:t>13</a:t>
            </a:fld>
            <a:endParaRPr lang="en-US"/>
          </a:p>
        </p:txBody>
      </p:sp>
    </p:spTree>
    <p:extLst>
      <p:ext uri="{BB962C8B-B14F-4D97-AF65-F5344CB8AC3E}">
        <p14:creationId xmlns:p14="http://schemas.microsoft.com/office/powerpoint/2010/main" val="270915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Florida, people are allowed to ride bicycles on sidewalks.</a:t>
            </a:r>
          </a:p>
          <a:p>
            <a:r>
              <a:rPr lang="en-US" dirty="0"/>
              <a:t>Is that true?</a:t>
            </a:r>
          </a:p>
          <a:p>
            <a:r>
              <a:rPr lang="en-US" dirty="0"/>
              <a:t>Is that false?</a:t>
            </a:r>
          </a:p>
          <a:p>
            <a:r>
              <a:rPr lang="en-US" dirty="0"/>
              <a:t>Or who isn’t sure?</a:t>
            </a:r>
          </a:p>
          <a:p>
            <a:endParaRPr lang="en-US" dirty="0"/>
          </a:p>
          <a:p>
            <a:r>
              <a:rPr lang="en-US" dirty="0"/>
              <a:t>The answer is A. True</a:t>
            </a:r>
          </a:p>
        </p:txBody>
      </p:sp>
      <p:sp>
        <p:nvSpPr>
          <p:cNvPr id="4" name="Slide Number Placeholder 3"/>
          <p:cNvSpPr>
            <a:spLocks noGrp="1"/>
          </p:cNvSpPr>
          <p:nvPr>
            <p:ph type="sldNum" sz="quarter" idx="5"/>
          </p:nvPr>
        </p:nvSpPr>
        <p:spPr/>
        <p:txBody>
          <a:bodyPr/>
          <a:lstStyle/>
          <a:p>
            <a:fld id="{AF95CBB3-DA3C-4381-9540-FD2B2D4A74DD}" type="slidenum">
              <a:rPr lang="en-US" smtClean="0"/>
              <a:t>14</a:t>
            </a:fld>
            <a:endParaRPr lang="en-US"/>
          </a:p>
        </p:txBody>
      </p:sp>
    </p:spTree>
    <p:extLst>
      <p:ext uri="{BB962C8B-B14F-4D97-AF65-F5344CB8AC3E}">
        <p14:creationId xmlns:p14="http://schemas.microsoft.com/office/powerpoint/2010/main" val="1292576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people in Florida can legally ride bicycles on sidewalks.</a:t>
            </a:r>
          </a:p>
          <a:p>
            <a:r>
              <a:rPr lang="en-US" dirty="0"/>
              <a:t>There are exceptions where a local city may prohibit bicycles on sidewalks and there should be a posted sign declaring that. This occurs for example, in business districts where they may have sidewalk cafes and more people walking. </a:t>
            </a:r>
          </a:p>
          <a:p>
            <a:endParaRPr lang="en-US" dirty="0"/>
          </a:p>
          <a:p>
            <a:r>
              <a:rPr lang="en-US" dirty="0"/>
              <a:t>However, there are more 10-foot-wide shared paths being built and these can accommodate people walking, biking or riding scooters. </a:t>
            </a:r>
          </a:p>
          <a:p>
            <a:endParaRPr lang="en-US" dirty="0"/>
          </a:p>
          <a:p>
            <a:r>
              <a:rPr lang="en-US" dirty="0"/>
              <a:t>If you ride your bicycle on the sidewalk, you must yield to anyone walking. If you are going to pass someone who is walking, you must warn them that you are passing, by announcing “on your left” or ring your bicycle bell.</a:t>
            </a:r>
          </a:p>
        </p:txBody>
      </p:sp>
      <p:sp>
        <p:nvSpPr>
          <p:cNvPr id="4" name="Slide Number Placeholder 3"/>
          <p:cNvSpPr>
            <a:spLocks noGrp="1"/>
          </p:cNvSpPr>
          <p:nvPr>
            <p:ph type="sldNum" sz="quarter" idx="5"/>
          </p:nvPr>
        </p:nvSpPr>
        <p:spPr/>
        <p:txBody>
          <a:bodyPr/>
          <a:lstStyle/>
          <a:p>
            <a:fld id="{AF95CBB3-DA3C-4381-9540-FD2B2D4A74DD}" type="slidenum">
              <a:rPr lang="en-US" smtClean="0"/>
              <a:t>15</a:t>
            </a:fld>
            <a:endParaRPr lang="en-US"/>
          </a:p>
        </p:txBody>
      </p:sp>
    </p:spTree>
    <p:extLst>
      <p:ext uri="{BB962C8B-B14F-4D97-AF65-F5344CB8AC3E}">
        <p14:creationId xmlns:p14="http://schemas.microsoft.com/office/powerpoint/2010/main" val="22800390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riding your bicycle in the road, in which direction is it safest to ride?</a:t>
            </a:r>
          </a:p>
          <a:p>
            <a:r>
              <a:rPr lang="en-US" dirty="0"/>
              <a:t>Raise your hand if you think it’s A. ride in the same direction as traffic?</a:t>
            </a:r>
          </a:p>
          <a:p>
            <a:r>
              <a:rPr lang="en-US" dirty="0"/>
              <a:t>Or B. Ride facing ongoing traffic?</a:t>
            </a:r>
          </a:p>
          <a:p>
            <a:endParaRPr lang="en-US" dirty="0"/>
          </a:p>
          <a:p>
            <a:r>
              <a:rPr lang="en-US" dirty="0"/>
              <a:t>The correct answer is A. Ride in the same direction as traffic.</a:t>
            </a:r>
          </a:p>
          <a:p>
            <a:endParaRPr lang="en-US" dirty="0"/>
          </a:p>
        </p:txBody>
      </p:sp>
      <p:sp>
        <p:nvSpPr>
          <p:cNvPr id="4" name="Slide Number Placeholder 3"/>
          <p:cNvSpPr>
            <a:spLocks noGrp="1"/>
          </p:cNvSpPr>
          <p:nvPr>
            <p:ph type="sldNum" sz="quarter" idx="5"/>
          </p:nvPr>
        </p:nvSpPr>
        <p:spPr/>
        <p:txBody>
          <a:bodyPr/>
          <a:lstStyle/>
          <a:p>
            <a:fld id="{AF95CBB3-DA3C-4381-9540-FD2B2D4A74DD}" type="slidenum">
              <a:rPr lang="en-US" smtClean="0"/>
              <a:t>16</a:t>
            </a:fld>
            <a:endParaRPr lang="en-US"/>
          </a:p>
        </p:txBody>
      </p:sp>
    </p:spTree>
    <p:extLst>
      <p:ext uri="{BB962C8B-B14F-4D97-AF65-F5344CB8AC3E}">
        <p14:creationId xmlns:p14="http://schemas.microsoft.com/office/powerpoint/2010/main" val="2920609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bicycle is a legal vehicle and when you ride a bicycle on roadways, you should ride with traffic and follow the same traffic rules as any vehicle.</a:t>
            </a:r>
          </a:p>
        </p:txBody>
      </p:sp>
      <p:sp>
        <p:nvSpPr>
          <p:cNvPr id="4" name="Slide Number Placeholder 3"/>
          <p:cNvSpPr>
            <a:spLocks noGrp="1"/>
          </p:cNvSpPr>
          <p:nvPr>
            <p:ph type="sldNum" sz="quarter" idx="5"/>
          </p:nvPr>
        </p:nvSpPr>
        <p:spPr/>
        <p:txBody>
          <a:bodyPr/>
          <a:lstStyle/>
          <a:p>
            <a:fld id="{AF95CBB3-DA3C-4381-9540-FD2B2D4A74DD}" type="slidenum">
              <a:rPr lang="en-US" smtClean="0"/>
              <a:t>17</a:t>
            </a:fld>
            <a:endParaRPr lang="en-US"/>
          </a:p>
        </p:txBody>
      </p:sp>
    </p:spTree>
    <p:extLst>
      <p:ext uri="{BB962C8B-B14F-4D97-AF65-F5344CB8AC3E}">
        <p14:creationId xmlns:p14="http://schemas.microsoft.com/office/powerpoint/2010/main" val="4083721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Segoe UI" panose="020B0502040204020203" pitchFamily="34" charset="0"/>
              </a:rPr>
              <a:t>If you ride a bicycle between sunset and sunrise – namely when it is dark – you should ride with bicycle lights on – a white light on the front and a red light and a red reflector in the rear.</a:t>
            </a:r>
          </a:p>
          <a:p>
            <a:pPr defTabSz="931774">
              <a:defRPr/>
            </a:pPr>
            <a:r>
              <a:rPr lang="en-US" sz="1800" dirty="0">
                <a:latin typeface="Segoe UI" panose="020B0502040204020203" pitchFamily="34" charset="0"/>
              </a:rPr>
              <a:t>Bicycle lights are vital for safety.</a:t>
            </a:r>
          </a:p>
          <a:p>
            <a:pPr defTabSz="931774">
              <a:defRPr/>
            </a:pPr>
            <a:r>
              <a:rPr lang="en-US" sz="1800" dirty="0">
                <a:latin typeface="Segoe UI" panose="020B0502040204020203" pitchFamily="34" charset="0"/>
              </a:rPr>
              <a:t>According to national statistics (NHTSA 2021), of all the people who killed while riding a bicycle, more than half of those people were riding their bicycles in the dark. </a:t>
            </a:r>
          </a:p>
          <a:p>
            <a:pPr defTabSz="931774">
              <a:defRPr/>
            </a:pPr>
            <a:endParaRPr lang="en-US" sz="1800" dirty="0">
              <a:latin typeface="Segoe UI" panose="020B0502040204020203" pitchFamily="34" charset="0"/>
            </a:endParaRPr>
          </a:p>
          <a:p>
            <a:pPr defTabSz="931774">
              <a:defRPr/>
            </a:pPr>
            <a:r>
              <a:rPr lang="en-US" sz="1800" dirty="0">
                <a:latin typeface="Segoe UI" panose="020B0502040204020203" pitchFamily="34" charset="0"/>
              </a:rPr>
              <a:t>We do have bicycle lights available in our safety kits.</a:t>
            </a:r>
            <a:endParaRPr lang="en-US" sz="18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F95CBB3-DA3C-4381-9540-FD2B2D4A74DD}" type="slidenum">
              <a:rPr lang="en-US" smtClean="0"/>
              <a:t>18</a:t>
            </a:fld>
            <a:endParaRPr lang="en-US"/>
          </a:p>
        </p:txBody>
      </p:sp>
    </p:spTree>
    <p:extLst>
      <p:ext uri="{BB962C8B-B14F-4D97-AF65-F5344CB8AC3E}">
        <p14:creationId xmlns:p14="http://schemas.microsoft.com/office/powerpoint/2010/main" val="2373960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being WalkWise – these are important tips for Safer Walking</a:t>
            </a:r>
          </a:p>
        </p:txBody>
      </p:sp>
      <p:sp>
        <p:nvSpPr>
          <p:cNvPr id="4" name="Slide Number Placeholder 3"/>
          <p:cNvSpPr>
            <a:spLocks noGrp="1"/>
          </p:cNvSpPr>
          <p:nvPr>
            <p:ph type="sldNum" sz="quarter" idx="5"/>
          </p:nvPr>
        </p:nvSpPr>
        <p:spPr/>
        <p:txBody>
          <a:bodyPr/>
          <a:lstStyle/>
          <a:p>
            <a:fld id="{AF95CBB3-DA3C-4381-9540-FD2B2D4A74DD}" type="slidenum">
              <a:rPr lang="en-US" smtClean="0"/>
              <a:t>19</a:t>
            </a:fld>
            <a:endParaRPr lang="en-US"/>
          </a:p>
        </p:txBody>
      </p:sp>
    </p:spTree>
    <p:extLst>
      <p:ext uri="{BB962C8B-B14F-4D97-AF65-F5344CB8AC3E}">
        <p14:creationId xmlns:p14="http://schemas.microsoft.com/office/powerpoint/2010/main" val="357687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Agenda includes these Tips for Safer Walking, Biking and Driving</a:t>
            </a:r>
          </a:p>
          <a:p>
            <a:r>
              <a:rPr lang="en-US" dirty="0"/>
              <a:t>Please ask questions. Some of these safety rules may be different from other places where you’ve lived or may be different from your own experiences.</a:t>
            </a:r>
          </a:p>
          <a:p>
            <a:r>
              <a:rPr lang="en-US" dirty="0"/>
              <a:t>We’ll take a pledge to be WALKWISE and then I’ll give out our WalkWise bags which contain safety gear and more safety information.</a:t>
            </a:r>
          </a:p>
          <a:p>
            <a:r>
              <a:rPr lang="en-US" dirty="0"/>
              <a:t>Then we hope you’ll help by further sharing this information.</a:t>
            </a:r>
          </a:p>
        </p:txBody>
      </p:sp>
      <p:sp>
        <p:nvSpPr>
          <p:cNvPr id="4" name="Slide Number Placeholder 3"/>
          <p:cNvSpPr>
            <a:spLocks noGrp="1"/>
          </p:cNvSpPr>
          <p:nvPr>
            <p:ph type="sldNum" sz="quarter" idx="5"/>
          </p:nvPr>
        </p:nvSpPr>
        <p:spPr/>
        <p:txBody>
          <a:bodyPr/>
          <a:lstStyle/>
          <a:p>
            <a:fld id="{AF95CBB3-DA3C-4381-9540-FD2B2D4A74DD}" type="slidenum">
              <a:rPr lang="en-US" smtClean="0"/>
              <a:t>2</a:t>
            </a:fld>
            <a:endParaRPr lang="en-US"/>
          </a:p>
        </p:txBody>
      </p:sp>
    </p:spTree>
    <p:extLst>
      <p:ext uri="{BB962C8B-B14F-4D97-AF65-F5344CB8AC3E}">
        <p14:creationId xmlns:p14="http://schemas.microsoft.com/office/powerpoint/2010/main" val="3272955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Segoe UI" panose="020B0502040204020203" pitchFamily="34" charset="0"/>
              </a:rPr>
              <a:t>The first W in WalkWise: Wear bright colors or reflective clothing to increase your visibility, especially at night.</a:t>
            </a:r>
          </a:p>
          <a:p>
            <a:pPr defTabSz="931774">
              <a:defRPr/>
            </a:pPr>
            <a:r>
              <a:rPr lang="en-US" sz="1800" dirty="0">
                <a:latin typeface="Segoe UI" panose="020B0502040204020203" pitchFamily="34" charset="0"/>
              </a:rPr>
              <a:t>Do you see someone in this photo?</a:t>
            </a:r>
          </a:p>
          <a:p>
            <a:pPr defTabSz="931774">
              <a:defRPr/>
            </a:pPr>
            <a:r>
              <a:rPr lang="en-US" sz="1800" dirty="0">
                <a:latin typeface="Segoe UI" panose="020B0502040204020203" pitchFamily="34" charset="0"/>
              </a:rPr>
              <a:t>What is the safety risk here?</a:t>
            </a:r>
          </a:p>
          <a:p>
            <a:pPr defTabSz="931774">
              <a:defRPr/>
            </a:pPr>
            <a:r>
              <a:rPr lang="en-US" sz="1800" dirty="0">
                <a:latin typeface="Arial" panose="020B0604020202020204" pitchFamily="34" charset="0"/>
              </a:rPr>
              <a:t>Yes, she is wearing a dark shirt and dark pants, which makes it difficult for someone who is driving a car to see her. </a:t>
            </a:r>
          </a:p>
          <a:p>
            <a:pPr defTabSz="931774">
              <a:defRPr/>
            </a:pPr>
            <a:endParaRPr lang="en-US" sz="1800" dirty="0">
              <a:latin typeface="Arial" panose="020B0604020202020204" pitchFamily="34" charset="0"/>
            </a:endParaRPr>
          </a:p>
          <a:p>
            <a:pPr defTabSz="931774">
              <a:defRPr/>
            </a:pPr>
            <a:r>
              <a:rPr lang="en-US" sz="1800" dirty="0">
                <a:latin typeface="Arial" panose="020B0604020202020204" pitchFamily="34" charset="0"/>
              </a:rPr>
              <a:t>In the safety kits we are giving out, there are bright yellow safety vests and lighted armbands to help improve your visibility at night.</a:t>
            </a:r>
          </a:p>
          <a:p>
            <a:pPr defTabSz="931774">
              <a:defRPr/>
            </a:pPr>
            <a:endParaRPr lang="en-US" sz="1800" dirty="0">
              <a:latin typeface="Arial" panose="020B0604020202020204" pitchFamily="34" charset="0"/>
            </a:endParaRPr>
          </a:p>
          <a:p>
            <a:pPr defTabSz="931774">
              <a:defRPr/>
            </a:pPr>
            <a:r>
              <a:rPr lang="en-US" sz="1800" dirty="0">
                <a:latin typeface="Arial" panose="020B0604020202020204" pitchFamily="34" charset="0"/>
              </a:rPr>
              <a:t>Here is another fact from national statistics (NHTSA), of all the people who were walking and killed in crashes, 77 percent of those people were killed in crashes that occurred in the dark. </a:t>
            </a:r>
          </a:p>
          <a:p>
            <a:endParaRPr lang="en-US" dirty="0"/>
          </a:p>
        </p:txBody>
      </p:sp>
      <p:sp>
        <p:nvSpPr>
          <p:cNvPr id="4" name="Slide Number Placeholder 3"/>
          <p:cNvSpPr>
            <a:spLocks noGrp="1"/>
          </p:cNvSpPr>
          <p:nvPr>
            <p:ph type="sldNum" sz="quarter" idx="5"/>
          </p:nvPr>
        </p:nvSpPr>
        <p:spPr/>
        <p:txBody>
          <a:bodyPr/>
          <a:lstStyle/>
          <a:p>
            <a:fld id="{AF95CBB3-DA3C-4381-9540-FD2B2D4A74DD}" type="slidenum">
              <a:rPr lang="en-US" smtClean="0"/>
              <a:t>20</a:t>
            </a:fld>
            <a:endParaRPr lang="en-US"/>
          </a:p>
        </p:txBody>
      </p:sp>
    </p:spTree>
    <p:extLst>
      <p:ext uri="{BB962C8B-B14F-4D97-AF65-F5344CB8AC3E}">
        <p14:creationId xmlns:p14="http://schemas.microsoft.com/office/powerpoint/2010/main" val="600855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 Always be Alert.</a:t>
            </a:r>
          </a:p>
          <a:p>
            <a:r>
              <a:rPr lang="en-US" dirty="0"/>
              <a:t>When you are crossing a road, your focus should be on your safety and on what the traffic is doing.</a:t>
            </a:r>
          </a:p>
          <a:p>
            <a:r>
              <a:rPr lang="en-US" dirty="0"/>
              <a:t>Just like in a car, a phone can be distracting while you’re walking. So stop texting or talking on your phone and put it away as you cross the street. </a:t>
            </a:r>
          </a:p>
        </p:txBody>
      </p:sp>
      <p:sp>
        <p:nvSpPr>
          <p:cNvPr id="4" name="Slide Number Placeholder 3"/>
          <p:cNvSpPr>
            <a:spLocks noGrp="1"/>
          </p:cNvSpPr>
          <p:nvPr>
            <p:ph type="sldNum" sz="quarter" idx="5"/>
          </p:nvPr>
        </p:nvSpPr>
        <p:spPr/>
        <p:txBody>
          <a:bodyPr/>
          <a:lstStyle/>
          <a:p>
            <a:fld id="{AF95CBB3-DA3C-4381-9540-FD2B2D4A74DD}" type="slidenum">
              <a:rPr lang="en-US" smtClean="0"/>
              <a:t>21</a:t>
            </a:fld>
            <a:endParaRPr lang="en-US"/>
          </a:p>
        </p:txBody>
      </p:sp>
    </p:spTree>
    <p:extLst>
      <p:ext uri="{BB962C8B-B14F-4D97-AF65-F5344CB8AC3E}">
        <p14:creationId xmlns:p14="http://schemas.microsoft.com/office/powerpoint/2010/main" val="1129149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 Look left, look right, and then look left again when you cross the road.</a:t>
            </a:r>
          </a:p>
          <a:p>
            <a:r>
              <a:rPr lang="en-US" dirty="0"/>
              <a:t>Make eye contact with drivers.</a:t>
            </a:r>
          </a:p>
          <a:p>
            <a:r>
              <a:rPr lang="en-US" dirty="0"/>
              <a:t>And look especially for drivers in cars making right hand turns. </a:t>
            </a:r>
          </a:p>
        </p:txBody>
      </p:sp>
      <p:sp>
        <p:nvSpPr>
          <p:cNvPr id="4" name="Slide Number Placeholder 3"/>
          <p:cNvSpPr>
            <a:spLocks noGrp="1"/>
          </p:cNvSpPr>
          <p:nvPr>
            <p:ph type="sldNum" sz="quarter" idx="5"/>
          </p:nvPr>
        </p:nvSpPr>
        <p:spPr/>
        <p:txBody>
          <a:bodyPr/>
          <a:lstStyle/>
          <a:p>
            <a:fld id="{AF95CBB3-DA3C-4381-9540-FD2B2D4A74DD}" type="slidenum">
              <a:rPr lang="en-US" smtClean="0"/>
              <a:t>22</a:t>
            </a:fld>
            <a:endParaRPr lang="en-US"/>
          </a:p>
        </p:txBody>
      </p:sp>
    </p:spTree>
    <p:extLst>
      <p:ext uri="{BB962C8B-B14F-4D97-AF65-F5344CB8AC3E}">
        <p14:creationId xmlns:p14="http://schemas.microsoft.com/office/powerpoint/2010/main" val="668375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 Know your surroundings. When you must cross multiple lane, higher speed streets, use extra caution.</a:t>
            </a:r>
          </a:p>
          <a:p>
            <a:r>
              <a:rPr lang="en-US" dirty="0"/>
              <a:t>There are 3 cars highlighted in yellow here. There is a man in the crosswalk and if he attempts to cross, those 3 cars are very close and pose the greatest risk to his safety.</a:t>
            </a:r>
          </a:p>
        </p:txBody>
      </p:sp>
      <p:sp>
        <p:nvSpPr>
          <p:cNvPr id="4" name="Slide Number Placeholder 3"/>
          <p:cNvSpPr>
            <a:spLocks noGrp="1"/>
          </p:cNvSpPr>
          <p:nvPr>
            <p:ph type="sldNum" sz="quarter" idx="5"/>
          </p:nvPr>
        </p:nvSpPr>
        <p:spPr/>
        <p:txBody>
          <a:bodyPr/>
          <a:lstStyle/>
          <a:p>
            <a:fld id="{AF95CBB3-DA3C-4381-9540-FD2B2D4A74DD}" type="slidenum">
              <a:rPr lang="en-US" smtClean="0"/>
              <a:t>23</a:t>
            </a:fld>
            <a:endParaRPr lang="en-US"/>
          </a:p>
        </p:txBody>
      </p:sp>
    </p:spTree>
    <p:extLst>
      <p:ext uri="{BB962C8B-B14F-4D97-AF65-F5344CB8AC3E}">
        <p14:creationId xmlns:p14="http://schemas.microsoft.com/office/powerpoint/2010/main" val="524506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 – Watch for cars in parking lots.</a:t>
            </a:r>
          </a:p>
          <a:p>
            <a:r>
              <a:rPr lang="en-US" dirty="0"/>
              <a:t>What is the risk in parking lots?</a:t>
            </a:r>
          </a:p>
          <a:p>
            <a:r>
              <a:rPr lang="en-US" dirty="0"/>
              <a:t>Yes, people who are backing out of spaces may not see you in their blind spots. While you’re walking through a parking lot, notice the cars ready to reverse. </a:t>
            </a:r>
          </a:p>
        </p:txBody>
      </p:sp>
      <p:sp>
        <p:nvSpPr>
          <p:cNvPr id="4" name="Slide Number Placeholder 3"/>
          <p:cNvSpPr>
            <a:spLocks noGrp="1"/>
          </p:cNvSpPr>
          <p:nvPr>
            <p:ph type="sldNum" sz="quarter" idx="5"/>
          </p:nvPr>
        </p:nvSpPr>
        <p:spPr/>
        <p:txBody>
          <a:bodyPr/>
          <a:lstStyle/>
          <a:p>
            <a:fld id="{AF95CBB3-DA3C-4381-9540-FD2B2D4A74DD}" type="slidenum">
              <a:rPr lang="en-US" smtClean="0"/>
              <a:t>24</a:t>
            </a:fld>
            <a:endParaRPr lang="en-US"/>
          </a:p>
        </p:txBody>
      </p:sp>
    </p:spTree>
    <p:extLst>
      <p:ext uri="{BB962C8B-B14F-4D97-AF65-F5344CB8AC3E}">
        <p14:creationId xmlns:p14="http://schemas.microsoft.com/office/powerpoint/2010/main" val="31719513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 Impaired walking, cycling or driving puts everyone at risk.</a:t>
            </a:r>
          </a:p>
          <a:p>
            <a:r>
              <a:rPr lang="en-US" dirty="0"/>
              <a:t>What happens when you consume alcohol or take drugs? </a:t>
            </a:r>
          </a:p>
          <a:p>
            <a:r>
              <a:rPr lang="en-US" dirty="0"/>
              <a:t>It affects your coordination, your reflexes. It alters your judgment and perception. You become less alert. It slows down your thinking. And you may be more apt to take risks. </a:t>
            </a:r>
          </a:p>
          <a:p>
            <a:r>
              <a:rPr lang="en-US" dirty="0"/>
              <a:t>So just as you should not drink and drive, you should not drink and ride a bicycle and you should be cautious even when you drink and walk.</a:t>
            </a:r>
          </a:p>
        </p:txBody>
      </p:sp>
      <p:sp>
        <p:nvSpPr>
          <p:cNvPr id="4" name="Slide Number Placeholder 3"/>
          <p:cNvSpPr>
            <a:spLocks noGrp="1"/>
          </p:cNvSpPr>
          <p:nvPr>
            <p:ph type="sldNum" sz="quarter" idx="5"/>
          </p:nvPr>
        </p:nvSpPr>
        <p:spPr/>
        <p:txBody>
          <a:bodyPr/>
          <a:lstStyle/>
          <a:p>
            <a:fld id="{AF95CBB3-DA3C-4381-9540-FD2B2D4A74DD}" type="slidenum">
              <a:rPr lang="en-US" smtClean="0"/>
              <a:t>25</a:t>
            </a:fld>
            <a:endParaRPr lang="en-US"/>
          </a:p>
        </p:txBody>
      </p:sp>
    </p:spTree>
    <p:extLst>
      <p:ext uri="{BB962C8B-B14F-4D97-AF65-F5344CB8AC3E}">
        <p14:creationId xmlns:p14="http://schemas.microsoft.com/office/powerpoint/2010/main" val="772337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 Stay on sidewalks when available. That’s what they’re there for – for people to walk or ride bicycles, away from vehicular traffic.</a:t>
            </a:r>
          </a:p>
        </p:txBody>
      </p:sp>
      <p:sp>
        <p:nvSpPr>
          <p:cNvPr id="4" name="Slide Number Placeholder 3"/>
          <p:cNvSpPr>
            <a:spLocks noGrp="1"/>
          </p:cNvSpPr>
          <p:nvPr>
            <p:ph type="sldNum" sz="quarter" idx="5"/>
          </p:nvPr>
        </p:nvSpPr>
        <p:spPr/>
        <p:txBody>
          <a:bodyPr/>
          <a:lstStyle/>
          <a:p>
            <a:fld id="{AF95CBB3-DA3C-4381-9540-FD2B2D4A74DD}" type="slidenum">
              <a:rPr lang="en-US" smtClean="0"/>
              <a:t>26</a:t>
            </a:fld>
            <a:endParaRPr lang="en-US"/>
          </a:p>
        </p:txBody>
      </p:sp>
    </p:spTree>
    <p:extLst>
      <p:ext uri="{BB962C8B-B14F-4D97-AF65-F5344CB8AC3E}">
        <p14:creationId xmlns:p14="http://schemas.microsoft.com/office/powerpoint/2010/main" val="1764228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dirty="0">
                <a:latin typeface="Segoe UI" panose="020B0502040204020203" pitchFamily="34" charset="0"/>
              </a:rPr>
              <a:t>And E – Expect the unexpected.</a:t>
            </a:r>
          </a:p>
          <a:p>
            <a:pPr defTabSz="931774">
              <a:defRPr/>
            </a:pPr>
            <a:r>
              <a:rPr lang="en-US" sz="1800" dirty="0">
                <a:latin typeface="Segoe UI" panose="020B0502040204020203" pitchFamily="34" charset="0"/>
              </a:rPr>
              <a:t>You should walk defensively for your own safety.</a:t>
            </a:r>
          </a:p>
          <a:p>
            <a:pPr defTabSz="931774">
              <a:defRPr/>
            </a:pPr>
            <a:r>
              <a:rPr lang="en-US" sz="1800" dirty="0">
                <a:latin typeface="Segoe UI" panose="020B0502040204020203" pitchFamily="34" charset="0"/>
              </a:rPr>
              <a:t>You never know when a car will fail to yield.</a:t>
            </a:r>
            <a:endParaRPr lang="en-US" sz="1800" dirty="0">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F95CBB3-DA3C-4381-9540-FD2B2D4A74DD}" type="slidenum">
              <a:rPr lang="en-US" smtClean="0"/>
              <a:t>27</a:t>
            </a:fld>
            <a:endParaRPr lang="en-US"/>
          </a:p>
        </p:txBody>
      </p:sp>
    </p:spTree>
    <p:extLst>
      <p:ext uri="{BB962C8B-B14F-4D97-AF65-F5344CB8AC3E}">
        <p14:creationId xmlns:p14="http://schemas.microsoft.com/office/powerpoint/2010/main" val="6717789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the WalkWise tips:</a:t>
            </a:r>
          </a:p>
          <a:p>
            <a:r>
              <a:rPr lang="en-US" dirty="0"/>
              <a:t>W – Wear bright colors or reflective clothing.</a:t>
            </a:r>
          </a:p>
          <a:p>
            <a:r>
              <a:rPr lang="en-US" dirty="0"/>
              <a:t>A – Always be Alert</a:t>
            </a:r>
          </a:p>
          <a:p>
            <a:r>
              <a:rPr lang="en-US" dirty="0"/>
              <a:t>L – Look left, right and left again.</a:t>
            </a:r>
          </a:p>
          <a:p>
            <a:r>
              <a:rPr lang="en-US" dirty="0"/>
              <a:t>K – Know Your Surroundings.</a:t>
            </a:r>
          </a:p>
          <a:p>
            <a:r>
              <a:rPr lang="en-US" dirty="0"/>
              <a:t>W – Watch for cars in parking lots</a:t>
            </a:r>
          </a:p>
          <a:p>
            <a:r>
              <a:rPr lang="en-US" dirty="0"/>
              <a:t>I – Impaired walking, cycling, and driving can be hazardous.</a:t>
            </a:r>
          </a:p>
          <a:p>
            <a:r>
              <a:rPr lang="en-US" dirty="0"/>
              <a:t>S – Stay on sidewalks.</a:t>
            </a:r>
          </a:p>
          <a:p>
            <a:r>
              <a:rPr lang="en-US" dirty="0"/>
              <a:t>E – Expect the unexpected.</a:t>
            </a:r>
          </a:p>
        </p:txBody>
      </p:sp>
      <p:sp>
        <p:nvSpPr>
          <p:cNvPr id="4" name="Slide Number Placeholder 3"/>
          <p:cNvSpPr>
            <a:spLocks noGrp="1"/>
          </p:cNvSpPr>
          <p:nvPr>
            <p:ph type="sldNum" sz="quarter" idx="5"/>
          </p:nvPr>
        </p:nvSpPr>
        <p:spPr/>
        <p:txBody>
          <a:bodyPr/>
          <a:lstStyle/>
          <a:p>
            <a:fld id="{AF95CBB3-DA3C-4381-9540-FD2B2D4A74DD}" type="slidenum">
              <a:rPr lang="en-US" smtClean="0"/>
              <a:t>28</a:t>
            </a:fld>
            <a:endParaRPr lang="en-US"/>
          </a:p>
        </p:txBody>
      </p:sp>
    </p:spTree>
    <p:extLst>
      <p:ext uri="{BB962C8B-B14F-4D97-AF65-F5344CB8AC3E}">
        <p14:creationId xmlns:p14="http://schemas.microsoft.com/office/powerpoint/2010/main" val="184488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test your knowledge.</a:t>
            </a:r>
          </a:p>
        </p:txBody>
      </p:sp>
      <p:sp>
        <p:nvSpPr>
          <p:cNvPr id="4" name="Slide Number Placeholder 3"/>
          <p:cNvSpPr>
            <a:spLocks noGrp="1"/>
          </p:cNvSpPr>
          <p:nvPr>
            <p:ph type="sldNum" sz="quarter" idx="5"/>
          </p:nvPr>
        </p:nvSpPr>
        <p:spPr/>
        <p:txBody>
          <a:bodyPr/>
          <a:lstStyle/>
          <a:p>
            <a:fld id="{AF95CBB3-DA3C-4381-9540-FD2B2D4A74DD}" type="slidenum">
              <a:rPr lang="en-US" smtClean="0"/>
              <a:t>29</a:t>
            </a:fld>
            <a:endParaRPr lang="en-US"/>
          </a:p>
        </p:txBody>
      </p:sp>
    </p:spTree>
    <p:extLst>
      <p:ext uri="{BB962C8B-B14F-4D97-AF65-F5344CB8AC3E}">
        <p14:creationId xmlns:p14="http://schemas.microsoft.com/office/powerpoint/2010/main" val="2328109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see if anyone knows:</a:t>
            </a:r>
          </a:p>
          <a:p>
            <a:r>
              <a:rPr lang="en-US" dirty="0"/>
              <a:t>On average, how many people die every day in Florida due to traffic crashes?</a:t>
            </a:r>
          </a:p>
          <a:p>
            <a:r>
              <a:rPr lang="en-US" dirty="0"/>
              <a:t>By a show of hands, how many people think it’s A – 0 to 3 people?</a:t>
            </a:r>
          </a:p>
          <a:p>
            <a:r>
              <a:rPr lang="en-US" dirty="0"/>
              <a:t>How many think it’s B – 4 to 7 people</a:t>
            </a:r>
          </a:p>
          <a:p>
            <a:r>
              <a:rPr lang="en-US" dirty="0"/>
              <a:t>How many think it’s C – 8 to 10 people </a:t>
            </a:r>
          </a:p>
          <a:p>
            <a:r>
              <a:rPr lang="en-US" dirty="0"/>
              <a:t>And how many think it’s D – 11 to 15 people?</a:t>
            </a:r>
          </a:p>
          <a:p>
            <a:endParaRPr lang="en-US" dirty="0"/>
          </a:p>
          <a:p>
            <a:r>
              <a:rPr lang="en-US" dirty="0"/>
              <a:t>The correct answer is C – 8 to 10 people.</a:t>
            </a:r>
          </a:p>
        </p:txBody>
      </p:sp>
      <p:sp>
        <p:nvSpPr>
          <p:cNvPr id="4" name="Slide Number Placeholder 3"/>
          <p:cNvSpPr>
            <a:spLocks noGrp="1"/>
          </p:cNvSpPr>
          <p:nvPr>
            <p:ph type="sldNum" sz="quarter" idx="5"/>
          </p:nvPr>
        </p:nvSpPr>
        <p:spPr/>
        <p:txBody>
          <a:bodyPr/>
          <a:lstStyle/>
          <a:p>
            <a:fld id="{AF95CBB3-DA3C-4381-9540-FD2B2D4A74DD}" type="slidenum">
              <a:rPr lang="en-US" smtClean="0"/>
              <a:t>3</a:t>
            </a:fld>
            <a:endParaRPr lang="en-US"/>
          </a:p>
        </p:txBody>
      </p:sp>
    </p:spTree>
    <p:extLst>
      <p:ext uri="{BB962C8B-B14F-4D97-AF65-F5344CB8AC3E}">
        <p14:creationId xmlns:p14="http://schemas.microsoft.com/office/powerpoint/2010/main" val="912325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walking and there are no sidewalks, you should</a:t>
            </a:r>
          </a:p>
          <a:p>
            <a:pPr marL="228600" indent="-228600">
              <a:buAutoNum type="alphaUcPeriod"/>
            </a:pPr>
            <a:r>
              <a:rPr lang="en-US" dirty="0"/>
              <a:t>Walk facing traffic or</a:t>
            </a:r>
          </a:p>
          <a:p>
            <a:pPr marL="228600" indent="-228600">
              <a:buAutoNum type="alphaUcPeriod"/>
            </a:pPr>
            <a:r>
              <a:rPr lang="en-US" dirty="0"/>
              <a:t>Walk in the same direction as traffic</a:t>
            </a:r>
          </a:p>
          <a:p>
            <a:pPr marL="0" indent="0">
              <a:buNone/>
            </a:pPr>
            <a:r>
              <a:rPr lang="en-US" dirty="0"/>
              <a:t>The answer is A – walk facing traffic.</a:t>
            </a:r>
          </a:p>
        </p:txBody>
      </p:sp>
      <p:sp>
        <p:nvSpPr>
          <p:cNvPr id="4" name="Slide Number Placeholder 3"/>
          <p:cNvSpPr>
            <a:spLocks noGrp="1"/>
          </p:cNvSpPr>
          <p:nvPr>
            <p:ph type="sldNum" sz="quarter" idx="5"/>
          </p:nvPr>
        </p:nvSpPr>
        <p:spPr/>
        <p:txBody>
          <a:bodyPr/>
          <a:lstStyle/>
          <a:p>
            <a:fld id="{AF95CBB3-DA3C-4381-9540-FD2B2D4A74DD}" type="slidenum">
              <a:rPr lang="en-US" smtClean="0"/>
              <a:t>30</a:t>
            </a:fld>
            <a:endParaRPr lang="en-US"/>
          </a:p>
        </p:txBody>
      </p:sp>
    </p:spTree>
    <p:extLst>
      <p:ext uri="{BB962C8B-B14F-4D97-AF65-F5344CB8AC3E}">
        <p14:creationId xmlns:p14="http://schemas.microsoft.com/office/powerpoint/2010/main" val="3725543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riding a bicycle on the road, in which direction should a person ride?</a:t>
            </a:r>
          </a:p>
          <a:p>
            <a:pPr marL="228600" indent="-228600">
              <a:buAutoNum type="alphaUcPeriod"/>
            </a:pPr>
            <a:r>
              <a:rPr lang="en-US" dirty="0"/>
              <a:t>Ride in the same direction as traffic</a:t>
            </a:r>
          </a:p>
          <a:p>
            <a:pPr marL="228600" indent="-228600">
              <a:buAutoNum type="alphaUcPeriod"/>
            </a:pPr>
            <a:r>
              <a:rPr lang="en-US" dirty="0"/>
              <a:t>Ride facing oncoming traffic</a:t>
            </a:r>
          </a:p>
          <a:p>
            <a:pPr marL="0" indent="0">
              <a:buNone/>
            </a:pPr>
            <a:r>
              <a:rPr lang="en-US" dirty="0"/>
              <a:t>The answer is A. ride in the same direction as traffic.</a:t>
            </a:r>
          </a:p>
        </p:txBody>
      </p:sp>
      <p:sp>
        <p:nvSpPr>
          <p:cNvPr id="4" name="Slide Number Placeholder 3"/>
          <p:cNvSpPr>
            <a:spLocks noGrp="1"/>
          </p:cNvSpPr>
          <p:nvPr>
            <p:ph type="sldNum" sz="quarter" idx="5"/>
          </p:nvPr>
        </p:nvSpPr>
        <p:spPr/>
        <p:txBody>
          <a:bodyPr/>
          <a:lstStyle/>
          <a:p>
            <a:fld id="{AF95CBB3-DA3C-4381-9540-FD2B2D4A74DD}" type="slidenum">
              <a:rPr lang="en-US" smtClean="0"/>
              <a:t>31</a:t>
            </a:fld>
            <a:endParaRPr lang="en-US"/>
          </a:p>
        </p:txBody>
      </p:sp>
    </p:spTree>
    <p:extLst>
      <p:ext uri="{BB962C8B-B14F-4D97-AF65-F5344CB8AC3E}">
        <p14:creationId xmlns:p14="http://schemas.microsoft.com/office/powerpoint/2010/main" val="987270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Florida, people are legally allowed to ride bicycles on sidewalks.</a:t>
            </a:r>
          </a:p>
          <a:p>
            <a:r>
              <a:rPr lang="en-US" dirty="0"/>
              <a:t>Is that True or False? </a:t>
            </a:r>
          </a:p>
          <a:p>
            <a:r>
              <a:rPr lang="en-US" dirty="0"/>
              <a:t>The answer is A. That is true.</a:t>
            </a:r>
          </a:p>
        </p:txBody>
      </p:sp>
      <p:sp>
        <p:nvSpPr>
          <p:cNvPr id="4" name="Slide Number Placeholder 3"/>
          <p:cNvSpPr>
            <a:spLocks noGrp="1"/>
          </p:cNvSpPr>
          <p:nvPr>
            <p:ph type="sldNum" sz="quarter" idx="5"/>
          </p:nvPr>
        </p:nvSpPr>
        <p:spPr/>
        <p:txBody>
          <a:bodyPr/>
          <a:lstStyle/>
          <a:p>
            <a:fld id="{AF95CBB3-DA3C-4381-9540-FD2B2D4A74DD}" type="slidenum">
              <a:rPr lang="en-US" smtClean="0"/>
              <a:t>32</a:t>
            </a:fld>
            <a:endParaRPr lang="en-US"/>
          </a:p>
        </p:txBody>
      </p:sp>
    </p:spTree>
    <p:extLst>
      <p:ext uri="{BB962C8B-B14F-4D97-AF65-F5344CB8AC3E}">
        <p14:creationId xmlns:p14="http://schemas.microsoft.com/office/powerpoint/2010/main" val="3867430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last question – What do you believe is the most important behavior you can practice when walking?</a:t>
            </a:r>
          </a:p>
          <a:p>
            <a:pPr marL="228600" indent="-228600">
              <a:buAutoNum type="alphaUcPeriod"/>
            </a:pPr>
            <a:r>
              <a:rPr lang="en-US" dirty="0"/>
              <a:t>Don’t drink and walk.</a:t>
            </a:r>
          </a:p>
          <a:p>
            <a:pPr marL="228600" indent="-228600">
              <a:buAutoNum type="alphaUcPeriod"/>
            </a:pPr>
            <a:r>
              <a:rPr lang="en-US" dirty="0"/>
              <a:t>Wear bright colors.</a:t>
            </a:r>
          </a:p>
          <a:p>
            <a:pPr marL="228600" indent="-228600">
              <a:buAutoNum type="alphaUcPeriod"/>
            </a:pPr>
            <a:r>
              <a:rPr lang="en-US" dirty="0"/>
              <a:t>Be alert. Expect the unexpected</a:t>
            </a:r>
          </a:p>
          <a:p>
            <a:pPr marL="228600" indent="-228600">
              <a:buAutoNum type="alphaUcPeriod"/>
            </a:pPr>
            <a:r>
              <a:rPr lang="en-US" dirty="0"/>
              <a:t>Follow the law.</a:t>
            </a:r>
          </a:p>
          <a:p>
            <a:pPr marL="228600" indent="-228600">
              <a:buAutoNum type="alphaUcPeriod"/>
            </a:pPr>
            <a:endParaRPr lang="en-US" dirty="0"/>
          </a:p>
          <a:p>
            <a:pPr marL="0" indent="0">
              <a:buNone/>
            </a:pPr>
            <a:r>
              <a:rPr lang="en-US" dirty="0"/>
              <a:t>All of these behaviors are included in our safety tips. But C encapsulates them – Be alert and expect the unexpected</a:t>
            </a:r>
          </a:p>
          <a:p>
            <a:pPr marL="0" indent="0">
              <a:buNone/>
            </a:pPr>
            <a:endParaRPr lang="en-US" dirty="0"/>
          </a:p>
        </p:txBody>
      </p:sp>
      <p:sp>
        <p:nvSpPr>
          <p:cNvPr id="4" name="Slide Number Placeholder 3"/>
          <p:cNvSpPr>
            <a:spLocks noGrp="1"/>
          </p:cNvSpPr>
          <p:nvPr>
            <p:ph type="sldNum" sz="quarter" idx="5"/>
          </p:nvPr>
        </p:nvSpPr>
        <p:spPr/>
        <p:txBody>
          <a:bodyPr/>
          <a:lstStyle/>
          <a:p>
            <a:fld id="{AF95CBB3-DA3C-4381-9540-FD2B2D4A74DD}" type="slidenum">
              <a:rPr lang="en-US" smtClean="0"/>
              <a:t>33</a:t>
            </a:fld>
            <a:endParaRPr lang="en-US"/>
          </a:p>
        </p:txBody>
      </p:sp>
    </p:spTree>
    <p:extLst>
      <p:ext uri="{BB962C8B-B14F-4D97-AF65-F5344CB8AC3E}">
        <p14:creationId xmlns:p14="http://schemas.microsoft.com/office/powerpoint/2010/main" val="1549435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would you raise your hands and recite this pledge to be WalkWise</a:t>
            </a:r>
          </a:p>
          <a:p>
            <a:endParaRPr lang="en-US" dirty="0"/>
          </a:p>
          <a:p>
            <a:r>
              <a:rPr lang="en-US" dirty="0"/>
              <a:t>Safety starts with me.</a:t>
            </a:r>
          </a:p>
          <a:p>
            <a:r>
              <a:rPr lang="en-US" dirty="0"/>
              <a:t>Safety starts with you.</a:t>
            </a:r>
          </a:p>
          <a:p>
            <a:endParaRPr lang="en-US" dirty="0"/>
          </a:p>
          <a:p>
            <a:r>
              <a:rPr lang="en-US" dirty="0"/>
              <a:t>I pledge </a:t>
            </a:r>
          </a:p>
          <a:p>
            <a:r>
              <a:rPr lang="en-US" dirty="0"/>
              <a:t>To walk, bike, and drive safely</a:t>
            </a:r>
          </a:p>
          <a:p>
            <a:r>
              <a:rPr lang="en-US" dirty="0"/>
              <a:t>And spread the word</a:t>
            </a:r>
          </a:p>
          <a:p>
            <a:r>
              <a:rPr lang="en-US" dirty="0"/>
              <a:t>About the importance of safe behaviors</a:t>
            </a:r>
          </a:p>
          <a:p>
            <a:r>
              <a:rPr lang="en-US" dirty="0"/>
              <a:t>To my friends, family, neighbors, co-workers and others.</a:t>
            </a:r>
          </a:p>
        </p:txBody>
      </p:sp>
      <p:sp>
        <p:nvSpPr>
          <p:cNvPr id="4" name="Slide Number Placeholder 3"/>
          <p:cNvSpPr>
            <a:spLocks noGrp="1"/>
          </p:cNvSpPr>
          <p:nvPr>
            <p:ph type="sldNum" sz="quarter" idx="5"/>
          </p:nvPr>
        </p:nvSpPr>
        <p:spPr/>
        <p:txBody>
          <a:bodyPr/>
          <a:lstStyle/>
          <a:p>
            <a:fld id="{AF95CBB3-DA3C-4381-9540-FD2B2D4A74DD}" type="slidenum">
              <a:rPr lang="en-US" smtClean="0"/>
              <a:t>34</a:t>
            </a:fld>
            <a:endParaRPr lang="en-US"/>
          </a:p>
        </p:txBody>
      </p:sp>
    </p:spTree>
    <p:extLst>
      <p:ext uri="{BB962C8B-B14F-4D97-AF65-F5344CB8AC3E}">
        <p14:creationId xmlns:p14="http://schemas.microsoft.com/office/powerpoint/2010/main" val="2193654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yes we do want you to go out and walk and bike!</a:t>
            </a:r>
          </a:p>
          <a:p>
            <a:r>
              <a:rPr lang="en-US" dirty="0"/>
              <a:t>This may be your means of transportation. It’s good for your health. And it’s part of being in our community.</a:t>
            </a:r>
          </a:p>
        </p:txBody>
      </p:sp>
      <p:sp>
        <p:nvSpPr>
          <p:cNvPr id="4" name="Slide Number Placeholder 3"/>
          <p:cNvSpPr>
            <a:spLocks noGrp="1"/>
          </p:cNvSpPr>
          <p:nvPr>
            <p:ph type="sldNum" sz="quarter" idx="5"/>
          </p:nvPr>
        </p:nvSpPr>
        <p:spPr/>
        <p:txBody>
          <a:bodyPr/>
          <a:lstStyle/>
          <a:p>
            <a:fld id="{AF95CBB3-DA3C-4381-9540-FD2B2D4A74DD}" type="slidenum">
              <a:rPr lang="en-US" smtClean="0"/>
              <a:t>35</a:t>
            </a:fld>
            <a:endParaRPr lang="en-US"/>
          </a:p>
        </p:txBody>
      </p:sp>
    </p:spTree>
    <p:extLst>
      <p:ext uri="{BB962C8B-B14F-4D97-AF65-F5344CB8AC3E}">
        <p14:creationId xmlns:p14="http://schemas.microsoft.com/office/powerpoint/2010/main" val="3304707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help others to be WalkWise.</a:t>
            </a:r>
          </a:p>
          <a:p>
            <a:r>
              <a:rPr lang="en-US" dirty="0"/>
              <a:t>Share this information.</a:t>
            </a:r>
          </a:p>
          <a:p>
            <a:r>
              <a:rPr lang="en-US" dirty="0"/>
              <a:t>Let friends and others know about these presentations</a:t>
            </a:r>
          </a:p>
          <a:p>
            <a:r>
              <a:rPr lang="en-US" dirty="0"/>
              <a:t>On your social media, share these tips</a:t>
            </a:r>
          </a:p>
          <a:p>
            <a:r>
              <a:rPr lang="en-US" dirty="0"/>
              <a:t>You can also visit the WalkWiseFlorida.com website and the website for the FDOT District 5 Office of Safety</a:t>
            </a:r>
          </a:p>
          <a:p>
            <a:endParaRPr lang="en-US" dirty="0"/>
          </a:p>
          <a:p>
            <a:r>
              <a:rPr lang="en-US" dirty="0"/>
              <a:t>Any questions?</a:t>
            </a:r>
          </a:p>
          <a:p>
            <a:endParaRPr lang="en-US" dirty="0"/>
          </a:p>
          <a:p>
            <a:r>
              <a:rPr lang="en-US" dirty="0"/>
              <a:t>Thank you again for your attention and please be WalkWise.</a:t>
            </a:r>
          </a:p>
          <a:p>
            <a:r>
              <a:rPr lang="en-US" dirty="0"/>
              <a:t>We have safety kits available for everyone.</a:t>
            </a:r>
          </a:p>
          <a:p>
            <a:endParaRPr lang="en-US" dirty="0"/>
          </a:p>
        </p:txBody>
      </p:sp>
      <p:sp>
        <p:nvSpPr>
          <p:cNvPr id="4" name="Slide Number Placeholder 3"/>
          <p:cNvSpPr>
            <a:spLocks noGrp="1"/>
          </p:cNvSpPr>
          <p:nvPr>
            <p:ph type="sldNum" sz="quarter" idx="5"/>
          </p:nvPr>
        </p:nvSpPr>
        <p:spPr/>
        <p:txBody>
          <a:bodyPr/>
          <a:lstStyle/>
          <a:p>
            <a:fld id="{AF95CBB3-DA3C-4381-9540-FD2B2D4A74DD}" type="slidenum">
              <a:rPr lang="en-US" smtClean="0"/>
              <a:t>36</a:t>
            </a:fld>
            <a:endParaRPr lang="en-US"/>
          </a:p>
        </p:txBody>
      </p:sp>
    </p:spTree>
    <p:extLst>
      <p:ext uri="{BB962C8B-B14F-4D97-AF65-F5344CB8AC3E}">
        <p14:creationId xmlns:p14="http://schemas.microsoft.com/office/powerpoint/2010/main" val="19070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day in Florida, an average of 9 people die and 49 people are seriously injured on Florida’s roadways.</a:t>
            </a:r>
          </a:p>
          <a:p>
            <a:endParaRPr lang="en-US" dirty="0"/>
          </a:p>
          <a:p>
            <a:r>
              <a:rPr lang="en-US" dirty="0"/>
              <a:t>For those who thought that it was D – 11 to 15 people, you may have been thinking of those who were in severe crashes. Thanks to medical advancements, more people are able to survive those crashes.</a:t>
            </a:r>
          </a:p>
          <a:p>
            <a:endParaRPr lang="en-US" dirty="0"/>
          </a:p>
          <a:p>
            <a:r>
              <a:rPr lang="en-US" dirty="0"/>
              <a:t>But still, 9 people dying each day is too many.</a:t>
            </a:r>
          </a:p>
          <a:p>
            <a:r>
              <a:rPr lang="en-US" dirty="0"/>
              <a:t>The only acceptable number is Zero. That’s why Florida has a Target Zero. We are aiming to reduce road fatalities and serious injuries to Zero.</a:t>
            </a:r>
          </a:p>
          <a:p>
            <a:endParaRPr lang="en-US" dirty="0"/>
          </a:p>
          <a:p>
            <a:r>
              <a:rPr lang="en-US" dirty="0"/>
              <a:t>Safety Begins with Me</a:t>
            </a:r>
          </a:p>
          <a:p>
            <a:r>
              <a:rPr lang="en-US" dirty="0"/>
              <a:t>Safety Begins with You</a:t>
            </a:r>
          </a:p>
        </p:txBody>
      </p:sp>
      <p:sp>
        <p:nvSpPr>
          <p:cNvPr id="4" name="Slide Number Placeholder 3"/>
          <p:cNvSpPr>
            <a:spLocks noGrp="1"/>
          </p:cNvSpPr>
          <p:nvPr>
            <p:ph type="sldNum" sz="quarter" idx="5"/>
          </p:nvPr>
        </p:nvSpPr>
        <p:spPr/>
        <p:txBody>
          <a:bodyPr/>
          <a:lstStyle/>
          <a:p>
            <a:fld id="{AF95CBB3-DA3C-4381-9540-FD2B2D4A74DD}" type="slidenum">
              <a:rPr lang="en-US" smtClean="0"/>
              <a:t>4</a:t>
            </a:fld>
            <a:endParaRPr lang="en-US"/>
          </a:p>
        </p:txBody>
      </p:sp>
    </p:spTree>
    <p:extLst>
      <p:ext uri="{BB962C8B-B14F-4D97-AF65-F5344CB8AC3E}">
        <p14:creationId xmlns:p14="http://schemas.microsoft.com/office/powerpoint/2010/main" val="325555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who is a pedestrian?</a:t>
            </a:r>
          </a:p>
          <a:p>
            <a:r>
              <a:rPr lang="en-US" dirty="0"/>
              <a:t>These photos show various people – a couple on the sidewalk, a man with a walker in a crosswalk, a woman and a dog, and several school children.</a:t>
            </a:r>
          </a:p>
          <a:p>
            <a:r>
              <a:rPr lang="en-US" dirty="0"/>
              <a:t>Are all of these people pedestrians?</a:t>
            </a:r>
          </a:p>
          <a:p>
            <a:r>
              <a:rPr lang="en-US" dirty="0"/>
              <a:t>Are all of us pedestrians?</a:t>
            </a:r>
          </a:p>
          <a:p>
            <a:r>
              <a:rPr lang="en-US" dirty="0"/>
              <a:t>Yes, at some point in the day, we are pedestrians, walking outside.</a:t>
            </a:r>
          </a:p>
        </p:txBody>
      </p:sp>
      <p:sp>
        <p:nvSpPr>
          <p:cNvPr id="4" name="Slide Number Placeholder 3"/>
          <p:cNvSpPr>
            <a:spLocks noGrp="1"/>
          </p:cNvSpPr>
          <p:nvPr>
            <p:ph type="sldNum" sz="quarter" idx="5"/>
          </p:nvPr>
        </p:nvSpPr>
        <p:spPr/>
        <p:txBody>
          <a:bodyPr/>
          <a:lstStyle/>
          <a:p>
            <a:fld id="{AF95CBB3-DA3C-4381-9540-FD2B2D4A74DD}" type="slidenum">
              <a:rPr lang="en-US" smtClean="0"/>
              <a:t>5</a:t>
            </a:fld>
            <a:endParaRPr lang="en-US"/>
          </a:p>
        </p:txBody>
      </p:sp>
    </p:spTree>
    <p:extLst>
      <p:ext uri="{BB962C8B-B14F-4D97-AF65-F5344CB8AC3E}">
        <p14:creationId xmlns:p14="http://schemas.microsoft.com/office/powerpoint/2010/main" val="39792230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you feel about walking and biking outside.</a:t>
            </a:r>
          </a:p>
          <a:p>
            <a:r>
              <a:rPr lang="en-US" dirty="0"/>
              <a:t>In your opinion, how safe are the roads in Florida for people who walk and bike?</a:t>
            </a:r>
          </a:p>
          <a:p>
            <a:r>
              <a:rPr lang="en-US" dirty="0"/>
              <a:t>By a show of hands, how many people think the roads are very safe?</a:t>
            </a:r>
          </a:p>
          <a:p>
            <a:r>
              <a:rPr lang="en-US" dirty="0"/>
              <a:t>Somewhat safe?</a:t>
            </a:r>
          </a:p>
          <a:p>
            <a:r>
              <a:rPr lang="en-US" dirty="0"/>
              <a:t>Neither safe nor unsafe?</a:t>
            </a:r>
          </a:p>
          <a:p>
            <a:r>
              <a:rPr lang="en-US" dirty="0"/>
              <a:t>Somewhat unsafe?</a:t>
            </a:r>
          </a:p>
          <a:p>
            <a:r>
              <a:rPr lang="en-US" dirty="0"/>
              <a:t>Or do you think the roads are very unsafe for people who walk and bike?</a:t>
            </a:r>
          </a:p>
        </p:txBody>
      </p:sp>
      <p:sp>
        <p:nvSpPr>
          <p:cNvPr id="4" name="Slide Number Placeholder 3"/>
          <p:cNvSpPr>
            <a:spLocks noGrp="1"/>
          </p:cNvSpPr>
          <p:nvPr>
            <p:ph type="sldNum" sz="quarter" idx="5"/>
          </p:nvPr>
        </p:nvSpPr>
        <p:spPr/>
        <p:txBody>
          <a:bodyPr/>
          <a:lstStyle/>
          <a:p>
            <a:fld id="{AF95CBB3-DA3C-4381-9540-FD2B2D4A74DD}" type="slidenum">
              <a:rPr lang="en-US" smtClean="0"/>
              <a:t>6</a:t>
            </a:fld>
            <a:endParaRPr lang="en-US"/>
          </a:p>
        </p:txBody>
      </p:sp>
    </p:spTree>
    <p:extLst>
      <p:ext uri="{BB962C8B-B14F-4D97-AF65-F5344CB8AC3E}">
        <p14:creationId xmlns:p14="http://schemas.microsoft.com/office/powerpoint/2010/main" val="307509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more about that. What makes you feel safe or unsafe when you walk or bike?</a:t>
            </a:r>
          </a:p>
          <a:p>
            <a:r>
              <a:rPr lang="en-US" dirty="0"/>
              <a:t>(Allow some discussion)</a:t>
            </a:r>
          </a:p>
        </p:txBody>
      </p:sp>
      <p:sp>
        <p:nvSpPr>
          <p:cNvPr id="4" name="Slide Number Placeholder 3"/>
          <p:cNvSpPr>
            <a:spLocks noGrp="1"/>
          </p:cNvSpPr>
          <p:nvPr>
            <p:ph type="sldNum" sz="quarter" idx="5"/>
          </p:nvPr>
        </p:nvSpPr>
        <p:spPr/>
        <p:txBody>
          <a:bodyPr/>
          <a:lstStyle/>
          <a:p>
            <a:fld id="{AF95CBB3-DA3C-4381-9540-FD2B2D4A74DD}" type="slidenum">
              <a:rPr lang="en-US" smtClean="0"/>
              <a:t>7</a:t>
            </a:fld>
            <a:endParaRPr lang="en-US"/>
          </a:p>
        </p:txBody>
      </p:sp>
    </p:spTree>
    <p:extLst>
      <p:ext uri="{BB962C8B-B14F-4D97-AF65-F5344CB8AC3E}">
        <p14:creationId xmlns:p14="http://schemas.microsoft.com/office/powerpoint/2010/main" val="2330716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your safety as a pedestrian.</a:t>
            </a:r>
          </a:p>
          <a:p>
            <a:r>
              <a:rPr lang="en-US" dirty="0"/>
              <a:t>When there are no sidewalks, in which direction should you walk?</a:t>
            </a:r>
          </a:p>
          <a:p>
            <a:r>
              <a:rPr lang="en-US" dirty="0"/>
              <a:t>With a show of hands, do you think you should walk facing traffic?</a:t>
            </a:r>
          </a:p>
          <a:p>
            <a:r>
              <a:rPr lang="en-US" dirty="0"/>
              <a:t>Or should you walk in the same direction as traffic? </a:t>
            </a:r>
          </a:p>
          <a:p>
            <a:r>
              <a:rPr lang="en-US" dirty="0"/>
              <a:t>Or maybe you don’t know.</a:t>
            </a:r>
          </a:p>
          <a:p>
            <a:endParaRPr lang="en-US" dirty="0"/>
          </a:p>
          <a:p>
            <a:r>
              <a:rPr lang="en-US" dirty="0"/>
              <a:t>The answer is A, You should walk facing traffic.</a:t>
            </a:r>
          </a:p>
        </p:txBody>
      </p:sp>
      <p:sp>
        <p:nvSpPr>
          <p:cNvPr id="4" name="Slide Number Placeholder 3"/>
          <p:cNvSpPr>
            <a:spLocks noGrp="1"/>
          </p:cNvSpPr>
          <p:nvPr>
            <p:ph type="sldNum" sz="quarter" idx="5"/>
          </p:nvPr>
        </p:nvSpPr>
        <p:spPr/>
        <p:txBody>
          <a:bodyPr/>
          <a:lstStyle/>
          <a:p>
            <a:fld id="{AF95CBB3-DA3C-4381-9540-FD2B2D4A74DD}" type="slidenum">
              <a:rPr lang="en-US" smtClean="0"/>
              <a:t>8</a:t>
            </a:fld>
            <a:endParaRPr lang="en-US"/>
          </a:p>
        </p:txBody>
      </p:sp>
    </p:spTree>
    <p:extLst>
      <p:ext uri="{BB962C8B-B14F-4D97-AF65-F5344CB8AC3E}">
        <p14:creationId xmlns:p14="http://schemas.microsoft.com/office/powerpoint/2010/main" val="297635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walk facing traffic, you are able to see what is happening and are able to react to it.</a:t>
            </a:r>
          </a:p>
          <a:p>
            <a:endParaRPr lang="en-US" dirty="0"/>
          </a:p>
          <a:p>
            <a:r>
              <a:rPr lang="en-US" dirty="0"/>
              <a:t>When you walk with traffic, vehicles are coming up behind you and you can’t see them coming, potentially making you more vulnerable. </a:t>
            </a:r>
          </a:p>
        </p:txBody>
      </p:sp>
      <p:sp>
        <p:nvSpPr>
          <p:cNvPr id="4" name="Slide Number Placeholder 3"/>
          <p:cNvSpPr>
            <a:spLocks noGrp="1"/>
          </p:cNvSpPr>
          <p:nvPr>
            <p:ph type="sldNum" sz="quarter" idx="5"/>
          </p:nvPr>
        </p:nvSpPr>
        <p:spPr/>
        <p:txBody>
          <a:bodyPr/>
          <a:lstStyle/>
          <a:p>
            <a:fld id="{AF95CBB3-DA3C-4381-9540-FD2B2D4A74DD}" type="slidenum">
              <a:rPr lang="en-US" smtClean="0"/>
              <a:t>9</a:t>
            </a:fld>
            <a:endParaRPr lang="en-US"/>
          </a:p>
        </p:txBody>
      </p:sp>
    </p:spTree>
    <p:extLst>
      <p:ext uri="{BB962C8B-B14F-4D97-AF65-F5344CB8AC3E}">
        <p14:creationId xmlns:p14="http://schemas.microsoft.com/office/powerpoint/2010/main" val="14708495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6129528"/>
            <a:ext cx="4768933" cy="57912"/>
          </a:xfrm>
          <a:prstGeom prst="rect">
            <a:avLst/>
          </a:prstGeom>
        </p:spPr>
      </p:pic>
      <p:sp>
        <p:nvSpPr>
          <p:cNvPr id="17" name="bg object 17"/>
          <p:cNvSpPr/>
          <p:nvPr/>
        </p:nvSpPr>
        <p:spPr>
          <a:xfrm>
            <a:off x="0" y="4543425"/>
            <a:ext cx="4800600" cy="57150"/>
          </a:xfrm>
          <a:custGeom>
            <a:avLst/>
            <a:gdLst/>
            <a:ahLst/>
            <a:cxnLst/>
            <a:rect l="l" t="t" r="r" b="b"/>
            <a:pathLst>
              <a:path w="4800600" h="57150">
                <a:moveTo>
                  <a:pt x="4800092" y="0"/>
                </a:moveTo>
                <a:lnTo>
                  <a:pt x="0" y="0"/>
                </a:lnTo>
                <a:lnTo>
                  <a:pt x="0" y="57150"/>
                </a:lnTo>
                <a:lnTo>
                  <a:pt x="4800092" y="57150"/>
                </a:lnTo>
                <a:lnTo>
                  <a:pt x="4800092" y="0"/>
                </a:lnTo>
                <a:close/>
              </a:path>
            </a:pathLst>
          </a:custGeom>
          <a:solidFill>
            <a:srgbClr val="497DBA"/>
          </a:solidFill>
        </p:spPr>
        <p:txBody>
          <a:bodyPr wrap="square" lIns="0" tIns="0" rIns="0" bIns="0" rtlCol="0"/>
          <a:lstStyle/>
          <a:p>
            <a:endParaRPr/>
          </a:p>
        </p:txBody>
      </p:sp>
      <p:pic>
        <p:nvPicPr>
          <p:cNvPr id="18" name="bg object 18"/>
          <p:cNvPicPr/>
          <p:nvPr/>
        </p:nvPicPr>
        <p:blipFill>
          <a:blip r:embed="rId3" cstate="print"/>
          <a:stretch>
            <a:fillRect/>
          </a:stretch>
        </p:blipFill>
        <p:spPr>
          <a:xfrm>
            <a:off x="4419600" y="3636263"/>
            <a:ext cx="4724400" cy="3221734"/>
          </a:xfrm>
          <a:prstGeom prst="rect">
            <a:avLst/>
          </a:prstGeom>
        </p:spPr>
      </p:pic>
      <p:sp>
        <p:nvSpPr>
          <p:cNvPr id="19" name="bg object 19"/>
          <p:cNvSpPr/>
          <p:nvPr/>
        </p:nvSpPr>
        <p:spPr>
          <a:xfrm>
            <a:off x="0" y="0"/>
            <a:ext cx="9144000" cy="822960"/>
          </a:xfrm>
          <a:custGeom>
            <a:avLst/>
            <a:gdLst/>
            <a:ahLst/>
            <a:cxnLst/>
            <a:rect l="l" t="t" r="r" b="b"/>
            <a:pathLst>
              <a:path w="9144000" h="822960">
                <a:moveTo>
                  <a:pt x="0" y="822960"/>
                </a:moveTo>
                <a:lnTo>
                  <a:pt x="9144000" y="822960"/>
                </a:lnTo>
                <a:lnTo>
                  <a:pt x="9144000" y="0"/>
                </a:lnTo>
                <a:lnTo>
                  <a:pt x="0" y="0"/>
                </a:lnTo>
                <a:lnTo>
                  <a:pt x="0" y="822960"/>
                </a:lnTo>
                <a:close/>
              </a:path>
            </a:pathLst>
          </a:custGeom>
          <a:solidFill>
            <a:srgbClr val="1D4587"/>
          </a:solidFill>
        </p:spPr>
        <p:txBody>
          <a:bodyPr wrap="square" lIns="0" tIns="0" rIns="0" bIns="0" rtlCol="0"/>
          <a:lstStyle/>
          <a:p>
            <a:endParaRPr/>
          </a:p>
        </p:txBody>
      </p:sp>
      <p:sp>
        <p:nvSpPr>
          <p:cNvPr id="2" name="Holder 2"/>
          <p:cNvSpPr>
            <a:spLocks noGrp="1"/>
          </p:cNvSpPr>
          <p:nvPr>
            <p:ph type="ctrTitle"/>
          </p:nvPr>
        </p:nvSpPr>
        <p:spPr>
          <a:xfrm>
            <a:off x="5718428" y="1534490"/>
            <a:ext cx="2167254" cy="1031875"/>
          </a:xfrm>
          <a:prstGeom prst="rect">
            <a:avLst/>
          </a:prstGeom>
        </p:spPr>
        <p:txBody>
          <a:bodyPr wrap="square" lIns="0" tIns="0" rIns="0" bIns="0">
            <a:spAutoFit/>
          </a:bodyPr>
          <a:lstStyle>
            <a:lvl1pPr>
              <a:defRPr sz="4000" b="0" i="0">
                <a:solidFill>
                  <a:schemeClr val="bg1"/>
                </a:solidFill>
                <a:latin typeface="Calibri Light"/>
                <a:cs typeface="Calibri Light"/>
              </a:defRPr>
            </a:lvl1pPr>
          </a:lstStyle>
          <a:p>
            <a:endParaRPr/>
          </a:p>
        </p:txBody>
      </p:sp>
      <p:sp>
        <p:nvSpPr>
          <p:cNvPr id="3" name="Holder 3"/>
          <p:cNvSpPr>
            <a:spLocks noGrp="1"/>
          </p:cNvSpPr>
          <p:nvPr>
            <p:ph type="subTitle" idx="4"/>
          </p:nvPr>
        </p:nvSpPr>
        <p:spPr>
          <a:xfrm>
            <a:off x="706627" y="4786680"/>
            <a:ext cx="3147695" cy="1031239"/>
          </a:xfrm>
          <a:prstGeom prst="rect">
            <a:avLst/>
          </a:prstGeom>
        </p:spPr>
        <p:txBody>
          <a:bodyPr wrap="square" lIns="0" tIns="0" rIns="0" bIns="0">
            <a:spAutoFit/>
          </a:bodyPr>
          <a:lstStyle>
            <a:lvl1pPr>
              <a:defRPr sz="28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8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Light"/>
                <a:cs typeface="Calibri Ligh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bg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8739" y="263143"/>
            <a:ext cx="8935720" cy="835660"/>
          </a:xfrm>
          <a:prstGeom prst="rect">
            <a:avLst/>
          </a:prstGeom>
        </p:spPr>
        <p:txBody>
          <a:bodyPr wrap="square" lIns="0" tIns="0" rIns="0" bIns="0">
            <a:spAutoFit/>
          </a:bodyPr>
          <a:lstStyle>
            <a:lvl1pPr>
              <a:defRPr sz="4000" b="0" i="0">
                <a:solidFill>
                  <a:schemeClr val="bg1"/>
                </a:solidFill>
                <a:latin typeface="Calibri Light"/>
                <a:cs typeface="Calibri Light"/>
              </a:defRPr>
            </a:lvl1pPr>
          </a:lstStyle>
          <a:p>
            <a:endParaRPr/>
          </a:p>
        </p:txBody>
      </p:sp>
      <p:sp>
        <p:nvSpPr>
          <p:cNvPr id="3" name="Holder 3"/>
          <p:cNvSpPr>
            <a:spLocks noGrp="1"/>
          </p:cNvSpPr>
          <p:nvPr>
            <p:ph type="body" idx="1"/>
          </p:nvPr>
        </p:nvSpPr>
        <p:spPr>
          <a:xfrm>
            <a:off x="2623185" y="2011756"/>
            <a:ext cx="3821429" cy="2699385"/>
          </a:xfrm>
          <a:prstGeom prst="rect">
            <a:avLst/>
          </a:prstGeom>
        </p:spPr>
        <p:txBody>
          <a:bodyPr wrap="square" lIns="0" tIns="0" rIns="0" bIns="0">
            <a:spAutoFit/>
          </a:bodyPr>
          <a:lstStyle>
            <a:lvl1pPr>
              <a:defRPr sz="2800" b="0" i="0">
                <a:solidFill>
                  <a:schemeClr val="bg1"/>
                </a:solidFill>
                <a:latin typeface="Arial"/>
                <a:cs typeface="Aria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10/13/2025</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microsoft.com/office/2018/10/relationships/comments" Target="../comments/modernComment_110_0.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3" Type="http://schemas.microsoft.com/office/2018/10/relationships/comments" Target="../comments/modernComment_119_0.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43_EE0B9692.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44_B465C2DB.xml"/><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2A_0.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www.WalkWiseFlorida.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63" y="-4762"/>
            <a:ext cx="5491163" cy="4307205"/>
            <a:chOff x="-4762" y="-4762"/>
            <a:chExt cx="4912360" cy="4307205"/>
          </a:xfrm>
        </p:grpSpPr>
        <p:sp>
          <p:nvSpPr>
            <p:cNvPr id="3" name="object 3"/>
            <p:cNvSpPr/>
            <p:nvPr/>
          </p:nvSpPr>
          <p:spPr>
            <a:xfrm>
              <a:off x="0" y="0"/>
              <a:ext cx="4902835" cy="4297680"/>
            </a:xfrm>
            <a:custGeom>
              <a:avLst/>
              <a:gdLst/>
              <a:ahLst/>
              <a:cxnLst/>
              <a:rect l="l" t="t" r="r" b="b"/>
              <a:pathLst>
                <a:path w="4902835" h="4297680">
                  <a:moveTo>
                    <a:pt x="4902708" y="0"/>
                  </a:moveTo>
                  <a:lnTo>
                    <a:pt x="0" y="0"/>
                  </a:lnTo>
                  <a:lnTo>
                    <a:pt x="0" y="4297680"/>
                  </a:lnTo>
                  <a:lnTo>
                    <a:pt x="4902708" y="4297680"/>
                  </a:lnTo>
                  <a:lnTo>
                    <a:pt x="4902708" y="0"/>
                  </a:lnTo>
                  <a:close/>
                </a:path>
              </a:pathLst>
            </a:custGeom>
            <a:solidFill>
              <a:srgbClr val="1D4587"/>
            </a:solidFill>
          </p:spPr>
          <p:txBody>
            <a:bodyPr wrap="square" lIns="0" tIns="0" rIns="0" bIns="0" rtlCol="0"/>
            <a:lstStyle/>
            <a:p>
              <a:endParaRPr/>
            </a:p>
          </p:txBody>
        </p:sp>
        <p:sp>
          <p:nvSpPr>
            <p:cNvPr id="4" name="object 4"/>
            <p:cNvSpPr/>
            <p:nvPr/>
          </p:nvSpPr>
          <p:spPr>
            <a:xfrm>
              <a:off x="0" y="0"/>
              <a:ext cx="4902835" cy="4297680"/>
            </a:xfrm>
            <a:custGeom>
              <a:avLst/>
              <a:gdLst/>
              <a:ahLst/>
              <a:cxnLst/>
              <a:rect l="l" t="t" r="r" b="b"/>
              <a:pathLst>
                <a:path w="4902835" h="4297680">
                  <a:moveTo>
                    <a:pt x="0" y="4297680"/>
                  </a:moveTo>
                  <a:lnTo>
                    <a:pt x="4902708" y="4297680"/>
                  </a:lnTo>
                  <a:lnTo>
                    <a:pt x="4902708" y="0"/>
                  </a:lnTo>
                  <a:lnTo>
                    <a:pt x="0" y="0"/>
                  </a:lnTo>
                  <a:lnTo>
                    <a:pt x="0" y="4297680"/>
                  </a:lnTo>
                  <a:close/>
                </a:path>
              </a:pathLst>
            </a:custGeom>
            <a:ln w="9525">
              <a:solidFill>
                <a:srgbClr val="0033CC"/>
              </a:solidFill>
            </a:ln>
          </p:spPr>
          <p:txBody>
            <a:bodyPr wrap="square" lIns="0" tIns="0" rIns="0" bIns="0" rtlCol="0"/>
            <a:lstStyle/>
            <a:p>
              <a:endParaRPr/>
            </a:p>
          </p:txBody>
        </p:sp>
      </p:grpSp>
      <p:sp>
        <p:nvSpPr>
          <p:cNvPr id="5" name="object 5"/>
          <p:cNvSpPr txBox="1">
            <a:spLocks noGrp="1"/>
          </p:cNvSpPr>
          <p:nvPr>
            <p:ph type="title"/>
          </p:nvPr>
        </p:nvSpPr>
        <p:spPr>
          <a:xfrm>
            <a:off x="63627" y="1433684"/>
            <a:ext cx="4448556" cy="2721899"/>
          </a:xfrm>
          <a:prstGeom prst="rect">
            <a:avLst/>
          </a:prstGeom>
        </p:spPr>
        <p:txBody>
          <a:bodyPr vert="horz" wrap="square" lIns="0" tIns="13335" rIns="0" bIns="0" rtlCol="0">
            <a:spAutoFit/>
          </a:bodyPr>
          <a:lstStyle/>
          <a:p>
            <a:pPr marL="12065" marR="5080" algn="ctr">
              <a:lnSpc>
                <a:spcPct val="100000"/>
              </a:lnSpc>
              <a:spcBef>
                <a:spcPts val="105"/>
              </a:spcBef>
            </a:pPr>
            <a:r>
              <a:rPr sz="4400" b="0" dirty="0">
                <a:latin typeface="Arial"/>
                <a:cs typeface="Arial"/>
              </a:rPr>
              <a:t>Safety</a:t>
            </a:r>
            <a:r>
              <a:rPr sz="4400" b="0" spc="-165" dirty="0">
                <a:latin typeface="Arial"/>
                <a:cs typeface="Arial"/>
              </a:rPr>
              <a:t> </a:t>
            </a:r>
            <a:r>
              <a:rPr sz="4400" b="0" dirty="0">
                <a:latin typeface="Arial"/>
                <a:cs typeface="Arial"/>
              </a:rPr>
              <a:t>Tips</a:t>
            </a:r>
            <a:r>
              <a:rPr sz="4400" b="0" spc="-90" dirty="0">
                <a:latin typeface="Arial"/>
                <a:cs typeface="Arial"/>
              </a:rPr>
              <a:t> </a:t>
            </a:r>
            <a:r>
              <a:rPr sz="4400" b="0" spc="-25" dirty="0">
                <a:latin typeface="Arial"/>
                <a:cs typeface="Arial"/>
              </a:rPr>
              <a:t>for </a:t>
            </a:r>
            <a:r>
              <a:rPr lang="en-US" sz="4400" spc="-10" dirty="0">
                <a:latin typeface="Arial"/>
                <a:cs typeface="Arial"/>
              </a:rPr>
              <a:t>People who Walk, Bike, and Drive</a:t>
            </a:r>
            <a:endParaRPr sz="4400" dirty="0">
              <a:latin typeface="Arial"/>
              <a:cs typeface="Arial"/>
            </a:endParaRPr>
          </a:p>
        </p:txBody>
      </p:sp>
      <p:grpSp>
        <p:nvGrpSpPr>
          <p:cNvPr id="6" name="object 6"/>
          <p:cNvGrpSpPr/>
          <p:nvPr/>
        </p:nvGrpSpPr>
        <p:grpSpPr>
          <a:xfrm>
            <a:off x="366522" y="5234"/>
            <a:ext cx="8776918" cy="4308348"/>
            <a:chOff x="366522" y="63600"/>
            <a:chExt cx="8788960" cy="4308348"/>
          </a:xfrm>
        </p:grpSpPr>
        <p:pic>
          <p:nvPicPr>
            <p:cNvPr id="7" name="object 7"/>
            <p:cNvPicPr/>
            <p:nvPr/>
          </p:nvPicPr>
          <p:blipFill>
            <a:blip r:embed="rId3" cstate="print"/>
            <a:stretch>
              <a:fillRect/>
            </a:stretch>
          </p:blipFill>
          <p:spPr>
            <a:xfrm>
              <a:off x="366522" y="176276"/>
              <a:ext cx="3962400" cy="1197864"/>
            </a:xfrm>
            <a:prstGeom prst="rect">
              <a:avLst/>
            </a:prstGeom>
          </p:spPr>
        </p:pic>
        <p:pic>
          <p:nvPicPr>
            <p:cNvPr id="8" name="object 8"/>
            <p:cNvPicPr/>
            <p:nvPr/>
          </p:nvPicPr>
          <p:blipFill>
            <a:blip r:embed="rId4" cstate="print"/>
            <a:stretch>
              <a:fillRect/>
            </a:stretch>
          </p:blipFill>
          <p:spPr>
            <a:xfrm>
              <a:off x="4706926" y="63600"/>
              <a:ext cx="4448556" cy="4308348"/>
            </a:xfrm>
            <a:prstGeom prst="rect">
              <a:avLst/>
            </a:prstGeom>
          </p:spPr>
        </p:pic>
      </p:grpSp>
      <p:pic>
        <p:nvPicPr>
          <p:cNvPr id="10" name="object 10"/>
          <p:cNvPicPr/>
          <p:nvPr/>
        </p:nvPicPr>
        <p:blipFill>
          <a:blip r:embed="rId5" cstate="print"/>
          <a:stretch>
            <a:fillRect/>
          </a:stretch>
        </p:blipFill>
        <p:spPr>
          <a:xfrm>
            <a:off x="3810001" y="3505201"/>
            <a:ext cx="776470" cy="738822"/>
          </a:xfrm>
          <a:prstGeom prst="rect">
            <a:avLst/>
          </a:prstGeom>
        </p:spPr>
      </p:pic>
      <p:pic>
        <p:nvPicPr>
          <p:cNvPr id="12" name="Picture 11" descr="A blue and red logo&#10;&#10;Description automatically generated">
            <a:extLst>
              <a:ext uri="{FF2B5EF4-FFF2-40B4-BE49-F238E27FC236}">
                <a16:creationId xmlns:a16="http://schemas.microsoft.com/office/drawing/2014/main" id="{0D04682C-2C5C-8269-344D-AB249B45EA4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786" y="4876800"/>
            <a:ext cx="3268429" cy="1634215"/>
          </a:xfrm>
          <a:prstGeom prst="rect">
            <a:avLst/>
          </a:prstGeom>
        </p:spPr>
      </p:pic>
      <p:pic>
        <p:nvPicPr>
          <p:cNvPr id="13" name="Picture 12" descr="A purple and blue logo&#10;&#10;Description automatically generated">
            <a:extLst>
              <a:ext uri="{FF2B5EF4-FFF2-40B4-BE49-F238E27FC236}">
                <a16:creationId xmlns:a16="http://schemas.microsoft.com/office/drawing/2014/main" id="{6076D0E7-7C6F-0F7D-DFC4-173D357578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5899" y="4993941"/>
            <a:ext cx="3147999" cy="1281903"/>
          </a:xfrm>
          <a:prstGeom prst="rect">
            <a:avLst/>
          </a:prstGeom>
        </p:spPr>
      </p:pic>
      <p:pic>
        <p:nvPicPr>
          <p:cNvPr id="15" name="Picture 14" descr="A red and white circle with text&#10;&#10;Description automatically generated">
            <a:extLst>
              <a:ext uri="{FF2B5EF4-FFF2-40B4-BE49-F238E27FC236}">
                <a16:creationId xmlns:a16="http://schemas.microsoft.com/office/drawing/2014/main" id="{529C5465-104B-527F-4FCC-C5C9D454C6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5200" y="4876800"/>
            <a:ext cx="1524000" cy="1516186"/>
          </a:xfrm>
          <a:prstGeom prst="rect">
            <a:avLst/>
          </a:prstGeom>
        </p:spPr>
      </p:pic>
      <p:pic>
        <p:nvPicPr>
          <p:cNvPr id="14" name="Picture 13">
            <a:extLst>
              <a:ext uri="{FF2B5EF4-FFF2-40B4-BE49-F238E27FC236}">
                <a16:creationId xmlns:a16="http://schemas.microsoft.com/office/drawing/2014/main" id="{31239E77-220D-B187-C432-97B1E3531BF8}"/>
              </a:ext>
            </a:extLst>
          </p:cNvPr>
          <p:cNvPicPr>
            <a:picLocks noChangeAspect="1"/>
          </p:cNvPicPr>
          <p:nvPr/>
        </p:nvPicPr>
        <p:blipFill>
          <a:blip r:embed="rId9"/>
          <a:stretch>
            <a:fillRect/>
          </a:stretch>
        </p:blipFill>
        <p:spPr>
          <a:xfrm>
            <a:off x="4700979" y="-15902"/>
            <a:ext cx="4442460" cy="43294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1450975"/>
          </a:xfrm>
          <a:custGeom>
            <a:avLst/>
            <a:gdLst/>
            <a:ahLst/>
            <a:cxnLst/>
            <a:rect l="l" t="t" r="r" b="b"/>
            <a:pathLst>
              <a:path w="9144000" h="1450975">
                <a:moveTo>
                  <a:pt x="9144000" y="0"/>
                </a:moveTo>
                <a:lnTo>
                  <a:pt x="0" y="0"/>
                </a:lnTo>
                <a:lnTo>
                  <a:pt x="0" y="1450848"/>
                </a:lnTo>
                <a:lnTo>
                  <a:pt x="9144000" y="1450848"/>
                </a:lnTo>
                <a:lnTo>
                  <a:pt x="9144000" y="0"/>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104140" y="108853"/>
            <a:ext cx="8935720" cy="1215717"/>
          </a:xfrm>
          <a:prstGeom prst="rect">
            <a:avLst/>
          </a:prstGeom>
        </p:spPr>
        <p:txBody>
          <a:bodyPr vert="horz" wrap="square" lIns="0" tIns="60960" rIns="0" bIns="0" rtlCol="0">
            <a:spAutoFit/>
          </a:bodyPr>
          <a:lstStyle/>
          <a:p>
            <a:pPr marL="12700" marR="5080" algn="ctr">
              <a:lnSpc>
                <a:spcPts val="3020"/>
              </a:lnSpc>
              <a:spcBef>
                <a:spcPts val="480"/>
              </a:spcBef>
            </a:pPr>
            <a:r>
              <a:rPr sz="3000" b="1" dirty="0">
                <a:latin typeface="Arial" panose="020B0604020202020204" pitchFamily="34" charset="0"/>
                <a:cs typeface="Arial" panose="020B0604020202020204" pitchFamily="34" charset="0"/>
              </a:rPr>
              <a:t>At</a:t>
            </a:r>
            <a:r>
              <a:rPr sz="3000" b="1" spc="-70"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a</a:t>
            </a:r>
            <a:r>
              <a:rPr sz="3000" b="1" spc="-60" dirty="0">
                <a:latin typeface="Arial" panose="020B0604020202020204" pitchFamily="34" charset="0"/>
                <a:cs typeface="Arial" panose="020B0604020202020204" pitchFamily="34" charset="0"/>
              </a:rPr>
              <a:t> </a:t>
            </a:r>
            <a:r>
              <a:rPr sz="3000" b="1" spc="-10" dirty="0">
                <a:latin typeface="Arial" panose="020B0604020202020204" pitchFamily="34" charset="0"/>
                <a:cs typeface="Arial" panose="020B0604020202020204" pitchFamily="34" charset="0"/>
              </a:rPr>
              <a:t>crosswalk</a:t>
            </a:r>
            <a:r>
              <a:rPr sz="3000" b="1" spc="-50"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with</a:t>
            </a:r>
            <a:r>
              <a:rPr sz="3000" b="1" spc="-65"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a</a:t>
            </a:r>
            <a:r>
              <a:rPr sz="3000" b="1" spc="-60" dirty="0">
                <a:latin typeface="Arial" panose="020B0604020202020204" pitchFamily="34" charset="0"/>
                <a:cs typeface="Arial" panose="020B0604020202020204" pitchFamily="34" charset="0"/>
              </a:rPr>
              <a:t> </a:t>
            </a:r>
            <a:r>
              <a:rPr sz="3000" b="1" spc="-10" dirty="0">
                <a:latin typeface="Arial" panose="020B0604020202020204" pitchFamily="34" charset="0"/>
                <a:cs typeface="Arial" panose="020B0604020202020204" pitchFamily="34" charset="0"/>
              </a:rPr>
              <a:t>pedestrian</a:t>
            </a:r>
            <a:r>
              <a:rPr sz="3000" b="1" spc="-60"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signal,</a:t>
            </a:r>
            <a:r>
              <a:rPr sz="3000" b="1" spc="-65"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you</a:t>
            </a:r>
            <a:r>
              <a:rPr sz="3000" b="1" spc="-60"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should </a:t>
            </a:r>
            <a:r>
              <a:rPr sz="3000" b="1" spc="-55" dirty="0">
                <a:latin typeface="Arial" panose="020B0604020202020204" pitchFamily="34" charset="0"/>
                <a:cs typeface="Arial" panose="020B0604020202020204" pitchFamily="34" charset="0"/>
              </a:rPr>
              <a:t>START</a:t>
            </a:r>
            <a:r>
              <a:rPr sz="3000" b="1" spc="-70" dirty="0">
                <a:latin typeface="Arial" panose="020B0604020202020204" pitchFamily="34" charset="0"/>
                <a:cs typeface="Arial" panose="020B0604020202020204" pitchFamily="34" charset="0"/>
              </a:rPr>
              <a:t> </a:t>
            </a:r>
            <a:r>
              <a:rPr sz="3000" b="1" spc="-10" dirty="0">
                <a:latin typeface="Arial" panose="020B0604020202020204" pitchFamily="34" charset="0"/>
                <a:cs typeface="Arial" panose="020B0604020202020204" pitchFamily="34" charset="0"/>
              </a:rPr>
              <a:t>crossing </a:t>
            </a:r>
            <a:r>
              <a:rPr sz="3000" b="1" dirty="0">
                <a:latin typeface="Arial" panose="020B0604020202020204" pitchFamily="34" charset="0"/>
                <a:cs typeface="Arial" panose="020B0604020202020204" pitchFamily="34" charset="0"/>
              </a:rPr>
              <a:t>with</a:t>
            </a:r>
            <a:r>
              <a:rPr sz="3000" b="1" spc="-50"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which</a:t>
            </a:r>
            <a:r>
              <a:rPr sz="3000" b="1" spc="-65"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of</a:t>
            </a:r>
            <a:r>
              <a:rPr sz="3000" b="1" spc="-60" dirty="0">
                <a:latin typeface="Arial" panose="020B0604020202020204" pitchFamily="34" charset="0"/>
                <a:cs typeface="Arial" panose="020B0604020202020204" pitchFamily="34" charset="0"/>
              </a:rPr>
              <a:t> </a:t>
            </a:r>
            <a:r>
              <a:rPr sz="3000" b="1" dirty="0">
                <a:latin typeface="Arial" panose="020B0604020202020204" pitchFamily="34" charset="0"/>
                <a:cs typeface="Arial" panose="020B0604020202020204" pitchFamily="34" charset="0"/>
              </a:rPr>
              <a:t>the</a:t>
            </a:r>
            <a:r>
              <a:rPr sz="3000" b="1" spc="-60" dirty="0">
                <a:latin typeface="Arial" panose="020B0604020202020204" pitchFamily="34" charset="0"/>
                <a:cs typeface="Arial" panose="020B0604020202020204" pitchFamily="34" charset="0"/>
              </a:rPr>
              <a:t> </a:t>
            </a:r>
            <a:r>
              <a:rPr sz="3000" b="1" spc="-10" dirty="0">
                <a:latin typeface="Arial" panose="020B0604020202020204" pitchFamily="34" charset="0"/>
                <a:cs typeface="Arial" panose="020B0604020202020204" pitchFamily="34" charset="0"/>
              </a:rPr>
              <a:t>following</a:t>
            </a:r>
            <a:r>
              <a:rPr sz="3000" b="1" spc="-55" dirty="0">
                <a:latin typeface="Arial" panose="020B0604020202020204" pitchFamily="34" charset="0"/>
                <a:cs typeface="Arial" panose="020B0604020202020204" pitchFamily="34" charset="0"/>
              </a:rPr>
              <a:t> </a:t>
            </a:r>
            <a:r>
              <a:rPr sz="3000" b="1" spc="-10" dirty="0">
                <a:latin typeface="Arial" panose="020B0604020202020204" pitchFamily="34" charset="0"/>
                <a:cs typeface="Arial" panose="020B0604020202020204" pitchFamily="34" charset="0"/>
              </a:rPr>
              <a:t>signals:</a:t>
            </a:r>
            <a:endParaRPr sz="3000" b="1" dirty="0">
              <a:latin typeface="Arial" panose="020B0604020202020204" pitchFamily="34" charset="0"/>
              <a:cs typeface="Arial" panose="020B0604020202020204" pitchFamily="34" charset="0"/>
            </a:endParaRPr>
          </a:p>
        </p:txBody>
      </p:sp>
      <p:sp>
        <p:nvSpPr>
          <p:cNvPr id="4" name="object 4"/>
          <p:cNvSpPr txBox="1"/>
          <p:nvPr/>
        </p:nvSpPr>
        <p:spPr>
          <a:xfrm>
            <a:off x="549710" y="1553343"/>
            <a:ext cx="3852572" cy="443711"/>
          </a:xfrm>
          <a:prstGeom prst="rect">
            <a:avLst/>
          </a:prstGeom>
        </p:spPr>
        <p:txBody>
          <a:bodyPr vert="horz" wrap="square" lIns="0" tIns="12700" rIns="0" bIns="0" rtlCol="0">
            <a:spAutoFit/>
          </a:bodyPr>
          <a:lstStyle/>
          <a:p>
            <a:pPr marL="12700">
              <a:lnSpc>
                <a:spcPct val="100000"/>
              </a:lnSpc>
              <a:spcBef>
                <a:spcPts val="100"/>
              </a:spcBef>
              <a:tabLst>
                <a:tab pos="527685" algn="l"/>
              </a:tabLst>
            </a:pPr>
            <a:r>
              <a:rPr lang="en-US" sz="2800" spc="-25" dirty="0">
                <a:latin typeface="Arial" panose="020B0604020202020204" pitchFamily="34" charset="0"/>
                <a:cs typeface="Arial" panose="020B0604020202020204" pitchFamily="34" charset="0"/>
              </a:rPr>
              <a:t>A</a:t>
            </a:r>
            <a:r>
              <a:rPr sz="2400" spc="-25" dirty="0">
                <a:latin typeface="Calibri"/>
                <a:cs typeface="Calibri"/>
              </a:rPr>
              <a:t>.</a:t>
            </a:r>
            <a:r>
              <a:rPr sz="2400" dirty="0">
                <a:latin typeface="Calibri"/>
                <a:cs typeface="Calibri"/>
              </a:rPr>
              <a:t>	</a:t>
            </a:r>
            <a:r>
              <a:rPr sz="2800" dirty="0">
                <a:latin typeface="Arial" panose="020B0604020202020204" pitchFamily="34" charset="0"/>
                <a:cs typeface="Arial" panose="020B0604020202020204" pitchFamily="34" charset="0"/>
              </a:rPr>
              <a:t>Flashing</a:t>
            </a:r>
            <a:r>
              <a:rPr sz="2800" spc="-1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Hand</a:t>
            </a:r>
            <a:endParaRPr sz="2800" dirty="0">
              <a:latin typeface="Arial" panose="020B0604020202020204" pitchFamily="34" charset="0"/>
              <a:cs typeface="Arial" panose="020B0604020202020204" pitchFamily="34" charset="0"/>
            </a:endParaRPr>
          </a:p>
        </p:txBody>
      </p:sp>
      <p:sp>
        <p:nvSpPr>
          <p:cNvPr id="5" name="object 5"/>
          <p:cNvSpPr txBox="1"/>
          <p:nvPr/>
        </p:nvSpPr>
        <p:spPr>
          <a:xfrm>
            <a:off x="470362" y="2114807"/>
            <a:ext cx="3931920" cy="333425"/>
          </a:xfrm>
          <a:prstGeom prst="rect">
            <a:avLst/>
          </a:prstGeom>
          <a:noFill/>
        </p:spPr>
        <p:txBody>
          <a:bodyPr vert="horz" wrap="square" lIns="0" tIns="0" rIns="0" bIns="0" rtlCol="0">
            <a:spAutoFit/>
          </a:bodyPr>
          <a:lstStyle/>
          <a:p>
            <a:pPr marL="91440">
              <a:lnSpc>
                <a:spcPts val="2635"/>
              </a:lnSpc>
              <a:tabLst>
                <a:tab pos="607060" algn="l"/>
              </a:tabLst>
            </a:pPr>
            <a:r>
              <a:rPr lang="en-US" sz="2800" spc="-25" dirty="0">
                <a:latin typeface="Arial" panose="020B0604020202020204" pitchFamily="34" charset="0"/>
                <a:cs typeface="Arial" panose="020B0604020202020204" pitchFamily="34" charset="0"/>
              </a:rPr>
              <a:t>B</a:t>
            </a:r>
            <a:r>
              <a:rPr sz="2800" spc="-25" dirty="0">
                <a:latin typeface="Arial" panose="020B0604020202020204" pitchFamily="34" charset="0"/>
                <a:cs typeface="Arial" panose="020B0604020202020204" pitchFamily="34" charset="0"/>
              </a:rPr>
              <a:t>.</a:t>
            </a:r>
            <a:r>
              <a:rPr sz="2400" dirty="0">
                <a:latin typeface="Calibri"/>
                <a:cs typeface="Calibri"/>
              </a:rPr>
              <a:t>	</a:t>
            </a:r>
            <a:r>
              <a:rPr sz="2800" dirty="0">
                <a:latin typeface="Arial" panose="020B0604020202020204" pitchFamily="34" charset="0"/>
                <a:cs typeface="Arial" panose="020B0604020202020204" pitchFamily="34" charset="0"/>
              </a:rPr>
              <a:t>Steady</a:t>
            </a:r>
            <a:r>
              <a:rPr sz="2800" spc="-3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Walking</a:t>
            </a:r>
            <a:endParaRPr sz="2800" dirty="0">
              <a:latin typeface="Arial" panose="020B0604020202020204" pitchFamily="34" charset="0"/>
              <a:cs typeface="Arial" panose="020B0604020202020204" pitchFamily="34" charset="0"/>
            </a:endParaRPr>
          </a:p>
        </p:txBody>
      </p:sp>
      <p:sp>
        <p:nvSpPr>
          <p:cNvPr id="6" name="object 6"/>
          <p:cNvSpPr txBox="1"/>
          <p:nvPr/>
        </p:nvSpPr>
        <p:spPr>
          <a:xfrm>
            <a:off x="549710" y="2454600"/>
            <a:ext cx="4462171" cy="1434367"/>
          </a:xfrm>
          <a:prstGeom prst="rect">
            <a:avLst/>
          </a:prstGeom>
        </p:spPr>
        <p:txBody>
          <a:bodyPr vert="horz" wrap="square" lIns="0" tIns="76835" rIns="0" bIns="0" rtlCol="0">
            <a:spAutoFit/>
          </a:bodyPr>
          <a:lstStyle/>
          <a:p>
            <a:pPr marL="527685" indent="-514984">
              <a:lnSpc>
                <a:spcPct val="100000"/>
              </a:lnSpc>
              <a:spcBef>
                <a:spcPts val="605"/>
              </a:spcBef>
              <a:buFont typeface="+mj-lt"/>
              <a:buAutoNum type="alphaUcPeriod" startAt="3"/>
              <a:tabLst>
                <a:tab pos="527685" algn="l"/>
              </a:tabLst>
            </a:pPr>
            <a:r>
              <a:rPr sz="2800" dirty="0">
                <a:latin typeface="Arial" panose="020B0604020202020204" pitchFamily="34" charset="0"/>
                <a:cs typeface="Arial" panose="020B0604020202020204" pitchFamily="34" charset="0"/>
              </a:rPr>
              <a:t>Flashing</a:t>
            </a:r>
            <a:r>
              <a:rPr sz="2800" spc="-3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Hand</a:t>
            </a:r>
            <a:r>
              <a:rPr sz="2800" spc="-10" dirty="0">
                <a:latin typeface="Arial" panose="020B0604020202020204" pitchFamily="34" charset="0"/>
                <a:cs typeface="Arial" panose="020B0604020202020204" pitchFamily="34" charset="0"/>
              </a:rPr>
              <a:t> w</a:t>
            </a:r>
            <a:r>
              <a:rPr lang="en-US" sz="2800" spc="-10" dirty="0">
                <a:latin typeface="Arial" panose="020B0604020202020204" pitchFamily="34" charset="0"/>
                <a:cs typeface="Arial" panose="020B0604020202020204" pitchFamily="34" charset="0"/>
              </a:rPr>
              <a:t>ith </a:t>
            </a:r>
            <a:r>
              <a:rPr sz="2800" spc="-10" dirty="0">
                <a:latin typeface="Arial" panose="020B0604020202020204" pitchFamily="34" charset="0"/>
                <a:cs typeface="Arial" panose="020B0604020202020204" pitchFamily="34" charset="0"/>
              </a:rPr>
              <a:t>countdown</a:t>
            </a:r>
            <a:endParaRPr sz="2800" dirty="0">
              <a:latin typeface="Arial" panose="020B0604020202020204" pitchFamily="34" charset="0"/>
              <a:cs typeface="Arial" panose="020B0604020202020204" pitchFamily="34" charset="0"/>
            </a:endParaRPr>
          </a:p>
          <a:p>
            <a:pPr marL="527685" indent="-514984">
              <a:lnSpc>
                <a:spcPct val="100000"/>
              </a:lnSpc>
              <a:spcBef>
                <a:spcPts val="509"/>
              </a:spcBef>
              <a:buAutoNum type="alphaUcPeriod" startAt="3"/>
              <a:tabLst>
                <a:tab pos="527685" algn="l"/>
              </a:tabLst>
            </a:pPr>
            <a:r>
              <a:rPr sz="2800" dirty="0">
                <a:latin typeface="Arial" panose="020B0604020202020204" pitchFamily="34" charset="0"/>
                <a:cs typeface="Arial" panose="020B0604020202020204" pitchFamily="34" charset="0"/>
              </a:rPr>
              <a:t>Steady</a:t>
            </a:r>
            <a:r>
              <a:rPr sz="2800" spc="-45" dirty="0">
                <a:latin typeface="Arial" panose="020B0604020202020204" pitchFamily="34" charset="0"/>
                <a:cs typeface="Arial" panose="020B0604020202020204" pitchFamily="34" charset="0"/>
              </a:rPr>
              <a:t> </a:t>
            </a:r>
            <a:r>
              <a:rPr sz="2800" spc="-20" dirty="0">
                <a:latin typeface="Arial" panose="020B0604020202020204" pitchFamily="34" charset="0"/>
                <a:cs typeface="Arial" panose="020B0604020202020204" pitchFamily="34" charset="0"/>
              </a:rPr>
              <a:t>Hand</a:t>
            </a:r>
            <a:endParaRPr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64651E7-8423-A96A-CB22-18D4B60A16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4049812"/>
            <a:ext cx="7543800" cy="377190"/>
          </a:xfrm>
          <a:prstGeom prst="rect">
            <a:avLst/>
          </a:prstGeom>
        </p:spPr>
      </p:pic>
      <p:pic>
        <p:nvPicPr>
          <p:cNvPr id="10" name="Picture 9" descr="A hand in a yellow frame&#10;&#10;Description automatically generated">
            <a:extLst>
              <a:ext uri="{FF2B5EF4-FFF2-40B4-BE49-F238E27FC236}">
                <a16:creationId xmlns:a16="http://schemas.microsoft.com/office/drawing/2014/main" id="{AC918828-18FA-2210-C23F-4A172B2DC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 y="4509213"/>
            <a:ext cx="1885950" cy="1508760"/>
          </a:xfrm>
          <a:prstGeom prst="rect">
            <a:avLst/>
          </a:prstGeom>
        </p:spPr>
      </p:pic>
      <p:pic>
        <p:nvPicPr>
          <p:cNvPr id="12" name="Picture 11" descr="A white figure in a yellow frame&#10;&#10;Description automatically generated">
            <a:extLst>
              <a:ext uri="{FF2B5EF4-FFF2-40B4-BE49-F238E27FC236}">
                <a16:creationId xmlns:a16="http://schemas.microsoft.com/office/drawing/2014/main" id="{E3072253-7558-9AE9-A601-A9F7CAA33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050" y="4509213"/>
            <a:ext cx="1885950" cy="1508760"/>
          </a:xfrm>
          <a:prstGeom prst="rect">
            <a:avLst/>
          </a:prstGeom>
        </p:spPr>
      </p:pic>
      <p:pic>
        <p:nvPicPr>
          <p:cNvPr id="14" name="Picture 13">
            <a:extLst>
              <a:ext uri="{FF2B5EF4-FFF2-40B4-BE49-F238E27FC236}">
                <a16:creationId xmlns:a16="http://schemas.microsoft.com/office/drawing/2014/main" id="{F8ED9BB3-604D-C16C-46BE-8D2C2355173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72000" y="4509213"/>
            <a:ext cx="1885950" cy="1508760"/>
          </a:xfrm>
          <a:prstGeom prst="rect">
            <a:avLst/>
          </a:prstGeom>
        </p:spPr>
      </p:pic>
      <p:pic>
        <p:nvPicPr>
          <p:cNvPr id="16" name="Picture 15" descr="A hand in a yellow frame&#10;&#10;Description automatically generated">
            <a:extLst>
              <a:ext uri="{FF2B5EF4-FFF2-40B4-BE49-F238E27FC236}">
                <a16:creationId xmlns:a16="http://schemas.microsoft.com/office/drawing/2014/main" id="{247E53EC-D4F0-47F0-2851-90CE5F9BF3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57950" y="4509213"/>
            <a:ext cx="1885950" cy="1508760"/>
          </a:xfrm>
          <a:prstGeom prst="rect">
            <a:avLst/>
          </a:prstGeom>
        </p:spPr>
      </p:pic>
    </p:spTree>
    <p:extLst>
      <p:ext uri="{BB962C8B-B14F-4D97-AF65-F5344CB8AC3E}">
        <p14:creationId xmlns:p14="http://schemas.microsoft.com/office/powerpoint/2010/main" val="2507521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9143999" cy="685799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0"/>
            <a:ext cx="9124950" cy="861774"/>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7D2FBB-C2E4-098B-0419-03266205FFD2}"/>
              </a:ext>
            </a:extLst>
          </p:cNvPr>
          <p:cNvSpPr txBox="1"/>
          <p:nvPr/>
        </p:nvSpPr>
        <p:spPr>
          <a:xfrm>
            <a:off x="0" y="152400"/>
            <a:ext cx="9144000" cy="800219"/>
          </a:xfrm>
          <a:prstGeom prst="rect">
            <a:avLst/>
          </a:prstGeom>
          <a:noFill/>
        </p:spPr>
        <p:txBody>
          <a:bodyPr wrap="square" rtlCol="0">
            <a:spAutoFit/>
          </a:bodyPr>
          <a:lstStyle/>
          <a:p>
            <a:pPr algn="ct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Is jaywalking a crime?</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40DC32EB-08CB-3B03-655C-44F2BCB40296}"/>
              </a:ext>
            </a:extLst>
          </p:cNvPr>
          <p:cNvSpPr txBox="1"/>
          <p:nvPr/>
        </p:nvSpPr>
        <p:spPr>
          <a:xfrm>
            <a:off x="1447800" y="1295400"/>
            <a:ext cx="5867400" cy="2616101"/>
          </a:xfrm>
          <a:prstGeom prst="rect">
            <a:avLst/>
          </a:prstGeom>
          <a:noFill/>
        </p:spPr>
        <p:txBody>
          <a:bodyPr wrap="square" rtlCol="0">
            <a:spAutoFit/>
          </a:bodyPr>
          <a:lstStyle/>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True </a:t>
            </a: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False</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I don’t know</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61725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0"/>
            <a:ext cx="9124950" cy="866715"/>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7D2FBB-C2E4-098B-0419-03266205FFD2}"/>
              </a:ext>
            </a:extLst>
          </p:cNvPr>
          <p:cNvSpPr txBox="1"/>
          <p:nvPr/>
        </p:nvSpPr>
        <p:spPr>
          <a:xfrm>
            <a:off x="0" y="152400"/>
            <a:ext cx="9144000" cy="523220"/>
          </a:xfrm>
          <a:prstGeom prst="rect">
            <a:avLst/>
          </a:prstGeom>
          <a:noFill/>
        </p:spPr>
        <p:txBody>
          <a:bodyPr wrap="square" rtlCol="0">
            <a:spAutoFit/>
          </a:bodyPr>
          <a:lstStyle/>
          <a:p>
            <a:pPr algn="ct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“Jaywalking” is not a term used in Florida law.</a:t>
            </a:r>
            <a:endParaRPr lang="en-US" dirty="0"/>
          </a:p>
        </p:txBody>
      </p:sp>
      <p:sp>
        <p:nvSpPr>
          <p:cNvPr id="4" name="TextBox 3">
            <a:extLst>
              <a:ext uri="{FF2B5EF4-FFF2-40B4-BE49-F238E27FC236}">
                <a16:creationId xmlns:a16="http://schemas.microsoft.com/office/drawing/2014/main" id="{40DC32EB-08CB-3B03-655C-44F2BCB40296}"/>
              </a:ext>
            </a:extLst>
          </p:cNvPr>
          <p:cNvSpPr txBox="1"/>
          <p:nvPr/>
        </p:nvSpPr>
        <p:spPr>
          <a:xfrm>
            <a:off x="190500" y="960764"/>
            <a:ext cx="8934449" cy="1764586"/>
          </a:xfrm>
          <a:prstGeom prst="rect">
            <a:avLst/>
          </a:prstGeom>
          <a:noFill/>
        </p:spPr>
        <p:txBody>
          <a:bodyPr wrap="square" rtlCol="0">
            <a:spAutoFit/>
          </a:bodyPr>
          <a:lstStyle/>
          <a:p>
            <a:pPr marL="0" marR="0" algn="ctr">
              <a:spcBef>
                <a:spcPts val="0"/>
              </a:spcBef>
              <a:spcAft>
                <a:spcPts val="800"/>
              </a:spcAft>
            </a:pPr>
            <a:r>
              <a:rPr lang="en-US" sz="2800" kern="100" dirty="0">
                <a:latin typeface="Arial" panose="020B0604020202020204" pitchFamily="34" charset="0"/>
                <a:ea typeface="Calibri" panose="020F0502020204030204" pitchFamily="34" charset="0"/>
                <a:cs typeface="Times New Roman" panose="02020603050405020304" pitchFamily="18" charset="0"/>
              </a:rPr>
              <a:t>Jaywalking refers to a person crossing a road where there are no marked crosswalks. Though not specifically illegal, it can be unsafe.</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6FDB2C85-0432-492A-2A64-50F691CABEF2}"/>
              </a:ext>
            </a:extLst>
          </p:cNvPr>
          <p:cNvPicPr>
            <a:picLocks noChangeAspect="1"/>
          </p:cNvPicPr>
          <p:nvPr/>
        </p:nvPicPr>
        <p:blipFill>
          <a:blip r:embed="rId3"/>
          <a:stretch>
            <a:fillRect/>
          </a:stretch>
        </p:blipFill>
        <p:spPr>
          <a:xfrm>
            <a:off x="3124200" y="2598718"/>
            <a:ext cx="5829300" cy="3886200"/>
          </a:xfrm>
          <a:prstGeom prst="rect">
            <a:avLst/>
          </a:prstGeom>
        </p:spPr>
      </p:pic>
      <p:sp>
        <p:nvSpPr>
          <p:cNvPr id="6" name="TextBox 5">
            <a:extLst>
              <a:ext uri="{FF2B5EF4-FFF2-40B4-BE49-F238E27FC236}">
                <a16:creationId xmlns:a16="http://schemas.microsoft.com/office/drawing/2014/main" id="{ECD2C06A-6817-9B14-CB85-F3D81AF2CC2C}"/>
              </a:ext>
            </a:extLst>
          </p:cNvPr>
          <p:cNvSpPr txBox="1"/>
          <p:nvPr/>
        </p:nvSpPr>
        <p:spPr>
          <a:xfrm>
            <a:off x="190500" y="2514600"/>
            <a:ext cx="2933700" cy="3970318"/>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person driving a vehicle may not be ready to stop for a person who is crossing the road outside of a marked or unmarked crosswalk. </a:t>
            </a:r>
          </a:p>
        </p:txBody>
      </p:sp>
    </p:spTree>
    <p:extLst>
      <p:ext uri="{BB962C8B-B14F-4D97-AF65-F5344CB8AC3E}">
        <p14:creationId xmlns:p14="http://schemas.microsoft.com/office/powerpoint/2010/main" val="1889460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1"/>
            <a:ext cx="9124950" cy="1106507"/>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9A24B8D-37B0-1D8F-9B7C-FDA3EDC2FF34}"/>
              </a:ext>
            </a:extLst>
          </p:cNvPr>
          <p:cNvSpPr txBox="1"/>
          <p:nvPr/>
        </p:nvSpPr>
        <p:spPr>
          <a:xfrm>
            <a:off x="152400" y="76200"/>
            <a:ext cx="8839200" cy="954107"/>
          </a:xfrm>
          <a:prstGeom prst="rect">
            <a:avLst/>
          </a:prstGeom>
          <a:noFill/>
        </p:spPr>
        <p:txBody>
          <a:bodyPr wrap="square" rtlCol="0">
            <a:spAutoFit/>
          </a:bodyPr>
          <a:lstStyle/>
          <a:p>
            <a:pPr algn="ct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 Florida, people are legally allowed</a:t>
            </a:r>
          </a:p>
          <a:p>
            <a:pPr algn="ct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to ride bicycles on sidewalks.</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EA95984-A17B-0A8C-8862-2A3A9D95F337}"/>
              </a:ext>
            </a:extLst>
          </p:cNvPr>
          <p:cNvSpPr txBox="1"/>
          <p:nvPr/>
        </p:nvSpPr>
        <p:spPr>
          <a:xfrm>
            <a:off x="1295400" y="1905000"/>
            <a:ext cx="5867400" cy="2616101"/>
          </a:xfrm>
          <a:prstGeom prst="rect">
            <a:avLst/>
          </a:prstGeom>
          <a:noFill/>
        </p:spPr>
        <p:txBody>
          <a:bodyPr wrap="square" rtlCol="0">
            <a:spAutoFit/>
          </a:bodyPr>
          <a:lstStyle/>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True </a:t>
            </a: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False</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I don’t know</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258064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4" cstate="print"/>
            <a:stretch>
              <a:fillRect/>
            </a:stretch>
          </p:blipFill>
          <p:spPr>
            <a:xfrm>
              <a:off x="0" y="0"/>
              <a:ext cx="4401311" cy="5943600"/>
            </a:xfrm>
            <a:prstGeom prst="rect">
              <a:avLst/>
            </a:prstGeom>
          </p:spPr>
        </p:pic>
        <p:sp>
          <p:nvSpPr>
            <p:cNvPr id="4" name="object 4"/>
            <p:cNvSpPr/>
            <p:nvPr/>
          </p:nvSpPr>
          <p:spPr>
            <a:xfrm>
              <a:off x="0" y="5657087"/>
              <a:ext cx="9144000" cy="1201420"/>
            </a:xfrm>
            <a:custGeom>
              <a:avLst/>
              <a:gdLst/>
              <a:ahLst/>
              <a:cxnLst/>
              <a:rect l="l" t="t" r="r" b="b"/>
              <a:pathLst>
                <a:path w="9144000" h="1201420">
                  <a:moveTo>
                    <a:pt x="9144000" y="0"/>
                  </a:moveTo>
                  <a:lnTo>
                    <a:pt x="0" y="0"/>
                  </a:lnTo>
                  <a:lnTo>
                    <a:pt x="0" y="1200911"/>
                  </a:lnTo>
                  <a:lnTo>
                    <a:pt x="9144000" y="1200911"/>
                  </a:lnTo>
                  <a:lnTo>
                    <a:pt x="9144000" y="0"/>
                  </a:lnTo>
                  <a:close/>
                </a:path>
              </a:pathLst>
            </a:custGeom>
            <a:solidFill>
              <a:srgbClr val="1D4587"/>
            </a:solidFill>
          </p:spPr>
          <p:txBody>
            <a:bodyPr wrap="square" lIns="0" tIns="0" rIns="0" bIns="0" rtlCol="0"/>
            <a:lstStyle/>
            <a:p>
              <a:endParaRPr/>
            </a:p>
          </p:txBody>
        </p:sp>
      </p:grpSp>
      <p:sp>
        <p:nvSpPr>
          <p:cNvPr id="5" name="object 5"/>
          <p:cNvSpPr txBox="1"/>
          <p:nvPr/>
        </p:nvSpPr>
        <p:spPr>
          <a:xfrm>
            <a:off x="-609600" y="3846703"/>
            <a:ext cx="9753600" cy="2983509"/>
          </a:xfrm>
          <a:prstGeom prst="rect">
            <a:avLst/>
          </a:prstGeom>
        </p:spPr>
        <p:txBody>
          <a:bodyPr vert="horz" wrap="square" lIns="0" tIns="64135" rIns="0" bIns="0" rtlCol="0">
            <a:spAutoFit/>
          </a:bodyPr>
          <a:lstStyle/>
          <a:p>
            <a:pPr marL="4116704" algn="ctr">
              <a:lnSpc>
                <a:spcPct val="100000"/>
              </a:lnSpc>
              <a:spcBef>
                <a:spcPts val="505"/>
              </a:spcBef>
            </a:pPr>
            <a:r>
              <a:rPr lang="en-US" sz="2800" dirty="0">
                <a:latin typeface="Arial" panose="020B0604020202020204" pitchFamily="34" charset="0"/>
                <a:cs typeface="Arial" panose="020B0604020202020204" pitchFamily="34" charset="0"/>
              </a:rPr>
              <a:t>        “On</a:t>
            </a:r>
            <a:r>
              <a:rPr lang="en-US" sz="2800" spc="-4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your</a:t>
            </a:r>
            <a:r>
              <a:rPr lang="en-US" sz="2800" spc="-30" dirty="0">
                <a:latin typeface="Arial" panose="020B0604020202020204" pitchFamily="34" charset="0"/>
                <a:cs typeface="Arial" panose="020B0604020202020204" pitchFamily="34" charset="0"/>
              </a:rPr>
              <a:t> </a:t>
            </a:r>
            <a:r>
              <a:rPr lang="en-US" sz="2800" spc="-10" dirty="0">
                <a:latin typeface="Arial" panose="020B0604020202020204" pitchFamily="34" charset="0"/>
                <a:cs typeface="Arial" panose="020B0604020202020204" pitchFamily="34" charset="0"/>
              </a:rPr>
              <a:t>left!”</a:t>
            </a:r>
            <a:endParaRPr lang="en-US" sz="2800" dirty="0">
              <a:latin typeface="Arial" panose="020B0604020202020204" pitchFamily="34" charset="0"/>
              <a:cs typeface="Arial" panose="020B0604020202020204" pitchFamily="34" charset="0"/>
            </a:endParaRPr>
          </a:p>
          <a:p>
            <a:pPr marL="4118610" algn="ctr">
              <a:lnSpc>
                <a:spcPct val="100000"/>
              </a:lnSpc>
              <a:spcBef>
                <a:spcPts val="409"/>
              </a:spcBef>
            </a:pPr>
            <a:r>
              <a:rPr lang="en-US" sz="2800" spc="-25" dirty="0">
                <a:latin typeface="Arial" panose="020B0604020202020204" pitchFamily="34" charset="0"/>
                <a:cs typeface="Arial" panose="020B0604020202020204" pitchFamily="34" charset="0"/>
              </a:rPr>
              <a:t>       or</a:t>
            </a:r>
            <a:endParaRPr lang="en-US" sz="2800" dirty="0">
              <a:latin typeface="Arial" panose="020B0604020202020204" pitchFamily="34" charset="0"/>
              <a:cs typeface="Arial" panose="020B0604020202020204" pitchFamily="34" charset="0"/>
            </a:endParaRPr>
          </a:p>
          <a:p>
            <a:pPr marL="4119245" algn="ctr">
              <a:lnSpc>
                <a:spcPct val="100000"/>
              </a:lnSpc>
              <a:spcBef>
                <a:spcPts val="420"/>
              </a:spcBef>
            </a:pPr>
            <a:r>
              <a:rPr lang="en-US" sz="2800" dirty="0">
                <a:latin typeface="Arial" panose="020B0604020202020204" pitchFamily="34" charset="0"/>
                <a:cs typeface="Arial" panose="020B0604020202020204" pitchFamily="34" charset="0"/>
              </a:rPr>
              <a:t>         Ring</a:t>
            </a:r>
            <a:r>
              <a:rPr lang="en-US" sz="2800" spc="-2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a:t>
            </a:r>
            <a:r>
              <a:rPr lang="en-US" sz="2800" spc="-15"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bicycle</a:t>
            </a:r>
            <a:r>
              <a:rPr lang="en-US" sz="2800" spc="-30" dirty="0">
                <a:latin typeface="Arial" panose="020B0604020202020204" pitchFamily="34" charset="0"/>
                <a:cs typeface="Arial" panose="020B0604020202020204" pitchFamily="34" charset="0"/>
              </a:rPr>
              <a:t> </a:t>
            </a:r>
            <a:r>
              <a:rPr lang="en-US" sz="2800" spc="-10" dirty="0">
                <a:latin typeface="Arial" panose="020B0604020202020204" pitchFamily="34" charset="0"/>
                <a:cs typeface="Arial" panose="020B0604020202020204" pitchFamily="34" charset="0"/>
              </a:rPr>
              <a:t>bell!</a:t>
            </a:r>
          </a:p>
          <a:p>
            <a:pPr marL="4119245" algn="ctr">
              <a:lnSpc>
                <a:spcPct val="100000"/>
              </a:lnSpc>
              <a:spcBef>
                <a:spcPts val="420"/>
              </a:spcBef>
            </a:pPr>
            <a:endParaRPr lang="en-US" sz="1600" dirty="0">
              <a:latin typeface="Calibri"/>
              <a:cs typeface="Calibri"/>
            </a:endParaRPr>
          </a:p>
          <a:p>
            <a:pPr marL="800735" marR="5080" indent="-788670" algn="ctr">
              <a:lnSpc>
                <a:spcPct val="100000"/>
              </a:lnSpc>
              <a:spcBef>
                <a:spcPts val="1395"/>
              </a:spcBef>
            </a:pPr>
            <a:r>
              <a:rPr lang="en-US" sz="3200" dirty="0">
                <a:solidFill>
                  <a:srgbClr val="FFFFFF"/>
                </a:solidFill>
                <a:latin typeface="Arial"/>
                <a:cs typeface="Arial"/>
              </a:rPr>
              <a:t>     People on bikes must</a:t>
            </a:r>
            <a:r>
              <a:rPr lang="en-US" sz="3200" spc="-5" dirty="0">
                <a:solidFill>
                  <a:srgbClr val="FFFFFF"/>
                </a:solidFill>
                <a:latin typeface="Arial"/>
                <a:cs typeface="Arial"/>
              </a:rPr>
              <a:t> </a:t>
            </a:r>
            <a:r>
              <a:rPr lang="en-US" sz="3200" dirty="0">
                <a:solidFill>
                  <a:srgbClr val="FFFFFF"/>
                </a:solidFill>
                <a:latin typeface="Arial"/>
                <a:cs typeface="Arial"/>
              </a:rPr>
              <a:t>yield</a:t>
            </a:r>
            <a:r>
              <a:rPr lang="en-US" sz="3200" spc="-5" dirty="0">
                <a:solidFill>
                  <a:srgbClr val="FFFFFF"/>
                </a:solidFill>
                <a:latin typeface="Arial"/>
                <a:cs typeface="Arial"/>
              </a:rPr>
              <a:t> </a:t>
            </a:r>
            <a:r>
              <a:rPr lang="en-US" sz="3200" dirty="0">
                <a:solidFill>
                  <a:srgbClr val="FFFFFF"/>
                </a:solidFill>
                <a:latin typeface="Arial"/>
                <a:cs typeface="Arial"/>
              </a:rPr>
              <a:t>to people walking</a:t>
            </a:r>
            <a:r>
              <a:rPr lang="en-US" sz="3200" spc="-20" dirty="0">
                <a:solidFill>
                  <a:srgbClr val="FFFFFF"/>
                </a:solidFill>
                <a:latin typeface="Arial"/>
                <a:cs typeface="Arial"/>
              </a:rPr>
              <a:t> </a:t>
            </a:r>
            <a:r>
              <a:rPr lang="en-US" sz="3200" dirty="0">
                <a:solidFill>
                  <a:srgbClr val="FFFFFF"/>
                </a:solidFill>
                <a:latin typeface="Arial"/>
                <a:cs typeface="Arial"/>
              </a:rPr>
              <a:t>and</a:t>
            </a:r>
            <a:r>
              <a:rPr lang="en-US" sz="3200" spc="-10" dirty="0">
                <a:solidFill>
                  <a:srgbClr val="FFFFFF"/>
                </a:solidFill>
                <a:latin typeface="Arial"/>
                <a:cs typeface="Arial"/>
              </a:rPr>
              <a:t> </a:t>
            </a:r>
            <a:r>
              <a:rPr lang="en-US" sz="3200" dirty="0">
                <a:solidFill>
                  <a:srgbClr val="FFFFFF"/>
                </a:solidFill>
                <a:latin typeface="Arial"/>
                <a:cs typeface="Arial"/>
              </a:rPr>
              <a:t>make</a:t>
            </a:r>
            <a:r>
              <a:rPr lang="en-US" sz="3200" spc="-5" dirty="0">
                <a:solidFill>
                  <a:srgbClr val="FFFFFF"/>
                </a:solidFill>
                <a:latin typeface="Arial"/>
                <a:cs typeface="Arial"/>
              </a:rPr>
              <a:t> </a:t>
            </a:r>
            <a:r>
              <a:rPr lang="en-US" sz="3200" spc="-25" dirty="0">
                <a:solidFill>
                  <a:srgbClr val="FFFFFF"/>
                </a:solidFill>
                <a:latin typeface="Arial"/>
                <a:cs typeface="Arial"/>
              </a:rPr>
              <a:t>an </a:t>
            </a:r>
            <a:r>
              <a:rPr lang="en-US" sz="3200" dirty="0">
                <a:solidFill>
                  <a:srgbClr val="FFFFFF"/>
                </a:solidFill>
                <a:latin typeface="Arial"/>
                <a:cs typeface="Arial"/>
              </a:rPr>
              <a:t>audible</a:t>
            </a:r>
            <a:r>
              <a:rPr lang="en-US" sz="3200" spc="-50" dirty="0">
                <a:solidFill>
                  <a:srgbClr val="FFFFFF"/>
                </a:solidFill>
                <a:latin typeface="Arial"/>
                <a:cs typeface="Arial"/>
              </a:rPr>
              <a:t> </a:t>
            </a:r>
            <a:r>
              <a:rPr lang="en-US" sz="3200" dirty="0">
                <a:solidFill>
                  <a:srgbClr val="FFFFFF"/>
                </a:solidFill>
                <a:latin typeface="Arial"/>
                <a:cs typeface="Arial"/>
              </a:rPr>
              <a:t>warning</a:t>
            </a:r>
            <a:r>
              <a:rPr lang="en-US" sz="3200" spc="-45" dirty="0">
                <a:solidFill>
                  <a:srgbClr val="FFFFFF"/>
                </a:solidFill>
                <a:latin typeface="Arial"/>
                <a:cs typeface="Arial"/>
              </a:rPr>
              <a:t> </a:t>
            </a:r>
            <a:r>
              <a:rPr lang="en-US" sz="3200" dirty="0">
                <a:solidFill>
                  <a:srgbClr val="FFFFFF"/>
                </a:solidFill>
                <a:latin typeface="Arial"/>
                <a:cs typeface="Arial"/>
              </a:rPr>
              <a:t>when</a:t>
            </a:r>
            <a:r>
              <a:rPr lang="en-US" sz="3200" spc="-30" dirty="0">
                <a:solidFill>
                  <a:srgbClr val="FFFFFF"/>
                </a:solidFill>
                <a:latin typeface="Arial"/>
                <a:cs typeface="Arial"/>
              </a:rPr>
              <a:t> </a:t>
            </a:r>
            <a:r>
              <a:rPr lang="en-US" sz="3200" spc="-10" dirty="0">
                <a:solidFill>
                  <a:srgbClr val="FFFFFF"/>
                </a:solidFill>
                <a:latin typeface="Arial"/>
                <a:cs typeface="Arial"/>
              </a:rPr>
              <a:t>passing.</a:t>
            </a:r>
            <a:endParaRPr lang="en-US" sz="3200" dirty="0">
              <a:latin typeface="Arial"/>
              <a:cs typeface="Arial"/>
            </a:endParaRPr>
          </a:p>
        </p:txBody>
      </p:sp>
      <p:grpSp>
        <p:nvGrpSpPr>
          <p:cNvPr id="6" name="object 6"/>
          <p:cNvGrpSpPr/>
          <p:nvPr/>
        </p:nvGrpSpPr>
        <p:grpSpPr>
          <a:xfrm>
            <a:off x="0" y="20523"/>
            <a:ext cx="9144000" cy="3863340"/>
            <a:chOff x="0" y="0"/>
            <a:chExt cx="9144000" cy="3863340"/>
          </a:xfrm>
        </p:grpSpPr>
        <p:pic>
          <p:nvPicPr>
            <p:cNvPr id="7" name="object 7"/>
            <p:cNvPicPr/>
            <p:nvPr/>
          </p:nvPicPr>
          <p:blipFill>
            <a:blip r:embed="rId5" cstate="print"/>
            <a:stretch>
              <a:fillRect/>
            </a:stretch>
          </p:blipFill>
          <p:spPr>
            <a:xfrm>
              <a:off x="4582667" y="652272"/>
              <a:ext cx="4270247" cy="3211067"/>
            </a:xfrm>
            <a:prstGeom prst="rect">
              <a:avLst/>
            </a:prstGeom>
          </p:spPr>
        </p:pic>
        <p:sp>
          <p:nvSpPr>
            <p:cNvPr id="8" name="object 8"/>
            <p:cNvSpPr/>
            <p:nvPr/>
          </p:nvSpPr>
          <p:spPr>
            <a:xfrm>
              <a:off x="0" y="0"/>
              <a:ext cx="9144000" cy="1201420"/>
            </a:xfrm>
            <a:custGeom>
              <a:avLst/>
              <a:gdLst/>
              <a:ahLst/>
              <a:cxnLst/>
              <a:rect l="l" t="t" r="r" b="b"/>
              <a:pathLst>
                <a:path w="9144000" h="1201420">
                  <a:moveTo>
                    <a:pt x="9144000" y="0"/>
                  </a:moveTo>
                  <a:lnTo>
                    <a:pt x="0" y="0"/>
                  </a:lnTo>
                  <a:lnTo>
                    <a:pt x="0" y="1200912"/>
                  </a:lnTo>
                  <a:lnTo>
                    <a:pt x="9144000" y="1200912"/>
                  </a:lnTo>
                  <a:lnTo>
                    <a:pt x="9144000" y="0"/>
                  </a:lnTo>
                  <a:close/>
                </a:path>
              </a:pathLst>
            </a:custGeom>
            <a:solidFill>
              <a:srgbClr val="1D4587"/>
            </a:solidFill>
          </p:spPr>
          <p:txBody>
            <a:bodyPr wrap="square" lIns="0" tIns="0" rIns="0" bIns="0" rtlCol="0"/>
            <a:lstStyle/>
            <a:p>
              <a:endParaRPr/>
            </a:p>
          </p:txBody>
        </p:sp>
      </p:grpSp>
      <p:sp>
        <p:nvSpPr>
          <p:cNvPr id="9" name="object 9"/>
          <p:cNvSpPr txBox="1">
            <a:spLocks noGrp="1"/>
          </p:cNvSpPr>
          <p:nvPr>
            <p:ph type="title"/>
          </p:nvPr>
        </p:nvSpPr>
        <p:spPr>
          <a:xfrm>
            <a:off x="-13855" y="27788"/>
            <a:ext cx="9144000" cy="1120820"/>
          </a:xfrm>
          <a:prstGeom prst="rect">
            <a:avLst/>
          </a:prstGeom>
        </p:spPr>
        <p:txBody>
          <a:bodyPr vert="horz" wrap="square" lIns="0" tIns="12700" rIns="0" bIns="0" rtlCol="0">
            <a:spAutoFit/>
          </a:bodyPr>
          <a:lstStyle/>
          <a:p>
            <a:pPr marL="812165" marR="5080" indent="-800100">
              <a:lnSpc>
                <a:spcPct val="100000"/>
              </a:lnSpc>
              <a:spcBef>
                <a:spcPts val="100"/>
              </a:spcBef>
            </a:pPr>
            <a:r>
              <a:rPr lang="en-US" sz="3600" b="0" dirty="0">
                <a:latin typeface="Arial"/>
                <a:cs typeface="Arial"/>
              </a:rPr>
              <a:t>  </a:t>
            </a:r>
            <a:r>
              <a:rPr sz="3600" b="0" dirty="0">
                <a:latin typeface="Arial"/>
                <a:cs typeface="Arial"/>
              </a:rPr>
              <a:t>In</a:t>
            </a:r>
            <a:r>
              <a:rPr sz="3600" b="0" spc="-15" dirty="0">
                <a:latin typeface="Arial"/>
                <a:cs typeface="Arial"/>
              </a:rPr>
              <a:t> </a:t>
            </a:r>
            <a:r>
              <a:rPr sz="3600" b="0" dirty="0">
                <a:latin typeface="Arial"/>
                <a:cs typeface="Arial"/>
              </a:rPr>
              <a:t>Florida,</a:t>
            </a:r>
            <a:r>
              <a:rPr sz="3600" b="0" spc="-15" dirty="0">
                <a:latin typeface="Arial"/>
                <a:cs typeface="Arial"/>
              </a:rPr>
              <a:t> </a:t>
            </a:r>
            <a:r>
              <a:rPr lang="en-US" sz="3600" b="0" dirty="0">
                <a:latin typeface="Arial"/>
                <a:cs typeface="Arial"/>
              </a:rPr>
              <a:t>people on bikes</a:t>
            </a:r>
            <a:r>
              <a:rPr sz="3600" b="0" spc="-35" dirty="0">
                <a:latin typeface="Arial"/>
                <a:cs typeface="Arial"/>
              </a:rPr>
              <a:t> </a:t>
            </a:r>
            <a:r>
              <a:rPr sz="3600" b="0" dirty="0">
                <a:latin typeface="Arial"/>
                <a:cs typeface="Arial"/>
              </a:rPr>
              <a:t>can</a:t>
            </a:r>
            <a:r>
              <a:rPr sz="3600" b="0" spc="-15" dirty="0">
                <a:latin typeface="Arial"/>
                <a:cs typeface="Arial"/>
              </a:rPr>
              <a:t> </a:t>
            </a:r>
            <a:r>
              <a:rPr sz="3600" b="0" dirty="0">
                <a:latin typeface="Arial"/>
                <a:cs typeface="Arial"/>
              </a:rPr>
              <a:t>legally</a:t>
            </a:r>
            <a:r>
              <a:rPr sz="3600" b="0" spc="-45" dirty="0">
                <a:latin typeface="Arial"/>
                <a:cs typeface="Arial"/>
              </a:rPr>
              <a:t> </a:t>
            </a:r>
            <a:r>
              <a:rPr sz="3600" b="0" spc="-20" dirty="0">
                <a:latin typeface="Arial"/>
                <a:cs typeface="Arial"/>
              </a:rPr>
              <a:t>ride</a:t>
            </a:r>
            <a:br>
              <a:rPr lang="en-US" sz="3600" b="0" spc="-20" dirty="0">
                <a:latin typeface="Arial"/>
                <a:cs typeface="Arial"/>
              </a:rPr>
            </a:br>
            <a:r>
              <a:rPr sz="3600" b="0" spc="-20" dirty="0">
                <a:latin typeface="Arial"/>
                <a:cs typeface="Arial"/>
              </a:rPr>
              <a:t> </a:t>
            </a:r>
            <a:r>
              <a:rPr lang="en-US" sz="3600" b="0" spc="-20" dirty="0">
                <a:latin typeface="Arial"/>
                <a:cs typeface="Arial"/>
              </a:rPr>
              <a:t>   </a:t>
            </a:r>
            <a:r>
              <a:rPr sz="3600" b="0" dirty="0">
                <a:latin typeface="Arial"/>
                <a:cs typeface="Arial"/>
              </a:rPr>
              <a:t>on</a:t>
            </a:r>
            <a:r>
              <a:rPr sz="3600" b="0" spc="-10" dirty="0">
                <a:latin typeface="Arial"/>
                <a:cs typeface="Arial"/>
              </a:rPr>
              <a:t> </a:t>
            </a:r>
            <a:r>
              <a:rPr sz="3600" b="0" dirty="0">
                <a:latin typeface="Arial"/>
                <a:cs typeface="Arial"/>
              </a:rPr>
              <a:t>sidewalks</a:t>
            </a:r>
            <a:r>
              <a:rPr sz="3600" b="0" spc="-35" dirty="0">
                <a:latin typeface="Arial"/>
                <a:cs typeface="Arial"/>
              </a:rPr>
              <a:t> </a:t>
            </a:r>
            <a:r>
              <a:rPr sz="3600" b="0" dirty="0">
                <a:latin typeface="Arial"/>
                <a:cs typeface="Arial"/>
              </a:rPr>
              <a:t>unless</a:t>
            </a:r>
            <a:r>
              <a:rPr sz="3600" b="0" spc="-25" dirty="0">
                <a:latin typeface="Arial"/>
                <a:cs typeface="Arial"/>
              </a:rPr>
              <a:t> </a:t>
            </a:r>
            <a:r>
              <a:rPr sz="3600" b="0" spc="-10" dirty="0">
                <a:latin typeface="Arial"/>
                <a:cs typeface="Arial"/>
              </a:rPr>
              <a:t>posted.</a:t>
            </a:r>
            <a:endParaRPr sz="3600" dirty="0">
              <a:latin typeface="Arial"/>
              <a:cs typeface="Arial"/>
            </a:endParaRPr>
          </a:p>
        </p:txBody>
      </p:sp>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9144000" cy="1042273"/>
          </a:xfrm>
          <a:prstGeom prst="rect">
            <a:avLst/>
          </a:prstGeom>
          <a:solidFill>
            <a:srgbClr val="1D4587"/>
          </a:solidFill>
        </p:spPr>
        <p:txBody>
          <a:bodyPr vert="horz" wrap="square" lIns="0" tIns="151130" rIns="0" bIns="0" rtlCol="0">
            <a:spAutoFit/>
          </a:bodyPr>
          <a:lstStyle/>
          <a:p>
            <a:pPr marL="91440" marR="118745" algn="ctr">
              <a:lnSpc>
                <a:spcPts val="3570"/>
              </a:lnSpc>
              <a:spcBef>
                <a:spcPts val="1190"/>
              </a:spcBef>
            </a:pPr>
            <a:r>
              <a:rPr lang="en-US" sz="2800" b="1" dirty="0">
                <a:solidFill>
                  <a:srgbClr val="FAF9F7"/>
                </a:solidFill>
                <a:latin typeface="Arial" panose="020B0604020202020204" pitchFamily="34" charset="0"/>
                <a:cs typeface="Arial" panose="020B0604020202020204" pitchFamily="34" charset="0"/>
              </a:rPr>
              <a:t>Which direction is safest to ride, if I am riding a bicycle in the road</a:t>
            </a:r>
            <a:r>
              <a:rPr sz="2800" b="1" spc="-10" dirty="0">
                <a:solidFill>
                  <a:srgbClr val="FAF9F7"/>
                </a:solidFill>
                <a:latin typeface="Arial" panose="020B0604020202020204" pitchFamily="34" charset="0"/>
                <a:cs typeface="Arial" panose="020B0604020202020204" pitchFamily="34" charset="0"/>
              </a:rPr>
              <a:t>?</a:t>
            </a:r>
            <a:endParaRPr sz="2800" b="1" dirty="0">
              <a:latin typeface="Arial" panose="020B0604020202020204" pitchFamily="34" charset="0"/>
              <a:cs typeface="Arial" panose="020B0604020202020204" pitchFamily="34" charset="0"/>
            </a:endParaRPr>
          </a:p>
        </p:txBody>
      </p:sp>
      <p:sp>
        <p:nvSpPr>
          <p:cNvPr id="4" name="object 4"/>
          <p:cNvSpPr txBox="1"/>
          <p:nvPr/>
        </p:nvSpPr>
        <p:spPr>
          <a:xfrm>
            <a:off x="535940" y="1854834"/>
            <a:ext cx="7922260" cy="531877"/>
          </a:xfrm>
          <a:prstGeom prst="rect">
            <a:avLst/>
          </a:prstGeom>
        </p:spPr>
        <p:txBody>
          <a:bodyPr vert="horz" wrap="square" lIns="0" tIns="74295" rIns="0" bIns="0" rtlCol="0">
            <a:spAutoFit/>
          </a:bodyPr>
          <a:lstStyle/>
          <a:p>
            <a:pPr marL="756285" marR="5080" indent="-744220">
              <a:lnSpc>
                <a:spcPts val="3890"/>
              </a:lnSpc>
              <a:spcBef>
                <a:spcPts val="585"/>
              </a:spcBef>
              <a:tabLst>
                <a:tab pos="756285" algn="l"/>
              </a:tabLst>
            </a:pPr>
            <a:r>
              <a:rPr lang="en-US" sz="2800" spc="-25" dirty="0">
                <a:latin typeface="Arial" panose="020B0604020202020204" pitchFamily="34" charset="0"/>
                <a:cs typeface="Arial" panose="020B0604020202020204" pitchFamily="34" charset="0"/>
              </a:rPr>
              <a:t>A.</a:t>
            </a:r>
            <a:r>
              <a:rPr sz="2800" dirty="0">
                <a:latin typeface="Arial" panose="020B0604020202020204" pitchFamily="34" charset="0"/>
                <a:cs typeface="Arial" panose="020B0604020202020204" pitchFamily="34" charset="0"/>
              </a:rPr>
              <a:t>	Ride</a:t>
            </a:r>
            <a:r>
              <a:rPr sz="2800" spc="-2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in</a:t>
            </a:r>
            <a:r>
              <a:rPr sz="2800" spc="-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the</a:t>
            </a:r>
            <a:r>
              <a:rPr sz="2800" spc="-20" dirty="0">
                <a:latin typeface="Arial" panose="020B0604020202020204" pitchFamily="34" charset="0"/>
                <a:cs typeface="Arial" panose="020B0604020202020204" pitchFamily="34" charset="0"/>
              </a:rPr>
              <a:t> same </a:t>
            </a:r>
            <a:r>
              <a:rPr sz="2800" dirty="0">
                <a:latin typeface="Arial" panose="020B0604020202020204" pitchFamily="34" charset="0"/>
                <a:cs typeface="Arial" panose="020B0604020202020204" pitchFamily="34" charset="0"/>
              </a:rPr>
              <a:t>direction</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as</a:t>
            </a:r>
            <a:r>
              <a:rPr sz="2800" spc="-30" dirty="0">
                <a:latin typeface="Arial" panose="020B0604020202020204" pitchFamily="34" charset="0"/>
                <a:cs typeface="Arial" panose="020B0604020202020204" pitchFamily="34" charset="0"/>
              </a:rPr>
              <a:t> </a:t>
            </a:r>
            <a:r>
              <a:rPr sz="2800" spc="-25" dirty="0">
                <a:latin typeface="Arial" panose="020B0604020202020204" pitchFamily="34" charset="0"/>
                <a:cs typeface="Arial" panose="020B0604020202020204" pitchFamily="34" charset="0"/>
              </a:rPr>
              <a:t>traffic</a:t>
            </a:r>
            <a:endParaRPr sz="2800" dirty="0">
              <a:latin typeface="Arial" panose="020B0604020202020204" pitchFamily="34" charset="0"/>
              <a:cs typeface="Arial" panose="020B0604020202020204" pitchFamily="34" charset="0"/>
            </a:endParaRPr>
          </a:p>
        </p:txBody>
      </p:sp>
      <p:sp>
        <p:nvSpPr>
          <p:cNvPr id="5" name="object 5"/>
          <p:cNvSpPr txBox="1"/>
          <p:nvPr/>
        </p:nvSpPr>
        <p:spPr>
          <a:xfrm>
            <a:off x="535940" y="3505200"/>
            <a:ext cx="6703060" cy="532518"/>
          </a:xfrm>
          <a:prstGeom prst="rect">
            <a:avLst/>
          </a:prstGeom>
        </p:spPr>
        <p:txBody>
          <a:bodyPr vert="horz" wrap="square" lIns="0" tIns="74930" rIns="0" bIns="0" rtlCol="0">
            <a:spAutoFit/>
          </a:bodyPr>
          <a:lstStyle/>
          <a:p>
            <a:pPr marL="756285" marR="5080" indent="-744220">
              <a:lnSpc>
                <a:spcPts val="3890"/>
              </a:lnSpc>
              <a:spcBef>
                <a:spcPts val="590"/>
              </a:spcBef>
              <a:tabLst>
                <a:tab pos="756285" algn="l"/>
              </a:tabLst>
            </a:pPr>
            <a:r>
              <a:rPr lang="en-US" sz="2800" spc="-25" dirty="0">
                <a:latin typeface="Arial" panose="020B0604020202020204" pitchFamily="34" charset="0"/>
                <a:cs typeface="Arial" panose="020B0604020202020204" pitchFamily="34" charset="0"/>
              </a:rPr>
              <a:t>B</a:t>
            </a:r>
            <a:r>
              <a:rPr sz="2800" spc="-25" dirty="0">
                <a:latin typeface="Arial" panose="020B0604020202020204" pitchFamily="34" charset="0"/>
                <a:cs typeface="Arial" panose="020B0604020202020204" pitchFamily="34" charset="0"/>
              </a:rPr>
              <a:t>.</a:t>
            </a:r>
            <a:r>
              <a:rPr sz="2800" dirty="0">
                <a:latin typeface="Arial" panose="020B0604020202020204" pitchFamily="34" charset="0"/>
                <a:cs typeface="Arial" panose="020B0604020202020204" pitchFamily="34" charset="0"/>
              </a:rPr>
              <a:t>	Ride</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facing</a:t>
            </a:r>
            <a:r>
              <a:rPr sz="2800" spc="-3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oncoming traffic</a:t>
            </a:r>
            <a:endParaRPr sz="2800"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76200" y="-66336"/>
            <a:ext cx="9296400" cy="1227128"/>
          </a:xfrm>
          <a:custGeom>
            <a:avLst/>
            <a:gdLst/>
            <a:ahLst/>
            <a:cxnLst/>
            <a:rect l="l" t="t" r="r" b="b"/>
            <a:pathLst>
              <a:path w="9144000" h="1066800">
                <a:moveTo>
                  <a:pt x="9144000" y="0"/>
                </a:moveTo>
                <a:lnTo>
                  <a:pt x="0" y="0"/>
                </a:lnTo>
                <a:lnTo>
                  <a:pt x="0" y="1066800"/>
                </a:lnTo>
                <a:lnTo>
                  <a:pt x="9144000" y="1066800"/>
                </a:lnTo>
                <a:lnTo>
                  <a:pt x="9144000" y="0"/>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104140" y="167259"/>
            <a:ext cx="9144000" cy="566822"/>
          </a:xfrm>
          <a:prstGeom prst="rect">
            <a:avLst/>
          </a:prstGeom>
        </p:spPr>
        <p:txBody>
          <a:bodyPr vert="horz" wrap="square" lIns="0" tIns="12700" rIns="0" bIns="0" rtlCol="0">
            <a:spAutoFit/>
          </a:bodyPr>
          <a:lstStyle/>
          <a:p>
            <a:pPr marL="1786889">
              <a:lnSpc>
                <a:spcPct val="100000"/>
              </a:lnSpc>
              <a:spcBef>
                <a:spcPts val="100"/>
              </a:spcBef>
            </a:pPr>
            <a:r>
              <a:rPr sz="3600" b="1" dirty="0">
                <a:latin typeface="Arial"/>
                <a:cs typeface="Arial"/>
              </a:rPr>
              <a:t>A</a:t>
            </a:r>
            <a:r>
              <a:rPr sz="3600" b="1" spc="-210" dirty="0">
                <a:latin typeface="Arial"/>
                <a:cs typeface="Arial"/>
              </a:rPr>
              <a:t> </a:t>
            </a:r>
            <a:r>
              <a:rPr sz="3600" b="1" dirty="0">
                <a:latin typeface="Arial"/>
                <a:cs typeface="Arial"/>
              </a:rPr>
              <a:t>bicycle</a:t>
            </a:r>
            <a:r>
              <a:rPr sz="3600" b="1" spc="-5" dirty="0">
                <a:latin typeface="Arial"/>
                <a:cs typeface="Arial"/>
              </a:rPr>
              <a:t> </a:t>
            </a:r>
            <a:r>
              <a:rPr sz="3600" b="1" dirty="0">
                <a:latin typeface="Arial"/>
                <a:cs typeface="Arial"/>
              </a:rPr>
              <a:t>is</a:t>
            </a:r>
            <a:r>
              <a:rPr sz="3600" b="1" spc="-5" dirty="0">
                <a:latin typeface="Arial"/>
                <a:cs typeface="Arial"/>
              </a:rPr>
              <a:t> </a:t>
            </a:r>
            <a:r>
              <a:rPr sz="3600" b="1" dirty="0">
                <a:latin typeface="Arial"/>
                <a:cs typeface="Arial"/>
              </a:rPr>
              <a:t>a</a:t>
            </a:r>
            <a:r>
              <a:rPr sz="3600" b="1" spc="-20" dirty="0">
                <a:latin typeface="Arial"/>
                <a:cs typeface="Arial"/>
              </a:rPr>
              <a:t> </a:t>
            </a:r>
            <a:r>
              <a:rPr sz="3600" b="1" dirty="0">
                <a:latin typeface="Arial"/>
                <a:cs typeface="Arial"/>
              </a:rPr>
              <a:t>legal</a:t>
            </a:r>
            <a:r>
              <a:rPr sz="3600" b="1" spc="-35" dirty="0">
                <a:latin typeface="Arial"/>
                <a:cs typeface="Arial"/>
              </a:rPr>
              <a:t> </a:t>
            </a:r>
            <a:r>
              <a:rPr sz="3600" b="1" spc="-10" dirty="0">
                <a:latin typeface="Arial"/>
                <a:cs typeface="Arial"/>
              </a:rPr>
              <a:t>vehicle</a:t>
            </a:r>
            <a:r>
              <a:rPr lang="en-US" sz="3600" b="1" spc="-10" dirty="0">
                <a:latin typeface="Arial"/>
                <a:cs typeface="Arial"/>
              </a:rPr>
              <a:t>.</a:t>
            </a:r>
            <a:endParaRPr sz="3600" b="1" dirty="0">
              <a:latin typeface="Arial"/>
              <a:cs typeface="Arial"/>
            </a:endParaRPr>
          </a:p>
        </p:txBody>
      </p:sp>
      <p:sp>
        <p:nvSpPr>
          <p:cNvPr id="4" name="object 4"/>
          <p:cNvSpPr txBox="1"/>
          <p:nvPr/>
        </p:nvSpPr>
        <p:spPr>
          <a:xfrm>
            <a:off x="-20782" y="5037497"/>
            <a:ext cx="9164782" cy="1839606"/>
          </a:xfrm>
          <a:prstGeom prst="rect">
            <a:avLst/>
          </a:prstGeom>
          <a:solidFill>
            <a:srgbClr val="1D4587"/>
          </a:solidFill>
        </p:spPr>
        <p:txBody>
          <a:bodyPr vert="horz" wrap="square" lIns="0" tIns="38735" rIns="0" bIns="0" rtlCol="0" anchor="b">
            <a:spAutoFit/>
          </a:bodyPr>
          <a:lstStyle/>
          <a:p>
            <a:pPr marL="91440" marR="120650" algn="ctr">
              <a:lnSpc>
                <a:spcPct val="100000"/>
              </a:lnSpc>
              <a:spcBef>
                <a:spcPts val="305"/>
              </a:spcBef>
            </a:pPr>
            <a:endParaRPr lang="en-US" sz="2800" spc="-10" dirty="0">
              <a:solidFill>
                <a:srgbClr val="FFFFFF"/>
              </a:solidFill>
              <a:latin typeface="Arial"/>
              <a:cs typeface="Arial"/>
            </a:endParaRPr>
          </a:p>
          <a:p>
            <a:pPr marL="91440" marR="120650" algn="ctr">
              <a:lnSpc>
                <a:spcPct val="100000"/>
              </a:lnSpc>
              <a:spcBef>
                <a:spcPts val="305"/>
              </a:spcBef>
            </a:pPr>
            <a:r>
              <a:rPr lang="en-US" sz="2800" spc="-10" dirty="0">
                <a:solidFill>
                  <a:srgbClr val="FFFFFF"/>
                </a:solidFill>
                <a:latin typeface="Arial"/>
                <a:cs typeface="Arial"/>
              </a:rPr>
              <a:t>People riding bicycles</a:t>
            </a:r>
            <a:r>
              <a:rPr sz="2800" spc="-10" dirty="0">
                <a:solidFill>
                  <a:srgbClr val="FFFFFF"/>
                </a:solidFill>
                <a:latin typeface="Arial"/>
                <a:cs typeface="Arial"/>
              </a:rPr>
              <a:t> </a:t>
            </a:r>
            <a:r>
              <a:rPr sz="2800" dirty="0">
                <a:solidFill>
                  <a:srgbClr val="FFFFFF"/>
                </a:solidFill>
                <a:latin typeface="Arial"/>
                <a:cs typeface="Arial"/>
              </a:rPr>
              <a:t>on</a:t>
            </a:r>
            <a:r>
              <a:rPr sz="2800" spc="-15" dirty="0">
                <a:solidFill>
                  <a:srgbClr val="FFFFFF"/>
                </a:solidFill>
                <a:latin typeface="Arial"/>
                <a:cs typeface="Arial"/>
              </a:rPr>
              <a:t> </a:t>
            </a:r>
            <a:r>
              <a:rPr sz="2800" spc="-10" dirty="0">
                <a:solidFill>
                  <a:srgbClr val="FFFFFF"/>
                </a:solidFill>
                <a:latin typeface="Arial"/>
                <a:cs typeface="Arial"/>
              </a:rPr>
              <a:t>roadways </a:t>
            </a:r>
            <a:r>
              <a:rPr sz="2800" dirty="0">
                <a:solidFill>
                  <a:srgbClr val="FFFFFF"/>
                </a:solidFill>
                <a:latin typeface="Arial"/>
                <a:cs typeface="Arial"/>
              </a:rPr>
              <a:t>fare</a:t>
            </a:r>
            <a:r>
              <a:rPr sz="2800" spc="-30" dirty="0">
                <a:solidFill>
                  <a:srgbClr val="FFFFFF"/>
                </a:solidFill>
                <a:latin typeface="Arial"/>
                <a:cs typeface="Arial"/>
              </a:rPr>
              <a:t> </a:t>
            </a:r>
            <a:r>
              <a:rPr sz="2800" dirty="0">
                <a:solidFill>
                  <a:srgbClr val="FFFFFF"/>
                </a:solidFill>
                <a:latin typeface="Arial"/>
                <a:cs typeface="Arial"/>
              </a:rPr>
              <a:t>best</a:t>
            </a:r>
            <a:r>
              <a:rPr sz="2800" spc="-15" dirty="0">
                <a:solidFill>
                  <a:srgbClr val="FFFFFF"/>
                </a:solidFill>
                <a:latin typeface="Arial"/>
                <a:cs typeface="Arial"/>
              </a:rPr>
              <a:t> </a:t>
            </a:r>
            <a:r>
              <a:rPr sz="2800" dirty="0">
                <a:solidFill>
                  <a:srgbClr val="FFFFFF"/>
                </a:solidFill>
                <a:latin typeface="Arial"/>
                <a:cs typeface="Arial"/>
              </a:rPr>
              <a:t>when</a:t>
            </a:r>
            <a:r>
              <a:rPr sz="2800" spc="15" dirty="0">
                <a:solidFill>
                  <a:srgbClr val="FFFFFF"/>
                </a:solidFill>
                <a:latin typeface="Arial"/>
                <a:cs typeface="Arial"/>
              </a:rPr>
              <a:t> </a:t>
            </a:r>
            <a:r>
              <a:rPr sz="2800" spc="-20" dirty="0">
                <a:solidFill>
                  <a:srgbClr val="FFFFFF"/>
                </a:solidFill>
                <a:latin typeface="Arial"/>
                <a:cs typeface="Arial"/>
              </a:rPr>
              <a:t>they </a:t>
            </a:r>
            <a:r>
              <a:rPr sz="2800" dirty="0">
                <a:solidFill>
                  <a:srgbClr val="FFFFFF"/>
                </a:solidFill>
                <a:latin typeface="Arial"/>
                <a:cs typeface="Arial"/>
              </a:rPr>
              <a:t>act</a:t>
            </a:r>
            <a:r>
              <a:rPr sz="2800" spc="-25" dirty="0">
                <a:solidFill>
                  <a:srgbClr val="FFFFFF"/>
                </a:solidFill>
                <a:latin typeface="Arial"/>
                <a:cs typeface="Arial"/>
              </a:rPr>
              <a:t> </a:t>
            </a:r>
            <a:r>
              <a:rPr sz="2800" dirty="0">
                <a:solidFill>
                  <a:srgbClr val="FFFFFF"/>
                </a:solidFill>
                <a:latin typeface="Arial"/>
                <a:cs typeface="Arial"/>
              </a:rPr>
              <a:t>and</a:t>
            </a:r>
            <a:r>
              <a:rPr sz="2800" spc="-10" dirty="0">
                <a:solidFill>
                  <a:srgbClr val="FFFFFF"/>
                </a:solidFill>
                <a:latin typeface="Arial"/>
                <a:cs typeface="Arial"/>
              </a:rPr>
              <a:t> </a:t>
            </a:r>
            <a:r>
              <a:rPr sz="2800" dirty="0">
                <a:solidFill>
                  <a:srgbClr val="FFFFFF"/>
                </a:solidFill>
                <a:latin typeface="Arial"/>
                <a:cs typeface="Arial"/>
              </a:rPr>
              <a:t>are</a:t>
            </a:r>
            <a:r>
              <a:rPr sz="2800" spc="-10" dirty="0">
                <a:solidFill>
                  <a:srgbClr val="FFFFFF"/>
                </a:solidFill>
                <a:latin typeface="Arial"/>
                <a:cs typeface="Arial"/>
              </a:rPr>
              <a:t> </a:t>
            </a:r>
            <a:r>
              <a:rPr sz="2800" dirty="0">
                <a:solidFill>
                  <a:srgbClr val="FFFFFF"/>
                </a:solidFill>
                <a:latin typeface="Arial"/>
                <a:cs typeface="Arial"/>
              </a:rPr>
              <a:t>treated</a:t>
            </a:r>
            <a:r>
              <a:rPr sz="2800" spc="-25" dirty="0">
                <a:solidFill>
                  <a:srgbClr val="FFFFFF"/>
                </a:solidFill>
                <a:latin typeface="Arial"/>
                <a:cs typeface="Arial"/>
              </a:rPr>
              <a:t> as </a:t>
            </a:r>
            <a:r>
              <a:rPr sz="2800" spc="-10" dirty="0">
                <a:solidFill>
                  <a:srgbClr val="FFFFFF"/>
                </a:solidFill>
                <a:latin typeface="Arial"/>
                <a:cs typeface="Arial"/>
              </a:rPr>
              <a:t>vehicles.</a:t>
            </a:r>
            <a:endParaRPr lang="en-US" sz="2800" spc="-10" dirty="0">
              <a:solidFill>
                <a:srgbClr val="FFFFFF"/>
              </a:solidFill>
              <a:latin typeface="Arial"/>
              <a:cs typeface="Arial"/>
            </a:endParaRPr>
          </a:p>
          <a:p>
            <a:pPr marL="91440" marR="120650" algn="ctr">
              <a:lnSpc>
                <a:spcPct val="100000"/>
              </a:lnSpc>
              <a:spcBef>
                <a:spcPts val="305"/>
              </a:spcBef>
            </a:pPr>
            <a:endParaRPr lang="en-US" sz="2800" spc="-10" dirty="0">
              <a:solidFill>
                <a:srgbClr val="FFFFFF"/>
              </a:solidFill>
              <a:latin typeface="Arial"/>
              <a:cs typeface="Arial"/>
            </a:endParaRPr>
          </a:p>
        </p:txBody>
      </p:sp>
      <p:pic>
        <p:nvPicPr>
          <p:cNvPr id="7" name="Picture 6">
            <a:extLst>
              <a:ext uri="{FF2B5EF4-FFF2-40B4-BE49-F238E27FC236}">
                <a16:creationId xmlns:a16="http://schemas.microsoft.com/office/drawing/2014/main" id="{E74570D9-17B5-8524-760C-9C447E63BB53}"/>
              </a:ext>
            </a:extLst>
          </p:cNvPr>
          <p:cNvPicPr>
            <a:picLocks noChangeAspect="1"/>
          </p:cNvPicPr>
          <p:nvPr/>
        </p:nvPicPr>
        <p:blipFill rotWithShape="1">
          <a:blip r:embed="rId3"/>
          <a:srcRect b="7047"/>
          <a:stretch/>
        </p:blipFill>
        <p:spPr>
          <a:xfrm>
            <a:off x="-47297" y="1160793"/>
            <a:ext cx="9203109" cy="409700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0"/>
            <a:ext cx="9144000" cy="1687195"/>
          </a:xfrm>
          <a:custGeom>
            <a:avLst/>
            <a:gdLst/>
            <a:ahLst/>
            <a:cxnLst/>
            <a:rect l="l" t="t" r="r" b="b"/>
            <a:pathLst>
              <a:path w="9144000" h="1687195">
                <a:moveTo>
                  <a:pt x="9144000" y="0"/>
                </a:moveTo>
                <a:lnTo>
                  <a:pt x="0" y="0"/>
                </a:lnTo>
                <a:lnTo>
                  <a:pt x="0" y="1687067"/>
                </a:lnTo>
                <a:lnTo>
                  <a:pt x="9144000" y="1687067"/>
                </a:lnTo>
                <a:lnTo>
                  <a:pt x="9144000" y="0"/>
                </a:lnTo>
                <a:close/>
              </a:path>
            </a:pathLst>
          </a:custGeom>
          <a:solidFill>
            <a:srgbClr val="1D4587"/>
          </a:solidFill>
        </p:spPr>
        <p:txBody>
          <a:bodyPr wrap="square" lIns="0" tIns="0" rIns="0" bIns="0" rtlCol="0"/>
          <a:lstStyle/>
          <a:p>
            <a:endParaRPr/>
          </a:p>
        </p:txBody>
      </p:sp>
      <p:sp>
        <p:nvSpPr>
          <p:cNvPr id="5" name="object 5"/>
          <p:cNvSpPr txBox="1"/>
          <p:nvPr/>
        </p:nvSpPr>
        <p:spPr>
          <a:xfrm>
            <a:off x="78739" y="383793"/>
            <a:ext cx="8951595" cy="878840"/>
          </a:xfrm>
          <a:prstGeom prst="rect">
            <a:avLst/>
          </a:prstGeom>
        </p:spPr>
        <p:txBody>
          <a:bodyPr vert="horz" wrap="square" lIns="0" tIns="12065" rIns="0" bIns="0" rtlCol="0">
            <a:spAutoFit/>
          </a:bodyPr>
          <a:lstStyle/>
          <a:p>
            <a:pPr marL="2540" marR="5080" algn="ctr">
              <a:lnSpc>
                <a:spcPct val="100000"/>
              </a:lnSpc>
              <a:spcBef>
                <a:spcPts val="95"/>
              </a:spcBef>
              <a:buClr>
                <a:srgbClr val="FFFFFF"/>
              </a:buClr>
              <a:buSzPct val="96428"/>
              <a:tabLst>
                <a:tab pos="135255" algn="l"/>
              </a:tabLst>
            </a:pPr>
            <a:r>
              <a:rPr sz="2800" b="1" dirty="0">
                <a:solidFill>
                  <a:srgbClr val="FFFFFF"/>
                </a:solidFill>
                <a:latin typeface="Arial"/>
                <a:cs typeface="Arial"/>
              </a:rPr>
              <a:t>A</a:t>
            </a:r>
            <a:r>
              <a:rPr sz="2800" b="1" spc="-195" dirty="0">
                <a:solidFill>
                  <a:srgbClr val="FFFFFF"/>
                </a:solidFill>
                <a:latin typeface="Arial"/>
                <a:cs typeface="Arial"/>
              </a:rPr>
              <a:t> </a:t>
            </a:r>
            <a:r>
              <a:rPr sz="2800" b="1" dirty="0">
                <a:solidFill>
                  <a:srgbClr val="FFFFFF"/>
                </a:solidFill>
                <a:latin typeface="Arial"/>
                <a:cs typeface="Arial"/>
              </a:rPr>
              <a:t>bicycle</a:t>
            </a:r>
            <a:r>
              <a:rPr sz="2800" b="1" spc="-114" dirty="0">
                <a:solidFill>
                  <a:srgbClr val="FFFFFF"/>
                </a:solidFill>
                <a:latin typeface="Arial"/>
                <a:cs typeface="Arial"/>
              </a:rPr>
              <a:t> </a:t>
            </a:r>
            <a:r>
              <a:rPr sz="2800" b="1" dirty="0">
                <a:solidFill>
                  <a:srgbClr val="FFFFFF"/>
                </a:solidFill>
                <a:latin typeface="Arial"/>
                <a:cs typeface="Arial"/>
              </a:rPr>
              <a:t>operat</a:t>
            </a:r>
            <a:r>
              <a:rPr lang="en-US" sz="2800" b="1" dirty="0">
                <a:solidFill>
                  <a:srgbClr val="FFFFFF"/>
                </a:solidFill>
                <a:latin typeface="Arial"/>
                <a:cs typeface="Arial"/>
              </a:rPr>
              <a:t>ing</a:t>
            </a:r>
            <a:r>
              <a:rPr sz="2800" b="1" spc="-55" dirty="0">
                <a:solidFill>
                  <a:srgbClr val="FFFFFF"/>
                </a:solidFill>
                <a:latin typeface="Arial"/>
                <a:cs typeface="Arial"/>
              </a:rPr>
              <a:t> </a:t>
            </a:r>
            <a:r>
              <a:rPr sz="2800" b="1" dirty="0">
                <a:solidFill>
                  <a:srgbClr val="FFFFFF"/>
                </a:solidFill>
                <a:latin typeface="Arial"/>
                <a:cs typeface="Arial"/>
              </a:rPr>
              <a:t>between</a:t>
            </a:r>
            <a:r>
              <a:rPr sz="2800" b="1" spc="-65" dirty="0">
                <a:solidFill>
                  <a:srgbClr val="FFFFFF"/>
                </a:solidFill>
                <a:latin typeface="Arial"/>
                <a:cs typeface="Arial"/>
              </a:rPr>
              <a:t> </a:t>
            </a:r>
            <a:r>
              <a:rPr sz="2800" b="1" dirty="0">
                <a:solidFill>
                  <a:srgbClr val="FFFFFF"/>
                </a:solidFill>
                <a:latin typeface="Arial"/>
                <a:cs typeface="Arial"/>
              </a:rPr>
              <a:t>sunset</a:t>
            </a:r>
            <a:r>
              <a:rPr sz="2800" b="1" spc="-80" dirty="0">
                <a:solidFill>
                  <a:srgbClr val="FFFFFF"/>
                </a:solidFill>
                <a:latin typeface="Arial"/>
                <a:cs typeface="Arial"/>
              </a:rPr>
              <a:t> </a:t>
            </a:r>
            <a:r>
              <a:rPr sz="2800" b="1" dirty="0">
                <a:solidFill>
                  <a:srgbClr val="FFFFFF"/>
                </a:solidFill>
                <a:latin typeface="Arial"/>
                <a:cs typeface="Arial"/>
              </a:rPr>
              <a:t>and</a:t>
            </a:r>
            <a:r>
              <a:rPr sz="2800" b="1" spc="-80" dirty="0">
                <a:solidFill>
                  <a:srgbClr val="FFFFFF"/>
                </a:solidFill>
                <a:latin typeface="Arial"/>
                <a:cs typeface="Arial"/>
              </a:rPr>
              <a:t> </a:t>
            </a:r>
            <a:r>
              <a:rPr sz="2800" b="1" dirty="0">
                <a:solidFill>
                  <a:srgbClr val="FFFFFF"/>
                </a:solidFill>
                <a:latin typeface="Arial"/>
                <a:cs typeface="Arial"/>
              </a:rPr>
              <a:t>sunrise</a:t>
            </a:r>
            <a:r>
              <a:rPr sz="2800" b="1" spc="-80" dirty="0">
                <a:solidFill>
                  <a:srgbClr val="FFFFFF"/>
                </a:solidFill>
                <a:latin typeface="Arial"/>
                <a:cs typeface="Arial"/>
              </a:rPr>
              <a:t> </a:t>
            </a:r>
            <a:endParaRPr lang="en-US" sz="2800" b="1" spc="-80" dirty="0">
              <a:solidFill>
                <a:srgbClr val="FFFFFF"/>
              </a:solidFill>
              <a:latin typeface="Arial"/>
              <a:cs typeface="Arial"/>
            </a:endParaRPr>
          </a:p>
          <a:p>
            <a:pPr marL="2540" marR="5080" algn="ctr">
              <a:lnSpc>
                <a:spcPct val="100000"/>
              </a:lnSpc>
              <a:spcBef>
                <a:spcPts val="95"/>
              </a:spcBef>
              <a:buClr>
                <a:srgbClr val="FFFFFF"/>
              </a:buClr>
              <a:buSzPct val="96428"/>
              <a:tabLst>
                <a:tab pos="135255" algn="l"/>
              </a:tabLst>
            </a:pPr>
            <a:r>
              <a:rPr sz="2800" b="1" dirty="0">
                <a:solidFill>
                  <a:srgbClr val="FFFFFF"/>
                </a:solidFill>
                <a:latin typeface="Arial"/>
                <a:cs typeface="Arial"/>
              </a:rPr>
              <a:t>must</a:t>
            </a:r>
            <a:r>
              <a:rPr sz="2800" b="1" spc="-75" dirty="0">
                <a:solidFill>
                  <a:srgbClr val="FFFFFF"/>
                </a:solidFill>
                <a:latin typeface="Arial"/>
                <a:cs typeface="Arial"/>
              </a:rPr>
              <a:t> </a:t>
            </a:r>
            <a:r>
              <a:rPr sz="2800" b="1" spc="-25" dirty="0">
                <a:solidFill>
                  <a:srgbClr val="FFFFFF"/>
                </a:solidFill>
                <a:latin typeface="Arial"/>
                <a:cs typeface="Arial"/>
              </a:rPr>
              <a:t>be </a:t>
            </a:r>
            <a:r>
              <a:rPr sz="2800" b="1" dirty="0">
                <a:solidFill>
                  <a:srgbClr val="FFFFFF"/>
                </a:solidFill>
                <a:latin typeface="Arial"/>
                <a:cs typeface="Arial"/>
              </a:rPr>
              <a:t>equipped</a:t>
            </a:r>
            <a:r>
              <a:rPr sz="2800" b="1" spc="-110" dirty="0">
                <a:solidFill>
                  <a:srgbClr val="FFFFFF"/>
                </a:solidFill>
                <a:latin typeface="Arial"/>
                <a:cs typeface="Arial"/>
              </a:rPr>
              <a:t> </a:t>
            </a:r>
            <a:r>
              <a:rPr sz="2800" b="1" spc="-10" dirty="0">
                <a:solidFill>
                  <a:srgbClr val="FFFFFF"/>
                </a:solidFill>
                <a:latin typeface="Arial"/>
                <a:cs typeface="Arial"/>
              </a:rPr>
              <a:t>with:</a:t>
            </a:r>
            <a:endParaRPr sz="2800" b="1" dirty="0">
              <a:latin typeface="Arial"/>
              <a:cs typeface="Arial"/>
            </a:endParaRPr>
          </a:p>
        </p:txBody>
      </p:sp>
      <p:pic>
        <p:nvPicPr>
          <p:cNvPr id="6" name="object 6"/>
          <p:cNvPicPr/>
          <p:nvPr/>
        </p:nvPicPr>
        <p:blipFill>
          <a:blip r:embed="rId3" cstate="print"/>
          <a:stretch>
            <a:fillRect/>
          </a:stretch>
        </p:blipFill>
        <p:spPr>
          <a:xfrm>
            <a:off x="5181600" y="2858055"/>
            <a:ext cx="2895600" cy="2241444"/>
          </a:xfrm>
          <a:prstGeom prst="rect">
            <a:avLst/>
          </a:prstGeom>
        </p:spPr>
      </p:pic>
      <p:pic>
        <p:nvPicPr>
          <p:cNvPr id="7" name="object 7"/>
          <p:cNvPicPr/>
          <p:nvPr/>
        </p:nvPicPr>
        <p:blipFill>
          <a:blip r:embed="rId4" cstate="print"/>
          <a:stretch>
            <a:fillRect/>
          </a:stretch>
        </p:blipFill>
        <p:spPr>
          <a:xfrm>
            <a:off x="328295" y="2858055"/>
            <a:ext cx="3171191" cy="2285280"/>
          </a:xfrm>
          <a:prstGeom prst="rect">
            <a:avLst/>
          </a:prstGeom>
        </p:spPr>
      </p:pic>
      <p:sp>
        <p:nvSpPr>
          <p:cNvPr id="8" name="object 8"/>
          <p:cNvSpPr txBox="1"/>
          <p:nvPr/>
        </p:nvSpPr>
        <p:spPr>
          <a:xfrm>
            <a:off x="457200" y="2392883"/>
            <a:ext cx="2971800" cy="443711"/>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panose="020B0604020202020204" pitchFamily="34" charset="0"/>
                <a:cs typeface="Arial" panose="020B0604020202020204" pitchFamily="34" charset="0"/>
              </a:rPr>
              <a:t>Front</a:t>
            </a:r>
            <a:r>
              <a:rPr sz="2800" b="1" spc="-7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w</a:t>
            </a:r>
            <a:r>
              <a:rPr sz="2800" b="1" dirty="0">
                <a:latin typeface="Arial" panose="020B0604020202020204" pitchFamily="34" charset="0"/>
                <a:cs typeface="Arial" panose="020B0604020202020204" pitchFamily="34" charset="0"/>
              </a:rPr>
              <a:t>hite</a:t>
            </a:r>
            <a:r>
              <a:rPr sz="2800" b="1" spc="-40" dirty="0">
                <a:latin typeface="Arial" panose="020B0604020202020204" pitchFamily="34" charset="0"/>
                <a:cs typeface="Arial" panose="020B0604020202020204" pitchFamily="34" charset="0"/>
              </a:rPr>
              <a:t> </a:t>
            </a:r>
            <a:r>
              <a:rPr lang="en-US" sz="2800" b="1" spc="-10" dirty="0">
                <a:latin typeface="Arial" panose="020B0604020202020204" pitchFamily="34" charset="0"/>
                <a:cs typeface="Arial" panose="020B0604020202020204" pitchFamily="34" charset="0"/>
              </a:rPr>
              <a:t>l</a:t>
            </a:r>
            <a:r>
              <a:rPr sz="2800" b="1" spc="-10" dirty="0">
                <a:latin typeface="Arial" panose="020B0604020202020204" pitchFamily="34" charset="0"/>
                <a:cs typeface="Arial" panose="020B0604020202020204" pitchFamily="34" charset="0"/>
              </a:rPr>
              <a:t>ight</a:t>
            </a:r>
            <a:endParaRPr sz="2800" dirty="0">
              <a:latin typeface="Arial" panose="020B0604020202020204" pitchFamily="34" charset="0"/>
              <a:cs typeface="Arial" panose="020B0604020202020204" pitchFamily="34" charset="0"/>
            </a:endParaRPr>
          </a:p>
        </p:txBody>
      </p:sp>
      <p:sp>
        <p:nvSpPr>
          <p:cNvPr id="9" name="object 9"/>
          <p:cNvSpPr txBox="1"/>
          <p:nvPr/>
        </p:nvSpPr>
        <p:spPr>
          <a:xfrm>
            <a:off x="3976256" y="1999695"/>
            <a:ext cx="4953000" cy="874598"/>
          </a:xfrm>
          <a:prstGeom prst="rect">
            <a:avLst/>
          </a:prstGeom>
        </p:spPr>
        <p:txBody>
          <a:bodyPr vert="horz" wrap="square" lIns="0" tIns="12700" rIns="0" bIns="0" rtlCol="0">
            <a:spAutoFit/>
          </a:bodyPr>
          <a:lstStyle/>
          <a:p>
            <a:pPr algn="ctr">
              <a:lnSpc>
                <a:spcPct val="100000"/>
              </a:lnSpc>
              <a:spcBef>
                <a:spcPts val="100"/>
              </a:spcBef>
            </a:pPr>
            <a:r>
              <a:rPr sz="2800" b="1" dirty="0">
                <a:latin typeface="Arial" panose="020B0604020202020204" pitchFamily="34" charset="0"/>
                <a:cs typeface="Arial" panose="020B0604020202020204" pitchFamily="34" charset="0"/>
              </a:rPr>
              <a:t>Red</a:t>
            </a:r>
            <a:r>
              <a:rPr sz="2800" b="1" spc="-45" dirty="0">
                <a:latin typeface="Arial" panose="020B0604020202020204" pitchFamily="34" charset="0"/>
                <a:cs typeface="Arial" panose="020B0604020202020204" pitchFamily="34" charset="0"/>
              </a:rPr>
              <a:t> </a:t>
            </a:r>
            <a:r>
              <a:rPr lang="en-US" sz="2800" b="1" spc="-45" dirty="0">
                <a:latin typeface="Arial" panose="020B0604020202020204" pitchFamily="34" charset="0"/>
                <a:cs typeface="Arial" panose="020B0604020202020204" pitchFamily="34" charset="0"/>
              </a:rPr>
              <a:t>r</a:t>
            </a:r>
            <a:r>
              <a:rPr sz="2800" b="1" dirty="0">
                <a:latin typeface="Arial" panose="020B0604020202020204" pitchFamily="34" charset="0"/>
                <a:cs typeface="Arial" panose="020B0604020202020204" pitchFamily="34" charset="0"/>
              </a:rPr>
              <a:t>eflector</a:t>
            </a:r>
            <a:r>
              <a:rPr sz="2800" b="1" spc="-55"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and</a:t>
            </a:r>
            <a:r>
              <a:rPr sz="2800" b="1" spc="-50" dirty="0">
                <a:latin typeface="Arial" panose="020B0604020202020204" pitchFamily="34" charset="0"/>
                <a:cs typeface="Arial" panose="020B0604020202020204" pitchFamily="34" charset="0"/>
              </a:rPr>
              <a:t> </a:t>
            </a:r>
            <a:r>
              <a:rPr sz="2800" b="1" spc="-25" dirty="0">
                <a:latin typeface="Arial" panose="020B0604020202020204" pitchFamily="34" charset="0"/>
                <a:cs typeface="Arial" panose="020B0604020202020204" pitchFamily="34" charset="0"/>
              </a:rPr>
              <a:t>red</a:t>
            </a:r>
            <a:r>
              <a:rPr sz="2800" b="1" dirty="0">
                <a:latin typeface="Arial" panose="020B0604020202020204" pitchFamily="34" charset="0"/>
                <a:cs typeface="Arial" panose="020B0604020202020204" pitchFamily="34" charset="0"/>
              </a:rPr>
              <a:t>light</a:t>
            </a:r>
            <a:r>
              <a:rPr sz="2800" b="1" spc="-15"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on</a:t>
            </a:r>
            <a:r>
              <a:rPr sz="2800" b="1" spc="-35" dirty="0">
                <a:latin typeface="Arial" panose="020B0604020202020204" pitchFamily="34" charset="0"/>
                <a:cs typeface="Arial" panose="020B0604020202020204" pitchFamily="34" charset="0"/>
              </a:rPr>
              <a:t> </a:t>
            </a:r>
            <a:r>
              <a:rPr sz="2800" b="1" dirty="0">
                <a:latin typeface="Arial" panose="020B0604020202020204" pitchFamily="34" charset="0"/>
                <a:cs typeface="Arial" panose="020B0604020202020204" pitchFamily="34" charset="0"/>
              </a:rPr>
              <a:t>the </a:t>
            </a:r>
            <a:r>
              <a:rPr sz="2800" b="1" spc="-20" dirty="0">
                <a:latin typeface="Arial" panose="020B0604020202020204" pitchFamily="34" charset="0"/>
                <a:cs typeface="Arial" panose="020B0604020202020204" pitchFamily="34" charset="0"/>
              </a:rPr>
              <a:t>rear</a:t>
            </a:r>
            <a:endParaRPr sz="2800" dirty="0">
              <a:latin typeface="Arial" panose="020B0604020202020204" pitchFamily="34" charset="0"/>
              <a:cs typeface="Arial" panose="020B0604020202020204" pitchFamily="34" charset="0"/>
            </a:endParaRPr>
          </a:p>
        </p:txBody>
      </p:sp>
      <p:sp>
        <p:nvSpPr>
          <p:cNvPr id="10" name="object 10"/>
          <p:cNvSpPr txBox="1"/>
          <p:nvPr/>
        </p:nvSpPr>
        <p:spPr>
          <a:xfrm>
            <a:off x="0" y="5533278"/>
            <a:ext cx="9144000" cy="1324722"/>
          </a:xfrm>
          <a:prstGeom prst="rect">
            <a:avLst/>
          </a:prstGeom>
          <a:solidFill>
            <a:srgbClr val="1D4587"/>
          </a:solidFill>
        </p:spPr>
        <p:txBody>
          <a:bodyPr vert="horz" wrap="square" lIns="0" tIns="31750" rIns="0" bIns="0" rtlCol="0">
            <a:spAutoFit/>
          </a:bodyPr>
          <a:lstStyle/>
          <a:p>
            <a:pPr marL="1905" algn="ctr">
              <a:lnSpc>
                <a:spcPct val="100000"/>
              </a:lnSpc>
              <a:spcBef>
                <a:spcPts val="250"/>
              </a:spcBef>
            </a:pPr>
            <a:r>
              <a:rPr lang="en-US" sz="2800" dirty="0">
                <a:solidFill>
                  <a:srgbClr val="FFFFFF"/>
                </a:solidFill>
                <a:latin typeface="Arial" panose="020B0604020202020204" pitchFamily="34" charset="0"/>
                <a:cs typeface="Arial" panose="020B0604020202020204" pitchFamily="34" charset="0"/>
              </a:rPr>
              <a:t>Bicycle lights are vital for safety. In 2021, 52% of people killed while riding a bicycle were involved in crashes that occurred in the dark.</a:t>
            </a:r>
            <a:endParaRPr sz="2800"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057400"/>
            <a:ext cx="9144000" cy="1470660"/>
          </a:xfrm>
          <a:custGeom>
            <a:avLst/>
            <a:gdLst/>
            <a:ahLst/>
            <a:cxnLst/>
            <a:rect l="l" t="t" r="r" b="b"/>
            <a:pathLst>
              <a:path w="9144000" h="1470660">
                <a:moveTo>
                  <a:pt x="9144000" y="0"/>
                </a:moveTo>
                <a:lnTo>
                  <a:pt x="0" y="0"/>
                </a:lnTo>
                <a:lnTo>
                  <a:pt x="0" y="1470660"/>
                </a:lnTo>
                <a:lnTo>
                  <a:pt x="9144000" y="1470660"/>
                </a:lnTo>
                <a:lnTo>
                  <a:pt x="9144000" y="0"/>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450056" y="2440069"/>
            <a:ext cx="8243887" cy="705321"/>
          </a:xfrm>
          <a:prstGeom prst="rect">
            <a:avLst/>
          </a:prstGeom>
        </p:spPr>
        <p:txBody>
          <a:bodyPr vert="horz" wrap="square" lIns="0" tIns="12700" rIns="0" bIns="0" rtlCol="0">
            <a:spAutoFit/>
          </a:bodyPr>
          <a:lstStyle/>
          <a:p>
            <a:pPr marL="12700">
              <a:lnSpc>
                <a:spcPct val="100000"/>
              </a:lnSpc>
              <a:spcBef>
                <a:spcPts val="100"/>
              </a:spcBef>
            </a:pPr>
            <a:r>
              <a:rPr sz="4500" b="0" dirty="0">
                <a:latin typeface="Arial"/>
                <a:cs typeface="Arial"/>
              </a:rPr>
              <a:t>Important</a:t>
            </a:r>
            <a:r>
              <a:rPr sz="4500" b="0" spc="-180" dirty="0">
                <a:latin typeface="Arial"/>
                <a:cs typeface="Arial"/>
              </a:rPr>
              <a:t> </a:t>
            </a:r>
            <a:r>
              <a:rPr sz="4500" b="0" dirty="0">
                <a:latin typeface="Arial"/>
                <a:cs typeface="Arial"/>
              </a:rPr>
              <a:t>Tips</a:t>
            </a:r>
            <a:r>
              <a:rPr sz="4500" b="0" spc="-70" dirty="0">
                <a:latin typeface="Arial"/>
                <a:cs typeface="Arial"/>
              </a:rPr>
              <a:t> </a:t>
            </a:r>
            <a:r>
              <a:rPr sz="4500" b="0" dirty="0">
                <a:latin typeface="Arial"/>
                <a:cs typeface="Arial"/>
              </a:rPr>
              <a:t>for</a:t>
            </a:r>
            <a:r>
              <a:rPr sz="4500" b="0" spc="-70" dirty="0">
                <a:latin typeface="Arial"/>
                <a:cs typeface="Arial"/>
              </a:rPr>
              <a:t> </a:t>
            </a:r>
            <a:r>
              <a:rPr lang="en-US" sz="4500" b="0" spc="-10" dirty="0">
                <a:latin typeface="Arial"/>
                <a:cs typeface="Arial"/>
              </a:rPr>
              <a:t>Safer Walking</a:t>
            </a:r>
            <a:endParaRPr sz="4500" dirty="0">
              <a:latin typeface="Arial"/>
              <a:cs typeface="Arial"/>
            </a:endParaRPr>
          </a:p>
        </p:txBody>
      </p:sp>
      <p:sp>
        <p:nvSpPr>
          <p:cNvPr id="4" name="object 4"/>
          <p:cNvSpPr/>
          <p:nvPr/>
        </p:nvSpPr>
        <p:spPr>
          <a:xfrm>
            <a:off x="0" y="6324598"/>
            <a:ext cx="9144000" cy="533400"/>
          </a:xfrm>
          <a:custGeom>
            <a:avLst/>
            <a:gdLst/>
            <a:ahLst/>
            <a:cxnLst/>
            <a:rect l="l" t="t" r="r" b="b"/>
            <a:pathLst>
              <a:path w="9144000" h="533400">
                <a:moveTo>
                  <a:pt x="9143999" y="0"/>
                </a:moveTo>
                <a:lnTo>
                  <a:pt x="0" y="0"/>
                </a:lnTo>
                <a:lnTo>
                  <a:pt x="0" y="533399"/>
                </a:lnTo>
                <a:lnTo>
                  <a:pt x="9143999" y="533399"/>
                </a:lnTo>
                <a:lnTo>
                  <a:pt x="9143999" y="0"/>
                </a:lnTo>
                <a:close/>
              </a:path>
            </a:pathLst>
          </a:custGeom>
          <a:solidFill>
            <a:srgbClr val="1D4587"/>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42800"/>
            <a:ext cx="9144000" cy="708660"/>
          </a:xfrm>
          <a:custGeom>
            <a:avLst/>
            <a:gdLst/>
            <a:ahLst/>
            <a:cxnLst/>
            <a:rect l="l" t="t" r="r" b="b"/>
            <a:pathLst>
              <a:path w="9144000" h="708660">
                <a:moveTo>
                  <a:pt x="9144000" y="0"/>
                </a:moveTo>
                <a:lnTo>
                  <a:pt x="0" y="0"/>
                </a:lnTo>
                <a:lnTo>
                  <a:pt x="0" y="708659"/>
                </a:lnTo>
                <a:lnTo>
                  <a:pt x="9144000" y="708659"/>
                </a:lnTo>
                <a:lnTo>
                  <a:pt x="9144000" y="0"/>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1" y="-76200"/>
            <a:ext cx="9153525" cy="627736"/>
          </a:xfrm>
          <a:prstGeom prst="rect">
            <a:avLst/>
          </a:prstGeom>
        </p:spPr>
        <p:txBody>
          <a:bodyPr vert="horz" wrap="square" lIns="0" tIns="12065" rIns="0" bIns="0" rtlCol="0">
            <a:spAutoFit/>
          </a:bodyPr>
          <a:lstStyle/>
          <a:p>
            <a:pPr marL="12700" algn="ctr">
              <a:spcBef>
                <a:spcPts val="95"/>
              </a:spcBef>
            </a:pPr>
            <a:r>
              <a:rPr b="1" spc="-105" dirty="0">
                <a:solidFill>
                  <a:srgbClr val="FAF9F7"/>
                </a:solidFill>
                <a:latin typeface="Arial"/>
                <a:cs typeface="Arial"/>
              </a:rPr>
              <a:t>Today’s</a:t>
            </a:r>
            <a:r>
              <a:rPr b="1" spc="-165" dirty="0">
                <a:solidFill>
                  <a:srgbClr val="FAF9F7"/>
                </a:solidFill>
                <a:latin typeface="Arial"/>
                <a:cs typeface="Arial"/>
              </a:rPr>
              <a:t> </a:t>
            </a:r>
            <a:r>
              <a:rPr b="1" spc="-10" dirty="0">
                <a:solidFill>
                  <a:srgbClr val="FAF9F7"/>
                </a:solidFill>
                <a:latin typeface="Arial"/>
                <a:cs typeface="Arial"/>
              </a:rPr>
              <a:t>Agenda</a:t>
            </a:r>
          </a:p>
        </p:txBody>
      </p:sp>
      <p:sp>
        <p:nvSpPr>
          <p:cNvPr id="4" name="object 4"/>
          <p:cNvSpPr txBox="1"/>
          <p:nvPr/>
        </p:nvSpPr>
        <p:spPr>
          <a:xfrm>
            <a:off x="342900" y="853312"/>
            <a:ext cx="8458200" cy="2261516"/>
          </a:xfrm>
          <a:prstGeom prst="rect">
            <a:avLst/>
          </a:prstGeom>
        </p:spPr>
        <p:txBody>
          <a:bodyPr vert="horz" wrap="square" lIns="0" tIns="205104" rIns="0" bIns="0" rtlCol="0">
            <a:spAutoFit/>
          </a:bodyPr>
          <a:lstStyle/>
          <a:p>
            <a:pPr marL="251460" indent="-241935">
              <a:lnSpc>
                <a:spcPct val="100000"/>
              </a:lnSpc>
              <a:spcBef>
                <a:spcPts val="1614"/>
              </a:spcBef>
              <a:buSzPct val="95833"/>
              <a:buFont typeface="Wingdings"/>
              <a:buChar char=""/>
              <a:tabLst>
                <a:tab pos="251460" algn="l"/>
              </a:tabLst>
            </a:pPr>
            <a:r>
              <a:rPr sz="2400" dirty="0">
                <a:latin typeface="Arial"/>
                <a:cs typeface="Arial"/>
              </a:rPr>
              <a:t>Tips</a:t>
            </a:r>
            <a:r>
              <a:rPr sz="2400" spc="-30" dirty="0">
                <a:latin typeface="Arial"/>
                <a:cs typeface="Arial"/>
              </a:rPr>
              <a:t> </a:t>
            </a:r>
            <a:r>
              <a:rPr sz="2400" dirty="0">
                <a:latin typeface="Arial"/>
                <a:cs typeface="Arial"/>
              </a:rPr>
              <a:t>for</a:t>
            </a:r>
            <a:r>
              <a:rPr sz="2400" spc="-35" dirty="0">
                <a:latin typeface="Arial"/>
                <a:cs typeface="Arial"/>
              </a:rPr>
              <a:t> </a:t>
            </a:r>
            <a:r>
              <a:rPr lang="en-US" sz="2400" spc="-35" dirty="0">
                <a:latin typeface="Arial"/>
                <a:cs typeface="Arial"/>
              </a:rPr>
              <a:t>s</a:t>
            </a:r>
            <a:r>
              <a:rPr sz="2400" dirty="0">
                <a:latin typeface="Arial"/>
                <a:cs typeface="Arial"/>
              </a:rPr>
              <a:t>afe</a:t>
            </a:r>
            <a:r>
              <a:rPr lang="en-US" sz="2400" dirty="0">
                <a:latin typeface="Arial"/>
                <a:cs typeface="Arial"/>
              </a:rPr>
              <a:t>r walking, biking, and driving</a:t>
            </a:r>
            <a:endParaRPr sz="2400" dirty="0">
              <a:latin typeface="Arial"/>
              <a:cs typeface="Arial"/>
            </a:endParaRPr>
          </a:p>
          <a:p>
            <a:pPr marL="251460" indent="-242570">
              <a:lnSpc>
                <a:spcPct val="100000"/>
              </a:lnSpc>
              <a:spcBef>
                <a:spcPts val="1515"/>
              </a:spcBef>
              <a:buSzPct val="95833"/>
              <a:buFont typeface="Wingdings"/>
              <a:buChar char=""/>
              <a:tabLst>
                <a:tab pos="251460" algn="l"/>
              </a:tabLst>
            </a:pPr>
            <a:r>
              <a:rPr sz="2400" dirty="0">
                <a:latin typeface="Arial"/>
                <a:cs typeface="Arial"/>
              </a:rPr>
              <a:t>Ask </a:t>
            </a:r>
            <a:r>
              <a:rPr lang="en-US" sz="2400" dirty="0">
                <a:latin typeface="Arial"/>
                <a:cs typeface="Arial"/>
              </a:rPr>
              <a:t>q</a:t>
            </a:r>
            <a:r>
              <a:rPr sz="2400" dirty="0">
                <a:latin typeface="Arial"/>
                <a:cs typeface="Arial"/>
              </a:rPr>
              <a:t>uestions</a:t>
            </a:r>
            <a:r>
              <a:rPr lang="en-US" sz="2400" dirty="0">
                <a:latin typeface="Arial"/>
                <a:cs typeface="Arial"/>
              </a:rPr>
              <a:t>!</a:t>
            </a:r>
            <a:r>
              <a:rPr sz="2400" dirty="0">
                <a:latin typeface="Arial"/>
                <a:cs typeface="Arial"/>
              </a:rPr>
              <a:t> Get</a:t>
            </a:r>
            <a:r>
              <a:rPr sz="2400" spc="-155" dirty="0">
                <a:latin typeface="Arial"/>
                <a:cs typeface="Arial"/>
              </a:rPr>
              <a:t> </a:t>
            </a:r>
            <a:r>
              <a:rPr lang="en-US" sz="2400" spc="-10" dirty="0">
                <a:latin typeface="Arial"/>
                <a:cs typeface="Arial"/>
              </a:rPr>
              <a:t>a</a:t>
            </a:r>
            <a:r>
              <a:rPr sz="2400" spc="-10" dirty="0">
                <a:latin typeface="Arial"/>
                <a:cs typeface="Arial"/>
              </a:rPr>
              <a:t>nswers!</a:t>
            </a:r>
            <a:endParaRPr sz="2400" dirty="0">
              <a:latin typeface="Arial"/>
              <a:cs typeface="Arial"/>
            </a:endParaRPr>
          </a:p>
          <a:p>
            <a:pPr marL="251460" indent="-241935">
              <a:lnSpc>
                <a:spcPct val="100000"/>
              </a:lnSpc>
              <a:spcBef>
                <a:spcPts val="1515"/>
              </a:spcBef>
              <a:buSzPct val="95833"/>
              <a:buFont typeface="Wingdings"/>
              <a:buChar char=""/>
              <a:tabLst>
                <a:tab pos="251460" algn="l"/>
              </a:tabLst>
            </a:pPr>
            <a:r>
              <a:rPr sz="2400" spc="-50" dirty="0">
                <a:latin typeface="Arial"/>
                <a:cs typeface="Arial"/>
              </a:rPr>
              <a:t>Take</a:t>
            </a:r>
            <a:r>
              <a:rPr sz="2400" spc="-70" dirty="0">
                <a:latin typeface="Arial"/>
                <a:cs typeface="Arial"/>
              </a:rPr>
              <a:t> </a:t>
            </a:r>
            <a:r>
              <a:rPr sz="2400" dirty="0">
                <a:latin typeface="Arial"/>
                <a:cs typeface="Arial"/>
              </a:rPr>
              <a:t>the</a:t>
            </a:r>
            <a:r>
              <a:rPr sz="2400" spc="-55" dirty="0">
                <a:latin typeface="Arial"/>
                <a:cs typeface="Arial"/>
              </a:rPr>
              <a:t> </a:t>
            </a:r>
            <a:r>
              <a:rPr sz="2400" dirty="0" err="1">
                <a:latin typeface="Arial"/>
                <a:cs typeface="Arial"/>
              </a:rPr>
              <a:t>WalkWise</a:t>
            </a:r>
            <a:r>
              <a:rPr sz="2400" spc="-35" dirty="0">
                <a:latin typeface="Arial"/>
                <a:cs typeface="Arial"/>
              </a:rPr>
              <a:t> </a:t>
            </a:r>
            <a:r>
              <a:rPr lang="en-US" sz="2400" spc="-35" dirty="0">
                <a:latin typeface="Arial"/>
                <a:cs typeface="Arial"/>
              </a:rPr>
              <a:t>p</a:t>
            </a:r>
            <a:r>
              <a:rPr sz="2400" dirty="0">
                <a:latin typeface="Arial"/>
                <a:cs typeface="Arial"/>
              </a:rPr>
              <a:t>ledge</a:t>
            </a:r>
            <a:r>
              <a:rPr sz="2400" spc="-30" dirty="0">
                <a:latin typeface="Arial"/>
                <a:cs typeface="Arial"/>
              </a:rPr>
              <a:t> </a:t>
            </a:r>
            <a:r>
              <a:rPr lang="en-US" sz="2400" spc="-30" dirty="0">
                <a:latin typeface="Arial"/>
                <a:cs typeface="Arial"/>
              </a:rPr>
              <a:t>and</a:t>
            </a:r>
            <a:r>
              <a:rPr sz="2400" spc="-65" dirty="0">
                <a:latin typeface="Arial"/>
                <a:cs typeface="Arial"/>
              </a:rPr>
              <a:t> </a:t>
            </a:r>
            <a:r>
              <a:rPr lang="en-US" sz="2400" spc="-65" dirty="0">
                <a:latin typeface="Arial"/>
                <a:cs typeface="Arial"/>
              </a:rPr>
              <a:t>r</a:t>
            </a:r>
            <a:r>
              <a:rPr sz="2400" dirty="0">
                <a:latin typeface="Arial"/>
                <a:cs typeface="Arial"/>
              </a:rPr>
              <a:t>eceive</a:t>
            </a:r>
            <a:r>
              <a:rPr sz="2400" spc="-25" dirty="0">
                <a:latin typeface="Arial"/>
                <a:cs typeface="Arial"/>
              </a:rPr>
              <a:t> </a:t>
            </a:r>
            <a:r>
              <a:rPr sz="2400" dirty="0">
                <a:latin typeface="Arial"/>
                <a:cs typeface="Arial"/>
              </a:rPr>
              <a:t>a</a:t>
            </a:r>
            <a:r>
              <a:rPr sz="2400" spc="-45" dirty="0">
                <a:latin typeface="Arial"/>
                <a:cs typeface="Arial"/>
              </a:rPr>
              <a:t> </a:t>
            </a:r>
            <a:r>
              <a:rPr sz="2400" dirty="0" err="1">
                <a:latin typeface="Arial"/>
                <a:cs typeface="Arial"/>
              </a:rPr>
              <a:t>WalkWise</a:t>
            </a:r>
            <a:r>
              <a:rPr sz="2400" spc="-45" dirty="0">
                <a:latin typeface="Arial"/>
                <a:cs typeface="Arial"/>
              </a:rPr>
              <a:t> </a:t>
            </a:r>
            <a:r>
              <a:rPr lang="en-US" sz="2400" spc="-25" dirty="0">
                <a:latin typeface="Arial"/>
                <a:cs typeface="Arial"/>
              </a:rPr>
              <a:t>b</a:t>
            </a:r>
            <a:r>
              <a:rPr sz="2400" spc="-25" dirty="0">
                <a:latin typeface="Arial"/>
                <a:cs typeface="Arial"/>
              </a:rPr>
              <a:t>ag</a:t>
            </a:r>
            <a:endParaRPr sz="2400" dirty="0">
              <a:latin typeface="Arial"/>
              <a:cs typeface="Arial"/>
            </a:endParaRPr>
          </a:p>
          <a:p>
            <a:pPr marL="251460" indent="-242570">
              <a:lnSpc>
                <a:spcPct val="100000"/>
              </a:lnSpc>
              <a:spcBef>
                <a:spcPts val="1515"/>
              </a:spcBef>
              <a:buSzPct val="95833"/>
              <a:buFont typeface="Wingdings"/>
              <a:buChar char=""/>
              <a:tabLst>
                <a:tab pos="251460" algn="l"/>
              </a:tabLst>
            </a:pPr>
            <a:r>
              <a:rPr lang="en-US" sz="2400" dirty="0">
                <a:latin typeface="Arial"/>
                <a:cs typeface="Arial"/>
              </a:rPr>
              <a:t>How you can help</a:t>
            </a:r>
            <a:endParaRPr sz="2400" dirty="0">
              <a:latin typeface="Arial"/>
              <a:cs typeface="Arial"/>
            </a:endParaRPr>
          </a:p>
        </p:txBody>
      </p:sp>
      <p:pic>
        <p:nvPicPr>
          <p:cNvPr id="5" name="object 5"/>
          <p:cNvPicPr/>
          <p:nvPr/>
        </p:nvPicPr>
        <p:blipFill>
          <a:blip r:embed="rId3" cstate="print"/>
          <a:stretch>
            <a:fillRect/>
          </a:stretch>
        </p:blipFill>
        <p:spPr>
          <a:xfrm>
            <a:off x="1905000" y="4038600"/>
            <a:ext cx="5334000" cy="237439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0"/>
              <a:ext cx="9143999" cy="5486400"/>
            </a:xfrm>
            <a:prstGeom prst="rect">
              <a:avLst/>
            </a:prstGeom>
          </p:spPr>
        </p:pic>
        <p:sp>
          <p:nvSpPr>
            <p:cNvPr id="4" name="object 4"/>
            <p:cNvSpPr/>
            <p:nvPr/>
          </p:nvSpPr>
          <p:spPr>
            <a:xfrm>
              <a:off x="0" y="5411723"/>
              <a:ext cx="9144000" cy="1446530"/>
            </a:xfrm>
            <a:custGeom>
              <a:avLst/>
              <a:gdLst/>
              <a:ahLst/>
              <a:cxnLst/>
              <a:rect l="l" t="t" r="r" b="b"/>
              <a:pathLst>
                <a:path w="9144000" h="1446529">
                  <a:moveTo>
                    <a:pt x="9144000" y="0"/>
                  </a:moveTo>
                  <a:lnTo>
                    <a:pt x="0" y="0"/>
                  </a:lnTo>
                  <a:lnTo>
                    <a:pt x="0" y="1446275"/>
                  </a:lnTo>
                  <a:lnTo>
                    <a:pt x="9144000" y="1446275"/>
                  </a:lnTo>
                  <a:lnTo>
                    <a:pt x="9144000" y="0"/>
                  </a:lnTo>
                  <a:close/>
                </a:path>
              </a:pathLst>
            </a:custGeom>
            <a:solidFill>
              <a:srgbClr val="1D4587"/>
            </a:solidFill>
          </p:spPr>
          <p:txBody>
            <a:bodyPr wrap="square" lIns="0" tIns="0" rIns="0" bIns="0" rtlCol="0"/>
            <a:lstStyle/>
            <a:p>
              <a:endParaRPr/>
            </a:p>
          </p:txBody>
        </p:sp>
      </p:grpSp>
      <p:sp>
        <p:nvSpPr>
          <p:cNvPr id="5" name="object 5"/>
          <p:cNvSpPr txBox="1"/>
          <p:nvPr/>
        </p:nvSpPr>
        <p:spPr>
          <a:xfrm>
            <a:off x="0" y="5406339"/>
            <a:ext cx="9220199" cy="1243930"/>
          </a:xfrm>
          <a:prstGeom prst="rect">
            <a:avLst/>
          </a:prstGeom>
        </p:spPr>
        <p:txBody>
          <a:bodyPr vert="horz" wrap="square" lIns="0" tIns="12700" rIns="0" bIns="0" rtlCol="0">
            <a:spAutoFit/>
          </a:bodyPr>
          <a:lstStyle/>
          <a:p>
            <a:pPr algn="ctr">
              <a:lnSpc>
                <a:spcPct val="100000"/>
              </a:lnSpc>
              <a:spcBef>
                <a:spcPts val="100"/>
              </a:spcBef>
            </a:pPr>
            <a:r>
              <a:rPr sz="4800" b="1" dirty="0">
                <a:solidFill>
                  <a:schemeClr val="accent6">
                    <a:lumMod val="75000"/>
                  </a:schemeClr>
                </a:solidFill>
                <a:latin typeface="Arial" panose="020B0604020202020204" pitchFamily="34" charset="0"/>
                <a:cs typeface="Arial" panose="020B0604020202020204" pitchFamily="34" charset="0"/>
              </a:rPr>
              <a:t>W</a:t>
            </a:r>
            <a:r>
              <a:rPr sz="3200" b="1" dirty="0">
                <a:solidFill>
                  <a:srgbClr val="FFFFFF"/>
                </a:solidFill>
                <a:latin typeface="Arial" panose="020B0604020202020204" pitchFamily="34" charset="0"/>
                <a:cs typeface="Arial" panose="020B0604020202020204" pitchFamily="34" charset="0"/>
              </a:rPr>
              <a:t>ear</a:t>
            </a:r>
            <a:r>
              <a:rPr sz="3200" b="1" spc="-7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bright</a:t>
            </a:r>
            <a:r>
              <a:rPr sz="3200" b="1" spc="-6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colors</a:t>
            </a:r>
            <a:r>
              <a:rPr sz="3200" b="1" spc="-7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or</a:t>
            </a:r>
            <a:r>
              <a:rPr sz="3200" b="1" spc="-4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reflective</a:t>
            </a:r>
            <a:r>
              <a:rPr sz="3200" b="1" spc="-4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clothing</a:t>
            </a:r>
            <a:r>
              <a:rPr sz="3200" b="1" spc="-7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night</a:t>
            </a:r>
            <a:r>
              <a:rPr sz="3200" b="1" spc="-60" dirty="0">
                <a:solidFill>
                  <a:srgbClr val="FFFFFF"/>
                </a:solidFill>
                <a:latin typeface="Arial" panose="020B0604020202020204" pitchFamily="34" charset="0"/>
                <a:cs typeface="Arial" panose="020B0604020202020204" pitchFamily="34" charset="0"/>
              </a:rPr>
              <a:t> </a:t>
            </a:r>
            <a:r>
              <a:rPr sz="3200" b="1" spc="-25" dirty="0">
                <a:solidFill>
                  <a:srgbClr val="FFFFFF"/>
                </a:solidFill>
                <a:latin typeface="Arial" panose="020B0604020202020204" pitchFamily="34" charset="0"/>
                <a:cs typeface="Arial" panose="020B0604020202020204" pitchFamily="34" charset="0"/>
              </a:rPr>
              <a:t>and</a:t>
            </a:r>
            <a:r>
              <a:rPr lang="en-US" sz="3200" b="1" spc="-2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day</a:t>
            </a:r>
            <a:r>
              <a:rPr sz="3200" b="1" spc="-8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to</a:t>
            </a:r>
            <a:r>
              <a:rPr sz="3200" b="1" spc="-5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increase</a:t>
            </a:r>
            <a:r>
              <a:rPr sz="3200" b="1" spc="-8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your</a:t>
            </a:r>
            <a:r>
              <a:rPr sz="3200" b="1" spc="-60" dirty="0">
                <a:solidFill>
                  <a:srgbClr val="FFFFFF"/>
                </a:solidFill>
                <a:latin typeface="Arial" panose="020B0604020202020204" pitchFamily="34" charset="0"/>
                <a:cs typeface="Arial" panose="020B0604020202020204" pitchFamily="34" charset="0"/>
              </a:rPr>
              <a:t> </a:t>
            </a:r>
            <a:r>
              <a:rPr sz="3200" b="1" spc="-10" dirty="0">
                <a:solidFill>
                  <a:srgbClr val="FFFFFF"/>
                </a:solidFill>
                <a:latin typeface="Arial" panose="020B0604020202020204" pitchFamily="34" charset="0"/>
                <a:cs typeface="Arial" panose="020B0604020202020204" pitchFamily="34" charset="0"/>
              </a:rPr>
              <a:t>visibility.</a:t>
            </a:r>
            <a:endParaRPr sz="3200" dirty="0">
              <a:latin typeface="Arial" panose="020B0604020202020204" pitchFamily="34" charset="0"/>
              <a:cs typeface="Arial" panose="020B0604020202020204" pitchFamily="34" charset="0"/>
            </a:endParaRPr>
          </a:p>
        </p:txBody>
      </p:sp>
      <p:sp>
        <p:nvSpPr>
          <p:cNvPr id="6" name="object 6"/>
          <p:cNvSpPr txBox="1">
            <a:spLocks noGrp="1"/>
          </p:cNvSpPr>
          <p:nvPr>
            <p:ph type="title"/>
          </p:nvPr>
        </p:nvSpPr>
        <p:spPr>
          <a:xfrm>
            <a:off x="5105400" y="206387"/>
            <a:ext cx="3886200" cy="654025"/>
          </a:xfrm>
          <a:prstGeom prst="rect">
            <a:avLst/>
          </a:prstGeom>
          <a:solidFill>
            <a:srgbClr val="FFFFFF"/>
          </a:solidFill>
        </p:spPr>
        <p:txBody>
          <a:bodyPr vert="horz" wrap="square" lIns="0" tIns="0" rIns="0" bIns="0" rtlCol="0" anchor="ctr">
            <a:spAutoFit/>
          </a:bodyPr>
          <a:lstStyle/>
          <a:p>
            <a:pPr marL="258445">
              <a:lnSpc>
                <a:spcPts val="5100"/>
              </a:lnSpc>
            </a:pPr>
            <a:r>
              <a:rPr sz="4900" b="1" spc="-10" dirty="0">
                <a:solidFill>
                  <a:srgbClr val="EC7C30"/>
                </a:solidFill>
                <a:latin typeface="Arial" panose="020B0604020202020204" pitchFamily="34" charset="0"/>
                <a:cs typeface="Arial" panose="020B0604020202020204" pitchFamily="34" charset="0"/>
              </a:rPr>
              <a:t>W</a:t>
            </a:r>
            <a:r>
              <a:rPr sz="4900" b="1" spc="-10" dirty="0">
                <a:solidFill>
                  <a:srgbClr val="5B9BD4"/>
                </a:solidFill>
                <a:latin typeface="Arial" panose="020B0604020202020204" pitchFamily="34" charset="0"/>
                <a:cs typeface="Arial" panose="020B0604020202020204" pitchFamily="34" charset="0"/>
              </a:rPr>
              <a:t>ALKWISE</a:t>
            </a:r>
            <a:endParaRPr sz="4900" dirty="0">
              <a:latin typeface="Arial" panose="020B0604020202020204" pitchFamily="34" charset="0"/>
              <a:cs typeface="Arial" panose="020B0604020202020204" pitchFamily="34" charset="0"/>
            </a:endParaRPr>
          </a:p>
        </p:txBody>
      </p:sp>
      <p:sp>
        <p:nvSpPr>
          <p:cNvPr id="7" name="object 7"/>
          <p:cNvSpPr/>
          <p:nvPr/>
        </p:nvSpPr>
        <p:spPr>
          <a:xfrm>
            <a:off x="172212" y="1295400"/>
            <a:ext cx="5390515" cy="1759556"/>
          </a:xfrm>
          <a:custGeom>
            <a:avLst/>
            <a:gdLst/>
            <a:ahLst/>
            <a:cxnLst/>
            <a:rect l="l" t="t" r="r" b="b"/>
            <a:pathLst>
              <a:path w="5390515" h="954405">
                <a:moveTo>
                  <a:pt x="5390388" y="0"/>
                </a:moveTo>
                <a:lnTo>
                  <a:pt x="0" y="0"/>
                </a:lnTo>
                <a:lnTo>
                  <a:pt x="0" y="954024"/>
                </a:lnTo>
                <a:lnTo>
                  <a:pt x="5390388" y="954024"/>
                </a:lnTo>
                <a:lnTo>
                  <a:pt x="5390388" y="0"/>
                </a:lnTo>
                <a:close/>
              </a:path>
            </a:pathLst>
          </a:custGeom>
          <a:solidFill>
            <a:srgbClr val="8496AF"/>
          </a:solidFill>
        </p:spPr>
        <p:txBody>
          <a:bodyPr wrap="square" lIns="0" tIns="0" rIns="0" bIns="0" rtlCol="0"/>
          <a:lstStyle/>
          <a:p>
            <a:endParaRPr/>
          </a:p>
        </p:txBody>
      </p:sp>
      <p:sp>
        <p:nvSpPr>
          <p:cNvPr id="8" name="object 8"/>
          <p:cNvSpPr txBox="1"/>
          <p:nvPr/>
        </p:nvSpPr>
        <p:spPr>
          <a:xfrm>
            <a:off x="263042" y="1319224"/>
            <a:ext cx="5019040" cy="1735732"/>
          </a:xfrm>
          <a:prstGeom prst="rect">
            <a:avLst/>
          </a:prstGeom>
        </p:spPr>
        <p:txBody>
          <a:bodyPr vert="horz" wrap="square" lIns="0" tIns="12065" rIns="0" bIns="0" rtlCol="0">
            <a:spAutoFit/>
          </a:bodyPr>
          <a:lstStyle/>
          <a:p>
            <a:pPr marR="5080" algn="ctr">
              <a:lnSpc>
                <a:spcPct val="100000"/>
              </a:lnSpc>
              <a:spcBef>
                <a:spcPts val="95"/>
              </a:spcBef>
              <a:tabLst>
                <a:tab pos="457200" algn="l"/>
              </a:tabLst>
            </a:pPr>
            <a:r>
              <a:rPr lang="en-US" sz="2800" dirty="0">
                <a:solidFill>
                  <a:srgbClr val="FFFFFF"/>
                </a:solidFill>
                <a:latin typeface="Arial"/>
                <a:cs typeface="Arial"/>
              </a:rPr>
              <a:t>In 2021, </a:t>
            </a:r>
            <a:r>
              <a:rPr sz="2800" dirty="0">
                <a:solidFill>
                  <a:srgbClr val="FFFFFF"/>
                </a:solidFill>
                <a:latin typeface="Arial"/>
                <a:cs typeface="Arial"/>
              </a:rPr>
              <a:t>7</a:t>
            </a:r>
            <a:r>
              <a:rPr lang="en-US" sz="2800" dirty="0">
                <a:solidFill>
                  <a:srgbClr val="FFFFFF"/>
                </a:solidFill>
                <a:latin typeface="Arial"/>
                <a:cs typeface="Arial"/>
              </a:rPr>
              <a:t>7</a:t>
            </a:r>
            <a:r>
              <a:rPr sz="2800" dirty="0">
                <a:solidFill>
                  <a:srgbClr val="FFFFFF"/>
                </a:solidFill>
                <a:latin typeface="Arial"/>
                <a:cs typeface="Arial"/>
              </a:rPr>
              <a:t>%</a:t>
            </a:r>
            <a:r>
              <a:rPr sz="2800" spc="-80" dirty="0">
                <a:solidFill>
                  <a:srgbClr val="FFFFFF"/>
                </a:solidFill>
                <a:latin typeface="Arial"/>
                <a:cs typeface="Arial"/>
              </a:rPr>
              <a:t> </a:t>
            </a:r>
            <a:r>
              <a:rPr sz="2800" dirty="0">
                <a:solidFill>
                  <a:srgbClr val="FFFFFF"/>
                </a:solidFill>
                <a:latin typeface="Arial"/>
                <a:cs typeface="Arial"/>
              </a:rPr>
              <a:t>of</a:t>
            </a:r>
            <a:r>
              <a:rPr sz="2800" spc="-70" dirty="0">
                <a:solidFill>
                  <a:srgbClr val="FFFFFF"/>
                </a:solidFill>
                <a:latin typeface="Arial"/>
                <a:cs typeface="Arial"/>
              </a:rPr>
              <a:t> </a:t>
            </a:r>
            <a:r>
              <a:rPr lang="en-US" sz="2800" dirty="0">
                <a:solidFill>
                  <a:srgbClr val="FFFFFF"/>
                </a:solidFill>
                <a:latin typeface="Arial"/>
                <a:cs typeface="Arial"/>
              </a:rPr>
              <a:t>people who were killed while walking were involved in crashes that </a:t>
            </a:r>
            <a:r>
              <a:rPr sz="2800" dirty="0">
                <a:solidFill>
                  <a:srgbClr val="FFFFFF"/>
                </a:solidFill>
                <a:latin typeface="Arial"/>
                <a:cs typeface="Arial"/>
              </a:rPr>
              <a:t>occur</a:t>
            </a:r>
            <a:r>
              <a:rPr lang="en-US" sz="2800" dirty="0">
                <a:solidFill>
                  <a:srgbClr val="FFFFFF"/>
                </a:solidFill>
                <a:latin typeface="Arial"/>
                <a:cs typeface="Arial"/>
              </a:rPr>
              <a:t>red</a:t>
            </a:r>
            <a:r>
              <a:rPr sz="2800" spc="-70" dirty="0">
                <a:solidFill>
                  <a:srgbClr val="FFFFFF"/>
                </a:solidFill>
                <a:latin typeface="Arial"/>
                <a:cs typeface="Arial"/>
              </a:rPr>
              <a:t> </a:t>
            </a:r>
            <a:r>
              <a:rPr lang="en-US" sz="2800" dirty="0">
                <a:solidFill>
                  <a:srgbClr val="FFFFFF"/>
                </a:solidFill>
                <a:latin typeface="Arial"/>
                <a:cs typeface="Arial"/>
              </a:rPr>
              <a:t>in the dark</a:t>
            </a:r>
            <a:r>
              <a:rPr sz="2800" spc="-10" dirty="0">
                <a:solidFill>
                  <a:srgbClr val="FFFFFF"/>
                </a:solidFill>
                <a:latin typeface="Arial"/>
                <a:cs typeface="Arial"/>
              </a:rPr>
              <a:t>.</a:t>
            </a:r>
            <a:endParaRPr sz="28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0"/>
              <a:ext cx="9143999" cy="6324600"/>
            </a:xfrm>
            <a:prstGeom prst="rect">
              <a:avLst/>
            </a:prstGeom>
          </p:spPr>
        </p:pic>
        <p:sp>
          <p:nvSpPr>
            <p:cNvPr id="4" name="object 4"/>
            <p:cNvSpPr/>
            <p:nvPr/>
          </p:nvSpPr>
          <p:spPr>
            <a:xfrm>
              <a:off x="0" y="5533644"/>
              <a:ext cx="9144000" cy="1324610"/>
            </a:xfrm>
            <a:custGeom>
              <a:avLst/>
              <a:gdLst/>
              <a:ahLst/>
              <a:cxnLst/>
              <a:rect l="l" t="t" r="r" b="b"/>
              <a:pathLst>
                <a:path w="9144000" h="1324609">
                  <a:moveTo>
                    <a:pt x="9144000" y="0"/>
                  </a:moveTo>
                  <a:lnTo>
                    <a:pt x="0" y="0"/>
                  </a:lnTo>
                  <a:lnTo>
                    <a:pt x="0" y="1324352"/>
                  </a:lnTo>
                  <a:lnTo>
                    <a:pt x="9144000" y="1324352"/>
                  </a:lnTo>
                  <a:lnTo>
                    <a:pt x="9144000" y="0"/>
                  </a:lnTo>
                  <a:close/>
                </a:path>
              </a:pathLst>
            </a:custGeom>
            <a:solidFill>
              <a:srgbClr val="1D4587"/>
            </a:solidFill>
          </p:spPr>
          <p:txBody>
            <a:bodyPr wrap="square" lIns="0" tIns="0" rIns="0" bIns="0" rtlCol="0"/>
            <a:lstStyle/>
            <a:p>
              <a:endParaRPr/>
            </a:p>
          </p:txBody>
        </p:sp>
      </p:grpSp>
      <p:sp>
        <p:nvSpPr>
          <p:cNvPr id="5" name="object 5"/>
          <p:cNvSpPr txBox="1"/>
          <p:nvPr/>
        </p:nvSpPr>
        <p:spPr>
          <a:xfrm>
            <a:off x="0" y="5531611"/>
            <a:ext cx="9144000" cy="1072730"/>
          </a:xfrm>
          <a:prstGeom prst="rect">
            <a:avLst/>
          </a:prstGeom>
        </p:spPr>
        <p:txBody>
          <a:bodyPr vert="horz" wrap="square" lIns="0" tIns="13335" rIns="0" bIns="0" rtlCol="0">
            <a:spAutoFit/>
          </a:bodyPr>
          <a:lstStyle/>
          <a:p>
            <a:pPr algn="ctr">
              <a:lnSpc>
                <a:spcPct val="100000"/>
              </a:lnSpc>
              <a:spcBef>
                <a:spcPts val="105"/>
              </a:spcBef>
            </a:pPr>
            <a:r>
              <a:rPr sz="4400" b="1" spc="-10" dirty="0">
                <a:solidFill>
                  <a:schemeClr val="accent6">
                    <a:lumMod val="75000"/>
                  </a:schemeClr>
                </a:solidFill>
                <a:latin typeface="Arial" panose="020B0604020202020204" pitchFamily="34" charset="0"/>
                <a:cs typeface="Arial" panose="020B0604020202020204" pitchFamily="34" charset="0"/>
              </a:rPr>
              <a:t>A</a:t>
            </a:r>
            <a:r>
              <a:rPr sz="2800" b="1" spc="-10" dirty="0">
                <a:solidFill>
                  <a:srgbClr val="FFFFFF"/>
                </a:solidFill>
                <a:latin typeface="Arial" panose="020B0604020202020204" pitchFamily="34" charset="0"/>
                <a:cs typeface="Arial" panose="020B0604020202020204" pitchFamily="34" charset="0"/>
              </a:rPr>
              <a:t>lways</a:t>
            </a:r>
            <a:r>
              <a:rPr sz="2800" b="1" spc="-85"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be</a:t>
            </a:r>
            <a:r>
              <a:rPr sz="2800" b="1" spc="-75" dirty="0">
                <a:solidFill>
                  <a:srgbClr val="FFFFFF"/>
                </a:solidFill>
                <a:latin typeface="Arial" panose="020B0604020202020204" pitchFamily="34" charset="0"/>
                <a:cs typeface="Arial" panose="020B0604020202020204" pitchFamily="34" charset="0"/>
              </a:rPr>
              <a:t> </a:t>
            </a:r>
            <a:r>
              <a:rPr lang="en-US" sz="4000" b="1" spc="-10" dirty="0">
                <a:solidFill>
                  <a:schemeClr val="accent6">
                    <a:lumMod val="75000"/>
                  </a:schemeClr>
                </a:solidFill>
                <a:latin typeface="Arial" panose="020B0604020202020204" pitchFamily="34" charset="0"/>
                <a:cs typeface="Arial" panose="020B0604020202020204" pitchFamily="34" charset="0"/>
              </a:rPr>
              <a:t>A</a:t>
            </a:r>
            <a:r>
              <a:rPr sz="2800" b="1" spc="-10" dirty="0">
                <a:solidFill>
                  <a:srgbClr val="FFFFFF"/>
                </a:solidFill>
                <a:latin typeface="Arial" panose="020B0604020202020204" pitchFamily="34" charset="0"/>
                <a:cs typeface="Arial" panose="020B0604020202020204" pitchFamily="34" charset="0"/>
              </a:rPr>
              <a:t>lert.</a:t>
            </a:r>
            <a:endParaRPr sz="2800" dirty="0">
              <a:latin typeface="Arial" panose="020B0604020202020204" pitchFamily="34" charset="0"/>
              <a:cs typeface="Arial" panose="020B0604020202020204" pitchFamily="34" charset="0"/>
            </a:endParaRPr>
          </a:p>
          <a:p>
            <a:pPr algn="ctr">
              <a:lnSpc>
                <a:spcPct val="100000"/>
              </a:lnSpc>
              <a:spcBef>
                <a:spcPts val="100"/>
              </a:spcBef>
            </a:pPr>
            <a:r>
              <a:rPr sz="2400" b="1" dirty="0">
                <a:solidFill>
                  <a:srgbClr val="FFFFFF"/>
                </a:solidFill>
                <a:latin typeface="Arial" panose="020B0604020202020204" pitchFamily="34" charset="0"/>
                <a:cs typeface="Arial" panose="020B0604020202020204" pitchFamily="34" charset="0"/>
              </a:rPr>
              <a:t>Never</a:t>
            </a:r>
            <a:r>
              <a:rPr sz="2400" b="1" spc="-55"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text</a:t>
            </a:r>
            <a:r>
              <a:rPr sz="2400" b="1" spc="-60"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or</a:t>
            </a:r>
            <a:r>
              <a:rPr sz="2400" b="1" spc="-75"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talk</a:t>
            </a:r>
            <a:r>
              <a:rPr sz="2400" b="1" spc="-70"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on</a:t>
            </a:r>
            <a:r>
              <a:rPr sz="2400" b="1" spc="-85"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your</a:t>
            </a:r>
            <a:r>
              <a:rPr sz="2400" b="1" spc="-70"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phone</a:t>
            </a:r>
            <a:r>
              <a:rPr sz="2400" b="1" spc="-80"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while</a:t>
            </a:r>
            <a:r>
              <a:rPr sz="2400" b="1" spc="-80"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crossing</a:t>
            </a:r>
            <a:r>
              <a:rPr sz="2400" b="1" spc="-80" dirty="0">
                <a:solidFill>
                  <a:srgbClr val="FFFFFF"/>
                </a:solidFill>
                <a:latin typeface="Arial" panose="020B0604020202020204" pitchFamily="34" charset="0"/>
                <a:cs typeface="Arial" panose="020B0604020202020204" pitchFamily="34" charset="0"/>
              </a:rPr>
              <a:t> </a:t>
            </a:r>
            <a:r>
              <a:rPr sz="2400" b="1" dirty="0">
                <a:solidFill>
                  <a:srgbClr val="FFFFFF"/>
                </a:solidFill>
                <a:latin typeface="Arial" panose="020B0604020202020204" pitchFamily="34" charset="0"/>
                <a:cs typeface="Arial" panose="020B0604020202020204" pitchFamily="34" charset="0"/>
              </a:rPr>
              <a:t>a</a:t>
            </a:r>
            <a:r>
              <a:rPr sz="2400" b="1" spc="-85" dirty="0">
                <a:solidFill>
                  <a:srgbClr val="FFFFFF"/>
                </a:solidFill>
                <a:latin typeface="Arial" panose="020B0604020202020204" pitchFamily="34" charset="0"/>
                <a:cs typeface="Arial" panose="020B0604020202020204" pitchFamily="34" charset="0"/>
              </a:rPr>
              <a:t> </a:t>
            </a:r>
            <a:r>
              <a:rPr sz="2400" b="1" spc="-10" dirty="0">
                <a:solidFill>
                  <a:srgbClr val="FFFFFF"/>
                </a:solidFill>
                <a:latin typeface="Arial" panose="020B0604020202020204" pitchFamily="34" charset="0"/>
                <a:cs typeface="Arial" panose="020B0604020202020204" pitchFamily="34" charset="0"/>
              </a:rPr>
              <a:t>road.</a:t>
            </a:r>
            <a:endParaRPr sz="2400" dirty="0">
              <a:latin typeface="Arial" panose="020B0604020202020204" pitchFamily="34" charset="0"/>
              <a:cs typeface="Arial" panose="020B0604020202020204" pitchFamily="34" charset="0"/>
            </a:endParaRPr>
          </a:p>
        </p:txBody>
      </p:sp>
      <p:sp>
        <p:nvSpPr>
          <p:cNvPr id="6" name="object 6"/>
          <p:cNvSpPr txBox="1">
            <a:spLocks noGrp="1"/>
          </p:cNvSpPr>
          <p:nvPr>
            <p:ph type="title"/>
          </p:nvPr>
        </p:nvSpPr>
        <p:spPr>
          <a:xfrm>
            <a:off x="5181600" y="206387"/>
            <a:ext cx="3886200" cy="654025"/>
          </a:xfrm>
          <a:prstGeom prst="rect">
            <a:avLst/>
          </a:prstGeom>
          <a:solidFill>
            <a:srgbClr val="FFFFFF"/>
          </a:solidFill>
        </p:spPr>
        <p:txBody>
          <a:bodyPr vert="horz" wrap="square" lIns="0" tIns="0" rIns="0" bIns="0" rtlCol="0" anchor="ctr">
            <a:spAutoFit/>
          </a:bodyPr>
          <a:lstStyle/>
          <a:p>
            <a:pPr marL="258445">
              <a:lnSpc>
                <a:spcPts val="5100"/>
              </a:lnSpc>
            </a:pPr>
            <a:r>
              <a:rPr sz="4900" b="1" spc="-10" dirty="0">
                <a:solidFill>
                  <a:srgbClr val="5B9BD4"/>
                </a:solidFill>
                <a:latin typeface="Arial" panose="020B0604020202020204" pitchFamily="34" charset="0"/>
                <a:cs typeface="Arial" panose="020B0604020202020204" pitchFamily="34" charset="0"/>
              </a:rPr>
              <a:t>W</a:t>
            </a:r>
            <a:r>
              <a:rPr sz="4900" b="1" spc="-10" dirty="0">
                <a:solidFill>
                  <a:srgbClr val="EC7C30"/>
                </a:solidFill>
                <a:latin typeface="Arial" panose="020B0604020202020204" pitchFamily="34" charset="0"/>
                <a:cs typeface="Arial" panose="020B0604020202020204" pitchFamily="34" charset="0"/>
              </a:rPr>
              <a:t>A</a:t>
            </a:r>
            <a:r>
              <a:rPr sz="4900" b="1" spc="-10" dirty="0">
                <a:solidFill>
                  <a:srgbClr val="5B9BD4"/>
                </a:solidFill>
                <a:latin typeface="Arial" panose="020B0604020202020204" pitchFamily="34" charset="0"/>
                <a:cs typeface="Arial" panose="020B0604020202020204" pitchFamily="34" charset="0"/>
              </a:rPr>
              <a:t>LKWISE</a:t>
            </a:r>
            <a:endParaRPr sz="4900"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0"/>
              <a:ext cx="9143999" cy="6857997"/>
            </a:xfrm>
            <a:prstGeom prst="rect">
              <a:avLst/>
            </a:prstGeom>
          </p:spPr>
        </p:pic>
        <p:sp>
          <p:nvSpPr>
            <p:cNvPr id="4" name="object 4"/>
            <p:cNvSpPr/>
            <p:nvPr/>
          </p:nvSpPr>
          <p:spPr>
            <a:xfrm>
              <a:off x="0" y="5533642"/>
              <a:ext cx="9144000" cy="1324610"/>
            </a:xfrm>
            <a:custGeom>
              <a:avLst/>
              <a:gdLst/>
              <a:ahLst/>
              <a:cxnLst/>
              <a:rect l="l" t="t" r="r" b="b"/>
              <a:pathLst>
                <a:path w="9144000" h="1324609">
                  <a:moveTo>
                    <a:pt x="9144000" y="0"/>
                  </a:moveTo>
                  <a:lnTo>
                    <a:pt x="0" y="0"/>
                  </a:lnTo>
                  <a:lnTo>
                    <a:pt x="0" y="1324354"/>
                  </a:lnTo>
                  <a:lnTo>
                    <a:pt x="9144000" y="1324354"/>
                  </a:lnTo>
                  <a:lnTo>
                    <a:pt x="9144000" y="0"/>
                  </a:lnTo>
                  <a:close/>
                </a:path>
              </a:pathLst>
            </a:custGeom>
            <a:solidFill>
              <a:srgbClr val="1D4587"/>
            </a:solidFill>
          </p:spPr>
          <p:txBody>
            <a:bodyPr wrap="square" lIns="0" tIns="0" rIns="0" bIns="0" rtlCol="0"/>
            <a:lstStyle/>
            <a:p>
              <a:endParaRPr/>
            </a:p>
          </p:txBody>
        </p:sp>
      </p:grpSp>
      <p:sp>
        <p:nvSpPr>
          <p:cNvPr id="5" name="object 5"/>
          <p:cNvSpPr txBox="1"/>
          <p:nvPr/>
        </p:nvSpPr>
        <p:spPr>
          <a:xfrm>
            <a:off x="0" y="5528564"/>
            <a:ext cx="9143996" cy="1367041"/>
          </a:xfrm>
          <a:prstGeom prst="rect">
            <a:avLst/>
          </a:prstGeom>
        </p:spPr>
        <p:txBody>
          <a:bodyPr vert="horz" wrap="square" lIns="0" tIns="12700" rIns="0" bIns="0" rtlCol="0">
            <a:spAutoFit/>
          </a:bodyPr>
          <a:lstStyle/>
          <a:p>
            <a:pPr algn="ctr">
              <a:lnSpc>
                <a:spcPct val="100000"/>
              </a:lnSpc>
              <a:spcBef>
                <a:spcPts val="100"/>
              </a:spcBef>
            </a:pPr>
            <a:r>
              <a:rPr sz="4400" b="1" dirty="0">
                <a:solidFill>
                  <a:schemeClr val="accent6">
                    <a:lumMod val="75000"/>
                  </a:schemeClr>
                </a:solidFill>
                <a:latin typeface="Arial" panose="020B0604020202020204" pitchFamily="34" charset="0"/>
                <a:cs typeface="Arial" panose="020B0604020202020204" pitchFamily="34" charset="0"/>
              </a:rPr>
              <a:t>L</a:t>
            </a:r>
            <a:r>
              <a:rPr sz="2800" b="1" dirty="0">
                <a:solidFill>
                  <a:srgbClr val="FFFFFF"/>
                </a:solidFill>
                <a:latin typeface="Arial" panose="020B0604020202020204" pitchFamily="34" charset="0"/>
                <a:cs typeface="Arial" panose="020B0604020202020204" pitchFamily="34" charset="0"/>
              </a:rPr>
              <a:t>ook</a:t>
            </a:r>
            <a:r>
              <a:rPr sz="2800" b="1" spc="-5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left,</a:t>
            </a:r>
            <a:r>
              <a:rPr sz="2800" b="1" spc="-45"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right,</a:t>
            </a:r>
            <a:r>
              <a:rPr sz="2800" b="1" spc="-7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and</a:t>
            </a:r>
            <a:r>
              <a:rPr sz="2800" b="1" spc="-75"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left</a:t>
            </a:r>
            <a:r>
              <a:rPr sz="2800" b="1" spc="-5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again.</a:t>
            </a:r>
            <a:r>
              <a:rPr sz="2800" b="1" spc="-8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Make</a:t>
            </a:r>
            <a:r>
              <a:rPr sz="2800" b="1" spc="-5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eye</a:t>
            </a:r>
            <a:r>
              <a:rPr sz="2800" b="1" spc="-50" dirty="0">
                <a:solidFill>
                  <a:srgbClr val="FFFFFF"/>
                </a:solidFill>
                <a:latin typeface="Arial" panose="020B0604020202020204" pitchFamily="34" charset="0"/>
                <a:cs typeface="Arial" panose="020B0604020202020204" pitchFamily="34" charset="0"/>
              </a:rPr>
              <a:t> </a:t>
            </a:r>
            <a:r>
              <a:rPr sz="2800" b="1" spc="-10" dirty="0">
                <a:solidFill>
                  <a:srgbClr val="FFFFFF"/>
                </a:solidFill>
                <a:latin typeface="Arial" panose="020B0604020202020204" pitchFamily="34" charset="0"/>
                <a:cs typeface="Arial" panose="020B0604020202020204" pitchFamily="34" charset="0"/>
              </a:rPr>
              <a:t>contact</a:t>
            </a:r>
            <a:r>
              <a:rPr lang="en-US" sz="2800" b="1" spc="-1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with</a:t>
            </a:r>
            <a:r>
              <a:rPr sz="2800" b="1" spc="-5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drivers</a:t>
            </a:r>
            <a:r>
              <a:rPr lang="en-US" sz="2800" b="1" dirty="0">
                <a:solidFill>
                  <a:srgbClr val="FFFFFF"/>
                </a:solidFill>
                <a:latin typeface="Arial" panose="020B0604020202020204" pitchFamily="34" charset="0"/>
                <a:cs typeface="Arial" panose="020B0604020202020204" pitchFamily="34" charset="0"/>
              </a:rPr>
              <a:t>.</a:t>
            </a:r>
            <a:r>
              <a:rPr sz="2800" b="1" spc="-55" dirty="0">
                <a:solidFill>
                  <a:srgbClr val="FFFFFF"/>
                </a:solidFill>
                <a:latin typeface="Arial" panose="020B0604020202020204" pitchFamily="34" charset="0"/>
                <a:cs typeface="Arial" panose="020B0604020202020204" pitchFamily="34" charset="0"/>
              </a:rPr>
              <a:t> </a:t>
            </a:r>
            <a:r>
              <a:rPr lang="en-US" sz="4400" b="1" dirty="0">
                <a:solidFill>
                  <a:schemeClr val="accent6">
                    <a:lumMod val="75000"/>
                  </a:schemeClr>
                </a:solidFill>
                <a:latin typeface="Arial" panose="020B0604020202020204" pitchFamily="34" charset="0"/>
                <a:cs typeface="Arial" panose="020B0604020202020204" pitchFamily="34" charset="0"/>
              </a:rPr>
              <a:t>L</a:t>
            </a:r>
            <a:r>
              <a:rPr sz="2800" b="1" dirty="0">
                <a:solidFill>
                  <a:srgbClr val="FFFFFF"/>
                </a:solidFill>
                <a:latin typeface="Arial" panose="020B0604020202020204" pitchFamily="34" charset="0"/>
                <a:cs typeface="Arial" panose="020B0604020202020204" pitchFamily="34" charset="0"/>
              </a:rPr>
              <a:t>ook</a:t>
            </a:r>
            <a:r>
              <a:rPr sz="2800" b="1" spc="-3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for</a:t>
            </a:r>
            <a:r>
              <a:rPr sz="2800" b="1" spc="-35"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cars</a:t>
            </a:r>
            <a:r>
              <a:rPr sz="2800" b="1" spc="-4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making</a:t>
            </a:r>
            <a:r>
              <a:rPr sz="2800" b="1" spc="-5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right</a:t>
            </a:r>
            <a:r>
              <a:rPr sz="2800" b="1" spc="-65"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hand</a:t>
            </a:r>
            <a:r>
              <a:rPr sz="2800" b="1" spc="-45" dirty="0">
                <a:solidFill>
                  <a:srgbClr val="FFFFFF"/>
                </a:solidFill>
                <a:latin typeface="Arial" panose="020B0604020202020204" pitchFamily="34" charset="0"/>
                <a:cs typeface="Arial" panose="020B0604020202020204" pitchFamily="34" charset="0"/>
              </a:rPr>
              <a:t> </a:t>
            </a:r>
            <a:r>
              <a:rPr sz="2800" b="1" spc="-10" dirty="0">
                <a:solidFill>
                  <a:srgbClr val="FFFFFF"/>
                </a:solidFill>
                <a:latin typeface="Arial" panose="020B0604020202020204" pitchFamily="34" charset="0"/>
                <a:cs typeface="Arial" panose="020B0604020202020204" pitchFamily="34" charset="0"/>
              </a:rPr>
              <a:t>turns.</a:t>
            </a:r>
            <a:endParaRPr sz="2800" dirty="0">
              <a:latin typeface="Arial" panose="020B0604020202020204" pitchFamily="34" charset="0"/>
              <a:cs typeface="Arial" panose="020B0604020202020204" pitchFamily="34" charset="0"/>
            </a:endParaRPr>
          </a:p>
        </p:txBody>
      </p:sp>
      <p:pic>
        <p:nvPicPr>
          <p:cNvPr id="6" name="object 6"/>
          <p:cNvPicPr/>
          <p:nvPr/>
        </p:nvPicPr>
        <p:blipFill>
          <a:blip r:embed="rId4" cstate="print"/>
          <a:stretch>
            <a:fillRect/>
          </a:stretch>
        </p:blipFill>
        <p:spPr>
          <a:xfrm>
            <a:off x="0" y="0"/>
            <a:ext cx="9143996" cy="5562600"/>
          </a:xfrm>
          <a:prstGeom prst="rect">
            <a:avLst/>
          </a:prstGeom>
        </p:spPr>
      </p:pic>
      <p:sp>
        <p:nvSpPr>
          <p:cNvPr id="7" name="object 7"/>
          <p:cNvSpPr txBox="1">
            <a:spLocks noGrp="1"/>
          </p:cNvSpPr>
          <p:nvPr>
            <p:ph type="title"/>
          </p:nvPr>
        </p:nvSpPr>
        <p:spPr>
          <a:xfrm>
            <a:off x="4953000" y="206387"/>
            <a:ext cx="3886200" cy="654025"/>
          </a:xfrm>
          <a:prstGeom prst="rect">
            <a:avLst/>
          </a:prstGeom>
          <a:solidFill>
            <a:srgbClr val="FFFFFF"/>
          </a:solidFill>
        </p:spPr>
        <p:txBody>
          <a:bodyPr vert="horz" wrap="square" lIns="0" tIns="0" rIns="0" bIns="0" rtlCol="0" anchor="ctr">
            <a:spAutoFit/>
          </a:bodyPr>
          <a:lstStyle/>
          <a:p>
            <a:pPr marL="258445">
              <a:lnSpc>
                <a:spcPts val="5100"/>
              </a:lnSpc>
            </a:pPr>
            <a:r>
              <a:rPr sz="4900" b="1" spc="-10" dirty="0">
                <a:solidFill>
                  <a:srgbClr val="5B9BD4"/>
                </a:solidFill>
                <a:latin typeface="Arial" panose="020B0604020202020204" pitchFamily="34" charset="0"/>
                <a:cs typeface="Arial" panose="020B0604020202020204" pitchFamily="34" charset="0"/>
              </a:rPr>
              <a:t>WA</a:t>
            </a:r>
            <a:r>
              <a:rPr sz="4900" b="1" spc="-10" dirty="0">
                <a:solidFill>
                  <a:srgbClr val="EC7C30"/>
                </a:solidFill>
                <a:latin typeface="Arial" panose="020B0604020202020204" pitchFamily="34" charset="0"/>
                <a:cs typeface="Arial" panose="020B0604020202020204" pitchFamily="34" charset="0"/>
              </a:rPr>
              <a:t>L</a:t>
            </a:r>
            <a:r>
              <a:rPr sz="4900" b="1" spc="-10" dirty="0">
                <a:solidFill>
                  <a:srgbClr val="5B9BD4"/>
                </a:solidFill>
                <a:latin typeface="Arial" panose="020B0604020202020204" pitchFamily="34" charset="0"/>
                <a:cs typeface="Arial" panose="020B0604020202020204" pitchFamily="34" charset="0"/>
              </a:rPr>
              <a:t>KWISE</a:t>
            </a:r>
            <a:endParaRPr sz="4900"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4" cstate="print"/>
            <a:stretch>
              <a:fillRect/>
            </a:stretch>
          </p:blipFill>
          <p:spPr>
            <a:xfrm>
              <a:off x="0" y="0"/>
              <a:ext cx="9143999" cy="5715000"/>
            </a:xfrm>
            <a:prstGeom prst="rect">
              <a:avLst/>
            </a:prstGeom>
          </p:spPr>
        </p:pic>
        <p:pic>
          <p:nvPicPr>
            <p:cNvPr id="4" name="object 4"/>
            <p:cNvPicPr/>
            <p:nvPr/>
          </p:nvPicPr>
          <p:blipFill>
            <a:blip r:embed="rId5" cstate="print"/>
            <a:stretch>
              <a:fillRect/>
            </a:stretch>
          </p:blipFill>
          <p:spPr>
            <a:xfrm>
              <a:off x="0" y="0"/>
              <a:ext cx="9143999" cy="5562600"/>
            </a:xfrm>
            <a:prstGeom prst="rect">
              <a:avLst/>
            </a:prstGeom>
          </p:spPr>
        </p:pic>
        <p:sp>
          <p:nvSpPr>
            <p:cNvPr id="5" name="object 5"/>
            <p:cNvSpPr/>
            <p:nvPr/>
          </p:nvSpPr>
          <p:spPr>
            <a:xfrm>
              <a:off x="0" y="5533642"/>
              <a:ext cx="9144000" cy="1324610"/>
            </a:xfrm>
            <a:custGeom>
              <a:avLst/>
              <a:gdLst/>
              <a:ahLst/>
              <a:cxnLst/>
              <a:rect l="l" t="t" r="r" b="b"/>
              <a:pathLst>
                <a:path w="9144000" h="1324609">
                  <a:moveTo>
                    <a:pt x="9144000" y="0"/>
                  </a:moveTo>
                  <a:lnTo>
                    <a:pt x="0" y="0"/>
                  </a:lnTo>
                  <a:lnTo>
                    <a:pt x="0" y="1324354"/>
                  </a:lnTo>
                  <a:lnTo>
                    <a:pt x="9144000" y="1324354"/>
                  </a:lnTo>
                  <a:lnTo>
                    <a:pt x="9144000" y="0"/>
                  </a:lnTo>
                  <a:close/>
                </a:path>
              </a:pathLst>
            </a:custGeom>
            <a:solidFill>
              <a:srgbClr val="1D4587"/>
            </a:solidFill>
          </p:spPr>
          <p:txBody>
            <a:bodyPr wrap="square" lIns="0" tIns="0" rIns="0" bIns="0" rtlCol="0"/>
            <a:lstStyle/>
            <a:p>
              <a:endParaRPr/>
            </a:p>
          </p:txBody>
        </p:sp>
      </p:grpSp>
      <p:sp>
        <p:nvSpPr>
          <p:cNvPr id="6" name="object 6"/>
          <p:cNvSpPr txBox="1"/>
          <p:nvPr/>
        </p:nvSpPr>
        <p:spPr>
          <a:xfrm>
            <a:off x="-1" y="5528564"/>
            <a:ext cx="8832190" cy="1120820"/>
          </a:xfrm>
          <a:prstGeom prst="rect">
            <a:avLst/>
          </a:prstGeom>
        </p:spPr>
        <p:txBody>
          <a:bodyPr vert="horz" wrap="square" lIns="0" tIns="12700" rIns="0" bIns="0" rtlCol="0">
            <a:spAutoFit/>
          </a:bodyPr>
          <a:lstStyle/>
          <a:p>
            <a:pPr algn="ctr">
              <a:lnSpc>
                <a:spcPct val="100000"/>
              </a:lnSpc>
              <a:spcBef>
                <a:spcPts val="100"/>
              </a:spcBef>
              <a:tabLst>
                <a:tab pos="4522470" algn="l"/>
              </a:tabLst>
            </a:pPr>
            <a:r>
              <a:rPr sz="4400" b="1" dirty="0">
                <a:solidFill>
                  <a:schemeClr val="accent6">
                    <a:lumMod val="75000"/>
                  </a:schemeClr>
                </a:solidFill>
                <a:latin typeface="Arial" panose="020B0604020202020204" pitchFamily="34" charset="0"/>
                <a:cs typeface="Arial" panose="020B0604020202020204" pitchFamily="34" charset="0"/>
              </a:rPr>
              <a:t>K</a:t>
            </a:r>
            <a:r>
              <a:rPr sz="2800" b="1" dirty="0">
                <a:solidFill>
                  <a:srgbClr val="FFFFFF"/>
                </a:solidFill>
                <a:latin typeface="Arial" panose="020B0604020202020204" pitchFamily="34" charset="0"/>
                <a:cs typeface="Arial" panose="020B0604020202020204" pitchFamily="34" charset="0"/>
              </a:rPr>
              <a:t>now</a:t>
            </a:r>
            <a:r>
              <a:rPr sz="2800" b="1" spc="-5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your</a:t>
            </a:r>
            <a:r>
              <a:rPr sz="2800" b="1" spc="-40" dirty="0">
                <a:solidFill>
                  <a:srgbClr val="FFFFFF"/>
                </a:solidFill>
                <a:latin typeface="Arial" panose="020B0604020202020204" pitchFamily="34" charset="0"/>
                <a:cs typeface="Arial" panose="020B0604020202020204" pitchFamily="34" charset="0"/>
              </a:rPr>
              <a:t> </a:t>
            </a:r>
            <a:r>
              <a:rPr sz="2800" b="1" spc="-10" dirty="0">
                <a:solidFill>
                  <a:srgbClr val="FFFFFF"/>
                </a:solidFill>
                <a:latin typeface="Arial" panose="020B0604020202020204" pitchFamily="34" charset="0"/>
                <a:cs typeface="Arial" panose="020B0604020202020204" pitchFamily="34" charset="0"/>
              </a:rPr>
              <a:t>surroundings.</a:t>
            </a:r>
            <a:r>
              <a:rPr lang="en-US" sz="2800" b="1" spc="-1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Use</a:t>
            </a:r>
            <a:r>
              <a:rPr sz="2800" b="1" spc="-8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extra</a:t>
            </a:r>
            <a:r>
              <a:rPr sz="2800" b="1" spc="-6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caution</a:t>
            </a:r>
            <a:r>
              <a:rPr sz="2800" b="1" spc="-90" dirty="0">
                <a:solidFill>
                  <a:srgbClr val="FFFFFF"/>
                </a:solidFill>
                <a:latin typeface="Arial" panose="020B0604020202020204" pitchFamily="34" charset="0"/>
                <a:cs typeface="Arial" panose="020B0604020202020204" pitchFamily="34" charset="0"/>
              </a:rPr>
              <a:t> </a:t>
            </a:r>
            <a:r>
              <a:rPr sz="2800" b="1" spc="-20" dirty="0">
                <a:solidFill>
                  <a:srgbClr val="FFFFFF"/>
                </a:solidFill>
                <a:latin typeface="Arial" panose="020B0604020202020204" pitchFamily="34" charset="0"/>
                <a:cs typeface="Arial" panose="020B0604020202020204" pitchFamily="34" charset="0"/>
              </a:rPr>
              <a:t>when</a:t>
            </a:r>
            <a:r>
              <a:rPr lang="en-US" sz="2800" b="1" spc="-20"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crossing</a:t>
            </a:r>
            <a:r>
              <a:rPr sz="2800" b="1" spc="-60" dirty="0">
                <a:solidFill>
                  <a:srgbClr val="FFFFFF"/>
                </a:solidFill>
                <a:latin typeface="Arial" panose="020B0604020202020204" pitchFamily="34" charset="0"/>
                <a:cs typeface="Arial" panose="020B0604020202020204" pitchFamily="34" charset="0"/>
              </a:rPr>
              <a:t> </a:t>
            </a:r>
            <a:r>
              <a:rPr sz="2800" b="1" spc="-10" dirty="0">
                <a:solidFill>
                  <a:srgbClr val="FFFFFF"/>
                </a:solidFill>
                <a:latin typeface="Arial" panose="020B0604020202020204" pitchFamily="34" charset="0"/>
                <a:cs typeface="Arial" panose="020B0604020202020204" pitchFamily="34" charset="0"/>
              </a:rPr>
              <a:t>multiple</a:t>
            </a:r>
            <a:r>
              <a:rPr lang="en-US" sz="2800" b="1" spc="-10" dirty="0">
                <a:solidFill>
                  <a:srgbClr val="FFFFFF"/>
                </a:solidFill>
                <a:latin typeface="Arial" panose="020B0604020202020204" pitchFamily="34" charset="0"/>
                <a:cs typeface="Arial" panose="020B0604020202020204" pitchFamily="34" charset="0"/>
              </a:rPr>
              <a:t>-</a:t>
            </a:r>
            <a:r>
              <a:rPr sz="2800" b="1" dirty="0">
                <a:solidFill>
                  <a:srgbClr val="FFFFFF"/>
                </a:solidFill>
                <a:latin typeface="Arial" panose="020B0604020202020204" pitchFamily="34" charset="0"/>
                <a:cs typeface="Arial" panose="020B0604020202020204" pitchFamily="34" charset="0"/>
              </a:rPr>
              <a:t>lane,</a:t>
            </a:r>
            <a:r>
              <a:rPr sz="2800" b="1" spc="-45" dirty="0">
                <a:solidFill>
                  <a:srgbClr val="FFFFFF"/>
                </a:solidFill>
                <a:latin typeface="Arial" panose="020B0604020202020204" pitchFamily="34" charset="0"/>
                <a:cs typeface="Arial" panose="020B0604020202020204" pitchFamily="34" charset="0"/>
              </a:rPr>
              <a:t> </a:t>
            </a:r>
            <a:r>
              <a:rPr sz="2800" b="1" dirty="0">
                <a:solidFill>
                  <a:srgbClr val="FFFFFF"/>
                </a:solidFill>
                <a:latin typeface="Arial" panose="020B0604020202020204" pitchFamily="34" charset="0"/>
                <a:cs typeface="Arial" panose="020B0604020202020204" pitchFamily="34" charset="0"/>
              </a:rPr>
              <a:t>higher</a:t>
            </a:r>
            <a:r>
              <a:rPr lang="en-US" sz="2800" b="1" spc="-25" dirty="0">
                <a:solidFill>
                  <a:srgbClr val="FFFFFF"/>
                </a:solidFill>
                <a:latin typeface="Arial" panose="020B0604020202020204" pitchFamily="34" charset="0"/>
                <a:cs typeface="Arial" panose="020B0604020202020204" pitchFamily="34" charset="0"/>
              </a:rPr>
              <a:t>-</a:t>
            </a:r>
            <a:r>
              <a:rPr sz="2800" b="1" dirty="0">
                <a:solidFill>
                  <a:srgbClr val="FFFFFF"/>
                </a:solidFill>
                <a:latin typeface="Arial" panose="020B0604020202020204" pitchFamily="34" charset="0"/>
                <a:cs typeface="Arial" panose="020B0604020202020204" pitchFamily="34" charset="0"/>
              </a:rPr>
              <a:t>speed</a:t>
            </a:r>
            <a:r>
              <a:rPr sz="2800" b="1" spc="-10" dirty="0">
                <a:solidFill>
                  <a:srgbClr val="FFFFFF"/>
                </a:solidFill>
                <a:latin typeface="Arial" panose="020B0604020202020204" pitchFamily="34" charset="0"/>
                <a:cs typeface="Arial" panose="020B0604020202020204" pitchFamily="34" charset="0"/>
              </a:rPr>
              <a:t> streets.</a:t>
            </a:r>
            <a:endParaRPr sz="2800" dirty="0">
              <a:latin typeface="Arial" panose="020B0604020202020204" pitchFamily="34" charset="0"/>
              <a:cs typeface="Arial" panose="020B0604020202020204" pitchFamily="34" charset="0"/>
            </a:endParaRPr>
          </a:p>
        </p:txBody>
      </p:sp>
      <p:sp>
        <p:nvSpPr>
          <p:cNvPr id="7" name="object 7"/>
          <p:cNvSpPr/>
          <p:nvPr/>
        </p:nvSpPr>
        <p:spPr>
          <a:xfrm>
            <a:off x="3219450" y="1733930"/>
            <a:ext cx="1886585" cy="494665"/>
          </a:xfrm>
          <a:custGeom>
            <a:avLst/>
            <a:gdLst/>
            <a:ahLst/>
            <a:cxnLst/>
            <a:rect l="l" t="t" r="r" b="b"/>
            <a:pathLst>
              <a:path w="1886585" h="494664">
                <a:moveTo>
                  <a:pt x="922528" y="246888"/>
                </a:moveTo>
                <a:lnTo>
                  <a:pt x="902208" y="118872"/>
                </a:lnTo>
                <a:lnTo>
                  <a:pt x="792734" y="39370"/>
                </a:lnTo>
                <a:lnTo>
                  <a:pt x="533273" y="80645"/>
                </a:lnTo>
                <a:lnTo>
                  <a:pt x="453898" y="190119"/>
                </a:lnTo>
                <a:lnTo>
                  <a:pt x="455777" y="202031"/>
                </a:lnTo>
                <a:lnTo>
                  <a:pt x="335407" y="114681"/>
                </a:lnTo>
                <a:lnTo>
                  <a:pt x="99060" y="152273"/>
                </a:lnTo>
                <a:lnTo>
                  <a:pt x="0" y="288798"/>
                </a:lnTo>
                <a:lnTo>
                  <a:pt x="25400" y="448437"/>
                </a:lnTo>
                <a:lnTo>
                  <a:pt x="89027" y="494665"/>
                </a:lnTo>
                <a:lnTo>
                  <a:pt x="451104" y="437134"/>
                </a:lnTo>
                <a:lnTo>
                  <a:pt x="497332" y="373380"/>
                </a:lnTo>
                <a:lnTo>
                  <a:pt x="490410" y="329907"/>
                </a:lnTo>
                <a:lnTo>
                  <a:pt x="525272" y="355219"/>
                </a:lnTo>
                <a:lnTo>
                  <a:pt x="885571" y="297942"/>
                </a:lnTo>
                <a:lnTo>
                  <a:pt x="922528" y="246888"/>
                </a:lnTo>
                <a:close/>
              </a:path>
              <a:path w="1886585" h="494664">
                <a:moveTo>
                  <a:pt x="1886331" y="249301"/>
                </a:moveTo>
                <a:lnTo>
                  <a:pt x="1875917" y="105537"/>
                </a:lnTo>
                <a:lnTo>
                  <a:pt x="1753743" y="0"/>
                </a:lnTo>
                <a:lnTo>
                  <a:pt x="1405128" y="25527"/>
                </a:lnTo>
                <a:lnTo>
                  <a:pt x="1299591" y="147701"/>
                </a:lnTo>
                <a:lnTo>
                  <a:pt x="1310132" y="291465"/>
                </a:lnTo>
                <a:lnTo>
                  <a:pt x="1364869" y="338836"/>
                </a:lnTo>
                <a:lnTo>
                  <a:pt x="1839087" y="304165"/>
                </a:lnTo>
                <a:lnTo>
                  <a:pt x="1886331" y="249301"/>
                </a:lnTo>
                <a:close/>
              </a:path>
            </a:pathLst>
          </a:custGeom>
          <a:solidFill>
            <a:srgbClr val="FFFF00">
              <a:alpha val="34901"/>
            </a:srgbClr>
          </a:solidFill>
        </p:spPr>
        <p:txBody>
          <a:bodyPr wrap="square" lIns="0" tIns="0" rIns="0" bIns="0" rtlCol="0"/>
          <a:lstStyle/>
          <a:p>
            <a:endParaRPr/>
          </a:p>
        </p:txBody>
      </p:sp>
      <p:sp>
        <p:nvSpPr>
          <p:cNvPr id="8" name="object 8"/>
          <p:cNvSpPr txBox="1">
            <a:spLocks noGrp="1"/>
          </p:cNvSpPr>
          <p:nvPr>
            <p:ph type="title"/>
          </p:nvPr>
        </p:nvSpPr>
        <p:spPr>
          <a:xfrm>
            <a:off x="5106035" y="152400"/>
            <a:ext cx="3733165" cy="654025"/>
          </a:xfrm>
          <a:prstGeom prst="rect">
            <a:avLst/>
          </a:prstGeom>
          <a:solidFill>
            <a:srgbClr val="FFFFFF"/>
          </a:solidFill>
        </p:spPr>
        <p:txBody>
          <a:bodyPr vert="horz" wrap="square" lIns="0" tIns="0" rIns="0" bIns="0" rtlCol="0">
            <a:spAutoFit/>
          </a:bodyPr>
          <a:lstStyle/>
          <a:p>
            <a:pPr marL="258445">
              <a:lnSpc>
                <a:spcPts val="5100"/>
              </a:lnSpc>
            </a:pPr>
            <a:r>
              <a:rPr sz="4900" b="1" spc="-10" dirty="0">
                <a:solidFill>
                  <a:srgbClr val="5B9BD4"/>
                </a:solidFill>
                <a:latin typeface="Arial" panose="020B0604020202020204" pitchFamily="34" charset="0"/>
                <a:cs typeface="Arial" panose="020B0604020202020204" pitchFamily="34" charset="0"/>
              </a:rPr>
              <a:t>WAL</a:t>
            </a:r>
            <a:r>
              <a:rPr sz="4900" b="1" spc="-10" dirty="0">
                <a:solidFill>
                  <a:srgbClr val="EC7C30"/>
                </a:solidFill>
                <a:latin typeface="Arial" panose="020B0604020202020204" pitchFamily="34" charset="0"/>
                <a:cs typeface="Arial" panose="020B0604020202020204" pitchFamily="34" charset="0"/>
              </a:rPr>
              <a:t>K</a:t>
            </a:r>
            <a:r>
              <a:rPr sz="4900" b="1" spc="-10" dirty="0">
                <a:solidFill>
                  <a:srgbClr val="5B9BD4"/>
                </a:solidFill>
                <a:latin typeface="Arial" panose="020B0604020202020204" pitchFamily="34" charset="0"/>
                <a:cs typeface="Arial" panose="020B0604020202020204" pitchFamily="34" charset="0"/>
              </a:rPr>
              <a:t>WISE</a:t>
            </a:r>
            <a:endParaRPr sz="4900" dirty="0">
              <a:latin typeface="Arial" panose="020B0604020202020204" pitchFamily="34" charset="0"/>
              <a:cs typeface="Arial" panose="020B0604020202020204" pitchFamily="34" charset="0"/>
            </a:endParaRPr>
          </a:p>
        </p:txBody>
      </p:sp>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0"/>
              <a:ext cx="9143999" cy="6248400"/>
            </a:xfrm>
            <a:prstGeom prst="rect">
              <a:avLst/>
            </a:prstGeom>
          </p:spPr>
        </p:pic>
        <p:sp>
          <p:nvSpPr>
            <p:cNvPr id="4" name="object 4"/>
            <p:cNvSpPr/>
            <p:nvPr/>
          </p:nvSpPr>
          <p:spPr>
            <a:xfrm>
              <a:off x="0" y="6027420"/>
              <a:ext cx="9144000" cy="830580"/>
            </a:xfrm>
            <a:custGeom>
              <a:avLst/>
              <a:gdLst/>
              <a:ahLst/>
              <a:cxnLst/>
              <a:rect l="l" t="t" r="r" b="b"/>
              <a:pathLst>
                <a:path w="9144000" h="830579">
                  <a:moveTo>
                    <a:pt x="9144000" y="0"/>
                  </a:moveTo>
                  <a:lnTo>
                    <a:pt x="0" y="0"/>
                  </a:lnTo>
                  <a:lnTo>
                    <a:pt x="0" y="830579"/>
                  </a:lnTo>
                  <a:lnTo>
                    <a:pt x="9144000" y="830579"/>
                  </a:lnTo>
                  <a:lnTo>
                    <a:pt x="9144000" y="0"/>
                  </a:lnTo>
                  <a:close/>
                </a:path>
              </a:pathLst>
            </a:custGeom>
            <a:solidFill>
              <a:srgbClr val="1D4587"/>
            </a:solidFill>
          </p:spPr>
          <p:txBody>
            <a:bodyPr wrap="square" lIns="0" tIns="0" rIns="0" bIns="0" rtlCol="0"/>
            <a:lstStyle/>
            <a:p>
              <a:endParaRPr/>
            </a:p>
          </p:txBody>
        </p:sp>
      </p:grpSp>
      <p:sp>
        <p:nvSpPr>
          <p:cNvPr id="5" name="object 5"/>
          <p:cNvSpPr txBox="1"/>
          <p:nvPr/>
        </p:nvSpPr>
        <p:spPr>
          <a:xfrm>
            <a:off x="1" y="6022340"/>
            <a:ext cx="9143998" cy="757555"/>
          </a:xfrm>
          <a:prstGeom prst="rect">
            <a:avLst/>
          </a:prstGeom>
        </p:spPr>
        <p:txBody>
          <a:bodyPr vert="horz" wrap="square" lIns="0" tIns="12700" rIns="0" bIns="0" rtlCol="0">
            <a:spAutoFit/>
          </a:bodyPr>
          <a:lstStyle/>
          <a:p>
            <a:pPr marL="12700" algn="ctr">
              <a:lnSpc>
                <a:spcPct val="100000"/>
              </a:lnSpc>
              <a:spcBef>
                <a:spcPts val="100"/>
              </a:spcBef>
            </a:pPr>
            <a:r>
              <a:rPr sz="4800" b="1" dirty="0">
                <a:solidFill>
                  <a:schemeClr val="accent6">
                    <a:lumMod val="75000"/>
                  </a:schemeClr>
                </a:solidFill>
                <a:latin typeface="Arial" panose="020B0604020202020204" pitchFamily="34" charset="0"/>
                <a:cs typeface="Arial" panose="020B0604020202020204" pitchFamily="34" charset="0"/>
              </a:rPr>
              <a:t>W</a:t>
            </a:r>
            <a:r>
              <a:rPr sz="3200" b="1" dirty="0">
                <a:solidFill>
                  <a:srgbClr val="FFFFFF"/>
                </a:solidFill>
                <a:latin typeface="Arial" panose="020B0604020202020204" pitchFamily="34" charset="0"/>
                <a:cs typeface="Arial" panose="020B0604020202020204" pitchFamily="34" charset="0"/>
              </a:rPr>
              <a:t>atch</a:t>
            </a:r>
            <a:r>
              <a:rPr sz="3200" b="1" spc="-9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for</a:t>
            </a:r>
            <a:r>
              <a:rPr sz="3200" b="1" spc="-4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cars</a:t>
            </a:r>
            <a:r>
              <a:rPr sz="3200" b="1" spc="-6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in</a:t>
            </a:r>
            <a:r>
              <a:rPr sz="3200" b="1" spc="-6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parking</a:t>
            </a:r>
            <a:r>
              <a:rPr sz="3200" b="1" spc="-60" dirty="0">
                <a:solidFill>
                  <a:srgbClr val="FFFFFF"/>
                </a:solidFill>
                <a:latin typeface="Arial" panose="020B0604020202020204" pitchFamily="34" charset="0"/>
                <a:cs typeface="Arial" panose="020B0604020202020204" pitchFamily="34" charset="0"/>
              </a:rPr>
              <a:t> </a:t>
            </a:r>
            <a:r>
              <a:rPr sz="3200" b="1" spc="-10" dirty="0">
                <a:solidFill>
                  <a:srgbClr val="FFFFFF"/>
                </a:solidFill>
                <a:latin typeface="Arial" panose="020B0604020202020204" pitchFamily="34" charset="0"/>
                <a:cs typeface="Arial" panose="020B0604020202020204" pitchFamily="34" charset="0"/>
              </a:rPr>
              <a:t>lots.</a:t>
            </a:r>
            <a:endParaRPr sz="3200" dirty="0">
              <a:latin typeface="Arial" panose="020B0604020202020204" pitchFamily="34" charset="0"/>
              <a:cs typeface="Arial" panose="020B0604020202020204" pitchFamily="34" charset="0"/>
            </a:endParaRPr>
          </a:p>
        </p:txBody>
      </p:sp>
      <p:sp>
        <p:nvSpPr>
          <p:cNvPr id="6" name="object 6"/>
          <p:cNvSpPr txBox="1">
            <a:spLocks noGrp="1"/>
          </p:cNvSpPr>
          <p:nvPr>
            <p:ph type="title"/>
          </p:nvPr>
        </p:nvSpPr>
        <p:spPr>
          <a:xfrm>
            <a:off x="5181600" y="282587"/>
            <a:ext cx="3886200" cy="654025"/>
          </a:xfrm>
          <a:prstGeom prst="rect">
            <a:avLst/>
          </a:prstGeom>
          <a:solidFill>
            <a:srgbClr val="FFFFFF"/>
          </a:solidFill>
        </p:spPr>
        <p:txBody>
          <a:bodyPr vert="horz" wrap="square" lIns="0" tIns="0" rIns="0" bIns="0" rtlCol="0" anchor="ctr">
            <a:spAutoFit/>
          </a:bodyPr>
          <a:lstStyle/>
          <a:p>
            <a:pPr marL="258445">
              <a:lnSpc>
                <a:spcPts val="5100"/>
              </a:lnSpc>
            </a:pPr>
            <a:r>
              <a:rPr sz="4900" b="1" spc="-10" dirty="0">
                <a:solidFill>
                  <a:srgbClr val="5B9BD4"/>
                </a:solidFill>
                <a:latin typeface="Arial" panose="020B0604020202020204" pitchFamily="34" charset="0"/>
                <a:cs typeface="Arial" panose="020B0604020202020204" pitchFamily="34" charset="0"/>
              </a:rPr>
              <a:t>WALK</a:t>
            </a:r>
            <a:r>
              <a:rPr sz="4900" b="1" spc="-10" dirty="0">
                <a:solidFill>
                  <a:srgbClr val="EC7C30"/>
                </a:solidFill>
                <a:latin typeface="Arial" panose="020B0604020202020204" pitchFamily="34" charset="0"/>
                <a:cs typeface="Arial" panose="020B0604020202020204" pitchFamily="34" charset="0"/>
              </a:rPr>
              <a:t>W</a:t>
            </a:r>
            <a:r>
              <a:rPr sz="4900" b="1" spc="-10" dirty="0">
                <a:solidFill>
                  <a:srgbClr val="5B9BD4"/>
                </a:solidFill>
                <a:latin typeface="Arial" panose="020B0604020202020204" pitchFamily="34" charset="0"/>
                <a:cs typeface="Arial" panose="020B0604020202020204" pitchFamily="34" charset="0"/>
              </a:rPr>
              <a:t>ISE</a:t>
            </a:r>
            <a:endParaRPr sz="4900" dirty="0">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 y="0"/>
            <a:ext cx="9144001" cy="6857997"/>
            <a:chOff x="-2" y="0"/>
            <a:chExt cx="9144001" cy="6857997"/>
          </a:xfrm>
        </p:grpSpPr>
        <p:pic>
          <p:nvPicPr>
            <p:cNvPr id="3" name="object 3"/>
            <p:cNvPicPr/>
            <p:nvPr/>
          </p:nvPicPr>
          <p:blipFill>
            <a:blip r:embed="rId3" cstate="print"/>
            <a:stretch>
              <a:fillRect/>
            </a:stretch>
          </p:blipFill>
          <p:spPr>
            <a:xfrm>
              <a:off x="0" y="0"/>
              <a:ext cx="9143999" cy="6857997"/>
            </a:xfrm>
            <a:prstGeom prst="rect">
              <a:avLst/>
            </a:prstGeom>
          </p:spPr>
        </p:pic>
        <p:sp>
          <p:nvSpPr>
            <p:cNvPr id="4" name="object 4"/>
            <p:cNvSpPr/>
            <p:nvPr/>
          </p:nvSpPr>
          <p:spPr>
            <a:xfrm>
              <a:off x="-2" y="5411467"/>
              <a:ext cx="9144000" cy="1446530"/>
            </a:xfrm>
            <a:custGeom>
              <a:avLst/>
              <a:gdLst/>
              <a:ahLst/>
              <a:cxnLst/>
              <a:rect l="l" t="t" r="r" b="b"/>
              <a:pathLst>
                <a:path w="9144000" h="1446529">
                  <a:moveTo>
                    <a:pt x="9144000" y="0"/>
                  </a:moveTo>
                  <a:lnTo>
                    <a:pt x="0" y="0"/>
                  </a:lnTo>
                  <a:lnTo>
                    <a:pt x="0" y="1446275"/>
                  </a:lnTo>
                  <a:lnTo>
                    <a:pt x="9144000" y="1446275"/>
                  </a:lnTo>
                  <a:lnTo>
                    <a:pt x="9144000" y="0"/>
                  </a:lnTo>
                  <a:close/>
                </a:path>
              </a:pathLst>
            </a:custGeom>
            <a:solidFill>
              <a:srgbClr val="1D4587"/>
            </a:solidFill>
          </p:spPr>
          <p:txBody>
            <a:bodyPr wrap="square" lIns="0" tIns="0" rIns="0" bIns="0" rtlCol="0"/>
            <a:lstStyle/>
            <a:p>
              <a:endParaRPr/>
            </a:p>
          </p:txBody>
        </p:sp>
      </p:grpSp>
      <p:sp>
        <p:nvSpPr>
          <p:cNvPr id="5" name="object 5"/>
          <p:cNvSpPr txBox="1"/>
          <p:nvPr/>
        </p:nvSpPr>
        <p:spPr>
          <a:xfrm>
            <a:off x="38098" y="5557826"/>
            <a:ext cx="9067800" cy="1133644"/>
          </a:xfrm>
          <a:prstGeom prst="rect">
            <a:avLst/>
          </a:prstGeom>
        </p:spPr>
        <p:txBody>
          <a:bodyPr vert="horz" wrap="square" lIns="0" tIns="12700" rIns="0" bIns="0" rtlCol="0">
            <a:spAutoFit/>
          </a:bodyPr>
          <a:lstStyle/>
          <a:p>
            <a:pPr marL="2093595" marR="5080" indent="-2081530" algn="ctr">
              <a:lnSpc>
                <a:spcPct val="100000"/>
              </a:lnSpc>
              <a:spcBef>
                <a:spcPts val="100"/>
              </a:spcBef>
            </a:pPr>
            <a:r>
              <a:rPr sz="3600" b="1" dirty="0">
                <a:solidFill>
                  <a:schemeClr val="accent6">
                    <a:lumMod val="75000"/>
                  </a:schemeClr>
                </a:solidFill>
                <a:latin typeface="Arial" panose="020B0604020202020204" pitchFamily="34" charset="0"/>
                <a:cs typeface="Arial" panose="020B0604020202020204" pitchFamily="34" charset="0"/>
              </a:rPr>
              <a:t>I</a:t>
            </a:r>
            <a:r>
              <a:rPr sz="3600" b="1" dirty="0">
                <a:solidFill>
                  <a:srgbClr val="FFFFFF"/>
                </a:solidFill>
                <a:latin typeface="Arial" panose="020B0604020202020204" pitchFamily="34" charset="0"/>
                <a:cs typeface="Arial" panose="020B0604020202020204" pitchFamily="34" charset="0"/>
              </a:rPr>
              <a:t>mpaired</a:t>
            </a:r>
            <a:r>
              <a:rPr sz="3600" b="1" spc="-55" dirty="0">
                <a:solidFill>
                  <a:srgbClr val="FFFFFF"/>
                </a:solidFill>
                <a:latin typeface="Arial" panose="020B0604020202020204" pitchFamily="34" charset="0"/>
                <a:cs typeface="Arial" panose="020B0604020202020204" pitchFamily="34" charset="0"/>
              </a:rPr>
              <a:t> </a:t>
            </a:r>
            <a:r>
              <a:rPr sz="3600" b="1" dirty="0">
                <a:solidFill>
                  <a:srgbClr val="FFFFFF"/>
                </a:solidFill>
                <a:latin typeface="Arial" panose="020B0604020202020204" pitchFamily="34" charset="0"/>
                <a:cs typeface="Arial" panose="020B0604020202020204" pitchFamily="34" charset="0"/>
              </a:rPr>
              <a:t>walking,</a:t>
            </a:r>
            <a:r>
              <a:rPr sz="3600" b="1" spc="-40" dirty="0">
                <a:solidFill>
                  <a:srgbClr val="FFFFFF"/>
                </a:solidFill>
                <a:latin typeface="Arial" panose="020B0604020202020204" pitchFamily="34" charset="0"/>
                <a:cs typeface="Arial" panose="020B0604020202020204" pitchFamily="34" charset="0"/>
              </a:rPr>
              <a:t> </a:t>
            </a:r>
            <a:r>
              <a:rPr sz="3600" b="1" dirty="0">
                <a:solidFill>
                  <a:srgbClr val="FFFFFF"/>
                </a:solidFill>
                <a:latin typeface="Arial" panose="020B0604020202020204" pitchFamily="34" charset="0"/>
                <a:cs typeface="Arial" panose="020B0604020202020204" pitchFamily="34" charset="0"/>
              </a:rPr>
              <a:t>cycling</a:t>
            </a:r>
            <a:r>
              <a:rPr lang="en-US" sz="3600" b="1" dirty="0">
                <a:solidFill>
                  <a:srgbClr val="FFFFFF"/>
                </a:solidFill>
                <a:latin typeface="Arial" panose="020B0604020202020204" pitchFamily="34" charset="0"/>
                <a:cs typeface="Arial" panose="020B0604020202020204" pitchFamily="34" charset="0"/>
              </a:rPr>
              <a:t>,</a:t>
            </a:r>
            <a:r>
              <a:rPr sz="3600" b="1" spc="-40" dirty="0">
                <a:solidFill>
                  <a:srgbClr val="FFFFFF"/>
                </a:solidFill>
                <a:latin typeface="Arial" panose="020B0604020202020204" pitchFamily="34" charset="0"/>
                <a:cs typeface="Arial" panose="020B0604020202020204" pitchFamily="34" charset="0"/>
              </a:rPr>
              <a:t> </a:t>
            </a:r>
            <a:r>
              <a:rPr sz="3600" b="1" dirty="0">
                <a:solidFill>
                  <a:srgbClr val="FFFFFF"/>
                </a:solidFill>
                <a:latin typeface="Arial" panose="020B0604020202020204" pitchFamily="34" charset="0"/>
                <a:cs typeface="Arial" panose="020B0604020202020204" pitchFamily="34" charset="0"/>
              </a:rPr>
              <a:t>or</a:t>
            </a:r>
            <a:endParaRPr lang="en-US" sz="3600" b="1" dirty="0">
              <a:solidFill>
                <a:srgbClr val="FFFFFF"/>
              </a:solidFill>
              <a:latin typeface="Arial" panose="020B0604020202020204" pitchFamily="34" charset="0"/>
              <a:cs typeface="Arial" panose="020B0604020202020204" pitchFamily="34" charset="0"/>
            </a:endParaRPr>
          </a:p>
          <a:p>
            <a:pPr marL="2093595" marR="5080" indent="-2081530" algn="ctr">
              <a:lnSpc>
                <a:spcPct val="100000"/>
              </a:lnSpc>
              <a:spcBef>
                <a:spcPts val="100"/>
              </a:spcBef>
            </a:pPr>
            <a:r>
              <a:rPr sz="3600" b="1" spc="-10" dirty="0">
                <a:solidFill>
                  <a:srgbClr val="FFFFFF"/>
                </a:solidFill>
                <a:latin typeface="Arial" panose="020B0604020202020204" pitchFamily="34" charset="0"/>
                <a:cs typeface="Arial" panose="020B0604020202020204" pitchFamily="34" charset="0"/>
              </a:rPr>
              <a:t>driving </a:t>
            </a:r>
            <a:r>
              <a:rPr lang="en-US" sz="3600" b="1" dirty="0">
                <a:solidFill>
                  <a:srgbClr val="FFFFFF"/>
                </a:solidFill>
                <a:latin typeface="Arial" panose="020B0604020202020204" pitchFamily="34" charset="0"/>
                <a:cs typeface="Arial" panose="020B0604020202020204" pitchFamily="34" charset="0"/>
              </a:rPr>
              <a:t>puts everyone at risk</a:t>
            </a:r>
            <a:r>
              <a:rPr sz="3600" b="1" spc="-10" dirty="0">
                <a:solidFill>
                  <a:srgbClr val="FFFFFF"/>
                </a:solidFill>
                <a:latin typeface="Arial" panose="020B0604020202020204" pitchFamily="34" charset="0"/>
                <a:cs typeface="Arial" panose="020B0604020202020204" pitchFamily="34" charset="0"/>
              </a:rPr>
              <a:t>.</a:t>
            </a:r>
            <a:endParaRPr sz="3600" dirty="0">
              <a:latin typeface="Arial" panose="020B0604020202020204" pitchFamily="34" charset="0"/>
              <a:cs typeface="Arial" panose="020B0604020202020204" pitchFamily="34" charset="0"/>
            </a:endParaRPr>
          </a:p>
        </p:txBody>
      </p:sp>
      <p:sp>
        <p:nvSpPr>
          <p:cNvPr id="12" name="object 6">
            <a:extLst>
              <a:ext uri="{FF2B5EF4-FFF2-40B4-BE49-F238E27FC236}">
                <a16:creationId xmlns:a16="http://schemas.microsoft.com/office/drawing/2014/main" id="{E6D9A0A6-CEE2-7B62-2C9C-0790404D0DF8}"/>
              </a:ext>
            </a:extLst>
          </p:cNvPr>
          <p:cNvSpPr txBox="1">
            <a:spLocks noGrp="1"/>
          </p:cNvSpPr>
          <p:nvPr>
            <p:ph type="title"/>
          </p:nvPr>
        </p:nvSpPr>
        <p:spPr>
          <a:xfrm>
            <a:off x="5257800" y="228600"/>
            <a:ext cx="3563620" cy="654025"/>
          </a:xfrm>
          <a:prstGeom prst="rect">
            <a:avLst/>
          </a:prstGeom>
          <a:solidFill>
            <a:srgbClr val="FFFFFF"/>
          </a:solidFill>
        </p:spPr>
        <p:txBody>
          <a:bodyPr vert="horz" wrap="square" lIns="0" tIns="0" rIns="0" bIns="0" rtlCol="0" anchor="ctr">
            <a:spAutoFit/>
          </a:bodyPr>
          <a:lstStyle/>
          <a:p>
            <a:pPr marL="258445" algn="l">
              <a:lnSpc>
                <a:spcPts val="5100"/>
              </a:lnSpc>
            </a:pPr>
            <a:r>
              <a:rPr sz="4400" b="1" spc="-10" dirty="0">
                <a:solidFill>
                  <a:srgbClr val="5B9BD4"/>
                </a:solidFill>
                <a:latin typeface="Arial" panose="020B0604020202020204" pitchFamily="34" charset="0"/>
                <a:cs typeface="Arial" panose="020B0604020202020204" pitchFamily="34" charset="0"/>
              </a:rPr>
              <a:t>WALKW</a:t>
            </a:r>
            <a:r>
              <a:rPr sz="4400" b="1" spc="-10" dirty="0">
                <a:solidFill>
                  <a:schemeClr val="accent6">
                    <a:lumMod val="75000"/>
                  </a:schemeClr>
                </a:solidFill>
                <a:latin typeface="Arial" panose="020B0604020202020204" pitchFamily="34" charset="0"/>
                <a:cs typeface="Arial" panose="020B0604020202020204" pitchFamily="34" charset="0"/>
              </a:rPr>
              <a:t>I</a:t>
            </a:r>
            <a:r>
              <a:rPr sz="4400" b="1" spc="-10" dirty="0">
                <a:solidFill>
                  <a:srgbClr val="5B9BD4"/>
                </a:solidFill>
                <a:latin typeface="Arial" panose="020B0604020202020204" pitchFamily="34" charset="0"/>
                <a:cs typeface="Arial" panose="020B0604020202020204" pitchFamily="34" charset="0"/>
              </a:rPr>
              <a:t>SE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0"/>
              <a:ext cx="9143999" cy="6857996"/>
            </a:xfrm>
            <a:prstGeom prst="rect">
              <a:avLst/>
            </a:prstGeom>
          </p:spPr>
        </p:pic>
        <p:sp>
          <p:nvSpPr>
            <p:cNvPr id="4" name="object 4"/>
            <p:cNvSpPr/>
            <p:nvPr/>
          </p:nvSpPr>
          <p:spPr>
            <a:xfrm>
              <a:off x="0" y="6027420"/>
              <a:ext cx="9144000" cy="830580"/>
            </a:xfrm>
            <a:custGeom>
              <a:avLst/>
              <a:gdLst/>
              <a:ahLst/>
              <a:cxnLst/>
              <a:rect l="l" t="t" r="r" b="b"/>
              <a:pathLst>
                <a:path w="9144000" h="830579">
                  <a:moveTo>
                    <a:pt x="9144000" y="0"/>
                  </a:moveTo>
                  <a:lnTo>
                    <a:pt x="0" y="0"/>
                  </a:lnTo>
                  <a:lnTo>
                    <a:pt x="0" y="830579"/>
                  </a:lnTo>
                  <a:lnTo>
                    <a:pt x="9144000" y="830579"/>
                  </a:lnTo>
                  <a:lnTo>
                    <a:pt x="9144000" y="0"/>
                  </a:lnTo>
                  <a:close/>
                </a:path>
              </a:pathLst>
            </a:custGeom>
            <a:solidFill>
              <a:srgbClr val="1D4587"/>
            </a:solidFill>
          </p:spPr>
          <p:txBody>
            <a:bodyPr wrap="square" lIns="0" tIns="0" rIns="0" bIns="0" rtlCol="0"/>
            <a:lstStyle/>
            <a:p>
              <a:endParaRPr/>
            </a:p>
          </p:txBody>
        </p:sp>
      </p:grpSp>
      <p:sp>
        <p:nvSpPr>
          <p:cNvPr id="5" name="object 5"/>
          <p:cNvSpPr txBox="1"/>
          <p:nvPr/>
        </p:nvSpPr>
        <p:spPr>
          <a:xfrm>
            <a:off x="0" y="6021730"/>
            <a:ext cx="9144000" cy="751488"/>
          </a:xfrm>
          <a:prstGeom prst="rect">
            <a:avLst/>
          </a:prstGeom>
        </p:spPr>
        <p:txBody>
          <a:bodyPr vert="horz" wrap="square" lIns="0" tIns="12700" rIns="0" bIns="0" rtlCol="0">
            <a:spAutoFit/>
          </a:bodyPr>
          <a:lstStyle/>
          <a:p>
            <a:pPr marL="12700" algn="ctr">
              <a:lnSpc>
                <a:spcPct val="100000"/>
              </a:lnSpc>
              <a:spcBef>
                <a:spcPts val="100"/>
              </a:spcBef>
            </a:pPr>
            <a:r>
              <a:rPr sz="4800" b="1" dirty="0">
                <a:solidFill>
                  <a:schemeClr val="accent6">
                    <a:lumMod val="75000"/>
                  </a:schemeClr>
                </a:solidFill>
                <a:latin typeface="Arial" panose="020B0604020202020204" pitchFamily="34" charset="0"/>
                <a:cs typeface="Arial" panose="020B0604020202020204" pitchFamily="34" charset="0"/>
              </a:rPr>
              <a:t>S</a:t>
            </a:r>
            <a:r>
              <a:rPr sz="3200" b="1" dirty="0">
                <a:solidFill>
                  <a:srgbClr val="FFFFFF"/>
                </a:solidFill>
                <a:latin typeface="Arial" panose="020B0604020202020204" pitchFamily="34" charset="0"/>
                <a:cs typeface="Arial" panose="020B0604020202020204" pitchFamily="34" charset="0"/>
              </a:rPr>
              <a:t>tay</a:t>
            </a:r>
            <a:r>
              <a:rPr sz="3200" b="1" spc="-6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on</a:t>
            </a:r>
            <a:r>
              <a:rPr sz="3200" b="1" spc="-65" dirty="0">
                <a:solidFill>
                  <a:srgbClr val="FFFFFF"/>
                </a:solidFill>
                <a:latin typeface="Arial" panose="020B0604020202020204" pitchFamily="34" charset="0"/>
                <a:cs typeface="Arial" panose="020B0604020202020204" pitchFamily="34" charset="0"/>
              </a:rPr>
              <a:t> </a:t>
            </a:r>
            <a:r>
              <a:rPr sz="4800" b="1" dirty="0">
                <a:solidFill>
                  <a:schemeClr val="accent6">
                    <a:lumMod val="75000"/>
                  </a:schemeClr>
                </a:solidFill>
                <a:latin typeface="Arial" panose="020B0604020202020204" pitchFamily="34" charset="0"/>
                <a:cs typeface="Arial" panose="020B0604020202020204" pitchFamily="34" charset="0"/>
              </a:rPr>
              <a:t>s</a:t>
            </a:r>
            <a:r>
              <a:rPr sz="3200" b="1" dirty="0">
                <a:solidFill>
                  <a:srgbClr val="FFFFFF"/>
                </a:solidFill>
                <a:latin typeface="Arial" panose="020B0604020202020204" pitchFamily="34" charset="0"/>
                <a:cs typeface="Arial" panose="020B0604020202020204" pitchFamily="34" charset="0"/>
              </a:rPr>
              <a:t>idewalks</a:t>
            </a:r>
            <a:r>
              <a:rPr sz="3200" b="1" spc="-7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when</a:t>
            </a:r>
            <a:r>
              <a:rPr sz="3200" b="1" spc="-60" dirty="0">
                <a:solidFill>
                  <a:srgbClr val="FFFFFF"/>
                </a:solidFill>
                <a:latin typeface="Arial" panose="020B0604020202020204" pitchFamily="34" charset="0"/>
                <a:cs typeface="Arial" panose="020B0604020202020204" pitchFamily="34" charset="0"/>
              </a:rPr>
              <a:t> </a:t>
            </a:r>
            <a:r>
              <a:rPr sz="3200" b="1" spc="-10" dirty="0">
                <a:solidFill>
                  <a:srgbClr val="FFFFFF"/>
                </a:solidFill>
                <a:latin typeface="Arial" panose="020B0604020202020204" pitchFamily="34" charset="0"/>
                <a:cs typeface="Arial" panose="020B0604020202020204" pitchFamily="34" charset="0"/>
              </a:rPr>
              <a:t>available.</a:t>
            </a:r>
            <a:endParaRPr sz="3200" dirty="0">
              <a:latin typeface="Arial" panose="020B0604020202020204" pitchFamily="34" charset="0"/>
              <a:cs typeface="Arial" panose="020B0604020202020204" pitchFamily="34" charset="0"/>
            </a:endParaRPr>
          </a:p>
        </p:txBody>
      </p:sp>
      <p:sp>
        <p:nvSpPr>
          <p:cNvPr id="6" name="object 6"/>
          <p:cNvSpPr txBox="1">
            <a:spLocks noGrp="1"/>
          </p:cNvSpPr>
          <p:nvPr>
            <p:ph type="title"/>
          </p:nvPr>
        </p:nvSpPr>
        <p:spPr>
          <a:xfrm>
            <a:off x="5486400" y="205201"/>
            <a:ext cx="3352800" cy="656398"/>
          </a:xfrm>
          <a:prstGeom prst="rect">
            <a:avLst/>
          </a:prstGeom>
          <a:solidFill>
            <a:srgbClr val="FFFFFF"/>
          </a:solidFill>
        </p:spPr>
        <p:txBody>
          <a:bodyPr vert="horz" wrap="square" lIns="0" tIns="0" rIns="0" bIns="0" rtlCol="0" anchor="ctr">
            <a:spAutoFit/>
          </a:bodyPr>
          <a:lstStyle/>
          <a:p>
            <a:pPr marL="258445">
              <a:lnSpc>
                <a:spcPts val="5100"/>
              </a:lnSpc>
            </a:pPr>
            <a:r>
              <a:rPr sz="4900" b="1" spc="-10" dirty="0">
                <a:solidFill>
                  <a:srgbClr val="5B9BD4"/>
                </a:solidFill>
                <a:latin typeface="Calibri"/>
                <a:cs typeface="Calibri"/>
              </a:rPr>
              <a:t>WALKWI</a:t>
            </a:r>
            <a:r>
              <a:rPr sz="4900" b="1" spc="-10" dirty="0">
                <a:solidFill>
                  <a:srgbClr val="EC7C30"/>
                </a:solidFill>
                <a:latin typeface="Calibri"/>
                <a:cs typeface="Calibri"/>
              </a:rPr>
              <a:t>S</a:t>
            </a:r>
            <a:r>
              <a:rPr sz="4900" b="1" spc="-10" dirty="0">
                <a:solidFill>
                  <a:srgbClr val="5B9BD4"/>
                </a:solidFill>
                <a:latin typeface="Calibri"/>
                <a:cs typeface="Calibri"/>
              </a:rPr>
              <a:t>E</a:t>
            </a:r>
            <a:endParaRPr sz="4900" dirty="0">
              <a:latin typeface="Calibri"/>
              <a:cs typeface="Calibri"/>
            </a:endParaRPr>
          </a:p>
        </p:txBody>
      </p:sp>
      <p:sp>
        <p:nvSpPr>
          <p:cNvPr id="11" name="object 6">
            <a:extLst>
              <a:ext uri="{FF2B5EF4-FFF2-40B4-BE49-F238E27FC236}">
                <a16:creationId xmlns:a16="http://schemas.microsoft.com/office/drawing/2014/main" id="{B73596C0-CCF6-50F4-5C41-FF03B481A5B3}"/>
              </a:ext>
            </a:extLst>
          </p:cNvPr>
          <p:cNvSpPr txBox="1">
            <a:spLocks/>
          </p:cNvSpPr>
          <p:nvPr/>
        </p:nvSpPr>
        <p:spPr>
          <a:xfrm>
            <a:off x="5410200" y="194907"/>
            <a:ext cx="3563620" cy="654025"/>
          </a:xfrm>
          <a:prstGeom prst="rect">
            <a:avLst/>
          </a:prstGeom>
          <a:solidFill>
            <a:srgbClr val="FFFFFF"/>
          </a:solidFill>
        </p:spPr>
        <p:txBody>
          <a:bodyPr vert="horz" wrap="square" lIns="0" tIns="0" rIns="0" bIns="0" rtlCol="0" anchor="ctr">
            <a:spAutoFit/>
          </a:bodyPr>
          <a:lstStyle>
            <a:lvl1pPr>
              <a:defRPr sz="4000" b="0" i="0">
                <a:solidFill>
                  <a:schemeClr val="bg1"/>
                </a:solidFill>
                <a:latin typeface="Calibri Light"/>
                <a:ea typeface="+mj-ea"/>
                <a:cs typeface="Calibri Light"/>
              </a:defRPr>
            </a:lvl1pPr>
          </a:lstStyle>
          <a:p>
            <a:pPr marL="258445" algn="l">
              <a:lnSpc>
                <a:spcPts val="5100"/>
              </a:lnSpc>
            </a:pPr>
            <a:r>
              <a:rPr lang="en-US" sz="4400" b="1" spc="-10" dirty="0">
                <a:solidFill>
                  <a:srgbClr val="5B9BD4"/>
                </a:solidFill>
                <a:latin typeface="Arial" panose="020B0604020202020204" pitchFamily="34" charset="0"/>
                <a:cs typeface="Arial" panose="020B0604020202020204" pitchFamily="34" charset="0"/>
              </a:rPr>
              <a:t>WALKWI</a:t>
            </a:r>
            <a:r>
              <a:rPr lang="en-US" sz="4400" b="1" spc="-10" dirty="0">
                <a:solidFill>
                  <a:schemeClr val="accent6">
                    <a:lumMod val="75000"/>
                  </a:schemeClr>
                </a:solidFill>
                <a:latin typeface="Arial" panose="020B0604020202020204" pitchFamily="34" charset="0"/>
                <a:cs typeface="Arial" panose="020B0604020202020204" pitchFamily="34" charset="0"/>
              </a:rPr>
              <a:t>S</a:t>
            </a:r>
            <a:r>
              <a:rPr lang="en-US" sz="4400" b="1" spc="-10" dirty="0">
                <a:solidFill>
                  <a:srgbClr val="5B9BD4"/>
                </a:solidFill>
                <a:latin typeface="Arial" panose="020B0604020202020204" pitchFamily="34" charset="0"/>
                <a:cs typeface="Arial" panose="020B0604020202020204" pitchFamily="34" charset="0"/>
              </a:rPr>
              <a:t>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0"/>
              <a:ext cx="9143999" cy="5411724"/>
            </a:xfrm>
            <a:prstGeom prst="rect">
              <a:avLst/>
            </a:prstGeom>
          </p:spPr>
        </p:pic>
        <p:sp>
          <p:nvSpPr>
            <p:cNvPr id="4" name="object 4"/>
            <p:cNvSpPr/>
            <p:nvPr/>
          </p:nvSpPr>
          <p:spPr>
            <a:xfrm>
              <a:off x="0" y="5411723"/>
              <a:ext cx="9144000" cy="1446530"/>
            </a:xfrm>
            <a:custGeom>
              <a:avLst/>
              <a:gdLst/>
              <a:ahLst/>
              <a:cxnLst/>
              <a:rect l="l" t="t" r="r" b="b"/>
              <a:pathLst>
                <a:path w="9144000" h="1446529">
                  <a:moveTo>
                    <a:pt x="9144000" y="0"/>
                  </a:moveTo>
                  <a:lnTo>
                    <a:pt x="0" y="0"/>
                  </a:lnTo>
                  <a:lnTo>
                    <a:pt x="0" y="1446275"/>
                  </a:lnTo>
                  <a:lnTo>
                    <a:pt x="9144000" y="1446275"/>
                  </a:lnTo>
                  <a:lnTo>
                    <a:pt x="9144000" y="0"/>
                  </a:lnTo>
                  <a:close/>
                </a:path>
              </a:pathLst>
            </a:custGeom>
            <a:solidFill>
              <a:srgbClr val="1D4587"/>
            </a:solidFill>
          </p:spPr>
          <p:txBody>
            <a:bodyPr wrap="square" lIns="0" tIns="0" rIns="0" bIns="0" rtlCol="0"/>
            <a:lstStyle/>
            <a:p>
              <a:pPr algn="ctr"/>
              <a:endParaRPr/>
            </a:p>
          </p:txBody>
        </p:sp>
      </p:grpSp>
      <p:sp>
        <p:nvSpPr>
          <p:cNvPr id="5" name="object 5"/>
          <p:cNvSpPr txBox="1"/>
          <p:nvPr/>
        </p:nvSpPr>
        <p:spPr>
          <a:xfrm>
            <a:off x="9526" y="5411722"/>
            <a:ext cx="9143998" cy="1256754"/>
          </a:xfrm>
          <a:prstGeom prst="rect">
            <a:avLst/>
          </a:prstGeom>
        </p:spPr>
        <p:txBody>
          <a:bodyPr vert="horz" wrap="square" lIns="0" tIns="12700" rIns="0" bIns="0" rtlCol="0">
            <a:spAutoFit/>
          </a:bodyPr>
          <a:lstStyle/>
          <a:p>
            <a:pPr marL="154305" algn="ctr">
              <a:lnSpc>
                <a:spcPct val="100000"/>
              </a:lnSpc>
              <a:spcBef>
                <a:spcPts val="100"/>
              </a:spcBef>
            </a:pPr>
            <a:r>
              <a:rPr sz="4800" b="1" dirty="0">
                <a:solidFill>
                  <a:schemeClr val="accent6">
                    <a:lumMod val="75000"/>
                  </a:schemeClr>
                </a:solidFill>
                <a:latin typeface="Arial" panose="020B0604020202020204" pitchFamily="34" charset="0"/>
                <a:cs typeface="Arial" panose="020B0604020202020204" pitchFamily="34" charset="0"/>
              </a:rPr>
              <a:t>E</a:t>
            </a:r>
            <a:r>
              <a:rPr sz="3200" b="1" dirty="0">
                <a:solidFill>
                  <a:srgbClr val="FFFFFF"/>
                </a:solidFill>
                <a:latin typeface="Arial" panose="020B0604020202020204" pitchFamily="34" charset="0"/>
                <a:cs typeface="Arial" panose="020B0604020202020204" pitchFamily="34" charset="0"/>
              </a:rPr>
              <a:t>xpect</a:t>
            </a:r>
            <a:r>
              <a:rPr sz="3200" b="1" spc="-5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the</a:t>
            </a:r>
            <a:r>
              <a:rPr sz="3200" b="1" spc="-30" dirty="0">
                <a:solidFill>
                  <a:srgbClr val="FFFFFF"/>
                </a:solidFill>
                <a:latin typeface="Arial" panose="020B0604020202020204" pitchFamily="34" charset="0"/>
                <a:cs typeface="Arial" panose="020B0604020202020204" pitchFamily="34" charset="0"/>
              </a:rPr>
              <a:t> </a:t>
            </a:r>
            <a:r>
              <a:rPr sz="3200" b="1" dirty="0" err="1">
                <a:solidFill>
                  <a:srgbClr val="FFFFFF"/>
                </a:solidFill>
                <a:latin typeface="Arial" panose="020B0604020202020204" pitchFamily="34" charset="0"/>
                <a:cs typeface="Arial" panose="020B0604020202020204" pitchFamily="34" charset="0"/>
              </a:rPr>
              <a:t>un</a:t>
            </a:r>
            <a:r>
              <a:rPr lang="en-US" sz="4800" b="1" dirty="0" err="1">
                <a:solidFill>
                  <a:schemeClr val="accent6">
                    <a:lumMod val="75000"/>
                  </a:schemeClr>
                </a:solidFill>
                <a:latin typeface="Arial" panose="020B0604020202020204" pitchFamily="34" charset="0"/>
                <a:cs typeface="Arial" panose="020B0604020202020204" pitchFamily="34" charset="0"/>
              </a:rPr>
              <a:t>E</a:t>
            </a:r>
            <a:r>
              <a:rPr sz="3200" b="1" dirty="0" err="1">
                <a:solidFill>
                  <a:srgbClr val="FFFFFF"/>
                </a:solidFill>
                <a:latin typeface="Arial" panose="020B0604020202020204" pitchFamily="34" charset="0"/>
                <a:cs typeface="Arial" panose="020B0604020202020204" pitchFamily="34" charset="0"/>
              </a:rPr>
              <a:t>xpected</a:t>
            </a:r>
            <a:r>
              <a:rPr lang="en-US" sz="3200" b="1" dirty="0">
                <a:solidFill>
                  <a:srgbClr val="FFFFFF"/>
                </a:solidFill>
                <a:latin typeface="Arial" panose="020B0604020202020204" pitchFamily="34" charset="0"/>
                <a:cs typeface="Arial" panose="020B0604020202020204" pitchFamily="34" charset="0"/>
              </a:rPr>
              <a:t>.</a:t>
            </a:r>
            <a:r>
              <a:rPr sz="3200" b="1" spc="-55" dirty="0">
                <a:solidFill>
                  <a:srgbClr val="FFFFFF"/>
                </a:solidFill>
                <a:latin typeface="Arial" panose="020B0604020202020204" pitchFamily="34" charset="0"/>
                <a:cs typeface="Arial" panose="020B0604020202020204" pitchFamily="34" charset="0"/>
              </a:rPr>
              <a:t> </a:t>
            </a:r>
            <a:r>
              <a:rPr lang="en-US" sz="3200" b="1" spc="-55" dirty="0">
                <a:solidFill>
                  <a:srgbClr val="FFFFFF"/>
                </a:solidFill>
                <a:latin typeface="Arial" panose="020B0604020202020204" pitchFamily="34" charset="0"/>
                <a:cs typeface="Arial" panose="020B0604020202020204" pitchFamily="34" charset="0"/>
              </a:rPr>
              <a:t>W</a:t>
            </a:r>
            <a:r>
              <a:rPr sz="3200" b="1" dirty="0">
                <a:solidFill>
                  <a:srgbClr val="FFFFFF"/>
                </a:solidFill>
                <a:latin typeface="Arial" panose="020B0604020202020204" pitchFamily="34" charset="0"/>
                <a:cs typeface="Arial" panose="020B0604020202020204" pitchFamily="34" charset="0"/>
              </a:rPr>
              <a:t>alk</a:t>
            </a:r>
            <a:r>
              <a:rPr sz="3200" b="1" spc="-40" dirty="0">
                <a:solidFill>
                  <a:srgbClr val="FFFFFF"/>
                </a:solidFill>
                <a:latin typeface="Arial" panose="020B0604020202020204" pitchFamily="34" charset="0"/>
                <a:cs typeface="Arial" panose="020B0604020202020204" pitchFamily="34" charset="0"/>
              </a:rPr>
              <a:t> </a:t>
            </a:r>
            <a:r>
              <a:rPr sz="3200" b="1" spc="-10" dirty="0">
                <a:solidFill>
                  <a:srgbClr val="FFFFFF"/>
                </a:solidFill>
                <a:latin typeface="Arial" panose="020B0604020202020204" pitchFamily="34" charset="0"/>
                <a:cs typeface="Arial" panose="020B0604020202020204" pitchFamily="34" charset="0"/>
              </a:rPr>
              <a:t>defensively.</a:t>
            </a:r>
            <a:endParaRPr sz="3200" dirty="0">
              <a:latin typeface="Arial" panose="020B0604020202020204" pitchFamily="34" charset="0"/>
              <a:cs typeface="Arial" panose="020B0604020202020204" pitchFamily="34" charset="0"/>
            </a:endParaRPr>
          </a:p>
          <a:p>
            <a:pPr marL="12700" algn="ctr">
              <a:lnSpc>
                <a:spcPct val="100000"/>
              </a:lnSpc>
              <a:spcBef>
                <a:spcPts val="114"/>
              </a:spcBef>
            </a:pPr>
            <a:r>
              <a:rPr sz="3200" b="1" spc="-45" dirty="0">
                <a:solidFill>
                  <a:srgbClr val="FFFFFF"/>
                </a:solidFill>
                <a:latin typeface="Arial" panose="020B0604020202020204" pitchFamily="34" charset="0"/>
                <a:cs typeface="Arial" panose="020B0604020202020204" pitchFamily="34" charset="0"/>
              </a:rPr>
              <a:t>You</a:t>
            </a:r>
            <a:r>
              <a:rPr sz="3200" b="1" spc="-5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never</a:t>
            </a:r>
            <a:r>
              <a:rPr sz="3200" b="1" spc="-4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know</a:t>
            </a:r>
            <a:r>
              <a:rPr sz="3200" b="1" spc="-5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when</a:t>
            </a:r>
            <a:r>
              <a:rPr sz="3200" b="1" spc="-5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a</a:t>
            </a:r>
            <a:r>
              <a:rPr sz="3200" b="1" spc="-4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car</a:t>
            </a:r>
            <a:r>
              <a:rPr sz="3200" b="1" spc="-5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will</a:t>
            </a:r>
            <a:r>
              <a:rPr sz="3200" b="1" spc="-25"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fail</a:t>
            </a:r>
            <a:r>
              <a:rPr sz="3200" b="1" spc="-40" dirty="0">
                <a:solidFill>
                  <a:srgbClr val="FFFFFF"/>
                </a:solidFill>
                <a:latin typeface="Arial" panose="020B0604020202020204" pitchFamily="34" charset="0"/>
                <a:cs typeface="Arial" panose="020B0604020202020204" pitchFamily="34" charset="0"/>
              </a:rPr>
              <a:t> </a:t>
            </a:r>
            <a:r>
              <a:rPr sz="3200" b="1" dirty="0">
                <a:solidFill>
                  <a:srgbClr val="FFFFFF"/>
                </a:solidFill>
                <a:latin typeface="Arial" panose="020B0604020202020204" pitchFamily="34" charset="0"/>
                <a:cs typeface="Arial" panose="020B0604020202020204" pitchFamily="34" charset="0"/>
              </a:rPr>
              <a:t>to</a:t>
            </a:r>
            <a:r>
              <a:rPr sz="3200" b="1" spc="-35" dirty="0">
                <a:solidFill>
                  <a:srgbClr val="FFFFFF"/>
                </a:solidFill>
                <a:latin typeface="Arial" panose="020B0604020202020204" pitchFamily="34" charset="0"/>
                <a:cs typeface="Arial" panose="020B0604020202020204" pitchFamily="34" charset="0"/>
              </a:rPr>
              <a:t> </a:t>
            </a:r>
            <a:r>
              <a:rPr sz="3200" b="1" spc="-10" dirty="0">
                <a:solidFill>
                  <a:srgbClr val="FFFFFF"/>
                </a:solidFill>
                <a:latin typeface="Arial" panose="020B0604020202020204" pitchFamily="34" charset="0"/>
                <a:cs typeface="Arial" panose="020B0604020202020204" pitchFamily="34" charset="0"/>
              </a:rPr>
              <a:t>yield.</a:t>
            </a:r>
            <a:endParaRPr sz="3200" dirty="0">
              <a:latin typeface="Arial" panose="020B0604020202020204" pitchFamily="34" charset="0"/>
              <a:cs typeface="Arial" panose="020B0604020202020204" pitchFamily="34" charset="0"/>
            </a:endParaRPr>
          </a:p>
        </p:txBody>
      </p:sp>
      <p:sp>
        <p:nvSpPr>
          <p:cNvPr id="6" name="object 6"/>
          <p:cNvSpPr txBox="1">
            <a:spLocks noGrp="1"/>
          </p:cNvSpPr>
          <p:nvPr>
            <p:ph type="title"/>
          </p:nvPr>
        </p:nvSpPr>
        <p:spPr>
          <a:xfrm>
            <a:off x="5410200" y="194907"/>
            <a:ext cx="3563620" cy="654025"/>
          </a:xfrm>
          <a:prstGeom prst="rect">
            <a:avLst/>
          </a:prstGeom>
          <a:solidFill>
            <a:srgbClr val="FFFFFF"/>
          </a:solidFill>
        </p:spPr>
        <p:txBody>
          <a:bodyPr vert="horz" wrap="square" lIns="0" tIns="0" rIns="0" bIns="0" rtlCol="0" anchor="ctr">
            <a:spAutoFit/>
          </a:bodyPr>
          <a:lstStyle/>
          <a:p>
            <a:pPr marL="258445" algn="l">
              <a:lnSpc>
                <a:spcPts val="5100"/>
              </a:lnSpc>
            </a:pPr>
            <a:r>
              <a:rPr sz="4400" b="1" spc="-10" dirty="0">
                <a:solidFill>
                  <a:srgbClr val="5B9BD4"/>
                </a:solidFill>
                <a:latin typeface="Arial" panose="020B0604020202020204" pitchFamily="34" charset="0"/>
                <a:cs typeface="Arial" panose="020B0604020202020204" pitchFamily="34" charset="0"/>
              </a:rPr>
              <a:t>WALKWIS</a:t>
            </a:r>
            <a:r>
              <a:rPr sz="4400" b="1" spc="-10" dirty="0">
                <a:solidFill>
                  <a:srgbClr val="EC7C30"/>
                </a:solidFill>
                <a:latin typeface="Arial" panose="020B0604020202020204" pitchFamily="34" charset="0"/>
                <a:cs typeface="Arial" panose="020B0604020202020204" pitchFamily="34" charset="0"/>
              </a:rPr>
              <a:t>E</a:t>
            </a:r>
            <a:endParaRPr sz="4400" dirty="0">
              <a:latin typeface="Arial" panose="020B0604020202020204" pitchFamily="34" charset="0"/>
              <a:cs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45410" y="50038"/>
            <a:ext cx="6032500" cy="622300"/>
            <a:chOff x="2645410" y="50038"/>
            <a:chExt cx="6032500" cy="622300"/>
          </a:xfrm>
        </p:grpSpPr>
        <p:sp>
          <p:nvSpPr>
            <p:cNvPr id="3" name="object 3"/>
            <p:cNvSpPr/>
            <p:nvPr/>
          </p:nvSpPr>
          <p:spPr>
            <a:xfrm>
              <a:off x="2651760" y="56388"/>
              <a:ext cx="6019800" cy="609600"/>
            </a:xfrm>
            <a:custGeom>
              <a:avLst/>
              <a:gdLst/>
              <a:ahLst/>
              <a:cxnLst/>
              <a:rect l="l" t="t" r="r" b="b"/>
              <a:pathLst>
                <a:path w="6019800" h="609600">
                  <a:moveTo>
                    <a:pt x="5714999" y="0"/>
                  </a:moveTo>
                  <a:lnTo>
                    <a:pt x="5714999" y="76200"/>
                  </a:lnTo>
                  <a:lnTo>
                    <a:pt x="0" y="76200"/>
                  </a:lnTo>
                  <a:lnTo>
                    <a:pt x="0" y="533399"/>
                  </a:lnTo>
                  <a:lnTo>
                    <a:pt x="5714999" y="533399"/>
                  </a:lnTo>
                  <a:lnTo>
                    <a:pt x="5714999" y="609599"/>
                  </a:lnTo>
                  <a:lnTo>
                    <a:pt x="6019799" y="304799"/>
                  </a:lnTo>
                  <a:lnTo>
                    <a:pt x="5714999" y="0"/>
                  </a:lnTo>
                  <a:close/>
                </a:path>
              </a:pathLst>
            </a:custGeom>
            <a:solidFill>
              <a:srgbClr val="333E50">
                <a:alpha val="90194"/>
              </a:srgbClr>
            </a:solidFill>
          </p:spPr>
          <p:txBody>
            <a:bodyPr wrap="square" lIns="0" tIns="0" rIns="0" bIns="0" rtlCol="0"/>
            <a:lstStyle/>
            <a:p>
              <a:endParaRPr/>
            </a:p>
          </p:txBody>
        </p:sp>
        <p:sp>
          <p:nvSpPr>
            <p:cNvPr id="4" name="object 4"/>
            <p:cNvSpPr/>
            <p:nvPr/>
          </p:nvSpPr>
          <p:spPr>
            <a:xfrm>
              <a:off x="2651760" y="56388"/>
              <a:ext cx="6019800" cy="609600"/>
            </a:xfrm>
            <a:custGeom>
              <a:avLst/>
              <a:gdLst/>
              <a:ahLst/>
              <a:cxnLst/>
              <a:rect l="l" t="t" r="r" b="b"/>
              <a:pathLst>
                <a:path w="6019800" h="609600">
                  <a:moveTo>
                    <a:pt x="0" y="76200"/>
                  </a:moveTo>
                  <a:lnTo>
                    <a:pt x="5714999" y="76200"/>
                  </a:lnTo>
                  <a:lnTo>
                    <a:pt x="5714999" y="0"/>
                  </a:lnTo>
                  <a:lnTo>
                    <a:pt x="6019799" y="304799"/>
                  </a:lnTo>
                  <a:lnTo>
                    <a:pt x="5714999" y="609599"/>
                  </a:lnTo>
                  <a:lnTo>
                    <a:pt x="5714999" y="533399"/>
                  </a:lnTo>
                  <a:lnTo>
                    <a:pt x="0" y="533399"/>
                  </a:lnTo>
                  <a:lnTo>
                    <a:pt x="0" y="76200"/>
                  </a:lnTo>
                  <a:close/>
                </a:path>
              </a:pathLst>
            </a:custGeom>
            <a:ln w="12700">
              <a:solidFill>
                <a:srgbClr val="D2DEEE"/>
              </a:solidFill>
            </a:ln>
          </p:spPr>
          <p:txBody>
            <a:bodyPr wrap="square" lIns="0" tIns="0" rIns="0" bIns="0" rtlCol="0"/>
            <a:lstStyle/>
            <a:p>
              <a:endParaRPr/>
            </a:p>
          </p:txBody>
        </p:sp>
      </p:grpSp>
      <p:sp>
        <p:nvSpPr>
          <p:cNvPr id="5" name="object 5"/>
          <p:cNvSpPr txBox="1"/>
          <p:nvPr/>
        </p:nvSpPr>
        <p:spPr>
          <a:xfrm>
            <a:off x="2651760" y="179057"/>
            <a:ext cx="5806440" cy="351378"/>
          </a:xfrm>
          <a:prstGeom prst="rect">
            <a:avLst/>
          </a:prstGeom>
        </p:spPr>
        <p:txBody>
          <a:bodyPr vert="horz" wrap="square" lIns="0" tIns="12700" rIns="0" bIns="0" rtlCol="0">
            <a:spAutoFit/>
          </a:bodyPr>
          <a:lstStyle/>
          <a:p>
            <a:pPr marL="12700">
              <a:lnSpc>
                <a:spcPct val="100000"/>
              </a:lnSpc>
              <a:spcBef>
                <a:spcPts val="100"/>
              </a:spcBef>
              <a:buClr>
                <a:srgbClr val="FFFFFF"/>
              </a:buClr>
              <a:tabLst>
                <a:tab pos="240665" algn="l"/>
              </a:tabLst>
            </a:pPr>
            <a:r>
              <a:rPr lang="en-US" sz="2200" b="1" spc="-25" dirty="0">
                <a:solidFill>
                  <a:srgbClr val="FFFFFF"/>
                </a:solidFill>
                <a:latin typeface="Arial" panose="020B0604020202020204" pitchFamily="34" charset="0"/>
                <a:cs typeface="Arial" panose="020B0604020202020204" pitchFamily="34" charset="0"/>
              </a:rPr>
              <a:t>	</a:t>
            </a:r>
            <a:r>
              <a:rPr sz="2200" b="1" spc="-25" dirty="0">
                <a:solidFill>
                  <a:srgbClr val="FFFFFF"/>
                </a:solidFill>
                <a:latin typeface="Arial" panose="020B0604020202020204" pitchFamily="34" charset="0"/>
                <a:cs typeface="Arial" panose="020B0604020202020204" pitchFamily="34" charset="0"/>
              </a:rPr>
              <a:t>Wear</a:t>
            </a:r>
            <a:r>
              <a:rPr sz="2200" b="1" spc="-95"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bright</a:t>
            </a:r>
            <a:r>
              <a:rPr sz="2200" b="1" spc="-80" dirty="0">
                <a:solidFill>
                  <a:srgbClr val="FFFFFF"/>
                </a:solidFill>
                <a:latin typeface="Arial" panose="020B0604020202020204" pitchFamily="34" charset="0"/>
                <a:cs typeface="Arial" panose="020B0604020202020204" pitchFamily="34" charset="0"/>
              </a:rPr>
              <a:t> </a:t>
            </a:r>
            <a:r>
              <a:rPr sz="2200" b="1" spc="-20" dirty="0">
                <a:solidFill>
                  <a:srgbClr val="FFFFFF"/>
                </a:solidFill>
                <a:latin typeface="Arial" panose="020B0604020202020204" pitchFamily="34" charset="0"/>
                <a:cs typeface="Arial" panose="020B0604020202020204" pitchFamily="34" charset="0"/>
              </a:rPr>
              <a:t>colors</a:t>
            </a:r>
            <a:r>
              <a:rPr sz="2200" b="1" spc="-70"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or</a:t>
            </a:r>
            <a:r>
              <a:rPr sz="2200" b="1" spc="-75" dirty="0">
                <a:solidFill>
                  <a:srgbClr val="FFFFFF"/>
                </a:solidFill>
                <a:latin typeface="Arial" panose="020B0604020202020204" pitchFamily="34" charset="0"/>
                <a:cs typeface="Arial" panose="020B0604020202020204" pitchFamily="34" charset="0"/>
              </a:rPr>
              <a:t> </a:t>
            </a:r>
            <a:r>
              <a:rPr sz="2200" b="1" spc="-20" dirty="0">
                <a:solidFill>
                  <a:srgbClr val="FFFFFF"/>
                </a:solidFill>
                <a:latin typeface="Arial" panose="020B0604020202020204" pitchFamily="34" charset="0"/>
                <a:cs typeface="Arial" panose="020B0604020202020204" pitchFamily="34" charset="0"/>
              </a:rPr>
              <a:t>reflective</a:t>
            </a:r>
            <a:r>
              <a:rPr sz="2200" b="1" spc="-90"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clothing.</a:t>
            </a:r>
            <a:endParaRPr sz="2200" b="1" dirty="0">
              <a:latin typeface="Arial" panose="020B0604020202020204" pitchFamily="34" charset="0"/>
              <a:cs typeface="Arial" panose="020B0604020202020204" pitchFamily="34" charset="0"/>
            </a:endParaRPr>
          </a:p>
        </p:txBody>
      </p:sp>
      <p:sp>
        <p:nvSpPr>
          <p:cNvPr id="6" name="object 6"/>
          <p:cNvSpPr/>
          <p:nvPr/>
        </p:nvSpPr>
        <p:spPr>
          <a:xfrm>
            <a:off x="685800" y="0"/>
            <a:ext cx="1950720" cy="721360"/>
          </a:xfrm>
          <a:custGeom>
            <a:avLst/>
            <a:gdLst/>
            <a:ahLst/>
            <a:cxnLst/>
            <a:rect l="l" t="t" r="r" b="b"/>
            <a:pathLst>
              <a:path w="1950720" h="721360">
                <a:moveTo>
                  <a:pt x="1830577" y="0"/>
                </a:moveTo>
                <a:lnTo>
                  <a:pt x="120142" y="0"/>
                </a:lnTo>
                <a:lnTo>
                  <a:pt x="73375" y="9449"/>
                </a:lnTo>
                <a:lnTo>
                  <a:pt x="35186" y="35210"/>
                </a:lnTo>
                <a:lnTo>
                  <a:pt x="9440" y="73402"/>
                </a:lnTo>
                <a:lnTo>
                  <a:pt x="0" y="120142"/>
                </a:lnTo>
                <a:lnTo>
                  <a:pt x="0" y="600710"/>
                </a:lnTo>
                <a:lnTo>
                  <a:pt x="9440" y="647449"/>
                </a:lnTo>
                <a:lnTo>
                  <a:pt x="35186" y="685641"/>
                </a:lnTo>
                <a:lnTo>
                  <a:pt x="73375" y="711402"/>
                </a:lnTo>
                <a:lnTo>
                  <a:pt x="120142" y="720851"/>
                </a:lnTo>
                <a:lnTo>
                  <a:pt x="1830577" y="720851"/>
                </a:lnTo>
                <a:lnTo>
                  <a:pt x="1877317" y="711402"/>
                </a:lnTo>
                <a:lnTo>
                  <a:pt x="1915509" y="685641"/>
                </a:lnTo>
                <a:lnTo>
                  <a:pt x="1941270" y="647449"/>
                </a:lnTo>
                <a:lnTo>
                  <a:pt x="1950720" y="600710"/>
                </a:lnTo>
                <a:lnTo>
                  <a:pt x="1950720" y="120142"/>
                </a:lnTo>
                <a:lnTo>
                  <a:pt x="1941270" y="73402"/>
                </a:lnTo>
                <a:lnTo>
                  <a:pt x="1915509" y="35210"/>
                </a:lnTo>
                <a:lnTo>
                  <a:pt x="1877317" y="9449"/>
                </a:lnTo>
                <a:lnTo>
                  <a:pt x="1830577" y="0"/>
                </a:lnTo>
                <a:close/>
              </a:path>
            </a:pathLst>
          </a:custGeom>
          <a:solidFill>
            <a:srgbClr val="000000"/>
          </a:solidFill>
        </p:spPr>
        <p:txBody>
          <a:bodyPr wrap="square" lIns="0" tIns="0" rIns="0" bIns="0" rtlCol="0"/>
          <a:lstStyle/>
          <a:p>
            <a:endParaRPr/>
          </a:p>
        </p:txBody>
      </p:sp>
      <p:grpSp>
        <p:nvGrpSpPr>
          <p:cNvPr id="7" name="object 7"/>
          <p:cNvGrpSpPr/>
          <p:nvPr/>
        </p:nvGrpSpPr>
        <p:grpSpPr>
          <a:xfrm>
            <a:off x="2590798" y="858772"/>
            <a:ext cx="6024880" cy="635635"/>
            <a:chOff x="2660904" y="836675"/>
            <a:chExt cx="6024880" cy="635635"/>
          </a:xfrm>
        </p:grpSpPr>
        <p:sp>
          <p:nvSpPr>
            <p:cNvPr id="8" name="object 8"/>
            <p:cNvSpPr/>
            <p:nvPr/>
          </p:nvSpPr>
          <p:spPr>
            <a:xfrm>
              <a:off x="2660904" y="836675"/>
              <a:ext cx="6024880" cy="635635"/>
            </a:xfrm>
            <a:custGeom>
              <a:avLst/>
              <a:gdLst/>
              <a:ahLst/>
              <a:cxnLst/>
              <a:rect l="l" t="t" r="r" b="b"/>
              <a:pathLst>
                <a:path w="6024880" h="635635">
                  <a:moveTo>
                    <a:pt x="5706618" y="0"/>
                  </a:moveTo>
                  <a:lnTo>
                    <a:pt x="5706618" y="79375"/>
                  </a:lnTo>
                  <a:lnTo>
                    <a:pt x="0" y="79375"/>
                  </a:lnTo>
                  <a:lnTo>
                    <a:pt x="0" y="556133"/>
                  </a:lnTo>
                  <a:lnTo>
                    <a:pt x="5706618" y="556133"/>
                  </a:lnTo>
                  <a:lnTo>
                    <a:pt x="5706618" y="635508"/>
                  </a:lnTo>
                  <a:lnTo>
                    <a:pt x="6024372" y="317753"/>
                  </a:lnTo>
                  <a:lnTo>
                    <a:pt x="5706618" y="0"/>
                  </a:lnTo>
                  <a:close/>
                </a:path>
              </a:pathLst>
            </a:custGeom>
            <a:solidFill>
              <a:srgbClr val="333E50">
                <a:alpha val="90194"/>
              </a:srgbClr>
            </a:solidFill>
          </p:spPr>
          <p:txBody>
            <a:bodyPr wrap="square" lIns="0" tIns="0" rIns="0" bIns="0" rtlCol="0"/>
            <a:lstStyle/>
            <a:p>
              <a:endParaRPr/>
            </a:p>
          </p:txBody>
        </p:sp>
        <p:sp>
          <p:nvSpPr>
            <p:cNvPr id="9" name="object 9"/>
            <p:cNvSpPr/>
            <p:nvPr/>
          </p:nvSpPr>
          <p:spPr>
            <a:xfrm>
              <a:off x="2660904" y="836675"/>
              <a:ext cx="6024880" cy="635635"/>
            </a:xfrm>
            <a:custGeom>
              <a:avLst/>
              <a:gdLst/>
              <a:ahLst/>
              <a:cxnLst/>
              <a:rect l="l" t="t" r="r" b="b"/>
              <a:pathLst>
                <a:path w="6024880" h="635635">
                  <a:moveTo>
                    <a:pt x="0" y="79375"/>
                  </a:moveTo>
                  <a:lnTo>
                    <a:pt x="5706618" y="79375"/>
                  </a:lnTo>
                  <a:lnTo>
                    <a:pt x="5706618" y="0"/>
                  </a:lnTo>
                  <a:lnTo>
                    <a:pt x="6024372" y="317753"/>
                  </a:lnTo>
                  <a:lnTo>
                    <a:pt x="5706618" y="635508"/>
                  </a:lnTo>
                  <a:lnTo>
                    <a:pt x="5706618" y="556133"/>
                  </a:lnTo>
                  <a:lnTo>
                    <a:pt x="0" y="556133"/>
                  </a:lnTo>
                  <a:lnTo>
                    <a:pt x="0" y="79375"/>
                  </a:lnTo>
                  <a:close/>
                </a:path>
              </a:pathLst>
            </a:custGeom>
            <a:ln w="12700">
              <a:solidFill>
                <a:srgbClr val="D2DEEE"/>
              </a:solidFill>
            </a:ln>
          </p:spPr>
          <p:txBody>
            <a:bodyPr wrap="square" lIns="0" tIns="0" rIns="0" bIns="0" rtlCol="0"/>
            <a:lstStyle/>
            <a:p>
              <a:endParaRPr/>
            </a:p>
          </p:txBody>
        </p:sp>
      </p:grpSp>
      <p:sp>
        <p:nvSpPr>
          <p:cNvPr id="10" name="object 10"/>
          <p:cNvSpPr txBox="1"/>
          <p:nvPr/>
        </p:nvSpPr>
        <p:spPr>
          <a:xfrm>
            <a:off x="2661982" y="963005"/>
            <a:ext cx="3854389" cy="351378"/>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lang="en-US" sz="2200" b="1"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Always</a:t>
            </a:r>
            <a:r>
              <a:rPr sz="2200" b="1" spc="-6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be</a:t>
            </a:r>
            <a:r>
              <a:rPr sz="2200" b="1" spc="-50"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Alert.</a:t>
            </a:r>
            <a:endParaRPr sz="2200" dirty="0">
              <a:latin typeface="Arial" panose="020B0604020202020204" pitchFamily="34" charset="0"/>
              <a:cs typeface="Arial" panose="020B0604020202020204" pitchFamily="34" charset="0"/>
            </a:endParaRPr>
          </a:p>
        </p:txBody>
      </p:sp>
      <p:grpSp>
        <p:nvGrpSpPr>
          <p:cNvPr id="11" name="object 11"/>
          <p:cNvGrpSpPr/>
          <p:nvPr/>
        </p:nvGrpSpPr>
        <p:grpSpPr>
          <a:xfrm>
            <a:off x="679450" y="786130"/>
            <a:ext cx="1988185" cy="734060"/>
            <a:chOff x="679450" y="786130"/>
            <a:chExt cx="1988185" cy="734060"/>
          </a:xfrm>
        </p:grpSpPr>
        <p:sp>
          <p:nvSpPr>
            <p:cNvPr id="12" name="object 12"/>
            <p:cNvSpPr/>
            <p:nvPr/>
          </p:nvSpPr>
          <p:spPr>
            <a:xfrm>
              <a:off x="685800" y="792480"/>
              <a:ext cx="1975485" cy="721360"/>
            </a:xfrm>
            <a:custGeom>
              <a:avLst/>
              <a:gdLst/>
              <a:ahLst/>
              <a:cxnLst/>
              <a:rect l="l" t="t" r="r" b="b"/>
              <a:pathLst>
                <a:path w="1975485" h="721360">
                  <a:moveTo>
                    <a:pt x="1854962" y="0"/>
                  </a:moveTo>
                  <a:lnTo>
                    <a:pt x="120142" y="0"/>
                  </a:lnTo>
                  <a:lnTo>
                    <a:pt x="73375" y="9449"/>
                  </a:lnTo>
                  <a:lnTo>
                    <a:pt x="35186" y="35210"/>
                  </a:lnTo>
                  <a:lnTo>
                    <a:pt x="9440" y="73402"/>
                  </a:lnTo>
                  <a:lnTo>
                    <a:pt x="0" y="120142"/>
                  </a:lnTo>
                  <a:lnTo>
                    <a:pt x="0" y="600710"/>
                  </a:lnTo>
                  <a:lnTo>
                    <a:pt x="9440" y="647449"/>
                  </a:lnTo>
                  <a:lnTo>
                    <a:pt x="35186" y="685641"/>
                  </a:lnTo>
                  <a:lnTo>
                    <a:pt x="73375" y="711402"/>
                  </a:lnTo>
                  <a:lnTo>
                    <a:pt x="120142" y="720852"/>
                  </a:lnTo>
                  <a:lnTo>
                    <a:pt x="1854962" y="720852"/>
                  </a:lnTo>
                  <a:lnTo>
                    <a:pt x="1901701" y="711402"/>
                  </a:lnTo>
                  <a:lnTo>
                    <a:pt x="1939893" y="685641"/>
                  </a:lnTo>
                  <a:lnTo>
                    <a:pt x="1965654" y="647449"/>
                  </a:lnTo>
                  <a:lnTo>
                    <a:pt x="1975104" y="600710"/>
                  </a:lnTo>
                  <a:lnTo>
                    <a:pt x="1975104" y="120142"/>
                  </a:lnTo>
                  <a:lnTo>
                    <a:pt x="1965654" y="73402"/>
                  </a:lnTo>
                  <a:lnTo>
                    <a:pt x="1939893" y="35210"/>
                  </a:lnTo>
                  <a:lnTo>
                    <a:pt x="1901701" y="9449"/>
                  </a:lnTo>
                  <a:lnTo>
                    <a:pt x="1854962" y="0"/>
                  </a:lnTo>
                  <a:close/>
                </a:path>
              </a:pathLst>
            </a:custGeom>
            <a:solidFill>
              <a:srgbClr val="8496AF"/>
            </a:solidFill>
          </p:spPr>
          <p:txBody>
            <a:bodyPr wrap="square" lIns="0" tIns="0" rIns="0" bIns="0" rtlCol="0"/>
            <a:lstStyle/>
            <a:p>
              <a:endParaRPr/>
            </a:p>
          </p:txBody>
        </p:sp>
        <p:sp>
          <p:nvSpPr>
            <p:cNvPr id="13" name="object 13"/>
            <p:cNvSpPr/>
            <p:nvPr/>
          </p:nvSpPr>
          <p:spPr>
            <a:xfrm>
              <a:off x="685800" y="792480"/>
              <a:ext cx="1975485" cy="721360"/>
            </a:xfrm>
            <a:custGeom>
              <a:avLst/>
              <a:gdLst/>
              <a:ahLst/>
              <a:cxnLst/>
              <a:rect l="l" t="t" r="r" b="b"/>
              <a:pathLst>
                <a:path w="1975485" h="721360">
                  <a:moveTo>
                    <a:pt x="0" y="120142"/>
                  </a:moveTo>
                  <a:lnTo>
                    <a:pt x="9440" y="73402"/>
                  </a:lnTo>
                  <a:lnTo>
                    <a:pt x="35186" y="35210"/>
                  </a:lnTo>
                  <a:lnTo>
                    <a:pt x="73375" y="9449"/>
                  </a:lnTo>
                  <a:lnTo>
                    <a:pt x="120142" y="0"/>
                  </a:lnTo>
                  <a:lnTo>
                    <a:pt x="1854962" y="0"/>
                  </a:lnTo>
                  <a:lnTo>
                    <a:pt x="1901701" y="9449"/>
                  </a:lnTo>
                  <a:lnTo>
                    <a:pt x="1939893" y="35210"/>
                  </a:lnTo>
                  <a:lnTo>
                    <a:pt x="1965654" y="73402"/>
                  </a:lnTo>
                  <a:lnTo>
                    <a:pt x="1975104" y="120142"/>
                  </a:lnTo>
                  <a:lnTo>
                    <a:pt x="1975104" y="600710"/>
                  </a:lnTo>
                  <a:lnTo>
                    <a:pt x="1965654" y="647449"/>
                  </a:lnTo>
                  <a:lnTo>
                    <a:pt x="1939893" y="685641"/>
                  </a:lnTo>
                  <a:lnTo>
                    <a:pt x="1901701" y="711402"/>
                  </a:lnTo>
                  <a:lnTo>
                    <a:pt x="1854962" y="720852"/>
                  </a:lnTo>
                  <a:lnTo>
                    <a:pt x="120142" y="720852"/>
                  </a:lnTo>
                  <a:lnTo>
                    <a:pt x="73375" y="711402"/>
                  </a:lnTo>
                  <a:lnTo>
                    <a:pt x="35186" y="685641"/>
                  </a:lnTo>
                  <a:lnTo>
                    <a:pt x="9440" y="647449"/>
                  </a:lnTo>
                  <a:lnTo>
                    <a:pt x="0" y="600710"/>
                  </a:lnTo>
                  <a:lnTo>
                    <a:pt x="0" y="120142"/>
                  </a:lnTo>
                  <a:close/>
                </a:path>
              </a:pathLst>
            </a:custGeom>
            <a:ln w="12700">
              <a:solidFill>
                <a:srgbClr val="FFFFFF"/>
              </a:solidFill>
            </a:ln>
          </p:spPr>
          <p:txBody>
            <a:bodyPr wrap="square" lIns="0" tIns="0" rIns="0" bIns="0" rtlCol="0"/>
            <a:lstStyle/>
            <a:p>
              <a:endParaRPr/>
            </a:p>
          </p:txBody>
        </p:sp>
      </p:grpSp>
      <p:grpSp>
        <p:nvGrpSpPr>
          <p:cNvPr id="14" name="object 14"/>
          <p:cNvGrpSpPr/>
          <p:nvPr/>
        </p:nvGrpSpPr>
        <p:grpSpPr>
          <a:xfrm>
            <a:off x="2621026" y="1606041"/>
            <a:ext cx="6072505" cy="683260"/>
            <a:chOff x="2621026" y="1606041"/>
            <a:chExt cx="6072505" cy="683260"/>
          </a:xfrm>
        </p:grpSpPr>
        <p:sp>
          <p:nvSpPr>
            <p:cNvPr id="15" name="object 15"/>
            <p:cNvSpPr/>
            <p:nvPr/>
          </p:nvSpPr>
          <p:spPr>
            <a:xfrm>
              <a:off x="2627376" y="1612391"/>
              <a:ext cx="6059805" cy="670560"/>
            </a:xfrm>
            <a:custGeom>
              <a:avLst/>
              <a:gdLst/>
              <a:ahLst/>
              <a:cxnLst/>
              <a:rect l="l" t="t" r="r" b="b"/>
              <a:pathLst>
                <a:path w="6059805" h="670560">
                  <a:moveTo>
                    <a:pt x="5724144" y="0"/>
                  </a:moveTo>
                  <a:lnTo>
                    <a:pt x="5724144" y="83820"/>
                  </a:lnTo>
                  <a:lnTo>
                    <a:pt x="0" y="83820"/>
                  </a:lnTo>
                  <a:lnTo>
                    <a:pt x="0" y="586740"/>
                  </a:lnTo>
                  <a:lnTo>
                    <a:pt x="5724144" y="586740"/>
                  </a:lnTo>
                  <a:lnTo>
                    <a:pt x="5724144" y="670560"/>
                  </a:lnTo>
                  <a:lnTo>
                    <a:pt x="6059424" y="335280"/>
                  </a:lnTo>
                  <a:lnTo>
                    <a:pt x="5724144" y="0"/>
                  </a:lnTo>
                  <a:close/>
                </a:path>
              </a:pathLst>
            </a:custGeom>
            <a:solidFill>
              <a:srgbClr val="333E50">
                <a:alpha val="90194"/>
              </a:srgbClr>
            </a:solidFill>
          </p:spPr>
          <p:txBody>
            <a:bodyPr wrap="square" lIns="0" tIns="0" rIns="0" bIns="0" rtlCol="0"/>
            <a:lstStyle/>
            <a:p>
              <a:endParaRPr/>
            </a:p>
          </p:txBody>
        </p:sp>
        <p:sp>
          <p:nvSpPr>
            <p:cNvPr id="16" name="object 16"/>
            <p:cNvSpPr/>
            <p:nvPr/>
          </p:nvSpPr>
          <p:spPr>
            <a:xfrm>
              <a:off x="2627376" y="1612391"/>
              <a:ext cx="6059805" cy="670560"/>
            </a:xfrm>
            <a:custGeom>
              <a:avLst/>
              <a:gdLst/>
              <a:ahLst/>
              <a:cxnLst/>
              <a:rect l="l" t="t" r="r" b="b"/>
              <a:pathLst>
                <a:path w="6059805" h="670560">
                  <a:moveTo>
                    <a:pt x="0" y="83820"/>
                  </a:moveTo>
                  <a:lnTo>
                    <a:pt x="5724144" y="83820"/>
                  </a:lnTo>
                  <a:lnTo>
                    <a:pt x="5724144" y="0"/>
                  </a:lnTo>
                  <a:lnTo>
                    <a:pt x="6059424" y="335280"/>
                  </a:lnTo>
                  <a:lnTo>
                    <a:pt x="5724144" y="670560"/>
                  </a:lnTo>
                  <a:lnTo>
                    <a:pt x="5724144" y="586740"/>
                  </a:lnTo>
                  <a:lnTo>
                    <a:pt x="0" y="586740"/>
                  </a:lnTo>
                  <a:lnTo>
                    <a:pt x="0" y="83820"/>
                  </a:lnTo>
                  <a:close/>
                </a:path>
              </a:pathLst>
            </a:custGeom>
            <a:ln w="12700">
              <a:solidFill>
                <a:srgbClr val="D2DEEE"/>
              </a:solidFill>
            </a:ln>
          </p:spPr>
          <p:txBody>
            <a:bodyPr wrap="square" lIns="0" tIns="0" rIns="0" bIns="0" rtlCol="0"/>
            <a:lstStyle/>
            <a:p>
              <a:endParaRPr/>
            </a:p>
          </p:txBody>
        </p:sp>
      </p:grpSp>
      <p:sp>
        <p:nvSpPr>
          <p:cNvPr id="17" name="object 17"/>
          <p:cNvSpPr txBox="1"/>
          <p:nvPr/>
        </p:nvSpPr>
        <p:spPr>
          <a:xfrm>
            <a:off x="2651760" y="1772029"/>
            <a:ext cx="4968240" cy="351378"/>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lang="en-US" sz="2200" b="1"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Look</a:t>
            </a:r>
            <a:r>
              <a:rPr sz="2200" b="1" spc="-20"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Left,</a:t>
            </a:r>
            <a:r>
              <a:rPr sz="2200" b="1" spc="-1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Right,</a:t>
            </a:r>
            <a:r>
              <a:rPr sz="2200" b="1" spc="-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and</a:t>
            </a:r>
            <a:r>
              <a:rPr sz="2200" b="1" spc="-10"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Left</a:t>
            </a:r>
            <a:r>
              <a:rPr sz="2200" b="1" spc="-30"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again.</a:t>
            </a:r>
            <a:endParaRPr sz="2200" dirty="0">
              <a:latin typeface="Arial" panose="020B0604020202020204" pitchFamily="34" charset="0"/>
              <a:cs typeface="Arial" panose="020B0604020202020204" pitchFamily="34" charset="0"/>
            </a:endParaRPr>
          </a:p>
        </p:txBody>
      </p:sp>
      <p:grpSp>
        <p:nvGrpSpPr>
          <p:cNvPr id="18" name="object 18"/>
          <p:cNvGrpSpPr/>
          <p:nvPr/>
        </p:nvGrpSpPr>
        <p:grpSpPr>
          <a:xfrm>
            <a:off x="679450" y="1596897"/>
            <a:ext cx="8013700" cy="1454785"/>
            <a:chOff x="679450" y="1596897"/>
            <a:chExt cx="8013700" cy="1454785"/>
          </a:xfrm>
        </p:grpSpPr>
        <p:sp>
          <p:nvSpPr>
            <p:cNvPr id="19" name="object 19"/>
            <p:cNvSpPr/>
            <p:nvPr/>
          </p:nvSpPr>
          <p:spPr>
            <a:xfrm>
              <a:off x="685800" y="1603247"/>
              <a:ext cx="1941830" cy="721360"/>
            </a:xfrm>
            <a:custGeom>
              <a:avLst/>
              <a:gdLst/>
              <a:ahLst/>
              <a:cxnLst/>
              <a:rect l="l" t="t" r="r" b="b"/>
              <a:pathLst>
                <a:path w="1941830" h="721360">
                  <a:moveTo>
                    <a:pt x="1821433" y="0"/>
                  </a:moveTo>
                  <a:lnTo>
                    <a:pt x="120142" y="0"/>
                  </a:lnTo>
                  <a:lnTo>
                    <a:pt x="73375" y="9449"/>
                  </a:lnTo>
                  <a:lnTo>
                    <a:pt x="35186" y="35210"/>
                  </a:lnTo>
                  <a:lnTo>
                    <a:pt x="9440" y="73402"/>
                  </a:lnTo>
                  <a:lnTo>
                    <a:pt x="0" y="120141"/>
                  </a:lnTo>
                  <a:lnTo>
                    <a:pt x="0" y="600710"/>
                  </a:lnTo>
                  <a:lnTo>
                    <a:pt x="9440" y="647449"/>
                  </a:lnTo>
                  <a:lnTo>
                    <a:pt x="35186" y="685641"/>
                  </a:lnTo>
                  <a:lnTo>
                    <a:pt x="73375" y="711402"/>
                  </a:lnTo>
                  <a:lnTo>
                    <a:pt x="120142" y="720851"/>
                  </a:lnTo>
                  <a:lnTo>
                    <a:pt x="1821433" y="720851"/>
                  </a:lnTo>
                  <a:lnTo>
                    <a:pt x="1868173" y="711402"/>
                  </a:lnTo>
                  <a:lnTo>
                    <a:pt x="1906365" y="685641"/>
                  </a:lnTo>
                  <a:lnTo>
                    <a:pt x="1932126" y="647449"/>
                  </a:lnTo>
                  <a:lnTo>
                    <a:pt x="1941576" y="600710"/>
                  </a:lnTo>
                  <a:lnTo>
                    <a:pt x="1941576" y="120141"/>
                  </a:lnTo>
                  <a:lnTo>
                    <a:pt x="1932126" y="73402"/>
                  </a:lnTo>
                  <a:lnTo>
                    <a:pt x="1906365" y="35210"/>
                  </a:lnTo>
                  <a:lnTo>
                    <a:pt x="1868173" y="9449"/>
                  </a:lnTo>
                  <a:lnTo>
                    <a:pt x="1821433" y="0"/>
                  </a:lnTo>
                  <a:close/>
                </a:path>
              </a:pathLst>
            </a:custGeom>
            <a:solidFill>
              <a:srgbClr val="000000"/>
            </a:solidFill>
          </p:spPr>
          <p:txBody>
            <a:bodyPr wrap="square" lIns="0" tIns="0" rIns="0" bIns="0" rtlCol="0"/>
            <a:lstStyle/>
            <a:p>
              <a:endParaRPr/>
            </a:p>
          </p:txBody>
        </p:sp>
        <p:sp>
          <p:nvSpPr>
            <p:cNvPr id="20" name="object 20"/>
            <p:cNvSpPr/>
            <p:nvPr/>
          </p:nvSpPr>
          <p:spPr>
            <a:xfrm>
              <a:off x="685800" y="1603247"/>
              <a:ext cx="1941830" cy="721360"/>
            </a:xfrm>
            <a:custGeom>
              <a:avLst/>
              <a:gdLst/>
              <a:ahLst/>
              <a:cxnLst/>
              <a:rect l="l" t="t" r="r" b="b"/>
              <a:pathLst>
                <a:path w="1941830" h="721360">
                  <a:moveTo>
                    <a:pt x="0" y="120141"/>
                  </a:moveTo>
                  <a:lnTo>
                    <a:pt x="9440" y="73402"/>
                  </a:lnTo>
                  <a:lnTo>
                    <a:pt x="35186" y="35210"/>
                  </a:lnTo>
                  <a:lnTo>
                    <a:pt x="73375" y="9449"/>
                  </a:lnTo>
                  <a:lnTo>
                    <a:pt x="120142" y="0"/>
                  </a:lnTo>
                  <a:lnTo>
                    <a:pt x="1821433" y="0"/>
                  </a:lnTo>
                  <a:lnTo>
                    <a:pt x="1868173" y="9449"/>
                  </a:lnTo>
                  <a:lnTo>
                    <a:pt x="1906365" y="35210"/>
                  </a:lnTo>
                  <a:lnTo>
                    <a:pt x="1932126" y="73402"/>
                  </a:lnTo>
                  <a:lnTo>
                    <a:pt x="1941576" y="120141"/>
                  </a:lnTo>
                  <a:lnTo>
                    <a:pt x="1941576" y="600710"/>
                  </a:lnTo>
                  <a:lnTo>
                    <a:pt x="1932126" y="647449"/>
                  </a:lnTo>
                  <a:lnTo>
                    <a:pt x="1906365" y="685641"/>
                  </a:lnTo>
                  <a:lnTo>
                    <a:pt x="1868173" y="711402"/>
                  </a:lnTo>
                  <a:lnTo>
                    <a:pt x="1821433" y="720851"/>
                  </a:lnTo>
                  <a:lnTo>
                    <a:pt x="120142" y="720851"/>
                  </a:lnTo>
                  <a:lnTo>
                    <a:pt x="73375" y="711402"/>
                  </a:lnTo>
                  <a:lnTo>
                    <a:pt x="35186" y="685641"/>
                  </a:lnTo>
                  <a:lnTo>
                    <a:pt x="9440" y="647449"/>
                  </a:lnTo>
                  <a:lnTo>
                    <a:pt x="0" y="600710"/>
                  </a:lnTo>
                  <a:lnTo>
                    <a:pt x="0" y="120141"/>
                  </a:lnTo>
                  <a:close/>
                </a:path>
              </a:pathLst>
            </a:custGeom>
            <a:ln w="12700">
              <a:solidFill>
                <a:srgbClr val="FFFFFF"/>
              </a:solidFill>
            </a:ln>
          </p:spPr>
          <p:txBody>
            <a:bodyPr wrap="square" lIns="0" tIns="0" rIns="0" bIns="0" rtlCol="0"/>
            <a:lstStyle/>
            <a:p>
              <a:endParaRPr/>
            </a:p>
          </p:txBody>
        </p:sp>
        <p:sp>
          <p:nvSpPr>
            <p:cNvPr id="21" name="object 21"/>
            <p:cNvSpPr/>
            <p:nvPr/>
          </p:nvSpPr>
          <p:spPr>
            <a:xfrm>
              <a:off x="2642616" y="2436875"/>
              <a:ext cx="6044565" cy="608330"/>
            </a:xfrm>
            <a:custGeom>
              <a:avLst/>
              <a:gdLst/>
              <a:ahLst/>
              <a:cxnLst/>
              <a:rect l="l" t="t" r="r" b="b"/>
              <a:pathLst>
                <a:path w="6044565" h="608330">
                  <a:moveTo>
                    <a:pt x="5740145" y="0"/>
                  </a:moveTo>
                  <a:lnTo>
                    <a:pt x="5740145" y="75946"/>
                  </a:lnTo>
                  <a:lnTo>
                    <a:pt x="0" y="75946"/>
                  </a:lnTo>
                  <a:lnTo>
                    <a:pt x="0" y="532129"/>
                  </a:lnTo>
                  <a:lnTo>
                    <a:pt x="5740145" y="532129"/>
                  </a:lnTo>
                  <a:lnTo>
                    <a:pt x="5740145" y="608076"/>
                  </a:lnTo>
                  <a:lnTo>
                    <a:pt x="6044183" y="304038"/>
                  </a:lnTo>
                  <a:lnTo>
                    <a:pt x="5740145" y="0"/>
                  </a:lnTo>
                  <a:close/>
                </a:path>
              </a:pathLst>
            </a:custGeom>
            <a:solidFill>
              <a:srgbClr val="333E50">
                <a:alpha val="90194"/>
              </a:srgbClr>
            </a:solidFill>
          </p:spPr>
          <p:txBody>
            <a:bodyPr wrap="square" lIns="0" tIns="0" rIns="0" bIns="0" rtlCol="0"/>
            <a:lstStyle/>
            <a:p>
              <a:endParaRPr/>
            </a:p>
          </p:txBody>
        </p:sp>
        <p:sp>
          <p:nvSpPr>
            <p:cNvPr id="22" name="object 22"/>
            <p:cNvSpPr/>
            <p:nvPr/>
          </p:nvSpPr>
          <p:spPr>
            <a:xfrm>
              <a:off x="2642616" y="2436875"/>
              <a:ext cx="6044565" cy="608330"/>
            </a:xfrm>
            <a:custGeom>
              <a:avLst/>
              <a:gdLst/>
              <a:ahLst/>
              <a:cxnLst/>
              <a:rect l="l" t="t" r="r" b="b"/>
              <a:pathLst>
                <a:path w="6044565" h="608330">
                  <a:moveTo>
                    <a:pt x="0" y="75946"/>
                  </a:moveTo>
                  <a:lnTo>
                    <a:pt x="5740145" y="75946"/>
                  </a:lnTo>
                  <a:lnTo>
                    <a:pt x="5740145" y="0"/>
                  </a:lnTo>
                  <a:lnTo>
                    <a:pt x="6044183" y="304038"/>
                  </a:lnTo>
                  <a:lnTo>
                    <a:pt x="5740145" y="608076"/>
                  </a:lnTo>
                  <a:lnTo>
                    <a:pt x="5740145" y="532129"/>
                  </a:lnTo>
                  <a:lnTo>
                    <a:pt x="0" y="532129"/>
                  </a:lnTo>
                  <a:lnTo>
                    <a:pt x="0" y="75946"/>
                  </a:lnTo>
                  <a:close/>
                </a:path>
              </a:pathLst>
            </a:custGeom>
            <a:ln w="12700">
              <a:solidFill>
                <a:srgbClr val="D2DEEE"/>
              </a:solidFill>
            </a:ln>
          </p:spPr>
          <p:txBody>
            <a:bodyPr wrap="square" lIns="0" tIns="0" rIns="0" bIns="0" rtlCol="0"/>
            <a:lstStyle/>
            <a:p>
              <a:endParaRPr/>
            </a:p>
          </p:txBody>
        </p:sp>
      </p:grpSp>
      <p:sp>
        <p:nvSpPr>
          <p:cNvPr id="23" name="object 23"/>
          <p:cNvSpPr txBox="1"/>
          <p:nvPr/>
        </p:nvSpPr>
        <p:spPr>
          <a:xfrm>
            <a:off x="2624898" y="2529839"/>
            <a:ext cx="4690301" cy="351378"/>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lang="en-US" sz="2200" b="1"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Know</a:t>
            </a:r>
            <a:r>
              <a:rPr sz="2200" b="1" spc="-4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your</a:t>
            </a:r>
            <a:r>
              <a:rPr sz="2200" b="1" spc="-40"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surroundings.</a:t>
            </a:r>
            <a:endParaRPr sz="2200" dirty="0">
              <a:latin typeface="Arial" panose="020B0604020202020204" pitchFamily="34" charset="0"/>
              <a:cs typeface="Arial" panose="020B0604020202020204" pitchFamily="34" charset="0"/>
            </a:endParaRPr>
          </a:p>
        </p:txBody>
      </p:sp>
      <p:grpSp>
        <p:nvGrpSpPr>
          <p:cNvPr id="24" name="object 24"/>
          <p:cNvGrpSpPr/>
          <p:nvPr/>
        </p:nvGrpSpPr>
        <p:grpSpPr>
          <a:xfrm>
            <a:off x="679450" y="2363470"/>
            <a:ext cx="8012430" cy="1482090"/>
            <a:chOff x="679450" y="2363470"/>
            <a:chExt cx="8012430" cy="1482090"/>
          </a:xfrm>
        </p:grpSpPr>
        <p:sp>
          <p:nvSpPr>
            <p:cNvPr id="25" name="object 25"/>
            <p:cNvSpPr/>
            <p:nvPr/>
          </p:nvSpPr>
          <p:spPr>
            <a:xfrm>
              <a:off x="685800" y="2369820"/>
              <a:ext cx="1955800" cy="721360"/>
            </a:xfrm>
            <a:custGeom>
              <a:avLst/>
              <a:gdLst/>
              <a:ahLst/>
              <a:cxnLst/>
              <a:rect l="l" t="t" r="r" b="b"/>
              <a:pathLst>
                <a:path w="1955800" h="721360">
                  <a:moveTo>
                    <a:pt x="1835150" y="0"/>
                  </a:moveTo>
                  <a:lnTo>
                    <a:pt x="120142" y="0"/>
                  </a:lnTo>
                  <a:lnTo>
                    <a:pt x="73375" y="9449"/>
                  </a:lnTo>
                  <a:lnTo>
                    <a:pt x="35186" y="35210"/>
                  </a:lnTo>
                  <a:lnTo>
                    <a:pt x="9440" y="73402"/>
                  </a:lnTo>
                  <a:lnTo>
                    <a:pt x="0" y="120141"/>
                  </a:lnTo>
                  <a:lnTo>
                    <a:pt x="0" y="600709"/>
                  </a:lnTo>
                  <a:lnTo>
                    <a:pt x="9440" y="647449"/>
                  </a:lnTo>
                  <a:lnTo>
                    <a:pt x="35186" y="685641"/>
                  </a:lnTo>
                  <a:lnTo>
                    <a:pt x="73375" y="711402"/>
                  </a:lnTo>
                  <a:lnTo>
                    <a:pt x="120142" y="720851"/>
                  </a:lnTo>
                  <a:lnTo>
                    <a:pt x="1835150" y="720851"/>
                  </a:lnTo>
                  <a:lnTo>
                    <a:pt x="1881889" y="711402"/>
                  </a:lnTo>
                  <a:lnTo>
                    <a:pt x="1920081" y="685641"/>
                  </a:lnTo>
                  <a:lnTo>
                    <a:pt x="1945842" y="647449"/>
                  </a:lnTo>
                  <a:lnTo>
                    <a:pt x="1955292" y="600709"/>
                  </a:lnTo>
                  <a:lnTo>
                    <a:pt x="1955292" y="120141"/>
                  </a:lnTo>
                  <a:lnTo>
                    <a:pt x="1945842" y="73402"/>
                  </a:lnTo>
                  <a:lnTo>
                    <a:pt x="1920081" y="35210"/>
                  </a:lnTo>
                  <a:lnTo>
                    <a:pt x="1881889" y="9449"/>
                  </a:lnTo>
                  <a:lnTo>
                    <a:pt x="1835150" y="0"/>
                  </a:lnTo>
                  <a:close/>
                </a:path>
              </a:pathLst>
            </a:custGeom>
            <a:solidFill>
              <a:srgbClr val="8496AF"/>
            </a:solidFill>
          </p:spPr>
          <p:txBody>
            <a:bodyPr wrap="square" lIns="0" tIns="0" rIns="0" bIns="0" rtlCol="0"/>
            <a:lstStyle/>
            <a:p>
              <a:endParaRPr/>
            </a:p>
          </p:txBody>
        </p:sp>
        <p:sp>
          <p:nvSpPr>
            <p:cNvPr id="26" name="object 26"/>
            <p:cNvSpPr/>
            <p:nvPr/>
          </p:nvSpPr>
          <p:spPr>
            <a:xfrm>
              <a:off x="685800" y="2369820"/>
              <a:ext cx="1955800" cy="721360"/>
            </a:xfrm>
            <a:custGeom>
              <a:avLst/>
              <a:gdLst/>
              <a:ahLst/>
              <a:cxnLst/>
              <a:rect l="l" t="t" r="r" b="b"/>
              <a:pathLst>
                <a:path w="1955800" h="721360">
                  <a:moveTo>
                    <a:pt x="0" y="120141"/>
                  </a:moveTo>
                  <a:lnTo>
                    <a:pt x="9440" y="73402"/>
                  </a:lnTo>
                  <a:lnTo>
                    <a:pt x="35186" y="35210"/>
                  </a:lnTo>
                  <a:lnTo>
                    <a:pt x="73375" y="9449"/>
                  </a:lnTo>
                  <a:lnTo>
                    <a:pt x="120142" y="0"/>
                  </a:lnTo>
                  <a:lnTo>
                    <a:pt x="1835150" y="0"/>
                  </a:lnTo>
                  <a:lnTo>
                    <a:pt x="1881889" y="9449"/>
                  </a:lnTo>
                  <a:lnTo>
                    <a:pt x="1920081" y="35210"/>
                  </a:lnTo>
                  <a:lnTo>
                    <a:pt x="1945842" y="73402"/>
                  </a:lnTo>
                  <a:lnTo>
                    <a:pt x="1955292" y="120141"/>
                  </a:lnTo>
                  <a:lnTo>
                    <a:pt x="1955292" y="600709"/>
                  </a:lnTo>
                  <a:lnTo>
                    <a:pt x="1945842" y="647449"/>
                  </a:lnTo>
                  <a:lnTo>
                    <a:pt x="1920081" y="685641"/>
                  </a:lnTo>
                  <a:lnTo>
                    <a:pt x="1881889" y="711402"/>
                  </a:lnTo>
                  <a:lnTo>
                    <a:pt x="1835150" y="720851"/>
                  </a:lnTo>
                  <a:lnTo>
                    <a:pt x="120142" y="720851"/>
                  </a:lnTo>
                  <a:lnTo>
                    <a:pt x="73375" y="711402"/>
                  </a:lnTo>
                  <a:lnTo>
                    <a:pt x="35186" y="685641"/>
                  </a:lnTo>
                  <a:lnTo>
                    <a:pt x="9440" y="647449"/>
                  </a:lnTo>
                  <a:lnTo>
                    <a:pt x="0" y="600709"/>
                  </a:lnTo>
                  <a:lnTo>
                    <a:pt x="0" y="120141"/>
                  </a:lnTo>
                  <a:close/>
                </a:path>
              </a:pathLst>
            </a:custGeom>
            <a:ln w="12700">
              <a:solidFill>
                <a:srgbClr val="FFFFFF"/>
              </a:solidFill>
            </a:ln>
          </p:spPr>
          <p:txBody>
            <a:bodyPr wrap="square" lIns="0" tIns="0" rIns="0" bIns="0" rtlCol="0"/>
            <a:lstStyle/>
            <a:p>
              <a:endParaRPr/>
            </a:p>
          </p:txBody>
        </p:sp>
        <p:sp>
          <p:nvSpPr>
            <p:cNvPr id="27" name="object 27"/>
            <p:cNvSpPr/>
            <p:nvPr/>
          </p:nvSpPr>
          <p:spPr>
            <a:xfrm>
              <a:off x="2625851" y="3229356"/>
              <a:ext cx="6059805" cy="609600"/>
            </a:xfrm>
            <a:custGeom>
              <a:avLst/>
              <a:gdLst/>
              <a:ahLst/>
              <a:cxnLst/>
              <a:rect l="l" t="t" r="r" b="b"/>
              <a:pathLst>
                <a:path w="6059805" h="609600">
                  <a:moveTo>
                    <a:pt x="5754624" y="0"/>
                  </a:moveTo>
                  <a:lnTo>
                    <a:pt x="5754624" y="76200"/>
                  </a:lnTo>
                  <a:lnTo>
                    <a:pt x="0" y="76200"/>
                  </a:lnTo>
                  <a:lnTo>
                    <a:pt x="0" y="533400"/>
                  </a:lnTo>
                  <a:lnTo>
                    <a:pt x="5754624" y="533400"/>
                  </a:lnTo>
                  <a:lnTo>
                    <a:pt x="5754624" y="609600"/>
                  </a:lnTo>
                  <a:lnTo>
                    <a:pt x="6059424" y="304800"/>
                  </a:lnTo>
                  <a:lnTo>
                    <a:pt x="5754624" y="0"/>
                  </a:lnTo>
                  <a:close/>
                </a:path>
              </a:pathLst>
            </a:custGeom>
            <a:solidFill>
              <a:srgbClr val="333E50">
                <a:alpha val="90194"/>
              </a:srgbClr>
            </a:solidFill>
          </p:spPr>
          <p:txBody>
            <a:bodyPr wrap="square" lIns="0" tIns="0" rIns="0" bIns="0" rtlCol="0"/>
            <a:lstStyle/>
            <a:p>
              <a:endParaRPr/>
            </a:p>
          </p:txBody>
        </p:sp>
        <p:sp>
          <p:nvSpPr>
            <p:cNvPr id="28" name="object 28"/>
            <p:cNvSpPr/>
            <p:nvPr/>
          </p:nvSpPr>
          <p:spPr>
            <a:xfrm>
              <a:off x="2625851" y="3229356"/>
              <a:ext cx="6059805" cy="609600"/>
            </a:xfrm>
            <a:custGeom>
              <a:avLst/>
              <a:gdLst/>
              <a:ahLst/>
              <a:cxnLst/>
              <a:rect l="l" t="t" r="r" b="b"/>
              <a:pathLst>
                <a:path w="6059805" h="609600">
                  <a:moveTo>
                    <a:pt x="0" y="76200"/>
                  </a:moveTo>
                  <a:lnTo>
                    <a:pt x="5754624" y="76200"/>
                  </a:lnTo>
                  <a:lnTo>
                    <a:pt x="5754624" y="0"/>
                  </a:lnTo>
                  <a:lnTo>
                    <a:pt x="6059424" y="304800"/>
                  </a:lnTo>
                  <a:lnTo>
                    <a:pt x="5754624" y="609600"/>
                  </a:lnTo>
                  <a:lnTo>
                    <a:pt x="5754624" y="533400"/>
                  </a:lnTo>
                  <a:lnTo>
                    <a:pt x="0" y="533400"/>
                  </a:lnTo>
                  <a:lnTo>
                    <a:pt x="0" y="76200"/>
                  </a:lnTo>
                  <a:close/>
                </a:path>
              </a:pathLst>
            </a:custGeom>
            <a:ln w="12700">
              <a:solidFill>
                <a:srgbClr val="D2DEEE"/>
              </a:solidFill>
            </a:ln>
          </p:spPr>
          <p:txBody>
            <a:bodyPr wrap="square" lIns="0" tIns="0" rIns="0" bIns="0" rtlCol="0"/>
            <a:lstStyle/>
            <a:p>
              <a:endParaRPr/>
            </a:p>
          </p:txBody>
        </p:sp>
      </p:grpSp>
      <p:sp>
        <p:nvSpPr>
          <p:cNvPr id="29" name="object 29"/>
          <p:cNvSpPr txBox="1"/>
          <p:nvPr/>
        </p:nvSpPr>
        <p:spPr>
          <a:xfrm>
            <a:off x="2636520" y="3352876"/>
            <a:ext cx="4535805" cy="351378"/>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lang="en-US" sz="2200" b="1" spc="-10"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Watch</a:t>
            </a:r>
            <a:r>
              <a:rPr sz="2200" b="1" spc="-40"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for</a:t>
            </a:r>
            <a:r>
              <a:rPr sz="2200" b="1" spc="-4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cars</a:t>
            </a:r>
            <a:r>
              <a:rPr sz="2200" b="1" spc="-50"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in</a:t>
            </a:r>
            <a:r>
              <a:rPr sz="2200" b="1" spc="-4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parking</a:t>
            </a:r>
            <a:r>
              <a:rPr sz="2200" b="1" spc="-40"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lots.</a:t>
            </a:r>
            <a:endParaRPr sz="2200" dirty="0">
              <a:latin typeface="Arial" panose="020B0604020202020204" pitchFamily="34" charset="0"/>
              <a:cs typeface="Arial" panose="020B0604020202020204" pitchFamily="34" charset="0"/>
            </a:endParaRPr>
          </a:p>
        </p:txBody>
      </p:sp>
      <p:grpSp>
        <p:nvGrpSpPr>
          <p:cNvPr id="30" name="object 30"/>
          <p:cNvGrpSpPr/>
          <p:nvPr/>
        </p:nvGrpSpPr>
        <p:grpSpPr>
          <a:xfrm>
            <a:off x="679450" y="3094989"/>
            <a:ext cx="1951355" cy="734060"/>
            <a:chOff x="679450" y="3094989"/>
            <a:chExt cx="1951355" cy="734060"/>
          </a:xfrm>
        </p:grpSpPr>
        <p:sp>
          <p:nvSpPr>
            <p:cNvPr id="31" name="object 31"/>
            <p:cNvSpPr/>
            <p:nvPr/>
          </p:nvSpPr>
          <p:spPr>
            <a:xfrm>
              <a:off x="685800" y="3101339"/>
              <a:ext cx="1938655" cy="721360"/>
            </a:xfrm>
            <a:custGeom>
              <a:avLst/>
              <a:gdLst/>
              <a:ahLst/>
              <a:cxnLst/>
              <a:rect l="l" t="t" r="r" b="b"/>
              <a:pathLst>
                <a:path w="1938655" h="721360">
                  <a:moveTo>
                    <a:pt x="1818386" y="0"/>
                  </a:moveTo>
                  <a:lnTo>
                    <a:pt x="120142" y="0"/>
                  </a:lnTo>
                  <a:lnTo>
                    <a:pt x="73375" y="9449"/>
                  </a:lnTo>
                  <a:lnTo>
                    <a:pt x="35186" y="35210"/>
                  </a:lnTo>
                  <a:lnTo>
                    <a:pt x="9440" y="73402"/>
                  </a:lnTo>
                  <a:lnTo>
                    <a:pt x="0" y="120142"/>
                  </a:lnTo>
                  <a:lnTo>
                    <a:pt x="0" y="600710"/>
                  </a:lnTo>
                  <a:lnTo>
                    <a:pt x="9440" y="647449"/>
                  </a:lnTo>
                  <a:lnTo>
                    <a:pt x="35186" y="685641"/>
                  </a:lnTo>
                  <a:lnTo>
                    <a:pt x="73375" y="711402"/>
                  </a:lnTo>
                  <a:lnTo>
                    <a:pt x="120142" y="720852"/>
                  </a:lnTo>
                  <a:lnTo>
                    <a:pt x="1818386" y="720852"/>
                  </a:lnTo>
                  <a:lnTo>
                    <a:pt x="1865125" y="711402"/>
                  </a:lnTo>
                  <a:lnTo>
                    <a:pt x="1903317" y="685641"/>
                  </a:lnTo>
                  <a:lnTo>
                    <a:pt x="1929078" y="647449"/>
                  </a:lnTo>
                  <a:lnTo>
                    <a:pt x="1938527" y="600710"/>
                  </a:lnTo>
                  <a:lnTo>
                    <a:pt x="1938527" y="120142"/>
                  </a:lnTo>
                  <a:lnTo>
                    <a:pt x="1929078" y="73402"/>
                  </a:lnTo>
                  <a:lnTo>
                    <a:pt x="1903317" y="35210"/>
                  </a:lnTo>
                  <a:lnTo>
                    <a:pt x="1865125" y="9449"/>
                  </a:lnTo>
                  <a:lnTo>
                    <a:pt x="1818386" y="0"/>
                  </a:lnTo>
                  <a:close/>
                </a:path>
              </a:pathLst>
            </a:custGeom>
            <a:solidFill>
              <a:srgbClr val="000000"/>
            </a:solidFill>
          </p:spPr>
          <p:txBody>
            <a:bodyPr wrap="square" lIns="0" tIns="0" rIns="0" bIns="0" rtlCol="0"/>
            <a:lstStyle/>
            <a:p>
              <a:endParaRPr/>
            </a:p>
          </p:txBody>
        </p:sp>
        <p:sp>
          <p:nvSpPr>
            <p:cNvPr id="32" name="object 32"/>
            <p:cNvSpPr/>
            <p:nvPr/>
          </p:nvSpPr>
          <p:spPr>
            <a:xfrm>
              <a:off x="685800" y="3101339"/>
              <a:ext cx="1938655" cy="721360"/>
            </a:xfrm>
            <a:custGeom>
              <a:avLst/>
              <a:gdLst/>
              <a:ahLst/>
              <a:cxnLst/>
              <a:rect l="l" t="t" r="r" b="b"/>
              <a:pathLst>
                <a:path w="1938655" h="721360">
                  <a:moveTo>
                    <a:pt x="0" y="120142"/>
                  </a:moveTo>
                  <a:lnTo>
                    <a:pt x="9440" y="73402"/>
                  </a:lnTo>
                  <a:lnTo>
                    <a:pt x="35186" y="35210"/>
                  </a:lnTo>
                  <a:lnTo>
                    <a:pt x="73375" y="9449"/>
                  </a:lnTo>
                  <a:lnTo>
                    <a:pt x="120142" y="0"/>
                  </a:lnTo>
                  <a:lnTo>
                    <a:pt x="1818386" y="0"/>
                  </a:lnTo>
                  <a:lnTo>
                    <a:pt x="1865125" y="9449"/>
                  </a:lnTo>
                  <a:lnTo>
                    <a:pt x="1903317" y="35210"/>
                  </a:lnTo>
                  <a:lnTo>
                    <a:pt x="1929078" y="73402"/>
                  </a:lnTo>
                  <a:lnTo>
                    <a:pt x="1938527" y="120142"/>
                  </a:lnTo>
                  <a:lnTo>
                    <a:pt x="1938527" y="600710"/>
                  </a:lnTo>
                  <a:lnTo>
                    <a:pt x="1929078" y="647449"/>
                  </a:lnTo>
                  <a:lnTo>
                    <a:pt x="1903317" y="685641"/>
                  </a:lnTo>
                  <a:lnTo>
                    <a:pt x="1865125" y="711402"/>
                  </a:lnTo>
                  <a:lnTo>
                    <a:pt x="1818386" y="720852"/>
                  </a:lnTo>
                  <a:lnTo>
                    <a:pt x="120142" y="720852"/>
                  </a:lnTo>
                  <a:lnTo>
                    <a:pt x="73375" y="711402"/>
                  </a:lnTo>
                  <a:lnTo>
                    <a:pt x="35186" y="685641"/>
                  </a:lnTo>
                  <a:lnTo>
                    <a:pt x="9440" y="647449"/>
                  </a:lnTo>
                  <a:lnTo>
                    <a:pt x="0" y="600710"/>
                  </a:lnTo>
                  <a:lnTo>
                    <a:pt x="0" y="120142"/>
                  </a:lnTo>
                  <a:close/>
                </a:path>
              </a:pathLst>
            </a:custGeom>
            <a:ln w="12700">
              <a:solidFill>
                <a:srgbClr val="FFFFFF"/>
              </a:solidFill>
            </a:ln>
          </p:spPr>
          <p:txBody>
            <a:bodyPr wrap="square" lIns="0" tIns="0" rIns="0" bIns="0" rtlCol="0"/>
            <a:lstStyle/>
            <a:p>
              <a:endParaRPr/>
            </a:p>
          </p:txBody>
        </p:sp>
      </p:grpSp>
      <p:sp>
        <p:nvSpPr>
          <p:cNvPr id="33" name="object 33"/>
          <p:cNvSpPr txBox="1">
            <a:spLocks noGrp="1"/>
          </p:cNvSpPr>
          <p:nvPr>
            <p:ph type="title"/>
          </p:nvPr>
        </p:nvSpPr>
        <p:spPr>
          <a:xfrm>
            <a:off x="1450974" y="-44069"/>
            <a:ext cx="438784" cy="3921125"/>
          </a:xfrm>
          <a:prstGeom prst="rect">
            <a:avLst/>
          </a:prstGeom>
        </p:spPr>
        <p:txBody>
          <a:bodyPr vert="horz" wrap="square" lIns="0" tIns="29845" rIns="0" bIns="0" rtlCol="0">
            <a:spAutoFit/>
          </a:bodyPr>
          <a:lstStyle/>
          <a:p>
            <a:pPr marL="12700" marR="5080" indent="5715" algn="ctr">
              <a:lnSpc>
                <a:spcPct val="141400"/>
              </a:lnSpc>
              <a:spcBef>
                <a:spcPts val="235"/>
              </a:spcBef>
            </a:pPr>
            <a:r>
              <a:rPr sz="3600" b="0" spc="-50" dirty="0">
                <a:latin typeface="Arial" panose="020B0604020202020204" pitchFamily="34" charset="0"/>
                <a:cs typeface="Arial" panose="020B0604020202020204" pitchFamily="34" charset="0"/>
              </a:rPr>
              <a:t>W A L K W</a:t>
            </a:r>
            <a:endParaRPr sz="3600" dirty="0">
              <a:latin typeface="Arial" panose="020B0604020202020204" pitchFamily="34" charset="0"/>
              <a:cs typeface="Arial" panose="020B0604020202020204" pitchFamily="34" charset="0"/>
            </a:endParaRPr>
          </a:p>
        </p:txBody>
      </p:sp>
      <p:grpSp>
        <p:nvGrpSpPr>
          <p:cNvPr id="34" name="object 34"/>
          <p:cNvGrpSpPr/>
          <p:nvPr/>
        </p:nvGrpSpPr>
        <p:grpSpPr>
          <a:xfrm>
            <a:off x="2651505" y="3940809"/>
            <a:ext cx="6042025" cy="1162050"/>
            <a:chOff x="2651505" y="3940809"/>
            <a:chExt cx="6042025" cy="1162050"/>
          </a:xfrm>
        </p:grpSpPr>
        <p:sp>
          <p:nvSpPr>
            <p:cNvPr id="35" name="object 35"/>
            <p:cNvSpPr/>
            <p:nvPr/>
          </p:nvSpPr>
          <p:spPr>
            <a:xfrm>
              <a:off x="2657855" y="3947159"/>
              <a:ext cx="6029325" cy="1149350"/>
            </a:xfrm>
            <a:custGeom>
              <a:avLst/>
              <a:gdLst/>
              <a:ahLst/>
              <a:cxnLst/>
              <a:rect l="l" t="t" r="r" b="b"/>
              <a:pathLst>
                <a:path w="6029325" h="1149350">
                  <a:moveTo>
                    <a:pt x="5454396" y="0"/>
                  </a:moveTo>
                  <a:lnTo>
                    <a:pt x="5454396" y="143637"/>
                  </a:lnTo>
                  <a:lnTo>
                    <a:pt x="0" y="143637"/>
                  </a:lnTo>
                  <a:lnTo>
                    <a:pt x="0" y="1005458"/>
                  </a:lnTo>
                  <a:lnTo>
                    <a:pt x="5454396" y="1005458"/>
                  </a:lnTo>
                  <a:lnTo>
                    <a:pt x="5454396" y="1149095"/>
                  </a:lnTo>
                  <a:lnTo>
                    <a:pt x="6028944" y="574547"/>
                  </a:lnTo>
                  <a:lnTo>
                    <a:pt x="5454396" y="0"/>
                  </a:lnTo>
                  <a:close/>
                </a:path>
              </a:pathLst>
            </a:custGeom>
            <a:solidFill>
              <a:srgbClr val="333E50">
                <a:alpha val="90194"/>
              </a:srgbClr>
            </a:solidFill>
          </p:spPr>
          <p:txBody>
            <a:bodyPr wrap="square" lIns="0" tIns="0" rIns="0" bIns="0" rtlCol="0"/>
            <a:lstStyle/>
            <a:p>
              <a:endParaRPr/>
            </a:p>
          </p:txBody>
        </p:sp>
        <p:sp>
          <p:nvSpPr>
            <p:cNvPr id="36" name="object 36"/>
            <p:cNvSpPr/>
            <p:nvPr/>
          </p:nvSpPr>
          <p:spPr>
            <a:xfrm>
              <a:off x="2657855" y="3947159"/>
              <a:ext cx="6029325" cy="1149350"/>
            </a:xfrm>
            <a:custGeom>
              <a:avLst/>
              <a:gdLst/>
              <a:ahLst/>
              <a:cxnLst/>
              <a:rect l="l" t="t" r="r" b="b"/>
              <a:pathLst>
                <a:path w="6029325" h="1149350">
                  <a:moveTo>
                    <a:pt x="0" y="143637"/>
                  </a:moveTo>
                  <a:lnTo>
                    <a:pt x="5454396" y="143637"/>
                  </a:lnTo>
                  <a:lnTo>
                    <a:pt x="5454396" y="0"/>
                  </a:lnTo>
                  <a:lnTo>
                    <a:pt x="6028944" y="574547"/>
                  </a:lnTo>
                  <a:lnTo>
                    <a:pt x="5454396" y="1149095"/>
                  </a:lnTo>
                  <a:lnTo>
                    <a:pt x="5454396" y="1005458"/>
                  </a:lnTo>
                  <a:lnTo>
                    <a:pt x="0" y="1005458"/>
                  </a:lnTo>
                  <a:lnTo>
                    <a:pt x="0" y="143637"/>
                  </a:lnTo>
                  <a:close/>
                </a:path>
              </a:pathLst>
            </a:custGeom>
            <a:ln w="12700">
              <a:solidFill>
                <a:srgbClr val="D2DEEE"/>
              </a:solidFill>
            </a:ln>
          </p:spPr>
          <p:txBody>
            <a:bodyPr wrap="square" lIns="0" tIns="0" rIns="0" bIns="0" rtlCol="0"/>
            <a:lstStyle/>
            <a:p>
              <a:endParaRPr/>
            </a:p>
          </p:txBody>
        </p:sp>
      </p:grpSp>
      <p:sp>
        <p:nvSpPr>
          <p:cNvPr id="37" name="object 37"/>
          <p:cNvSpPr txBox="1"/>
          <p:nvPr/>
        </p:nvSpPr>
        <p:spPr>
          <a:xfrm>
            <a:off x="2636520" y="4129227"/>
            <a:ext cx="5445125" cy="767518"/>
          </a:xfrm>
          <a:prstGeom prst="rect">
            <a:avLst/>
          </a:prstGeom>
        </p:spPr>
        <p:txBody>
          <a:bodyPr vert="horz" wrap="square" lIns="0" tIns="48895" rIns="0" bIns="0" rtlCol="0">
            <a:spAutoFit/>
          </a:bodyPr>
          <a:lstStyle/>
          <a:p>
            <a:pPr marL="12700" marR="5080">
              <a:lnSpc>
                <a:spcPts val="2640"/>
              </a:lnSpc>
              <a:spcBef>
                <a:spcPts val="385"/>
              </a:spcBef>
              <a:tabLst>
                <a:tab pos="241300" algn="l"/>
              </a:tabLst>
            </a:pPr>
            <a:r>
              <a:rPr lang="en-US" sz="2200" b="1"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Impaired</a:t>
            </a:r>
            <a:r>
              <a:rPr sz="2200" b="1" spc="-3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walking,</a:t>
            </a:r>
            <a:r>
              <a:rPr sz="2200" b="1" spc="-30"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cycling</a:t>
            </a:r>
            <a:r>
              <a:rPr lang="en-US" sz="2200" b="1" dirty="0">
                <a:solidFill>
                  <a:srgbClr val="FFFFFF"/>
                </a:solidFill>
                <a:latin typeface="Arial" panose="020B0604020202020204" pitchFamily="34" charset="0"/>
                <a:cs typeface="Arial" panose="020B0604020202020204" pitchFamily="34" charset="0"/>
              </a:rPr>
              <a:t>,</a:t>
            </a:r>
            <a:r>
              <a:rPr sz="2200" b="1" spc="-3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and</a:t>
            </a:r>
            <a:r>
              <a:rPr sz="2200" b="1" spc="-30"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driving</a:t>
            </a:r>
            <a:r>
              <a:rPr sz="2200" b="1" spc="-35" dirty="0">
                <a:solidFill>
                  <a:srgbClr val="FFFFFF"/>
                </a:solidFill>
                <a:latin typeface="Arial" panose="020B0604020202020204" pitchFamily="34" charset="0"/>
                <a:cs typeface="Arial" panose="020B0604020202020204" pitchFamily="34" charset="0"/>
              </a:rPr>
              <a:t> </a:t>
            </a:r>
            <a:endParaRPr lang="en-US" sz="2200" b="1" spc="-35" dirty="0">
              <a:solidFill>
                <a:srgbClr val="FFFFFF"/>
              </a:solidFill>
              <a:latin typeface="Arial" panose="020B0604020202020204" pitchFamily="34" charset="0"/>
              <a:cs typeface="Arial" panose="020B0604020202020204" pitchFamily="34" charset="0"/>
            </a:endParaRPr>
          </a:p>
          <a:p>
            <a:pPr marL="12700" marR="5080">
              <a:lnSpc>
                <a:spcPts val="2640"/>
              </a:lnSpc>
              <a:spcBef>
                <a:spcPts val="385"/>
              </a:spcBef>
              <a:tabLst>
                <a:tab pos="241300" algn="l"/>
              </a:tabLst>
            </a:pPr>
            <a:r>
              <a:rPr lang="en-US" sz="2200" b="1" spc="-35" dirty="0">
                <a:solidFill>
                  <a:srgbClr val="FFFFFF"/>
                </a:solidFill>
                <a:latin typeface="Arial" panose="020B0604020202020204" pitchFamily="34" charset="0"/>
                <a:cs typeface="Arial" panose="020B0604020202020204" pitchFamily="34" charset="0"/>
              </a:rPr>
              <a:t>    </a:t>
            </a:r>
            <a:r>
              <a:rPr sz="2200" b="1" spc="-25" dirty="0">
                <a:solidFill>
                  <a:srgbClr val="FFFFFF"/>
                </a:solidFill>
                <a:latin typeface="Arial" panose="020B0604020202020204" pitchFamily="34" charset="0"/>
                <a:cs typeface="Arial" panose="020B0604020202020204" pitchFamily="34" charset="0"/>
              </a:rPr>
              <a:t>can </a:t>
            </a:r>
            <a:r>
              <a:rPr sz="2200" b="1" dirty="0">
                <a:solidFill>
                  <a:srgbClr val="FFFFFF"/>
                </a:solidFill>
                <a:latin typeface="Arial" panose="020B0604020202020204" pitchFamily="34" charset="0"/>
                <a:cs typeface="Arial" panose="020B0604020202020204" pitchFamily="34" charset="0"/>
              </a:rPr>
              <a:t>be</a:t>
            </a:r>
            <a:r>
              <a:rPr sz="2200" b="1" spc="-10" dirty="0">
                <a:solidFill>
                  <a:srgbClr val="FFFFFF"/>
                </a:solidFill>
                <a:latin typeface="Arial" panose="020B0604020202020204" pitchFamily="34" charset="0"/>
                <a:cs typeface="Arial" panose="020B0604020202020204" pitchFamily="34" charset="0"/>
              </a:rPr>
              <a:t> hazardous.</a:t>
            </a:r>
            <a:endParaRPr sz="2200" dirty="0">
              <a:latin typeface="Arial" panose="020B0604020202020204" pitchFamily="34" charset="0"/>
              <a:cs typeface="Arial" panose="020B0604020202020204" pitchFamily="34" charset="0"/>
            </a:endParaRPr>
          </a:p>
        </p:txBody>
      </p:sp>
      <p:grpSp>
        <p:nvGrpSpPr>
          <p:cNvPr id="38" name="object 38"/>
          <p:cNvGrpSpPr/>
          <p:nvPr/>
        </p:nvGrpSpPr>
        <p:grpSpPr>
          <a:xfrm>
            <a:off x="682624" y="4103878"/>
            <a:ext cx="1975485" cy="734060"/>
            <a:chOff x="679450" y="4103878"/>
            <a:chExt cx="1978660" cy="734060"/>
          </a:xfrm>
        </p:grpSpPr>
        <p:sp>
          <p:nvSpPr>
            <p:cNvPr id="39" name="object 39"/>
            <p:cNvSpPr/>
            <p:nvPr/>
          </p:nvSpPr>
          <p:spPr>
            <a:xfrm>
              <a:off x="685800" y="4110228"/>
              <a:ext cx="1965960" cy="721360"/>
            </a:xfrm>
            <a:custGeom>
              <a:avLst/>
              <a:gdLst/>
              <a:ahLst/>
              <a:cxnLst/>
              <a:rect l="l" t="t" r="r" b="b"/>
              <a:pathLst>
                <a:path w="1965960" h="721360">
                  <a:moveTo>
                    <a:pt x="1845818" y="0"/>
                  </a:moveTo>
                  <a:lnTo>
                    <a:pt x="120142" y="0"/>
                  </a:lnTo>
                  <a:lnTo>
                    <a:pt x="73375" y="9449"/>
                  </a:lnTo>
                  <a:lnTo>
                    <a:pt x="35186" y="35210"/>
                  </a:lnTo>
                  <a:lnTo>
                    <a:pt x="9440" y="73402"/>
                  </a:lnTo>
                  <a:lnTo>
                    <a:pt x="0" y="120142"/>
                  </a:lnTo>
                  <a:lnTo>
                    <a:pt x="0" y="600710"/>
                  </a:lnTo>
                  <a:lnTo>
                    <a:pt x="9440" y="647449"/>
                  </a:lnTo>
                  <a:lnTo>
                    <a:pt x="35186" y="685641"/>
                  </a:lnTo>
                  <a:lnTo>
                    <a:pt x="73375" y="711402"/>
                  </a:lnTo>
                  <a:lnTo>
                    <a:pt x="120142" y="720852"/>
                  </a:lnTo>
                  <a:lnTo>
                    <a:pt x="1845818" y="720852"/>
                  </a:lnTo>
                  <a:lnTo>
                    <a:pt x="1892557" y="711402"/>
                  </a:lnTo>
                  <a:lnTo>
                    <a:pt x="1930749" y="685641"/>
                  </a:lnTo>
                  <a:lnTo>
                    <a:pt x="1956510" y="647449"/>
                  </a:lnTo>
                  <a:lnTo>
                    <a:pt x="1965960" y="600710"/>
                  </a:lnTo>
                  <a:lnTo>
                    <a:pt x="1965960" y="120142"/>
                  </a:lnTo>
                  <a:lnTo>
                    <a:pt x="1956510" y="73402"/>
                  </a:lnTo>
                  <a:lnTo>
                    <a:pt x="1930749" y="35210"/>
                  </a:lnTo>
                  <a:lnTo>
                    <a:pt x="1892557" y="9449"/>
                  </a:lnTo>
                  <a:lnTo>
                    <a:pt x="1845818" y="0"/>
                  </a:lnTo>
                  <a:close/>
                </a:path>
              </a:pathLst>
            </a:custGeom>
            <a:solidFill>
              <a:srgbClr val="8496AF"/>
            </a:solidFill>
          </p:spPr>
          <p:txBody>
            <a:bodyPr wrap="square" lIns="0" tIns="0" rIns="0" bIns="0" rtlCol="0"/>
            <a:lstStyle/>
            <a:p>
              <a:pPr algn="ctr"/>
              <a:endParaRPr dirty="0"/>
            </a:p>
          </p:txBody>
        </p:sp>
        <p:sp>
          <p:nvSpPr>
            <p:cNvPr id="40" name="object 40"/>
            <p:cNvSpPr/>
            <p:nvPr/>
          </p:nvSpPr>
          <p:spPr>
            <a:xfrm>
              <a:off x="685800" y="4110228"/>
              <a:ext cx="1965960" cy="721360"/>
            </a:xfrm>
            <a:custGeom>
              <a:avLst/>
              <a:gdLst/>
              <a:ahLst/>
              <a:cxnLst/>
              <a:rect l="l" t="t" r="r" b="b"/>
              <a:pathLst>
                <a:path w="1965960" h="721360">
                  <a:moveTo>
                    <a:pt x="0" y="120142"/>
                  </a:moveTo>
                  <a:lnTo>
                    <a:pt x="9440" y="73402"/>
                  </a:lnTo>
                  <a:lnTo>
                    <a:pt x="35186" y="35210"/>
                  </a:lnTo>
                  <a:lnTo>
                    <a:pt x="73375" y="9449"/>
                  </a:lnTo>
                  <a:lnTo>
                    <a:pt x="120142" y="0"/>
                  </a:lnTo>
                  <a:lnTo>
                    <a:pt x="1845818" y="0"/>
                  </a:lnTo>
                  <a:lnTo>
                    <a:pt x="1892557" y="9449"/>
                  </a:lnTo>
                  <a:lnTo>
                    <a:pt x="1930749" y="35210"/>
                  </a:lnTo>
                  <a:lnTo>
                    <a:pt x="1956510" y="73402"/>
                  </a:lnTo>
                  <a:lnTo>
                    <a:pt x="1965960" y="120142"/>
                  </a:lnTo>
                  <a:lnTo>
                    <a:pt x="1965960" y="600710"/>
                  </a:lnTo>
                  <a:lnTo>
                    <a:pt x="1956510" y="647449"/>
                  </a:lnTo>
                  <a:lnTo>
                    <a:pt x="1930749" y="685641"/>
                  </a:lnTo>
                  <a:lnTo>
                    <a:pt x="1892557" y="711402"/>
                  </a:lnTo>
                  <a:lnTo>
                    <a:pt x="1845818" y="720852"/>
                  </a:lnTo>
                  <a:lnTo>
                    <a:pt x="120142" y="720852"/>
                  </a:lnTo>
                  <a:lnTo>
                    <a:pt x="73375" y="711402"/>
                  </a:lnTo>
                  <a:lnTo>
                    <a:pt x="35186" y="685641"/>
                  </a:lnTo>
                  <a:lnTo>
                    <a:pt x="9440" y="647449"/>
                  </a:lnTo>
                  <a:lnTo>
                    <a:pt x="0" y="600710"/>
                  </a:lnTo>
                  <a:lnTo>
                    <a:pt x="0" y="120142"/>
                  </a:lnTo>
                  <a:close/>
                </a:path>
              </a:pathLst>
            </a:custGeom>
            <a:ln w="12700">
              <a:solidFill>
                <a:srgbClr val="FFFFFF"/>
              </a:solidFill>
            </a:ln>
          </p:spPr>
          <p:txBody>
            <a:bodyPr wrap="square" lIns="0" tIns="0" rIns="0" bIns="0" rtlCol="0"/>
            <a:lstStyle/>
            <a:p>
              <a:endParaRPr/>
            </a:p>
          </p:txBody>
        </p:sp>
      </p:grpSp>
      <p:sp>
        <p:nvSpPr>
          <p:cNvPr id="41" name="object 41"/>
          <p:cNvSpPr txBox="1"/>
          <p:nvPr/>
        </p:nvSpPr>
        <p:spPr>
          <a:xfrm>
            <a:off x="1598422" y="4129227"/>
            <a:ext cx="140970" cy="574675"/>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latin typeface="Arial" panose="020B0604020202020204" pitchFamily="34" charset="0"/>
                <a:cs typeface="Arial" panose="020B0604020202020204" pitchFamily="34" charset="0"/>
              </a:rPr>
              <a:t>I</a:t>
            </a:r>
            <a:endParaRPr sz="3600" dirty="0">
              <a:latin typeface="Arial" panose="020B0604020202020204" pitchFamily="34" charset="0"/>
              <a:cs typeface="Arial" panose="020B0604020202020204" pitchFamily="34" charset="0"/>
            </a:endParaRPr>
          </a:p>
        </p:txBody>
      </p:sp>
      <p:grpSp>
        <p:nvGrpSpPr>
          <p:cNvPr id="42" name="object 42"/>
          <p:cNvGrpSpPr/>
          <p:nvPr/>
        </p:nvGrpSpPr>
        <p:grpSpPr>
          <a:xfrm>
            <a:off x="2675889" y="5154803"/>
            <a:ext cx="6020435" cy="735330"/>
            <a:chOff x="2672842" y="5182870"/>
            <a:chExt cx="6020435" cy="735330"/>
          </a:xfrm>
        </p:grpSpPr>
        <p:sp>
          <p:nvSpPr>
            <p:cNvPr id="43" name="object 43"/>
            <p:cNvSpPr/>
            <p:nvPr/>
          </p:nvSpPr>
          <p:spPr>
            <a:xfrm>
              <a:off x="2679192" y="5189220"/>
              <a:ext cx="6007735" cy="722630"/>
            </a:xfrm>
            <a:custGeom>
              <a:avLst/>
              <a:gdLst/>
              <a:ahLst/>
              <a:cxnLst/>
              <a:rect l="l" t="t" r="r" b="b"/>
              <a:pathLst>
                <a:path w="6007734" h="722629">
                  <a:moveTo>
                    <a:pt x="5646419" y="0"/>
                  </a:moveTo>
                  <a:lnTo>
                    <a:pt x="5646419" y="90296"/>
                  </a:lnTo>
                  <a:lnTo>
                    <a:pt x="0" y="90296"/>
                  </a:lnTo>
                  <a:lnTo>
                    <a:pt x="0" y="632078"/>
                  </a:lnTo>
                  <a:lnTo>
                    <a:pt x="5646419" y="632078"/>
                  </a:lnTo>
                  <a:lnTo>
                    <a:pt x="5646419" y="722375"/>
                  </a:lnTo>
                  <a:lnTo>
                    <a:pt x="6007608" y="361187"/>
                  </a:lnTo>
                  <a:lnTo>
                    <a:pt x="5646419" y="0"/>
                  </a:lnTo>
                  <a:close/>
                </a:path>
              </a:pathLst>
            </a:custGeom>
            <a:solidFill>
              <a:srgbClr val="333E50">
                <a:alpha val="90194"/>
              </a:srgbClr>
            </a:solidFill>
          </p:spPr>
          <p:txBody>
            <a:bodyPr wrap="square" lIns="0" tIns="0" rIns="0" bIns="0" rtlCol="0"/>
            <a:lstStyle/>
            <a:p>
              <a:endParaRPr/>
            </a:p>
          </p:txBody>
        </p:sp>
        <p:sp>
          <p:nvSpPr>
            <p:cNvPr id="44" name="object 44"/>
            <p:cNvSpPr/>
            <p:nvPr/>
          </p:nvSpPr>
          <p:spPr>
            <a:xfrm>
              <a:off x="2679192" y="5189220"/>
              <a:ext cx="6007735" cy="722630"/>
            </a:xfrm>
            <a:custGeom>
              <a:avLst/>
              <a:gdLst/>
              <a:ahLst/>
              <a:cxnLst/>
              <a:rect l="l" t="t" r="r" b="b"/>
              <a:pathLst>
                <a:path w="6007734" h="722629">
                  <a:moveTo>
                    <a:pt x="0" y="90296"/>
                  </a:moveTo>
                  <a:lnTo>
                    <a:pt x="5646419" y="90296"/>
                  </a:lnTo>
                  <a:lnTo>
                    <a:pt x="5646419" y="0"/>
                  </a:lnTo>
                  <a:lnTo>
                    <a:pt x="6007608" y="361187"/>
                  </a:lnTo>
                  <a:lnTo>
                    <a:pt x="5646419" y="722375"/>
                  </a:lnTo>
                  <a:lnTo>
                    <a:pt x="5646419" y="632078"/>
                  </a:lnTo>
                  <a:lnTo>
                    <a:pt x="0" y="632078"/>
                  </a:lnTo>
                  <a:lnTo>
                    <a:pt x="0" y="90296"/>
                  </a:lnTo>
                  <a:close/>
                </a:path>
              </a:pathLst>
            </a:custGeom>
            <a:ln w="12700">
              <a:solidFill>
                <a:srgbClr val="D2DEEE"/>
              </a:solidFill>
            </a:ln>
          </p:spPr>
          <p:txBody>
            <a:bodyPr wrap="square" lIns="0" tIns="0" rIns="0" bIns="0" rtlCol="0"/>
            <a:lstStyle/>
            <a:p>
              <a:endParaRPr/>
            </a:p>
          </p:txBody>
        </p:sp>
      </p:grpSp>
      <p:sp>
        <p:nvSpPr>
          <p:cNvPr id="45" name="object 45"/>
          <p:cNvSpPr txBox="1"/>
          <p:nvPr/>
        </p:nvSpPr>
        <p:spPr>
          <a:xfrm>
            <a:off x="2677478" y="5326888"/>
            <a:ext cx="4104322" cy="351378"/>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lang="en-US" sz="2200" b="1"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Stay</a:t>
            </a:r>
            <a:r>
              <a:rPr sz="2200" b="1" spc="-3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on</a:t>
            </a:r>
            <a:r>
              <a:rPr sz="2200" b="1" spc="-35"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Sidewalks.</a:t>
            </a:r>
            <a:endParaRPr sz="2200" dirty="0">
              <a:latin typeface="Arial" panose="020B0604020202020204" pitchFamily="34" charset="0"/>
              <a:cs typeface="Arial" panose="020B0604020202020204" pitchFamily="34" charset="0"/>
            </a:endParaRPr>
          </a:p>
        </p:txBody>
      </p:sp>
      <p:grpSp>
        <p:nvGrpSpPr>
          <p:cNvPr id="46" name="object 46"/>
          <p:cNvGrpSpPr/>
          <p:nvPr/>
        </p:nvGrpSpPr>
        <p:grpSpPr>
          <a:xfrm>
            <a:off x="679450" y="5155438"/>
            <a:ext cx="2006600" cy="734060"/>
            <a:chOff x="679450" y="5155438"/>
            <a:chExt cx="2006600" cy="734060"/>
          </a:xfrm>
        </p:grpSpPr>
        <p:sp>
          <p:nvSpPr>
            <p:cNvPr id="47" name="object 47"/>
            <p:cNvSpPr/>
            <p:nvPr/>
          </p:nvSpPr>
          <p:spPr>
            <a:xfrm>
              <a:off x="685800" y="5161788"/>
              <a:ext cx="1993900" cy="721360"/>
            </a:xfrm>
            <a:custGeom>
              <a:avLst/>
              <a:gdLst/>
              <a:ahLst/>
              <a:cxnLst/>
              <a:rect l="l" t="t" r="r" b="b"/>
              <a:pathLst>
                <a:path w="1993900" h="721360">
                  <a:moveTo>
                    <a:pt x="1873250" y="0"/>
                  </a:moveTo>
                  <a:lnTo>
                    <a:pt x="120142" y="0"/>
                  </a:lnTo>
                  <a:lnTo>
                    <a:pt x="73375" y="9449"/>
                  </a:lnTo>
                  <a:lnTo>
                    <a:pt x="35186" y="35210"/>
                  </a:lnTo>
                  <a:lnTo>
                    <a:pt x="9440" y="73402"/>
                  </a:lnTo>
                  <a:lnTo>
                    <a:pt x="0" y="120142"/>
                  </a:lnTo>
                  <a:lnTo>
                    <a:pt x="0" y="600710"/>
                  </a:lnTo>
                  <a:lnTo>
                    <a:pt x="9440" y="647476"/>
                  </a:lnTo>
                  <a:lnTo>
                    <a:pt x="35186" y="685665"/>
                  </a:lnTo>
                  <a:lnTo>
                    <a:pt x="73375" y="711411"/>
                  </a:lnTo>
                  <a:lnTo>
                    <a:pt x="120142" y="720852"/>
                  </a:lnTo>
                  <a:lnTo>
                    <a:pt x="1873250" y="720852"/>
                  </a:lnTo>
                  <a:lnTo>
                    <a:pt x="1919989" y="711411"/>
                  </a:lnTo>
                  <a:lnTo>
                    <a:pt x="1958181" y="685665"/>
                  </a:lnTo>
                  <a:lnTo>
                    <a:pt x="1983942" y="647476"/>
                  </a:lnTo>
                  <a:lnTo>
                    <a:pt x="1993392" y="600710"/>
                  </a:lnTo>
                  <a:lnTo>
                    <a:pt x="1993392" y="120142"/>
                  </a:lnTo>
                  <a:lnTo>
                    <a:pt x="1983942" y="73402"/>
                  </a:lnTo>
                  <a:lnTo>
                    <a:pt x="1958181" y="35210"/>
                  </a:lnTo>
                  <a:lnTo>
                    <a:pt x="1919989" y="9449"/>
                  </a:lnTo>
                  <a:lnTo>
                    <a:pt x="1873250" y="0"/>
                  </a:lnTo>
                  <a:close/>
                </a:path>
              </a:pathLst>
            </a:custGeom>
            <a:solidFill>
              <a:srgbClr val="000000"/>
            </a:solidFill>
          </p:spPr>
          <p:txBody>
            <a:bodyPr wrap="square" lIns="0" tIns="0" rIns="0" bIns="0" rtlCol="0"/>
            <a:lstStyle/>
            <a:p>
              <a:endParaRPr/>
            </a:p>
          </p:txBody>
        </p:sp>
        <p:sp>
          <p:nvSpPr>
            <p:cNvPr id="48" name="object 48"/>
            <p:cNvSpPr/>
            <p:nvPr/>
          </p:nvSpPr>
          <p:spPr>
            <a:xfrm>
              <a:off x="685800" y="5161788"/>
              <a:ext cx="1993900" cy="721360"/>
            </a:xfrm>
            <a:custGeom>
              <a:avLst/>
              <a:gdLst/>
              <a:ahLst/>
              <a:cxnLst/>
              <a:rect l="l" t="t" r="r" b="b"/>
              <a:pathLst>
                <a:path w="1993900" h="721360">
                  <a:moveTo>
                    <a:pt x="0" y="120142"/>
                  </a:moveTo>
                  <a:lnTo>
                    <a:pt x="9440" y="73402"/>
                  </a:lnTo>
                  <a:lnTo>
                    <a:pt x="35186" y="35210"/>
                  </a:lnTo>
                  <a:lnTo>
                    <a:pt x="73375" y="9449"/>
                  </a:lnTo>
                  <a:lnTo>
                    <a:pt x="120142" y="0"/>
                  </a:lnTo>
                  <a:lnTo>
                    <a:pt x="1873250" y="0"/>
                  </a:lnTo>
                  <a:lnTo>
                    <a:pt x="1919989" y="9449"/>
                  </a:lnTo>
                  <a:lnTo>
                    <a:pt x="1958181" y="35210"/>
                  </a:lnTo>
                  <a:lnTo>
                    <a:pt x="1983942" y="73402"/>
                  </a:lnTo>
                  <a:lnTo>
                    <a:pt x="1993392" y="120142"/>
                  </a:lnTo>
                  <a:lnTo>
                    <a:pt x="1993392" y="600710"/>
                  </a:lnTo>
                  <a:lnTo>
                    <a:pt x="1983942" y="647476"/>
                  </a:lnTo>
                  <a:lnTo>
                    <a:pt x="1958181" y="685665"/>
                  </a:lnTo>
                  <a:lnTo>
                    <a:pt x="1919989" y="711411"/>
                  </a:lnTo>
                  <a:lnTo>
                    <a:pt x="1873250" y="720852"/>
                  </a:lnTo>
                  <a:lnTo>
                    <a:pt x="120142" y="720852"/>
                  </a:lnTo>
                  <a:lnTo>
                    <a:pt x="73375" y="711411"/>
                  </a:lnTo>
                  <a:lnTo>
                    <a:pt x="35186" y="685665"/>
                  </a:lnTo>
                  <a:lnTo>
                    <a:pt x="9440" y="647476"/>
                  </a:lnTo>
                  <a:lnTo>
                    <a:pt x="0" y="600710"/>
                  </a:lnTo>
                  <a:lnTo>
                    <a:pt x="0" y="120142"/>
                  </a:lnTo>
                  <a:close/>
                </a:path>
              </a:pathLst>
            </a:custGeom>
            <a:ln w="12700">
              <a:solidFill>
                <a:srgbClr val="FFFFFF"/>
              </a:solidFill>
            </a:ln>
          </p:spPr>
          <p:txBody>
            <a:bodyPr wrap="square" lIns="0" tIns="0" rIns="0" bIns="0" rtlCol="0"/>
            <a:lstStyle/>
            <a:p>
              <a:endParaRPr/>
            </a:p>
          </p:txBody>
        </p:sp>
      </p:grpSp>
      <p:grpSp>
        <p:nvGrpSpPr>
          <p:cNvPr id="49" name="object 49"/>
          <p:cNvGrpSpPr/>
          <p:nvPr/>
        </p:nvGrpSpPr>
        <p:grpSpPr>
          <a:xfrm>
            <a:off x="2683510" y="5998209"/>
            <a:ext cx="6005195" cy="692785"/>
            <a:chOff x="2683510" y="5998209"/>
            <a:chExt cx="6005195" cy="692785"/>
          </a:xfrm>
        </p:grpSpPr>
        <p:sp>
          <p:nvSpPr>
            <p:cNvPr id="50" name="object 50"/>
            <p:cNvSpPr/>
            <p:nvPr/>
          </p:nvSpPr>
          <p:spPr>
            <a:xfrm>
              <a:off x="2689860" y="6004559"/>
              <a:ext cx="5992495" cy="680085"/>
            </a:xfrm>
            <a:custGeom>
              <a:avLst/>
              <a:gdLst/>
              <a:ahLst/>
              <a:cxnLst/>
              <a:rect l="l" t="t" r="r" b="b"/>
              <a:pathLst>
                <a:path w="5992495" h="680084">
                  <a:moveTo>
                    <a:pt x="5652516" y="0"/>
                  </a:moveTo>
                  <a:lnTo>
                    <a:pt x="5652516" y="84962"/>
                  </a:lnTo>
                  <a:lnTo>
                    <a:pt x="0" y="84962"/>
                  </a:lnTo>
                  <a:lnTo>
                    <a:pt x="0" y="594740"/>
                  </a:lnTo>
                  <a:lnTo>
                    <a:pt x="5652516" y="594740"/>
                  </a:lnTo>
                  <a:lnTo>
                    <a:pt x="5652516" y="679703"/>
                  </a:lnTo>
                  <a:lnTo>
                    <a:pt x="5992368" y="339851"/>
                  </a:lnTo>
                  <a:lnTo>
                    <a:pt x="5652516" y="0"/>
                  </a:lnTo>
                  <a:close/>
                </a:path>
              </a:pathLst>
            </a:custGeom>
            <a:solidFill>
              <a:srgbClr val="333E50">
                <a:alpha val="90194"/>
              </a:srgbClr>
            </a:solidFill>
          </p:spPr>
          <p:txBody>
            <a:bodyPr wrap="square" lIns="0" tIns="0" rIns="0" bIns="0" rtlCol="0"/>
            <a:lstStyle/>
            <a:p>
              <a:endParaRPr/>
            </a:p>
          </p:txBody>
        </p:sp>
        <p:sp>
          <p:nvSpPr>
            <p:cNvPr id="51" name="object 51"/>
            <p:cNvSpPr/>
            <p:nvPr/>
          </p:nvSpPr>
          <p:spPr>
            <a:xfrm>
              <a:off x="2689860" y="6004559"/>
              <a:ext cx="5992495" cy="680085"/>
            </a:xfrm>
            <a:custGeom>
              <a:avLst/>
              <a:gdLst/>
              <a:ahLst/>
              <a:cxnLst/>
              <a:rect l="l" t="t" r="r" b="b"/>
              <a:pathLst>
                <a:path w="5992495" h="680084">
                  <a:moveTo>
                    <a:pt x="0" y="84962"/>
                  </a:moveTo>
                  <a:lnTo>
                    <a:pt x="5652516" y="84962"/>
                  </a:lnTo>
                  <a:lnTo>
                    <a:pt x="5652516" y="0"/>
                  </a:lnTo>
                  <a:lnTo>
                    <a:pt x="5992368" y="339851"/>
                  </a:lnTo>
                  <a:lnTo>
                    <a:pt x="5652516" y="679703"/>
                  </a:lnTo>
                  <a:lnTo>
                    <a:pt x="5652516" y="594740"/>
                  </a:lnTo>
                  <a:lnTo>
                    <a:pt x="0" y="594740"/>
                  </a:lnTo>
                  <a:lnTo>
                    <a:pt x="0" y="84962"/>
                  </a:lnTo>
                  <a:close/>
                </a:path>
              </a:pathLst>
            </a:custGeom>
            <a:ln w="12699">
              <a:solidFill>
                <a:srgbClr val="D2DEEE"/>
              </a:solidFill>
            </a:ln>
          </p:spPr>
          <p:txBody>
            <a:bodyPr wrap="square" lIns="0" tIns="0" rIns="0" bIns="0" rtlCol="0"/>
            <a:lstStyle/>
            <a:p>
              <a:endParaRPr/>
            </a:p>
          </p:txBody>
        </p:sp>
      </p:grpSp>
      <p:sp>
        <p:nvSpPr>
          <p:cNvPr id="52" name="object 52"/>
          <p:cNvSpPr txBox="1"/>
          <p:nvPr/>
        </p:nvSpPr>
        <p:spPr>
          <a:xfrm>
            <a:off x="2677477" y="6149021"/>
            <a:ext cx="4494847" cy="351378"/>
          </a:xfrm>
          <a:prstGeom prst="rect">
            <a:avLst/>
          </a:prstGeom>
        </p:spPr>
        <p:txBody>
          <a:bodyPr vert="horz" wrap="square" lIns="0" tIns="12700" rIns="0" bIns="0" rtlCol="0">
            <a:spAutoFit/>
          </a:bodyPr>
          <a:lstStyle/>
          <a:p>
            <a:pPr marL="12700">
              <a:lnSpc>
                <a:spcPct val="100000"/>
              </a:lnSpc>
              <a:spcBef>
                <a:spcPts val="100"/>
              </a:spcBef>
              <a:tabLst>
                <a:tab pos="240665" algn="l"/>
              </a:tabLst>
            </a:pPr>
            <a:r>
              <a:rPr lang="en-US" sz="2200" b="1"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Expect</a:t>
            </a:r>
            <a:r>
              <a:rPr sz="2200" b="1" spc="-25" dirty="0">
                <a:solidFill>
                  <a:srgbClr val="FFFFFF"/>
                </a:solidFill>
                <a:latin typeface="Arial" panose="020B0604020202020204" pitchFamily="34" charset="0"/>
                <a:cs typeface="Arial" panose="020B0604020202020204" pitchFamily="34" charset="0"/>
              </a:rPr>
              <a:t> </a:t>
            </a:r>
            <a:r>
              <a:rPr sz="2200" b="1" dirty="0">
                <a:solidFill>
                  <a:srgbClr val="FFFFFF"/>
                </a:solidFill>
                <a:latin typeface="Arial" panose="020B0604020202020204" pitchFamily="34" charset="0"/>
                <a:cs typeface="Arial" panose="020B0604020202020204" pitchFamily="34" charset="0"/>
              </a:rPr>
              <a:t>the</a:t>
            </a:r>
            <a:r>
              <a:rPr sz="2200" b="1" spc="-15" dirty="0">
                <a:solidFill>
                  <a:srgbClr val="FFFFFF"/>
                </a:solidFill>
                <a:latin typeface="Arial" panose="020B0604020202020204" pitchFamily="34" charset="0"/>
                <a:cs typeface="Arial" panose="020B0604020202020204" pitchFamily="34" charset="0"/>
              </a:rPr>
              <a:t> </a:t>
            </a:r>
            <a:r>
              <a:rPr sz="2200" b="1" spc="-10" dirty="0">
                <a:solidFill>
                  <a:srgbClr val="FFFFFF"/>
                </a:solidFill>
                <a:latin typeface="Arial" panose="020B0604020202020204" pitchFamily="34" charset="0"/>
                <a:cs typeface="Arial" panose="020B0604020202020204" pitchFamily="34" charset="0"/>
              </a:rPr>
              <a:t>unExpected.</a:t>
            </a:r>
            <a:endParaRPr sz="2200" dirty="0">
              <a:latin typeface="Arial" panose="020B0604020202020204" pitchFamily="34" charset="0"/>
              <a:cs typeface="Arial" panose="020B0604020202020204" pitchFamily="34" charset="0"/>
            </a:endParaRPr>
          </a:p>
        </p:txBody>
      </p:sp>
      <p:grpSp>
        <p:nvGrpSpPr>
          <p:cNvPr id="53" name="object 53"/>
          <p:cNvGrpSpPr/>
          <p:nvPr/>
        </p:nvGrpSpPr>
        <p:grpSpPr>
          <a:xfrm>
            <a:off x="681672" y="5987473"/>
            <a:ext cx="2012314" cy="734060"/>
            <a:chOff x="682498" y="5978397"/>
            <a:chExt cx="2012314" cy="734060"/>
          </a:xfrm>
        </p:grpSpPr>
        <p:sp>
          <p:nvSpPr>
            <p:cNvPr id="54" name="object 54"/>
            <p:cNvSpPr/>
            <p:nvPr/>
          </p:nvSpPr>
          <p:spPr>
            <a:xfrm>
              <a:off x="688848" y="5984747"/>
              <a:ext cx="1999614" cy="721360"/>
            </a:xfrm>
            <a:custGeom>
              <a:avLst/>
              <a:gdLst/>
              <a:ahLst/>
              <a:cxnLst/>
              <a:rect l="l" t="t" r="r" b="b"/>
              <a:pathLst>
                <a:path w="1999614" h="721359">
                  <a:moveTo>
                    <a:pt x="1879345" y="0"/>
                  </a:moveTo>
                  <a:lnTo>
                    <a:pt x="120142" y="0"/>
                  </a:lnTo>
                  <a:lnTo>
                    <a:pt x="73375" y="9440"/>
                  </a:lnTo>
                  <a:lnTo>
                    <a:pt x="35186" y="35186"/>
                  </a:lnTo>
                  <a:lnTo>
                    <a:pt x="9440" y="73375"/>
                  </a:lnTo>
                  <a:lnTo>
                    <a:pt x="0" y="120141"/>
                  </a:lnTo>
                  <a:lnTo>
                    <a:pt x="0" y="600709"/>
                  </a:lnTo>
                  <a:lnTo>
                    <a:pt x="9440" y="647471"/>
                  </a:lnTo>
                  <a:lnTo>
                    <a:pt x="35186" y="685660"/>
                  </a:lnTo>
                  <a:lnTo>
                    <a:pt x="73375" y="711409"/>
                  </a:lnTo>
                  <a:lnTo>
                    <a:pt x="120142" y="720851"/>
                  </a:lnTo>
                  <a:lnTo>
                    <a:pt x="1879345" y="720851"/>
                  </a:lnTo>
                  <a:lnTo>
                    <a:pt x="1926085" y="711409"/>
                  </a:lnTo>
                  <a:lnTo>
                    <a:pt x="1964277" y="685660"/>
                  </a:lnTo>
                  <a:lnTo>
                    <a:pt x="1990038" y="647471"/>
                  </a:lnTo>
                  <a:lnTo>
                    <a:pt x="1999488" y="600709"/>
                  </a:lnTo>
                  <a:lnTo>
                    <a:pt x="1999488" y="120141"/>
                  </a:lnTo>
                  <a:lnTo>
                    <a:pt x="1990038" y="73375"/>
                  </a:lnTo>
                  <a:lnTo>
                    <a:pt x="1964277" y="35186"/>
                  </a:lnTo>
                  <a:lnTo>
                    <a:pt x="1926085" y="9440"/>
                  </a:lnTo>
                  <a:lnTo>
                    <a:pt x="1879345" y="0"/>
                  </a:lnTo>
                  <a:close/>
                </a:path>
              </a:pathLst>
            </a:custGeom>
            <a:solidFill>
              <a:srgbClr val="8496AF"/>
            </a:solidFill>
          </p:spPr>
          <p:txBody>
            <a:bodyPr wrap="square" lIns="0" tIns="0" rIns="0" bIns="0" rtlCol="0"/>
            <a:lstStyle/>
            <a:p>
              <a:endParaRPr/>
            </a:p>
          </p:txBody>
        </p:sp>
        <p:sp>
          <p:nvSpPr>
            <p:cNvPr id="55" name="object 55"/>
            <p:cNvSpPr/>
            <p:nvPr/>
          </p:nvSpPr>
          <p:spPr>
            <a:xfrm>
              <a:off x="688848" y="5984747"/>
              <a:ext cx="1999614" cy="721360"/>
            </a:xfrm>
            <a:custGeom>
              <a:avLst/>
              <a:gdLst/>
              <a:ahLst/>
              <a:cxnLst/>
              <a:rect l="l" t="t" r="r" b="b"/>
              <a:pathLst>
                <a:path w="1999614" h="721359">
                  <a:moveTo>
                    <a:pt x="0" y="120141"/>
                  </a:moveTo>
                  <a:lnTo>
                    <a:pt x="9440" y="73375"/>
                  </a:lnTo>
                  <a:lnTo>
                    <a:pt x="35186" y="35186"/>
                  </a:lnTo>
                  <a:lnTo>
                    <a:pt x="73375" y="9440"/>
                  </a:lnTo>
                  <a:lnTo>
                    <a:pt x="120142" y="0"/>
                  </a:lnTo>
                  <a:lnTo>
                    <a:pt x="1879345" y="0"/>
                  </a:lnTo>
                  <a:lnTo>
                    <a:pt x="1926085" y="9440"/>
                  </a:lnTo>
                  <a:lnTo>
                    <a:pt x="1964277" y="35186"/>
                  </a:lnTo>
                  <a:lnTo>
                    <a:pt x="1990038" y="73375"/>
                  </a:lnTo>
                  <a:lnTo>
                    <a:pt x="1999488" y="120141"/>
                  </a:lnTo>
                  <a:lnTo>
                    <a:pt x="1999488" y="600709"/>
                  </a:lnTo>
                  <a:lnTo>
                    <a:pt x="1990038" y="647471"/>
                  </a:lnTo>
                  <a:lnTo>
                    <a:pt x="1964277" y="685660"/>
                  </a:lnTo>
                  <a:lnTo>
                    <a:pt x="1926085" y="711409"/>
                  </a:lnTo>
                  <a:lnTo>
                    <a:pt x="1879345" y="720851"/>
                  </a:lnTo>
                  <a:lnTo>
                    <a:pt x="120142" y="720851"/>
                  </a:lnTo>
                  <a:lnTo>
                    <a:pt x="73375" y="711409"/>
                  </a:lnTo>
                  <a:lnTo>
                    <a:pt x="35186" y="685660"/>
                  </a:lnTo>
                  <a:lnTo>
                    <a:pt x="9440" y="647471"/>
                  </a:lnTo>
                  <a:lnTo>
                    <a:pt x="0" y="600709"/>
                  </a:lnTo>
                  <a:lnTo>
                    <a:pt x="0" y="120141"/>
                  </a:lnTo>
                  <a:close/>
                </a:path>
              </a:pathLst>
            </a:custGeom>
            <a:ln w="12700">
              <a:solidFill>
                <a:srgbClr val="FFFFFF"/>
              </a:solidFill>
            </a:ln>
          </p:spPr>
          <p:txBody>
            <a:bodyPr wrap="square" lIns="0" tIns="0" rIns="0" bIns="0" rtlCol="0"/>
            <a:lstStyle/>
            <a:p>
              <a:endParaRPr/>
            </a:p>
          </p:txBody>
        </p:sp>
      </p:grpSp>
      <p:sp>
        <p:nvSpPr>
          <p:cNvPr id="56" name="object 56"/>
          <p:cNvSpPr txBox="1"/>
          <p:nvPr/>
        </p:nvSpPr>
        <p:spPr>
          <a:xfrm>
            <a:off x="1557973" y="5028889"/>
            <a:ext cx="249554" cy="1588320"/>
          </a:xfrm>
          <a:prstGeom prst="rect">
            <a:avLst/>
          </a:prstGeom>
        </p:spPr>
        <p:txBody>
          <a:bodyPr vert="horz" wrap="square" lIns="0" tIns="12065" rIns="0" bIns="0" rtlCol="0">
            <a:spAutoFit/>
          </a:bodyPr>
          <a:lstStyle/>
          <a:p>
            <a:pPr marL="12700" marR="5080" indent="-635" algn="ctr">
              <a:lnSpc>
                <a:spcPct val="149900"/>
              </a:lnSpc>
              <a:spcBef>
                <a:spcPts val="95"/>
              </a:spcBef>
            </a:pPr>
            <a:r>
              <a:rPr sz="3600" spc="-50" dirty="0">
                <a:solidFill>
                  <a:srgbClr val="FFFFFF"/>
                </a:solidFill>
                <a:latin typeface="Arial" panose="020B0604020202020204" pitchFamily="34" charset="0"/>
                <a:cs typeface="Arial" panose="020B0604020202020204" pitchFamily="34" charset="0"/>
              </a:rPr>
              <a:t>S</a:t>
            </a:r>
            <a:r>
              <a:rPr sz="3600" spc="-50" dirty="0">
                <a:solidFill>
                  <a:srgbClr val="FFFFFF"/>
                </a:solidFill>
                <a:latin typeface="Calibri"/>
                <a:cs typeface="Calibri"/>
              </a:rPr>
              <a:t> </a:t>
            </a:r>
            <a:r>
              <a:rPr sz="3600" spc="-50" dirty="0">
                <a:solidFill>
                  <a:srgbClr val="FFFFFF"/>
                </a:solidFill>
                <a:latin typeface="Arial" panose="020B0604020202020204" pitchFamily="34" charset="0"/>
                <a:cs typeface="Arial" panose="020B0604020202020204" pitchFamily="34" charset="0"/>
              </a:rPr>
              <a:t>E</a:t>
            </a:r>
            <a:endParaRPr sz="360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9100" y="861060"/>
            <a:ext cx="8229600" cy="5364480"/>
          </a:xfrm>
          <a:custGeom>
            <a:avLst/>
            <a:gdLst/>
            <a:ahLst/>
            <a:cxnLst/>
            <a:rect l="l" t="t" r="r" b="b"/>
            <a:pathLst>
              <a:path w="8229600" h="5364480">
                <a:moveTo>
                  <a:pt x="8229600" y="0"/>
                </a:moveTo>
                <a:lnTo>
                  <a:pt x="0" y="0"/>
                </a:lnTo>
                <a:lnTo>
                  <a:pt x="0" y="5364480"/>
                </a:lnTo>
                <a:lnTo>
                  <a:pt x="8229600" y="5364480"/>
                </a:lnTo>
                <a:lnTo>
                  <a:pt x="8229600" y="0"/>
                </a:lnTo>
                <a:close/>
              </a:path>
            </a:pathLst>
          </a:custGeom>
          <a:solidFill>
            <a:srgbClr val="333E50"/>
          </a:solidFill>
        </p:spPr>
        <p:txBody>
          <a:bodyPr wrap="square" lIns="0" tIns="0" rIns="0" bIns="0" rtlCol="0"/>
          <a:lstStyle/>
          <a:p>
            <a:endParaRPr/>
          </a:p>
        </p:txBody>
      </p:sp>
      <p:sp>
        <p:nvSpPr>
          <p:cNvPr id="3" name="object 3"/>
          <p:cNvSpPr/>
          <p:nvPr/>
        </p:nvSpPr>
        <p:spPr>
          <a:xfrm>
            <a:off x="838200" y="1371600"/>
            <a:ext cx="7391400" cy="4343400"/>
          </a:xfrm>
          <a:custGeom>
            <a:avLst/>
            <a:gdLst/>
            <a:ahLst/>
            <a:cxnLst/>
            <a:rect l="l" t="t" r="r" b="b"/>
            <a:pathLst>
              <a:path w="7391400" h="4343400">
                <a:moveTo>
                  <a:pt x="7391400" y="0"/>
                </a:moveTo>
                <a:lnTo>
                  <a:pt x="0" y="0"/>
                </a:lnTo>
                <a:lnTo>
                  <a:pt x="0" y="4343400"/>
                </a:lnTo>
                <a:lnTo>
                  <a:pt x="7391400" y="4343400"/>
                </a:lnTo>
                <a:lnTo>
                  <a:pt x="7391400" y="0"/>
                </a:lnTo>
                <a:close/>
              </a:path>
            </a:pathLst>
          </a:custGeom>
          <a:solidFill>
            <a:srgbClr val="8496AF"/>
          </a:solidFill>
        </p:spPr>
        <p:txBody>
          <a:bodyPr wrap="square" lIns="0" tIns="0" rIns="0" bIns="0" rtlCol="0"/>
          <a:lstStyle/>
          <a:p>
            <a:endParaRPr/>
          </a:p>
        </p:txBody>
      </p:sp>
      <p:sp>
        <p:nvSpPr>
          <p:cNvPr id="4" name="object 4"/>
          <p:cNvSpPr txBox="1">
            <a:spLocks noGrp="1"/>
          </p:cNvSpPr>
          <p:nvPr>
            <p:ph type="title"/>
          </p:nvPr>
        </p:nvSpPr>
        <p:spPr>
          <a:xfrm>
            <a:off x="838200" y="3007089"/>
            <a:ext cx="7315200" cy="843821"/>
          </a:xfrm>
          <a:prstGeom prst="rect">
            <a:avLst/>
          </a:prstGeom>
        </p:spPr>
        <p:txBody>
          <a:bodyPr vert="horz" wrap="square" lIns="0" tIns="12700" rIns="0" bIns="0" rtlCol="0">
            <a:spAutoFit/>
          </a:bodyPr>
          <a:lstStyle/>
          <a:p>
            <a:pPr marL="12700" algn="ctr">
              <a:lnSpc>
                <a:spcPct val="100000"/>
              </a:lnSpc>
              <a:spcBef>
                <a:spcPts val="100"/>
              </a:spcBef>
            </a:pPr>
            <a:r>
              <a:rPr sz="5400" b="1" spc="-455" dirty="0">
                <a:latin typeface="Arial" panose="020B0604020202020204" pitchFamily="34" charset="0"/>
                <a:cs typeface="Arial" panose="020B0604020202020204" pitchFamily="34" charset="0"/>
              </a:rPr>
              <a:t>T</a:t>
            </a:r>
            <a:r>
              <a:rPr sz="5400" b="1" spc="60" dirty="0">
                <a:latin typeface="Arial" panose="020B0604020202020204" pitchFamily="34" charset="0"/>
                <a:cs typeface="Arial" panose="020B0604020202020204" pitchFamily="34" charset="0"/>
              </a:rPr>
              <a:t>e</a:t>
            </a:r>
            <a:r>
              <a:rPr sz="5400" b="1" spc="-15" dirty="0">
                <a:latin typeface="Arial" panose="020B0604020202020204" pitchFamily="34" charset="0"/>
                <a:cs typeface="Arial" panose="020B0604020202020204" pitchFamily="34" charset="0"/>
              </a:rPr>
              <a:t>s</a:t>
            </a:r>
            <a:r>
              <a:rPr sz="5400" b="1" spc="60" dirty="0">
                <a:latin typeface="Arial" panose="020B0604020202020204" pitchFamily="34" charset="0"/>
                <a:cs typeface="Arial" panose="020B0604020202020204" pitchFamily="34" charset="0"/>
              </a:rPr>
              <a:t>t</a:t>
            </a:r>
            <a:r>
              <a:rPr sz="5400" b="1" spc="-260" dirty="0">
                <a:latin typeface="Arial" panose="020B0604020202020204" pitchFamily="34" charset="0"/>
                <a:cs typeface="Arial" panose="020B0604020202020204" pitchFamily="34" charset="0"/>
              </a:rPr>
              <a:t> </a:t>
            </a:r>
            <a:r>
              <a:rPr sz="5400" b="1" spc="-55" dirty="0">
                <a:latin typeface="Arial" panose="020B0604020202020204" pitchFamily="34" charset="0"/>
                <a:cs typeface="Arial" panose="020B0604020202020204" pitchFamily="34" charset="0"/>
              </a:rPr>
              <a:t>Your</a:t>
            </a:r>
            <a:r>
              <a:rPr sz="5400" b="1" spc="-260" dirty="0">
                <a:latin typeface="Arial" panose="020B0604020202020204" pitchFamily="34" charset="0"/>
                <a:cs typeface="Arial" panose="020B0604020202020204" pitchFamily="34" charset="0"/>
              </a:rPr>
              <a:t> </a:t>
            </a:r>
            <a:r>
              <a:rPr sz="5400" b="1" spc="-10" dirty="0">
                <a:latin typeface="Arial" panose="020B0604020202020204" pitchFamily="34" charset="0"/>
                <a:cs typeface="Arial" panose="020B0604020202020204" pitchFamily="34" charset="0"/>
              </a:rPr>
              <a:t>Knowledge!</a:t>
            </a:r>
            <a:endParaRPr sz="5400"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0"/>
            <a:ext cx="9124950" cy="1295400"/>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C52CB8B-A20E-E264-87DF-00645F9E888B}"/>
              </a:ext>
            </a:extLst>
          </p:cNvPr>
          <p:cNvSpPr txBox="1"/>
          <p:nvPr/>
        </p:nvSpPr>
        <p:spPr>
          <a:xfrm>
            <a:off x="228600" y="152400"/>
            <a:ext cx="8686800" cy="954107"/>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On average, how many people die each day in Florida due to traffic crashes?</a:t>
            </a:r>
          </a:p>
        </p:txBody>
      </p:sp>
      <p:sp>
        <p:nvSpPr>
          <p:cNvPr id="4" name="TextBox 3">
            <a:extLst>
              <a:ext uri="{FF2B5EF4-FFF2-40B4-BE49-F238E27FC236}">
                <a16:creationId xmlns:a16="http://schemas.microsoft.com/office/drawing/2014/main" id="{2F6EB4B2-564F-D01D-9210-7765705C869E}"/>
              </a:ext>
            </a:extLst>
          </p:cNvPr>
          <p:cNvSpPr txBox="1"/>
          <p:nvPr/>
        </p:nvSpPr>
        <p:spPr>
          <a:xfrm>
            <a:off x="762000" y="1905000"/>
            <a:ext cx="5638800" cy="3108543"/>
          </a:xfrm>
          <a:prstGeom prst="rect">
            <a:avLst/>
          </a:prstGeom>
          <a:noFill/>
        </p:spPr>
        <p:txBody>
          <a:bodyPr wrap="square" rtlCol="0">
            <a:spAutoFit/>
          </a:bodyPr>
          <a:lstStyle/>
          <a:p>
            <a:pPr marL="514350" indent="-514350">
              <a:buFont typeface="+mj-lt"/>
              <a:buAutoNum type="alphaUcPeriod"/>
            </a:pPr>
            <a:r>
              <a:rPr lang="en-US" sz="2800" dirty="0">
                <a:latin typeface="Arial" panose="020B0604020202020204" pitchFamily="34" charset="0"/>
                <a:cs typeface="Arial" panose="020B0604020202020204" pitchFamily="34" charset="0"/>
              </a:rPr>
              <a:t>0 to 3 people</a:t>
            </a:r>
          </a:p>
          <a:p>
            <a:pPr marL="514350" indent="-514350">
              <a:buFont typeface="+mj-lt"/>
              <a:buAutoNum type="alphaUcPeriod"/>
            </a:pPr>
            <a:endParaRPr lang="en-US" sz="2800" dirty="0">
              <a:latin typeface="Arial" panose="020B0604020202020204" pitchFamily="34" charset="0"/>
              <a:cs typeface="Arial" panose="020B0604020202020204" pitchFamily="34" charset="0"/>
            </a:endParaRPr>
          </a:p>
          <a:p>
            <a:pPr marL="514350" indent="-514350">
              <a:buFont typeface="+mj-lt"/>
              <a:buAutoNum type="alphaUcPeriod"/>
            </a:pPr>
            <a:r>
              <a:rPr lang="en-US" sz="2800" dirty="0">
                <a:latin typeface="Arial" panose="020B0604020202020204" pitchFamily="34" charset="0"/>
                <a:cs typeface="Arial" panose="020B0604020202020204" pitchFamily="34" charset="0"/>
              </a:rPr>
              <a:t>4 to 7 people</a:t>
            </a:r>
          </a:p>
          <a:p>
            <a:pPr marL="514350" indent="-514350">
              <a:buFont typeface="+mj-lt"/>
              <a:buAutoNum type="alphaUcPeriod"/>
            </a:pPr>
            <a:endParaRPr lang="en-US" sz="2800" dirty="0">
              <a:latin typeface="Arial" panose="020B0604020202020204" pitchFamily="34" charset="0"/>
              <a:cs typeface="Arial" panose="020B0604020202020204" pitchFamily="34" charset="0"/>
            </a:endParaRPr>
          </a:p>
          <a:p>
            <a:pPr marL="514350" indent="-514350">
              <a:buFont typeface="+mj-lt"/>
              <a:buAutoNum type="alphaUcPeriod"/>
            </a:pPr>
            <a:r>
              <a:rPr lang="en-US" sz="2800" dirty="0">
                <a:latin typeface="Arial" panose="020B0604020202020204" pitchFamily="34" charset="0"/>
                <a:cs typeface="Arial" panose="020B0604020202020204" pitchFamily="34" charset="0"/>
              </a:rPr>
              <a:t>8 to 10 people</a:t>
            </a:r>
          </a:p>
          <a:p>
            <a:pPr marL="514350" indent="-514350">
              <a:buFont typeface="+mj-lt"/>
              <a:buAutoNum type="alphaUcPeriod"/>
            </a:pPr>
            <a:endParaRPr lang="en-US" sz="2800" dirty="0">
              <a:latin typeface="Arial" panose="020B0604020202020204" pitchFamily="34" charset="0"/>
              <a:cs typeface="Arial" panose="020B0604020202020204" pitchFamily="34" charset="0"/>
            </a:endParaRPr>
          </a:p>
          <a:p>
            <a:pPr marL="514350" indent="-514350">
              <a:buFont typeface="+mj-lt"/>
              <a:buAutoNum type="alphaUcPeriod"/>
            </a:pPr>
            <a:r>
              <a:rPr lang="en-US" sz="2800" dirty="0">
                <a:latin typeface="Arial" panose="020B0604020202020204" pitchFamily="34" charset="0"/>
                <a:cs typeface="Arial" panose="020B0604020202020204" pitchFamily="34" charset="0"/>
              </a:rPr>
              <a:t>11 to 15 people</a:t>
            </a:r>
          </a:p>
        </p:txBody>
      </p:sp>
    </p:spTree>
    <p:extLst>
      <p:ext uri="{BB962C8B-B14F-4D97-AF65-F5344CB8AC3E}">
        <p14:creationId xmlns:p14="http://schemas.microsoft.com/office/powerpoint/2010/main" val="3993736850"/>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0"/>
            <a:ext cx="9124950" cy="1066800"/>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6D0E4F-96F2-6EC2-86B0-7EF638DDC8AF}"/>
              </a:ext>
            </a:extLst>
          </p:cNvPr>
          <p:cNvSpPr txBox="1"/>
          <p:nvPr/>
        </p:nvSpPr>
        <p:spPr>
          <a:xfrm>
            <a:off x="152400" y="56346"/>
            <a:ext cx="8839200" cy="954107"/>
          </a:xfrm>
          <a:prstGeom prst="rect">
            <a:avLst/>
          </a:prstGeom>
          <a:noFill/>
        </p:spPr>
        <p:txBody>
          <a:bodyPr wrap="square" rtlCol="0">
            <a:spAutoFit/>
          </a:bodyPr>
          <a:lstStyle/>
          <a:p>
            <a:pPr algn="ct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When sidewalks are not provided, </a:t>
            </a:r>
          </a:p>
          <a:p>
            <a:pPr algn="ct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 a person walking, I would choose to: </a:t>
            </a:r>
            <a:endParaRPr lang="en-US" sz="28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90C611-14EB-09F1-56A8-EFC04068FEF5}"/>
              </a:ext>
            </a:extLst>
          </p:cNvPr>
          <p:cNvSpPr txBox="1"/>
          <p:nvPr/>
        </p:nvSpPr>
        <p:spPr>
          <a:xfrm>
            <a:off x="685800" y="1600200"/>
            <a:ext cx="7467600" cy="2784865"/>
          </a:xfrm>
          <a:prstGeom prst="rect">
            <a:avLst/>
          </a:prstGeom>
          <a:noFill/>
        </p:spPr>
        <p:txBody>
          <a:bodyPr wrap="square" rtlCol="0">
            <a:spAutoFit/>
          </a:bodyPr>
          <a:lstStyle/>
          <a:p>
            <a:pPr marL="514350" marR="0" indent="-514350">
              <a:lnSpc>
                <a:spcPct val="107000"/>
              </a:lnSpc>
              <a:spcBef>
                <a:spcPts val="0"/>
              </a:spcBef>
              <a:spcAft>
                <a:spcPts val="800"/>
              </a:spcAft>
              <a:buFont typeface="+mj-lt"/>
              <a:buAutoNum type="alphaUcPeriod"/>
            </a:pPr>
            <a:r>
              <a:rPr lang="en-US" sz="3200" kern="100" dirty="0">
                <a:effectLst/>
                <a:latin typeface="Arial" panose="020B0604020202020204" pitchFamily="34" charset="0"/>
                <a:ea typeface="Calibri" panose="020F0502020204030204" pitchFamily="34" charset="0"/>
                <a:cs typeface="Times New Roman" panose="02020603050405020304" pitchFamily="18" charset="0"/>
              </a:rPr>
              <a:t>Walk facing traffic </a:t>
            </a:r>
            <a:br>
              <a:rPr lang="en-US" sz="3200" kern="100" dirty="0">
                <a:effectLst/>
                <a:latin typeface="Arial" panose="020B0604020202020204" pitchFamily="34" charset="0"/>
                <a:ea typeface="Calibri" panose="020F0502020204030204" pitchFamily="34" charset="0"/>
                <a:cs typeface="Times New Roman" panose="02020603050405020304" pitchFamily="18" charset="0"/>
              </a:rPr>
            </a:br>
            <a:endParaRPr lang="en-US" sz="3200" kern="100" dirty="0">
              <a:effectLst/>
              <a:latin typeface="Arial" panose="020B060402020202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mj-lt"/>
              <a:buAutoNum type="alphaUcPeriod"/>
            </a:pPr>
            <a:r>
              <a:rPr lang="en-US" sz="3200" kern="100" dirty="0">
                <a:effectLst/>
                <a:latin typeface="Arial" panose="020B0604020202020204" pitchFamily="34" charset="0"/>
                <a:ea typeface="Calibri" panose="020F0502020204030204" pitchFamily="34" charset="0"/>
                <a:cs typeface="Times New Roman" panose="02020603050405020304" pitchFamily="18" charset="0"/>
              </a:rPr>
              <a:t>Walk in the same direction as traffic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3200" kern="1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26567899"/>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0"/>
            <a:ext cx="9144000" cy="1042273"/>
          </a:xfrm>
          <a:prstGeom prst="rect">
            <a:avLst/>
          </a:prstGeom>
          <a:solidFill>
            <a:srgbClr val="1D4587"/>
          </a:solidFill>
        </p:spPr>
        <p:txBody>
          <a:bodyPr vert="horz" wrap="square" lIns="0" tIns="151130" rIns="0" bIns="0" rtlCol="0">
            <a:spAutoFit/>
          </a:bodyPr>
          <a:lstStyle/>
          <a:p>
            <a:pPr marL="91440" marR="118745" algn="ctr">
              <a:lnSpc>
                <a:spcPts val="3570"/>
              </a:lnSpc>
              <a:spcBef>
                <a:spcPts val="1190"/>
              </a:spcBef>
            </a:pPr>
            <a:r>
              <a:rPr sz="2800" b="1" dirty="0">
                <a:solidFill>
                  <a:srgbClr val="FAF9F7"/>
                </a:solidFill>
                <a:latin typeface="Arial" panose="020B0604020202020204" pitchFamily="34" charset="0"/>
                <a:cs typeface="Arial" panose="020B0604020202020204" pitchFamily="34" charset="0"/>
              </a:rPr>
              <a:t>A</a:t>
            </a:r>
            <a:r>
              <a:rPr sz="2800" b="1" spc="-35" dirty="0">
                <a:solidFill>
                  <a:srgbClr val="FAF9F7"/>
                </a:solidFill>
                <a:latin typeface="Arial" panose="020B0604020202020204" pitchFamily="34" charset="0"/>
                <a:cs typeface="Arial" panose="020B0604020202020204" pitchFamily="34" charset="0"/>
              </a:rPr>
              <a:t> </a:t>
            </a:r>
            <a:r>
              <a:rPr lang="en-US" sz="2800" b="1" dirty="0">
                <a:solidFill>
                  <a:srgbClr val="FAF9F7"/>
                </a:solidFill>
                <a:latin typeface="Arial" panose="020B0604020202020204" pitchFamily="34" charset="0"/>
                <a:cs typeface="Arial" panose="020B0604020202020204" pitchFamily="34" charset="0"/>
              </a:rPr>
              <a:t>person</a:t>
            </a:r>
            <a:r>
              <a:rPr sz="2800" b="1" spc="-65" dirty="0">
                <a:solidFill>
                  <a:srgbClr val="FAF9F7"/>
                </a:solidFill>
                <a:latin typeface="Arial" panose="020B0604020202020204" pitchFamily="34" charset="0"/>
                <a:cs typeface="Arial" panose="020B0604020202020204" pitchFamily="34" charset="0"/>
              </a:rPr>
              <a:t> </a:t>
            </a:r>
            <a:r>
              <a:rPr sz="2800" b="1" dirty="0">
                <a:solidFill>
                  <a:srgbClr val="FAF9F7"/>
                </a:solidFill>
                <a:latin typeface="Arial" panose="020B0604020202020204" pitchFamily="34" charset="0"/>
                <a:cs typeface="Arial" panose="020B0604020202020204" pitchFamily="34" charset="0"/>
              </a:rPr>
              <a:t>riding</a:t>
            </a:r>
            <a:r>
              <a:rPr sz="2800" b="1" spc="-50" dirty="0">
                <a:solidFill>
                  <a:srgbClr val="FAF9F7"/>
                </a:solidFill>
                <a:latin typeface="Arial" panose="020B0604020202020204" pitchFamily="34" charset="0"/>
                <a:cs typeface="Arial" panose="020B0604020202020204" pitchFamily="34" charset="0"/>
              </a:rPr>
              <a:t> </a:t>
            </a:r>
            <a:r>
              <a:rPr lang="en-US" sz="2800" b="1" spc="-50" dirty="0">
                <a:solidFill>
                  <a:srgbClr val="FAF9F7"/>
                </a:solidFill>
                <a:latin typeface="Arial" panose="020B0604020202020204" pitchFamily="34" charset="0"/>
                <a:cs typeface="Arial" panose="020B0604020202020204" pitchFamily="34" charset="0"/>
              </a:rPr>
              <a:t>a bicycle </a:t>
            </a:r>
            <a:r>
              <a:rPr sz="2800" b="1" dirty="0">
                <a:solidFill>
                  <a:srgbClr val="FAF9F7"/>
                </a:solidFill>
                <a:latin typeface="Arial" panose="020B0604020202020204" pitchFamily="34" charset="0"/>
                <a:cs typeface="Arial" panose="020B0604020202020204" pitchFamily="34" charset="0"/>
              </a:rPr>
              <a:t>on</a:t>
            </a:r>
            <a:r>
              <a:rPr sz="2800" b="1" spc="-35" dirty="0">
                <a:solidFill>
                  <a:srgbClr val="FAF9F7"/>
                </a:solidFill>
                <a:latin typeface="Arial" panose="020B0604020202020204" pitchFamily="34" charset="0"/>
                <a:cs typeface="Arial" panose="020B0604020202020204" pitchFamily="34" charset="0"/>
              </a:rPr>
              <a:t> </a:t>
            </a:r>
            <a:r>
              <a:rPr sz="2800" b="1" dirty="0">
                <a:solidFill>
                  <a:srgbClr val="FAF9F7"/>
                </a:solidFill>
                <a:latin typeface="Arial" panose="020B0604020202020204" pitchFamily="34" charset="0"/>
                <a:cs typeface="Arial" panose="020B0604020202020204" pitchFamily="34" charset="0"/>
              </a:rPr>
              <a:t>the</a:t>
            </a:r>
            <a:r>
              <a:rPr sz="2800" b="1" spc="-40" dirty="0">
                <a:solidFill>
                  <a:srgbClr val="FAF9F7"/>
                </a:solidFill>
                <a:latin typeface="Arial" panose="020B0604020202020204" pitchFamily="34" charset="0"/>
                <a:cs typeface="Arial" panose="020B0604020202020204" pitchFamily="34" charset="0"/>
              </a:rPr>
              <a:t> </a:t>
            </a:r>
            <a:r>
              <a:rPr sz="2800" b="1" dirty="0">
                <a:solidFill>
                  <a:srgbClr val="FAF9F7"/>
                </a:solidFill>
                <a:latin typeface="Arial" panose="020B0604020202020204" pitchFamily="34" charset="0"/>
                <a:cs typeface="Arial" panose="020B0604020202020204" pitchFamily="34" charset="0"/>
              </a:rPr>
              <a:t>road</a:t>
            </a:r>
            <a:r>
              <a:rPr sz="2800" b="1" spc="-35" dirty="0">
                <a:solidFill>
                  <a:srgbClr val="FAF9F7"/>
                </a:solidFill>
                <a:latin typeface="Arial" panose="020B0604020202020204" pitchFamily="34" charset="0"/>
                <a:cs typeface="Arial" panose="020B0604020202020204" pitchFamily="34" charset="0"/>
              </a:rPr>
              <a:t> </a:t>
            </a:r>
            <a:r>
              <a:rPr sz="2800" b="1" dirty="0">
                <a:solidFill>
                  <a:srgbClr val="FAF9F7"/>
                </a:solidFill>
                <a:latin typeface="Arial" panose="020B0604020202020204" pitchFamily="34" charset="0"/>
                <a:cs typeface="Arial" panose="020B0604020202020204" pitchFamily="34" charset="0"/>
              </a:rPr>
              <a:t>must</a:t>
            </a:r>
            <a:r>
              <a:rPr sz="2800" b="1" spc="-35" dirty="0">
                <a:solidFill>
                  <a:srgbClr val="FAF9F7"/>
                </a:solidFill>
                <a:latin typeface="Arial" panose="020B0604020202020204" pitchFamily="34" charset="0"/>
                <a:cs typeface="Arial" panose="020B0604020202020204" pitchFamily="34" charset="0"/>
              </a:rPr>
              <a:t> </a:t>
            </a:r>
            <a:r>
              <a:rPr sz="2800" b="1" dirty="0">
                <a:solidFill>
                  <a:srgbClr val="FAF9F7"/>
                </a:solidFill>
                <a:latin typeface="Arial" panose="020B0604020202020204" pitchFamily="34" charset="0"/>
                <a:cs typeface="Arial" panose="020B0604020202020204" pitchFamily="34" charset="0"/>
              </a:rPr>
              <a:t>legally</a:t>
            </a:r>
            <a:r>
              <a:rPr sz="2800" b="1" spc="-70" dirty="0">
                <a:solidFill>
                  <a:srgbClr val="FAF9F7"/>
                </a:solidFill>
                <a:latin typeface="Arial" panose="020B0604020202020204" pitchFamily="34" charset="0"/>
                <a:cs typeface="Arial" panose="020B0604020202020204" pitchFamily="34" charset="0"/>
              </a:rPr>
              <a:t> </a:t>
            </a:r>
            <a:r>
              <a:rPr sz="2800" b="1" dirty="0">
                <a:solidFill>
                  <a:srgbClr val="FAF9F7"/>
                </a:solidFill>
                <a:latin typeface="Arial" panose="020B0604020202020204" pitchFamily="34" charset="0"/>
                <a:cs typeface="Arial" panose="020B0604020202020204" pitchFamily="34" charset="0"/>
              </a:rPr>
              <a:t>ride</a:t>
            </a:r>
            <a:r>
              <a:rPr sz="2800" b="1" spc="-45" dirty="0">
                <a:solidFill>
                  <a:srgbClr val="FAF9F7"/>
                </a:solidFill>
                <a:latin typeface="Arial" panose="020B0604020202020204" pitchFamily="34" charset="0"/>
                <a:cs typeface="Arial" panose="020B0604020202020204" pitchFamily="34" charset="0"/>
              </a:rPr>
              <a:t> </a:t>
            </a:r>
            <a:r>
              <a:rPr sz="2800" b="1" spc="-25" dirty="0">
                <a:solidFill>
                  <a:srgbClr val="FAF9F7"/>
                </a:solidFill>
                <a:latin typeface="Arial" panose="020B0604020202020204" pitchFamily="34" charset="0"/>
                <a:cs typeface="Arial" panose="020B0604020202020204" pitchFamily="34" charset="0"/>
              </a:rPr>
              <a:t>in </a:t>
            </a:r>
            <a:r>
              <a:rPr sz="2800" b="1" dirty="0">
                <a:solidFill>
                  <a:srgbClr val="FAF9F7"/>
                </a:solidFill>
                <a:latin typeface="Arial" panose="020B0604020202020204" pitchFamily="34" charset="0"/>
                <a:cs typeface="Arial" panose="020B0604020202020204" pitchFamily="34" charset="0"/>
              </a:rPr>
              <a:t>which</a:t>
            </a:r>
            <a:r>
              <a:rPr sz="2800" b="1" spc="-15" dirty="0">
                <a:solidFill>
                  <a:srgbClr val="FAF9F7"/>
                </a:solidFill>
                <a:latin typeface="Arial" panose="020B0604020202020204" pitchFamily="34" charset="0"/>
                <a:cs typeface="Arial" panose="020B0604020202020204" pitchFamily="34" charset="0"/>
              </a:rPr>
              <a:t> </a:t>
            </a:r>
            <a:r>
              <a:rPr sz="2800" b="1" spc="-10" dirty="0">
                <a:solidFill>
                  <a:srgbClr val="FAF9F7"/>
                </a:solidFill>
                <a:latin typeface="Arial" panose="020B0604020202020204" pitchFamily="34" charset="0"/>
                <a:cs typeface="Arial" panose="020B0604020202020204" pitchFamily="34" charset="0"/>
              </a:rPr>
              <a:t>direction?</a:t>
            </a:r>
            <a:endParaRPr sz="2800" b="1" dirty="0">
              <a:latin typeface="Arial" panose="020B0604020202020204" pitchFamily="34" charset="0"/>
              <a:cs typeface="Arial" panose="020B0604020202020204" pitchFamily="34" charset="0"/>
            </a:endParaRPr>
          </a:p>
        </p:txBody>
      </p:sp>
      <p:sp>
        <p:nvSpPr>
          <p:cNvPr id="4" name="object 4"/>
          <p:cNvSpPr txBox="1"/>
          <p:nvPr/>
        </p:nvSpPr>
        <p:spPr>
          <a:xfrm>
            <a:off x="535940" y="1854834"/>
            <a:ext cx="7922260" cy="531877"/>
          </a:xfrm>
          <a:prstGeom prst="rect">
            <a:avLst/>
          </a:prstGeom>
        </p:spPr>
        <p:txBody>
          <a:bodyPr vert="horz" wrap="square" lIns="0" tIns="74295" rIns="0" bIns="0" rtlCol="0">
            <a:spAutoFit/>
          </a:bodyPr>
          <a:lstStyle/>
          <a:p>
            <a:pPr marL="756285" marR="5080" indent="-744220">
              <a:lnSpc>
                <a:spcPts val="3890"/>
              </a:lnSpc>
              <a:spcBef>
                <a:spcPts val="585"/>
              </a:spcBef>
              <a:tabLst>
                <a:tab pos="756285" algn="l"/>
              </a:tabLst>
            </a:pPr>
            <a:r>
              <a:rPr lang="en-US" sz="2800" spc="-25" dirty="0">
                <a:latin typeface="Arial" panose="020B0604020202020204" pitchFamily="34" charset="0"/>
                <a:cs typeface="Arial" panose="020B0604020202020204" pitchFamily="34" charset="0"/>
              </a:rPr>
              <a:t>A.</a:t>
            </a:r>
            <a:r>
              <a:rPr sz="2800" dirty="0">
                <a:latin typeface="Arial" panose="020B0604020202020204" pitchFamily="34" charset="0"/>
                <a:cs typeface="Arial" panose="020B0604020202020204" pitchFamily="34" charset="0"/>
              </a:rPr>
              <a:t>	Ride</a:t>
            </a:r>
            <a:r>
              <a:rPr sz="2800" spc="-2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in</a:t>
            </a:r>
            <a:r>
              <a:rPr sz="2800" spc="-5"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the</a:t>
            </a:r>
            <a:r>
              <a:rPr sz="2800" spc="-20" dirty="0">
                <a:latin typeface="Arial" panose="020B0604020202020204" pitchFamily="34" charset="0"/>
                <a:cs typeface="Arial" panose="020B0604020202020204" pitchFamily="34" charset="0"/>
              </a:rPr>
              <a:t> same </a:t>
            </a:r>
            <a:r>
              <a:rPr sz="2800" dirty="0">
                <a:latin typeface="Arial" panose="020B0604020202020204" pitchFamily="34" charset="0"/>
                <a:cs typeface="Arial" panose="020B0604020202020204" pitchFamily="34" charset="0"/>
              </a:rPr>
              <a:t>direction</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as</a:t>
            </a:r>
            <a:r>
              <a:rPr sz="2800" spc="-30" dirty="0">
                <a:latin typeface="Arial" panose="020B0604020202020204" pitchFamily="34" charset="0"/>
                <a:cs typeface="Arial" panose="020B0604020202020204" pitchFamily="34" charset="0"/>
              </a:rPr>
              <a:t> </a:t>
            </a:r>
            <a:r>
              <a:rPr sz="2800" spc="-25" dirty="0">
                <a:latin typeface="Arial" panose="020B0604020202020204" pitchFamily="34" charset="0"/>
                <a:cs typeface="Arial" panose="020B0604020202020204" pitchFamily="34" charset="0"/>
              </a:rPr>
              <a:t>traffic</a:t>
            </a:r>
            <a:endParaRPr sz="2800" dirty="0">
              <a:latin typeface="Arial" panose="020B0604020202020204" pitchFamily="34" charset="0"/>
              <a:cs typeface="Arial" panose="020B0604020202020204" pitchFamily="34" charset="0"/>
            </a:endParaRPr>
          </a:p>
        </p:txBody>
      </p:sp>
      <p:sp>
        <p:nvSpPr>
          <p:cNvPr id="5" name="object 5"/>
          <p:cNvSpPr txBox="1"/>
          <p:nvPr/>
        </p:nvSpPr>
        <p:spPr>
          <a:xfrm>
            <a:off x="535940" y="3538804"/>
            <a:ext cx="6703060" cy="532518"/>
          </a:xfrm>
          <a:prstGeom prst="rect">
            <a:avLst/>
          </a:prstGeom>
        </p:spPr>
        <p:txBody>
          <a:bodyPr vert="horz" wrap="square" lIns="0" tIns="74930" rIns="0" bIns="0" rtlCol="0">
            <a:spAutoFit/>
          </a:bodyPr>
          <a:lstStyle/>
          <a:p>
            <a:pPr marL="756285" marR="5080" indent="-744220">
              <a:lnSpc>
                <a:spcPts val="3890"/>
              </a:lnSpc>
              <a:spcBef>
                <a:spcPts val="590"/>
              </a:spcBef>
              <a:tabLst>
                <a:tab pos="756285" algn="l"/>
              </a:tabLst>
            </a:pPr>
            <a:r>
              <a:rPr lang="en-US" sz="2800" spc="-25" dirty="0">
                <a:latin typeface="Arial" panose="020B0604020202020204" pitchFamily="34" charset="0"/>
                <a:cs typeface="Arial" panose="020B0604020202020204" pitchFamily="34" charset="0"/>
              </a:rPr>
              <a:t>B.</a:t>
            </a:r>
            <a:r>
              <a:rPr sz="2800" dirty="0">
                <a:latin typeface="Arial" panose="020B0604020202020204" pitchFamily="34" charset="0"/>
                <a:cs typeface="Arial" panose="020B0604020202020204" pitchFamily="34" charset="0"/>
              </a:rPr>
              <a:t>	Ride</a:t>
            </a:r>
            <a:r>
              <a:rPr sz="2800" spc="-70" dirty="0">
                <a:latin typeface="Arial" panose="020B0604020202020204" pitchFamily="34" charset="0"/>
                <a:cs typeface="Arial" panose="020B0604020202020204" pitchFamily="34" charset="0"/>
              </a:rPr>
              <a:t> </a:t>
            </a:r>
            <a:r>
              <a:rPr sz="2800" dirty="0">
                <a:latin typeface="Arial" panose="020B0604020202020204" pitchFamily="34" charset="0"/>
                <a:cs typeface="Arial" panose="020B0604020202020204" pitchFamily="34" charset="0"/>
              </a:rPr>
              <a:t>facing</a:t>
            </a:r>
            <a:r>
              <a:rPr sz="2800" spc="-35" dirty="0">
                <a:latin typeface="Arial" panose="020B0604020202020204" pitchFamily="34" charset="0"/>
                <a:cs typeface="Arial" panose="020B0604020202020204" pitchFamily="34" charset="0"/>
              </a:rPr>
              <a:t> </a:t>
            </a:r>
            <a:r>
              <a:rPr sz="2800" spc="-10" dirty="0">
                <a:latin typeface="Arial" panose="020B0604020202020204" pitchFamily="34" charset="0"/>
                <a:cs typeface="Arial" panose="020B0604020202020204" pitchFamily="34" charset="0"/>
              </a:rPr>
              <a:t>oncoming traffic</a:t>
            </a:r>
            <a:endParaRP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0483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1"/>
            <a:ext cx="9124950" cy="1106507"/>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9A24B8D-37B0-1D8F-9B7C-FDA3EDC2FF34}"/>
              </a:ext>
            </a:extLst>
          </p:cNvPr>
          <p:cNvSpPr txBox="1"/>
          <p:nvPr/>
        </p:nvSpPr>
        <p:spPr>
          <a:xfrm>
            <a:off x="152400" y="76200"/>
            <a:ext cx="8839200" cy="954107"/>
          </a:xfrm>
          <a:prstGeom prst="rect">
            <a:avLst/>
          </a:prstGeom>
          <a:noFill/>
        </p:spPr>
        <p:txBody>
          <a:bodyPr wrap="square" rtlCol="0">
            <a:spAutoFit/>
          </a:bodyPr>
          <a:lstStyle/>
          <a:p>
            <a:pPr algn="ct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In Florida, people are legally allowed</a:t>
            </a:r>
          </a:p>
          <a:p>
            <a:pPr algn="ct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to</a:t>
            </a:r>
            <a:r>
              <a:rPr lang="en-US" sz="2800" b="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ride</a:t>
            </a:r>
            <a:r>
              <a:rPr lang="en-US" sz="2800" b="1" kern="100" dirty="0">
                <a:solidFill>
                  <a:schemeClr val="bg1"/>
                </a:solidFill>
                <a:latin typeface="Arial" panose="020B0604020202020204" pitchFamily="34" charset="0"/>
                <a:ea typeface="Calibri" panose="020F0502020204030204" pitchFamily="34" charset="0"/>
                <a:cs typeface="Times New Roman" panose="02020603050405020304" pitchFamily="18" charset="0"/>
              </a:rPr>
              <a:t> bicycles</a:t>
            </a:r>
            <a:r>
              <a:rPr lang="en-US" sz="2800" b="1" kern="1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on sidewalks.</a:t>
            </a:r>
            <a:endParaRPr lang="en-US"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EA95984-A17B-0A8C-8862-2A3A9D95F337}"/>
              </a:ext>
            </a:extLst>
          </p:cNvPr>
          <p:cNvSpPr txBox="1"/>
          <p:nvPr/>
        </p:nvSpPr>
        <p:spPr>
          <a:xfrm>
            <a:off x="1295400" y="1905000"/>
            <a:ext cx="5867400" cy="2616101"/>
          </a:xfrm>
          <a:prstGeom prst="rect">
            <a:avLst/>
          </a:prstGeom>
          <a:noFill/>
        </p:spPr>
        <p:txBody>
          <a:bodyPr wrap="square" rtlCol="0">
            <a:spAutoFit/>
          </a:bodyPr>
          <a:lstStyle/>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True </a:t>
            </a: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False</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I don’t know</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56940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0"/>
            <a:ext cx="9124950" cy="1600200"/>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E034469-6211-5533-A695-3255258F389D}"/>
              </a:ext>
            </a:extLst>
          </p:cNvPr>
          <p:cNvSpPr txBox="1"/>
          <p:nvPr/>
        </p:nvSpPr>
        <p:spPr>
          <a:xfrm>
            <a:off x="228600" y="152400"/>
            <a:ext cx="8610600" cy="1384995"/>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 do you believe is the </a:t>
            </a:r>
          </a:p>
          <a:p>
            <a:pPr algn="ctr"/>
            <a:r>
              <a:rPr lang="en-US" sz="2800" b="1" dirty="0">
                <a:solidFill>
                  <a:schemeClr val="bg1"/>
                </a:solidFill>
                <a:latin typeface="Arial" panose="020B0604020202020204" pitchFamily="34" charset="0"/>
                <a:cs typeface="Arial" panose="020B0604020202020204" pitchFamily="34" charset="0"/>
              </a:rPr>
              <a:t>MOST important behavior you can practice </a:t>
            </a:r>
          </a:p>
          <a:p>
            <a:pPr algn="ctr"/>
            <a:r>
              <a:rPr lang="en-US" sz="2800" b="1" dirty="0">
                <a:solidFill>
                  <a:schemeClr val="bg1"/>
                </a:solidFill>
                <a:latin typeface="Arial" panose="020B0604020202020204" pitchFamily="34" charset="0"/>
                <a:cs typeface="Arial" panose="020B0604020202020204" pitchFamily="34" charset="0"/>
              </a:rPr>
              <a:t>when walking?</a:t>
            </a:r>
          </a:p>
        </p:txBody>
      </p:sp>
      <p:sp>
        <p:nvSpPr>
          <p:cNvPr id="4" name="TextBox 3">
            <a:extLst>
              <a:ext uri="{FF2B5EF4-FFF2-40B4-BE49-F238E27FC236}">
                <a16:creationId xmlns:a16="http://schemas.microsoft.com/office/drawing/2014/main" id="{0440BDED-7A01-3902-8606-F4445AAB2D81}"/>
              </a:ext>
            </a:extLst>
          </p:cNvPr>
          <p:cNvSpPr txBox="1"/>
          <p:nvPr/>
        </p:nvSpPr>
        <p:spPr>
          <a:xfrm>
            <a:off x="685800" y="2133600"/>
            <a:ext cx="7162800" cy="4314643"/>
          </a:xfrm>
          <a:prstGeom prst="rect">
            <a:avLst/>
          </a:prstGeom>
          <a:noFill/>
        </p:spPr>
        <p:txBody>
          <a:bodyPr wrap="square" rtlCol="0">
            <a:spAutoFit/>
          </a:bodyPr>
          <a:lstStyle/>
          <a:p>
            <a:pPr marL="514350" marR="0" indent="-514350">
              <a:lnSpc>
                <a:spcPct val="107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Don’t drink and walk.</a:t>
            </a:r>
          </a:p>
          <a:p>
            <a:pPr marL="514350" marR="0" indent="-514350">
              <a:lnSpc>
                <a:spcPct val="107000"/>
              </a:lnSpc>
              <a:spcBef>
                <a:spcPts val="0"/>
              </a:spcBef>
              <a:spcAft>
                <a:spcPts val="800"/>
              </a:spcAft>
              <a:buFont typeface="+mj-lt"/>
              <a:buAutoNum type="alphaUcPeriod"/>
            </a:pP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lnSpc>
                <a:spcPct val="107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Wear bright colors.</a:t>
            </a:r>
          </a:p>
          <a:p>
            <a:pPr marL="514350" marR="0" indent="-514350">
              <a:lnSpc>
                <a:spcPct val="107000"/>
              </a:lnSpc>
              <a:spcBef>
                <a:spcPts val="0"/>
              </a:spcBef>
              <a:spcAft>
                <a:spcPts val="800"/>
              </a:spcAft>
              <a:buFont typeface="+mj-lt"/>
              <a:buAutoNum type="alphaUcPeriod"/>
            </a:pP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lnSpc>
                <a:spcPct val="107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Be alert. Expect the unexpected.</a:t>
            </a:r>
          </a:p>
          <a:p>
            <a:pPr marL="514350" marR="0" indent="-514350">
              <a:lnSpc>
                <a:spcPct val="107000"/>
              </a:lnSpc>
              <a:spcBef>
                <a:spcPts val="0"/>
              </a:spcBef>
              <a:spcAft>
                <a:spcPts val="800"/>
              </a:spcAft>
              <a:buFont typeface="+mj-lt"/>
              <a:buAutoNum type="alphaUcPeriod"/>
            </a:pP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514350" marR="0" indent="-514350">
              <a:lnSpc>
                <a:spcPct val="107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Follow the law.</a:t>
            </a:r>
          </a:p>
          <a:p>
            <a:endParaRPr lang="en-US" dirty="0"/>
          </a:p>
        </p:txBody>
      </p:sp>
    </p:spTree>
    <p:extLst>
      <p:ext uri="{BB962C8B-B14F-4D97-AF65-F5344CB8AC3E}">
        <p14:creationId xmlns:p14="http://schemas.microsoft.com/office/powerpoint/2010/main" val="2252800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770631" y="0"/>
            <a:ext cx="6373495" cy="6858000"/>
          </a:xfrm>
          <a:custGeom>
            <a:avLst/>
            <a:gdLst/>
            <a:ahLst/>
            <a:cxnLst/>
            <a:rect l="l" t="t" r="r" b="b"/>
            <a:pathLst>
              <a:path w="6373495" h="6858000">
                <a:moveTo>
                  <a:pt x="6373368" y="0"/>
                </a:moveTo>
                <a:lnTo>
                  <a:pt x="0" y="0"/>
                </a:lnTo>
                <a:lnTo>
                  <a:pt x="0" y="6858000"/>
                </a:lnTo>
                <a:lnTo>
                  <a:pt x="6373368" y="6858000"/>
                </a:lnTo>
                <a:lnTo>
                  <a:pt x="6373368" y="0"/>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2770505" y="0"/>
            <a:ext cx="6373495" cy="1427955"/>
          </a:xfrm>
          <a:prstGeom prst="rect">
            <a:avLst/>
          </a:prstGeom>
        </p:spPr>
        <p:txBody>
          <a:bodyPr vert="horz" wrap="square" lIns="0" tIns="194945" rIns="0" bIns="0" rtlCol="0">
            <a:spAutoFit/>
          </a:bodyPr>
          <a:lstStyle/>
          <a:p>
            <a:pPr marR="5080" algn="ctr">
              <a:spcBef>
                <a:spcPts val="1535"/>
              </a:spcBef>
            </a:pPr>
            <a:r>
              <a:rPr lang="en-US" b="1" dirty="0">
                <a:latin typeface="Arial"/>
                <a:cs typeface="Arial"/>
              </a:rPr>
              <a:t>Safety Starts with Me!</a:t>
            </a:r>
            <a:br>
              <a:rPr lang="en-US" b="1" dirty="0">
                <a:latin typeface="Arial"/>
                <a:cs typeface="Arial"/>
              </a:rPr>
            </a:br>
            <a:r>
              <a:rPr lang="en-US" b="1" dirty="0">
                <a:latin typeface="Arial"/>
                <a:cs typeface="Arial"/>
              </a:rPr>
              <a:t>Safety Starts with You!</a:t>
            </a:r>
            <a:endParaRPr b="1" dirty="0">
              <a:latin typeface="Arial"/>
              <a:cs typeface="Arial"/>
            </a:endParaRPr>
          </a:p>
        </p:txBody>
      </p:sp>
      <p:sp>
        <p:nvSpPr>
          <p:cNvPr id="4" name="object 4"/>
          <p:cNvSpPr txBox="1"/>
          <p:nvPr/>
        </p:nvSpPr>
        <p:spPr>
          <a:xfrm>
            <a:off x="3276600" y="1676400"/>
            <a:ext cx="5574030" cy="4524957"/>
          </a:xfrm>
          <a:prstGeom prst="rect">
            <a:avLst/>
          </a:prstGeom>
        </p:spPr>
        <p:txBody>
          <a:bodyPr vert="horz" wrap="square" lIns="0" tIns="213995" rIns="0" bIns="0" rtlCol="0">
            <a:spAutoFit/>
          </a:bodyPr>
          <a:lstStyle/>
          <a:p>
            <a:pPr marL="12700" marR="5080" indent="-7620" algn="ctr">
              <a:spcBef>
                <a:spcPts val="1685"/>
              </a:spcBef>
            </a:pPr>
            <a:r>
              <a:rPr sz="4000" dirty="0">
                <a:solidFill>
                  <a:srgbClr val="FFFFFF"/>
                </a:solidFill>
                <a:latin typeface="Arial" panose="020B0604020202020204" pitchFamily="34" charset="0"/>
                <a:cs typeface="Arial" panose="020B0604020202020204" pitchFamily="34" charset="0"/>
              </a:rPr>
              <a:t>I</a:t>
            </a:r>
            <a:r>
              <a:rPr sz="4000" spc="-70"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pledge</a:t>
            </a:r>
            <a:r>
              <a:rPr sz="4000" spc="-60"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to</a:t>
            </a:r>
            <a:r>
              <a:rPr sz="4000" spc="-60"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Walk,</a:t>
            </a:r>
            <a:r>
              <a:rPr sz="4000" spc="-55" dirty="0">
                <a:solidFill>
                  <a:srgbClr val="FFFFFF"/>
                </a:solidFill>
                <a:latin typeface="Arial" panose="020B0604020202020204" pitchFamily="34" charset="0"/>
                <a:cs typeface="Arial" panose="020B0604020202020204" pitchFamily="34" charset="0"/>
              </a:rPr>
              <a:t> </a:t>
            </a:r>
            <a:r>
              <a:rPr sz="4000" spc="-10" dirty="0">
                <a:solidFill>
                  <a:srgbClr val="FFFFFF"/>
                </a:solidFill>
                <a:latin typeface="Arial" panose="020B0604020202020204" pitchFamily="34" charset="0"/>
                <a:cs typeface="Arial" panose="020B0604020202020204" pitchFamily="34" charset="0"/>
              </a:rPr>
              <a:t>Bike, </a:t>
            </a:r>
            <a:r>
              <a:rPr sz="4000" dirty="0">
                <a:solidFill>
                  <a:srgbClr val="FFFFFF"/>
                </a:solidFill>
                <a:latin typeface="Arial" panose="020B0604020202020204" pitchFamily="34" charset="0"/>
                <a:cs typeface="Arial" panose="020B0604020202020204" pitchFamily="34" charset="0"/>
              </a:rPr>
              <a:t>and</a:t>
            </a:r>
            <a:r>
              <a:rPr sz="4000" spc="-85"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Drive</a:t>
            </a:r>
            <a:r>
              <a:rPr sz="4000" spc="-75" dirty="0">
                <a:solidFill>
                  <a:srgbClr val="FFFFFF"/>
                </a:solidFill>
                <a:latin typeface="Arial" panose="020B0604020202020204" pitchFamily="34" charset="0"/>
                <a:cs typeface="Arial" panose="020B0604020202020204" pitchFamily="34" charset="0"/>
              </a:rPr>
              <a:t> </a:t>
            </a:r>
            <a:r>
              <a:rPr sz="4000" spc="-40" dirty="0">
                <a:solidFill>
                  <a:srgbClr val="FFFFFF"/>
                </a:solidFill>
                <a:latin typeface="Arial" panose="020B0604020202020204" pitchFamily="34" charset="0"/>
                <a:cs typeface="Arial" panose="020B0604020202020204" pitchFamily="34" charset="0"/>
              </a:rPr>
              <a:t>safely,</a:t>
            </a:r>
            <a:r>
              <a:rPr sz="4000" spc="-95" dirty="0">
                <a:solidFill>
                  <a:srgbClr val="FFFFFF"/>
                </a:solidFill>
                <a:latin typeface="Arial" panose="020B0604020202020204" pitchFamily="34" charset="0"/>
                <a:cs typeface="Arial" panose="020B0604020202020204" pitchFamily="34" charset="0"/>
              </a:rPr>
              <a:t> </a:t>
            </a:r>
            <a:r>
              <a:rPr sz="4000" spc="-25" dirty="0">
                <a:solidFill>
                  <a:srgbClr val="FFFFFF"/>
                </a:solidFill>
                <a:latin typeface="Arial" panose="020B0604020202020204" pitchFamily="34" charset="0"/>
                <a:cs typeface="Arial" panose="020B0604020202020204" pitchFamily="34" charset="0"/>
              </a:rPr>
              <a:t>and </a:t>
            </a:r>
            <a:r>
              <a:rPr sz="4000" dirty="0">
                <a:solidFill>
                  <a:srgbClr val="FFFFFF"/>
                </a:solidFill>
                <a:latin typeface="Arial" panose="020B0604020202020204" pitchFamily="34" charset="0"/>
                <a:cs typeface="Arial" panose="020B0604020202020204" pitchFamily="34" charset="0"/>
              </a:rPr>
              <a:t>spread</a:t>
            </a:r>
            <a:r>
              <a:rPr sz="4000" spc="-65"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the</a:t>
            </a:r>
            <a:r>
              <a:rPr sz="4000" spc="-55"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word</a:t>
            </a:r>
            <a:r>
              <a:rPr sz="4000" spc="-60" dirty="0">
                <a:solidFill>
                  <a:srgbClr val="FFFFFF"/>
                </a:solidFill>
                <a:latin typeface="Arial" panose="020B0604020202020204" pitchFamily="34" charset="0"/>
                <a:cs typeface="Arial" panose="020B0604020202020204" pitchFamily="34" charset="0"/>
              </a:rPr>
              <a:t> </a:t>
            </a:r>
            <a:r>
              <a:rPr sz="4000" spc="-10" dirty="0">
                <a:solidFill>
                  <a:srgbClr val="FFFFFF"/>
                </a:solidFill>
                <a:latin typeface="Arial" panose="020B0604020202020204" pitchFamily="34" charset="0"/>
                <a:cs typeface="Arial" panose="020B0604020202020204" pitchFamily="34" charset="0"/>
              </a:rPr>
              <a:t>about </a:t>
            </a:r>
            <a:r>
              <a:rPr sz="4000" dirty="0">
                <a:solidFill>
                  <a:srgbClr val="FFFFFF"/>
                </a:solidFill>
                <a:latin typeface="Arial" panose="020B0604020202020204" pitchFamily="34" charset="0"/>
                <a:cs typeface="Arial" panose="020B0604020202020204" pitchFamily="34" charset="0"/>
              </a:rPr>
              <a:t>the</a:t>
            </a:r>
            <a:r>
              <a:rPr sz="4000" spc="-25"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importance</a:t>
            </a:r>
            <a:r>
              <a:rPr sz="4000" spc="-20"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of</a:t>
            </a:r>
            <a:r>
              <a:rPr sz="4000" spc="-20" dirty="0">
                <a:solidFill>
                  <a:srgbClr val="FFFFFF"/>
                </a:solidFill>
                <a:latin typeface="Arial" panose="020B0604020202020204" pitchFamily="34" charset="0"/>
                <a:cs typeface="Arial" panose="020B0604020202020204" pitchFamily="34" charset="0"/>
              </a:rPr>
              <a:t> safe </a:t>
            </a:r>
            <a:r>
              <a:rPr sz="4000" dirty="0">
                <a:solidFill>
                  <a:srgbClr val="FFFFFF"/>
                </a:solidFill>
                <a:latin typeface="Arial" panose="020B0604020202020204" pitchFamily="34" charset="0"/>
                <a:cs typeface="Arial" panose="020B0604020202020204" pitchFamily="34" charset="0"/>
              </a:rPr>
              <a:t>behaviors</a:t>
            </a:r>
            <a:r>
              <a:rPr sz="4000" spc="-120"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to</a:t>
            </a:r>
            <a:r>
              <a:rPr sz="4000" spc="-80"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my</a:t>
            </a:r>
            <a:r>
              <a:rPr sz="4000" spc="-90" dirty="0">
                <a:solidFill>
                  <a:srgbClr val="FFFFFF"/>
                </a:solidFill>
                <a:latin typeface="Arial" panose="020B0604020202020204" pitchFamily="34" charset="0"/>
                <a:cs typeface="Arial" panose="020B0604020202020204" pitchFamily="34" charset="0"/>
              </a:rPr>
              <a:t> </a:t>
            </a:r>
            <a:r>
              <a:rPr sz="4000" spc="-10" dirty="0">
                <a:solidFill>
                  <a:srgbClr val="FFFFFF"/>
                </a:solidFill>
                <a:latin typeface="Arial" panose="020B0604020202020204" pitchFamily="34" charset="0"/>
                <a:cs typeface="Arial" panose="020B0604020202020204" pitchFamily="34" charset="0"/>
              </a:rPr>
              <a:t>friends, </a:t>
            </a:r>
            <a:r>
              <a:rPr sz="4000" spc="-30" dirty="0">
                <a:solidFill>
                  <a:srgbClr val="FFFFFF"/>
                </a:solidFill>
                <a:latin typeface="Arial" panose="020B0604020202020204" pitchFamily="34" charset="0"/>
                <a:cs typeface="Arial" panose="020B0604020202020204" pitchFamily="34" charset="0"/>
              </a:rPr>
              <a:t>family,</a:t>
            </a:r>
            <a:r>
              <a:rPr sz="4000" spc="-210" dirty="0">
                <a:solidFill>
                  <a:srgbClr val="FFFFFF"/>
                </a:solidFill>
                <a:latin typeface="Arial" panose="020B0604020202020204" pitchFamily="34" charset="0"/>
                <a:cs typeface="Arial" panose="020B0604020202020204" pitchFamily="34" charset="0"/>
              </a:rPr>
              <a:t> </a:t>
            </a:r>
            <a:r>
              <a:rPr sz="4000" spc="-10" dirty="0">
                <a:solidFill>
                  <a:srgbClr val="FFFFFF"/>
                </a:solidFill>
                <a:latin typeface="Arial" panose="020B0604020202020204" pitchFamily="34" charset="0"/>
                <a:cs typeface="Arial" panose="020B0604020202020204" pitchFamily="34" charset="0"/>
              </a:rPr>
              <a:t>neighbors, </a:t>
            </a:r>
            <a:r>
              <a:rPr lang="en-US" sz="4000" dirty="0">
                <a:solidFill>
                  <a:srgbClr val="FFFFFF"/>
                </a:solidFill>
                <a:latin typeface="Arial" panose="020B0604020202020204" pitchFamily="34" charset="0"/>
                <a:cs typeface="Arial" panose="020B0604020202020204" pitchFamily="34" charset="0"/>
              </a:rPr>
              <a:t>co-workers,</a:t>
            </a:r>
            <a:r>
              <a:rPr sz="4000" spc="-50" dirty="0">
                <a:solidFill>
                  <a:srgbClr val="FFFFFF"/>
                </a:solidFill>
                <a:latin typeface="Arial" panose="020B0604020202020204" pitchFamily="34" charset="0"/>
                <a:cs typeface="Arial" panose="020B0604020202020204" pitchFamily="34" charset="0"/>
              </a:rPr>
              <a:t> </a:t>
            </a:r>
            <a:r>
              <a:rPr sz="4000" dirty="0">
                <a:solidFill>
                  <a:srgbClr val="FFFFFF"/>
                </a:solidFill>
                <a:latin typeface="Arial" panose="020B0604020202020204" pitchFamily="34" charset="0"/>
                <a:cs typeface="Arial" panose="020B0604020202020204" pitchFamily="34" charset="0"/>
              </a:rPr>
              <a:t>and</a:t>
            </a:r>
            <a:r>
              <a:rPr sz="4000" spc="-45" dirty="0">
                <a:solidFill>
                  <a:srgbClr val="FFFFFF"/>
                </a:solidFill>
                <a:latin typeface="Arial" panose="020B0604020202020204" pitchFamily="34" charset="0"/>
                <a:cs typeface="Arial" panose="020B0604020202020204" pitchFamily="34" charset="0"/>
              </a:rPr>
              <a:t> </a:t>
            </a:r>
            <a:r>
              <a:rPr sz="4000" spc="-10" dirty="0">
                <a:solidFill>
                  <a:srgbClr val="FFFFFF"/>
                </a:solidFill>
                <a:latin typeface="Arial" panose="020B0604020202020204" pitchFamily="34" charset="0"/>
                <a:cs typeface="Arial" panose="020B0604020202020204" pitchFamily="34" charset="0"/>
              </a:rPr>
              <a:t>others!</a:t>
            </a:r>
            <a:endParaRPr sz="4000" dirty="0">
              <a:latin typeface="Arial" panose="020B0604020202020204" pitchFamily="34" charset="0"/>
              <a:cs typeface="Arial" panose="020B0604020202020204" pitchFamily="34" charset="0"/>
            </a:endParaRPr>
          </a:p>
        </p:txBody>
      </p:sp>
      <p:pic>
        <p:nvPicPr>
          <p:cNvPr id="5" name="object 5"/>
          <p:cNvPicPr/>
          <p:nvPr/>
        </p:nvPicPr>
        <p:blipFill>
          <a:blip r:embed="rId3" cstate="print"/>
          <a:stretch>
            <a:fillRect/>
          </a:stretch>
        </p:blipFill>
        <p:spPr>
          <a:xfrm>
            <a:off x="0" y="914400"/>
            <a:ext cx="2770631" cy="5105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23754"/>
            <a:ext cx="9144000" cy="731520"/>
          </a:xfrm>
          <a:custGeom>
            <a:avLst/>
            <a:gdLst/>
            <a:ahLst/>
            <a:cxnLst/>
            <a:rect l="l" t="t" r="r" b="b"/>
            <a:pathLst>
              <a:path w="9144000" h="731519">
                <a:moveTo>
                  <a:pt x="9144000" y="0"/>
                </a:moveTo>
                <a:lnTo>
                  <a:pt x="0" y="0"/>
                </a:lnTo>
                <a:lnTo>
                  <a:pt x="0" y="731520"/>
                </a:lnTo>
                <a:lnTo>
                  <a:pt x="9144000" y="731520"/>
                </a:lnTo>
                <a:lnTo>
                  <a:pt x="9144000" y="0"/>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762000" y="32946"/>
            <a:ext cx="9700259" cy="627736"/>
          </a:xfrm>
          <a:prstGeom prst="rect">
            <a:avLst/>
          </a:prstGeom>
        </p:spPr>
        <p:txBody>
          <a:bodyPr vert="horz" wrap="square" lIns="0" tIns="12065" rIns="0" bIns="0" rtlCol="0">
            <a:spAutoFit/>
          </a:bodyPr>
          <a:lstStyle/>
          <a:p>
            <a:pPr marL="1035685" algn="ctr">
              <a:lnSpc>
                <a:spcPct val="100000"/>
              </a:lnSpc>
              <a:spcBef>
                <a:spcPts val="95"/>
              </a:spcBef>
            </a:pPr>
            <a:r>
              <a:rPr lang="en-US" spc="-80" dirty="0">
                <a:latin typeface="Arial" panose="020B0604020202020204" pitchFamily="34" charset="0"/>
                <a:cs typeface="Arial" panose="020B0604020202020204" pitchFamily="34" charset="0"/>
              </a:rPr>
              <a:t>Go</a:t>
            </a:r>
            <a:r>
              <a:rPr spc="-105"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Walk</a:t>
            </a:r>
            <a:r>
              <a:rPr spc="-100" dirty="0">
                <a:latin typeface="Arial" panose="020B0604020202020204" pitchFamily="34" charset="0"/>
                <a:cs typeface="Arial" panose="020B0604020202020204" pitchFamily="34" charset="0"/>
              </a:rPr>
              <a:t> </a:t>
            </a:r>
            <a:r>
              <a:rPr dirty="0">
                <a:latin typeface="Arial" panose="020B0604020202020204" pitchFamily="34" charset="0"/>
                <a:cs typeface="Arial" panose="020B0604020202020204" pitchFamily="34" charset="0"/>
              </a:rPr>
              <a:t>and</a:t>
            </a:r>
            <a:r>
              <a:rPr spc="-105" dirty="0">
                <a:latin typeface="Arial" panose="020B0604020202020204" pitchFamily="34" charset="0"/>
                <a:cs typeface="Arial" panose="020B0604020202020204" pitchFamily="34" charset="0"/>
              </a:rPr>
              <a:t> </a:t>
            </a:r>
            <a:r>
              <a:rPr spc="-10" dirty="0">
                <a:latin typeface="Arial" panose="020B0604020202020204" pitchFamily="34" charset="0"/>
                <a:cs typeface="Arial" panose="020B0604020202020204" pitchFamily="34" charset="0"/>
              </a:rPr>
              <a:t>Bike!!</a:t>
            </a:r>
          </a:p>
        </p:txBody>
      </p:sp>
      <p:sp>
        <p:nvSpPr>
          <p:cNvPr id="4" name="object 4"/>
          <p:cNvSpPr txBox="1"/>
          <p:nvPr/>
        </p:nvSpPr>
        <p:spPr>
          <a:xfrm>
            <a:off x="1566912" y="5200777"/>
            <a:ext cx="1058167" cy="382156"/>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Arial" panose="020B0604020202020204" pitchFamily="34" charset="0"/>
                <a:cs typeface="Arial" panose="020B0604020202020204" pitchFamily="34" charset="0"/>
              </a:rPr>
              <a:t>Health</a:t>
            </a:r>
            <a:endParaRPr sz="2400" dirty="0">
              <a:latin typeface="Arial" panose="020B0604020202020204" pitchFamily="34" charset="0"/>
              <a:cs typeface="Arial" panose="020B0604020202020204" pitchFamily="34" charset="0"/>
            </a:endParaRPr>
          </a:p>
        </p:txBody>
      </p:sp>
      <p:sp>
        <p:nvSpPr>
          <p:cNvPr id="8" name="object 8"/>
          <p:cNvSpPr txBox="1"/>
          <p:nvPr/>
        </p:nvSpPr>
        <p:spPr>
          <a:xfrm>
            <a:off x="1251426" y="5780530"/>
            <a:ext cx="1887350" cy="382156"/>
          </a:xfrm>
          <a:prstGeom prst="rect">
            <a:avLst/>
          </a:prstGeom>
        </p:spPr>
        <p:txBody>
          <a:bodyPr vert="horz" wrap="square" lIns="0" tIns="12700" rIns="0" bIns="0" rtlCol="0">
            <a:spAutoFit/>
          </a:bodyPr>
          <a:lstStyle/>
          <a:p>
            <a:pPr marL="12700">
              <a:lnSpc>
                <a:spcPct val="100000"/>
              </a:lnSpc>
              <a:spcBef>
                <a:spcPts val="100"/>
              </a:spcBef>
            </a:pPr>
            <a:r>
              <a:rPr sz="2400" b="1" spc="-10" dirty="0">
                <a:latin typeface="Arial" panose="020B0604020202020204" pitchFamily="34" charset="0"/>
                <a:cs typeface="Arial" panose="020B0604020202020204" pitchFamily="34" charset="0"/>
              </a:rPr>
              <a:t>Community</a:t>
            </a:r>
            <a:endParaRPr sz="2400" dirty="0">
              <a:latin typeface="Arial" panose="020B0604020202020204" pitchFamily="34" charset="0"/>
              <a:cs typeface="Arial" panose="020B0604020202020204" pitchFamily="34" charset="0"/>
            </a:endParaRPr>
          </a:p>
        </p:txBody>
      </p:sp>
      <p:sp>
        <p:nvSpPr>
          <p:cNvPr id="9" name="object 9"/>
          <p:cNvSpPr txBox="1"/>
          <p:nvPr/>
        </p:nvSpPr>
        <p:spPr>
          <a:xfrm>
            <a:off x="1022821" y="4679134"/>
            <a:ext cx="2171064" cy="382156"/>
          </a:xfrm>
          <a:prstGeom prst="rect">
            <a:avLst/>
          </a:prstGeom>
        </p:spPr>
        <p:txBody>
          <a:bodyPr vert="horz" wrap="square" lIns="0" tIns="12700" rIns="0" bIns="0" rtlCol="0">
            <a:spAutoFit/>
          </a:bodyPr>
          <a:lstStyle/>
          <a:p>
            <a:pPr marL="12700">
              <a:lnSpc>
                <a:spcPct val="100000"/>
              </a:lnSpc>
              <a:spcBef>
                <a:spcPts val="100"/>
              </a:spcBef>
            </a:pPr>
            <a:r>
              <a:rPr sz="2400" b="1" spc="-20" dirty="0">
                <a:latin typeface="Arial" panose="020B0604020202020204" pitchFamily="34" charset="0"/>
                <a:cs typeface="Arial" panose="020B0604020202020204" pitchFamily="34" charset="0"/>
              </a:rPr>
              <a:t>Transportation</a:t>
            </a:r>
            <a:endParaRPr sz="24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0C1DA11-6C27-B813-3A43-EF41F05236EB}"/>
              </a:ext>
            </a:extLst>
          </p:cNvPr>
          <p:cNvPicPr>
            <a:picLocks noChangeAspect="1"/>
          </p:cNvPicPr>
          <p:nvPr/>
        </p:nvPicPr>
        <p:blipFill>
          <a:blip r:embed="rId3"/>
          <a:stretch>
            <a:fillRect/>
          </a:stretch>
        </p:blipFill>
        <p:spPr>
          <a:xfrm>
            <a:off x="4996101" y="3610230"/>
            <a:ext cx="3437770" cy="3040558"/>
          </a:xfrm>
          <a:prstGeom prst="rect">
            <a:avLst/>
          </a:prstGeom>
        </p:spPr>
      </p:pic>
      <p:pic>
        <p:nvPicPr>
          <p:cNvPr id="11" name="Picture 10">
            <a:extLst>
              <a:ext uri="{FF2B5EF4-FFF2-40B4-BE49-F238E27FC236}">
                <a16:creationId xmlns:a16="http://schemas.microsoft.com/office/drawing/2014/main" id="{0A97553B-A28D-0F4E-53BA-D9BDD6334964}"/>
              </a:ext>
            </a:extLst>
          </p:cNvPr>
          <p:cNvPicPr>
            <a:picLocks noChangeAspect="1"/>
          </p:cNvPicPr>
          <p:nvPr/>
        </p:nvPicPr>
        <p:blipFill>
          <a:blip r:embed="rId4"/>
          <a:stretch>
            <a:fillRect/>
          </a:stretch>
        </p:blipFill>
        <p:spPr>
          <a:xfrm>
            <a:off x="214761" y="886392"/>
            <a:ext cx="3960681" cy="3653255"/>
          </a:xfrm>
          <a:prstGeom prst="rect">
            <a:avLst/>
          </a:prstGeom>
        </p:spPr>
      </p:pic>
      <p:pic>
        <p:nvPicPr>
          <p:cNvPr id="14" name="Picture 13">
            <a:extLst>
              <a:ext uri="{FF2B5EF4-FFF2-40B4-BE49-F238E27FC236}">
                <a16:creationId xmlns:a16="http://schemas.microsoft.com/office/drawing/2014/main" id="{55D40900-C71A-619A-CFDA-D723D487D443}"/>
              </a:ext>
            </a:extLst>
          </p:cNvPr>
          <p:cNvPicPr>
            <a:picLocks noChangeAspect="1"/>
          </p:cNvPicPr>
          <p:nvPr/>
        </p:nvPicPr>
        <p:blipFill>
          <a:blip r:embed="rId5"/>
          <a:stretch>
            <a:fillRect/>
          </a:stretch>
        </p:blipFill>
        <p:spPr>
          <a:xfrm>
            <a:off x="4751679" y="802416"/>
            <a:ext cx="3960681" cy="267919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04800"/>
            <a:ext cx="9144000" cy="1143000"/>
          </a:xfrm>
          <a:custGeom>
            <a:avLst/>
            <a:gdLst/>
            <a:ahLst/>
            <a:cxnLst/>
            <a:rect l="l" t="t" r="r" b="b"/>
            <a:pathLst>
              <a:path w="9144000" h="1143000">
                <a:moveTo>
                  <a:pt x="9144000" y="0"/>
                </a:moveTo>
                <a:lnTo>
                  <a:pt x="0" y="0"/>
                </a:lnTo>
                <a:lnTo>
                  <a:pt x="0" y="1143000"/>
                </a:lnTo>
                <a:lnTo>
                  <a:pt x="9144000" y="1143000"/>
                </a:lnTo>
                <a:lnTo>
                  <a:pt x="9144000" y="0"/>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0" y="514858"/>
            <a:ext cx="9144000" cy="635000"/>
          </a:xfrm>
          <a:prstGeom prst="rect">
            <a:avLst/>
          </a:prstGeom>
        </p:spPr>
        <p:txBody>
          <a:bodyPr vert="horz" wrap="square" lIns="0" tIns="12065" rIns="0" bIns="0" rtlCol="0">
            <a:spAutoFit/>
          </a:bodyPr>
          <a:lstStyle/>
          <a:p>
            <a:pPr marL="12700" algn="ctr">
              <a:lnSpc>
                <a:spcPct val="100000"/>
              </a:lnSpc>
              <a:spcBef>
                <a:spcPts val="95"/>
              </a:spcBef>
            </a:pPr>
            <a:r>
              <a:rPr lang="en-US" b="0" spc="-45" dirty="0">
                <a:latin typeface="Arial"/>
                <a:cs typeface="Arial"/>
              </a:rPr>
              <a:t>How Yo</a:t>
            </a:r>
            <a:r>
              <a:rPr lang="en-US" spc="-45" dirty="0">
                <a:latin typeface="Arial"/>
                <a:cs typeface="Arial"/>
              </a:rPr>
              <a:t>u Can Help</a:t>
            </a:r>
            <a:endParaRPr b="0" spc="-10" dirty="0">
              <a:latin typeface="Arial"/>
              <a:cs typeface="Arial"/>
            </a:endParaRPr>
          </a:p>
        </p:txBody>
      </p:sp>
      <p:sp>
        <p:nvSpPr>
          <p:cNvPr id="4" name="object 4"/>
          <p:cNvSpPr txBox="1"/>
          <p:nvPr/>
        </p:nvSpPr>
        <p:spPr>
          <a:xfrm>
            <a:off x="222250" y="5221491"/>
            <a:ext cx="8610600" cy="576440"/>
          </a:xfrm>
          <a:prstGeom prst="rect">
            <a:avLst/>
          </a:prstGeom>
          <a:solidFill>
            <a:srgbClr val="1D4587"/>
          </a:solidFill>
        </p:spPr>
        <p:txBody>
          <a:bodyPr vert="horz" wrap="square" lIns="0" tIns="83185" rIns="0" bIns="0" rtlCol="0" anchor="ctr">
            <a:spAutoFit/>
          </a:bodyPr>
          <a:lstStyle/>
          <a:p>
            <a:pPr marL="1905" algn="ctr">
              <a:lnSpc>
                <a:spcPct val="100000"/>
              </a:lnSpc>
              <a:spcBef>
                <a:spcPts val="655"/>
              </a:spcBef>
            </a:pPr>
            <a:endParaRPr sz="3200" dirty="0">
              <a:latin typeface="Arial"/>
              <a:cs typeface="Arial"/>
            </a:endParaRPr>
          </a:p>
        </p:txBody>
      </p:sp>
      <p:grpSp>
        <p:nvGrpSpPr>
          <p:cNvPr id="5" name="object 5"/>
          <p:cNvGrpSpPr/>
          <p:nvPr/>
        </p:nvGrpSpPr>
        <p:grpSpPr>
          <a:xfrm>
            <a:off x="215900" y="1981200"/>
            <a:ext cx="8623300" cy="3355340"/>
            <a:chOff x="222250" y="1900173"/>
            <a:chExt cx="8623300" cy="3355340"/>
          </a:xfrm>
        </p:grpSpPr>
        <p:sp>
          <p:nvSpPr>
            <p:cNvPr id="6" name="object 6"/>
            <p:cNvSpPr/>
            <p:nvPr/>
          </p:nvSpPr>
          <p:spPr>
            <a:xfrm>
              <a:off x="228600" y="4126991"/>
              <a:ext cx="8610600" cy="1122045"/>
            </a:xfrm>
            <a:custGeom>
              <a:avLst/>
              <a:gdLst/>
              <a:ahLst/>
              <a:cxnLst/>
              <a:rect l="l" t="t" r="r" b="b"/>
              <a:pathLst>
                <a:path w="8610600" h="1122045">
                  <a:moveTo>
                    <a:pt x="8610600" y="0"/>
                  </a:moveTo>
                  <a:lnTo>
                    <a:pt x="0" y="0"/>
                  </a:lnTo>
                  <a:lnTo>
                    <a:pt x="0" y="728852"/>
                  </a:lnTo>
                  <a:lnTo>
                    <a:pt x="4165091" y="728852"/>
                  </a:lnTo>
                  <a:lnTo>
                    <a:pt x="4165091" y="841247"/>
                  </a:lnTo>
                  <a:lnTo>
                    <a:pt x="4024884" y="841247"/>
                  </a:lnTo>
                  <a:lnTo>
                    <a:pt x="4305300" y="1121663"/>
                  </a:lnTo>
                  <a:lnTo>
                    <a:pt x="4585716" y="841247"/>
                  </a:lnTo>
                  <a:lnTo>
                    <a:pt x="4445508" y="841247"/>
                  </a:lnTo>
                  <a:lnTo>
                    <a:pt x="4445508" y="728852"/>
                  </a:lnTo>
                  <a:lnTo>
                    <a:pt x="8610600" y="728852"/>
                  </a:lnTo>
                  <a:lnTo>
                    <a:pt x="8610600" y="0"/>
                  </a:lnTo>
                  <a:close/>
                </a:path>
              </a:pathLst>
            </a:custGeom>
            <a:solidFill>
              <a:srgbClr val="8496AF"/>
            </a:solidFill>
          </p:spPr>
          <p:txBody>
            <a:bodyPr wrap="square" lIns="0" tIns="0" rIns="0" bIns="0" rtlCol="0"/>
            <a:lstStyle/>
            <a:p>
              <a:endParaRPr/>
            </a:p>
          </p:txBody>
        </p:sp>
        <p:sp>
          <p:nvSpPr>
            <p:cNvPr id="7" name="object 7"/>
            <p:cNvSpPr/>
            <p:nvPr/>
          </p:nvSpPr>
          <p:spPr>
            <a:xfrm>
              <a:off x="228600" y="4126991"/>
              <a:ext cx="8610600" cy="1122045"/>
            </a:xfrm>
            <a:custGeom>
              <a:avLst/>
              <a:gdLst/>
              <a:ahLst/>
              <a:cxnLst/>
              <a:rect l="l" t="t" r="r" b="b"/>
              <a:pathLst>
                <a:path w="8610600" h="1122045">
                  <a:moveTo>
                    <a:pt x="8610600" y="728852"/>
                  </a:moveTo>
                  <a:lnTo>
                    <a:pt x="4445508" y="728852"/>
                  </a:lnTo>
                  <a:lnTo>
                    <a:pt x="4445508" y="841247"/>
                  </a:lnTo>
                  <a:lnTo>
                    <a:pt x="4585716" y="841247"/>
                  </a:lnTo>
                  <a:lnTo>
                    <a:pt x="4305300" y="1121663"/>
                  </a:lnTo>
                  <a:lnTo>
                    <a:pt x="4024884" y="841247"/>
                  </a:lnTo>
                  <a:lnTo>
                    <a:pt x="4165091" y="841247"/>
                  </a:lnTo>
                  <a:lnTo>
                    <a:pt x="4165091" y="728852"/>
                  </a:lnTo>
                  <a:lnTo>
                    <a:pt x="0" y="728852"/>
                  </a:lnTo>
                  <a:lnTo>
                    <a:pt x="0" y="0"/>
                  </a:lnTo>
                  <a:lnTo>
                    <a:pt x="8610600" y="0"/>
                  </a:lnTo>
                  <a:lnTo>
                    <a:pt x="8610600" y="728852"/>
                  </a:lnTo>
                  <a:close/>
                </a:path>
              </a:pathLst>
            </a:custGeom>
            <a:ln w="12700">
              <a:solidFill>
                <a:srgbClr val="FFFFFF"/>
              </a:solidFill>
            </a:ln>
          </p:spPr>
          <p:txBody>
            <a:bodyPr wrap="square" lIns="0" tIns="0" rIns="0" bIns="0" rtlCol="0"/>
            <a:lstStyle/>
            <a:p>
              <a:endParaRPr/>
            </a:p>
          </p:txBody>
        </p:sp>
        <p:sp>
          <p:nvSpPr>
            <p:cNvPr id="8" name="object 8"/>
            <p:cNvSpPr/>
            <p:nvPr/>
          </p:nvSpPr>
          <p:spPr>
            <a:xfrm>
              <a:off x="228600" y="3017519"/>
              <a:ext cx="8610600" cy="1122045"/>
            </a:xfrm>
            <a:custGeom>
              <a:avLst/>
              <a:gdLst/>
              <a:ahLst/>
              <a:cxnLst/>
              <a:rect l="l" t="t" r="r" b="b"/>
              <a:pathLst>
                <a:path w="8610600" h="1122045">
                  <a:moveTo>
                    <a:pt x="8610600" y="0"/>
                  </a:moveTo>
                  <a:lnTo>
                    <a:pt x="0" y="0"/>
                  </a:lnTo>
                  <a:lnTo>
                    <a:pt x="0" y="728852"/>
                  </a:lnTo>
                  <a:lnTo>
                    <a:pt x="4165091" y="728852"/>
                  </a:lnTo>
                  <a:lnTo>
                    <a:pt x="4165091" y="841247"/>
                  </a:lnTo>
                  <a:lnTo>
                    <a:pt x="4024884" y="841247"/>
                  </a:lnTo>
                  <a:lnTo>
                    <a:pt x="4305300" y="1121663"/>
                  </a:lnTo>
                  <a:lnTo>
                    <a:pt x="4585716" y="841247"/>
                  </a:lnTo>
                  <a:lnTo>
                    <a:pt x="4445508" y="841247"/>
                  </a:lnTo>
                  <a:lnTo>
                    <a:pt x="4445508" y="728852"/>
                  </a:lnTo>
                  <a:lnTo>
                    <a:pt x="8610600" y="728852"/>
                  </a:lnTo>
                  <a:lnTo>
                    <a:pt x="8610600" y="0"/>
                  </a:lnTo>
                  <a:close/>
                </a:path>
              </a:pathLst>
            </a:custGeom>
            <a:solidFill>
              <a:srgbClr val="1D4587"/>
            </a:solidFill>
          </p:spPr>
          <p:txBody>
            <a:bodyPr wrap="square" lIns="0" tIns="0" rIns="0" bIns="0" rtlCol="0"/>
            <a:lstStyle/>
            <a:p>
              <a:endParaRPr/>
            </a:p>
          </p:txBody>
        </p:sp>
        <p:sp>
          <p:nvSpPr>
            <p:cNvPr id="9" name="object 9"/>
            <p:cNvSpPr/>
            <p:nvPr/>
          </p:nvSpPr>
          <p:spPr>
            <a:xfrm>
              <a:off x="228600" y="3017519"/>
              <a:ext cx="8610600" cy="1122045"/>
            </a:xfrm>
            <a:custGeom>
              <a:avLst/>
              <a:gdLst/>
              <a:ahLst/>
              <a:cxnLst/>
              <a:rect l="l" t="t" r="r" b="b"/>
              <a:pathLst>
                <a:path w="8610600" h="1122045">
                  <a:moveTo>
                    <a:pt x="8610600" y="728852"/>
                  </a:moveTo>
                  <a:lnTo>
                    <a:pt x="4445508" y="728852"/>
                  </a:lnTo>
                  <a:lnTo>
                    <a:pt x="4445508" y="841247"/>
                  </a:lnTo>
                  <a:lnTo>
                    <a:pt x="4585716" y="841247"/>
                  </a:lnTo>
                  <a:lnTo>
                    <a:pt x="4305300" y="1121663"/>
                  </a:lnTo>
                  <a:lnTo>
                    <a:pt x="4024884" y="841247"/>
                  </a:lnTo>
                  <a:lnTo>
                    <a:pt x="4165091" y="841247"/>
                  </a:lnTo>
                  <a:lnTo>
                    <a:pt x="4165091" y="728852"/>
                  </a:lnTo>
                  <a:lnTo>
                    <a:pt x="0" y="728852"/>
                  </a:lnTo>
                  <a:lnTo>
                    <a:pt x="0" y="0"/>
                  </a:lnTo>
                  <a:lnTo>
                    <a:pt x="8610600" y="0"/>
                  </a:lnTo>
                  <a:lnTo>
                    <a:pt x="8610600" y="728852"/>
                  </a:lnTo>
                  <a:close/>
                </a:path>
              </a:pathLst>
            </a:custGeom>
            <a:ln w="12700">
              <a:solidFill>
                <a:srgbClr val="FFFFFF"/>
              </a:solidFill>
            </a:ln>
          </p:spPr>
          <p:txBody>
            <a:bodyPr wrap="square" lIns="0" tIns="0" rIns="0" bIns="0" rtlCol="0"/>
            <a:lstStyle/>
            <a:p>
              <a:endParaRPr/>
            </a:p>
          </p:txBody>
        </p:sp>
        <p:sp>
          <p:nvSpPr>
            <p:cNvPr id="10" name="object 10"/>
            <p:cNvSpPr/>
            <p:nvPr/>
          </p:nvSpPr>
          <p:spPr>
            <a:xfrm>
              <a:off x="228600" y="1906523"/>
              <a:ext cx="8610600" cy="1122045"/>
            </a:xfrm>
            <a:custGeom>
              <a:avLst/>
              <a:gdLst/>
              <a:ahLst/>
              <a:cxnLst/>
              <a:rect l="l" t="t" r="r" b="b"/>
              <a:pathLst>
                <a:path w="8610600" h="1122045">
                  <a:moveTo>
                    <a:pt x="8610600" y="0"/>
                  </a:moveTo>
                  <a:lnTo>
                    <a:pt x="0" y="0"/>
                  </a:lnTo>
                  <a:lnTo>
                    <a:pt x="0" y="728852"/>
                  </a:lnTo>
                  <a:lnTo>
                    <a:pt x="4165091" y="728852"/>
                  </a:lnTo>
                  <a:lnTo>
                    <a:pt x="4165091" y="841248"/>
                  </a:lnTo>
                  <a:lnTo>
                    <a:pt x="4024884" y="841248"/>
                  </a:lnTo>
                  <a:lnTo>
                    <a:pt x="4305300" y="1121664"/>
                  </a:lnTo>
                  <a:lnTo>
                    <a:pt x="4585716" y="841248"/>
                  </a:lnTo>
                  <a:lnTo>
                    <a:pt x="4445508" y="841248"/>
                  </a:lnTo>
                  <a:lnTo>
                    <a:pt x="4445508" y="728852"/>
                  </a:lnTo>
                  <a:lnTo>
                    <a:pt x="8610600" y="728852"/>
                  </a:lnTo>
                  <a:lnTo>
                    <a:pt x="8610600" y="0"/>
                  </a:lnTo>
                  <a:close/>
                </a:path>
              </a:pathLst>
            </a:custGeom>
            <a:solidFill>
              <a:srgbClr val="8496AF"/>
            </a:solidFill>
          </p:spPr>
          <p:txBody>
            <a:bodyPr wrap="square" lIns="0" tIns="0" rIns="0" bIns="0" rtlCol="0"/>
            <a:lstStyle/>
            <a:p>
              <a:endParaRPr/>
            </a:p>
          </p:txBody>
        </p:sp>
        <p:sp>
          <p:nvSpPr>
            <p:cNvPr id="11" name="object 11"/>
            <p:cNvSpPr/>
            <p:nvPr/>
          </p:nvSpPr>
          <p:spPr>
            <a:xfrm>
              <a:off x="228600" y="1906523"/>
              <a:ext cx="8610600" cy="1122045"/>
            </a:xfrm>
            <a:custGeom>
              <a:avLst/>
              <a:gdLst/>
              <a:ahLst/>
              <a:cxnLst/>
              <a:rect l="l" t="t" r="r" b="b"/>
              <a:pathLst>
                <a:path w="8610600" h="1122045">
                  <a:moveTo>
                    <a:pt x="8610600" y="728852"/>
                  </a:moveTo>
                  <a:lnTo>
                    <a:pt x="4445508" y="728852"/>
                  </a:lnTo>
                  <a:lnTo>
                    <a:pt x="4445508" y="841248"/>
                  </a:lnTo>
                  <a:lnTo>
                    <a:pt x="4585716" y="841248"/>
                  </a:lnTo>
                  <a:lnTo>
                    <a:pt x="4305300" y="1121664"/>
                  </a:lnTo>
                  <a:lnTo>
                    <a:pt x="4024884" y="841248"/>
                  </a:lnTo>
                  <a:lnTo>
                    <a:pt x="4165091" y="841248"/>
                  </a:lnTo>
                  <a:lnTo>
                    <a:pt x="4165091" y="728852"/>
                  </a:lnTo>
                  <a:lnTo>
                    <a:pt x="0" y="728852"/>
                  </a:lnTo>
                  <a:lnTo>
                    <a:pt x="0" y="0"/>
                  </a:lnTo>
                  <a:lnTo>
                    <a:pt x="8610600" y="0"/>
                  </a:lnTo>
                  <a:lnTo>
                    <a:pt x="8610600" y="728852"/>
                  </a:lnTo>
                  <a:close/>
                </a:path>
              </a:pathLst>
            </a:custGeom>
            <a:ln w="12700">
              <a:solidFill>
                <a:srgbClr val="FFFFFF"/>
              </a:solidFill>
            </a:ln>
          </p:spPr>
          <p:txBody>
            <a:bodyPr wrap="square" lIns="0" tIns="0" rIns="0" bIns="0" rtlCol="0"/>
            <a:lstStyle/>
            <a:p>
              <a:endParaRPr/>
            </a:p>
          </p:txBody>
        </p:sp>
      </p:grpSp>
      <p:sp>
        <p:nvSpPr>
          <p:cNvPr id="12" name="object 12"/>
          <p:cNvSpPr txBox="1">
            <a:spLocks noGrp="1"/>
          </p:cNvSpPr>
          <p:nvPr>
            <p:ph type="body" idx="1"/>
          </p:nvPr>
        </p:nvSpPr>
        <p:spPr>
          <a:xfrm>
            <a:off x="0" y="2200910"/>
            <a:ext cx="9144000" cy="1547027"/>
          </a:xfrm>
          <a:prstGeom prst="rect">
            <a:avLst/>
          </a:prstGeom>
        </p:spPr>
        <p:txBody>
          <a:bodyPr vert="horz" wrap="square" lIns="0" tIns="12065" rIns="0" bIns="0" rtlCol="0">
            <a:spAutoFit/>
          </a:bodyPr>
          <a:lstStyle/>
          <a:p>
            <a:pPr algn="ctr">
              <a:lnSpc>
                <a:spcPct val="100000"/>
              </a:lnSpc>
              <a:spcBef>
                <a:spcPts val="95"/>
              </a:spcBef>
            </a:pPr>
            <a:r>
              <a:rPr sz="3200" dirty="0"/>
              <a:t>Refer</a:t>
            </a:r>
            <a:r>
              <a:rPr sz="3200" spc="-55" dirty="0"/>
              <a:t> </a:t>
            </a:r>
            <a:r>
              <a:rPr sz="3200" dirty="0"/>
              <a:t>a</a:t>
            </a:r>
            <a:r>
              <a:rPr sz="3200" spc="-50" dirty="0"/>
              <a:t> </a:t>
            </a:r>
            <a:r>
              <a:rPr sz="3200" dirty="0"/>
              <a:t>Friend</a:t>
            </a:r>
            <a:r>
              <a:rPr sz="3200" spc="-50" dirty="0"/>
              <a:t> </a:t>
            </a:r>
            <a:r>
              <a:rPr sz="3200" dirty="0"/>
              <a:t>/</a:t>
            </a:r>
            <a:r>
              <a:rPr sz="3200" spc="-50" dirty="0"/>
              <a:t> </a:t>
            </a:r>
            <a:r>
              <a:rPr sz="3200" spc="-10" dirty="0"/>
              <a:t>Group</a:t>
            </a:r>
          </a:p>
          <a:p>
            <a:pPr marL="12700" marR="5080" algn="ctr">
              <a:lnSpc>
                <a:spcPct val="250000"/>
              </a:lnSpc>
              <a:spcBef>
                <a:spcPts val="200"/>
              </a:spcBef>
            </a:pPr>
            <a:r>
              <a:rPr lang="en-US" sz="3200" spc="-10" dirty="0"/>
              <a:t>Share on </a:t>
            </a:r>
            <a:r>
              <a:rPr sz="3200" dirty="0"/>
              <a:t>Social</a:t>
            </a:r>
            <a:r>
              <a:rPr sz="3200" spc="-40" dirty="0"/>
              <a:t> </a:t>
            </a:r>
            <a:r>
              <a:rPr sz="3200" spc="-20" dirty="0"/>
              <a:t>Media</a:t>
            </a:r>
            <a:endParaRPr sz="3200" dirty="0"/>
          </a:p>
        </p:txBody>
      </p:sp>
      <p:sp>
        <p:nvSpPr>
          <p:cNvPr id="14" name="TextBox 13">
            <a:extLst>
              <a:ext uri="{FF2B5EF4-FFF2-40B4-BE49-F238E27FC236}">
                <a16:creationId xmlns:a16="http://schemas.microsoft.com/office/drawing/2014/main" id="{AABA7B74-1FE4-9767-9093-F1FB0DDC57E8}"/>
              </a:ext>
            </a:extLst>
          </p:cNvPr>
          <p:cNvSpPr txBox="1"/>
          <p:nvPr/>
        </p:nvSpPr>
        <p:spPr>
          <a:xfrm>
            <a:off x="1600200" y="3429000"/>
            <a:ext cx="5867400" cy="1318310"/>
          </a:xfrm>
          <a:prstGeom prst="rect">
            <a:avLst/>
          </a:prstGeom>
          <a:noFill/>
        </p:spPr>
        <p:txBody>
          <a:bodyPr wrap="square">
            <a:spAutoFit/>
          </a:bodyPr>
          <a:lstStyle/>
          <a:p>
            <a:pPr marL="1905" algn="ctr">
              <a:lnSpc>
                <a:spcPct val="100000"/>
              </a:lnSpc>
              <a:spcBef>
                <a:spcPts val="655"/>
              </a:spcBef>
            </a:pPr>
            <a:endParaRPr lang="en-US" sz="1800" dirty="0">
              <a:solidFill>
                <a:srgbClr val="FFFFFF"/>
              </a:solidFill>
              <a:latin typeface="Arial"/>
              <a:cs typeface="Arial"/>
            </a:endParaRPr>
          </a:p>
          <a:p>
            <a:pPr marL="1905" algn="ctr">
              <a:lnSpc>
                <a:spcPct val="100000"/>
              </a:lnSpc>
              <a:spcBef>
                <a:spcPts val="655"/>
              </a:spcBef>
            </a:pPr>
            <a:endParaRPr lang="en-US" dirty="0">
              <a:solidFill>
                <a:srgbClr val="FFFFFF"/>
              </a:solidFill>
              <a:latin typeface="Arial"/>
              <a:cs typeface="Arial"/>
            </a:endParaRPr>
          </a:p>
          <a:p>
            <a:pPr marL="1905" algn="ctr">
              <a:lnSpc>
                <a:spcPct val="100000"/>
              </a:lnSpc>
              <a:spcBef>
                <a:spcPts val="655"/>
              </a:spcBef>
            </a:pPr>
            <a:r>
              <a:rPr lang="en-US" sz="3200" dirty="0">
                <a:solidFill>
                  <a:srgbClr val="FFFFFF"/>
                </a:solidFill>
                <a:latin typeface="Arial"/>
                <a:cs typeface="Arial"/>
              </a:rPr>
              <a:t>Visit</a:t>
            </a:r>
            <a:r>
              <a:rPr lang="en-US" sz="3200" spc="-65" dirty="0">
                <a:solidFill>
                  <a:srgbClr val="FFFFFF"/>
                </a:solidFill>
                <a:latin typeface="Arial"/>
                <a:cs typeface="Arial"/>
              </a:rPr>
              <a:t> </a:t>
            </a:r>
            <a:r>
              <a:rPr lang="en-US" sz="3200" spc="-10" dirty="0">
                <a:solidFill>
                  <a:srgbClr val="FFFFFF"/>
                </a:solidFill>
                <a:latin typeface="Arial"/>
                <a:cs typeface="Arial"/>
                <a:hlinkClick r:id="rId4"/>
              </a:rPr>
              <a:t>WalkWiseFlorida.com</a:t>
            </a:r>
            <a:endParaRPr lang="en-US" sz="3200" dirty="0">
              <a:latin typeface="Arial"/>
              <a:cs typeface="Arial"/>
            </a:endParaRPr>
          </a:p>
        </p:txBody>
      </p:sp>
      <p:sp>
        <p:nvSpPr>
          <p:cNvPr id="15" name="TextBox 14">
            <a:extLst>
              <a:ext uri="{FF2B5EF4-FFF2-40B4-BE49-F238E27FC236}">
                <a16:creationId xmlns:a16="http://schemas.microsoft.com/office/drawing/2014/main" id="{6CAAE037-DCE9-0AD5-8FF4-B493CCBE8920}"/>
              </a:ext>
            </a:extLst>
          </p:cNvPr>
          <p:cNvSpPr txBox="1"/>
          <p:nvPr/>
        </p:nvSpPr>
        <p:spPr>
          <a:xfrm>
            <a:off x="228600" y="5226418"/>
            <a:ext cx="8610600" cy="523220"/>
          </a:xfrm>
          <a:prstGeom prst="rect">
            <a:avLst/>
          </a:prstGeom>
          <a:noFill/>
        </p:spPr>
        <p:txBody>
          <a:bodyPr wrap="square" rtlCol="0">
            <a:spAutoFit/>
          </a:bodyPr>
          <a:lstStyle/>
          <a:p>
            <a:pPr algn="ctr"/>
            <a:r>
              <a:rPr lang="en-US" sz="2800" dirty="0">
                <a:solidFill>
                  <a:schemeClr val="bg1"/>
                </a:solidFill>
              </a:rPr>
              <a:t>Visit the FDOT District 5 Office of Safety website</a:t>
            </a:r>
          </a:p>
        </p:txBody>
      </p:sp>
      <p:sp>
        <p:nvSpPr>
          <p:cNvPr id="16" name="TextBox 15">
            <a:extLst>
              <a:ext uri="{FF2B5EF4-FFF2-40B4-BE49-F238E27FC236}">
                <a16:creationId xmlns:a16="http://schemas.microsoft.com/office/drawing/2014/main" id="{FA7961E7-D010-C152-C125-54CD2669186B}"/>
              </a:ext>
            </a:extLst>
          </p:cNvPr>
          <p:cNvSpPr txBox="1"/>
          <p:nvPr/>
        </p:nvSpPr>
        <p:spPr>
          <a:xfrm>
            <a:off x="4114800" y="5819654"/>
            <a:ext cx="4260850" cy="369332"/>
          </a:xfrm>
          <a:prstGeom prst="rect">
            <a:avLst/>
          </a:prstGeom>
          <a:noFill/>
        </p:spPr>
        <p:txBody>
          <a:bodyPr wrap="square" rtlCol="0">
            <a:spAutoFit/>
          </a:bodyPr>
          <a:lstStyle/>
          <a:p>
            <a:pPr algn="r"/>
            <a:r>
              <a:rPr lang="en-US" dirty="0"/>
              <a:t>fdot.gov/d5safety</a:t>
            </a:r>
          </a:p>
        </p:txBody>
      </p:sp>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urple and blue logo&#10;&#10;Description automatically generated">
            <a:extLst>
              <a:ext uri="{FF2B5EF4-FFF2-40B4-BE49-F238E27FC236}">
                <a16:creationId xmlns:a16="http://schemas.microsoft.com/office/drawing/2014/main" id="{634B3D35-407B-C3F3-E6A5-A91F509AE8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059" y="1997130"/>
            <a:ext cx="5881882" cy="2395174"/>
          </a:xfrm>
          <a:prstGeom prst="rect">
            <a:avLst/>
          </a:prstGeom>
        </p:spPr>
      </p:pic>
      <p:sp>
        <p:nvSpPr>
          <p:cNvPr id="6" name="TextBox 5">
            <a:extLst>
              <a:ext uri="{FF2B5EF4-FFF2-40B4-BE49-F238E27FC236}">
                <a16:creationId xmlns:a16="http://schemas.microsoft.com/office/drawing/2014/main" id="{28AD629F-48CF-BAF7-6664-F0D7A70C9622}"/>
              </a:ext>
            </a:extLst>
          </p:cNvPr>
          <p:cNvSpPr txBox="1"/>
          <p:nvPr/>
        </p:nvSpPr>
        <p:spPr>
          <a:xfrm>
            <a:off x="457200" y="304800"/>
            <a:ext cx="8458200" cy="1815882"/>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An average of </a:t>
            </a:r>
            <a:r>
              <a:rPr lang="en-US" sz="2800" b="1" dirty="0">
                <a:solidFill>
                  <a:srgbClr val="4A2D5B"/>
                </a:solidFill>
                <a:latin typeface="Arial" panose="020B0604020202020204" pitchFamily="34" charset="0"/>
                <a:cs typeface="Arial" panose="020B0604020202020204" pitchFamily="34" charset="0"/>
              </a:rPr>
              <a:t>9</a:t>
            </a:r>
            <a:r>
              <a:rPr lang="en-US" sz="2800" dirty="0">
                <a:latin typeface="Arial" panose="020B0604020202020204" pitchFamily="34" charset="0"/>
                <a:cs typeface="Arial" panose="020B0604020202020204" pitchFamily="34" charset="0"/>
              </a:rPr>
              <a:t> </a:t>
            </a:r>
            <a:r>
              <a:rPr lang="en-US" sz="2800" b="1" dirty="0">
                <a:solidFill>
                  <a:srgbClr val="4A2D5B"/>
                </a:solidFill>
                <a:latin typeface="Arial" panose="020B0604020202020204" pitchFamily="34" charset="0"/>
                <a:cs typeface="Arial" panose="020B0604020202020204" pitchFamily="34" charset="0"/>
              </a:rPr>
              <a:t>people die </a:t>
            </a:r>
            <a:r>
              <a:rPr lang="en-US" sz="2800" dirty="0">
                <a:latin typeface="Arial" panose="020B0604020202020204" pitchFamily="34" charset="0"/>
                <a:cs typeface="Arial" panose="020B0604020202020204" pitchFamily="34" charset="0"/>
              </a:rPr>
              <a:t>and </a:t>
            </a:r>
            <a:r>
              <a:rPr lang="en-US" sz="2800" b="1" dirty="0">
                <a:solidFill>
                  <a:srgbClr val="4A2D5B"/>
                </a:solidFill>
                <a:latin typeface="Arial" panose="020B0604020202020204" pitchFamily="34" charset="0"/>
                <a:cs typeface="Arial" panose="020B0604020202020204" pitchFamily="34" charset="0"/>
              </a:rPr>
              <a:t>49 people are seriously injured</a:t>
            </a:r>
            <a:r>
              <a:rPr lang="en-US" sz="2800" dirty="0">
                <a:latin typeface="Arial" panose="020B0604020202020204" pitchFamily="34" charset="0"/>
                <a:cs typeface="Arial" panose="020B0604020202020204" pitchFamily="34" charset="0"/>
              </a:rPr>
              <a:t> on Florida’s roadways </a:t>
            </a:r>
            <a:r>
              <a:rPr lang="en-US" sz="2800" b="1" dirty="0">
                <a:solidFill>
                  <a:srgbClr val="4A2D5B"/>
                </a:solidFill>
                <a:latin typeface="Arial" panose="020B0604020202020204" pitchFamily="34" charset="0"/>
                <a:cs typeface="Arial" panose="020B0604020202020204" pitchFamily="34" charset="0"/>
              </a:rPr>
              <a:t>EACH DAY</a:t>
            </a:r>
            <a:r>
              <a:rPr lang="en-US" sz="2800" dirty="0">
                <a:latin typeface="Arial" panose="020B0604020202020204" pitchFamily="34" charset="0"/>
                <a:cs typeface="Arial" panose="020B0604020202020204" pitchFamily="34" charset="0"/>
              </a:rPr>
              <a:t>.</a:t>
            </a:r>
          </a:p>
          <a:p>
            <a:endParaRPr lang="en-US" sz="2800" dirty="0">
              <a:latin typeface="Arial" panose="020B0604020202020204" pitchFamily="34" charset="0"/>
              <a:cs typeface="Arial" panose="020B0604020202020204" pitchFamily="34" charset="0"/>
            </a:endParaRPr>
          </a:p>
        </p:txBody>
      </p:sp>
      <p:pic>
        <p:nvPicPr>
          <p:cNvPr id="3" name="Picture 2" descr="A cartoon character driving a car&#10;&#10;Description automatically generated">
            <a:extLst>
              <a:ext uri="{FF2B5EF4-FFF2-40B4-BE49-F238E27FC236}">
                <a16:creationId xmlns:a16="http://schemas.microsoft.com/office/drawing/2014/main" id="{FEC816F6-A9BA-5AF5-2D9C-BF4AF8CE8C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210" y="4519109"/>
            <a:ext cx="3632789" cy="2344284"/>
          </a:xfrm>
          <a:prstGeom prst="rect">
            <a:avLst/>
          </a:prstGeom>
        </p:spPr>
      </p:pic>
      <p:sp>
        <p:nvSpPr>
          <p:cNvPr id="4" name="TextBox 3">
            <a:extLst>
              <a:ext uri="{FF2B5EF4-FFF2-40B4-BE49-F238E27FC236}">
                <a16:creationId xmlns:a16="http://schemas.microsoft.com/office/drawing/2014/main" id="{77ABE2CB-8595-0E8E-75AE-E5B988B0952F}"/>
              </a:ext>
            </a:extLst>
          </p:cNvPr>
          <p:cNvSpPr txBox="1"/>
          <p:nvPr/>
        </p:nvSpPr>
        <p:spPr>
          <a:xfrm>
            <a:off x="634410" y="4970383"/>
            <a:ext cx="4876800" cy="1354217"/>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Safety Begins with Me! </a:t>
            </a:r>
          </a:p>
          <a:p>
            <a:r>
              <a:rPr lang="en-US" sz="3200" b="1" dirty="0">
                <a:solidFill>
                  <a:srgbClr val="4A2D5B"/>
                </a:solidFill>
                <a:latin typeface="Arial" panose="020B0604020202020204" pitchFamily="34" charset="0"/>
                <a:cs typeface="Arial" panose="020B0604020202020204" pitchFamily="34" charset="0"/>
              </a:rPr>
              <a:t>Safety Begins with You!</a:t>
            </a:r>
          </a:p>
          <a:p>
            <a:endParaRPr lang="en-US" dirty="0"/>
          </a:p>
        </p:txBody>
      </p:sp>
    </p:spTree>
    <p:extLst>
      <p:ext uri="{BB962C8B-B14F-4D97-AF65-F5344CB8AC3E}">
        <p14:creationId xmlns:p14="http://schemas.microsoft.com/office/powerpoint/2010/main" val="1938002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22844" y="2016"/>
            <a:ext cx="9166844" cy="1219200"/>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46E271-6A46-0B28-A037-40C9C2635FF1}"/>
              </a:ext>
            </a:extLst>
          </p:cNvPr>
          <p:cNvSpPr txBox="1"/>
          <p:nvPr/>
        </p:nvSpPr>
        <p:spPr>
          <a:xfrm>
            <a:off x="0" y="155864"/>
            <a:ext cx="9144000"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Who is a pedestrian?</a:t>
            </a:r>
          </a:p>
        </p:txBody>
      </p:sp>
      <p:pic>
        <p:nvPicPr>
          <p:cNvPr id="5" name="Picture 4" descr="A person and person walking on a sidewalk&#10;&#10;Description automatically generated">
            <a:extLst>
              <a:ext uri="{FF2B5EF4-FFF2-40B4-BE49-F238E27FC236}">
                <a16:creationId xmlns:a16="http://schemas.microsoft.com/office/drawing/2014/main" id="{B8C9BF09-F1E2-B80A-CCF4-EBBCA9321B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294418"/>
            <a:ext cx="4074442" cy="2716704"/>
          </a:xfrm>
          <a:prstGeom prst="rect">
            <a:avLst/>
          </a:prstGeom>
        </p:spPr>
      </p:pic>
      <p:pic>
        <p:nvPicPr>
          <p:cNvPr id="6" name="Picture 5">
            <a:extLst>
              <a:ext uri="{FF2B5EF4-FFF2-40B4-BE49-F238E27FC236}">
                <a16:creationId xmlns:a16="http://schemas.microsoft.com/office/drawing/2014/main" id="{54C9E7E9-036A-0326-1842-9DF50B0AECDF}"/>
              </a:ext>
            </a:extLst>
          </p:cNvPr>
          <p:cNvPicPr>
            <a:picLocks noChangeAspect="1"/>
          </p:cNvPicPr>
          <p:nvPr/>
        </p:nvPicPr>
        <p:blipFill>
          <a:blip r:embed="rId4"/>
          <a:srcRect l="260" r="18073"/>
          <a:stretch>
            <a:fillRect/>
          </a:stretch>
        </p:blipFill>
        <p:spPr>
          <a:xfrm>
            <a:off x="3530142" y="4173634"/>
            <a:ext cx="5218245" cy="2465322"/>
          </a:xfrm>
          <a:prstGeom prst="rect">
            <a:avLst/>
          </a:prstGeom>
        </p:spPr>
      </p:pic>
      <p:pic>
        <p:nvPicPr>
          <p:cNvPr id="10" name="Picture 9">
            <a:extLst>
              <a:ext uri="{FF2B5EF4-FFF2-40B4-BE49-F238E27FC236}">
                <a16:creationId xmlns:a16="http://schemas.microsoft.com/office/drawing/2014/main" id="{9E00EAB5-CC15-BC44-E671-22D3E19F605C}"/>
              </a:ext>
            </a:extLst>
          </p:cNvPr>
          <p:cNvPicPr>
            <a:picLocks noChangeAspect="1"/>
          </p:cNvPicPr>
          <p:nvPr/>
        </p:nvPicPr>
        <p:blipFill>
          <a:blip r:embed="rId5"/>
          <a:stretch>
            <a:fillRect/>
          </a:stretch>
        </p:blipFill>
        <p:spPr>
          <a:xfrm>
            <a:off x="152400" y="4173633"/>
            <a:ext cx="3233526" cy="2465323"/>
          </a:xfrm>
          <a:prstGeom prst="rect">
            <a:avLst/>
          </a:prstGeom>
        </p:spPr>
      </p:pic>
      <p:pic>
        <p:nvPicPr>
          <p:cNvPr id="12" name="Picture 11">
            <a:extLst>
              <a:ext uri="{FF2B5EF4-FFF2-40B4-BE49-F238E27FC236}">
                <a16:creationId xmlns:a16="http://schemas.microsoft.com/office/drawing/2014/main" id="{E8D0C096-EEFD-9E5A-77F8-0C4B93F65294}"/>
              </a:ext>
            </a:extLst>
          </p:cNvPr>
          <p:cNvPicPr>
            <a:picLocks noChangeAspect="1"/>
          </p:cNvPicPr>
          <p:nvPr/>
        </p:nvPicPr>
        <p:blipFill>
          <a:blip r:embed="rId6"/>
          <a:srcRect l="6896" r="13794"/>
          <a:stretch>
            <a:fillRect/>
          </a:stretch>
        </p:blipFill>
        <p:spPr>
          <a:xfrm>
            <a:off x="4648200" y="1294418"/>
            <a:ext cx="3505200" cy="2692203"/>
          </a:xfrm>
          <a:prstGeom prst="rect">
            <a:avLst/>
          </a:prstGeom>
        </p:spPr>
      </p:pic>
    </p:spTree>
    <p:extLst>
      <p:ext uri="{BB962C8B-B14F-4D97-AF65-F5344CB8AC3E}">
        <p14:creationId xmlns:p14="http://schemas.microsoft.com/office/powerpoint/2010/main" val="24899486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26372"/>
            <a:ext cx="9124950" cy="1192827"/>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783034-80A0-2136-D314-6BA1A12F5EB7}"/>
              </a:ext>
            </a:extLst>
          </p:cNvPr>
          <p:cNvSpPr txBox="1"/>
          <p:nvPr/>
        </p:nvSpPr>
        <p:spPr>
          <a:xfrm>
            <a:off x="152400" y="145731"/>
            <a:ext cx="8839200" cy="954107"/>
          </a:xfrm>
          <a:prstGeom prst="rect">
            <a:avLst/>
          </a:prstGeom>
          <a:noFill/>
        </p:spPr>
        <p:txBody>
          <a:bodyPr wrap="square" rtlCol="0">
            <a:spAutoFit/>
          </a:bodyPr>
          <a:lstStyle/>
          <a:p>
            <a:pPr algn="ct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In your opinion, how safe are the roads in Florida </a:t>
            </a:r>
          </a:p>
          <a:p>
            <a:pPr algn="ct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for people who walk and bike?</a:t>
            </a:r>
            <a:endParaRPr lang="en-US" sz="2800"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F87E3B3-3D28-B32A-65AF-CD198261C78A}"/>
              </a:ext>
            </a:extLst>
          </p:cNvPr>
          <p:cNvSpPr txBox="1"/>
          <p:nvPr/>
        </p:nvSpPr>
        <p:spPr>
          <a:xfrm>
            <a:off x="914400" y="1600200"/>
            <a:ext cx="7467600" cy="3654527"/>
          </a:xfrm>
          <a:prstGeom prst="rect">
            <a:avLst/>
          </a:prstGeom>
          <a:noFill/>
        </p:spPr>
        <p:txBody>
          <a:bodyPr wrap="square" rtlCol="0">
            <a:spAutoFit/>
          </a:bodyPr>
          <a:lstStyle/>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Very safe</a:t>
            </a: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Somewhat safe</a:t>
            </a: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Neither safe nor unsafe</a:t>
            </a: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Somewhat unsafe</a:t>
            </a:r>
          </a:p>
          <a:p>
            <a:pPr marL="514350" marR="0" indent="-514350">
              <a:lnSpc>
                <a:spcPct val="150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Arial" panose="020B0604020202020204" pitchFamily="34" charset="0"/>
              </a:rPr>
              <a:t>Very unsafe</a:t>
            </a:r>
          </a:p>
        </p:txBody>
      </p:sp>
    </p:spTree>
    <p:extLst>
      <p:ext uri="{BB962C8B-B14F-4D97-AF65-F5344CB8AC3E}">
        <p14:creationId xmlns:p14="http://schemas.microsoft.com/office/powerpoint/2010/main" val="2108722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4008"/>
            <a:ext cx="9144000" cy="1325880"/>
          </a:xfrm>
          <a:custGeom>
            <a:avLst/>
            <a:gdLst/>
            <a:ahLst/>
            <a:cxnLst/>
            <a:rect l="l" t="t" r="r" b="b"/>
            <a:pathLst>
              <a:path w="9144000" h="1325880">
                <a:moveTo>
                  <a:pt x="0" y="1325879"/>
                </a:moveTo>
                <a:lnTo>
                  <a:pt x="9144000" y="1325879"/>
                </a:lnTo>
                <a:lnTo>
                  <a:pt x="9144000" y="0"/>
                </a:lnTo>
                <a:lnTo>
                  <a:pt x="0" y="0"/>
                </a:lnTo>
                <a:lnTo>
                  <a:pt x="0" y="1325879"/>
                </a:lnTo>
                <a:close/>
              </a:path>
            </a:pathLst>
          </a:custGeom>
          <a:solidFill>
            <a:srgbClr val="1D4587"/>
          </a:solidFill>
        </p:spPr>
        <p:txBody>
          <a:bodyPr wrap="square" lIns="0" tIns="0" rIns="0" bIns="0" rtlCol="0"/>
          <a:lstStyle/>
          <a:p>
            <a:endParaRPr/>
          </a:p>
        </p:txBody>
      </p:sp>
      <p:sp>
        <p:nvSpPr>
          <p:cNvPr id="3" name="object 3"/>
          <p:cNvSpPr txBox="1">
            <a:spLocks noGrp="1"/>
          </p:cNvSpPr>
          <p:nvPr>
            <p:ph type="title"/>
          </p:nvPr>
        </p:nvSpPr>
        <p:spPr>
          <a:xfrm>
            <a:off x="-387096" y="208789"/>
            <a:ext cx="9143998" cy="739766"/>
          </a:xfrm>
          <a:prstGeom prst="rect">
            <a:avLst/>
          </a:prstGeom>
        </p:spPr>
        <p:txBody>
          <a:bodyPr vert="horz" wrap="square" lIns="0" tIns="183972" rIns="0" bIns="0" rtlCol="0" anchor="ctr">
            <a:spAutoFit/>
          </a:bodyPr>
          <a:lstStyle/>
          <a:p>
            <a:pPr marL="781685" algn="ctr">
              <a:lnSpc>
                <a:spcPct val="100000"/>
              </a:lnSpc>
              <a:spcBef>
                <a:spcPts val="95"/>
              </a:spcBef>
            </a:pPr>
            <a:r>
              <a:rPr sz="3600" b="1" dirty="0">
                <a:latin typeface="Arial" panose="020B0604020202020204" pitchFamily="34" charset="0"/>
                <a:cs typeface="Arial" panose="020B0604020202020204" pitchFamily="34" charset="0"/>
              </a:rPr>
              <a:t>What</a:t>
            </a:r>
            <a:r>
              <a:rPr sz="3600" b="1" spc="-145" dirty="0">
                <a:latin typeface="Arial" panose="020B0604020202020204" pitchFamily="34" charset="0"/>
                <a:cs typeface="Arial" panose="020B0604020202020204" pitchFamily="34" charset="0"/>
              </a:rPr>
              <a:t> </a:t>
            </a:r>
            <a:r>
              <a:rPr sz="3600" b="1" spc="-10" dirty="0">
                <a:latin typeface="Arial" panose="020B0604020202020204" pitchFamily="34" charset="0"/>
                <a:cs typeface="Arial" panose="020B0604020202020204" pitchFamily="34" charset="0"/>
              </a:rPr>
              <a:t>makes</a:t>
            </a:r>
            <a:r>
              <a:rPr sz="3600" b="1" spc="-145" dirty="0">
                <a:latin typeface="Arial" panose="020B0604020202020204" pitchFamily="34" charset="0"/>
                <a:cs typeface="Arial" panose="020B0604020202020204" pitchFamily="34" charset="0"/>
              </a:rPr>
              <a:t> </a:t>
            </a:r>
            <a:r>
              <a:rPr sz="3600" b="1" dirty="0">
                <a:latin typeface="Arial" panose="020B0604020202020204" pitchFamily="34" charset="0"/>
                <a:cs typeface="Arial" panose="020B0604020202020204" pitchFamily="34" charset="0"/>
              </a:rPr>
              <a:t>you</a:t>
            </a:r>
            <a:r>
              <a:rPr sz="3600" b="1" spc="-140" dirty="0">
                <a:latin typeface="Arial" panose="020B0604020202020204" pitchFamily="34" charset="0"/>
                <a:cs typeface="Arial" panose="020B0604020202020204" pitchFamily="34" charset="0"/>
              </a:rPr>
              <a:t> </a:t>
            </a:r>
            <a:r>
              <a:rPr sz="3600" b="1" dirty="0">
                <a:latin typeface="Arial" panose="020B0604020202020204" pitchFamily="34" charset="0"/>
                <a:cs typeface="Arial" panose="020B0604020202020204" pitchFamily="34" charset="0"/>
              </a:rPr>
              <a:t>feel</a:t>
            </a:r>
            <a:r>
              <a:rPr sz="3600" b="1" spc="-150" dirty="0">
                <a:latin typeface="Arial" panose="020B0604020202020204" pitchFamily="34" charset="0"/>
                <a:cs typeface="Arial" panose="020B0604020202020204" pitchFamily="34" charset="0"/>
              </a:rPr>
              <a:t> </a:t>
            </a:r>
            <a:r>
              <a:rPr sz="3600" b="1" dirty="0">
                <a:latin typeface="Arial" panose="020B0604020202020204" pitchFamily="34" charset="0"/>
                <a:cs typeface="Arial" panose="020B0604020202020204" pitchFamily="34" charset="0"/>
              </a:rPr>
              <a:t>safe</a:t>
            </a:r>
            <a:r>
              <a:rPr sz="3600" b="1" spc="-140" dirty="0">
                <a:latin typeface="Arial" panose="020B0604020202020204" pitchFamily="34" charset="0"/>
                <a:cs typeface="Arial" panose="020B0604020202020204" pitchFamily="34" charset="0"/>
              </a:rPr>
              <a:t> </a:t>
            </a:r>
            <a:r>
              <a:rPr sz="3600" b="1" dirty="0">
                <a:latin typeface="Arial" panose="020B0604020202020204" pitchFamily="34" charset="0"/>
                <a:cs typeface="Arial" panose="020B0604020202020204" pitchFamily="34" charset="0"/>
              </a:rPr>
              <a:t>or</a:t>
            </a:r>
            <a:r>
              <a:rPr sz="3600" b="1" spc="-145" dirty="0">
                <a:latin typeface="Arial" panose="020B0604020202020204" pitchFamily="34" charset="0"/>
                <a:cs typeface="Arial" panose="020B0604020202020204" pitchFamily="34" charset="0"/>
              </a:rPr>
              <a:t> </a:t>
            </a:r>
            <a:r>
              <a:rPr sz="3600" b="1" spc="-10" dirty="0">
                <a:latin typeface="Arial" panose="020B0604020202020204" pitchFamily="34" charset="0"/>
                <a:cs typeface="Arial" panose="020B0604020202020204" pitchFamily="34" charset="0"/>
              </a:rPr>
              <a:t>unsafe?</a:t>
            </a:r>
          </a:p>
        </p:txBody>
      </p:sp>
      <p:pic>
        <p:nvPicPr>
          <p:cNvPr id="4" name="object 4"/>
          <p:cNvPicPr/>
          <p:nvPr/>
        </p:nvPicPr>
        <p:blipFill>
          <a:blip r:embed="rId3" cstate="print"/>
          <a:stretch>
            <a:fillRect/>
          </a:stretch>
        </p:blipFill>
        <p:spPr>
          <a:xfrm>
            <a:off x="4184903" y="4629911"/>
            <a:ext cx="4661915" cy="2019300"/>
          </a:xfrm>
          <a:prstGeom prst="rect">
            <a:avLst/>
          </a:prstGeom>
        </p:spPr>
      </p:pic>
      <p:pic>
        <p:nvPicPr>
          <p:cNvPr id="5" name="object 5"/>
          <p:cNvPicPr/>
          <p:nvPr/>
        </p:nvPicPr>
        <p:blipFill>
          <a:blip r:embed="rId4" cstate="print"/>
          <a:stretch>
            <a:fillRect/>
          </a:stretch>
        </p:blipFill>
        <p:spPr>
          <a:xfrm>
            <a:off x="381000" y="1600200"/>
            <a:ext cx="3744467" cy="2807208"/>
          </a:xfrm>
          <a:prstGeom prst="rect">
            <a:avLst/>
          </a:prstGeom>
        </p:spPr>
      </p:pic>
      <p:pic>
        <p:nvPicPr>
          <p:cNvPr id="6" name="object 6"/>
          <p:cNvPicPr/>
          <p:nvPr/>
        </p:nvPicPr>
        <p:blipFill>
          <a:blip r:embed="rId5" cstate="print"/>
          <a:stretch>
            <a:fillRect/>
          </a:stretch>
        </p:blipFill>
        <p:spPr>
          <a:xfrm>
            <a:off x="4840223" y="1600200"/>
            <a:ext cx="3744468" cy="2807208"/>
          </a:xfrm>
          <a:prstGeom prst="rect">
            <a:avLst/>
          </a:prstGeom>
        </p:spPr>
      </p:pic>
      <p:pic>
        <p:nvPicPr>
          <p:cNvPr id="7" name="object 7"/>
          <p:cNvPicPr/>
          <p:nvPr/>
        </p:nvPicPr>
        <p:blipFill>
          <a:blip r:embed="rId6" cstate="print"/>
          <a:stretch>
            <a:fillRect/>
          </a:stretch>
        </p:blipFill>
        <p:spPr>
          <a:xfrm>
            <a:off x="609600" y="4629911"/>
            <a:ext cx="3020568" cy="201320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BE5497-28F6-5809-0369-089306F64D17}"/>
              </a:ext>
            </a:extLst>
          </p:cNvPr>
          <p:cNvSpPr/>
          <p:nvPr/>
        </p:nvSpPr>
        <p:spPr>
          <a:xfrm>
            <a:off x="0" y="0"/>
            <a:ext cx="9220200" cy="1066800"/>
          </a:xfrm>
          <a:prstGeom prst="rect">
            <a:avLst/>
          </a:prstGeom>
          <a:solidFill>
            <a:srgbClr val="1D45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6D0E4F-96F2-6EC2-86B0-7EF638DDC8AF}"/>
              </a:ext>
            </a:extLst>
          </p:cNvPr>
          <p:cNvSpPr txBox="1"/>
          <p:nvPr/>
        </p:nvSpPr>
        <p:spPr>
          <a:xfrm>
            <a:off x="152400" y="56346"/>
            <a:ext cx="8686800" cy="954107"/>
          </a:xfrm>
          <a:prstGeom prst="rect">
            <a:avLst/>
          </a:prstGeom>
          <a:noFill/>
        </p:spPr>
        <p:txBody>
          <a:bodyPr wrap="square" rtlCol="0">
            <a:spAutoFit/>
          </a:bodyPr>
          <a:lstStyle/>
          <a:p>
            <a:pPr algn="ct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When sidewalks are not provided on a roadway, </a:t>
            </a:r>
          </a:p>
          <a:p>
            <a:pPr algn="ctr"/>
            <a:r>
              <a:rPr lang="en-US" sz="2800" b="1" dirty="0">
                <a:solidFill>
                  <a:schemeClr val="bg1"/>
                </a:solidFill>
                <a:latin typeface="Arial" panose="020B0604020202020204" pitchFamily="34" charset="0"/>
                <a:ea typeface="Calibri" panose="020F0502020204030204" pitchFamily="34" charset="0"/>
                <a:cs typeface="Arial" panose="020B0604020202020204" pitchFamily="34" charset="0"/>
              </a:rPr>
              <a:t>where should you walk?</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28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190C611-14EB-09F1-56A8-EFC04068FEF5}"/>
              </a:ext>
            </a:extLst>
          </p:cNvPr>
          <p:cNvSpPr txBox="1"/>
          <p:nvPr/>
        </p:nvSpPr>
        <p:spPr>
          <a:xfrm>
            <a:off x="685800" y="1600200"/>
            <a:ext cx="7467600" cy="3084819"/>
          </a:xfrm>
          <a:prstGeom prst="rect">
            <a:avLst/>
          </a:prstGeom>
          <a:noFill/>
        </p:spPr>
        <p:txBody>
          <a:bodyPr wrap="square" rtlCol="0">
            <a:spAutoFit/>
          </a:bodyPr>
          <a:lstStyle/>
          <a:p>
            <a:pPr marL="514350" marR="0" indent="-514350">
              <a:lnSpc>
                <a:spcPct val="107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Walk facing traffic </a:t>
            </a:r>
            <a:br>
              <a:rPr lang="en-US" sz="2800" kern="100" dirty="0">
                <a:effectLst/>
                <a:latin typeface="Arial" panose="020B0604020202020204" pitchFamily="34" charset="0"/>
                <a:ea typeface="Calibri" panose="020F0502020204030204" pitchFamily="34" charset="0"/>
                <a:cs typeface="Times New Roman" panose="02020603050405020304" pitchFamily="18" charset="0"/>
              </a:rPr>
            </a:br>
            <a:endParaRPr lang="en-US" sz="2800" kern="100" dirty="0">
              <a:effectLst/>
              <a:latin typeface="Arial" panose="020B060402020202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Walk in the same direction as traffic</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mj-lt"/>
              <a:buAutoNum type="alphaUcPeriod"/>
            </a:pPr>
            <a:endParaRPr lang="en-US" sz="2800" kern="100" dirty="0">
              <a:effectLst/>
              <a:latin typeface="Arial" panose="020B0604020202020204" pitchFamily="34" charset="0"/>
              <a:ea typeface="Calibri" panose="020F0502020204030204" pitchFamily="34" charset="0"/>
              <a:cs typeface="Times New Roman" panose="02020603050405020304" pitchFamily="18" charset="0"/>
            </a:endParaRPr>
          </a:p>
          <a:p>
            <a:pPr marL="514350" marR="0" indent="-514350">
              <a:lnSpc>
                <a:spcPct val="107000"/>
              </a:lnSpc>
              <a:spcBef>
                <a:spcPts val="0"/>
              </a:spcBef>
              <a:spcAft>
                <a:spcPts val="800"/>
              </a:spcAft>
              <a:buFont typeface="+mj-lt"/>
              <a:buAutoNum type="alphaUcPeriod"/>
            </a:pPr>
            <a:r>
              <a:rPr lang="en-US" sz="2800" kern="100" dirty="0">
                <a:effectLst/>
                <a:latin typeface="Arial" panose="020B0604020202020204" pitchFamily="34" charset="0"/>
                <a:ea typeface="Calibri" panose="020F0502020204030204" pitchFamily="34" charset="0"/>
                <a:cs typeface="Times New Roman" panose="02020603050405020304" pitchFamily="18" charset="0"/>
              </a:rPr>
              <a:t>I don’t know</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08471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5666868" y="1821067"/>
            <a:ext cx="2167254" cy="1028487"/>
          </a:xfrm>
          <a:prstGeom prst="rect">
            <a:avLst/>
          </a:prstGeom>
        </p:spPr>
        <p:txBody>
          <a:bodyPr vert="horz" wrap="square" lIns="0" tIns="12700" rIns="0" bIns="0" rtlCol="0">
            <a:spAutoFit/>
          </a:bodyPr>
          <a:lstStyle/>
          <a:p>
            <a:pPr marL="12700">
              <a:lnSpc>
                <a:spcPct val="100000"/>
              </a:lnSpc>
              <a:spcBef>
                <a:spcPts val="100"/>
              </a:spcBef>
            </a:pPr>
            <a:r>
              <a:rPr lang="en-US" sz="6600" b="0" strike="sngStrike" spc="-20" dirty="0">
                <a:solidFill>
                  <a:srgbClr val="000000"/>
                </a:solidFill>
                <a:latin typeface="Arial"/>
                <a:cs typeface="Arial"/>
              </a:rPr>
              <a:t>WITH</a:t>
            </a:r>
            <a:endParaRPr sz="6600" strike="sngStrike" dirty="0">
              <a:latin typeface="Arial"/>
              <a:cs typeface="Arial"/>
            </a:endParaRPr>
          </a:p>
        </p:txBody>
      </p:sp>
      <p:sp>
        <p:nvSpPr>
          <p:cNvPr id="3" name="object 3"/>
          <p:cNvSpPr txBox="1"/>
          <p:nvPr/>
        </p:nvSpPr>
        <p:spPr>
          <a:xfrm>
            <a:off x="0" y="65481"/>
            <a:ext cx="9144000" cy="635000"/>
          </a:xfrm>
          <a:prstGeom prst="rect">
            <a:avLst/>
          </a:prstGeom>
        </p:spPr>
        <p:txBody>
          <a:bodyPr vert="horz" wrap="square" lIns="0" tIns="12065" rIns="0" bIns="0" rtlCol="0" anchor="ctr">
            <a:spAutoFit/>
          </a:bodyPr>
          <a:lstStyle/>
          <a:p>
            <a:pPr marL="12700" algn="ctr">
              <a:lnSpc>
                <a:spcPct val="100000"/>
              </a:lnSpc>
              <a:spcBef>
                <a:spcPts val="95"/>
              </a:spcBef>
            </a:pPr>
            <a:r>
              <a:rPr lang="en-US" sz="4000" b="1" spc="-35" dirty="0">
                <a:solidFill>
                  <a:srgbClr val="FFFFFF"/>
                </a:solidFill>
                <a:latin typeface="Arial"/>
                <a:cs typeface="Arial"/>
              </a:rPr>
              <a:t>WALK </a:t>
            </a:r>
            <a:r>
              <a:rPr sz="4000" b="1" spc="-35" dirty="0">
                <a:solidFill>
                  <a:srgbClr val="FFFFFF"/>
                </a:solidFill>
                <a:latin typeface="Arial"/>
                <a:cs typeface="Arial"/>
              </a:rPr>
              <a:t>FACING</a:t>
            </a:r>
            <a:r>
              <a:rPr sz="4000" b="1" spc="-225" dirty="0">
                <a:solidFill>
                  <a:srgbClr val="FFFFFF"/>
                </a:solidFill>
                <a:latin typeface="Arial"/>
                <a:cs typeface="Arial"/>
              </a:rPr>
              <a:t> </a:t>
            </a:r>
            <a:r>
              <a:rPr sz="4000" b="1" spc="-10" dirty="0">
                <a:solidFill>
                  <a:srgbClr val="FFFFFF"/>
                </a:solidFill>
                <a:latin typeface="Arial"/>
                <a:cs typeface="Arial"/>
              </a:rPr>
              <a:t>TRAFFIC</a:t>
            </a:r>
            <a:endParaRPr sz="4000" b="1" dirty="0">
              <a:latin typeface="Arial"/>
              <a:cs typeface="Arial"/>
            </a:endParaRPr>
          </a:p>
        </p:txBody>
      </p:sp>
      <p:sp>
        <p:nvSpPr>
          <p:cNvPr id="4" name="object 4"/>
          <p:cNvSpPr txBox="1">
            <a:spLocks noGrp="1"/>
          </p:cNvSpPr>
          <p:nvPr>
            <p:ph type="subTitle" idx="4"/>
          </p:nvPr>
        </p:nvSpPr>
        <p:spPr>
          <a:prstGeom prst="rect">
            <a:avLst/>
          </a:prstGeom>
        </p:spPr>
        <p:txBody>
          <a:bodyPr vert="horz" wrap="square" lIns="0" tIns="12700" rIns="0" bIns="0" rtlCol="0">
            <a:spAutoFit/>
          </a:bodyPr>
          <a:lstStyle/>
          <a:p>
            <a:pPr marL="12700">
              <a:lnSpc>
                <a:spcPct val="100000"/>
              </a:lnSpc>
              <a:spcBef>
                <a:spcPts val="100"/>
              </a:spcBef>
            </a:pPr>
            <a:r>
              <a:rPr sz="6600" spc="-55" dirty="0">
                <a:solidFill>
                  <a:srgbClr val="000000"/>
                </a:solidFill>
              </a:rPr>
              <a:t>FACING</a:t>
            </a:r>
            <a:endParaRPr sz="6600" dirty="0"/>
          </a:p>
        </p:txBody>
      </p:sp>
      <p:grpSp>
        <p:nvGrpSpPr>
          <p:cNvPr id="5" name="object 5"/>
          <p:cNvGrpSpPr/>
          <p:nvPr/>
        </p:nvGrpSpPr>
        <p:grpSpPr>
          <a:xfrm>
            <a:off x="0" y="1040081"/>
            <a:ext cx="9144000" cy="5326380"/>
            <a:chOff x="0" y="822960"/>
            <a:chExt cx="9144000" cy="5326380"/>
          </a:xfrm>
        </p:grpSpPr>
        <p:sp>
          <p:nvSpPr>
            <p:cNvPr id="6" name="object 6"/>
            <p:cNvSpPr/>
            <p:nvPr/>
          </p:nvSpPr>
          <p:spPr>
            <a:xfrm>
              <a:off x="7011162" y="4650486"/>
              <a:ext cx="822960" cy="1480185"/>
            </a:xfrm>
            <a:custGeom>
              <a:avLst/>
              <a:gdLst/>
              <a:ahLst/>
              <a:cxnLst/>
              <a:rect l="l" t="t" r="r" b="b"/>
              <a:pathLst>
                <a:path w="822959" h="1480185">
                  <a:moveTo>
                    <a:pt x="0" y="739901"/>
                  </a:moveTo>
                  <a:lnTo>
                    <a:pt x="1364" y="679211"/>
                  </a:lnTo>
                  <a:lnTo>
                    <a:pt x="5386" y="619874"/>
                  </a:lnTo>
                  <a:lnTo>
                    <a:pt x="11961" y="562078"/>
                  </a:lnTo>
                  <a:lnTo>
                    <a:pt x="20982" y="506016"/>
                  </a:lnTo>
                  <a:lnTo>
                    <a:pt x="32343" y="451877"/>
                  </a:lnTo>
                  <a:lnTo>
                    <a:pt x="45938" y="399852"/>
                  </a:lnTo>
                  <a:lnTo>
                    <a:pt x="61661" y="350131"/>
                  </a:lnTo>
                  <a:lnTo>
                    <a:pt x="79406" y="302904"/>
                  </a:lnTo>
                  <a:lnTo>
                    <a:pt x="99067" y="258361"/>
                  </a:lnTo>
                  <a:lnTo>
                    <a:pt x="120538" y="216693"/>
                  </a:lnTo>
                  <a:lnTo>
                    <a:pt x="143714" y="178091"/>
                  </a:lnTo>
                  <a:lnTo>
                    <a:pt x="168487" y="142743"/>
                  </a:lnTo>
                  <a:lnTo>
                    <a:pt x="194752" y="110842"/>
                  </a:lnTo>
                  <a:lnTo>
                    <a:pt x="222403" y="82577"/>
                  </a:lnTo>
                  <a:lnTo>
                    <a:pt x="281440" y="37715"/>
                  </a:lnTo>
                  <a:lnTo>
                    <a:pt x="344748" y="9682"/>
                  </a:lnTo>
                  <a:lnTo>
                    <a:pt x="411480" y="0"/>
                  </a:lnTo>
                  <a:lnTo>
                    <a:pt x="445220" y="2452"/>
                  </a:lnTo>
                  <a:lnTo>
                    <a:pt x="510346" y="21500"/>
                  </a:lnTo>
                  <a:lnTo>
                    <a:pt x="571625" y="58138"/>
                  </a:lnTo>
                  <a:lnTo>
                    <a:pt x="628207" y="110842"/>
                  </a:lnTo>
                  <a:lnTo>
                    <a:pt x="654472" y="142743"/>
                  </a:lnTo>
                  <a:lnTo>
                    <a:pt x="679245" y="178091"/>
                  </a:lnTo>
                  <a:lnTo>
                    <a:pt x="702421" y="216693"/>
                  </a:lnTo>
                  <a:lnTo>
                    <a:pt x="723892" y="258361"/>
                  </a:lnTo>
                  <a:lnTo>
                    <a:pt x="743553" y="302904"/>
                  </a:lnTo>
                  <a:lnTo>
                    <a:pt x="761298" y="350131"/>
                  </a:lnTo>
                  <a:lnTo>
                    <a:pt x="777021" y="399852"/>
                  </a:lnTo>
                  <a:lnTo>
                    <a:pt x="790616" y="451877"/>
                  </a:lnTo>
                  <a:lnTo>
                    <a:pt x="801977" y="506016"/>
                  </a:lnTo>
                  <a:lnTo>
                    <a:pt x="810998" y="562078"/>
                  </a:lnTo>
                  <a:lnTo>
                    <a:pt x="817573" y="619874"/>
                  </a:lnTo>
                  <a:lnTo>
                    <a:pt x="821595" y="679211"/>
                  </a:lnTo>
                  <a:lnTo>
                    <a:pt x="822960" y="739901"/>
                  </a:lnTo>
                  <a:lnTo>
                    <a:pt x="821595" y="800585"/>
                  </a:lnTo>
                  <a:lnTo>
                    <a:pt x="817573" y="859917"/>
                  </a:lnTo>
                  <a:lnTo>
                    <a:pt x="810998" y="917708"/>
                  </a:lnTo>
                  <a:lnTo>
                    <a:pt x="801977" y="973767"/>
                  </a:lnTo>
                  <a:lnTo>
                    <a:pt x="790616" y="1027904"/>
                  </a:lnTo>
                  <a:lnTo>
                    <a:pt x="777021" y="1079928"/>
                  </a:lnTo>
                  <a:lnTo>
                    <a:pt x="761298" y="1129650"/>
                  </a:lnTo>
                  <a:lnTo>
                    <a:pt x="743553" y="1176877"/>
                  </a:lnTo>
                  <a:lnTo>
                    <a:pt x="723892" y="1221421"/>
                  </a:lnTo>
                  <a:lnTo>
                    <a:pt x="702421" y="1263091"/>
                  </a:lnTo>
                  <a:lnTo>
                    <a:pt x="679245" y="1301695"/>
                  </a:lnTo>
                  <a:lnTo>
                    <a:pt x="654472" y="1337045"/>
                  </a:lnTo>
                  <a:lnTo>
                    <a:pt x="628207" y="1368949"/>
                  </a:lnTo>
                  <a:lnTo>
                    <a:pt x="600556" y="1397217"/>
                  </a:lnTo>
                  <a:lnTo>
                    <a:pt x="541519" y="1442083"/>
                  </a:lnTo>
                  <a:lnTo>
                    <a:pt x="478211" y="1470119"/>
                  </a:lnTo>
                  <a:lnTo>
                    <a:pt x="411480" y="1479804"/>
                  </a:lnTo>
                  <a:lnTo>
                    <a:pt x="377739" y="1477351"/>
                  </a:lnTo>
                  <a:lnTo>
                    <a:pt x="312613" y="1458300"/>
                  </a:lnTo>
                  <a:lnTo>
                    <a:pt x="251334" y="1421658"/>
                  </a:lnTo>
                  <a:lnTo>
                    <a:pt x="194752" y="1368949"/>
                  </a:lnTo>
                  <a:lnTo>
                    <a:pt x="168487" y="1337045"/>
                  </a:lnTo>
                  <a:lnTo>
                    <a:pt x="143714" y="1301695"/>
                  </a:lnTo>
                  <a:lnTo>
                    <a:pt x="120538" y="1263091"/>
                  </a:lnTo>
                  <a:lnTo>
                    <a:pt x="99067" y="1221421"/>
                  </a:lnTo>
                  <a:lnTo>
                    <a:pt x="79406" y="1176877"/>
                  </a:lnTo>
                  <a:lnTo>
                    <a:pt x="61661" y="1129650"/>
                  </a:lnTo>
                  <a:lnTo>
                    <a:pt x="45938" y="1079928"/>
                  </a:lnTo>
                  <a:lnTo>
                    <a:pt x="32343" y="1027904"/>
                  </a:lnTo>
                  <a:lnTo>
                    <a:pt x="20982" y="973767"/>
                  </a:lnTo>
                  <a:lnTo>
                    <a:pt x="11961" y="917708"/>
                  </a:lnTo>
                  <a:lnTo>
                    <a:pt x="5386" y="859917"/>
                  </a:lnTo>
                  <a:lnTo>
                    <a:pt x="1364" y="800585"/>
                  </a:lnTo>
                  <a:lnTo>
                    <a:pt x="0" y="739901"/>
                  </a:lnTo>
                  <a:close/>
                </a:path>
              </a:pathLst>
            </a:custGeom>
            <a:ln w="38100">
              <a:solidFill>
                <a:srgbClr val="C0504D"/>
              </a:solidFill>
            </a:ln>
          </p:spPr>
          <p:txBody>
            <a:bodyPr wrap="square" lIns="0" tIns="0" rIns="0" bIns="0" rtlCol="0"/>
            <a:lstStyle/>
            <a:p>
              <a:endParaRPr dirty="0">
                <a:solidFill>
                  <a:schemeClr val="bg2">
                    <a:lumMod val="75000"/>
                  </a:schemeClr>
                </a:solidFill>
                <a:highlight>
                  <a:srgbClr val="FFFF00"/>
                </a:highlight>
              </a:endParaRPr>
            </a:p>
          </p:txBody>
        </p:sp>
        <p:pic>
          <p:nvPicPr>
            <p:cNvPr id="7" name="object 7"/>
            <p:cNvPicPr/>
            <p:nvPr/>
          </p:nvPicPr>
          <p:blipFill>
            <a:blip r:embed="rId3" cstate="print"/>
            <a:stretch>
              <a:fillRect/>
            </a:stretch>
          </p:blipFill>
          <p:spPr>
            <a:xfrm>
              <a:off x="4419600" y="2926080"/>
              <a:ext cx="4724400" cy="56387"/>
            </a:xfrm>
            <a:prstGeom prst="rect">
              <a:avLst/>
            </a:prstGeom>
          </p:spPr>
        </p:pic>
        <p:pic>
          <p:nvPicPr>
            <p:cNvPr id="8" name="object 8"/>
            <p:cNvPicPr/>
            <p:nvPr/>
          </p:nvPicPr>
          <p:blipFill>
            <a:blip r:embed="rId4" cstate="print"/>
            <a:stretch>
              <a:fillRect/>
            </a:stretch>
          </p:blipFill>
          <p:spPr>
            <a:xfrm>
              <a:off x="4419600" y="1257300"/>
              <a:ext cx="4724400" cy="56387"/>
            </a:xfrm>
            <a:prstGeom prst="rect">
              <a:avLst/>
            </a:prstGeom>
          </p:spPr>
        </p:pic>
        <p:pic>
          <p:nvPicPr>
            <p:cNvPr id="9" name="object 9"/>
            <p:cNvPicPr/>
            <p:nvPr/>
          </p:nvPicPr>
          <p:blipFill>
            <a:blip r:embed="rId5" cstate="print"/>
            <a:stretch>
              <a:fillRect/>
            </a:stretch>
          </p:blipFill>
          <p:spPr>
            <a:xfrm>
              <a:off x="0" y="822960"/>
              <a:ext cx="4419599" cy="2813304"/>
            </a:xfrm>
            <a:prstGeom prst="rect">
              <a:avLst/>
            </a:prstGeom>
          </p:spPr>
        </p:pic>
      </p:grpSp>
      <p:sp>
        <p:nvSpPr>
          <p:cNvPr id="10" name="Multiplication Sign 9">
            <a:extLst>
              <a:ext uri="{FF2B5EF4-FFF2-40B4-BE49-F238E27FC236}">
                <a16:creationId xmlns:a16="http://schemas.microsoft.com/office/drawing/2014/main" id="{0419A352-2A17-5ABC-283C-7A4A9744D6F4}"/>
              </a:ext>
            </a:extLst>
          </p:cNvPr>
          <p:cNvSpPr/>
          <p:nvPr/>
        </p:nvSpPr>
        <p:spPr>
          <a:xfrm flipH="1" flipV="1">
            <a:off x="152400" y="1801268"/>
            <a:ext cx="1630681" cy="1530193"/>
          </a:xfrm>
          <a:prstGeom prst="mathMultiply">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3325</TotalTime>
  <Words>3078</Words>
  <Application>Microsoft Office PowerPoint</Application>
  <PresentationFormat>On-screen Show (4:3)</PresentationFormat>
  <Paragraphs>347</Paragraphs>
  <Slides>36</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Segoe UI</vt:lpstr>
      <vt:lpstr>Wingdings</vt:lpstr>
      <vt:lpstr>Office Theme</vt:lpstr>
      <vt:lpstr>Safety Tips for People who Walk, Bike, and Drive</vt:lpstr>
      <vt:lpstr>Today’s Agenda</vt:lpstr>
      <vt:lpstr>PowerPoint Presentation</vt:lpstr>
      <vt:lpstr>PowerPoint Presentation</vt:lpstr>
      <vt:lpstr>PowerPoint Presentation</vt:lpstr>
      <vt:lpstr>PowerPoint Presentation</vt:lpstr>
      <vt:lpstr>What makes you feel safe or unsafe?</vt:lpstr>
      <vt:lpstr>PowerPoint Presentation</vt:lpstr>
      <vt:lpstr>WITH</vt:lpstr>
      <vt:lpstr>At a crosswalk with a pedestrian signal, you should START crossing with which of the following signals:</vt:lpstr>
      <vt:lpstr>PowerPoint Presentation</vt:lpstr>
      <vt:lpstr>PowerPoint Presentation</vt:lpstr>
      <vt:lpstr>PowerPoint Presentation</vt:lpstr>
      <vt:lpstr>PowerPoint Presentation</vt:lpstr>
      <vt:lpstr>  In Florida, people on bikes can legally ride     on sidewalks unless posted.</vt:lpstr>
      <vt:lpstr>Which direction is safest to ride, if I am riding a bicycle in the road?</vt:lpstr>
      <vt:lpstr>A bicycle is a legal vehicle.</vt:lpstr>
      <vt:lpstr>PowerPoint Presentation</vt:lpstr>
      <vt:lpstr>Important Tips for Safer Walking</vt:lpstr>
      <vt:lpstr>WALKWISE</vt:lpstr>
      <vt:lpstr>WALKWISE</vt:lpstr>
      <vt:lpstr>WALKWISE</vt:lpstr>
      <vt:lpstr>WALKWISE</vt:lpstr>
      <vt:lpstr>WALKWISE</vt:lpstr>
      <vt:lpstr>WALKWISE</vt:lpstr>
      <vt:lpstr>WALKWISE</vt:lpstr>
      <vt:lpstr>WALKWISE</vt:lpstr>
      <vt:lpstr>W A L K W</vt:lpstr>
      <vt:lpstr>Test Your Knowledge!</vt:lpstr>
      <vt:lpstr>PowerPoint Presentation</vt:lpstr>
      <vt:lpstr>A person riding a bicycle on the road must legally ride in which direction?</vt:lpstr>
      <vt:lpstr>PowerPoint Presentation</vt:lpstr>
      <vt:lpstr>PowerPoint Presentation</vt:lpstr>
      <vt:lpstr>Safety Starts with Me! Safety Starts with You!</vt:lpstr>
      <vt:lpstr>Go Walk and Bike!!</vt:lpstr>
      <vt:lpstr>How You Can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Pedestrian Safety Tip 1</dc:title>
  <dc:creator>Jason Jackman</dc:creator>
  <cp:lastModifiedBy>Phillips, Stephanie</cp:lastModifiedBy>
  <cp:revision>80</cp:revision>
  <cp:lastPrinted>2023-10-18T15:31:46Z</cp:lastPrinted>
  <dcterms:created xsi:type="dcterms:W3CDTF">2023-09-15T18:20:07Z</dcterms:created>
  <dcterms:modified xsi:type="dcterms:W3CDTF">2025-10-13T15:50:28Z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2023-09-11T00:00:00Z</vt:filetime>
  </property>
  <property fmtid="{D5CDD505-2E9C-101B-9397-08002B2CF9AE}" pid="3" name="Creator">
    <vt:lpwstr>Microsoft® PowerPoint® for Microsoft 365</vt:lpwstr>
  </property>
  <property fmtid="{D5CDD505-2E9C-101B-9397-08002B2CF9AE}" pid="4" name="LastSaved">
    <vt:filetime>2023-09-15T00:00:00Z</vt:filetime>
  </property>
  <property fmtid="{D5CDD505-2E9C-101B-9397-08002B2CF9AE}" pid="5" name="Producer">
    <vt:lpwstr>Microsoft® PowerPoint® for Microsoft 365</vt:lpwstr>
  </property>
  <property fmtid="{D5CDD505-2E9C-101B-9397-08002B2CF9AE}" pid="6" name="MSIP_Label_9b1b62f4-cb9b-4766-8dff-64a7ed23e056_Enabled">
    <vt:lpwstr>true</vt:lpwstr>
  </property>
  <property fmtid="{D5CDD505-2E9C-101B-9397-08002B2CF9AE}" pid="7" name="MSIP_Label_9b1b62f4-cb9b-4766-8dff-64a7ed23e056_SetDate">
    <vt:lpwstr>2025-08-22T19:28:37Z</vt:lpwstr>
  </property>
  <property fmtid="{D5CDD505-2E9C-101B-9397-08002B2CF9AE}" pid="8" name="MSIP_Label_9b1b62f4-cb9b-4766-8dff-64a7ed23e056_Method">
    <vt:lpwstr>Standard</vt:lpwstr>
  </property>
  <property fmtid="{D5CDD505-2E9C-101B-9397-08002B2CF9AE}" pid="9" name="MSIP_Label_9b1b62f4-cb9b-4766-8dff-64a7ed23e056_Name">
    <vt:lpwstr>Public</vt:lpwstr>
  </property>
  <property fmtid="{D5CDD505-2E9C-101B-9397-08002B2CF9AE}" pid="10" name="MSIP_Label_9b1b62f4-cb9b-4766-8dff-64a7ed23e056_SiteId">
    <vt:lpwstr>db21de5d-bc9c-420c-8f3f-8f08f85b5ada</vt:lpwstr>
  </property>
  <property fmtid="{D5CDD505-2E9C-101B-9397-08002B2CF9AE}" pid="11" name="MSIP_Label_9b1b62f4-cb9b-4766-8dff-64a7ed23e056_ActionId">
    <vt:lpwstr>7746767a-a899-432a-9528-e4183758fb31</vt:lpwstr>
  </property>
  <property fmtid="{D5CDD505-2E9C-101B-9397-08002B2CF9AE}" pid="12" name="MSIP_Label_9b1b62f4-cb9b-4766-8dff-64a7ed23e056_ContentBits">
    <vt:lpwstr>0</vt:lpwstr>
  </property>
  <property fmtid="{D5CDD505-2E9C-101B-9397-08002B2CF9AE}" pid="13" name="MSIP_Label_9b1b62f4-cb9b-4766-8dff-64a7ed23e056_Tag">
    <vt:lpwstr>10, 3, 0, 1</vt:lpwstr>
  </property>
</Properties>
</file>