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Lst>
  <p:notesMasterIdLst>
    <p:notesMasterId r:id="rId30"/>
  </p:notesMasterIdLst>
  <p:sldIdLst>
    <p:sldId id="256" r:id="rId8"/>
    <p:sldId id="258" r:id="rId9"/>
    <p:sldId id="259" r:id="rId10"/>
    <p:sldId id="260" r:id="rId11"/>
    <p:sldId id="261" r:id="rId12"/>
    <p:sldId id="262" r:id="rId13"/>
    <p:sldId id="263" r:id="rId14"/>
    <p:sldId id="264" r:id="rId15"/>
    <p:sldId id="265" r:id="rId16"/>
    <p:sldId id="279"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B7AA"/>
    <a:srgbClr val="EE6360"/>
    <a:srgbClr val="5C2F82"/>
    <a:srgbClr val="EFEABA"/>
    <a:srgbClr val="CDDA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8BF873-67F0-4250-9636-855A40A4083D}" v="1" dt="2026-05-08T13:46:02.6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927" autoAdjust="0"/>
  </p:normalViewPr>
  <p:slideViewPr>
    <p:cSldViewPr snapToGrid="0">
      <p:cViewPr varScale="1">
        <p:scale>
          <a:sx n="99" d="100"/>
          <a:sy n="99" d="100"/>
        </p:scale>
        <p:origin x="99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Crandall" userId="7fccba86-3f43-4bb4-b014-951c034b5b64" providerId="ADAL" clId="{AF4F5C3D-F70F-4998-8596-6ACB5ECE882E}"/>
    <pc:docChg chg="undo redo custSel modSld">
      <pc:chgData name="Jordan Crandall" userId="7fccba86-3f43-4bb4-b014-951c034b5b64" providerId="ADAL" clId="{AF4F5C3D-F70F-4998-8596-6ACB5ECE882E}" dt="2026-05-08T14:20:25.668" v="406" actId="20577"/>
      <pc:docMkLst>
        <pc:docMk/>
      </pc:docMkLst>
      <pc:sldChg chg="modSp mod">
        <pc:chgData name="Jordan Crandall" userId="7fccba86-3f43-4bb4-b014-951c034b5b64" providerId="ADAL" clId="{AF4F5C3D-F70F-4998-8596-6ACB5ECE882E}" dt="2026-05-08T13:49:01.289" v="381" actId="1076"/>
        <pc:sldMkLst>
          <pc:docMk/>
          <pc:sldMk cId="3807784001" sldId="260"/>
        </pc:sldMkLst>
        <pc:spChg chg="mod">
          <ac:chgData name="Jordan Crandall" userId="7fccba86-3f43-4bb4-b014-951c034b5b64" providerId="ADAL" clId="{AF4F5C3D-F70F-4998-8596-6ACB5ECE882E}" dt="2026-05-08T13:49:01.289" v="381" actId="1076"/>
          <ac:spMkLst>
            <pc:docMk/>
            <pc:sldMk cId="3807784001" sldId="260"/>
            <ac:spMk id="3" creationId="{FCAFAB72-7EBD-53FC-E3F6-B37087939E7C}"/>
          </ac:spMkLst>
        </pc:spChg>
      </pc:sldChg>
      <pc:sldChg chg="modSp mod modNotesTx">
        <pc:chgData name="Jordan Crandall" userId="7fccba86-3f43-4bb4-b014-951c034b5b64" providerId="ADAL" clId="{AF4F5C3D-F70F-4998-8596-6ACB5ECE882E}" dt="2026-04-08T15:12:55.315" v="366"/>
        <pc:sldMkLst>
          <pc:docMk/>
          <pc:sldMk cId="3698537490" sldId="263"/>
        </pc:sldMkLst>
        <pc:spChg chg="mod">
          <ac:chgData name="Jordan Crandall" userId="7fccba86-3f43-4bb4-b014-951c034b5b64" providerId="ADAL" clId="{AF4F5C3D-F70F-4998-8596-6ACB5ECE882E}" dt="2026-04-08T15:12:55.315" v="366"/>
          <ac:spMkLst>
            <pc:docMk/>
            <pc:sldMk cId="3698537490" sldId="263"/>
            <ac:spMk id="11" creationId="{4FAF6AE2-2BCC-BA8C-5C66-EBA2A1E7A697}"/>
          </ac:spMkLst>
        </pc:spChg>
        <pc:spChg chg="mod">
          <ac:chgData name="Jordan Crandall" userId="7fccba86-3f43-4bb4-b014-951c034b5b64" providerId="ADAL" clId="{AF4F5C3D-F70F-4998-8596-6ACB5ECE882E}" dt="2026-04-08T15:11:52.784" v="364" actId="1076"/>
          <ac:spMkLst>
            <pc:docMk/>
            <pc:sldMk cId="3698537490" sldId="263"/>
            <ac:spMk id="16" creationId="{607014BB-ED0F-E50D-7877-A254C6B85950}"/>
          </ac:spMkLst>
        </pc:spChg>
      </pc:sldChg>
      <pc:sldChg chg="modSp mod">
        <pc:chgData name="Jordan Crandall" userId="7fccba86-3f43-4bb4-b014-951c034b5b64" providerId="ADAL" clId="{AF4F5C3D-F70F-4998-8596-6ACB5ECE882E}" dt="2026-05-08T14:20:25.668" v="406" actId="20577"/>
        <pc:sldMkLst>
          <pc:docMk/>
          <pc:sldMk cId="3839230176" sldId="268"/>
        </pc:sldMkLst>
        <pc:spChg chg="mod">
          <ac:chgData name="Jordan Crandall" userId="7fccba86-3f43-4bb4-b014-951c034b5b64" providerId="ADAL" clId="{AF4F5C3D-F70F-4998-8596-6ACB5ECE882E}" dt="2026-05-08T14:20:18.470" v="397" actId="20577"/>
          <ac:spMkLst>
            <pc:docMk/>
            <pc:sldMk cId="3839230176" sldId="268"/>
            <ac:spMk id="9" creationId="{C43F2B96-A701-E643-8528-04E54D7E0042}"/>
          </ac:spMkLst>
        </pc:spChg>
        <pc:spChg chg="mod">
          <ac:chgData name="Jordan Crandall" userId="7fccba86-3f43-4bb4-b014-951c034b5b64" providerId="ADAL" clId="{AF4F5C3D-F70F-4998-8596-6ACB5ECE882E}" dt="2026-05-08T14:20:20.369" v="400" actId="20577"/>
          <ac:spMkLst>
            <pc:docMk/>
            <pc:sldMk cId="3839230176" sldId="268"/>
            <ac:spMk id="13" creationId="{D35E1158-D97C-1E3B-B487-B5C1B000386F}"/>
          </ac:spMkLst>
        </pc:spChg>
        <pc:spChg chg="mod">
          <ac:chgData name="Jordan Crandall" userId="7fccba86-3f43-4bb4-b014-951c034b5b64" providerId="ADAL" clId="{AF4F5C3D-F70F-4998-8596-6ACB5ECE882E}" dt="2026-05-08T14:20:23.073" v="403" actId="20577"/>
          <ac:spMkLst>
            <pc:docMk/>
            <pc:sldMk cId="3839230176" sldId="268"/>
            <ac:spMk id="17" creationId="{D6302D31-912B-3499-EE90-C924148D7599}"/>
          </ac:spMkLst>
        </pc:spChg>
        <pc:spChg chg="mod">
          <ac:chgData name="Jordan Crandall" userId="7fccba86-3f43-4bb4-b014-951c034b5b64" providerId="ADAL" clId="{AF4F5C3D-F70F-4998-8596-6ACB5ECE882E}" dt="2026-05-08T14:20:25.668" v="406" actId="20577"/>
          <ac:spMkLst>
            <pc:docMk/>
            <pc:sldMk cId="3839230176" sldId="268"/>
            <ac:spMk id="21" creationId="{CFCDA293-35BB-03F3-397B-EDDAE8DBD4C3}"/>
          </ac:spMkLst>
        </pc:spChg>
        <pc:spChg chg="mod">
          <ac:chgData name="Jordan Crandall" userId="7fccba86-3f43-4bb4-b014-951c034b5b64" providerId="ADAL" clId="{AF4F5C3D-F70F-4998-8596-6ACB5ECE882E}" dt="2026-05-08T13:49:58.171" v="385" actId="108"/>
          <ac:spMkLst>
            <pc:docMk/>
            <pc:sldMk cId="3839230176" sldId="268"/>
            <ac:spMk id="25" creationId="{3DE4C319-28F9-8305-352F-D88A2DDA34DF}"/>
          </ac:spMkLst>
        </pc:spChg>
      </pc:sldChg>
      <pc:sldChg chg="modSp mod modNotesTx">
        <pc:chgData name="Jordan Crandall" userId="7fccba86-3f43-4bb4-b014-951c034b5b64" providerId="ADAL" clId="{AF4F5C3D-F70F-4998-8596-6ACB5ECE882E}" dt="2026-05-08T13:46:02.670" v="378"/>
        <pc:sldMkLst>
          <pc:docMk/>
          <pc:sldMk cId="3863662774" sldId="269"/>
        </pc:sldMkLst>
        <pc:spChg chg="mod">
          <ac:chgData name="Jordan Crandall" userId="7fccba86-3f43-4bb4-b014-951c034b5b64" providerId="ADAL" clId="{AF4F5C3D-F70F-4998-8596-6ACB5ECE882E}" dt="2026-05-07T21:00:34.993" v="369" actId="404"/>
          <ac:spMkLst>
            <pc:docMk/>
            <pc:sldMk cId="3863662774" sldId="269"/>
            <ac:spMk id="23" creationId="{19E0FFC2-AF6D-AD69-130E-20AF709E5A78}"/>
          </ac:spMkLst>
        </pc:spChg>
        <pc:spChg chg="mod">
          <ac:chgData name="Jordan Crandall" userId="7fccba86-3f43-4bb4-b014-951c034b5b64" providerId="ADAL" clId="{AF4F5C3D-F70F-4998-8596-6ACB5ECE882E}" dt="2026-05-08T13:46:02.670" v="378"/>
          <ac:spMkLst>
            <pc:docMk/>
            <pc:sldMk cId="3863662774" sldId="269"/>
            <ac:spMk id="24" creationId="{2C556D87-5A79-30BF-F81A-CBE3F776301B}"/>
          </ac:spMkLst>
        </pc:spChg>
      </pc:sldChg>
    </pc:docChg>
  </pc:docChgLst>
  <pc:docChgLst>
    <pc:chgData name="danielle.johnson@dot.state.fl.us" userId="S::urn:spo:guest#danielle.johnson@dot.state.fl.us::" providerId="AD" clId="Web-{B136F9A2-F2A1-295E-FD71-5F4D026620C5}"/>
    <pc:docChg chg="modSld">
      <pc:chgData name="danielle.johnson@dot.state.fl.us" userId="S::urn:spo:guest#danielle.johnson@dot.state.fl.us::" providerId="AD" clId="Web-{B136F9A2-F2A1-295E-FD71-5F4D026620C5}" dt="2026-04-10T15:21:41.008" v="6" actId="20577"/>
      <pc:docMkLst>
        <pc:docMk/>
      </pc:docMkLst>
      <pc:sldChg chg="modSp">
        <pc:chgData name="danielle.johnson@dot.state.fl.us" userId="S::urn:spo:guest#danielle.johnson@dot.state.fl.us::" providerId="AD" clId="Web-{B136F9A2-F2A1-295E-FD71-5F4D026620C5}" dt="2026-04-10T15:19:06.457" v="1" actId="20577"/>
        <pc:sldMkLst>
          <pc:docMk/>
          <pc:sldMk cId="2076933530" sldId="265"/>
        </pc:sldMkLst>
        <pc:spChg chg="mod">
          <ac:chgData name="danielle.johnson@dot.state.fl.us" userId="S::urn:spo:guest#danielle.johnson@dot.state.fl.us::" providerId="AD" clId="Web-{B136F9A2-F2A1-295E-FD71-5F4D026620C5}" dt="2026-04-10T15:19:06.457" v="1" actId="20577"/>
          <ac:spMkLst>
            <pc:docMk/>
            <pc:sldMk cId="2076933530" sldId="265"/>
            <ac:spMk id="10" creationId="{9422002C-5FB6-B2D9-729B-4A89BE30191D}"/>
          </ac:spMkLst>
        </pc:spChg>
        <pc:spChg chg="mod">
          <ac:chgData name="danielle.johnson@dot.state.fl.us" userId="S::urn:spo:guest#danielle.johnson@dot.state.fl.us::" providerId="AD" clId="Web-{B136F9A2-F2A1-295E-FD71-5F4D026620C5}" dt="2026-04-10T15:19:02.801" v="0" actId="20577"/>
          <ac:spMkLst>
            <pc:docMk/>
            <pc:sldMk cId="2076933530" sldId="265"/>
            <ac:spMk id="18" creationId="{651D5042-EA96-A412-92E6-A3E24BC95EF2}"/>
          </ac:spMkLst>
        </pc:spChg>
      </pc:sldChg>
      <pc:sldChg chg="modSp">
        <pc:chgData name="danielle.johnson@dot.state.fl.us" userId="S::urn:spo:guest#danielle.johnson@dot.state.fl.us::" providerId="AD" clId="Web-{B136F9A2-F2A1-295E-FD71-5F4D026620C5}" dt="2026-04-10T15:21:41.008" v="6" actId="20577"/>
        <pc:sldMkLst>
          <pc:docMk/>
          <pc:sldMk cId="3839230176" sldId="268"/>
        </pc:sldMkLst>
        <pc:spChg chg="mod">
          <ac:chgData name="danielle.johnson@dot.state.fl.us" userId="S::urn:spo:guest#danielle.johnson@dot.state.fl.us::" providerId="AD" clId="Web-{B136F9A2-F2A1-295E-FD71-5F4D026620C5}" dt="2026-04-10T15:21:41.008" v="6" actId="20577"/>
          <ac:spMkLst>
            <pc:docMk/>
            <pc:sldMk cId="3839230176" sldId="268"/>
            <ac:spMk id="25" creationId="{3DE4C319-28F9-8305-352F-D88A2DDA34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D1E48B-33AF-4A24-8131-820910635836}" type="datetimeFigureOut">
              <a:rPr lang="en-US" smtClean="0"/>
              <a:t>5/8/2026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9E616-3FF3-442C-A9E7-58E322481445}" type="slidenum">
              <a:rPr lang="en-US" smtClean="0"/>
              <a:t>‹#›</a:t>
            </a:fld>
            <a:endParaRPr lang="en-US"/>
          </a:p>
        </p:txBody>
      </p:sp>
    </p:spTree>
    <p:extLst>
      <p:ext uri="{BB962C8B-B14F-4D97-AF65-F5344CB8AC3E}">
        <p14:creationId xmlns:p14="http://schemas.microsoft.com/office/powerpoint/2010/main" val="52840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Welcome! Today we're talking about e-bikes. They're fun, fast, and a great way to get around, but they're also a big responsibility. It's important to know how to ride smart, stay safe, and avoid mistakes that put riders in the ER every year.
Messaging themes:
- Include the perks and fun and "cool" parts of e-bikes and riding.
- E-bikes are awesome tools that can help you hang out with friends, get to school, a job, or sports, and be fun recreationally.
- They are also a big step and responsibility. Your safety is in your hands whenever you are on any kind of device, and an e-bike is no different.
- Level with the audience. They're growing up and you want to respect that. Having a mature, fun tone is a big part of connecting and getting that message home.
- It's a conversation, not a lecture.
Tip: Prior to the presentation, work with the school to have students submit anonymous questions. Teens may not want to ask questions in front of others. This could be done via pen and paper, Menti, or other survey mechanism (check phone policy).</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1</a:t>
            </a:fld>
            <a:endParaRPr lang="en-US"/>
          </a:p>
        </p:txBody>
      </p:sp>
    </p:spTree>
    <p:extLst>
      <p:ext uri="{BB962C8B-B14F-4D97-AF65-F5344CB8AC3E}">
        <p14:creationId xmlns:p14="http://schemas.microsoft.com/office/powerpoint/2010/main" val="246255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96413-BBAD-D7D4-997F-D2759818C3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B4E69F-799F-3ED0-1D44-DFD029DA21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7E94B6-6CD1-0F8F-2F6A-F38F7C47BD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When e-bikes are on roadways, with or without a bike lane, they are expected to follow the rules of the road and "behave" like a car. Being predictable, as we'll talk about more in a moment.
These basic traffic principles apply whether or not there are signs, signals, or painted lines. They keep every road user, whether driving, biking, or walking, predictable to one another.
Walk through each rule:
1. Ride on the right: Never ride facing traffic on road, bike lane, or shoulder. No one is looking for you from the wrong direction.
2. Stop at stops and lights: Just like a car. Must also obey pedestrian signals if present.
3. Signal your turns: Look over your shoulder (tuck your chin), signal, then look again before executing.
4. Position for destination: Right turn = right side. Left turn = left side of lane.
5. Yield to pedestrians: They always have priority in crosswalks.
6. Use your lights: Florida law requires lights between dusk and dawn.
Optional activity: Act out each signal and ask the students to identify it correctly.</a:t>
            </a:r>
          </a:p>
        </p:txBody>
      </p:sp>
      <p:sp>
        <p:nvSpPr>
          <p:cNvPr id="4" name="Slide Number Placeholder 3">
            <a:extLst>
              <a:ext uri="{FF2B5EF4-FFF2-40B4-BE49-F238E27FC236}">
                <a16:creationId xmlns:a16="http://schemas.microsoft.com/office/drawing/2014/main" id="{7556BA86-8C7F-E499-10F0-0462CECFB124}"/>
              </a:ext>
            </a:extLst>
          </p:cNvPr>
          <p:cNvSpPr>
            <a:spLocks noGrp="1"/>
          </p:cNvSpPr>
          <p:nvPr>
            <p:ph type="sldNum" sz="quarter" idx="5"/>
          </p:nvPr>
        </p:nvSpPr>
        <p:spPr/>
        <p:txBody>
          <a:bodyPr/>
          <a:lstStyle/>
          <a:p>
            <a:fld id="{0419E616-3FF3-442C-A9E7-58E322481445}" type="slidenum">
              <a:rPr lang="en-US" smtClean="0"/>
              <a:t>10</a:t>
            </a:fld>
            <a:endParaRPr lang="en-US"/>
          </a:p>
        </p:txBody>
      </p:sp>
    </p:spTree>
    <p:extLst>
      <p:ext uri="{BB962C8B-B14F-4D97-AF65-F5344CB8AC3E}">
        <p14:creationId xmlns:p14="http://schemas.microsoft.com/office/powerpoint/2010/main" val="1003283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 minute - transition slide]
"Alright, let's hit pause for a second. I know e-bikes are fast, and yeah, they're fun. But this part is important."
There are two things that can make the difference between a safe ride and a tragic one:
1. Be predictable.
2. Ride defensively.
These are the ONLY parts of riding you have 100% control over. You can't control the car behind you. You can't control a driver who's distracted. But you can control how predictable you are and how defensively you ride. That's all on you.
Ask: "Who can give me an example of being predictable on a bike?"
Ask: "And how about defensive riding?"
When we say predictable, we mean: using </a:t>
            </a:r>
            <a:r>
              <a:rPr lang="en-US" err="1"/>
              <a:t>ignals</a:t>
            </a:r>
            <a:r>
              <a:rPr lang="en-US"/>
              <a:t>, not swerving in and out of lanes, following road signs, making eye contact with drivers.
Defensive riding is about: always scanning the road ahead and around you, assuming drivers don't see you (because sometimes they really don't), and watching for blind spots.</a:t>
            </a:r>
          </a:p>
        </p:txBody>
      </p:sp>
      <p:sp>
        <p:nvSpPr>
          <p:cNvPr id="4" name="Slide Number Placeholder 3"/>
          <p:cNvSpPr>
            <a:spLocks noGrp="1"/>
          </p:cNvSpPr>
          <p:nvPr>
            <p:ph type="sldNum" sz="quarter" idx="5"/>
          </p:nvPr>
        </p:nvSpPr>
        <p:spPr/>
        <p:txBody>
          <a:bodyPr/>
          <a:lstStyle/>
          <a:p>
            <a:fld id="{0419E616-3FF3-442C-A9E7-58E322481445}" type="slidenum">
              <a:rPr lang="en-US" smtClean="0"/>
              <a:t>11</a:t>
            </a:fld>
            <a:endParaRPr lang="en-US"/>
          </a:p>
        </p:txBody>
      </p:sp>
    </p:spTree>
    <p:extLst>
      <p:ext uri="{BB962C8B-B14F-4D97-AF65-F5344CB8AC3E}">
        <p14:creationId xmlns:p14="http://schemas.microsoft.com/office/powerpoint/2010/main" val="2369907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 minutes]
Walk through five key habits of defensive riding. These are the core skills every rider should develop.
1. Scan for hazards: Stay away from road edges where holes, glass, and debris can cause crashes, and keep at least 5 feet from parked cars. Riding too close to the edge leaves you no safe escape route if something goes wrong, and swerving to dodge hazards makes you unpredictable to drivers.
2. Don’t assume drivers see you: High-vis clothing and lights help, but visibility alone isn’t enough. A driver can look directly at you and still not register you as a factor. They misjudge your speed or just don’t think you’ll get there that fast. Position yourself in the lane so they have to acknowledge you.
3. Keep your space: Your position in the lane determines how far ahead you can spot trouble. The farther into the lane you ride, the better your sight lines and the more room you have to react. At higher speeds, you need to be even more assertive about your lane position.
4. Communicate: Use hand signals for turns and stops. Make eye contact with drivers whenever possible, and if you’re unsure they’ve seen you, wave or call out. A bell or verbal “on your left” goes a long way on shared paths.
5. Control your speed: E-bikes are faster and heavier than regular bikes, which means longer stopping distances. If you can’t see far enough ahead to stop in time, slow down. Brake before turns, intersections, and crowded areas. Your front brake provides the majority of your stopping power, so learn to use both brakes together.</a:t>
            </a:r>
          </a:p>
        </p:txBody>
      </p:sp>
      <p:sp>
        <p:nvSpPr>
          <p:cNvPr id="4" name="Slide Number Placeholder 3"/>
          <p:cNvSpPr>
            <a:spLocks noGrp="1"/>
          </p:cNvSpPr>
          <p:nvPr>
            <p:ph type="sldNum" sz="quarter" idx="5"/>
          </p:nvPr>
        </p:nvSpPr>
        <p:spPr/>
        <p:txBody>
          <a:bodyPr/>
          <a:lstStyle/>
          <a:p>
            <a:fld id="{0419E616-3FF3-442C-A9E7-58E322481445}" type="slidenum">
              <a:rPr lang="en-US" smtClean="0"/>
              <a:t>12</a:t>
            </a:fld>
            <a:endParaRPr lang="en-US"/>
          </a:p>
        </p:txBody>
      </p:sp>
    </p:spTree>
    <p:extLst>
      <p:ext uri="{BB962C8B-B14F-4D97-AF65-F5344CB8AC3E}">
        <p14:creationId xmlns:p14="http://schemas.microsoft.com/office/powerpoint/2010/main" val="2504842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 minutes]
This is one of the most important slides. E-bikes are significantly faster and heavier than traditional bikes, which means longer stopping distances and more force on impact.
Weight comparison:
- Standard bike: 20–40 </a:t>
            </a:r>
            <a:r>
              <a:rPr lang="en-US" dirty="0" err="1"/>
              <a:t>lbs</a:t>
            </a:r>
            <a:r>
              <a:rPr lang="en-US" dirty="0"/>
              <a:t>
- E-bike: 40–80 </a:t>
            </a:r>
            <a:r>
              <a:rPr lang="en-US" dirty="0" err="1"/>
              <a:t>lbs</a:t>
            </a:r>
            <a:r>
              <a:rPr lang="en-US" dirty="0"/>
              <a:t> (2-4x heavier)
- Average bicyclist speed: 12–15 mph
- Class 1 &amp; 2 e-bikes: up to 20 mph
- Class 3 e-bikes: up to 28 mph
The stopping distances shown account for perception-reaction time, the roughly 1 to 2.5 seconds it takes to spot a hazard, decide what to do, and begin braking. The exact time depends on how alert the rider is and whether they anticipated the conflict.
Ask: "Does anyone know why 2.5 seconds is such an important number?" 2.5 seconds is the standard Perception-Reaction Time (PRT). Even if you hit the brakes immediately, your bike keeps moving during that time.
Braking fundamentals:
- Your front brake provides the majority of your stopping power, so learning to use it confidently is essential
- Grabbing the front brake too hard without shifting your weight back can pitch you forward
- Relying on the rear brake alone leads to skidding and significantly longer stops
- Practice braking at low speed to get a feel for how responsive hydraulic disc brakes are
- Good braking habits can cut your stopping distance significantly
This slide corresponds to the "Speed Check: Brake Before You Have To" poster from the campaign materials.
Source: ABEA Curriculum – "Speed and Stopping Distance”</a:t>
            </a:r>
          </a:p>
          <a:p>
            <a:endParaRPr lang="en-US" dirty="0"/>
          </a:p>
        </p:txBody>
      </p:sp>
      <p:sp>
        <p:nvSpPr>
          <p:cNvPr id="4" name="Slide Number Placeholder 3"/>
          <p:cNvSpPr>
            <a:spLocks noGrp="1"/>
          </p:cNvSpPr>
          <p:nvPr>
            <p:ph type="sldNum" sz="quarter" idx="5"/>
          </p:nvPr>
        </p:nvSpPr>
        <p:spPr/>
        <p:txBody>
          <a:bodyPr/>
          <a:lstStyle/>
          <a:p>
            <a:fld id="{0419E616-3FF3-442C-A9E7-58E322481445}" type="slidenum">
              <a:rPr lang="en-US" smtClean="0"/>
              <a:t>13</a:t>
            </a:fld>
            <a:endParaRPr lang="en-US"/>
          </a:p>
        </p:txBody>
      </p:sp>
    </p:spTree>
    <p:extLst>
      <p:ext uri="{BB962C8B-B14F-4D97-AF65-F5344CB8AC3E}">
        <p14:creationId xmlns:p14="http://schemas.microsoft.com/office/powerpoint/2010/main" val="3834156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 minutes]
Walk through each of the four most common crash types that e-bike riders should know about.
RIGHT HOOK: The driver actually saw you when they started to pass, but they misjudged the time and distance needed to clear you before turning. This is about the driver not taking you seriously as a road user, not about them failing to see you. Countermeasure: Ride farther into the lane so drivers can't casually squeeze past. When a driver has to make a deliberate lane change to go around you, they're much more likely to wait until after the turn.
LEFT CROSS: The driver turning left thinks they have time to get through before you arrive, or they can't see you behind other traffic. Countermeasure: Position yourself where the turning driver can see you clearly. Make eye contact or signal them to wait. Never enter an intersection if a left-turning driver hasn't clearly yielded to you.
DRIVE-OUT: A driver pulling out of a driveway or side street may not be able to see you behind trees, hedges, or parked cars. Countermeasure: Shift left to make yourself more visible and to buy more reaction time. Slow down near driveways, especially if your view is blocked.
DOORING: This crash is entirely avoidable with the right habits. Never ride within 5 feet of a parked or stopped car. A door opening into your path can throw you into the travel lane in front of overtaking traffic. Studies estimate dooring accounts for roughly one in four to one in five urban bike crashes.
Key stat: Most cyclist injuries do NOT involve motor vehicles. Other cyclists, road hazards, and loss of control also cause crashes. But the ones involving cars tend to be the most serious.
E-bike specific: Car drivers don't expect bikes traveling 20–28 mph. Their perception is that bikes are barely moving. This makes right hooks and sideswipes more likely.</a:t>
            </a:r>
          </a:p>
        </p:txBody>
      </p:sp>
      <p:sp>
        <p:nvSpPr>
          <p:cNvPr id="4" name="Slide Number Placeholder 3"/>
          <p:cNvSpPr>
            <a:spLocks noGrp="1"/>
          </p:cNvSpPr>
          <p:nvPr>
            <p:ph type="sldNum" sz="quarter" idx="5"/>
          </p:nvPr>
        </p:nvSpPr>
        <p:spPr/>
        <p:txBody>
          <a:bodyPr/>
          <a:lstStyle/>
          <a:p>
            <a:fld id="{0419E616-3FF3-442C-A9E7-58E322481445}" type="slidenum">
              <a:rPr lang="en-US" smtClean="0"/>
              <a:t>14</a:t>
            </a:fld>
            <a:endParaRPr lang="en-US"/>
          </a:p>
        </p:txBody>
      </p:sp>
    </p:spTree>
    <p:extLst>
      <p:ext uri="{BB962C8B-B14F-4D97-AF65-F5344CB8AC3E}">
        <p14:creationId xmlns:p14="http://schemas.microsoft.com/office/powerpoint/2010/main" val="624457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TRUCKS - This is critical. Large trucks have extensive blind spots, particularly on the right side, and when they turn, the rear wheels track a much tighter path than the cab. That means the trailer can sweep across the bike lane, sidewalk, and curb area during a right turn.
If you find yourself beside a truck at a red light: do not try to proceed when the light changes. Instead, step off your bike and move to the sidewalk until the truck has cleared the intersection. This is one of the most dangerous situations for any cyclist, and the safest response is simply to get out of the way.
DOOR ZONE: Maintain at least 5 feet from parked cars at all times. Dooring is one of the most common types of urban bike crashes, and it is entirely avoidable by staying out of the door zone. If a bike lane sits right against parked cars with no buffer, ride along the outer edge of the lane or in the travel lane. Your safety matters more than staying inside the paint.
BLINDING SUN: Many drivers keep going at full speed even when they can barely see. When the sun is at your back, be aware that oncoming drivers are looking directly into it and may not spot you at all. A bright, flashing headlight can help cut through the glare.
PASSING ON RIGHT: All three intersection crash types can happen when passing on the right. Don't pass a car unless you're absolutely sure it won't turn right.</a:t>
            </a:r>
          </a:p>
        </p:txBody>
      </p:sp>
      <p:sp>
        <p:nvSpPr>
          <p:cNvPr id="4" name="Slide Number Placeholder 3"/>
          <p:cNvSpPr>
            <a:spLocks noGrp="1"/>
          </p:cNvSpPr>
          <p:nvPr>
            <p:ph type="sldNum" sz="quarter" idx="5"/>
          </p:nvPr>
        </p:nvSpPr>
        <p:spPr/>
        <p:txBody>
          <a:bodyPr/>
          <a:lstStyle/>
          <a:p>
            <a:fld id="{0419E616-3FF3-442C-A9E7-58E322481445}" type="slidenum">
              <a:rPr lang="en-US" smtClean="0"/>
              <a:t>15</a:t>
            </a:fld>
            <a:endParaRPr lang="en-US"/>
          </a:p>
        </p:txBody>
      </p:sp>
    </p:spTree>
    <p:extLst>
      <p:ext uri="{BB962C8B-B14F-4D97-AF65-F5344CB8AC3E}">
        <p14:creationId xmlns:p14="http://schemas.microsoft.com/office/powerpoint/2010/main" val="521437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 minutes]</a:t>
            </a:r>
            <a:br>
              <a:rPr lang="en-US"/>
            </a:br>
            <a:endParaRPr lang="en-US"/>
          </a:p>
          <a:p>
            <a:r>
              <a:rPr lang="en-US"/>
              <a:t>Passing is one of the most common situations where e-bike riders get into trouble. The key rule: maintain a straight, predictable line.</a:t>
            </a:r>
            <a:br>
              <a:rPr lang="en-US"/>
            </a:br>
            <a:br>
              <a:rPr lang="en-US"/>
            </a:br>
            <a:endParaRPr lang="en-US"/>
          </a:p>
          <a:p>
            <a:pPr marL="171450" indent="-171450">
              <a:buFont typeface="Arial" panose="020B0604020202020204" pitchFamily="34" charset="0"/>
              <a:buChar char="•"/>
            </a:pPr>
            <a:r>
              <a:rPr lang="en-US"/>
              <a:t>Don't weave between parked cars. If you duck in and out of gaps between parked cars, drivers behind you lose sight of you. When you re-emerge into the lane, they may not expect you.</a:t>
            </a:r>
            <a:br>
              <a:rPr lang="en-US"/>
            </a:br>
            <a:endParaRPr lang="en-US"/>
          </a:p>
          <a:p>
            <a:pPr marL="171450" indent="-171450">
              <a:buFont typeface="Arial" panose="020B0604020202020204" pitchFamily="34" charset="0"/>
              <a:buChar char="•"/>
            </a:pPr>
            <a:r>
              <a:rPr lang="en-US"/>
              <a:t>Stick to a straight line. Whether you're on the road or on a sidewalk, riding in a consistent, predictable path gives drivers and pedestrians time to see you and react.</a:t>
            </a:r>
            <a:br>
              <a:rPr lang="en-US"/>
            </a:br>
            <a:endParaRPr lang="en-US"/>
          </a:p>
          <a:p>
            <a:pPr marL="171450" indent="-171450">
              <a:buFont typeface="Arial" panose="020B0604020202020204" pitchFamily="34" charset="0"/>
              <a:buChar char="•"/>
            </a:pPr>
            <a:r>
              <a:rPr lang="en-US"/>
              <a:t>Avoid the door zone. We've said it before: stay 5+ feet from parked cars. When passing a line of parked vehicles, hold your line outside the door zone rather than riding close and swerving out for each car.</a:t>
            </a:r>
            <a:br>
              <a:rPr lang="en-US"/>
            </a:br>
            <a:endParaRPr lang="en-US"/>
          </a:p>
          <a:p>
            <a:pPr marL="171450" indent="-171450">
              <a:buFont typeface="Arial" panose="020B0604020202020204" pitchFamily="34" charset="0"/>
              <a:buChar char="•"/>
            </a:pPr>
            <a:r>
              <a:rPr lang="en-US"/>
              <a:t>"Take the lane" if needed. If the lane is too narrow for a car to safely pass you, ride in the center of the lane. This is legal and prevents dangerous squeeze passes. You can move right when it's safe for the car to go around.</a:t>
            </a:r>
          </a:p>
          <a:p>
            <a:pPr marL="0" indent="0">
              <a:buFont typeface="Arial" panose="020B0604020202020204" pitchFamily="34" charset="0"/>
              <a:buNone/>
            </a:pPr>
            <a:br>
              <a:rPr lang="en-US"/>
            </a:br>
            <a:endParaRPr lang="en-US"/>
          </a:p>
          <a:p>
            <a:pPr marL="171450" indent="-171450">
              <a:buFont typeface="Arial" panose="020B0604020202020204" pitchFamily="34" charset="0"/>
              <a:buChar char="•"/>
            </a:pPr>
            <a:r>
              <a:rPr lang="en-US"/>
              <a:t>Remember: predictability is your best protection. A driver who can anticipate your path is far less likely to hit you.</a:t>
            </a:r>
          </a:p>
          <a:p>
            <a:br>
              <a:rPr lang="en-US"/>
            </a:br>
            <a:r>
              <a:rPr lang="en-US"/>
              <a:t>Source: Florida Statute 316.2065</a:t>
            </a:r>
          </a:p>
        </p:txBody>
      </p:sp>
      <p:sp>
        <p:nvSpPr>
          <p:cNvPr id="4" name="Slide Number Placeholder 3"/>
          <p:cNvSpPr>
            <a:spLocks noGrp="1"/>
          </p:cNvSpPr>
          <p:nvPr>
            <p:ph type="sldNum" sz="quarter" idx="5"/>
          </p:nvPr>
        </p:nvSpPr>
        <p:spPr/>
        <p:txBody>
          <a:bodyPr/>
          <a:lstStyle/>
          <a:p>
            <a:fld id="{0419E616-3FF3-442C-A9E7-58E322481445}" type="slidenum">
              <a:rPr lang="en-US" smtClean="0"/>
              <a:t>16</a:t>
            </a:fld>
            <a:endParaRPr lang="en-US"/>
          </a:p>
        </p:txBody>
      </p:sp>
    </p:spTree>
    <p:extLst>
      <p:ext uri="{BB962C8B-B14F-4D97-AF65-F5344CB8AC3E}">
        <p14:creationId xmlns:p14="http://schemas.microsoft.com/office/powerpoint/2010/main" val="413003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E-bike etiquette: Sidewalks are first and foremost for people on foot. If you ride there, you're the guest.
Walk through the sharing points and then the distraction points.
On distractions: Phones are a huge distraction. One earbud is technically legal but both is not recommended because you need to hear traffic and other riders.
On wheelies: This is important. Stunts on public roads can result in a citation or arrest, your bike being confiscated, and could contribute to lawmakers restricting or banning e-bikes for everyone. Riding responsibly protects your access and everyone else's.
Security quick tip: E-bikes aren't cheap. Think about how much it would bum you out to have your phone stolen. Lock up properly: frame + wheels to a fixed rack, bring the battery with you, park where you can see it.
Props: Bell, horn for demonstration.</a:t>
            </a:r>
          </a:p>
        </p:txBody>
      </p:sp>
      <p:sp>
        <p:nvSpPr>
          <p:cNvPr id="4" name="Slide Number Placeholder 3"/>
          <p:cNvSpPr>
            <a:spLocks noGrp="1"/>
          </p:cNvSpPr>
          <p:nvPr>
            <p:ph type="sldNum" sz="quarter" idx="5"/>
          </p:nvPr>
        </p:nvSpPr>
        <p:spPr/>
        <p:txBody>
          <a:bodyPr/>
          <a:lstStyle/>
          <a:p>
            <a:fld id="{0419E616-3FF3-442C-A9E7-58E322481445}" type="slidenum">
              <a:rPr lang="en-US" smtClean="0"/>
              <a:t>17</a:t>
            </a:fld>
            <a:endParaRPr lang="en-US"/>
          </a:p>
        </p:txBody>
      </p:sp>
    </p:spTree>
    <p:extLst>
      <p:ext uri="{BB962C8B-B14F-4D97-AF65-F5344CB8AC3E}">
        <p14:creationId xmlns:p14="http://schemas.microsoft.com/office/powerpoint/2010/main" val="896046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 minutes - INTERACTIVE SECTION]
This is the interactive hazard identification activity. Use Google Street View images from the local area (Orange County) or from the school's neighborhood if possible.
Show 2–3 street view images and for each, ask:
- What kind of area is this? Is there a lot of foot traffic? Is it high speed? Are there parked cars?
- Point out some risks you see in the photo.
- What are the consequences? How are they avoidable on a bike or e-bike?
Example hazards to look for:
- Pedestrians stepping into crosswalks
- Construction zones
- Parked cars (door zone)
- Driveways and cross streets (drive-out risk)
- Potholes and debris
- Large trucks at intersections
- Poor weather or visibility
- High-speed roadways
This activity works best with 2–3 images from different environments: a downtown area, a suburban road, and a school zone or campus.
Note: The previous presentation used Google Street View images from Melbourne, FL. For Orange County deployment, consider sourcing images from local roads familiar to students.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18</a:t>
            </a:fld>
            <a:endParaRPr lang="en-US"/>
          </a:p>
        </p:txBody>
      </p:sp>
    </p:spTree>
    <p:extLst>
      <p:ext uri="{BB962C8B-B14F-4D97-AF65-F5344CB8AC3E}">
        <p14:creationId xmlns:p14="http://schemas.microsoft.com/office/powerpoint/2010/main" val="188624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Read each scenario aloud and give students a moment to think before revealing the answer.
This is a great opportunity for discussion. Ask students to share their reasoning and listen to their ideas before providing the correct answer.
Additional scenarios to use if time allows:
- A pedestrian steps into a crosswalk without looking.
- You're approaching a busy intersection. What should you do?
- A car is passing you on a narrow street. What's the risk?
- The sun is low on the horizon behind you. What's the danger?
</a:t>
            </a:r>
          </a:p>
        </p:txBody>
      </p:sp>
      <p:sp>
        <p:nvSpPr>
          <p:cNvPr id="4" name="Slide Number Placeholder 3"/>
          <p:cNvSpPr>
            <a:spLocks noGrp="1"/>
          </p:cNvSpPr>
          <p:nvPr>
            <p:ph type="sldNum" sz="quarter" idx="5"/>
          </p:nvPr>
        </p:nvSpPr>
        <p:spPr/>
        <p:txBody>
          <a:bodyPr/>
          <a:lstStyle/>
          <a:p>
            <a:fld id="{0419E616-3FF3-442C-A9E7-58E322481445}" type="slidenum">
              <a:rPr lang="en-US" smtClean="0"/>
              <a:t>19</a:t>
            </a:fld>
            <a:endParaRPr lang="en-US"/>
          </a:p>
        </p:txBody>
      </p:sp>
    </p:spTree>
    <p:extLst>
      <p:ext uri="{BB962C8B-B14F-4D97-AF65-F5344CB8AC3E}">
        <p14:creationId xmlns:p14="http://schemas.microsoft.com/office/powerpoint/2010/main" val="1583288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[INTERACTIVE - 2 minutes]
Raise your hand if you'd choose an e-bike over walking or waiting for a ride. Then ask why.
Possible answers: being on time, not having a car, too hot for other types of travel, fun and easy.
Ask: "What do you ride?" (e-bike, bike, scooter, hoverboard, skateboard, rollerblades, moped)
Ask: "Where are you going when you ride?" (job, friends, sports, school, recreation)
E-bikes are quicker than pedaling, they give independence, and you can ride with friends, all without a driver's license. But just because you don't need a license doesn't mean there aren't rules and responsibilities.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a:t>
            </a:fld>
            <a:endParaRPr lang="en-US"/>
          </a:p>
        </p:txBody>
      </p:sp>
    </p:spTree>
    <p:extLst>
      <p:ext uri="{BB962C8B-B14F-4D97-AF65-F5344CB8AC3E}">
        <p14:creationId xmlns:p14="http://schemas.microsoft.com/office/powerpoint/2010/main" val="4032543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 minute]
Quick review of the key numbers. These are the critical stats that every rider should know.
Go through each one briefly. Ask students if they remember where each number came from in the presentation.
These numbers will also be on any follow-up materials (wallet cards, posters, etc.) that students receive.</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20</a:t>
            </a:fld>
            <a:endParaRPr lang="en-US"/>
          </a:p>
        </p:txBody>
      </p:sp>
    </p:spTree>
    <p:extLst>
      <p:ext uri="{BB962C8B-B14F-4D97-AF65-F5344CB8AC3E}">
        <p14:creationId xmlns:p14="http://schemas.microsoft.com/office/powerpoint/2010/main" val="495889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 minute]
Bring it all together. Today we've talked about the core things you can control as a rider: your knowledge, your gear, and your predictability and defensive riding. Those are your superpowers on the road.
Read through the takeaways. These are the key points that, if every rider followed them, would dramatically reduce crashes and injuries.
Being safe isn't about slowing down your fun. It's about keeping you riding longer, with fewer crashes, and giving yourself the confidence to enjoy every ride.</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21</a:t>
            </a:fld>
            <a:endParaRPr lang="en-US"/>
          </a:p>
        </p:txBody>
      </p:sp>
    </p:spTree>
    <p:extLst>
      <p:ext uri="{BB962C8B-B14F-4D97-AF65-F5344CB8AC3E}">
        <p14:creationId xmlns:p14="http://schemas.microsoft.com/office/powerpoint/2010/main" val="702427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Engagement ideas for closing:
- What's one thing you'll do differently next time you ride?
- What's something new you learned today?
- Any questions about what we covered?
Scenario activity (if time allows):
"I'll describe a situation, and you tell me how you'd handle it safely."
- Approaching a busy intersection
- A car door opens suddenly
- A pedestrian steps into a crosswalk without looking
- Riding home from an event in the evening
End on a positive, empowering note: "Ride smart, be predictable, stay defensive, and have fun. You get to be independent when you ride, and that also means being responsible and safe."
Optional: Share a personal story about a time you didn't follow road rules or safety and learned from it.
Distribute any giveaway items: reflective bands, stickers, spoke cards, etc.</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22</a:t>
            </a:fld>
            <a:endParaRPr lang="en-US"/>
          </a:p>
        </p:txBody>
      </p:sp>
    </p:spTree>
    <p:extLst>
      <p:ext uri="{BB962C8B-B14F-4D97-AF65-F5344CB8AC3E}">
        <p14:creationId xmlns:p14="http://schemas.microsoft.com/office/powerpoint/2010/main" val="380547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Knowing the parts and pieces of your e-bike is key to being a responsible rider and keeping rides safe and fun.</a:t>
            </a:r>
          </a:p>
          <a:p>
            <a:endParaRPr lang="en-US" b="1"/>
          </a:p>
          <a:p>
            <a:pPr marL="0" marR="0" lvl="0" indent="0" algn="l" defTabSz="1218987" rtl="0" eaLnBrk="1" fontAlgn="auto" latinLnBrk="0" hangingPunct="1">
              <a:lnSpc>
                <a:spcPct val="100000"/>
              </a:lnSpc>
              <a:spcBef>
                <a:spcPts val="0"/>
              </a:spcBef>
              <a:spcAft>
                <a:spcPts val="0"/>
              </a:spcAft>
              <a:buClrTx/>
              <a:buSzTx/>
              <a:buFontTx/>
              <a:buNone/>
              <a:tabLst/>
              <a:defRPr/>
            </a:pPr>
            <a:r>
              <a:rPr lang="en-US" b="1"/>
              <a:t>E-bikes have more power and therefore more parts.</a:t>
            </a:r>
          </a:p>
          <a:p>
            <a:r>
              <a:rPr lang="en-US" b="1"/>
              <a:t>Maintenance, safety checks, and security are all part of responsible e-bike ownership.</a:t>
            </a:r>
          </a:p>
          <a:p>
            <a:r>
              <a:rPr lang="en-US" b="1"/>
              <a:t>Make sure to keep the manufacturer’s handbook and become familiar with your bike.</a:t>
            </a:r>
          </a:p>
          <a:p>
            <a:endParaRPr lang="en-US"/>
          </a:p>
          <a:p>
            <a:r>
              <a:rPr lang="en-US" b="0"/>
              <a:t>Activity:</a:t>
            </a:r>
          </a:p>
          <a:p>
            <a:r>
              <a:rPr lang="en-US" b="1"/>
              <a:t>Given all that, who thinks they can name all the parts accurately? E-bikes share a lot of commonalities with bikes, so some parts may be familiar – like pedals and wheels.</a:t>
            </a:r>
          </a:p>
          <a:p>
            <a:endParaRPr lang="en-US"/>
          </a:p>
          <a:p>
            <a:r>
              <a:rPr lang="en-US"/>
              <a:t>Image Source: https://www.towerelectricbikes.com/blogs/pages/ebike-electrical-system?srsltid=AfmBOorry8AHhIgwrMkJeYeWTuk3te_bCSU3xmfBm-rCiVKMy4XWfUNS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3</a:t>
            </a:fld>
            <a:endParaRPr lang="en-US"/>
          </a:p>
        </p:txBody>
      </p:sp>
    </p:spTree>
    <p:extLst>
      <p:ext uri="{BB962C8B-B14F-4D97-AF65-F5344CB8AC3E}">
        <p14:creationId xmlns:p14="http://schemas.microsoft.com/office/powerpoint/2010/main" val="1677198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A legal e-bike must have 2–3 wheels, working pedals, a seat or saddle, and an electric motor under 750 watts. They must also have a manufacturer label indicating the class.
While they may look alike, e-bikes come in different classes based on how the motor works and the top assisted speed:
- Class 1: You pedal, the motor helps. Won't move without pedaling. Up to 20 mph.
- Class 2: You press the throttle, the motor moves the bike. No pedaling needed. Up to 20 mph.
- Class 3: You pedal, the motor gives a stronger boost. Up to 28 mph.
Ask: "For those of you with an e-bike, do you know what class you have?"
Important: If it's faster than 28 mph, over 750 watts, or has no pedals, it's no longer an e-bike. It's a motor vehicle. That means licenses, registration, and even insurance.
Source: Florida Statute 316.003(4)</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4</a:t>
            </a:fld>
            <a:endParaRPr lang="en-US"/>
          </a:p>
        </p:txBody>
      </p:sp>
    </p:spTree>
    <p:extLst>
      <p:ext uri="{BB962C8B-B14F-4D97-AF65-F5344CB8AC3E}">
        <p14:creationId xmlns:p14="http://schemas.microsoft.com/office/powerpoint/2010/main" val="1240583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Knowing the parts and pieces of your e-bike is key to being a responsible rider and keeping rides safe and fun. E-bikes have more power and therefore more parts than traditional bicycles.
Walk through the key components on the left. If you have a physical e-bike available for demo, this is a great time to point out the parts.
For mounting safely: E-bike motors deliver significant torque from a standstill, so following a consistent startup routine prevents accidental lurches. The steps on the slide give you a reliable habit to build before every ride.
Activity idea: Bring an e-bike or regular bike in for a demo. Ask students to identify parts.</a:t>
            </a:r>
          </a:p>
        </p:txBody>
      </p:sp>
      <p:sp>
        <p:nvSpPr>
          <p:cNvPr id="4" name="Slide Number Placeholder 3"/>
          <p:cNvSpPr>
            <a:spLocks noGrp="1"/>
          </p:cNvSpPr>
          <p:nvPr>
            <p:ph type="sldNum" sz="quarter" idx="5"/>
          </p:nvPr>
        </p:nvSpPr>
        <p:spPr/>
        <p:txBody>
          <a:bodyPr/>
          <a:lstStyle/>
          <a:p>
            <a:fld id="{0419E616-3FF3-442C-A9E7-58E322481445}" type="slidenum">
              <a:rPr lang="en-US" smtClean="0"/>
              <a:t>5</a:t>
            </a:fld>
            <a:endParaRPr lang="en-US"/>
          </a:p>
        </p:txBody>
      </p:sp>
    </p:spTree>
    <p:extLst>
      <p:ext uri="{BB962C8B-B14F-4D97-AF65-F5344CB8AC3E}">
        <p14:creationId xmlns:p14="http://schemas.microsoft.com/office/powerpoint/2010/main" val="1536800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We've covered your bike's anatomy. Now let's talk about checking it before each ride using the ABC-E Quick Check. (The ABC Quick Check is a standard pre-ride inspection used across bicycle safety education; the "E" for Electric has been added for e-bike-specific components.)
A – Air: Check the air in your tires. They should be inflated to the max-rated PSI. Ask: "Does anyone know where to find the recommended PSI?" (Answer: the side of the tire)
B – Brakes: Test both brakes. When you push the bike forward, the brakes should stop it. The lever should stop short of reaching the handlebar when pulled.
C – Chain: The chain should move freely, be free of rust, and slightly oiled.
E – Electric: Check the battery, any visible wiring or ports, and the lights.
For charging safety: Most e-bikes and e-scooters use lithium batteries, which can be dangerous if not properly stored. Ask: "Do you charge your phone in the sun? Near water? When the cable looks damaged?" Same rules apply to your e-bike, but with more power behind it.
Activity idea: Bring an e-bike in for an ABC-E demo.
</a:t>
            </a:r>
          </a:p>
        </p:txBody>
      </p:sp>
      <p:sp>
        <p:nvSpPr>
          <p:cNvPr id="4" name="Slide Number Placeholder 3"/>
          <p:cNvSpPr>
            <a:spLocks noGrp="1"/>
          </p:cNvSpPr>
          <p:nvPr>
            <p:ph type="sldNum" sz="quarter" idx="5"/>
          </p:nvPr>
        </p:nvSpPr>
        <p:spPr/>
        <p:txBody>
          <a:bodyPr/>
          <a:lstStyle/>
          <a:p>
            <a:fld id="{0419E616-3FF3-442C-A9E7-58E322481445}" type="slidenum">
              <a:rPr lang="en-US" smtClean="0"/>
              <a:t>6</a:t>
            </a:fld>
            <a:endParaRPr lang="en-US"/>
          </a:p>
        </p:txBody>
      </p:sp>
    </p:spTree>
    <p:extLst>
      <p:ext uri="{BB962C8B-B14F-4D97-AF65-F5344CB8AC3E}">
        <p14:creationId xmlns:p14="http://schemas.microsoft.com/office/powerpoint/2010/main" val="1284328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Your brain is the most precious cargo you carry. Protect it. A good helmet can prevent serious injury.
Stats to emphasize:
- </a:t>
            </a:r>
            <a:r>
              <a:rPr lang="en-US" sz="1200">
                <a:solidFill>
                  <a:srgbClr val="FFFFFF"/>
                </a:solidFill>
                <a:latin typeface="Segoe UI Black" panose="020B0A02040204020203" pitchFamily="34" charset="0"/>
                <a:ea typeface="Segoe UI Black" panose="020B0A02040204020203" pitchFamily="34" charset="0"/>
              </a:rPr>
              <a:t>Head injuries account for more than 60% of all bicycle-related deaths</a:t>
            </a:r>
            <a:r>
              <a:rPr lang="en-US"/>
              <a:t>
- Bicycle helmets reduce the risk of head and brain injuries by 85–88%.
- Only 20–25% of bicyclists wear helmets in the US.
Acknowledge the "dorky" factor: "I know that helmets may seem uncool sometimes. They can mess up your hair, get a little hot, and may not match your outfit. BUT they are just as important as seatbelts in a car."
Walk through the 2-V-2 fit check. If you're still growing or change hairstyles, this is a great way to make sure your helmet still fits properly.
Florida law: If you're under 16, you MUST wear one. No helmet = a citation.
E-bike specific: Because e-bikes are faster than traditional bikes, consider a full-coverage or reinforced helmet with chin guard and eye shield. They even look cooler than traditional helmets!
Activity idea: Bring helmets for proper fitting and walk through it with a willing volunteer.
Source: National Safety Council; Florida Statute 316.2065</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7</a:t>
            </a:fld>
            <a:endParaRPr lang="en-US"/>
          </a:p>
        </p:txBody>
      </p:sp>
    </p:spTree>
    <p:extLst>
      <p:ext uri="{BB962C8B-B14F-4D97-AF65-F5344CB8AC3E}">
        <p14:creationId xmlns:p14="http://schemas.microsoft.com/office/powerpoint/2010/main" val="3315798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Ask: "Who here has biked or walked somewhere in the dark?" Where were they headed?
By law in Florida, e-bikes operated between dusk and dawn must have a white front light and a rear red light and red reflector.
Key message: If drivers can't see you, they can't avoid you. High-vis gear is just as important as a helmet.
Even if you don't want to wear a vis-vest, getting reflective stickers or tape for your clothing can increase your visibility without feeling like a crossing guard.
What time of year is this most important? Answer: winter, when the days are shorter.
Prop ideas: Bike lights and reflectors to give out; retro-reflective sticker giveaways; demonstration in a dark room with bike lights and reflectors.
Source: Florida Statute 316.2065; FHWA Visibility Education materials</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8</a:t>
            </a:fld>
            <a:endParaRPr lang="en-US"/>
          </a:p>
        </p:txBody>
      </p:sp>
    </p:spTree>
    <p:extLst>
      <p:ext uri="{BB962C8B-B14F-4D97-AF65-F5344CB8AC3E}">
        <p14:creationId xmlns:p14="http://schemas.microsoft.com/office/powerpoint/2010/main" val="1664811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 minutes]
Ask: "Where do you think an e-bike can ride?" Wait for answers.
E-bikes have the same rights and rules as bicycles under Florida law, meaning they can ride anywhere bicycles ride. Some places may have slightly different local rules, so check before you head out.
Key messages for each location:
- Bike Lanes: Your space, but stay out of the door zone. You can leave the bike lane to avoid hazards.
- Roads: You have the same rights AND duties as a car. That means stop signs, red lights, speed limits, and </a:t>
            </a:r>
            <a:r>
              <a:rPr lang="en-US" err="1"/>
              <a:t>ignals</a:t>
            </a:r>
            <a:r>
              <a:rPr lang="en-US"/>
              <a:t>.
- Sidewalks: Pedestrians always have priority. Most sidewalks are NOT appropriate for e-bike speeds. You cross car paths at every intersection and driveway.
- Shared-Use Paths: Great when not crowded. When they are crowded, slow down and be respectful.
If you aren't sure where you can ride, stick to roads, bike lanes, and bike paths.
Source: Florida Statute 316.2065</a:t>
            </a:r>
          </a:p>
          <a:p>
            <a:endParaRPr lang="en-US"/>
          </a:p>
        </p:txBody>
      </p:sp>
      <p:sp>
        <p:nvSpPr>
          <p:cNvPr id="4" name="Slide Number Placeholder 3"/>
          <p:cNvSpPr>
            <a:spLocks noGrp="1"/>
          </p:cNvSpPr>
          <p:nvPr>
            <p:ph type="sldNum" sz="quarter" idx="5"/>
          </p:nvPr>
        </p:nvSpPr>
        <p:spPr/>
        <p:txBody>
          <a:bodyPr/>
          <a:lstStyle/>
          <a:p>
            <a:fld id="{0419E616-3FF3-442C-A9E7-58E322481445}" type="slidenum">
              <a:rPr lang="en-US" smtClean="0"/>
              <a:t>9</a:t>
            </a:fld>
            <a:endParaRPr lang="en-US"/>
          </a:p>
        </p:txBody>
      </p:sp>
    </p:spTree>
    <p:extLst>
      <p:ext uri="{BB962C8B-B14F-4D97-AF65-F5344CB8AC3E}">
        <p14:creationId xmlns:p14="http://schemas.microsoft.com/office/powerpoint/2010/main" val="146771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2957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5/8/2026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280586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909276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2384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094793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51090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4187884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079319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94810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3596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9311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65639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342253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5/8/2026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48354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459584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8883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02259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92538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13546650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3887407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3006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71989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690838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40618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6241950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5/8/2026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250704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5555767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17223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666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784153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398273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2874470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96835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995658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86496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0342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098352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5/8/2026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0631332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395088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38817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95793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9101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65598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51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3377414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1152397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rgbClr val="CDDA64"/>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DDA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CDDA64"/>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DDA64"/>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1905605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bg1"/>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35350364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B8CEA72-666B-8B47-1B4D-8B4817D12451}"/>
              </a:ext>
            </a:extLst>
          </p:cNvPr>
          <p:cNvPicPr>
            <a:picLocks noChangeAspect="1"/>
          </p:cNvPicPr>
          <p:nvPr/>
        </p:nvPicPr>
        <p:blipFill>
          <a:blip r:embed="rId3">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pic>
        <p:nvPicPr>
          <p:cNvPr id="7" name="Graphic 6">
            <a:extLst>
              <a:ext uri="{FF2B5EF4-FFF2-40B4-BE49-F238E27FC236}">
                <a16:creationId xmlns:a16="http://schemas.microsoft.com/office/drawing/2014/main" id="{EADBD49D-F2ED-2427-67F5-082DC3962C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89151" y="-242162"/>
            <a:ext cx="8404468" cy="4728280"/>
          </a:xfrm>
          <a:prstGeom prst="rect">
            <a:avLst/>
          </a:prstGeom>
        </p:spPr>
      </p:pic>
      <p:sp>
        <p:nvSpPr>
          <p:cNvPr id="2" name="Title 1">
            <a:extLst>
              <a:ext uri="{FF2B5EF4-FFF2-40B4-BE49-F238E27FC236}">
                <a16:creationId xmlns:a16="http://schemas.microsoft.com/office/drawing/2014/main" id="{264F6377-90B4-56F0-0412-4A2548745310}"/>
              </a:ext>
            </a:extLst>
          </p:cNvPr>
          <p:cNvSpPr>
            <a:spLocks noGrp="1"/>
          </p:cNvSpPr>
          <p:nvPr>
            <p:ph type="ctrTitle"/>
          </p:nvPr>
        </p:nvSpPr>
        <p:spPr>
          <a:xfrm>
            <a:off x="1524000" y="1412718"/>
            <a:ext cx="9144000" cy="2387600"/>
          </a:xfrm>
        </p:spPr>
        <p:txBody>
          <a:bodyPr>
            <a:normAutofit/>
          </a:bodyPr>
          <a:lstStyle/>
          <a:p>
            <a:r>
              <a:rPr lang="en-US" sz="8000"/>
              <a:t>E-bike Safety</a:t>
            </a:r>
          </a:p>
        </p:txBody>
      </p:sp>
      <p:sp>
        <p:nvSpPr>
          <p:cNvPr id="3" name="Subtitle 2">
            <a:extLst>
              <a:ext uri="{FF2B5EF4-FFF2-40B4-BE49-F238E27FC236}">
                <a16:creationId xmlns:a16="http://schemas.microsoft.com/office/drawing/2014/main" id="{4ED52C05-3990-9654-6060-E70E7E01408F}"/>
              </a:ext>
            </a:extLst>
          </p:cNvPr>
          <p:cNvSpPr>
            <a:spLocks noGrp="1"/>
          </p:cNvSpPr>
          <p:nvPr>
            <p:ph type="subTitle" idx="1"/>
          </p:nvPr>
        </p:nvSpPr>
        <p:spPr/>
        <p:txBody>
          <a:bodyPr>
            <a:normAutofit/>
          </a:bodyPr>
          <a:lstStyle/>
          <a:p>
            <a:r>
              <a:rPr lang="en-US" sz="3200">
                <a:latin typeface="Segoe UI Black" panose="020B0A02040204020203" pitchFamily="34" charset="0"/>
                <a:ea typeface="Segoe UI Black" panose="020B0A02040204020203" pitchFamily="34" charset="0"/>
                <a:cs typeface="Segoe UI Bold" panose="020B0802040204020203" pitchFamily="34" charset="0"/>
              </a:rPr>
              <a:t>What you need to know</a:t>
            </a:r>
          </a:p>
          <a:p>
            <a:endParaRPr lang="en-US"/>
          </a:p>
          <a:p>
            <a:r>
              <a:rPr lang="en-US" sz="1800"/>
              <a:t>E-Bike Safety Campaign</a:t>
            </a:r>
          </a:p>
          <a:p>
            <a:pPr>
              <a:lnSpc>
                <a:spcPts val="1800"/>
              </a:lnSpc>
              <a:spcBef>
                <a:spcPts val="0"/>
              </a:spcBef>
            </a:pPr>
            <a:r>
              <a:rPr lang="en-US" sz="1200"/>
              <a:t>FDOT District Five</a:t>
            </a:r>
          </a:p>
          <a:p>
            <a:endParaRPr lang="en-US"/>
          </a:p>
          <a:p>
            <a:endParaRPr lang="en-US"/>
          </a:p>
        </p:txBody>
      </p:sp>
    </p:spTree>
    <p:extLst>
      <p:ext uri="{BB962C8B-B14F-4D97-AF65-F5344CB8AC3E}">
        <p14:creationId xmlns:p14="http://schemas.microsoft.com/office/powerpoint/2010/main" val="48394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C8FF7-54AB-2DB7-5C55-DE74C7E03A9C}"/>
            </a:ext>
          </a:extLst>
        </p:cNvPr>
        <p:cNvGrpSpPr/>
        <p:nvPr/>
      </p:nvGrpSpPr>
      <p:grpSpPr>
        <a:xfrm>
          <a:off x="0" y="0"/>
          <a:ext cx="0" cy="0"/>
          <a:chOff x="0" y="0"/>
          <a:chExt cx="0" cy="0"/>
        </a:xfrm>
      </p:grpSpPr>
      <p:pic>
        <p:nvPicPr>
          <p:cNvPr id="30" name="Picture 29">
            <a:extLst>
              <a:ext uri="{FF2B5EF4-FFF2-40B4-BE49-F238E27FC236}">
                <a16:creationId xmlns:a16="http://schemas.microsoft.com/office/drawing/2014/main" id="{96425E92-E834-4261-0218-5D75FA8C0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1301" y="1645920"/>
            <a:ext cx="5796386" cy="4508778"/>
          </a:xfrm>
          <a:prstGeom prst="rect">
            <a:avLst/>
          </a:prstGeom>
        </p:spPr>
      </p:pic>
      <p:sp>
        <p:nvSpPr>
          <p:cNvPr id="6" name="Title 5">
            <a:extLst>
              <a:ext uri="{FF2B5EF4-FFF2-40B4-BE49-F238E27FC236}">
                <a16:creationId xmlns:a16="http://schemas.microsoft.com/office/drawing/2014/main" id="{0C7BC6C6-7F2A-F9E4-CD81-8DECAEC6B131}"/>
              </a:ext>
            </a:extLst>
          </p:cNvPr>
          <p:cNvSpPr>
            <a:spLocks noGrp="1"/>
          </p:cNvSpPr>
          <p:nvPr>
            <p:ph type="title"/>
          </p:nvPr>
        </p:nvSpPr>
        <p:spPr/>
        <p:txBody>
          <a:bodyPr/>
          <a:lstStyle/>
          <a:p>
            <a:r>
              <a:rPr lang="en-US"/>
              <a:t>Rules of the Road</a:t>
            </a:r>
          </a:p>
        </p:txBody>
      </p:sp>
      <p:sp>
        <p:nvSpPr>
          <p:cNvPr id="8" name="Shape 3">
            <a:extLst>
              <a:ext uri="{FF2B5EF4-FFF2-40B4-BE49-F238E27FC236}">
                <a16:creationId xmlns:a16="http://schemas.microsoft.com/office/drawing/2014/main" id="{3F2EEA78-E93C-CC36-FA96-CAC8657908F9}"/>
              </a:ext>
            </a:extLst>
          </p:cNvPr>
          <p:cNvSpPr/>
          <p:nvPr/>
        </p:nvSpPr>
        <p:spPr>
          <a:xfrm>
            <a:off x="731520" y="1874520"/>
            <a:ext cx="365760" cy="365760"/>
          </a:xfrm>
          <a:prstGeom prst="ellipse">
            <a:avLst/>
          </a:prstGeom>
          <a:solidFill>
            <a:srgbClr val="2BB7AA"/>
          </a:solidFill>
          <a:ln/>
        </p:spPr>
        <p:txBody>
          <a:bodyPr/>
          <a:lstStyle/>
          <a:p>
            <a:endParaRPr lang="en-US"/>
          </a:p>
        </p:txBody>
      </p:sp>
      <p:sp>
        <p:nvSpPr>
          <p:cNvPr id="9" name="Text 4">
            <a:extLst>
              <a:ext uri="{FF2B5EF4-FFF2-40B4-BE49-F238E27FC236}">
                <a16:creationId xmlns:a16="http://schemas.microsoft.com/office/drawing/2014/main" id="{B35E8CFE-6FAD-1415-EBD9-1DF06D84A3AF}"/>
              </a:ext>
            </a:extLst>
          </p:cNvPr>
          <p:cNvSpPr/>
          <p:nvPr/>
        </p:nvSpPr>
        <p:spPr>
          <a:xfrm>
            <a:off x="731520" y="1861433"/>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600">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A2524E6C-0454-C729-AD91-9C14EDE39A02}"/>
              </a:ext>
            </a:extLst>
          </p:cNvPr>
          <p:cNvSpPr/>
          <p:nvPr/>
        </p:nvSpPr>
        <p:spPr>
          <a:xfrm>
            <a:off x="1234440" y="1869568"/>
            <a:ext cx="3566160" cy="822960"/>
          </a:xfrm>
          <a:prstGeom prst="rect">
            <a:avLst/>
          </a:prstGeom>
          <a:noFill/>
          <a:ln/>
        </p:spPr>
        <p:txBody>
          <a:bodyPr wrap="square" lIns="0" tIns="0" rIns="0" bIns="0" rtlCol="0" anchor="t"/>
          <a:lstStyle/>
          <a:p>
            <a:pPr marL="0" indent="0">
              <a:buNone/>
            </a:pPr>
            <a:r>
              <a:rPr lang="en-US" sz="1400" b="1">
                <a:solidFill>
                  <a:srgbClr val="EFEABA"/>
                </a:solidFill>
                <a:latin typeface="Segoe UI Black" panose="020B0A02040204020203" pitchFamily="34" charset="0"/>
                <a:ea typeface="Segoe UI Black" panose="020B0A02040204020203" pitchFamily="34" charset="0"/>
              </a:rPr>
              <a:t>Ride on the right side of the road</a:t>
            </a:r>
            <a:endParaRPr lang="en-US" sz="1400">
              <a:solidFill>
                <a:srgbClr val="EFEABA"/>
              </a:solidFill>
              <a:latin typeface="Segoe UI Black" panose="020B0A02040204020203" pitchFamily="34" charset="0"/>
              <a:ea typeface="Segoe UI Black" panose="020B0A02040204020203" pitchFamily="34" charset="0"/>
            </a:endParaRPr>
          </a:p>
          <a:p>
            <a:pPr marL="0" indent="0">
              <a:buNone/>
            </a:pPr>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Never ride facing traffic. No one is looking for you from the wrong direction.</a:t>
            </a:r>
            <a:endParaRPr lang="en-US" sz="1400">
              <a:solidFill>
                <a:schemeClr val="bg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11" name="Shape 6">
            <a:extLst>
              <a:ext uri="{FF2B5EF4-FFF2-40B4-BE49-F238E27FC236}">
                <a16:creationId xmlns:a16="http://schemas.microsoft.com/office/drawing/2014/main" id="{99EC8BC1-AE64-BF38-AC4E-98E32702F5A6}"/>
              </a:ext>
            </a:extLst>
          </p:cNvPr>
          <p:cNvSpPr/>
          <p:nvPr/>
        </p:nvSpPr>
        <p:spPr>
          <a:xfrm>
            <a:off x="731520" y="4540309"/>
            <a:ext cx="365760" cy="365760"/>
          </a:xfrm>
          <a:prstGeom prst="ellipse">
            <a:avLst/>
          </a:prstGeom>
          <a:solidFill>
            <a:srgbClr val="2BB7AA"/>
          </a:solidFill>
          <a:ln/>
        </p:spPr>
        <p:txBody>
          <a:bodyPr/>
          <a:lstStyle/>
          <a:p>
            <a:endParaRPr lang="en-US"/>
          </a:p>
        </p:txBody>
      </p:sp>
      <p:sp>
        <p:nvSpPr>
          <p:cNvPr id="12" name="Text 7">
            <a:extLst>
              <a:ext uri="{FF2B5EF4-FFF2-40B4-BE49-F238E27FC236}">
                <a16:creationId xmlns:a16="http://schemas.microsoft.com/office/drawing/2014/main" id="{8F6A7946-6310-391E-7363-2587DD6DF707}"/>
              </a:ext>
            </a:extLst>
          </p:cNvPr>
          <p:cNvSpPr/>
          <p:nvPr/>
        </p:nvSpPr>
        <p:spPr>
          <a:xfrm>
            <a:off x="731520" y="4527222"/>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600">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DA265227-3C5A-4FC7-EFF0-722B25B7B1EA}"/>
              </a:ext>
            </a:extLst>
          </p:cNvPr>
          <p:cNvSpPr/>
          <p:nvPr/>
        </p:nvSpPr>
        <p:spPr>
          <a:xfrm>
            <a:off x="1234440" y="4535357"/>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Stop at all stop signs and red lights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Bicyclists must follow traffic controls just like cars.</a:t>
            </a:r>
          </a:p>
        </p:txBody>
      </p:sp>
      <p:sp>
        <p:nvSpPr>
          <p:cNvPr id="14" name="Shape 9">
            <a:extLst>
              <a:ext uri="{FF2B5EF4-FFF2-40B4-BE49-F238E27FC236}">
                <a16:creationId xmlns:a16="http://schemas.microsoft.com/office/drawing/2014/main" id="{1C07109D-C6E4-6F57-7F22-B58D13959D56}"/>
              </a:ext>
            </a:extLst>
          </p:cNvPr>
          <p:cNvSpPr/>
          <p:nvPr/>
        </p:nvSpPr>
        <p:spPr>
          <a:xfrm>
            <a:off x="731520" y="2585111"/>
            <a:ext cx="365760" cy="365760"/>
          </a:xfrm>
          <a:prstGeom prst="ellipse">
            <a:avLst/>
          </a:prstGeom>
          <a:solidFill>
            <a:srgbClr val="2BB7AA"/>
          </a:solidFill>
          <a:ln/>
        </p:spPr>
        <p:txBody>
          <a:bodyPr/>
          <a:lstStyle/>
          <a:p>
            <a:endParaRPr lang="en-US"/>
          </a:p>
        </p:txBody>
      </p:sp>
      <p:sp>
        <p:nvSpPr>
          <p:cNvPr id="15" name="Text 10">
            <a:extLst>
              <a:ext uri="{FF2B5EF4-FFF2-40B4-BE49-F238E27FC236}">
                <a16:creationId xmlns:a16="http://schemas.microsoft.com/office/drawing/2014/main" id="{25138E92-810C-E91F-43E5-2F6D85CE7E78}"/>
              </a:ext>
            </a:extLst>
          </p:cNvPr>
          <p:cNvSpPr/>
          <p:nvPr/>
        </p:nvSpPr>
        <p:spPr>
          <a:xfrm>
            <a:off x="731520" y="2572024"/>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600">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78899031-BBB6-519C-260B-7BCA93E4A988}"/>
              </a:ext>
            </a:extLst>
          </p:cNvPr>
          <p:cNvSpPr/>
          <p:nvPr/>
        </p:nvSpPr>
        <p:spPr>
          <a:xfrm>
            <a:off x="1234440" y="2539391"/>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Signal your turns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Look, signal, and look again. Make eye contact with drivers.</a:t>
            </a:r>
          </a:p>
        </p:txBody>
      </p:sp>
      <p:sp>
        <p:nvSpPr>
          <p:cNvPr id="17" name="Shape 12">
            <a:extLst>
              <a:ext uri="{FF2B5EF4-FFF2-40B4-BE49-F238E27FC236}">
                <a16:creationId xmlns:a16="http://schemas.microsoft.com/office/drawing/2014/main" id="{E05E0EB6-F5FA-A257-48A8-5C11E456410B}"/>
              </a:ext>
            </a:extLst>
          </p:cNvPr>
          <p:cNvSpPr/>
          <p:nvPr/>
        </p:nvSpPr>
        <p:spPr>
          <a:xfrm>
            <a:off x="731520" y="5160727"/>
            <a:ext cx="365760" cy="365760"/>
          </a:xfrm>
          <a:prstGeom prst="ellipse">
            <a:avLst/>
          </a:prstGeom>
          <a:solidFill>
            <a:srgbClr val="2BB7AA"/>
          </a:solidFill>
          <a:ln/>
        </p:spPr>
        <p:txBody>
          <a:bodyPr/>
          <a:lstStyle/>
          <a:p>
            <a:endParaRPr lang="en-US"/>
          </a:p>
        </p:txBody>
      </p:sp>
      <p:sp>
        <p:nvSpPr>
          <p:cNvPr id="18" name="Text 13">
            <a:extLst>
              <a:ext uri="{FF2B5EF4-FFF2-40B4-BE49-F238E27FC236}">
                <a16:creationId xmlns:a16="http://schemas.microsoft.com/office/drawing/2014/main" id="{412AC4EA-B16A-5F9D-4214-17B67AF5EC2A}"/>
              </a:ext>
            </a:extLst>
          </p:cNvPr>
          <p:cNvSpPr/>
          <p:nvPr/>
        </p:nvSpPr>
        <p:spPr>
          <a:xfrm>
            <a:off x="731520" y="5147640"/>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6</a:t>
            </a:r>
            <a:endParaRPr lang="en-US" sz="1600">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36A8BEC2-9D28-F4AC-0D94-BF5E5D5AB69D}"/>
              </a:ext>
            </a:extLst>
          </p:cNvPr>
          <p:cNvSpPr/>
          <p:nvPr/>
        </p:nvSpPr>
        <p:spPr>
          <a:xfrm>
            <a:off x="1234440" y="5155775"/>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Position for your destination</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Turning right? Move right. Turning left? Move to the left side of the lane.</a:t>
            </a:r>
          </a:p>
        </p:txBody>
      </p:sp>
      <p:sp>
        <p:nvSpPr>
          <p:cNvPr id="20" name="Shape 15">
            <a:extLst>
              <a:ext uri="{FF2B5EF4-FFF2-40B4-BE49-F238E27FC236}">
                <a16:creationId xmlns:a16="http://schemas.microsoft.com/office/drawing/2014/main" id="{440E347B-F386-45B4-1441-B71A2A97B742}"/>
              </a:ext>
            </a:extLst>
          </p:cNvPr>
          <p:cNvSpPr/>
          <p:nvPr/>
        </p:nvSpPr>
        <p:spPr>
          <a:xfrm>
            <a:off x="731520" y="3282957"/>
            <a:ext cx="365760" cy="365760"/>
          </a:xfrm>
          <a:prstGeom prst="ellipse">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21" name="Text 16">
            <a:extLst>
              <a:ext uri="{FF2B5EF4-FFF2-40B4-BE49-F238E27FC236}">
                <a16:creationId xmlns:a16="http://schemas.microsoft.com/office/drawing/2014/main" id="{22C4E2C0-3D6F-9CC0-2E88-65854970A3EE}"/>
              </a:ext>
            </a:extLst>
          </p:cNvPr>
          <p:cNvSpPr/>
          <p:nvPr/>
        </p:nvSpPr>
        <p:spPr>
          <a:xfrm>
            <a:off x="731520" y="3277092"/>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600">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04983446-3BAA-E054-AE0D-19F0B846BBF2}"/>
              </a:ext>
            </a:extLst>
          </p:cNvPr>
          <p:cNvSpPr/>
          <p:nvPr/>
        </p:nvSpPr>
        <p:spPr>
          <a:xfrm>
            <a:off x="1234440" y="3291092"/>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Yield to pedestrians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They have priority in crosswalks and on sidewalks.</a:t>
            </a:r>
          </a:p>
        </p:txBody>
      </p:sp>
      <p:sp>
        <p:nvSpPr>
          <p:cNvPr id="23" name="Shape 18">
            <a:extLst>
              <a:ext uri="{FF2B5EF4-FFF2-40B4-BE49-F238E27FC236}">
                <a16:creationId xmlns:a16="http://schemas.microsoft.com/office/drawing/2014/main" id="{4002A587-97FF-C367-B528-4A2ECF4FFC18}"/>
              </a:ext>
            </a:extLst>
          </p:cNvPr>
          <p:cNvSpPr/>
          <p:nvPr/>
        </p:nvSpPr>
        <p:spPr>
          <a:xfrm>
            <a:off x="731520" y="3907085"/>
            <a:ext cx="365760" cy="365760"/>
          </a:xfrm>
          <a:prstGeom prst="ellipse">
            <a:avLst/>
          </a:prstGeom>
          <a:solidFill>
            <a:srgbClr val="2BB7AA"/>
          </a:solidFill>
          <a:ln/>
        </p:spPr>
        <p:txBody>
          <a:bodyPr/>
          <a:lstStyle/>
          <a:p>
            <a:endParaRPr lang="en-US"/>
          </a:p>
        </p:txBody>
      </p:sp>
      <p:sp>
        <p:nvSpPr>
          <p:cNvPr id="24" name="Text 19">
            <a:extLst>
              <a:ext uri="{FF2B5EF4-FFF2-40B4-BE49-F238E27FC236}">
                <a16:creationId xmlns:a16="http://schemas.microsoft.com/office/drawing/2014/main" id="{64F16CCB-3814-6BA3-33E6-89C2C9703C54}"/>
              </a:ext>
            </a:extLst>
          </p:cNvPr>
          <p:cNvSpPr/>
          <p:nvPr/>
        </p:nvSpPr>
        <p:spPr>
          <a:xfrm>
            <a:off x="731520" y="3893998"/>
            <a:ext cx="365760" cy="365760"/>
          </a:xfrm>
          <a:prstGeom prst="rect">
            <a:avLst/>
          </a:prstGeom>
          <a:noFill/>
          <a:ln/>
        </p:spPr>
        <p:txBody>
          <a:bodyPr wrap="square" rtlCol="0" anchor="ctr"/>
          <a:lstStyle/>
          <a:p>
            <a:pPr marL="0" indent="0" algn="ctr">
              <a:buNone/>
            </a:pPr>
            <a:r>
              <a:rPr lang="en-US" sz="1600" b="1">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600">
              <a:latin typeface="Segoe UI Black" panose="020B0A02040204020203" pitchFamily="34" charset="0"/>
              <a:ea typeface="Segoe UI Black" panose="020B0A02040204020203" pitchFamily="34" charset="0"/>
            </a:endParaRPr>
          </a:p>
        </p:txBody>
      </p:sp>
      <p:sp>
        <p:nvSpPr>
          <p:cNvPr id="25" name="Text 20">
            <a:extLst>
              <a:ext uri="{FF2B5EF4-FFF2-40B4-BE49-F238E27FC236}">
                <a16:creationId xmlns:a16="http://schemas.microsoft.com/office/drawing/2014/main" id="{48B2E25D-1605-F268-00BD-2C3D7FE1396B}"/>
              </a:ext>
            </a:extLst>
          </p:cNvPr>
          <p:cNvSpPr/>
          <p:nvPr/>
        </p:nvSpPr>
        <p:spPr>
          <a:xfrm>
            <a:off x="1234440" y="3902133"/>
            <a:ext cx="3566160" cy="822960"/>
          </a:xfrm>
          <a:prstGeom prst="rect">
            <a:avLst/>
          </a:prstGeom>
          <a:noFill/>
          <a:ln/>
        </p:spPr>
        <p:txBody>
          <a:bodyPr wrap="square" lIns="0" tIns="0" rIns="0" bIns="0" rtlCol="0" anchor="t"/>
          <a:lstStyle/>
          <a:p>
            <a:r>
              <a:rPr lang="en-US" sz="1400" b="1">
                <a:solidFill>
                  <a:srgbClr val="EFEABA"/>
                </a:solidFill>
                <a:latin typeface="Segoe UI Black" panose="020B0A02040204020203" pitchFamily="34" charset="0"/>
                <a:ea typeface="Segoe UI Black" panose="020B0A02040204020203" pitchFamily="34" charset="0"/>
              </a:rPr>
              <a:t>Use your lights</a:t>
            </a:r>
          </a:p>
          <a:p>
            <a:r>
              <a:rPr lang="en-US" sz="1100">
                <a:solidFill>
                  <a:schemeClr val="bg1"/>
                </a:solidFill>
                <a:latin typeface="Segoe UI" panose="020B0502040204020203" pitchFamily="34" charset="0"/>
                <a:ea typeface="Segoe UI Black" panose="020B0A02040204020203" pitchFamily="34" charset="0"/>
                <a:cs typeface="Segoe UI" panose="020B0502040204020203" pitchFamily="34" charset="0"/>
              </a:rPr>
              <a:t>White front, red rear. Required between dusk and dawn.</a:t>
            </a:r>
          </a:p>
        </p:txBody>
      </p:sp>
      <p:sp>
        <p:nvSpPr>
          <p:cNvPr id="26" name="Text 2">
            <a:extLst>
              <a:ext uri="{FF2B5EF4-FFF2-40B4-BE49-F238E27FC236}">
                <a16:creationId xmlns:a16="http://schemas.microsoft.com/office/drawing/2014/main" id="{F3626897-C386-EF7B-5301-C334FCEBE2AE}"/>
              </a:ext>
            </a:extLst>
          </p:cNvPr>
          <p:cNvSpPr/>
          <p:nvPr/>
        </p:nvSpPr>
        <p:spPr>
          <a:xfrm>
            <a:off x="891104" y="1280160"/>
            <a:ext cx="7680960" cy="365760"/>
          </a:xfrm>
          <a:prstGeom prst="rect">
            <a:avLst/>
          </a:prstGeom>
          <a:noFill/>
          <a:ln/>
        </p:spPr>
        <p:txBody>
          <a:bodyPr wrap="square" rtlCol="0" anchor="ctr"/>
          <a:lstStyle/>
          <a:p>
            <a:pPr marL="0" indent="0">
              <a:buNone/>
            </a:pPr>
            <a:r>
              <a:rPr lang="en-US" sz="1500" b="1">
                <a:solidFill>
                  <a:schemeClr val="bg1"/>
                </a:solidFill>
                <a:latin typeface="Segoe UI Black" panose="020B0A02040204020203" pitchFamily="34" charset="0"/>
                <a:ea typeface="Segoe UI Black" panose="020B0A02040204020203" pitchFamily="34" charset="0"/>
                <a:cs typeface="Calibri" pitchFamily="34" charset="-120"/>
              </a:rPr>
              <a:t>When you're on the road, you're expected to behave like a vehicle.</a:t>
            </a:r>
            <a:endParaRPr lang="en-US" sz="1500">
              <a:solidFill>
                <a:schemeClr val="bg1"/>
              </a:solidFill>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3906395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6F361F7-AB5D-CD7E-3DA1-B29015A108D2}"/>
              </a:ext>
            </a:extLst>
          </p:cNvPr>
          <p:cNvSpPr>
            <a:spLocks noGrp="1"/>
          </p:cNvSpPr>
          <p:nvPr>
            <p:ph type="title"/>
          </p:nvPr>
        </p:nvSpPr>
        <p:spPr/>
        <p:txBody>
          <a:bodyPr/>
          <a:lstStyle/>
          <a:p>
            <a:r>
              <a:rPr lang="en-US"/>
              <a:t>Predictability</a:t>
            </a:r>
            <a:br>
              <a:rPr lang="en-US"/>
            </a:br>
            <a:r>
              <a:rPr lang="en-US"/>
              <a:t>is Safety</a:t>
            </a:r>
          </a:p>
        </p:txBody>
      </p:sp>
      <p:sp>
        <p:nvSpPr>
          <p:cNvPr id="7" name="Text Placeholder 6">
            <a:extLst>
              <a:ext uri="{FF2B5EF4-FFF2-40B4-BE49-F238E27FC236}">
                <a16:creationId xmlns:a16="http://schemas.microsoft.com/office/drawing/2014/main" id="{D929B790-D8ED-D275-D202-47FB0C304B3C}"/>
              </a:ext>
            </a:extLst>
          </p:cNvPr>
          <p:cNvSpPr>
            <a:spLocks noGrp="1"/>
          </p:cNvSpPr>
          <p:nvPr>
            <p:ph type="body" idx="1"/>
          </p:nvPr>
        </p:nvSpPr>
        <p:spPr>
          <a:xfrm>
            <a:off x="831850" y="4589463"/>
            <a:ext cx="5264150" cy="1500187"/>
          </a:xfrm>
        </p:spPr>
        <p:txBody>
          <a:bodyPr/>
          <a:lstStyle/>
          <a:p>
            <a:r>
              <a:rPr lang="en-US">
                <a:latin typeface="Segoe UI Black" panose="020B0A02040204020203" pitchFamily="34" charset="0"/>
                <a:ea typeface="Segoe UI Black" panose="020B0A02040204020203" pitchFamily="34" charset="0"/>
              </a:rPr>
              <a:t>So is Defensive Riding.</a:t>
            </a:r>
          </a:p>
          <a:p>
            <a:r>
              <a:rPr lang="en-US" sz="2000"/>
              <a:t>These are the </a:t>
            </a:r>
            <a:r>
              <a:rPr lang="en-US" sz="2000">
                <a:latin typeface="Segoe UI Black" panose="020B0A02040204020203" pitchFamily="34" charset="0"/>
                <a:ea typeface="Segoe UI Black" panose="020B0A02040204020203" pitchFamily="34" charset="0"/>
              </a:rPr>
              <a:t>ONLY</a:t>
            </a:r>
            <a:r>
              <a:rPr lang="en-US" sz="2000"/>
              <a:t> parts of riding you have </a:t>
            </a:r>
            <a:r>
              <a:rPr lang="en-US" sz="2000">
                <a:latin typeface="Segoe UI Black" panose="020B0A02040204020203" pitchFamily="34" charset="0"/>
                <a:ea typeface="Segoe UI Black" panose="020B0A02040204020203" pitchFamily="34" charset="0"/>
              </a:rPr>
              <a:t>100% control over</a:t>
            </a:r>
            <a:r>
              <a:rPr lang="en-US" sz="2000"/>
              <a:t>.</a:t>
            </a:r>
          </a:p>
          <a:p>
            <a:endParaRPr lang="en-US"/>
          </a:p>
        </p:txBody>
      </p:sp>
      <p:pic>
        <p:nvPicPr>
          <p:cNvPr id="3" name="Picture 2">
            <a:extLst>
              <a:ext uri="{FF2B5EF4-FFF2-40B4-BE49-F238E27FC236}">
                <a16:creationId xmlns:a16="http://schemas.microsoft.com/office/drawing/2014/main" id="{0471B079-A452-72E9-4054-73C4C4915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316" y="367357"/>
            <a:ext cx="7502358" cy="5835784"/>
          </a:xfrm>
          <a:prstGeom prst="rect">
            <a:avLst/>
          </a:prstGeom>
        </p:spPr>
      </p:pic>
    </p:spTree>
    <p:extLst>
      <p:ext uri="{BB962C8B-B14F-4D97-AF65-F5344CB8AC3E}">
        <p14:creationId xmlns:p14="http://schemas.microsoft.com/office/powerpoint/2010/main" val="4008344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F2BB58-43E2-D17C-9C7A-0C0C9E44A4CF}"/>
              </a:ext>
            </a:extLst>
          </p:cNvPr>
          <p:cNvSpPr>
            <a:spLocks noGrp="1"/>
          </p:cNvSpPr>
          <p:nvPr>
            <p:ph type="title"/>
          </p:nvPr>
        </p:nvSpPr>
        <p:spPr/>
        <p:txBody>
          <a:bodyPr/>
          <a:lstStyle/>
          <a:p>
            <a:r>
              <a:rPr lang="en-US"/>
              <a:t>Ride Defensively</a:t>
            </a:r>
          </a:p>
        </p:txBody>
      </p:sp>
      <p:sp>
        <p:nvSpPr>
          <p:cNvPr id="7" name="Shape 3">
            <a:extLst>
              <a:ext uri="{FF2B5EF4-FFF2-40B4-BE49-F238E27FC236}">
                <a16:creationId xmlns:a16="http://schemas.microsoft.com/office/drawing/2014/main" id="{832313B5-37BF-5490-E529-6BC2358106C8}"/>
              </a:ext>
            </a:extLst>
          </p:cNvPr>
          <p:cNvSpPr/>
          <p:nvPr/>
        </p:nvSpPr>
        <p:spPr>
          <a:xfrm>
            <a:off x="1095824" y="1763840"/>
            <a:ext cx="411480" cy="411480"/>
          </a:xfrm>
          <a:prstGeom prst="ellipse">
            <a:avLst/>
          </a:prstGeom>
          <a:solidFill>
            <a:srgbClr val="2BB7AA"/>
          </a:solidFill>
          <a:ln>
            <a:noFill/>
          </a:ln>
        </p:spPr>
        <p:txBody>
          <a:bodyPr/>
          <a:lstStyle/>
          <a:p>
            <a:endParaRPr lang="en-US"/>
          </a:p>
        </p:txBody>
      </p:sp>
      <p:sp>
        <p:nvSpPr>
          <p:cNvPr id="8" name="Text 4">
            <a:extLst>
              <a:ext uri="{FF2B5EF4-FFF2-40B4-BE49-F238E27FC236}">
                <a16:creationId xmlns:a16="http://schemas.microsoft.com/office/drawing/2014/main" id="{D190F62A-D51E-F73D-E16F-DC7477FC8376}"/>
              </a:ext>
            </a:extLst>
          </p:cNvPr>
          <p:cNvSpPr/>
          <p:nvPr/>
        </p:nvSpPr>
        <p:spPr>
          <a:xfrm>
            <a:off x="1095824" y="1763840"/>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800">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C43F2B96-A701-E643-8528-04E54D7E0042}"/>
              </a:ext>
            </a:extLst>
          </p:cNvPr>
          <p:cNvSpPr/>
          <p:nvPr/>
        </p:nvSpPr>
        <p:spPr>
          <a:xfrm>
            <a:off x="1690183" y="1690688"/>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Scan for hazards</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Stay clear of road edges, potholes, and debris. Keep at least 5 feet from parked cars.</a:t>
            </a:r>
          </a:p>
        </p:txBody>
      </p:sp>
      <p:sp>
        <p:nvSpPr>
          <p:cNvPr id="10" name="Shape 6">
            <a:extLst>
              <a:ext uri="{FF2B5EF4-FFF2-40B4-BE49-F238E27FC236}">
                <a16:creationId xmlns:a16="http://schemas.microsoft.com/office/drawing/2014/main" id="{6A26AE98-347E-CD27-EB96-DCB9AFAD2220}"/>
              </a:ext>
            </a:extLst>
          </p:cNvPr>
          <p:cNvSpPr/>
          <p:nvPr/>
        </p:nvSpPr>
        <p:spPr>
          <a:xfrm>
            <a:off x="958664" y="2403920"/>
            <a:ext cx="8802702" cy="594360"/>
          </a:xfrm>
          <a:prstGeom prst="rect">
            <a:avLst/>
          </a:prstGeom>
          <a:solidFill>
            <a:srgbClr val="FFFFFF"/>
          </a:solidFill>
          <a:ln/>
        </p:spPr>
        <p:txBody>
          <a:bodyPr/>
          <a:lstStyle/>
          <a:p>
            <a:endParaRPr lang="en-US"/>
          </a:p>
        </p:txBody>
      </p:sp>
      <p:sp>
        <p:nvSpPr>
          <p:cNvPr id="11" name="Shape 7">
            <a:extLst>
              <a:ext uri="{FF2B5EF4-FFF2-40B4-BE49-F238E27FC236}">
                <a16:creationId xmlns:a16="http://schemas.microsoft.com/office/drawing/2014/main" id="{E0ED0B99-5A05-28C7-E3B5-765306BDFE82}"/>
              </a:ext>
            </a:extLst>
          </p:cNvPr>
          <p:cNvSpPr/>
          <p:nvPr/>
        </p:nvSpPr>
        <p:spPr>
          <a:xfrm>
            <a:off x="1095824" y="2477072"/>
            <a:ext cx="411480" cy="411480"/>
          </a:xfrm>
          <a:prstGeom prst="ellipse">
            <a:avLst/>
          </a:prstGeom>
          <a:solidFill>
            <a:srgbClr val="2BB7AA"/>
          </a:solidFill>
          <a:ln>
            <a:noFill/>
          </a:ln>
        </p:spPr>
        <p:txBody>
          <a:bodyPr/>
          <a:lstStyle/>
          <a:p>
            <a:endParaRPr lang="en-US"/>
          </a:p>
        </p:txBody>
      </p:sp>
      <p:sp>
        <p:nvSpPr>
          <p:cNvPr id="12" name="Text 8">
            <a:extLst>
              <a:ext uri="{FF2B5EF4-FFF2-40B4-BE49-F238E27FC236}">
                <a16:creationId xmlns:a16="http://schemas.microsoft.com/office/drawing/2014/main" id="{BA5AFDB0-DF1D-10AF-3CE6-15CCDC72D648}"/>
              </a:ext>
            </a:extLst>
          </p:cNvPr>
          <p:cNvSpPr/>
          <p:nvPr/>
        </p:nvSpPr>
        <p:spPr>
          <a:xfrm>
            <a:off x="1095824" y="2477072"/>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800">
              <a:latin typeface="Segoe UI Black" panose="020B0A02040204020203" pitchFamily="34" charset="0"/>
              <a:ea typeface="Segoe UI Black" panose="020B0A02040204020203" pitchFamily="34" charset="0"/>
            </a:endParaRPr>
          </a:p>
        </p:txBody>
      </p:sp>
      <p:sp>
        <p:nvSpPr>
          <p:cNvPr id="13" name="Text 9">
            <a:extLst>
              <a:ext uri="{FF2B5EF4-FFF2-40B4-BE49-F238E27FC236}">
                <a16:creationId xmlns:a16="http://schemas.microsoft.com/office/drawing/2014/main" id="{D35E1158-D97C-1E3B-B487-B5C1B000386F}"/>
              </a:ext>
            </a:extLst>
          </p:cNvPr>
          <p:cNvSpPr/>
          <p:nvPr/>
        </p:nvSpPr>
        <p:spPr>
          <a:xfrm>
            <a:off x="1690183" y="2403920"/>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Don’t assume drivers see you</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Wear bright or reflective gear. Use lights. Make yourself seen.</a:t>
            </a:r>
          </a:p>
        </p:txBody>
      </p:sp>
      <p:sp>
        <p:nvSpPr>
          <p:cNvPr id="15" name="Shape 11">
            <a:extLst>
              <a:ext uri="{FF2B5EF4-FFF2-40B4-BE49-F238E27FC236}">
                <a16:creationId xmlns:a16="http://schemas.microsoft.com/office/drawing/2014/main" id="{E583E849-DE52-F3FB-7C1D-F9E425D649D7}"/>
              </a:ext>
            </a:extLst>
          </p:cNvPr>
          <p:cNvSpPr/>
          <p:nvPr/>
        </p:nvSpPr>
        <p:spPr>
          <a:xfrm>
            <a:off x="1095824" y="3190304"/>
            <a:ext cx="411480" cy="411480"/>
          </a:xfrm>
          <a:prstGeom prst="ellipse">
            <a:avLst/>
          </a:prstGeom>
          <a:solidFill>
            <a:srgbClr val="2BB7AA"/>
          </a:solidFill>
          <a:ln>
            <a:noFill/>
          </a:ln>
        </p:spPr>
        <p:txBody>
          <a:bodyPr/>
          <a:lstStyle/>
          <a:p>
            <a:endParaRPr lang="en-US"/>
          </a:p>
        </p:txBody>
      </p:sp>
      <p:sp>
        <p:nvSpPr>
          <p:cNvPr id="16" name="Text 12">
            <a:extLst>
              <a:ext uri="{FF2B5EF4-FFF2-40B4-BE49-F238E27FC236}">
                <a16:creationId xmlns:a16="http://schemas.microsoft.com/office/drawing/2014/main" id="{40207F21-A49A-2226-48DC-C13664D318A7}"/>
              </a:ext>
            </a:extLst>
          </p:cNvPr>
          <p:cNvSpPr/>
          <p:nvPr/>
        </p:nvSpPr>
        <p:spPr>
          <a:xfrm>
            <a:off x="1095824" y="3190304"/>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800">
              <a:latin typeface="Segoe UI Black" panose="020B0A02040204020203" pitchFamily="34" charset="0"/>
              <a:ea typeface="Segoe UI Black" panose="020B0A02040204020203" pitchFamily="34" charset="0"/>
            </a:endParaRPr>
          </a:p>
        </p:txBody>
      </p:sp>
      <p:sp>
        <p:nvSpPr>
          <p:cNvPr id="17" name="Text 13">
            <a:extLst>
              <a:ext uri="{FF2B5EF4-FFF2-40B4-BE49-F238E27FC236}">
                <a16:creationId xmlns:a16="http://schemas.microsoft.com/office/drawing/2014/main" id="{D6302D31-912B-3499-EE90-C924148D7599}"/>
              </a:ext>
            </a:extLst>
          </p:cNvPr>
          <p:cNvSpPr/>
          <p:nvPr/>
        </p:nvSpPr>
        <p:spPr>
          <a:xfrm>
            <a:off x="1690183" y="3117152"/>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Keep your space</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can look right at you and still misjudge your speed. Position yourself in the lane so they have to notice you.</a:t>
            </a:r>
          </a:p>
        </p:txBody>
      </p:sp>
      <p:sp>
        <p:nvSpPr>
          <p:cNvPr id="18" name="Shape 14">
            <a:extLst>
              <a:ext uri="{FF2B5EF4-FFF2-40B4-BE49-F238E27FC236}">
                <a16:creationId xmlns:a16="http://schemas.microsoft.com/office/drawing/2014/main" id="{5132EC00-79B4-351F-5847-2E4FC22FB214}"/>
              </a:ext>
            </a:extLst>
          </p:cNvPr>
          <p:cNvSpPr/>
          <p:nvPr/>
        </p:nvSpPr>
        <p:spPr>
          <a:xfrm>
            <a:off x="958664" y="3830384"/>
            <a:ext cx="8802702" cy="594360"/>
          </a:xfrm>
          <a:prstGeom prst="rect">
            <a:avLst/>
          </a:prstGeom>
          <a:solidFill>
            <a:srgbClr val="FFFFFF"/>
          </a:solidFill>
          <a:ln/>
        </p:spPr>
        <p:txBody>
          <a:bodyPr/>
          <a:lstStyle/>
          <a:p>
            <a:endParaRPr lang="en-US"/>
          </a:p>
        </p:txBody>
      </p:sp>
      <p:sp>
        <p:nvSpPr>
          <p:cNvPr id="19" name="Shape 15">
            <a:extLst>
              <a:ext uri="{FF2B5EF4-FFF2-40B4-BE49-F238E27FC236}">
                <a16:creationId xmlns:a16="http://schemas.microsoft.com/office/drawing/2014/main" id="{2C7723B9-D8BC-0FC6-309D-F03DC7C4E1CA}"/>
              </a:ext>
            </a:extLst>
          </p:cNvPr>
          <p:cNvSpPr/>
          <p:nvPr/>
        </p:nvSpPr>
        <p:spPr>
          <a:xfrm>
            <a:off x="1095824" y="3903536"/>
            <a:ext cx="411480" cy="411480"/>
          </a:xfrm>
          <a:prstGeom prst="ellipse">
            <a:avLst/>
          </a:prstGeom>
          <a:solidFill>
            <a:srgbClr val="2BB7AA"/>
          </a:solidFill>
          <a:ln>
            <a:noFill/>
          </a:ln>
        </p:spPr>
        <p:txBody>
          <a:bodyPr/>
          <a:lstStyle/>
          <a:p>
            <a:endParaRPr lang="en-US"/>
          </a:p>
        </p:txBody>
      </p:sp>
      <p:sp>
        <p:nvSpPr>
          <p:cNvPr id="20" name="Text 16">
            <a:extLst>
              <a:ext uri="{FF2B5EF4-FFF2-40B4-BE49-F238E27FC236}">
                <a16:creationId xmlns:a16="http://schemas.microsoft.com/office/drawing/2014/main" id="{D076ED3D-B0CD-AAD0-C867-93E7A48DBEFE}"/>
              </a:ext>
            </a:extLst>
          </p:cNvPr>
          <p:cNvSpPr/>
          <p:nvPr/>
        </p:nvSpPr>
        <p:spPr>
          <a:xfrm>
            <a:off x="1095824" y="3903536"/>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800">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CFCDA293-35BB-03F3-397B-EDDAE8DBD4C3}"/>
              </a:ext>
            </a:extLst>
          </p:cNvPr>
          <p:cNvSpPr/>
          <p:nvPr/>
        </p:nvSpPr>
        <p:spPr>
          <a:xfrm>
            <a:off x="1690183" y="3830384"/>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Communicate</a:t>
            </a:r>
          </a:p>
          <a:p>
            <a:pPr marL="0" indent="0">
              <a:buNone/>
            </a:pPr>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Maximize how far ahead you can see. If you can’t see far enough to stop for a surprise, slow down.</a:t>
            </a:r>
          </a:p>
        </p:txBody>
      </p:sp>
      <p:sp>
        <p:nvSpPr>
          <p:cNvPr id="23" name="Shape 19">
            <a:extLst>
              <a:ext uri="{FF2B5EF4-FFF2-40B4-BE49-F238E27FC236}">
                <a16:creationId xmlns:a16="http://schemas.microsoft.com/office/drawing/2014/main" id="{4E2C2B44-167B-BFE2-9A1C-8E13F70C8F3A}"/>
              </a:ext>
            </a:extLst>
          </p:cNvPr>
          <p:cNvSpPr/>
          <p:nvPr/>
        </p:nvSpPr>
        <p:spPr>
          <a:xfrm>
            <a:off x="1095824" y="4616768"/>
            <a:ext cx="411480" cy="411480"/>
          </a:xfrm>
          <a:prstGeom prst="ellipse">
            <a:avLst/>
          </a:prstGeom>
          <a:solidFill>
            <a:srgbClr val="2BB7AA"/>
          </a:solidFill>
          <a:ln>
            <a:noFill/>
          </a:ln>
        </p:spPr>
        <p:txBody>
          <a:bodyPr/>
          <a:lstStyle/>
          <a:p>
            <a:endParaRPr lang="en-US"/>
          </a:p>
        </p:txBody>
      </p:sp>
      <p:sp>
        <p:nvSpPr>
          <p:cNvPr id="24" name="Text 20">
            <a:extLst>
              <a:ext uri="{FF2B5EF4-FFF2-40B4-BE49-F238E27FC236}">
                <a16:creationId xmlns:a16="http://schemas.microsoft.com/office/drawing/2014/main" id="{266CD8EB-8062-5B84-6C90-192D7D2913BE}"/>
              </a:ext>
            </a:extLst>
          </p:cNvPr>
          <p:cNvSpPr/>
          <p:nvPr/>
        </p:nvSpPr>
        <p:spPr>
          <a:xfrm>
            <a:off x="1095824" y="4616768"/>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800">
              <a:latin typeface="Segoe UI Black" panose="020B0A02040204020203" pitchFamily="34" charset="0"/>
              <a:ea typeface="Segoe UI Black" panose="020B0A02040204020203" pitchFamily="34" charset="0"/>
            </a:endParaRPr>
          </a:p>
        </p:txBody>
      </p:sp>
      <p:sp>
        <p:nvSpPr>
          <p:cNvPr id="25" name="Text 21">
            <a:extLst>
              <a:ext uri="{FF2B5EF4-FFF2-40B4-BE49-F238E27FC236}">
                <a16:creationId xmlns:a16="http://schemas.microsoft.com/office/drawing/2014/main" id="{3DE4C319-28F9-8305-352F-D88A2DDA34DF}"/>
              </a:ext>
            </a:extLst>
          </p:cNvPr>
          <p:cNvSpPr/>
          <p:nvPr/>
        </p:nvSpPr>
        <p:spPr>
          <a:xfrm>
            <a:off x="1690183" y="4543616"/>
            <a:ext cx="7989643" cy="594360"/>
          </a:xfrm>
          <a:prstGeom prst="rect">
            <a:avLst/>
          </a:prstGeom>
          <a:noFill/>
          <a:ln/>
        </p:spPr>
        <p:txBody>
          <a:bodyPr wrap="square" lIns="0" tIns="0" rIns="0" bIns="0" rtlCol="0" anchor="ctr"/>
          <a:lstStyle/>
          <a:p>
            <a:r>
              <a:rPr lang="en-US" sz="1500" dirty="0">
                <a:solidFill>
                  <a:srgbClr val="5C2F82"/>
                </a:solidFill>
                <a:latin typeface="Segoe UI Black"/>
                <a:ea typeface="Segoe UI Black"/>
                <a:cs typeface="Segoe UI"/>
              </a:rPr>
              <a:t>Control your speed</a:t>
            </a:r>
          </a:p>
          <a:p>
            <a:r>
              <a:rPr lang="en-US" sz="14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Hand signals, eye contact, and audible warnings. Signal your intentions before you act.</a:t>
            </a:r>
          </a:p>
        </p:txBody>
      </p:sp>
      <p:pic>
        <p:nvPicPr>
          <p:cNvPr id="27" name="Picture 26">
            <a:extLst>
              <a:ext uri="{FF2B5EF4-FFF2-40B4-BE49-F238E27FC236}">
                <a16:creationId xmlns:a16="http://schemas.microsoft.com/office/drawing/2014/main" id="{FC490615-D513-47F1-A704-F161266AA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1804" y="790484"/>
            <a:ext cx="3016523" cy="5277032"/>
          </a:xfrm>
          <a:prstGeom prst="rect">
            <a:avLst/>
          </a:prstGeom>
        </p:spPr>
      </p:pic>
    </p:spTree>
    <p:extLst>
      <p:ext uri="{BB962C8B-B14F-4D97-AF65-F5344CB8AC3E}">
        <p14:creationId xmlns:p14="http://schemas.microsoft.com/office/powerpoint/2010/main" val="3839230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F82DF395-DB28-C172-D391-3ED2C88F81BF}"/>
              </a:ext>
            </a:extLst>
          </p:cNvPr>
          <p:cNvPicPr>
            <a:picLocks noGrp="1" noRot="1" noChangeAspect="1" noMove="1" noResize="1" noEditPoints="1" noAdjustHandles="1" noChangeArrowheads="1" noChangeShapeType="1" noCrop="1"/>
          </p:cNvPicPr>
          <p:nvPr/>
        </p:nvPicPr>
        <p:blipFill>
          <a:blip r:embed="rId3">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sp>
        <p:nvSpPr>
          <p:cNvPr id="4" name="Title 3">
            <a:extLst>
              <a:ext uri="{FF2B5EF4-FFF2-40B4-BE49-F238E27FC236}">
                <a16:creationId xmlns:a16="http://schemas.microsoft.com/office/drawing/2014/main" id="{F0914D88-2577-82A7-8B74-D45DA5A1891E}"/>
              </a:ext>
            </a:extLst>
          </p:cNvPr>
          <p:cNvSpPr>
            <a:spLocks noGrp="1"/>
          </p:cNvSpPr>
          <p:nvPr>
            <p:ph type="title"/>
          </p:nvPr>
        </p:nvSpPr>
        <p:spPr/>
        <p:txBody>
          <a:bodyPr/>
          <a:lstStyle/>
          <a:p>
            <a:r>
              <a:rPr lang="en-US" dirty="0"/>
              <a:t>Speed Check: </a:t>
            </a:r>
            <a:br>
              <a:rPr lang="en-US" dirty="0"/>
            </a:br>
            <a:r>
              <a:rPr lang="en-US" dirty="0"/>
              <a:t>Brake Before You Have To</a:t>
            </a:r>
          </a:p>
        </p:txBody>
      </p:sp>
      <p:sp>
        <p:nvSpPr>
          <p:cNvPr id="6" name="Text 2">
            <a:extLst>
              <a:ext uri="{FF2B5EF4-FFF2-40B4-BE49-F238E27FC236}">
                <a16:creationId xmlns:a16="http://schemas.microsoft.com/office/drawing/2014/main" id="{2223872E-C45E-0833-0C73-060113AA251F}"/>
              </a:ext>
            </a:extLst>
          </p:cNvPr>
          <p:cNvSpPr/>
          <p:nvPr/>
        </p:nvSpPr>
        <p:spPr>
          <a:xfrm>
            <a:off x="894599" y="1769393"/>
            <a:ext cx="7680960" cy="365760"/>
          </a:xfrm>
          <a:prstGeom prst="rect">
            <a:avLst/>
          </a:prstGeom>
          <a:noFill/>
          <a:ln/>
        </p:spPr>
        <p:txBody>
          <a:bodyPr wrap="square" rtlCol="0" anchor="ctr"/>
          <a:lstStyle/>
          <a:p>
            <a:pPr marL="0" indent="0">
              <a:buNone/>
            </a:pPr>
            <a:r>
              <a:rPr lang="en-US" b="1">
                <a:solidFill>
                  <a:srgbClr val="0097A7"/>
                </a:solidFill>
                <a:latin typeface="Segoe UI Black" panose="020B0A02040204020203" pitchFamily="34" charset="0"/>
                <a:ea typeface="Segoe UI Black" panose="020B0A02040204020203" pitchFamily="34" charset="0"/>
                <a:cs typeface="Calibri" pitchFamily="34" charset="-120"/>
              </a:rPr>
              <a:t>E-bikes are faster and heavier than regular bikes.</a:t>
            </a:r>
            <a:endParaRPr lang="en-US">
              <a:latin typeface="Segoe UI Black" panose="020B0A02040204020203" pitchFamily="34" charset="0"/>
              <a:ea typeface="Segoe UI Black" panose="020B0A02040204020203" pitchFamily="34" charset="0"/>
            </a:endParaRPr>
          </a:p>
        </p:txBody>
      </p:sp>
      <p:sp>
        <p:nvSpPr>
          <p:cNvPr id="7" name="Shape 3">
            <a:extLst>
              <a:ext uri="{FF2B5EF4-FFF2-40B4-BE49-F238E27FC236}">
                <a16:creationId xmlns:a16="http://schemas.microsoft.com/office/drawing/2014/main" id="{B955165B-E148-3580-E0AE-2944C2A28A65}"/>
              </a:ext>
            </a:extLst>
          </p:cNvPr>
          <p:cNvSpPr/>
          <p:nvPr/>
        </p:nvSpPr>
        <p:spPr>
          <a:xfrm>
            <a:off x="935368" y="2318033"/>
            <a:ext cx="1970911" cy="1828800"/>
          </a:xfrm>
          <a:prstGeom prst="rect">
            <a:avLst/>
          </a:prstGeom>
          <a:solidFill>
            <a:srgbClr val="EFEABA"/>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8" name="Shape 4">
            <a:extLst>
              <a:ext uri="{FF2B5EF4-FFF2-40B4-BE49-F238E27FC236}">
                <a16:creationId xmlns:a16="http://schemas.microsoft.com/office/drawing/2014/main" id="{0B71A882-2201-0245-DB6A-130137EADC74}"/>
              </a:ext>
            </a:extLst>
          </p:cNvPr>
          <p:cNvSpPr/>
          <p:nvPr/>
        </p:nvSpPr>
        <p:spPr>
          <a:xfrm>
            <a:off x="935368" y="2318033"/>
            <a:ext cx="1970911" cy="457200"/>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A188FDE1-3660-ECAB-8098-470A449C0D28}"/>
              </a:ext>
            </a:extLst>
          </p:cNvPr>
          <p:cNvSpPr/>
          <p:nvPr/>
        </p:nvSpPr>
        <p:spPr>
          <a:xfrm>
            <a:off x="935368"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10 mph</a:t>
            </a:r>
            <a:endParaRPr lang="en-US" sz="2000">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4E14238A-964B-5218-E3ED-B7FB7E23BA55}"/>
              </a:ext>
            </a:extLst>
          </p:cNvPr>
          <p:cNvSpPr/>
          <p:nvPr/>
        </p:nvSpPr>
        <p:spPr>
          <a:xfrm>
            <a:off x="935368" y="2866673"/>
            <a:ext cx="1970911" cy="640080"/>
          </a:xfrm>
          <a:prstGeom prst="rect">
            <a:avLst/>
          </a:prstGeom>
          <a:noFill/>
          <a:ln/>
        </p:spPr>
        <p:txBody>
          <a:bodyPr wrap="square" rtlCol="0" anchor="ctr"/>
          <a:lstStyle/>
          <a:p>
            <a:pPr marL="0" indent="0" algn="ctr">
              <a:buNone/>
            </a:pPr>
            <a:r>
              <a:rPr lang="en-US" sz="2800" b="1">
                <a:solidFill>
                  <a:srgbClr val="2BB7AA"/>
                </a:solidFill>
                <a:latin typeface="Segoe UI Black" panose="020B0A02040204020203" pitchFamily="34" charset="0"/>
                <a:ea typeface="Segoe UI Black" panose="020B0A02040204020203" pitchFamily="34" charset="0"/>
                <a:cs typeface="Trebuchet MS" pitchFamily="34" charset="-120"/>
              </a:rPr>
              <a:t>29–39 ft</a:t>
            </a:r>
            <a:endParaRPr lang="en-US" sz="2800">
              <a:solidFill>
                <a:srgbClr val="2BB7AA"/>
              </a:solidFill>
              <a:latin typeface="Segoe UI Black" panose="020B0A02040204020203" pitchFamily="34" charset="0"/>
              <a:ea typeface="Segoe UI Black" panose="020B0A02040204020203" pitchFamily="34" charset="0"/>
            </a:endParaRPr>
          </a:p>
        </p:txBody>
      </p:sp>
      <p:sp>
        <p:nvSpPr>
          <p:cNvPr id="11" name="Text 7">
            <a:extLst>
              <a:ext uri="{FF2B5EF4-FFF2-40B4-BE49-F238E27FC236}">
                <a16:creationId xmlns:a16="http://schemas.microsoft.com/office/drawing/2014/main" id="{2C7E2360-948F-A767-1B3D-8E2A9A9ACB43}"/>
              </a:ext>
            </a:extLst>
          </p:cNvPr>
          <p:cNvSpPr/>
          <p:nvPr/>
        </p:nvSpPr>
        <p:spPr>
          <a:xfrm>
            <a:off x="935368" y="3506753"/>
            <a:ext cx="1970911" cy="457200"/>
          </a:xfrm>
          <a:prstGeom prst="rect">
            <a:avLst/>
          </a:prstGeom>
          <a:noFill/>
          <a:ln/>
        </p:spPr>
        <p:txBody>
          <a:bodyPr wrap="square" rtlCol="0" anchor="ctr"/>
          <a:lstStyle/>
          <a:p>
            <a:pPr marL="0" indent="0" algn="ctr">
              <a:buNone/>
            </a:pPr>
            <a:r>
              <a:rPr lang="en-US" sz="1200" dirty="0">
                <a:solidFill>
                  <a:srgbClr val="2BB7AA"/>
                </a:solidFill>
                <a:latin typeface="Segoe UI Black" panose="020B0A02040204020203" pitchFamily="34" charset="0"/>
                <a:ea typeface="Segoe UI Black" panose="020B0A02040204020203" pitchFamily="34" charset="0"/>
                <a:cs typeface="Calibri" pitchFamily="34" charset="-120"/>
              </a:rPr>
              <a:t>About 2 car lengths</a:t>
            </a:r>
            <a:endParaRPr lang="en-US" sz="1200" dirty="0">
              <a:solidFill>
                <a:srgbClr val="2BB7AA"/>
              </a:solidFill>
              <a:latin typeface="Segoe UI Black" panose="020B0A02040204020203" pitchFamily="34" charset="0"/>
              <a:ea typeface="Segoe UI Black" panose="020B0A02040204020203" pitchFamily="34" charset="0"/>
            </a:endParaRPr>
          </a:p>
        </p:txBody>
      </p:sp>
      <p:sp>
        <p:nvSpPr>
          <p:cNvPr id="12" name="Shape 8">
            <a:extLst>
              <a:ext uri="{FF2B5EF4-FFF2-40B4-BE49-F238E27FC236}">
                <a16:creationId xmlns:a16="http://schemas.microsoft.com/office/drawing/2014/main" id="{E6CD42E8-3230-E431-E162-A92612FA5CF6}"/>
              </a:ext>
            </a:extLst>
          </p:cNvPr>
          <p:cNvSpPr/>
          <p:nvPr/>
        </p:nvSpPr>
        <p:spPr>
          <a:xfrm>
            <a:off x="3102626" y="2318033"/>
            <a:ext cx="1970911" cy="1828800"/>
          </a:xfrm>
          <a:prstGeom prst="rect">
            <a:avLst/>
          </a:prstGeom>
          <a:solidFill>
            <a:srgbClr val="EFEABA"/>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3" name="Shape 9">
            <a:extLst>
              <a:ext uri="{FF2B5EF4-FFF2-40B4-BE49-F238E27FC236}">
                <a16:creationId xmlns:a16="http://schemas.microsoft.com/office/drawing/2014/main" id="{32D0A017-E023-416B-1F5F-371AF2099B72}"/>
              </a:ext>
            </a:extLst>
          </p:cNvPr>
          <p:cNvSpPr/>
          <p:nvPr/>
        </p:nvSpPr>
        <p:spPr>
          <a:xfrm>
            <a:off x="3102626"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4" name="Text 10">
            <a:extLst>
              <a:ext uri="{FF2B5EF4-FFF2-40B4-BE49-F238E27FC236}">
                <a16:creationId xmlns:a16="http://schemas.microsoft.com/office/drawing/2014/main" id="{0FDC7EEC-1A17-418F-6F3F-6FEC8B6DE253}"/>
              </a:ext>
            </a:extLst>
          </p:cNvPr>
          <p:cNvSpPr/>
          <p:nvPr/>
        </p:nvSpPr>
        <p:spPr>
          <a:xfrm>
            <a:off x="3102626"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20 mph</a:t>
            </a:r>
            <a:endParaRPr lang="en-US" sz="2000">
              <a:latin typeface="Segoe UI Black" panose="020B0A02040204020203" pitchFamily="34" charset="0"/>
              <a:ea typeface="Segoe UI Black" panose="020B0A02040204020203" pitchFamily="34" charset="0"/>
            </a:endParaRPr>
          </a:p>
        </p:txBody>
      </p:sp>
      <p:sp>
        <p:nvSpPr>
          <p:cNvPr id="15" name="Text 11">
            <a:extLst>
              <a:ext uri="{FF2B5EF4-FFF2-40B4-BE49-F238E27FC236}">
                <a16:creationId xmlns:a16="http://schemas.microsoft.com/office/drawing/2014/main" id="{D81D3612-13E3-C934-5F72-76224C50EFB4}"/>
              </a:ext>
            </a:extLst>
          </p:cNvPr>
          <p:cNvSpPr/>
          <p:nvPr/>
        </p:nvSpPr>
        <p:spPr>
          <a:xfrm>
            <a:off x="3102626" y="2866673"/>
            <a:ext cx="1970911" cy="640080"/>
          </a:xfrm>
          <a:prstGeom prst="rect">
            <a:avLst/>
          </a:prstGeom>
          <a:noFill/>
          <a:ln/>
        </p:spPr>
        <p:txBody>
          <a:bodyPr wrap="square" rtlCol="0" anchor="ctr"/>
          <a:lstStyle/>
          <a:p>
            <a:pPr marL="0" indent="0" algn="ctr">
              <a:buNone/>
            </a:pPr>
            <a:r>
              <a:rPr lang="en-US" sz="2800" b="1">
                <a:solidFill>
                  <a:srgbClr val="5C2F82"/>
                </a:solidFill>
                <a:latin typeface="Segoe UI Black" panose="020B0A02040204020203" pitchFamily="34" charset="0"/>
                <a:ea typeface="Segoe UI Black" panose="020B0A02040204020203" pitchFamily="34" charset="0"/>
                <a:cs typeface="Trebuchet MS" pitchFamily="34" charset="-120"/>
              </a:rPr>
              <a:t>71–111 ft</a:t>
            </a:r>
            <a:endParaRPr lang="en-US" sz="2800">
              <a:solidFill>
                <a:srgbClr val="5C2F82"/>
              </a:solidFill>
              <a:latin typeface="Segoe UI Black" panose="020B0A02040204020203" pitchFamily="34" charset="0"/>
              <a:ea typeface="Segoe UI Black" panose="020B0A02040204020203" pitchFamily="34" charset="0"/>
            </a:endParaRPr>
          </a:p>
        </p:txBody>
      </p:sp>
      <p:sp>
        <p:nvSpPr>
          <p:cNvPr id="16" name="Text 12">
            <a:extLst>
              <a:ext uri="{FF2B5EF4-FFF2-40B4-BE49-F238E27FC236}">
                <a16:creationId xmlns:a16="http://schemas.microsoft.com/office/drawing/2014/main" id="{955E172B-63A1-6B7D-B311-4FF22D493833}"/>
              </a:ext>
            </a:extLst>
          </p:cNvPr>
          <p:cNvSpPr/>
          <p:nvPr/>
        </p:nvSpPr>
        <p:spPr>
          <a:xfrm>
            <a:off x="3102626" y="3506753"/>
            <a:ext cx="1970911" cy="457200"/>
          </a:xfrm>
          <a:prstGeom prst="rect">
            <a:avLst/>
          </a:prstGeom>
          <a:noFill/>
          <a:ln/>
        </p:spPr>
        <p:txBody>
          <a:bodyPr wrap="square" rtlCol="0" anchor="ctr"/>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About half a city block</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7" name="Shape 13">
            <a:extLst>
              <a:ext uri="{FF2B5EF4-FFF2-40B4-BE49-F238E27FC236}">
                <a16:creationId xmlns:a16="http://schemas.microsoft.com/office/drawing/2014/main" id="{0AF69421-4ABF-E17A-48C6-8E5EDE06798F}"/>
              </a:ext>
            </a:extLst>
          </p:cNvPr>
          <p:cNvSpPr/>
          <p:nvPr/>
        </p:nvSpPr>
        <p:spPr>
          <a:xfrm>
            <a:off x="5269884" y="2318033"/>
            <a:ext cx="1970911" cy="1828800"/>
          </a:xfrm>
          <a:prstGeom prst="rect">
            <a:avLst/>
          </a:prstGeom>
          <a:solidFill>
            <a:srgbClr val="EFEABA"/>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8" name="Shape 14">
            <a:extLst>
              <a:ext uri="{FF2B5EF4-FFF2-40B4-BE49-F238E27FC236}">
                <a16:creationId xmlns:a16="http://schemas.microsoft.com/office/drawing/2014/main" id="{4637B7E3-06C1-252F-58FF-F171D7387095}"/>
              </a:ext>
            </a:extLst>
          </p:cNvPr>
          <p:cNvSpPr/>
          <p:nvPr/>
        </p:nvSpPr>
        <p:spPr>
          <a:xfrm>
            <a:off x="5269884" y="2318033"/>
            <a:ext cx="1970911" cy="457200"/>
          </a:xfrm>
          <a:prstGeom prst="rect">
            <a:avLst/>
          </a:prstGeom>
          <a:solidFill>
            <a:srgbClr val="EE6360"/>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5">
            <a:extLst>
              <a:ext uri="{FF2B5EF4-FFF2-40B4-BE49-F238E27FC236}">
                <a16:creationId xmlns:a16="http://schemas.microsoft.com/office/drawing/2014/main" id="{4C8BD3CB-FB85-D436-462F-8C001E6AD938}"/>
              </a:ext>
            </a:extLst>
          </p:cNvPr>
          <p:cNvSpPr/>
          <p:nvPr/>
        </p:nvSpPr>
        <p:spPr>
          <a:xfrm>
            <a:off x="5269884"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28 mph</a:t>
            </a:r>
            <a:endParaRPr lang="en-US" sz="2000">
              <a:latin typeface="Segoe UI Black" panose="020B0A02040204020203" pitchFamily="34" charset="0"/>
              <a:ea typeface="Segoe UI Black" panose="020B0A02040204020203" pitchFamily="34" charset="0"/>
            </a:endParaRPr>
          </a:p>
        </p:txBody>
      </p:sp>
      <p:sp>
        <p:nvSpPr>
          <p:cNvPr id="20" name="Text 16">
            <a:extLst>
              <a:ext uri="{FF2B5EF4-FFF2-40B4-BE49-F238E27FC236}">
                <a16:creationId xmlns:a16="http://schemas.microsoft.com/office/drawing/2014/main" id="{B3AB076B-6246-1699-6630-6C0D87638578}"/>
              </a:ext>
            </a:extLst>
          </p:cNvPr>
          <p:cNvSpPr/>
          <p:nvPr/>
        </p:nvSpPr>
        <p:spPr>
          <a:xfrm>
            <a:off x="5269884" y="2866673"/>
            <a:ext cx="1970911" cy="640080"/>
          </a:xfrm>
          <a:prstGeom prst="rect">
            <a:avLst/>
          </a:prstGeom>
          <a:noFill/>
          <a:ln/>
        </p:spPr>
        <p:txBody>
          <a:bodyPr wrap="square" rtlCol="0" anchor="ctr"/>
          <a:lstStyle/>
          <a:p>
            <a:pPr marL="0" indent="0" algn="ctr">
              <a:buNone/>
            </a:pPr>
            <a:r>
              <a:rPr lang="en-US" sz="2800" b="1">
                <a:solidFill>
                  <a:srgbClr val="EE6360"/>
                </a:solidFill>
                <a:latin typeface="Segoe UI Black" panose="020B0A02040204020203" pitchFamily="34" charset="0"/>
                <a:ea typeface="Segoe UI Black" panose="020B0A02040204020203" pitchFamily="34" charset="0"/>
                <a:cs typeface="Trebuchet MS" pitchFamily="34" charset="-120"/>
              </a:rPr>
              <a:t>114–194 ft</a:t>
            </a:r>
            <a:endParaRPr lang="en-US" sz="2800">
              <a:solidFill>
                <a:srgbClr val="EE6360"/>
              </a:solidFill>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CAE2B9DA-B37D-B3A3-16CE-373188DB2C67}"/>
              </a:ext>
            </a:extLst>
          </p:cNvPr>
          <p:cNvSpPr/>
          <p:nvPr/>
        </p:nvSpPr>
        <p:spPr>
          <a:xfrm>
            <a:off x="5269884" y="3506753"/>
            <a:ext cx="1970911" cy="457200"/>
          </a:xfrm>
          <a:prstGeom prst="rect">
            <a:avLst/>
          </a:prstGeom>
          <a:noFill/>
          <a:ln/>
        </p:spPr>
        <p:txBody>
          <a:bodyPr wrap="square" rtlCol="0" anchor="ctr"/>
          <a:lstStyle/>
          <a:p>
            <a:pPr marL="0" indent="0" algn="ctr">
              <a:buNone/>
            </a:pPr>
            <a:r>
              <a:rPr lang="en-US" sz="1200">
                <a:solidFill>
                  <a:srgbClr val="EE6360"/>
                </a:solidFill>
                <a:latin typeface="Segoe UI Black" panose="020B0A02040204020203" pitchFamily="34" charset="0"/>
                <a:ea typeface="Segoe UI Black" panose="020B0A02040204020203" pitchFamily="34" charset="0"/>
                <a:cs typeface="Calibri" pitchFamily="34" charset="-120"/>
              </a:rPr>
              <a:t>Nearly a full city block</a:t>
            </a:r>
            <a:endParaRPr lang="en-US" sz="1200">
              <a:solidFill>
                <a:srgbClr val="EE6360"/>
              </a:solidFill>
              <a:latin typeface="Segoe UI Black" panose="020B0A02040204020203" pitchFamily="34" charset="0"/>
              <a:ea typeface="Segoe UI Black" panose="020B0A02040204020203" pitchFamily="34" charset="0"/>
            </a:endParaRPr>
          </a:p>
        </p:txBody>
      </p:sp>
      <p:sp>
        <p:nvSpPr>
          <p:cNvPr id="22" name="Shape 18">
            <a:extLst>
              <a:ext uri="{FF2B5EF4-FFF2-40B4-BE49-F238E27FC236}">
                <a16:creationId xmlns:a16="http://schemas.microsoft.com/office/drawing/2014/main" id="{B2115252-5B08-2BAA-3B34-BCA99E077908}"/>
              </a:ext>
            </a:extLst>
          </p:cNvPr>
          <p:cNvSpPr/>
          <p:nvPr/>
        </p:nvSpPr>
        <p:spPr>
          <a:xfrm>
            <a:off x="935367" y="4329713"/>
            <a:ext cx="6305427" cy="9144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23" name="Text 19">
            <a:extLst>
              <a:ext uri="{FF2B5EF4-FFF2-40B4-BE49-F238E27FC236}">
                <a16:creationId xmlns:a16="http://schemas.microsoft.com/office/drawing/2014/main" id="{19E0FFC2-AF6D-AD69-130E-20AF709E5A78}"/>
              </a:ext>
            </a:extLst>
          </p:cNvPr>
          <p:cNvSpPr/>
          <p:nvPr/>
        </p:nvSpPr>
        <p:spPr>
          <a:xfrm>
            <a:off x="1118249" y="4421153"/>
            <a:ext cx="5486400" cy="731520"/>
          </a:xfrm>
          <a:prstGeom prst="rect">
            <a:avLst/>
          </a:prstGeom>
          <a:noFill/>
          <a:ln/>
        </p:spPr>
        <p:txBody>
          <a:bodyPr wrap="square" rtlCol="0" anchor="ctr"/>
          <a:lstStyle/>
          <a:p>
            <a:pPr marL="0" indent="0">
              <a:buNone/>
            </a:pPr>
            <a:r>
              <a:rPr lang="en-US" sz="1600" b="1" dirty="0">
                <a:solidFill>
                  <a:srgbClr val="CDDA64"/>
                </a:solidFill>
                <a:latin typeface="Segoe UI Black" panose="020B0A02040204020203" pitchFamily="34" charset="0"/>
                <a:ea typeface="Segoe UI Black" panose="020B0A02040204020203" pitchFamily="34" charset="0"/>
              </a:rPr>
              <a:t>Most of your stopping power comes from the front brake. Learn to use both brakes together. Start braking earlier than you think you need to.</a:t>
            </a:r>
            <a:endParaRPr lang="en-US" sz="1600" dirty="0">
              <a:latin typeface="Segoe UI Black" panose="020B0A02040204020203" pitchFamily="34" charset="0"/>
              <a:ea typeface="Segoe UI Black" panose="020B0A02040204020203" pitchFamily="34" charset="0"/>
            </a:endParaRPr>
          </a:p>
        </p:txBody>
      </p:sp>
      <p:sp>
        <p:nvSpPr>
          <p:cNvPr id="24" name="Text 20">
            <a:extLst>
              <a:ext uri="{FF2B5EF4-FFF2-40B4-BE49-F238E27FC236}">
                <a16:creationId xmlns:a16="http://schemas.microsoft.com/office/drawing/2014/main" id="{2C556D87-5A79-30BF-F81A-CBE3F776301B}"/>
              </a:ext>
            </a:extLst>
          </p:cNvPr>
          <p:cNvSpPr/>
          <p:nvPr/>
        </p:nvSpPr>
        <p:spPr>
          <a:xfrm>
            <a:off x="935368" y="5981678"/>
            <a:ext cx="7315200" cy="228600"/>
          </a:xfrm>
          <a:prstGeom prst="rect">
            <a:avLst/>
          </a:prstGeom>
          <a:noFill/>
          <a:ln/>
        </p:spPr>
        <p:txBody>
          <a:bodyPr wrap="square" rtlCol="0" anchor="ctr"/>
          <a:lstStyle/>
          <a:p>
            <a:r>
              <a:rPr lang="en-US" sz="9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Source: American Bicycling Education Association</a:t>
            </a:r>
          </a:p>
        </p:txBody>
      </p:sp>
      <p:pic>
        <p:nvPicPr>
          <p:cNvPr id="28" name="Picture 27">
            <a:extLst>
              <a:ext uri="{FF2B5EF4-FFF2-40B4-BE49-F238E27FC236}">
                <a16:creationId xmlns:a16="http://schemas.microsoft.com/office/drawing/2014/main" id="{8C07DB9F-8CF2-3CB3-046B-18B2680E83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0794" y="2159929"/>
            <a:ext cx="4951206" cy="3466339"/>
          </a:xfrm>
          <a:prstGeom prst="rect">
            <a:avLst/>
          </a:prstGeom>
        </p:spPr>
      </p:pic>
    </p:spTree>
    <p:extLst>
      <p:ext uri="{BB962C8B-B14F-4D97-AF65-F5344CB8AC3E}">
        <p14:creationId xmlns:p14="http://schemas.microsoft.com/office/powerpoint/2010/main" val="3863662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8CEC9A-B417-019F-FF1A-23208506558A}"/>
              </a:ext>
            </a:extLst>
          </p:cNvPr>
          <p:cNvSpPr>
            <a:spLocks noGrp="1"/>
          </p:cNvSpPr>
          <p:nvPr>
            <p:ph type="title"/>
          </p:nvPr>
        </p:nvSpPr>
        <p:spPr/>
        <p:txBody>
          <a:bodyPr/>
          <a:lstStyle/>
          <a:p>
            <a:r>
              <a:rPr lang="en-US"/>
              <a:t>Common Crash Types</a:t>
            </a:r>
          </a:p>
        </p:txBody>
      </p:sp>
      <p:sp>
        <p:nvSpPr>
          <p:cNvPr id="5" name="Text 2">
            <a:extLst>
              <a:ext uri="{FF2B5EF4-FFF2-40B4-BE49-F238E27FC236}">
                <a16:creationId xmlns:a16="http://schemas.microsoft.com/office/drawing/2014/main" id="{B33E5DF7-5579-6BF2-A25A-3615E2F7FFF8}"/>
              </a:ext>
            </a:extLst>
          </p:cNvPr>
          <p:cNvSpPr/>
          <p:nvPr/>
        </p:nvSpPr>
        <p:spPr>
          <a:xfrm>
            <a:off x="887663" y="1407961"/>
            <a:ext cx="9924716" cy="566759"/>
          </a:xfrm>
          <a:prstGeom prst="rect">
            <a:avLst/>
          </a:prstGeom>
          <a:noFill/>
          <a:ln/>
        </p:spPr>
        <p:txBody>
          <a:bodyPr wrap="square" rtlCol="0" anchor="ctr"/>
          <a:lstStyle/>
          <a:p>
            <a:pPr marL="0" indent="0">
              <a:buNone/>
            </a:pPr>
            <a:r>
              <a:rPr lang="en-US">
                <a:solidFill>
                  <a:srgbClr val="EFEABA"/>
                </a:solidFill>
                <a:latin typeface="Segoe UI Black" panose="020B0A02040204020203" pitchFamily="34" charset="0"/>
                <a:ea typeface="Segoe UI Black" panose="020B0A02040204020203" pitchFamily="34" charset="0"/>
                <a:cs typeface="Calibri" pitchFamily="34" charset="-120"/>
              </a:rPr>
              <a:t>Most crashes happen at intersections, caused by a driver failing to see or misjudging the speed of a bicyclist.</a:t>
            </a:r>
            <a:endParaRPr lang="en-US">
              <a:solidFill>
                <a:srgbClr val="EFEABA"/>
              </a:solidFill>
              <a:latin typeface="Segoe UI Black" panose="020B0A02040204020203" pitchFamily="34" charset="0"/>
              <a:ea typeface="Segoe UI Black" panose="020B0A02040204020203" pitchFamily="34" charset="0"/>
            </a:endParaRPr>
          </a:p>
        </p:txBody>
      </p:sp>
      <p:sp>
        <p:nvSpPr>
          <p:cNvPr id="6" name="Shape 3">
            <a:extLst>
              <a:ext uri="{FF2B5EF4-FFF2-40B4-BE49-F238E27FC236}">
                <a16:creationId xmlns:a16="http://schemas.microsoft.com/office/drawing/2014/main" id="{B50AD84A-77F9-50B4-6F80-5D6A56C3C592}"/>
              </a:ext>
            </a:extLst>
          </p:cNvPr>
          <p:cNvSpPr/>
          <p:nvPr/>
        </p:nvSpPr>
        <p:spPr>
          <a:xfrm>
            <a:off x="972152" y="2212823"/>
            <a:ext cx="4874126" cy="1643601"/>
          </a:xfrm>
          <a:prstGeom prst="rect">
            <a:avLst/>
          </a:prstGeom>
          <a:solidFill>
            <a:srgbClr val="F5F7FA"/>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Shape 4">
            <a:extLst>
              <a:ext uri="{FF2B5EF4-FFF2-40B4-BE49-F238E27FC236}">
                <a16:creationId xmlns:a16="http://schemas.microsoft.com/office/drawing/2014/main" id="{A493AF8E-01AD-A393-329A-FF48B94D2A61}"/>
              </a:ext>
            </a:extLst>
          </p:cNvPr>
          <p:cNvSpPr/>
          <p:nvPr/>
        </p:nvSpPr>
        <p:spPr>
          <a:xfrm>
            <a:off x="972152" y="2212823"/>
            <a:ext cx="4874126" cy="430737"/>
          </a:xfrm>
          <a:prstGeom prst="rect">
            <a:avLst/>
          </a:prstGeom>
          <a:solidFill>
            <a:srgbClr val="EE6360"/>
          </a:solidFill>
          <a:ln/>
        </p:spPr>
        <p:txBody>
          <a:bodyPr/>
          <a:lstStyle/>
          <a:p>
            <a:endParaRPr lang="en-US">
              <a:latin typeface="Segoe UI Black" panose="020B0A02040204020203" pitchFamily="34" charset="0"/>
              <a:ea typeface="Segoe UI Black" panose="020B0A02040204020203" pitchFamily="34" charset="0"/>
            </a:endParaRPr>
          </a:p>
        </p:txBody>
      </p:sp>
      <p:sp>
        <p:nvSpPr>
          <p:cNvPr id="8" name="Text 5">
            <a:extLst>
              <a:ext uri="{FF2B5EF4-FFF2-40B4-BE49-F238E27FC236}">
                <a16:creationId xmlns:a16="http://schemas.microsoft.com/office/drawing/2014/main" id="{7EA98AB9-F8A5-DB1B-432B-1B1026F68C6C}"/>
              </a:ext>
            </a:extLst>
          </p:cNvPr>
          <p:cNvSpPr/>
          <p:nvPr/>
        </p:nvSpPr>
        <p:spPr>
          <a:xfrm>
            <a:off x="1109311" y="2212823"/>
            <a:ext cx="4534071" cy="430737"/>
          </a:xfrm>
          <a:prstGeom prst="rect">
            <a:avLst/>
          </a:prstGeom>
          <a:noFill/>
          <a:ln/>
        </p:spPr>
        <p:txBody>
          <a:bodyPr wrap="square" rtlCol="0" anchor="ctr"/>
          <a:lstStyle/>
          <a:p>
            <a:pPr marL="0" indent="0">
              <a:buNone/>
            </a:pPr>
            <a:r>
              <a:rPr lang="en-US" sz="1500" b="1">
                <a:solidFill>
                  <a:srgbClr val="FFFFFF"/>
                </a:solidFill>
                <a:latin typeface="Segoe UI Black" panose="020B0A02040204020203" pitchFamily="34" charset="0"/>
                <a:ea typeface="Segoe UI Black" panose="020B0A02040204020203" pitchFamily="34" charset="0"/>
                <a:cs typeface="Trebuchet MS" pitchFamily="34" charset="-120"/>
              </a:rPr>
              <a:t>Right Hook</a:t>
            </a:r>
            <a:endParaRPr lang="en-US" sz="1500">
              <a:latin typeface="Segoe UI Black" panose="020B0A02040204020203" pitchFamily="34" charset="0"/>
              <a:ea typeface="Segoe UI Black" panose="020B0A02040204020203" pitchFamily="34" charset="0"/>
            </a:endParaRPr>
          </a:p>
        </p:txBody>
      </p:sp>
      <p:sp>
        <p:nvSpPr>
          <p:cNvPr id="9" name="Text 6">
            <a:extLst>
              <a:ext uri="{FF2B5EF4-FFF2-40B4-BE49-F238E27FC236}">
                <a16:creationId xmlns:a16="http://schemas.microsoft.com/office/drawing/2014/main" id="{C7114E66-B7AC-6EB1-D1FE-DDE802319B9F}"/>
              </a:ext>
            </a:extLst>
          </p:cNvPr>
          <p:cNvSpPr/>
          <p:nvPr/>
        </p:nvSpPr>
        <p:spPr>
          <a:xfrm>
            <a:off x="1109311" y="2646011"/>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passes you and turns right across your path before completing the pass.</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a:t>
            </a: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Ride farther into the lane. Watch for cars slowing near turns. Be ready to brake.</a:t>
            </a:r>
          </a:p>
        </p:txBody>
      </p:sp>
      <p:sp>
        <p:nvSpPr>
          <p:cNvPr id="10" name="Shape 7">
            <a:extLst>
              <a:ext uri="{FF2B5EF4-FFF2-40B4-BE49-F238E27FC236}">
                <a16:creationId xmlns:a16="http://schemas.microsoft.com/office/drawing/2014/main" id="{8E58E5FD-9865-DD0F-2066-5CE03A152892}"/>
              </a:ext>
            </a:extLst>
          </p:cNvPr>
          <p:cNvSpPr/>
          <p:nvPr/>
        </p:nvSpPr>
        <p:spPr>
          <a:xfrm>
            <a:off x="6024882" y="2212823"/>
            <a:ext cx="4874126" cy="1643601"/>
          </a:xfrm>
          <a:prstGeom prst="rect">
            <a:avLst/>
          </a:prstGeom>
          <a:solidFill>
            <a:srgbClr val="F5F7FA"/>
          </a:solidFill>
          <a:ln/>
        </p:spPr>
        <p:txBody>
          <a:bodyPr/>
          <a:lstStyle/>
          <a:p>
            <a:endParaRPr lang="en-US">
              <a:latin typeface="Segoe UI Black" panose="020B0A02040204020203" pitchFamily="34" charset="0"/>
              <a:ea typeface="Segoe UI Black" panose="020B0A02040204020203" pitchFamily="34" charset="0"/>
            </a:endParaRPr>
          </a:p>
        </p:txBody>
      </p:sp>
      <p:sp>
        <p:nvSpPr>
          <p:cNvPr id="11" name="Shape 8">
            <a:extLst>
              <a:ext uri="{FF2B5EF4-FFF2-40B4-BE49-F238E27FC236}">
                <a16:creationId xmlns:a16="http://schemas.microsoft.com/office/drawing/2014/main" id="{B710981B-BF0D-8756-E8DA-0B749FABE952}"/>
              </a:ext>
            </a:extLst>
          </p:cNvPr>
          <p:cNvSpPr/>
          <p:nvPr/>
        </p:nvSpPr>
        <p:spPr>
          <a:xfrm>
            <a:off x="6024882" y="2212823"/>
            <a:ext cx="4874126" cy="430737"/>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2" name="Text 9">
            <a:extLst>
              <a:ext uri="{FF2B5EF4-FFF2-40B4-BE49-F238E27FC236}">
                <a16:creationId xmlns:a16="http://schemas.microsoft.com/office/drawing/2014/main" id="{74328E8A-AD22-5E79-AAA1-5935F293C706}"/>
              </a:ext>
            </a:extLst>
          </p:cNvPr>
          <p:cNvSpPr/>
          <p:nvPr/>
        </p:nvSpPr>
        <p:spPr>
          <a:xfrm>
            <a:off x="6162041" y="2212823"/>
            <a:ext cx="4534071" cy="430737"/>
          </a:xfrm>
          <a:prstGeom prst="rect">
            <a:avLst/>
          </a:prstGeom>
          <a:noFill/>
          <a:ln/>
        </p:spPr>
        <p:txBody>
          <a:bodyPr wrap="square" rtlCol="0" anchor="ctr"/>
          <a:lstStyle/>
          <a:p>
            <a:pPr marL="0" indent="0">
              <a:buNone/>
            </a:pPr>
            <a:r>
              <a:rPr lang="en-US" sz="1500" b="1">
                <a:solidFill>
                  <a:srgbClr val="FFFFFF"/>
                </a:solidFill>
                <a:latin typeface="Segoe UI Black" panose="020B0A02040204020203" pitchFamily="34" charset="0"/>
                <a:ea typeface="Segoe UI Black" panose="020B0A02040204020203" pitchFamily="34" charset="0"/>
                <a:cs typeface="Trebuchet MS" pitchFamily="34" charset="-120"/>
              </a:rPr>
              <a:t>Left Cross</a:t>
            </a:r>
            <a:endParaRPr lang="en-US" sz="1500">
              <a:latin typeface="Segoe UI Black" panose="020B0A02040204020203" pitchFamily="34" charset="0"/>
              <a:ea typeface="Segoe UI Black" panose="020B0A02040204020203" pitchFamily="34" charset="0"/>
            </a:endParaRPr>
          </a:p>
        </p:txBody>
      </p:sp>
      <p:sp>
        <p:nvSpPr>
          <p:cNvPr id="13" name="Text 10">
            <a:extLst>
              <a:ext uri="{FF2B5EF4-FFF2-40B4-BE49-F238E27FC236}">
                <a16:creationId xmlns:a16="http://schemas.microsoft.com/office/drawing/2014/main" id="{EED2BB5C-9637-AB9A-0502-942EE7DA6F19}"/>
              </a:ext>
            </a:extLst>
          </p:cNvPr>
          <p:cNvSpPr/>
          <p:nvPr/>
        </p:nvSpPr>
        <p:spPr>
          <a:xfrm>
            <a:off x="6162041" y="2646011"/>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turning left thinks they can beat you through the intersection.</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a:t>
            </a: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Move to a high-visibility position. Communicate for the driver to wait. Don't enter until sure.</a:t>
            </a:r>
          </a:p>
        </p:txBody>
      </p:sp>
      <p:sp>
        <p:nvSpPr>
          <p:cNvPr id="14" name="Shape 11">
            <a:extLst>
              <a:ext uri="{FF2B5EF4-FFF2-40B4-BE49-F238E27FC236}">
                <a16:creationId xmlns:a16="http://schemas.microsoft.com/office/drawing/2014/main" id="{2A86E7E0-3F5B-7D56-9059-19AAC6ECB376}"/>
              </a:ext>
            </a:extLst>
          </p:cNvPr>
          <p:cNvSpPr/>
          <p:nvPr/>
        </p:nvSpPr>
        <p:spPr>
          <a:xfrm>
            <a:off x="972152" y="4052536"/>
            <a:ext cx="4874126" cy="1460601"/>
          </a:xfrm>
          <a:prstGeom prst="rect">
            <a:avLst/>
          </a:prstGeom>
          <a:solidFill>
            <a:srgbClr val="F5F7FA"/>
          </a:solidFill>
          <a:ln/>
        </p:spPr>
        <p:txBody>
          <a:bodyPr/>
          <a:lstStyle/>
          <a:p>
            <a:endParaRPr lang="en-US">
              <a:latin typeface="Segoe UI Black" panose="020B0A02040204020203" pitchFamily="34" charset="0"/>
              <a:ea typeface="Segoe UI Black" panose="020B0A02040204020203" pitchFamily="34" charset="0"/>
            </a:endParaRPr>
          </a:p>
        </p:txBody>
      </p:sp>
      <p:sp>
        <p:nvSpPr>
          <p:cNvPr id="15" name="Shape 12">
            <a:extLst>
              <a:ext uri="{FF2B5EF4-FFF2-40B4-BE49-F238E27FC236}">
                <a16:creationId xmlns:a16="http://schemas.microsoft.com/office/drawing/2014/main" id="{4F6675AE-ABD8-D871-B963-31C6CE58E84A}"/>
              </a:ext>
            </a:extLst>
          </p:cNvPr>
          <p:cNvSpPr/>
          <p:nvPr/>
        </p:nvSpPr>
        <p:spPr>
          <a:xfrm>
            <a:off x="972152" y="4052536"/>
            <a:ext cx="4874126" cy="430737"/>
          </a:xfrm>
          <a:prstGeom prst="rect">
            <a:avLst/>
          </a:prstGeom>
          <a:solidFill>
            <a:srgbClr val="CDDA64"/>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3">
            <a:extLst>
              <a:ext uri="{FF2B5EF4-FFF2-40B4-BE49-F238E27FC236}">
                <a16:creationId xmlns:a16="http://schemas.microsoft.com/office/drawing/2014/main" id="{24E4C309-6A60-C5A0-D750-AF0AFCB3DDD5}"/>
              </a:ext>
            </a:extLst>
          </p:cNvPr>
          <p:cNvSpPr/>
          <p:nvPr/>
        </p:nvSpPr>
        <p:spPr>
          <a:xfrm>
            <a:off x="1109311" y="4052536"/>
            <a:ext cx="4534071" cy="430737"/>
          </a:xfrm>
          <a:prstGeom prst="rect">
            <a:avLst/>
          </a:prstGeom>
          <a:noFill/>
          <a:ln/>
        </p:spPr>
        <p:txBody>
          <a:bodyPr wrap="square" rtlCol="0" anchor="ctr"/>
          <a:lstStyle/>
          <a:p>
            <a:pPr marL="0" indent="0">
              <a:buNone/>
            </a:pPr>
            <a:r>
              <a:rPr lang="en-US" sz="1500" b="1">
                <a:solidFill>
                  <a:srgbClr val="5C2F82"/>
                </a:solidFill>
                <a:latin typeface="Segoe UI Black" panose="020B0A02040204020203" pitchFamily="34" charset="0"/>
                <a:ea typeface="Segoe UI Black" panose="020B0A02040204020203" pitchFamily="34" charset="0"/>
                <a:cs typeface="Trebuchet MS" pitchFamily="34" charset="-120"/>
              </a:rPr>
              <a:t>Drive-Out</a:t>
            </a:r>
            <a:endParaRPr lang="en-US" sz="1500">
              <a:solidFill>
                <a:srgbClr val="5C2F82"/>
              </a:solidFill>
              <a:latin typeface="Segoe UI Black" panose="020B0A02040204020203" pitchFamily="34" charset="0"/>
              <a:ea typeface="Segoe UI Black" panose="020B0A02040204020203" pitchFamily="34" charset="0"/>
            </a:endParaRPr>
          </a:p>
        </p:txBody>
      </p:sp>
      <p:sp>
        <p:nvSpPr>
          <p:cNvPr id="17" name="Text 14">
            <a:extLst>
              <a:ext uri="{FF2B5EF4-FFF2-40B4-BE49-F238E27FC236}">
                <a16:creationId xmlns:a16="http://schemas.microsoft.com/office/drawing/2014/main" id="{DF9D3A03-2B74-5373-2E28-8FCE1E91E0BE}"/>
              </a:ext>
            </a:extLst>
          </p:cNvPr>
          <p:cNvSpPr/>
          <p:nvPr/>
        </p:nvSpPr>
        <p:spPr>
          <a:xfrm>
            <a:off x="1109311" y="4485724"/>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pulling out from a driveway or side street can't see you.</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a:t>
            </a: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Move left to be more visible. Slow down near driveways. If stopping distance &gt; line of sight, slow down.</a:t>
            </a:r>
          </a:p>
        </p:txBody>
      </p:sp>
      <p:sp>
        <p:nvSpPr>
          <p:cNvPr id="18" name="Shape 15">
            <a:extLst>
              <a:ext uri="{FF2B5EF4-FFF2-40B4-BE49-F238E27FC236}">
                <a16:creationId xmlns:a16="http://schemas.microsoft.com/office/drawing/2014/main" id="{CF6DD3A2-8AE2-71FD-248A-201DFE88D033}"/>
              </a:ext>
            </a:extLst>
          </p:cNvPr>
          <p:cNvSpPr/>
          <p:nvPr/>
        </p:nvSpPr>
        <p:spPr>
          <a:xfrm>
            <a:off x="6024882" y="4052536"/>
            <a:ext cx="4874126" cy="1460601"/>
          </a:xfrm>
          <a:prstGeom prst="rect">
            <a:avLst/>
          </a:prstGeom>
          <a:solidFill>
            <a:srgbClr val="F5F7FA"/>
          </a:solidFill>
          <a:ln/>
        </p:spPr>
        <p:txBody>
          <a:bodyPr/>
          <a:lstStyle/>
          <a:p>
            <a:endParaRPr lang="en-US" sz="1200">
              <a:latin typeface="Segoe UI Light" panose="020B0502040204020203" pitchFamily="34" charset="0"/>
              <a:ea typeface="Segoe UI Black" panose="020B0A02040204020203" pitchFamily="34" charset="0"/>
              <a:cs typeface="Segoe UI Light" panose="020B0502040204020203" pitchFamily="34" charset="0"/>
            </a:endParaRPr>
          </a:p>
        </p:txBody>
      </p:sp>
      <p:sp>
        <p:nvSpPr>
          <p:cNvPr id="19" name="Shape 16">
            <a:extLst>
              <a:ext uri="{FF2B5EF4-FFF2-40B4-BE49-F238E27FC236}">
                <a16:creationId xmlns:a16="http://schemas.microsoft.com/office/drawing/2014/main" id="{7E6C4902-F992-D76B-819D-09C7FBAE9C57}"/>
              </a:ext>
            </a:extLst>
          </p:cNvPr>
          <p:cNvSpPr/>
          <p:nvPr/>
        </p:nvSpPr>
        <p:spPr>
          <a:xfrm>
            <a:off x="6024882" y="4052536"/>
            <a:ext cx="4874126" cy="430737"/>
          </a:xfrm>
          <a:prstGeom prst="rect">
            <a:avLst/>
          </a:prstGeom>
          <a:solidFill>
            <a:srgbClr val="EFEABA"/>
          </a:solidFill>
          <a:ln/>
        </p:spPr>
        <p:txBody>
          <a:bodyPr/>
          <a:lstStyle/>
          <a:p>
            <a:endParaRPr lang="en-US">
              <a:latin typeface="Segoe UI Black" panose="020B0A02040204020203" pitchFamily="34" charset="0"/>
              <a:ea typeface="Segoe UI Black" panose="020B0A02040204020203" pitchFamily="34" charset="0"/>
            </a:endParaRPr>
          </a:p>
        </p:txBody>
      </p:sp>
      <p:sp>
        <p:nvSpPr>
          <p:cNvPr id="20" name="Text 17">
            <a:extLst>
              <a:ext uri="{FF2B5EF4-FFF2-40B4-BE49-F238E27FC236}">
                <a16:creationId xmlns:a16="http://schemas.microsoft.com/office/drawing/2014/main" id="{F3A78C83-B894-FD2C-33D2-D87F7C70E7DA}"/>
              </a:ext>
            </a:extLst>
          </p:cNvPr>
          <p:cNvSpPr/>
          <p:nvPr/>
        </p:nvSpPr>
        <p:spPr>
          <a:xfrm>
            <a:off x="6162041" y="4052536"/>
            <a:ext cx="4534071" cy="430737"/>
          </a:xfrm>
          <a:prstGeom prst="rect">
            <a:avLst/>
          </a:prstGeom>
          <a:noFill/>
          <a:ln/>
        </p:spPr>
        <p:txBody>
          <a:bodyPr wrap="square" rtlCol="0" anchor="ctr"/>
          <a:lstStyle/>
          <a:p>
            <a:pPr marL="0" indent="0">
              <a:buNone/>
            </a:pPr>
            <a:r>
              <a:rPr lang="en-US" sz="1500" b="1">
                <a:solidFill>
                  <a:srgbClr val="5C2F82"/>
                </a:solidFill>
                <a:latin typeface="Segoe UI Black" panose="020B0A02040204020203" pitchFamily="34" charset="0"/>
                <a:ea typeface="Segoe UI Black" panose="020B0A02040204020203" pitchFamily="34" charset="0"/>
                <a:cs typeface="Trebuchet MS" pitchFamily="34" charset="-120"/>
              </a:rPr>
              <a:t>Dooring</a:t>
            </a:r>
            <a:endParaRPr lang="en-US" sz="1500">
              <a:solidFill>
                <a:srgbClr val="5C2F82"/>
              </a:solidFill>
              <a:latin typeface="Segoe UI Black" panose="020B0A02040204020203" pitchFamily="34" charset="0"/>
              <a:ea typeface="Segoe UI Black" panose="020B0A02040204020203" pitchFamily="34" charset="0"/>
            </a:endParaRPr>
          </a:p>
        </p:txBody>
      </p:sp>
      <p:sp>
        <p:nvSpPr>
          <p:cNvPr id="21" name="Text 18">
            <a:extLst>
              <a:ext uri="{FF2B5EF4-FFF2-40B4-BE49-F238E27FC236}">
                <a16:creationId xmlns:a16="http://schemas.microsoft.com/office/drawing/2014/main" id="{852CBEFD-8539-402E-BE60-A2C4E35114C6}"/>
              </a:ext>
            </a:extLst>
          </p:cNvPr>
          <p:cNvSpPr/>
          <p:nvPr/>
        </p:nvSpPr>
        <p:spPr>
          <a:xfrm>
            <a:off x="6162041" y="4485724"/>
            <a:ext cx="4534071" cy="1076842"/>
          </a:xfrm>
          <a:prstGeom prst="rect">
            <a:avLst/>
          </a:prstGeom>
          <a:noFill/>
          <a:ln/>
        </p:spPr>
        <p:txBody>
          <a:bodyPr wrap="square" rtlCol="0" anchor="t"/>
          <a:lstStyle/>
          <a:p>
            <a:pPr marL="0" indent="0">
              <a:buNone/>
            </a:pPr>
            <a:r>
              <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parked car's door opens in your path, throwing you into traffic.</a:t>
            </a:r>
          </a:p>
          <a:p>
            <a:pPr marL="0" indent="0">
              <a:buNone/>
            </a:pPr>
            <a:endParaRPr lang="en-US" sz="1200">
              <a:solidFill>
                <a:srgbClr val="5C2F82"/>
              </a:solidFill>
              <a:latin typeface="Segoe UI Light" panose="020B0502040204020203" pitchFamily="34" charset="0"/>
              <a:ea typeface="Segoe UI Black" panose="020B0A02040204020203" pitchFamily="34" charset="0"/>
              <a:cs typeface="Segoe UI Light" panose="020B0502040204020203" pitchFamily="34" charset="0"/>
            </a:endParaRPr>
          </a:p>
          <a:p>
            <a:pPr marL="0" indent="0">
              <a:buNone/>
            </a:pPr>
            <a:r>
              <a:rPr lang="en-US" sz="12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How to avoid: NEVER ride within 5 feet of parked cars. Entirely avoidable with the right habits. Stay out of the door zone.</a:t>
            </a:r>
          </a:p>
        </p:txBody>
      </p:sp>
    </p:spTree>
    <p:extLst>
      <p:ext uri="{BB962C8B-B14F-4D97-AF65-F5344CB8AC3E}">
        <p14:creationId xmlns:p14="http://schemas.microsoft.com/office/powerpoint/2010/main" val="3021344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D31ADB-2B69-A6AF-F82E-7A0B90C2E2B8}"/>
              </a:ext>
            </a:extLst>
          </p:cNvPr>
          <p:cNvSpPr>
            <a:spLocks noGrp="1"/>
          </p:cNvSpPr>
          <p:nvPr>
            <p:ph type="title"/>
          </p:nvPr>
        </p:nvSpPr>
        <p:spPr/>
        <p:txBody>
          <a:bodyPr/>
          <a:lstStyle/>
          <a:p>
            <a:r>
              <a:rPr lang="en-US"/>
              <a:t>High-Risk Situations</a:t>
            </a:r>
          </a:p>
        </p:txBody>
      </p:sp>
      <p:sp>
        <p:nvSpPr>
          <p:cNvPr id="4" name="Shape 2">
            <a:extLst>
              <a:ext uri="{FF2B5EF4-FFF2-40B4-BE49-F238E27FC236}">
                <a16:creationId xmlns:a16="http://schemas.microsoft.com/office/drawing/2014/main" id="{636048E8-A84A-5CD4-1A68-2A16EE58C6E0}"/>
              </a:ext>
            </a:extLst>
          </p:cNvPr>
          <p:cNvSpPr/>
          <p:nvPr/>
        </p:nvSpPr>
        <p:spPr>
          <a:xfrm>
            <a:off x="956111" y="1612565"/>
            <a:ext cx="8344238" cy="1196140"/>
          </a:xfrm>
          <a:prstGeom prst="rect">
            <a:avLst/>
          </a:prstGeom>
          <a:solidFill>
            <a:srgbClr val="EFEABA"/>
          </a:solidFill>
          <a:ln/>
        </p:spPr>
        <p:txBody>
          <a:bodyPr/>
          <a:lstStyle/>
          <a:p>
            <a:endParaRPr lang="en-US"/>
          </a:p>
        </p:txBody>
      </p:sp>
      <p:sp>
        <p:nvSpPr>
          <p:cNvPr id="5" name="Text 3">
            <a:extLst>
              <a:ext uri="{FF2B5EF4-FFF2-40B4-BE49-F238E27FC236}">
                <a16:creationId xmlns:a16="http://schemas.microsoft.com/office/drawing/2014/main" id="{C434248E-3F83-96C0-3147-8250BA3B712F}"/>
              </a:ext>
            </a:extLst>
          </p:cNvPr>
          <p:cNvSpPr/>
          <p:nvPr/>
        </p:nvSpPr>
        <p:spPr>
          <a:xfrm>
            <a:off x="1168000" y="1612565"/>
            <a:ext cx="7414526" cy="1065044"/>
          </a:xfrm>
          <a:prstGeom prst="rect">
            <a:avLst/>
          </a:prstGeom>
          <a:noFill/>
          <a:ln/>
        </p:spPr>
        <p:txBody>
          <a:bodyPr wrap="square" rtlCol="0" anchor="ctr"/>
          <a:lstStyle/>
          <a:p>
            <a:pPr marL="0" indent="0">
              <a:buNone/>
            </a:pPr>
            <a:r>
              <a:rPr lang="en-US" sz="2000">
                <a:solidFill>
                  <a:srgbClr val="EE6360"/>
                </a:solidFill>
                <a:latin typeface="Segoe UI Black" panose="020B0A02040204020203" pitchFamily="34" charset="0"/>
                <a:ea typeface="Segoe UI Black" panose="020B0A02040204020203" pitchFamily="34" charset="0"/>
                <a:cs typeface="Segoe UI Light" panose="020B0502040204020203" pitchFamily="34" charset="0"/>
              </a:rPr>
              <a:t>NEVER ride alongside a large truck.</a:t>
            </a:r>
          </a:p>
          <a:p>
            <a:pPr marL="0" indent="0">
              <a:buNone/>
            </a:pPr>
            <a:r>
              <a:rPr lang="en-US" sz="1300">
                <a:solidFill>
                  <a:srgbClr val="5C2F82"/>
                </a:solidFill>
                <a:latin typeface="Segoe UI Light" panose="020B0502040204020203" pitchFamily="34" charset="0"/>
                <a:cs typeface="Segoe UI Light" panose="020B0502040204020203" pitchFamily="34" charset="0"/>
              </a:rPr>
              <a:t>Truck drivers have massive blind spots. When trucks turn, the trailer sweeps across the lane and sidewalk. If a truck stops next to you at an intersection, dismount immediately and go to the sidewalk.</a:t>
            </a:r>
            <a:endParaRPr lang="en-US" sz="1800">
              <a:solidFill>
                <a:srgbClr val="5C2F82"/>
              </a:solidFill>
              <a:latin typeface="Segoe UI Light" panose="020B0502040204020203" pitchFamily="34" charset="0"/>
              <a:cs typeface="Segoe UI Light" panose="020B0502040204020203" pitchFamily="34" charset="0"/>
            </a:endParaRPr>
          </a:p>
        </p:txBody>
      </p:sp>
      <p:sp>
        <p:nvSpPr>
          <p:cNvPr id="6" name="Shape 4">
            <a:extLst>
              <a:ext uri="{FF2B5EF4-FFF2-40B4-BE49-F238E27FC236}">
                <a16:creationId xmlns:a16="http://schemas.microsoft.com/office/drawing/2014/main" id="{A1774AB0-DEDE-DE4C-74ED-8F3B0EE39FFC}"/>
              </a:ext>
            </a:extLst>
          </p:cNvPr>
          <p:cNvSpPr/>
          <p:nvPr/>
        </p:nvSpPr>
        <p:spPr>
          <a:xfrm>
            <a:off x="956110" y="3073567"/>
            <a:ext cx="2966453" cy="2330785"/>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p>
        </p:txBody>
      </p:sp>
      <p:sp>
        <p:nvSpPr>
          <p:cNvPr id="7" name="Text 5">
            <a:extLst>
              <a:ext uri="{FF2B5EF4-FFF2-40B4-BE49-F238E27FC236}">
                <a16:creationId xmlns:a16="http://schemas.microsoft.com/office/drawing/2014/main" id="{8D39606B-0ECA-C234-B3DD-01C9FB84D449}"/>
              </a:ext>
            </a:extLst>
          </p:cNvPr>
          <p:cNvSpPr/>
          <p:nvPr/>
        </p:nvSpPr>
        <p:spPr>
          <a:xfrm>
            <a:off x="1115027" y="3179512"/>
            <a:ext cx="2648619" cy="423779"/>
          </a:xfrm>
          <a:prstGeom prst="rect">
            <a:avLst/>
          </a:prstGeom>
          <a:noFill/>
          <a:ln/>
        </p:spPr>
        <p:txBody>
          <a:bodyPr wrap="square" rtlCol="0" anchor="ctr"/>
          <a:lstStyle/>
          <a:p>
            <a:pPr marL="0" indent="0">
              <a:buNone/>
            </a:pPr>
            <a:r>
              <a:rPr lang="en-US" sz="1700">
                <a:solidFill>
                  <a:srgbClr val="2BB7AA"/>
                </a:solidFill>
                <a:latin typeface="Segoe UI Black" panose="020B0A02040204020203" pitchFamily="34" charset="0"/>
                <a:ea typeface="Segoe UI Black" panose="020B0A02040204020203" pitchFamily="34" charset="0"/>
                <a:cs typeface="Segoe UI Light" panose="020B0502040204020203" pitchFamily="34" charset="0"/>
              </a:rPr>
              <a:t>Door Zone</a:t>
            </a:r>
          </a:p>
        </p:txBody>
      </p:sp>
      <p:sp>
        <p:nvSpPr>
          <p:cNvPr id="8" name="Text 6">
            <a:extLst>
              <a:ext uri="{FF2B5EF4-FFF2-40B4-BE49-F238E27FC236}">
                <a16:creationId xmlns:a16="http://schemas.microsoft.com/office/drawing/2014/main" id="{D025FDF1-C72D-ED8D-7192-4AA0BB4168A9}"/>
              </a:ext>
            </a:extLst>
          </p:cNvPr>
          <p:cNvSpPr/>
          <p:nvPr/>
        </p:nvSpPr>
        <p:spPr>
          <a:xfrm>
            <a:off x="1115027" y="3603291"/>
            <a:ext cx="2648619" cy="1642144"/>
          </a:xfrm>
          <a:prstGeom prst="rect">
            <a:avLst/>
          </a:prstGeom>
          <a:noFill/>
          <a:ln/>
        </p:spPr>
        <p:txBody>
          <a:bodyPr wrap="square" rtlCol="0" anchor="t"/>
          <a:lstStyle/>
          <a:p>
            <a:pPr marL="0" indent="0">
              <a:buNone/>
            </a:pPr>
            <a:r>
              <a:rPr lang="en-US" sz="1300">
                <a:solidFill>
                  <a:srgbClr val="5C2F82"/>
                </a:solidFill>
                <a:latin typeface="Segoe UI Light" panose="020B0502040204020203" pitchFamily="34" charset="0"/>
                <a:ea typeface="Calibri" pitchFamily="34" charset="-122"/>
                <a:cs typeface="Segoe UI Light" panose="020B0502040204020203" pitchFamily="34" charset="0"/>
              </a:rPr>
              <a:t>Stay 5+ feet from parked cars. Dooring is one of the most common urban bike crashes. If a bike lane is against parked cars with no buffer, ride outside the door zone.</a:t>
            </a:r>
            <a:endParaRPr lang="en-US" sz="1300">
              <a:solidFill>
                <a:srgbClr val="5C2F82"/>
              </a:solidFill>
              <a:latin typeface="Segoe UI Light" panose="020B0502040204020203" pitchFamily="34" charset="0"/>
              <a:cs typeface="Segoe UI Light" panose="020B0502040204020203" pitchFamily="34" charset="0"/>
            </a:endParaRPr>
          </a:p>
        </p:txBody>
      </p:sp>
      <p:sp>
        <p:nvSpPr>
          <p:cNvPr id="9" name="Shape 7">
            <a:extLst>
              <a:ext uri="{FF2B5EF4-FFF2-40B4-BE49-F238E27FC236}">
                <a16:creationId xmlns:a16="http://schemas.microsoft.com/office/drawing/2014/main" id="{7233074E-E198-D559-77A7-4407BD238E01}"/>
              </a:ext>
            </a:extLst>
          </p:cNvPr>
          <p:cNvSpPr/>
          <p:nvPr/>
        </p:nvSpPr>
        <p:spPr>
          <a:xfrm>
            <a:off x="4644323" y="3073567"/>
            <a:ext cx="2966453" cy="2330785"/>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p>
        </p:txBody>
      </p:sp>
      <p:sp>
        <p:nvSpPr>
          <p:cNvPr id="10" name="Text 8">
            <a:extLst>
              <a:ext uri="{FF2B5EF4-FFF2-40B4-BE49-F238E27FC236}">
                <a16:creationId xmlns:a16="http://schemas.microsoft.com/office/drawing/2014/main" id="{684A8E7F-4FF4-03C0-E84F-43E224A69207}"/>
              </a:ext>
            </a:extLst>
          </p:cNvPr>
          <p:cNvSpPr/>
          <p:nvPr/>
        </p:nvSpPr>
        <p:spPr>
          <a:xfrm>
            <a:off x="4803241" y="3179512"/>
            <a:ext cx="2648619" cy="423779"/>
          </a:xfrm>
          <a:prstGeom prst="rect">
            <a:avLst/>
          </a:prstGeom>
          <a:noFill/>
          <a:ln/>
        </p:spPr>
        <p:txBody>
          <a:bodyPr wrap="square" rtlCol="0" anchor="ctr"/>
          <a:lstStyle/>
          <a:p>
            <a:pPr marL="0" indent="0">
              <a:buNone/>
            </a:pPr>
            <a:r>
              <a:rPr lang="en-US" sz="1700">
                <a:solidFill>
                  <a:srgbClr val="2BB7AA"/>
                </a:solidFill>
                <a:latin typeface="Segoe UI Black" panose="020B0A02040204020203" pitchFamily="34" charset="0"/>
                <a:ea typeface="Segoe UI Black" panose="020B0A02040204020203" pitchFamily="34" charset="0"/>
                <a:cs typeface="Segoe UI Light" panose="020B0502040204020203" pitchFamily="34" charset="0"/>
              </a:rPr>
              <a:t>Blinding Sun</a:t>
            </a:r>
          </a:p>
        </p:txBody>
      </p:sp>
      <p:sp>
        <p:nvSpPr>
          <p:cNvPr id="11" name="Text 9">
            <a:extLst>
              <a:ext uri="{FF2B5EF4-FFF2-40B4-BE49-F238E27FC236}">
                <a16:creationId xmlns:a16="http://schemas.microsoft.com/office/drawing/2014/main" id="{5A313F39-73B8-568F-9353-BF5A581D0740}"/>
              </a:ext>
            </a:extLst>
          </p:cNvPr>
          <p:cNvSpPr/>
          <p:nvPr/>
        </p:nvSpPr>
        <p:spPr>
          <a:xfrm>
            <a:off x="4803241" y="3603291"/>
            <a:ext cx="2648619" cy="1642144"/>
          </a:xfrm>
          <a:prstGeom prst="rect">
            <a:avLst/>
          </a:prstGeom>
          <a:noFill/>
          <a:ln/>
        </p:spPr>
        <p:txBody>
          <a:bodyPr wrap="square" rtlCol="0" anchor="t"/>
          <a:lstStyle/>
          <a:p>
            <a:pPr marL="0" indent="0">
              <a:buNone/>
            </a:pPr>
            <a:r>
              <a:rPr lang="en-US" sz="1300">
                <a:solidFill>
                  <a:srgbClr val="5C2F82"/>
                </a:solidFill>
                <a:latin typeface="Segoe UI Light" panose="020B0502040204020203" pitchFamily="34" charset="0"/>
                <a:ea typeface="Calibri" pitchFamily="34" charset="-122"/>
                <a:cs typeface="Segoe UI Light" panose="020B0502040204020203" pitchFamily="34" charset="0"/>
              </a:rPr>
              <a:t>When the sun is low on the horizon, drivers ahead may not see you. Oncoming drivers are looking directly into the glare and may not see you. Use a bright, flashing headlight.</a:t>
            </a:r>
            <a:endParaRPr lang="en-US" sz="1300">
              <a:solidFill>
                <a:srgbClr val="5C2F82"/>
              </a:solidFill>
              <a:latin typeface="Segoe UI Light" panose="020B0502040204020203" pitchFamily="34" charset="0"/>
              <a:cs typeface="Segoe UI Light" panose="020B0502040204020203" pitchFamily="34" charset="0"/>
            </a:endParaRPr>
          </a:p>
        </p:txBody>
      </p:sp>
      <p:sp>
        <p:nvSpPr>
          <p:cNvPr id="12" name="Shape 10">
            <a:extLst>
              <a:ext uri="{FF2B5EF4-FFF2-40B4-BE49-F238E27FC236}">
                <a16:creationId xmlns:a16="http://schemas.microsoft.com/office/drawing/2014/main" id="{80EE1EA2-F082-F5B4-46EF-3818673142FB}"/>
              </a:ext>
            </a:extLst>
          </p:cNvPr>
          <p:cNvSpPr/>
          <p:nvPr/>
        </p:nvSpPr>
        <p:spPr>
          <a:xfrm>
            <a:off x="8332536" y="3073567"/>
            <a:ext cx="2966453" cy="2330785"/>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p>
        </p:txBody>
      </p:sp>
      <p:sp>
        <p:nvSpPr>
          <p:cNvPr id="13" name="Text 11">
            <a:extLst>
              <a:ext uri="{FF2B5EF4-FFF2-40B4-BE49-F238E27FC236}">
                <a16:creationId xmlns:a16="http://schemas.microsoft.com/office/drawing/2014/main" id="{6E90C483-A40A-C761-F0CB-3910D4B2658E}"/>
              </a:ext>
            </a:extLst>
          </p:cNvPr>
          <p:cNvSpPr/>
          <p:nvPr/>
        </p:nvSpPr>
        <p:spPr>
          <a:xfrm>
            <a:off x="8491453" y="3179512"/>
            <a:ext cx="2648619" cy="423779"/>
          </a:xfrm>
          <a:prstGeom prst="rect">
            <a:avLst/>
          </a:prstGeom>
          <a:noFill/>
          <a:ln/>
        </p:spPr>
        <p:txBody>
          <a:bodyPr wrap="square" rtlCol="0" anchor="ctr"/>
          <a:lstStyle/>
          <a:p>
            <a:pPr marL="0" indent="0">
              <a:buNone/>
            </a:pPr>
            <a:r>
              <a:rPr lang="en-US" sz="1700">
                <a:solidFill>
                  <a:srgbClr val="2BB7AA"/>
                </a:solidFill>
                <a:latin typeface="Segoe UI Black" panose="020B0A02040204020203" pitchFamily="34" charset="0"/>
                <a:ea typeface="Segoe UI Black" panose="020B0A02040204020203" pitchFamily="34" charset="0"/>
                <a:cs typeface="Segoe UI Light" panose="020B0502040204020203" pitchFamily="34" charset="0"/>
              </a:rPr>
              <a:t>Passing on the Right</a:t>
            </a:r>
          </a:p>
        </p:txBody>
      </p:sp>
      <p:sp>
        <p:nvSpPr>
          <p:cNvPr id="14" name="Text 12">
            <a:extLst>
              <a:ext uri="{FF2B5EF4-FFF2-40B4-BE49-F238E27FC236}">
                <a16:creationId xmlns:a16="http://schemas.microsoft.com/office/drawing/2014/main" id="{D39647C0-43AF-3721-9B79-329FD9D63851}"/>
              </a:ext>
            </a:extLst>
          </p:cNvPr>
          <p:cNvSpPr/>
          <p:nvPr/>
        </p:nvSpPr>
        <p:spPr>
          <a:xfrm>
            <a:off x="8491453" y="3603291"/>
            <a:ext cx="2648619" cy="1642144"/>
          </a:xfrm>
          <a:prstGeom prst="rect">
            <a:avLst/>
          </a:prstGeom>
          <a:noFill/>
          <a:ln/>
        </p:spPr>
        <p:txBody>
          <a:bodyPr wrap="square" rtlCol="0" anchor="t"/>
          <a:lstStyle/>
          <a:p>
            <a:pPr marL="0" indent="0">
              <a:buNone/>
            </a:pPr>
            <a:r>
              <a:rPr lang="en-US" sz="1300">
                <a:solidFill>
                  <a:srgbClr val="5C2F82"/>
                </a:solidFill>
                <a:latin typeface="Segoe UI Light" panose="020B0502040204020203" pitchFamily="34" charset="0"/>
                <a:ea typeface="Calibri" pitchFamily="34" charset="-122"/>
                <a:cs typeface="Segoe UI Light" panose="020B0502040204020203" pitchFamily="34" charset="0"/>
              </a:rPr>
              <a:t>All three intersection crash types can happen here. Don't pass a car unless you're sure it won't turn. Ride with caution and be ready to stop.</a:t>
            </a:r>
            <a:endParaRPr lang="en-US" sz="1300">
              <a:solidFill>
                <a:srgbClr val="5C2F82"/>
              </a:solidFill>
              <a:latin typeface="Segoe UI Light" panose="020B0502040204020203" pitchFamily="34" charset="0"/>
              <a:cs typeface="Segoe UI Light" panose="020B0502040204020203" pitchFamily="34" charset="0"/>
            </a:endParaRPr>
          </a:p>
        </p:txBody>
      </p:sp>
      <p:pic>
        <p:nvPicPr>
          <p:cNvPr id="18" name="Picture 17">
            <a:extLst>
              <a:ext uri="{FF2B5EF4-FFF2-40B4-BE49-F238E27FC236}">
                <a16:creationId xmlns:a16="http://schemas.microsoft.com/office/drawing/2014/main" id="{B7C68036-C798-F5D2-BBD7-DF64973C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1453" y="325554"/>
            <a:ext cx="2730267" cy="2730267"/>
          </a:xfrm>
          <a:prstGeom prst="rect">
            <a:avLst/>
          </a:prstGeom>
        </p:spPr>
      </p:pic>
    </p:spTree>
    <p:extLst>
      <p:ext uri="{BB962C8B-B14F-4D97-AF65-F5344CB8AC3E}">
        <p14:creationId xmlns:p14="http://schemas.microsoft.com/office/powerpoint/2010/main" val="3552169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CCE0C-0D99-AF66-DCD7-13D041CA1D3C}"/>
              </a:ext>
            </a:extLst>
          </p:cNvPr>
          <p:cNvSpPr>
            <a:spLocks noGrp="1"/>
          </p:cNvSpPr>
          <p:nvPr>
            <p:ph type="title"/>
          </p:nvPr>
        </p:nvSpPr>
        <p:spPr/>
        <p:txBody>
          <a:bodyPr/>
          <a:lstStyle/>
          <a:p>
            <a:r>
              <a:rPr lang="en-US"/>
              <a:t>Pass Properly</a:t>
            </a:r>
          </a:p>
        </p:txBody>
      </p:sp>
      <p:sp>
        <p:nvSpPr>
          <p:cNvPr id="4" name="Content Placeholder 3">
            <a:extLst>
              <a:ext uri="{FF2B5EF4-FFF2-40B4-BE49-F238E27FC236}">
                <a16:creationId xmlns:a16="http://schemas.microsoft.com/office/drawing/2014/main" id="{C21E3760-2DF0-C8D1-C4C6-8EE8FE317A35}"/>
              </a:ext>
            </a:extLst>
          </p:cNvPr>
          <p:cNvSpPr>
            <a:spLocks noGrp="1"/>
          </p:cNvSpPr>
          <p:nvPr>
            <p:ph sz="half" idx="1"/>
          </p:nvPr>
        </p:nvSpPr>
        <p:spPr>
          <a:xfrm>
            <a:off x="838200" y="1825625"/>
            <a:ext cx="4920916" cy="3281112"/>
          </a:xfrm>
        </p:spPr>
        <p:txBody>
          <a:bodyPr>
            <a:normAutofit/>
          </a:bodyPr>
          <a:lstStyle/>
          <a:p>
            <a:pPr marL="285750" indent="-285750"/>
            <a:r>
              <a:rPr lang="en-US" sz="2200"/>
              <a:t>Don’t weave between cars — parked or otherwise.</a:t>
            </a:r>
          </a:p>
          <a:p>
            <a:pPr marL="285750" indent="-285750"/>
            <a:r>
              <a:rPr lang="en-US" sz="2200"/>
              <a:t>Stick to a straight line on the sidewalk or on the road.</a:t>
            </a:r>
          </a:p>
          <a:p>
            <a:pPr marL="285750" indent="-285750"/>
            <a:r>
              <a:rPr lang="en-US" sz="2200"/>
              <a:t>Avoid the door zone.</a:t>
            </a:r>
          </a:p>
          <a:p>
            <a:pPr marL="285750" indent="-285750"/>
            <a:r>
              <a:rPr lang="en-US" sz="2200"/>
              <a:t>“Take the lane” if need be.</a:t>
            </a:r>
          </a:p>
          <a:p>
            <a:endParaRPr lang="en-US" sz="2200"/>
          </a:p>
        </p:txBody>
      </p:sp>
      <p:pic>
        <p:nvPicPr>
          <p:cNvPr id="8" name="Picture 7">
            <a:extLst>
              <a:ext uri="{FF2B5EF4-FFF2-40B4-BE49-F238E27FC236}">
                <a16:creationId xmlns:a16="http://schemas.microsoft.com/office/drawing/2014/main" id="{D6874FB9-E98A-1714-2357-F8534C3DB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411" y="488232"/>
            <a:ext cx="6941123" cy="5399222"/>
          </a:xfrm>
          <a:prstGeom prst="rect">
            <a:avLst/>
          </a:prstGeom>
        </p:spPr>
      </p:pic>
    </p:spTree>
    <p:extLst>
      <p:ext uri="{BB962C8B-B14F-4D97-AF65-F5344CB8AC3E}">
        <p14:creationId xmlns:p14="http://schemas.microsoft.com/office/powerpoint/2010/main" val="4073962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F881B2F-F0D0-8AC5-4DC5-56E65FA3E03F}"/>
              </a:ext>
            </a:extLst>
          </p:cNvPr>
          <p:cNvSpPr>
            <a:spLocks noGrp="1"/>
          </p:cNvSpPr>
          <p:nvPr>
            <p:ph type="title"/>
          </p:nvPr>
        </p:nvSpPr>
        <p:spPr/>
        <p:txBody>
          <a:bodyPr/>
          <a:lstStyle/>
          <a:p>
            <a:r>
              <a:rPr lang="en-US"/>
              <a:t>E-bike Etiquette </a:t>
            </a:r>
          </a:p>
        </p:txBody>
      </p:sp>
      <p:sp>
        <p:nvSpPr>
          <p:cNvPr id="8" name="Text 2">
            <a:extLst>
              <a:ext uri="{FF2B5EF4-FFF2-40B4-BE49-F238E27FC236}">
                <a16:creationId xmlns:a16="http://schemas.microsoft.com/office/drawing/2014/main" id="{218834C4-031E-E065-5F6F-04A9BEA52E36}"/>
              </a:ext>
            </a:extLst>
          </p:cNvPr>
          <p:cNvSpPr/>
          <p:nvPr/>
        </p:nvSpPr>
        <p:spPr>
          <a:xfrm>
            <a:off x="881246" y="1690688"/>
            <a:ext cx="4657113" cy="443535"/>
          </a:xfrm>
          <a:prstGeom prst="rect">
            <a:avLst/>
          </a:prstGeom>
          <a:noFill/>
          <a:ln/>
        </p:spPr>
        <p:txBody>
          <a:bodyPr wrap="square" rtlCol="0" anchor="ctr"/>
          <a:lstStyle/>
          <a:p>
            <a:pPr marL="0" indent="0">
              <a:buNone/>
            </a:pPr>
            <a:endParaRPr lang="en-US" sz="1600"/>
          </a:p>
        </p:txBody>
      </p:sp>
      <p:sp>
        <p:nvSpPr>
          <p:cNvPr id="9" name="Text 3">
            <a:extLst>
              <a:ext uri="{FF2B5EF4-FFF2-40B4-BE49-F238E27FC236}">
                <a16:creationId xmlns:a16="http://schemas.microsoft.com/office/drawing/2014/main" id="{87F08A1E-1009-6879-13EF-ACB92FC67B04}"/>
              </a:ext>
            </a:extLst>
          </p:cNvPr>
          <p:cNvSpPr/>
          <p:nvPr/>
        </p:nvSpPr>
        <p:spPr>
          <a:xfrm>
            <a:off x="881246" y="1729920"/>
            <a:ext cx="4657113" cy="3287277"/>
          </a:xfrm>
          <a:prstGeom prst="rect">
            <a:avLst/>
          </a:prstGeom>
          <a:noFill/>
          <a:ln/>
        </p:spPr>
        <p:txBody>
          <a:bodyPr wrap="square" rtlCol="0" anchor="t"/>
          <a:lstStyle/>
          <a:p>
            <a:pPr>
              <a:buSzPct val="100000"/>
            </a:pPr>
            <a:r>
              <a:rPr lang="en-US" sz="1600" b="1">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Sharing the Road &amp; Path</a:t>
            </a:r>
            <a:endPar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endParaRP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Slow down and yield to people on foot</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Walk your e-bike across crosswalks</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Don't swerve or weave between people</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Ring a bell or say "On your left" when passing</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Pass respectfully with plenty of space</a:t>
            </a:r>
          </a:p>
          <a:p>
            <a:pPr marL="285750" indent="-285750">
              <a:buSzPct val="100000"/>
              <a:buFont typeface="Arial" panose="020B0604020202020204" pitchFamily="34" charset="0"/>
              <a:buChar char="•"/>
            </a:pPr>
            <a:r>
              <a:rPr lang="en-US" sz="1400" b="1">
                <a:solidFill>
                  <a:srgbClr val="5C2F82"/>
                </a:solidFill>
                <a:latin typeface="Segoe UI Light" panose="020B0502040204020203" pitchFamily="34" charset="0"/>
                <a:cs typeface="Segoe UI Light" panose="020B0502040204020203" pitchFamily="34" charset="0"/>
              </a:rPr>
              <a:t>On sidewalks: pedestrians have priority. You are the guest.</a:t>
            </a:r>
          </a:p>
          <a:p>
            <a:pPr marL="285750" indent="-285750">
              <a:buSzPct val="100000"/>
              <a:buFont typeface="Arial" panose="020B0604020202020204" pitchFamily="34" charset="0"/>
              <a:buChar char="•"/>
            </a:pPr>
            <a:endParaRPr lang="en-US" sz="1600" b="1">
              <a:solidFill>
                <a:srgbClr val="F57C00"/>
              </a:solidFill>
              <a:latin typeface="Segoe UI Light" panose="020B0502040204020203" pitchFamily="34" charset="0"/>
              <a:ea typeface="Trebuchet MS" pitchFamily="34" charset="-122"/>
              <a:cs typeface="Segoe UI Light" panose="020B0502040204020203" pitchFamily="34" charset="0"/>
            </a:endParaRPr>
          </a:p>
          <a:p>
            <a:pPr>
              <a:buSzPct val="100000"/>
            </a:pPr>
            <a:r>
              <a:rPr lang="en-US" sz="1600">
                <a:solidFill>
                  <a:srgbClr val="5C2F82"/>
                </a:solidFill>
                <a:latin typeface="Segoe UI Black" panose="020B0A02040204020203" pitchFamily="34" charset="0"/>
                <a:ea typeface="Segoe UI Black" panose="020B0A02040204020203" pitchFamily="34" charset="0"/>
                <a:cs typeface="Segoe UI Bold" panose="020B0802040204020203" pitchFamily="34" charset="0"/>
              </a:rPr>
              <a:t>Limit Distractions</a:t>
            </a:r>
            <a:endParaRPr lang="en-US" sz="1400">
              <a:solidFill>
                <a:srgbClr val="5C2F82"/>
              </a:solidFill>
              <a:latin typeface="Segoe UI Black" panose="020B0A02040204020203" pitchFamily="34" charset="0"/>
              <a:ea typeface="Segoe UI Black" panose="020B0A02040204020203" pitchFamily="34" charset="0"/>
              <a:cs typeface="Segoe UI Bold" panose="020B0802040204020203" pitchFamily="34" charset="0"/>
            </a:endParaRPr>
          </a:p>
          <a:p>
            <a:pPr marL="285750" indent="-285750">
              <a:buSzPct val="100000"/>
              <a:buFont typeface="Arial" panose="020B0604020202020204" pitchFamily="34" charset="0"/>
              <a:buChar char="•"/>
            </a:pPr>
            <a:r>
              <a:rPr lang="en-US" sz="1400" b="1">
                <a:solidFill>
                  <a:srgbClr val="5C2F82"/>
                </a:solidFill>
                <a:latin typeface="Segoe UI Light" panose="020B0502040204020203" pitchFamily="34" charset="0"/>
                <a:cs typeface="Segoe UI Light" panose="020B0502040204020203" pitchFamily="34" charset="0"/>
              </a:rPr>
              <a:t>Put your phone away</a:t>
            </a:r>
            <a:endParaRPr lang="en-US" sz="1400">
              <a:solidFill>
                <a:srgbClr val="5C2F82"/>
              </a:solidFill>
              <a:latin typeface="Segoe UI Light" panose="020B0502040204020203" pitchFamily="34" charset="0"/>
              <a:cs typeface="Segoe UI Light" panose="020B0502040204020203" pitchFamily="34" charset="0"/>
            </a:endParaRP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One earbud is legal, but wearing two is not</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Don't race friends in traffic</a:t>
            </a:r>
          </a:p>
          <a:p>
            <a:pPr marL="285750" indent="-285750">
              <a:buSzPct val="100000"/>
              <a:buFont typeface="Arial" panose="020B0604020202020204" pitchFamily="34" charset="0"/>
              <a:buChar char="•"/>
            </a:pPr>
            <a:r>
              <a:rPr lang="en-US" sz="1400">
                <a:solidFill>
                  <a:srgbClr val="5C2F82"/>
                </a:solidFill>
                <a:latin typeface="Segoe UI Light" panose="020B0502040204020203" pitchFamily="34" charset="0"/>
                <a:cs typeface="Segoe UI Light" panose="020B0502040204020203" pitchFamily="34" charset="0"/>
              </a:rPr>
              <a:t>Don't do wheelies or stunts</a:t>
            </a:r>
          </a:p>
          <a:p>
            <a:pPr marL="342900" indent="-342900">
              <a:buSzPct val="100000"/>
              <a:buChar char="•"/>
            </a:pPr>
            <a:endParaRPr lang="en-US" sz="1300">
              <a:latin typeface="Segoe UI Light" panose="020B0502040204020203" pitchFamily="34" charset="0"/>
              <a:cs typeface="Segoe UI Light" panose="020B0502040204020203" pitchFamily="34" charset="0"/>
            </a:endParaRPr>
          </a:p>
        </p:txBody>
      </p:sp>
      <p:sp>
        <p:nvSpPr>
          <p:cNvPr id="13" name="Shape 7">
            <a:extLst>
              <a:ext uri="{FF2B5EF4-FFF2-40B4-BE49-F238E27FC236}">
                <a16:creationId xmlns:a16="http://schemas.microsoft.com/office/drawing/2014/main" id="{D6AF0F71-BA51-AB4E-C7D1-95ED6818577A}"/>
              </a:ext>
            </a:extLst>
          </p:cNvPr>
          <p:cNvSpPr/>
          <p:nvPr/>
        </p:nvSpPr>
        <p:spPr>
          <a:xfrm>
            <a:off x="284269" y="5113866"/>
            <a:ext cx="11907731" cy="776185"/>
          </a:xfrm>
          <a:prstGeom prst="rect">
            <a:avLst/>
          </a:prstGeom>
          <a:solidFill>
            <a:srgbClr val="EE6360"/>
          </a:solidFill>
          <a:ln>
            <a:noFill/>
          </a:ln>
        </p:spPr>
        <p:txBody>
          <a:bodyPr/>
          <a:lstStyle/>
          <a:p>
            <a:endParaRPr lang="en-US"/>
          </a:p>
        </p:txBody>
      </p:sp>
      <p:sp>
        <p:nvSpPr>
          <p:cNvPr id="14" name="Text 8">
            <a:extLst>
              <a:ext uri="{FF2B5EF4-FFF2-40B4-BE49-F238E27FC236}">
                <a16:creationId xmlns:a16="http://schemas.microsoft.com/office/drawing/2014/main" id="{95DABDC1-C2F2-86AC-A1D3-B7724B563693}"/>
              </a:ext>
            </a:extLst>
          </p:cNvPr>
          <p:cNvSpPr/>
          <p:nvPr/>
        </p:nvSpPr>
        <p:spPr>
          <a:xfrm>
            <a:off x="838201" y="5167312"/>
            <a:ext cx="4541195" cy="665302"/>
          </a:xfrm>
          <a:prstGeom prst="rect">
            <a:avLst/>
          </a:prstGeom>
          <a:noFill/>
          <a:ln/>
        </p:spPr>
        <p:txBody>
          <a:bodyPr wrap="square" rtlCol="0" anchor="ctr"/>
          <a:lstStyle/>
          <a:p>
            <a:pPr marL="0" indent="0">
              <a:buNone/>
            </a:pPr>
            <a:r>
              <a:rPr lang="en-US" sz="1400">
                <a:solidFill>
                  <a:schemeClr val="bg1">
                    <a:lumMod val="95000"/>
                  </a:schemeClr>
                </a:solidFill>
                <a:latin typeface="Segoe UI Black" panose="020B0A02040204020203" pitchFamily="34" charset="0"/>
                <a:ea typeface="Segoe UI Black" panose="020B0A02040204020203" pitchFamily="34" charset="0"/>
                <a:cs typeface="Segoe UI Light" panose="020B0502040204020203" pitchFamily="34" charset="0"/>
              </a:rPr>
              <a:t>Lock it up: </a:t>
            </a:r>
            <a:r>
              <a:rPr lang="en-US" sz="1300">
                <a:solidFill>
                  <a:schemeClr val="bg1">
                    <a:lumMod val="95000"/>
                  </a:schemeClr>
                </a:solidFill>
                <a:latin typeface="Segoe UI" panose="020B0502040204020203" pitchFamily="34" charset="0"/>
                <a:cs typeface="Segoe UI" panose="020B0502040204020203" pitchFamily="34" charset="0"/>
              </a:rPr>
              <a:t>Use a high-quality lock. Lock the frame and both wheels to a fixed rack. Bring your battery with you. Park where you can see it.</a:t>
            </a:r>
            <a:endParaRPr lang="en-US" sz="1400">
              <a:solidFill>
                <a:schemeClr val="bg1">
                  <a:lumMod val="95000"/>
                </a:schemeClr>
              </a:solidFill>
              <a:latin typeface="Segoe UI" panose="020B0502040204020203" pitchFamily="34" charset="0"/>
              <a:cs typeface="Segoe UI" panose="020B0502040204020203" pitchFamily="34" charset="0"/>
            </a:endParaRPr>
          </a:p>
        </p:txBody>
      </p:sp>
      <p:pic>
        <p:nvPicPr>
          <p:cNvPr id="17" name="Picture 16">
            <a:extLst>
              <a:ext uri="{FF2B5EF4-FFF2-40B4-BE49-F238E27FC236}">
                <a16:creationId xmlns:a16="http://schemas.microsoft.com/office/drawing/2014/main" id="{9159C565-2153-5089-C81F-819B1817E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98134">
            <a:off x="7515583" y="781393"/>
            <a:ext cx="5755069" cy="4476638"/>
          </a:xfrm>
          <a:prstGeom prst="rect">
            <a:avLst/>
          </a:prstGeom>
        </p:spPr>
      </p:pic>
      <p:sp>
        <p:nvSpPr>
          <p:cNvPr id="12" name="Text 6">
            <a:extLst>
              <a:ext uri="{FF2B5EF4-FFF2-40B4-BE49-F238E27FC236}">
                <a16:creationId xmlns:a16="http://schemas.microsoft.com/office/drawing/2014/main" id="{80AF020A-1B1D-4823-E869-62B30134673A}"/>
              </a:ext>
            </a:extLst>
          </p:cNvPr>
          <p:cNvSpPr/>
          <p:nvPr/>
        </p:nvSpPr>
        <p:spPr>
          <a:xfrm>
            <a:off x="5657636" y="3019712"/>
            <a:ext cx="4703561" cy="2442127"/>
          </a:xfrm>
          <a:prstGeom prst="rect">
            <a:avLst/>
          </a:prstGeom>
          <a:noFill/>
          <a:ln/>
        </p:spPr>
        <p:txBody>
          <a:bodyPr wrap="square" rtlCol="0" anchor="t"/>
          <a:lstStyle/>
          <a:p>
            <a:pPr marL="0" indent="0">
              <a:buNone/>
            </a:pPr>
            <a:r>
              <a:rPr lang="en-US" sz="20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Wheelies can </a:t>
            </a:r>
          </a:p>
          <a:p>
            <a:pPr marL="0" indent="0">
              <a:buNone/>
            </a:pPr>
            <a:r>
              <a:rPr lang="en-US" sz="20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result in arrest, </a:t>
            </a:r>
          </a:p>
          <a:p>
            <a:pPr marL="0" indent="0">
              <a:buNone/>
            </a:pPr>
            <a:r>
              <a:rPr lang="en-US" sz="20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bike confiscation, </a:t>
            </a:r>
          </a:p>
          <a:p>
            <a:pPr marL="0" indent="0">
              <a:buNone/>
            </a:pPr>
            <a:r>
              <a:rPr lang="en-US" sz="20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and may lead to e-bikes getting </a:t>
            </a:r>
          </a:p>
          <a:p>
            <a:pPr marL="0" indent="0">
              <a:lnSpc>
                <a:spcPts val="3400"/>
              </a:lnSpc>
              <a:buNone/>
            </a:pPr>
            <a:r>
              <a:rPr lang="en-US" sz="2800">
                <a:solidFill>
                  <a:srgbClr val="EE6360"/>
                </a:solidFill>
                <a:latin typeface="Segoe UI Black" panose="020B0A02040204020203" pitchFamily="34" charset="0"/>
                <a:ea typeface="Segoe UI Black" panose="020B0A02040204020203" pitchFamily="34" charset="0"/>
                <a:cs typeface="Segoe UI Light" panose="020B0502040204020203" pitchFamily="34" charset="0"/>
              </a:rPr>
              <a:t>banned or age-restricted</a:t>
            </a:r>
          </a:p>
          <a:p>
            <a:pPr marL="0" indent="0">
              <a:lnSpc>
                <a:spcPts val="4400"/>
              </a:lnSpc>
              <a:buNone/>
            </a:pPr>
            <a:r>
              <a:rPr lang="en-US" sz="4500" cap="all">
                <a:solidFill>
                  <a:srgbClr val="EE6360"/>
                </a:solidFill>
                <a:latin typeface="Segoe UI Black" panose="020B0A02040204020203" pitchFamily="34" charset="0"/>
                <a:ea typeface="Segoe UI Black" panose="020B0A02040204020203" pitchFamily="34" charset="0"/>
                <a:cs typeface="Segoe UI Light" panose="020B0502040204020203" pitchFamily="34" charset="0"/>
              </a:rPr>
              <a:t>for everyone.</a:t>
            </a:r>
          </a:p>
        </p:txBody>
      </p:sp>
    </p:spTree>
    <p:extLst>
      <p:ext uri="{BB962C8B-B14F-4D97-AF65-F5344CB8AC3E}">
        <p14:creationId xmlns:p14="http://schemas.microsoft.com/office/powerpoint/2010/main" val="2063459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84E3C-DAC8-2F06-8322-8AA424B5A89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EFCF0BE-93B0-F92B-D54A-50210991E28A}"/>
              </a:ext>
            </a:extLst>
          </p:cNvPr>
          <p:cNvSpPr>
            <a:spLocks noGrp="1"/>
          </p:cNvSpPr>
          <p:nvPr>
            <p:ph type="title"/>
          </p:nvPr>
        </p:nvSpPr>
        <p:spPr>
          <a:xfrm>
            <a:off x="831850" y="923674"/>
            <a:ext cx="10515600" cy="2852737"/>
          </a:xfrm>
        </p:spPr>
        <p:txBody>
          <a:bodyPr/>
          <a:lstStyle/>
          <a:p>
            <a:r>
              <a:rPr lang="en-US"/>
              <a:t>Identify the </a:t>
            </a:r>
            <a:br>
              <a:rPr lang="en-US"/>
            </a:br>
            <a:r>
              <a:rPr lang="en-US"/>
              <a:t>Hazards</a:t>
            </a:r>
          </a:p>
        </p:txBody>
      </p:sp>
      <p:sp>
        <p:nvSpPr>
          <p:cNvPr id="7" name="Text Placeholder 6">
            <a:extLst>
              <a:ext uri="{FF2B5EF4-FFF2-40B4-BE49-F238E27FC236}">
                <a16:creationId xmlns:a16="http://schemas.microsoft.com/office/drawing/2014/main" id="{4D6A4690-975B-BB6B-31CB-398EE7F47A10}"/>
              </a:ext>
            </a:extLst>
          </p:cNvPr>
          <p:cNvSpPr>
            <a:spLocks noGrp="1"/>
          </p:cNvSpPr>
          <p:nvPr>
            <p:ph type="body" idx="1"/>
          </p:nvPr>
        </p:nvSpPr>
        <p:spPr>
          <a:xfrm>
            <a:off x="831850" y="3803399"/>
            <a:ext cx="10515600" cy="1500187"/>
          </a:xfrm>
        </p:spPr>
        <p:txBody>
          <a:bodyPr>
            <a:noAutofit/>
          </a:bodyPr>
          <a:lstStyle/>
          <a:p>
            <a:r>
              <a:rPr lang="en-US">
                <a:solidFill>
                  <a:schemeClr val="bg1"/>
                </a:solidFill>
                <a:latin typeface="Segoe UI Black" panose="020B0A02040204020203" pitchFamily="34" charset="0"/>
                <a:ea typeface="Segoe UI Black" panose="020B0A02040204020203" pitchFamily="34" charset="0"/>
              </a:rPr>
              <a:t>Let's put your knowledge to the test.</a:t>
            </a:r>
          </a:p>
          <a:p>
            <a:r>
              <a:rPr lang="en-US" sz="1600">
                <a:solidFill>
                  <a:srgbClr val="DFE6E9"/>
                </a:solidFill>
              </a:rPr>
              <a:t>For each scenario, identify:</a:t>
            </a:r>
            <a:endParaRPr lang="en-US" sz="1600"/>
          </a:p>
          <a:p>
            <a:pPr marL="342900" indent="-342900">
              <a:buSzPct val="100000"/>
              <a:buChar char="•"/>
            </a:pPr>
            <a:r>
              <a:rPr lang="en-US" sz="1600">
                <a:solidFill>
                  <a:srgbClr val="FFFFFF"/>
                </a:solidFill>
              </a:rPr>
              <a:t>What kind of area is this?</a:t>
            </a:r>
            <a:endParaRPr lang="en-US" sz="1600"/>
          </a:p>
          <a:p>
            <a:pPr marL="342900" indent="-342900">
              <a:buSzPct val="100000"/>
              <a:buChar char="•"/>
            </a:pPr>
            <a:r>
              <a:rPr lang="en-US" sz="1600">
                <a:solidFill>
                  <a:srgbClr val="FFFFFF"/>
                </a:solidFill>
              </a:rPr>
              <a:t>What hazards do you see?</a:t>
            </a:r>
            <a:endParaRPr lang="en-US" sz="1600"/>
          </a:p>
          <a:p>
            <a:pPr marL="342900" indent="-342900">
              <a:buSzPct val="100000"/>
              <a:buChar char="•"/>
            </a:pPr>
            <a:r>
              <a:rPr lang="en-US" sz="1600">
                <a:solidFill>
                  <a:srgbClr val="FFFFFF"/>
                </a:solidFill>
              </a:rPr>
              <a:t>What are the consequences?</a:t>
            </a:r>
            <a:endParaRPr lang="en-US" sz="1600"/>
          </a:p>
          <a:p>
            <a:pPr marL="342900" indent="-342900">
              <a:buSzPct val="100000"/>
              <a:buChar char="•"/>
            </a:pPr>
            <a:r>
              <a:rPr lang="en-US" sz="1600">
                <a:solidFill>
                  <a:srgbClr val="FFFFFF"/>
                </a:solidFill>
              </a:rPr>
              <a:t>How would you avoid them on an e-bike?</a:t>
            </a:r>
            <a:endParaRPr lang="en-US" sz="1600"/>
          </a:p>
          <a:p>
            <a:endParaRPr lang="en-US">
              <a:solidFill>
                <a:schemeClr val="bg1"/>
              </a:solidFill>
            </a:endParaRPr>
          </a:p>
        </p:txBody>
      </p:sp>
      <p:pic>
        <p:nvPicPr>
          <p:cNvPr id="3" name="Picture 2">
            <a:extLst>
              <a:ext uri="{FF2B5EF4-FFF2-40B4-BE49-F238E27FC236}">
                <a16:creationId xmlns:a16="http://schemas.microsoft.com/office/drawing/2014/main" id="{E3C5964D-DA00-2E8C-563B-D06A9E492B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820" y="-208242"/>
            <a:ext cx="6249133" cy="4860951"/>
          </a:xfrm>
          <a:prstGeom prst="rect">
            <a:avLst/>
          </a:prstGeom>
        </p:spPr>
      </p:pic>
      <p:pic>
        <p:nvPicPr>
          <p:cNvPr id="5" name="Picture 4">
            <a:extLst>
              <a:ext uri="{FF2B5EF4-FFF2-40B4-BE49-F238E27FC236}">
                <a16:creationId xmlns:a16="http://schemas.microsoft.com/office/drawing/2014/main" id="{01FED3A0-0ED8-E1EF-B6C7-8350D5D1D4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3748" y="2733724"/>
            <a:ext cx="4248808" cy="3304978"/>
          </a:xfrm>
          <a:prstGeom prst="rect">
            <a:avLst/>
          </a:prstGeom>
        </p:spPr>
      </p:pic>
    </p:spTree>
    <p:extLst>
      <p:ext uri="{BB962C8B-B14F-4D97-AF65-F5344CB8AC3E}">
        <p14:creationId xmlns:p14="http://schemas.microsoft.com/office/powerpoint/2010/main" val="820033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E5AEFA-A877-A007-4FDB-46D975077916}"/>
              </a:ext>
            </a:extLst>
          </p:cNvPr>
          <p:cNvSpPr>
            <a:spLocks noGrp="1"/>
          </p:cNvSpPr>
          <p:nvPr>
            <p:ph type="title"/>
          </p:nvPr>
        </p:nvSpPr>
        <p:spPr/>
        <p:txBody>
          <a:bodyPr/>
          <a:lstStyle/>
          <a:p>
            <a:r>
              <a:rPr lang="en-US"/>
              <a:t>What Would You Do?</a:t>
            </a:r>
          </a:p>
        </p:txBody>
      </p:sp>
      <p:sp>
        <p:nvSpPr>
          <p:cNvPr id="6" name="Shape 2">
            <a:extLst>
              <a:ext uri="{FF2B5EF4-FFF2-40B4-BE49-F238E27FC236}">
                <a16:creationId xmlns:a16="http://schemas.microsoft.com/office/drawing/2014/main" id="{09074D0F-C3F4-EBE5-E113-3E50BE041E17}"/>
              </a:ext>
            </a:extLst>
          </p:cNvPr>
          <p:cNvSpPr/>
          <p:nvPr/>
        </p:nvSpPr>
        <p:spPr>
          <a:xfrm>
            <a:off x="2221296" y="1411704"/>
            <a:ext cx="9970704" cy="986883"/>
          </a:xfrm>
          <a:prstGeom prst="rect">
            <a:avLst/>
          </a:prstGeom>
          <a:gradFill>
            <a:gsLst>
              <a:gs pos="73000">
                <a:schemeClr val="bg1"/>
              </a:gs>
              <a:gs pos="100000">
                <a:schemeClr val="bg1">
                  <a:alpha val="21000"/>
                </a:scheme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7" name="Text 3">
            <a:extLst>
              <a:ext uri="{FF2B5EF4-FFF2-40B4-BE49-F238E27FC236}">
                <a16:creationId xmlns:a16="http://schemas.microsoft.com/office/drawing/2014/main" id="{E6874B23-9B7B-7FA0-1AB0-367015302D7D}"/>
              </a:ext>
            </a:extLst>
          </p:cNvPr>
          <p:cNvSpPr/>
          <p:nvPr/>
        </p:nvSpPr>
        <p:spPr>
          <a:xfrm>
            <a:off x="2453504" y="1434925"/>
            <a:ext cx="7380388" cy="406364"/>
          </a:xfrm>
          <a:prstGeom prst="rect">
            <a:avLst/>
          </a:prstGeom>
          <a:noFill/>
          <a:ln/>
        </p:spPr>
        <p:txBody>
          <a:bodyPr wrap="square" lIns="0" tIns="0" rIns="0" bIns="0" rtlCol="0" anchor="ctr"/>
          <a:lstStyle/>
          <a:p>
            <a:pPr marL="0" indent="0">
              <a:buNone/>
            </a:pPr>
            <a:r>
              <a:rPr lang="en-US" sz="1600">
                <a:solidFill>
                  <a:srgbClr val="EE6360"/>
                </a:solidFill>
                <a:latin typeface="Segoe UI Black" panose="020B0A02040204020203" pitchFamily="34" charset="0"/>
                <a:ea typeface="Segoe UI Black" panose="020B0A02040204020203" pitchFamily="34" charset="0"/>
                <a:cs typeface="Segoe UI Bold" panose="020B0802040204020203" pitchFamily="34" charset="0"/>
              </a:rPr>
              <a:t>A car door suddenly opens in front of you.</a:t>
            </a:r>
          </a:p>
        </p:txBody>
      </p:sp>
      <p:sp>
        <p:nvSpPr>
          <p:cNvPr id="8" name="Text 4">
            <a:extLst>
              <a:ext uri="{FF2B5EF4-FFF2-40B4-BE49-F238E27FC236}">
                <a16:creationId xmlns:a16="http://schemas.microsoft.com/office/drawing/2014/main" id="{4FEAE8A1-6206-BA55-79E6-568390B3F854}"/>
              </a:ext>
            </a:extLst>
          </p:cNvPr>
          <p:cNvSpPr/>
          <p:nvPr/>
        </p:nvSpPr>
        <p:spPr>
          <a:xfrm>
            <a:off x="2453504" y="1876119"/>
            <a:ext cx="7155274"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This is why we stay 5+ feet from parked cars. If you're already in the door zone, brake and swerve left if safe to do so.</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9" name="Shape 5">
            <a:extLst>
              <a:ext uri="{FF2B5EF4-FFF2-40B4-BE49-F238E27FC236}">
                <a16:creationId xmlns:a16="http://schemas.microsoft.com/office/drawing/2014/main" id="{70D91763-8BA2-A35E-2004-5D4F5EEA5A9A}"/>
              </a:ext>
            </a:extLst>
          </p:cNvPr>
          <p:cNvSpPr/>
          <p:nvPr/>
        </p:nvSpPr>
        <p:spPr>
          <a:xfrm>
            <a:off x="2221296" y="2572743"/>
            <a:ext cx="9970704" cy="986883"/>
          </a:xfrm>
          <a:prstGeom prst="rect">
            <a:avLst/>
          </a:prstGeom>
          <a:gradFill>
            <a:gsLst>
              <a:gs pos="73000">
                <a:srgbClr val="EFEABA"/>
              </a:gs>
              <a:gs pos="100000">
                <a:srgbClr val="EFEABA">
                  <a:alpha val="21000"/>
                </a:srgb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10" name="Text 6">
            <a:extLst>
              <a:ext uri="{FF2B5EF4-FFF2-40B4-BE49-F238E27FC236}">
                <a16:creationId xmlns:a16="http://schemas.microsoft.com/office/drawing/2014/main" id="{D0D3DDAA-3086-68BE-6AF1-0E2C5DC73A88}"/>
              </a:ext>
            </a:extLst>
          </p:cNvPr>
          <p:cNvSpPr/>
          <p:nvPr/>
        </p:nvSpPr>
        <p:spPr>
          <a:xfrm>
            <a:off x="2453504" y="2595963"/>
            <a:ext cx="7380388" cy="406364"/>
          </a:xfrm>
          <a:prstGeom prst="rect">
            <a:avLst/>
          </a:prstGeom>
          <a:noFill/>
          <a:ln/>
        </p:spPr>
        <p:txBody>
          <a:bodyPr wrap="square" lIns="0" tIns="0" rIns="0" bIns="0" rtlCol="0" anchor="ctr"/>
          <a:lstStyle/>
          <a:p>
            <a:r>
              <a:rPr lang="en-US" sz="1600">
                <a:solidFill>
                  <a:srgbClr val="EE6360"/>
                </a:solidFill>
                <a:latin typeface="Segoe UI Black" panose="020B0A02040204020203" pitchFamily="34" charset="0"/>
                <a:ea typeface="Segoe UI Black" panose="020B0A02040204020203" pitchFamily="34" charset="0"/>
                <a:cs typeface="Segoe UI Bold" panose="020B0802040204020203" pitchFamily="34" charset="0"/>
              </a:rPr>
              <a:t>A large truck is beside you at a red light. The light turns green.</a:t>
            </a:r>
          </a:p>
        </p:txBody>
      </p:sp>
      <p:sp>
        <p:nvSpPr>
          <p:cNvPr id="11" name="Text 7">
            <a:extLst>
              <a:ext uri="{FF2B5EF4-FFF2-40B4-BE49-F238E27FC236}">
                <a16:creationId xmlns:a16="http://schemas.microsoft.com/office/drawing/2014/main" id="{68E941FB-1E9D-1049-3A05-346F316DA8A4}"/>
              </a:ext>
            </a:extLst>
          </p:cNvPr>
          <p:cNvSpPr/>
          <p:nvPr/>
        </p:nvSpPr>
        <p:spPr>
          <a:xfrm>
            <a:off x="2453504" y="3037158"/>
            <a:ext cx="7380388"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Do NOT proceed. Dismount and go to the sidewalk. The trailer could sweep across your path.</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12" name="Shape 8">
            <a:extLst>
              <a:ext uri="{FF2B5EF4-FFF2-40B4-BE49-F238E27FC236}">
                <a16:creationId xmlns:a16="http://schemas.microsoft.com/office/drawing/2014/main" id="{50735B22-1738-963E-1289-C7F742B2FEB4}"/>
              </a:ext>
            </a:extLst>
          </p:cNvPr>
          <p:cNvSpPr/>
          <p:nvPr/>
        </p:nvSpPr>
        <p:spPr>
          <a:xfrm>
            <a:off x="2221296" y="3733781"/>
            <a:ext cx="9970704" cy="986883"/>
          </a:xfrm>
          <a:prstGeom prst="rect">
            <a:avLst/>
          </a:prstGeom>
          <a:gradFill>
            <a:gsLst>
              <a:gs pos="73000">
                <a:schemeClr val="bg1"/>
              </a:gs>
              <a:gs pos="100000">
                <a:schemeClr val="bg1">
                  <a:alpha val="21000"/>
                </a:scheme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13" name="Text 9">
            <a:extLst>
              <a:ext uri="{FF2B5EF4-FFF2-40B4-BE49-F238E27FC236}">
                <a16:creationId xmlns:a16="http://schemas.microsoft.com/office/drawing/2014/main" id="{B1E905DA-0C62-6AD3-BA58-37C4957AD87F}"/>
              </a:ext>
            </a:extLst>
          </p:cNvPr>
          <p:cNvSpPr/>
          <p:nvPr/>
        </p:nvSpPr>
        <p:spPr>
          <a:xfrm>
            <a:off x="2453504" y="3757002"/>
            <a:ext cx="7380388" cy="406364"/>
          </a:xfrm>
          <a:prstGeom prst="rect">
            <a:avLst/>
          </a:prstGeom>
          <a:noFill/>
          <a:ln/>
        </p:spPr>
        <p:txBody>
          <a:bodyPr wrap="square" lIns="0" tIns="0" rIns="0" bIns="0" rtlCol="0" anchor="ctr"/>
          <a:lstStyle/>
          <a:p>
            <a:r>
              <a:rPr lang="en-US" sz="1600">
                <a:solidFill>
                  <a:srgbClr val="EE6360"/>
                </a:solidFill>
                <a:latin typeface="Segoe UI Black" panose="020B0A02040204020203" pitchFamily="34" charset="0"/>
                <a:ea typeface="Segoe UI Black" panose="020B0A02040204020203" pitchFamily="34" charset="0"/>
                <a:cs typeface="Segoe UI Bold" panose="020B0802040204020203" pitchFamily="34" charset="0"/>
              </a:rPr>
              <a:t>You're riding at 20 mph and a car pulls out of a driveway.</a:t>
            </a:r>
          </a:p>
        </p:txBody>
      </p:sp>
      <p:sp>
        <p:nvSpPr>
          <p:cNvPr id="14" name="Text 10">
            <a:extLst>
              <a:ext uri="{FF2B5EF4-FFF2-40B4-BE49-F238E27FC236}">
                <a16:creationId xmlns:a16="http://schemas.microsoft.com/office/drawing/2014/main" id="{31726801-454A-4486-B0A2-6C93B8A52B5B}"/>
              </a:ext>
            </a:extLst>
          </p:cNvPr>
          <p:cNvSpPr/>
          <p:nvPr/>
        </p:nvSpPr>
        <p:spPr>
          <a:xfrm>
            <a:off x="2453504" y="4198197"/>
            <a:ext cx="7380388"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At 20 mph, stopping takes 71–111 feet. Brake immediately. Next time, slow down near driveways.</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15" name="Shape 11">
            <a:extLst>
              <a:ext uri="{FF2B5EF4-FFF2-40B4-BE49-F238E27FC236}">
                <a16:creationId xmlns:a16="http://schemas.microsoft.com/office/drawing/2014/main" id="{9E5D3BF3-40E9-763B-53CC-4DF580D8AFCB}"/>
              </a:ext>
            </a:extLst>
          </p:cNvPr>
          <p:cNvSpPr/>
          <p:nvPr/>
        </p:nvSpPr>
        <p:spPr>
          <a:xfrm>
            <a:off x="2221296" y="4894820"/>
            <a:ext cx="9970704" cy="986883"/>
          </a:xfrm>
          <a:prstGeom prst="rect">
            <a:avLst/>
          </a:prstGeom>
          <a:gradFill>
            <a:gsLst>
              <a:gs pos="73000">
                <a:srgbClr val="EFEABA"/>
              </a:gs>
              <a:gs pos="100000">
                <a:srgbClr val="EFEABA">
                  <a:alpha val="21000"/>
                </a:srgbClr>
              </a:gs>
            </a:gsLst>
            <a:lin ang="0" scaled="0"/>
          </a:gradFill>
          <a:ln/>
        </p:spPr>
        <p:txBody>
          <a:bodyPr/>
          <a:lstStyle/>
          <a:p>
            <a:endParaRPr lang="en-US" sz="1400">
              <a:solidFill>
                <a:srgbClr val="5C2F82"/>
              </a:solidFill>
              <a:latin typeface="Segoe UI Light" panose="020B0502040204020203" pitchFamily="34" charset="0"/>
              <a:cs typeface="Segoe UI Light" panose="020B0502040204020203" pitchFamily="34" charset="0"/>
            </a:endParaRPr>
          </a:p>
        </p:txBody>
      </p:sp>
      <p:sp>
        <p:nvSpPr>
          <p:cNvPr id="16" name="Text 12">
            <a:extLst>
              <a:ext uri="{FF2B5EF4-FFF2-40B4-BE49-F238E27FC236}">
                <a16:creationId xmlns:a16="http://schemas.microsoft.com/office/drawing/2014/main" id="{858A1754-F4D0-80D3-4731-64DE7833C299}"/>
              </a:ext>
            </a:extLst>
          </p:cNvPr>
          <p:cNvSpPr/>
          <p:nvPr/>
        </p:nvSpPr>
        <p:spPr>
          <a:xfrm>
            <a:off x="2453504" y="4918041"/>
            <a:ext cx="7380388" cy="406364"/>
          </a:xfrm>
          <a:prstGeom prst="rect">
            <a:avLst/>
          </a:prstGeom>
          <a:noFill/>
          <a:ln/>
        </p:spPr>
        <p:txBody>
          <a:bodyPr wrap="square" lIns="0" tIns="0" rIns="0" bIns="0" rtlCol="0" anchor="ctr"/>
          <a:lstStyle/>
          <a:p>
            <a:r>
              <a:rPr lang="en-US" sz="1600">
                <a:solidFill>
                  <a:srgbClr val="EE6360"/>
                </a:solidFill>
                <a:latin typeface="Segoe UI Black" panose="020B0A02040204020203" pitchFamily="34" charset="0"/>
                <a:ea typeface="Segoe UI Black" panose="020B0A02040204020203" pitchFamily="34" charset="0"/>
                <a:cs typeface="Segoe UI Bold" panose="020B0802040204020203" pitchFamily="34" charset="0"/>
              </a:rPr>
              <a:t>You're riding home from practice and it's getting dark.</a:t>
            </a:r>
          </a:p>
        </p:txBody>
      </p:sp>
      <p:sp>
        <p:nvSpPr>
          <p:cNvPr id="17" name="Text 13">
            <a:extLst>
              <a:ext uri="{FF2B5EF4-FFF2-40B4-BE49-F238E27FC236}">
                <a16:creationId xmlns:a16="http://schemas.microsoft.com/office/drawing/2014/main" id="{C12FB7D3-208F-A4CA-6DC0-A5BCAF5DD808}"/>
              </a:ext>
            </a:extLst>
          </p:cNvPr>
          <p:cNvSpPr/>
          <p:nvPr/>
        </p:nvSpPr>
        <p:spPr>
          <a:xfrm>
            <a:off x="2453504" y="5359236"/>
            <a:ext cx="7380388" cy="464415"/>
          </a:xfrm>
          <a:prstGeom prst="rect">
            <a:avLst/>
          </a:prstGeom>
          <a:noFill/>
          <a:ln/>
        </p:spPr>
        <p:txBody>
          <a:bodyPr wrap="square" lIns="0" tIns="0" rIns="0" bIns="0" rtlCol="0" anchor="t"/>
          <a:lstStyle/>
          <a:p>
            <a:pPr marL="0" indent="0">
              <a:buNone/>
            </a:pPr>
            <a:r>
              <a:rPr lang="en-US" sz="1400">
                <a:solidFill>
                  <a:srgbClr val="5C2F82"/>
                </a:solidFill>
                <a:latin typeface="Segoe UI Light" panose="020B0502040204020203" pitchFamily="34" charset="0"/>
                <a:ea typeface="Calibri" pitchFamily="34" charset="-122"/>
                <a:cs typeface="Segoe UI Light" panose="020B0502040204020203" pitchFamily="34" charset="0"/>
              </a:rPr>
              <a:t>Turn on your lights (required by law). Wear reflective gear. Ride predictably.</a:t>
            </a:r>
            <a:endParaRPr lang="en-US" sz="1400">
              <a:solidFill>
                <a:srgbClr val="5C2F82"/>
              </a:solidFill>
              <a:latin typeface="Segoe UI Light" panose="020B0502040204020203" pitchFamily="34" charset="0"/>
              <a:cs typeface="Segoe UI Light" panose="020B0502040204020203" pitchFamily="34" charset="0"/>
            </a:endParaRPr>
          </a:p>
        </p:txBody>
      </p:sp>
      <p:sp>
        <p:nvSpPr>
          <p:cNvPr id="19" name="TextBox 18">
            <a:extLst>
              <a:ext uri="{FF2B5EF4-FFF2-40B4-BE49-F238E27FC236}">
                <a16:creationId xmlns:a16="http://schemas.microsoft.com/office/drawing/2014/main" id="{5D38CC5C-40F5-C332-0125-8698010E20AB}"/>
              </a:ext>
            </a:extLst>
          </p:cNvPr>
          <p:cNvSpPr txBox="1"/>
          <p:nvPr/>
        </p:nvSpPr>
        <p:spPr>
          <a:xfrm>
            <a:off x="964625" y="1153973"/>
            <a:ext cx="1188265" cy="1272592"/>
          </a:xfrm>
          <a:prstGeom prst="rect">
            <a:avLst/>
          </a:prstGeom>
          <a:noFill/>
        </p:spPr>
        <p:txBody>
          <a:bodyPr wrap="square" rtlCol="0">
            <a:spAutoFit/>
          </a:bodyPr>
          <a:lstStyle/>
          <a:p>
            <a:pPr algn="ctr">
              <a:lnSpc>
                <a:spcPts val="4500"/>
              </a:lnSpc>
            </a:pPr>
            <a:r>
              <a:rPr lang="en-US">
                <a:solidFill>
                  <a:schemeClr val="bg1"/>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chemeClr val="bg1"/>
                </a:solidFill>
                <a:latin typeface="Segoe UI Black" panose="020B0A02040204020203" pitchFamily="34" charset="0"/>
                <a:ea typeface="Segoe UI Black" panose="020B0A02040204020203" pitchFamily="34" charset="0"/>
                <a:cs typeface="Segoe UI Bold" panose="020B0802040204020203" pitchFamily="34" charset="0"/>
              </a:rPr>
              <a:t>1</a:t>
            </a:r>
            <a:endParaRPr lang="en-US" sz="5000">
              <a:solidFill>
                <a:schemeClr val="bg1"/>
              </a:solidFill>
            </a:endParaRPr>
          </a:p>
        </p:txBody>
      </p:sp>
      <p:sp>
        <p:nvSpPr>
          <p:cNvPr id="20" name="TextBox 19">
            <a:extLst>
              <a:ext uri="{FF2B5EF4-FFF2-40B4-BE49-F238E27FC236}">
                <a16:creationId xmlns:a16="http://schemas.microsoft.com/office/drawing/2014/main" id="{7E144F2D-3933-B4E3-2684-0DEBF65B9AFB}"/>
              </a:ext>
            </a:extLst>
          </p:cNvPr>
          <p:cNvSpPr txBox="1"/>
          <p:nvPr/>
        </p:nvSpPr>
        <p:spPr>
          <a:xfrm>
            <a:off x="964625" y="2300562"/>
            <a:ext cx="1188265" cy="1272592"/>
          </a:xfrm>
          <a:prstGeom prst="rect">
            <a:avLst/>
          </a:prstGeom>
          <a:noFill/>
        </p:spPr>
        <p:txBody>
          <a:bodyPr wrap="square" rtlCol="0">
            <a:spAutoFit/>
          </a:bodyPr>
          <a:lstStyle/>
          <a:p>
            <a:pPr algn="ctr">
              <a:lnSpc>
                <a:spcPts val="4500"/>
              </a:lnSpc>
            </a:pPr>
            <a:r>
              <a:rPr lang="en-US">
                <a:solidFill>
                  <a:srgbClr val="EFEABA"/>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rgbClr val="EFEABA"/>
                </a:solidFill>
                <a:latin typeface="Segoe UI Black" panose="020B0A02040204020203" pitchFamily="34" charset="0"/>
                <a:ea typeface="Segoe UI Black" panose="020B0A02040204020203" pitchFamily="34" charset="0"/>
                <a:cs typeface="Segoe UI Bold" panose="020B0802040204020203" pitchFamily="34" charset="0"/>
              </a:rPr>
              <a:t>2</a:t>
            </a:r>
            <a:endParaRPr lang="en-US" sz="5000">
              <a:solidFill>
                <a:srgbClr val="EFEABA"/>
              </a:solidFill>
            </a:endParaRPr>
          </a:p>
        </p:txBody>
      </p:sp>
      <p:sp>
        <p:nvSpPr>
          <p:cNvPr id="21" name="TextBox 20">
            <a:extLst>
              <a:ext uri="{FF2B5EF4-FFF2-40B4-BE49-F238E27FC236}">
                <a16:creationId xmlns:a16="http://schemas.microsoft.com/office/drawing/2014/main" id="{4A5D675A-D4E6-30BF-30C4-59BAE0D3E1F4}"/>
              </a:ext>
            </a:extLst>
          </p:cNvPr>
          <p:cNvSpPr txBox="1"/>
          <p:nvPr/>
        </p:nvSpPr>
        <p:spPr>
          <a:xfrm>
            <a:off x="964625" y="3508958"/>
            <a:ext cx="1188265" cy="1272592"/>
          </a:xfrm>
          <a:prstGeom prst="rect">
            <a:avLst/>
          </a:prstGeom>
          <a:noFill/>
        </p:spPr>
        <p:txBody>
          <a:bodyPr wrap="square" rtlCol="0">
            <a:spAutoFit/>
          </a:bodyPr>
          <a:lstStyle/>
          <a:p>
            <a:pPr algn="ctr">
              <a:lnSpc>
                <a:spcPts val="4500"/>
              </a:lnSpc>
            </a:pPr>
            <a:r>
              <a:rPr lang="en-US">
                <a:solidFill>
                  <a:schemeClr val="bg1"/>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chemeClr val="bg1"/>
                </a:solidFill>
                <a:latin typeface="Segoe UI Black" panose="020B0A02040204020203" pitchFamily="34" charset="0"/>
                <a:ea typeface="Segoe UI Black" panose="020B0A02040204020203" pitchFamily="34" charset="0"/>
                <a:cs typeface="Segoe UI Bold" panose="020B0802040204020203" pitchFamily="34" charset="0"/>
              </a:rPr>
              <a:t>3</a:t>
            </a:r>
            <a:endParaRPr lang="en-US" sz="5000">
              <a:solidFill>
                <a:schemeClr val="bg1"/>
              </a:solidFill>
            </a:endParaRPr>
          </a:p>
        </p:txBody>
      </p:sp>
      <p:sp>
        <p:nvSpPr>
          <p:cNvPr id="22" name="TextBox 21">
            <a:extLst>
              <a:ext uri="{FF2B5EF4-FFF2-40B4-BE49-F238E27FC236}">
                <a16:creationId xmlns:a16="http://schemas.microsoft.com/office/drawing/2014/main" id="{8BF39750-2D18-2C9E-7234-05A6941B6C98}"/>
              </a:ext>
            </a:extLst>
          </p:cNvPr>
          <p:cNvSpPr txBox="1"/>
          <p:nvPr/>
        </p:nvSpPr>
        <p:spPr>
          <a:xfrm>
            <a:off x="964625" y="4631482"/>
            <a:ext cx="1188265" cy="1272592"/>
          </a:xfrm>
          <a:prstGeom prst="rect">
            <a:avLst/>
          </a:prstGeom>
          <a:noFill/>
        </p:spPr>
        <p:txBody>
          <a:bodyPr wrap="square" rtlCol="0">
            <a:spAutoFit/>
          </a:bodyPr>
          <a:lstStyle/>
          <a:p>
            <a:pPr algn="ctr">
              <a:lnSpc>
                <a:spcPts val="4500"/>
              </a:lnSpc>
            </a:pPr>
            <a:r>
              <a:rPr lang="en-US">
                <a:solidFill>
                  <a:srgbClr val="EFEABA"/>
                </a:solidFill>
                <a:latin typeface="Segoe UI Black" panose="020B0A02040204020203" pitchFamily="34" charset="0"/>
                <a:ea typeface="Segoe UI Black" panose="020B0A02040204020203" pitchFamily="34" charset="0"/>
                <a:cs typeface="Segoe UI Bold" panose="020B0802040204020203" pitchFamily="34" charset="0"/>
              </a:rPr>
              <a:t>Scenario </a:t>
            </a:r>
            <a:r>
              <a:rPr lang="en-US" sz="5000">
                <a:solidFill>
                  <a:srgbClr val="EFEABA"/>
                </a:solidFill>
                <a:latin typeface="Segoe UI Black" panose="020B0A02040204020203" pitchFamily="34" charset="0"/>
                <a:ea typeface="Segoe UI Black" panose="020B0A02040204020203" pitchFamily="34" charset="0"/>
                <a:cs typeface="Segoe UI Bold" panose="020B0802040204020203" pitchFamily="34" charset="0"/>
              </a:rPr>
              <a:t>4</a:t>
            </a:r>
            <a:endParaRPr lang="en-US" sz="5000">
              <a:solidFill>
                <a:srgbClr val="EFEABA"/>
              </a:solidFill>
            </a:endParaRPr>
          </a:p>
        </p:txBody>
      </p:sp>
    </p:spTree>
    <p:extLst>
      <p:ext uri="{BB962C8B-B14F-4D97-AF65-F5344CB8AC3E}">
        <p14:creationId xmlns:p14="http://schemas.microsoft.com/office/powerpoint/2010/main" val="487050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C2AB-8AD4-3855-FB1B-A41716563B00}"/>
              </a:ext>
            </a:extLst>
          </p:cNvPr>
          <p:cNvSpPr>
            <a:spLocks noGrp="1"/>
          </p:cNvSpPr>
          <p:nvPr>
            <p:ph type="title"/>
          </p:nvPr>
        </p:nvSpPr>
        <p:spPr/>
        <p:txBody>
          <a:bodyPr/>
          <a:lstStyle/>
          <a:p>
            <a:r>
              <a:rPr lang="en-US"/>
              <a:t>Why Ride an E-bike?</a:t>
            </a:r>
          </a:p>
        </p:txBody>
      </p:sp>
      <p:sp>
        <p:nvSpPr>
          <p:cNvPr id="3" name="Content Placeholder 2">
            <a:extLst>
              <a:ext uri="{FF2B5EF4-FFF2-40B4-BE49-F238E27FC236}">
                <a16:creationId xmlns:a16="http://schemas.microsoft.com/office/drawing/2014/main" id="{A8260741-7545-C180-0777-36BC37FC56F4}"/>
              </a:ext>
            </a:extLst>
          </p:cNvPr>
          <p:cNvSpPr>
            <a:spLocks noGrp="1"/>
          </p:cNvSpPr>
          <p:nvPr>
            <p:ph sz="half" idx="1"/>
          </p:nvPr>
        </p:nvSpPr>
        <p:spPr>
          <a:xfrm>
            <a:off x="838200" y="1825625"/>
            <a:ext cx="5181600" cy="3795118"/>
          </a:xfrm>
        </p:spPr>
        <p:txBody>
          <a:bodyPr>
            <a:noAutofit/>
          </a:bodyPr>
          <a:lstStyle/>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Independence: </a:t>
            </a:r>
            <a:r>
              <a:rPr lang="en-US" sz="2000"/>
              <a:t>Get to school, work, practice, or a friend's house on your own schedule.</a:t>
            </a:r>
          </a:p>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Practical: </a:t>
            </a:r>
            <a:r>
              <a:rPr lang="en-US" sz="2000"/>
              <a:t>Carry gear, beat the heat, show up on time.</a:t>
            </a:r>
          </a:p>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Speed &amp; Fun: </a:t>
            </a:r>
            <a:r>
              <a:rPr lang="en-US" sz="2000"/>
              <a:t>Faster than pedaling, no driver's license required.</a:t>
            </a:r>
          </a:p>
          <a:p>
            <a:pPr marL="0" indent="0">
              <a:lnSpc>
                <a:spcPts val="2400"/>
              </a:lnSpc>
              <a:spcBef>
                <a:spcPts val="500"/>
              </a:spcBef>
              <a:buNone/>
            </a:pPr>
            <a:r>
              <a:rPr lang="en-US" sz="2000">
                <a:latin typeface="Segoe UI Black" panose="020B0A02040204020203" pitchFamily="34" charset="0"/>
                <a:ea typeface="Segoe UI Black" panose="020B0A02040204020203" pitchFamily="34" charset="0"/>
              </a:rPr>
              <a:t>Social: </a:t>
            </a:r>
            <a:r>
              <a:rPr lang="en-US" sz="2000"/>
              <a:t>Ride with friends, explore your neighborhood.</a:t>
            </a:r>
          </a:p>
        </p:txBody>
      </p:sp>
      <p:sp>
        <p:nvSpPr>
          <p:cNvPr id="7" name="TextBox 6">
            <a:extLst>
              <a:ext uri="{FF2B5EF4-FFF2-40B4-BE49-F238E27FC236}">
                <a16:creationId xmlns:a16="http://schemas.microsoft.com/office/drawing/2014/main" id="{45BE5D2A-5CB6-68E8-CD76-2820FB6E38A1}"/>
              </a:ext>
            </a:extLst>
          </p:cNvPr>
          <p:cNvSpPr txBox="1"/>
          <p:nvPr/>
        </p:nvSpPr>
        <p:spPr>
          <a:xfrm>
            <a:off x="806059" y="5737752"/>
            <a:ext cx="6838499" cy="369332"/>
          </a:xfrm>
          <a:prstGeom prst="rect">
            <a:avLst/>
          </a:prstGeom>
          <a:noFill/>
        </p:spPr>
        <p:txBody>
          <a:bodyPr wrap="square" rtlCol="0">
            <a:spAutoFit/>
          </a:bodyPr>
          <a:lstStyle/>
          <a:p>
            <a:r>
              <a:rPr lang="en-US">
                <a:solidFill>
                  <a:srgbClr val="CDDA64"/>
                </a:solidFill>
                <a:latin typeface="Segoe UI Black" panose="020B0A02040204020203" pitchFamily="34" charset="0"/>
                <a:ea typeface="Segoe UI Black" panose="020B0A02040204020203" pitchFamily="34" charset="0"/>
              </a:rPr>
              <a:t>But with great speed comes great responsibility.</a:t>
            </a:r>
          </a:p>
        </p:txBody>
      </p:sp>
      <p:pic>
        <p:nvPicPr>
          <p:cNvPr id="5" name="Picture 4">
            <a:extLst>
              <a:ext uri="{FF2B5EF4-FFF2-40B4-BE49-F238E27FC236}">
                <a16:creationId xmlns:a16="http://schemas.microsoft.com/office/drawing/2014/main" id="{B16D12E8-E0F7-0D6C-5788-DF2A780A2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2749" y="995218"/>
            <a:ext cx="8652045" cy="4867564"/>
          </a:xfrm>
          <a:prstGeom prst="rect">
            <a:avLst/>
          </a:prstGeom>
        </p:spPr>
      </p:pic>
    </p:spTree>
    <p:extLst>
      <p:ext uri="{BB962C8B-B14F-4D97-AF65-F5344CB8AC3E}">
        <p14:creationId xmlns:p14="http://schemas.microsoft.com/office/powerpoint/2010/main" val="3779496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5295F52-DF84-1E6C-86AD-E95BA6CC18C8}"/>
              </a:ext>
            </a:extLst>
          </p:cNvPr>
          <p:cNvSpPr/>
          <p:nvPr/>
        </p:nvSpPr>
        <p:spPr>
          <a:xfrm>
            <a:off x="781742" y="2515784"/>
            <a:ext cx="10628518" cy="2295305"/>
          </a:xfrm>
          <a:prstGeom prst="rect">
            <a:avLst/>
          </a:prstGeom>
          <a:noFill/>
          <a:ln>
            <a:solidFill>
              <a:srgbClr val="2BB7AA"/>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D62C042-CA4A-8D7C-5EB3-9A387A94A49A}"/>
              </a:ext>
            </a:extLst>
          </p:cNvPr>
          <p:cNvSpPr>
            <a:spLocks noGrp="1"/>
          </p:cNvSpPr>
          <p:nvPr>
            <p:ph type="title"/>
          </p:nvPr>
        </p:nvSpPr>
        <p:spPr/>
        <p:txBody>
          <a:bodyPr/>
          <a:lstStyle/>
          <a:p>
            <a:r>
              <a:rPr lang="en-US"/>
              <a:t>Numbers that can Save Your Life…</a:t>
            </a:r>
          </a:p>
        </p:txBody>
      </p:sp>
      <p:sp>
        <p:nvSpPr>
          <p:cNvPr id="6" name="Shape 1">
            <a:extLst>
              <a:ext uri="{FF2B5EF4-FFF2-40B4-BE49-F238E27FC236}">
                <a16:creationId xmlns:a16="http://schemas.microsoft.com/office/drawing/2014/main" id="{79DF965A-EB22-B970-7F04-E539CF6B8370}"/>
              </a:ext>
            </a:extLst>
          </p:cNvPr>
          <p:cNvSpPr/>
          <p:nvPr/>
        </p:nvSpPr>
        <p:spPr>
          <a:xfrm>
            <a:off x="1155167"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Text 2">
            <a:extLst>
              <a:ext uri="{FF2B5EF4-FFF2-40B4-BE49-F238E27FC236}">
                <a16:creationId xmlns:a16="http://schemas.microsoft.com/office/drawing/2014/main" id="{D7562A50-59DC-E19C-1BBD-0C272A747A1A}"/>
              </a:ext>
            </a:extLst>
          </p:cNvPr>
          <p:cNvSpPr/>
          <p:nvPr/>
        </p:nvSpPr>
        <p:spPr>
          <a:xfrm>
            <a:off x="1155167"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8" name="Text 3">
            <a:extLst>
              <a:ext uri="{FF2B5EF4-FFF2-40B4-BE49-F238E27FC236}">
                <a16:creationId xmlns:a16="http://schemas.microsoft.com/office/drawing/2014/main" id="{1FCFF940-FD76-08D9-A641-8711A619FF9B}"/>
              </a:ext>
            </a:extLst>
          </p:cNvPr>
          <p:cNvSpPr/>
          <p:nvPr/>
        </p:nvSpPr>
        <p:spPr>
          <a:xfrm>
            <a:off x="1374685"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Minimum distance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parked cars</a:t>
            </a:r>
            <a:endParaRPr lang="en-US" sz="1200">
              <a:latin typeface="Segoe UI Black" panose="020B0A02040204020203" pitchFamily="34" charset="0"/>
              <a:ea typeface="Segoe UI Black" panose="020B0A02040204020203" pitchFamily="34" charset="0"/>
            </a:endParaRPr>
          </a:p>
        </p:txBody>
      </p:sp>
      <p:sp>
        <p:nvSpPr>
          <p:cNvPr id="9" name="Shape 4">
            <a:extLst>
              <a:ext uri="{FF2B5EF4-FFF2-40B4-BE49-F238E27FC236}">
                <a16:creationId xmlns:a16="http://schemas.microsoft.com/office/drawing/2014/main" id="{3D0F277C-9F27-5A36-CC53-3D9C2FA72E49}"/>
              </a:ext>
            </a:extLst>
          </p:cNvPr>
          <p:cNvSpPr/>
          <p:nvPr/>
        </p:nvSpPr>
        <p:spPr>
          <a:xfrm>
            <a:off x="4557694"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0FC3C0F1-3E77-4168-D328-52DCC827136E}"/>
              </a:ext>
            </a:extLst>
          </p:cNvPr>
          <p:cNvSpPr/>
          <p:nvPr/>
        </p:nvSpPr>
        <p:spPr>
          <a:xfrm>
            <a:off x="4557694"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70%+</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1" name="Text 6">
            <a:extLst>
              <a:ext uri="{FF2B5EF4-FFF2-40B4-BE49-F238E27FC236}">
                <a16:creationId xmlns:a16="http://schemas.microsoft.com/office/drawing/2014/main" id="{590A1FBC-29E8-6C9C-945B-B5DC7B8A5511}"/>
              </a:ext>
            </a:extLst>
          </p:cNvPr>
          <p:cNvSpPr/>
          <p:nvPr/>
        </p:nvSpPr>
        <p:spPr>
          <a:xfrm>
            <a:off x="4777212"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Stopping power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your front brake</a:t>
            </a:r>
            <a:endParaRPr lang="en-US" sz="1200">
              <a:latin typeface="Segoe UI Black" panose="020B0A02040204020203" pitchFamily="34" charset="0"/>
              <a:ea typeface="Segoe UI Black" panose="020B0A02040204020203" pitchFamily="34" charset="0"/>
            </a:endParaRPr>
          </a:p>
        </p:txBody>
      </p:sp>
      <p:sp>
        <p:nvSpPr>
          <p:cNvPr id="12" name="Shape 7">
            <a:extLst>
              <a:ext uri="{FF2B5EF4-FFF2-40B4-BE49-F238E27FC236}">
                <a16:creationId xmlns:a16="http://schemas.microsoft.com/office/drawing/2014/main" id="{FD4C6C1A-DF16-B452-8BBA-290D6612FF7A}"/>
              </a:ext>
            </a:extLst>
          </p:cNvPr>
          <p:cNvSpPr/>
          <p:nvPr/>
        </p:nvSpPr>
        <p:spPr>
          <a:xfrm>
            <a:off x="7960222"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85B1EF09-552F-521B-73F8-0EC31F48A8DD}"/>
              </a:ext>
            </a:extLst>
          </p:cNvPr>
          <p:cNvSpPr/>
          <p:nvPr/>
        </p:nvSpPr>
        <p:spPr>
          <a:xfrm>
            <a:off x="7960222"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2.5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sec</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4" name="Text 9">
            <a:extLst>
              <a:ext uri="{FF2B5EF4-FFF2-40B4-BE49-F238E27FC236}">
                <a16:creationId xmlns:a16="http://schemas.microsoft.com/office/drawing/2014/main" id="{7BAD000A-EF2D-2D42-99DE-97F179312FFE}"/>
              </a:ext>
            </a:extLst>
          </p:cNvPr>
          <p:cNvSpPr/>
          <p:nvPr/>
        </p:nvSpPr>
        <p:spPr>
          <a:xfrm>
            <a:off x="8179739"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Average perception-reaction time</a:t>
            </a:r>
            <a:endParaRPr lang="en-US" sz="1200">
              <a:latin typeface="Segoe UI Black" panose="020B0A02040204020203" pitchFamily="34" charset="0"/>
              <a:ea typeface="Segoe UI Black" panose="020B0A02040204020203" pitchFamily="34" charset="0"/>
            </a:endParaRPr>
          </a:p>
        </p:txBody>
      </p:sp>
      <p:sp>
        <p:nvSpPr>
          <p:cNvPr id="15" name="Shape 10">
            <a:extLst>
              <a:ext uri="{FF2B5EF4-FFF2-40B4-BE49-F238E27FC236}">
                <a16:creationId xmlns:a16="http://schemas.microsoft.com/office/drawing/2014/main" id="{22C51DFF-A220-C959-5F8C-1F2A2E1599AE}"/>
              </a:ext>
            </a:extLst>
          </p:cNvPr>
          <p:cNvSpPr/>
          <p:nvPr/>
        </p:nvSpPr>
        <p:spPr>
          <a:xfrm>
            <a:off x="1155167"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86702889-5055-4FFC-CE3D-3ED3869692AB}"/>
              </a:ext>
            </a:extLst>
          </p:cNvPr>
          <p:cNvSpPr/>
          <p:nvPr/>
        </p:nvSpPr>
        <p:spPr>
          <a:xfrm>
            <a:off x="1155167" y="4133503"/>
            <a:ext cx="3073250" cy="878072"/>
          </a:xfrm>
          <a:prstGeom prst="rect">
            <a:avLst/>
          </a:prstGeom>
          <a:noFill/>
          <a:ln/>
        </p:spPr>
        <p:txBody>
          <a:bodyPr wrap="square" rtlCol="0" anchor="ctr"/>
          <a:lstStyle/>
          <a:p>
            <a:pPr marL="0" indent="0" algn="ctr">
              <a:buNone/>
            </a:pPr>
            <a:r>
              <a:rPr lang="en-US" sz="6000">
                <a:solidFill>
                  <a:srgbClr val="CDDA64"/>
                </a:solidFill>
                <a:latin typeface="Segoe UI Black" panose="020B0A02040204020203" pitchFamily="34" charset="0"/>
                <a:ea typeface="Segoe UI Black" panose="020B0A02040204020203" pitchFamily="34" charset="0"/>
                <a:cs typeface="Trebuchet MS" pitchFamily="34" charset="-120"/>
              </a:rPr>
              <a:t>20–25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7" name="Text 12">
            <a:extLst>
              <a:ext uri="{FF2B5EF4-FFF2-40B4-BE49-F238E27FC236}">
                <a16:creationId xmlns:a16="http://schemas.microsoft.com/office/drawing/2014/main" id="{985847DD-053A-ED5C-E121-442BE88E69B5}"/>
              </a:ext>
            </a:extLst>
          </p:cNvPr>
          <p:cNvSpPr/>
          <p:nvPr/>
        </p:nvSpPr>
        <p:spPr>
          <a:xfrm>
            <a:off x="1374685"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Urban bike crashes caused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by dooring</a:t>
            </a:r>
            <a:endParaRPr lang="en-US" sz="1200">
              <a:latin typeface="Segoe UI Black" panose="020B0A02040204020203" pitchFamily="34" charset="0"/>
              <a:ea typeface="Segoe UI Black" panose="020B0A02040204020203" pitchFamily="34" charset="0"/>
            </a:endParaRPr>
          </a:p>
        </p:txBody>
      </p:sp>
      <p:sp>
        <p:nvSpPr>
          <p:cNvPr id="18" name="Shape 13">
            <a:extLst>
              <a:ext uri="{FF2B5EF4-FFF2-40B4-BE49-F238E27FC236}">
                <a16:creationId xmlns:a16="http://schemas.microsoft.com/office/drawing/2014/main" id="{3CC3B6D9-3B22-7C26-36EB-A2F4D76BC937}"/>
              </a:ext>
            </a:extLst>
          </p:cNvPr>
          <p:cNvSpPr/>
          <p:nvPr/>
        </p:nvSpPr>
        <p:spPr>
          <a:xfrm>
            <a:off x="4557694"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8CE637C0-D651-97D0-959E-252B99D22D21}"/>
              </a:ext>
            </a:extLst>
          </p:cNvPr>
          <p:cNvSpPr/>
          <p:nvPr/>
        </p:nvSpPr>
        <p:spPr>
          <a:xfrm>
            <a:off x="4557694" y="4133503"/>
            <a:ext cx="3073250" cy="878072"/>
          </a:xfrm>
          <a:prstGeom prst="rect">
            <a:avLst/>
          </a:prstGeom>
          <a:noFill/>
          <a:ln/>
        </p:spPr>
        <p:txBody>
          <a:bodyPr wrap="square" rtlCol="0" anchor="ctr"/>
          <a:lstStyle/>
          <a:p>
            <a:pPr marL="0" indent="0" algn="ctr">
              <a:buNone/>
            </a:pPr>
            <a:r>
              <a:rPr lang="en-US" sz="6000">
                <a:solidFill>
                  <a:srgbClr val="CDDA64"/>
                </a:solidFill>
                <a:latin typeface="Segoe UI Black" panose="020B0A02040204020203" pitchFamily="34" charset="0"/>
                <a:ea typeface="Segoe UI Black" panose="020B0A02040204020203" pitchFamily="34" charset="0"/>
                <a:cs typeface="Trebuchet MS" pitchFamily="34" charset="-120"/>
              </a:rPr>
              <a:t>85–88</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20" name="Text 15">
            <a:extLst>
              <a:ext uri="{FF2B5EF4-FFF2-40B4-BE49-F238E27FC236}">
                <a16:creationId xmlns:a16="http://schemas.microsoft.com/office/drawing/2014/main" id="{57B5FA2F-4588-55C8-7949-22EA2AEC637A}"/>
              </a:ext>
            </a:extLst>
          </p:cNvPr>
          <p:cNvSpPr/>
          <p:nvPr/>
        </p:nvSpPr>
        <p:spPr>
          <a:xfrm>
            <a:off x="4777212"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Injury reduction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wearing a helmet</a:t>
            </a:r>
            <a:endParaRPr lang="en-US" sz="1200">
              <a:latin typeface="Segoe UI Black" panose="020B0A02040204020203" pitchFamily="34" charset="0"/>
              <a:ea typeface="Segoe UI Black" panose="020B0A02040204020203" pitchFamily="34" charset="0"/>
            </a:endParaRPr>
          </a:p>
        </p:txBody>
      </p:sp>
      <p:sp>
        <p:nvSpPr>
          <p:cNvPr id="21" name="Shape 16">
            <a:extLst>
              <a:ext uri="{FF2B5EF4-FFF2-40B4-BE49-F238E27FC236}">
                <a16:creationId xmlns:a16="http://schemas.microsoft.com/office/drawing/2014/main" id="{45C666DD-F631-619E-485B-E4207B14DD7D}"/>
              </a:ext>
            </a:extLst>
          </p:cNvPr>
          <p:cNvSpPr/>
          <p:nvPr/>
        </p:nvSpPr>
        <p:spPr>
          <a:xfrm>
            <a:off x="7960222"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36973366-20E4-9006-29CB-64FE4385527E}"/>
              </a:ext>
            </a:extLst>
          </p:cNvPr>
          <p:cNvSpPr/>
          <p:nvPr/>
        </p:nvSpPr>
        <p:spPr>
          <a:xfrm>
            <a:off x="7960222" y="4071419"/>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194</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23" name="Text 18">
            <a:extLst>
              <a:ext uri="{FF2B5EF4-FFF2-40B4-BE49-F238E27FC236}">
                <a16:creationId xmlns:a16="http://schemas.microsoft.com/office/drawing/2014/main" id="{078821BF-BDC6-F559-687A-B0DBE9B6E33C}"/>
              </a:ext>
            </a:extLst>
          </p:cNvPr>
          <p:cNvSpPr/>
          <p:nvPr/>
        </p:nvSpPr>
        <p:spPr>
          <a:xfrm>
            <a:off x="8179739"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Stopping distance at 28 mph (worst case)</a:t>
            </a:r>
            <a:endParaRPr lang="en-US" sz="1200">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3365668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8C6D9B-5232-187C-6942-3F189B7303A2}"/>
              </a:ext>
            </a:extLst>
          </p:cNvPr>
          <p:cNvSpPr>
            <a:spLocks noGrp="1"/>
          </p:cNvSpPr>
          <p:nvPr>
            <p:ph type="title"/>
          </p:nvPr>
        </p:nvSpPr>
        <p:spPr/>
        <p:txBody>
          <a:bodyPr/>
          <a:lstStyle/>
          <a:p>
            <a:r>
              <a:rPr lang="en-US"/>
              <a:t>Ride Smart. Ride Safe.</a:t>
            </a:r>
          </a:p>
        </p:txBody>
      </p:sp>
      <p:sp>
        <p:nvSpPr>
          <p:cNvPr id="5" name="Content Placeholder 4">
            <a:extLst>
              <a:ext uri="{FF2B5EF4-FFF2-40B4-BE49-F238E27FC236}">
                <a16:creationId xmlns:a16="http://schemas.microsoft.com/office/drawing/2014/main" id="{FB1DFF9C-AE6E-DD8F-2A48-21527EDA41D7}"/>
              </a:ext>
            </a:extLst>
          </p:cNvPr>
          <p:cNvSpPr>
            <a:spLocks noGrp="1"/>
          </p:cNvSpPr>
          <p:nvPr>
            <p:ph idx="1"/>
          </p:nvPr>
        </p:nvSpPr>
        <p:spPr>
          <a:xfrm>
            <a:off x="838201" y="1825625"/>
            <a:ext cx="6908142" cy="4351338"/>
          </a:xfrm>
        </p:spPr>
        <p:txBody>
          <a:bodyPr>
            <a:normAutofit/>
          </a:bodyPr>
          <a:lstStyle/>
          <a:p>
            <a:pPr marL="457200" indent="-457200">
              <a:buFont typeface="+mj-lt"/>
              <a:buAutoNum type="arabicPeriod"/>
            </a:pPr>
            <a:r>
              <a:rPr lang="en-US" sz="1800"/>
              <a:t>Always wear a </a:t>
            </a:r>
            <a:r>
              <a:rPr lang="en-US" sz="1800">
                <a:latin typeface="Segoe UI Black" panose="020B0A02040204020203" pitchFamily="34" charset="0"/>
                <a:ea typeface="Segoe UI Black" panose="020B0A02040204020203" pitchFamily="34" charset="0"/>
              </a:rPr>
              <a:t>properly fitted helmet</a:t>
            </a:r>
            <a:r>
              <a:rPr lang="en-US" sz="1800"/>
              <a:t>.</a:t>
            </a:r>
          </a:p>
          <a:p>
            <a:pPr marL="457200" indent="-457200">
              <a:buFont typeface="+mj-lt"/>
              <a:buAutoNum type="arabicPeriod"/>
            </a:pPr>
            <a:r>
              <a:rPr lang="en-US" sz="1800"/>
              <a:t>Run the </a:t>
            </a:r>
            <a:r>
              <a:rPr lang="en-US" sz="1800">
                <a:latin typeface="Segoe UI Black" panose="020B0A02040204020203" pitchFamily="34" charset="0"/>
                <a:ea typeface="Segoe UI Black" panose="020B0A02040204020203" pitchFamily="34" charset="0"/>
              </a:rPr>
              <a:t>ABC-E check </a:t>
            </a:r>
            <a:r>
              <a:rPr lang="en-US" sz="1800"/>
              <a:t>before every ride.</a:t>
            </a:r>
          </a:p>
          <a:p>
            <a:pPr marL="457200" indent="-457200">
              <a:buFont typeface="+mj-lt"/>
              <a:buAutoNum type="arabicPeriod"/>
            </a:pPr>
            <a:r>
              <a:rPr lang="en-US" sz="1800"/>
              <a:t>Ride defensively: </a:t>
            </a:r>
            <a:r>
              <a:rPr lang="en-US" sz="1800">
                <a:latin typeface="Segoe UI Black" panose="020B0A02040204020203" pitchFamily="34" charset="0"/>
                <a:ea typeface="Segoe UI Black" panose="020B0A02040204020203" pitchFamily="34" charset="0"/>
              </a:rPr>
              <a:t>scan, communicate, and assume </a:t>
            </a:r>
            <a:r>
              <a:rPr lang="en-US" sz="1800"/>
              <a:t>drivers may not see you.</a:t>
            </a:r>
          </a:p>
          <a:p>
            <a:pPr marL="457200" indent="-457200">
              <a:buFont typeface="+mj-lt"/>
              <a:buAutoNum type="arabicPeriod"/>
            </a:pPr>
            <a:r>
              <a:rPr lang="en-US" sz="1800"/>
              <a:t>Stay </a:t>
            </a:r>
            <a:r>
              <a:rPr lang="en-US" sz="1800">
                <a:latin typeface="Segoe UI Black" panose="020B0A02040204020203" pitchFamily="34" charset="0"/>
                <a:ea typeface="Segoe UI Black" panose="020B0A02040204020203" pitchFamily="34" charset="0"/>
              </a:rPr>
              <a:t>5+ feet from parked cars </a:t>
            </a:r>
            <a:r>
              <a:rPr lang="en-US" sz="1800"/>
              <a:t>to avoid dooring.</a:t>
            </a:r>
          </a:p>
          <a:p>
            <a:pPr marL="457200" indent="-457200">
              <a:buFont typeface="+mj-lt"/>
              <a:buAutoNum type="arabicPeriod"/>
            </a:pPr>
            <a:r>
              <a:rPr lang="en-US" sz="1800"/>
              <a:t>Know your stopping distance. </a:t>
            </a:r>
            <a:r>
              <a:rPr lang="en-US" sz="1800">
                <a:latin typeface="Segoe UI Black" panose="020B0A02040204020203" pitchFamily="34" charset="0"/>
                <a:ea typeface="Segoe UI Black" panose="020B0A02040204020203" pitchFamily="34" charset="0"/>
              </a:rPr>
              <a:t>Brake early</a:t>
            </a:r>
            <a:r>
              <a:rPr lang="en-US" sz="1800"/>
              <a:t>.</a:t>
            </a:r>
          </a:p>
          <a:p>
            <a:pPr marL="457200" indent="-457200">
              <a:buFont typeface="+mj-lt"/>
              <a:buAutoNum type="arabicPeriod"/>
            </a:pPr>
            <a:r>
              <a:rPr lang="en-US" sz="1800"/>
              <a:t>Use </a:t>
            </a:r>
            <a:r>
              <a:rPr lang="en-US" sz="1800">
                <a:latin typeface="Segoe UI Black" panose="020B0A02040204020203" pitchFamily="34" charset="0"/>
                <a:ea typeface="Segoe UI Black" panose="020B0A02040204020203" pitchFamily="34" charset="0"/>
              </a:rPr>
              <a:t>lights and reflective gear</a:t>
            </a:r>
            <a:r>
              <a:rPr lang="en-US" sz="1800"/>
              <a:t>, especially at dusk and dawn.</a:t>
            </a:r>
          </a:p>
          <a:p>
            <a:pPr marL="457200" indent="-457200">
              <a:buFont typeface="+mj-lt"/>
              <a:buAutoNum type="arabicPeriod"/>
            </a:pPr>
            <a:r>
              <a:rPr lang="en-US" sz="1800"/>
              <a:t>Never ride alongside </a:t>
            </a:r>
            <a:r>
              <a:rPr lang="en-US" sz="1800">
                <a:latin typeface="Segoe UI Black" panose="020B0A02040204020203" pitchFamily="34" charset="0"/>
                <a:ea typeface="Segoe UI Black" panose="020B0A02040204020203" pitchFamily="34" charset="0"/>
              </a:rPr>
              <a:t>large trucks</a:t>
            </a:r>
            <a:r>
              <a:rPr lang="en-US" sz="1800"/>
              <a:t>.</a:t>
            </a:r>
          </a:p>
          <a:p>
            <a:pPr marL="457200" indent="-457200">
              <a:buFont typeface="+mj-lt"/>
              <a:buAutoNum type="arabicPeriod"/>
            </a:pPr>
            <a:r>
              <a:rPr lang="en-US" sz="1800">
                <a:ea typeface="Segoe UI Black" panose="020B0A02040204020203" pitchFamily="34" charset="0"/>
              </a:rPr>
              <a:t>Respect </a:t>
            </a:r>
            <a:r>
              <a:rPr lang="en-US" sz="1800">
                <a:latin typeface="Segoe UI Black" panose="020B0A02040204020203" pitchFamily="34" charset="0"/>
                <a:ea typeface="Segoe UI Black" panose="020B0A02040204020203" pitchFamily="34" charset="0"/>
              </a:rPr>
              <a:t>pedestrians</a:t>
            </a:r>
            <a:r>
              <a:rPr lang="en-US" sz="1800"/>
              <a:t>. On sidewalks, you're the guest.</a:t>
            </a:r>
          </a:p>
          <a:p>
            <a:pPr marL="457200" indent="-457200">
              <a:buFont typeface="+mj-lt"/>
              <a:buAutoNum type="arabicPeriod"/>
            </a:pPr>
            <a:r>
              <a:rPr lang="en-US" sz="1800">
                <a:ea typeface="Segoe UI Black" panose="020B0A02040204020203" pitchFamily="34" charset="0"/>
              </a:rPr>
              <a:t>Lock your bike </a:t>
            </a:r>
            <a:r>
              <a:rPr lang="en-US" sz="1800"/>
              <a:t>properly. </a:t>
            </a:r>
            <a:r>
              <a:rPr lang="en-US" sz="1800">
                <a:latin typeface="Segoe UI Black" panose="020B0A02040204020203" pitchFamily="34" charset="0"/>
                <a:ea typeface="Segoe UI Black" panose="020B0A02040204020203" pitchFamily="34" charset="0"/>
              </a:rPr>
              <a:t>Protect your investment</a:t>
            </a:r>
            <a:r>
              <a:rPr lang="en-US" sz="1800"/>
              <a:t>.</a:t>
            </a:r>
          </a:p>
        </p:txBody>
      </p:sp>
      <p:pic>
        <p:nvPicPr>
          <p:cNvPr id="3" name="Picture 2">
            <a:extLst>
              <a:ext uri="{FF2B5EF4-FFF2-40B4-BE49-F238E27FC236}">
                <a16:creationId xmlns:a16="http://schemas.microsoft.com/office/drawing/2014/main" id="{507DCA8A-DB36-122D-CEBD-1F67F2A6B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8749" y="365125"/>
            <a:ext cx="4178787" cy="5849189"/>
          </a:xfrm>
          <a:prstGeom prst="rect">
            <a:avLst/>
          </a:prstGeom>
        </p:spPr>
      </p:pic>
      <p:pic>
        <p:nvPicPr>
          <p:cNvPr id="7" name="Picture 6">
            <a:extLst>
              <a:ext uri="{FF2B5EF4-FFF2-40B4-BE49-F238E27FC236}">
                <a16:creationId xmlns:a16="http://schemas.microsoft.com/office/drawing/2014/main" id="{52C894A2-C4F3-AC58-B3E1-97618AE21D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2985" y="2858748"/>
            <a:ext cx="2633926" cy="2048826"/>
          </a:xfrm>
          <a:prstGeom prst="rect">
            <a:avLst/>
          </a:prstGeom>
        </p:spPr>
      </p:pic>
    </p:spTree>
    <p:extLst>
      <p:ext uri="{BB962C8B-B14F-4D97-AF65-F5344CB8AC3E}">
        <p14:creationId xmlns:p14="http://schemas.microsoft.com/office/powerpoint/2010/main" val="698136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FD44BA-2F9A-8A3F-A1CC-91873A3DB3E3}"/>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979667" y="-52462"/>
            <a:ext cx="8232665" cy="6403861"/>
          </a:xfrm>
          <a:prstGeom prst="rect">
            <a:avLst/>
          </a:prstGeom>
        </p:spPr>
      </p:pic>
      <p:sp>
        <p:nvSpPr>
          <p:cNvPr id="6" name="Title 5">
            <a:extLst>
              <a:ext uri="{FF2B5EF4-FFF2-40B4-BE49-F238E27FC236}">
                <a16:creationId xmlns:a16="http://schemas.microsoft.com/office/drawing/2014/main" id="{1782D0B4-7324-F2F1-3947-67126FCE4CF7}"/>
              </a:ext>
            </a:extLst>
          </p:cNvPr>
          <p:cNvSpPr>
            <a:spLocks noGrp="1"/>
          </p:cNvSpPr>
          <p:nvPr>
            <p:ph type="ctrTitle"/>
          </p:nvPr>
        </p:nvSpPr>
        <p:spPr>
          <a:xfrm>
            <a:off x="1524000" y="1122363"/>
            <a:ext cx="9144000" cy="1730167"/>
          </a:xfrm>
        </p:spPr>
        <p:txBody>
          <a:bodyPr/>
          <a:lstStyle/>
          <a:p>
            <a:r>
              <a:rPr lang="en-US"/>
              <a:t>Questions?</a:t>
            </a:r>
          </a:p>
        </p:txBody>
      </p:sp>
      <p:sp>
        <p:nvSpPr>
          <p:cNvPr id="7" name="Subtitle 6">
            <a:extLst>
              <a:ext uri="{FF2B5EF4-FFF2-40B4-BE49-F238E27FC236}">
                <a16:creationId xmlns:a16="http://schemas.microsoft.com/office/drawing/2014/main" id="{D0E0B48F-7092-EF0C-1463-861BF570FD5B}"/>
              </a:ext>
            </a:extLst>
          </p:cNvPr>
          <p:cNvSpPr>
            <a:spLocks noGrp="1"/>
          </p:cNvSpPr>
          <p:nvPr>
            <p:ph type="subTitle" idx="1"/>
          </p:nvPr>
        </p:nvSpPr>
        <p:spPr>
          <a:xfrm>
            <a:off x="1524000" y="3602037"/>
            <a:ext cx="9144000" cy="2228673"/>
          </a:xfrm>
        </p:spPr>
        <p:txBody>
          <a:bodyPr/>
          <a:lstStyle/>
          <a:p>
            <a:r>
              <a:rPr lang="en-US">
                <a:latin typeface="Segoe UI Black" panose="020B0A02040204020203" pitchFamily="34" charset="0"/>
                <a:ea typeface="Segoe UI Black" panose="020B0A02040204020203" pitchFamily="34" charset="0"/>
              </a:rPr>
              <a:t>What's one thing you'll do differently next time you ride?</a:t>
            </a:r>
          </a:p>
          <a:p>
            <a:r>
              <a:rPr lang="en-US">
                <a:latin typeface="Segoe UI Light" panose="020B0502040204020203" pitchFamily="34" charset="0"/>
                <a:cs typeface="Segoe UI Light" panose="020B0502040204020203" pitchFamily="34" charset="0"/>
              </a:rPr>
              <a:t>Ride smart. Be predictable. Stay defensive. Have fun.</a:t>
            </a:r>
          </a:p>
          <a:p>
            <a:br>
              <a:rPr lang="en-US" sz="1400"/>
            </a:br>
            <a:br>
              <a:rPr lang="en-US" sz="1400"/>
            </a:br>
            <a:br>
              <a:rPr lang="en-US" sz="1400"/>
            </a:br>
            <a:r>
              <a:rPr lang="en-US" sz="1400">
                <a:latin typeface="Segoe UI Black" panose="020B0A02040204020203" pitchFamily="34" charset="0"/>
                <a:ea typeface="Segoe UI Black" panose="020B0A02040204020203" pitchFamily="34" charset="0"/>
              </a:rPr>
              <a:t>E-Bike Safety Campaign</a:t>
            </a:r>
          </a:p>
          <a:p>
            <a:r>
              <a:rPr lang="en-US" sz="1400"/>
              <a:t>FDOT District Five</a:t>
            </a:r>
          </a:p>
          <a:p>
            <a:endParaRPr lang="en-US" sz="1400">
              <a:latin typeface="Segoe UI Light" panose="020B0502040204020203" pitchFamily="34" charset="0"/>
              <a:cs typeface="Segoe UI Light" panose="020B0502040204020203" pitchFamily="34" charset="0"/>
            </a:endParaRPr>
          </a:p>
          <a:p>
            <a:endParaRPr lang="en-US"/>
          </a:p>
        </p:txBody>
      </p:sp>
    </p:spTree>
    <p:extLst>
      <p:ext uri="{BB962C8B-B14F-4D97-AF65-F5344CB8AC3E}">
        <p14:creationId xmlns:p14="http://schemas.microsoft.com/office/powerpoint/2010/main" val="3893013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B3AE83-EC2D-B98B-3C70-4425A811E130}"/>
              </a:ext>
            </a:extLst>
          </p:cNvPr>
          <p:cNvSpPr>
            <a:spLocks noGrp="1"/>
          </p:cNvSpPr>
          <p:nvPr>
            <p:ph type="title"/>
          </p:nvPr>
        </p:nvSpPr>
        <p:spPr/>
        <p:txBody>
          <a:bodyPr/>
          <a:lstStyle/>
          <a:p>
            <a:r>
              <a:rPr lang="en-US"/>
              <a:t>Anatomy of an E-bike</a:t>
            </a:r>
          </a:p>
        </p:txBody>
      </p:sp>
      <p:pic>
        <p:nvPicPr>
          <p:cNvPr id="38" name="Picture 37">
            <a:extLst>
              <a:ext uri="{FF2B5EF4-FFF2-40B4-BE49-F238E27FC236}">
                <a16:creationId xmlns:a16="http://schemas.microsoft.com/office/drawing/2014/main" id="{BE788DCE-99B9-A4EA-83A1-F0D3C8BF1C1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l="-4562" t="16142" r="2627" b="7276"/>
          <a:stretch>
            <a:fillRect/>
          </a:stretch>
        </p:blipFill>
        <p:spPr>
          <a:xfrm>
            <a:off x="161535" y="961693"/>
            <a:ext cx="12228368" cy="5162023"/>
          </a:xfrm>
          <a:prstGeom prst="rect">
            <a:avLst/>
          </a:prstGeom>
        </p:spPr>
      </p:pic>
      <p:sp>
        <p:nvSpPr>
          <p:cNvPr id="39" name="TextBox 38">
            <a:extLst>
              <a:ext uri="{FF2B5EF4-FFF2-40B4-BE49-F238E27FC236}">
                <a16:creationId xmlns:a16="http://schemas.microsoft.com/office/drawing/2014/main" id="{3F9B3ECD-559A-8314-DBDA-696EB0907E8C}"/>
              </a:ext>
            </a:extLst>
          </p:cNvPr>
          <p:cNvSpPr txBox="1"/>
          <p:nvPr/>
        </p:nvSpPr>
        <p:spPr>
          <a:xfrm>
            <a:off x="5317821" y="1832219"/>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Throttle</a:t>
            </a:r>
          </a:p>
        </p:txBody>
      </p:sp>
      <p:sp>
        <p:nvSpPr>
          <p:cNvPr id="40" name="Arrow: Right 39">
            <a:extLst>
              <a:ext uri="{FF2B5EF4-FFF2-40B4-BE49-F238E27FC236}">
                <a16:creationId xmlns:a16="http://schemas.microsoft.com/office/drawing/2014/main" id="{0CAB2AF6-45FD-A645-FD8B-E2C7B053065C}"/>
              </a:ext>
            </a:extLst>
          </p:cNvPr>
          <p:cNvSpPr/>
          <p:nvPr/>
        </p:nvSpPr>
        <p:spPr>
          <a:xfrm>
            <a:off x="6248251" y="1929162"/>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Right 40">
            <a:extLst>
              <a:ext uri="{FF2B5EF4-FFF2-40B4-BE49-F238E27FC236}">
                <a16:creationId xmlns:a16="http://schemas.microsoft.com/office/drawing/2014/main" id="{08BCE25F-B5A8-ED8B-4AAC-6BE5C67BA4F8}"/>
              </a:ext>
            </a:extLst>
          </p:cNvPr>
          <p:cNvSpPr/>
          <p:nvPr/>
        </p:nvSpPr>
        <p:spPr>
          <a:xfrm rot="10800000">
            <a:off x="7435233" y="1728423"/>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C60F63D2-A611-A4BE-8E32-7DC31BA72DB9}"/>
              </a:ext>
            </a:extLst>
          </p:cNvPr>
          <p:cNvSpPr txBox="1"/>
          <p:nvPr/>
        </p:nvSpPr>
        <p:spPr>
          <a:xfrm>
            <a:off x="2868473" y="2576699"/>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Seat</a:t>
            </a:r>
          </a:p>
        </p:txBody>
      </p:sp>
      <p:sp>
        <p:nvSpPr>
          <p:cNvPr id="43" name="Arrow: Right 42">
            <a:extLst>
              <a:ext uri="{FF2B5EF4-FFF2-40B4-BE49-F238E27FC236}">
                <a16:creationId xmlns:a16="http://schemas.microsoft.com/office/drawing/2014/main" id="{AC5E70AE-C8E1-D204-4054-7418B078A8EE}"/>
              </a:ext>
            </a:extLst>
          </p:cNvPr>
          <p:cNvSpPr/>
          <p:nvPr/>
        </p:nvSpPr>
        <p:spPr>
          <a:xfrm>
            <a:off x="3798903" y="2673641"/>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355D114B-75BF-4790-02B4-2AD83A9830F9}"/>
              </a:ext>
            </a:extLst>
          </p:cNvPr>
          <p:cNvSpPr txBox="1"/>
          <p:nvPr/>
        </p:nvSpPr>
        <p:spPr>
          <a:xfrm>
            <a:off x="5423389" y="3104933"/>
            <a:ext cx="1300249"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Center Column</a:t>
            </a:r>
          </a:p>
        </p:txBody>
      </p:sp>
      <p:sp>
        <p:nvSpPr>
          <p:cNvPr id="45" name="Arrow: Right 44">
            <a:extLst>
              <a:ext uri="{FF2B5EF4-FFF2-40B4-BE49-F238E27FC236}">
                <a16:creationId xmlns:a16="http://schemas.microsoft.com/office/drawing/2014/main" id="{26897284-7A52-1EF3-BE4D-DF237469D2FE}"/>
              </a:ext>
            </a:extLst>
          </p:cNvPr>
          <p:cNvSpPr/>
          <p:nvPr/>
        </p:nvSpPr>
        <p:spPr>
          <a:xfrm>
            <a:off x="6686642" y="3187602"/>
            <a:ext cx="474156" cy="80372"/>
          </a:xfrm>
          <a:prstGeom prst="rightArrow">
            <a:avLst>
              <a:gd name="adj1" fmla="val 50001"/>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22E59CF4-3078-F526-6898-70EC2B2ABF31}"/>
              </a:ext>
            </a:extLst>
          </p:cNvPr>
          <p:cNvSpPr txBox="1"/>
          <p:nvPr/>
        </p:nvSpPr>
        <p:spPr>
          <a:xfrm>
            <a:off x="3430629" y="3493995"/>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Battery</a:t>
            </a:r>
          </a:p>
        </p:txBody>
      </p:sp>
      <p:sp>
        <p:nvSpPr>
          <p:cNvPr id="47" name="Arrow: Right 46">
            <a:extLst>
              <a:ext uri="{FF2B5EF4-FFF2-40B4-BE49-F238E27FC236}">
                <a16:creationId xmlns:a16="http://schemas.microsoft.com/office/drawing/2014/main" id="{F13A331D-FB81-56FA-81B9-C3FA7B750C55}"/>
              </a:ext>
            </a:extLst>
          </p:cNvPr>
          <p:cNvSpPr/>
          <p:nvPr/>
        </p:nvSpPr>
        <p:spPr>
          <a:xfrm>
            <a:off x="4361059" y="3590936"/>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503DDBDB-C071-F43F-1381-A036CA9DC6CD}"/>
              </a:ext>
            </a:extLst>
          </p:cNvPr>
          <p:cNvSpPr txBox="1"/>
          <p:nvPr/>
        </p:nvSpPr>
        <p:spPr>
          <a:xfrm>
            <a:off x="1792345" y="3774180"/>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Taillight</a:t>
            </a:r>
          </a:p>
        </p:txBody>
      </p:sp>
      <p:sp>
        <p:nvSpPr>
          <p:cNvPr id="49" name="Arrow: Right 48">
            <a:extLst>
              <a:ext uri="{FF2B5EF4-FFF2-40B4-BE49-F238E27FC236}">
                <a16:creationId xmlns:a16="http://schemas.microsoft.com/office/drawing/2014/main" id="{DC2C2046-E016-6205-202E-8F5EAC30BD8B}"/>
              </a:ext>
            </a:extLst>
          </p:cNvPr>
          <p:cNvSpPr/>
          <p:nvPr/>
        </p:nvSpPr>
        <p:spPr>
          <a:xfrm>
            <a:off x="2722776" y="3871123"/>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3A57F251-16D2-9BE2-11AF-A1F2E5ACF843}"/>
              </a:ext>
            </a:extLst>
          </p:cNvPr>
          <p:cNvSpPr txBox="1"/>
          <p:nvPr/>
        </p:nvSpPr>
        <p:spPr>
          <a:xfrm>
            <a:off x="9068040" y="3455179"/>
            <a:ext cx="1357261"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Headlight</a:t>
            </a:r>
          </a:p>
        </p:txBody>
      </p:sp>
      <p:sp>
        <p:nvSpPr>
          <p:cNvPr id="51" name="Arrow: Right 50">
            <a:extLst>
              <a:ext uri="{FF2B5EF4-FFF2-40B4-BE49-F238E27FC236}">
                <a16:creationId xmlns:a16="http://schemas.microsoft.com/office/drawing/2014/main" id="{3F8E6CAF-A3CA-B9AB-88A2-0D30F928E15E}"/>
              </a:ext>
            </a:extLst>
          </p:cNvPr>
          <p:cNvSpPr/>
          <p:nvPr/>
        </p:nvSpPr>
        <p:spPr>
          <a:xfrm rot="10800000">
            <a:off x="8343606" y="3550750"/>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238BA3D2-3236-E918-A556-3398E7D2C3AB}"/>
              </a:ext>
            </a:extLst>
          </p:cNvPr>
          <p:cNvSpPr txBox="1"/>
          <p:nvPr/>
        </p:nvSpPr>
        <p:spPr>
          <a:xfrm>
            <a:off x="2371611" y="4729641"/>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Motor</a:t>
            </a:r>
          </a:p>
        </p:txBody>
      </p:sp>
      <p:sp>
        <p:nvSpPr>
          <p:cNvPr id="53" name="Arrow: Right 52">
            <a:extLst>
              <a:ext uri="{FF2B5EF4-FFF2-40B4-BE49-F238E27FC236}">
                <a16:creationId xmlns:a16="http://schemas.microsoft.com/office/drawing/2014/main" id="{F57F68EC-8702-2F3A-8982-2EB77AB414FA}"/>
              </a:ext>
            </a:extLst>
          </p:cNvPr>
          <p:cNvSpPr/>
          <p:nvPr/>
        </p:nvSpPr>
        <p:spPr>
          <a:xfrm>
            <a:off x="3302043" y="4826583"/>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5EA6E4C5-EFB4-F54C-DEFA-E0BAD770BE79}"/>
              </a:ext>
            </a:extLst>
          </p:cNvPr>
          <p:cNvSpPr txBox="1"/>
          <p:nvPr/>
        </p:nvSpPr>
        <p:spPr>
          <a:xfrm>
            <a:off x="2288515" y="5336511"/>
            <a:ext cx="956522"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Gears</a:t>
            </a:r>
          </a:p>
        </p:txBody>
      </p:sp>
      <p:sp>
        <p:nvSpPr>
          <p:cNvPr id="55" name="Arrow: Right 54">
            <a:extLst>
              <a:ext uri="{FF2B5EF4-FFF2-40B4-BE49-F238E27FC236}">
                <a16:creationId xmlns:a16="http://schemas.microsoft.com/office/drawing/2014/main" id="{6DF560B4-471E-D65F-6DFC-157D1E5FBE75}"/>
              </a:ext>
            </a:extLst>
          </p:cNvPr>
          <p:cNvSpPr/>
          <p:nvPr/>
        </p:nvSpPr>
        <p:spPr>
          <a:xfrm rot="20006926">
            <a:off x="3169326" y="5201735"/>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54986DB7-367F-7C9C-2692-541298645752}"/>
              </a:ext>
            </a:extLst>
          </p:cNvPr>
          <p:cNvSpPr txBox="1"/>
          <p:nvPr/>
        </p:nvSpPr>
        <p:spPr>
          <a:xfrm>
            <a:off x="6158234" y="5861405"/>
            <a:ext cx="1888502"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Pedal Assist Sensor</a:t>
            </a:r>
          </a:p>
        </p:txBody>
      </p:sp>
      <p:sp>
        <p:nvSpPr>
          <p:cNvPr id="57" name="Arrow: Right 56">
            <a:extLst>
              <a:ext uri="{FF2B5EF4-FFF2-40B4-BE49-F238E27FC236}">
                <a16:creationId xmlns:a16="http://schemas.microsoft.com/office/drawing/2014/main" id="{0D81EB20-441A-8315-5C72-061AF0B55FC7}"/>
              </a:ext>
            </a:extLst>
          </p:cNvPr>
          <p:cNvSpPr/>
          <p:nvPr/>
        </p:nvSpPr>
        <p:spPr>
          <a:xfrm rot="14953011">
            <a:off x="5632100" y="5399069"/>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39DC5C3A-1FC4-16C5-B516-FA7F7C4A9E6A}"/>
              </a:ext>
            </a:extLst>
          </p:cNvPr>
          <p:cNvSpPr txBox="1"/>
          <p:nvPr/>
        </p:nvSpPr>
        <p:spPr>
          <a:xfrm>
            <a:off x="9306833" y="5439076"/>
            <a:ext cx="804711"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Spokes</a:t>
            </a:r>
          </a:p>
        </p:txBody>
      </p:sp>
      <p:sp>
        <p:nvSpPr>
          <p:cNvPr id="59" name="Arrow: Right 58">
            <a:extLst>
              <a:ext uri="{FF2B5EF4-FFF2-40B4-BE49-F238E27FC236}">
                <a16:creationId xmlns:a16="http://schemas.microsoft.com/office/drawing/2014/main" id="{48900E91-C19F-48B7-FE7C-E9057D3E5EB1}"/>
              </a:ext>
            </a:extLst>
          </p:cNvPr>
          <p:cNvSpPr/>
          <p:nvPr/>
        </p:nvSpPr>
        <p:spPr>
          <a:xfrm rot="13750610">
            <a:off x="8579867" y="5164417"/>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F22B992A-3D9D-5BC6-DA28-3D017CC1BBC6}"/>
              </a:ext>
            </a:extLst>
          </p:cNvPr>
          <p:cNvSpPr txBox="1"/>
          <p:nvPr/>
        </p:nvSpPr>
        <p:spPr>
          <a:xfrm>
            <a:off x="9261709" y="4106380"/>
            <a:ext cx="1163593"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Disc Brakes</a:t>
            </a:r>
          </a:p>
        </p:txBody>
      </p:sp>
      <p:sp>
        <p:nvSpPr>
          <p:cNvPr id="61" name="Arrow: Right 60">
            <a:extLst>
              <a:ext uri="{FF2B5EF4-FFF2-40B4-BE49-F238E27FC236}">
                <a16:creationId xmlns:a16="http://schemas.microsoft.com/office/drawing/2014/main" id="{5462058A-B494-3D23-56CF-0321F1B1DE49}"/>
              </a:ext>
            </a:extLst>
          </p:cNvPr>
          <p:cNvSpPr/>
          <p:nvPr/>
        </p:nvSpPr>
        <p:spPr>
          <a:xfrm rot="8908388">
            <a:off x="8468632" y="4417717"/>
            <a:ext cx="916421"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E5F3D91E-8AE1-214C-4184-D72C4B2C5574}"/>
              </a:ext>
            </a:extLst>
          </p:cNvPr>
          <p:cNvSpPr txBox="1"/>
          <p:nvPr/>
        </p:nvSpPr>
        <p:spPr>
          <a:xfrm>
            <a:off x="5796080" y="3406950"/>
            <a:ext cx="1300249" cy="4247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Controller/</a:t>
            </a:r>
            <a:br>
              <a:rPr lang="en-US" sz="1200">
                <a:solidFill>
                  <a:schemeClr val="bg1"/>
                </a:solidFill>
                <a:latin typeface="Segoe UI Black" panose="020B0A02040204020203" pitchFamily="34" charset="0"/>
                <a:ea typeface="Segoe UI Black" panose="020B0A02040204020203" pitchFamily="34" charset="0"/>
              </a:rPr>
            </a:br>
            <a:r>
              <a:rPr lang="en-US" sz="1200">
                <a:solidFill>
                  <a:schemeClr val="bg1"/>
                </a:solidFill>
                <a:latin typeface="Segoe UI Black" panose="020B0A02040204020203" pitchFamily="34" charset="0"/>
                <a:ea typeface="Segoe UI Black" panose="020B0A02040204020203" pitchFamily="34" charset="0"/>
              </a:rPr>
              <a:t>Battery Mount</a:t>
            </a:r>
          </a:p>
        </p:txBody>
      </p:sp>
      <p:sp>
        <p:nvSpPr>
          <p:cNvPr id="63" name="Arrow: Right 62">
            <a:extLst>
              <a:ext uri="{FF2B5EF4-FFF2-40B4-BE49-F238E27FC236}">
                <a16:creationId xmlns:a16="http://schemas.microsoft.com/office/drawing/2014/main" id="{8E71F4F0-A666-C0F6-16FF-F5EB02B4576B}"/>
              </a:ext>
            </a:extLst>
          </p:cNvPr>
          <p:cNvSpPr/>
          <p:nvPr/>
        </p:nvSpPr>
        <p:spPr>
          <a:xfrm rot="6832634">
            <a:off x="5720522" y="3967050"/>
            <a:ext cx="474156" cy="80372"/>
          </a:xfrm>
          <a:prstGeom prst="rightArrow">
            <a:avLst>
              <a:gd name="adj1" fmla="val 50001"/>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8850DAFB-4C23-6468-41FD-3D56CA7D9C64}"/>
              </a:ext>
            </a:extLst>
          </p:cNvPr>
          <p:cNvSpPr/>
          <p:nvPr/>
        </p:nvSpPr>
        <p:spPr>
          <a:xfrm>
            <a:off x="8249553" y="416030"/>
            <a:ext cx="2541303" cy="2716036"/>
          </a:xfrm>
          <a:prstGeom prst="rect">
            <a:avLst/>
          </a:prstGeom>
          <a:solidFill>
            <a:srgbClr val="CDDA64"/>
          </a:solidFill>
          <a:ln>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6" name="Picture 65" descr="A person and child riding a bike&#10;&#10;AI-generated content may be incorrect.">
            <a:extLst>
              <a:ext uri="{FF2B5EF4-FFF2-40B4-BE49-F238E27FC236}">
                <a16:creationId xmlns:a16="http://schemas.microsoft.com/office/drawing/2014/main" id="{5A576C47-2B44-D0CD-998A-2CE397D384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4867" y="473927"/>
            <a:ext cx="2330675" cy="2330676"/>
          </a:xfrm>
          <a:prstGeom prst="rect">
            <a:avLst/>
          </a:prstGeom>
        </p:spPr>
      </p:pic>
      <p:pic>
        <p:nvPicPr>
          <p:cNvPr id="67" name="Picture 66" descr="A close-up of a bicycle handlebar&#10;&#10;AI-generated content may be incorrect.">
            <a:extLst>
              <a:ext uri="{FF2B5EF4-FFF2-40B4-BE49-F238E27FC236}">
                <a16:creationId xmlns:a16="http://schemas.microsoft.com/office/drawing/2014/main" id="{75E4B8A3-9F3D-DCE6-CE92-407872B11E23}"/>
              </a:ext>
            </a:extLst>
          </p:cNvPr>
          <p:cNvPicPr>
            <a:picLocks noChangeAspect="1"/>
          </p:cNvPicPr>
          <p:nvPr/>
        </p:nvPicPr>
        <p:blipFill>
          <a:blip r:embed="rId5">
            <a:extLst>
              <a:ext uri="{28A0092B-C50C-407E-A947-70E740481C1C}">
                <a14:useLocalDpi xmlns:a14="http://schemas.microsoft.com/office/drawing/2010/main" val="0"/>
              </a:ext>
            </a:extLst>
          </a:blip>
          <a:srcRect l="14924" r="18410"/>
          <a:stretch>
            <a:fillRect/>
          </a:stretch>
        </p:blipFill>
        <p:spPr>
          <a:xfrm>
            <a:off x="8354869" y="473928"/>
            <a:ext cx="2330676" cy="2330675"/>
          </a:xfrm>
          <a:prstGeom prst="rect">
            <a:avLst/>
          </a:prstGeom>
        </p:spPr>
      </p:pic>
      <p:sp>
        <p:nvSpPr>
          <p:cNvPr id="68" name="TextBox 67">
            <a:extLst>
              <a:ext uri="{FF2B5EF4-FFF2-40B4-BE49-F238E27FC236}">
                <a16:creationId xmlns:a16="http://schemas.microsoft.com/office/drawing/2014/main" id="{E0D3FEDB-10C5-5C9B-0A6B-B84CB04B9A89}"/>
              </a:ext>
            </a:extLst>
          </p:cNvPr>
          <p:cNvSpPr txBox="1"/>
          <p:nvPr/>
        </p:nvSpPr>
        <p:spPr>
          <a:xfrm>
            <a:off x="8237233" y="2820880"/>
            <a:ext cx="2541303" cy="341632"/>
          </a:xfrm>
          <a:prstGeom prst="rect">
            <a:avLst/>
          </a:prstGeom>
          <a:solidFill>
            <a:srgbClr val="CDDA64"/>
          </a:solidFill>
        </p:spPr>
        <p:txBody>
          <a:bodyPr wrap="square" rtlCol="0">
            <a:spAutoFit/>
          </a:bodyPr>
          <a:lstStyle/>
          <a:p>
            <a:pPr algn="ctr">
              <a:lnSpc>
                <a:spcPct val="90000"/>
              </a:lnSpc>
            </a:pPr>
            <a:r>
              <a:rPr lang="en-US">
                <a:solidFill>
                  <a:schemeClr val="bg1"/>
                </a:solidFill>
                <a:latin typeface="Segoe UI Black" panose="020B0A02040204020203" pitchFamily="34" charset="0"/>
                <a:ea typeface="Segoe UI Black" panose="020B0A02040204020203" pitchFamily="34" charset="0"/>
              </a:rPr>
              <a:t>LCD Display</a:t>
            </a:r>
          </a:p>
        </p:txBody>
      </p:sp>
      <p:sp>
        <p:nvSpPr>
          <p:cNvPr id="69" name="TextBox 68">
            <a:extLst>
              <a:ext uri="{FF2B5EF4-FFF2-40B4-BE49-F238E27FC236}">
                <a16:creationId xmlns:a16="http://schemas.microsoft.com/office/drawing/2014/main" id="{A3905163-0B6E-B21B-079A-3666FCFA50B2}"/>
              </a:ext>
            </a:extLst>
          </p:cNvPr>
          <p:cNvSpPr txBox="1"/>
          <p:nvPr/>
        </p:nvSpPr>
        <p:spPr>
          <a:xfrm>
            <a:off x="4524756" y="1608775"/>
            <a:ext cx="1682899" cy="258532"/>
          </a:xfrm>
          <a:prstGeom prst="rect">
            <a:avLst/>
          </a:prstGeom>
          <a:noFill/>
        </p:spPr>
        <p:txBody>
          <a:bodyPr wrap="square" rtlCol="0">
            <a:spAutoFit/>
          </a:bodyPr>
          <a:lstStyle/>
          <a:p>
            <a:pPr algn="r">
              <a:lnSpc>
                <a:spcPct val="90000"/>
              </a:lnSpc>
            </a:pPr>
            <a:r>
              <a:rPr lang="en-US" sz="1200">
                <a:solidFill>
                  <a:schemeClr val="bg1"/>
                </a:solidFill>
                <a:latin typeface="Segoe UI Black" panose="020B0A02040204020203" pitchFamily="34" charset="0"/>
                <a:ea typeface="Segoe UI Black" panose="020B0A02040204020203" pitchFamily="34" charset="0"/>
              </a:rPr>
              <a:t>Handlebar</a:t>
            </a:r>
          </a:p>
        </p:txBody>
      </p:sp>
      <p:sp>
        <p:nvSpPr>
          <p:cNvPr id="70" name="Arrow: Right 69">
            <a:extLst>
              <a:ext uri="{FF2B5EF4-FFF2-40B4-BE49-F238E27FC236}">
                <a16:creationId xmlns:a16="http://schemas.microsoft.com/office/drawing/2014/main" id="{6F0023B8-D647-EA13-EF75-E46FEC5018EE}"/>
              </a:ext>
            </a:extLst>
          </p:cNvPr>
          <p:cNvSpPr/>
          <p:nvPr/>
        </p:nvSpPr>
        <p:spPr>
          <a:xfrm>
            <a:off x="6181562" y="1705719"/>
            <a:ext cx="725851" cy="80372"/>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Arrow: Right 70">
            <a:extLst>
              <a:ext uri="{FF2B5EF4-FFF2-40B4-BE49-F238E27FC236}">
                <a16:creationId xmlns:a16="http://schemas.microsoft.com/office/drawing/2014/main" id="{C9BEC646-DE7D-28B2-ABCF-D84AA3266D6E}"/>
              </a:ext>
            </a:extLst>
          </p:cNvPr>
          <p:cNvSpPr/>
          <p:nvPr/>
        </p:nvSpPr>
        <p:spPr>
          <a:xfrm rot="14953011">
            <a:off x="6464562" y="5082820"/>
            <a:ext cx="619443" cy="84579"/>
          </a:xfrm>
          <a:prstGeom prst="rightArrow">
            <a:avLst>
              <a:gd name="adj1" fmla="val 50000"/>
              <a:gd name="adj2" fmla="val 106463"/>
            </a:avLst>
          </a:prstGeom>
          <a:solidFill>
            <a:srgbClr val="CDDA64"/>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202476DE-AD09-B66F-5F21-F2B93118F0F5}"/>
              </a:ext>
            </a:extLst>
          </p:cNvPr>
          <p:cNvSpPr txBox="1"/>
          <p:nvPr/>
        </p:nvSpPr>
        <p:spPr>
          <a:xfrm>
            <a:off x="6809885" y="5394272"/>
            <a:ext cx="625348" cy="258532"/>
          </a:xfrm>
          <a:prstGeom prst="rect">
            <a:avLst/>
          </a:prstGeom>
          <a:noFill/>
        </p:spPr>
        <p:txBody>
          <a:bodyPr wrap="square" rtlCol="0">
            <a:spAutoFit/>
          </a:bodyPr>
          <a:lstStyle/>
          <a:p>
            <a:pPr>
              <a:lnSpc>
                <a:spcPct val="90000"/>
              </a:lnSpc>
            </a:pPr>
            <a:r>
              <a:rPr lang="en-US" sz="1200">
                <a:solidFill>
                  <a:schemeClr val="bg1"/>
                </a:solidFill>
                <a:latin typeface="Segoe UI Black" panose="020B0A02040204020203" pitchFamily="34" charset="0"/>
                <a:ea typeface="Segoe UI Black" panose="020B0A02040204020203" pitchFamily="34" charset="0"/>
              </a:rPr>
              <a:t>Pedal</a:t>
            </a:r>
          </a:p>
        </p:txBody>
      </p:sp>
    </p:spTree>
    <p:extLst>
      <p:ext uri="{BB962C8B-B14F-4D97-AF65-F5344CB8AC3E}">
        <p14:creationId xmlns:p14="http://schemas.microsoft.com/office/powerpoint/2010/main" val="1290528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7E992-7412-5F3B-7441-1DC1836D1A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875280-E406-E63E-F9DC-9D04444D759C}"/>
              </a:ext>
            </a:extLst>
          </p:cNvPr>
          <p:cNvSpPr>
            <a:spLocks noGrp="1"/>
          </p:cNvSpPr>
          <p:nvPr>
            <p:ph type="title"/>
          </p:nvPr>
        </p:nvSpPr>
        <p:spPr/>
        <p:txBody>
          <a:bodyPr/>
          <a:lstStyle/>
          <a:p>
            <a:r>
              <a:rPr lang="en-US"/>
              <a:t>What is a Legal E-bike?</a:t>
            </a:r>
          </a:p>
        </p:txBody>
      </p:sp>
      <p:sp>
        <p:nvSpPr>
          <p:cNvPr id="3" name="Content Placeholder 2">
            <a:extLst>
              <a:ext uri="{FF2B5EF4-FFF2-40B4-BE49-F238E27FC236}">
                <a16:creationId xmlns:a16="http://schemas.microsoft.com/office/drawing/2014/main" id="{FCAFAB72-7EBD-53FC-E3F6-B37087939E7C}"/>
              </a:ext>
            </a:extLst>
          </p:cNvPr>
          <p:cNvSpPr>
            <a:spLocks noGrp="1"/>
          </p:cNvSpPr>
          <p:nvPr>
            <p:ph idx="1"/>
          </p:nvPr>
        </p:nvSpPr>
        <p:spPr>
          <a:xfrm>
            <a:off x="838200" y="1763178"/>
            <a:ext cx="5068564" cy="4351338"/>
          </a:xfrm>
        </p:spPr>
        <p:txBody>
          <a:bodyPr>
            <a:noAutofit/>
          </a:bodyPr>
          <a:lstStyle/>
          <a:p>
            <a:pPr marL="0" indent="0">
              <a:buNone/>
            </a:pPr>
            <a:r>
              <a:rPr lang="en-US" sz="1600" dirty="0">
                <a:latin typeface="Segoe UI Black" panose="020B0A02040204020203" pitchFamily="34" charset="0"/>
                <a:ea typeface="Segoe UI Black" panose="020B0A02040204020203" pitchFamily="34" charset="0"/>
              </a:rPr>
              <a:t>Legal Requirements</a:t>
            </a:r>
          </a:p>
          <a:p>
            <a:r>
              <a:rPr lang="en-US" sz="1600" dirty="0"/>
              <a:t>2 or 3 wheels</a:t>
            </a:r>
          </a:p>
          <a:p>
            <a:r>
              <a:rPr lang="en-US" sz="1600" dirty="0"/>
              <a:t>Fully operable pedals</a:t>
            </a:r>
          </a:p>
          <a:p>
            <a:r>
              <a:rPr lang="en-US" sz="1600" dirty="0"/>
              <a:t>Seat or saddle</a:t>
            </a:r>
          </a:p>
          <a:p>
            <a:r>
              <a:rPr lang="en-US" sz="1600" dirty="0"/>
              <a:t>Electric motor: max 750 watts</a:t>
            </a:r>
          </a:p>
          <a:p>
            <a:r>
              <a:rPr lang="en-US" sz="1600" dirty="0"/>
              <a:t>Manufacturer label with e-bike class</a:t>
            </a:r>
          </a:p>
          <a:p>
            <a:endParaRPr lang="en-US" sz="100" dirty="0"/>
          </a:p>
          <a:p>
            <a:pPr marL="0" indent="0">
              <a:buNone/>
            </a:pPr>
            <a:r>
              <a:rPr lang="en-US" sz="1600" dirty="0">
                <a:latin typeface="Segoe UI Black" panose="020B0A02040204020203" pitchFamily="34" charset="0"/>
                <a:ea typeface="Segoe UI Black" panose="020B0A02040204020203" pitchFamily="34" charset="0"/>
              </a:rPr>
              <a:t>E-bike Classes</a:t>
            </a:r>
          </a:p>
          <a:p>
            <a:r>
              <a:rPr lang="en-US" sz="1600" dirty="0">
                <a:latin typeface="Segoe UI Black" panose="020B0A02040204020203" pitchFamily="34" charset="0"/>
                <a:ea typeface="Segoe UI Black" panose="020B0A02040204020203" pitchFamily="34" charset="0"/>
              </a:rPr>
              <a:t>Class 1 </a:t>
            </a:r>
            <a:r>
              <a:rPr lang="en-US" sz="1600" dirty="0"/>
              <a:t>— Pedal-assist only, up to 20 mph</a:t>
            </a:r>
          </a:p>
          <a:p>
            <a:r>
              <a:rPr lang="en-US" sz="1600" dirty="0">
                <a:latin typeface="Segoe UI Black" panose="020B0A02040204020203" pitchFamily="34" charset="0"/>
                <a:ea typeface="Segoe UI Black" panose="020B0A02040204020203" pitchFamily="34" charset="0"/>
              </a:rPr>
              <a:t>Class 2 </a:t>
            </a:r>
            <a:r>
              <a:rPr lang="en-US" sz="1600" dirty="0"/>
              <a:t>— Throttle-powered, up to 20 mph</a:t>
            </a:r>
          </a:p>
          <a:p>
            <a:pPr>
              <a:spcAft>
                <a:spcPts val="600"/>
              </a:spcAft>
            </a:pPr>
            <a:r>
              <a:rPr lang="en-US" sz="1600" dirty="0">
                <a:latin typeface="Segoe UI Black" panose="020B0A02040204020203" pitchFamily="34" charset="0"/>
                <a:ea typeface="Segoe UI Black" panose="020B0A02040204020203" pitchFamily="34" charset="0"/>
              </a:rPr>
              <a:t>Class 3 </a:t>
            </a:r>
            <a:r>
              <a:rPr lang="en-US" sz="1600" dirty="0"/>
              <a:t>— Pedal-assist, up to 28 mph</a:t>
            </a:r>
          </a:p>
          <a:p>
            <a:pPr marL="0" indent="0">
              <a:spcAft>
                <a:spcPts val="600"/>
              </a:spcAft>
              <a:buNone/>
            </a:pPr>
            <a:r>
              <a:rPr lang="en-US" sz="1600" dirty="0">
                <a:solidFill>
                  <a:srgbClr val="2BB7AA"/>
                </a:solidFill>
                <a:latin typeface="Segoe UI Black" panose="020B0A02040204020203" pitchFamily="34" charset="0"/>
                <a:ea typeface="Segoe UI Black" panose="020B0A02040204020203" pitchFamily="34" charset="0"/>
              </a:rPr>
              <a:t>If it exceeds 750 watts, has no pedals, or goes over 28 mph, it's not an e-bike. It's a motor vehicle.</a:t>
            </a:r>
          </a:p>
          <a:p>
            <a:endParaRPr lang="en-US" sz="1400" dirty="0"/>
          </a:p>
        </p:txBody>
      </p:sp>
      <p:pic>
        <p:nvPicPr>
          <p:cNvPr id="7" name="Picture 6">
            <a:extLst>
              <a:ext uri="{FF2B5EF4-FFF2-40B4-BE49-F238E27FC236}">
                <a16:creationId xmlns:a16="http://schemas.microsoft.com/office/drawing/2014/main" id="{6F502E83-AA61-4117-7325-924C761FF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5160" y="1454726"/>
            <a:ext cx="7839379" cy="4410365"/>
          </a:xfrm>
          <a:prstGeom prst="rect">
            <a:avLst/>
          </a:prstGeom>
        </p:spPr>
      </p:pic>
    </p:spTree>
    <p:extLst>
      <p:ext uri="{BB962C8B-B14F-4D97-AF65-F5344CB8AC3E}">
        <p14:creationId xmlns:p14="http://schemas.microsoft.com/office/powerpoint/2010/main" val="3807784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55A7635-460E-F155-9EF1-F1FA318A32A8}"/>
              </a:ext>
            </a:extLst>
          </p:cNvPr>
          <p:cNvSpPr/>
          <p:nvPr/>
        </p:nvSpPr>
        <p:spPr>
          <a:xfrm>
            <a:off x="7106055" y="4304489"/>
            <a:ext cx="5085945" cy="987358"/>
          </a:xfrm>
          <a:prstGeom prst="rect">
            <a:avLst/>
          </a:prstGeom>
          <a:solidFill>
            <a:srgbClr val="EE63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53422A2-D7B1-5A40-FD5B-A155D04CDFE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87357" y="2107781"/>
            <a:ext cx="7353117" cy="4136799"/>
          </a:xfrm>
          <a:prstGeom prst="rect">
            <a:avLst/>
          </a:prstGeom>
        </p:spPr>
      </p:pic>
      <p:sp>
        <p:nvSpPr>
          <p:cNvPr id="4" name="Title 3">
            <a:extLst>
              <a:ext uri="{FF2B5EF4-FFF2-40B4-BE49-F238E27FC236}">
                <a16:creationId xmlns:a16="http://schemas.microsoft.com/office/drawing/2014/main" id="{914B26CF-90A1-76F3-5094-AB37D81DC356}"/>
              </a:ext>
            </a:extLst>
          </p:cNvPr>
          <p:cNvSpPr>
            <a:spLocks noGrp="1"/>
          </p:cNvSpPr>
          <p:nvPr>
            <p:ph type="title"/>
          </p:nvPr>
        </p:nvSpPr>
        <p:spPr/>
        <p:txBody>
          <a:bodyPr/>
          <a:lstStyle/>
          <a:p>
            <a:r>
              <a:rPr lang="en-US"/>
              <a:t>Know Your E-bike!</a:t>
            </a:r>
          </a:p>
        </p:txBody>
      </p:sp>
      <p:sp>
        <p:nvSpPr>
          <p:cNvPr id="5" name="Content Placeholder 4">
            <a:extLst>
              <a:ext uri="{FF2B5EF4-FFF2-40B4-BE49-F238E27FC236}">
                <a16:creationId xmlns:a16="http://schemas.microsoft.com/office/drawing/2014/main" id="{B6EFD52D-357D-445E-8CF5-CFDE52B1747E}"/>
              </a:ext>
            </a:extLst>
          </p:cNvPr>
          <p:cNvSpPr>
            <a:spLocks noGrp="1"/>
          </p:cNvSpPr>
          <p:nvPr>
            <p:ph sz="half" idx="1"/>
          </p:nvPr>
        </p:nvSpPr>
        <p:spPr>
          <a:xfrm>
            <a:off x="838200" y="1825625"/>
            <a:ext cx="4310396" cy="4351338"/>
          </a:xfrm>
        </p:spPr>
        <p:txBody>
          <a:bodyPr>
            <a:noAutofit/>
          </a:bodyPr>
          <a:lstStyle/>
          <a:p>
            <a:pPr marL="0" indent="0">
              <a:buNone/>
            </a:pPr>
            <a:r>
              <a:rPr lang="en-US" sz="2400">
                <a:solidFill>
                  <a:srgbClr val="2BB7AA"/>
                </a:solidFill>
                <a:latin typeface="Segoe UI Black" panose="020B0A02040204020203" pitchFamily="34" charset="0"/>
                <a:ea typeface="Segoe UI Black" panose="020B0A02040204020203" pitchFamily="34" charset="0"/>
              </a:rPr>
              <a:t>Key Components</a:t>
            </a:r>
          </a:p>
          <a:p>
            <a:pPr marL="0" indent="0">
              <a:buNone/>
            </a:pPr>
            <a:r>
              <a:rPr lang="en-US" sz="1600">
                <a:latin typeface="Segoe UI Black" panose="020B0A02040204020203" pitchFamily="34" charset="0"/>
                <a:ea typeface="Segoe UI Black" panose="020B0A02040204020203" pitchFamily="34" charset="0"/>
              </a:rPr>
              <a:t>Motor &amp; Battery</a:t>
            </a:r>
            <a:br>
              <a:rPr lang="en-US" sz="1600">
                <a:latin typeface="Segoe UI Black" panose="020B0A02040204020203" pitchFamily="34" charset="0"/>
                <a:ea typeface="Segoe UI Black" panose="020B0A02040204020203" pitchFamily="34" charset="0"/>
              </a:rPr>
            </a:br>
            <a:r>
              <a:rPr lang="en-US" sz="1600"/>
              <a:t>The power source. Know your wattage and range.</a:t>
            </a:r>
          </a:p>
          <a:p>
            <a:pPr marL="0" indent="0">
              <a:buNone/>
            </a:pPr>
            <a:r>
              <a:rPr lang="en-US" sz="1600">
                <a:latin typeface="Segoe UI Black" panose="020B0A02040204020203" pitchFamily="34" charset="0"/>
                <a:ea typeface="Segoe UI Black" panose="020B0A02040204020203" pitchFamily="34" charset="0"/>
              </a:rPr>
              <a:t>Throttle &amp; Pedal Assist</a:t>
            </a:r>
            <a:br>
              <a:rPr lang="en-US" sz="1400">
                <a:latin typeface="Segoe UI Black" panose="020B0A02040204020203" pitchFamily="34" charset="0"/>
                <a:ea typeface="Segoe UI Black" panose="020B0A02040204020203" pitchFamily="34" charset="0"/>
              </a:rPr>
            </a:br>
            <a:r>
              <a:rPr lang="en-US" sz="1600"/>
              <a:t>How you control speed and power delivery.</a:t>
            </a:r>
          </a:p>
          <a:p>
            <a:pPr marL="0" indent="0">
              <a:buNone/>
            </a:pPr>
            <a:r>
              <a:rPr lang="en-US" sz="1600">
                <a:latin typeface="Segoe UI Black" panose="020B0A02040204020203" pitchFamily="34" charset="0"/>
                <a:ea typeface="Segoe UI Black" panose="020B0A02040204020203" pitchFamily="34" charset="0"/>
              </a:rPr>
              <a:t>Disc Brakes</a:t>
            </a:r>
            <a:br>
              <a:rPr lang="en-US" sz="1400">
                <a:latin typeface="Segoe UI Black" panose="020B0A02040204020203" pitchFamily="34" charset="0"/>
                <a:ea typeface="Segoe UI Black" panose="020B0A02040204020203" pitchFamily="34" charset="0"/>
              </a:rPr>
            </a:br>
            <a:r>
              <a:rPr lang="en-US" sz="1600"/>
              <a:t>Most e-bikes use hydraulic disc brakes. They are very sensitive.</a:t>
            </a:r>
          </a:p>
          <a:p>
            <a:pPr marL="0" indent="0">
              <a:buNone/>
            </a:pPr>
            <a:r>
              <a:rPr lang="en-US" sz="1600">
                <a:latin typeface="Segoe UI Black" panose="020B0A02040204020203" pitchFamily="34" charset="0"/>
                <a:ea typeface="Segoe UI Black" panose="020B0A02040204020203" pitchFamily="34" charset="0"/>
              </a:rPr>
              <a:t>LCD Display</a:t>
            </a:r>
            <a:br>
              <a:rPr lang="en-US" sz="1400">
                <a:latin typeface="Segoe UI Black" panose="020B0A02040204020203" pitchFamily="34" charset="0"/>
                <a:ea typeface="Segoe UI Black" panose="020B0A02040204020203" pitchFamily="34" charset="0"/>
              </a:rPr>
            </a:br>
            <a:r>
              <a:rPr lang="en-US" sz="1600"/>
              <a:t>Shows speed, battery level, and assist mode.</a:t>
            </a:r>
          </a:p>
          <a:p>
            <a:pPr marL="0" indent="0">
              <a:buNone/>
            </a:pPr>
            <a:r>
              <a:rPr lang="en-US" sz="1600">
                <a:latin typeface="Segoe UI Black" panose="020B0A02040204020203" pitchFamily="34" charset="0"/>
                <a:ea typeface="Segoe UI Black" panose="020B0A02040204020203" pitchFamily="34" charset="0"/>
              </a:rPr>
              <a:t>Lights</a:t>
            </a:r>
            <a:br>
              <a:rPr lang="en-US" sz="1600">
                <a:latin typeface="Segoe UI Black" panose="020B0A02040204020203" pitchFamily="34" charset="0"/>
                <a:ea typeface="Segoe UI Black" panose="020B0A02040204020203" pitchFamily="34" charset="0"/>
              </a:rPr>
            </a:br>
            <a:r>
              <a:rPr lang="en-US" sz="1600"/>
              <a:t>Headlight and taillight. Required by law between dusk and dawn.</a:t>
            </a:r>
          </a:p>
          <a:p>
            <a:endParaRPr lang="en-US" sz="1600"/>
          </a:p>
        </p:txBody>
      </p:sp>
      <p:sp>
        <p:nvSpPr>
          <p:cNvPr id="2" name="Content Placeholder 1">
            <a:extLst>
              <a:ext uri="{FF2B5EF4-FFF2-40B4-BE49-F238E27FC236}">
                <a16:creationId xmlns:a16="http://schemas.microsoft.com/office/drawing/2014/main" id="{13B0BA44-F1D9-B6D3-B9DA-8E29C292CE1A}"/>
              </a:ext>
            </a:extLst>
          </p:cNvPr>
          <p:cNvSpPr>
            <a:spLocks noGrp="1"/>
          </p:cNvSpPr>
          <p:nvPr>
            <p:ph sz="half" idx="2"/>
          </p:nvPr>
        </p:nvSpPr>
        <p:spPr>
          <a:xfrm>
            <a:off x="7929626" y="1825625"/>
            <a:ext cx="3647849" cy="2138396"/>
          </a:xfrm>
        </p:spPr>
        <p:txBody>
          <a:bodyPr>
            <a:noAutofit/>
          </a:bodyPr>
          <a:lstStyle/>
          <a:p>
            <a:pPr marL="0" indent="0">
              <a:buNone/>
            </a:pPr>
            <a:r>
              <a:rPr lang="en-US" sz="2400">
                <a:solidFill>
                  <a:srgbClr val="2BB7AA"/>
                </a:solidFill>
                <a:latin typeface="Segoe UI Black" panose="020B0A02040204020203" pitchFamily="34" charset="0"/>
                <a:ea typeface="Segoe UI Black" panose="020B0A02040204020203" pitchFamily="34" charset="0"/>
              </a:rPr>
              <a:t>Mounting Safely</a:t>
            </a:r>
          </a:p>
          <a:p>
            <a:pPr marL="342900" indent="-342900">
              <a:buFont typeface="+mj-lt"/>
              <a:buAutoNum type="arabicPeriod"/>
            </a:pPr>
            <a:r>
              <a:rPr lang="en-US" sz="1600"/>
              <a:t>Motor disengaged</a:t>
            </a:r>
          </a:p>
          <a:p>
            <a:pPr marL="342900" indent="-342900">
              <a:buFont typeface="+mj-lt"/>
              <a:buAutoNum type="arabicPeriod"/>
            </a:pPr>
            <a:r>
              <a:rPr lang="en-US" sz="1600"/>
              <a:t>Battery on, assist set to zero</a:t>
            </a:r>
          </a:p>
          <a:p>
            <a:pPr marL="342900" indent="-342900">
              <a:buFont typeface="+mj-lt"/>
              <a:buAutoNum type="arabicPeriod"/>
            </a:pPr>
            <a:r>
              <a:rPr lang="en-US" sz="1600"/>
              <a:t>Hold the brake</a:t>
            </a:r>
          </a:p>
          <a:p>
            <a:pPr marL="342900" indent="-342900">
              <a:buFont typeface="+mj-lt"/>
              <a:buAutoNum type="arabicPeriod"/>
            </a:pPr>
            <a:r>
              <a:rPr lang="en-US" sz="1600"/>
              <a:t>Straddle the bike first</a:t>
            </a:r>
          </a:p>
          <a:p>
            <a:pPr marL="342900" indent="-342900">
              <a:buFont typeface="+mj-lt"/>
              <a:buAutoNum type="arabicPeriod"/>
            </a:pPr>
            <a:r>
              <a:rPr lang="en-US" sz="1600"/>
              <a:t>Then turn on assist</a:t>
            </a:r>
          </a:p>
        </p:txBody>
      </p:sp>
      <p:sp>
        <p:nvSpPr>
          <p:cNvPr id="3" name="TextBox 2">
            <a:extLst>
              <a:ext uri="{FF2B5EF4-FFF2-40B4-BE49-F238E27FC236}">
                <a16:creationId xmlns:a16="http://schemas.microsoft.com/office/drawing/2014/main" id="{BDA72544-9F66-4A00-0152-DD58C0AEF37D}"/>
              </a:ext>
            </a:extLst>
          </p:cNvPr>
          <p:cNvSpPr txBox="1"/>
          <p:nvPr/>
        </p:nvSpPr>
        <p:spPr>
          <a:xfrm>
            <a:off x="7929625" y="4381114"/>
            <a:ext cx="3753293" cy="99257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500" b="0" u="none" strike="noStrike" kern="1200" cap="none" spc="0" normalizeH="0" baseline="0" noProof="0">
                <a:ln>
                  <a:noFill/>
                </a:ln>
                <a:solidFill>
                  <a:schemeClr val="bg1"/>
                </a:solidFill>
                <a:effectLst/>
                <a:uLnTx/>
                <a:uFillTx/>
                <a:latin typeface="Segoe UI Black" panose="020B0A02040204020203" pitchFamily="34" charset="0"/>
                <a:ea typeface="Segoe UI Black" panose="020B0A02040204020203" pitchFamily="34" charset="0"/>
                <a:cs typeface="Segoe UI Light" panose="020B0502040204020203" pitchFamily="34" charset="0"/>
              </a:rPr>
              <a:t>Warning: If you touch the throttle or pedal before you're ready, the bike can lurch forward.</a:t>
            </a:r>
          </a:p>
          <a:p>
            <a:endParaRPr lang="en-US"/>
          </a:p>
        </p:txBody>
      </p:sp>
    </p:spTree>
    <p:extLst>
      <p:ext uri="{BB962C8B-B14F-4D97-AF65-F5344CB8AC3E}">
        <p14:creationId xmlns:p14="http://schemas.microsoft.com/office/powerpoint/2010/main" val="2463230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0BF3CB-0E79-BAD4-9214-4B1A9F8AB541}"/>
              </a:ext>
            </a:extLst>
          </p:cNvPr>
          <p:cNvSpPr>
            <a:spLocks noGrp="1"/>
          </p:cNvSpPr>
          <p:nvPr>
            <p:ph type="title"/>
          </p:nvPr>
        </p:nvSpPr>
        <p:spPr/>
        <p:txBody>
          <a:bodyPr/>
          <a:lstStyle/>
          <a:p>
            <a:r>
              <a:rPr lang="en-US"/>
              <a:t>Before Every Ride…</a:t>
            </a:r>
          </a:p>
        </p:txBody>
      </p:sp>
      <p:sp>
        <p:nvSpPr>
          <p:cNvPr id="8" name="Text 2">
            <a:extLst>
              <a:ext uri="{FF2B5EF4-FFF2-40B4-BE49-F238E27FC236}">
                <a16:creationId xmlns:a16="http://schemas.microsoft.com/office/drawing/2014/main" id="{4EB75987-980E-86D5-415B-121C7AC2FA37}"/>
              </a:ext>
            </a:extLst>
          </p:cNvPr>
          <p:cNvSpPr/>
          <p:nvPr/>
        </p:nvSpPr>
        <p:spPr>
          <a:xfrm>
            <a:off x="894597" y="1973241"/>
            <a:ext cx="4572000" cy="457200"/>
          </a:xfrm>
          <a:prstGeom prst="rect">
            <a:avLst/>
          </a:prstGeom>
          <a:noFill/>
          <a:ln/>
        </p:spPr>
        <p:txBody>
          <a:bodyPr wrap="square" rtlCol="0" anchor="ctr"/>
          <a:lstStyle/>
          <a:p>
            <a:pPr marL="0" indent="0">
              <a:buNone/>
            </a:pPr>
            <a:r>
              <a:rPr lang="en-US" sz="2000" b="1">
                <a:solidFill>
                  <a:srgbClr val="2BB7AA"/>
                </a:solidFill>
                <a:latin typeface="Segoe UI Black" panose="020B0A02040204020203" pitchFamily="34" charset="0"/>
                <a:ea typeface="Segoe UI Black" panose="020B0A02040204020203" pitchFamily="34" charset="0"/>
                <a:cs typeface="Trebuchet MS" pitchFamily="34" charset="-120"/>
              </a:rPr>
              <a:t>The ABC-E Quick Check</a:t>
            </a:r>
            <a:endParaRPr lang="en-US" sz="2000">
              <a:solidFill>
                <a:srgbClr val="2BB7AA"/>
              </a:solidFill>
              <a:latin typeface="Segoe UI Black" panose="020B0A02040204020203" pitchFamily="34" charset="0"/>
              <a:ea typeface="Segoe UI Black" panose="020B0A02040204020203" pitchFamily="34" charset="0"/>
            </a:endParaRPr>
          </a:p>
        </p:txBody>
      </p:sp>
      <p:sp>
        <p:nvSpPr>
          <p:cNvPr id="9" name="Shape 3">
            <a:extLst>
              <a:ext uri="{FF2B5EF4-FFF2-40B4-BE49-F238E27FC236}">
                <a16:creationId xmlns:a16="http://schemas.microsoft.com/office/drawing/2014/main" id="{23609F8B-C666-67CE-5D00-4D1C5753CADB}"/>
              </a:ext>
            </a:extLst>
          </p:cNvPr>
          <p:cNvSpPr/>
          <p:nvPr/>
        </p:nvSpPr>
        <p:spPr>
          <a:xfrm>
            <a:off x="894597" y="2521881"/>
            <a:ext cx="457200" cy="457200"/>
          </a:xfrm>
          <a:prstGeom prst="ellipse">
            <a:avLst/>
          </a:prstGeom>
          <a:solidFill>
            <a:srgbClr val="CDDA64"/>
          </a:solidFill>
          <a:ln/>
        </p:spPr>
        <p:txBody>
          <a:bodyPr/>
          <a:lstStyle/>
          <a:p>
            <a:endParaRPr lang="en-US" sz="2000"/>
          </a:p>
        </p:txBody>
      </p:sp>
      <p:sp>
        <p:nvSpPr>
          <p:cNvPr id="10" name="Text 4">
            <a:extLst>
              <a:ext uri="{FF2B5EF4-FFF2-40B4-BE49-F238E27FC236}">
                <a16:creationId xmlns:a16="http://schemas.microsoft.com/office/drawing/2014/main" id="{C0EA282B-CDCE-D22F-D605-3EFEC18DA1B8}"/>
              </a:ext>
            </a:extLst>
          </p:cNvPr>
          <p:cNvSpPr/>
          <p:nvPr/>
        </p:nvSpPr>
        <p:spPr>
          <a:xfrm>
            <a:off x="894597" y="2521881"/>
            <a:ext cx="457200" cy="457200"/>
          </a:xfrm>
          <a:prstGeom prst="rect">
            <a:avLst/>
          </a:prstGeom>
          <a:noFill/>
          <a:ln/>
        </p:spPr>
        <p:txBody>
          <a:bodyPr wrap="square" rtlCol="0" anchor="ctr"/>
          <a:lstStyle/>
          <a:p>
            <a:pPr marL="0" indent="0" algn="ctr">
              <a:buNone/>
            </a:pPr>
            <a:r>
              <a:rPr lang="en-US" sz="2400" b="1">
                <a:solidFill>
                  <a:srgbClr val="5C2F82"/>
                </a:solidFill>
                <a:latin typeface="Segoe UI Black" panose="020B0A02040204020203" pitchFamily="34" charset="0"/>
                <a:ea typeface="Segoe UI Black" panose="020B0A02040204020203" pitchFamily="34" charset="0"/>
                <a:cs typeface="Trebuchet MS" pitchFamily="34" charset="-120"/>
              </a:rPr>
              <a:t>A</a:t>
            </a:r>
            <a:endParaRPr lang="en-US" sz="2400">
              <a:solidFill>
                <a:srgbClr val="5C2F82"/>
              </a:solidFill>
              <a:latin typeface="Segoe UI Black" panose="020B0A02040204020203" pitchFamily="34" charset="0"/>
              <a:ea typeface="Segoe UI Black" panose="020B0A02040204020203" pitchFamily="34" charset="0"/>
            </a:endParaRPr>
          </a:p>
        </p:txBody>
      </p:sp>
      <p:sp>
        <p:nvSpPr>
          <p:cNvPr id="11" name="Text 5">
            <a:extLst>
              <a:ext uri="{FF2B5EF4-FFF2-40B4-BE49-F238E27FC236}">
                <a16:creationId xmlns:a16="http://schemas.microsoft.com/office/drawing/2014/main" id="{A1FD6E3E-E89F-55C1-D2CE-C46341096352}"/>
              </a:ext>
            </a:extLst>
          </p:cNvPr>
          <p:cNvSpPr/>
          <p:nvPr/>
        </p:nvSpPr>
        <p:spPr>
          <a:xfrm>
            <a:off x="1534678" y="2521881"/>
            <a:ext cx="2617980" cy="457200"/>
          </a:xfrm>
          <a:prstGeom prst="rect">
            <a:avLst/>
          </a:prstGeom>
          <a:noFill/>
          <a:ln/>
        </p:spPr>
        <p:txBody>
          <a:bodyPr wrap="square" lIns="0" tIns="0" rIns="0" bIns="0" rtlCol="0" anchor="ctr"/>
          <a:lstStyle/>
          <a:p>
            <a:pPr marL="0" indent="0">
              <a:buNone/>
            </a:pPr>
            <a:r>
              <a:rPr lang="en-US" sz="1600">
                <a:solidFill>
                  <a:srgbClr val="CDDA64"/>
                </a:solidFill>
                <a:latin typeface="Segoe UI Black" panose="020B0A02040204020203" pitchFamily="34" charset="0"/>
                <a:ea typeface="Segoe UI Black" panose="020B0A02040204020203" pitchFamily="34" charset="0"/>
                <a:cs typeface="Segoe UI" panose="020B0502040204020203" pitchFamily="34" charset="0"/>
              </a:rPr>
              <a:t>Air </a:t>
            </a:r>
            <a:r>
              <a:rPr lang="en-US" sz="1600" b="1">
                <a:solidFill>
                  <a:srgbClr val="CDDA64"/>
                </a:solidFill>
                <a:latin typeface="Segoe UI" panose="020B0502040204020203" pitchFamily="34" charset="0"/>
                <a:cs typeface="Segoe UI" panose="020B0502040204020203" pitchFamily="34" charset="0"/>
              </a:rPr>
              <a:t> — </a:t>
            </a:r>
            <a:r>
              <a:rPr lang="en-US" sz="1400">
                <a:solidFill>
                  <a:srgbClr val="CDDA64"/>
                </a:solidFill>
                <a:latin typeface="Segoe UI" panose="020B0502040204020203" pitchFamily="34" charset="0"/>
                <a:cs typeface="Segoe UI" panose="020B0502040204020203" pitchFamily="34" charset="0"/>
              </a:rPr>
              <a:t>Inflate tires to max-rated PSI (check tire sidewall).</a:t>
            </a:r>
            <a:endParaRPr lang="en-US" sz="1600">
              <a:solidFill>
                <a:srgbClr val="CDDA64"/>
              </a:solidFill>
              <a:latin typeface="Segoe UI" panose="020B0502040204020203" pitchFamily="34" charset="0"/>
              <a:cs typeface="Segoe UI" panose="020B0502040204020203" pitchFamily="34" charset="0"/>
            </a:endParaRPr>
          </a:p>
        </p:txBody>
      </p:sp>
      <p:sp>
        <p:nvSpPr>
          <p:cNvPr id="12" name="Shape 6">
            <a:extLst>
              <a:ext uri="{FF2B5EF4-FFF2-40B4-BE49-F238E27FC236}">
                <a16:creationId xmlns:a16="http://schemas.microsoft.com/office/drawing/2014/main" id="{6A09C097-E27C-A7FD-D734-D723B279C07E}"/>
              </a:ext>
            </a:extLst>
          </p:cNvPr>
          <p:cNvSpPr/>
          <p:nvPr/>
        </p:nvSpPr>
        <p:spPr>
          <a:xfrm>
            <a:off x="894597" y="3161961"/>
            <a:ext cx="457200" cy="457200"/>
          </a:xfrm>
          <a:prstGeom prst="ellipse">
            <a:avLst/>
          </a:prstGeom>
          <a:solidFill>
            <a:srgbClr val="2BB7AA"/>
          </a:solidFill>
          <a:ln/>
        </p:spPr>
        <p:txBody>
          <a:bodyPr/>
          <a:lstStyle/>
          <a:p>
            <a:endParaRPr lang="en-US" sz="2000"/>
          </a:p>
        </p:txBody>
      </p:sp>
      <p:sp>
        <p:nvSpPr>
          <p:cNvPr id="13" name="Text 7">
            <a:extLst>
              <a:ext uri="{FF2B5EF4-FFF2-40B4-BE49-F238E27FC236}">
                <a16:creationId xmlns:a16="http://schemas.microsoft.com/office/drawing/2014/main" id="{0F66D76F-E124-DC22-F074-E80B11DB9FA3}"/>
              </a:ext>
            </a:extLst>
          </p:cNvPr>
          <p:cNvSpPr/>
          <p:nvPr/>
        </p:nvSpPr>
        <p:spPr>
          <a:xfrm>
            <a:off x="894597" y="3161961"/>
            <a:ext cx="457200" cy="457200"/>
          </a:xfrm>
          <a:prstGeom prst="rect">
            <a:avLst/>
          </a:prstGeom>
          <a:noFill/>
          <a:ln/>
        </p:spPr>
        <p:txBody>
          <a:bodyPr wrap="square" rtlCol="0" anchor="ctr"/>
          <a:lstStyle/>
          <a:p>
            <a:pPr marL="0" indent="0" algn="ctr">
              <a:buNone/>
            </a:pPr>
            <a:r>
              <a:rPr lang="en-US" sz="2400" b="1">
                <a:solidFill>
                  <a:srgbClr val="FFFFFF"/>
                </a:solidFill>
                <a:latin typeface="Segoe UI Black" panose="020B0A02040204020203" pitchFamily="34" charset="0"/>
                <a:ea typeface="Segoe UI Black" panose="020B0A02040204020203" pitchFamily="34" charset="0"/>
                <a:cs typeface="Trebuchet MS" pitchFamily="34" charset="-120"/>
              </a:rPr>
              <a:t>B</a:t>
            </a:r>
            <a:endParaRPr lang="en-US" sz="2400">
              <a:latin typeface="Segoe UI Black" panose="020B0A02040204020203" pitchFamily="34" charset="0"/>
              <a:ea typeface="Segoe UI Black" panose="020B0A02040204020203" pitchFamily="34" charset="0"/>
            </a:endParaRPr>
          </a:p>
        </p:txBody>
      </p:sp>
      <p:sp>
        <p:nvSpPr>
          <p:cNvPr id="14" name="Text 8">
            <a:extLst>
              <a:ext uri="{FF2B5EF4-FFF2-40B4-BE49-F238E27FC236}">
                <a16:creationId xmlns:a16="http://schemas.microsoft.com/office/drawing/2014/main" id="{5AB615B1-2EB5-F31D-B334-4EA6AF61E062}"/>
              </a:ext>
            </a:extLst>
          </p:cNvPr>
          <p:cNvSpPr/>
          <p:nvPr/>
        </p:nvSpPr>
        <p:spPr>
          <a:xfrm>
            <a:off x="1534678" y="3161961"/>
            <a:ext cx="2693694" cy="457200"/>
          </a:xfrm>
          <a:prstGeom prst="rect">
            <a:avLst/>
          </a:prstGeom>
          <a:noFill/>
          <a:ln/>
        </p:spPr>
        <p:txBody>
          <a:bodyPr wrap="square" lIns="0" tIns="0" rIns="0" bIns="0" rtlCol="0" anchor="ctr"/>
          <a:lstStyle/>
          <a:p>
            <a:pPr marL="0" indent="0">
              <a:buNone/>
            </a:pPr>
            <a:r>
              <a:rPr lang="en-US" sz="1600">
                <a:solidFill>
                  <a:srgbClr val="2BB7AA"/>
                </a:solidFill>
                <a:latin typeface="Segoe UI Black" panose="020B0A02040204020203" pitchFamily="34" charset="0"/>
                <a:ea typeface="Segoe UI Black" panose="020B0A02040204020203" pitchFamily="34" charset="0"/>
                <a:cs typeface="Segoe UI" panose="020B0502040204020203" pitchFamily="34" charset="0"/>
              </a:rPr>
              <a:t>Brakes</a:t>
            </a:r>
            <a:r>
              <a:rPr lang="en-US" sz="1600" b="1">
                <a:solidFill>
                  <a:srgbClr val="2BB7AA"/>
                </a:solidFill>
                <a:latin typeface="Segoe UI" panose="020B0502040204020203" pitchFamily="34" charset="0"/>
                <a:cs typeface="Segoe UI" panose="020B0502040204020203" pitchFamily="34" charset="0"/>
              </a:rPr>
              <a:t>  — </a:t>
            </a:r>
            <a:r>
              <a:rPr lang="en-US" sz="1400">
                <a:solidFill>
                  <a:srgbClr val="2BB7AA"/>
                </a:solidFill>
                <a:latin typeface="Segoe UI" panose="020B0502040204020203" pitchFamily="34" charset="0"/>
                <a:cs typeface="Segoe UI" panose="020B0502040204020203" pitchFamily="34" charset="0"/>
              </a:rPr>
              <a:t>Test both brakes. Lever should not reach the handlebar.</a:t>
            </a:r>
            <a:endParaRPr lang="en-US" sz="1600">
              <a:solidFill>
                <a:srgbClr val="2BB7AA"/>
              </a:solidFill>
              <a:latin typeface="Segoe UI" panose="020B0502040204020203" pitchFamily="34" charset="0"/>
              <a:cs typeface="Segoe UI" panose="020B0502040204020203" pitchFamily="34" charset="0"/>
            </a:endParaRPr>
          </a:p>
        </p:txBody>
      </p:sp>
      <p:sp>
        <p:nvSpPr>
          <p:cNvPr id="15" name="Shape 9">
            <a:extLst>
              <a:ext uri="{FF2B5EF4-FFF2-40B4-BE49-F238E27FC236}">
                <a16:creationId xmlns:a16="http://schemas.microsoft.com/office/drawing/2014/main" id="{583E64C4-FFF0-C728-BF6F-66673D010802}"/>
              </a:ext>
            </a:extLst>
          </p:cNvPr>
          <p:cNvSpPr/>
          <p:nvPr/>
        </p:nvSpPr>
        <p:spPr>
          <a:xfrm>
            <a:off x="894597" y="3802041"/>
            <a:ext cx="457200" cy="457200"/>
          </a:xfrm>
          <a:prstGeom prst="ellipse">
            <a:avLst/>
          </a:prstGeom>
          <a:solidFill>
            <a:srgbClr val="EE6360"/>
          </a:solidFill>
          <a:ln/>
        </p:spPr>
        <p:txBody>
          <a:bodyPr/>
          <a:lstStyle/>
          <a:p>
            <a:endParaRPr lang="en-US" sz="2000"/>
          </a:p>
        </p:txBody>
      </p:sp>
      <p:sp>
        <p:nvSpPr>
          <p:cNvPr id="16" name="Text 10">
            <a:extLst>
              <a:ext uri="{FF2B5EF4-FFF2-40B4-BE49-F238E27FC236}">
                <a16:creationId xmlns:a16="http://schemas.microsoft.com/office/drawing/2014/main" id="{8EF9D312-A3B1-3A66-E990-A8A7F53FA4D7}"/>
              </a:ext>
            </a:extLst>
          </p:cNvPr>
          <p:cNvSpPr/>
          <p:nvPr/>
        </p:nvSpPr>
        <p:spPr>
          <a:xfrm>
            <a:off x="894597" y="3802041"/>
            <a:ext cx="457200" cy="457200"/>
          </a:xfrm>
          <a:prstGeom prst="rect">
            <a:avLst/>
          </a:prstGeom>
          <a:noFill/>
          <a:ln/>
        </p:spPr>
        <p:txBody>
          <a:bodyPr wrap="square" rtlCol="0" anchor="ctr"/>
          <a:lstStyle/>
          <a:p>
            <a:pPr marL="0" indent="0" algn="ctr">
              <a:buNone/>
            </a:pPr>
            <a:r>
              <a:rPr lang="en-US" sz="2400" b="1">
                <a:solidFill>
                  <a:srgbClr val="FFFFFF"/>
                </a:solidFill>
                <a:latin typeface="Segoe UI Black" panose="020B0A02040204020203" pitchFamily="34" charset="0"/>
                <a:ea typeface="Segoe UI Black" panose="020B0A02040204020203" pitchFamily="34" charset="0"/>
                <a:cs typeface="Trebuchet MS" pitchFamily="34" charset="-120"/>
              </a:rPr>
              <a:t>C</a:t>
            </a:r>
            <a:endParaRPr lang="en-US" sz="2400">
              <a:latin typeface="Segoe UI Black" panose="020B0A02040204020203" pitchFamily="34" charset="0"/>
              <a:ea typeface="Segoe UI Black" panose="020B0A02040204020203" pitchFamily="34" charset="0"/>
            </a:endParaRPr>
          </a:p>
        </p:txBody>
      </p:sp>
      <p:sp>
        <p:nvSpPr>
          <p:cNvPr id="17" name="Text 11">
            <a:extLst>
              <a:ext uri="{FF2B5EF4-FFF2-40B4-BE49-F238E27FC236}">
                <a16:creationId xmlns:a16="http://schemas.microsoft.com/office/drawing/2014/main" id="{D10F2C02-27BB-1E41-5582-10E19B987D0B}"/>
              </a:ext>
            </a:extLst>
          </p:cNvPr>
          <p:cNvSpPr/>
          <p:nvPr/>
        </p:nvSpPr>
        <p:spPr>
          <a:xfrm>
            <a:off x="1534678" y="3802041"/>
            <a:ext cx="2617980" cy="457200"/>
          </a:xfrm>
          <a:prstGeom prst="rect">
            <a:avLst/>
          </a:prstGeom>
          <a:noFill/>
          <a:ln/>
        </p:spPr>
        <p:txBody>
          <a:bodyPr wrap="square" lIns="0" tIns="0" rIns="0" bIns="0" rtlCol="0" anchor="ctr"/>
          <a:lstStyle/>
          <a:p>
            <a:pPr marL="0" indent="0">
              <a:buNone/>
            </a:pPr>
            <a:r>
              <a:rPr lang="en-US" sz="1600">
                <a:solidFill>
                  <a:srgbClr val="EE6360"/>
                </a:solidFill>
                <a:latin typeface="Segoe UI Black" panose="020B0A02040204020203" pitchFamily="34" charset="0"/>
                <a:ea typeface="Segoe UI Black" panose="020B0A02040204020203" pitchFamily="34" charset="0"/>
                <a:cs typeface="Segoe UI" panose="020B0502040204020203" pitchFamily="34" charset="0"/>
              </a:rPr>
              <a:t>Chain</a:t>
            </a:r>
            <a:r>
              <a:rPr lang="en-US" sz="1600" b="1">
                <a:solidFill>
                  <a:srgbClr val="EE6360"/>
                </a:solidFill>
                <a:latin typeface="Segoe UI" panose="020B0502040204020203" pitchFamily="34" charset="0"/>
                <a:cs typeface="Segoe UI" panose="020B0502040204020203" pitchFamily="34" charset="0"/>
              </a:rPr>
              <a:t>  — </a:t>
            </a:r>
            <a:r>
              <a:rPr lang="en-US" sz="1400">
                <a:solidFill>
                  <a:srgbClr val="EE6360"/>
                </a:solidFill>
                <a:latin typeface="Segoe UI" panose="020B0502040204020203" pitchFamily="34" charset="0"/>
                <a:cs typeface="Segoe UI" panose="020B0502040204020203" pitchFamily="34" charset="0"/>
              </a:rPr>
              <a:t>Moves freely, no rust, lightly oiled.</a:t>
            </a:r>
            <a:endParaRPr lang="en-US" sz="1600">
              <a:solidFill>
                <a:srgbClr val="EE6360"/>
              </a:solidFill>
              <a:latin typeface="Segoe UI" panose="020B0502040204020203" pitchFamily="34" charset="0"/>
              <a:cs typeface="Segoe UI" panose="020B0502040204020203" pitchFamily="34" charset="0"/>
            </a:endParaRPr>
          </a:p>
        </p:txBody>
      </p:sp>
      <p:sp>
        <p:nvSpPr>
          <p:cNvPr id="18" name="Shape 12">
            <a:extLst>
              <a:ext uri="{FF2B5EF4-FFF2-40B4-BE49-F238E27FC236}">
                <a16:creationId xmlns:a16="http://schemas.microsoft.com/office/drawing/2014/main" id="{718573CF-9DBF-03D0-FE60-CEE37AEF350F}"/>
              </a:ext>
            </a:extLst>
          </p:cNvPr>
          <p:cNvSpPr/>
          <p:nvPr/>
        </p:nvSpPr>
        <p:spPr>
          <a:xfrm>
            <a:off x="894597" y="4442121"/>
            <a:ext cx="457200" cy="457200"/>
          </a:xfrm>
          <a:prstGeom prst="ellipse">
            <a:avLst/>
          </a:prstGeom>
          <a:solidFill>
            <a:srgbClr val="EFEABA"/>
          </a:solidFill>
          <a:ln/>
        </p:spPr>
        <p:txBody>
          <a:bodyPr/>
          <a:lstStyle/>
          <a:p>
            <a:endParaRPr lang="en-US" sz="2000"/>
          </a:p>
        </p:txBody>
      </p:sp>
      <p:sp>
        <p:nvSpPr>
          <p:cNvPr id="19" name="Text 13">
            <a:extLst>
              <a:ext uri="{FF2B5EF4-FFF2-40B4-BE49-F238E27FC236}">
                <a16:creationId xmlns:a16="http://schemas.microsoft.com/office/drawing/2014/main" id="{60639392-4DE4-1B30-E55C-258B6CBAF392}"/>
              </a:ext>
            </a:extLst>
          </p:cNvPr>
          <p:cNvSpPr/>
          <p:nvPr/>
        </p:nvSpPr>
        <p:spPr>
          <a:xfrm>
            <a:off x="894597" y="4442121"/>
            <a:ext cx="457200" cy="457200"/>
          </a:xfrm>
          <a:prstGeom prst="rect">
            <a:avLst/>
          </a:prstGeom>
          <a:noFill/>
          <a:ln/>
        </p:spPr>
        <p:txBody>
          <a:bodyPr wrap="square" rtlCol="0" anchor="ctr"/>
          <a:lstStyle/>
          <a:p>
            <a:pPr marL="0" indent="0" algn="ctr">
              <a:buNone/>
            </a:pPr>
            <a:r>
              <a:rPr lang="en-US" sz="2400" b="1">
                <a:solidFill>
                  <a:srgbClr val="5C2F82"/>
                </a:solidFill>
                <a:latin typeface="Segoe UI Black" panose="020B0A02040204020203" pitchFamily="34" charset="0"/>
                <a:ea typeface="Segoe UI Black" panose="020B0A02040204020203" pitchFamily="34" charset="0"/>
                <a:cs typeface="Trebuchet MS" pitchFamily="34" charset="-120"/>
              </a:rPr>
              <a:t>E</a:t>
            </a:r>
            <a:endParaRPr lang="en-US" sz="2400">
              <a:solidFill>
                <a:srgbClr val="5C2F82"/>
              </a:solidFill>
              <a:latin typeface="Segoe UI Black" panose="020B0A02040204020203" pitchFamily="34" charset="0"/>
              <a:ea typeface="Segoe UI Black" panose="020B0A02040204020203" pitchFamily="34" charset="0"/>
            </a:endParaRPr>
          </a:p>
        </p:txBody>
      </p:sp>
      <p:sp>
        <p:nvSpPr>
          <p:cNvPr id="20" name="Text 14">
            <a:extLst>
              <a:ext uri="{FF2B5EF4-FFF2-40B4-BE49-F238E27FC236}">
                <a16:creationId xmlns:a16="http://schemas.microsoft.com/office/drawing/2014/main" id="{D431A26A-7B55-116B-D9B9-4F5565F41C99}"/>
              </a:ext>
            </a:extLst>
          </p:cNvPr>
          <p:cNvSpPr/>
          <p:nvPr/>
        </p:nvSpPr>
        <p:spPr>
          <a:xfrm>
            <a:off x="1534678" y="4442121"/>
            <a:ext cx="2617980" cy="457200"/>
          </a:xfrm>
          <a:prstGeom prst="rect">
            <a:avLst/>
          </a:prstGeom>
          <a:noFill/>
          <a:ln/>
        </p:spPr>
        <p:txBody>
          <a:bodyPr wrap="square" lIns="0" tIns="0" rIns="0" bIns="0" rtlCol="0" anchor="ctr"/>
          <a:lstStyle/>
          <a:p>
            <a:pPr marL="0" indent="0">
              <a:buNone/>
            </a:pPr>
            <a:r>
              <a:rPr lang="en-US" sz="1600">
                <a:solidFill>
                  <a:srgbClr val="EFEABA"/>
                </a:solidFill>
                <a:latin typeface="Segoe UI Black" panose="020B0A02040204020203" pitchFamily="34" charset="0"/>
                <a:ea typeface="Segoe UI Black" panose="020B0A02040204020203" pitchFamily="34" charset="0"/>
                <a:cs typeface="Segoe UI" panose="020B0502040204020203" pitchFamily="34" charset="0"/>
              </a:rPr>
              <a:t>Electric </a:t>
            </a:r>
            <a:r>
              <a:rPr lang="en-US" sz="1600" b="1">
                <a:solidFill>
                  <a:srgbClr val="EFEABA"/>
                </a:solidFill>
                <a:latin typeface="Segoe UI" panose="020B0502040204020203" pitchFamily="34" charset="0"/>
                <a:cs typeface="Segoe UI" panose="020B0502040204020203" pitchFamily="34" charset="0"/>
              </a:rPr>
              <a:t> — </a:t>
            </a:r>
            <a:r>
              <a:rPr lang="en-US" sz="1400">
                <a:solidFill>
                  <a:srgbClr val="EFEABA"/>
                </a:solidFill>
                <a:latin typeface="Segoe UI" panose="020B0502040204020203" pitchFamily="34" charset="0"/>
                <a:cs typeface="Segoe UI" panose="020B0502040204020203" pitchFamily="34" charset="0"/>
              </a:rPr>
              <a:t>Battery charged, wiring intact, lights working.</a:t>
            </a:r>
            <a:endParaRPr lang="en-US" sz="1600">
              <a:solidFill>
                <a:srgbClr val="EFEABA"/>
              </a:solidFill>
              <a:latin typeface="Segoe UI" panose="020B0502040204020203" pitchFamily="34" charset="0"/>
              <a:cs typeface="Segoe UI" panose="020B0502040204020203" pitchFamily="34" charset="0"/>
            </a:endParaRPr>
          </a:p>
        </p:txBody>
      </p:sp>
      <p:sp>
        <p:nvSpPr>
          <p:cNvPr id="21" name="Shape 15">
            <a:extLst>
              <a:ext uri="{FF2B5EF4-FFF2-40B4-BE49-F238E27FC236}">
                <a16:creationId xmlns:a16="http://schemas.microsoft.com/office/drawing/2014/main" id="{3AD90646-B765-D5B4-566B-EDE760CF9F0C}"/>
              </a:ext>
            </a:extLst>
          </p:cNvPr>
          <p:cNvSpPr/>
          <p:nvPr/>
        </p:nvSpPr>
        <p:spPr>
          <a:xfrm>
            <a:off x="7003604" y="1973241"/>
            <a:ext cx="5188396" cy="3200400"/>
          </a:xfrm>
          <a:prstGeom prst="rect">
            <a:avLst/>
          </a:prstGeom>
          <a:solidFill>
            <a:srgbClr val="FFF3E0"/>
          </a:solidFill>
          <a:ln/>
          <a:effectLst>
            <a:outerShdw blurRad="50800" dist="25400" dir="8100000" algn="bl" rotWithShape="0">
              <a:srgbClr val="000000">
                <a:alpha val="8000"/>
              </a:srgbClr>
            </a:outerShdw>
          </a:effectLst>
        </p:spPr>
        <p:txBody>
          <a:bodyPr/>
          <a:lstStyle/>
          <a:p>
            <a:endParaRPr lang="en-US"/>
          </a:p>
        </p:txBody>
      </p:sp>
      <p:sp>
        <p:nvSpPr>
          <p:cNvPr id="22" name="Text 16">
            <a:extLst>
              <a:ext uri="{FF2B5EF4-FFF2-40B4-BE49-F238E27FC236}">
                <a16:creationId xmlns:a16="http://schemas.microsoft.com/office/drawing/2014/main" id="{3F475809-04E2-637C-050B-22895358125B}"/>
              </a:ext>
            </a:extLst>
          </p:cNvPr>
          <p:cNvSpPr/>
          <p:nvPr/>
        </p:nvSpPr>
        <p:spPr>
          <a:xfrm>
            <a:off x="7186484" y="2064681"/>
            <a:ext cx="3291840" cy="457200"/>
          </a:xfrm>
          <a:prstGeom prst="rect">
            <a:avLst/>
          </a:prstGeom>
          <a:noFill/>
          <a:ln/>
        </p:spPr>
        <p:txBody>
          <a:bodyPr wrap="square" rtlCol="0" anchor="ctr"/>
          <a:lstStyle/>
          <a:p>
            <a:pPr marL="0" indent="0">
              <a:buNone/>
            </a:pPr>
            <a:r>
              <a:rPr lang="en-US" sz="1800">
                <a:solidFill>
                  <a:srgbClr val="5C2F82"/>
                </a:solidFill>
                <a:latin typeface="Segoe UI Black" panose="020B0A02040204020203" pitchFamily="34" charset="0"/>
                <a:ea typeface="Segoe UI Black" panose="020B0A02040204020203" pitchFamily="34" charset="0"/>
                <a:cs typeface="Trebuchet MS" pitchFamily="34" charset="-120"/>
              </a:rPr>
              <a:t>Charging Safety</a:t>
            </a:r>
            <a:endParaRPr lang="en-US" sz="1800">
              <a:solidFill>
                <a:srgbClr val="5C2F82"/>
              </a:solidFill>
              <a:latin typeface="Segoe UI Black" panose="020B0A02040204020203" pitchFamily="34" charset="0"/>
              <a:ea typeface="Segoe UI Black" panose="020B0A02040204020203" pitchFamily="34" charset="0"/>
            </a:endParaRPr>
          </a:p>
        </p:txBody>
      </p:sp>
      <p:sp>
        <p:nvSpPr>
          <p:cNvPr id="23" name="Text 17">
            <a:extLst>
              <a:ext uri="{FF2B5EF4-FFF2-40B4-BE49-F238E27FC236}">
                <a16:creationId xmlns:a16="http://schemas.microsoft.com/office/drawing/2014/main" id="{E8B13AE1-5344-C501-4AE4-B6E3C341AB3E}"/>
              </a:ext>
            </a:extLst>
          </p:cNvPr>
          <p:cNvSpPr/>
          <p:nvPr/>
        </p:nvSpPr>
        <p:spPr>
          <a:xfrm>
            <a:off x="7186484" y="2613321"/>
            <a:ext cx="3291840" cy="2377440"/>
          </a:xfrm>
          <a:prstGeom prst="rect">
            <a:avLst/>
          </a:prstGeom>
          <a:noFill/>
          <a:ln/>
        </p:spPr>
        <p:txBody>
          <a:bodyPr wrap="square" rtlCol="0" anchor="t"/>
          <a:lstStyle/>
          <a:p>
            <a:pPr marL="285750" indent="-285750">
              <a:buSzPct val="100000"/>
              <a:buFont typeface="Arial" panose="020B0604020202020204" pitchFamily="34" charset="0"/>
              <a:buChar char="•"/>
            </a:pPr>
            <a:r>
              <a:rPr lang="en-US" sz="1300">
                <a:solidFill>
                  <a:srgbClr val="5C2F82"/>
                </a:solidFill>
                <a:latin typeface="Segoe UI Light" panose="020B0502040204020203" pitchFamily="34" charset="0"/>
                <a:cs typeface="Segoe UI Light" panose="020B0502040204020203" pitchFamily="34" charset="0"/>
              </a:rPr>
              <a:t>Use the original charger only</a:t>
            </a:r>
          </a:p>
          <a:p>
            <a:pPr marL="285750" indent="-285750">
              <a:buSzPct val="100000"/>
              <a:buFont typeface="Arial" panose="020B0604020202020204" pitchFamily="34" charset="0"/>
              <a:buChar char="•"/>
            </a:pPr>
            <a:r>
              <a:rPr lang="en-US" sz="1300">
                <a:solidFill>
                  <a:srgbClr val="5C2F82"/>
                </a:solidFill>
                <a:latin typeface="Segoe UI Light" panose="020B0502040204020203" pitchFamily="34" charset="0"/>
                <a:cs typeface="Segoe UI Light" panose="020B0502040204020203" pitchFamily="34" charset="0"/>
              </a:rPr>
              <a:t>Charge on a flat, dry, hard surface</a:t>
            </a:r>
          </a:p>
          <a:p>
            <a:pPr marL="285750" indent="-285750">
              <a:buSzPct val="100000"/>
              <a:buFont typeface="Arial" panose="020B0604020202020204" pitchFamily="34" charset="0"/>
              <a:buChar char="•"/>
            </a:pPr>
            <a:r>
              <a:rPr lang="en-US" sz="1300">
                <a:solidFill>
                  <a:srgbClr val="5C2F82"/>
                </a:solidFill>
                <a:latin typeface="Segoe UI Light" panose="020B0502040204020203" pitchFamily="34" charset="0"/>
                <a:cs typeface="Segoe UI Light" panose="020B0502040204020203" pitchFamily="34" charset="0"/>
              </a:rPr>
              <a:t>Never charge outside or on carpet</a:t>
            </a:r>
          </a:p>
          <a:p>
            <a:pPr marL="285750" indent="-285750">
              <a:buSzPct val="100000"/>
              <a:buFont typeface="Arial" panose="020B0604020202020204" pitchFamily="34" charset="0"/>
              <a:buChar char="•"/>
            </a:pPr>
            <a:r>
              <a:rPr lang="en-US" sz="1300">
                <a:solidFill>
                  <a:srgbClr val="5C2F82"/>
                </a:solidFill>
                <a:latin typeface="Segoe UI Light" panose="020B0502040204020203" pitchFamily="34" charset="0"/>
                <a:cs typeface="Segoe UI Light" panose="020B0502040204020203" pitchFamily="34" charset="0"/>
              </a:rPr>
              <a:t>Unplug when fully charged</a:t>
            </a:r>
          </a:p>
          <a:p>
            <a:pPr marL="285750" indent="-285750">
              <a:buSzPct val="100000"/>
              <a:buFont typeface="Arial" panose="020B0604020202020204" pitchFamily="34" charset="0"/>
              <a:buChar char="•"/>
            </a:pPr>
            <a:r>
              <a:rPr lang="en-US" sz="1300">
                <a:solidFill>
                  <a:srgbClr val="5C2F82"/>
                </a:solidFill>
                <a:latin typeface="Segoe UI Light" panose="020B0502040204020203" pitchFamily="34" charset="0"/>
                <a:cs typeface="Segoe UI Light" panose="020B0502040204020203" pitchFamily="34" charset="0"/>
              </a:rPr>
              <a:t>Inspect battery and wiring for wear, damage, or overheating</a:t>
            </a:r>
          </a:p>
          <a:p>
            <a:pPr marL="0" indent="0">
              <a:buNone/>
            </a:pPr>
            <a:endParaRPr lang="en-US" sz="1300"/>
          </a:p>
          <a:p>
            <a:pPr marL="0" indent="0">
              <a:buNone/>
            </a:pPr>
            <a:endParaRPr lang="en-US" sz="1300"/>
          </a:p>
          <a:p>
            <a:pPr marL="0" indent="0">
              <a:buNone/>
            </a:pPr>
            <a:r>
              <a:rPr lang="en-US" sz="1200">
                <a:solidFill>
                  <a:srgbClr val="EE6360"/>
                </a:solidFill>
                <a:latin typeface="Segoe UI Black" panose="020B0A02040204020203" pitchFamily="34" charset="0"/>
                <a:ea typeface="Segoe UI Black" panose="020B0A02040204020203" pitchFamily="34" charset="0"/>
              </a:rPr>
              <a:t>Lithium batteries can be dangerous if not properly stored. Safe charging prevents fires.</a:t>
            </a:r>
            <a:endParaRPr lang="en-US" sz="1300">
              <a:solidFill>
                <a:srgbClr val="EE6360"/>
              </a:solidFill>
              <a:latin typeface="Segoe UI Black" panose="020B0A02040204020203" pitchFamily="34" charset="0"/>
              <a:ea typeface="Segoe UI Black" panose="020B0A02040204020203" pitchFamily="34" charset="0"/>
            </a:endParaRPr>
          </a:p>
        </p:txBody>
      </p:sp>
      <p:pic>
        <p:nvPicPr>
          <p:cNvPr id="25" name="Picture 24">
            <a:extLst>
              <a:ext uri="{FF2B5EF4-FFF2-40B4-BE49-F238E27FC236}">
                <a16:creationId xmlns:a16="http://schemas.microsoft.com/office/drawing/2014/main" id="{38BAEEC2-D6DC-10A6-8C12-7BE156820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7490" y="2219022"/>
            <a:ext cx="1781002" cy="1781002"/>
          </a:xfrm>
          <a:prstGeom prst="rect">
            <a:avLst/>
          </a:prstGeom>
        </p:spPr>
      </p:pic>
      <p:pic>
        <p:nvPicPr>
          <p:cNvPr id="29" name="Picture 28">
            <a:extLst>
              <a:ext uri="{FF2B5EF4-FFF2-40B4-BE49-F238E27FC236}">
                <a16:creationId xmlns:a16="http://schemas.microsoft.com/office/drawing/2014/main" id="{96AB2CF7-AB9F-5A20-300F-9AC971A370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86927" y="2138843"/>
            <a:ext cx="1369363" cy="3079644"/>
          </a:xfrm>
          <a:prstGeom prst="rect">
            <a:avLst/>
          </a:prstGeom>
        </p:spPr>
      </p:pic>
    </p:spTree>
    <p:extLst>
      <p:ext uri="{BB962C8B-B14F-4D97-AF65-F5344CB8AC3E}">
        <p14:creationId xmlns:p14="http://schemas.microsoft.com/office/powerpoint/2010/main" val="3707804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015288-F6FA-7E92-BCE8-36DEA4FD8521}"/>
              </a:ext>
            </a:extLst>
          </p:cNvPr>
          <p:cNvSpPr>
            <a:spLocks noGrp="1"/>
          </p:cNvSpPr>
          <p:nvPr>
            <p:ph type="title"/>
          </p:nvPr>
        </p:nvSpPr>
        <p:spPr/>
        <p:txBody>
          <a:bodyPr/>
          <a:lstStyle/>
          <a:p>
            <a:r>
              <a:rPr lang="en-US"/>
              <a:t>Gear Up: Protect Your Head</a:t>
            </a:r>
          </a:p>
        </p:txBody>
      </p:sp>
      <p:sp>
        <p:nvSpPr>
          <p:cNvPr id="8" name="Shape 2">
            <a:extLst>
              <a:ext uri="{FF2B5EF4-FFF2-40B4-BE49-F238E27FC236}">
                <a16:creationId xmlns:a16="http://schemas.microsoft.com/office/drawing/2014/main" id="{5516F144-AA10-3DB2-570A-00954F469041}"/>
              </a:ext>
            </a:extLst>
          </p:cNvPr>
          <p:cNvSpPr/>
          <p:nvPr/>
        </p:nvSpPr>
        <p:spPr>
          <a:xfrm>
            <a:off x="965170" y="1820064"/>
            <a:ext cx="3840480" cy="1097280"/>
          </a:xfrm>
          <a:prstGeom prst="rect">
            <a:avLst/>
          </a:prstGeom>
          <a:solidFill>
            <a:srgbClr val="5C2F82"/>
          </a:solidFill>
          <a:ln/>
        </p:spPr>
        <p:txBody>
          <a:bodyPr/>
          <a:lstStyle/>
          <a:p>
            <a:endParaRPr lang="en-US" sz="2000">
              <a:solidFill>
                <a:srgbClr val="5C2F82"/>
              </a:solidFill>
            </a:endParaRPr>
          </a:p>
        </p:txBody>
      </p:sp>
      <p:sp>
        <p:nvSpPr>
          <p:cNvPr id="9" name="Text 3">
            <a:extLst>
              <a:ext uri="{FF2B5EF4-FFF2-40B4-BE49-F238E27FC236}">
                <a16:creationId xmlns:a16="http://schemas.microsoft.com/office/drawing/2014/main" id="{F073CA42-FDAC-50E2-FA8E-9F1B5292DBC6}"/>
              </a:ext>
            </a:extLst>
          </p:cNvPr>
          <p:cNvSpPr/>
          <p:nvPr/>
        </p:nvSpPr>
        <p:spPr>
          <a:xfrm>
            <a:off x="1148050" y="1865784"/>
            <a:ext cx="3474720" cy="1005840"/>
          </a:xfrm>
          <a:prstGeom prst="rect">
            <a:avLst/>
          </a:prstGeom>
          <a:noFill/>
          <a:ln/>
        </p:spPr>
        <p:txBody>
          <a:bodyPr wrap="square" rtlCol="0" anchor="ctr"/>
          <a:lstStyle/>
          <a:p>
            <a:pPr marL="0" indent="0">
              <a:buNone/>
            </a:pPr>
            <a:r>
              <a:rPr lang="en-US" sz="4000" b="1">
                <a:solidFill>
                  <a:srgbClr val="EE6360"/>
                </a:solidFill>
                <a:latin typeface="Segoe UI Black" panose="020B0A02040204020203" pitchFamily="34" charset="0"/>
                <a:ea typeface="Segoe UI Black" panose="020B0A02040204020203" pitchFamily="34" charset="0"/>
              </a:rPr>
              <a:t>85–88%</a:t>
            </a:r>
            <a:endParaRPr lang="en-US" sz="4000">
              <a:solidFill>
                <a:srgbClr val="EE6360"/>
              </a:solidFill>
              <a:latin typeface="Segoe UI Black" panose="020B0A02040204020203" pitchFamily="34" charset="0"/>
              <a:ea typeface="Segoe UI Black" panose="020B0A02040204020203" pitchFamily="34" charset="0"/>
            </a:endParaRPr>
          </a:p>
          <a:p>
            <a:pPr marL="0" indent="0">
              <a:buNone/>
            </a:pPr>
            <a:r>
              <a:rPr lang="en-US" sz="1400">
                <a:solidFill>
                  <a:srgbClr val="FFFFFF"/>
                </a:solidFill>
                <a:latin typeface="Segoe UI Black" panose="020B0A02040204020203" pitchFamily="34" charset="0"/>
                <a:ea typeface="Segoe UI Black" panose="020B0A02040204020203" pitchFamily="34" charset="0"/>
              </a:rPr>
              <a:t>reduction in head and brain injury risk when wearing a helmet</a:t>
            </a:r>
            <a:endParaRPr lang="en-US" sz="4000">
              <a:latin typeface="Segoe UI Black" panose="020B0A02040204020203" pitchFamily="34" charset="0"/>
              <a:ea typeface="Segoe UI Black" panose="020B0A02040204020203" pitchFamily="34" charset="0"/>
            </a:endParaRPr>
          </a:p>
        </p:txBody>
      </p:sp>
      <p:sp>
        <p:nvSpPr>
          <p:cNvPr id="10" name="Shape 4">
            <a:extLst>
              <a:ext uri="{FF2B5EF4-FFF2-40B4-BE49-F238E27FC236}">
                <a16:creationId xmlns:a16="http://schemas.microsoft.com/office/drawing/2014/main" id="{43D9A927-BCF6-D92B-D25A-76E3D46D76CF}"/>
              </a:ext>
            </a:extLst>
          </p:cNvPr>
          <p:cNvSpPr/>
          <p:nvPr/>
        </p:nvSpPr>
        <p:spPr>
          <a:xfrm>
            <a:off x="7569230" y="1820064"/>
            <a:ext cx="3840480" cy="1097280"/>
          </a:xfrm>
          <a:prstGeom prst="rect">
            <a:avLst/>
          </a:prstGeom>
          <a:solidFill>
            <a:srgbClr val="5C2F82"/>
          </a:solidFill>
          <a:ln/>
        </p:spPr>
        <p:txBody>
          <a:bodyPr/>
          <a:lstStyle/>
          <a:p>
            <a:endParaRPr lang="en-US" sz="2000">
              <a:solidFill>
                <a:srgbClr val="5C2F82"/>
              </a:solidFill>
            </a:endParaRPr>
          </a:p>
        </p:txBody>
      </p:sp>
      <p:sp>
        <p:nvSpPr>
          <p:cNvPr id="11" name="Text 5">
            <a:extLst>
              <a:ext uri="{FF2B5EF4-FFF2-40B4-BE49-F238E27FC236}">
                <a16:creationId xmlns:a16="http://schemas.microsoft.com/office/drawing/2014/main" id="{4FAF6AE2-2BCC-BA8C-5C66-EBA2A1E7A697}"/>
              </a:ext>
            </a:extLst>
          </p:cNvPr>
          <p:cNvSpPr/>
          <p:nvPr/>
        </p:nvSpPr>
        <p:spPr>
          <a:xfrm>
            <a:off x="7752110" y="1865784"/>
            <a:ext cx="3474720" cy="1005840"/>
          </a:xfrm>
          <a:prstGeom prst="rect">
            <a:avLst/>
          </a:prstGeom>
          <a:noFill/>
          <a:ln/>
        </p:spPr>
        <p:txBody>
          <a:bodyPr wrap="square" rtlCol="0" anchor="ctr"/>
          <a:lstStyle/>
          <a:p>
            <a:pPr marL="0" indent="0">
              <a:buNone/>
            </a:pPr>
            <a:r>
              <a:rPr lang="en-US" sz="4000" b="1">
                <a:solidFill>
                  <a:srgbClr val="EE6360"/>
                </a:solidFill>
                <a:latin typeface="Segoe UI Black" panose="020B0A02040204020203" pitchFamily="34" charset="0"/>
                <a:ea typeface="Segoe UI Black" panose="020B0A02040204020203" pitchFamily="34" charset="0"/>
              </a:rPr>
              <a:t>60%</a:t>
            </a:r>
            <a:endParaRPr lang="en-US" sz="4000">
              <a:solidFill>
                <a:srgbClr val="EE6360"/>
              </a:solidFill>
              <a:latin typeface="Segoe UI Black" panose="020B0A02040204020203" pitchFamily="34" charset="0"/>
              <a:ea typeface="Segoe UI Black" panose="020B0A02040204020203" pitchFamily="34" charset="0"/>
            </a:endParaRPr>
          </a:p>
          <a:p>
            <a:pPr marL="0" indent="0">
              <a:buNone/>
            </a:pPr>
            <a:r>
              <a:rPr lang="en-US" sz="1400">
                <a:solidFill>
                  <a:srgbClr val="FFFFFF"/>
                </a:solidFill>
                <a:latin typeface="Segoe UI Black" panose="020B0A02040204020203" pitchFamily="34" charset="0"/>
                <a:ea typeface="Segoe UI Black" panose="020B0A02040204020203" pitchFamily="34" charset="0"/>
              </a:rPr>
              <a:t>of all bicycle-related deaths involve head injuries</a:t>
            </a:r>
            <a:endParaRPr lang="en-US" sz="4000">
              <a:latin typeface="Segoe UI Black" panose="020B0A02040204020203" pitchFamily="34" charset="0"/>
              <a:ea typeface="Segoe UI Black" panose="020B0A02040204020203" pitchFamily="34" charset="0"/>
            </a:endParaRPr>
          </a:p>
        </p:txBody>
      </p:sp>
      <p:sp>
        <p:nvSpPr>
          <p:cNvPr id="12" name="Text 6">
            <a:extLst>
              <a:ext uri="{FF2B5EF4-FFF2-40B4-BE49-F238E27FC236}">
                <a16:creationId xmlns:a16="http://schemas.microsoft.com/office/drawing/2014/main" id="{1D755B1B-512A-623C-FBC3-DD6803DD22FC}"/>
              </a:ext>
            </a:extLst>
          </p:cNvPr>
          <p:cNvSpPr/>
          <p:nvPr/>
        </p:nvSpPr>
        <p:spPr>
          <a:xfrm>
            <a:off x="965170" y="3163629"/>
            <a:ext cx="3840480" cy="365760"/>
          </a:xfrm>
          <a:prstGeom prst="rect">
            <a:avLst/>
          </a:prstGeom>
          <a:noFill/>
          <a:ln/>
        </p:spPr>
        <p:txBody>
          <a:bodyPr wrap="square" rtlCol="0" anchor="ctr"/>
          <a:lstStyle/>
          <a:p>
            <a:r>
              <a:rPr lang="en-US" b="1">
                <a:solidFill>
                  <a:srgbClr val="5C2F82"/>
                </a:solidFill>
                <a:latin typeface="Segoe UI Black" panose="020B0A02040204020203" pitchFamily="34" charset="0"/>
                <a:ea typeface="Segoe UI Black" panose="020B0A02040204020203" pitchFamily="34" charset="0"/>
                <a:cs typeface="Trebuchet MS" pitchFamily="34" charset="-120"/>
              </a:rPr>
              <a:t>The 2-V-2 Fit Check</a:t>
            </a:r>
            <a:endParaRPr lang="en-US">
              <a:solidFill>
                <a:srgbClr val="5C2F82"/>
              </a:solidFill>
              <a:latin typeface="Segoe UI Black" panose="020B0A02040204020203" pitchFamily="34" charset="0"/>
              <a:ea typeface="Segoe UI Black" panose="020B0A02040204020203" pitchFamily="34" charset="0"/>
            </a:endParaRPr>
          </a:p>
        </p:txBody>
      </p:sp>
      <p:sp>
        <p:nvSpPr>
          <p:cNvPr id="13" name="Text 7">
            <a:extLst>
              <a:ext uri="{FF2B5EF4-FFF2-40B4-BE49-F238E27FC236}">
                <a16:creationId xmlns:a16="http://schemas.microsoft.com/office/drawing/2014/main" id="{4120934A-0A7A-BBC2-E25E-DE936BE0B56E}"/>
              </a:ext>
            </a:extLst>
          </p:cNvPr>
          <p:cNvSpPr/>
          <p:nvPr/>
        </p:nvSpPr>
        <p:spPr>
          <a:xfrm>
            <a:off x="965170" y="3529389"/>
            <a:ext cx="3348648" cy="1188720"/>
          </a:xfrm>
          <a:prstGeom prst="rect">
            <a:avLst/>
          </a:prstGeom>
          <a:noFill/>
          <a:ln/>
        </p:spPr>
        <p:txBody>
          <a:bodyPr wrap="square" rtlCol="0" anchor="t"/>
          <a:lstStyle/>
          <a:p>
            <a:pPr marL="0" indent="0">
              <a:buNone/>
            </a:pPr>
            <a:r>
              <a:rPr lang="en-US" sz="1600" b="1">
                <a:solidFill>
                  <a:schemeClr val="bg1"/>
                </a:solidFill>
                <a:latin typeface="Segoe UI Black" panose="020B0A02040204020203" pitchFamily="34" charset="0"/>
                <a:ea typeface="Segoe UI Black" panose="020B0A02040204020203" pitchFamily="34" charset="0"/>
              </a:rPr>
              <a:t>2 fingers </a:t>
            </a:r>
            <a:r>
              <a:rPr lang="en-US" sz="16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above your eyebrows</a:t>
            </a:r>
          </a:p>
          <a:p>
            <a:pPr marL="0" indent="0">
              <a:buNone/>
            </a:pPr>
            <a:r>
              <a:rPr lang="en-US" sz="1600" b="1">
                <a:solidFill>
                  <a:schemeClr val="bg1"/>
                </a:solidFill>
                <a:latin typeface="Segoe UI Black" panose="020B0A02040204020203" pitchFamily="34" charset="0"/>
                <a:ea typeface="Segoe UI Black" panose="020B0A02040204020203" pitchFamily="34" charset="0"/>
              </a:rPr>
              <a:t>V shape </a:t>
            </a:r>
            <a:r>
              <a:rPr lang="en-US" sz="1600">
                <a:solidFill>
                  <a:schemeClr val="bg1"/>
                </a:solidFill>
                <a:latin typeface="Segoe UI Black" panose="020B0A02040204020203" pitchFamily="34" charset="0"/>
                <a:ea typeface="Segoe UI Black" panose="020B0A02040204020203" pitchFamily="34" charset="0"/>
              </a:rPr>
              <a:t>of </a:t>
            </a:r>
            <a:r>
              <a:rPr lang="en-US" sz="16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straps around each ear</a:t>
            </a:r>
          </a:p>
          <a:p>
            <a:pPr marL="0" indent="0">
              <a:buNone/>
            </a:pPr>
            <a:r>
              <a:rPr lang="en-US" sz="1600" b="1">
                <a:solidFill>
                  <a:schemeClr val="bg1"/>
                </a:solidFill>
                <a:latin typeface="Segoe UI Black" panose="020B0A02040204020203" pitchFamily="34" charset="0"/>
                <a:ea typeface="Segoe UI Black" panose="020B0A02040204020203" pitchFamily="34" charset="0"/>
              </a:rPr>
              <a:t>2 fingers </a:t>
            </a:r>
            <a:r>
              <a:rPr lang="en-US" sz="16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between strap and chin</a:t>
            </a:r>
          </a:p>
        </p:txBody>
      </p:sp>
      <p:sp>
        <p:nvSpPr>
          <p:cNvPr id="15" name="Text 9">
            <a:extLst>
              <a:ext uri="{FF2B5EF4-FFF2-40B4-BE49-F238E27FC236}">
                <a16:creationId xmlns:a16="http://schemas.microsoft.com/office/drawing/2014/main" id="{6C498F69-E089-8882-7BF3-08F4824E88CA}"/>
              </a:ext>
            </a:extLst>
          </p:cNvPr>
          <p:cNvSpPr/>
          <p:nvPr/>
        </p:nvSpPr>
        <p:spPr>
          <a:xfrm>
            <a:off x="7752110" y="3529389"/>
            <a:ext cx="3708686" cy="1463040"/>
          </a:xfrm>
          <a:prstGeom prst="rect">
            <a:avLst/>
          </a:prstGeom>
          <a:noFill/>
          <a:ln/>
        </p:spPr>
        <p:txBody>
          <a:bodyPr wrap="square" rtlCol="0" anchor="t"/>
          <a:lstStyle/>
          <a:p>
            <a:pPr marL="0" indent="0">
              <a:buNone/>
            </a:pPr>
            <a:r>
              <a:rPr lang="en-US" sz="1600">
                <a:solidFill>
                  <a:srgbClr val="EFEABA"/>
                </a:solidFill>
                <a:latin typeface="Segoe UI Black" panose="020B0A02040204020203" pitchFamily="34" charset="0"/>
                <a:ea typeface="Segoe UI Black" panose="020B0A02040204020203" pitchFamily="34" charset="0"/>
              </a:rPr>
              <a:t>Under 16? You MUST wear a helmet.</a:t>
            </a:r>
          </a:p>
          <a:p>
            <a:pPr marL="0" indent="0">
              <a:buNone/>
            </a:pPr>
            <a:r>
              <a:rPr lang="en-US" sz="1600">
                <a:solidFill>
                  <a:srgbClr val="EFEABA"/>
                </a:solidFill>
                <a:latin typeface="Segoe UI Black" panose="020B0A02040204020203" pitchFamily="34" charset="0"/>
                <a:ea typeface="Segoe UI Black" panose="020B0A02040204020203" pitchFamily="34" charset="0"/>
              </a:rPr>
              <a:t>No helmet = a citation.</a:t>
            </a:r>
          </a:p>
          <a:p>
            <a:pPr marL="0" indent="0">
              <a:buNone/>
            </a:pPr>
            <a:endParaRPr lang="en-US" sz="1600" b="1">
              <a:solidFill>
                <a:schemeClr val="bg1"/>
              </a:solidFill>
              <a:latin typeface="Segoe UI" panose="020B0502040204020203" pitchFamily="34" charset="0"/>
              <a:ea typeface="Segoe UI Black" panose="020B0A02040204020203" pitchFamily="34" charset="0"/>
              <a:cs typeface="Segoe UI" panose="020B0502040204020203" pitchFamily="34" charset="0"/>
            </a:endParaRPr>
          </a:p>
          <a:p>
            <a:pPr marL="0" indent="0">
              <a:buNone/>
            </a:pPr>
            <a:r>
              <a:rPr lang="en-US" sz="1600" b="1" i="1">
                <a:solidFill>
                  <a:schemeClr val="bg1"/>
                </a:solidFill>
                <a:latin typeface="Segoe UI" panose="020B0502040204020203" pitchFamily="34" charset="0"/>
                <a:ea typeface="Segoe UI Black" panose="020B0A02040204020203" pitchFamily="34" charset="0"/>
                <a:cs typeface="Segoe UI" panose="020B0502040204020203" pitchFamily="34" charset="0"/>
              </a:rPr>
              <a:t>E-bikes are faster than traditional bikes. Consider a full-coverage or reinforced helmet for extra protection.</a:t>
            </a:r>
            <a:endParaRPr lang="en-US" sz="1600" b="1">
              <a:solidFill>
                <a:schemeClr val="bg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16" name="Text 10">
            <a:extLst>
              <a:ext uri="{FF2B5EF4-FFF2-40B4-BE49-F238E27FC236}">
                <a16:creationId xmlns:a16="http://schemas.microsoft.com/office/drawing/2014/main" id="{607014BB-ED0F-E50D-7877-A254C6B85950}"/>
              </a:ext>
            </a:extLst>
          </p:cNvPr>
          <p:cNvSpPr/>
          <p:nvPr/>
        </p:nvSpPr>
        <p:spPr>
          <a:xfrm>
            <a:off x="254030" y="5912920"/>
            <a:ext cx="7315200" cy="274320"/>
          </a:xfrm>
          <a:prstGeom prst="rect">
            <a:avLst/>
          </a:prstGeom>
          <a:noFill/>
          <a:ln/>
        </p:spPr>
        <p:txBody>
          <a:bodyPr wrap="square" rtlCol="0" anchor="ctr"/>
          <a:lstStyle/>
          <a:p>
            <a:pPr marL="0" indent="0">
              <a:buNone/>
            </a:pPr>
            <a:r>
              <a:rPr lang="en-US" sz="1000" i="1">
                <a:solidFill>
                  <a:schemeClr val="bg1"/>
                </a:solidFill>
                <a:latin typeface="Segoe UI" panose="020B0502040204020203" pitchFamily="34" charset="0"/>
                <a:ea typeface="Calibri" pitchFamily="34" charset="-122"/>
                <a:cs typeface="Segoe UI" panose="020B0502040204020203" pitchFamily="34" charset="0"/>
              </a:rPr>
              <a:t>Source: National Safety Council; U.S. Consumer Product Safety Commission</a:t>
            </a:r>
            <a:endParaRPr lang="en-US" sz="1000">
              <a:solidFill>
                <a:schemeClr val="bg1"/>
              </a:solidFill>
              <a:latin typeface="Segoe UI" panose="020B0502040204020203" pitchFamily="34" charset="0"/>
              <a:cs typeface="Segoe UI" panose="020B0502040204020203" pitchFamily="34" charset="0"/>
            </a:endParaRPr>
          </a:p>
        </p:txBody>
      </p:sp>
      <p:pic>
        <p:nvPicPr>
          <p:cNvPr id="21" name="Picture 20">
            <a:extLst>
              <a:ext uri="{FF2B5EF4-FFF2-40B4-BE49-F238E27FC236}">
                <a16:creationId xmlns:a16="http://schemas.microsoft.com/office/drawing/2014/main" id="{3D4112C3-112E-3672-DEE2-6C044D359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0083" y="2225138"/>
            <a:ext cx="4411834" cy="4411834"/>
          </a:xfrm>
          <a:prstGeom prst="rect">
            <a:avLst/>
          </a:prstGeom>
        </p:spPr>
      </p:pic>
      <p:sp>
        <p:nvSpPr>
          <p:cNvPr id="2" name="Text 6">
            <a:extLst>
              <a:ext uri="{FF2B5EF4-FFF2-40B4-BE49-F238E27FC236}">
                <a16:creationId xmlns:a16="http://schemas.microsoft.com/office/drawing/2014/main" id="{737F6F07-0B64-0BAA-EBAB-B39E8E265FF9}"/>
              </a:ext>
            </a:extLst>
          </p:cNvPr>
          <p:cNvSpPr/>
          <p:nvPr/>
        </p:nvSpPr>
        <p:spPr>
          <a:xfrm>
            <a:off x="7752110" y="3163629"/>
            <a:ext cx="3840480" cy="365760"/>
          </a:xfrm>
          <a:prstGeom prst="rect">
            <a:avLst/>
          </a:prstGeom>
          <a:noFill/>
          <a:ln/>
        </p:spPr>
        <p:txBody>
          <a:bodyPr wrap="square" rtlCol="0" anchor="ctr"/>
          <a:lstStyle/>
          <a:p>
            <a:r>
              <a:rPr lang="en-US" b="1">
                <a:solidFill>
                  <a:srgbClr val="5C2F82"/>
                </a:solidFill>
                <a:latin typeface="Segoe UI Black" panose="020B0A02040204020203" pitchFamily="34" charset="0"/>
                <a:ea typeface="Segoe UI Black" panose="020B0A02040204020203" pitchFamily="34" charset="0"/>
              </a:rPr>
              <a:t>Florida Law</a:t>
            </a:r>
            <a:endParaRPr lang="en-US">
              <a:solidFill>
                <a:srgbClr val="5C2F82"/>
              </a:solidFill>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3698537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8B2E27-A0EC-3F47-A9D4-47F5E934327F}"/>
              </a:ext>
            </a:extLst>
          </p:cNvPr>
          <p:cNvSpPr>
            <a:spLocks noGrp="1"/>
          </p:cNvSpPr>
          <p:nvPr>
            <p:ph type="title"/>
          </p:nvPr>
        </p:nvSpPr>
        <p:spPr/>
        <p:txBody>
          <a:bodyPr/>
          <a:lstStyle/>
          <a:p>
            <a:r>
              <a:rPr lang="en-US"/>
              <a:t>Gear Up: Be Seen</a:t>
            </a:r>
          </a:p>
        </p:txBody>
      </p:sp>
      <p:sp>
        <p:nvSpPr>
          <p:cNvPr id="7" name="Text 2">
            <a:extLst>
              <a:ext uri="{FF2B5EF4-FFF2-40B4-BE49-F238E27FC236}">
                <a16:creationId xmlns:a16="http://schemas.microsoft.com/office/drawing/2014/main" id="{1DB5D5C7-682D-4493-6EAE-1F34D96E6E96}"/>
              </a:ext>
            </a:extLst>
          </p:cNvPr>
          <p:cNvSpPr/>
          <p:nvPr/>
        </p:nvSpPr>
        <p:spPr>
          <a:xfrm>
            <a:off x="838200" y="1501479"/>
            <a:ext cx="10064223" cy="599061"/>
          </a:xfrm>
          <a:prstGeom prst="rect">
            <a:avLst/>
          </a:prstGeom>
          <a:noFill/>
          <a:ln/>
        </p:spPr>
        <p:txBody>
          <a:bodyPr wrap="square" rtlCol="0" anchor="ctr"/>
          <a:lstStyle/>
          <a:p>
            <a:pPr marL="0" indent="0">
              <a:buNone/>
            </a:pPr>
            <a:r>
              <a:rPr lang="en-US" sz="2400">
                <a:solidFill>
                  <a:srgbClr val="EE6360"/>
                </a:solidFill>
                <a:latin typeface="Segoe UI Black" panose="020B0A02040204020203" pitchFamily="34" charset="0"/>
                <a:ea typeface="Segoe UI Black" panose="020B0A02040204020203" pitchFamily="34" charset="0"/>
                <a:cs typeface="Calibri" pitchFamily="34" charset="-120"/>
              </a:rPr>
              <a:t>If drivers can't see you, they can't avoid you.</a:t>
            </a:r>
            <a:endParaRPr lang="en-US" sz="2400">
              <a:solidFill>
                <a:srgbClr val="EE6360"/>
              </a:solidFill>
              <a:latin typeface="Segoe UI Black" panose="020B0A02040204020203" pitchFamily="34" charset="0"/>
              <a:ea typeface="Segoe UI Black" panose="020B0A02040204020203" pitchFamily="34" charset="0"/>
            </a:endParaRPr>
          </a:p>
        </p:txBody>
      </p:sp>
      <p:sp>
        <p:nvSpPr>
          <p:cNvPr id="8" name="Shape 3">
            <a:extLst>
              <a:ext uri="{FF2B5EF4-FFF2-40B4-BE49-F238E27FC236}">
                <a16:creationId xmlns:a16="http://schemas.microsoft.com/office/drawing/2014/main" id="{09F84AAE-A98C-4796-56DE-BC0B8D05E2CB}"/>
              </a:ext>
            </a:extLst>
          </p:cNvPr>
          <p:cNvSpPr/>
          <p:nvPr/>
        </p:nvSpPr>
        <p:spPr>
          <a:xfrm>
            <a:off x="838200" y="2141559"/>
            <a:ext cx="3354741" cy="3594365"/>
          </a:xfrm>
          <a:prstGeom prst="rect">
            <a:avLst/>
          </a:prstGeom>
          <a:solidFill>
            <a:srgbClr val="F5F7FA"/>
          </a:solidFill>
          <a:ln/>
          <a:effectLst/>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9" name="Text 4">
            <a:extLst>
              <a:ext uri="{FF2B5EF4-FFF2-40B4-BE49-F238E27FC236}">
                <a16:creationId xmlns:a16="http://schemas.microsoft.com/office/drawing/2014/main" id="{B2DAF1D7-3C5C-7FD9-BCA9-40DCF13BF921}"/>
              </a:ext>
            </a:extLst>
          </p:cNvPr>
          <p:cNvSpPr/>
          <p:nvPr/>
        </p:nvSpPr>
        <p:spPr>
          <a:xfrm>
            <a:off x="975361" y="2232999"/>
            <a:ext cx="2995304" cy="718873"/>
          </a:xfrm>
          <a:prstGeom prst="rect">
            <a:avLst/>
          </a:prstGeom>
          <a:noFill/>
          <a:ln/>
        </p:spPr>
        <p:txBody>
          <a:bodyPr wrap="square" rtlCol="0" anchor="ctr"/>
          <a:lstStyle/>
          <a:p>
            <a:pPr marL="0" indent="0">
              <a:buNone/>
            </a:pPr>
            <a:r>
              <a:rPr lang="en-US" sz="1600" b="1">
                <a:solidFill>
                  <a:srgbClr val="2BB7AA"/>
                </a:solidFill>
                <a:latin typeface="Segoe UI Black" panose="020B0A02040204020203" pitchFamily="34" charset="0"/>
                <a:ea typeface="Segoe UI Black" panose="020B0A02040204020203" pitchFamily="34" charset="0"/>
                <a:cs typeface="Trebuchet MS" pitchFamily="34" charset="-120"/>
              </a:rPr>
              <a:t>Lights (Required by Law)</a:t>
            </a:r>
            <a:endParaRPr lang="en-US" sz="1600">
              <a:solidFill>
                <a:srgbClr val="2BB7AA"/>
              </a:solidFill>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ECA57241-60F3-FB15-3F64-CEDBC8CAB99F}"/>
              </a:ext>
            </a:extLst>
          </p:cNvPr>
          <p:cNvSpPr/>
          <p:nvPr/>
        </p:nvSpPr>
        <p:spPr>
          <a:xfrm>
            <a:off x="975361" y="2793037"/>
            <a:ext cx="2995304" cy="2635868"/>
          </a:xfrm>
          <a:prstGeom prst="rect">
            <a:avLst/>
          </a:prstGeom>
          <a:noFill/>
          <a:ln/>
        </p:spPr>
        <p:txBody>
          <a:bodyPr wrap="square" rtlCol="0" anchor="t"/>
          <a:lstStyle/>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White light on front</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Red light + reflector on rear</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Required between dusk and dawn</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Keep backup lights on your bike</a:t>
            </a:r>
          </a:p>
        </p:txBody>
      </p:sp>
      <p:sp>
        <p:nvSpPr>
          <p:cNvPr id="11" name="Shape 6">
            <a:extLst>
              <a:ext uri="{FF2B5EF4-FFF2-40B4-BE49-F238E27FC236}">
                <a16:creationId xmlns:a16="http://schemas.microsoft.com/office/drawing/2014/main" id="{9E3A0C8F-3333-4AEA-F5A3-528A1DAAB0B5}"/>
              </a:ext>
            </a:extLst>
          </p:cNvPr>
          <p:cNvSpPr/>
          <p:nvPr/>
        </p:nvSpPr>
        <p:spPr>
          <a:xfrm>
            <a:off x="4422044" y="2141559"/>
            <a:ext cx="3354741" cy="3594365"/>
          </a:xfrm>
          <a:prstGeom prst="rect">
            <a:avLst/>
          </a:prstGeom>
          <a:solidFill>
            <a:srgbClr val="F5F7FA"/>
          </a:solidFill>
          <a:ln/>
          <a:effectLst/>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12" name="Text 7">
            <a:extLst>
              <a:ext uri="{FF2B5EF4-FFF2-40B4-BE49-F238E27FC236}">
                <a16:creationId xmlns:a16="http://schemas.microsoft.com/office/drawing/2014/main" id="{1A254C8A-85F8-9153-6BDA-A91A83119796}"/>
              </a:ext>
            </a:extLst>
          </p:cNvPr>
          <p:cNvSpPr/>
          <p:nvPr/>
        </p:nvSpPr>
        <p:spPr>
          <a:xfrm>
            <a:off x="4559205" y="2191980"/>
            <a:ext cx="2995304" cy="718873"/>
          </a:xfrm>
          <a:prstGeom prst="rect">
            <a:avLst/>
          </a:prstGeom>
          <a:noFill/>
          <a:ln/>
        </p:spPr>
        <p:txBody>
          <a:bodyPr wrap="square" rtlCol="0" anchor="ctr"/>
          <a:lstStyle/>
          <a:p>
            <a:pPr marL="0" indent="0">
              <a:buNone/>
            </a:pPr>
            <a:r>
              <a:rPr lang="en-US" sz="1600" b="1">
                <a:solidFill>
                  <a:srgbClr val="2BB7AA"/>
                </a:solidFill>
                <a:latin typeface="Segoe UI Black" panose="020B0A02040204020203" pitchFamily="34" charset="0"/>
                <a:ea typeface="Segoe UI Black" panose="020B0A02040204020203" pitchFamily="34" charset="0"/>
                <a:cs typeface="Trebuchet MS" pitchFamily="34" charset="-120"/>
              </a:rPr>
              <a:t>Reflective Gear</a:t>
            </a:r>
            <a:endParaRPr lang="en-US" sz="1600">
              <a:solidFill>
                <a:srgbClr val="2BB7AA"/>
              </a:solidFill>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C4995E7D-E19F-9240-9946-1D9411B16FD1}"/>
              </a:ext>
            </a:extLst>
          </p:cNvPr>
          <p:cNvSpPr/>
          <p:nvPr/>
        </p:nvSpPr>
        <p:spPr>
          <a:xfrm>
            <a:off x="4559205" y="2793037"/>
            <a:ext cx="3203415" cy="2635868"/>
          </a:xfrm>
          <a:prstGeom prst="rect">
            <a:avLst/>
          </a:prstGeom>
          <a:noFill/>
          <a:ln/>
        </p:spPr>
        <p:txBody>
          <a:bodyPr wrap="square" rtlCol="0" anchor="t"/>
          <a:lstStyle/>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Reflective tape or stickers on clothing</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Reflective bands on arms or ankles</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Retro-reflective materials visible from 600+ ft</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Even if you skip the vest, add stickers</a:t>
            </a:r>
          </a:p>
        </p:txBody>
      </p:sp>
      <p:sp>
        <p:nvSpPr>
          <p:cNvPr id="14" name="Shape 9">
            <a:extLst>
              <a:ext uri="{FF2B5EF4-FFF2-40B4-BE49-F238E27FC236}">
                <a16:creationId xmlns:a16="http://schemas.microsoft.com/office/drawing/2014/main" id="{F54C63AD-59C0-015C-86E9-3BDCFAAE022E}"/>
              </a:ext>
            </a:extLst>
          </p:cNvPr>
          <p:cNvSpPr/>
          <p:nvPr/>
        </p:nvSpPr>
        <p:spPr>
          <a:xfrm>
            <a:off x="7999061" y="2137814"/>
            <a:ext cx="3354741" cy="3594365"/>
          </a:xfrm>
          <a:prstGeom prst="rect">
            <a:avLst/>
          </a:prstGeom>
          <a:solidFill>
            <a:srgbClr val="F5F7FA"/>
          </a:solidFill>
          <a:ln/>
          <a:effectLst/>
        </p:spPr>
        <p:txBody>
          <a:bodyPr/>
          <a:lstStyle/>
          <a:p>
            <a:endParaRPr lang="en-US">
              <a:solidFill>
                <a:srgbClr val="5C2F82"/>
              </a:solidFill>
              <a:latin typeface="Segoe UI Black" panose="020B0A02040204020203" pitchFamily="34" charset="0"/>
              <a:ea typeface="Segoe UI Black" panose="020B0A02040204020203" pitchFamily="34" charset="0"/>
            </a:endParaRPr>
          </a:p>
        </p:txBody>
      </p:sp>
      <p:sp>
        <p:nvSpPr>
          <p:cNvPr id="15" name="Text 10">
            <a:extLst>
              <a:ext uri="{FF2B5EF4-FFF2-40B4-BE49-F238E27FC236}">
                <a16:creationId xmlns:a16="http://schemas.microsoft.com/office/drawing/2014/main" id="{5B5BA96A-111B-B849-1C20-F65DC3F3D9FF}"/>
              </a:ext>
            </a:extLst>
          </p:cNvPr>
          <p:cNvSpPr/>
          <p:nvPr/>
        </p:nvSpPr>
        <p:spPr>
          <a:xfrm>
            <a:off x="8136222" y="2191980"/>
            <a:ext cx="2995304" cy="718873"/>
          </a:xfrm>
          <a:prstGeom prst="rect">
            <a:avLst/>
          </a:prstGeom>
          <a:noFill/>
          <a:ln/>
        </p:spPr>
        <p:txBody>
          <a:bodyPr wrap="square" rtlCol="0" anchor="ctr"/>
          <a:lstStyle/>
          <a:p>
            <a:pPr marL="0" indent="0">
              <a:buNone/>
            </a:pPr>
            <a:r>
              <a:rPr lang="en-US" sz="1600" b="1">
                <a:solidFill>
                  <a:srgbClr val="2BB7AA"/>
                </a:solidFill>
                <a:latin typeface="Segoe UI Black" panose="020B0A02040204020203" pitchFamily="34" charset="0"/>
                <a:ea typeface="Segoe UI Black" panose="020B0A02040204020203" pitchFamily="34" charset="0"/>
                <a:cs typeface="Trebuchet MS" pitchFamily="34" charset="-120"/>
              </a:rPr>
              <a:t>Bright Clothing</a:t>
            </a:r>
            <a:endParaRPr lang="en-US" sz="1600">
              <a:solidFill>
                <a:srgbClr val="2BB7AA"/>
              </a:solidFill>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75DD5D8D-4AC1-3F21-D857-62FF4F252D0A}"/>
              </a:ext>
            </a:extLst>
          </p:cNvPr>
          <p:cNvSpPr/>
          <p:nvPr/>
        </p:nvSpPr>
        <p:spPr>
          <a:xfrm>
            <a:off x="8136222" y="2793037"/>
            <a:ext cx="3217578" cy="2635868"/>
          </a:xfrm>
          <a:prstGeom prst="rect">
            <a:avLst/>
          </a:prstGeom>
          <a:noFill/>
          <a:ln/>
        </p:spPr>
        <p:txBody>
          <a:bodyPr wrap="square" rtlCol="0" anchor="t"/>
          <a:lstStyle/>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Light and bright colors are more visible</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Dark clothing blends into the road </a:t>
            </a:r>
            <a:b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b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at night</a:t>
            </a:r>
          </a:p>
          <a:p>
            <a:pPr marL="285750" indent="-285750">
              <a:spcBef>
                <a:spcPts val="500"/>
              </a:spcBef>
              <a:buSzPct val="100000"/>
              <a:buFont typeface="Arial" panose="020B0604020202020204" pitchFamily="34" charset="0"/>
              <a:buChar char="•"/>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The farther away a driver sees you, the more time they have to react</a:t>
            </a:r>
          </a:p>
        </p:txBody>
      </p:sp>
      <p:pic>
        <p:nvPicPr>
          <p:cNvPr id="19" name="Picture 18">
            <a:extLst>
              <a:ext uri="{FF2B5EF4-FFF2-40B4-BE49-F238E27FC236}">
                <a16:creationId xmlns:a16="http://schemas.microsoft.com/office/drawing/2014/main" id="{11E645D7-526F-359B-0A02-365AF1280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361" y="4151607"/>
            <a:ext cx="2981140" cy="1325564"/>
          </a:xfrm>
          <a:prstGeom prst="rect">
            <a:avLst/>
          </a:prstGeom>
        </p:spPr>
      </p:pic>
      <p:pic>
        <p:nvPicPr>
          <p:cNvPr id="21" name="Picture 20">
            <a:extLst>
              <a:ext uri="{FF2B5EF4-FFF2-40B4-BE49-F238E27FC236}">
                <a16:creationId xmlns:a16="http://schemas.microsoft.com/office/drawing/2014/main" id="{E788B695-936D-011B-1849-83C885F88E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11563" y="3599966"/>
            <a:ext cx="2827043" cy="2827043"/>
          </a:xfrm>
          <a:prstGeom prst="rect">
            <a:avLst/>
          </a:prstGeom>
        </p:spPr>
      </p:pic>
    </p:spTree>
    <p:extLst>
      <p:ext uri="{BB962C8B-B14F-4D97-AF65-F5344CB8AC3E}">
        <p14:creationId xmlns:p14="http://schemas.microsoft.com/office/powerpoint/2010/main" val="3386059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28">
            <a:extLst>
              <a:ext uri="{FF2B5EF4-FFF2-40B4-BE49-F238E27FC236}">
                <a16:creationId xmlns:a16="http://schemas.microsoft.com/office/drawing/2014/main" id="{872484D0-0A7C-9ADF-64E0-049427725860}"/>
              </a:ext>
            </a:extLst>
          </p:cNvPr>
          <p:cNvSpPr/>
          <p:nvPr/>
        </p:nvSpPr>
        <p:spPr>
          <a:xfrm>
            <a:off x="1077135" y="2020655"/>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808ADBCB-0101-26BC-2156-8BE7024F730F}"/>
              </a:ext>
            </a:extLst>
          </p:cNvPr>
          <p:cNvSpPr/>
          <p:nvPr/>
        </p:nvSpPr>
        <p:spPr>
          <a:xfrm>
            <a:off x="3915217" y="2009007"/>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BFDDF532-B16C-D4B2-CE6A-6BE038B91A57}"/>
              </a:ext>
            </a:extLst>
          </p:cNvPr>
          <p:cNvSpPr/>
          <p:nvPr/>
        </p:nvSpPr>
        <p:spPr>
          <a:xfrm>
            <a:off x="6753299" y="2020168"/>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65BD03FF-002A-4ED7-9E88-AC4E92B0732B}"/>
              </a:ext>
            </a:extLst>
          </p:cNvPr>
          <p:cNvSpPr/>
          <p:nvPr/>
        </p:nvSpPr>
        <p:spPr>
          <a:xfrm>
            <a:off x="9591381" y="2009007"/>
            <a:ext cx="1514978" cy="151497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C022DE4A-3CE2-CB95-EF1A-89B2CEC5C974}"/>
              </a:ext>
            </a:extLst>
          </p:cNvPr>
          <p:cNvCxnSpPr/>
          <p:nvPr/>
        </p:nvCxnSpPr>
        <p:spPr>
          <a:xfrm>
            <a:off x="1834624" y="2749024"/>
            <a:ext cx="856158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4" name="Text 10">
            <a:extLst>
              <a:ext uri="{FF2B5EF4-FFF2-40B4-BE49-F238E27FC236}">
                <a16:creationId xmlns:a16="http://schemas.microsoft.com/office/drawing/2014/main" id="{D6791CEB-02C9-D45E-AE87-E0964D7FA823}"/>
              </a:ext>
            </a:extLst>
          </p:cNvPr>
          <p:cNvSpPr>
            <a:spLocks/>
          </p:cNvSpPr>
          <p:nvPr/>
        </p:nvSpPr>
        <p:spPr>
          <a:xfrm>
            <a:off x="677066" y="3981327"/>
            <a:ext cx="2416462" cy="1508926"/>
          </a:xfrm>
          <a:prstGeom prst="rect">
            <a:avLst/>
          </a:prstGeom>
          <a:noFill/>
          <a:ln/>
        </p:spPr>
        <p:txBody>
          <a:bodyPr wrap="square"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Same rights and duties as a car.</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Ride on the right side.</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Use signals for turns.</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Follow all traffic signs and lights.</a:t>
            </a:r>
          </a:p>
        </p:txBody>
      </p:sp>
      <p:pic>
        <p:nvPicPr>
          <p:cNvPr id="26" name="Picture 25">
            <a:extLst>
              <a:ext uri="{FF2B5EF4-FFF2-40B4-BE49-F238E27FC236}">
                <a16:creationId xmlns:a16="http://schemas.microsoft.com/office/drawing/2014/main" id="{3CE3124D-3A68-3851-BF75-51413DF40A4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1625775"/>
            <a:ext cx="12192000" cy="2288064"/>
          </a:xfrm>
          <a:prstGeom prst="rect">
            <a:avLst/>
          </a:prstGeom>
        </p:spPr>
      </p:pic>
      <p:sp>
        <p:nvSpPr>
          <p:cNvPr id="4" name="Title 3">
            <a:extLst>
              <a:ext uri="{FF2B5EF4-FFF2-40B4-BE49-F238E27FC236}">
                <a16:creationId xmlns:a16="http://schemas.microsoft.com/office/drawing/2014/main" id="{1B64F17A-8111-62FC-A12F-93183460CB5C}"/>
              </a:ext>
            </a:extLst>
          </p:cNvPr>
          <p:cNvSpPr>
            <a:spLocks noGrp="1"/>
          </p:cNvSpPr>
          <p:nvPr>
            <p:ph type="title"/>
          </p:nvPr>
        </p:nvSpPr>
        <p:spPr/>
        <p:txBody>
          <a:bodyPr/>
          <a:lstStyle/>
          <a:p>
            <a:r>
              <a:rPr lang="en-US"/>
              <a:t>Where Can E-bikes Ride?</a:t>
            </a:r>
          </a:p>
        </p:txBody>
      </p:sp>
      <p:sp>
        <p:nvSpPr>
          <p:cNvPr id="6" name="Text 2">
            <a:extLst>
              <a:ext uri="{FF2B5EF4-FFF2-40B4-BE49-F238E27FC236}">
                <a16:creationId xmlns:a16="http://schemas.microsoft.com/office/drawing/2014/main" id="{A34580BA-DA6C-D302-F40D-69F9F866531F}"/>
              </a:ext>
            </a:extLst>
          </p:cNvPr>
          <p:cNvSpPr/>
          <p:nvPr/>
        </p:nvSpPr>
        <p:spPr>
          <a:xfrm>
            <a:off x="838200" y="1354011"/>
            <a:ext cx="10346116" cy="365760"/>
          </a:xfrm>
          <a:prstGeom prst="rect">
            <a:avLst/>
          </a:prstGeom>
          <a:noFill/>
          <a:ln/>
        </p:spPr>
        <p:txBody>
          <a:bodyPr wrap="square" rtlCol="0" anchor="ctr"/>
          <a:lstStyle/>
          <a:p>
            <a:pPr marL="0" indent="0">
              <a:buNone/>
            </a:pPr>
            <a:r>
              <a:rPr lang="en-US" b="1">
                <a:solidFill>
                  <a:srgbClr val="EE6360"/>
                </a:solidFill>
                <a:latin typeface="Segoe UI Black" panose="020B0A02040204020203" pitchFamily="34" charset="0"/>
                <a:ea typeface="Segoe UI Black" panose="020B0A02040204020203" pitchFamily="34" charset="0"/>
                <a:cs typeface="Calibri" pitchFamily="34" charset="-120"/>
              </a:rPr>
              <a:t>E-bikes have the same rights and rules as bicycles under Florida law.</a:t>
            </a:r>
            <a:endParaRPr lang="en-US">
              <a:solidFill>
                <a:srgbClr val="EE6360"/>
              </a:solidFill>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C58E67E8-519B-DF63-3FFC-1AAF9DAB440A}"/>
              </a:ext>
            </a:extLst>
          </p:cNvPr>
          <p:cNvSpPr/>
          <p:nvPr/>
        </p:nvSpPr>
        <p:spPr>
          <a:xfrm>
            <a:off x="9159711" y="3680226"/>
            <a:ext cx="2332011" cy="320040"/>
          </a:xfrm>
          <a:prstGeom prst="rect">
            <a:avLst/>
          </a:prstGeom>
          <a:noFill/>
          <a:ln/>
        </p:spPr>
        <p:txBody>
          <a:bodyPr wrap="square" rtlCol="0" anchor="ctr"/>
          <a:lstStyle/>
          <a:p>
            <a:pPr marL="0" indent="0" algn="ctr">
              <a:buNone/>
            </a:pPr>
            <a:r>
              <a:rPr lang="en-US" b="1">
                <a:solidFill>
                  <a:srgbClr val="5C2F82"/>
                </a:solidFill>
                <a:latin typeface="Segoe UI Black" panose="020B0A02040204020203" pitchFamily="34" charset="0"/>
                <a:ea typeface="Segoe UI Black" panose="020B0A02040204020203" pitchFamily="34" charset="0"/>
                <a:cs typeface="Trebuchet MS" pitchFamily="34" charset="-120"/>
              </a:rPr>
              <a:t>Bike Lanes</a:t>
            </a:r>
            <a:endParaRPr lang="en-US">
              <a:solidFill>
                <a:srgbClr val="5C2F82"/>
              </a:solidFill>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9422002C-5FB6-B2D9-729B-4A89BE30191D}"/>
              </a:ext>
            </a:extLst>
          </p:cNvPr>
          <p:cNvSpPr/>
          <p:nvPr/>
        </p:nvSpPr>
        <p:spPr>
          <a:xfrm>
            <a:off x="9159711" y="3987162"/>
            <a:ext cx="2332011" cy="1321438"/>
          </a:xfrm>
          <a:prstGeom prst="rect">
            <a:avLst/>
          </a:prstGeom>
          <a:noFill/>
          <a:ln/>
        </p:spPr>
        <p:txBody>
          <a:bodyPr wrap="square" lIns="91440" tIns="45720" rIns="91440" bIns="45720"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Your designated space.</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Can leave to avoid hazards or prepare for left turn.</a:t>
            </a:r>
          </a:p>
          <a:p>
            <a:pPr marL="171450" indent="-171450">
              <a:buSzPct val="100000"/>
              <a:buFont typeface="Arial" panose="020B0604020202020204" pitchFamily="34" charset="0"/>
              <a:buChar char="•"/>
            </a:pPr>
            <a:r>
              <a:rPr lang="en-US" sz="1400">
                <a:solidFill>
                  <a:srgbClr val="5C2F82"/>
                </a:solidFill>
                <a:latin typeface="Segoe UI"/>
                <a:cs typeface="Segoe UI"/>
              </a:rPr>
              <a:t>Stay out of the door zone (5 ft from parked cars).</a:t>
            </a:r>
          </a:p>
        </p:txBody>
      </p:sp>
      <p:sp>
        <p:nvSpPr>
          <p:cNvPr id="13" name="Text 9">
            <a:extLst>
              <a:ext uri="{FF2B5EF4-FFF2-40B4-BE49-F238E27FC236}">
                <a16:creationId xmlns:a16="http://schemas.microsoft.com/office/drawing/2014/main" id="{C86F4859-3531-FC68-B2A7-C5911BB719AD}"/>
              </a:ext>
            </a:extLst>
          </p:cNvPr>
          <p:cNvSpPr/>
          <p:nvPr/>
        </p:nvSpPr>
        <p:spPr>
          <a:xfrm>
            <a:off x="677066" y="3674391"/>
            <a:ext cx="2416462" cy="320040"/>
          </a:xfrm>
          <a:prstGeom prst="rect">
            <a:avLst/>
          </a:prstGeom>
          <a:noFill/>
          <a:ln/>
        </p:spPr>
        <p:txBody>
          <a:bodyPr wrap="square" rtlCol="0" anchor="ctr"/>
          <a:lstStyle/>
          <a:p>
            <a:pPr marL="0" indent="0" algn="ctr">
              <a:buNone/>
            </a:pPr>
            <a:r>
              <a:rPr lang="en-US" b="1">
                <a:solidFill>
                  <a:srgbClr val="2BB7AA"/>
                </a:solidFill>
                <a:latin typeface="Segoe UI Black" panose="020B0A02040204020203" pitchFamily="34" charset="0"/>
                <a:ea typeface="Segoe UI Black" panose="020B0A02040204020203" pitchFamily="34" charset="0"/>
                <a:cs typeface="Trebuchet MS" pitchFamily="34" charset="-120"/>
              </a:rPr>
              <a:t>Roads</a:t>
            </a:r>
            <a:endParaRPr lang="en-US">
              <a:solidFill>
                <a:srgbClr val="2BB7AA"/>
              </a:solidFill>
              <a:latin typeface="Segoe UI Black" panose="020B0A02040204020203" pitchFamily="34" charset="0"/>
              <a:ea typeface="Segoe UI Black" panose="020B0A02040204020203" pitchFamily="34" charset="0"/>
            </a:endParaRPr>
          </a:p>
        </p:txBody>
      </p:sp>
      <p:sp>
        <p:nvSpPr>
          <p:cNvPr id="17" name="Text 13">
            <a:extLst>
              <a:ext uri="{FF2B5EF4-FFF2-40B4-BE49-F238E27FC236}">
                <a16:creationId xmlns:a16="http://schemas.microsoft.com/office/drawing/2014/main" id="{A39D1E1D-B897-0E62-950C-EFDF252FB1EC}"/>
              </a:ext>
            </a:extLst>
          </p:cNvPr>
          <p:cNvSpPr/>
          <p:nvPr/>
        </p:nvSpPr>
        <p:spPr>
          <a:xfrm>
            <a:off x="6422151" y="3640837"/>
            <a:ext cx="2416462" cy="320040"/>
          </a:xfrm>
          <a:prstGeom prst="rect">
            <a:avLst/>
          </a:prstGeom>
          <a:noFill/>
          <a:ln/>
        </p:spPr>
        <p:txBody>
          <a:bodyPr wrap="square" rtlCol="0" anchor="ctr"/>
          <a:lstStyle/>
          <a:p>
            <a:pPr marL="0" indent="0" algn="ctr">
              <a:buNone/>
            </a:pPr>
            <a:r>
              <a:rPr lang="en-US" b="1">
                <a:solidFill>
                  <a:srgbClr val="EE6360"/>
                </a:solidFill>
                <a:latin typeface="Segoe UI Black" panose="020B0A02040204020203" pitchFamily="34" charset="0"/>
                <a:ea typeface="Segoe UI Black" panose="020B0A02040204020203" pitchFamily="34" charset="0"/>
                <a:cs typeface="Trebuchet MS" pitchFamily="34" charset="-120"/>
              </a:rPr>
              <a:t>Sidewalks</a:t>
            </a:r>
            <a:endParaRPr lang="en-US">
              <a:solidFill>
                <a:srgbClr val="EE6360"/>
              </a:solidFill>
              <a:latin typeface="Segoe UI Black" panose="020B0A02040204020203" pitchFamily="34" charset="0"/>
              <a:ea typeface="Segoe UI Black" panose="020B0A02040204020203" pitchFamily="34" charset="0"/>
            </a:endParaRPr>
          </a:p>
        </p:txBody>
      </p:sp>
      <p:sp>
        <p:nvSpPr>
          <p:cNvPr id="18" name="Text 14">
            <a:extLst>
              <a:ext uri="{FF2B5EF4-FFF2-40B4-BE49-F238E27FC236}">
                <a16:creationId xmlns:a16="http://schemas.microsoft.com/office/drawing/2014/main" id="{651D5042-EA96-A412-92E6-A3E24BC95EF2}"/>
              </a:ext>
            </a:extLst>
          </p:cNvPr>
          <p:cNvSpPr/>
          <p:nvPr/>
        </p:nvSpPr>
        <p:spPr>
          <a:xfrm>
            <a:off x="6393077" y="3947773"/>
            <a:ext cx="2469557" cy="1542480"/>
          </a:xfrm>
          <a:prstGeom prst="rect">
            <a:avLst/>
          </a:prstGeom>
          <a:noFill/>
          <a:ln/>
        </p:spPr>
        <p:txBody>
          <a:bodyPr wrap="square" lIns="91440" tIns="45720" rIns="91440" bIns="45720"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Pedestrians have priority.</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Slow way down or walk your bike.</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Not safe for e-bike speeds.</a:t>
            </a:r>
          </a:p>
          <a:p>
            <a:pPr marL="171450" indent="-171450">
              <a:buSzPct val="100000"/>
              <a:buFont typeface="Arial" panose="020B0604020202020204" pitchFamily="34" charset="0"/>
              <a:buChar char="•"/>
            </a:pPr>
            <a:r>
              <a:rPr lang="en-US" sz="1400">
                <a:solidFill>
                  <a:srgbClr val="5C2F82"/>
                </a:solidFill>
                <a:latin typeface="Segoe UI"/>
                <a:cs typeface="Segoe UI"/>
              </a:rPr>
              <a:t>Must stop at every driveway and intersection.</a:t>
            </a:r>
          </a:p>
        </p:txBody>
      </p:sp>
      <p:sp>
        <p:nvSpPr>
          <p:cNvPr id="21" name="Text 17">
            <a:extLst>
              <a:ext uri="{FF2B5EF4-FFF2-40B4-BE49-F238E27FC236}">
                <a16:creationId xmlns:a16="http://schemas.microsoft.com/office/drawing/2014/main" id="{F5F44185-AD90-937B-23E4-F7C22259F104}"/>
              </a:ext>
            </a:extLst>
          </p:cNvPr>
          <p:cNvSpPr/>
          <p:nvPr/>
        </p:nvSpPr>
        <p:spPr>
          <a:xfrm>
            <a:off x="3568878" y="3674391"/>
            <a:ext cx="2527122" cy="320040"/>
          </a:xfrm>
          <a:prstGeom prst="rect">
            <a:avLst/>
          </a:prstGeom>
          <a:noFill/>
          <a:ln/>
        </p:spPr>
        <p:txBody>
          <a:bodyPr wrap="square" rtlCol="0" anchor="ctr"/>
          <a:lstStyle/>
          <a:p>
            <a:pPr marL="0" indent="0" algn="ctr">
              <a:buNone/>
            </a:pPr>
            <a:r>
              <a:rPr lang="en-US" b="1">
                <a:solidFill>
                  <a:srgbClr val="5C2F82"/>
                </a:solidFill>
                <a:latin typeface="Segoe UI Black" panose="020B0A02040204020203" pitchFamily="34" charset="0"/>
                <a:ea typeface="Segoe UI Black" panose="020B0A02040204020203" pitchFamily="34" charset="0"/>
                <a:cs typeface="Trebuchet MS" pitchFamily="34" charset="-120"/>
              </a:rPr>
              <a:t>Shared-Use Paths</a:t>
            </a:r>
            <a:endParaRPr lang="en-US">
              <a:solidFill>
                <a:srgbClr val="5C2F82"/>
              </a:solidFill>
              <a:latin typeface="Segoe UI Black" panose="020B0A02040204020203" pitchFamily="34" charset="0"/>
              <a:ea typeface="Segoe UI Black" panose="020B0A02040204020203" pitchFamily="34" charset="0"/>
            </a:endParaRPr>
          </a:p>
        </p:txBody>
      </p:sp>
      <p:sp>
        <p:nvSpPr>
          <p:cNvPr id="22" name="Text 18">
            <a:extLst>
              <a:ext uri="{FF2B5EF4-FFF2-40B4-BE49-F238E27FC236}">
                <a16:creationId xmlns:a16="http://schemas.microsoft.com/office/drawing/2014/main" id="{463FF4DC-6C65-75F3-1E94-4E6B5D5A67D0}"/>
              </a:ext>
            </a:extLst>
          </p:cNvPr>
          <p:cNvSpPr/>
          <p:nvPr/>
        </p:nvSpPr>
        <p:spPr>
          <a:xfrm>
            <a:off x="3568878" y="3981326"/>
            <a:ext cx="2527122" cy="1403473"/>
          </a:xfrm>
          <a:prstGeom prst="rect">
            <a:avLst/>
          </a:prstGeom>
          <a:noFill/>
          <a:ln/>
        </p:spPr>
        <p:txBody>
          <a:bodyPr wrap="square" rtlCol="0" anchor="t"/>
          <a:lstStyle/>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Great when not crowded.</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Announce before passing.</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Remember: first come, first served.</a:t>
            </a:r>
          </a:p>
          <a:p>
            <a:pPr marL="171450" indent="-171450">
              <a:buSzPct val="100000"/>
              <a:buFont typeface="Arial" panose="020B0604020202020204" pitchFamily="34" charset="0"/>
              <a:buChar char="•"/>
            </a:pPr>
            <a:r>
              <a:rPr lang="en-US" sz="1400">
                <a:solidFill>
                  <a:srgbClr val="5C2F82"/>
                </a:solidFill>
                <a:latin typeface="Segoe UI" panose="020B0502040204020203" pitchFamily="34" charset="0"/>
                <a:cs typeface="Segoe UI" panose="020B0502040204020203" pitchFamily="34" charset="0"/>
              </a:rPr>
              <a:t>Always pass respectfully.</a:t>
            </a:r>
          </a:p>
        </p:txBody>
      </p:sp>
    </p:spTree>
    <p:extLst>
      <p:ext uri="{BB962C8B-B14F-4D97-AF65-F5344CB8AC3E}">
        <p14:creationId xmlns:p14="http://schemas.microsoft.com/office/powerpoint/2010/main" val="2076933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A0A04F557B634BBA374FB63294D610" ma:contentTypeVersion="19" ma:contentTypeDescription="Create a new document." ma:contentTypeScope="" ma:versionID="f742093240e2d6b9ee22683deecd0cb1">
  <xsd:schema xmlns:xsd="http://www.w3.org/2001/XMLSchema" xmlns:xs="http://www.w3.org/2001/XMLSchema" xmlns:p="http://schemas.microsoft.com/office/2006/metadata/properties" xmlns:ns2="20e2b384-eac6-4c25-811b-7f06b8b0391d" xmlns:ns3="39bd364e-64c1-4fe5-9e52-60eaf9b0c8a7" targetNamespace="http://schemas.microsoft.com/office/2006/metadata/properties" ma:root="true" ma:fieldsID="cfdc94afbea47c29bef2fb41179018e7" ns2:_="" ns3:_="">
    <xsd:import namespace="20e2b384-eac6-4c25-811b-7f06b8b0391d"/>
    <xsd:import namespace="39bd364e-64c1-4fe5-9e52-60eaf9b0c8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e2b384-eac6-4c25-811b-7f06b8b039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5470b4a-c687-4324-b2be-fcad9c20527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bd364e-64c1-4fe5-9e52-60eaf9b0c8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f4bc553-3bb0-4c93-b703-93c5fce0b6d2}" ma:internalName="TaxCatchAll" ma:showField="CatchAllData" ma:web="39bd364e-64c1-4fe5-9e52-60eaf9b0c8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0e2b384-eac6-4c25-811b-7f06b8b0391d">
      <Terms xmlns="http://schemas.microsoft.com/office/infopath/2007/PartnerControls"/>
    </lcf76f155ced4ddcb4097134ff3c332f>
    <TaxCatchAll xmlns="39bd364e-64c1-4fe5-9e52-60eaf9b0c8a7" xsi:nil="true"/>
  </documentManagement>
</p:properties>
</file>

<file path=customXml/itemProps1.xml><?xml version="1.0" encoding="utf-8"?>
<ds:datastoreItem xmlns:ds="http://schemas.openxmlformats.org/officeDocument/2006/customXml" ds:itemID="{8B0EE157-5406-4F24-93D1-0B5AA953670F}">
  <ds:schemaRefs>
    <ds:schemaRef ds:uri="20e2b384-eac6-4c25-811b-7f06b8b0391d"/>
    <ds:schemaRef ds:uri="39bd364e-64c1-4fe5-9e52-60eaf9b0c8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981EE31-8D44-4B5A-B531-28555425540F}">
  <ds:schemaRefs>
    <ds:schemaRef ds:uri="http://schemas.microsoft.com/sharepoint/v3/contenttype/forms"/>
  </ds:schemaRefs>
</ds:datastoreItem>
</file>

<file path=customXml/itemProps3.xml><?xml version="1.0" encoding="utf-8"?>
<ds:datastoreItem xmlns:ds="http://schemas.openxmlformats.org/officeDocument/2006/customXml" ds:itemID="{913E857F-525D-443B-AA04-CD524EB5989F}">
  <ds:schemaRefs>
    <ds:schemaRef ds:uri="20e2b384-eac6-4c25-811b-7f06b8b0391d"/>
    <ds:schemaRef ds:uri="39bd364e-64c1-4fe5-9e52-60eaf9b0c8a7"/>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TotalTime>
  <Words>6583</Words>
  <Application>Microsoft Office PowerPoint</Application>
  <PresentationFormat>Widescreen</PresentationFormat>
  <Paragraphs>339</Paragraphs>
  <Slides>22</Slides>
  <Notes>22</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22</vt:i4>
      </vt:variant>
    </vt:vector>
  </HeadingPairs>
  <TitlesOfParts>
    <vt:vector size="31" baseType="lpstr">
      <vt:lpstr>Aptos</vt:lpstr>
      <vt:lpstr>Arial</vt:lpstr>
      <vt:lpstr>Segoe UI</vt:lpstr>
      <vt:lpstr>Segoe UI Black</vt:lpstr>
      <vt:lpstr>Segoe UI Light</vt:lpstr>
      <vt:lpstr>Office Theme</vt:lpstr>
      <vt:lpstr>1_Office Theme</vt:lpstr>
      <vt:lpstr>2_Office Theme</vt:lpstr>
      <vt:lpstr>3_Office Theme</vt:lpstr>
      <vt:lpstr>E-bike Safety</vt:lpstr>
      <vt:lpstr>Why Ride an E-bike?</vt:lpstr>
      <vt:lpstr>Anatomy of an E-bike</vt:lpstr>
      <vt:lpstr>What is a Legal E-bike?</vt:lpstr>
      <vt:lpstr>Know Your E-bike!</vt:lpstr>
      <vt:lpstr>Before Every Ride…</vt:lpstr>
      <vt:lpstr>Gear Up: Protect Your Head</vt:lpstr>
      <vt:lpstr>Gear Up: Be Seen</vt:lpstr>
      <vt:lpstr>Where Can E-bikes Ride?</vt:lpstr>
      <vt:lpstr>Rules of the Road</vt:lpstr>
      <vt:lpstr>Predictability is Safety</vt:lpstr>
      <vt:lpstr>Ride Defensively</vt:lpstr>
      <vt:lpstr>Speed Check:  Brake Before You Have To</vt:lpstr>
      <vt:lpstr>Common Crash Types</vt:lpstr>
      <vt:lpstr>High-Risk Situations</vt:lpstr>
      <vt:lpstr>Pass Properly</vt:lpstr>
      <vt:lpstr>E-bike Etiquette </vt:lpstr>
      <vt:lpstr>Identify the  Hazards</vt:lpstr>
      <vt:lpstr>What Would You Do?</vt:lpstr>
      <vt:lpstr>Numbers that can Save Your Life…</vt:lpstr>
      <vt:lpstr>Ride Smart. Ride Safe.</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Stephen</dc:creator>
  <cp:lastModifiedBy>Jordan Crandall</cp:lastModifiedBy>
  <cp:revision>1</cp:revision>
  <dcterms:created xsi:type="dcterms:W3CDTF">2026-03-23T20:08:26Z</dcterms:created>
  <dcterms:modified xsi:type="dcterms:W3CDTF">2026-05-08T14:20:29Z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0x0101006FA0A04F557B634BBA374FB63294D610</vt:lpwstr>
  </property>
  <property fmtid="{D5CDD505-2E9C-101B-9397-08002B2CF9AE}" pid="3" name="MediaServiceImageTags">
    <vt:lpwstr/>
  </property>
</Properties>
</file>