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 id="2147483684" r:id="rId7"/>
  </p:sldMasterIdLst>
  <p:notesMasterIdLst>
    <p:notesMasterId r:id="rId17"/>
  </p:notesMasterIdLst>
  <p:sldIdLst>
    <p:sldId id="256" r:id="rId8"/>
    <p:sldId id="279" r:id="rId9"/>
    <p:sldId id="280" r:id="rId10"/>
    <p:sldId id="281" r:id="rId11"/>
    <p:sldId id="282" r:id="rId12"/>
    <p:sldId id="283" r:id="rId13"/>
    <p:sldId id="284" r:id="rId14"/>
    <p:sldId id="285" r:id="rId15"/>
    <p:sldId id="27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39E771B-1ED9-49C7-BD05-2F924F655C37}">
          <p14:sldIdLst>
            <p14:sldId id="256"/>
            <p14:sldId id="279"/>
            <p14:sldId id="280"/>
            <p14:sldId id="281"/>
            <p14:sldId id="282"/>
            <p14:sldId id="283"/>
            <p14:sldId id="284"/>
            <p14:sldId id="285"/>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DA64"/>
    <a:srgbClr val="5C2F82"/>
    <a:srgbClr val="2BB7AA"/>
    <a:srgbClr val="EFEABA"/>
    <a:srgbClr val="EE63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BD784F-01E8-4479-A714-F3512925F9D8}" v="1" dt="2026-05-14T21:30:49.7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slide" Target="slides/slide8.xml"/><Relationship Id="rId23"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orna Bhattacharya - Asha Planning" userId="c96bcf03-1299-4508-8a42-07220d3b449b" providerId="ADAL" clId="{25F3530E-FEBF-4F50-AD94-79B521827C88}"/>
    <pc:docChg chg="modSld">
      <pc:chgData name="Poorna Bhattacharya - Asha Planning" userId="c96bcf03-1299-4508-8a42-07220d3b449b" providerId="ADAL" clId="{25F3530E-FEBF-4F50-AD94-79B521827C88}" dt="2026-05-14T21:30:49.759" v="0"/>
      <pc:docMkLst>
        <pc:docMk/>
      </pc:docMkLst>
      <pc:sldChg chg="addSp modSp">
        <pc:chgData name="Poorna Bhattacharya - Asha Planning" userId="c96bcf03-1299-4508-8a42-07220d3b449b" providerId="ADAL" clId="{25F3530E-FEBF-4F50-AD94-79B521827C88}" dt="2026-05-14T21:30:49.759" v="0"/>
        <pc:sldMkLst>
          <pc:docMk/>
          <pc:sldMk cId="3913951078" sldId="283"/>
        </pc:sldMkLst>
        <pc:spChg chg="add mod">
          <ac:chgData name="Poorna Bhattacharya - Asha Planning" userId="c96bcf03-1299-4508-8a42-07220d3b449b" providerId="ADAL" clId="{25F3530E-FEBF-4F50-AD94-79B521827C88}" dt="2026-05-14T21:30:49.759" v="0"/>
          <ac:spMkLst>
            <pc:docMk/>
            <pc:sldMk cId="3913951078" sldId="283"/>
            <ac:spMk id="3" creationId="{F17B9318-A5DA-0C75-80B6-88FBD78B31F1}"/>
          </ac:spMkLst>
        </pc:spChg>
      </pc:sldChg>
    </pc:docChg>
  </pc:docChgLst>
  <pc:docChgLst>
    <pc:chgData name="Jordan Crandall" userId="7fccba86-3f43-4bb4-b014-951c034b5b64" providerId="ADAL" clId="{AF4F5C3D-F70F-4998-8596-6ACB5ECE882E}"/>
    <pc:docChg chg="undo redo custSel modSld">
      <pc:chgData name="Jordan Crandall" userId="7fccba86-3f43-4bb4-b014-951c034b5b64" providerId="ADAL" clId="{AF4F5C3D-F70F-4998-8596-6ACB5ECE882E}" dt="2026-05-08T13:47:57.538" v="144" actId="255"/>
      <pc:docMkLst>
        <pc:docMk/>
      </pc:docMkLst>
      <pc:sldChg chg="modSp mod">
        <pc:chgData name="Jordan Crandall" userId="7fccba86-3f43-4bb4-b014-951c034b5b64" providerId="ADAL" clId="{AF4F5C3D-F70F-4998-8596-6ACB5ECE882E}" dt="2026-04-17T04:16:44.026" v="139" actId="20577"/>
        <pc:sldMkLst>
          <pc:docMk/>
          <pc:sldMk cId="483940674" sldId="256"/>
        </pc:sldMkLst>
        <pc:spChg chg="mod">
          <ac:chgData name="Jordan Crandall" userId="7fccba86-3f43-4bb4-b014-951c034b5b64" providerId="ADAL" clId="{AF4F5C3D-F70F-4998-8596-6ACB5ECE882E}" dt="2026-04-17T04:16:44.026" v="139" actId="20577"/>
          <ac:spMkLst>
            <pc:docMk/>
            <pc:sldMk cId="483940674" sldId="256"/>
            <ac:spMk id="3" creationId="{4ED52C05-3990-9654-6060-E70E7E01408F}"/>
          </ac:spMkLst>
        </pc:spChg>
      </pc:sldChg>
      <pc:sldChg chg="modSp mod">
        <pc:chgData name="Jordan Crandall" userId="7fccba86-3f43-4bb4-b014-951c034b5b64" providerId="ADAL" clId="{AF4F5C3D-F70F-4998-8596-6ACB5ECE882E}" dt="2026-05-08T13:47:57.538" v="144" actId="255"/>
        <pc:sldMkLst>
          <pc:docMk/>
          <pc:sldMk cId="2484828880" sldId="282"/>
        </pc:sldMkLst>
        <pc:spChg chg="mod">
          <ac:chgData name="Jordan Crandall" userId="7fccba86-3f43-4bb4-b014-951c034b5b64" providerId="ADAL" clId="{AF4F5C3D-F70F-4998-8596-6ACB5ECE882E}" dt="2026-05-08T13:47:57.538" v="144" actId="255"/>
          <ac:spMkLst>
            <pc:docMk/>
            <pc:sldMk cId="2484828880" sldId="282"/>
            <ac:spMk id="13" creationId="{AA8E5713-37CC-3343-9D65-44D910F482C1}"/>
          </ac:spMkLst>
        </pc:spChg>
      </pc:sldChg>
      <pc:sldChg chg="delSp modSp mod modNotesTx">
        <pc:chgData name="Jordan Crandall" userId="7fccba86-3f43-4bb4-b014-951c034b5b64" providerId="ADAL" clId="{AF4F5C3D-F70F-4998-8596-6ACB5ECE882E}" dt="2026-05-07T20:59:54.160" v="142" actId="404"/>
        <pc:sldMkLst>
          <pc:docMk/>
          <pc:sldMk cId="3913951078" sldId="283"/>
        </pc:sldMkLst>
        <pc:spChg chg="mod">
          <ac:chgData name="Jordan Crandall" userId="7fccba86-3f43-4bb4-b014-951c034b5b64" providerId="ADAL" clId="{AF4F5C3D-F70F-4998-8596-6ACB5ECE882E}" dt="2026-05-07T20:59:54.160" v="142" actId="404"/>
          <ac:spMkLst>
            <pc:docMk/>
            <pc:sldMk cId="3913951078" sldId="283"/>
            <ac:spMk id="23" creationId="{8C1A5D81-98C1-98D4-57FF-D0EA70DE3DAB}"/>
          </ac:spMkLst>
        </pc:spChg>
      </pc:sldChg>
    </pc:docChg>
  </pc:docChgLst>
  <pc:docChgLst>
    <pc:chgData name="Lexi Miller" userId="80cc536b-eb39-4d8a-8a26-0339f1196b60" providerId="ADAL" clId="{A59FD54B-0987-4F36-8B62-45D364C386EB}"/>
    <pc:docChg chg="undo custSel addSld delSld modSld modSection">
      <pc:chgData name="Lexi Miller" userId="80cc536b-eb39-4d8a-8a26-0339f1196b60" providerId="ADAL" clId="{A59FD54B-0987-4F36-8B62-45D364C386EB}" dt="2026-05-12T18:27:14.912" v="48" actId="20577"/>
      <pc:docMkLst>
        <pc:docMk/>
      </pc:docMkLst>
      <pc:sldChg chg="modSp mod">
        <pc:chgData name="Lexi Miller" userId="80cc536b-eb39-4d8a-8a26-0339f1196b60" providerId="ADAL" clId="{A59FD54B-0987-4F36-8B62-45D364C386EB}" dt="2026-05-12T18:27:14.912" v="48" actId="20577"/>
        <pc:sldMkLst>
          <pc:docMk/>
          <pc:sldMk cId="3913951078" sldId="283"/>
        </pc:sldMkLst>
        <pc:spChg chg="mod">
          <ac:chgData name="Lexi Miller" userId="80cc536b-eb39-4d8a-8a26-0339f1196b60" providerId="ADAL" clId="{A59FD54B-0987-4F36-8B62-45D364C386EB}" dt="2026-05-12T18:27:14.912" v="48" actId="20577"/>
          <ac:spMkLst>
            <pc:docMk/>
            <pc:sldMk cId="3913951078" sldId="283"/>
            <ac:spMk id="2" creationId="{C38B5547-7309-AB65-8BE2-678ABBC044A3}"/>
          </ac:spMkLst>
        </pc:spChg>
      </pc:sldChg>
    </pc:docChg>
  </pc:docChgLst>
  <pc:docChgLst>
    <pc:chgData name="Stephen Vazquez" userId="2ca0673d-5fe3-482e-b8ce-a4aec2280e27" providerId="ADAL" clId="{1AFA8ED3-5513-4709-A6A0-2D96C1C26753}"/>
    <pc:docChg chg="undo redo custSel addSld delSld modSld sldOrd addSection delSection modSection">
      <pc:chgData name="Stephen Vazquez" userId="2ca0673d-5fe3-482e-b8ce-a4aec2280e27" providerId="ADAL" clId="{1AFA8ED3-5513-4709-A6A0-2D96C1C26753}" dt="2026-04-20T14:16:47.161" v="510" actId="20577"/>
      <pc:docMkLst>
        <pc:docMk/>
      </pc:docMkLst>
      <pc:sldChg chg="addSp modSp mod">
        <pc:chgData name="Stephen Vazquez" userId="2ca0673d-5fe3-482e-b8ce-a4aec2280e27" providerId="ADAL" clId="{1AFA8ED3-5513-4709-A6A0-2D96C1C26753}" dt="2026-04-20T14:16:37.898" v="509" actId="20577"/>
        <pc:sldMkLst>
          <pc:docMk/>
          <pc:sldMk cId="483940674" sldId="256"/>
        </pc:sldMkLst>
        <pc:spChg chg="mod">
          <ac:chgData name="Stephen Vazquez" userId="2ca0673d-5fe3-482e-b8ce-a4aec2280e27" providerId="ADAL" clId="{1AFA8ED3-5513-4709-A6A0-2D96C1C26753}" dt="2026-04-20T14:16:37.898" v="509" actId="20577"/>
          <ac:spMkLst>
            <pc:docMk/>
            <pc:sldMk cId="483940674" sldId="256"/>
            <ac:spMk id="3" creationId="{4ED52C05-3990-9654-6060-E70E7E01408F}"/>
          </ac:spMkLst>
        </pc:spChg>
      </pc:sldChg>
      <pc:sldChg chg="addSp modSp mod ord">
        <pc:chgData name="Stephen Vazquez" userId="2ca0673d-5fe3-482e-b8ce-a4aec2280e27" providerId="ADAL" clId="{1AFA8ED3-5513-4709-A6A0-2D96C1C26753}" dt="2026-04-20T14:16:47.161" v="510" actId="20577"/>
        <pc:sldMkLst>
          <pc:docMk/>
          <pc:sldMk cId="698136391" sldId="277"/>
        </pc:sldMkLst>
        <pc:spChg chg="mod ord">
          <ac:chgData name="Stephen Vazquez" userId="2ca0673d-5fe3-482e-b8ce-a4aec2280e27" providerId="ADAL" clId="{1AFA8ED3-5513-4709-A6A0-2D96C1C26753}" dt="2026-04-20T14:16:47.161" v="510" actId="20577"/>
          <ac:spMkLst>
            <pc:docMk/>
            <pc:sldMk cId="698136391" sldId="277"/>
            <ac:spMk id="5" creationId="{FB1DFF9C-AE6E-DD8F-2A48-21527EDA41D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D1E48B-33AF-4A24-8131-820910635836}" type="datetimeFigureOut">
              <a:rPr lang="en-US" smtClean="0"/>
              <a:t>5/14/2026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19E616-3FF3-442C-A9E7-58E322481445}" type="slidenum">
              <a:rPr lang="en-US" smtClean="0"/>
              <a:t>‹#›</a:t>
            </a:fld>
            <a:endParaRPr lang="en-US"/>
          </a:p>
        </p:txBody>
      </p:sp>
    </p:spTree>
    <p:extLst>
      <p:ext uri="{BB962C8B-B14F-4D97-AF65-F5344CB8AC3E}">
        <p14:creationId xmlns:p14="http://schemas.microsoft.com/office/powerpoint/2010/main" val="528405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Welcome! Today we're going to cover the essentials of e-bike safety. This is a quick overview of the most important things every rider should know.
E-bikes are awesome. They get you where you need to go, they're fun, and they give you independence. But with that speed and freedom comes responsibility. Let's make sure you have the knowledge to ride smart and stay safe.
Keep it conversational and engaging. This is the condensed version, so move through content efficiently but don't rush.</a:t>
            </a:r>
          </a:p>
        </p:txBody>
      </p:sp>
      <p:sp>
        <p:nvSpPr>
          <p:cNvPr id="4" name="Slide Number Placeholder 3"/>
          <p:cNvSpPr>
            <a:spLocks noGrp="1"/>
          </p:cNvSpPr>
          <p:nvPr>
            <p:ph type="sldNum" sz="quarter" idx="5"/>
          </p:nvPr>
        </p:nvSpPr>
        <p:spPr/>
        <p:txBody>
          <a:bodyPr/>
          <a:lstStyle/>
          <a:p>
            <a:fld id="{0419E616-3FF3-442C-A9E7-58E322481445}" type="slidenum">
              <a:rPr lang="en-US" smtClean="0"/>
              <a:t>1</a:t>
            </a:fld>
            <a:endParaRPr lang="en-US"/>
          </a:p>
        </p:txBody>
      </p:sp>
    </p:spTree>
    <p:extLst>
      <p:ext uri="{BB962C8B-B14F-4D97-AF65-F5344CB8AC3E}">
        <p14:creationId xmlns:p14="http://schemas.microsoft.com/office/powerpoint/2010/main" val="246255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AA32E-AE3D-0B80-8F09-6C191BA63A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9A64AF-A98D-8DD7-67D9-2360DF4EB5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A35387-0064-A437-6975-4C82A9E171C7}"/>
              </a:ext>
            </a:extLst>
          </p:cNvPr>
          <p:cNvSpPr>
            <a:spLocks noGrp="1"/>
          </p:cNvSpPr>
          <p:nvPr>
            <p:ph type="body" idx="1"/>
          </p:nvPr>
        </p:nvSpPr>
        <p:spPr/>
        <p:txBody>
          <a:bodyPr/>
          <a:lstStyle/>
          <a:p>
            <a:r>
              <a:rPr lang="en-US"/>
              <a:t>[2 minutes]
Quick overview: There are three classes of e-bikes based on motor type and top speed.
Key point: On the road, e-bikes follow the same rules as cars. On sidewalks, you follow pedestrian rules and pedestrians always have priority.
Florida law: E-bikes have the same rights and rules as bicycles. If something exceeds 750 watts, has no pedals, or goes over 28 mph, it's classified as a motor vehicle and requires a license.
Ask: "Who knows what class their e-bike is?"
Source: Florida Statute 316.003(4)</a:t>
            </a:r>
          </a:p>
        </p:txBody>
      </p:sp>
      <p:sp>
        <p:nvSpPr>
          <p:cNvPr id="4" name="Slide Number Placeholder 3">
            <a:extLst>
              <a:ext uri="{FF2B5EF4-FFF2-40B4-BE49-F238E27FC236}">
                <a16:creationId xmlns:a16="http://schemas.microsoft.com/office/drawing/2014/main" id="{B6398DDD-643B-34AC-8284-6404E6EDAC9F}"/>
              </a:ext>
            </a:extLst>
          </p:cNvPr>
          <p:cNvSpPr>
            <a:spLocks noGrp="1"/>
          </p:cNvSpPr>
          <p:nvPr>
            <p:ph type="sldNum" sz="quarter" idx="5"/>
          </p:nvPr>
        </p:nvSpPr>
        <p:spPr/>
        <p:txBody>
          <a:bodyPr/>
          <a:lstStyle/>
          <a:p>
            <a:fld id="{0419E616-3FF3-442C-A9E7-58E322481445}" type="slidenum">
              <a:rPr lang="en-US" smtClean="0"/>
              <a:t>2</a:t>
            </a:fld>
            <a:endParaRPr lang="en-US"/>
          </a:p>
        </p:txBody>
      </p:sp>
    </p:spTree>
    <p:extLst>
      <p:ext uri="{BB962C8B-B14F-4D97-AF65-F5344CB8AC3E}">
        <p14:creationId xmlns:p14="http://schemas.microsoft.com/office/powerpoint/2010/main" val="1429956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F9524-DB6B-2E7C-0099-10F0077739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A7A5CB-BE2E-4541-8361-035AE736F0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4B99D6-190B-180A-5357-18A6F358051C}"/>
              </a:ext>
            </a:extLst>
          </p:cNvPr>
          <p:cNvSpPr>
            <a:spLocks noGrp="1"/>
          </p:cNvSpPr>
          <p:nvPr>
            <p:ph type="body" idx="1"/>
          </p:nvPr>
        </p:nvSpPr>
        <p:spPr/>
        <p:txBody>
          <a:bodyPr/>
          <a:lstStyle/>
          <a:p>
            <a:r>
              <a:rPr lang="en-US"/>
              <a:t>[1.5 minutes]
Three essentials before every ride: helmet, lights, and visibility.
Helmet: Helmets reduce head injury risk by 85–88%. Florida law requires helmets for riders under 16. Because e-bikes are faster, consider a full-coverage or reinforced helmet.
Quick 2-V-2 fit check: 2 fingers above eyebrows, V-shape of straps around ears, 2 fingers between strap and chin.
Lights: White front, red rear. Required by law between dusk and dawn. Keep backup lights just in case.
Visibility: If drivers can't see you, they can't avoid you. Even reflective stickers or tape on your clothing can make a big difference.
Source: National Safety Council; Florida Statute 316.2065</a:t>
            </a:r>
          </a:p>
        </p:txBody>
      </p:sp>
      <p:sp>
        <p:nvSpPr>
          <p:cNvPr id="4" name="Slide Number Placeholder 3">
            <a:extLst>
              <a:ext uri="{FF2B5EF4-FFF2-40B4-BE49-F238E27FC236}">
                <a16:creationId xmlns:a16="http://schemas.microsoft.com/office/drawing/2014/main" id="{F8552BA3-177C-9F8E-60FF-EABE5EA36F49}"/>
              </a:ext>
            </a:extLst>
          </p:cNvPr>
          <p:cNvSpPr>
            <a:spLocks noGrp="1"/>
          </p:cNvSpPr>
          <p:nvPr>
            <p:ph type="sldNum" sz="quarter" idx="5"/>
          </p:nvPr>
        </p:nvSpPr>
        <p:spPr/>
        <p:txBody>
          <a:bodyPr/>
          <a:lstStyle/>
          <a:p>
            <a:fld id="{0419E616-3FF3-442C-A9E7-58E322481445}" type="slidenum">
              <a:rPr lang="en-US" smtClean="0"/>
              <a:t>3</a:t>
            </a:fld>
            <a:endParaRPr lang="en-US"/>
          </a:p>
        </p:txBody>
      </p:sp>
    </p:spTree>
    <p:extLst>
      <p:ext uri="{BB962C8B-B14F-4D97-AF65-F5344CB8AC3E}">
        <p14:creationId xmlns:p14="http://schemas.microsoft.com/office/powerpoint/2010/main" val="3753738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C4878-EED0-2A55-3729-E451B01E94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31DF7-C03C-8F5E-EDD7-DE8B2150D5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74B83E-3217-D46B-0186-A67F58C20BE7}"/>
              </a:ext>
            </a:extLst>
          </p:cNvPr>
          <p:cNvSpPr>
            <a:spLocks noGrp="1"/>
          </p:cNvSpPr>
          <p:nvPr>
            <p:ph type="body" idx="1"/>
          </p:nvPr>
        </p:nvSpPr>
        <p:spPr/>
        <p:txBody>
          <a:bodyPr/>
          <a:lstStyle/>
          <a:p>
            <a:r>
              <a:rPr lang="en-US"/>
              <a:t>[30 seconds – transition slide]
This is the key message of the entire presentation. The only things you have 100% control over on a bike are your predictability and your defensive riding.
Being predictable means: using hand signals, not swerving, following road signs, making eye contact with drivers.
Defensive riding means: scanning the road, assuming drivers don't see you, watching for blind spots.</a:t>
            </a:r>
          </a:p>
        </p:txBody>
      </p:sp>
      <p:sp>
        <p:nvSpPr>
          <p:cNvPr id="4" name="Slide Number Placeholder 3">
            <a:extLst>
              <a:ext uri="{FF2B5EF4-FFF2-40B4-BE49-F238E27FC236}">
                <a16:creationId xmlns:a16="http://schemas.microsoft.com/office/drawing/2014/main" id="{96B5B660-BBF2-9934-93C2-E537C7BABE35}"/>
              </a:ext>
            </a:extLst>
          </p:cNvPr>
          <p:cNvSpPr>
            <a:spLocks noGrp="1"/>
          </p:cNvSpPr>
          <p:nvPr>
            <p:ph type="sldNum" sz="quarter" idx="5"/>
          </p:nvPr>
        </p:nvSpPr>
        <p:spPr/>
        <p:txBody>
          <a:bodyPr/>
          <a:lstStyle/>
          <a:p>
            <a:fld id="{0419E616-3FF3-442C-A9E7-58E322481445}" type="slidenum">
              <a:rPr lang="en-US" smtClean="0"/>
              <a:t>4</a:t>
            </a:fld>
            <a:endParaRPr lang="en-US"/>
          </a:p>
        </p:txBody>
      </p:sp>
    </p:spTree>
    <p:extLst>
      <p:ext uri="{BB962C8B-B14F-4D97-AF65-F5344CB8AC3E}">
        <p14:creationId xmlns:p14="http://schemas.microsoft.com/office/powerpoint/2010/main" val="2631221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F9860-0E66-AAA9-ABF9-281F6642E6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67F1B4-5662-F81C-993D-AA1EFD1BE9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518735-0CD6-BD7E-03E0-91931D48F8EA}"/>
              </a:ext>
            </a:extLst>
          </p:cNvPr>
          <p:cNvSpPr>
            <a:spLocks noGrp="1"/>
          </p:cNvSpPr>
          <p:nvPr>
            <p:ph type="body" idx="1"/>
          </p:nvPr>
        </p:nvSpPr>
        <p:spPr/>
        <p:txBody>
          <a:bodyPr/>
          <a:lstStyle/>
          <a:p>
            <a:r>
              <a:rPr lang="en-US"/>
              <a:t>[2 minutes]
These are the five most practical defensive riding habits. Walk through each one briefly.
Key points:
1. Scan: Look ahead, not down. On an e-bike you're moving fast enough that you need to see hazards well in advance.
2. Visibility: A driver can look directly at you and still not register you as a factor. They misjudge your speed or just don't think you'll get there that fast. Position yourself in the lane so they have to acknowledge you.
3. Space: The 5-foot rule from parked cars is critical. Dooring is one of the most common types of urban bike crashes.
4. Communicate: Hand signals, eye contact, audible warnings. Tell drivers what you're doing before you do it.
5. Speed: If you can't see far enough ahead to stop for a surprise, you need to slow down.
</a:t>
            </a:r>
          </a:p>
        </p:txBody>
      </p:sp>
      <p:sp>
        <p:nvSpPr>
          <p:cNvPr id="4" name="Slide Number Placeholder 3">
            <a:extLst>
              <a:ext uri="{FF2B5EF4-FFF2-40B4-BE49-F238E27FC236}">
                <a16:creationId xmlns:a16="http://schemas.microsoft.com/office/drawing/2014/main" id="{A59C616F-8C36-AA4E-EBED-0D8D03AC5050}"/>
              </a:ext>
            </a:extLst>
          </p:cNvPr>
          <p:cNvSpPr>
            <a:spLocks noGrp="1"/>
          </p:cNvSpPr>
          <p:nvPr>
            <p:ph type="sldNum" sz="quarter" idx="5"/>
          </p:nvPr>
        </p:nvSpPr>
        <p:spPr/>
        <p:txBody>
          <a:bodyPr/>
          <a:lstStyle/>
          <a:p>
            <a:fld id="{0419E616-3FF3-442C-A9E7-58E322481445}" type="slidenum">
              <a:rPr lang="en-US" smtClean="0"/>
              <a:t>5</a:t>
            </a:fld>
            <a:endParaRPr lang="en-US"/>
          </a:p>
        </p:txBody>
      </p:sp>
    </p:spTree>
    <p:extLst>
      <p:ext uri="{BB962C8B-B14F-4D97-AF65-F5344CB8AC3E}">
        <p14:creationId xmlns:p14="http://schemas.microsoft.com/office/powerpoint/2010/main" val="1508740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D5483-E02D-8F4F-3838-B36A4B8DD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D57994-EC46-7042-B84E-FF0AE90C71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AF71FD-9041-99CD-E22E-3B4781DB3796}"/>
              </a:ext>
            </a:extLst>
          </p:cNvPr>
          <p:cNvSpPr>
            <a:spLocks noGrp="1"/>
          </p:cNvSpPr>
          <p:nvPr>
            <p:ph type="body" idx="1"/>
          </p:nvPr>
        </p:nvSpPr>
        <p:spPr/>
        <p:txBody>
          <a:bodyPr/>
          <a:lstStyle/>
          <a:p>
            <a:r>
              <a:rPr lang="en-US"/>
              <a:t>[2 minutes]
This combines the stopping distance data with crash avoidance. Two critical topics in one slide.
Stopping distances: Show how far you travel before you can stop. At 28 mph, it could be nearly 200 feet. That's almost a full city block. Your perception-reaction time (typically 1 to 2.5 seconds) means you cover a lot of ground before you even start braking.
Front brake priority: Your front brake provides the majority of your stopping power. Relying on the rear brake alone leads to skidding and much longer stops.
Four crash types to know:
- Right Hook: Driver passes you, turns right. Ride farther in the lane so they can't squeeze past.
- Dooring: One of the most common urban bike crashes. Stay 5 feet from parked cars. Entirely avoidable with the right habits.
- Left Cross: Driver turns left across your path. Stay visible and communicate.
- Drive-Out: Driver pulls from driveway. Move left, slow near driveways.
Source: Standard traffic engineering stopping distance models – "Speed and Stopping Distance”</a:t>
            </a:r>
          </a:p>
        </p:txBody>
      </p:sp>
      <p:sp>
        <p:nvSpPr>
          <p:cNvPr id="4" name="Slide Number Placeholder 3">
            <a:extLst>
              <a:ext uri="{FF2B5EF4-FFF2-40B4-BE49-F238E27FC236}">
                <a16:creationId xmlns:a16="http://schemas.microsoft.com/office/drawing/2014/main" id="{38545D63-8D8B-2FE3-F7FD-CBBDCCFEAFB8}"/>
              </a:ext>
            </a:extLst>
          </p:cNvPr>
          <p:cNvSpPr>
            <a:spLocks noGrp="1"/>
          </p:cNvSpPr>
          <p:nvPr>
            <p:ph type="sldNum" sz="quarter" idx="5"/>
          </p:nvPr>
        </p:nvSpPr>
        <p:spPr/>
        <p:txBody>
          <a:bodyPr/>
          <a:lstStyle/>
          <a:p>
            <a:fld id="{0419E616-3FF3-442C-A9E7-58E322481445}" type="slidenum">
              <a:rPr lang="en-US" smtClean="0"/>
              <a:t>6</a:t>
            </a:fld>
            <a:endParaRPr lang="en-US"/>
          </a:p>
        </p:txBody>
      </p:sp>
    </p:spTree>
    <p:extLst>
      <p:ext uri="{BB962C8B-B14F-4D97-AF65-F5344CB8AC3E}">
        <p14:creationId xmlns:p14="http://schemas.microsoft.com/office/powerpoint/2010/main" val="316074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9BC6B-9457-F521-E1D8-F74B674C40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845DB-86A4-ABC8-8EFB-BFFAE619EA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B7B2C4-38B8-796D-AFAA-E4EA87415C14}"/>
              </a:ext>
            </a:extLst>
          </p:cNvPr>
          <p:cNvSpPr>
            <a:spLocks noGrp="1"/>
          </p:cNvSpPr>
          <p:nvPr>
            <p:ph type="body" idx="1"/>
          </p:nvPr>
        </p:nvSpPr>
        <p:spPr/>
        <p:txBody>
          <a:bodyPr/>
          <a:lstStyle/>
          <a:p>
            <a:r>
              <a:rPr lang="en-US"/>
              <a:t>[1 minute]
Quick hits on additional safety topics.
Trucks: This is the single most critical warning. Large trucks have extensive blind spots, and when they turn right, the rear wheels cut a much tighter path than the cab, sweeping across the bike lane and sidewalk. If you find yourself beside a truck at a light, step off your bike and move to the sidewalk until it clears the intersection.
Phones: Eyes up, phone down. This is one of the campaign poster messages.
Wheelies: Stunts on public roads can result in a citation, your bike being confiscated, and could contribute to lawmakers restricting or banning e-bikes for everyone. Riding responsibly protects your access and everyone else's.
Charging: Use the original charger, charge on a flat dry surface, unplug when done. Lithium batteries can cause fires if mishandled.
Security: Lock frame and wheels to a fixed rack. Bring battery with you.</a:t>
            </a:r>
          </a:p>
        </p:txBody>
      </p:sp>
      <p:sp>
        <p:nvSpPr>
          <p:cNvPr id="4" name="Slide Number Placeholder 3">
            <a:extLst>
              <a:ext uri="{FF2B5EF4-FFF2-40B4-BE49-F238E27FC236}">
                <a16:creationId xmlns:a16="http://schemas.microsoft.com/office/drawing/2014/main" id="{B609A9FC-792E-5554-EDC9-1A2AD615E8FF}"/>
              </a:ext>
            </a:extLst>
          </p:cNvPr>
          <p:cNvSpPr>
            <a:spLocks noGrp="1"/>
          </p:cNvSpPr>
          <p:nvPr>
            <p:ph type="sldNum" sz="quarter" idx="5"/>
          </p:nvPr>
        </p:nvSpPr>
        <p:spPr/>
        <p:txBody>
          <a:bodyPr/>
          <a:lstStyle/>
          <a:p>
            <a:fld id="{0419E616-3FF3-442C-A9E7-58E322481445}" type="slidenum">
              <a:rPr lang="en-US" smtClean="0"/>
              <a:t>7</a:t>
            </a:fld>
            <a:endParaRPr lang="en-US"/>
          </a:p>
        </p:txBody>
      </p:sp>
    </p:spTree>
    <p:extLst>
      <p:ext uri="{BB962C8B-B14F-4D97-AF65-F5344CB8AC3E}">
        <p14:creationId xmlns:p14="http://schemas.microsoft.com/office/powerpoint/2010/main" val="1763220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AED8A-F554-39DA-EFA2-0B2748C179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BAFFF3-5FA4-0972-F38A-BB84E9DDC8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4472D1-556B-4426-A2A0-6C87ECE759BD}"/>
              </a:ext>
            </a:extLst>
          </p:cNvPr>
          <p:cNvSpPr>
            <a:spLocks noGrp="1"/>
          </p:cNvSpPr>
          <p:nvPr>
            <p:ph type="body" idx="1"/>
          </p:nvPr>
        </p:nvSpPr>
        <p:spPr/>
        <p:txBody>
          <a:bodyPr/>
          <a:lstStyle/>
          <a:p>
            <a:r>
              <a:rPr lang="en-US"/>
              <a:t>[30 seconds]
Quick visual recap of the key numbers. Go through each one briefly or ask students if they remember what each number means.
These are the stats that could save their life. They'll also appear on the wallet cards and posters they receive.</a:t>
            </a:r>
          </a:p>
        </p:txBody>
      </p:sp>
      <p:sp>
        <p:nvSpPr>
          <p:cNvPr id="4" name="Slide Number Placeholder 3">
            <a:extLst>
              <a:ext uri="{FF2B5EF4-FFF2-40B4-BE49-F238E27FC236}">
                <a16:creationId xmlns:a16="http://schemas.microsoft.com/office/drawing/2014/main" id="{3EE7A881-6195-684C-1DD5-DB9C5A1AD899}"/>
              </a:ext>
            </a:extLst>
          </p:cNvPr>
          <p:cNvSpPr>
            <a:spLocks noGrp="1"/>
          </p:cNvSpPr>
          <p:nvPr>
            <p:ph type="sldNum" sz="quarter" idx="5"/>
          </p:nvPr>
        </p:nvSpPr>
        <p:spPr/>
        <p:txBody>
          <a:bodyPr/>
          <a:lstStyle/>
          <a:p>
            <a:fld id="{0419E616-3FF3-442C-A9E7-58E322481445}" type="slidenum">
              <a:rPr lang="en-US" smtClean="0"/>
              <a:t>8</a:t>
            </a:fld>
            <a:endParaRPr lang="en-US"/>
          </a:p>
        </p:txBody>
      </p:sp>
    </p:spTree>
    <p:extLst>
      <p:ext uri="{BB962C8B-B14F-4D97-AF65-F5344CB8AC3E}">
        <p14:creationId xmlns:p14="http://schemas.microsoft.com/office/powerpoint/2010/main" val="2734550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minute]
Wrap up with the core takeaways. Ask: "What's one thing you'll do differently next time you ride?"
End on a positive, empowering note: "Ride smart, be predictable, stay defensive, and have fun. You get to be independent when you ride, and that also means being responsible and safe."
Distribute any giveaway items: reflective bands, spoke cards, stickers, etc.
Thank the school for hosting. Encourage students to share what they learned with friends and family who ride.</a:t>
            </a:r>
          </a:p>
        </p:txBody>
      </p:sp>
      <p:sp>
        <p:nvSpPr>
          <p:cNvPr id="4" name="Slide Number Placeholder 3"/>
          <p:cNvSpPr>
            <a:spLocks noGrp="1"/>
          </p:cNvSpPr>
          <p:nvPr>
            <p:ph type="sldNum" sz="quarter" idx="5"/>
          </p:nvPr>
        </p:nvSpPr>
        <p:spPr/>
        <p:txBody>
          <a:bodyPr/>
          <a:lstStyle/>
          <a:p>
            <a:fld id="{0419E616-3FF3-442C-A9E7-58E322481445}" type="slidenum">
              <a:rPr lang="en-US" smtClean="0"/>
              <a:t>9</a:t>
            </a:fld>
            <a:endParaRPr lang="en-US"/>
          </a:p>
        </p:txBody>
      </p:sp>
    </p:spTree>
    <p:extLst>
      <p:ext uri="{BB962C8B-B14F-4D97-AF65-F5344CB8AC3E}">
        <p14:creationId xmlns:p14="http://schemas.microsoft.com/office/powerpoint/2010/main" val="702427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72957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5/14/2026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2805869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909276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62384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094793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510902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41878846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1079319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94810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373596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93119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656394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3422533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5/14/2026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48354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4595845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788835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1022599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925381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13546650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38874075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1430065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71989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690838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1406180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6241950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5/14/2026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2507049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25555767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4336F-3EE0-94EB-CA7A-5BBD5F72B7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BB75D-55CA-340A-F7B9-523904296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FBFC080-14D4-F273-24A2-59779FEA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4E58253-81F8-FC5E-0E00-41087FF88540}"/>
              </a:ext>
            </a:extLst>
          </p:cNvPr>
          <p:cNvSpPr>
            <a:spLocks noGrp="1"/>
          </p:cNvSpPr>
          <p:nvPr>
            <p:ph type="sldNum" sz="quarter" idx="12"/>
          </p:nvPr>
        </p:nvSpPr>
        <p:spPr>
          <a:xfrm>
            <a:off x="304800" y="6356349"/>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1172239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BDB22-1E6D-88D0-781A-D1D538F310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107A03-D160-B178-0397-70A6E1E17E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2365679-8F6A-9A9F-4C20-3633FFF05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DFA1C12-3933-D90D-F7CA-0837E087DF5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376665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F82B-8B02-E8F8-B19E-A6F6AABD49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C1D44-4676-C782-0CAA-B7AFE11761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A58CDDEA-824C-F8CE-0710-7B1AAEE7FEE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2D4194-D780-FDCE-37FD-A5EAB2F7F630}"/>
              </a:ext>
            </a:extLst>
          </p:cNvPr>
          <p:cNvSpPr>
            <a:spLocks noGrp="1"/>
          </p:cNvSpPr>
          <p:nvPr>
            <p:ph type="sldNum" sz="quarter" idx="12"/>
          </p:nvPr>
        </p:nvSpPr>
        <p:spPr>
          <a:xfrm>
            <a:off x="318247"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7841536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23982734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28744709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96835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6AB01-708A-22A7-DC5D-A7D9F6EEEE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2D1201-0E36-2572-9439-34411E2415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18790A-FF40-CEAC-90FC-1EFC7CBF46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B37A386-B660-577A-049D-1C89039593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6585C57-243C-7B0C-DD2A-A8DF0EC6C509}"/>
              </a:ext>
            </a:extLst>
          </p:cNvPr>
          <p:cNvSpPr>
            <a:spLocks noGrp="1"/>
          </p:cNvSpPr>
          <p:nvPr>
            <p:ph type="sldNum" sz="quarter" idx="12"/>
          </p:nvPr>
        </p:nvSpPr>
        <p:spPr>
          <a:xfrm>
            <a:off x="304800" y="6356350"/>
            <a:ext cx="2743200" cy="365125"/>
          </a:xfrm>
          <a:prstGeom prst="rect">
            <a:avLst/>
          </a:prstGeom>
        </p:spPr>
        <p:txBody>
          <a:bodyPr/>
          <a:lstStyle>
            <a:lvl1pPr>
              <a:defRPr u="none"/>
            </a:lvl1pPr>
          </a:lstStyle>
          <a:p>
            <a:pPr algn="l"/>
            <a:fld id="{1114E94B-73D2-41C3-86B8-AEBF8B4776AD}" type="slidenum">
              <a:rPr lang="en-US" smtClean="0"/>
              <a:pPr algn="l"/>
              <a:t>‹#›</a:t>
            </a:fld>
            <a:endParaRPr lang="en-US" u="none"/>
          </a:p>
        </p:txBody>
      </p:sp>
    </p:spTree>
    <p:extLst>
      <p:ext uri="{BB962C8B-B14F-4D97-AF65-F5344CB8AC3E}">
        <p14:creationId xmlns:p14="http://schemas.microsoft.com/office/powerpoint/2010/main" val="29956589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864963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41403421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14098352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135E8-9AFF-3D65-AB6D-796A0B84AD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218E25-F50B-0656-A4BD-0593D2C71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20D43-4961-6581-48CF-714D0D10A221}"/>
              </a:ext>
            </a:extLst>
          </p:cNvPr>
          <p:cNvSpPr>
            <a:spLocks noGrp="1"/>
          </p:cNvSpPr>
          <p:nvPr>
            <p:ph type="dt" sz="half" idx="10"/>
          </p:nvPr>
        </p:nvSpPr>
        <p:spPr>
          <a:xfrm>
            <a:off x="838200" y="6356350"/>
            <a:ext cx="2743200" cy="365125"/>
          </a:xfrm>
          <a:prstGeom prst="rect">
            <a:avLst/>
          </a:prstGeom>
        </p:spPr>
        <p:txBody>
          <a:bodyPr/>
          <a:lstStyle/>
          <a:p>
            <a:fld id="{0782B606-0134-49DA-9FB1-0E017B77C1FF}" type="datetimeFigureOut">
              <a:rPr lang="en-US" smtClean="0"/>
              <a:t>5/14/2026</a:t>
            </a:fld>
            <a:endParaRPr lang="en-US"/>
          </a:p>
        </p:txBody>
      </p:sp>
      <p:sp>
        <p:nvSpPr>
          <p:cNvPr id="5" name="Footer Placeholder 4">
            <a:extLst>
              <a:ext uri="{FF2B5EF4-FFF2-40B4-BE49-F238E27FC236}">
                <a16:creationId xmlns:a16="http://schemas.microsoft.com/office/drawing/2014/main" id="{E2D22B7A-A48C-4A16-888B-868D32A8048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F9DFE8-D38E-53A6-CEA8-94104454E69C}"/>
              </a:ext>
            </a:extLst>
          </p:cNvPr>
          <p:cNvSpPr>
            <a:spLocks noGrp="1"/>
          </p:cNvSpPr>
          <p:nvPr>
            <p:ph type="sldNum" sz="quarter" idx="12"/>
          </p:nvPr>
        </p:nvSpPr>
        <p:spPr>
          <a:xfrm>
            <a:off x="838200" y="6356350"/>
            <a:ext cx="2743200" cy="365125"/>
          </a:xfrm>
          <a:prstGeom prst="rect">
            <a:avLst/>
          </a:prstGeom>
        </p:spPr>
        <p:txBody>
          <a:bodyPr/>
          <a:lstStyle/>
          <a:p>
            <a:fld id="{1114E94B-73D2-41C3-86B8-AEBF8B4776AD}" type="slidenum">
              <a:rPr lang="en-US" smtClean="0"/>
              <a:t>‹#›</a:t>
            </a:fld>
            <a:endParaRPr lang="en-US"/>
          </a:p>
        </p:txBody>
      </p:sp>
    </p:spTree>
    <p:extLst>
      <p:ext uri="{BB962C8B-B14F-4D97-AF65-F5344CB8AC3E}">
        <p14:creationId xmlns:p14="http://schemas.microsoft.com/office/powerpoint/2010/main" val="30631332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276073-C396-4C1C-0049-7F20870CF3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AEF97F-FFAB-6B83-5139-B7CE8B98DC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4C061CF1-C593-2FC5-1F3E-48DB50F4BD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40BE1D-6B78-209D-1AA8-8C9AABDB0BEC}"/>
              </a:ext>
            </a:extLst>
          </p:cNvPr>
          <p:cNvSpPr>
            <a:spLocks noGrp="1"/>
          </p:cNvSpPr>
          <p:nvPr>
            <p:ph type="sldNum" sz="quarter" idx="12"/>
          </p:nvPr>
        </p:nvSpPr>
        <p:spPr>
          <a:xfrm>
            <a:off x="322729" y="6356350"/>
            <a:ext cx="2743200" cy="365125"/>
          </a:xfrm>
          <a:prstGeom prst="rect">
            <a:avLst/>
          </a:prstGeom>
        </p:spPr>
        <p:txBody>
          <a:bodyPr/>
          <a:lstStyle>
            <a:lvl1pPr algn="l">
              <a:defRPr>
                <a:solidFill>
                  <a:schemeClr val="bg1"/>
                </a:solidFill>
              </a:defRPr>
            </a:lvl1pPr>
          </a:lstStyle>
          <a:p>
            <a:fld id="{1114E94B-73D2-41C3-86B8-AEBF8B4776AD}" type="slidenum">
              <a:rPr lang="en-US" smtClean="0"/>
              <a:pPr/>
              <a:t>‹#›</a:t>
            </a:fld>
            <a:endParaRPr lang="en-US"/>
          </a:p>
        </p:txBody>
      </p:sp>
    </p:spTree>
    <p:extLst>
      <p:ext uri="{BB962C8B-B14F-4D97-AF65-F5344CB8AC3E}">
        <p14:creationId xmlns:p14="http://schemas.microsoft.com/office/powerpoint/2010/main" val="395088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BCFA-053E-DACE-69BE-1A7316E66A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3E2D03-2B12-5AE3-685E-F3D40634BD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55E2F5-164E-1202-92E1-79B43ABBDD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12F0FE-1CE6-66AE-9E3C-FFD6730732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C88F8F-56C4-B67B-331F-237D45DB2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7162DF17-E1AD-F239-433C-B854D2E25A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E34CC2BE-9D6D-D27E-CD22-3F4C0879329E}"/>
              </a:ext>
            </a:extLst>
          </p:cNvPr>
          <p:cNvSpPr txBox="1">
            <a:spLocks/>
          </p:cNvSpPr>
          <p:nvPr userDrawn="1"/>
        </p:nvSpPr>
        <p:spPr>
          <a:xfrm>
            <a:off x="273424"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114E94B-73D2-41C3-86B8-AEBF8B4776AD}" type="slidenum">
              <a:rPr lang="en-US" smtClean="0"/>
              <a:pPr/>
              <a:t>‹#›</a:t>
            </a:fld>
            <a:endParaRPr lang="en-US"/>
          </a:p>
        </p:txBody>
      </p:sp>
    </p:spTree>
    <p:extLst>
      <p:ext uri="{BB962C8B-B14F-4D97-AF65-F5344CB8AC3E}">
        <p14:creationId xmlns:p14="http://schemas.microsoft.com/office/powerpoint/2010/main" val="1388175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EA3B-5A11-9E68-092C-80C80A34F85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C19B2B-1F61-043E-5094-7D47AE8628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71E7975-81BD-362E-DA98-963D3129A697}"/>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2895793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954B4B-3FAE-F9AF-F419-A3D084C239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7BFEC39-7D88-DCCA-63F7-DAC1761F9D2E}"/>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191019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55286-1676-35ED-8CCB-9BDDBC1D73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D22637-D23C-BCED-D587-CD7DFF95B8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5A3CC-27A9-7469-D7CD-15D2A926C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803E1A50-4D37-78CA-0E28-1356837C91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137BDE6-9A24-A56C-1C35-52DB37172671}"/>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665598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B78BA-3DB4-5D25-53EA-492E680906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D0EB56-77A4-08BC-3833-D433833FF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450319-57B2-EB92-C690-71E43F480E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15E4C44-02EF-8514-AA5C-1CC27170A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DB254E6-1303-29E2-5CCC-2F788AAA4393}"/>
              </a:ext>
            </a:extLst>
          </p:cNvPr>
          <p:cNvSpPr>
            <a:spLocks noGrp="1"/>
          </p:cNvSpPr>
          <p:nvPr>
            <p:ph type="sldNum" sz="quarter" idx="12"/>
          </p:nvPr>
        </p:nvSpPr>
        <p:spPr>
          <a:xfrm>
            <a:off x="304800" y="6356350"/>
            <a:ext cx="2743200" cy="365125"/>
          </a:xfrm>
          <a:prstGeom prst="rect">
            <a:avLst/>
          </a:prstGeom>
        </p:spPr>
        <p:txBody>
          <a:bodyPr/>
          <a:lstStyle>
            <a:lvl1pPr algn="l">
              <a:defRPr/>
            </a:lvl1pPr>
          </a:lstStyle>
          <a:p>
            <a:pPr algn="l"/>
            <a:fld id="{1114E94B-73D2-41C3-86B8-AEBF8B4776AD}" type="slidenum">
              <a:rPr lang="en-US" smtClean="0"/>
              <a:pPr algn="l"/>
              <a:t>‹#›</a:t>
            </a:fld>
            <a:endParaRPr lang="en-US"/>
          </a:p>
        </p:txBody>
      </p:sp>
    </p:spTree>
    <p:extLst>
      <p:ext uri="{BB962C8B-B14F-4D97-AF65-F5344CB8AC3E}">
        <p14:creationId xmlns:p14="http://schemas.microsoft.com/office/powerpoint/2010/main" val="335159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3377414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11523973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rgbClr val="CDDA64"/>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CDDA64"/>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CDDA64"/>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CDDA64"/>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CDDA64"/>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CDDA64"/>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19056054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bg1"/>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FD2AA-003C-9A98-D91C-BB08CCE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3B6ACD-033D-E08D-45B3-FAEA62E28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D1142726-85F8-B886-0D70-A660DCD91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solidFill>
                <a:schemeClr val="bg1"/>
              </a:solidFill>
            </a:endParaRPr>
          </a:p>
        </p:txBody>
      </p:sp>
      <p:sp>
        <p:nvSpPr>
          <p:cNvPr id="8" name="Slide Number Placeholder 7">
            <a:extLst>
              <a:ext uri="{FF2B5EF4-FFF2-40B4-BE49-F238E27FC236}">
                <a16:creationId xmlns:a16="http://schemas.microsoft.com/office/drawing/2014/main" id="{0A109AB9-DCC3-AF40-2F43-377454CA469C}"/>
              </a:ext>
            </a:extLst>
          </p:cNvPr>
          <p:cNvSpPr>
            <a:spLocks noGrp="1"/>
          </p:cNvSpPr>
          <p:nvPr>
            <p:ph type="sldNum" sz="quarter" idx="4"/>
          </p:nvPr>
        </p:nvSpPr>
        <p:spPr>
          <a:xfrm>
            <a:off x="295835" y="6356350"/>
            <a:ext cx="2743200" cy="365125"/>
          </a:xfrm>
          <a:prstGeom prst="rect">
            <a:avLst/>
          </a:prstGeom>
        </p:spPr>
        <p:txBody>
          <a:bodyPr vert="horz" lIns="91440" tIns="45720" rIns="91440" bIns="45720" rtlCol="0" anchor="ctr"/>
          <a:lstStyle>
            <a:lvl1pPr algn="r">
              <a:defRPr sz="1200">
                <a:solidFill>
                  <a:schemeClr val="bg1"/>
                </a:solidFill>
              </a:defRPr>
            </a:lvl1pPr>
          </a:lstStyle>
          <a:p>
            <a:pPr algn="l"/>
            <a:fld id="{66F479AC-CB8B-4C10-97C4-4A1B431AFB79}" type="slidenum">
              <a:rPr lang="en-US" smtClean="0"/>
              <a:pPr algn="l"/>
              <a:t>‹#›</a:t>
            </a:fld>
            <a:endParaRPr lang="en-US"/>
          </a:p>
        </p:txBody>
      </p:sp>
    </p:spTree>
    <p:extLst>
      <p:ext uri="{BB962C8B-B14F-4D97-AF65-F5344CB8AC3E}">
        <p14:creationId xmlns:p14="http://schemas.microsoft.com/office/powerpoint/2010/main" val="35350364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rgbClr val="5C2F82"/>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6.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2D7C8F-8AEB-6C13-91B5-8CF95F70C5B5}"/>
              </a:ext>
            </a:extLst>
          </p:cNvPr>
          <p:cNvPicPr>
            <a:picLocks noGrp="1" noRot="1" noChangeAspect="1" noMove="1" noResize="1" noEditPoints="1" noAdjustHandles="1" noChangeArrowheads="1" noChangeShapeType="1" noCrop="1"/>
          </p:cNvPicPr>
          <p:nvPr/>
        </p:nvPicPr>
        <p:blipFill>
          <a:blip r:embed="rId3">
            <a:alphaModFix amt="15000"/>
            <a:extLst>
              <a:ext uri="{28A0092B-C50C-407E-A947-70E740481C1C}">
                <a14:useLocalDpi xmlns:a14="http://schemas.microsoft.com/office/drawing/2010/main" val="0"/>
              </a:ext>
            </a:extLst>
          </a:blip>
          <a:stretch>
            <a:fillRect/>
          </a:stretch>
        </p:blipFill>
        <p:spPr>
          <a:xfrm>
            <a:off x="4461866" y="283563"/>
            <a:ext cx="8465528" cy="5926715"/>
          </a:xfrm>
          <a:prstGeom prst="rect">
            <a:avLst/>
          </a:prstGeom>
        </p:spPr>
      </p:pic>
      <p:pic>
        <p:nvPicPr>
          <p:cNvPr id="7" name="Graphic 6">
            <a:extLst>
              <a:ext uri="{FF2B5EF4-FFF2-40B4-BE49-F238E27FC236}">
                <a16:creationId xmlns:a16="http://schemas.microsoft.com/office/drawing/2014/main" id="{EADBD49D-F2ED-2427-67F5-082DC3962C1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89151" y="-242162"/>
            <a:ext cx="8404468" cy="4728280"/>
          </a:xfrm>
          <a:prstGeom prst="rect">
            <a:avLst/>
          </a:prstGeom>
        </p:spPr>
      </p:pic>
      <p:sp>
        <p:nvSpPr>
          <p:cNvPr id="2" name="Title 1">
            <a:extLst>
              <a:ext uri="{FF2B5EF4-FFF2-40B4-BE49-F238E27FC236}">
                <a16:creationId xmlns:a16="http://schemas.microsoft.com/office/drawing/2014/main" id="{264F6377-90B4-56F0-0412-4A2548745310}"/>
              </a:ext>
            </a:extLst>
          </p:cNvPr>
          <p:cNvSpPr>
            <a:spLocks noGrp="1"/>
          </p:cNvSpPr>
          <p:nvPr>
            <p:ph type="ctrTitle"/>
          </p:nvPr>
        </p:nvSpPr>
        <p:spPr>
          <a:xfrm>
            <a:off x="1524000" y="1412718"/>
            <a:ext cx="9144000" cy="2387600"/>
          </a:xfrm>
        </p:spPr>
        <p:txBody>
          <a:bodyPr>
            <a:normAutofit/>
          </a:bodyPr>
          <a:lstStyle/>
          <a:p>
            <a:r>
              <a:rPr lang="en-US" sz="8000"/>
              <a:t>E-bike Safety</a:t>
            </a:r>
          </a:p>
        </p:txBody>
      </p:sp>
      <p:sp>
        <p:nvSpPr>
          <p:cNvPr id="3" name="Subtitle 2">
            <a:extLst>
              <a:ext uri="{FF2B5EF4-FFF2-40B4-BE49-F238E27FC236}">
                <a16:creationId xmlns:a16="http://schemas.microsoft.com/office/drawing/2014/main" id="{4ED52C05-3990-9654-6060-E70E7E01408F}"/>
              </a:ext>
            </a:extLst>
          </p:cNvPr>
          <p:cNvSpPr>
            <a:spLocks noGrp="1"/>
          </p:cNvSpPr>
          <p:nvPr>
            <p:ph type="subTitle" idx="1"/>
          </p:nvPr>
        </p:nvSpPr>
        <p:spPr>
          <a:xfrm>
            <a:off x="1524000" y="3789520"/>
            <a:ext cx="9144000" cy="1655762"/>
          </a:xfrm>
        </p:spPr>
        <p:txBody>
          <a:bodyPr>
            <a:normAutofit/>
          </a:bodyPr>
          <a:lstStyle/>
          <a:p>
            <a:r>
              <a:rPr lang="en-US" sz="3200" dirty="0">
                <a:latin typeface="Segoe UI Black" panose="020B0A02040204020203" pitchFamily="34" charset="0"/>
                <a:ea typeface="Segoe UI Black" panose="020B0A02040204020203" pitchFamily="34" charset="0"/>
                <a:cs typeface="Segoe UI Bold" panose="020B0802040204020203" pitchFamily="34" charset="0"/>
              </a:rPr>
              <a:t>What Every Rider Needs to Know</a:t>
            </a:r>
          </a:p>
          <a:p>
            <a:endParaRPr lang="en-US" dirty="0"/>
          </a:p>
          <a:p>
            <a:r>
              <a:rPr lang="en-US" sz="1800" dirty="0"/>
              <a:t>E-Bike Safety Campaign</a:t>
            </a:r>
          </a:p>
          <a:p>
            <a:pPr>
              <a:lnSpc>
                <a:spcPts val="1800"/>
              </a:lnSpc>
              <a:spcBef>
                <a:spcPts val="0"/>
              </a:spcBef>
            </a:pPr>
            <a:r>
              <a:rPr lang="en-US" sz="1200" dirty="0"/>
              <a:t>FDOT District Five</a:t>
            </a:r>
          </a:p>
          <a:p>
            <a:endParaRPr lang="en-US" dirty="0"/>
          </a:p>
          <a:p>
            <a:endParaRPr lang="en-US" dirty="0"/>
          </a:p>
        </p:txBody>
      </p:sp>
    </p:spTree>
    <p:extLst>
      <p:ext uri="{BB962C8B-B14F-4D97-AF65-F5344CB8AC3E}">
        <p14:creationId xmlns:p14="http://schemas.microsoft.com/office/powerpoint/2010/main" val="483940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C9BF0-A521-2CAC-2D87-E743F08A478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9D0E94F-3584-E1A9-9826-4CC81CC7F7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22" y="1946564"/>
            <a:ext cx="6337171" cy="3565236"/>
          </a:xfrm>
          <a:prstGeom prst="rect">
            <a:avLst/>
          </a:prstGeom>
        </p:spPr>
      </p:pic>
      <p:sp>
        <p:nvSpPr>
          <p:cNvPr id="2" name="Title 1">
            <a:extLst>
              <a:ext uri="{FF2B5EF4-FFF2-40B4-BE49-F238E27FC236}">
                <a16:creationId xmlns:a16="http://schemas.microsoft.com/office/drawing/2014/main" id="{20184693-CE10-B423-536D-B11D2E3B2B6A}"/>
              </a:ext>
            </a:extLst>
          </p:cNvPr>
          <p:cNvSpPr>
            <a:spLocks noGrp="1"/>
          </p:cNvSpPr>
          <p:nvPr>
            <p:ph type="title"/>
          </p:nvPr>
        </p:nvSpPr>
        <p:spPr/>
        <p:txBody>
          <a:bodyPr/>
          <a:lstStyle/>
          <a:p>
            <a:r>
              <a:rPr lang="en-US"/>
              <a:t>E-bike Basics</a:t>
            </a:r>
          </a:p>
        </p:txBody>
      </p:sp>
      <p:sp>
        <p:nvSpPr>
          <p:cNvPr id="3" name="Content Placeholder 2">
            <a:extLst>
              <a:ext uri="{FF2B5EF4-FFF2-40B4-BE49-F238E27FC236}">
                <a16:creationId xmlns:a16="http://schemas.microsoft.com/office/drawing/2014/main" id="{57AB9033-06FD-3F0E-ED67-DA32A83D5814}"/>
              </a:ext>
            </a:extLst>
          </p:cNvPr>
          <p:cNvSpPr>
            <a:spLocks noGrp="1"/>
          </p:cNvSpPr>
          <p:nvPr>
            <p:ph idx="1"/>
          </p:nvPr>
        </p:nvSpPr>
        <p:spPr>
          <a:xfrm>
            <a:off x="6539347" y="1624735"/>
            <a:ext cx="5068564" cy="4351338"/>
          </a:xfrm>
        </p:spPr>
        <p:txBody>
          <a:bodyPr>
            <a:noAutofit/>
          </a:bodyPr>
          <a:lstStyle/>
          <a:p>
            <a:pPr marL="0" indent="0">
              <a:buNone/>
            </a:pPr>
            <a:r>
              <a:rPr lang="en-US" sz="2000">
                <a:latin typeface="Segoe UI Black" panose="020B0A02040204020203" pitchFamily="34" charset="0"/>
                <a:ea typeface="Segoe UI Black" panose="020B0A02040204020203" pitchFamily="34" charset="0"/>
              </a:rPr>
              <a:t>On the Road, You're a Vehicle</a:t>
            </a:r>
          </a:p>
          <a:p>
            <a:r>
              <a:rPr lang="en-US" sz="1600"/>
              <a:t>Ride on the right side of the road</a:t>
            </a:r>
          </a:p>
          <a:p>
            <a:r>
              <a:rPr lang="en-US" sz="1600"/>
              <a:t>Stop at stop signs and red lights</a:t>
            </a:r>
          </a:p>
          <a:p>
            <a:r>
              <a:rPr lang="en-US" sz="1600"/>
              <a:t>Signal your turns (hand signals)</a:t>
            </a:r>
          </a:p>
          <a:p>
            <a:r>
              <a:rPr lang="en-US" sz="1600"/>
              <a:t>Yield to pedestrians</a:t>
            </a:r>
          </a:p>
          <a:p>
            <a:r>
              <a:rPr lang="en-US" sz="1600"/>
              <a:t>Use lights between dusk and dawn</a:t>
            </a:r>
          </a:p>
          <a:p>
            <a:r>
              <a:rPr lang="en-US" sz="1600"/>
              <a:t>On sidewalks: pedestrians have priority</a:t>
            </a:r>
          </a:p>
          <a:p>
            <a:endParaRPr lang="en-US" sz="1600"/>
          </a:p>
          <a:p>
            <a:pPr marL="0" indent="0">
              <a:buNone/>
            </a:pPr>
            <a:r>
              <a:rPr lang="en-US" sz="2000"/>
              <a:t>E-bikes have the same rights and rules as bicycles under Florida law.</a:t>
            </a:r>
          </a:p>
          <a:p>
            <a:pPr marL="0" indent="0">
              <a:buNone/>
            </a:pPr>
            <a:endParaRPr lang="en-US" sz="2000"/>
          </a:p>
          <a:p>
            <a:endParaRPr lang="en-US" sz="1300"/>
          </a:p>
        </p:txBody>
      </p:sp>
      <p:sp>
        <p:nvSpPr>
          <p:cNvPr id="4" name="Content Placeholder 2">
            <a:extLst>
              <a:ext uri="{FF2B5EF4-FFF2-40B4-BE49-F238E27FC236}">
                <a16:creationId xmlns:a16="http://schemas.microsoft.com/office/drawing/2014/main" id="{F0294AB6-FEDA-F509-9301-F75DD5447294}"/>
              </a:ext>
            </a:extLst>
          </p:cNvPr>
          <p:cNvSpPr txBox="1">
            <a:spLocks/>
          </p:cNvSpPr>
          <p:nvPr/>
        </p:nvSpPr>
        <p:spPr>
          <a:xfrm>
            <a:off x="1027436" y="1624735"/>
            <a:ext cx="5068564" cy="4257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latin typeface="Segoe UI Black" panose="020B0A02040204020203" pitchFamily="34" charset="0"/>
                <a:ea typeface="Segoe UI Black" panose="020B0A02040204020203" pitchFamily="34" charset="0"/>
              </a:rPr>
              <a:t>Know Your Class</a:t>
            </a:r>
          </a:p>
          <a:p>
            <a:pPr marL="0" indent="0">
              <a:buNone/>
            </a:pPr>
            <a:endParaRPr lang="en-US" sz="1300"/>
          </a:p>
        </p:txBody>
      </p:sp>
      <p:sp>
        <p:nvSpPr>
          <p:cNvPr id="5" name="Content Placeholder 2">
            <a:extLst>
              <a:ext uri="{FF2B5EF4-FFF2-40B4-BE49-F238E27FC236}">
                <a16:creationId xmlns:a16="http://schemas.microsoft.com/office/drawing/2014/main" id="{B2EAF292-EBDF-E079-D66E-284C8597BD02}"/>
              </a:ext>
            </a:extLst>
          </p:cNvPr>
          <p:cNvSpPr txBox="1">
            <a:spLocks/>
          </p:cNvSpPr>
          <p:nvPr/>
        </p:nvSpPr>
        <p:spPr>
          <a:xfrm>
            <a:off x="1089782" y="5511800"/>
            <a:ext cx="4265000" cy="4257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300">
                <a:solidFill>
                  <a:srgbClr val="2BB7AA"/>
                </a:solidFill>
                <a:latin typeface="Segoe UI Black" panose="020B0A02040204020203" pitchFamily="34" charset="0"/>
                <a:ea typeface="Segoe UI Black" panose="020B0A02040204020203" pitchFamily="34" charset="0"/>
              </a:rPr>
              <a:t>A legal e-bike: 2–3 wheels, working pedals, seat, max 750-watt motor, class label.</a:t>
            </a:r>
          </a:p>
          <a:p>
            <a:pPr marL="0" indent="0">
              <a:buNone/>
            </a:pPr>
            <a:endParaRPr lang="en-US" sz="1300">
              <a:solidFill>
                <a:srgbClr val="2BB7AA"/>
              </a:solidFill>
            </a:endParaRPr>
          </a:p>
        </p:txBody>
      </p:sp>
    </p:spTree>
    <p:extLst>
      <p:ext uri="{BB962C8B-B14F-4D97-AF65-F5344CB8AC3E}">
        <p14:creationId xmlns:p14="http://schemas.microsoft.com/office/powerpoint/2010/main" val="2419920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30A70-92FE-923B-05DB-36321DDBA3D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28BC489-44D2-00EA-369A-4BD1F875ECF2}"/>
              </a:ext>
            </a:extLst>
          </p:cNvPr>
          <p:cNvSpPr>
            <a:spLocks noGrp="1"/>
          </p:cNvSpPr>
          <p:nvPr>
            <p:ph type="title"/>
          </p:nvPr>
        </p:nvSpPr>
        <p:spPr/>
        <p:txBody>
          <a:bodyPr/>
          <a:lstStyle/>
          <a:p>
            <a:r>
              <a:rPr lang="en-US"/>
              <a:t>Gear Up</a:t>
            </a:r>
          </a:p>
        </p:txBody>
      </p:sp>
      <p:sp>
        <p:nvSpPr>
          <p:cNvPr id="8" name="Shape 2">
            <a:extLst>
              <a:ext uri="{FF2B5EF4-FFF2-40B4-BE49-F238E27FC236}">
                <a16:creationId xmlns:a16="http://schemas.microsoft.com/office/drawing/2014/main" id="{AA48CE70-0B0D-5845-7E1D-10BA351ADD44}"/>
              </a:ext>
            </a:extLst>
          </p:cNvPr>
          <p:cNvSpPr/>
          <p:nvPr/>
        </p:nvSpPr>
        <p:spPr>
          <a:xfrm>
            <a:off x="1234194" y="1820064"/>
            <a:ext cx="5554534" cy="1097280"/>
          </a:xfrm>
          <a:prstGeom prst="rect">
            <a:avLst/>
          </a:prstGeom>
          <a:solidFill>
            <a:srgbClr val="5C2F82"/>
          </a:solidFill>
          <a:ln/>
        </p:spPr>
        <p:txBody>
          <a:bodyPr/>
          <a:lstStyle/>
          <a:p>
            <a:endParaRPr lang="en-US">
              <a:solidFill>
                <a:srgbClr val="5C2F82"/>
              </a:solidFill>
            </a:endParaRPr>
          </a:p>
        </p:txBody>
      </p:sp>
      <p:sp>
        <p:nvSpPr>
          <p:cNvPr id="10" name="Shape 4">
            <a:extLst>
              <a:ext uri="{FF2B5EF4-FFF2-40B4-BE49-F238E27FC236}">
                <a16:creationId xmlns:a16="http://schemas.microsoft.com/office/drawing/2014/main" id="{8FB44DAB-292F-F702-A799-E92A6F44AC89}"/>
              </a:ext>
            </a:extLst>
          </p:cNvPr>
          <p:cNvSpPr/>
          <p:nvPr/>
        </p:nvSpPr>
        <p:spPr>
          <a:xfrm>
            <a:off x="7117325" y="1820064"/>
            <a:ext cx="3840480" cy="1097280"/>
          </a:xfrm>
          <a:prstGeom prst="rect">
            <a:avLst/>
          </a:prstGeom>
          <a:solidFill>
            <a:srgbClr val="5C2F82"/>
          </a:solidFill>
          <a:ln/>
        </p:spPr>
        <p:txBody>
          <a:bodyPr/>
          <a:lstStyle/>
          <a:p>
            <a:endParaRPr lang="en-US">
              <a:solidFill>
                <a:srgbClr val="5C2F82"/>
              </a:solidFill>
            </a:endParaRPr>
          </a:p>
        </p:txBody>
      </p:sp>
      <p:sp>
        <p:nvSpPr>
          <p:cNvPr id="11" name="Text 5">
            <a:extLst>
              <a:ext uri="{FF2B5EF4-FFF2-40B4-BE49-F238E27FC236}">
                <a16:creationId xmlns:a16="http://schemas.microsoft.com/office/drawing/2014/main" id="{16C02050-59A3-45A2-83D3-295521BE6716}"/>
              </a:ext>
            </a:extLst>
          </p:cNvPr>
          <p:cNvSpPr/>
          <p:nvPr/>
        </p:nvSpPr>
        <p:spPr>
          <a:xfrm>
            <a:off x="7300205" y="1865784"/>
            <a:ext cx="3474720" cy="1005840"/>
          </a:xfrm>
          <a:prstGeom prst="rect">
            <a:avLst/>
          </a:prstGeom>
          <a:noFill/>
          <a:ln/>
        </p:spPr>
        <p:txBody>
          <a:bodyPr wrap="square" rtlCol="0" anchor="ctr"/>
          <a:lstStyle/>
          <a:p>
            <a:pPr marL="0" indent="0">
              <a:buNone/>
            </a:pPr>
            <a:r>
              <a:rPr lang="en-US" sz="3600" b="1">
                <a:solidFill>
                  <a:srgbClr val="EE6360"/>
                </a:solidFill>
                <a:latin typeface="Segoe UI Black" panose="020B0A02040204020203" pitchFamily="34" charset="0"/>
                <a:ea typeface="Segoe UI Black" panose="020B0A02040204020203" pitchFamily="34" charset="0"/>
              </a:rPr>
              <a:t>Under 16?</a:t>
            </a:r>
            <a:endParaRPr lang="en-US" sz="3600">
              <a:solidFill>
                <a:srgbClr val="EE6360"/>
              </a:solidFill>
              <a:latin typeface="Segoe UI Black" panose="020B0A02040204020203" pitchFamily="34" charset="0"/>
              <a:ea typeface="Segoe UI Black" panose="020B0A02040204020203" pitchFamily="34" charset="0"/>
            </a:endParaRPr>
          </a:p>
          <a:p>
            <a:pPr marL="0" indent="0">
              <a:buNone/>
            </a:pPr>
            <a:r>
              <a:rPr lang="en-US" sz="1300">
                <a:solidFill>
                  <a:srgbClr val="FFFFFF"/>
                </a:solidFill>
                <a:latin typeface="Segoe UI Black" panose="020B0A02040204020203" pitchFamily="34" charset="0"/>
                <a:ea typeface="Segoe UI Black" panose="020B0A02040204020203" pitchFamily="34" charset="0"/>
              </a:rPr>
              <a:t>Helmet required by Florida Law.</a:t>
            </a:r>
            <a:endParaRPr lang="en-US" sz="3600">
              <a:latin typeface="Segoe UI Black" panose="020B0A02040204020203" pitchFamily="34" charset="0"/>
              <a:ea typeface="Segoe UI Black" panose="020B0A02040204020203" pitchFamily="34" charset="0"/>
            </a:endParaRPr>
          </a:p>
        </p:txBody>
      </p:sp>
      <p:sp>
        <p:nvSpPr>
          <p:cNvPr id="16" name="Text 10">
            <a:extLst>
              <a:ext uri="{FF2B5EF4-FFF2-40B4-BE49-F238E27FC236}">
                <a16:creationId xmlns:a16="http://schemas.microsoft.com/office/drawing/2014/main" id="{96525464-F72F-15BE-A554-6ECF4E281554}"/>
              </a:ext>
            </a:extLst>
          </p:cNvPr>
          <p:cNvSpPr/>
          <p:nvPr/>
        </p:nvSpPr>
        <p:spPr>
          <a:xfrm>
            <a:off x="1116149" y="6200836"/>
            <a:ext cx="4068724" cy="274320"/>
          </a:xfrm>
          <a:prstGeom prst="rect">
            <a:avLst/>
          </a:prstGeom>
          <a:noFill/>
          <a:ln/>
        </p:spPr>
        <p:txBody>
          <a:bodyPr wrap="square" rtlCol="0" anchor="ctr"/>
          <a:lstStyle/>
          <a:p>
            <a:pPr marL="0" indent="0">
              <a:buNone/>
            </a:pPr>
            <a:r>
              <a:rPr lang="en-US" sz="1000" i="1">
                <a:solidFill>
                  <a:schemeClr val="bg1"/>
                </a:solidFill>
                <a:latin typeface="Segoe UI" panose="020B0502040204020203" pitchFamily="34" charset="0"/>
                <a:ea typeface="Calibri" pitchFamily="34" charset="-122"/>
                <a:cs typeface="Segoe UI" panose="020B0502040204020203" pitchFamily="34" charset="0"/>
              </a:rPr>
              <a:t>Source: National Safety Council; Florida Statute 316.2065</a:t>
            </a:r>
          </a:p>
        </p:txBody>
      </p:sp>
      <p:sp>
        <p:nvSpPr>
          <p:cNvPr id="9" name="Text 3">
            <a:extLst>
              <a:ext uri="{FF2B5EF4-FFF2-40B4-BE49-F238E27FC236}">
                <a16:creationId xmlns:a16="http://schemas.microsoft.com/office/drawing/2014/main" id="{3A4C25B8-A6D0-0022-FC0F-9B15830053AD}"/>
              </a:ext>
            </a:extLst>
          </p:cNvPr>
          <p:cNvSpPr/>
          <p:nvPr/>
        </p:nvSpPr>
        <p:spPr>
          <a:xfrm>
            <a:off x="1417073" y="1865784"/>
            <a:ext cx="5316235" cy="1005840"/>
          </a:xfrm>
          <a:prstGeom prst="rect">
            <a:avLst/>
          </a:prstGeom>
          <a:noFill/>
          <a:ln/>
        </p:spPr>
        <p:txBody>
          <a:bodyPr wrap="square" rtlCol="0" anchor="ctr"/>
          <a:lstStyle/>
          <a:p>
            <a:pPr marL="0" indent="0">
              <a:buNone/>
            </a:pPr>
            <a:r>
              <a:rPr lang="en-US" sz="3600" b="1">
                <a:solidFill>
                  <a:srgbClr val="EE6360"/>
                </a:solidFill>
                <a:latin typeface="Segoe UI Black" panose="020B0A02040204020203" pitchFamily="34" charset="0"/>
                <a:ea typeface="Segoe UI Black" panose="020B0A02040204020203" pitchFamily="34" charset="0"/>
              </a:rPr>
              <a:t>85–88%</a:t>
            </a:r>
            <a:endParaRPr lang="en-US" sz="3600">
              <a:solidFill>
                <a:srgbClr val="EE6360"/>
              </a:solidFill>
              <a:latin typeface="Segoe UI Black" panose="020B0A02040204020203" pitchFamily="34" charset="0"/>
              <a:ea typeface="Segoe UI Black" panose="020B0A02040204020203" pitchFamily="34" charset="0"/>
            </a:endParaRPr>
          </a:p>
          <a:p>
            <a:pPr marL="0" indent="0">
              <a:buNone/>
            </a:pPr>
            <a:r>
              <a:rPr lang="en-US" sz="1300">
                <a:solidFill>
                  <a:srgbClr val="FFFFFF"/>
                </a:solidFill>
                <a:latin typeface="Segoe UI Black" panose="020B0A02040204020203" pitchFamily="34" charset="0"/>
                <a:ea typeface="Segoe UI Black" panose="020B0A02040204020203" pitchFamily="34" charset="0"/>
              </a:rPr>
              <a:t>reduction in head injury risk with a helmet.</a:t>
            </a:r>
            <a:endParaRPr lang="en-US" sz="3600">
              <a:latin typeface="Segoe UI Black" panose="020B0A02040204020203" pitchFamily="34" charset="0"/>
              <a:ea typeface="Segoe UI Black" panose="020B0A02040204020203" pitchFamily="34" charset="0"/>
            </a:endParaRPr>
          </a:p>
        </p:txBody>
      </p:sp>
      <p:sp>
        <p:nvSpPr>
          <p:cNvPr id="2" name="Shape 6">
            <a:extLst>
              <a:ext uri="{FF2B5EF4-FFF2-40B4-BE49-F238E27FC236}">
                <a16:creationId xmlns:a16="http://schemas.microsoft.com/office/drawing/2014/main" id="{3CCB13C2-DE09-73B7-1070-D5A3A38373C4}"/>
              </a:ext>
            </a:extLst>
          </p:cNvPr>
          <p:cNvSpPr/>
          <p:nvPr/>
        </p:nvSpPr>
        <p:spPr>
          <a:xfrm>
            <a:off x="1234194" y="3096924"/>
            <a:ext cx="3025123" cy="3106077"/>
          </a:xfrm>
          <a:prstGeom prst="rect">
            <a:avLst/>
          </a:prstGeom>
          <a:solidFill>
            <a:srgbClr val="F5F7FA"/>
          </a:solidFill>
          <a:ln/>
          <a:effectLst>
            <a:outerShdw blurRad="50800" dist="25400" dir="8100000" algn="bl" rotWithShape="0">
              <a:srgbClr val="000000">
                <a:alpha val="8000"/>
              </a:srgbClr>
            </a:outerShdw>
          </a:effectLst>
        </p:spPr>
        <p:txBody>
          <a:bodyPr/>
          <a:lstStyle/>
          <a:p>
            <a:endParaRPr lang="en-US"/>
          </a:p>
        </p:txBody>
      </p:sp>
      <p:sp>
        <p:nvSpPr>
          <p:cNvPr id="3" name="Shape 7">
            <a:extLst>
              <a:ext uri="{FF2B5EF4-FFF2-40B4-BE49-F238E27FC236}">
                <a16:creationId xmlns:a16="http://schemas.microsoft.com/office/drawing/2014/main" id="{EFE9663E-39B5-7AE9-B335-9E65CA2A9E35}"/>
              </a:ext>
            </a:extLst>
          </p:cNvPr>
          <p:cNvSpPr/>
          <p:nvPr/>
        </p:nvSpPr>
        <p:spPr>
          <a:xfrm>
            <a:off x="1234194" y="3096924"/>
            <a:ext cx="3025123" cy="486181"/>
          </a:xfrm>
          <a:prstGeom prst="rect">
            <a:avLst/>
          </a:prstGeom>
          <a:solidFill>
            <a:srgbClr val="EE6360"/>
          </a:solidFill>
          <a:ln/>
        </p:spPr>
        <p:txBody>
          <a:bodyPr/>
          <a:lstStyle/>
          <a:p>
            <a:endParaRPr lang="en-US"/>
          </a:p>
        </p:txBody>
      </p:sp>
      <p:sp>
        <p:nvSpPr>
          <p:cNvPr id="4" name="Text 8">
            <a:extLst>
              <a:ext uri="{FF2B5EF4-FFF2-40B4-BE49-F238E27FC236}">
                <a16:creationId xmlns:a16="http://schemas.microsoft.com/office/drawing/2014/main" id="{9EF94FE4-3600-129A-2CE4-55B1A785D3D2}"/>
              </a:ext>
            </a:extLst>
          </p:cNvPr>
          <p:cNvSpPr/>
          <p:nvPr/>
        </p:nvSpPr>
        <p:spPr>
          <a:xfrm>
            <a:off x="1396254" y="3118532"/>
            <a:ext cx="2701003" cy="453769"/>
          </a:xfrm>
          <a:prstGeom prst="rect">
            <a:avLst/>
          </a:prstGeom>
          <a:noFill/>
          <a:ln/>
        </p:spPr>
        <p:txBody>
          <a:bodyPr wrap="square" rtlCol="0" anchor="ctr"/>
          <a:lstStyle/>
          <a:p>
            <a:pPr marL="0" indent="0">
              <a:buNone/>
            </a:pPr>
            <a:r>
              <a:rPr lang="en-US">
                <a:solidFill>
                  <a:srgbClr val="FFFFFF"/>
                </a:solidFill>
                <a:latin typeface="Segoe UI Black" panose="020B0A02040204020203" pitchFamily="34" charset="0"/>
                <a:ea typeface="Segoe UI Black" panose="020B0A02040204020203" pitchFamily="34" charset="0"/>
                <a:cs typeface="Trebuchet MS" pitchFamily="34" charset="-120"/>
              </a:rPr>
              <a:t>Helmet</a:t>
            </a:r>
            <a:endParaRPr lang="en-US">
              <a:latin typeface="Segoe UI Black" panose="020B0A02040204020203" pitchFamily="34" charset="0"/>
              <a:ea typeface="Segoe UI Black" panose="020B0A02040204020203" pitchFamily="34" charset="0"/>
            </a:endParaRPr>
          </a:p>
        </p:txBody>
      </p:sp>
      <p:sp>
        <p:nvSpPr>
          <p:cNvPr id="6" name="Text 9">
            <a:extLst>
              <a:ext uri="{FF2B5EF4-FFF2-40B4-BE49-F238E27FC236}">
                <a16:creationId xmlns:a16="http://schemas.microsoft.com/office/drawing/2014/main" id="{E40B376C-7788-65E4-5C77-E18F6AC97C2F}"/>
              </a:ext>
            </a:extLst>
          </p:cNvPr>
          <p:cNvSpPr/>
          <p:nvPr/>
        </p:nvSpPr>
        <p:spPr>
          <a:xfrm>
            <a:off x="1396254" y="3691145"/>
            <a:ext cx="2855263" cy="1728642"/>
          </a:xfrm>
          <a:prstGeom prst="rect">
            <a:avLst/>
          </a:prstGeom>
          <a:noFill/>
          <a:ln/>
        </p:spPr>
        <p:txBody>
          <a:bodyPr wrap="square" rtlCol="0" anchor="t"/>
          <a:lstStyle/>
          <a:p>
            <a:pPr marL="0" indent="0">
              <a:buNone/>
            </a:pPr>
            <a:r>
              <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Your brain is the most important thing </a:t>
            </a:r>
            <a:r>
              <a:rPr lang="en-US" sz="1600">
                <a:solidFill>
                  <a:srgbClr val="5C2F82"/>
                </a:solidFill>
                <a:latin typeface="Segoe UI Light" panose="020B0502040204020203" pitchFamily="34" charset="0"/>
                <a:ea typeface="Calibri" pitchFamily="34" charset="-122"/>
                <a:cs typeface="Segoe UI Light" panose="020B0502040204020203" pitchFamily="34" charset="0"/>
              </a:rPr>
              <a:t>you carry. Use the 2-V-2 fit check. E-bikes are faster, so consider a full-coverage helmet.</a:t>
            </a:r>
            <a:endParaRPr lang="en-US" sz="1600">
              <a:solidFill>
                <a:srgbClr val="5C2F82"/>
              </a:solidFill>
              <a:latin typeface="Segoe UI Light" panose="020B0502040204020203" pitchFamily="34" charset="0"/>
              <a:cs typeface="Segoe UI Light" panose="020B0502040204020203" pitchFamily="34" charset="0"/>
            </a:endParaRPr>
          </a:p>
        </p:txBody>
      </p:sp>
      <p:sp>
        <p:nvSpPr>
          <p:cNvPr id="7" name="Shape 10">
            <a:extLst>
              <a:ext uri="{FF2B5EF4-FFF2-40B4-BE49-F238E27FC236}">
                <a16:creationId xmlns:a16="http://schemas.microsoft.com/office/drawing/2014/main" id="{6F505697-EEC8-B449-83C4-8038B3FB624E}"/>
              </a:ext>
            </a:extLst>
          </p:cNvPr>
          <p:cNvSpPr/>
          <p:nvPr/>
        </p:nvSpPr>
        <p:spPr>
          <a:xfrm>
            <a:off x="4583438" y="3096924"/>
            <a:ext cx="3025123" cy="3103912"/>
          </a:xfrm>
          <a:prstGeom prst="rect">
            <a:avLst/>
          </a:prstGeom>
          <a:solidFill>
            <a:srgbClr val="F5F7FA"/>
          </a:solidFill>
          <a:ln/>
          <a:effectLst>
            <a:outerShdw blurRad="50800" dist="25400" dir="8100000" algn="bl" rotWithShape="0">
              <a:srgbClr val="000000">
                <a:alpha val="8000"/>
              </a:srgbClr>
            </a:outerShdw>
          </a:effectLst>
        </p:spPr>
        <p:txBody>
          <a:bodyPr/>
          <a:lstStyle/>
          <a:p>
            <a:endParaRPr lang="en-US">
              <a:latin typeface="Segoe UI Light" panose="020B0502040204020203" pitchFamily="34" charset="0"/>
              <a:cs typeface="Segoe UI Light" panose="020B0502040204020203" pitchFamily="34" charset="0"/>
            </a:endParaRPr>
          </a:p>
        </p:txBody>
      </p:sp>
      <p:sp>
        <p:nvSpPr>
          <p:cNvPr id="14" name="Shape 11">
            <a:extLst>
              <a:ext uri="{FF2B5EF4-FFF2-40B4-BE49-F238E27FC236}">
                <a16:creationId xmlns:a16="http://schemas.microsoft.com/office/drawing/2014/main" id="{11AA2DEA-ED83-207A-DD75-FD81A289AE3E}"/>
              </a:ext>
            </a:extLst>
          </p:cNvPr>
          <p:cNvSpPr/>
          <p:nvPr/>
        </p:nvSpPr>
        <p:spPr>
          <a:xfrm>
            <a:off x="4583438" y="3096924"/>
            <a:ext cx="3025123" cy="486181"/>
          </a:xfrm>
          <a:prstGeom prst="rect">
            <a:avLst/>
          </a:prstGeom>
          <a:solidFill>
            <a:srgbClr val="5C2F82"/>
          </a:solidFill>
          <a:ln/>
        </p:spPr>
        <p:txBody>
          <a:bodyPr/>
          <a:lstStyle/>
          <a:p>
            <a:endParaRPr lang="en-US"/>
          </a:p>
        </p:txBody>
      </p:sp>
      <p:sp>
        <p:nvSpPr>
          <p:cNvPr id="17" name="Text 12">
            <a:extLst>
              <a:ext uri="{FF2B5EF4-FFF2-40B4-BE49-F238E27FC236}">
                <a16:creationId xmlns:a16="http://schemas.microsoft.com/office/drawing/2014/main" id="{3F0C4E52-D238-24E6-DD9D-6AD6A20DB5CE}"/>
              </a:ext>
            </a:extLst>
          </p:cNvPr>
          <p:cNvSpPr/>
          <p:nvPr/>
        </p:nvSpPr>
        <p:spPr>
          <a:xfrm>
            <a:off x="4745498" y="3118532"/>
            <a:ext cx="2701003" cy="453769"/>
          </a:xfrm>
          <a:prstGeom prst="rect">
            <a:avLst/>
          </a:prstGeom>
          <a:noFill/>
          <a:ln/>
        </p:spPr>
        <p:txBody>
          <a:bodyPr wrap="square" rtlCol="0" anchor="ctr"/>
          <a:lstStyle/>
          <a:p>
            <a:pPr marL="0" indent="0">
              <a:buNone/>
            </a:pPr>
            <a:r>
              <a:rPr lang="en-US">
                <a:solidFill>
                  <a:srgbClr val="FFFFFF"/>
                </a:solidFill>
                <a:latin typeface="Segoe UI Black" panose="020B0A02040204020203" pitchFamily="34" charset="0"/>
                <a:ea typeface="Segoe UI Black" panose="020B0A02040204020203" pitchFamily="34" charset="0"/>
                <a:cs typeface="Trebuchet MS" pitchFamily="34" charset="-120"/>
              </a:rPr>
              <a:t>Lights</a:t>
            </a:r>
            <a:endParaRPr lang="en-US">
              <a:latin typeface="Segoe UI Black" panose="020B0A02040204020203" pitchFamily="34" charset="0"/>
              <a:ea typeface="Segoe UI Black" panose="020B0A02040204020203" pitchFamily="34" charset="0"/>
            </a:endParaRPr>
          </a:p>
        </p:txBody>
      </p:sp>
      <p:sp>
        <p:nvSpPr>
          <p:cNvPr id="18" name="Text 13">
            <a:extLst>
              <a:ext uri="{FF2B5EF4-FFF2-40B4-BE49-F238E27FC236}">
                <a16:creationId xmlns:a16="http://schemas.microsoft.com/office/drawing/2014/main" id="{A78BB8C5-DD48-23E0-3238-C8BE5B4AD290}"/>
              </a:ext>
            </a:extLst>
          </p:cNvPr>
          <p:cNvSpPr/>
          <p:nvPr/>
        </p:nvSpPr>
        <p:spPr>
          <a:xfrm>
            <a:off x="4745498" y="3691145"/>
            <a:ext cx="2701003" cy="1728642"/>
          </a:xfrm>
          <a:prstGeom prst="rect">
            <a:avLst/>
          </a:prstGeom>
          <a:noFill/>
          <a:ln/>
        </p:spPr>
        <p:txBody>
          <a:bodyPr wrap="square" rtlCol="0" anchor="t"/>
          <a:lstStyle/>
          <a:p>
            <a:r>
              <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White front, red rear. </a:t>
            </a:r>
            <a:r>
              <a:rPr lang="en-US" sz="1600">
                <a:solidFill>
                  <a:srgbClr val="5C2F82"/>
                </a:solidFill>
                <a:latin typeface="Segoe UI Light" panose="020B0502040204020203" pitchFamily="34" charset="0"/>
                <a:ea typeface="Calibri" pitchFamily="34" charset="-122"/>
                <a:cs typeface="Segoe UI Light" panose="020B0502040204020203" pitchFamily="34" charset="0"/>
              </a:rPr>
              <a:t>Required by law between dusk and dawn. Always keep backup lights on your bike.</a:t>
            </a:r>
          </a:p>
        </p:txBody>
      </p:sp>
      <p:sp>
        <p:nvSpPr>
          <p:cNvPr id="19" name="Shape 14">
            <a:extLst>
              <a:ext uri="{FF2B5EF4-FFF2-40B4-BE49-F238E27FC236}">
                <a16:creationId xmlns:a16="http://schemas.microsoft.com/office/drawing/2014/main" id="{E57B6B21-CB5F-61EE-5B49-46F3C3BC4CC5}"/>
              </a:ext>
            </a:extLst>
          </p:cNvPr>
          <p:cNvSpPr/>
          <p:nvPr/>
        </p:nvSpPr>
        <p:spPr>
          <a:xfrm>
            <a:off x="7932682" y="3096924"/>
            <a:ext cx="3025123" cy="3103912"/>
          </a:xfrm>
          <a:prstGeom prst="rect">
            <a:avLst/>
          </a:prstGeom>
          <a:solidFill>
            <a:srgbClr val="F5F7FA"/>
          </a:solidFill>
          <a:ln/>
          <a:effectLst>
            <a:outerShdw blurRad="50800" dist="25400" dir="8100000" algn="bl" rotWithShape="0">
              <a:srgbClr val="000000">
                <a:alpha val="8000"/>
              </a:srgbClr>
            </a:outerShdw>
          </a:effectLst>
        </p:spPr>
        <p:txBody>
          <a:bodyPr/>
          <a:lstStyle/>
          <a:p>
            <a:endParaRPr lang="en-US"/>
          </a:p>
        </p:txBody>
      </p:sp>
      <p:sp>
        <p:nvSpPr>
          <p:cNvPr id="20" name="Shape 15">
            <a:extLst>
              <a:ext uri="{FF2B5EF4-FFF2-40B4-BE49-F238E27FC236}">
                <a16:creationId xmlns:a16="http://schemas.microsoft.com/office/drawing/2014/main" id="{0DE7D811-EB5C-5B43-BE17-B757DDF9F2DC}"/>
              </a:ext>
            </a:extLst>
          </p:cNvPr>
          <p:cNvSpPr/>
          <p:nvPr/>
        </p:nvSpPr>
        <p:spPr>
          <a:xfrm>
            <a:off x="7932682" y="3096924"/>
            <a:ext cx="3025123" cy="486181"/>
          </a:xfrm>
          <a:prstGeom prst="rect">
            <a:avLst/>
          </a:prstGeom>
          <a:solidFill>
            <a:srgbClr val="CDDA64"/>
          </a:solidFill>
          <a:ln/>
        </p:spPr>
        <p:txBody>
          <a:bodyPr/>
          <a:lstStyle/>
          <a:p>
            <a:endParaRPr lang="en-US"/>
          </a:p>
        </p:txBody>
      </p:sp>
      <p:sp>
        <p:nvSpPr>
          <p:cNvPr id="22" name="Text 16">
            <a:extLst>
              <a:ext uri="{FF2B5EF4-FFF2-40B4-BE49-F238E27FC236}">
                <a16:creationId xmlns:a16="http://schemas.microsoft.com/office/drawing/2014/main" id="{A71FF61A-2FB8-5960-29EA-560814012041}"/>
              </a:ext>
            </a:extLst>
          </p:cNvPr>
          <p:cNvSpPr/>
          <p:nvPr/>
        </p:nvSpPr>
        <p:spPr>
          <a:xfrm>
            <a:off x="8094742" y="3118532"/>
            <a:ext cx="2701003" cy="453769"/>
          </a:xfrm>
          <a:prstGeom prst="rect">
            <a:avLst/>
          </a:prstGeom>
          <a:noFill/>
          <a:ln/>
        </p:spPr>
        <p:txBody>
          <a:bodyPr wrap="square" rtlCol="0" anchor="ctr"/>
          <a:lstStyle/>
          <a:p>
            <a:pPr marL="0" indent="0">
              <a:buNone/>
            </a:pPr>
            <a:r>
              <a:rPr lang="en-US">
                <a:solidFill>
                  <a:srgbClr val="5C2F82"/>
                </a:solidFill>
                <a:latin typeface="Segoe UI Black" panose="020B0A02040204020203" pitchFamily="34" charset="0"/>
                <a:ea typeface="Segoe UI Black" panose="020B0A02040204020203" pitchFamily="34" charset="0"/>
                <a:cs typeface="Trebuchet MS" pitchFamily="34" charset="-120"/>
              </a:rPr>
              <a:t>Visibility</a:t>
            </a:r>
            <a:endParaRPr lang="en-US">
              <a:solidFill>
                <a:srgbClr val="5C2F82"/>
              </a:solidFill>
              <a:latin typeface="Segoe UI Black" panose="020B0A02040204020203" pitchFamily="34" charset="0"/>
              <a:ea typeface="Segoe UI Black" panose="020B0A02040204020203" pitchFamily="34" charset="0"/>
            </a:endParaRPr>
          </a:p>
        </p:txBody>
      </p:sp>
      <p:sp>
        <p:nvSpPr>
          <p:cNvPr id="23" name="Text 17">
            <a:extLst>
              <a:ext uri="{FF2B5EF4-FFF2-40B4-BE49-F238E27FC236}">
                <a16:creationId xmlns:a16="http://schemas.microsoft.com/office/drawing/2014/main" id="{653A75FD-8F1B-D98B-DA06-EDC25EC276C7}"/>
              </a:ext>
            </a:extLst>
          </p:cNvPr>
          <p:cNvSpPr/>
          <p:nvPr/>
        </p:nvSpPr>
        <p:spPr>
          <a:xfrm>
            <a:off x="8094742" y="3691145"/>
            <a:ext cx="2701003" cy="1728642"/>
          </a:xfrm>
          <a:prstGeom prst="rect">
            <a:avLst/>
          </a:prstGeom>
          <a:noFill/>
          <a:ln/>
        </p:spPr>
        <p:txBody>
          <a:bodyPr wrap="square" rtlCol="0" anchor="t"/>
          <a:lstStyle/>
          <a:p>
            <a:pPr marL="0" indent="0">
              <a:buNone/>
            </a:pPr>
            <a:r>
              <a:rPr lang="en-US" sz="1600">
                <a:solidFill>
                  <a:srgbClr val="5C2F82"/>
                </a:solidFill>
                <a:latin typeface="Segoe UI Black" panose="020B0A02040204020203" pitchFamily="34" charset="0"/>
                <a:ea typeface="Segoe UI Black" panose="020B0A02040204020203" pitchFamily="34" charset="0"/>
                <a:cs typeface="Segoe UI Light" panose="020B0502040204020203" pitchFamily="34" charset="0"/>
              </a:rPr>
              <a:t>Bright clothing, reflective tape or bands</a:t>
            </a:r>
            <a:r>
              <a:rPr lang="en-US" sz="1600">
                <a:solidFill>
                  <a:srgbClr val="5C2F82"/>
                </a:solidFill>
                <a:latin typeface="Segoe UI Light" panose="020B0502040204020203" pitchFamily="34" charset="0"/>
                <a:ea typeface="Calibri" pitchFamily="34" charset="-122"/>
                <a:cs typeface="Segoe UI Light" panose="020B0502040204020203" pitchFamily="34" charset="0"/>
              </a:rPr>
              <a:t>. If drivers can't see you, they can't avoid you.</a:t>
            </a:r>
            <a:endParaRPr lang="en-US" sz="1600">
              <a:solidFill>
                <a:srgbClr val="5C2F82"/>
              </a:solidFill>
              <a:latin typeface="Segoe UI Light" panose="020B0502040204020203" pitchFamily="34" charset="0"/>
              <a:cs typeface="Segoe UI Light" panose="020B0502040204020203" pitchFamily="34" charset="0"/>
            </a:endParaRPr>
          </a:p>
        </p:txBody>
      </p:sp>
      <p:pic>
        <p:nvPicPr>
          <p:cNvPr id="25" name="Picture 24">
            <a:extLst>
              <a:ext uri="{FF2B5EF4-FFF2-40B4-BE49-F238E27FC236}">
                <a16:creationId xmlns:a16="http://schemas.microsoft.com/office/drawing/2014/main" id="{71ED5476-B199-12F0-6671-98108571A2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5378" y="4861021"/>
            <a:ext cx="2029203" cy="902285"/>
          </a:xfrm>
          <a:prstGeom prst="rect">
            <a:avLst/>
          </a:prstGeom>
        </p:spPr>
      </p:pic>
      <p:sp>
        <p:nvSpPr>
          <p:cNvPr id="27" name="Rectangle 26">
            <a:extLst>
              <a:ext uri="{FF2B5EF4-FFF2-40B4-BE49-F238E27FC236}">
                <a16:creationId xmlns:a16="http://schemas.microsoft.com/office/drawing/2014/main" id="{36624254-C6D6-9D51-9516-5ECE11A5E2FE}"/>
              </a:ext>
            </a:extLst>
          </p:cNvPr>
          <p:cNvSpPr/>
          <p:nvPr/>
        </p:nvSpPr>
        <p:spPr>
          <a:xfrm>
            <a:off x="10957805" y="5619783"/>
            <a:ext cx="967926" cy="583218"/>
          </a:xfrm>
          <a:prstGeom prst="rect">
            <a:avLst/>
          </a:prstGeom>
          <a:solidFill>
            <a:srgbClr val="2BB7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E04060F-DDD4-379A-45D1-DEA54E37F6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8892" y="4691353"/>
            <a:ext cx="1675144" cy="1675144"/>
          </a:xfrm>
          <a:prstGeom prst="rect">
            <a:avLst/>
          </a:prstGeom>
        </p:spPr>
      </p:pic>
      <p:sp>
        <p:nvSpPr>
          <p:cNvPr id="13" name="Rectangle 12">
            <a:extLst>
              <a:ext uri="{FF2B5EF4-FFF2-40B4-BE49-F238E27FC236}">
                <a16:creationId xmlns:a16="http://schemas.microsoft.com/office/drawing/2014/main" id="{6E32A4AD-3FC4-363A-E88D-6EDC915F6405}"/>
              </a:ext>
            </a:extLst>
          </p:cNvPr>
          <p:cNvSpPr/>
          <p:nvPr/>
        </p:nvSpPr>
        <p:spPr>
          <a:xfrm>
            <a:off x="9424555" y="5619783"/>
            <a:ext cx="1513232" cy="583218"/>
          </a:xfrm>
          <a:prstGeom prst="rect">
            <a:avLst/>
          </a:prstGeom>
          <a:solidFill>
            <a:srgbClr val="F5F7FA"/>
          </a:solidFill>
          <a:ln/>
          <a:effectLst/>
        </p:spPr>
        <p:txBody>
          <a:bodyPr/>
          <a:lstStyle/>
          <a:p>
            <a:endParaRPr lang="en-US">
              <a:solidFill>
                <a:schemeClr val="tx1"/>
              </a:solidFill>
            </a:endParaRPr>
          </a:p>
        </p:txBody>
      </p:sp>
      <p:pic>
        <p:nvPicPr>
          <p:cNvPr id="26" name="Picture 25">
            <a:extLst>
              <a:ext uri="{FF2B5EF4-FFF2-40B4-BE49-F238E27FC236}">
                <a16:creationId xmlns:a16="http://schemas.microsoft.com/office/drawing/2014/main" id="{2C50FC7D-E75B-61F0-E415-60CC56EB271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706754" y="3726320"/>
            <a:ext cx="2701002" cy="2701002"/>
          </a:xfrm>
          <a:prstGeom prst="rect">
            <a:avLst/>
          </a:prstGeom>
        </p:spPr>
      </p:pic>
    </p:spTree>
    <p:extLst>
      <p:ext uri="{BB962C8B-B14F-4D97-AF65-F5344CB8AC3E}">
        <p14:creationId xmlns:p14="http://schemas.microsoft.com/office/powerpoint/2010/main" val="2410264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22DEB-A22D-D0B9-8D8B-8CA1BF70B3C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3181ADD-4356-8C03-3DD2-05822AA219A4}"/>
              </a:ext>
            </a:extLst>
          </p:cNvPr>
          <p:cNvSpPr>
            <a:spLocks noGrp="1"/>
          </p:cNvSpPr>
          <p:nvPr>
            <p:ph type="title"/>
          </p:nvPr>
        </p:nvSpPr>
        <p:spPr>
          <a:xfrm>
            <a:off x="831850" y="982374"/>
            <a:ext cx="10515600" cy="2852737"/>
          </a:xfrm>
        </p:spPr>
        <p:txBody>
          <a:bodyPr/>
          <a:lstStyle/>
          <a:p>
            <a:r>
              <a:rPr lang="en-US"/>
              <a:t>Predictability</a:t>
            </a:r>
            <a:br>
              <a:rPr lang="en-US"/>
            </a:br>
            <a:r>
              <a:rPr lang="en-US"/>
              <a:t>is Safety</a:t>
            </a:r>
          </a:p>
        </p:txBody>
      </p:sp>
      <p:sp>
        <p:nvSpPr>
          <p:cNvPr id="7" name="Text Placeholder 6">
            <a:extLst>
              <a:ext uri="{FF2B5EF4-FFF2-40B4-BE49-F238E27FC236}">
                <a16:creationId xmlns:a16="http://schemas.microsoft.com/office/drawing/2014/main" id="{A947E4CA-8E8B-0756-C7E2-4088C837FDF5}"/>
              </a:ext>
            </a:extLst>
          </p:cNvPr>
          <p:cNvSpPr>
            <a:spLocks noGrp="1"/>
          </p:cNvSpPr>
          <p:nvPr>
            <p:ph type="body" idx="1"/>
          </p:nvPr>
        </p:nvSpPr>
        <p:spPr>
          <a:xfrm>
            <a:off x="831850" y="4104555"/>
            <a:ext cx="5735205" cy="1686646"/>
          </a:xfrm>
        </p:spPr>
        <p:txBody>
          <a:bodyPr>
            <a:normAutofit fontScale="70000" lnSpcReduction="20000"/>
          </a:bodyPr>
          <a:lstStyle/>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You can't control the car behind you.</a:t>
            </a:r>
          </a:p>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You can't control a distracted driver.</a:t>
            </a:r>
          </a:p>
          <a:p>
            <a:endPar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endParaRPr>
          </a:p>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But you can control how predictable you are</a:t>
            </a:r>
          </a:p>
          <a:p>
            <a:r>
              <a:rPr lang="en-US" sz="2900">
                <a:solidFill>
                  <a:schemeClr val="bg1"/>
                </a:solidFill>
                <a:latin typeface="Segoe UI Light" panose="020B0502040204020203" pitchFamily="34" charset="0"/>
                <a:ea typeface="Segoe UI Black" panose="020B0A02040204020203" pitchFamily="34" charset="0"/>
                <a:cs typeface="Segoe UI Light" panose="020B0502040204020203" pitchFamily="34" charset="0"/>
              </a:rPr>
              <a:t>and how defensively you ride.</a:t>
            </a:r>
          </a:p>
          <a:p>
            <a:endParaRPr lang="en-US">
              <a:solidFill>
                <a:schemeClr val="bg1"/>
              </a:solidFill>
            </a:endParaRPr>
          </a:p>
        </p:txBody>
      </p:sp>
      <p:pic>
        <p:nvPicPr>
          <p:cNvPr id="3" name="Picture 2">
            <a:extLst>
              <a:ext uri="{FF2B5EF4-FFF2-40B4-BE49-F238E27FC236}">
                <a16:creationId xmlns:a16="http://schemas.microsoft.com/office/drawing/2014/main" id="{ACD6AB8D-9F49-08C9-EBFE-0D9B048ED5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316" y="367357"/>
            <a:ext cx="7502358" cy="5835784"/>
          </a:xfrm>
          <a:prstGeom prst="rect">
            <a:avLst/>
          </a:prstGeom>
        </p:spPr>
      </p:pic>
    </p:spTree>
    <p:extLst>
      <p:ext uri="{BB962C8B-B14F-4D97-AF65-F5344CB8AC3E}">
        <p14:creationId xmlns:p14="http://schemas.microsoft.com/office/powerpoint/2010/main" val="1821459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7C657-4F96-4BAB-4971-7F3A58F9611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E6209F0-2BE1-E1FD-D147-A5F6795EE5FD}"/>
              </a:ext>
            </a:extLst>
          </p:cNvPr>
          <p:cNvSpPr>
            <a:spLocks noGrp="1"/>
          </p:cNvSpPr>
          <p:nvPr>
            <p:ph type="title"/>
          </p:nvPr>
        </p:nvSpPr>
        <p:spPr/>
        <p:txBody>
          <a:bodyPr/>
          <a:lstStyle/>
          <a:p>
            <a:r>
              <a:rPr lang="en-US"/>
              <a:t>Ride Defensively</a:t>
            </a:r>
          </a:p>
        </p:txBody>
      </p:sp>
      <p:sp>
        <p:nvSpPr>
          <p:cNvPr id="7" name="Shape 3">
            <a:extLst>
              <a:ext uri="{FF2B5EF4-FFF2-40B4-BE49-F238E27FC236}">
                <a16:creationId xmlns:a16="http://schemas.microsoft.com/office/drawing/2014/main" id="{DC729B1F-4FFF-3FE9-0D7B-477B0608C750}"/>
              </a:ext>
            </a:extLst>
          </p:cNvPr>
          <p:cNvSpPr/>
          <p:nvPr/>
        </p:nvSpPr>
        <p:spPr>
          <a:xfrm>
            <a:off x="1095824" y="1763840"/>
            <a:ext cx="411480" cy="411480"/>
          </a:xfrm>
          <a:prstGeom prst="ellipse">
            <a:avLst/>
          </a:prstGeom>
          <a:solidFill>
            <a:srgbClr val="2BB7AA"/>
          </a:solidFill>
          <a:ln>
            <a:noFill/>
          </a:ln>
        </p:spPr>
        <p:txBody>
          <a:bodyPr/>
          <a:lstStyle/>
          <a:p>
            <a:endParaRPr lang="en-US"/>
          </a:p>
        </p:txBody>
      </p:sp>
      <p:sp>
        <p:nvSpPr>
          <p:cNvPr id="8" name="Text 4">
            <a:extLst>
              <a:ext uri="{FF2B5EF4-FFF2-40B4-BE49-F238E27FC236}">
                <a16:creationId xmlns:a16="http://schemas.microsoft.com/office/drawing/2014/main" id="{2ABF5DEF-2218-BB35-7BB5-24F6B59FC29A}"/>
              </a:ext>
            </a:extLst>
          </p:cNvPr>
          <p:cNvSpPr/>
          <p:nvPr/>
        </p:nvSpPr>
        <p:spPr>
          <a:xfrm>
            <a:off x="1095824" y="1763840"/>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1</a:t>
            </a:r>
            <a:endParaRPr lang="en-US" sz="1800">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9DE731A1-2445-F2FD-7B0C-5F85B884DB52}"/>
              </a:ext>
            </a:extLst>
          </p:cNvPr>
          <p:cNvSpPr/>
          <p:nvPr/>
        </p:nvSpPr>
        <p:spPr>
          <a:xfrm>
            <a:off x="1690183" y="1690688"/>
            <a:ext cx="7989643" cy="594360"/>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Scan for hazards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Debris, potholes, parked cars, animals, construction. Look ahead, not just in front of your wheel.</a:t>
            </a:r>
          </a:p>
        </p:txBody>
      </p:sp>
      <p:sp>
        <p:nvSpPr>
          <p:cNvPr id="10" name="Shape 6">
            <a:extLst>
              <a:ext uri="{FF2B5EF4-FFF2-40B4-BE49-F238E27FC236}">
                <a16:creationId xmlns:a16="http://schemas.microsoft.com/office/drawing/2014/main" id="{C2B9689F-F86E-8DDB-7DC2-850D23E2A525}"/>
              </a:ext>
            </a:extLst>
          </p:cNvPr>
          <p:cNvSpPr/>
          <p:nvPr/>
        </p:nvSpPr>
        <p:spPr>
          <a:xfrm>
            <a:off x="958664" y="2403920"/>
            <a:ext cx="8802702" cy="594360"/>
          </a:xfrm>
          <a:prstGeom prst="rect">
            <a:avLst/>
          </a:prstGeom>
          <a:solidFill>
            <a:srgbClr val="EFEABA"/>
          </a:solidFill>
          <a:ln/>
        </p:spPr>
        <p:txBody>
          <a:bodyPr/>
          <a:lstStyle/>
          <a:p>
            <a:endParaRPr lang="en-US"/>
          </a:p>
        </p:txBody>
      </p:sp>
      <p:sp>
        <p:nvSpPr>
          <p:cNvPr id="11" name="Shape 7">
            <a:extLst>
              <a:ext uri="{FF2B5EF4-FFF2-40B4-BE49-F238E27FC236}">
                <a16:creationId xmlns:a16="http://schemas.microsoft.com/office/drawing/2014/main" id="{85CAB1ED-3969-8BE6-4399-D71A5210CB0C}"/>
              </a:ext>
            </a:extLst>
          </p:cNvPr>
          <p:cNvSpPr/>
          <p:nvPr/>
        </p:nvSpPr>
        <p:spPr>
          <a:xfrm>
            <a:off x="1095824" y="2477072"/>
            <a:ext cx="411480" cy="411480"/>
          </a:xfrm>
          <a:prstGeom prst="ellipse">
            <a:avLst/>
          </a:prstGeom>
          <a:solidFill>
            <a:srgbClr val="2BB7AA"/>
          </a:solidFill>
          <a:ln>
            <a:noFill/>
          </a:ln>
        </p:spPr>
        <p:txBody>
          <a:bodyPr/>
          <a:lstStyle/>
          <a:p>
            <a:endParaRPr lang="en-US"/>
          </a:p>
        </p:txBody>
      </p:sp>
      <p:sp>
        <p:nvSpPr>
          <p:cNvPr id="12" name="Text 8">
            <a:extLst>
              <a:ext uri="{FF2B5EF4-FFF2-40B4-BE49-F238E27FC236}">
                <a16:creationId xmlns:a16="http://schemas.microsoft.com/office/drawing/2014/main" id="{BFE07A8E-31B5-5CFA-6269-9990DD931CEF}"/>
              </a:ext>
            </a:extLst>
          </p:cNvPr>
          <p:cNvSpPr/>
          <p:nvPr/>
        </p:nvSpPr>
        <p:spPr>
          <a:xfrm>
            <a:off x="1095824" y="2477072"/>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2</a:t>
            </a:r>
            <a:endParaRPr lang="en-US" sz="1800">
              <a:latin typeface="Segoe UI Black" panose="020B0A02040204020203" pitchFamily="34" charset="0"/>
              <a:ea typeface="Segoe UI Black" panose="020B0A02040204020203" pitchFamily="34" charset="0"/>
            </a:endParaRPr>
          </a:p>
        </p:txBody>
      </p:sp>
      <p:sp>
        <p:nvSpPr>
          <p:cNvPr id="13" name="Text 9">
            <a:extLst>
              <a:ext uri="{FF2B5EF4-FFF2-40B4-BE49-F238E27FC236}">
                <a16:creationId xmlns:a16="http://schemas.microsoft.com/office/drawing/2014/main" id="{AA8E5713-37CC-3343-9D65-44D910F482C1}"/>
              </a:ext>
            </a:extLst>
          </p:cNvPr>
          <p:cNvSpPr/>
          <p:nvPr/>
        </p:nvSpPr>
        <p:spPr>
          <a:xfrm>
            <a:off x="1690183" y="2403920"/>
            <a:ext cx="7989643" cy="594360"/>
          </a:xfrm>
          <a:prstGeom prst="rect">
            <a:avLst/>
          </a:prstGeom>
          <a:noFill/>
          <a:ln/>
        </p:spPr>
        <p:txBody>
          <a:bodyPr wrap="square" lIns="0" tIns="0" rIns="0" bIns="0" rtlCol="0" anchor="ctr"/>
          <a:lstStyle/>
          <a:p>
            <a:pPr marL="0" indent="0">
              <a:buNone/>
            </a:pPr>
            <a:r>
              <a:rPr lang="en-US" sz="1500" dirty="0">
                <a:solidFill>
                  <a:srgbClr val="5C2F82"/>
                </a:solidFill>
                <a:latin typeface="Segoe UI Black" panose="020B0A02040204020203" pitchFamily="34" charset="0"/>
                <a:ea typeface="Segoe UI Black" panose="020B0A02040204020203" pitchFamily="34" charset="0"/>
                <a:cs typeface="Segoe UI" panose="020B0502040204020203" pitchFamily="34" charset="0"/>
              </a:rPr>
              <a:t>Don't assume drivers see you  </a:t>
            </a:r>
          </a:p>
          <a:p>
            <a:pPr marL="0" indent="0">
              <a:buNone/>
            </a:pPr>
            <a:r>
              <a:rPr lang="en-US" sz="13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A driver can look directly at you and still misjudge your speed. Make eye contact. Adjust your position to be noticed.</a:t>
            </a:r>
          </a:p>
        </p:txBody>
      </p:sp>
      <p:sp>
        <p:nvSpPr>
          <p:cNvPr id="15" name="Shape 11">
            <a:extLst>
              <a:ext uri="{FF2B5EF4-FFF2-40B4-BE49-F238E27FC236}">
                <a16:creationId xmlns:a16="http://schemas.microsoft.com/office/drawing/2014/main" id="{BDA6EB70-F04C-30B5-E668-E6D6635D4A67}"/>
              </a:ext>
            </a:extLst>
          </p:cNvPr>
          <p:cNvSpPr/>
          <p:nvPr/>
        </p:nvSpPr>
        <p:spPr>
          <a:xfrm>
            <a:off x="1095824" y="3190304"/>
            <a:ext cx="411480" cy="411480"/>
          </a:xfrm>
          <a:prstGeom prst="ellipse">
            <a:avLst/>
          </a:prstGeom>
          <a:solidFill>
            <a:srgbClr val="2BB7AA"/>
          </a:solidFill>
          <a:ln>
            <a:noFill/>
          </a:ln>
        </p:spPr>
        <p:txBody>
          <a:bodyPr/>
          <a:lstStyle/>
          <a:p>
            <a:endParaRPr lang="en-US"/>
          </a:p>
        </p:txBody>
      </p:sp>
      <p:sp>
        <p:nvSpPr>
          <p:cNvPr id="16" name="Text 12">
            <a:extLst>
              <a:ext uri="{FF2B5EF4-FFF2-40B4-BE49-F238E27FC236}">
                <a16:creationId xmlns:a16="http://schemas.microsoft.com/office/drawing/2014/main" id="{B8BE10CC-1881-A6EE-6168-7DDE28F1112F}"/>
              </a:ext>
            </a:extLst>
          </p:cNvPr>
          <p:cNvSpPr/>
          <p:nvPr/>
        </p:nvSpPr>
        <p:spPr>
          <a:xfrm>
            <a:off x="1095824" y="3190304"/>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3</a:t>
            </a:r>
            <a:endParaRPr lang="en-US" sz="1800">
              <a:latin typeface="Segoe UI Black" panose="020B0A02040204020203" pitchFamily="34" charset="0"/>
              <a:ea typeface="Segoe UI Black" panose="020B0A02040204020203" pitchFamily="34" charset="0"/>
            </a:endParaRPr>
          </a:p>
        </p:txBody>
      </p:sp>
      <p:sp>
        <p:nvSpPr>
          <p:cNvPr id="17" name="Text 13">
            <a:extLst>
              <a:ext uri="{FF2B5EF4-FFF2-40B4-BE49-F238E27FC236}">
                <a16:creationId xmlns:a16="http://schemas.microsoft.com/office/drawing/2014/main" id="{E9A16F57-A5EC-E9C9-4874-85389D3D5C5B}"/>
              </a:ext>
            </a:extLst>
          </p:cNvPr>
          <p:cNvSpPr/>
          <p:nvPr/>
        </p:nvSpPr>
        <p:spPr>
          <a:xfrm>
            <a:off x="1690183" y="3117152"/>
            <a:ext cx="7989643" cy="594360"/>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Keep your space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Stay at least 5 feet from parked cars. Keep a safe following distance from vehicles, bikes, and people.</a:t>
            </a:r>
          </a:p>
        </p:txBody>
      </p:sp>
      <p:sp>
        <p:nvSpPr>
          <p:cNvPr id="18" name="Shape 14">
            <a:extLst>
              <a:ext uri="{FF2B5EF4-FFF2-40B4-BE49-F238E27FC236}">
                <a16:creationId xmlns:a16="http://schemas.microsoft.com/office/drawing/2014/main" id="{CF47398F-1F1C-2AF2-40DD-395E21AB0D0C}"/>
              </a:ext>
            </a:extLst>
          </p:cNvPr>
          <p:cNvSpPr/>
          <p:nvPr/>
        </p:nvSpPr>
        <p:spPr>
          <a:xfrm>
            <a:off x="958664" y="3830384"/>
            <a:ext cx="8802702" cy="594360"/>
          </a:xfrm>
          <a:prstGeom prst="rect">
            <a:avLst/>
          </a:prstGeom>
          <a:solidFill>
            <a:srgbClr val="EFEABA"/>
          </a:solidFill>
          <a:ln/>
        </p:spPr>
        <p:txBody>
          <a:bodyPr/>
          <a:lstStyle/>
          <a:p>
            <a:endParaRPr lang="en-US"/>
          </a:p>
        </p:txBody>
      </p:sp>
      <p:sp>
        <p:nvSpPr>
          <p:cNvPr id="19" name="Shape 15">
            <a:extLst>
              <a:ext uri="{FF2B5EF4-FFF2-40B4-BE49-F238E27FC236}">
                <a16:creationId xmlns:a16="http://schemas.microsoft.com/office/drawing/2014/main" id="{69DBB431-D9CC-7DEC-6A1E-B8D8906F062E}"/>
              </a:ext>
            </a:extLst>
          </p:cNvPr>
          <p:cNvSpPr/>
          <p:nvPr/>
        </p:nvSpPr>
        <p:spPr>
          <a:xfrm>
            <a:off x="1095824" y="3903536"/>
            <a:ext cx="411480" cy="411480"/>
          </a:xfrm>
          <a:prstGeom prst="ellipse">
            <a:avLst/>
          </a:prstGeom>
          <a:solidFill>
            <a:srgbClr val="2BB7AA"/>
          </a:solidFill>
          <a:ln>
            <a:noFill/>
          </a:ln>
        </p:spPr>
        <p:txBody>
          <a:bodyPr/>
          <a:lstStyle/>
          <a:p>
            <a:endParaRPr lang="en-US"/>
          </a:p>
        </p:txBody>
      </p:sp>
      <p:sp>
        <p:nvSpPr>
          <p:cNvPr id="20" name="Text 16">
            <a:extLst>
              <a:ext uri="{FF2B5EF4-FFF2-40B4-BE49-F238E27FC236}">
                <a16:creationId xmlns:a16="http://schemas.microsoft.com/office/drawing/2014/main" id="{84DC2C6F-CB8C-FF2E-5476-22AEE1F0803F}"/>
              </a:ext>
            </a:extLst>
          </p:cNvPr>
          <p:cNvSpPr/>
          <p:nvPr/>
        </p:nvSpPr>
        <p:spPr>
          <a:xfrm>
            <a:off x="1095824" y="3903536"/>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4</a:t>
            </a:r>
            <a:endParaRPr lang="en-US" sz="1800">
              <a:latin typeface="Segoe UI Black" panose="020B0A02040204020203" pitchFamily="34" charset="0"/>
              <a:ea typeface="Segoe UI Black" panose="020B0A02040204020203" pitchFamily="34" charset="0"/>
            </a:endParaRPr>
          </a:p>
        </p:txBody>
      </p:sp>
      <p:sp>
        <p:nvSpPr>
          <p:cNvPr id="21" name="Text 17">
            <a:extLst>
              <a:ext uri="{FF2B5EF4-FFF2-40B4-BE49-F238E27FC236}">
                <a16:creationId xmlns:a16="http://schemas.microsoft.com/office/drawing/2014/main" id="{67122466-04F6-D565-C959-DE1F0CC1824D}"/>
              </a:ext>
            </a:extLst>
          </p:cNvPr>
          <p:cNvSpPr/>
          <p:nvPr/>
        </p:nvSpPr>
        <p:spPr>
          <a:xfrm>
            <a:off x="1690183" y="3830384"/>
            <a:ext cx="7791621" cy="594360"/>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Communicate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Use hand signals before every turn and lane change. Ring a bell or call out when passing. Be predictable.</a:t>
            </a:r>
          </a:p>
        </p:txBody>
      </p:sp>
      <p:sp>
        <p:nvSpPr>
          <p:cNvPr id="23" name="Shape 19">
            <a:extLst>
              <a:ext uri="{FF2B5EF4-FFF2-40B4-BE49-F238E27FC236}">
                <a16:creationId xmlns:a16="http://schemas.microsoft.com/office/drawing/2014/main" id="{EBAAA570-B61A-5A19-D8DA-A58CC8A00E6A}"/>
              </a:ext>
            </a:extLst>
          </p:cNvPr>
          <p:cNvSpPr/>
          <p:nvPr/>
        </p:nvSpPr>
        <p:spPr>
          <a:xfrm>
            <a:off x="1095824" y="4616768"/>
            <a:ext cx="411480" cy="411480"/>
          </a:xfrm>
          <a:prstGeom prst="ellipse">
            <a:avLst/>
          </a:prstGeom>
          <a:solidFill>
            <a:srgbClr val="2BB7AA"/>
          </a:solidFill>
          <a:ln>
            <a:noFill/>
          </a:ln>
        </p:spPr>
        <p:txBody>
          <a:bodyPr/>
          <a:lstStyle/>
          <a:p>
            <a:endParaRPr lang="en-US"/>
          </a:p>
        </p:txBody>
      </p:sp>
      <p:sp>
        <p:nvSpPr>
          <p:cNvPr id="24" name="Text 20">
            <a:extLst>
              <a:ext uri="{FF2B5EF4-FFF2-40B4-BE49-F238E27FC236}">
                <a16:creationId xmlns:a16="http://schemas.microsoft.com/office/drawing/2014/main" id="{D0F52102-D548-B947-369E-478830F0211D}"/>
              </a:ext>
            </a:extLst>
          </p:cNvPr>
          <p:cNvSpPr/>
          <p:nvPr/>
        </p:nvSpPr>
        <p:spPr>
          <a:xfrm>
            <a:off x="1095824" y="4616768"/>
            <a:ext cx="411480" cy="411480"/>
          </a:xfrm>
          <a:prstGeom prst="rect">
            <a:avLst/>
          </a:prstGeom>
          <a:noFill/>
          <a:ln/>
        </p:spPr>
        <p:txBody>
          <a:bodyPr wrap="square" rtlCol="0" anchor="ctr"/>
          <a:lstStyle/>
          <a:p>
            <a:pPr marL="0" indent="0" algn="ctr">
              <a:buNone/>
            </a:pPr>
            <a:r>
              <a:rPr lang="en-US" sz="1800">
                <a:solidFill>
                  <a:srgbClr val="FFFFFF"/>
                </a:solidFill>
                <a:latin typeface="Segoe UI Black" panose="020B0A02040204020203" pitchFamily="34" charset="0"/>
                <a:ea typeface="Segoe UI Black" panose="020B0A02040204020203" pitchFamily="34" charset="0"/>
                <a:cs typeface="Trebuchet MS" pitchFamily="34" charset="-120"/>
              </a:rPr>
              <a:t>5</a:t>
            </a:r>
            <a:endParaRPr lang="en-US" sz="1800">
              <a:latin typeface="Segoe UI Black" panose="020B0A02040204020203" pitchFamily="34" charset="0"/>
              <a:ea typeface="Segoe UI Black" panose="020B0A02040204020203" pitchFamily="34" charset="0"/>
            </a:endParaRPr>
          </a:p>
        </p:txBody>
      </p:sp>
      <p:sp>
        <p:nvSpPr>
          <p:cNvPr id="25" name="Text 21">
            <a:extLst>
              <a:ext uri="{FF2B5EF4-FFF2-40B4-BE49-F238E27FC236}">
                <a16:creationId xmlns:a16="http://schemas.microsoft.com/office/drawing/2014/main" id="{3918EAA0-13C5-32DC-9D9D-ADFCBFA1F659}"/>
              </a:ext>
            </a:extLst>
          </p:cNvPr>
          <p:cNvSpPr/>
          <p:nvPr/>
        </p:nvSpPr>
        <p:spPr>
          <a:xfrm>
            <a:off x="1690183" y="4543615"/>
            <a:ext cx="7989643" cy="797011"/>
          </a:xfrm>
          <a:prstGeom prst="rect">
            <a:avLst/>
          </a:prstGeom>
          <a:noFill/>
          <a:ln/>
        </p:spPr>
        <p:txBody>
          <a:bodyPr wrap="square" lIns="0" tIns="0" rIns="0" bIns="0" rtlCol="0" anchor="ctr"/>
          <a:lstStyle/>
          <a:p>
            <a:pPr marL="0" indent="0">
              <a:buNone/>
            </a:pPr>
            <a:r>
              <a:rPr lang="en-US" sz="1500">
                <a:solidFill>
                  <a:srgbClr val="5C2F82"/>
                </a:solidFill>
                <a:latin typeface="Segoe UI Black" panose="020B0A02040204020203" pitchFamily="34" charset="0"/>
                <a:ea typeface="Segoe UI Black" panose="020B0A02040204020203" pitchFamily="34" charset="0"/>
                <a:cs typeface="Segoe UI" panose="020B0502040204020203" pitchFamily="34" charset="0"/>
              </a:rPr>
              <a:t>Control your speed  </a:t>
            </a:r>
          </a:p>
          <a:p>
            <a:pPr marL="0" indent="0">
              <a:buNone/>
            </a:pPr>
            <a:r>
              <a:rPr lang="en-US" sz="140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If you can't see far enough ahead to stop in time, slow down. Brake before turns, intersections, and crowded areas.</a:t>
            </a:r>
          </a:p>
        </p:txBody>
      </p:sp>
      <p:pic>
        <p:nvPicPr>
          <p:cNvPr id="2" name="Picture 1">
            <a:extLst>
              <a:ext uri="{FF2B5EF4-FFF2-40B4-BE49-F238E27FC236}">
                <a16:creationId xmlns:a16="http://schemas.microsoft.com/office/drawing/2014/main" id="{785A25CE-205C-11D8-377C-444D4AFB54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40057" y="365125"/>
            <a:ext cx="4025497" cy="5634623"/>
          </a:xfrm>
          <a:prstGeom prst="rect">
            <a:avLst/>
          </a:prstGeom>
        </p:spPr>
      </p:pic>
    </p:spTree>
    <p:extLst>
      <p:ext uri="{BB962C8B-B14F-4D97-AF65-F5344CB8AC3E}">
        <p14:creationId xmlns:p14="http://schemas.microsoft.com/office/powerpoint/2010/main" val="2484828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7761C-FFDE-B4D9-6BDA-2CFCA2D77ECB}"/>
            </a:ext>
          </a:extLst>
        </p:cNvPr>
        <p:cNvGrpSpPr/>
        <p:nvPr/>
      </p:nvGrpSpPr>
      <p:grpSpPr>
        <a:xfrm>
          <a:off x="0" y="0"/>
          <a:ext cx="0" cy="0"/>
          <a:chOff x="0" y="0"/>
          <a:chExt cx="0" cy="0"/>
        </a:xfrm>
      </p:grpSpPr>
      <p:pic>
        <p:nvPicPr>
          <p:cNvPr id="26" name="Picture 25">
            <a:extLst>
              <a:ext uri="{FF2B5EF4-FFF2-40B4-BE49-F238E27FC236}">
                <a16:creationId xmlns:a16="http://schemas.microsoft.com/office/drawing/2014/main" id="{66B6EA90-2B35-4B2B-C83C-D22298B8DC1D}"/>
              </a:ext>
            </a:extLst>
          </p:cNvPr>
          <p:cNvPicPr>
            <a:picLocks noGrp="1" noRot="1" noChangeAspect="1" noMove="1" noResize="1" noEditPoints="1" noAdjustHandles="1" noChangeArrowheads="1" noChangeShapeType="1" noCrop="1"/>
          </p:cNvPicPr>
          <p:nvPr/>
        </p:nvPicPr>
        <p:blipFill>
          <a:blip r:embed="rId3">
            <a:alphaModFix amt="10000"/>
            <a:extLst>
              <a:ext uri="{28A0092B-C50C-407E-A947-70E740481C1C}">
                <a14:useLocalDpi xmlns:a14="http://schemas.microsoft.com/office/drawing/2010/main" val="0"/>
              </a:ext>
            </a:extLst>
          </a:blip>
          <a:stretch>
            <a:fillRect/>
          </a:stretch>
        </p:blipFill>
        <p:spPr>
          <a:xfrm>
            <a:off x="4461866" y="283563"/>
            <a:ext cx="8465528" cy="5926715"/>
          </a:xfrm>
          <a:prstGeom prst="rect">
            <a:avLst/>
          </a:prstGeom>
        </p:spPr>
      </p:pic>
      <p:sp>
        <p:nvSpPr>
          <p:cNvPr id="4" name="Title 3">
            <a:extLst>
              <a:ext uri="{FF2B5EF4-FFF2-40B4-BE49-F238E27FC236}">
                <a16:creationId xmlns:a16="http://schemas.microsoft.com/office/drawing/2014/main" id="{560E544D-35A2-0E22-4478-0602E54FFF3D}"/>
              </a:ext>
            </a:extLst>
          </p:cNvPr>
          <p:cNvSpPr>
            <a:spLocks noGrp="1"/>
          </p:cNvSpPr>
          <p:nvPr>
            <p:ph type="title"/>
          </p:nvPr>
        </p:nvSpPr>
        <p:spPr/>
        <p:txBody>
          <a:bodyPr/>
          <a:lstStyle/>
          <a:p>
            <a:r>
              <a:rPr lang="en-US"/>
              <a:t>Speed Check: </a:t>
            </a:r>
            <a:br>
              <a:rPr lang="en-US"/>
            </a:br>
            <a:r>
              <a:rPr lang="en-US"/>
              <a:t>Brake Before You Have To</a:t>
            </a:r>
          </a:p>
        </p:txBody>
      </p:sp>
      <p:sp>
        <p:nvSpPr>
          <p:cNvPr id="6" name="Text 2">
            <a:extLst>
              <a:ext uri="{FF2B5EF4-FFF2-40B4-BE49-F238E27FC236}">
                <a16:creationId xmlns:a16="http://schemas.microsoft.com/office/drawing/2014/main" id="{DD8201D8-F8A2-E7A1-B2CD-AAC3E945939F}"/>
              </a:ext>
            </a:extLst>
          </p:cNvPr>
          <p:cNvSpPr/>
          <p:nvPr/>
        </p:nvSpPr>
        <p:spPr>
          <a:xfrm>
            <a:off x="894599" y="1769393"/>
            <a:ext cx="7680960" cy="365760"/>
          </a:xfrm>
          <a:prstGeom prst="rect">
            <a:avLst/>
          </a:prstGeom>
          <a:noFill/>
          <a:ln/>
        </p:spPr>
        <p:txBody>
          <a:bodyPr wrap="square" rtlCol="0" anchor="ctr"/>
          <a:lstStyle/>
          <a:p>
            <a:pPr marL="0" indent="0">
              <a:buNone/>
            </a:pPr>
            <a:r>
              <a:rPr lang="en-US" b="1" dirty="0">
                <a:solidFill>
                  <a:srgbClr val="2BB7AA"/>
                </a:solidFill>
                <a:latin typeface="Segoe UI Black" panose="020B0A02040204020203" pitchFamily="34" charset="0"/>
                <a:ea typeface="Segoe UI Black" panose="020B0A02040204020203" pitchFamily="34" charset="0"/>
                <a:cs typeface="Calibri" pitchFamily="34" charset="-120"/>
              </a:rPr>
              <a:t>E-bikes are faster and heavier than regular bikes.</a:t>
            </a:r>
            <a:endParaRPr lang="en-US" dirty="0">
              <a:solidFill>
                <a:srgbClr val="2BB7AA"/>
              </a:solidFill>
              <a:latin typeface="Segoe UI Black" panose="020B0A02040204020203" pitchFamily="34" charset="0"/>
              <a:ea typeface="Segoe UI Black" panose="020B0A02040204020203" pitchFamily="34" charset="0"/>
            </a:endParaRPr>
          </a:p>
        </p:txBody>
      </p:sp>
      <p:sp>
        <p:nvSpPr>
          <p:cNvPr id="7" name="Shape 3">
            <a:extLst>
              <a:ext uri="{FF2B5EF4-FFF2-40B4-BE49-F238E27FC236}">
                <a16:creationId xmlns:a16="http://schemas.microsoft.com/office/drawing/2014/main" id="{DF846F71-FD4C-98CC-FDDB-50D281F4FED3}"/>
              </a:ext>
            </a:extLst>
          </p:cNvPr>
          <p:cNvSpPr/>
          <p:nvPr/>
        </p:nvSpPr>
        <p:spPr>
          <a:xfrm>
            <a:off x="935368" y="2318033"/>
            <a:ext cx="1970911" cy="1828800"/>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8" name="Shape 4">
            <a:extLst>
              <a:ext uri="{FF2B5EF4-FFF2-40B4-BE49-F238E27FC236}">
                <a16:creationId xmlns:a16="http://schemas.microsoft.com/office/drawing/2014/main" id="{B451255D-9740-106B-607C-23F96235DDA4}"/>
              </a:ext>
            </a:extLst>
          </p:cNvPr>
          <p:cNvSpPr/>
          <p:nvPr/>
        </p:nvSpPr>
        <p:spPr>
          <a:xfrm>
            <a:off x="935368" y="2318033"/>
            <a:ext cx="1970911" cy="457200"/>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9" name="Text 5">
            <a:extLst>
              <a:ext uri="{FF2B5EF4-FFF2-40B4-BE49-F238E27FC236}">
                <a16:creationId xmlns:a16="http://schemas.microsoft.com/office/drawing/2014/main" id="{34676C36-F01B-2FC1-039B-6946787F0D3A}"/>
              </a:ext>
            </a:extLst>
          </p:cNvPr>
          <p:cNvSpPr/>
          <p:nvPr/>
        </p:nvSpPr>
        <p:spPr>
          <a:xfrm>
            <a:off x="935368" y="2318033"/>
            <a:ext cx="1970911" cy="457200"/>
          </a:xfrm>
          <a:prstGeom prst="rect">
            <a:avLst/>
          </a:prstGeom>
          <a:noFill/>
          <a:ln/>
        </p:spPr>
        <p:txBody>
          <a:bodyPr wrap="square" rtlCol="0" anchor="ctr"/>
          <a:lstStyle/>
          <a:p>
            <a:pPr marL="0" indent="0" algn="ctr">
              <a:buNone/>
            </a:pPr>
            <a:r>
              <a:rPr lang="en-US" sz="2000" b="1">
                <a:solidFill>
                  <a:srgbClr val="FFFFFF"/>
                </a:solidFill>
                <a:latin typeface="Segoe UI Black" panose="020B0A02040204020203" pitchFamily="34" charset="0"/>
                <a:ea typeface="Segoe UI Black" panose="020B0A02040204020203" pitchFamily="34" charset="0"/>
                <a:cs typeface="Trebuchet MS" pitchFamily="34" charset="-120"/>
              </a:rPr>
              <a:t>10 mph</a:t>
            </a:r>
            <a:endParaRPr lang="en-US" sz="2000">
              <a:latin typeface="Segoe UI Black" panose="020B0A02040204020203" pitchFamily="34" charset="0"/>
              <a:ea typeface="Segoe UI Black" panose="020B0A02040204020203" pitchFamily="34" charset="0"/>
            </a:endParaRPr>
          </a:p>
        </p:txBody>
      </p:sp>
      <p:sp>
        <p:nvSpPr>
          <p:cNvPr id="10" name="Text 6">
            <a:extLst>
              <a:ext uri="{FF2B5EF4-FFF2-40B4-BE49-F238E27FC236}">
                <a16:creationId xmlns:a16="http://schemas.microsoft.com/office/drawing/2014/main" id="{6DB157AF-CB96-CA79-B523-1D0FAEEB0276}"/>
              </a:ext>
            </a:extLst>
          </p:cNvPr>
          <p:cNvSpPr/>
          <p:nvPr/>
        </p:nvSpPr>
        <p:spPr>
          <a:xfrm>
            <a:off x="935368" y="2866673"/>
            <a:ext cx="1970911" cy="640080"/>
          </a:xfrm>
          <a:prstGeom prst="rect">
            <a:avLst/>
          </a:prstGeom>
          <a:noFill/>
          <a:ln/>
        </p:spPr>
        <p:txBody>
          <a:bodyPr wrap="square" rtlCol="0" anchor="ctr"/>
          <a:lstStyle/>
          <a:p>
            <a:pPr marL="0" indent="0" algn="ctr">
              <a:buNone/>
            </a:pPr>
            <a:r>
              <a:rPr lang="en-US" sz="2800" b="1">
                <a:solidFill>
                  <a:srgbClr val="2BB7AA"/>
                </a:solidFill>
                <a:latin typeface="Segoe UI Black" panose="020B0A02040204020203" pitchFamily="34" charset="0"/>
                <a:ea typeface="Segoe UI Black" panose="020B0A02040204020203" pitchFamily="34" charset="0"/>
                <a:cs typeface="Trebuchet MS" pitchFamily="34" charset="-120"/>
              </a:rPr>
              <a:t>29–39 ft</a:t>
            </a:r>
            <a:endParaRPr lang="en-US" sz="2800">
              <a:solidFill>
                <a:srgbClr val="2BB7AA"/>
              </a:solidFill>
              <a:latin typeface="Segoe UI Black" panose="020B0A02040204020203" pitchFamily="34" charset="0"/>
              <a:ea typeface="Segoe UI Black" panose="020B0A02040204020203" pitchFamily="34" charset="0"/>
            </a:endParaRPr>
          </a:p>
        </p:txBody>
      </p:sp>
      <p:sp>
        <p:nvSpPr>
          <p:cNvPr id="11" name="Text 7">
            <a:extLst>
              <a:ext uri="{FF2B5EF4-FFF2-40B4-BE49-F238E27FC236}">
                <a16:creationId xmlns:a16="http://schemas.microsoft.com/office/drawing/2014/main" id="{85877A3D-0E41-27EF-31FC-FDCAEB7F211A}"/>
              </a:ext>
            </a:extLst>
          </p:cNvPr>
          <p:cNvSpPr/>
          <p:nvPr/>
        </p:nvSpPr>
        <p:spPr>
          <a:xfrm>
            <a:off x="935368" y="3506753"/>
            <a:ext cx="1970911" cy="457200"/>
          </a:xfrm>
          <a:prstGeom prst="rect">
            <a:avLst/>
          </a:prstGeom>
          <a:noFill/>
          <a:ln/>
        </p:spPr>
        <p:txBody>
          <a:bodyPr wrap="square" rtlCol="0" anchor="ctr"/>
          <a:lstStyle/>
          <a:p>
            <a:pPr marL="0" indent="0" algn="ctr">
              <a:buNone/>
            </a:pPr>
            <a:r>
              <a:rPr lang="en-US" sz="1200">
                <a:solidFill>
                  <a:srgbClr val="2BB7AA"/>
                </a:solidFill>
                <a:latin typeface="Segoe UI Black" panose="020B0A02040204020203" pitchFamily="34" charset="0"/>
                <a:ea typeface="Segoe UI Black" panose="020B0A02040204020203" pitchFamily="34" charset="0"/>
                <a:cs typeface="Calibri" pitchFamily="34" charset="-120"/>
              </a:rPr>
              <a:t>About 2 car lengths</a:t>
            </a:r>
            <a:endParaRPr lang="en-US" sz="1200">
              <a:solidFill>
                <a:srgbClr val="2BB7AA"/>
              </a:solidFill>
              <a:latin typeface="Segoe UI Black" panose="020B0A02040204020203" pitchFamily="34" charset="0"/>
              <a:ea typeface="Segoe UI Black" panose="020B0A02040204020203" pitchFamily="34" charset="0"/>
            </a:endParaRPr>
          </a:p>
        </p:txBody>
      </p:sp>
      <p:sp>
        <p:nvSpPr>
          <p:cNvPr id="12" name="Shape 8">
            <a:extLst>
              <a:ext uri="{FF2B5EF4-FFF2-40B4-BE49-F238E27FC236}">
                <a16:creationId xmlns:a16="http://schemas.microsoft.com/office/drawing/2014/main" id="{78F4A38A-C3A5-4466-647F-BEE207B55BBD}"/>
              </a:ext>
            </a:extLst>
          </p:cNvPr>
          <p:cNvSpPr/>
          <p:nvPr/>
        </p:nvSpPr>
        <p:spPr>
          <a:xfrm>
            <a:off x="3102626" y="2318033"/>
            <a:ext cx="1970911" cy="1828800"/>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13" name="Shape 9">
            <a:extLst>
              <a:ext uri="{FF2B5EF4-FFF2-40B4-BE49-F238E27FC236}">
                <a16:creationId xmlns:a16="http://schemas.microsoft.com/office/drawing/2014/main" id="{1EBA2DDC-5DE0-4225-1F41-9589D644F33A}"/>
              </a:ext>
            </a:extLst>
          </p:cNvPr>
          <p:cNvSpPr/>
          <p:nvPr/>
        </p:nvSpPr>
        <p:spPr>
          <a:xfrm>
            <a:off x="3102626" y="2318033"/>
            <a:ext cx="1970911" cy="4572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14" name="Text 10">
            <a:extLst>
              <a:ext uri="{FF2B5EF4-FFF2-40B4-BE49-F238E27FC236}">
                <a16:creationId xmlns:a16="http://schemas.microsoft.com/office/drawing/2014/main" id="{021FF289-62F4-F12A-19BB-32F40178197E}"/>
              </a:ext>
            </a:extLst>
          </p:cNvPr>
          <p:cNvSpPr/>
          <p:nvPr/>
        </p:nvSpPr>
        <p:spPr>
          <a:xfrm>
            <a:off x="3102626" y="2318033"/>
            <a:ext cx="1970911" cy="457200"/>
          </a:xfrm>
          <a:prstGeom prst="rect">
            <a:avLst/>
          </a:prstGeom>
          <a:noFill/>
          <a:ln/>
        </p:spPr>
        <p:txBody>
          <a:bodyPr wrap="square" rtlCol="0" anchor="ctr"/>
          <a:lstStyle/>
          <a:p>
            <a:pPr marL="0" indent="0" algn="ctr">
              <a:buNone/>
            </a:pPr>
            <a:r>
              <a:rPr lang="en-US" sz="2000" b="1">
                <a:solidFill>
                  <a:srgbClr val="FFFFFF"/>
                </a:solidFill>
                <a:latin typeface="Segoe UI Black" panose="020B0A02040204020203" pitchFamily="34" charset="0"/>
                <a:ea typeface="Segoe UI Black" panose="020B0A02040204020203" pitchFamily="34" charset="0"/>
                <a:cs typeface="Trebuchet MS" pitchFamily="34" charset="-120"/>
              </a:rPr>
              <a:t>20 mph</a:t>
            </a:r>
            <a:endParaRPr lang="en-US" sz="2000">
              <a:latin typeface="Segoe UI Black" panose="020B0A02040204020203" pitchFamily="34" charset="0"/>
              <a:ea typeface="Segoe UI Black" panose="020B0A02040204020203" pitchFamily="34" charset="0"/>
            </a:endParaRPr>
          </a:p>
        </p:txBody>
      </p:sp>
      <p:sp>
        <p:nvSpPr>
          <p:cNvPr id="15" name="Text 11">
            <a:extLst>
              <a:ext uri="{FF2B5EF4-FFF2-40B4-BE49-F238E27FC236}">
                <a16:creationId xmlns:a16="http://schemas.microsoft.com/office/drawing/2014/main" id="{97EF9CA6-EBC3-70F6-58BC-14736533435D}"/>
              </a:ext>
            </a:extLst>
          </p:cNvPr>
          <p:cNvSpPr/>
          <p:nvPr/>
        </p:nvSpPr>
        <p:spPr>
          <a:xfrm>
            <a:off x="3102626" y="2866673"/>
            <a:ext cx="1970911" cy="640080"/>
          </a:xfrm>
          <a:prstGeom prst="rect">
            <a:avLst/>
          </a:prstGeom>
          <a:noFill/>
          <a:ln/>
        </p:spPr>
        <p:txBody>
          <a:bodyPr wrap="square" rtlCol="0" anchor="ctr"/>
          <a:lstStyle/>
          <a:p>
            <a:pPr marL="0" indent="0" algn="ctr">
              <a:buNone/>
            </a:pPr>
            <a:r>
              <a:rPr lang="en-US" sz="2800" b="1">
                <a:solidFill>
                  <a:srgbClr val="5C2F82"/>
                </a:solidFill>
                <a:latin typeface="Segoe UI Black" panose="020B0A02040204020203" pitchFamily="34" charset="0"/>
                <a:ea typeface="Segoe UI Black" panose="020B0A02040204020203" pitchFamily="34" charset="0"/>
                <a:cs typeface="Trebuchet MS" pitchFamily="34" charset="-120"/>
              </a:rPr>
              <a:t>71–111 ft</a:t>
            </a:r>
            <a:endParaRPr lang="en-US" sz="2800">
              <a:solidFill>
                <a:srgbClr val="5C2F82"/>
              </a:solidFill>
              <a:latin typeface="Segoe UI Black" panose="020B0A02040204020203" pitchFamily="34" charset="0"/>
              <a:ea typeface="Segoe UI Black" panose="020B0A02040204020203" pitchFamily="34" charset="0"/>
            </a:endParaRPr>
          </a:p>
        </p:txBody>
      </p:sp>
      <p:sp>
        <p:nvSpPr>
          <p:cNvPr id="16" name="Text 12">
            <a:extLst>
              <a:ext uri="{FF2B5EF4-FFF2-40B4-BE49-F238E27FC236}">
                <a16:creationId xmlns:a16="http://schemas.microsoft.com/office/drawing/2014/main" id="{511D2051-77C7-1933-F856-55C4D6096F0C}"/>
              </a:ext>
            </a:extLst>
          </p:cNvPr>
          <p:cNvSpPr/>
          <p:nvPr/>
        </p:nvSpPr>
        <p:spPr>
          <a:xfrm>
            <a:off x="3102626" y="3506753"/>
            <a:ext cx="1970911" cy="457200"/>
          </a:xfrm>
          <a:prstGeom prst="rect">
            <a:avLst/>
          </a:prstGeom>
          <a:noFill/>
          <a:ln/>
        </p:spPr>
        <p:txBody>
          <a:bodyPr wrap="square" rtlCol="0" anchor="ctr"/>
          <a:lstStyle/>
          <a:p>
            <a:pPr marL="0" indent="0" algn="ctr">
              <a:buNone/>
            </a:pPr>
            <a:r>
              <a:rPr lang="en-US" sz="1200">
                <a:solidFill>
                  <a:srgbClr val="5C2F82"/>
                </a:solidFill>
                <a:latin typeface="Segoe UI Black" panose="020B0A02040204020203" pitchFamily="34" charset="0"/>
                <a:ea typeface="Segoe UI Black" panose="020B0A02040204020203" pitchFamily="34" charset="0"/>
                <a:cs typeface="Calibri" pitchFamily="34" charset="-120"/>
              </a:rPr>
              <a:t>About half a city block</a:t>
            </a:r>
            <a:endParaRPr lang="en-US" sz="1200">
              <a:solidFill>
                <a:srgbClr val="5C2F82"/>
              </a:solidFill>
              <a:latin typeface="Segoe UI Black" panose="020B0A02040204020203" pitchFamily="34" charset="0"/>
              <a:ea typeface="Segoe UI Black" panose="020B0A02040204020203" pitchFamily="34" charset="0"/>
            </a:endParaRPr>
          </a:p>
        </p:txBody>
      </p:sp>
      <p:sp>
        <p:nvSpPr>
          <p:cNvPr id="17" name="Shape 13">
            <a:extLst>
              <a:ext uri="{FF2B5EF4-FFF2-40B4-BE49-F238E27FC236}">
                <a16:creationId xmlns:a16="http://schemas.microsoft.com/office/drawing/2014/main" id="{29954B58-A255-D79B-4F24-705E5422FCC8}"/>
              </a:ext>
            </a:extLst>
          </p:cNvPr>
          <p:cNvSpPr/>
          <p:nvPr/>
        </p:nvSpPr>
        <p:spPr>
          <a:xfrm>
            <a:off x="5269884" y="2318033"/>
            <a:ext cx="1970911" cy="1828800"/>
          </a:xfrm>
          <a:prstGeom prst="rect">
            <a:avLst/>
          </a:prstGeom>
          <a:solidFill>
            <a:schemeClr val="bg1"/>
          </a:solidFill>
          <a:ln/>
          <a:effectLst>
            <a:outerShdw blurRad="50800" dist="25400" dir="8100000" algn="bl" rotWithShape="0">
              <a:srgbClr val="000000">
                <a:alpha val="8000"/>
              </a:srgbClr>
            </a:outerShdw>
          </a:effectLst>
        </p:spPr>
        <p:txBody>
          <a:bodyPr/>
          <a:lstStyle/>
          <a:p>
            <a:endParaRPr lang="en-US">
              <a:latin typeface="Segoe UI Black" panose="020B0A02040204020203" pitchFamily="34" charset="0"/>
              <a:ea typeface="Segoe UI Black" panose="020B0A02040204020203" pitchFamily="34" charset="0"/>
            </a:endParaRPr>
          </a:p>
        </p:txBody>
      </p:sp>
      <p:sp>
        <p:nvSpPr>
          <p:cNvPr id="18" name="Shape 14">
            <a:extLst>
              <a:ext uri="{FF2B5EF4-FFF2-40B4-BE49-F238E27FC236}">
                <a16:creationId xmlns:a16="http://schemas.microsoft.com/office/drawing/2014/main" id="{D1C26F02-4B25-716F-8E3C-4FE56EF79AD8}"/>
              </a:ext>
            </a:extLst>
          </p:cNvPr>
          <p:cNvSpPr/>
          <p:nvPr/>
        </p:nvSpPr>
        <p:spPr>
          <a:xfrm>
            <a:off x="5269884" y="2318033"/>
            <a:ext cx="1970911" cy="457200"/>
          </a:xfrm>
          <a:prstGeom prst="rect">
            <a:avLst/>
          </a:prstGeom>
          <a:solidFill>
            <a:srgbClr val="EE6360"/>
          </a:solidFill>
          <a:ln/>
        </p:spPr>
        <p:txBody>
          <a:bodyPr/>
          <a:lstStyle/>
          <a:p>
            <a:endParaRPr lang="en-US">
              <a:latin typeface="Segoe UI Black" panose="020B0A02040204020203" pitchFamily="34" charset="0"/>
              <a:ea typeface="Segoe UI Black" panose="020B0A02040204020203" pitchFamily="34" charset="0"/>
            </a:endParaRPr>
          </a:p>
        </p:txBody>
      </p:sp>
      <p:sp>
        <p:nvSpPr>
          <p:cNvPr id="19" name="Text 15">
            <a:extLst>
              <a:ext uri="{FF2B5EF4-FFF2-40B4-BE49-F238E27FC236}">
                <a16:creationId xmlns:a16="http://schemas.microsoft.com/office/drawing/2014/main" id="{C14BA71B-6517-8DD7-4CC7-6660608A235A}"/>
              </a:ext>
            </a:extLst>
          </p:cNvPr>
          <p:cNvSpPr/>
          <p:nvPr/>
        </p:nvSpPr>
        <p:spPr>
          <a:xfrm>
            <a:off x="5269884" y="2318033"/>
            <a:ext cx="1970911" cy="457200"/>
          </a:xfrm>
          <a:prstGeom prst="rect">
            <a:avLst/>
          </a:prstGeom>
          <a:noFill/>
          <a:ln/>
        </p:spPr>
        <p:txBody>
          <a:bodyPr wrap="square" rtlCol="0" anchor="ctr"/>
          <a:lstStyle/>
          <a:p>
            <a:pPr marL="0" indent="0" algn="ctr">
              <a:buNone/>
            </a:pPr>
            <a:r>
              <a:rPr lang="en-US" sz="2000" b="1">
                <a:solidFill>
                  <a:srgbClr val="FFFFFF"/>
                </a:solidFill>
                <a:latin typeface="Segoe UI Black" panose="020B0A02040204020203" pitchFamily="34" charset="0"/>
                <a:ea typeface="Segoe UI Black" panose="020B0A02040204020203" pitchFamily="34" charset="0"/>
                <a:cs typeface="Trebuchet MS" pitchFamily="34" charset="-120"/>
              </a:rPr>
              <a:t>28 mph</a:t>
            </a:r>
            <a:endParaRPr lang="en-US" sz="2000">
              <a:latin typeface="Segoe UI Black" panose="020B0A02040204020203" pitchFamily="34" charset="0"/>
              <a:ea typeface="Segoe UI Black" panose="020B0A02040204020203" pitchFamily="34" charset="0"/>
            </a:endParaRPr>
          </a:p>
        </p:txBody>
      </p:sp>
      <p:sp>
        <p:nvSpPr>
          <p:cNvPr id="20" name="Text 16">
            <a:extLst>
              <a:ext uri="{FF2B5EF4-FFF2-40B4-BE49-F238E27FC236}">
                <a16:creationId xmlns:a16="http://schemas.microsoft.com/office/drawing/2014/main" id="{17FB2904-035A-8B9A-ED12-A52484A6C129}"/>
              </a:ext>
            </a:extLst>
          </p:cNvPr>
          <p:cNvSpPr/>
          <p:nvPr/>
        </p:nvSpPr>
        <p:spPr>
          <a:xfrm>
            <a:off x="5269884" y="2866673"/>
            <a:ext cx="1970911" cy="640080"/>
          </a:xfrm>
          <a:prstGeom prst="rect">
            <a:avLst/>
          </a:prstGeom>
          <a:noFill/>
          <a:ln/>
        </p:spPr>
        <p:txBody>
          <a:bodyPr wrap="square" rtlCol="0" anchor="ctr"/>
          <a:lstStyle/>
          <a:p>
            <a:pPr marL="0" indent="0" algn="ctr">
              <a:buNone/>
            </a:pPr>
            <a:r>
              <a:rPr lang="en-US" sz="2800" b="1">
                <a:solidFill>
                  <a:srgbClr val="EE6360"/>
                </a:solidFill>
                <a:latin typeface="Segoe UI Black" panose="020B0A02040204020203" pitchFamily="34" charset="0"/>
                <a:ea typeface="Segoe UI Black" panose="020B0A02040204020203" pitchFamily="34" charset="0"/>
                <a:cs typeface="Trebuchet MS" pitchFamily="34" charset="-120"/>
              </a:rPr>
              <a:t>114–194 ft</a:t>
            </a:r>
            <a:endParaRPr lang="en-US" sz="2800">
              <a:solidFill>
                <a:srgbClr val="EE6360"/>
              </a:solidFill>
              <a:latin typeface="Segoe UI Black" panose="020B0A02040204020203" pitchFamily="34" charset="0"/>
              <a:ea typeface="Segoe UI Black" panose="020B0A02040204020203" pitchFamily="34" charset="0"/>
            </a:endParaRPr>
          </a:p>
        </p:txBody>
      </p:sp>
      <p:sp>
        <p:nvSpPr>
          <p:cNvPr id="21" name="Text 17">
            <a:extLst>
              <a:ext uri="{FF2B5EF4-FFF2-40B4-BE49-F238E27FC236}">
                <a16:creationId xmlns:a16="http://schemas.microsoft.com/office/drawing/2014/main" id="{32C09E83-D99F-CAA9-275A-931329F647E7}"/>
              </a:ext>
            </a:extLst>
          </p:cNvPr>
          <p:cNvSpPr/>
          <p:nvPr/>
        </p:nvSpPr>
        <p:spPr>
          <a:xfrm>
            <a:off x="5269884" y="3506753"/>
            <a:ext cx="1970911" cy="457200"/>
          </a:xfrm>
          <a:prstGeom prst="rect">
            <a:avLst/>
          </a:prstGeom>
          <a:noFill/>
          <a:ln/>
        </p:spPr>
        <p:txBody>
          <a:bodyPr wrap="square" rtlCol="0" anchor="ctr"/>
          <a:lstStyle/>
          <a:p>
            <a:pPr marL="0" indent="0" algn="ctr">
              <a:buNone/>
            </a:pPr>
            <a:r>
              <a:rPr lang="en-US" sz="1200">
                <a:solidFill>
                  <a:srgbClr val="EE6360"/>
                </a:solidFill>
                <a:latin typeface="Segoe UI Black" panose="020B0A02040204020203" pitchFamily="34" charset="0"/>
                <a:ea typeface="Segoe UI Black" panose="020B0A02040204020203" pitchFamily="34" charset="0"/>
                <a:cs typeface="Calibri" pitchFamily="34" charset="-120"/>
              </a:rPr>
              <a:t>Nearly a full city block</a:t>
            </a:r>
            <a:endParaRPr lang="en-US" sz="1200">
              <a:solidFill>
                <a:srgbClr val="EE6360"/>
              </a:solidFill>
              <a:latin typeface="Segoe UI Black" panose="020B0A02040204020203" pitchFamily="34" charset="0"/>
              <a:ea typeface="Segoe UI Black" panose="020B0A02040204020203" pitchFamily="34" charset="0"/>
            </a:endParaRPr>
          </a:p>
        </p:txBody>
      </p:sp>
      <p:sp>
        <p:nvSpPr>
          <p:cNvPr id="22" name="Shape 18">
            <a:extLst>
              <a:ext uri="{FF2B5EF4-FFF2-40B4-BE49-F238E27FC236}">
                <a16:creationId xmlns:a16="http://schemas.microsoft.com/office/drawing/2014/main" id="{B58DFC65-A7D8-C2B7-9C09-8D7FAF959DE5}"/>
              </a:ext>
            </a:extLst>
          </p:cNvPr>
          <p:cNvSpPr/>
          <p:nvPr/>
        </p:nvSpPr>
        <p:spPr>
          <a:xfrm>
            <a:off x="935367" y="4329713"/>
            <a:ext cx="6305427" cy="914400"/>
          </a:xfrm>
          <a:prstGeom prst="rect">
            <a:avLst/>
          </a:prstGeom>
          <a:solidFill>
            <a:srgbClr val="5C2F82"/>
          </a:solidFill>
          <a:ln/>
        </p:spPr>
        <p:txBody>
          <a:bodyPr/>
          <a:lstStyle/>
          <a:p>
            <a:endParaRPr lang="en-US">
              <a:latin typeface="Segoe UI Black" panose="020B0A02040204020203" pitchFamily="34" charset="0"/>
              <a:ea typeface="Segoe UI Black" panose="020B0A02040204020203" pitchFamily="34" charset="0"/>
            </a:endParaRPr>
          </a:p>
        </p:txBody>
      </p:sp>
      <p:sp>
        <p:nvSpPr>
          <p:cNvPr id="23" name="Text 19">
            <a:extLst>
              <a:ext uri="{FF2B5EF4-FFF2-40B4-BE49-F238E27FC236}">
                <a16:creationId xmlns:a16="http://schemas.microsoft.com/office/drawing/2014/main" id="{8C1A5D81-98C1-98D4-57FF-D0EA70DE3DAB}"/>
              </a:ext>
            </a:extLst>
          </p:cNvPr>
          <p:cNvSpPr/>
          <p:nvPr/>
        </p:nvSpPr>
        <p:spPr>
          <a:xfrm>
            <a:off x="1118249" y="4421153"/>
            <a:ext cx="5486400" cy="731520"/>
          </a:xfrm>
          <a:prstGeom prst="rect">
            <a:avLst/>
          </a:prstGeom>
          <a:noFill/>
          <a:ln/>
        </p:spPr>
        <p:txBody>
          <a:bodyPr wrap="square" rtlCol="0" anchor="ctr"/>
          <a:lstStyle/>
          <a:p>
            <a:pPr marL="0" indent="0">
              <a:buNone/>
            </a:pPr>
            <a:r>
              <a:rPr lang="en-US" sz="1600" b="1" dirty="0">
                <a:solidFill>
                  <a:srgbClr val="CDDA64"/>
                </a:solidFill>
                <a:latin typeface="Segoe UI Black" panose="020B0A02040204020203" pitchFamily="34" charset="0"/>
                <a:ea typeface="Segoe UI Black" panose="020B0A02040204020203" pitchFamily="34" charset="0"/>
              </a:rPr>
              <a:t>Most of your stopping power comes from the front brake. Learn to use both brakes together. Start braking earlier than you think you need to.</a:t>
            </a:r>
            <a:endParaRPr lang="en-US" sz="1600" dirty="0">
              <a:latin typeface="Segoe UI Black" panose="020B0A02040204020203" pitchFamily="34" charset="0"/>
              <a:ea typeface="Segoe UI Black" panose="020B0A02040204020203" pitchFamily="34" charset="0"/>
            </a:endParaRPr>
          </a:p>
        </p:txBody>
      </p:sp>
      <p:sp>
        <p:nvSpPr>
          <p:cNvPr id="2" name="Content Placeholder 2">
            <a:extLst>
              <a:ext uri="{FF2B5EF4-FFF2-40B4-BE49-F238E27FC236}">
                <a16:creationId xmlns:a16="http://schemas.microsoft.com/office/drawing/2014/main" id="{C38B5547-7309-AB65-8BE2-678ABBC044A3}"/>
              </a:ext>
            </a:extLst>
          </p:cNvPr>
          <p:cNvSpPr txBox="1">
            <a:spLocks/>
          </p:cNvSpPr>
          <p:nvPr/>
        </p:nvSpPr>
        <p:spPr>
          <a:xfrm>
            <a:off x="7754111" y="1769393"/>
            <a:ext cx="3739897" cy="37123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C2F8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C2F82"/>
                </a:solidFill>
                <a:latin typeface="Segoe UI Light" panose="020B0502040204020203" pitchFamily="34" charset="0"/>
                <a:ea typeface="+mn-ea"/>
                <a:cs typeface="Segoe UI Light"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C2F82"/>
                </a:solidFill>
                <a:latin typeface="Segoe UI Light" panose="020B0502040204020203" pitchFamily="34" charset="0"/>
                <a:ea typeface="+mn-ea"/>
                <a:cs typeface="Segoe UI Light"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C2F82"/>
                </a:solidFill>
                <a:latin typeface="Segoe UI Light" panose="020B0502040204020203" pitchFamily="34" charset="0"/>
                <a:ea typeface="+mn-ea"/>
                <a:cs typeface="Segoe UI Light"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rgbClr val="2BB7AA"/>
                </a:solidFill>
                <a:latin typeface="Segoe UI Black" panose="020B0A02040204020203" pitchFamily="34" charset="0"/>
                <a:ea typeface="Segoe UI Black" panose="020B0A02040204020203" pitchFamily="34" charset="0"/>
              </a:rPr>
              <a:t>Top Crashes to Avoid</a:t>
            </a:r>
          </a:p>
          <a:p>
            <a:r>
              <a:rPr lang="en-US" sz="1400" dirty="0">
                <a:latin typeface="Segoe UI Black" panose="020B0A02040204020203" pitchFamily="34" charset="0"/>
                <a:ea typeface="Segoe UI Black" panose="020B0A02040204020203" pitchFamily="34" charset="0"/>
              </a:rPr>
              <a:t>Right Hook: </a:t>
            </a:r>
            <a:r>
              <a:rPr lang="en-US" sz="1400" dirty="0"/>
              <a:t>Car passes you and turns right across your path. Ride farther into the lane.</a:t>
            </a:r>
          </a:p>
          <a:p>
            <a:r>
              <a:rPr lang="en-US" sz="1400" dirty="0">
                <a:latin typeface="Segoe UI Black" panose="020B0A02040204020203" pitchFamily="34" charset="0"/>
                <a:ea typeface="Segoe UI Black" panose="020B0A02040204020203" pitchFamily="34" charset="0"/>
              </a:rPr>
              <a:t>Left Cross: </a:t>
            </a:r>
            <a:r>
              <a:rPr lang="en-US" sz="1400" dirty="0"/>
              <a:t>Car turns left and cuts you off. Stay visible. Don't enter an intersection until you’re sure </a:t>
            </a:r>
            <a:r>
              <a:rPr lang="en-US" sz="1400"/>
              <a:t>it’s clear.</a:t>
            </a:r>
            <a:endParaRPr lang="en-US" sz="1400" dirty="0"/>
          </a:p>
          <a:p>
            <a:r>
              <a:rPr lang="en-US" sz="1400" dirty="0">
                <a:latin typeface="Segoe UI Black" panose="020B0A02040204020203" pitchFamily="34" charset="0"/>
                <a:ea typeface="Segoe UI Black" panose="020B0A02040204020203" pitchFamily="34" charset="0"/>
              </a:rPr>
              <a:t>Dooring: </a:t>
            </a:r>
            <a:r>
              <a:rPr lang="en-US" sz="1400" dirty="0"/>
              <a:t>Car door opens in your path. Stay 5+ feet from parked cars. Entirely avoidable.</a:t>
            </a:r>
          </a:p>
          <a:p>
            <a:r>
              <a:rPr lang="en-US" sz="1400" dirty="0">
                <a:latin typeface="Segoe UI Black" panose="020B0A02040204020203" pitchFamily="34" charset="0"/>
                <a:ea typeface="Segoe UI Black" panose="020B0A02040204020203" pitchFamily="34" charset="0"/>
              </a:rPr>
              <a:t>Drive-Out: </a:t>
            </a:r>
            <a:r>
              <a:rPr lang="en-US" sz="1400" dirty="0"/>
              <a:t>Car pulls out from driveway. Slow near driveways. Move left to be seen.</a:t>
            </a:r>
          </a:p>
          <a:p>
            <a:endParaRPr lang="en-US" sz="1300" dirty="0"/>
          </a:p>
        </p:txBody>
      </p:sp>
      <p:sp>
        <p:nvSpPr>
          <p:cNvPr id="3" name="Text 20">
            <a:extLst>
              <a:ext uri="{FF2B5EF4-FFF2-40B4-BE49-F238E27FC236}">
                <a16:creationId xmlns:a16="http://schemas.microsoft.com/office/drawing/2014/main" id="{F17B9318-A5DA-0C75-80B6-88FBD78B31F1}"/>
              </a:ext>
            </a:extLst>
          </p:cNvPr>
          <p:cNvSpPr/>
          <p:nvPr/>
        </p:nvSpPr>
        <p:spPr>
          <a:xfrm>
            <a:off x="935368" y="5981678"/>
            <a:ext cx="7315200" cy="228600"/>
          </a:xfrm>
          <a:prstGeom prst="rect">
            <a:avLst/>
          </a:prstGeom>
          <a:noFill/>
          <a:ln/>
        </p:spPr>
        <p:txBody>
          <a:bodyPr wrap="square" rtlCol="0" anchor="ctr"/>
          <a:lstStyle/>
          <a:p>
            <a:r>
              <a:rPr lang="en-US" sz="900" dirty="0">
                <a:solidFill>
                  <a:srgbClr val="5C2F82"/>
                </a:solidFill>
                <a:latin typeface="Segoe UI Light" panose="020B0502040204020203" pitchFamily="34" charset="0"/>
                <a:ea typeface="Segoe UI Black" panose="020B0A02040204020203" pitchFamily="34" charset="0"/>
                <a:cs typeface="Segoe UI Light" panose="020B0502040204020203" pitchFamily="34" charset="0"/>
              </a:rPr>
              <a:t>Source: American Bicycling Education Association</a:t>
            </a:r>
          </a:p>
        </p:txBody>
      </p:sp>
    </p:spTree>
    <p:extLst>
      <p:ext uri="{BB962C8B-B14F-4D97-AF65-F5344CB8AC3E}">
        <p14:creationId xmlns:p14="http://schemas.microsoft.com/office/powerpoint/2010/main" val="3913951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016E6-E18F-8D07-9122-EAB14AF9932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7C7C8BC-A041-64D6-615D-7596FC84D4A9}"/>
              </a:ext>
            </a:extLst>
          </p:cNvPr>
          <p:cNvSpPr>
            <a:spLocks noGrp="1"/>
          </p:cNvSpPr>
          <p:nvPr>
            <p:ph type="title"/>
          </p:nvPr>
        </p:nvSpPr>
        <p:spPr/>
        <p:txBody>
          <a:bodyPr/>
          <a:lstStyle/>
          <a:p>
            <a:r>
              <a:rPr lang="en-US"/>
              <a:t>Watch Out</a:t>
            </a:r>
          </a:p>
        </p:txBody>
      </p:sp>
      <p:sp>
        <p:nvSpPr>
          <p:cNvPr id="4" name="Shape 2">
            <a:extLst>
              <a:ext uri="{FF2B5EF4-FFF2-40B4-BE49-F238E27FC236}">
                <a16:creationId xmlns:a16="http://schemas.microsoft.com/office/drawing/2014/main" id="{F9787830-A6EA-9380-BE6B-6769431EA915}"/>
              </a:ext>
            </a:extLst>
          </p:cNvPr>
          <p:cNvSpPr/>
          <p:nvPr/>
        </p:nvSpPr>
        <p:spPr>
          <a:xfrm>
            <a:off x="1003969" y="1612565"/>
            <a:ext cx="8268368" cy="1196140"/>
          </a:xfrm>
          <a:prstGeom prst="rect">
            <a:avLst/>
          </a:prstGeom>
          <a:solidFill>
            <a:srgbClr val="EFEABA"/>
          </a:solidFill>
          <a:ln/>
        </p:spPr>
        <p:txBody>
          <a:bodyPr/>
          <a:lstStyle/>
          <a:p>
            <a:endParaRPr lang="en-US"/>
          </a:p>
        </p:txBody>
      </p:sp>
      <p:sp>
        <p:nvSpPr>
          <p:cNvPr id="5" name="Text 3">
            <a:extLst>
              <a:ext uri="{FF2B5EF4-FFF2-40B4-BE49-F238E27FC236}">
                <a16:creationId xmlns:a16="http://schemas.microsoft.com/office/drawing/2014/main" id="{B4B48F89-1D31-BA78-8A71-32856282EC9F}"/>
              </a:ext>
            </a:extLst>
          </p:cNvPr>
          <p:cNvSpPr/>
          <p:nvPr/>
        </p:nvSpPr>
        <p:spPr>
          <a:xfrm>
            <a:off x="1168000" y="1612565"/>
            <a:ext cx="7289764" cy="1065044"/>
          </a:xfrm>
          <a:prstGeom prst="rect">
            <a:avLst/>
          </a:prstGeom>
          <a:noFill/>
          <a:ln/>
        </p:spPr>
        <p:txBody>
          <a:bodyPr wrap="square" rtlCol="0" anchor="ctr"/>
          <a:lstStyle/>
          <a:p>
            <a:pPr marL="0" indent="0">
              <a:buNone/>
            </a:pPr>
            <a:r>
              <a:rPr lang="en-US" sz="2000">
                <a:solidFill>
                  <a:srgbClr val="EE6360"/>
                </a:solidFill>
                <a:latin typeface="Segoe UI Black" panose="020B0A02040204020203" pitchFamily="34" charset="0"/>
                <a:ea typeface="Segoe UI Black" panose="020B0A02040204020203" pitchFamily="34" charset="0"/>
                <a:cs typeface="Segoe UI Light" panose="020B0502040204020203" pitchFamily="34" charset="0"/>
              </a:rPr>
              <a:t>NEVER ride alongside a large truck.</a:t>
            </a:r>
          </a:p>
          <a:p>
            <a:pPr marL="0" indent="0">
              <a:buNone/>
            </a:pPr>
            <a:r>
              <a:rPr lang="en-US" sz="1300">
                <a:solidFill>
                  <a:srgbClr val="5C2F82"/>
                </a:solidFill>
                <a:latin typeface="Segoe UI Light" panose="020B0502040204020203" pitchFamily="34" charset="0"/>
                <a:cs typeface="Segoe UI Light" panose="020B0502040204020203" pitchFamily="34" charset="0"/>
              </a:rPr>
              <a:t>Trucks have massive blind spots. Trailers sweep across lanes when turning. If a truck is next to you at a light, dismount and go to the sidewalk.</a:t>
            </a:r>
            <a:endParaRPr lang="en-US" sz="1800">
              <a:solidFill>
                <a:srgbClr val="5C2F82"/>
              </a:solidFill>
              <a:latin typeface="Segoe UI Light" panose="020B0502040204020203" pitchFamily="34" charset="0"/>
              <a:cs typeface="Segoe UI Light" panose="020B0502040204020203" pitchFamily="34" charset="0"/>
            </a:endParaRPr>
          </a:p>
        </p:txBody>
      </p:sp>
      <p:pic>
        <p:nvPicPr>
          <p:cNvPr id="18" name="Picture 17">
            <a:extLst>
              <a:ext uri="{FF2B5EF4-FFF2-40B4-BE49-F238E27FC236}">
                <a16:creationId xmlns:a16="http://schemas.microsoft.com/office/drawing/2014/main" id="{55834D3D-F85D-7821-F9E3-53D5E821B4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7764" y="328963"/>
            <a:ext cx="2730267" cy="2730267"/>
          </a:xfrm>
          <a:prstGeom prst="rect">
            <a:avLst/>
          </a:prstGeom>
        </p:spPr>
      </p:pic>
      <p:sp>
        <p:nvSpPr>
          <p:cNvPr id="2" name="Shape 4">
            <a:extLst>
              <a:ext uri="{FF2B5EF4-FFF2-40B4-BE49-F238E27FC236}">
                <a16:creationId xmlns:a16="http://schemas.microsoft.com/office/drawing/2014/main" id="{DF1D5857-D99C-C590-DA29-81B494213E53}"/>
              </a:ext>
            </a:extLst>
          </p:cNvPr>
          <p:cNvSpPr/>
          <p:nvPr/>
        </p:nvSpPr>
        <p:spPr>
          <a:xfrm>
            <a:off x="1004723" y="3059230"/>
            <a:ext cx="4918372" cy="1143807"/>
          </a:xfrm>
          <a:prstGeom prst="rect">
            <a:avLst/>
          </a:prstGeom>
          <a:solidFill>
            <a:srgbClr val="F5F7FA"/>
          </a:solidFill>
          <a:ln/>
        </p:spPr>
        <p:txBody>
          <a:bodyPr/>
          <a:lstStyle/>
          <a:p>
            <a:endParaRPr lang="en-US"/>
          </a:p>
        </p:txBody>
      </p:sp>
      <p:sp>
        <p:nvSpPr>
          <p:cNvPr id="16" name="Shape 5">
            <a:extLst>
              <a:ext uri="{FF2B5EF4-FFF2-40B4-BE49-F238E27FC236}">
                <a16:creationId xmlns:a16="http://schemas.microsoft.com/office/drawing/2014/main" id="{CDDDA72E-F4D4-3AB5-11E2-BAD954120CC4}"/>
              </a:ext>
            </a:extLst>
          </p:cNvPr>
          <p:cNvSpPr/>
          <p:nvPr/>
        </p:nvSpPr>
        <p:spPr>
          <a:xfrm>
            <a:off x="1004723" y="3059230"/>
            <a:ext cx="91505" cy="1143807"/>
          </a:xfrm>
          <a:prstGeom prst="rect">
            <a:avLst/>
          </a:prstGeom>
          <a:solidFill>
            <a:srgbClr val="5C2F82"/>
          </a:solidFill>
          <a:ln/>
        </p:spPr>
        <p:txBody>
          <a:bodyPr/>
          <a:lstStyle/>
          <a:p>
            <a:endParaRPr lang="en-US">
              <a:solidFill>
                <a:srgbClr val="5C2F82"/>
              </a:solidFill>
            </a:endParaRPr>
          </a:p>
        </p:txBody>
      </p:sp>
      <p:sp>
        <p:nvSpPr>
          <p:cNvPr id="17" name="Text 6">
            <a:extLst>
              <a:ext uri="{FF2B5EF4-FFF2-40B4-BE49-F238E27FC236}">
                <a16:creationId xmlns:a16="http://schemas.microsoft.com/office/drawing/2014/main" id="{CA73D837-09F6-5C0F-AEBE-A74261616F5E}"/>
              </a:ext>
            </a:extLst>
          </p:cNvPr>
          <p:cNvSpPr/>
          <p:nvPr/>
        </p:nvSpPr>
        <p:spPr>
          <a:xfrm>
            <a:off x="1290675" y="3116420"/>
            <a:ext cx="4460849" cy="1029427"/>
          </a:xfrm>
          <a:prstGeom prst="rect">
            <a:avLst/>
          </a:prstGeom>
          <a:noFill/>
          <a:ln/>
        </p:spPr>
        <p:txBody>
          <a:bodyPr wrap="square" rtlCol="0" anchor="ctr"/>
          <a:lstStyle/>
          <a:p>
            <a:pPr marL="0" indent="0">
              <a:buNone/>
            </a:pPr>
            <a:r>
              <a:rPr lang="en-US" sz="2000" b="1">
                <a:solidFill>
                  <a:srgbClr val="2BB7AA"/>
                </a:solidFill>
                <a:latin typeface="Segoe UI Black" panose="020B0A02040204020203" pitchFamily="34" charset="0"/>
                <a:ea typeface="Segoe UI Black" panose="020B0A02040204020203" pitchFamily="34" charset="0"/>
              </a:rPr>
              <a:t>Phones &amp; Earbuds</a:t>
            </a:r>
            <a:endParaRPr lang="en-US" sz="2000">
              <a:solidFill>
                <a:srgbClr val="2BB7AA"/>
              </a:solidFill>
              <a:latin typeface="Segoe UI Black" panose="020B0A02040204020203" pitchFamily="34" charset="0"/>
              <a:ea typeface="Segoe UI Black" panose="020B0A02040204020203" pitchFamily="34" charset="0"/>
            </a:endParaRPr>
          </a:p>
          <a:p>
            <a:pPr marL="0" indent="0">
              <a:buNone/>
            </a:pPr>
            <a:r>
              <a:rPr lang="en-US" sz="1300">
                <a:solidFill>
                  <a:srgbClr val="5C2F82"/>
                </a:solidFill>
                <a:latin typeface="Segoe UI Light" panose="020B0502040204020203" pitchFamily="34" charset="0"/>
                <a:cs typeface="Segoe UI Light" panose="020B0502040204020203" pitchFamily="34" charset="0"/>
              </a:rPr>
              <a:t>Eyes up, phone down. One earbud is legal, but stay alert.</a:t>
            </a:r>
          </a:p>
        </p:txBody>
      </p:sp>
      <p:sp>
        <p:nvSpPr>
          <p:cNvPr id="19" name="Shape 7">
            <a:extLst>
              <a:ext uri="{FF2B5EF4-FFF2-40B4-BE49-F238E27FC236}">
                <a16:creationId xmlns:a16="http://schemas.microsoft.com/office/drawing/2014/main" id="{1B76B435-6797-0183-F189-F4BD4E07A408}"/>
              </a:ext>
            </a:extLst>
          </p:cNvPr>
          <p:cNvSpPr/>
          <p:nvPr/>
        </p:nvSpPr>
        <p:spPr>
          <a:xfrm>
            <a:off x="6380617" y="3059230"/>
            <a:ext cx="4918372" cy="1143807"/>
          </a:xfrm>
          <a:prstGeom prst="rect">
            <a:avLst/>
          </a:prstGeom>
          <a:solidFill>
            <a:srgbClr val="F5F7FA"/>
          </a:solidFill>
          <a:ln/>
        </p:spPr>
        <p:txBody>
          <a:bodyPr/>
          <a:lstStyle/>
          <a:p>
            <a:endParaRPr lang="en-US"/>
          </a:p>
        </p:txBody>
      </p:sp>
      <p:sp>
        <p:nvSpPr>
          <p:cNvPr id="20" name="Shape 8">
            <a:extLst>
              <a:ext uri="{FF2B5EF4-FFF2-40B4-BE49-F238E27FC236}">
                <a16:creationId xmlns:a16="http://schemas.microsoft.com/office/drawing/2014/main" id="{CAD46401-7AEC-A6FE-2555-6944AFB26F2B}"/>
              </a:ext>
            </a:extLst>
          </p:cNvPr>
          <p:cNvSpPr/>
          <p:nvPr/>
        </p:nvSpPr>
        <p:spPr>
          <a:xfrm>
            <a:off x="6380617" y="3059230"/>
            <a:ext cx="91505" cy="1143807"/>
          </a:xfrm>
          <a:prstGeom prst="rect">
            <a:avLst/>
          </a:prstGeom>
          <a:solidFill>
            <a:srgbClr val="5C2F82"/>
          </a:solidFill>
          <a:ln/>
        </p:spPr>
        <p:txBody>
          <a:bodyPr/>
          <a:lstStyle/>
          <a:p>
            <a:endParaRPr lang="en-US">
              <a:solidFill>
                <a:srgbClr val="5C2F82"/>
              </a:solidFill>
            </a:endParaRPr>
          </a:p>
        </p:txBody>
      </p:sp>
      <p:sp>
        <p:nvSpPr>
          <p:cNvPr id="21" name="Text 9">
            <a:extLst>
              <a:ext uri="{FF2B5EF4-FFF2-40B4-BE49-F238E27FC236}">
                <a16:creationId xmlns:a16="http://schemas.microsoft.com/office/drawing/2014/main" id="{0B2154E9-9AAB-8B30-8C51-AD2A4BCF460E}"/>
              </a:ext>
            </a:extLst>
          </p:cNvPr>
          <p:cNvSpPr/>
          <p:nvPr/>
        </p:nvSpPr>
        <p:spPr>
          <a:xfrm>
            <a:off x="6666569" y="3116420"/>
            <a:ext cx="4460849" cy="1029427"/>
          </a:xfrm>
          <a:prstGeom prst="rect">
            <a:avLst/>
          </a:prstGeom>
          <a:noFill/>
          <a:ln/>
        </p:spPr>
        <p:txBody>
          <a:bodyPr wrap="square" rtlCol="0" anchor="ctr"/>
          <a:lstStyle/>
          <a:p>
            <a:r>
              <a:rPr lang="en-US" sz="2000" b="1">
                <a:solidFill>
                  <a:srgbClr val="2BB7AA"/>
                </a:solidFill>
                <a:latin typeface="Segoe UI Black" panose="020B0A02040204020203" pitchFamily="34" charset="0"/>
                <a:ea typeface="Segoe UI Black" panose="020B0A02040204020203" pitchFamily="34" charset="0"/>
              </a:rPr>
              <a:t>Wheelies &amp; Stunts</a:t>
            </a:r>
          </a:p>
          <a:p>
            <a:pPr marL="0" indent="0">
              <a:buNone/>
            </a:pPr>
            <a:r>
              <a:rPr lang="en-US" sz="1300">
                <a:solidFill>
                  <a:srgbClr val="5C2F82"/>
                </a:solidFill>
                <a:latin typeface="Segoe UI Light" panose="020B0502040204020203" pitchFamily="34" charset="0"/>
                <a:cs typeface="Segoe UI Light" panose="020B0502040204020203" pitchFamily="34" charset="0"/>
              </a:rPr>
              <a:t>Can mean arrest, confiscation, and bans for everyone.</a:t>
            </a:r>
          </a:p>
        </p:txBody>
      </p:sp>
      <p:sp>
        <p:nvSpPr>
          <p:cNvPr id="22" name="Shape 10">
            <a:extLst>
              <a:ext uri="{FF2B5EF4-FFF2-40B4-BE49-F238E27FC236}">
                <a16:creationId xmlns:a16="http://schemas.microsoft.com/office/drawing/2014/main" id="{3310D37A-B9CF-BD43-27E1-F98C6E4457E9}"/>
              </a:ext>
            </a:extLst>
          </p:cNvPr>
          <p:cNvSpPr/>
          <p:nvPr/>
        </p:nvSpPr>
        <p:spPr>
          <a:xfrm>
            <a:off x="1004723" y="4431799"/>
            <a:ext cx="4918372" cy="1143807"/>
          </a:xfrm>
          <a:prstGeom prst="rect">
            <a:avLst/>
          </a:prstGeom>
          <a:solidFill>
            <a:srgbClr val="F5F7FA"/>
          </a:solidFill>
          <a:ln/>
        </p:spPr>
        <p:txBody>
          <a:bodyPr/>
          <a:lstStyle/>
          <a:p>
            <a:endParaRPr lang="en-US"/>
          </a:p>
        </p:txBody>
      </p:sp>
      <p:sp>
        <p:nvSpPr>
          <p:cNvPr id="23" name="Shape 11">
            <a:extLst>
              <a:ext uri="{FF2B5EF4-FFF2-40B4-BE49-F238E27FC236}">
                <a16:creationId xmlns:a16="http://schemas.microsoft.com/office/drawing/2014/main" id="{B75C2440-65C1-C5B7-D9FD-C4038BD01AEA}"/>
              </a:ext>
            </a:extLst>
          </p:cNvPr>
          <p:cNvSpPr/>
          <p:nvPr/>
        </p:nvSpPr>
        <p:spPr>
          <a:xfrm>
            <a:off x="1004723" y="4431799"/>
            <a:ext cx="91505" cy="1143807"/>
          </a:xfrm>
          <a:prstGeom prst="rect">
            <a:avLst/>
          </a:prstGeom>
          <a:solidFill>
            <a:srgbClr val="5C2F82"/>
          </a:solidFill>
          <a:ln/>
        </p:spPr>
        <p:txBody>
          <a:bodyPr/>
          <a:lstStyle/>
          <a:p>
            <a:endParaRPr lang="en-US">
              <a:solidFill>
                <a:srgbClr val="5C2F82"/>
              </a:solidFill>
            </a:endParaRPr>
          </a:p>
        </p:txBody>
      </p:sp>
      <p:sp>
        <p:nvSpPr>
          <p:cNvPr id="24" name="Text 12">
            <a:extLst>
              <a:ext uri="{FF2B5EF4-FFF2-40B4-BE49-F238E27FC236}">
                <a16:creationId xmlns:a16="http://schemas.microsoft.com/office/drawing/2014/main" id="{168DA12A-0DCB-4C6E-7F7E-1B7B147140FC}"/>
              </a:ext>
            </a:extLst>
          </p:cNvPr>
          <p:cNvSpPr/>
          <p:nvPr/>
        </p:nvSpPr>
        <p:spPr>
          <a:xfrm>
            <a:off x="1290675" y="4488989"/>
            <a:ext cx="4460849" cy="1029427"/>
          </a:xfrm>
          <a:prstGeom prst="rect">
            <a:avLst/>
          </a:prstGeom>
          <a:noFill/>
          <a:ln/>
        </p:spPr>
        <p:txBody>
          <a:bodyPr wrap="square" rtlCol="0" anchor="ctr"/>
          <a:lstStyle/>
          <a:p>
            <a:r>
              <a:rPr lang="en-US" sz="2000" b="1">
                <a:solidFill>
                  <a:srgbClr val="2BB7AA"/>
                </a:solidFill>
                <a:latin typeface="Segoe UI Black" panose="020B0A02040204020203" pitchFamily="34" charset="0"/>
                <a:ea typeface="Segoe UI Black" panose="020B0A02040204020203" pitchFamily="34" charset="0"/>
              </a:rPr>
              <a:t>Charging Safety</a:t>
            </a:r>
          </a:p>
          <a:p>
            <a:pPr marL="0" indent="0">
              <a:buNone/>
            </a:pPr>
            <a:r>
              <a:rPr lang="en-US" sz="1300">
                <a:solidFill>
                  <a:srgbClr val="5C2F82"/>
                </a:solidFill>
                <a:latin typeface="Segoe UI Light" panose="020B0502040204020203" pitchFamily="34" charset="0"/>
                <a:cs typeface="Segoe UI Light" panose="020B0502040204020203" pitchFamily="34" charset="0"/>
              </a:rPr>
              <a:t>Original charger, flat dry surface, unplug when done.</a:t>
            </a:r>
          </a:p>
        </p:txBody>
      </p:sp>
      <p:sp>
        <p:nvSpPr>
          <p:cNvPr id="25" name="Shape 13">
            <a:extLst>
              <a:ext uri="{FF2B5EF4-FFF2-40B4-BE49-F238E27FC236}">
                <a16:creationId xmlns:a16="http://schemas.microsoft.com/office/drawing/2014/main" id="{A8423E4A-9FCE-40E4-6423-F2A49F0C9C68}"/>
              </a:ext>
            </a:extLst>
          </p:cNvPr>
          <p:cNvSpPr/>
          <p:nvPr/>
        </p:nvSpPr>
        <p:spPr>
          <a:xfrm>
            <a:off x="6380617" y="4431799"/>
            <a:ext cx="4918372" cy="1143807"/>
          </a:xfrm>
          <a:prstGeom prst="rect">
            <a:avLst/>
          </a:prstGeom>
          <a:solidFill>
            <a:srgbClr val="F5F7FA"/>
          </a:solidFill>
          <a:ln/>
        </p:spPr>
        <p:txBody>
          <a:bodyPr/>
          <a:lstStyle/>
          <a:p>
            <a:endParaRPr lang="en-US"/>
          </a:p>
        </p:txBody>
      </p:sp>
      <p:sp>
        <p:nvSpPr>
          <p:cNvPr id="26" name="Shape 14">
            <a:extLst>
              <a:ext uri="{FF2B5EF4-FFF2-40B4-BE49-F238E27FC236}">
                <a16:creationId xmlns:a16="http://schemas.microsoft.com/office/drawing/2014/main" id="{4A9261CB-C078-7564-CAB1-DE5F18F2C422}"/>
              </a:ext>
            </a:extLst>
          </p:cNvPr>
          <p:cNvSpPr/>
          <p:nvPr/>
        </p:nvSpPr>
        <p:spPr>
          <a:xfrm>
            <a:off x="6380617" y="4431799"/>
            <a:ext cx="91505" cy="1143807"/>
          </a:xfrm>
          <a:prstGeom prst="rect">
            <a:avLst/>
          </a:prstGeom>
          <a:solidFill>
            <a:srgbClr val="5C2F82"/>
          </a:solidFill>
          <a:ln/>
        </p:spPr>
        <p:txBody>
          <a:bodyPr/>
          <a:lstStyle/>
          <a:p>
            <a:endParaRPr lang="en-US">
              <a:solidFill>
                <a:srgbClr val="5C2F82"/>
              </a:solidFill>
            </a:endParaRPr>
          </a:p>
        </p:txBody>
      </p:sp>
      <p:sp>
        <p:nvSpPr>
          <p:cNvPr id="27" name="Text 15">
            <a:extLst>
              <a:ext uri="{FF2B5EF4-FFF2-40B4-BE49-F238E27FC236}">
                <a16:creationId xmlns:a16="http://schemas.microsoft.com/office/drawing/2014/main" id="{FB4805F3-E6B6-104B-52D3-9D1641FF7518}"/>
              </a:ext>
            </a:extLst>
          </p:cNvPr>
          <p:cNvSpPr/>
          <p:nvPr/>
        </p:nvSpPr>
        <p:spPr>
          <a:xfrm>
            <a:off x="6666569" y="4488989"/>
            <a:ext cx="4460849" cy="1029427"/>
          </a:xfrm>
          <a:prstGeom prst="rect">
            <a:avLst/>
          </a:prstGeom>
          <a:noFill/>
          <a:ln/>
        </p:spPr>
        <p:txBody>
          <a:bodyPr wrap="square" rtlCol="0" anchor="ctr"/>
          <a:lstStyle/>
          <a:p>
            <a:r>
              <a:rPr lang="en-US" sz="2000" b="1">
                <a:solidFill>
                  <a:srgbClr val="2BB7AA"/>
                </a:solidFill>
                <a:latin typeface="Segoe UI Black" panose="020B0A02040204020203" pitchFamily="34" charset="0"/>
                <a:ea typeface="Segoe UI Black" panose="020B0A02040204020203" pitchFamily="34" charset="0"/>
              </a:rPr>
              <a:t>Lock It Up</a:t>
            </a:r>
          </a:p>
          <a:p>
            <a:pPr marL="0" indent="0">
              <a:buNone/>
            </a:pPr>
            <a:r>
              <a:rPr lang="en-US" sz="1300">
                <a:solidFill>
                  <a:srgbClr val="5C2F82"/>
                </a:solidFill>
                <a:latin typeface="Segoe UI Light" panose="020B0502040204020203" pitchFamily="34" charset="0"/>
                <a:cs typeface="Segoe UI Light" panose="020B0502040204020203" pitchFamily="34" charset="0"/>
              </a:rPr>
              <a:t>Frame + wheels to a fixed rack. Bring your battery with you.</a:t>
            </a:r>
          </a:p>
        </p:txBody>
      </p:sp>
    </p:spTree>
    <p:extLst>
      <p:ext uri="{BB962C8B-B14F-4D97-AF65-F5344CB8AC3E}">
        <p14:creationId xmlns:p14="http://schemas.microsoft.com/office/powerpoint/2010/main" val="5490843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BAA94-2091-F0C5-B624-55DFB73F8CB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5545428-A1E2-5B0B-83A2-570063A4A897}"/>
              </a:ext>
            </a:extLst>
          </p:cNvPr>
          <p:cNvSpPr/>
          <p:nvPr/>
        </p:nvSpPr>
        <p:spPr>
          <a:xfrm>
            <a:off x="781742" y="2515784"/>
            <a:ext cx="10628518" cy="2295305"/>
          </a:xfrm>
          <a:prstGeom prst="rect">
            <a:avLst/>
          </a:prstGeom>
          <a:noFill/>
          <a:ln>
            <a:solidFill>
              <a:srgbClr val="2BB7AA"/>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C119D695-732A-9745-CD1A-15EA34964412}"/>
              </a:ext>
            </a:extLst>
          </p:cNvPr>
          <p:cNvSpPr>
            <a:spLocks noGrp="1"/>
          </p:cNvSpPr>
          <p:nvPr>
            <p:ph type="title"/>
          </p:nvPr>
        </p:nvSpPr>
        <p:spPr/>
        <p:txBody>
          <a:bodyPr/>
          <a:lstStyle/>
          <a:p>
            <a:r>
              <a:rPr lang="en-US"/>
              <a:t>Numbers that can Save Your Life…</a:t>
            </a:r>
          </a:p>
        </p:txBody>
      </p:sp>
      <p:sp>
        <p:nvSpPr>
          <p:cNvPr id="6" name="Shape 1">
            <a:extLst>
              <a:ext uri="{FF2B5EF4-FFF2-40B4-BE49-F238E27FC236}">
                <a16:creationId xmlns:a16="http://schemas.microsoft.com/office/drawing/2014/main" id="{B4CE3544-C18B-3634-DC14-1C344B5B4949}"/>
              </a:ext>
            </a:extLst>
          </p:cNvPr>
          <p:cNvSpPr/>
          <p:nvPr/>
        </p:nvSpPr>
        <p:spPr>
          <a:xfrm>
            <a:off x="1155167"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7" name="Text 2">
            <a:extLst>
              <a:ext uri="{FF2B5EF4-FFF2-40B4-BE49-F238E27FC236}">
                <a16:creationId xmlns:a16="http://schemas.microsoft.com/office/drawing/2014/main" id="{68A01546-8460-98CB-922F-4148371AD152}"/>
              </a:ext>
            </a:extLst>
          </p:cNvPr>
          <p:cNvSpPr/>
          <p:nvPr/>
        </p:nvSpPr>
        <p:spPr>
          <a:xfrm>
            <a:off x="1155167" y="1876240"/>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5</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ft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8" name="Text 3">
            <a:extLst>
              <a:ext uri="{FF2B5EF4-FFF2-40B4-BE49-F238E27FC236}">
                <a16:creationId xmlns:a16="http://schemas.microsoft.com/office/drawing/2014/main" id="{5108DB96-9FCF-4CEF-7BAA-FB9F17D09D40}"/>
              </a:ext>
            </a:extLst>
          </p:cNvPr>
          <p:cNvSpPr/>
          <p:nvPr/>
        </p:nvSpPr>
        <p:spPr>
          <a:xfrm>
            <a:off x="1374685" y="2752745"/>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Minimum distance from </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r>
              <a:rPr lang="en-US" sz="1200">
                <a:solidFill>
                  <a:srgbClr val="DFE6E9"/>
                </a:solidFill>
                <a:latin typeface="Segoe UI Black" panose="020B0A02040204020203" pitchFamily="34" charset="0"/>
                <a:ea typeface="Segoe UI Black" panose="020B0A02040204020203" pitchFamily="34" charset="0"/>
                <a:cs typeface="Calibri" pitchFamily="34" charset="-120"/>
              </a:rPr>
              <a:t>parked cars</a:t>
            </a:r>
            <a:endParaRPr lang="en-US" sz="1200">
              <a:latin typeface="Segoe UI Black" panose="020B0A02040204020203" pitchFamily="34" charset="0"/>
              <a:ea typeface="Segoe UI Black" panose="020B0A02040204020203" pitchFamily="34" charset="0"/>
            </a:endParaRPr>
          </a:p>
        </p:txBody>
      </p:sp>
      <p:sp>
        <p:nvSpPr>
          <p:cNvPr id="9" name="Shape 4">
            <a:extLst>
              <a:ext uri="{FF2B5EF4-FFF2-40B4-BE49-F238E27FC236}">
                <a16:creationId xmlns:a16="http://schemas.microsoft.com/office/drawing/2014/main" id="{6EEDF916-53EA-688F-113B-918732302244}"/>
              </a:ext>
            </a:extLst>
          </p:cNvPr>
          <p:cNvSpPr/>
          <p:nvPr/>
        </p:nvSpPr>
        <p:spPr>
          <a:xfrm>
            <a:off x="4557694"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0" name="Text 5">
            <a:extLst>
              <a:ext uri="{FF2B5EF4-FFF2-40B4-BE49-F238E27FC236}">
                <a16:creationId xmlns:a16="http://schemas.microsoft.com/office/drawing/2014/main" id="{7CDD8A6B-2D64-DB8A-D524-66858128E515}"/>
              </a:ext>
            </a:extLst>
          </p:cNvPr>
          <p:cNvSpPr/>
          <p:nvPr/>
        </p:nvSpPr>
        <p:spPr>
          <a:xfrm>
            <a:off x="4557694" y="1876240"/>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70</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11" name="Text 6">
            <a:extLst>
              <a:ext uri="{FF2B5EF4-FFF2-40B4-BE49-F238E27FC236}">
                <a16:creationId xmlns:a16="http://schemas.microsoft.com/office/drawing/2014/main" id="{09729759-42FB-1784-8076-A6BBF09E507D}"/>
              </a:ext>
            </a:extLst>
          </p:cNvPr>
          <p:cNvSpPr/>
          <p:nvPr/>
        </p:nvSpPr>
        <p:spPr>
          <a:xfrm>
            <a:off x="4777212" y="2752745"/>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of stopping power is in the front brake</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endParaRPr lang="en-US" sz="1200">
              <a:latin typeface="Segoe UI Black" panose="020B0A02040204020203" pitchFamily="34" charset="0"/>
              <a:ea typeface="Segoe UI Black" panose="020B0A02040204020203" pitchFamily="34" charset="0"/>
            </a:endParaRPr>
          </a:p>
        </p:txBody>
      </p:sp>
      <p:sp>
        <p:nvSpPr>
          <p:cNvPr id="12" name="Shape 7">
            <a:extLst>
              <a:ext uri="{FF2B5EF4-FFF2-40B4-BE49-F238E27FC236}">
                <a16:creationId xmlns:a16="http://schemas.microsoft.com/office/drawing/2014/main" id="{1C9567F6-96FE-E4E2-D657-539D1C131CD3}"/>
              </a:ext>
            </a:extLst>
          </p:cNvPr>
          <p:cNvSpPr/>
          <p:nvPr/>
        </p:nvSpPr>
        <p:spPr>
          <a:xfrm>
            <a:off x="7960222" y="1655156"/>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3" name="Text 8">
            <a:extLst>
              <a:ext uri="{FF2B5EF4-FFF2-40B4-BE49-F238E27FC236}">
                <a16:creationId xmlns:a16="http://schemas.microsoft.com/office/drawing/2014/main" id="{0B4AE4B7-E1BB-6988-2759-F18C4EE24B28}"/>
              </a:ext>
            </a:extLst>
          </p:cNvPr>
          <p:cNvSpPr/>
          <p:nvPr/>
        </p:nvSpPr>
        <p:spPr>
          <a:xfrm>
            <a:off x="7960222" y="1876240"/>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2.5</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sec</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14" name="Text 9">
            <a:extLst>
              <a:ext uri="{FF2B5EF4-FFF2-40B4-BE49-F238E27FC236}">
                <a16:creationId xmlns:a16="http://schemas.microsoft.com/office/drawing/2014/main" id="{69DC5350-FA6E-2976-E456-9064C955CF2A}"/>
              </a:ext>
            </a:extLst>
          </p:cNvPr>
          <p:cNvSpPr/>
          <p:nvPr/>
        </p:nvSpPr>
        <p:spPr>
          <a:xfrm>
            <a:off x="8179739" y="2752745"/>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Average perception-reaction time</a:t>
            </a:r>
            <a:endParaRPr lang="en-US" sz="1200">
              <a:latin typeface="Segoe UI Black" panose="020B0A02040204020203" pitchFamily="34" charset="0"/>
              <a:ea typeface="Segoe UI Black" panose="020B0A02040204020203" pitchFamily="34" charset="0"/>
            </a:endParaRPr>
          </a:p>
        </p:txBody>
      </p:sp>
      <p:sp>
        <p:nvSpPr>
          <p:cNvPr id="15" name="Shape 10">
            <a:extLst>
              <a:ext uri="{FF2B5EF4-FFF2-40B4-BE49-F238E27FC236}">
                <a16:creationId xmlns:a16="http://schemas.microsoft.com/office/drawing/2014/main" id="{063CABF7-539A-8B27-14A2-A7A98A8A207D}"/>
              </a:ext>
            </a:extLst>
          </p:cNvPr>
          <p:cNvSpPr/>
          <p:nvPr/>
        </p:nvSpPr>
        <p:spPr>
          <a:xfrm>
            <a:off x="1155167"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6" name="Text 11">
            <a:extLst>
              <a:ext uri="{FF2B5EF4-FFF2-40B4-BE49-F238E27FC236}">
                <a16:creationId xmlns:a16="http://schemas.microsoft.com/office/drawing/2014/main" id="{E55D3A2E-8C61-CF25-9B6A-DB892D125A88}"/>
              </a:ext>
            </a:extLst>
          </p:cNvPr>
          <p:cNvSpPr/>
          <p:nvPr/>
        </p:nvSpPr>
        <p:spPr>
          <a:xfrm>
            <a:off x="1155167" y="4133503"/>
            <a:ext cx="3073250" cy="878072"/>
          </a:xfrm>
          <a:prstGeom prst="rect">
            <a:avLst/>
          </a:prstGeom>
          <a:noFill/>
          <a:ln/>
        </p:spPr>
        <p:txBody>
          <a:bodyPr wrap="square" rtlCol="0" anchor="ctr"/>
          <a:lstStyle/>
          <a:p>
            <a:pPr marL="0" indent="0" algn="ctr">
              <a:buNone/>
            </a:pPr>
            <a:r>
              <a:rPr lang="en-US" sz="6000">
                <a:solidFill>
                  <a:srgbClr val="CDDA64"/>
                </a:solidFill>
                <a:latin typeface="Segoe UI Black" panose="020B0A02040204020203" pitchFamily="34" charset="0"/>
                <a:ea typeface="Segoe UI Black" panose="020B0A02040204020203" pitchFamily="34" charset="0"/>
                <a:cs typeface="Trebuchet MS" pitchFamily="34" charset="-120"/>
              </a:rPr>
              <a:t>20–25</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17" name="Text 12">
            <a:extLst>
              <a:ext uri="{FF2B5EF4-FFF2-40B4-BE49-F238E27FC236}">
                <a16:creationId xmlns:a16="http://schemas.microsoft.com/office/drawing/2014/main" id="{C3E25DDE-22D5-62BB-369D-DA2EBA19AEA2}"/>
              </a:ext>
            </a:extLst>
          </p:cNvPr>
          <p:cNvSpPr/>
          <p:nvPr/>
        </p:nvSpPr>
        <p:spPr>
          <a:xfrm>
            <a:off x="1374685" y="4947924"/>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of urban bike crashes involve dooring (est.)</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endParaRPr lang="en-US" sz="1200">
              <a:latin typeface="Segoe UI Black" panose="020B0A02040204020203" pitchFamily="34" charset="0"/>
              <a:ea typeface="Segoe UI Black" panose="020B0A02040204020203" pitchFamily="34" charset="0"/>
            </a:endParaRPr>
          </a:p>
        </p:txBody>
      </p:sp>
      <p:sp>
        <p:nvSpPr>
          <p:cNvPr id="18" name="Shape 13">
            <a:extLst>
              <a:ext uri="{FF2B5EF4-FFF2-40B4-BE49-F238E27FC236}">
                <a16:creationId xmlns:a16="http://schemas.microsoft.com/office/drawing/2014/main" id="{A1BF9385-7090-89C3-D359-463EABE7A365}"/>
              </a:ext>
            </a:extLst>
          </p:cNvPr>
          <p:cNvSpPr/>
          <p:nvPr/>
        </p:nvSpPr>
        <p:spPr>
          <a:xfrm>
            <a:off x="4557694"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19" name="Text 14">
            <a:extLst>
              <a:ext uri="{FF2B5EF4-FFF2-40B4-BE49-F238E27FC236}">
                <a16:creationId xmlns:a16="http://schemas.microsoft.com/office/drawing/2014/main" id="{23BDC062-9AAD-AD3B-A3D1-4D292B3CAB84}"/>
              </a:ext>
            </a:extLst>
          </p:cNvPr>
          <p:cNvSpPr/>
          <p:nvPr/>
        </p:nvSpPr>
        <p:spPr>
          <a:xfrm>
            <a:off x="4557694" y="4133503"/>
            <a:ext cx="3073250" cy="878072"/>
          </a:xfrm>
          <a:prstGeom prst="rect">
            <a:avLst/>
          </a:prstGeom>
          <a:noFill/>
          <a:ln/>
        </p:spPr>
        <p:txBody>
          <a:bodyPr wrap="square" rtlCol="0" anchor="ctr"/>
          <a:lstStyle/>
          <a:p>
            <a:pPr marL="0" indent="0" algn="ctr">
              <a:buNone/>
            </a:pPr>
            <a:r>
              <a:rPr lang="en-US" sz="6000">
                <a:solidFill>
                  <a:srgbClr val="CDDA64"/>
                </a:solidFill>
                <a:latin typeface="Segoe UI Black" panose="020B0A02040204020203" pitchFamily="34" charset="0"/>
                <a:ea typeface="Segoe UI Black" panose="020B0A02040204020203" pitchFamily="34" charset="0"/>
                <a:cs typeface="Trebuchet MS" pitchFamily="34" charset="-120"/>
              </a:rPr>
              <a:t>85–88</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20" name="Text 15">
            <a:extLst>
              <a:ext uri="{FF2B5EF4-FFF2-40B4-BE49-F238E27FC236}">
                <a16:creationId xmlns:a16="http://schemas.microsoft.com/office/drawing/2014/main" id="{F572CE63-303F-01AC-9468-1D7FB417036A}"/>
              </a:ext>
            </a:extLst>
          </p:cNvPr>
          <p:cNvSpPr/>
          <p:nvPr/>
        </p:nvSpPr>
        <p:spPr>
          <a:xfrm>
            <a:off x="4777212" y="4947924"/>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Injury reduction from </a:t>
            </a:r>
            <a:br>
              <a:rPr lang="en-US" sz="1200">
                <a:solidFill>
                  <a:srgbClr val="DFE6E9"/>
                </a:solidFill>
                <a:latin typeface="Segoe UI Black" panose="020B0A02040204020203" pitchFamily="34" charset="0"/>
                <a:ea typeface="Segoe UI Black" panose="020B0A02040204020203" pitchFamily="34" charset="0"/>
                <a:cs typeface="Calibri" pitchFamily="34" charset="-120"/>
              </a:rPr>
            </a:br>
            <a:r>
              <a:rPr lang="en-US" sz="1200">
                <a:solidFill>
                  <a:srgbClr val="DFE6E9"/>
                </a:solidFill>
                <a:latin typeface="Segoe UI Black" panose="020B0A02040204020203" pitchFamily="34" charset="0"/>
                <a:ea typeface="Segoe UI Black" panose="020B0A02040204020203" pitchFamily="34" charset="0"/>
                <a:cs typeface="Calibri" pitchFamily="34" charset="-120"/>
              </a:rPr>
              <a:t>wearing a helmet</a:t>
            </a:r>
            <a:endParaRPr lang="en-US" sz="1200">
              <a:latin typeface="Segoe UI Black" panose="020B0A02040204020203" pitchFamily="34" charset="0"/>
              <a:ea typeface="Segoe UI Black" panose="020B0A02040204020203" pitchFamily="34" charset="0"/>
            </a:endParaRPr>
          </a:p>
        </p:txBody>
      </p:sp>
      <p:sp>
        <p:nvSpPr>
          <p:cNvPr id="21" name="Shape 16">
            <a:extLst>
              <a:ext uri="{FF2B5EF4-FFF2-40B4-BE49-F238E27FC236}">
                <a16:creationId xmlns:a16="http://schemas.microsoft.com/office/drawing/2014/main" id="{BBBD7A6E-4D93-E2E3-6A8C-1C34D323880A}"/>
              </a:ext>
            </a:extLst>
          </p:cNvPr>
          <p:cNvSpPr/>
          <p:nvPr/>
        </p:nvSpPr>
        <p:spPr>
          <a:xfrm>
            <a:off x="7960222" y="3850335"/>
            <a:ext cx="3073250" cy="1865902"/>
          </a:xfrm>
          <a:prstGeom prst="rect">
            <a:avLst/>
          </a:prstGeom>
          <a:solidFill>
            <a:srgbClr val="2BB7AA"/>
          </a:solidFill>
          <a:ln/>
        </p:spPr>
        <p:txBody>
          <a:bodyPr/>
          <a:lstStyle/>
          <a:p>
            <a:endParaRPr lang="en-US">
              <a:latin typeface="Segoe UI Black" panose="020B0A02040204020203" pitchFamily="34" charset="0"/>
              <a:ea typeface="Segoe UI Black" panose="020B0A02040204020203" pitchFamily="34" charset="0"/>
            </a:endParaRPr>
          </a:p>
        </p:txBody>
      </p:sp>
      <p:sp>
        <p:nvSpPr>
          <p:cNvPr id="22" name="Text 17">
            <a:extLst>
              <a:ext uri="{FF2B5EF4-FFF2-40B4-BE49-F238E27FC236}">
                <a16:creationId xmlns:a16="http://schemas.microsoft.com/office/drawing/2014/main" id="{95739296-82D4-969C-07CF-ACF2ABC95785}"/>
              </a:ext>
            </a:extLst>
          </p:cNvPr>
          <p:cNvSpPr/>
          <p:nvPr/>
        </p:nvSpPr>
        <p:spPr>
          <a:xfrm>
            <a:off x="7960222" y="4071419"/>
            <a:ext cx="3073250" cy="878072"/>
          </a:xfrm>
          <a:prstGeom prst="rect">
            <a:avLst/>
          </a:prstGeom>
          <a:noFill/>
          <a:ln/>
        </p:spPr>
        <p:txBody>
          <a:bodyPr wrap="square" rtlCol="0" anchor="ctr"/>
          <a:lstStyle/>
          <a:p>
            <a:pPr marL="0" indent="0" algn="ctr">
              <a:buNone/>
            </a:pPr>
            <a:r>
              <a:rPr lang="en-US" sz="7000">
                <a:solidFill>
                  <a:srgbClr val="CDDA64"/>
                </a:solidFill>
                <a:latin typeface="Segoe UI Black" panose="020B0A02040204020203" pitchFamily="34" charset="0"/>
                <a:ea typeface="Segoe UI Black" panose="020B0A02040204020203" pitchFamily="34" charset="0"/>
                <a:cs typeface="Trebuchet MS" pitchFamily="34" charset="-120"/>
              </a:rPr>
              <a:t>194</a:t>
            </a:r>
            <a:r>
              <a:rPr lang="en-US" sz="4500">
                <a:solidFill>
                  <a:srgbClr val="CDDA64"/>
                </a:solidFill>
                <a:latin typeface="Segoe UI Black" panose="020B0A02040204020203" pitchFamily="34" charset="0"/>
                <a:ea typeface="Segoe UI Black" panose="020B0A02040204020203" pitchFamily="34" charset="0"/>
                <a:cs typeface="Trebuchet MS" pitchFamily="34" charset="-120"/>
              </a:rPr>
              <a:t>ft</a:t>
            </a:r>
            <a:endParaRPr lang="en-US" sz="4500">
              <a:solidFill>
                <a:srgbClr val="CDDA64"/>
              </a:solidFill>
              <a:latin typeface="Segoe UI Black" panose="020B0A02040204020203" pitchFamily="34" charset="0"/>
              <a:ea typeface="Segoe UI Black" panose="020B0A02040204020203" pitchFamily="34" charset="0"/>
            </a:endParaRPr>
          </a:p>
        </p:txBody>
      </p:sp>
      <p:sp>
        <p:nvSpPr>
          <p:cNvPr id="23" name="Text 18">
            <a:extLst>
              <a:ext uri="{FF2B5EF4-FFF2-40B4-BE49-F238E27FC236}">
                <a16:creationId xmlns:a16="http://schemas.microsoft.com/office/drawing/2014/main" id="{066C8149-78F7-FA1F-2FFF-4C8D593AD18B}"/>
              </a:ext>
            </a:extLst>
          </p:cNvPr>
          <p:cNvSpPr/>
          <p:nvPr/>
        </p:nvSpPr>
        <p:spPr>
          <a:xfrm>
            <a:off x="8179739" y="4947924"/>
            <a:ext cx="2634215" cy="603674"/>
          </a:xfrm>
          <a:prstGeom prst="rect">
            <a:avLst/>
          </a:prstGeom>
          <a:noFill/>
          <a:ln/>
        </p:spPr>
        <p:txBody>
          <a:bodyPr wrap="square" rtlCol="0" anchor="t"/>
          <a:lstStyle/>
          <a:p>
            <a:pPr marL="0" indent="0" algn="ctr">
              <a:buNone/>
            </a:pPr>
            <a:r>
              <a:rPr lang="en-US" sz="1200">
                <a:solidFill>
                  <a:srgbClr val="DFE6E9"/>
                </a:solidFill>
                <a:latin typeface="Segoe UI Black" panose="020B0A02040204020203" pitchFamily="34" charset="0"/>
                <a:ea typeface="Segoe UI Black" panose="020B0A02040204020203" pitchFamily="34" charset="0"/>
                <a:cs typeface="Calibri" pitchFamily="34" charset="-120"/>
              </a:rPr>
              <a:t>Stopping distance at 28 mph (worst case)</a:t>
            </a:r>
            <a:endParaRPr lang="en-US" sz="1200">
              <a:latin typeface="Segoe UI Black" panose="020B0A02040204020203" pitchFamily="34" charset="0"/>
              <a:ea typeface="Segoe UI Black" panose="020B0A02040204020203" pitchFamily="34" charset="0"/>
            </a:endParaRPr>
          </a:p>
        </p:txBody>
      </p:sp>
    </p:spTree>
    <p:extLst>
      <p:ext uri="{BB962C8B-B14F-4D97-AF65-F5344CB8AC3E}">
        <p14:creationId xmlns:p14="http://schemas.microsoft.com/office/powerpoint/2010/main" val="2628758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D38A36-5A52-E78D-5860-DDD4EE845819}"/>
              </a:ext>
            </a:extLst>
          </p:cNvPr>
          <p:cNvSpPr/>
          <p:nvPr/>
        </p:nvSpPr>
        <p:spPr>
          <a:xfrm>
            <a:off x="8900608" y="5619783"/>
            <a:ext cx="3025123" cy="583218"/>
          </a:xfrm>
          <a:prstGeom prst="rect">
            <a:avLst/>
          </a:prstGeom>
          <a:solidFill>
            <a:srgbClr val="CDDA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C8C6D9B-5232-187C-6942-3F189B7303A2}"/>
              </a:ext>
            </a:extLst>
          </p:cNvPr>
          <p:cNvSpPr>
            <a:spLocks noGrp="1"/>
          </p:cNvSpPr>
          <p:nvPr>
            <p:ph type="title"/>
          </p:nvPr>
        </p:nvSpPr>
        <p:spPr/>
        <p:txBody>
          <a:bodyPr/>
          <a:lstStyle/>
          <a:p>
            <a:r>
              <a:rPr lang="en-US"/>
              <a:t>Ride Smart. Ride Safe.</a:t>
            </a:r>
          </a:p>
        </p:txBody>
      </p:sp>
      <p:pic>
        <p:nvPicPr>
          <p:cNvPr id="2" name="Picture 1">
            <a:extLst>
              <a:ext uri="{FF2B5EF4-FFF2-40B4-BE49-F238E27FC236}">
                <a16:creationId xmlns:a16="http://schemas.microsoft.com/office/drawing/2014/main" id="{2C7059B5-D93E-9176-99BC-177FA45E3AA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96547" y="1241641"/>
            <a:ext cx="8892673" cy="5002940"/>
          </a:xfrm>
          <a:prstGeom prst="rect">
            <a:avLst/>
          </a:prstGeom>
        </p:spPr>
      </p:pic>
      <p:sp>
        <p:nvSpPr>
          <p:cNvPr id="5" name="Content Placeholder 4">
            <a:extLst>
              <a:ext uri="{FF2B5EF4-FFF2-40B4-BE49-F238E27FC236}">
                <a16:creationId xmlns:a16="http://schemas.microsoft.com/office/drawing/2014/main" id="{FB1DFF9C-AE6E-DD8F-2A48-21527EDA41D7}"/>
              </a:ext>
            </a:extLst>
          </p:cNvPr>
          <p:cNvSpPr>
            <a:spLocks noGrp="1"/>
          </p:cNvSpPr>
          <p:nvPr>
            <p:ph idx="1"/>
          </p:nvPr>
        </p:nvSpPr>
        <p:spPr>
          <a:xfrm>
            <a:off x="838200" y="1825625"/>
            <a:ext cx="8424333" cy="4351338"/>
          </a:xfrm>
        </p:spPr>
        <p:txBody>
          <a:bodyPr>
            <a:normAutofit/>
          </a:bodyPr>
          <a:lstStyle/>
          <a:p>
            <a:pPr marL="457200" indent="-457200">
              <a:buFont typeface="+mj-lt"/>
              <a:buAutoNum type="arabicPeriod"/>
            </a:pPr>
            <a:r>
              <a:rPr lang="en-US" sz="1800" dirty="0"/>
              <a:t>Helmet on. Every ride.</a:t>
            </a:r>
          </a:p>
          <a:p>
            <a:pPr marL="457200" indent="-457200">
              <a:buFont typeface="+mj-lt"/>
              <a:buAutoNum type="arabicPeriod"/>
            </a:pPr>
            <a:r>
              <a:rPr lang="en-US" sz="1800" dirty="0"/>
              <a:t>Be predictable. Signal and follow the rules.</a:t>
            </a:r>
          </a:p>
          <a:p>
            <a:pPr marL="457200" indent="-457200">
              <a:buFont typeface="+mj-lt"/>
              <a:buAutoNum type="arabicPeriod"/>
            </a:pPr>
            <a:r>
              <a:rPr lang="en-US" sz="1800" dirty="0"/>
              <a:t>Ride defensively. Assume they don't see you.</a:t>
            </a:r>
          </a:p>
          <a:p>
            <a:pPr marL="457200" indent="-457200">
              <a:buFont typeface="+mj-lt"/>
              <a:buAutoNum type="arabicPeriod"/>
            </a:pPr>
            <a:r>
              <a:rPr lang="en-US" sz="1800" dirty="0"/>
              <a:t>Stay 5+ feet from parked cars.</a:t>
            </a:r>
          </a:p>
          <a:p>
            <a:pPr marL="457200" indent="-457200">
              <a:buFont typeface="+mj-lt"/>
              <a:buAutoNum type="arabicPeriod"/>
            </a:pPr>
            <a:r>
              <a:rPr lang="en-US" sz="1800" dirty="0"/>
              <a:t>Know your stopping distance. Brake early.</a:t>
            </a:r>
          </a:p>
          <a:p>
            <a:pPr marL="457200" indent="-457200">
              <a:buFont typeface="+mj-lt"/>
              <a:buAutoNum type="arabicPeriod"/>
            </a:pPr>
            <a:r>
              <a:rPr lang="en-US" sz="1800" dirty="0"/>
              <a:t>Lights and reflective gear, always.</a:t>
            </a:r>
          </a:p>
          <a:p>
            <a:pPr marL="0" indent="0">
              <a:buNone/>
            </a:pPr>
            <a:endParaRPr lang="en-US" sz="1800" dirty="0"/>
          </a:p>
          <a:p>
            <a:pPr marL="0" indent="0">
              <a:buNone/>
            </a:pPr>
            <a:r>
              <a:rPr lang="en-US" sz="2000" dirty="0">
                <a:latin typeface="Segoe UI Black" panose="020B0A02040204020203" pitchFamily="34" charset="0"/>
                <a:ea typeface="Segoe UI Black" panose="020B0A02040204020203" pitchFamily="34" charset="0"/>
              </a:rPr>
              <a:t>What's one thing you'll do differently next time you ride?</a:t>
            </a:r>
          </a:p>
          <a:p>
            <a:pPr marL="0" indent="0">
              <a:buNone/>
            </a:pPr>
            <a:br>
              <a:rPr lang="en-US" sz="2000" dirty="0">
                <a:latin typeface="Segoe UI Black" panose="020B0A02040204020203" pitchFamily="34" charset="0"/>
                <a:ea typeface="Segoe UI Black" panose="020B0A02040204020203" pitchFamily="34" charset="0"/>
              </a:rPr>
            </a:br>
            <a:br>
              <a:rPr lang="en-US" sz="2000" dirty="0">
                <a:latin typeface="Segoe UI Black" panose="020B0A02040204020203" pitchFamily="34" charset="0"/>
                <a:ea typeface="Segoe UI Black" panose="020B0A02040204020203" pitchFamily="34" charset="0"/>
              </a:rPr>
            </a:br>
            <a:endParaRPr lang="en-US" sz="2000" dirty="0">
              <a:latin typeface="Segoe UI Black" panose="020B0A02040204020203" pitchFamily="34" charset="0"/>
              <a:ea typeface="Segoe UI Black" panose="020B0A02040204020203" pitchFamily="34" charset="0"/>
            </a:endParaRPr>
          </a:p>
          <a:p>
            <a:pPr marL="0" indent="0">
              <a:buNone/>
            </a:pPr>
            <a:r>
              <a:rPr lang="en-US" sz="1400" dirty="0"/>
              <a:t>E-Bike Safety Campaign </a:t>
            </a:r>
            <a:r>
              <a:rPr lang="en-US" sz="1400" dirty="0">
                <a:ea typeface="Segoe UI Black" panose="020B0A02040204020203" pitchFamily="34" charset="0"/>
              </a:rPr>
              <a:t>| FDOT District Five</a:t>
            </a:r>
          </a:p>
          <a:p>
            <a:pPr marL="0" indent="0">
              <a:buNone/>
            </a:pPr>
            <a:endParaRPr lang="en-US" sz="2000" dirty="0">
              <a:latin typeface="Segoe UI Black" panose="020B0A02040204020203" pitchFamily="34" charset="0"/>
              <a:ea typeface="Segoe UI Black" panose="020B0A02040204020203" pitchFamily="34" charset="0"/>
            </a:endParaRPr>
          </a:p>
        </p:txBody>
      </p:sp>
    </p:spTree>
    <p:extLst>
      <p:ext uri="{BB962C8B-B14F-4D97-AF65-F5344CB8AC3E}">
        <p14:creationId xmlns:p14="http://schemas.microsoft.com/office/powerpoint/2010/main" val="6981363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0e2b384-eac6-4c25-811b-7f06b8b0391d">
      <Terms xmlns="http://schemas.microsoft.com/office/infopath/2007/PartnerControls"/>
    </lcf76f155ced4ddcb4097134ff3c332f>
    <TaxCatchAll xmlns="39bd364e-64c1-4fe5-9e52-60eaf9b0c8a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FA0A04F557B634BBA374FB63294D610" ma:contentTypeVersion="19" ma:contentTypeDescription="Create a new document." ma:contentTypeScope="" ma:versionID="f742093240e2d6b9ee22683deecd0cb1">
  <xsd:schema xmlns:xsd="http://www.w3.org/2001/XMLSchema" xmlns:xs="http://www.w3.org/2001/XMLSchema" xmlns:p="http://schemas.microsoft.com/office/2006/metadata/properties" xmlns:ns2="20e2b384-eac6-4c25-811b-7f06b8b0391d" xmlns:ns3="39bd364e-64c1-4fe5-9e52-60eaf9b0c8a7" targetNamespace="http://schemas.microsoft.com/office/2006/metadata/properties" ma:root="true" ma:fieldsID="cfdc94afbea47c29bef2fb41179018e7" ns2:_="" ns3:_="">
    <xsd:import namespace="20e2b384-eac6-4c25-811b-7f06b8b0391d"/>
    <xsd:import namespace="39bd364e-64c1-4fe5-9e52-60eaf9b0c8a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e2b384-eac6-4c25-811b-7f06b8b039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5470b4a-c687-4324-b2be-fcad9c20527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9bd364e-64c1-4fe5-9e52-60eaf9b0c8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f4bc553-3bb0-4c93-b703-93c5fce0b6d2}" ma:internalName="TaxCatchAll" ma:showField="CatchAllData" ma:web="39bd364e-64c1-4fe5-9e52-60eaf9b0c8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13E857F-525D-443B-AA04-CD524EB5989F}">
  <ds:schemaRefs>
    <ds:schemaRef ds:uri="20e2b384-eac6-4c25-811b-7f06b8b0391d"/>
    <ds:schemaRef ds:uri="39bd364e-64c1-4fe5-9e52-60eaf9b0c8a7"/>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B0EE157-5406-4F24-93D1-0B5AA953670F}">
  <ds:schemaRefs>
    <ds:schemaRef ds:uri="20e2b384-eac6-4c25-811b-7f06b8b0391d"/>
    <ds:schemaRef ds:uri="39bd364e-64c1-4fe5-9e52-60eaf9b0c8a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981EE31-8D44-4B5A-B531-28555425540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TotalTime>
  <Words>1959</Words>
  <Application>Microsoft Office PowerPoint</Application>
  <PresentationFormat>Widescreen</PresentationFormat>
  <Paragraphs>122</Paragraphs>
  <Slides>9</Slides>
  <Notes>9</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9</vt:i4>
      </vt:variant>
    </vt:vector>
  </HeadingPairs>
  <TitlesOfParts>
    <vt:vector size="18" baseType="lpstr">
      <vt:lpstr>Aptos</vt:lpstr>
      <vt:lpstr>Arial</vt:lpstr>
      <vt:lpstr>Segoe UI</vt:lpstr>
      <vt:lpstr>Segoe UI Black</vt:lpstr>
      <vt:lpstr>Segoe UI Light</vt:lpstr>
      <vt:lpstr>Office Theme</vt:lpstr>
      <vt:lpstr>1_Office Theme</vt:lpstr>
      <vt:lpstr>2_Office Theme</vt:lpstr>
      <vt:lpstr>3_Office Theme</vt:lpstr>
      <vt:lpstr>E-bike Safety</vt:lpstr>
      <vt:lpstr>E-bike Basics</vt:lpstr>
      <vt:lpstr>Gear Up</vt:lpstr>
      <vt:lpstr>Predictability is Safety</vt:lpstr>
      <vt:lpstr>Ride Defensively</vt:lpstr>
      <vt:lpstr>Speed Check:  Brake Before You Have To</vt:lpstr>
      <vt:lpstr>Watch Out</vt:lpstr>
      <vt:lpstr>Numbers that can Save Your Life…</vt:lpstr>
      <vt:lpstr>Ride Smart. Ride Safe.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Stephen</dc:creator>
  <cp:lastModifiedBy>Poorna</cp:lastModifiedBy>
  <cp:revision>1</cp:revision>
  <dcterms:created xsi:type="dcterms:W3CDTF">2026-03-23T20:08:26Z</dcterms:created>
  <dcterms:modified xsi:type="dcterms:W3CDTF">2026-05-14T21:30:59Z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0x0101006FA0A04F557B634BBA374FB63294D610</vt:lpwstr>
  </property>
  <property fmtid="{D5CDD505-2E9C-101B-9397-08002B2CF9AE}" pid="3" name="MediaServiceImageTags">
    <vt:lpwstr/>
  </property>
</Properties>
</file>