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handoutMasterIdLst>
    <p:handoutMasterId r:id="rId52"/>
  </p:handoutMasterIdLst>
  <p:sldIdLst>
    <p:sldId id="291" r:id="rId3"/>
    <p:sldId id="260" r:id="rId4"/>
    <p:sldId id="261" r:id="rId5"/>
    <p:sldId id="292" r:id="rId6"/>
    <p:sldId id="262" r:id="rId7"/>
    <p:sldId id="293" r:id="rId8"/>
    <p:sldId id="299" r:id="rId9"/>
    <p:sldId id="298" r:id="rId10"/>
    <p:sldId id="294" r:id="rId11"/>
    <p:sldId id="295" r:id="rId12"/>
    <p:sldId id="263" r:id="rId13"/>
    <p:sldId id="296" r:id="rId14"/>
    <p:sldId id="297" r:id="rId15"/>
    <p:sldId id="264" r:id="rId16"/>
    <p:sldId id="300" r:id="rId17"/>
    <p:sldId id="301" r:id="rId18"/>
    <p:sldId id="311" r:id="rId19"/>
    <p:sldId id="265" r:id="rId20"/>
    <p:sldId id="302" r:id="rId21"/>
    <p:sldId id="309" r:id="rId22"/>
    <p:sldId id="267" r:id="rId23"/>
    <p:sldId id="308" r:id="rId24"/>
    <p:sldId id="310" r:id="rId25"/>
    <p:sldId id="303"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304" r:id="rId42"/>
    <p:sldId id="283" r:id="rId43"/>
    <p:sldId id="285" r:id="rId44"/>
    <p:sldId id="284" r:id="rId45"/>
    <p:sldId id="305" r:id="rId46"/>
    <p:sldId id="306" r:id="rId47"/>
    <p:sldId id="289" r:id="rId48"/>
    <p:sldId id="307" r:id="rId49"/>
    <p:sldId id="290" r:id="rId50"/>
  </p:sldIdLst>
  <p:sldSz cx="9144000" cy="6858000" type="screen4x3"/>
  <p:notesSz cx="7315200" cy="96012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938"/>
    <a:srgbClr val="4489AC"/>
    <a:srgbClr val="0D5B48"/>
    <a:srgbClr val="0E644D"/>
    <a:srgbClr val="0F653C"/>
    <a:srgbClr val="0F6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napToObjects="1">
      <p:cViewPr varScale="1">
        <p:scale>
          <a:sx n="86" d="100"/>
          <a:sy n="86" d="100"/>
        </p:scale>
        <p:origin x="124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12/8/2016</a:t>
            </a: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57A3797-6A91-4528-A28A-CA39171DA823}" type="slidenum">
              <a:rPr lang="en-US" smtClean="0"/>
              <a:t>‹#›</a:t>
            </a:fld>
            <a:endParaRPr lang="en-US"/>
          </a:p>
        </p:txBody>
      </p:sp>
    </p:spTree>
    <p:extLst>
      <p:ext uri="{BB962C8B-B14F-4D97-AF65-F5344CB8AC3E}">
        <p14:creationId xmlns:p14="http://schemas.microsoft.com/office/powerpoint/2010/main" val="39668720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12/8/2016</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12CA9F1-1640-4FA0-9864-4DF2F3AFE10E}" type="slidenum">
              <a:rPr lang="en-US" smtClean="0"/>
              <a:t>‹#›</a:t>
            </a:fld>
            <a:endParaRPr lang="en-US"/>
          </a:p>
        </p:txBody>
      </p:sp>
    </p:spTree>
    <p:extLst>
      <p:ext uri="{BB962C8B-B14F-4D97-AF65-F5344CB8AC3E}">
        <p14:creationId xmlns:p14="http://schemas.microsoft.com/office/powerpoint/2010/main" val="2329735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2CA9F1-1640-4FA0-9864-4DF2F3AFE10E}" type="slidenum">
              <a:rPr lang="en-US" smtClean="0"/>
              <a:t>1</a:t>
            </a:fld>
            <a:endParaRPr lang="en-US"/>
          </a:p>
        </p:txBody>
      </p:sp>
      <p:sp>
        <p:nvSpPr>
          <p:cNvPr id="5" name="Date Placeholder 4"/>
          <p:cNvSpPr>
            <a:spLocks noGrp="1"/>
          </p:cNvSpPr>
          <p:nvPr>
            <p:ph type="dt" idx="11"/>
          </p:nvPr>
        </p:nvSpPr>
        <p:spPr/>
        <p:txBody>
          <a:bodyPr/>
          <a:lstStyle/>
          <a:p>
            <a:r>
              <a:rPr lang="en-US"/>
              <a:t>12/8/2016</a:t>
            </a:r>
          </a:p>
        </p:txBody>
      </p:sp>
    </p:spTree>
    <p:extLst>
      <p:ext uri="{BB962C8B-B14F-4D97-AF65-F5344CB8AC3E}">
        <p14:creationId xmlns:p14="http://schemas.microsoft.com/office/powerpoint/2010/main" val="265305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21514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93189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409210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879130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461827"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85444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461827"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59696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461827"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28636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bwMode="auto">
          <a:xfrm>
            <a:off x="1293813" y="725488"/>
            <a:ext cx="4830762" cy="3622675"/>
          </a:xfrm>
          <a:prstGeom prst="rect">
            <a:avLst/>
          </a:prstGeom>
          <a:noFill/>
          <a:ln>
            <a:solidFill>
              <a:srgbClr val="000000"/>
            </a:solidFill>
            <a:miter lim="800000"/>
            <a:headEnd/>
            <a:tailEnd/>
          </a:ln>
        </p:spPr>
      </p:sp>
      <p:sp>
        <p:nvSpPr>
          <p:cNvPr id="517123"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7599" tIns="48799" rIns="97599" bIns="48799"/>
          <a:lstStyle/>
          <a:p>
            <a:r>
              <a:rPr lang="en-US"/>
              <a:t>This amount represents the value of time lost during weekdays between 9 AM and 4:30 PM under current conditions.  It does not include potential effects of developments that are currently under construction or future developments.  In addition, the study reflects the conditions experienced during the two-day fieldwork, which may differ in a different week or month.</a:t>
            </a:r>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22945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493571"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95514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493571"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4514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38965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22522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99892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88658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19171"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5538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396627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17354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362556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14544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116619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20719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982534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163453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559205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8447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50073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2357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1669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29989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31791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5241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187608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96988" y="727075"/>
            <a:ext cx="4827587" cy="3619500"/>
          </a:xfrm>
          <a:prstGeom prst="rect">
            <a:avLst/>
          </a:prstGeom>
          <a:noFill/>
          <a:ln w="12700">
            <a:solidFill>
              <a:srgbClr val="000000"/>
            </a:solidFill>
            <a:miter lim="800000"/>
            <a:headEnd/>
            <a:tailEnd/>
          </a:ln>
        </p:spPr>
      </p:sp>
      <p:sp>
        <p:nvSpPr>
          <p:cNvPr id="198659" name="Rectangle 3"/>
          <p:cNvSpPr>
            <a:spLocks noGrp="1" noChangeArrowheads="1"/>
          </p:cNvSpPr>
          <p:nvPr>
            <p:ph type="body" idx="1"/>
          </p:nvPr>
        </p:nvSpPr>
        <p:spPr bwMode="auto">
          <a:xfrm>
            <a:off x="989134" y="4590538"/>
            <a:ext cx="5440229" cy="4348930"/>
          </a:xfrm>
          <a:prstGeom prst="rect">
            <a:avLst/>
          </a:prstGeom>
          <a:noFill/>
          <a:ln>
            <a:miter lim="800000"/>
            <a:headEnd/>
            <a:tailEnd/>
          </a:ln>
        </p:spPr>
        <p:txBody>
          <a:bodyPr lIns="98252" tIns="49126" rIns="98252" bIns="49126"/>
          <a:lstStyle/>
          <a:p>
            <a:endParaRPr lang="en-US"/>
          </a:p>
        </p:txBody>
      </p:sp>
      <p:sp>
        <p:nvSpPr>
          <p:cNvPr id="2" name="Date Placeholder 1"/>
          <p:cNvSpPr>
            <a:spLocks noGrp="1"/>
          </p:cNvSpPr>
          <p:nvPr>
            <p:ph type="dt" idx="10"/>
          </p:nvPr>
        </p:nvSpPr>
        <p:spPr/>
        <p:txBody>
          <a:bodyPr/>
          <a:lstStyle/>
          <a:p>
            <a:r>
              <a:rPr lang="en-US"/>
              <a:t>12/8/2016</a:t>
            </a:r>
          </a:p>
        </p:txBody>
      </p:sp>
    </p:spTree>
    <p:extLst>
      <p:ext uri="{BB962C8B-B14F-4D97-AF65-F5344CB8AC3E}">
        <p14:creationId xmlns:p14="http://schemas.microsoft.com/office/powerpoint/2010/main" val="350519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35972"/>
            <a:ext cx="9144000" cy="758952"/>
          </a:xfrm>
          <a:prstGeom prst="rect">
            <a:avLst/>
          </a:prstGeom>
        </p:spPr>
      </p:pic>
      <p:pic>
        <p:nvPicPr>
          <p:cNvPr id="2" name="Picture 1" descr="CUTR_ppt_bkgd-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72" y="1"/>
            <a:ext cx="9167280" cy="3755992"/>
          </a:xfrm>
          <a:prstGeom prst="rect">
            <a:avLst/>
          </a:prstGeom>
        </p:spPr>
      </p:pic>
      <p:sp>
        <p:nvSpPr>
          <p:cNvPr id="24" name="TextBox 23"/>
          <p:cNvSpPr txBox="1"/>
          <p:nvPr userDrawn="1"/>
        </p:nvSpPr>
        <p:spPr>
          <a:xfrm>
            <a:off x="-3592" y="6361560"/>
            <a:ext cx="9144000" cy="307777"/>
          </a:xfrm>
          <a:prstGeom prst="rect">
            <a:avLst/>
          </a:prstGeom>
          <a:noFill/>
        </p:spPr>
        <p:txBody>
          <a:bodyPr wrap="square" rtlCol="0">
            <a:spAutoFit/>
          </a:bodyPr>
          <a:lstStyle/>
          <a:p>
            <a:pPr algn="ctr"/>
            <a:r>
              <a:rPr lang="en-US" sz="1400" dirty="0">
                <a:solidFill>
                  <a:srgbClr val="C4BD97"/>
                </a:solidFill>
              </a:rPr>
              <a:t>Center for Urban Transportation Research | University of South Florida</a:t>
            </a:r>
          </a:p>
        </p:txBody>
      </p:sp>
      <p:pic>
        <p:nvPicPr>
          <p:cNvPr id="4" name="Picture 3" descr="CUTR_mark-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41630" y="1062441"/>
            <a:ext cx="3634860" cy="23030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701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9863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14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2129" y="4406900"/>
            <a:ext cx="764258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2129" y="2906713"/>
            <a:ext cx="76425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1333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74638"/>
            <a:ext cx="7912100" cy="1143000"/>
          </a:xfrm>
        </p:spPr>
        <p:txBody>
          <a:bodyPr/>
          <a:lstStyle/>
          <a:p>
            <a:r>
              <a:rPr lang="en-US" dirty="0"/>
              <a:t>Click to edit Master title style</a:t>
            </a:r>
          </a:p>
        </p:txBody>
      </p:sp>
      <p:sp>
        <p:nvSpPr>
          <p:cNvPr id="3" name="Content Placeholder 2"/>
          <p:cNvSpPr>
            <a:spLocks noGrp="1"/>
          </p:cNvSpPr>
          <p:nvPr>
            <p:ph sz="half" idx="1"/>
          </p:nvPr>
        </p:nvSpPr>
        <p:spPr>
          <a:xfrm>
            <a:off x="774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657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7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100" y="274638"/>
            <a:ext cx="79121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47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7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25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625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13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7912100" cy="1143000"/>
          </a:xfrm>
        </p:spPr>
        <p:txBody>
          <a:bodyPr/>
          <a:lstStyle/>
          <a:p>
            <a:r>
              <a:rPr lang="en-US"/>
              <a:t>Click to edit Master title style</a:t>
            </a:r>
          </a:p>
        </p:txBody>
      </p:sp>
    </p:spTree>
    <p:extLst>
      <p:ext uri="{BB962C8B-B14F-4D97-AF65-F5344CB8AC3E}">
        <p14:creationId xmlns:p14="http://schemas.microsoft.com/office/powerpoint/2010/main" val="46397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7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925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47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306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27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827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827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526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09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051799" y="6465945"/>
            <a:ext cx="101026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b="0" i="0" smtClean="0">
                <a:solidFill>
                  <a:schemeClr val="bg1"/>
                </a:solidFill>
              </a:rPr>
              <a:pPr/>
              <a:t>‹#›</a:t>
            </a:fld>
            <a:endParaRPr lang="en-US" sz="1000" b="0" i="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26163"/>
            <a:ext cx="9144000" cy="758952"/>
          </a:xfrm>
          <a:prstGeom prst="rect">
            <a:avLst/>
          </a:prstGeom>
        </p:spPr>
      </p:pic>
      <p:sp>
        <p:nvSpPr>
          <p:cNvPr id="2" name="Title Placeholder 1"/>
          <p:cNvSpPr>
            <a:spLocks noGrp="1"/>
          </p:cNvSpPr>
          <p:nvPr>
            <p:ph type="title"/>
          </p:nvPr>
        </p:nvSpPr>
        <p:spPr>
          <a:xfrm>
            <a:off x="457200" y="2667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algn="l" defTabSz="457200" rtl="0" eaLnBrk="1" latinLnBrk="0" hangingPunct="1">
        <a:spcBef>
          <a:spcPct val="0"/>
        </a:spcBef>
        <a:buNone/>
        <a:defRPr sz="3000" b="1" i="0" kern="120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0322" y="274638"/>
            <a:ext cx="782647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60322" y="1600200"/>
            <a:ext cx="782647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txBox="1">
            <a:spLocks/>
          </p:cNvSpPr>
          <p:nvPr/>
        </p:nvSpPr>
        <p:spPr>
          <a:xfrm>
            <a:off x="8259097" y="6465945"/>
            <a:ext cx="80296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9D6905-FF9A-484F-9A08-56196603D6BF}" type="slidenum">
              <a:rPr lang="en-US" sz="1000" smtClean="0">
                <a:solidFill>
                  <a:schemeClr val="tx1"/>
                </a:solidFill>
              </a:rPr>
              <a:pPr/>
              <a:t>‹#›</a:t>
            </a:fld>
            <a:endParaRPr lang="en-US" sz="1000" dirty="0">
              <a:solidFill>
                <a:schemeClr val="tx1"/>
              </a:solidFill>
            </a:endParaRP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758952" cy="6858000"/>
          </a:xfrm>
          <a:prstGeom prst="rect">
            <a:avLst/>
          </a:prstGeom>
        </p:spPr>
      </p:pic>
    </p:spTree>
    <p:extLst>
      <p:ext uri="{BB962C8B-B14F-4D97-AF65-F5344CB8AC3E}">
        <p14:creationId xmlns:p14="http://schemas.microsoft.com/office/powerpoint/2010/main" val="400987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67" r:id="rId9"/>
  </p:sldLayoutIdLst>
  <p:txStyles>
    <p:titleStyle>
      <a:lvl1pPr algn="l" defTabSz="457200" rtl="0" eaLnBrk="1" latinLnBrk="0" hangingPunct="1">
        <a:spcBef>
          <a:spcPct val="0"/>
        </a:spcBef>
        <a:buNone/>
        <a:defRPr lang="en-US" sz="3000" b="1" i="0" kern="1200" dirty="0">
          <a:solidFill>
            <a:srgbClr val="0D5B48"/>
          </a:solidFill>
          <a:effectLst>
            <a:outerShdw blurRad="50800" dist="38100" dir="2700000">
              <a:srgbClr val="000000">
                <a:alpha val="43000"/>
              </a:srgbClr>
            </a:outerShdw>
          </a:effectLst>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hyperlink" Target="mailto:volinski@cutr.usf.edu" TargetMode="Externa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57301" y="3685880"/>
            <a:ext cx="7327900" cy="2219619"/>
          </a:xfrm>
        </p:spPr>
        <p:txBody>
          <a:bodyPr vert="horz">
            <a:normAutofit lnSpcReduction="10000"/>
          </a:bodyPr>
          <a:lstStyle/>
          <a:p>
            <a:pPr algn="r">
              <a:buNone/>
            </a:pPr>
            <a:r>
              <a:rPr lang="en-US" dirty="0" err="1">
                <a:cs typeface="Helvetica Neue"/>
              </a:rPr>
              <a:t>Microtransit</a:t>
            </a:r>
            <a:r>
              <a:rPr lang="en-US" dirty="0">
                <a:cs typeface="Helvetica Neue"/>
              </a:rPr>
              <a:t>: Evolving Trends in Demand Response Transit</a:t>
            </a:r>
          </a:p>
          <a:p>
            <a:pPr algn="r">
              <a:buNone/>
            </a:pPr>
            <a:r>
              <a:rPr lang="en-US" sz="2200" dirty="0">
                <a:cs typeface="Helvetica Neue"/>
              </a:rPr>
              <a:t>Joel Volinski</a:t>
            </a:r>
          </a:p>
          <a:p>
            <a:pPr algn="r">
              <a:buNone/>
            </a:pPr>
            <a:endParaRPr lang="en-US" sz="1600" dirty="0">
              <a:cs typeface="Helvetica Neue"/>
            </a:endParaRPr>
          </a:p>
          <a:p>
            <a:pPr algn="r">
              <a:buNone/>
            </a:pPr>
            <a:endParaRPr lang="en-US" sz="1600" dirty="0">
              <a:cs typeface="Helvetica Neue"/>
            </a:endParaRPr>
          </a:p>
          <a:p>
            <a:pPr algn="r">
              <a:spcBef>
                <a:spcPts val="0"/>
              </a:spcBef>
              <a:buNone/>
            </a:pPr>
            <a:r>
              <a:rPr lang="en-US" sz="1600" dirty="0">
                <a:cs typeface="Helvetica Neue"/>
              </a:rPr>
              <a:t>September 16, 2019  </a:t>
            </a:r>
            <a:r>
              <a:rPr lang="en-US" sz="1000" dirty="0">
                <a:solidFill>
                  <a:srgbClr val="0F6528"/>
                </a:solidFill>
                <a:latin typeface="Wingdings" charset="2"/>
                <a:cs typeface="Wingdings" charset="2"/>
              </a:rPr>
              <a:t>l</a:t>
            </a:r>
            <a:r>
              <a:rPr lang="en-US" sz="1600" dirty="0">
                <a:cs typeface="Helvetica Neue"/>
              </a:rPr>
              <a:t>  FPTA Annual Conference, Orlando</a:t>
            </a:r>
          </a:p>
          <a:p>
            <a:pPr algn="r">
              <a:buNone/>
            </a:pPr>
            <a:endParaRPr lang="en-US" sz="2200" dirty="0">
              <a:cs typeface="Helvetica Neue"/>
            </a:endParaRPr>
          </a:p>
        </p:txBody>
      </p:sp>
    </p:spTree>
    <p:custDataLst>
      <p:tags r:id="rId1"/>
    </p:custDataLst>
    <p:extLst>
      <p:ext uri="{BB962C8B-B14F-4D97-AF65-F5344CB8AC3E}">
        <p14:creationId xmlns:p14="http://schemas.microsoft.com/office/powerpoint/2010/main" val="125533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0"/>
            <a:ext cx="8229600" cy="386499"/>
          </a:xfrm>
        </p:spPr>
        <p:txBody>
          <a:bodyPr>
            <a:normAutofit fontScale="90000"/>
          </a:bodyPr>
          <a:lstStyle/>
          <a:p>
            <a:r>
              <a:rPr lang="en-US" sz="2800" dirty="0"/>
              <a:t>Where is On-Demand service provided?</a:t>
            </a:r>
          </a:p>
        </p:txBody>
      </p:sp>
      <p:sp>
        <p:nvSpPr>
          <p:cNvPr id="197635" name="Rectangle 3"/>
          <p:cNvSpPr>
            <a:spLocks noGrp="1" noChangeArrowheads="1"/>
          </p:cNvSpPr>
          <p:nvPr>
            <p:ph sz="quarter" idx="1"/>
          </p:nvPr>
        </p:nvSpPr>
        <p:spPr>
          <a:xfrm>
            <a:off x="457200" y="1409700"/>
            <a:ext cx="8229600" cy="4942707"/>
          </a:xfrm>
        </p:spPr>
        <p:txBody>
          <a:bodyPr>
            <a:normAutofit/>
          </a:bodyPr>
          <a:lstStyle/>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FD1C28CD-5531-463B-BA50-2298DFA01994}"/>
              </a:ext>
            </a:extLst>
          </p:cNvPr>
          <p:cNvPicPr/>
          <p:nvPr/>
        </p:nvPicPr>
        <p:blipFill rotWithShape="1">
          <a:blip r:embed="rId4"/>
          <a:srcRect l="65384" t="17660" r="8334" b="11128"/>
          <a:stretch/>
        </p:blipFill>
        <p:spPr bwMode="auto">
          <a:xfrm>
            <a:off x="904973" y="603315"/>
            <a:ext cx="6543577" cy="5410986"/>
          </a:xfrm>
          <a:prstGeom prst="rect">
            <a:avLst/>
          </a:prstGeom>
          <a:ln>
            <a:solidFill>
              <a:sysClr val="windowText" lastClr="000000"/>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44813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66700"/>
            <a:ext cx="8229600" cy="741968"/>
          </a:xfrm>
        </p:spPr>
        <p:txBody>
          <a:bodyPr>
            <a:noAutofit/>
          </a:bodyPr>
          <a:lstStyle/>
          <a:p>
            <a:r>
              <a:rPr lang="en-US" sz="2800" dirty="0"/>
              <a:t>Why is On-Demand service being provided?</a:t>
            </a:r>
          </a:p>
        </p:txBody>
      </p:sp>
      <p:sp>
        <p:nvSpPr>
          <p:cNvPr id="197635" name="Rectangle 3"/>
          <p:cNvSpPr>
            <a:spLocks noGrp="1" noChangeArrowheads="1"/>
          </p:cNvSpPr>
          <p:nvPr>
            <p:ph sz="quarter" idx="1"/>
          </p:nvPr>
        </p:nvSpPr>
        <p:spPr>
          <a:xfrm>
            <a:off x="457200" y="1187778"/>
            <a:ext cx="8229600" cy="4938386"/>
          </a:xfrm>
        </p:spPr>
        <p:txBody>
          <a:bodyPr>
            <a:normAutofit lnSpcReduction="10000"/>
          </a:bodyPr>
          <a:lstStyle/>
          <a:p>
            <a:r>
              <a:rPr lang="en-US" dirty="0"/>
              <a:t>Transit ridership is decreasing</a:t>
            </a:r>
          </a:p>
          <a:p>
            <a:r>
              <a:rPr lang="en-US" dirty="0"/>
              <a:t>Most of the new population growth is in the suburbs and beyond. On-demand service can be a solution to the first/last mile challenge</a:t>
            </a:r>
          </a:p>
          <a:p>
            <a:r>
              <a:rPr lang="en-US" dirty="0"/>
              <a:t>Customer expectations for service of all kinds is changing (think Netflix, Uber, Lyft, Grub Hub (etc.) </a:t>
            </a:r>
          </a:p>
          <a:p>
            <a:r>
              <a:rPr lang="en-US" dirty="0"/>
              <a:t>It is not hard to understand how attractive it is to customers to know the bus can find them versus the other way around.</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6264144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66700"/>
            <a:ext cx="8229600" cy="741968"/>
          </a:xfrm>
        </p:spPr>
        <p:txBody>
          <a:bodyPr>
            <a:noAutofit/>
          </a:bodyPr>
          <a:lstStyle/>
          <a:p>
            <a:r>
              <a:rPr lang="en-US" sz="3200" dirty="0"/>
              <a:t>Other reasons to provide On-Demand service</a:t>
            </a:r>
          </a:p>
        </p:txBody>
      </p:sp>
      <p:sp>
        <p:nvSpPr>
          <p:cNvPr id="197635" name="Rectangle 3"/>
          <p:cNvSpPr>
            <a:spLocks noGrp="1" noChangeArrowheads="1"/>
          </p:cNvSpPr>
          <p:nvPr>
            <p:ph sz="quarter" idx="1"/>
          </p:nvPr>
        </p:nvSpPr>
        <p:spPr>
          <a:xfrm>
            <a:off x="457200" y="1187778"/>
            <a:ext cx="8229600" cy="4938386"/>
          </a:xfrm>
        </p:spPr>
        <p:txBody>
          <a:bodyPr>
            <a:normAutofit lnSpcReduction="10000"/>
          </a:bodyPr>
          <a:lstStyle/>
          <a:p>
            <a:r>
              <a:rPr lang="en-US" dirty="0"/>
              <a:t>Jurisdictional and socioeconomic equity</a:t>
            </a:r>
          </a:p>
          <a:p>
            <a:r>
              <a:rPr lang="en-US" dirty="0"/>
              <a:t>Transition paratransit customers by transporting them in a less expensive manner to a fixed route transfer point.</a:t>
            </a:r>
          </a:p>
          <a:p>
            <a:r>
              <a:rPr lang="en-US" dirty="0"/>
              <a:t>Could help in redesigning system service by providing coverage to low demand areas and reallocating resources to high demand areas</a:t>
            </a:r>
          </a:p>
          <a:p>
            <a:r>
              <a:rPr lang="en-US" dirty="0"/>
              <a:t>Don’t want to be a Sears in a time of Amazon</a:t>
            </a:r>
          </a:p>
          <a:p>
            <a:r>
              <a:rPr lang="en-US" dirty="0"/>
              <a:t>New ridesharing technology makes provision more feasible and affordable</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3800704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66700"/>
            <a:ext cx="8229600" cy="741968"/>
          </a:xfrm>
        </p:spPr>
        <p:txBody>
          <a:bodyPr>
            <a:noAutofit/>
          </a:bodyPr>
          <a:lstStyle/>
          <a:p>
            <a:r>
              <a:rPr lang="en-US" sz="2800" dirty="0"/>
              <a:t>One area’s reasons for On-Demand:</a:t>
            </a:r>
          </a:p>
        </p:txBody>
      </p:sp>
      <p:sp>
        <p:nvSpPr>
          <p:cNvPr id="197635" name="Rectangle 3"/>
          <p:cNvSpPr>
            <a:spLocks noGrp="1" noChangeArrowheads="1"/>
          </p:cNvSpPr>
          <p:nvPr>
            <p:ph sz="quarter" idx="1"/>
          </p:nvPr>
        </p:nvSpPr>
        <p:spPr>
          <a:xfrm>
            <a:off x="457200" y="1187778"/>
            <a:ext cx="8229600" cy="4938386"/>
          </a:xfrm>
        </p:spPr>
        <p:txBody>
          <a:bodyPr>
            <a:normAutofit/>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35D82514-96BA-46CE-8016-37F184CCBD76}"/>
              </a:ext>
            </a:extLst>
          </p:cNvPr>
          <p:cNvPicPr/>
          <p:nvPr/>
        </p:nvPicPr>
        <p:blipFill rotWithShape="1">
          <a:blip r:embed="rId4"/>
          <a:srcRect l="65705" t="18230" r="7372" b="12268"/>
          <a:stretch/>
        </p:blipFill>
        <p:spPr bwMode="auto">
          <a:xfrm>
            <a:off x="1634490" y="1044257"/>
            <a:ext cx="5875020" cy="4938386"/>
          </a:xfrm>
          <a:prstGeom prst="rect">
            <a:avLst/>
          </a:prstGeom>
          <a:ln>
            <a:solidFill>
              <a:sysClr val="windowText" lastClr="000000"/>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8928782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dirty="0"/>
              <a:t>How is On-Demand service being provided?</a:t>
            </a:r>
          </a:p>
        </p:txBody>
      </p:sp>
      <p:sp>
        <p:nvSpPr>
          <p:cNvPr id="460803" name="Rectangle 3"/>
          <p:cNvSpPr>
            <a:spLocks noGrp="1" noChangeArrowheads="1"/>
          </p:cNvSpPr>
          <p:nvPr>
            <p:ph sz="quarter" idx="1"/>
          </p:nvPr>
        </p:nvSpPr>
        <p:spPr>
          <a:xfrm>
            <a:off x="457200" y="1329179"/>
            <a:ext cx="8229600" cy="4892511"/>
          </a:xfrm>
        </p:spPr>
        <p:txBody>
          <a:bodyPr>
            <a:normAutofit fontScale="92500"/>
          </a:bodyPr>
          <a:lstStyle/>
          <a:p>
            <a:r>
              <a:rPr lang="en-US" sz="2800" dirty="0"/>
              <a:t>Most often through contracted service by companies with demand response experience particularly in areas with no existing service (more flexibility)</a:t>
            </a:r>
          </a:p>
          <a:p>
            <a:r>
              <a:rPr lang="en-US" sz="2800" dirty="0"/>
              <a:t>Sometimes turnkey, other times transit agency might provide vehicles, facilities, or fuel</a:t>
            </a:r>
          </a:p>
          <a:p>
            <a:pPr marL="0" indent="0">
              <a:buNone/>
            </a:pPr>
            <a:endParaRPr lang="en-US" sz="2800" dirty="0"/>
          </a:p>
          <a:p>
            <a:r>
              <a:rPr lang="en-US" sz="2800" dirty="0"/>
              <a:t>Fines levied for failure to meet standards for on-time performance, time to answer phone calls, miles between  breakdowns, missed trips, meeting connections, etc.</a:t>
            </a:r>
          </a:p>
          <a:p>
            <a:r>
              <a:rPr lang="en-US" sz="2800" dirty="0"/>
              <a:t>Most often provided by transit agency personnel in areas being converted from fixed route to On-Demand</a:t>
            </a:r>
          </a:p>
          <a:p>
            <a:endParaRPr lang="en-US" sz="2800" dirty="0"/>
          </a:p>
          <a:p>
            <a:endParaRPr lang="en-US" sz="2800" dirty="0"/>
          </a:p>
          <a:p>
            <a:endParaRPr lang="en-US" dirty="0"/>
          </a:p>
          <a:p>
            <a:endParaRPr lang="en-US" dirty="0"/>
          </a:p>
        </p:txBody>
      </p:sp>
    </p:spTree>
    <p:custDataLst>
      <p:tags r:id="rId1"/>
    </p:custDataLst>
    <p:extLst>
      <p:ext uri="{BB962C8B-B14F-4D97-AF65-F5344CB8AC3E}">
        <p14:creationId xmlns:p14="http://schemas.microsoft.com/office/powerpoint/2010/main" val="18225659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57200" y="266700"/>
            <a:ext cx="8229600" cy="713688"/>
          </a:xfrm>
        </p:spPr>
        <p:txBody>
          <a:bodyPr/>
          <a:lstStyle/>
          <a:p>
            <a:r>
              <a:rPr lang="en-US" dirty="0"/>
              <a:t>Vehicles used to provide service</a:t>
            </a:r>
          </a:p>
        </p:txBody>
      </p:sp>
      <p:sp>
        <p:nvSpPr>
          <p:cNvPr id="460803" name="Rectangle 3"/>
          <p:cNvSpPr>
            <a:spLocks noGrp="1" noChangeArrowheads="1"/>
          </p:cNvSpPr>
          <p:nvPr>
            <p:ph sz="quarter" idx="1"/>
          </p:nvPr>
        </p:nvSpPr>
        <p:spPr>
          <a:xfrm>
            <a:off x="457200" y="1329179"/>
            <a:ext cx="8229600" cy="4892511"/>
          </a:xfrm>
        </p:spPr>
        <p:txBody>
          <a:bodyPr>
            <a:normAutofit/>
          </a:bodyPr>
          <a:lstStyle/>
          <a:p>
            <a:r>
              <a:rPr lang="en-US" sz="2800" dirty="0"/>
              <a:t>Almost always fully accessible minibuses with capacity between 12 and 28 passengers </a:t>
            </a:r>
          </a:p>
          <a:p>
            <a:r>
              <a:rPr lang="en-US" sz="2800" dirty="0"/>
              <a:t>Small enough for savings (fuel efficiency), but large enough to handle occasional larger demands (schools, employment centers, transfer stations)</a:t>
            </a:r>
          </a:p>
          <a:p>
            <a:r>
              <a:rPr lang="en-US" sz="2800" dirty="0"/>
              <a:t>Easier to maneuver on smaller streets and more acceptable in neighborhoods</a:t>
            </a:r>
          </a:p>
          <a:p>
            <a:r>
              <a:rPr lang="en-US" sz="2800" dirty="0"/>
              <a:t>Provides flexibility with paratransit services in case of breakdowns or service requirements</a:t>
            </a:r>
          </a:p>
          <a:p>
            <a:r>
              <a:rPr lang="en-US" sz="2800" dirty="0"/>
              <a:t>CDLs not required for smaller vehicles </a:t>
            </a:r>
          </a:p>
          <a:p>
            <a:endParaRPr lang="en-US" sz="2800" dirty="0"/>
          </a:p>
          <a:p>
            <a:endParaRPr lang="en-US" dirty="0"/>
          </a:p>
          <a:p>
            <a:endParaRPr lang="en-US" dirty="0"/>
          </a:p>
        </p:txBody>
      </p:sp>
    </p:spTree>
    <p:custDataLst>
      <p:tags r:id="rId1"/>
    </p:custDataLst>
    <p:extLst>
      <p:ext uri="{BB962C8B-B14F-4D97-AF65-F5344CB8AC3E}">
        <p14:creationId xmlns:p14="http://schemas.microsoft.com/office/powerpoint/2010/main" val="1950352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57200" y="266700"/>
            <a:ext cx="8229600" cy="713688"/>
          </a:xfrm>
        </p:spPr>
        <p:txBody>
          <a:bodyPr/>
          <a:lstStyle/>
          <a:p>
            <a:r>
              <a:rPr lang="en-US" dirty="0"/>
              <a:t>Vehicles used to provide service</a:t>
            </a:r>
          </a:p>
        </p:txBody>
      </p:sp>
      <p:sp>
        <p:nvSpPr>
          <p:cNvPr id="460803" name="Rectangle 3"/>
          <p:cNvSpPr>
            <a:spLocks noGrp="1" noChangeArrowheads="1"/>
          </p:cNvSpPr>
          <p:nvPr>
            <p:ph sz="quarter" idx="1"/>
          </p:nvPr>
        </p:nvSpPr>
        <p:spPr>
          <a:xfrm>
            <a:off x="457200" y="980389"/>
            <a:ext cx="8229600" cy="5241302"/>
          </a:xfrm>
        </p:spPr>
        <p:txBody>
          <a:bodyPr>
            <a:normAutofit/>
          </a:bodyPr>
          <a:lstStyle/>
          <a:p>
            <a:endParaRPr lang="en-US" sz="2800" dirty="0"/>
          </a:p>
          <a:p>
            <a:endParaRPr lang="en-US" dirty="0"/>
          </a:p>
          <a:p>
            <a:endParaRPr lang="en-US" dirty="0"/>
          </a:p>
        </p:txBody>
      </p:sp>
      <p:pic>
        <p:nvPicPr>
          <p:cNvPr id="4" name="Picture 3">
            <a:extLst>
              <a:ext uri="{FF2B5EF4-FFF2-40B4-BE49-F238E27FC236}">
                <a16:creationId xmlns:a16="http://schemas.microsoft.com/office/drawing/2014/main" id="{C5826C25-9DD4-4860-8D7C-C49AFD7618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33766"/>
            <a:ext cx="4175774" cy="2356700"/>
          </a:xfrm>
          <a:prstGeom prst="rect">
            <a:avLst/>
          </a:prstGeom>
          <a:noFill/>
          <a:ln>
            <a:noFill/>
          </a:ln>
        </p:spPr>
      </p:pic>
      <p:pic>
        <p:nvPicPr>
          <p:cNvPr id="5" name="Picture 4" descr="N:\Customer Service\Service Planning\Service &amp; Planning Office Administration\jeffb\call-n-Ride\cnR Pictures\SE cnR 009.jpg">
            <a:extLst>
              <a:ext uri="{FF2B5EF4-FFF2-40B4-BE49-F238E27FC236}">
                <a16:creationId xmlns:a16="http://schemas.microsoft.com/office/drawing/2014/main" id="{767D229A-507A-469D-9777-0F7BA214649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2256" y="933766"/>
            <a:ext cx="4270342" cy="2356700"/>
          </a:xfrm>
          <a:prstGeom prst="rect">
            <a:avLst/>
          </a:prstGeom>
          <a:noFill/>
          <a:ln>
            <a:noFill/>
          </a:ln>
        </p:spPr>
      </p:pic>
      <p:pic>
        <p:nvPicPr>
          <p:cNvPr id="6" name="Picture 5">
            <a:extLst>
              <a:ext uri="{FF2B5EF4-FFF2-40B4-BE49-F238E27FC236}">
                <a16:creationId xmlns:a16="http://schemas.microsoft.com/office/drawing/2014/main" id="{40301FE4-028F-4BE7-BCE6-5AD7A9627D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57200" y="3290466"/>
            <a:ext cx="4175774" cy="2742689"/>
          </a:xfrm>
          <a:prstGeom prst="rect">
            <a:avLst/>
          </a:prstGeom>
        </p:spPr>
      </p:pic>
      <p:pic>
        <p:nvPicPr>
          <p:cNvPr id="7" name="Picture 6" descr="Bridj vehicle">
            <a:extLst>
              <a:ext uri="{FF2B5EF4-FFF2-40B4-BE49-F238E27FC236}">
                <a16:creationId xmlns:a16="http://schemas.microsoft.com/office/drawing/2014/main" id="{72D62C5E-18AB-413A-A743-47655FD09913}"/>
              </a:ext>
            </a:extLst>
          </p:cNvPr>
          <p:cNvPicPr/>
          <p:nvPr/>
        </p:nvPicPr>
        <p:blipFill rotWithShape="1">
          <a:blip r:embed="rId7">
            <a:extLst>
              <a:ext uri="{28A0092B-C50C-407E-A947-70E740481C1C}">
                <a14:useLocalDpi xmlns:a14="http://schemas.microsoft.com/office/drawing/2010/main" val="0"/>
              </a:ext>
            </a:extLst>
          </a:blip>
          <a:srcRect t="43500"/>
          <a:stretch/>
        </p:blipFill>
        <p:spPr bwMode="auto">
          <a:xfrm>
            <a:off x="4632974" y="3290466"/>
            <a:ext cx="4369623" cy="2742689"/>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689511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DFE676-C28B-4686-B6B2-1B17A624EBC2}"/>
              </a:ext>
            </a:extLst>
          </p:cNvPr>
          <p:cNvGraphicFramePr>
            <a:graphicFrameLocks noChangeAspect="1"/>
          </p:cNvGraphicFramePr>
          <p:nvPr>
            <p:extLst>
              <p:ext uri="{D42A27DB-BD31-4B8C-83A1-F6EECF244321}">
                <p14:modId xmlns:p14="http://schemas.microsoft.com/office/powerpoint/2010/main" val="2403678057"/>
              </p:ext>
            </p:extLst>
          </p:nvPr>
        </p:nvGraphicFramePr>
        <p:xfrm>
          <a:off x="1518082" y="71021"/>
          <a:ext cx="6036816" cy="5504156"/>
        </p:xfrm>
        <a:graphic>
          <a:graphicData uri="http://schemas.openxmlformats.org/presentationml/2006/ole">
            <mc:AlternateContent xmlns:mc="http://schemas.openxmlformats.org/markup-compatibility/2006">
              <mc:Choice xmlns:v="urn:schemas-microsoft-com:vml" Requires="v">
                <p:oleObj spid="_x0000_s1027" name="Acrobat Document" r:id="rId3" imgW="4663440" imgH="6034898" progId="AcroExch.Document.DC">
                  <p:embed/>
                </p:oleObj>
              </mc:Choice>
              <mc:Fallback>
                <p:oleObj name="Acrobat Document" r:id="rId3" imgW="4663440" imgH="6034898" progId="AcroExch.Document.DC">
                  <p:embed/>
                  <p:pic>
                    <p:nvPicPr>
                      <p:cNvPr id="0" name=""/>
                      <p:cNvPicPr/>
                      <p:nvPr/>
                    </p:nvPicPr>
                    <p:blipFill>
                      <a:blip r:embed="rId4"/>
                      <a:stretch>
                        <a:fillRect/>
                      </a:stretch>
                    </p:blipFill>
                    <p:spPr>
                      <a:xfrm>
                        <a:off x="1518082" y="71021"/>
                        <a:ext cx="6036816" cy="5504156"/>
                      </a:xfrm>
                      <a:prstGeom prst="rect">
                        <a:avLst/>
                      </a:prstGeom>
                    </p:spPr>
                  </p:pic>
                </p:oleObj>
              </mc:Fallback>
            </mc:AlternateContent>
          </a:graphicData>
        </a:graphic>
      </p:graphicFrame>
    </p:spTree>
    <p:extLst>
      <p:ext uri="{BB962C8B-B14F-4D97-AF65-F5344CB8AC3E}">
        <p14:creationId xmlns:p14="http://schemas.microsoft.com/office/powerpoint/2010/main" val="253441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266700"/>
            <a:ext cx="8229600" cy="741968"/>
          </a:xfrm>
        </p:spPr>
        <p:txBody>
          <a:bodyPr>
            <a:normAutofit/>
          </a:bodyPr>
          <a:lstStyle/>
          <a:p>
            <a:r>
              <a:rPr lang="en-US" sz="2400" dirty="0"/>
              <a:t>Planning and design of On-Demand Service</a:t>
            </a:r>
          </a:p>
        </p:txBody>
      </p:sp>
      <p:sp>
        <p:nvSpPr>
          <p:cNvPr id="494595" name="Rectangle 3"/>
          <p:cNvSpPr>
            <a:spLocks noGrp="1" noChangeArrowheads="1"/>
          </p:cNvSpPr>
          <p:nvPr>
            <p:ph sz="quarter" idx="1"/>
          </p:nvPr>
        </p:nvSpPr>
        <p:spPr>
          <a:xfrm>
            <a:off x="457200" y="1008668"/>
            <a:ext cx="8229600" cy="5117495"/>
          </a:xfrm>
        </p:spPr>
        <p:txBody>
          <a:bodyPr>
            <a:normAutofit lnSpcReduction="10000"/>
          </a:bodyPr>
          <a:lstStyle/>
          <a:p>
            <a:r>
              <a:rPr lang="en-US" dirty="0"/>
              <a:t>Many-to-many/few, on-demand, community-based </a:t>
            </a:r>
          </a:p>
          <a:p>
            <a:r>
              <a:rPr lang="en-US" dirty="0"/>
              <a:t>Feeder to transit network through scheduled connections</a:t>
            </a:r>
          </a:p>
          <a:p>
            <a:r>
              <a:rPr lang="en-US" dirty="0"/>
              <a:t>Point deviation (flex-route) – DRT with regularly scheduled checkpoints and other requested pickups or drop-offs</a:t>
            </a:r>
          </a:p>
          <a:p>
            <a:r>
              <a:rPr lang="en-US" dirty="0"/>
              <a:t>Route deviation (flex-route) – fixed route with regularly or dynamically scheduled, off-route pickups or drop-offs </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8868766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266700"/>
            <a:ext cx="8229600" cy="741968"/>
          </a:xfrm>
        </p:spPr>
        <p:txBody>
          <a:bodyPr>
            <a:normAutofit/>
          </a:bodyPr>
          <a:lstStyle/>
          <a:p>
            <a:r>
              <a:rPr lang="en-US" sz="2400" dirty="0"/>
              <a:t>Planning and design of On-Demand Service</a:t>
            </a:r>
          </a:p>
        </p:txBody>
      </p:sp>
      <p:sp>
        <p:nvSpPr>
          <p:cNvPr id="494595" name="Rectangle 3"/>
          <p:cNvSpPr>
            <a:spLocks noGrp="1" noChangeArrowheads="1"/>
          </p:cNvSpPr>
          <p:nvPr>
            <p:ph sz="quarter" idx="1"/>
          </p:nvPr>
        </p:nvSpPr>
        <p:spPr>
          <a:xfrm>
            <a:off x="457200" y="1008668"/>
            <a:ext cx="8229600" cy="5117495"/>
          </a:xfrm>
        </p:spPr>
        <p:txBody>
          <a:bodyPr>
            <a:normAutofit lnSpcReduction="10000"/>
          </a:bodyPr>
          <a:lstStyle/>
          <a:p>
            <a:r>
              <a:rPr lang="en-US" dirty="0"/>
              <a:t>Flex zones vary from 1 to 30 square miles (average 7) depending on density and demand</a:t>
            </a:r>
          </a:p>
          <a:p>
            <a:r>
              <a:rPr lang="en-US" dirty="0"/>
              <a:t>The cycle time determines the boundary limits or size of the DRT service area since the minibus can only cover so much distance before needing to be back to the cycle point where it typically connects with regional bus or rail service.  </a:t>
            </a:r>
          </a:p>
          <a:p>
            <a:r>
              <a:rPr lang="en-US" dirty="0"/>
              <a:t>Typically only one vehicle per zone, but could be more</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1232582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Funding for the Project</a:t>
            </a:r>
          </a:p>
        </p:txBody>
      </p:sp>
      <p:sp>
        <p:nvSpPr>
          <p:cNvPr id="197635" name="Rectangle 3"/>
          <p:cNvSpPr>
            <a:spLocks noGrp="1" noChangeArrowheads="1"/>
          </p:cNvSpPr>
          <p:nvPr>
            <p:ph sz="quarter" idx="1"/>
          </p:nvPr>
        </p:nvSpPr>
        <p:spPr/>
        <p:txBody>
          <a:bodyPr>
            <a:normAutofit/>
          </a:bodyPr>
          <a:lstStyle/>
          <a:p>
            <a:r>
              <a:rPr lang="en-US" dirty="0"/>
              <a:t>Project was selected and funded through the Transit Cooperative Research Program</a:t>
            </a:r>
          </a:p>
          <a:p>
            <a:r>
              <a:rPr lang="en-US" dirty="0"/>
              <a:t>TCRP Synthesis Project #141 was published April 2019</a:t>
            </a:r>
          </a:p>
          <a:p>
            <a:r>
              <a:rPr lang="en-US" dirty="0"/>
              <a:t>Purpose was to provide an overview of </a:t>
            </a:r>
            <a:r>
              <a:rPr lang="en-US" dirty="0" err="1"/>
              <a:t>microtransit</a:t>
            </a:r>
            <a:r>
              <a:rPr lang="en-US" dirty="0"/>
              <a:t> services provided by transit agencies </a:t>
            </a:r>
            <a:r>
              <a:rPr lang="en-US" i="1" u="sng" dirty="0"/>
              <a:t>for the general public </a:t>
            </a:r>
            <a:r>
              <a:rPr lang="en-US" dirty="0"/>
              <a:t>made possible by new technologies </a:t>
            </a:r>
          </a:p>
          <a:p>
            <a:endParaRPr lang="en-US" dirty="0"/>
          </a:p>
          <a:p>
            <a:endParaRPr lang="en-US" dirty="0"/>
          </a:p>
        </p:txBody>
      </p:sp>
    </p:spTree>
    <p:custDataLst>
      <p:tags r:id="rId1"/>
    </p:custDataLst>
    <p:extLst>
      <p:ext uri="{BB962C8B-B14F-4D97-AF65-F5344CB8AC3E}">
        <p14:creationId xmlns:p14="http://schemas.microsoft.com/office/powerpoint/2010/main" val="326678709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266700"/>
            <a:ext cx="8229600" cy="741968"/>
          </a:xfrm>
        </p:spPr>
        <p:txBody>
          <a:bodyPr>
            <a:normAutofit fontScale="90000"/>
          </a:bodyPr>
          <a:lstStyle/>
          <a:p>
            <a:r>
              <a:rPr lang="en-US" dirty="0">
                <a:effectLst/>
              </a:rPr>
              <a:t>Examples of Feasible Cycle Schedules Based on Service Conditions</a:t>
            </a:r>
            <a:endParaRPr lang="en-US" sz="2400" dirty="0"/>
          </a:p>
        </p:txBody>
      </p:sp>
      <p:sp>
        <p:nvSpPr>
          <p:cNvPr id="494595" name="Rectangle 3"/>
          <p:cNvSpPr>
            <a:spLocks noGrp="1" noChangeArrowheads="1"/>
          </p:cNvSpPr>
          <p:nvPr>
            <p:ph sz="quarter" idx="1"/>
          </p:nvPr>
        </p:nvSpPr>
        <p:spPr>
          <a:xfrm>
            <a:off x="457200" y="1008668"/>
            <a:ext cx="8229600" cy="5117495"/>
          </a:xfrm>
        </p:spPr>
        <p:txBody>
          <a:bodyPr>
            <a:normAutofit/>
          </a:bodyPr>
          <a:lstStyle/>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E8FE741E-2AB8-421F-9730-778FC7F0EC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1279" y="1470581"/>
            <a:ext cx="6956982" cy="4176075"/>
          </a:xfrm>
          <a:prstGeom prst="rect">
            <a:avLst/>
          </a:prstGeom>
          <a:noFill/>
          <a:ln>
            <a:noFill/>
          </a:ln>
        </p:spPr>
      </p:pic>
    </p:spTree>
    <p:custDataLst>
      <p:tags r:id="rId1"/>
    </p:custDataLst>
    <p:extLst>
      <p:ext uri="{BB962C8B-B14F-4D97-AF65-F5344CB8AC3E}">
        <p14:creationId xmlns:p14="http://schemas.microsoft.com/office/powerpoint/2010/main" val="10062111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789102"/>
          </a:xfrm>
        </p:spPr>
        <p:txBody>
          <a:bodyPr>
            <a:normAutofit fontScale="90000"/>
          </a:bodyPr>
          <a:lstStyle/>
          <a:p>
            <a:r>
              <a:rPr lang="en-US" dirty="0"/>
              <a:t>Example of Flex zone with strategic stops</a:t>
            </a:r>
          </a:p>
        </p:txBody>
      </p:sp>
      <p:sp>
        <p:nvSpPr>
          <p:cNvPr id="7" name="Content Placeholder 6">
            <a:extLst>
              <a:ext uri="{FF2B5EF4-FFF2-40B4-BE49-F238E27FC236}">
                <a16:creationId xmlns:a16="http://schemas.microsoft.com/office/drawing/2014/main" id="{6C81415A-CAD4-4C7D-B17D-E9009538F602}"/>
              </a:ext>
            </a:extLst>
          </p:cNvPr>
          <p:cNvSpPr>
            <a:spLocks noGrp="1"/>
          </p:cNvSpPr>
          <p:nvPr>
            <p:ph idx="1"/>
          </p:nvPr>
        </p:nvSpPr>
        <p:spPr>
          <a:xfrm>
            <a:off x="457200" y="1140644"/>
            <a:ext cx="8229600" cy="4985520"/>
          </a:xfrm>
        </p:spPr>
        <p:txBody>
          <a:bodyPr>
            <a:normAutofit/>
          </a:bodyPr>
          <a:lstStyle/>
          <a:p>
            <a:pPr marL="0" indent="0">
              <a:buNone/>
            </a:pPr>
            <a:r>
              <a:rPr lang="en-US" sz="1800" b="1" dirty="0"/>
              <a:t>		Areas in West Salem served by the Connector On-Demand service</a:t>
            </a:r>
          </a:p>
          <a:p>
            <a:endParaRPr lang="en-US" sz="1800" dirty="0"/>
          </a:p>
        </p:txBody>
      </p:sp>
      <p:pic>
        <p:nvPicPr>
          <p:cNvPr id="8" name="Picture 7">
            <a:extLst>
              <a:ext uri="{FF2B5EF4-FFF2-40B4-BE49-F238E27FC236}">
                <a16:creationId xmlns:a16="http://schemas.microsoft.com/office/drawing/2014/main" id="{53233236-E1AA-4951-8010-ED472D8C18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9179" y="1527142"/>
            <a:ext cx="6344240" cy="4524865"/>
          </a:xfrm>
          <a:prstGeom prst="rect">
            <a:avLst/>
          </a:prstGeom>
          <a:noFill/>
          <a:ln>
            <a:noFill/>
          </a:ln>
        </p:spPr>
      </p:pic>
    </p:spTree>
    <p:custDataLst>
      <p:tags r:id="rId1"/>
    </p:custDataLst>
    <p:extLst>
      <p:ext uri="{BB962C8B-B14F-4D97-AF65-F5344CB8AC3E}">
        <p14:creationId xmlns:p14="http://schemas.microsoft.com/office/powerpoint/2010/main" val="24709337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789102"/>
          </a:xfrm>
        </p:spPr>
        <p:txBody>
          <a:bodyPr>
            <a:normAutofit fontScale="90000"/>
          </a:bodyPr>
          <a:lstStyle/>
          <a:p>
            <a:r>
              <a:rPr lang="en-US" dirty="0"/>
              <a:t>Flex zone with point deviation (some major generators, other demand scattered)</a:t>
            </a:r>
          </a:p>
        </p:txBody>
      </p:sp>
      <p:sp>
        <p:nvSpPr>
          <p:cNvPr id="7" name="Content Placeholder 6">
            <a:extLst>
              <a:ext uri="{FF2B5EF4-FFF2-40B4-BE49-F238E27FC236}">
                <a16:creationId xmlns:a16="http://schemas.microsoft.com/office/drawing/2014/main" id="{6C81415A-CAD4-4C7D-B17D-E9009538F602}"/>
              </a:ext>
            </a:extLst>
          </p:cNvPr>
          <p:cNvSpPr>
            <a:spLocks noGrp="1"/>
          </p:cNvSpPr>
          <p:nvPr>
            <p:ph idx="1"/>
          </p:nvPr>
        </p:nvSpPr>
        <p:spPr>
          <a:xfrm>
            <a:off x="457200" y="1140644"/>
            <a:ext cx="8229600" cy="4985520"/>
          </a:xfrm>
        </p:spPr>
        <p:txBody>
          <a:bodyPr>
            <a:normAutofit/>
          </a:bodyPr>
          <a:lstStyle/>
          <a:p>
            <a:pPr marL="0" indent="0">
              <a:buNone/>
            </a:pPr>
            <a:endParaRPr lang="en-US" sz="1800" b="1" dirty="0"/>
          </a:p>
          <a:p>
            <a:endParaRPr lang="en-US" sz="1800" dirty="0"/>
          </a:p>
        </p:txBody>
      </p:sp>
      <p:pic>
        <p:nvPicPr>
          <p:cNvPr id="9" name="Picture 8" descr="Description: N:\Customer Service\Service Planning\Service &amp; Planning Office Administration\jeffb\DRT\Service Development\South Inverness cnR O&amp;D B&amp;W.jpg">
            <a:extLst>
              <a:ext uri="{FF2B5EF4-FFF2-40B4-BE49-F238E27FC236}">
                <a16:creationId xmlns:a16="http://schemas.microsoft.com/office/drawing/2014/main" id="{8D69D84F-A0FE-47AC-BC8A-BA73973C32B3}"/>
              </a:ext>
            </a:extLst>
          </p:cNvPr>
          <p:cNvPicPr/>
          <p:nvPr/>
        </p:nvPicPr>
        <p:blipFill>
          <a:blip r:embed="rId3"/>
          <a:srcRect l="3464" t="1947" r="1103"/>
          <a:stretch>
            <a:fillRect/>
          </a:stretch>
        </p:blipFill>
        <p:spPr bwMode="auto">
          <a:xfrm>
            <a:off x="565609" y="1234911"/>
            <a:ext cx="6618464" cy="457199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612096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789102"/>
          </a:xfrm>
        </p:spPr>
        <p:txBody>
          <a:bodyPr>
            <a:normAutofit/>
          </a:bodyPr>
          <a:lstStyle/>
          <a:p>
            <a:r>
              <a:rPr lang="en-US" dirty="0"/>
              <a:t>Many-to-Many Flex Zone</a:t>
            </a:r>
          </a:p>
        </p:txBody>
      </p:sp>
      <p:sp>
        <p:nvSpPr>
          <p:cNvPr id="7" name="Content Placeholder 6">
            <a:extLst>
              <a:ext uri="{FF2B5EF4-FFF2-40B4-BE49-F238E27FC236}">
                <a16:creationId xmlns:a16="http://schemas.microsoft.com/office/drawing/2014/main" id="{6C81415A-CAD4-4C7D-B17D-E9009538F602}"/>
              </a:ext>
            </a:extLst>
          </p:cNvPr>
          <p:cNvSpPr>
            <a:spLocks noGrp="1"/>
          </p:cNvSpPr>
          <p:nvPr>
            <p:ph idx="1"/>
          </p:nvPr>
        </p:nvSpPr>
        <p:spPr>
          <a:xfrm>
            <a:off x="457200" y="1140644"/>
            <a:ext cx="8229600" cy="4985520"/>
          </a:xfrm>
        </p:spPr>
        <p:txBody>
          <a:bodyPr>
            <a:normAutofit/>
          </a:bodyPr>
          <a:lstStyle/>
          <a:p>
            <a:pPr marL="0" indent="0">
              <a:buNone/>
            </a:pPr>
            <a:endParaRPr lang="en-US" sz="1800" b="1" dirty="0"/>
          </a:p>
          <a:p>
            <a:pPr marL="0" indent="0">
              <a:buNone/>
            </a:pPr>
            <a:endParaRPr lang="en-US" sz="1800" dirty="0"/>
          </a:p>
        </p:txBody>
      </p:sp>
      <p:pic>
        <p:nvPicPr>
          <p:cNvPr id="6" name="Picture 5" descr="Description: northcentralplanoMap.png">
            <a:extLst>
              <a:ext uri="{FF2B5EF4-FFF2-40B4-BE49-F238E27FC236}">
                <a16:creationId xmlns:a16="http://schemas.microsoft.com/office/drawing/2014/main" id="{F8F108F8-C179-41B3-A617-2AF2B038B78D}"/>
              </a:ext>
            </a:extLst>
          </p:cNvPr>
          <p:cNvPicPr/>
          <p:nvPr/>
        </p:nvPicPr>
        <p:blipFill>
          <a:blip r:embed="rId3"/>
          <a:srcRect b="2797"/>
          <a:stretch>
            <a:fillRect/>
          </a:stretch>
        </p:blipFill>
        <p:spPr bwMode="auto">
          <a:xfrm>
            <a:off x="1140642" y="1225485"/>
            <a:ext cx="6664751" cy="47699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774416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266700"/>
            <a:ext cx="8229600" cy="741968"/>
          </a:xfrm>
        </p:spPr>
        <p:txBody>
          <a:bodyPr>
            <a:normAutofit/>
          </a:bodyPr>
          <a:lstStyle/>
          <a:p>
            <a:r>
              <a:rPr lang="en-US" sz="2400" dirty="0"/>
              <a:t>Planning and design of On-Demand Service</a:t>
            </a:r>
          </a:p>
        </p:txBody>
      </p:sp>
      <p:sp>
        <p:nvSpPr>
          <p:cNvPr id="494595" name="Rectangle 3"/>
          <p:cNvSpPr>
            <a:spLocks noGrp="1" noChangeArrowheads="1"/>
          </p:cNvSpPr>
          <p:nvPr>
            <p:ph sz="quarter" idx="1"/>
          </p:nvPr>
        </p:nvSpPr>
        <p:spPr>
          <a:xfrm>
            <a:off x="457200" y="1008668"/>
            <a:ext cx="8229600" cy="5117495"/>
          </a:xfrm>
        </p:spPr>
        <p:txBody>
          <a:bodyPr>
            <a:normAutofit/>
          </a:bodyPr>
          <a:lstStyle/>
          <a:p>
            <a:r>
              <a:rPr lang="en-US" dirty="0"/>
              <a:t>Need to research demand, travel patterns, trip generators, and travel speeds to appropriately size the service area and select checkpoints </a:t>
            </a:r>
          </a:p>
          <a:p>
            <a:r>
              <a:rPr lang="en-US" dirty="0"/>
              <a:t>Since the service is different from what people are familiar with, and there are many options, there is a need to work closely with the community to inform them of the differences and to receive their input on what would be most useful.</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5667938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09993"/>
          </a:xfrm>
        </p:spPr>
        <p:txBody>
          <a:bodyPr>
            <a:normAutofit fontScale="90000"/>
          </a:bodyPr>
          <a:lstStyle/>
          <a:p>
            <a:r>
              <a:rPr lang="en-US" dirty="0"/>
              <a:t>Marketing new and unfamiliar service presents challenges and takes time</a:t>
            </a:r>
          </a:p>
        </p:txBody>
      </p:sp>
      <p:pic>
        <p:nvPicPr>
          <p:cNvPr id="4" name="Picture 3">
            <a:extLst>
              <a:ext uri="{FF2B5EF4-FFF2-40B4-BE49-F238E27FC236}">
                <a16:creationId xmlns:a16="http://schemas.microsoft.com/office/drawing/2014/main" id="{82F75869-2F5C-475D-8216-9C967FB01C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04010" y="980388"/>
            <a:ext cx="5935980" cy="2875175"/>
          </a:xfrm>
          <a:prstGeom prst="rect">
            <a:avLst/>
          </a:prstGeom>
          <a:noFill/>
          <a:ln>
            <a:noFill/>
          </a:ln>
        </p:spPr>
      </p:pic>
      <p:pic>
        <p:nvPicPr>
          <p:cNvPr id="5" name="Content Placeholder 4">
            <a:extLst>
              <a:ext uri="{FF2B5EF4-FFF2-40B4-BE49-F238E27FC236}">
                <a16:creationId xmlns:a16="http://schemas.microsoft.com/office/drawing/2014/main" id="{CF539EBF-B5F8-4878-B3AA-53B492ADA265}"/>
              </a:ext>
            </a:extLst>
          </p:cNvPr>
          <p:cNvPicPr>
            <a:picLocks noGrp="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570321" y="3959258"/>
            <a:ext cx="8229600" cy="2954391"/>
          </a:xfrm>
          <a:prstGeom prst="rect">
            <a:avLst/>
          </a:prstGeom>
          <a:noFill/>
          <a:ln>
            <a:noFill/>
          </a:ln>
        </p:spPr>
      </p:pic>
    </p:spTree>
    <p:custDataLst>
      <p:tags r:id="rId1"/>
    </p:custDataLst>
    <p:extLst>
      <p:ext uri="{BB962C8B-B14F-4D97-AF65-F5344CB8AC3E}">
        <p14:creationId xmlns:p14="http://schemas.microsoft.com/office/powerpoint/2010/main" val="38007932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68"/>
            <a:ext cx="8229600" cy="348792"/>
          </a:xfrm>
        </p:spPr>
        <p:txBody>
          <a:bodyPr>
            <a:normAutofit/>
          </a:bodyPr>
          <a:lstStyle/>
          <a:p>
            <a:r>
              <a:rPr lang="en-US" sz="1400" dirty="0"/>
              <a:t>Service explanation brochure from Lynx (Greater Orlando area)</a:t>
            </a:r>
          </a:p>
        </p:txBody>
      </p:sp>
      <p:pic>
        <p:nvPicPr>
          <p:cNvPr id="4" name="Content Placeholder 3">
            <a:extLst>
              <a:ext uri="{FF2B5EF4-FFF2-40B4-BE49-F238E27FC236}">
                <a16:creationId xmlns:a16="http://schemas.microsoft.com/office/drawing/2014/main" id="{3B8B793E-5998-4908-8171-04033BDDDEB0}"/>
              </a:ext>
            </a:extLst>
          </p:cNvPr>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41698" y="443060"/>
            <a:ext cx="7060603" cy="5683103"/>
          </a:xfrm>
          <a:prstGeom prst="rect">
            <a:avLst/>
          </a:prstGeom>
          <a:noFill/>
          <a:ln>
            <a:noFill/>
          </a:ln>
        </p:spPr>
      </p:pic>
    </p:spTree>
    <p:custDataLst>
      <p:tags r:id="rId1"/>
    </p:custDataLst>
    <p:extLst>
      <p:ext uri="{BB962C8B-B14F-4D97-AF65-F5344CB8AC3E}">
        <p14:creationId xmlns:p14="http://schemas.microsoft.com/office/powerpoint/2010/main" val="10504031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457200" y="266700"/>
            <a:ext cx="8229600" cy="465137"/>
          </a:xfrm>
        </p:spPr>
        <p:txBody>
          <a:bodyPr>
            <a:normAutofit fontScale="90000"/>
          </a:bodyPr>
          <a:lstStyle/>
          <a:p>
            <a:r>
              <a:rPr lang="en-US" dirty="0"/>
              <a:t> Some reported marketing methods</a:t>
            </a:r>
          </a:p>
        </p:txBody>
      </p:sp>
      <p:sp>
        <p:nvSpPr>
          <p:cNvPr id="516099" name="Rectangle 3"/>
          <p:cNvSpPr>
            <a:spLocks noGrp="1" noChangeArrowheads="1"/>
          </p:cNvSpPr>
          <p:nvPr>
            <p:ph sz="quarter" idx="1"/>
          </p:nvPr>
        </p:nvSpPr>
        <p:spPr>
          <a:xfrm>
            <a:off x="457200" y="848412"/>
            <a:ext cx="8229600" cy="5277751"/>
          </a:xfrm>
        </p:spPr>
        <p:txBody>
          <a:bodyPr>
            <a:normAutofit lnSpcReduction="10000"/>
          </a:bodyPr>
          <a:lstStyle/>
          <a:p>
            <a:r>
              <a:rPr lang="en-US" dirty="0"/>
              <a:t>Direct mail along with free ride coupons</a:t>
            </a:r>
          </a:p>
          <a:p>
            <a:r>
              <a:rPr lang="en-US" dirty="0"/>
              <a:t>Brochures, flyers, seat drops, and car cards</a:t>
            </a:r>
          </a:p>
          <a:p>
            <a:r>
              <a:rPr lang="en-US" dirty="0"/>
              <a:t>Information on website and social media</a:t>
            </a:r>
          </a:p>
          <a:p>
            <a:r>
              <a:rPr lang="en-US" dirty="0"/>
              <a:t>Conducting direct outreach to political jurisdictions, planning commissions, government agencies, human services agencies, employers, and neighborhoods</a:t>
            </a:r>
          </a:p>
          <a:p>
            <a:r>
              <a:rPr lang="en-US" dirty="0"/>
              <a:t>Press conferences, press releases, arranging television and radio news coverage</a:t>
            </a:r>
          </a:p>
          <a:p>
            <a:r>
              <a:rPr lang="en-US" dirty="0"/>
              <a:t>Training/educating agency staff</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9578839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581712"/>
          </a:xfrm>
        </p:spPr>
        <p:txBody>
          <a:bodyPr/>
          <a:lstStyle/>
          <a:p>
            <a:r>
              <a:rPr lang="en-US" dirty="0"/>
              <a:t>Branding</a:t>
            </a:r>
          </a:p>
        </p:txBody>
      </p:sp>
      <p:sp>
        <p:nvSpPr>
          <p:cNvPr id="3" name="Content Placeholder 2"/>
          <p:cNvSpPr>
            <a:spLocks noGrp="1"/>
          </p:cNvSpPr>
          <p:nvPr>
            <p:ph idx="1"/>
          </p:nvPr>
        </p:nvSpPr>
        <p:spPr>
          <a:xfrm>
            <a:off x="457200" y="1131216"/>
            <a:ext cx="8229600" cy="4994947"/>
          </a:xfrm>
        </p:spPr>
        <p:txBody>
          <a:bodyPr>
            <a:normAutofit fontScale="92500" lnSpcReduction="10000"/>
          </a:bodyPr>
          <a:lstStyle/>
          <a:p>
            <a:r>
              <a:rPr lang="en-US" dirty="0"/>
              <a:t>All services carry the logo of the local transit agency though they give this service its own brand or moniker:</a:t>
            </a:r>
          </a:p>
          <a:p>
            <a:r>
              <a:rPr lang="en-US" dirty="0"/>
              <a:t>The Connector</a:t>
            </a:r>
          </a:p>
          <a:p>
            <a:r>
              <a:rPr lang="en-US" dirty="0" err="1"/>
              <a:t>NeighborLink</a:t>
            </a:r>
            <a:endParaRPr lang="en-US" dirty="0"/>
          </a:p>
          <a:p>
            <a:r>
              <a:rPr lang="en-US" dirty="0"/>
              <a:t>RTA Connect – On Demand</a:t>
            </a:r>
          </a:p>
          <a:p>
            <a:r>
              <a:rPr lang="en-US" dirty="0"/>
              <a:t>Call-n-Ride</a:t>
            </a:r>
          </a:p>
          <a:p>
            <a:r>
              <a:rPr lang="en-US" dirty="0"/>
              <a:t>On Call</a:t>
            </a:r>
          </a:p>
          <a:p>
            <a:r>
              <a:rPr lang="en-US" dirty="0" err="1"/>
              <a:t>SmaRT</a:t>
            </a:r>
            <a:r>
              <a:rPr lang="en-US" dirty="0"/>
              <a:t> Ride</a:t>
            </a:r>
          </a:p>
          <a:p>
            <a:r>
              <a:rPr lang="en-US" dirty="0"/>
              <a:t>Flex Service</a:t>
            </a:r>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1416040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85407"/>
          </a:xfrm>
        </p:spPr>
        <p:txBody>
          <a:bodyPr/>
          <a:lstStyle/>
          <a:p>
            <a:r>
              <a:rPr lang="en-US" dirty="0"/>
              <a:t>Fares and hours of service</a:t>
            </a:r>
          </a:p>
        </p:txBody>
      </p:sp>
      <p:sp>
        <p:nvSpPr>
          <p:cNvPr id="3" name="Content Placeholder 2"/>
          <p:cNvSpPr>
            <a:spLocks noGrp="1"/>
          </p:cNvSpPr>
          <p:nvPr>
            <p:ph sz="quarter" idx="1"/>
          </p:nvPr>
        </p:nvSpPr>
        <p:spPr>
          <a:xfrm>
            <a:off x="612648" y="1234911"/>
            <a:ext cx="8153400" cy="5276725"/>
          </a:xfrm>
        </p:spPr>
        <p:txBody>
          <a:bodyPr/>
          <a:lstStyle/>
          <a:p>
            <a:r>
              <a:rPr lang="en-US" sz="2800" dirty="0"/>
              <a:t>Fares are usually the same for on-demand service as for regular service</a:t>
            </a:r>
          </a:p>
          <a:p>
            <a:r>
              <a:rPr lang="en-US" sz="2800" dirty="0"/>
              <a:t>Transfers are usually treated the same as any other route</a:t>
            </a:r>
          </a:p>
          <a:p>
            <a:r>
              <a:rPr lang="en-US" sz="2800" dirty="0"/>
              <a:t>Some regard on-demand as premium service and charge accordingly</a:t>
            </a:r>
          </a:p>
          <a:p>
            <a:r>
              <a:rPr lang="en-US" sz="2800" dirty="0"/>
              <a:t>Service span is often the same hours as regular transit service, but sometimes starts and ends sooner or later reflecting markets being served</a:t>
            </a:r>
          </a:p>
          <a:p>
            <a:endParaRPr lang="en-US" dirty="0"/>
          </a:p>
          <a:p>
            <a:endParaRPr lang="en-US" dirty="0"/>
          </a:p>
        </p:txBody>
      </p:sp>
    </p:spTree>
    <p:custDataLst>
      <p:tags r:id="rId1"/>
    </p:custDataLst>
    <p:extLst>
      <p:ext uri="{BB962C8B-B14F-4D97-AF65-F5344CB8AC3E}">
        <p14:creationId xmlns:p14="http://schemas.microsoft.com/office/powerpoint/2010/main" val="27652963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Definitions</a:t>
            </a:r>
            <a:endParaRPr lang="en-US" dirty="0"/>
          </a:p>
        </p:txBody>
      </p:sp>
      <p:sp>
        <p:nvSpPr>
          <p:cNvPr id="197635" name="Rectangle 3"/>
          <p:cNvSpPr>
            <a:spLocks noGrp="1" noChangeArrowheads="1"/>
          </p:cNvSpPr>
          <p:nvPr>
            <p:ph sz="quarter" idx="1"/>
          </p:nvPr>
        </p:nvSpPr>
        <p:spPr>
          <a:xfrm>
            <a:off x="457200" y="1178352"/>
            <a:ext cx="8229600" cy="4947812"/>
          </a:xfrm>
        </p:spPr>
        <p:txBody>
          <a:bodyPr/>
          <a:lstStyle/>
          <a:p>
            <a:r>
              <a:rPr lang="en-US" sz="2800" dirty="0" err="1"/>
              <a:t>Microtransit</a:t>
            </a:r>
            <a:r>
              <a:rPr lang="en-US" sz="2800" dirty="0"/>
              <a:t> - </a:t>
            </a:r>
            <a:r>
              <a:rPr lang="en-US" sz="2800" i="1" dirty="0"/>
              <a:t>shared</a:t>
            </a:r>
            <a:r>
              <a:rPr lang="en-US" sz="2800" dirty="0"/>
              <a:t> public sector transit  services that offer fixed or dynamically allocated routes and schedules in response to individual or aggregate consumer demand, using smaller vehicles and capitalizing on  mobile GPS and internet connectivity. </a:t>
            </a:r>
          </a:p>
          <a:p>
            <a:endParaRPr lang="en-US" dirty="0"/>
          </a:p>
        </p:txBody>
      </p:sp>
      <p:pic>
        <p:nvPicPr>
          <p:cNvPr id="5" name="Picture 4">
            <a:extLst>
              <a:ext uri="{FF2B5EF4-FFF2-40B4-BE49-F238E27FC236}">
                <a16:creationId xmlns:a16="http://schemas.microsoft.com/office/drawing/2014/main" id="{BBF78996-5535-4A29-9B3E-E7F3752BB6BE}"/>
              </a:ext>
            </a:extLst>
          </p:cNvPr>
          <p:cNvPicPr/>
          <p:nvPr/>
        </p:nvPicPr>
        <p:blipFill rotWithShape="1">
          <a:blip r:embed="rId4">
            <a:extLst>
              <a:ext uri="{28A0092B-C50C-407E-A947-70E740481C1C}">
                <a14:useLocalDpi xmlns:a14="http://schemas.microsoft.com/office/drawing/2010/main" val="0"/>
              </a:ext>
            </a:extLst>
          </a:blip>
          <a:srcRect t="16283" b="6999"/>
          <a:stretch/>
        </p:blipFill>
        <p:spPr>
          <a:xfrm rot="10800000">
            <a:off x="2040664" y="3433208"/>
            <a:ext cx="5043805" cy="2599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419980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66700"/>
            <a:ext cx="8229600" cy="666554"/>
          </a:xfrm>
        </p:spPr>
        <p:txBody>
          <a:bodyPr/>
          <a:lstStyle/>
          <a:p>
            <a:r>
              <a:rPr lang="en-US" dirty="0"/>
              <a:t>Technology</a:t>
            </a:r>
          </a:p>
        </p:txBody>
      </p:sp>
      <p:sp>
        <p:nvSpPr>
          <p:cNvPr id="492547" name="Rectangle 3"/>
          <p:cNvSpPr>
            <a:spLocks noGrp="1" noChangeArrowheads="1"/>
          </p:cNvSpPr>
          <p:nvPr>
            <p:ph sz="quarter" idx="1"/>
          </p:nvPr>
        </p:nvSpPr>
        <p:spPr>
          <a:xfrm>
            <a:off x="457200" y="1074656"/>
            <a:ext cx="8229600" cy="5051507"/>
          </a:xfrm>
        </p:spPr>
        <p:txBody>
          <a:bodyPr>
            <a:normAutofit fontScale="85000" lnSpcReduction="20000"/>
          </a:bodyPr>
          <a:lstStyle/>
          <a:p>
            <a:pPr marL="0" indent="0">
              <a:buNone/>
            </a:pPr>
            <a:r>
              <a:rPr lang="en-US" dirty="0"/>
              <a:t>By 2005 a multitude of technology advances led to:</a:t>
            </a:r>
          </a:p>
          <a:p>
            <a:pPr marL="0" indent="0">
              <a:buNone/>
            </a:pPr>
            <a:endParaRPr lang="en-US" dirty="0"/>
          </a:p>
          <a:p>
            <a:r>
              <a:rPr lang="en-US" dirty="0"/>
              <a:t>Smart phones</a:t>
            </a:r>
          </a:p>
          <a:p>
            <a:r>
              <a:rPr lang="en-US" dirty="0"/>
              <a:t>A mobile internet</a:t>
            </a:r>
          </a:p>
          <a:p>
            <a:r>
              <a:rPr lang="en-US" dirty="0"/>
              <a:t>Global Positioning Systems</a:t>
            </a:r>
          </a:p>
          <a:p>
            <a:r>
              <a:rPr lang="en-US" dirty="0"/>
              <a:t>Google maps</a:t>
            </a:r>
          </a:p>
          <a:p>
            <a:r>
              <a:rPr lang="en-US" dirty="0"/>
              <a:t>Interactive Voice Response</a:t>
            </a:r>
          </a:p>
          <a:p>
            <a:r>
              <a:rPr lang="en-US" dirty="0"/>
              <a:t>Voice over Internet Protocol and SaaS (Software as a Service)</a:t>
            </a:r>
          </a:p>
          <a:p>
            <a:pPr marL="0" indent="0">
              <a:buNone/>
            </a:pPr>
            <a:endParaRPr lang="en-US" dirty="0"/>
          </a:p>
          <a:p>
            <a:pPr marL="0" indent="0">
              <a:buNone/>
            </a:pPr>
            <a:r>
              <a:rPr lang="en-US" dirty="0"/>
              <a:t>Suddenly there was an ability to assemble platforms and applications and to use cloud computing resources. </a:t>
            </a:r>
          </a:p>
          <a:p>
            <a:pPr marL="0" indent="0">
              <a:buNone/>
            </a:pPr>
            <a:endParaRPr lang="en-US" dirty="0"/>
          </a:p>
          <a:p>
            <a:pPr lvl="1"/>
            <a:endParaRPr lang="en-US" dirty="0"/>
          </a:p>
        </p:txBody>
      </p:sp>
      <p:sp>
        <p:nvSpPr>
          <p:cNvPr id="492550" name="Rectangle 6"/>
          <p:cNvSpPr>
            <a:spLocks noChangeArrowheads="1"/>
          </p:cNvSpPr>
          <p:nvPr/>
        </p:nvSpPr>
        <p:spPr bwMode="auto">
          <a:xfrm>
            <a:off x="60614" y="-799523"/>
            <a:ext cx="8904432" cy="1050636"/>
          </a:xfrm>
          <a:prstGeom prst="rect">
            <a:avLst/>
          </a:prstGeom>
          <a:noFill/>
          <a:ln w="9525">
            <a:noFill/>
            <a:miter lim="800000"/>
            <a:headEnd/>
            <a:tailEnd/>
          </a:ln>
          <a:effectLst>
            <a:outerShdw dist="35921" dir="2700000" algn="ctr" rotWithShape="0">
              <a:schemeClr val="bg2"/>
            </a:outerShdw>
          </a:effectLst>
        </p:spPr>
        <p:txBody>
          <a:bodyPr lIns="90878" tIns="45439" rIns="90878" bIns="45439" anchor="ctr"/>
          <a:lstStyle/>
          <a:p>
            <a:pPr defTabSz="901998"/>
            <a:endParaRPr lang="en-US" sz="3636" b="1" dirty="0">
              <a:solidFill>
                <a:schemeClr val="tx2"/>
              </a:solidFill>
              <a:effectLst>
                <a:outerShdw blurRad="38100" dist="38100" dir="2700000" algn="tl">
                  <a:srgbClr val="000000"/>
                </a:outerShdw>
              </a:effectLst>
              <a:latin typeface="Tahoma" charset="0"/>
            </a:endParaRPr>
          </a:p>
        </p:txBody>
      </p:sp>
    </p:spTree>
    <p:custDataLst>
      <p:tags r:id="rId1"/>
    </p:custDataLst>
    <p:extLst>
      <p:ext uri="{BB962C8B-B14F-4D97-AF65-F5344CB8AC3E}">
        <p14:creationId xmlns:p14="http://schemas.microsoft.com/office/powerpoint/2010/main" val="19754646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66700"/>
            <a:ext cx="8229600" cy="465137"/>
          </a:xfrm>
        </p:spPr>
        <p:txBody>
          <a:bodyPr>
            <a:normAutofit fontScale="90000"/>
          </a:bodyPr>
          <a:lstStyle/>
          <a:p>
            <a:r>
              <a:rPr lang="en-US" dirty="0"/>
              <a:t>Technology advances enabled:</a:t>
            </a:r>
          </a:p>
        </p:txBody>
      </p:sp>
      <p:sp>
        <p:nvSpPr>
          <p:cNvPr id="492547" name="Rectangle 3"/>
          <p:cNvSpPr>
            <a:spLocks noGrp="1" noChangeArrowheads="1"/>
          </p:cNvSpPr>
          <p:nvPr>
            <p:ph sz="quarter" idx="1"/>
          </p:nvPr>
        </p:nvSpPr>
        <p:spPr>
          <a:xfrm>
            <a:off x="457200" y="933254"/>
            <a:ext cx="8229600" cy="5192909"/>
          </a:xfrm>
        </p:spPr>
        <p:txBody>
          <a:bodyPr>
            <a:normAutofit fontScale="70000" lnSpcReduction="20000"/>
          </a:bodyPr>
          <a:lstStyle/>
          <a:p>
            <a:r>
              <a:rPr lang="en-US" dirty="0"/>
              <a:t>Web-based customer self-service reservations application for automated booking and estimated times of arrival</a:t>
            </a:r>
          </a:p>
          <a:p>
            <a:pPr marL="0" indent="0">
              <a:buNone/>
            </a:pPr>
            <a:endParaRPr lang="en-US" dirty="0"/>
          </a:p>
          <a:p>
            <a:r>
              <a:rPr lang="en-US" dirty="0"/>
              <a:t>Automated scheduling with algorithmic capability for dynamic service delivery</a:t>
            </a:r>
          </a:p>
          <a:p>
            <a:pPr marL="0" indent="0">
              <a:buNone/>
            </a:pPr>
            <a:endParaRPr lang="en-US" dirty="0"/>
          </a:p>
          <a:p>
            <a:r>
              <a:rPr lang="en-US" dirty="0"/>
              <a:t>Web-connected, GPS-enabled, mobile device to host mobile app for map-based trip routing and automated data communication</a:t>
            </a:r>
          </a:p>
          <a:p>
            <a:r>
              <a:rPr lang="en-US" dirty="0"/>
              <a:t>Automated manifest for mobile service delivery, data capture, streamlined back office processes, real-time supervision, and facilitated service planning and performance analysis</a:t>
            </a:r>
          </a:p>
          <a:p>
            <a:pPr marL="0" indent="0">
              <a:buNone/>
            </a:pPr>
            <a:endParaRPr lang="en-US" dirty="0"/>
          </a:p>
          <a:p>
            <a:r>
              <a:rPr lang="en-US" dirty="0"/>
              <a:t>An automated customer notiﬁcation system that supports all relevant communication channels, namely text messaging, e-mail, and automated voice, to inform customers of upcoming trips and to provide advance notice of when a vehicle is due to arrive—or to notify the customer that it is running behind schedule. </a:t>
            </a:r>
          </a:p>
          <a:p>
            <a:endParaRPr lang="en-US" dirty="0"/>
          </a:p>
          <a:p>
            <a:endParaRPr lang="en-US" dirty="0"/>
          </a:p>
          <a:p>
            <a:endParaRPr lang="en-US" dirty="0"/>
          </a:p>
          <a:p>
            <a:endParaRPr lang="en-US" dirty="0"/>
          </a:p>
          <a:p>
            <a:pPr lvl="1"/>
            <a:endParaRPr lang="en-US" dirty="0"/>
          </a:p>
        </p:txBody>
      </p:sp>
      <p:sp>
        <p:nvSpPr>
          <p:cNvPr id="492550" name="Rectangle 6"/>
          <p:cNvSpPr>
            <a:spLocks noChangeArrowheads="1"/>
          </p:cNvSpPr>
          <p:nvPr/>
        </p:nvSpPr>
        <p:spPr bwMode="auto">
          <a:xfrm>
            <a:off x="60614" y="-799523"/>
            <a:ext cx="8904432" cy="1050636"/>
          </a:xfrm>
          <a:prstGeom prst="rect">
            <a:avLst/>
          </a:prstGeom>
          <a:noFill/>
          <a:ln w="9525">
            <a:noFill/>
            <a:miter lim="800000"/>
            <a:headEnd/>
            <a:tailEnd/>
          </a:ln>
          <a:effectLst>
            <a:outerShdw dist="35921" dir="2700000" algn="ctr" rotWithShape="0">
              <a:schemeClr val="bg2"/>
            </a:outerShdw>
          </a:effectLst>
        </p:spPr>
        <p:txBody>
          <a:bodyPr lIns="90878" tIns="45439" rIns="90878" bIns="45439" anchor="ctr"/>
          <a:lstStyle/>
          <a:p>
            <a:pPr defTabSz="901998"/>
            <a:endParaRPr lang="en-US" sz="3636" b="1" dirty="0">
              <a:solidFill>
                <a:schemeClr val="tx2"/>
              </a:solidFill>
              <a:effectLst>
                <a:outerShdw blurRad="38100" dist="38100" dir="2700000" algn="tl">
                  <a:srgbClr val="000000"/>
                </a:outerShdw>
              </a:effectLst>
              <a:latin typeface="Tahoma" charset="0"/>
            </a:endParaRPr>
          </a:p>
        </p:txBody>
      </p:sp>
    </p:spTree>
    <p:custDataLst>
      <p:tags r:id="rId1"/>
    </p:custDataLst>
    <p:extLst>
      <p:ext uri="{BB962C8B-B14F-4D97-AF65-F5344CB8AC3E}">
        <p14:creationId xmlns:p14="http://schemas.microsoft.com/office/powerpoint/2010/main" val="12284081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00566"/>
          </a:xfrm>
        </p:spPr>
        <p:txBody>
          <a:bodyPr/>
          <a:lstStyle/>
          <a:p>
            <a:r>
              <a:rPr lang="en-US" dirty="0"/>
              <a:t>No human interaction required</a:t>
            </a:r>
          </a:p>
        </p:txBody>
      </p:sp>
      <p:sp>
        <p:nvSpPr>
          <p:cNvPr id="3" name="Content Placeholder 2"/>
          <p:cNvSpPr>
            <a:spLocks noGrp="1"/>
          </p:cNvSpPr>
          <p:nvPr>
            <p:ph sz="quarter" idx="1"/>
          </p:nvPr>
        </p:nvSpPr>
        <p:spPr>
          <a:xfrm>
            <a:off x="457200" y="867266"/>
            <a:ext cx="8229600" cy="5258897"/>
          </a:xfrm>
        </p:spPr>
        <p:txBody>
          <a:bodyPr>
            <a:normAutofit/>
          </a:bodyPr>
          <a:lstStyle/>
          <a:p>
            <a:r>
              <a:rPr lang="en-US" sz="2400" dirty="0"/>
              <a:t>Mechanisms to track the vehicles in real-time (displayed on a map) and to enable the service provider(s) to continuously view the status of operations in each service area</a:t>
            </a:r>
          </a:p>
          <a:p>
            <a:endParaRPr lang="en-US" dirty="0"/>
          </a:p>
          <a:p>
            <a:endParaRPr lang="en-US" dirty="0"/>
          </a:p>
        </p:txBody>
      </p:sp>
      <p:pic>
        <p:nvPicPr>
          <p:cNvPr id="4" name="Picture 3">
            <a:extLst>
              <a:ext uri="{FF2B5EF4-FFF2-40B4-BE49-F238E27FC236}">
                <a16:creationId xmlns:a16="http://schemas.microsoft.com/office/drawing/2014/main" id="{D47708B3-A9A0-4BD7-B378-5ABEA6A9B1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508" y="2139885"/>
            <a:ext cx="6834433" cy="3502058"/>
          </a:xfrm>
          <a:prstGeom prst="rect">
            <a:avLst/>
          </a:prstGeom>
          <a:noFill/>
          <a:ln>
            <a:noFill/>
          </a:ln>
        </p:spPr>
      </p:pic>
    </p:spTree>
    <p:custDataLst>
      <p:tags r:id="rId1"/>
    </p:custDataLst>
    <p:extLst>
      <p:ext uri="{BB962C8B-B14F-4D97-AF65-F5344CB8AC3E}">
        <p14:creationId xmlns:p14="http://schemas.microsoft.com/office/powerpoint/2010/main" val="19019664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465137"/>
          </a:xfrm>
        </p:spPr>
        <p:txBody>
          <a:bodyPr>
            <a:normAutofit fontScale="90000"/>
          </a:bodyPr>
          <a:lstStyle/>
          <a:p>
            <a:br>
              <a:rPr lang="en-US" dirty="0"/>
            </a:br>
            <a:br>
              <a:rPr lang="en-US" dirty="0"/>
            </a:br>
            <a:endParaRPr lang="en-US" dirty="0"/>
          </a:p>
        </p:txBody>
      </p:sp>
      <p:sp>
        <p:nvSpPr>
          <p:cNvPr id="499715" name="Rectangle 3"/>
          <p:cNvSpPr>
            <a:spLocks noGrp="1" noChangeArrowheads="1"/>
          </p:cNvSpPr>
          <p:nvPr>
            <p:ph sz="quarter" idx="1"/>
          </p:nvPr>
        </p:nvSpPr>
        <p:spPr>
          <a:xfrm>
            <a:off x="457200" y="838986"/>
            <a:ext cx="8229600" cy="5287177"/>
          </a:xfrm>
        </p:spPr>
        <p:txBody>
          <a:bodyPr>
            <a:normAutofit/>
          </a:bodyPr>
          <a:lstStyle/>
          <a:p>
            <a:pPr marL="0" indent="0">
              <a:buNone/>
            </a:pPr>
            <a:endParaRPr lang="en-US" dirty="0"/>
          </a:p>
          <a:p>
            <a:pPr lvl="1"/>
            <a:endParaRPr lang="en-US" dirty="0"/>
          </a:p>
        </p:txBody>
      </p:sp>
      <p:pic>
        <p:nvPicPr>
          <p:cNvPr id="4" name="Picture 3">
            <a:extLst>
              <a:ext uri="{FF2B5EF4-FFF2-40B4-BE49-F238E27FC236}">
                <a16:creationId xmlns:a16="http://schemas.microsoft.com/office/drawing/2014/main" id="{29B71670-5920-46B3-948C-D670DF7C25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9814" y="923827"/>
            <a:ext cx="7315200" cy="4883084"/>
          </a:xfrm>
          <a:prstGeom prst="rect">
            <a:avLst/>
          </a:prstGeom>
          <a:noFill/>
          <a:ln>
            <a:noFill/>
          </a:ln>
        </p:spPr>
      </p:pic>
    </p:spTree>
    <p:custDataLst>
      <p:tags r:id="rId1"/>
    </p:custDataLst>
    <p:extLst>
      <p:ext uri="{BB962C8B-B14F-4D97-AF65-F5344CB8AC3E}">
        <p14:creationId xmlns:p14="http://schemas.microsoft.com/office/powerpoint/2010/main" val="1883424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38273"/>
          </a:xfrm>
        </p:spPr>
        <p:txBody>
          <a:bodyPr>
            <a:normAutofit/>
          </a:bodyPr>
          <a:lstStyle/>
          <a:p>
            <a:r>
              <a:rPr lang="en-US" dirty="0" err="1"/>
              <a:t>SacRT</a:t>
            </a:r>
            <a:r>
              <a:rPr lang="en-US" dirty="0"/>
              <a:t> experience with use of app</a:t>
            </a:r>
          </a:p>
        </p:txBody>
      </p:sp>
      <p:sp>
        <p:nvSpPr>
          <p:cNvPr id="499715" name="Rectangle 3"/>
          <p:cNvSpPr>
            <a:spLocks noGrp="1" noChangeArrowheads="1"/>
          </p:cNvSpPr>
          <p:nvPr>
            <p:ph sz="quarter" idx="1"/>
          </p:nvPr>
        </p:nvSpPr>
        <p:spPr>
          <a:xfrm>
            <a:off x="612648" y="1655618"/>
            <a:ext cx="8153400" cy="4873336"/>
          </a:xfrm>
        </p:spPr>
        <p:txBody>
          <a:bodyPr>
            <a:normAutofit/>
          </a:bodyPr>
          <a:lstStyle/>
          <a:p>
            <a:endParaRPr lang="en-US" sz="2909" dirty="0"/>
          </a:p>
          <a:p>
            <a:pPr lvl="1"/>
            <a:endParaRPr lang="en-US" dirty="0"/>
          </a:p>
        </p:txBody>
      </p:sp>
      <p:pic>
        <p:nvPicPr>
          <p:cNvPr id="6" name="Picture 5">
            <a:extLst>
              <a:ext uri="{FF2B5EF4-FFF2-40B4-BE49-F238E27FC236}">
                <a16:creationId xmlns:a16="http://schemas.microsoft.com/office/drawing/2014/main" id="{9352C6EA-43E2-4EEC-A9C7-8F6C743A13E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2649" y="1461156"/>
            <a:ext cx="7202172" cy="2912882"/>
          </a:xfrm>
          <a:prstGeom prst="rect">
            <a:avLst/>
          </a:prstGeom>
          <a:noFill/>
          <a:ln>
            <a:noFill/>
          </a:ln>
        </p:spPr>
      </p:pic>
    </p:spTree>
    <p:custDataLst>
      <p:tags r:id="rId1"/>
    </p:custDataLst>
    <p:extLst>
      <p:ext uri="{BB962C8B-B14F-4D97-AF65-F5344CB8AC3E}">
        <p14:creationId xmlns:p14="http://schemas.microsoft.com/office/powerpoint/2010/main" val="33755024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779675"/>
          </a:xfrm>
        </p:spPr>
        <p:txBody>
          <a:bodyPr>
            <a:normAutofit/>
          </a:bodyPr>
          <a:lstStyle/>
          <a:p>
            <a:r>
              <a:rPr lang="en-US" dirty="0"/>
              <a:t>Costs associated with technology</a:t>
            </a:r>
          </a:p>
        </p:txBody>
      </p:sp>
      <p:sp>
        <p:nvSpPr>
          <p:cNvPr id="499715" name="Rectangle 3"/>
          <p:cNvSpPr>
            <a:spLocks noGrp="1" noChangeArrowheads="1"/>
          </p:cNvSpPr>
          <p:nvPr>
            <p:ph sz="quarter" idx="1"/>
          </p:nvPr>
        </p:nvSpPr>
        <p:spPr>
          <a:xfrm>
            <a:off x="457200" y="1272620"/>
            <a:ext cx="8229600" cy="4853544"/>
          </a:xfrm>
        </p:spPr>
        <p:txBody>
          <a:bodyPr>
            <a:normAutofit lnSpcReduction="10000"/>
          </a:bodyPr>
          <a:lstStyle/>
          <a:p>
            <a:pPr marL="0" indent="0">
              <a:buNone/>
            </a:pPr>
            <a:r>
              <a:rPr lang="en-US" dirty="0"/>
              <a:t>The price of technology is decreasing rapidly.  Lynx reported that their procurement of the technology necessary to provide dynamic demand response service initially took three years and over $800,000 when they started the process in 2014. </a:t>
            </a:r>
          </a:p>
          <a:p>
            <a:pPr marL="0" indent="0">
              <a:buNone/>
            </a:pPr>
            <a:r>
              <a:rPr lang="en-US" dirty="0"/>
              <a:t>In 2018 </a:t>
            </a:r>
            <a:r>
              <a:rPr lang="en-US" dirty="0" err="1"/>
              <a:t>SacRT</a:t>
            </a:r>
            <a:r>
              <a:rPr lang="en-US" dirty="0"/>
              <a:t> reported they paid only $25,000 to </a:t>
            </a:r>
            <a:r>
              <a:rPr lang="en-US" dirty="0" err="1"/>
              <a:t>TransLoc</a:t>
            </a:r>
            <a:r>
              <a:rPr lang="en-US" dirty="0"/>
              <a:t> to utilize the already-developed software they needed to effectuate their </a:t>
            </a:r>
            <a:r>
              <a:rPr lang="en-US" dirty="0" err="1"/>
              <a:t>microtransit</a:t>
            </a:r>
            <a:r>
              <a:rPr lang="en-US" dirty="0"/>
              <a:t> service. </a:t>
            </a:r>
          </a:p>
          <a:p>
            <a:pPr marL="0" indent="0">
              <a:buNone/>
            </a:pPr>
            <a:endParaRPr lang="en-US" dirty="0"/>
          </a:p>
          <a:p>
            <a:pPr lvl="1"/>
            <a:endParaRPr lang="en-US" dirty="0"/>
          </a:p>
        </p:txBody>
      </p:sp>
    </p:spTree>
    <p:custDataLst>
      <p:tags r:id="rId1"/>
    </p:custDataLst>
    <p:extLst>
      <p:ext uri="{BB962C8B-B14F-4D97-AF65-F5344CB8AC3E}">
        <p14:creationId xmlns:p14="http://schemas.microsoft.com/office/powerpoint/2010/main" val="3798436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66700"/>
            <a:ext cx="8229600" cy="619125"/>
          </a:xfrm>
        </p:spPr>
        <p:txBody>
          <a:bodyPr>
            <a:normAutofit/>
          </a:bodyPr>
          <a:lstStyle/>
          <a:p>
            <a:r>
              <a:rPr lang="en-US" sz="2400" dirty="0"/>
              <a:t>Performance metrics for On-Demand Service</a:t>
            </a:r>
          </a:p>
        </p:txBody>
      </p:sp>
      <p:sp>
        <p:nvSpPr>
          <p:cNvPr id="518146" name="Rectangle 2"/>
          <p:cNvSpPr>
            <a:spLocks noGrp="1" noChangeArrowheads="1"/>
          </p:cNvSpPr>
          <p:nvPr>
            <p:ph sz="half" idx="1"/>
          </p:nvPr>
        </p:nvSpPr>
        <p:spPr>
          <a:xfrm>
            <a:off x="457200" y="1046376"/>
            <a:ext cx="8074058" cy="5079788"/>
          </a:xfrm>
        </p:spPr>
        <p:txBody>
          <a:bodyPr/>
          <a:lstStyle/>
          <a:p>
            <a:pPr marL="0" indent="0">
              <a:buNone/>
            </a:pPr>
            <a:endParaRPr lang="en-US" dirty="0"/>
          </a:p>
          <a:p>
            <a:endParaRPr lang="en-US" dirty="0"/>
          </a:p>
          <a:p>
            <a:endParaRPr lang="en-US" dirty="0"/>
          </a:p>
          <a:p>
            <a:pPr lvl="1"/>
            <a:endParaRPr lang="en-US" dirty="0"/>
          </a:p>
        </p:txBody>
      </p:sp>
      <p:sp>
        <p:nvSpPr>
          <p:cNvPr id="518147" name="Rectangle 3"/>
          <p:cNvSpPr>
            <a:spLocks noChangeArrowheads="1"/>
          </p:cNvSpPr>
          <p:nvPr/>
        </p:nvSpPr>
        <p:spPr bwMode="auto">
          <a:xfrm>
            <a:off x="239569" y="179108"/>
            <a:ext cx="8904432" cy="552727"/>
          </a:xfrm>
          <a:prstGeom prst="rect">
            <a:avLst/>
          </a:prstGeom>
          <a:noFill/>
          <a:ln w="9525">
            <a:noFill/>
            <a:miter lim="800000"/>
            <a:headEnd/>
            <a:tailEnd/>
          </a:ln>
          <a:effectLst>
            <a:outerShdw dist="35921" dir="2700000" algn="ctr" rotWithShape="0">
              <a:schemeClr val="bg2"/>
            </a:outerShdw>
          </a:effectLst>
        </p:spPr>
        <p:txBody>
          <a:bodyPr lIns="90878" tIns="45439" rIns="90878" bIns="45439" anchor="ctr"/>
          <a:lstStyle/>
          <a:p>
            <a:pPr algn="ctr" defTabSz="901998"/>
            <a:endParaRPr lang="en-US" sz="3273" b="1" dirty="0">
              <a:solidFill>
                <a:schemeClr val="tx2"/>
              </a:solidFill>
              <a:effectLst>
                <a:outerShdw blurRad="38100" dist="38100" dir="2700000" algn="tl">
                  <a:srgbClr val="000000"/>
                </a:outerShdw>
              </a:effectLst>
              <a:latin typeface="Arial" charset="0"/>
            </a:endParaRPr>
          </a:p>
          <a:p>
            <a:pPr algn="ctr" defTabSz="901998"/>
            <a:endParaRPr lang="en-US" sz="3636" b="1" dirty="0">
              <a:solidFill>
                <a:schemeClr val="tx2"/>
              </a:solidFill>
              <a:effectLst>
                <a:outerShdw blurRad="38100" dist="38100" dir="2700000" algn="tl">
                  <a:srgbClr val="000000"/>
                </a:outerShdw>
              </a:effectLst>
              <a:latin typeface="Arial" charset="0"/>
            </a:endParaRPr>
          </a:p>
        </p:txBody>
      </p:sp>
      <p:graphicFrame>
        <p:nvGraphicFramePr>
          <p:cNvPr id="2" name="Table 1">
            <a:extLst>
              <a:ext uri="{FF2B5EF4-FFF2-40B4-BE49-F238E27FC236}">
                <a16:creationId xmlns:a16="http://schemas.microsoft.com/office/drawing/2014/main" id="{BCA4F4B6-3347-495A-8B50-37D5D7E29F63}"/>
              </a:ext>
            </a:extLst>
          </p:cNvPr>
          <p:cNvGraphicFramePr>
            <a:graphicFrameLocks noGrp="1"/>
          </p:cNvGraphicFramePr>
          <p:nvPr>
            <p:extLst>
              <p:ext uri="{D42A27DB-BD31-4B8C-83A1-F6EECF244321}">
                <p14:modId xmlns:p14="http://schemas.microsoft.com/office/powerpoint/2010/main" val="3836571946"/>
              </p:ext>
            </p:extLst>
          </p:nvPr>
        </p:nvGraphicFramePr>
        <p:xfrm>
          <a:off x="763571" y="1046377"/>
          <a:ext cx="7334054" cy="5005635"/>
        </p:xfrm>
        <a:graphic>
          <a:graphicData uri="http://schemas.openxmlformats.org/drawingml/2006/table">
            <a:tbl>
              <a:tblPr firstRow="1" firstCol="1" bandRow="1">
                <a:tableStyleId>{5C22544A-7EE6-4342-B048-85BDC9FD1C3A}</a:tableStyleId>
              </a:tblPr>
              <a:tblGrid>
                <a:gridCol w="1687337">
                  <a:extLst>
                    <a:ext uri="{9D8B030D-6E8A-4147-A177-3AD203B41FA5}">
                      <a16:colId xmlns:a16="http://schemas.microsoft.com/office/drawing/2014/main" val="180559125"/>
                    </a:ext>
                  </a:extLst>
                </a:gridCol>
                <a:gridCol w="1946688">
                  <a:extLst>
                    <a:ext uri="{9D8B030D-6E8A-4147-A177-3AD203B41FA5}">
                      <a16:colId xmlns:a16="http://schemas.microsoft.com/office/drawing/2014/main" val="1925529987"/>
                    </a:ext>
                  </a:extLst>
                </a:gridCol>
                <a:gridCol w="1257932">
                  <a:extLst>
                    <a:ext uri="{9D8B030D-6E8A-4147-A177-3AD203B41FA5}">
                      <a16:colId xmlns:a16="http://schemas.microsoft.com/office/drawing/2014/main" val="2565732587"/>
                    </a:ext>
                  </a:extLst>
                </a:gridCol>
                <a:gridCol w="1257932">
                  <a:extLst>
                    <a:ext uri="{9D8B030D-6E8A-4147-A177-3AD203B41FA5}">
                      <a16:colId xmlns:a16="http://schemas.microsoft.com/office/drawing/2014/main" val="482565857"/>
                    </a:ext>
                  </a:extLst>
                </a:gridCol>
                <a:gridCol w="1184165">
                  <a:extLst>
                    <a:ext uri="{9D8B030D-6E8A-4147-A177-3AD203B41FA5}">
                      <a16:colId xmlns:a16="http://schemas.microsoft.com/office/drawing/2014/main" val="4184054240"/>
                    </a:ext>
                  </a:extLst>
                </a:gridCol>
              </a:tblGrid>
              <a:tr h="582960">
                <a:tc>
                  <a:txBody>
                    <a:bodyPr/>
                    <a:lstStyle/>
                    <a:p>
                      <a:pPr marL="0" marR="0">
                        <a:lnSpc>
                          <a:spcPct val="107000"/>
                        </a:lnSpc>
                        <a:spcBef>
                          <a:spcPts val="0"/>
                        </a:spcBef>
                        <a:spcAft>
                          <a:spcPts val="0"/>
                        </a:spcAft>
                      </a:pPr>
                      <a:r>
                        <a:rPr lang="en-US" sz="1000">
                          <a:effectLst/>
                        </a:rPr>
                        <a:t>Transit 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 or 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Cost per Vehicle Service Hour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Passengers per Vehicle Service Hour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Cost per Passenger Trip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924424"/>
                  </a:ext>
                </a:extLst>
              </a:tr>
              <a:tr h="385722">
                <a:tc>
                  <a:txBody>
                    <a:bodyPr/>
                    <a:lstStyle/>
                    <a:p>
                      <a:pPr marL="0" marR="0">
                        <a:lnSpc>
                          <a:spcPct val="107000"/>
                        </a:lnSpc>
                        <a:spcBef>
                          <a:spcPts val="0"/>
                        </a:spcBef>
                        <a:spcAft>
                          <a:spcPts val="0"/>
                        </a:spcAft>
                      </a:pPr>
                      <a:r>
                        <a:rPr lang="en-US" sz="1000">
                          <a:effectLst/>
                        </a:rPr>
                        <a:t>AC Transit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$214 (fully allocated)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$71.00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846605"/>
                  </a:ext>
                </a:extLst>
              </a:tr>
              <a:tr h="188484">
                <a:tc>
                  <a:txBody>
                    <a:bodyPr/>
                    <a:lstStyle/>
                    <a:p>
                      <a:pPr marL="0" marR="0">
                        <a:lnSpc>
                          <a:spcPct val="107000"/>
                        </a:lnSpc>
                        <a:spcBef>
                          <a:spcPts val="0"/>
                        </a:spcBef>
                        <a:spcAft>
                          <a:spcPts val="0"/>
                        </a:spcAft>
                      </a:pPr>
                      <a:r>
                        <a:rPr lang="en-US" sz="1000">
                          <a:effectLst/>
                        </a:rPr>
                        <a:t>Cherriots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$65.00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$18.57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611312"/>
                  </a:ext>
                </a:extLst>
              </a:tr>
              <a:tr h="780199">
                <a:tc>
                  <a:txBody>
                    <a:bodyPr/>
                    <a:lstStyle/>
                    <a:p>
                      <a:pPr marL="0" marR="0">
                        <a:lnSpc>
                          <a:spcPct val="107000"/>
                        </a:lnSpc>
                        <a:spcBef>
                          <a:spcPts val="0"/>
                        </a:spcBef>
                        <a:spcAft>
                          <a:spcPts val="0"/>
                        </a:spcAft>
                      </a:pPr>
                      <a:r>
                        <a:rPr lang="en-US" sz="1000">
                          <a:effectLst/>
                        </a:rPr>
                        <a:t>DART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 (DART provides vehicles and facilities, but not fuel)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2.5 for original DRT service and 3.5 for new GoLink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$18.40</a:t>
                      </a:r>
                      <a:endParaRPr lang="en-US" sz="1100">
                        <a:effectLst/>
                      </a:endParaRPr>
                    </a:p>
                    <a:p>
                      <a:pPr marL="0" marR="0">
                        <a:lnSpc>
                          <a:spcPct val="107000"/>
                        </a:lnSpc>
                        <a:spcBef>
                          <a:spcPts val="0"/>
                        </a:spcBef>
                        <a:spcAft>
                          <a:spcPts val="0"/>
                        </a:spcAft>
                      </a:pPr>
                      <a:r>
                        <a:rPr lang="en-US" sz="1000">
                          <a:effectLst/>
                        </a:rPr>
                        <a:t>$13.14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334817"/>
                  </a:ext>
                </a:extLst>
              </a:tr>
              <a:tr h="780199">
                <a:tc>
                  <a:txBody>
                    <a:bodyPr/>
                    <a:lstStyle/>
                    <a:p>
                      <a:pPr marL="0" marR="0">
                        <a:lnSpc>
                          <a:spcPct val="107000"/>
                        </a:lnSpc>
                        <a:spcBef>
                          <a:spcPts val="0"/>
                        </a:spcBef>
                        <a:spcAft>
                          <a:spcPts val="0"/>
                        </a:spcAft>
                      </a:pPr>
                      <a:r>
                        <a:rPr lang="en-US" sz="1000">
                          <a:effectLst/>
                        </a:rPr>
                        <a:t>Greater Dayton RTA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In-house and contracted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RTA pays Lyft and taxis and uses in-house paratransit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297240"/>
                  </a:ext>
                </a:extLst>
              </a:tr>
              <a:tr h="188484">
                <a:tc>
                  <a:txBody>
                    <a:bodyPr/>
                    <a:lstStyle/>
                    <a:p>
                      <a:pPr marL="0" marR="0">
                        <a:lnSpc>
                          <a:spcPct val="107000"/>
                        </a:lnSpc>
                        <a:spcBef>
                          <a:spcPts val="0"/>
                        </a:spcBef>
                        <a:spcAft>
                          <a:spcPts val="0"/>
                        </a:spcAft>
                      </a:pPr>
                      <a:r>
                        <a:rPr lang="en-US" sz="1000">
                          <a:effectLst/>
                        </a:rPr>
                        <a:t>Denver RTD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992913"/>
                  </a:ext>
                </a:extLst>
              </a:tr>
              <a:tr h="780199">
                <a:tc>
                  <a:txBody>
                    <a:bodyPr/>
                    <a:lstStyle/>
                    <a:p>
                      <a:pPr marL="0" marR="0">
                        <a:lnSpc>
                          <a:spcPct val="107000"/>
                        </a:lnSpc>
                        <a:spcBef>
                          <a:spcPts val="0"/>
                        </a:spcBef>
                        <a:spcAft>
                          <a:spcPts val="0"/>
                        </a:spcAft>
                      </a:pPr>
                      <a:r>
                        <a:rPr lang="en-US" sz="1000">
                          <a:effectLst/>
                        </a:rPr>
                        <a:t>HART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HART pays contractor by trip and not by hour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4577230"/>
                  </a:ext>
                </a:extLst>
              </a:tr>
              <a:tr h="188484">
                <a:tc>
                  <a:txBody>
                    <a:bodyPr/>
                    <a:lstStyle/>
                    <a:p>
                      <a:pPr marL="0" marR="0">
                        <a:lnSpc>
                          <a:spcPct val="107000"/>
                        </a:lnSpc>
                        <a:spcBef>
                          <a:spcPts val="0"/>
                        </a:spcBef>
                        <a:spcAft>
                          <a:spcPts val="0"/>
                        </a:spcAft>
                      </a:pPr>
                      <a:r>
                        <a:rPr lang="en-US" sz="1000">
                          <a:effectLst/>
                        </a:rPr>
                        <a:t>Houston 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207799"/>
                  </a:ext>
                </a:extLst>
              </a:tr>
              <a:tr h="188484">
                <a:tc>
                  <a:txBody>
                    <a:bodyPr/>
                    <a:lstStyle/>
                    <a:p>
                      <a:pPr marL="0" marR="0">
                        <a:lnSpc>
                          <a:spcPct val="107000"/>
                        </a:lnSpc>
                        <a:spcBef>
                          <a:spcPts val="0"/>
                        </a:spcBef>
                        <a:spcAft>
                          <a:spcPts val="0"/>
                        </a:spcAft>
                      </a:pPr>
                      <a:r>
                        <a:rPr lang="en-US" sz="1000">
                          <a:effectLst/>
                        </a:rPr>
                        <a:t>Kitsap Transit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$130.72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589026"/>
                  </a:ext>
                </a:extLst>
              </a:tr>
              <a:tr h="188484">
                <a:tc>
                  <a:txBody>
                    <a:bodyPr/>
                    <a:lstStyle/>
                    <a:p>
                      <a:pPr marL="0" marR="0">
                        <a:lnSpc>
                          <a:spcPct val="107000"/>
                        </a:lnSpc>
                        <a:spcBef>
                          <a:spcPts val="0"/>
                        </a:spcBef>
                        <a:spcAft>
                          <a:spcPts val="0"/>
                        </a:spcAft>
                      </a:pPr>
                      <a:r>
                        <a:rPr lang="en-US" sz="1000">
                          <a:effectLst/>
                        </a:rPr>
                        <a:t>Lynx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$41.17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5355384"/>
                  </a:ext>
                </a:extLst>
              </a:tr>
              <a:tr h="188484">
                <a:tc>
                  <a:txBody>
                    <a:bodyPr/>
                    <a:lstStyle/>
                    <a:p>
                      <a:pPr marL="0" marR="0">
                        <a:lnSpc>
                          <a:spcPct val="107000"/>
                        </a:lnSpc>
                        <a:spcBef>
                          <a:spcPts val="0"/>
                        </a:spcBef>
                        <a:spcAft>
                          <a:spcPts val="0"/>
                        </a:spcAft>
                      </a:pPr>
                      <a:r>
                        <a:rPr lang="en-US" sz="1000">
                          <a:effectLst/>
                        </a:rPr>
                        <a:t>MTS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$54.18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4.03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422406"/>
                  </a:ext>
                </a:extLst>
              </a:tr>
              <a:tr h="188484">
                <a:tc>
                  <a:txBody>
                    <a:bodyPr/>
                    <a:lstStyle/>
                    <a:p>
                      <a:pPr marL="0" marR="0">
                        <a:lnSpc>
                          <a:spcPct val="107000"/>
                        </a:lnSpc>
                        <a:spcBef>
                          <a:spcPts val="0"/>
                        </a:spcBef>
                        <a:spcAft>
                          <a:spcPts val="0"/>
                        </a:spcAft>
                      </a:pPr>
                      <a:r>
                        <a:rPr lang="en-US" sz="1000">
                          <a:effectLst/>
                        </a:rPr>
                        <a:t>NVTA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$44.48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$17.00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3177863"/>
                  </a:ext>
                </a:extLst>
              </a:tr>
              <a:tr h="188484">
                <a:tc>
                  <a:txBody>
                    <a:bodyPr/>
                    <a:lstStyle/>
                    <a:p>
                      <a:pPr marL="0" marR="0">
                        <a:lnSpc>
                          <a:spcPct val="107000"/>
                        </a:lnSpc>
                        <a:spcBef>
                          <a:spcPts val="0"/>
                        </a:spcBef>
                        <a:spcAft>
                          <a:spcPts val="0"/>
                        </a:spcAft>
                      </a:pPr>
                      <a:r>
                        <a:rPr lang="en-US" sz="1000">
                          <a:effectLst/>
                        </a:rPr>
                        <a:t>NCTD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1864965"/>
                  </a:ext>
                </a:extLst>
              </a:tr>
              <a:tr h="188484">
                <a:tc>
                  <a:txBody>
                    <a:bodyPr/>
                    <a:lstStyle/>
                    <a:p>
                      <a:pPr marL="0" marR="0">
                        <a:lnSpc>
                          <a:spcPct val="107000"/>
                        </a:lnSpc>
                        <a:spcBef>
                          <a:spcPts val="0"/>
                        </a:spcBef>
                        <a:spcAft>
                          <a:spcPts val="0"/>
                        </a:spcAft>
                      </a:pPr>
                      <a:r>
                        <a:rPr lang="en-US" sz="1000">
                          <a:effectLst/>
                        </a:rPr>
                        <a:t>DTU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Contracted and In-house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$34.69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$7.34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318664"/>
                  </a:ext>
                </a:extLst>
              </a:tr>
            </a:tbl>
          </a:graphicData>
        </a:graphic>
      </p:graphicFrame>
    </p:spTree>
    <p:custDataLst>
      <p:tags r:id="rId1"/>
    </p:custDataLst>
    <p:extLst>
      <p:ext uri="{BB962C8B-B14F-4D97-AF65-F5344CB8AC3E}">
        <p14:creationId xmlns:p14="http://schemas.microsoft.com/office/powerpoint/2010/main" val="26989638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544005"/>
          </a:xfrm>
        </p:spPr>
        <p:txBody>
          <a:bodyPr>
            <a:normAutofit fontScale="90000"/>
          </a:bodyPr>
          <a:lstStyle/>
          <a:p>
            <a:br>
              <a:rPr lang="en-US" dirty="0"/>
            </a:br>
            <a:r>
              <a:rPr lang="en-US" dirty="0"/>
              <a:t>Ridership trends at Sacramento</a:t>
            </a:r>
            <a:br>
              <a:rPr lang="en-US" dirty="0"/>
            </a:br>
            <a:endParaRPr lang="en-US" dirty="0"/>
          </a:p>
        </p:txBody>
      </p:sp>
      <p:pic>
        <p:nvPicPr>
          <p:cNvPr id="6" name="Content Placeholder 5">
            <a:extLst>
              <a:ext uri="{FF2B5EF4-FFF2-40B4-BE49-F238E27FC236}">
                <a16:creationId xmlns:a16="http://schemas.microsoft.com/office/drawing/2014/main" id="{41A3B220-FBB2-43CA-84C0-F529E0B0F918}"/>
              </a:ext>
            </a:extLst>
          </p:cNvPr>
          <p:cNvPicPr>
            <a:picLocks noGrp="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575036" y="810705"/>
            <a:ext cx="6884700" cy="2686639"/>
          </a:xfrm>
          <a:prstGeom prst="rect">
            <a:avLst/>
          </a:prstGeom>
          <a:noFill/>
          <a:ln>
            <a:noFill/>
          </a:ln>
        </p:spPr>
      </p:pic>
      <p:pic>
        <p:nvPicPr>
          <p:cNvPr id="7" name="Picture 6">
            <a:extLst>
              <a:ext uri="{FF2B5EF4-FFF2-40B4-BE49-F238E27FC236}">
                <a16:creationId xmlns:a16="http://schemas.microsoft.com/office/drawing/2014/main" id="{125DD973-6E9C-4FA5-A80B-9B32283EB08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04973" y="3629320"/>
            <a:ext cx="6554763" cy="2606040"/>
          </a:xfrm>
          <a:prstGeom prst="rect">
            <a:avLst/>
          </a:prstGeom>
          <a:noFill/>
          <a:ln>
            <a:noFill/>
          </a:ln>
        </p:spPr>
      </p:pic>
    </p:spTree>
    <p:custDataLst>
      <p:tags r:id="rId1"/>
    </p:custDataLst>
    <p:extLst>
      <p:ext uri="{BB962C8B-B14F-4D97-AF65-F5344CB8AC3E}">
        <p14:creationId xmlns:p14="http://schemas.microsoft.com/office/powerpoint/2010/main" val="34117615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00566"/>
          </a:xfrm>
        </p:spPr>
        <p:txBody>
          <a:bodyPr>
            <a:normAutofit/>
          </a:bodyPr>
          <a:lstStyle/>
          <a:p>
            <a:r>
              <a:rPr lang="en-US" dirty="0"/>
              <a:t>Performance metrics at RTD</a:t>
            </a:r>
          </a:p>
        </p:txBody>
      </p:sp>
      <p:sp>
        <p:nvSpPr>
          <p:cNvPr id="499715" name="Rectangle 3"/>
          <p:cNvSpPr>
            <a:spLocks noGrp="1" noChangeArrowheads="1"/>
          </p:cNvSpPr>
          <p:nvPr>
            <p:ph sz="quarter" idx="1"/>
          </p:nvPr>
        </p:nvSpPr>
        <p:spPr>
          <a:xfrm>
            <a:off x="457200" y="942680"/>
            <a:ext cx="8229600" cy="5183483"/>
          </a:xfrm>
        </p:spPr>
        <p:txBody>
          <a:bodyPr>
            <a:normAutofit/>
          </a:bodyPr>
          <a:lstStyle/>
          <a:p>
            <a:pPr marL="0" indent="0">
              <a:buNone/>
            </a:pPr>
            <a:endParaRPr lang="en-US" dirty="0"/>
          </a:p>
          <a:p>
            <a:endParaRPr lang="en-US" dirty="0"/>
          </a:p>
          <a:p>
            <a:pPr lvl="1"/>
            <a:endParaRPr lang="en-US" dirty="0"/>
          </a:p>
        </p:txBody>
      </p:sp>
      <p:pic>
        <p:nvPicPr>
          <p:cNvPr id="4" name="Picture 3">
            <a:extLst>
              <a:ext uri="{FF2B5EF4-FFF2-40B4-BE49-F238E27FC236}">
                <a16:creationId xmlns:a16="http://schemas.microsoft.com/office/drawing/2014/main" id="{83232A26-96A8-43CA-AF4F-B6A40EF3C6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2742" y="1140643"/>
            <a:ext cx="6931058" cy="4774677"/>
          </a:xfrm>
          <a:prstGeom prst="rect">
            <a:avLst/>
          </a:prstGeom>
          <a:noFill/>
          <a:ln>
            <a:noFill/>
          </a:ln>
        </p:spPr>
      </p:pic>
    </p:spTree>
    <p:custDataLst>
      <p:tags r:id="rId1"/>
    </p:custDataLst>
    <p:extLst>
      <p:ext uri="{BB962C8B-B14F-4D97-AF65-F5344CB8AC3E}">
        <p14:creationId xmlns:p14="http://schemas.microsoft.com/office/powerpoint/2010/main" val="45500286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465137"/>
          </a:xfrm>
        </p:spPr>
        <p:txBody>
          <a:bodyPr>
            <a:normAutofit fontScale="90000"/>
          </a:bodyPr>
          <a:lstStyle/>
          <a:p>
            <a:br>
              <a:rPr lang="en-US" dirty="0"/>
            </a:br>
            <a:r>
              <a:rPr lang="en-US" dirty="0"/>
              <a:t>On-Demand ridership at </a:t>
            </a:r>
            <a:r>
              <a:rPr lang="en-US" dirty="0" err="1"/>
              <a:t>Cherriots</a:t>
            </a:r>
            <a:br>
              <a:rPr lang="en-US" dirty="0"/>
            </a:br>
            <a:endParaRPr lang="en-US" dirty="0"/>
          </a:p>
        </p:txBody>
      </p:sp>
      <p:sp>
        <p:nvSpPr>
          <p:cNvPr id="499715" name="Rectangle 3"/>
          <p:cNvSpPr>
            <a:spLocks noGrp="1" noChangeArrowheads="1"/>
          </p:cNvSpPr>
          <p:nvPr>
            <p:ph sz="quarter" idx="1"/>
          </p:nvPr>
        </p:nvSpPr>
        <p:spPr>
          <a:xfrm>
            <a:off x="457200" y="933254"/>
            <a:ext cx="8229600" cy="5192909"/>
          </a:xfrm>
        </p:spPr>
        <p:txBody>
          <a:bodyPr>
            <a:normAutofit/>
          </a:bodyPr>
          <a:lstStyle/>
          <a:p>
            <a:pPr marL="0" indent="0">
              <a:buNone/>
            </a:pPr>
            <a:endParaRPr lang="en-US" dirty="0"/>
          </a:p>
          <a:p>
            <a:pPr lvl="1"/>
            <a:endParaRPr lang="en-US" dirty="0"/>
          </a:p>
        </p:txBody>
      </p:sp>
      <p:pic>
        <p:nvPicPr>
          <p:cNvPr id="4" name="Picture 3">
            <a:extLst>
              <a:ext uri="{FF2B5EF4-FFF2-40B4-BE49-F238E27FC236}">
                <a16:creationId xmlns:a16="http://schemas.microsoft.com/office/drawing/2014/main" id="{9C711805-4C27-4206-BCCC-1EABB55D921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1023" y="1036948"/>
            <a:ext cx="6898967" cy="4751110"/>
          </a:xfrm>
          <a:prstGeom prst="rect">
            <a:avLst/>
          </a:prstGeom>
          <a:noFill/>
          <a:ln>
            <a:noFill/>
          </a:ln>
        </p:spPr>
      </p:pic>
    </p:spTree>
    <p:custDataLst>
      <p:tags r:id="rId1"/>
    </p:custDataLst>
    <p:extLst>
      <p:ext uri="{BB962C8B-B14F-4D97-AF65-F5344CB8AC3E}">
        <p14:creationId xmlns:p14="http://schemas.microsoft.com/office/powerpoint/2010/main" val="24553790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160256"/>
            <a:ext cx="8229600" cy="904973"/>
          </a:xfrm>
        </p:spPr>
        <p:txBody>
          <a:bodyPr/>
          <a:lstStyle/>
          <a:p>
            <a:r>
              <a:rPr lang="en-US" dirty="0"/>
              <a:t>Other Definitions and Labels</a:t>
            </a:r>
          </a:p>
        </p:txBody>
      </p:sp>
      <p:sp>
        <p:nvSpPr>
          <p:cNvPr id="197635" name="Rectangle 3"/>
          <p:cNvSpPr>
            <a:spLocks noGrp="1" noChangeArrowheads="1"/>
          </p:cNvSpPr>
          <p:nvPr>
            <p:ph sz="quarter" idx="1"/>
          </p:nvPr>
        </p:nvSpPr>
        <p:spPr>
          <a:xfrm>
            <a:off x="457200" y="942680"/>
            <a:ext cx="8229600" cy="5183484"/>
          </a:xfrm>
        </p:spPr>
        <p:txBody>
          <a:bodyPr/>
          <a:lstStyle/>
          <a:p>
            <a:r>
              <a:rPr lang="en-US" sz="2800" dirty="0"/>
              <a:t>On-Demand Transit - transit service that responds quickly to rider demands. This type of service often requires riders to book their trip, either in real-time or in advance.  </a:t>
            </a:r>
          </a:p>
          <a:p>
            <a:r>
              <a:rPr lang="en-US" sz="2800" dirty="0"/>
              <a:t>This type of service is also sometimes called Flex Service, Call-n-Ride, Dial-a-Ride, or On Call.</a:t>
            </a:r>
          </a:p>
          <a:p>
            <a:pPr marL="0" indent="0">
              <a:buNone/>
            </a:pPr>
            <a:endParaRPr lang="en-US" sz="2800" dirty="0"/>
          </a:p>
          <a:p>
            <a:endParaRPr lang="en-US" dirty="0"/>
          </a:p>
        </p:txBody>
      </p:sp>
      <p:pic>
        <p:nvPicPr>
          <p:cNvPr id="6" name="Picture 5">
            <a:extLst>
              <a:ext uri="{FF2B5EF4-FFF2-40B4-BE49-F238E27FC236}">
                <a16:creationId xmlns:a16="http://schemas.microsoft.com/office/drawing/2014/main" id="{C2D02A3C-1C12-4907-8C6A-BDAC160A59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28367" y="3728301"/>
            <a:ext cx="5204460" cy="2397863"/>
          </a:xfrm>
          <a:prstGeom prst="rect">
            <a:avLst/>
          </a:prstGeom>
          <a:noFill/>
          <a:ln>
            <a:noFill/>
          </a:ln>
        </p:spPr>
      </p:pic>
    </p:spTree>
    <p:custDataLst>
      <p:tags r:id="rId1"/>
    </p:custDataLst>
    <p:extLst>
      <p:ext uri="{BB962C8B-B14F-4D97-AF65-F5344CB8AC3E}">
        <p14:creationId xmlns:p14="http://schemas.microsoft.com/office/powerpoint/2010/main" val="27301635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465136"/>
          </a:xfrm>
        </p:spPr>
        <p:txBody>
          <a:bodyPr>
            <a:normAutofit fontScale="90000"/>
          </a:bodyPr>
          <a:lstStyle/>
          <a:p>
            <a:r>
              <a:rPr lang="en-US" dirty="0"/>
              <a:t>Example of Flex zone with strategic stops</a:t>
            </a:r>
          </a:p>
        </p:txBody>
      </p:sp>
      <p:sp>
        <p:nvSpPr>
          <p:cNvPr id="7" name="Content Placeholder 6">
            <a:extLst>
              <a:ext uri="{FF2B5EF4-FFF2-40B4-BE49-F238E27FC236}">
                <a16:creationId xmlns:a16="http://schemas.microsoft.com/office/drawing/2014/main" id="{6C81415A-CAD4-4C7D-B17D-E9009538F602}"/>
              </a:ext>
            </a:extLst>
          </p:cNvPr>
          <p:cNvSpPr>
            <a:spLocks noGrp="1"/>
          </p:cNvSpPr>
          <p:nvPr>
            <p:ph idx="1"/>
          </p:nvPr>
        </p:nvSpPr>
        <p:spPr>
          <a:xfrm>
            <a:off x="457200" y="1140644"/>
            <a:ext cx="8229600" cy="4985520"/>
          </a:xfrm>
        </p:spPr>
        <p:txBody>
          <a:bodyPr>
            <a:normAutofit/>
          </a:bodyPr>
          <a:lstStyle/>
          <a:p>
            <a:pPr marL="0" indent="0">
              <a:buNone/>
            </a:pPr>
            <a:r>
              <a:rPr lang="en-US" sz="1800" b="1" dirty="0"/>
              <a:t>		Areas in West Salem served by the Connector On-Demand service</a:t>
            </a:r>
          </a:p>
          <a:p>
            <a:endParaRPr lang="en-US" sz="1800" dirty="0"/>
          </a:p>
        </p:txBody>
      </p:sp>
      <p:pic>
        <p:nvPicPr>
          <p:cNvPr id="8" name="Picture 7">
            <a:extLst>
              <a:ext uri="{FF2B5EF4-FFF2-40B4-BE49-F238E27FC236}">
                <a16:creationId xmlns:a16="http://schemas.microsoft.com/office/drawing/2014/main" id="{53233236-E1AA-4951-8010-ED472D8C18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29179" y="1442301"/>
            <a:ext cx="6344240" cy="4683863"/>
          </a:xfrm>
          <a:prstGeom prst="rect">
            <a:avLst/>
          </a:prstGeom>
          <a:noFill/>
          <a:ln>
            <a:noFill/>
          </a:ln>
        </p:spPr>
      </p:pic>
    </p:spTree>
    <p:custDataLst>
      <p:tags r:id="rId1"/>
    </p:custDataLst>
    <p:extLst>
      <p:ext uri="{BB962C8B-B14F-4D97-AF65-F5344CB8AC3E}">
        <p14:creationId xmlns:p14="http://schemas.microsoft.com/office/powerpoint/2010/main" val="3662638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743736"/>
          </a:xfrm>
        </p:spPr>
        <p:txBody>
          <a:bodyPr>
            <a:normAutofit fontScale="90000"/>
          </a:bodyPr>
          <a:lstStyle/>
          <a:p>
            <a:br>
              <a:rPr lang="en-US" dirty="0"/>
            </a:br>
            <a:r>
              <a:rPr lang="en-US" dirty="0"/>
              <a:t>Fixed route service that replaced on-demand service at </a:t>
            </a:r>
            <a:r>
              <a:rPr lang="en-US" dirty="0" err="1"/>
              <a:t>Cheeriots</a:t>
            </a:r>
            <a:br>
              <a:rPr lang="en-US" dirty="0"/>
            </a:br>
            <a:endParaRPr lang="en-US" dirty="0"/>
          </a:p>
        </p:txBody>
      </p:sp>
      <p:sp>
        <p:nvSpPr>
          <p:cNvPr id="499715" name="Rectangle 3"/>
          <p:cNvSpPr>
            <a:spLocks noGrp="1" noChangeArrowheads="1"/>
          </p:cNvSpPr>
          <p:nvPr>
            <p:ph sz="quarter" idx="1"/>
          </p:nvPr>
        </p:nvSpPr>
        <p:spPr/>
        <p:txBody>
          <a:bodyPr>
            <a:normAutofit/>
          </a:bodyPr>
          <a:lstStyle/>
          <a:p>
            <a:pPr marL="0" indent="0">
              <a:buNone/>
            </a:pPr>
            <a:endParaRPr lang="en-US" dirty="0"/>
          </a:p>
          <a:p>
            <a:endParaRPr lang="en-US" dirty="0"/>
          </a:p>
          <a:p>
            <a:pPr lvl="1"/>
            <a:endParaRPr lang="en-US" dirty="0"/>
          </a:p>
        </p:txBody>
      </p:sp>
      <p:pic>
        <p:nvPicPr>
          <p:cNvPr id="4" name="Picture 3">
            <a:extLst>
              <a:ext uri="{FF2B5EF4-FFF2-40B4-BE49-F238E27FC236}">
                <a16:creationId xmlns:a16="http://schemas.microsoft.com/office/drawing/2014/main" id="{B3865BA1-73D5-40C7-A33A-7FBC4B0A38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9241" y="1234910"/>
            <a:ext cx="6655324" cy="4891253"/>
          </a:xfrm>
          <a:prstGeom prst="rect">
            <a:avLst/>
          </a:prstGeom>
          <a:noFill/>
          <a:ln>
            <a:noFill/>
          </a:ln>
        </p:spPr>
      </p:pic>
    </p:spTree>
    <p:custDataLst>
      <p:tags r:id="rId1"/>
    </p:custDataLst>
    <p:extLst>
      <p:ext uri="{BB962C8B-B14F-4D97-AF65-F5344CB8AC3E}">
        <p14:creationId xmlns:p14="http://schemas.microsoft.com/office/powerpoint/2010/main" val="21534634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Customer Feedback</a:t>
            </a:r>
          </a:p>
        </p:txBody>
      </p:sp>
      <p:sp>
        <p:nvSpPr>
          <p:cNvPr id="499715" name="Rectangle 3"/>
          <p:cNvSpPr>
            <a:spLocks noGrp="1" noChangeArrowheads="1"/>
          </p:cNvSpPr>
          <p:nvPr>
            <p:ph sz="quarter" idx="1"/>
          </p:nvPr>
        </p:nvSpPr>
        <p:spPr>
          <a:xfrm>
            <a:off x="457200" y="1065230"/>
            <a:ext cx="8229600" cy="5060934"/>
          </a:xfrm>
        </p:spPr>
        <p:txBody>
          <a:bodyPr>
            <a:normAutofit lnSpcReduction="10000"/>
          </a:bodyPr>
          <a:lstStyle/>
          <a:p>
            <a:r>
              <a:rPr lang="en-US" dirty="0"/>
              <a:t>Denver RTD passengers give the Call-n-Ride Program the highest ratings of any of its services  (4.5 on a scale of 5)</a:t>
            </a:r>
          </a:p>
          <a:p>
            <a:r>
              <a:rPr lang="en-US" dirty="0"/>
              <a:t>94% of AC Transit riders surveyed preferred Flex over restoring the fixed route, and 70% said they would take transit more if the service were expanded</a:t>
            </a:r>
          </a:p>
          <a:p>
            <a:r>
              <a:rPr lang="en-US" dirty="0"/>
              <a:t>Customer satisfaction ratings for Houston Metro’s On-Demand service are significantly higher than for the fixed-route bus service</a:t>
            </a:r>
          </a:p>
          <a:p>
            <a:endParaRPr lang="en-US" dirty="0"/>
          </a:p>
          <a:p>
            <a:endParaRPr lang="en-US" dirty="0"/>
          </a:p>
          <a:p>
            <a:pPr lvl="1"/>
            <a:endParaRPr lang="en-US" dirty="0"/>
          </a:p>
        </p:txBody>
      </p:sp>
    </p:spTree>
    <p:custDataLst>
      <p:tags r:id="rId1"/>
    </p:custDataLst>
    <p:extLst>
      <p:ext uri="{BB962C8B-B14F-4D97-AF65-F5344CB8AC3E}">
        <p14:creationId xmlns:p14="http://schemas.microsoft.com/office/powerpoint/2010/main" val="14030279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Lessons Learned</a:t>
            </a:r>
          </a:p>
        </p:txBody>
      </p:sp>
      <p:sp>
        <p:nvSpPr>
          <p:cNvPr id="499715" name="Rectangle 3"/>
          <p:cNvSpPr>
            <a:spLocks noGrp="1" noChangeArrowheads="1"/>
          </p:cNvSpPr>
          <p:nvPr>
            <p:ph sz="quarter" idx="1"/>
          </p:nvPr>
        </p:nvSpPr>
        <p:spPr>
          <a:xfrm>
            <a:off x="457200" y="895546"/>
            <a:ext cx="8229600" cy="5230617"/>
          </a:xfrm>
        </p:spPr>
        <p:txBody>
          <a:bodyPr>
            <a:normAutofit fontScale="92500" lnSpcReduction="10000"/>
          </a:bodyPr>
          <a:lstStyle/>
          <a:p>
            <a:r>
              <a:rPr lang="en-US" dirty="0"/>
              <a:t>Set realistic goals – this is a low ridership service (3 – 5 </a:t>
            </a:r>
            <a:r>
              <a:rPr lang="en-US" dirty="0" err="1"/>
              <a:t>pph</a:t>
            </a:r>
            <a:r>
              <a:rPr lang="en-US" dirty="0"/>
              <a:t>) and be sure your Board understands that (coverage vs. ridership)</a:t>
            </a:r>
          </a:p>
          <a:p>
            <a:r>
              <a:rPr lang="en-US" dirty="0"/>
              <a:t>7 passengers per service hour typically approaches the limit of service productivity. Trip denials start to happen above this or an additional vehicle or service ($) is required.</a:t>
            </a:r>
          </a:p>
          <a:p>
            <a:r>
              <a:rPr lang="en-US" dirty="0"/>
              <a:t>Establish small service zones (5 – 7 sq. miles)</a:t>
            </a:r>
          </a:p>
          <a:p>
            <a:r>
              <a:rPr lang="en-US" dirty="0"/>
              <a:t>Plan and configure the service to meet needs</a:t>
            </a:r>
          </a:p>
          <a:p>
            <a:r>
              <a:rPr lang="en-US" dirty="0"/>
              <a:t>Its hard to strike the right balance between subscription and real-time dynamic requests</a:t>
            </a:r>
          </a:p>
          <a:p>
            <a:endParaRPr lang="en-US" dirty="0"/>
          </a:p>
          <a:p>
            <a:pPr lvl="1"/>
            <a:endParaRPr lang="en-US" dirty="0"/>
          </a:p>
        </p:txBody>
      </p:sp>
    </p:spTree>
    <p:custDataLst>
      <p:tags r:id="rId1"/>
    </p:custDataLst>
    <p:extLst>
      <p:ext uri="{BB962C8B-B14F-4D97-AF65-F5344CB8AC3E}">
        <p14:creationId xmlns:p14="http://schemas.microsoft.com/office/powerpoint/2010/main" val="414838005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Lessons Learned</a:t>
            </a:r>
          </a:p>
        </p:txBody>
      </p:sp>
      <p:sp>
        <p:nvSpPr>
          <p:cNvPr id="499715" name="Rectangle 3"/>
          <p:cNvSpPr>
            <a:spLocks noGrp="1" noChangeArrowheads="1"/>
          </p:cNvSpPr>
          <p:nvPr>
            <p:ph sz="quarter" idx="1"/>
          </p:nvPr>
        </p:nvSpPr>
        <p:spPr>
          <a:xfrm>
            <a:off x="457200" y="895546"/>
            <a:ext cx="8229600" cy="5230617"/>
          </a:xfrm>
        </p:spPr>
        <p:txBody>
          <a:bodyPr>
            <a:normAutofit lnSpcReduction="10000"/>
          </a:bodyPr>
          <a:lstStyle/>
          <a:p>
            <a:r>
              <a:rPr lang="en-US" dirty="0"/>
              <a:t>Ensure that time connections are met</a:t>
            </a:r>
          </a:p>
          <a:p>
            <a:r>
              <a:rPr lang="en-US" dirty="0"/>
              <a:t>App-based dynamic technology is needed to efficiently operate well used flex services.</a:t>
            </a:r>
          </a:p>
          <a:p>
            <a:r>
              <a:rPr lang="en-US" dirty="0"/>
              <a:t>Pilot projects are useful to gain experience</a:t>
            </a:r>
          </a:p>
          <a:p>
            <a:r>
              <a:rPr lang="en-US" dirty="0"/>
              <a:t>It is easier to establish pilot projects where there is no transit service</a:t>
            </a:r>
          </a:p>
          <a:p>
            <a:r>
              <a:rPr lang="en-US" dirty="0"/>
              <a:t>Marketing </a:t>
            </a:r>
            <a:r>
              <a:rPr lang="en-US" dirty="0" err="1"/>
              <a:t>microtransit</a:t>
            </a:r>
            <a:r>
              <a:rPr lang="en-US" dirty="0"/>
              <a:t> can be time consuming</a:t>
            </a:r>
          </a:p>
          <a:p>
            <a:r>
              <a:rPr lang="en-US" dirty="0"/>
              <a:t>Offer free travel training to the disabled</a:t>
            </a:r>
          </a:p>
          <a:p>
            <a:r>
              <a:rPr lang="en-US" dirty="0"/>
              <a:t>Use drivers with prior paratransit experience</a:t>
            </a:r>
          </a:p>
          <a:p>
            <a:endParaRPr lang="en-US" dirty="0"/>
          </a:p>
          <a:p>
            <a:pPr lvl="1"/>
            <a:endParaRPr lang="en-US" dirty="0"/>
          </a:p>
        </p:txBody>
      </p:sp>
    </p:spTree>
    <p:custDataLst>
      <p:tags r:id="rId1"/>
    </p:custDataLst>
    <p:extLst>
      <p:ext uri="{BB962C8B-B14F-4D97-AF65-F5344CB8AC3E}">
        <p14:creationId xmlns:p14="http://schemas.microsoft.com/office/powerpoint/2010/main" val="23788500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Lessons Learned</a:t>
            </a:r>
          </a:p>
        </p:txBody>
      </p:sp>
      <p:sp>
        <p:nvSpPr>
          <p:cNvPr id="499715" name="Rectangle 3"/>
          <p:cNvSpPr>
            <a:spLocks noGrp="1" noChangeArrowheads="1"/>
          </p:cNvSpPr>
          <p:nvPr>
            <p:ph sz="quarter" idx="1"/>
          </p:nvPr>
        </p:nvSpPr>
        <p:spPr>
          <a:xfrm>
            <a:off x="457200" y="895546"/>
            <a:ext cx="8229600" cy="5230617"/>
          </a:xfrm>
        </p:spPr>
        <p:txBody>
          <a:bodyPr>
            <a:normAutofit fontScale="92500" lnSpcReduction="20000"/>
          </a:bodyPr>
          <a:lstStyle/>
          <a:p>
            <a:r>
              <a:rPr lang="en-US" dirty="0"/>
              <a:t>Use the same fare structure and fare media as fixed route services</a:t>
            </a:r>
          </a:p>
          <a:p>
            <a:r>
              <a:rPr lang="en-US" dirty="0"/>
              <a:t>More booking options for customers (standard phones, smart phones, walk-on </a:t>
            </a:r>
            <a:r>
              <a:rPr lang="en-US" dirty="0" err="1"/>
              <a:t>boardings</a:t>
            </a:r>
            <a:r>
              <a:rPr lang="en-US" dirty="0"/>
              <a:t>, and subscriptions) results in more productivity</a:t>
            </a:r>
          </a:p>
          <a:p>
            <a:r>
              <a:rPr lang="en-US" dirty="0"/>
              <a:t>Consider using TNCs for peak hour service or when subscription reservations are high</a:t>
            </a:r>
          </a:p>
          <a:p>
            <a:r>
              <a:rPr lang="en-US" dirty="0"/>
              <a:t>The transit agency should have control over the mobile application data. When the contractor owns the data, it does not allow for proper monitoring of service. New contracts should require a dashboard for monitoring of data</a:t>
            </a:r>
          </a:p>
          <a:p>
            <a:endParaRPr lang="en-US" dirty="0"/>
          </a:p>
          <a:p>
            <a:pPr lvl="1"/>
            <a:endParaRPr lang="en-US" dirty="0"/>
          </a:p>
        </p:txBody>
      </p:sp>
    </p:spTree>
    <p:custDataLst>
      <p:tags r:id="rId1"/>
    </p:custDataLst>
    <p:extLst>
      <p:ext uri="{BB962C8B-B14F-4D97-AF65-F5344CB8AC3E}">
        <p14:creationId xmlns:p14="http://schemas.microsoft.com/office/powerpoint/2010/main" val="16510065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Conclusions</a:t>
            </a:r>
          </a:p>
        </p:txBody>
      </p:sp>
      <p:sp>
        <p:nvSpPr>
          <p:cNvPr id="499715" name="Rectangle 3"/>
          <p:cNvSpPr>
            <a:spLocks noGrp="1" noChangeArrowheads="1"/>
          </p:cNvSpPr>
          <p:nvPr>
            <p:ph sz="quarter" idx="1"/>
          </p:nvPr>
        </p:nvSpPr>
        <p:spPr>
          <a:xfrm>
            <a:off x="457200" y="989814"/>
            <a:ext cx="8229600" cy="5136349"/>
          </a:xfrm>
        </p:spPr>
        <p:txBody>
          <a:bodyPr/>
          <a:lstStyle/>
          <a:p>
            <a:r>
              <a:rPr lang="en-US" sz="2400" dirty="0" err="1"/>
              <a:t>Microtransit</a:t>
            </a:r>
            <a:r>
              <a:rPr lang="en-US" sz="2400" dirty="0"/>
              <a:t> is another tool in the toolbox  transit agencies can use as they try to provide </a:t>
            </a:r>
            <a:r>
              <a:rPr lang="en-US" sz="2400" i="1" dirty="0"/>
              <a:t>the appropriate levels of supply to match the various levels of demand </a:t>
            </a:r>
            <a:r>
              <a:rPr lang="en-US" sz="2400" dirty="0"/>
              <a:t>in their diverse service areas.</a:t>
            </a:r>
          </a:p>
          <a:p>
            <a:pPr marL="0" indent="0">
              <a:buNone/>
            </a:pPr>
            <a:endParaRPr lang="en-US" sz="2400" dirty="0"/>
          </a:p>
          <a:p>
            <a:r>
              <a:rPr lang="en-US" sz="2400" dirty="0" err="1"/>
              <a:t>Microtransit</a:t>
            </a:r>
            <a:r>
              <a:rPr lang="en-US" sz="2400" dirty="0"/>
              <a:t> aims to fill-in gaps between traditional fixed-route services, ride-hailing, and other point-to-point options to more efficiently serve areas or times of lower demand for service</a:t>
            </a:r>
          </a:p>
          <a:p>
            <a:pPr marL="0" indent="0">
              <a:buNone/>
            </a:pPr>
            <a:endParaRPr lang="en-US" sz="2400" dirty="0"/>
          </a:p>
          <a:p>
            <a:r>
              <a:rPr lang="en-US" sz="2400" dirty="0" err="1"/>
              <a:t>Microtransit</a:t>
            </a:r>
            <a:r>
              <a:rPr lang="en-US" sz="2400" dirty="0"/>
              <a:t> provides a lower cost way to address questions of jurisdictional equity and socioeconomic equity</a:t>
            </a:r>
          </a:p>
          <a:p>
            <a:pPr marL="0" indent="0">
              <a:buNone/>
            </a:pPr>
            <a:endParaRPr lang="en-US" dirty="0"/>
          </a:p>
          <a:p>
            <a:endParaRPr lang="en-US" dirty="0"/>
          </a:p>
          <a:p>
            <a:pPr lvl="1"/>
            <a:endParaRPr lang="en-US" dirty="0"/>
          </a:p>
        </p:txBody>
      </p:sp>
    </p:spTree>
    <p:custDataLst>
      <p:tags r:id="rId1"/>
    </p:custDataLst>
    <p:extLst>
      <p:ext uri="{BB962C8B-B14F-4D97-AF65-F5344CB8AC3E}">
        <p14:creationId xmlns:p14="http://schemas.microsoft.com/office/powerpoint/2010/main" val="421078902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266700"/>
            <a:ext cx="8229600" cy="628846"/>
          </a:xfrm>
        </p:spPr>
        <p:txBody>
          <a:bodyPr>
            <a:normAutofit/>
          </a:bodyPr>
          <a:lstStyle/>
          <a:p>
            <a:r>
              <a:rPr lang="en-US" dirty="0"/>
              <a:t>Conclusions</a:t>
            </a:r>
          </a:p>
        </p:txBody>
      </p:sp>
      <p:sp>
        <p:nvSpPr>
          <p:cNvPr id="499715" name="Rectangle 3"/>
          <p:cNvSpPr>
            <a:spLocks noGrp="1" noChangeArrowheads="1"/>
          </p:cNvSpPr>
          <p:nvPr>
            <p:ph sz="quarter" idx="1"/>
          </p:nvPr>
        </p:nvSpPr>
        <p:spPr>
          <a:xfrm>
            <a:off x="457200" y="989814"/>
            <a:ext cx="8229600" cy="5136349"/>
          </a:xfrm>
        </p:spPr>
        <p:txBody>
          <a:bodyPr>
            <a:normAutofit fontScale="85000" lnSpcReduction="20000"/>
          </a:bodyPr>
          <a:lstStyle/>
          <a:p>
            <a:r>
              <a:rPr lang="en-US" dirty="0"/>
              <a:t>The technology is readily available and the prices are coming down</a:t>
            </a:r>
          </a:p>
          <a:p>
            <a:r>
              <a:rPr lang="en-US" dirty="0"/>
              <a:t>It is popular with riders and generates interest from the media.  Multiple pilot projects all over the U.S.</a:t>
            </a:r>
          </a:p>
          <a:p>
            <a:r>
              <a:rPr lang="en-US" dirty="0"/>
              <a:t>It could help when there is insufficient remote parking for rail/BRT services</a:t>
            </a:r>
          </a:p>
          <a:p>
            <a:r>
              <a:rPr lang="en-US" dirty="0"/>
              <a:t>The total number of </a:t>
            </a:r>
            <a:r>
              <a:rPr lang="en-US" dirty="0" err="1"/>
              <a:t>Microtransit</a:t>
            </a:r>
            <a:r>
              <a:rPr lang="en-US" dirty="0"/>
              <a:t> passengers usually comprise far less than one percent of a transit system’s total ridership. </a:t>
            </a:r>
          </a:p>
          <a:p>
            <a:r>
              <a:rPr lang="en-US" dirty="0"/>
              <a:t>It might catch on in a growing shared economy  and as owning cars becomes less popular</a:t>
            </a:r>
          </a:p>
          <a:p>
            <a:r>
              <a:rPr lang="en-US" dirty="0"/>
              <a:t>Developments such as automated electric vehicles produced with 3-D printing could rev up interest</a:t>
            </a:r>
          </a:p>
          <a:p>
            <a:pPr marL="0" indent="0">
              <a:buNone/>
            </a:pPr>
            <a:endParaRPr lang="en-US" dirty="0"/>
          </a:p>
          <a:p>
            <a:endParaRPr lang="en-US" dirty="0"/>
          </a:p>
          <a:p>
            <a:pPr lvl="1"/>
            <a:endParaRPr lang="en-US" dirty="0"/>
          </a:p>
        </p:txBody>
      </p:sp>
    </p:spTree>
    <p:custDataLst>
      <p:tags r:id="rId1"/>
    </p:custDataLst>
    <p:extLst>
      <p:ext uri="{BB962C8B-B14F-4D97-AF65-F5344CB8AC3E}">
        <p14:creationId xmlns:p14="http://schemas.microsoft.com/office/powerpoint/2010/main" val="37600704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Text Placeholder 2"/>
          <p:cNvSpPr>
            <a:spLocks noGrp="1"/>
          </p:cNvSpPr>
          <p:nvPr>
            <p:ph idx="1"/>
          </p:nvPr>
        </p:nvSpPr>
        <p:spPr/>
        <p:txBody>
          <a:bodyPr>
            <a:normAutofit/>
          </a:bodyPr>
          <a:lstStyle/>
          <a:p>
            <a:pPr marL="0" indent="0">
              <a:buNone/>
            </a:pPr>
            <a:r>
              <a:rPr lang="en-US" sz="4364" dirty="0"/>
              <a:t>Joel Volinski</a:t>
            </a:r>
          </a:p>
          <a:p>
            <a:pPr marL="0" indent="0">
              <a:buNone/>
            </a:pPr>
            <a:r>
              <a:rPr lang="en-US" dirty="0">
                <a:hlinkClick r:id="rId3"/>
              </a:rPr>
              <a:t>volinski@cutr.usf.edu</a:t>
            </a:r>
            <a:endParaRPr lang="en-US" dirty="0"/>
          </a:p>
          <a:p>
            <a:pPr marL="0" indent="0">
              <a:buNone/>
            </a:pPr>
            <a:r>
              <a:rPr lang="en-US" dirty="0"/>
              <a:t>(954) 554-7011</a:t>
            </a:r>
          </a:p>
          <a:p>
            <a:endParaRPr lang="en-US" dirty="0"/>
          </a:p>
        </p:txBody>
      </p:sp>
    </p:spTree>
    <p:custDataLst>
      <p:tags r:id="rId1"/>
    </p:custDataLst>
    <p:extLst>
      <p:ext uri="{BB962C8B-B14F-4D97-AF65-F5344CB8AC3E}">
        <p14:creationId xmlns:p14="http://schemas.microsoft.com/office/powerpoint/2010/main" val="3071271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On-Demand service is the “Tweener” of Public Transit</a:t>
            </a:r>
          </a:p>
        </p:txBody>
      </p:sp>
      <p:sp>
        <p:nvSpPr>
          <p:cNvPr id="197635" name="Rectangle 3"/>
          <p:cNvSpPr>
            <a:spLocks noGrp="1" noChangeArrowheads="1"/>
          </p:cNvSpPr>
          <p:nvPr>
            <p:ph sz="quarter" idx="1"/>
          </p:nvPr>
        </p:nvSpPr>
        <p:spPr/>
        <p:txBody>
          <a:bodyPr>
            <a:normAutofit/>
          </a:bodyPr>
          <a:lstStyle/>
          <a:p>
            <a:r>
              <a:rPr lang="en-US" dirty="0"/>
              <a:t>Less expensive than paratransit per trip, but more expensive than fixed route per trip</a:t>
            </a:r>
          </a:p>
          <a:p>
            <a:r>
              <a:rPr lang="en-US" dirty="0"/>
              <a:t>More efficient than fixed route in areas (or times) of low demand, but less efficient than fixed route in areas (or times) of high demand</a:t>
            </a:r>
          </a:p>
          <a:p>
            <a:r>
              <a:rPr lang="en-US" dirty="0"/>
              <a:t>It is more demand-driven than fixed route, but not quite as convenient (or expensive) as TNC services</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1905326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n-US" sz="2800" dirty="0"/>
              <a:t>Where is On-Demand service provided?</a:t>
            </a:r>
          </a:p>
        </p:txBody>
      </p:sp>
      <p:sp>
        <p:nvSpPr>
          <p:cNvPr id="197635" name="Rectangle 3"/>
          <p:cNvSpPr>
            <a:spLocks noGrp="1" noChangeArrowheads="1"/>
          </p:cNvSpPr>
          <p:nvPr>
            <p:ph sz="quarter" idx="1"/>
          </p:nvPr>
        </p:nvSpPr>
        <p:spPr>
          <a:xfrm>
            <a:off x="457200" y="1409700"/>
            <a:ext cx="8229600" cy="4942707"/>
          </a:xfrm>
        </p:spPr>
        <p:txBody>
          <a:bodyPr>
            <a:normAutofit/>
          </a:bodyPr>
          <a:lstStyle/>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DFD5CEA2-EBBB-4748-B45F-95EAA74FDDE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40643" y="1409700"/>
            <a:ext cx="6834433" cy="4472626"/>
          </a:xfrm>
          <a:prstGeom prst="rect">
            <a:avLst/>
          </a:prstGeom>
        </p:spPr>
      </p:pic>
    </p:spTree>
    <p:custDataLst>
      <p:tags r:id="rId1"/>
    </p:custDataLst>
    <p:extLst>
      <p:ext uri="{BB962C8B-B14F-4D97-AF65-F5344CB8AC3E}">
        <p14:creationId xmlns:p14="http://schemas.microsoft.com/office/powerpoint/2010/main" val="10048228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n-US" sz="2800" dirty="0"/>
              <a:t>Where is On-Demand service provided?</a:t>
            </a:r>
          </a:p>
        </p:txBody>
      </p:sp>
      <p:sp>
        <p:nvSpPr>
          <p:cNvPr id="197635" name="Rectangle 3"/>
          <p:cNvSpPr>
            <a:spLocks noGrp="1" noChangeArrowheads="1"/>
          </p:cNvSpPr>
          <p:nvPr>
            <p:ph sz="quarter" idx="1"/>
          </p:nvPr>
        </p:nvSpPr>
        <p:spPr>
          <a:xfrm>
            <a:off x="457200" y="1409700"/>
            <a:ext cx="8229600" cy="4942707"/>
          </a:xfrm>
        </p:spPr>
        <p:txBody>
          <a:bodyPr>
            <a:normAutofit/>
          </a:bodyPr>
          <a:lstStyle/>
          <a:p>
            <a:pPr marL="0" indent="0">
              <a:buNone/>
            </a:pPr>
            <a:endParaRPr lang="en-US" dirty="0"/>
          </a:p>
          <a:p>
            <a:endParaRPr lang="en-US" dirty="0"/>
          </a:p>
          <a:p>
            <a:endParaRPr lang="en-US" dirty="0"/>
          </a:p>
        </p:txBody>
      </p:sp>
      <p:graphicFrame>
        <p:nvGraphicFramePr>
          <p:cNvPr id="2" name="Table 1">
            <a:extLst>
              <a:ext uri="{FF2B5EF4-FFF2-40B4-BE49-F238E27FC236}">
                <a16:creationId xmlns:a16="http://schemas.microsoft.com/office/drawing/2014/main" id="{8EE27E99-DE37-4C78-8791-413A50A0FE1E}"/>
              </a:ext>
            </a:extLst>
          </p:cNvPr>
          <p:cNvGraphicFramePr>
            <a:graphicFrameLocks noGrp="1"/>
          </p:cNvGraphicFramePr>
          <p:nvPr>
            <p:extLst>
              <p:ext uri="{D42A27DB-BD31-4B8C-83A1-F6EECF244321}">
                <p14:modId xmlns:p14="http://schemas.microsoft.com/office/powerpoint/2010/main" val="1411284114"/>
              </p:ext>
            </p:extLst>
          </p:nvPr>
        </p:nvGraphicFramePr>
        <p:xfrm>
          <a:off x="1171575" y="1409700"/>
          <a:ext cx="6800850" cy="4554887"/>
        </p:xfrm>
        <a:graphic>
          <a:graphicData uri="http://schemas.openxmlformats.org/drawingml/2006/table">
            <a:tbl>
              <a:tblPr firstRow="1" firstCol="1" bandRow="1">
                <a:tableStyleId>{5C22544A-7EE6-4342-B048-85BDC9FD1C3A}</a:tableStyleId>
              </a:tblPr>
              <a:tblGrid>
                <a:gridCol w="4514850">
                  <a:extLst>
                    <a:ext uri="{9D8B030D-6E8A-4147-A177-3AD203B41FA5}">
                      <a16:colId xmlns:a16="http://schemas.microsoft.com/office/drawing/2014/main" val="1081862980"/>
                    </a:ext>
                  </a:extLst>
                </a:gridCol>
                <a:gridCol w="1085850">
                  <a:extLst>
                    <a:ext uri="{9D8B030D-6E8A-4147-A177-3AD203B41FA5}">
                      <a16:colId xmlns:a16="http://schemas.microsoft.com/office/drawing/2014/main" val="608187614"/>
                    </a:ext>
                  </a:extLst>
                </a:gridCol>
                <a:gridCol w="1200150">
                  <a:extLst>
                    <a:ext uri="{9D8B030D-6E8A-4147-A177-3AD203B41FA5}">
                      <a16:colId xmlns:a16="http://schemas.microsoft.com/office/drawing/2014/main" val="4057110491"/>
                    </a:ext>
                  </a:extLst>
                </a:gridCol>
              </a:tblGrid>
              <a:tr h="224509">
                <a:tc>
                  <a:txBody>
                    <a:bodyPr/>
                    <a:lstStyle/>
                    <a:p>
                      <a:pPr marL="0" marR="0">
                        <a:lnSpc>
                          <a:spcPct val="107000"/>
                        </a:lnSpc>
                        <a:spcBef>
                          <a:spcPts val="0"/>
                        </a:spcBef>
                        <a:spcAft>
                          <a:spcPts val="0"/>
                        </a:spcAft>
                      </a:pPr>
                      <a:r>
                        <a:rPr lang="en-US" sz="1400">
                          <a:effectLst/>
                        </a:rPr>
                        <a:t>Agency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Year Started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7081357"/>
                  </a:ext>
                </a:extLst>
              </a:tr>
              <a:tr h="196445">
                <a:tc>
                  <a:txBody>
                    <a:bodyPr/>
                    <a:lstStyle/>
                    <a:p>
                      <a:pPr marL="0" marR="0">
                        <a:lnSpc>
                          <a:spcPct val="107000"/>
                        </a:lnSpc>
                        <a:spcBef>
                          <a:spcPts val="0"/>
                        </a:spcBef>
                        <a:spcAft>
                          <a:spcPts val="0"/>
                        </a:spcAft>
                      </a:pPr>
                      <a:r>
                        <a:rPr lang="en-US" sz="1200">
                          <a:effectLst/>
                        </a:rPr>
                        <a:t>Hillsborough Area Regional Transit Authority (HART)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Ended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040347"/>
                  </a:ext>
                </a:extLst>
              </a:tr>
              <a:tr h="196445">
                <a:tc>
                  <a:txBody>
                    <a:bodyPr/>
                    <a:lstStyle/>
                    <a:p>
                      <a:pPr marL="0" marR="0">
                        <a:lnSpc>
                          <a:spcPct val="107000"/>
                        </a:lnSpc>
                        <a:spcBef>
                          <a:spcPts val="0"/>
                        </a:spcBef>
                        <a:spcAft>
                          <a:spcPts val="0"/>
                        </a:spcAft>
                      </a:pPr>
                      <a:r>
                        <a:rPr lang="en-US" sz="1200">
                          <a:effectLst/>
                        </a:rPr>
                        <a:t>Kansas City Area Transportation Authority (KCATA)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Ended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013915"/>
                  </a:ext>
                </a:extLst>
              </a:tr>
              <a:tr h="187090">
                <a:tc>
                  <a:txBody>
                    <a:bodyPr/>
                    <a:lstStyle/>
                    <a:p>
                      <a:pPr marL="0" marR="0">
                        <a:lnSpc>
                          <a:spcPct val="107000"/>
                        </a:lnSpc>
                        <a:spcBef>
                          <a:spcPts val="0"/>
                        </a:spcBef>
                        <a:spcAft>
                          <a:spcPts val="0"/>
                        </a:spcAft>
                      </a:pPr>
                      <a:r>
                        <a:rPr lang="en-US" sz="1200">
                          <a:effectLst/>
                        </a:rPr>
                        <a:t>Salem –Keizer Transit (Cherriots)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Ended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297492"/>
                  </a:ext>
                </a:extLst>
              </a:tr>
              <a:tr h="187090">
                <a:tc>
                  <a:txBody>
                    <a:bodyPr/>
                    <a:lstStyle/>
                    <a:p>
                      <a:pPr marL="0" marR="0">
                        <a:lnSpc>
                          <a:spcPct val="107000"/>
                        </a:lnSpc>
                        <a:spcBef>
                          <a:spcPts val="0"/>
                        </a:spcBef>
                        <a:spcAft>
                          <a:spcPts val="0"/>
                        </a:spcAft>
                      </a:pPr>
                      <a:r>
                        <a:rPr lang="en-US" sz="1200">
                          <a:effectLst/>
                        </a:rPr>
                        <a:t>Alameda-Contra Costa Transit District (AC Transit)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0395592"/>
                  </a:ext>
                </a:extLst>
              </a:tr>
              <a:tr h="187090">
                <a:tc>
                  <a:txBody>
                    <a:bodyPr/>
                    <a:lstStyle/>
                    <a:p>
                      <a:pPr marL="0" marR="0">
                        <a:lnSpc>
                          <a:spcPct val="107000"/>
                        </a:lnSpc>
                        <a:spcBef>
                          <a:spcPts val="0"/>
                        </a:spcBef>
                        <a:spcAft>
                          <a:spcPts val="0"/>
                        </a:spcAft>
                      </a:pPr>
                      <a:r>
                        <a:rPr lang="en-US" sz="1200">
                          <a:effectLst/>
                        </a:rPr>
                        <a:t>Central Florida Regional Transportation Authority (LYNX)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464773"/>
                  </a:ext>
                </a:extLst>
              </a:tr>
              <a:tr h="187090">
                <a:tc>
                  <a:txBody>
                    <a:bodyPr/>
                    <a:lstStyle/>
                    <a:p>
                      <a:pPr marL="0" marR="0">
                        <a:lnSpc>
                          <a:spcPct val="107000"/>
                        </a:lnSpc>
                        <a:spcBef>
                          <a:spcPts val="0"/>
                        </a:spcBef>
                        <a:spcAft>
                          <a:spcPts val="0"/>
                        </a:spcAft>
                      </a:pPr>
                      <a:r>
                        <a:rPr lang="en-US" sz="1200">
                          <a:effectLst/>
                        </a:rPr>
                        <a:t>Dallas Area Rapid Transit (DART)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161319"/>
                  </a:ext>
                </a:extLst>
              </a:tr>
              <a:tr h="187090">
                <a:tc>
                  <a:txBody>
                    <a:bodyPr/>
                    <a:lstStyle/>
                    <a:p>
                      <a:pPr marL="0" marR="0">
                        <a:lnSpc>
                          <a:spcPct val="107000"/>
                        </a:lnSpc>
                        <a:spcBef>
                          <a:spcPts val="0"/>
                        </a:spcBef>
                        <a:spcAft>
                          <a:spcPts val="0"/>
                        </a:spcAft>
                      </a:pPr>
                      <a:r>
                        <a:rPr lang="en-US" sz="1200">
                          <a:effectLst/>
                        </a:rPr>
                        <a:t>Denver Regional Transportation District (RTD)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4810299"/>
                  </a:ext>
                </a:extLst>
              </a:tr>
              <a:tr h="187090">
                <a:tc>
                  <a:txBody>
                    <a:bodyPr/>
                    <a:lstStyle/>
                    <a:p>
                      <a:pPr marL="0" marR="0">
                        <a:lnSpc>
                          <a:spcPct val="107000"/>
                        </a:lnSpc>
                        <a:spcBef>
                          <a:spcPts val="0"/>
                        </a:spcBef>
                        <a:spcAft>
                          <a:spcPts val="0"/>
                        </a:spcAft>
                      </a:pPr>
                      <a:r>
                        <a:rPr lang="en-US" sz="1200">
                          <a:effectLst/>
                        </a:rPr>
                        <a:t>Des Moines Area Regional Transit Authority (DART)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3395495"/>
                  </a:ext>
                </a:extLst>
              </a:tr>
              <a:tr h="187090">
                <a:tc>
                  <a:txBody>
                    <a:bodyPr/>
                    <a:lstStyle/>
                    <a:p>
                      <a:pPr marL="0" marR="0">
                        <a:lnSpc>
                          <a:spcPct val="107000"/>
                        </a:lnSpc>
                        <a:spcBef>
                          <a:spcPts val="0"/>
                        </a:spcBef>
                        <a:spcAft>
                          <a:spcPts val="0"/>
                        </a:spcAft>
                      </a:pPr>
                      <a:r>
                        <a:rPr lang="en-US" sz="1200">
                          <a:effectLst/>
                        </a:rPr>
                        <a:t>Greater Dayton Regional Transit Authority (GDRTA)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459699"/>
                  </a:ext>
                </a:extLst>
              </a:tr>
              <a:tr h="187090">
                <a:tc>
                  <a:txBody>
                    <a:bodyPr/>
                    <a:lstStyle/>
                    <a:p>
                      <a:pPr marL="0" marR="0">
                        <a:lnSpc>
                          <a:spcPct val="107000"/>
                        </a:lnSpc>
                        <a:spcBef>
                          <a:spcPts val="0"/>
                        </a:spcBef>
                        <a:spcAft>
                          <a:spcPts val="0"/>
                        </a:spcAft>
                      </a:pPr>
                      <a:r>
                        <a:rPr lang="en-US" sz="1200">
                          <a:effectLst/>
                        </a:rPr>
                        <a:t>Kitsap Transit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980548"/>
                  </a:ext>
                </a:extLst>
              </a:tr>
              <a:tr h="187090">
                <a:tc>
                  <a:txBody>
                    <a:bodyPr/>
                    <a:lstStyle/>
                    <a:p>
                      <a:pPr marL="0" marR="0">
                        <a:lnSpc>
                          <a:spcPct val="107000"/>
                        </a:lnSpc>
                        <a:spcBef>
                          <a:spcPts val="0"/>
                        </a:spcBef>
                        <a:spcAft>
                          <a:spcPts val="0"/>
                        </a:spcAft>
                      </a:pPr>
                      <a:r>
                        <a:rPr lang="en-US" sz="1200">
                          <a:effectLst/>
                        </a:rPr>
                        <a:t>Houston 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706875"/>
                  </a:ext>
                </a:extLst>
              </a:tr>
              <a:tr h="187090">
                <a:tc>
                  <a:txBody>
                    <a:bodyPr/>
                    <a:lstStyle/>
                    <a:p>
                      <a:pPr marL="0" marR="0">
                        <a:lnSpc>
                          <a:spcPct val="107000"/>
                        </a:lnSpc>
                        <a:spcBef>
                          <a:spcPts val="0"/>
                        </a:spcBef>
                        <a:spcAft>
                          <a:spcPts val="0"/>
                        </a:spcAft>
                      </a:pPr>
                      <a:r>
                        <a:rPr lang="en-US" sz="1200">
                          <a:effectLst/>
                        </a:rPr>
                        <a:t>Monterey-Salinas Transit (MTS)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2908056"/>
                  </a:ext>
                </a:extLst>
              </a:tr>
              <a:tr h="187090">
                <a:tc>
                  <a:txBody>
                    <a:bodyPr/>
                    <a:lstStyle/>
                    <a:p>
                      <a:pPr marL="0" marR="0">
                        <a:lnSpc>
                          <a:spcPct val="107000"/>
                        </a:lnSpc>
                        <a:spcBef>
                          <a:spcPts val="0"/>
                        </a:spcBef>
                        <a:spcAft>
                          <a:spcPts val="0"/>
                        </a:spcAft>
                      </a:pPr>
                      <a:r>
                        <a:rPr lang="en-US" sz="1200">
                          <a:effectLst/>
                        </a:rPr>
                        <a:t>Napa Valley Transportation Authority (NVTA)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578979"/>
                  </a:ext>
                </a:extLst>
              </a:tr>
              <a:tr h="187090">
                <a:tc>
                  <a:txBody>
                    <a:bodyPr/>
                    <a:lstStyle/>
                    <a:p>
                      <a:pPr marL="0" marR="0">
                        <a:lnSpc>
                          <a:spcPct val="107000"/>
                        </a:lnSpc>
                        <a:spcBef>
                          <a:spcPts val="0"/>
                        </a:spcBef>
                        <a:spcAft>
                          <a:spcPts val="0"/>
                        </a:spcAft>
                      </a:pPr>
                      <a:r>
                        <a:rPr lang="en-US" sz="1200">
                          <a:effectLst/>
                        </a:rPr>
                        <a:t>North County Transit District (NCTD)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199256"/>
                  </a:ext>
                </a:extLst>
              </a:tr>
              <a:tr h="187090">
                <a:tc>
                  <a:txBody>
                    <a:bodyPr/>
                    <a:lstStyle/>
                    <a:p>
                      <a:pPr marL="0" marR="0">
                        <a:lnSpc>
                          <a:spcPct val="107000"/>
                        </a:lnSpc>
                        <a:spcBef>
                          <a:spcPts val="0"/>
                        </a:spcBef>
                        <a:spcAft>
                          <a:spcPts val="0"/>
                        </a:spcAft>
                      </a:pPr>
                      <a:r>
                        <a:rPr lang="en-US" sz="1200">
                          <a:effectLst/>
                        </a:rPr>
                        <a:t>Sacramento Regional Transit District (SacRT)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2853991"/>
                  </a:ext>
                </a:extLst>
              </a:tr>
              <a:tr h="187090">
                <a:tc>
                  <a:txBody>
                    <a:bodyPr/>
                    <a:lstStyle/>
                    <a:p>
                      <a:pPr marL="0" marR="0">
                        <a:lnSpc>
                          <a:spcPct val="107000"/>
                        </a:lnSpc>
                        <a:spcBef>
                          <a:spcPts val="0"/>
                        </a:spcBef>
                        <a:spcAft>
                          <a:spcPts val="0"/>
                        </a:spcAft>
                      </a:pPr>
                      <a:r>
                        <a:rPr lang="en-US" sz="1200">
                          <a:effectLst/>
                        </a:rPr>
                        <a:t>San Joaquin Regional Transit District (SJRTD)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123560"/>
                  </a:ext>
                </a:extLst>
              </a:tr>
              <a:tr h="187090">
                <a:tc>
                  <a:txBody>
                    <a:bodyPr/>
                    <a:lstStyle/>
                    <a:p>
                      <a:pPr marL="0" marR="0">
                        <a:lnSpc>
                          <a:spcPct val="107000"/>
                        </a:lnSpc>
                        <a:spcBef>
                          <a:spcPts val="0"/>
                        </a:spcBef>
                        <a:spcAft>
                          <a:spcPts val="0"/>
                        </a:spcAft>
                      </a:pPr>
                      <a:r>
                        <a:rPr lang="en-US" sz="1200">
                          <a:effectLst/>
                        </a:rPr>
                        <a:t>Transit District of Utah (TDU)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2008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074758"/>
                  </a:ext>
                </a:extLst>
              </a:tr>
              <a:tr h="187090">
                <a:tc>
                  <a:txBody>
                    <a:bodyPr/>
                    <a:lstStyle/>
                    <a:p>
                      <a:pPr marL="0" marR="0">
                        <a:lnSpc>
                          <a:spcPct val="107000"/>
                        </a:lnSpc>
                        <a:spcBef>
                          <a:spcPts val="0"/>
                        </a:spcBef>
                        <a:spcAft>
                          <a:spcPts val="0"/>
                        </a:spcAft>
                      </a:pPr>
                      <a:r>
                        <a:rPr lang="en-US" sz="1200">
                          <a:effectLst/>
                        </a:rPr>
                        <a:t>Gwinnett County Transit (GCT)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778533"/>
                  </a:ext>
                </a:extLst>
              </a:tr>
              <a:tr h="375928">
                <a:tc>
                  <a:txBody>
                    <a:bodyPr/>
                    <a:lstStyle/>
                    <a:p>
                      <a:pPr marL="0" marR="0">
                        <a:lnSpc>
                          <a:spcPct val="107000"/>
                        </a:lnSpc>
                        <a:spcBef>
                          <a:spcPts val="0"/>
                        </a:spcBef>
                        <a:spcAft>
                          <a:spcPts val="0"/>
                        </a:spcAft>
                      </a:pPr>
                      <a:r>
                        <a:rPr lang="en-US" sz="1200">
                          <a:effectLst/>
                        </a:rPr>
                        <a:t>Los Angeles County Metropolitan Transportation Authority (LA Metro)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73503"/>
                  </a:ext>
                </a:extLst>
              </a:tr>
              <a:tr h="187090">
                <a:tc>
                  <a:txBody>
                    <a:bodyPr/>
                    <a:lstStyle/>
                    <a:p>
                      <a:pPr marL="0" marR="0">
                        <a:lnSpc>
                          <a:spcPct val="107000"/>
                        </a:lnSpc>
                        <a:spcBef>
                          <a:spcPts val="0"/>
                        </a:spcBef>
                        <a:spcAft>
                          <a:spcPts val="0"/>
                        </a:spcAft>
                      </a:pPr>
                      <a:r>
                        <a:rPr lang="en-US" sz="1200">
                          <a:effectLst/>
                        </a:rPr>
                        <a:t>Maryland Department of Transportation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805376"/>
                  </a:ext>
                </a:extLst>
              </a:tr>
              <a:tr h="187090">
                <a:tc>
                  <a:txBody>
                    <a:bodyPr/>
                    <a:lstStyle/>
                    <a:p>
                      <a:pPr marL="0" marR="0">
                        <a:lnSpc>
                          <a:spcPct val="107000"/>
                        </a:lnSpc>
                        <a:spcBef>
                          <a:spcPts val="0"/>
                        </a:spcBef>
                        <a:spcAft>
                          <a:spcPts val="0"/>
                        </a:spcAft>
                      </a:pPr>
                      <a:r>
                        <a:rPr lang="en-US" sz="1200">
                          <a:effectLst/>
                        </a:rPr>
                        <a:t>Regional Transportation Commission of Southern Nevada (RTC)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122042"/>
                  </a:ext>
                </a:extLst>
              </a:tr>
              <a:tr h="187090">
                <a:tc>
                  <a:txBody>
                    <a:bodyPr/>
                    <a:lstStyle/>
                    <a:p>
                      <a:pPr marL="0" marR="0">
                        <a:lnSpc>
                          <a:spcPct val="107000"/>
                        </a:lnSpc>
                        <a:spcBef>
                          <a:spcPts val="0"/>
                        </a:spcBef>
                        <a:spcAft>
                          <a:spcPts val="0"/>
                        </a:spcAft>
                      </a:pPr>
                      <a:r>
                        <a:rPr lang="en-US" sz="1200">
                          <a:effectLst/>
                        </a:rPr>
                        <a:t>VIA Metropolitan Transit (VIA)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Planning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8126557"/>
                  </a:ext>
                </a:extLst>
              </a:tr>
            </a:tbl>
          </a:graphicData>
        </a:graphic>
      </p:graphicFrame>
    </p:spTree>
    <p:custDataLst>
      <p:tags r:id="rId1"/>
    </p:custDataLst>
    <p:extLst>
      <p:ext uri="{BB962C8B-B14F-4D97-AF65-F5344CB8AC3E}">
        <p14:creationId xmlns:p14="http://schemas.microsoft.com/office/powerpoint/2010/main" val="24785984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n-US" sz="2800" dirty="0"/>
              <a:t>Where is On-Demand service provided?</a:t>
            </a:r>
          </a:p>
        </p:txBody>
      </p:sp>
      <p:sp>
        <p:nvSpPr>
          <p:cNvPr id="197635" name="Rectangle 3"/>
          <p:cNvSpPr>
            <a:spLocks noGrp="1" noChangeArrowheads="1"/>
          </p:cNvSpPr>
          <p:nvPr>
            <p:ph sz="quarter" idx="1"/>
          </p:nvPr>
        </p:nvSpPr>
        <p:spPr>
          <a:xfrm>
            <a:off x="457200" y="1409700"/>
            <a:ext cx="8229600" cy="4942707"/>
          </a:xfrm>
        </p:spPr>
        <p:txBody>
          <a:bodyPr>
            <a:normAutofit lnSpcReduction="10000"/>
          </a:bodyPr>
          <a:lstStyle/>
          <a:p>
            <a:r>
              <a:rPr lang="en-US" sz="2800" dirty="0"/>
              <a:t>In areas (and times) of lower demand</a:t>
            </a:r>
          </a:p>
          <a:p>
            <a:r>
              <a:rPr lang="en-US" sz="2800" dirty="0"/>
              <a:t>In lower density suburbs, rural areas, &amp; small communities</a:t>
            </a:r>
          </a:p>
          <a:p>
            <a:r>
              <a:rPr lang="en-US" sz="2800" dirty="0"/>
              <a:t>In communities with disjointed street patterns or narrow streets</a:t>
            </a:r>
          </a:p>
          <a:p>
            <a:r>
              <a:rPr lang="en-US" sz="2800" dirty="0"/>
              <a:t>In areas where walking is difficult due to terrain or lack of sidewalks</a:t>
            </a:r>
          </a:p>
          <a:p>
            <a:r>
              <a:rPr lang="en-US" sz="2800" dirty="0"/>
              <a:t>In newly developing areas that don’t yet have sufficient demand for fixed routes</a:t>
            </a:r>
          </a:p>
          <a:p>
            <a:r>
              <a:rPr lang="en-US" sz="2800" dirty="0"/>
              <a:t>In neighborhoods that have declined and now have more lower income people who might need transit</a:t>
            </a:r>
          </a:p>
          <a:p>
            <a:pPr marL="0"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0078523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0"/>
            <a:ext cx="8229600" cy="386499"/>
          </a:xfrm>
        </p:spPr>
        <p:txBody>
          <a:bodyPr>
            <a:normAutofit fontScale="90000"/>
          </a:bodyPr>
          <a:lstStyle/>
          <a:p>
            <a:r>
              <a:rPr lang="en-US" sz="2800" dirty="0"/>
              <a:t>Where is On-Demand service provided?</a:t>
            </a:r>
          </a:p>
        </p:txBody>
      </p:sp>
      <p:sp>
        <p:nvSpPr>
          <p:cNvPr id="197635" name="Rectangle 3"/>
          <p:cNvSpPr>
            <a:spLocks noGrp="1" noChangeArrowheads="1"/>
          </p:cNvSpPr>
          <p:nvPr>
            <p:ph sz="quarter" idx="1"/>
          </p:nvPr>
        </p:nvSpPr>
        <p:spPr>
          <a:xfrm>
            <a:off x="457200" y="1409700"/>
            <a:ext cx="8229600" cy="4942707"/>
          </a:xfrm>
        </p:spPr>
        <p:txBody>
          <a:bodyPr>
            <a:normAutofit/>
          </a:bodyPr>
          <a:lstStyle/>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7E84894F-C469-4A3F-8506-50A6FBF138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70710" y="386499"/>
            <a:ext cx="5402580" cy="6471502"/>
          </a:xfrm>
          <a:prstGeom prst="rect">
            <a:avLst/>
          </a:prstGeom>
          <a:noFill/>
        </p:spPr>
      </p:pic>
    </p:spTree>
    <p:custDataLst>
      <p:tags r:id="rId1"/>
    </p:custDataLst>
    <p:extLst>
      <p:ext uri="{BB962C8B-B14F-4D97-AF65-F5344CB8AC3E}">
        <p14:creationId xmlns:p14="http://schemas.microsoft.com/office/powerpoint/2010/main" val="172526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TR PowerpointTemplate-fixed Headings_M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CUTR_PowerPoint_Template</Template>
  <TotalTime>1631</TotalTime>
  <Words>2339</Words>
  <Application>Microsoft Office PowerPoint</Application>
  <PresentationFormat>On-screen Show (4:3)</PresentationFormat>
  <Paragraphs>374</Paragraphs>
  <Slides>48</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Tahoma</vt:lpstr>
      <vt:lpstr>Verdana</vt:lpstr>
      <vt:lpstr>Wingdings</vt:lpstr>
      <vt:lpstr>CUTR PowerpointTemplate-fixed Headings_MM</vt:lpstr>
      <vt:lpstr>Custom Design</vt:lpstr>
      <vt:lpstr>Adobe Acrobat Document</vt:lpstr>
      <vt:lpstr>PowerPoint Presentation</vt:lpstr>
      <vt:lpstr>Funding for the Project</vt:lpstr>
      <vt:lpstr>Definitions</vt:lpstr>
      <vt:lpstr>Other Definitions and Labels</vt:lpstr>
      <vt:lpstr>On-Demand service is the “Tweener” of Public Transit</vt:lpstr>
      <vt:lpstr>Where is On-Demand service provided?</vt:lpstr>
      <vt:lpstr>Where is On-Demand service provided?</vt:lpstr>
      <vt:lpstr>Where is On-Demand service provided?</vt:lpstr>
      <vt:lpstr>Where is On-Demand service provided?</vt:lpstr>
      <vt:lpstr>Where is On-Demand service provided?</vt:lpstr>
      <vt:lpstr>Why is On-Demand service being provided?</vt:lpstr>
      <vt:lpstr>Other reasons to provide On-Demand service</vt:lpstr>
      <vt:lpstr>One area’s reasons for On-Demand:</vt:lpstr>
      <vt:lpstr>How is On-Demand service being provided?</vt:lpstr>
      <vt:lpstr>Vehicles used to provide service</vt:lpstr>
      <vt:lpstr>Vehicles used to provide service</vt:lpstr>
      <vt:lpstr>PowerPoint Presentation</vt:lpstr>
      <vt:lpstr>Planning and design of On-Demand Service</vt:lpstr>
      <vt:lpstr>Planning and design of On-Demand Service</vt:lpstr>
      <vt:lpstr>Examples of Feasible Cycle Schedules Based on Service Conditions</vt:lpstr>
      <vt:lpstr>Example of Flex zone with strategic stops</vt:lpstr>
      <vt:lpstr>Flex zone with point deviation (some major generators, other demand scattered)</vt:lpstr>
      <vt:lpstr>Many-to-Many Flex Zone</vt:lpstr>
      <vt:lpstr>Planning and design of On-Demand Service</vt:lpstr>
      <vt:lpstr>Marketing new and unfamiliar service presents challenges and takes time</vt:lpstr>
      <vt:lpstr>Service explanation brochure from Lynx (Greater Orlando area)</vt:lpstr>
      <vt:lpstr> Some reported marketing methods</vt:lpstr>
      <vt:lpstr>Branding</vt:lpstr>
      <vt:lpstr>Fares and hours of service</vt:lpstr>
      <vt:lpstr>Technology</vt:lpstr>
      <vt:lpstr>Technology advances enabled:</vt:lpstr>
      <vt:lpstr>No human interaction required</vt:lpstr>
      <vt:lpstr>  </vt:lpstr>
      <vt:lpstr>SacRT experience with use of app</vt:lpstr>
      <vt:lpstr>Costs associated with technology</vt:lpstr>
      <vt:lpstr>Performance metrics for On-Demand Service</vt:lpstr>
      <vt:lpstr> Ridership trends at Sacramento </vt:lpstr>
      <vt:lpstr>Performance metrics at RTD</vt:lpstr>
      <vt:lpstr> On-Demand ridership at Cherriots </vt:lpstr>
      <vt:lpstr>Example of Flex zone with strategic stops</vt:lpstr>
      <vt:lpstr> Fixed route service that replaced on-demand service at Cheeriots </vt:lpstr>
      <vt:lpstr>Customer Feedback</vt:lpstr>
      <vt:lpstr>Lessons Learned</vt:lpstr>
      <vt:lpstr>Lessons Learned</vt:lpstr>
      <vt:lpstr>Lessons Learned</vt:lpstr>
      <vt:lpstr>Conclusions</vt:lpstr>
      <vt:lpstr>Conclusions</vt:lpstr>
      <vt:lpstr>Contact</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Stephanie</dc:creator>
  <cp:lastModifiedBy>Volinski, Joel</cp:lastModifiedBy>
  <cp:revision>63</cp:revision>
  <cp:lastPrinted>2016-12-08T15:07:51Z</cp:lastPrinted>
  <dcterms:created xsi:type="dcterms:W3CDTF">2016-12-08T14:32:49Z</dcterms:created>
  <dcterms:modified xsi:type="dcterms:W3CDTF">2019-09-14T14:47:45Z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219725E1-141E-4334-859D-7526983D2017</vt:lpwstr>
  </property>
  <property fmtid="{D5CDD505-2E9C-101B-9397-08002B2CF9AE}" pid="3" name="ArticulatePath">
    <vt:lpwstr>Presentation1</vt:lpwstr>
  </property>
</Properties>
</file>