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  <p:sldMasterId id="2147483665" r:id="rId2"/>
  </p:sldMasterIdLst>
  <p:notesMasterIdLst>
    <p:notesMasterId r:id="rId18"/>
  </p:notesMasterIdLst>
  <p:sldIdLst>
    <p:sldId id="274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9" r:id="rId14"/>
    <p:sldId id="270" r:id="rId15"/>
    <p:sldId id="272" r:id="rId16"/>
    <p:sldId id="273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iceto, Gennaro" initials="SG" lastIdx="2" clrIdx="0">
    <p:extLst>
      <p:ext uri="{19B8F6BF-5375-455C-9EA6-DF929625EA0E}">
        <p15:presenceInfo xmlns:p15="http://schemas.microsoft.com/office/powerpoint/2012/main" userId="S-1-5-21-150927795-2069884688-1238954376-6136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6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05"/>
    <p:restoredTop sz="94651"/>
  </p:normalViewPr>
  <p:slideViewPr>
    <p:cSldViewPr snapToGrid="0" snapToObjects="1">
      <p:cViewPr varScale="1">
        <p:scale>
          <a:sx n="68" d="100"/>
          <a:sy n="68" d="100"/>
        </p:scale>
        <p:origin x="2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2070A-14F8-C846-B410-61D380DA616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0B47B-69FA-544F-B884-A6DBDB8E4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1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Moderator</a:t>
            </a:r>
            <a:r>
              <a:rPr lang="en-US" baseline="0" dirty="0"/>
              <a:t> to provide introductions and make certain everyone signs 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47B-69FA-544F-B884-A6DBDB8E47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05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Moderator</a:t>
            </a:r>
            <a:r>
              <a:rPr lang="en-US" baseline="0" dirty="0"/>
              <a:t> to describe the session objectives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47B-69FA-544F-B884-A6DBDB8E47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4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47B-69FA-544F-B884-A6DBDB8E47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38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47B-69FA-544F-B884-A6DBDB8E47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6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35108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14783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27860" y="6062061"/>
            <a:ext cx="2743200" cy="365125"/>
          </a:xfrm>
        </p:spPr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698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176"/>
            <a:ext cx="11292840" cy="70408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64792"/>
            <a:ext cx="6565392" cy="39028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64792"/>
            <a:ext cx="4306824" cy="39028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7458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DE4F5-5DF1-A04F-9A56-B4532F3D2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6580" y="1122363"/>
            <a:ext cx="9627220" cy="175465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8F39BB-8B60-774E-AAAC-F4241C4C7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6580" y="3178292"/>
            <a:ext cx="962722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B3F0F-603A-EE42-A27E-A3833F955C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07220" y="6178085"/>
            <a:ext cx="1548161" cy="365125"/>
          </a:xfrm>
        </p:spPr>
        <p:txBody>
          <a:bodyPr/>
          <a:lstStyle/>
          <a:p>
            <a:fld id="{52B02CCF-2318-DC46-87FA-9C10A4F27CD3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5604D-ABCB-3849-8C14-8BCB29F0D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EA516-82DF-504A-B00E-0B9BBAC1E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E22-3361-3A4F-BA89-5D4A2703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91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463FA-A41B-B441-9718-B8B4684F7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380" y="365125"/>
            <a:ext cx="1012716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54450-EDB2-1349-9930-01E8CB503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380" y="1825625"/>
            <a:ext cx="10127166" cy="36830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E15EF-221A-A345-89DE-99C0CCB9B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2CCF-2318-DC46-87FA-9C10A4F27CD3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FBCA2-A8E7-B94C-A22F-F5E23B225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6AA5F-C19C-FF41-A62E-57992FC3F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E22-3361-3A4F-BA89-5D4A2703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07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3BC4-7C78-564D-9A7D-55542EF07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991" y="7953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D0062-C079-3647-9F19-601CA94C7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0991" y="36750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0D06E-599F-1549-8148-1643E71B0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2CCF-2318-DC46-87FA-9C10A4F27CD3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C1DE3-9B0C-F841-9E60-05C80DDD0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A3138-F622-8D41-8BCE-3916F483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E22-3361-3A4F-BA89-5D4A2703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31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277EE-9B81-B644-AB57-E85CD38FC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946" y="365125"/>
            <a:ext cx="1012716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EE497-717A-A248-82B9-0E4B63430A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1946" y="1825625"/>
            <a:ext cx="5181600" cy="38837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B8A1D-1B6E-234B-9E64-3E8DC65B1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5946" y="1825625"/>
            <a:ext cx="5181600" cy="38837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C273B-12CE-5547-A788-44ED3B984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2CCF-2318-DC46-87FA-9C10A4F27CD3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BBEC-A0AC-C143-A17A-D3173987C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FB628-34A2-A242-8F19-EB66726F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E22-3361-3A4F-BA89-5D4A2703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93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D1294-F8A9-7B47-BC11-C3CD2A2D4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325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C06C6-65C0-C548-BD1F-AB6B0DF68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432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CED737-2DC5-3041-8C6F-36F2E8EAD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74325" y="2505075"/>
            <a:ext cx="5157787" cy="31151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E2D5-5531-E745-A1F3-3478807088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673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4882B4-B17A-514C-9589-5C8BE900B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06737" y="2505075"/>
            <a:ext cx="5183188" cy="31151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9DB05D-D02C-7240-A54B-46E6376CC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2CCF-2318-DC46-87FA-9C10A4F27CD3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E6393-2376-9444-B7B0-F4E1CFECF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95FC46-29A8-7E4F-8F70-D9A255A75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E22-3361-3A4F-BA89-5D4A2703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18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EC35D-AAAD-0942-AF92-5C6D44335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A104B4-5406-A34F-91D4-51AF5D454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2CCF-2318-DC46-87FA-9C10A4F27CD3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A128A-D6CC-C148-A038-6350BC6A3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5245B-CA1E-744B-9920-2AE738AE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E22-3361-3A4F-BA89-5D4A2703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77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A432A6-042B-A844-9C67-4840206FD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2CCF-2318-DC46-87FA-9C10A4F27CD3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B907E5-DBB1-4341-94CF-65979C654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CF385-2A0D-934D-BE3C-6BD9FD43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E22-3361-3A4F-BA89-5D4A2703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24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871F6-CD8A-9444-8A47-E4181EBA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00B3F-59F4-6543-B88C-57BAC88C1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2D631E-C5D8-5546-B034-DE7B68B8E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1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94A86-11D3-9949-A6DC-F6CED69CD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2CCF-2318-DC46-87FA-9C10A4F27CD3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11B37-64D7-6843-B4A6-D14267265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CD6C5-9F83-ED4C-8FBA-731719A36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E22-3361-3A4F-BA89-5D4A2703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56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2648A-DF0C-9046-A1A5-376D0BCCD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7C06F7-4E81-0244-9C55-0DF0BC9FF6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94777A-06F2-3A4E-A096-34F7685B3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1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CA59D-8758-9040-8A94-CEE26E77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2CCF-2318-DC46-87FA-9C10A4F27CD3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C0C3A4-9CB3-754A-BD80-D156BAF8C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5E649-CE9D-7145-8B6C-F8DE8390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E22-3361-3A4F-BA89-5D4A2703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4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480"/>
            <a:ext cx="11292840" cy="443484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3684A"/>
              </a:buClr>
              <a:defRPr sz="3400"/>
            </a:lvl1pPr>
            <a:lvl2pPr marL="800100" indent="-342900">
              <a:lnSpc>
                <a:spcPct val="100000"/>
              </a:lnSpc>
              <a:buClr>
                <a:srgbClr val="03684A"/>
              </a:buClr>
              <a:buFont typeface="Arial" panose="020B0604020202020204" pitchFamily="34" charset="0"/>
              <a:buChar char="•"/>
              <a:defRPr sz="3200"/>
            </a:lvl2pPr>
            <a:lvl3pPr marL="1257300" indent="-34290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◦"/>
              <a:defRPr sz="3000"/>
            </a:lvl3pPr>
            <a:lvl4pPr marL="1657350" indent="-28575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▫"/>
              <a:defRPr sz="2800"/>
            </a:lvl4pPr>
            <a:lvl5pPr marL="2114550" indent="-28575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̶"/>
              <a:defRPr sz="2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578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54480"/>
            <a:ext cx="5486400" cy="443484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3684A"/>
              </a:buClr>
              <a:defRPr sz="3400"/>
            </a:lvl1pPr>
            <a:lvl2pPr marL="800100" indent="-342900">
              <a:lnSpc>
                <a:spcPct val="100000"/>
              </a:lnSpc>
              <a:buClr>
                <a:srgbClr val="03684A"/>
              </a:buClr>
              <a:buFont typeface="Arial" panose="020B0604020202020204" pitchFamily="34" charset="0"/>
              <a:buChar char="•"/>
              <a:defRPr sz="3200"/>
            </a:lvl2pPr>
            <a:lvl3pPr marL="1257300" indent="-34290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◦"/>
              <a:defRPr sz="3000"/>
            </a:lvl3pPr>
            <a:lvl4pPr marL="1657350" indent="-28575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▫"/>
              <a:defRPr sz="2800"/>
            </a:lvl4pPr>
            <a:lvl5pPr marL="2114550" indent="-28575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̶"/>
              <a:defRPr sz="2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554480"/>
            <a:ext cx="5486400" cy="4434840"/>
          </a:xfrm>
        </p:spPr>
        <p:txBody>
          <a:bodyPr>
            <a:normAutofit/>
          </a:bodyPr>
          <a:lstStyle>
            <a:lvl1pPr marL="457200" indent="-457200">
              <a:lnSpc>
                <a:spcPct val="100000"/>
              </a:lnSpc>
              <a:buClr>
                <a:srgbClr val="03684A"/>
              </a:buClr>
              <a:buFont typeface="Wingdings" panose="05000000000000000000" pitchFamily="2" charset="2"/>
              <a:buChar char="§"/>
              <a:defRPr sz="3400"/>
            </a:lvl1pPr>
            <a:lvl2pPr marL="914400" indent="-457200">
              <a:lnSpc>
                <a:spcPct val="100000"/>
              </a:lnSpc>
              <a:buClr>
                <a:srgbClr val="03684A"/>
              </a:buClr>
              <a:buFont typeface="Arial" panose="020B0604020202020204" pitchFamily="34" charset="0"/>
              <a:buChar char="•"/>
              <a:defRPr sz="3200"/>
            </a:lvl2pPr>
            <a:lvl3pPr marL="1371600" indent="-45720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◦"/>
              <a:defRPr sz="3000"/>
            </a:lvl3pPr>
            <a:lvl4pPr marL="1828800" indent="-45720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▫"/>
              <a:defRPr sz="2800"/>
            </a:lvl4pPr>
            <a:lvl5pPr marL="2286000" indent="-45720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̶"/>
              <a:defRPr sz="2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9689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176"/>
            <a:ext cx="11292840" cy="704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9808"/>
            <a:ext cx="5486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49808"/>
            <a:ext cx="5486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2491740"/>
            <a:ext cx="5486400" cy="33718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3684A"/>
              </a:buClr>
              <a:defRPr sz="3400"/>
            </a:lvl1pPr>
            <a:lvl2pPr marL="800100" indent="-342900">
              <a:lnSpc>
                <a:spcPct val="100000"/>
              </a:lnSpc>
              <a:buClr>
                <a:srgbClr val="03684A"/>
              </a:buClr>
              <a:buFont typeface="Arial" panose="020B0604020202020204" pitchFamily="34" charset="0"/>
              <a:buChar char="•"/>
              <a:defRPr sz="3200"/>
            </a:lvl2pPr>
            <a:lvl3pPr marL="1257300" indent="-34290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◦"/>
              <a:defRPr sz="3000"/>
            </a:lvl3pPr>
            <a:lvl4pPr marL="1657350" indent="-28575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▫"/>
              <a:defRPr sz="2800"/>
            </a:lvl4pPr>
            <a:lvl5pPr marL="2114550" indent="-28575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̶"/>
              <a:defRPr sz="2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91740"/>
            <a:ext cx="5486400" cy="3371850"/>
          </a:xfrm>
        </p:spPr>
        <p:txBody>
          <a:bodyPr>
            <a:normAutofit/>
          </a:bodyPr>
          <a:lstStyle>
            <a:lvl1pPr marL="457200" indent="-457200">
              <a:lnSpc>
                <a:spcPct val="100000"/>
              </a:lnSpc>
              <a:buClr>
                <a:srgbClr val="03684A"/>
              </a:buClr>
              <a:buFont typeface="Wingdings" panose="05000000000000000000" pitchFamily="2" charset="2"/>
              <a:buChar char="§"/>
              <a:defRPr sz="3400"/>
            </a:lvl1pPr>
            <a:lvl2pPr marL="914400" indent="-457200">
              <a:lnSpc>
                <a:spcPct val="100000"/>
              </a:lnSpc>
              <a:buClr>
                <a:srgbClr val="03684A"/>
              </a:buClr>
              <a:buFont typeface="Arial" panose="020B0604020202020204" pitchFamily="34" charset="0"/>
              <a:buChar char="•"/>
              <a:defRPr sz="3200"/>
            </a:lvl2pPr>
            <a:lvl3pPr marL="1371600" indent="-45720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◦"/>
              <a:defRPr sz="3000"/>
            </a:lvl3pPr>
            <a:lvl4pPr marL="1828800" indent="-45720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▫"/>
              <a:defRPr sz="2800"/>
            </a:lvl4pPr>
            <a:lvl5pPr marL="2286000" indent="-45720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̶"/>
              <a:defRPr sz="2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4487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785" y="1671145"/>
            <a:ext cx="10515600" cy="2523468"/>
          </a:xfrm>
        </p:spPr>
        <p:txBody>
          <a:bodyPr anchor="b">
            <a:normAutofit/>
          </a:bodyPr>
          <a:lstStyle>
            <a:lvl1pPr>
              <a:defRPr sz="5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3785" y="422160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904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93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211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63997" y="1567240"/>
            <a:ext cx="5687772" cy="307744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63888" y="4811715"/>
            <a:ext cx="5688012" cy="1032038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3684A"/>
                </a:solidFill>
              </a:defRPr>
            </a:lvl1pPr>
          </a:lstStyle>
          <a:p>
            <a:pPr lvl="0"/>
            <a:r>
              <a:rPr lang="en-US" dirty="0"/>
              <a:t>name@usf.edu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468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176"/>
            <a:ext cx="11292840" cy="70408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762268"/>
            <a:ext cx="6566852" cy="4018421"/>
          </a:xfrm>
        </p:spPr>
        <p:txBody>
          <a:bodyPr>
            <a:normAutofit/>
          </a:bodyPr>
          <a:lstStyle>
            <a:lvl1pPr>
              <a:buClr>
                <a:srgbClr val="03684A"/>
              </a:buClr>
              <a:defRPr sz="2800"/>
            </a:lvl1pPr>
            <a:lvl2pPr marL="800100" indent="-342900">
              <a:buClr>
                <a:srgbClr val="03684A"/>
              </a:buClr>
              <a:buFont typeface="Arial" panose="020B0604020202020204" pitchFamily="34" charset="0"/>
              <a:buChar char="•"/>
              <a:defRPr sz="2800"/>
            </a:lvl2pPr>
            <a:lvl3pPr marL="1257300" indent="-342900">
              <a:buClr>
                <a:srgbClr val="03684A"/>
              </a:buClr>
              <a:buFont typeface="Calibri" panose="020F0502020204030204" pitchFamily="34" charset="0"/>
              <a:buChar char="◦"/>
              <a:defRPr sz="2800"/>
            </a:lvl3pPr>
            <a:lvl4pPr marL="1657350" indent="-285750">
              <a:buClr>
                <a:srgbClr val="03684A"/>
              </a:buClr>
              <a:buFont typeface="Calibri" panose="020F0502020204030204" pitchFamily="34" charset="0"/>
              <a:buChar char="▫"/>
              <a:defRPr sz="2800"/>
            </a:lvl4pPr>
            <a:lvl5pPr marL="2114550" indent="-285750">
              <a:buClr>
                <a:srgbClr val="03684A"/>
              </a:buClr>
              <a:buFont typeface="Calibri" panose="020F0502020204030204" pitchFamily="34" charset="0"/>
              <a:buChar char="̶"/>
              <a:defRPr sz="2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64792"/>
            <a:ext cx="4309110" cy="401842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84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68748"/>
            <a:ext cx="11292840" cy="704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55423"/>
            <a:ext cx="11292840" cy="4430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92485" y="6356349"/>
            <a:ext cx="42981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684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3684A"/>
                </a:solidFill>
              </a:defRPr>
            </a:lvl1pPr>
          </a:lstStyle>
          <a:p>
            <a:fld id="{561BF587-D48E-4F0D-A39C-5AB282297A33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2"/>
    </p:custDataLst>
    <p:extLst>
      <p:ext uri="{BB962C8B-B14F-4D97-AF65-F5344CB8AC3E}">
        <p14:creationId xmlns:p14="http://schemas.microsoft.com/office/powerpoint/2010/main" val="271273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8" r:id="rId3"/>
    <p:sldLayoutId id="2147483659" r:id="rId4"/>
    <p:sldLayoutId id="2147483657" r:id="rId5"/>
    <p:sldLayoutId id="2147483660" r:id="rId6"/>
    <p:sldLayoutId id="2147483661" r:id="rId7"/>
    <p:sldLayoutId id="2147483664" r:id="rId8"/>
    <p:sldLayoutId id="2147483662" r:id="rId9"/>
    <p:sldLayoutId id="214748366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3684A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457200" marR="0" indent="-4572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1E109C-C632-664C-99C8-0D410A43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61" y="365125"/>
            <a:ext cx="101271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B00BB-F091-1049-B913-5397BAD2F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1961" y="1825625"/>
            <a:ext cx="10127166" cy="3683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BA9AA-B1EC-3149-B2E6-82EC72A45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2614" y="6177930"/>
            <a:ext cx="1618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02CCF-2318-DC46-87FA-9C10A4F27CD3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AD52F-6484-C345-A124-8C52B0620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79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794B7-0CD8-DC4F-9BF9-983334168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779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ADE22-3361-3A4F-BA89-5D4A2703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3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3684A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ashley.l.porter@dot.state.fl.us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6" Type="http://schemas.openxmlformats.org/officeDocument/2006/relationships/hyperlink" Target="mailto:ftson@listserv.usf.edu" TargetMode="External"/><Relationship Id="rId5" Type="http://schemas.openxmlformats.org/officeDocument/2006/relationships/hyperlink" Target="http://www.ftson.org/" TargetMode="External"/><Relationship Id="rId4" Type="http://schemas.openxmlformats.org/officeDocument/2006/relationships/hyperlink" Target="mailto:pmgoyette@cutr.usf.ed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35385"/>
            <a:ext cx="9144000" cy="1881312"/>
          </a:xfrm>
        </p:spPr>
        <p:txBody>
          <a:bodyPr anchor="ctr">
            <a:normAutofit/>
          </a:bodyPr>
          <a:lstStyle/>
          <a:p>
            <a:r>
              <a:rPr lang="en-US" sz="4800" dirty="0"/>
              <a:t>Florida Transit Safety and Operations Network (FTSON)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65845"/>
            <a:ext cx="9144000" cy="1655762"/>
          </a:xfrm>
        </p:spPr>
        <p:txBody>
          <a:bodyPr/>
          <a:lstStyle/>
          <a:p>
            <a:r>
              <a:rPr lang="en-US" dirty="0"/>
              <a:t>September 16, 2019 @ 10:15-11:30am</a:t>
            </a:r>
          </a:p>
          <a:p>
            <a:r>
              <a:rPr lang="en-US" dirty="0"/>
              <a:t>2019 FPTA/CTD Conference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1016C9-4DC4-4A5E-B150-77028F161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088" y="5764893"/>
            <a:ext cx="4645152" cy="678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23B838-07C4-4736-95BA-0B40D3F22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16" y="5753088"/>
            <a:ext cx="1403604" cy="7018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BECC95-C130-4BF7-84C0-DFB70E740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2146" y="5410834"/>
            <a:ext cx="1467538" cy="1003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7338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Manatee County Raptor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/>
          <a:stretch/>
        </p:blipFill>
        <p:spPr>
          <a:xfrm>
            <a:off x="2142894" y="1490517"/>
            <a:ext cx="7625574" cy="4515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534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Manatee County Raptor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4"/>
          <a:stretch/>
        </p:blipFill>
        <p:spPr>
          <a:xfrm>
            <a:off x="6486813" y="167269"/>
            <a:ext cx="5147112" cy="594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9" b="16044"/>
          <a:stretch/>
        </p:blipFill>
        <p:spPr>
          <a:xfrm>
            <a:off x="616857" y="1535405"/>
            <a:ext cx="4738914" cy="4523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5684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Manatee County Raptor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9812" y="984484"/>
            <a:ext cx="5725884" cy="4294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8" r="10684"/>
          <a:stretch/>
        </p:blipFill>
        <p:spPr>
          <a:xfrm rot="5400000">
            <a:off x="1234688" y="1519897"/>
            <a:ext cx="4455531" cy="4493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4350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Manatee County Raptor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/>
          <a:stretch/>
        </p:blipFill>
        <p:spPr>
          <a:xfrm>
            <a:off x="1785295" y="1505415"/>
            <a:ext cx="8116987" cy="5223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758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Manatee County Raptor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1"/>
          <a:stretch/>
        </p:blipFill>
        <p:spPr>
          <a:xfrm>
            <a:off x="533400" y="1531434"/>
            <a:ext cx="11216640" cy="48808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213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Manatee County Raptor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372" y="1554163"/>
            <a:ext cx="6946652" cy="5209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0583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Ashley Porter, FDOT Transit Safety Manager</a:t>
            </a:r>
          </a:p>
          <a:p>
            <a:r>
              <a:rPr lang="en-US" dirty="0"/>
              <a:t>Paul Goyette, FTSON Project Manager, CUTR</a:t>
            </a:r>
          </a:p>
          <a:p>
            <a:r>
              <a:rPr lang="en-US" dirty="0"/>
              <a:t>CUTR staff introductions</a:t>
            </a:r>
          </a:p>
          <a:p>
            <a:r>
              <a:rPr lang="en-US" dirty="0"/>
              <a:t>Sign-in sheet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ECC95-C130-4BF7-84C0-DFB70E740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2146" y="4985383"/>
            <a:ext cx="1467538" cy="1003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531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Determine new direction for FTSON</a:t>
            </a:r>
          </a:p>
          <a:p>
            <a:r>
              <a:rPr lang="en-US" dirty="0"/>
              <a:t>Identify areas of concern for further research</a:t>
            </a:r>
          </a:p>
          <a:p>
            <a:r>
              <a:rPr lang="en-US" dirty="0"/>
              <a:t>Develop a shortlist of action items</a:t>
            </a:r>
          </a:p>
          <a:p>
            <a:r>
              <a:rPr lang="en-US" dirty="0"/>
              <a:t>Identify task force members to address action items</a:t>
            </a:r>
          </a:p>
          <a:p>
            <a:r>
              <a:rPr lang="en-US" dirty="0"/>
              <a:t>Use listserv and visit FTSON website</a:t>
            </a:r>
          </a:p>
          <a:p>
            <a:r>
              <a:rPr lang="en-US" dirty="0"/>
              <a:t>Discussion on upcoming deadline for PTASP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 of the FTSON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 to identify action items (listserv/agency challenges)</a:t>
            </a:r>
          </a:p>
          <a:p>
            <a:r>
              <a:rPr lang="en-US" dirty="0"/>
              <a:t>Rotating task force members assigned to action items (CUTR to assist)</a:t>
            </a:r>
          </a:p>
          <a:p>
            <a:r>
              <a:rPr lang="en-US" dirty="0"/>
              <a:t>Review current action item list</a:t>
            </a:r>
          </a:p>
          <a:p>
            <a:r>
              <a:rPr lang="en-US" dirty="0"/>
              <a:t>Discussion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010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Protective barriers for bus operators</a:t>
            </a:r>
          </a:p>
          <a:p>
            <a:pPr lvl="0"/>
            <a:r>
              <a:rPr lang="en-US" dirty="0"/>
              <a:t>Standardized code of conduct for passengers</a:t>
            </a:r>
          </a:p>
          <a:p>
            <a:pPr lvl="0"/>
            <a:r>
              <a:rPr lang="en-US" dirty="0"/>
              <a:t>Trespassing passengers, standardized SOP, and best practices</a:t>
            </a:r>
          </a:p>
          <a:p>
            <a:pPr lvl="0"/>
            <a:r>
              <a:rPr lang="en-US" dirty="0"/>
              <a:t>Operator safety</a:t>
            </a:r>
          </a:p>
          <a:p>
            <a:pPr lvl="0"/>
            <a:r>
              <a:rPr lang="en-US" dirty="0"/>
              <a:t>Oversized mobility devices</a:t>
            </a:r>
          </a:p>
          <a:p>
            <a:pPr lvl="0"/>
            <a:r>
              <a:rPr lang="en-US" dirty="0"/>
              <a:t>Certified operator trainers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563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Items Examples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Oxygen tank transport on transit vehicles </a:t>
            </a:r>
          </a:p>
          <a:p>
            <a:pPr lvl="0"/>
            <a:r>
              <a:rPr lang="en-US" dirty="0"/>
              <a:t>Operator ride checks</a:t>
            </a:r>
          </a:p>
          <a:p>
            <a:pPr lvl="0"/>
            <a:r>
              <a:rPr lang="en-US" dirty="0"/>
              <a:t>Emergency management standards</a:t>
            </a:r>
          </a:p>
          <a:p>
            <a:pPr lvl="0"/>
            <a:r>
              <a:rPr lang="en-US" dirty="0"/>
              <a:t>Safety performance metrics (SMS/PTASP)</a:t>
            </a:r>
          </a:p>
          <a:p>
            <a:pPr lvl="0"/>
            <a:r>
              <a:rPr lang="en-US" dirty="0"/>
              <a:t>Safety risk assessment and hazard identification processes (SMS/PTASP)</a:t>
            </a:r>
          </a:p>
          <a:p>
            <a:pPr lvl="0"/>
            <a:r>
              <a:rPr lang="en-US" dirty="0"/>
              <a:t>Contractor – Agency SMS/PTASP compliance template 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883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480"/>
            <a:ext cx="3635298" cy="4434840"/>
          </a:xfrm>
        </p:spPr>
        <p:txBody>
          <a:bodyPr/>
          <a:lstStyle/>
          <a:p>
            <a:r>
              <a:rPr lang="en-US" dirty="0"/>
              <a:t>Open discussion </a:t>
            </a:r>
          </a:p>
          <a:p>
            <a:r>
              <a:rPr lang="en-US" dirty="0"/>
              <a:t>Comments</a:t>
            </a:r>
          </a:p>
          <a:p>
            <a:r>
              <a:rPr lang="en-US" dirty="0"/>
              <a:t>New ideas</a:t>
            </a:r>
          </a:p>
          <a:p>
            <a:endParaRPr lang="en-US" dirty="0"/>
          </a:p>
        </p:txBody>
      </p:sp>
      <p:pic>
        <p:nvPicPr>
          <p:cNvPr id="1026" name="Picture 2" descr="Feedback, Confirming, Businessmen, Group, Te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10495" r="2969" b="7005"/>
          <a:stretch/>
        </p:blipFill>
        <p:spPr bwMode="auto">
          <a:xfrm>
            <a:off x="5151863" y="1820016"/>
            <a:ext cx="6200078" cy="3733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175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54480"/>
            <a:ext cx="5486400" cy="22257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Ashley Porter </a:t>
            </a:r>
          </a:p>
          <a:p>
            <a:pPr marL="0" indent="0">
              <a:buNone/>
            </a:pPr>
            <a:r>
              <a:rPr lang="en-US" dirty="0"/>
              <a:t>FDOT Transit Safety Manager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ashley.l.porter@dot.state.fl.us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Paul Goyette </a:t>
            </a:r>
          </a:p>
          <a:p>
            <a:pPr marL="0" indent="0">
              <a:buNone/>
            </a:pPr>
            <a:r>
              <a:rPr lang="en-US" dirty="0"/>
              <a:t>FTSON Project Manager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pmgoyette@cutr.usf.edu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4221601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3684A"/>
              </a:buClr>
              <a:buSzTx/>
              <a:buFont typeface="Wingdings" panose="05000000000000000000" pitchFamily="2" charset="2"/>
              <a:buChar char="§"/>
              <a:tabLst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3684A"/>
              </a:buClr>
              <a:buSzTx/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3684A"/>
              </a:buClr>
              <a:buSzTx/>
              <a:buFont typeface="Calibri" panose="020F0502020204030204" pitchFamily="34" charset="0"/>
              <a:buChar char="◦"/>
              <a:tabLst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3684A"/>
              </a:buClr>
              <a:buSzTx/>
              <a:buFont typeface="Calibri" panose="020F0502020204030204" pitchFamily="34" charset="0"/>
              <a:buChar char="▫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3684A"/>
              </a:buClr>
              <a:buSzTx/>
              <a:buFont typeface="Calibri" panose="020F0502020204030204" pitchFamily="34" charset="0"/>
              <a:buChar char="̶"/>
              <a:tabLst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Website: </a:t>
            </a:r>
            <a:r>
              <a:rPr lang="en-US" dirty="0">
                <a:hlinkClick r:id="rId5"/>
              </a:rPr>
              <a:t>www.ftson.org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Listserv: </a:t>
            </a:r>
            <a:r>
              <a:rPr lang="en-US" dirty="0">
                <a:hlinkClick r:id="rId6"/>
              </a:rPr>
              <a:t>ftson@listserv.usf.edu</a:t>
            </a:r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2895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Manatee County Raptor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Jim Egbert – Manatee County Transit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ECC95-C130-4BF7-84C0-DFB70E740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146" y="4908865"/>
            <a:ext cx="1467538" cy="1003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91890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ustom Design">
  <a:themeElements>
    <a:clrScheme name="USF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747"/>
      </a:accent1>
      <a:accent2>
        <a:srgbClr val="CFC493"/>
      </a:accent2>
      <a:accent3>
        <a:srgbClr val="29AFCE"/>
      </a:accent3>
      <a:accent4>
        <a:srgbClr val="DBE442"/>
      </a:accent4>
      <a:accent5>
        <a:srgbClr val="7E96A0"/>
      </a:accent5>
      <a:accent6>
        <a:srgbClr val="00648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</TotalTime>
  <Words>295</Words>
  <Application>Microsoft Office PowerPoint</Application>
  <PresentationFormat>Widescreen</PresentationFormat>
  <Paragraphs>61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Wingdings</vt:lpstr>
      <vt:lpstr>Custom Design</vt:lpstr>
      <vt:lpstr>1_Custom Design</vt:lpstr>
      <vt:lpstr>Florida Transit Safety and Operations Network (FTSON)</vt:lpstr>
      <vt:lpstr>Introductions </vt:lpstr>
      <vt:lpstr>Session Objectives</vt:lpstr>
      <vt:lpstr>Direction of the FTSON</vt:lpstr>
      <vt:lpstr>Action Item Examples</vt:lpstr>
      <vt:lpstr>Action Items Examples (cont’d)</vt:lpstr>
      <vt:lpstr>General Discussion</vt:lpstr>
      <vt:lpstr>Contact Information</vt:lpstr>
      <vt:lpstr>Manatee County Raptor</vt:lpstr>
      <vt:lpstr>Manatee County Raptor</vt:lpstr>
      <vt:lpstr>Manatee County Raptor</vt:lpstr>
      <vt:lpstr>Manatee County Raptor</vt:lpstr>
      <vt:lpstr>Manatee County Raptor</vt:lpstr>
      <vt:lpstr>Manatee County Raptor</vt:lpstr>
      <vt:lpstr>Manatee County Raptor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Wakefield, Ryan</dc:creator>
  <cp:lastModifiedBy>Elaine Brevoort</cp:lastModifiedBy>
  <cp:revision>59</cp:revision>
  <dcterms:created xsi:type="dcterms:W3CDTF">2018-01-03T13:07:51Z</dcterms:created>
  <dcterms:modified xsi:type="dcterms:W3CDTF">2019-09-16T15:54:18Z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B86F766A-10BB-4090-8913-4563AA98F292</vt:lpwstr>
  </property>
  <property fmtid="{D5CDD505-2E9C-101B-9397-08002B2CF9AE}" pid="3" name="ArticulatePath">
    <vt:lpwstr>CUTR-Widescreen-PPT-Template</vt:lpwstr>
  </property>
</Properties>
</file>