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8"/>
  </p:notesMasterIdLst>
  <p:sldIdLst>
    <p:sldId id="256" r:id="rId2"/>
    <p:sldId id="273" r:id="rId3"/>
    <p:sldId id="475" r:id="rId4"/>
    <p:sldId id="341" r:id="rId5"/>
    <p:sldId id="342" r:id="rId6"/>
    <p:sldId id="343" r:id="rId7"/>
    <p:sldId id="345" r:id="rId8"/>
    <p:sldId id="418" r:id="rId9"/>
    <p:sldId id="419" r:id="rId10"/>
    <p:sldId id="346" r:id="rId11"/>
    <p:sldId id="349" r:id="rId12"/>
    <p:sldId id="350" r:id="rId13"/>
    <p:sldId id="421" r:id="rId14"/>
    <p:sldId id="422" r:id="rId15"/>
    <p:sldId id="426" r:id="rId16"/>
    <p:sldId id="423" r:id="rId17"/>
    <p:sldId id="424" r:id="rId18"/>
    <p:sldId id="425" r:id="rId19"/>
    <p:sldId id="427" r:id="rId20"/>
    <p:sldId id="428" r:id="rId21"/>
    <p:sldId id="429" r:id="rId22"/>
    <p:sldId id="430" r:id="rId23"/>
    <p:sldId id="431" r:id="rId24"/>
    <p:sldId id="356" r:id="rId25"/>
    <p:sldId id="358" r:id="rId26"/>
    <p:sldId id="432" r:id="rId27"/>
    <p:sldId id="434" r:id="rId28"/>
    <p:sldId id="433" r:id="rId29"/>
    <p:sldId id="435" r:id="rId30"/>
    <p:sldId id="436" r:id="rId31"/>
    <p:sldId id="437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362" r:id="rId41"/>
    <p:sldId id="438" r:id="rId42"/>
    <p:sldId id="448" r:id="rId43"/>
    <p:sldId id="447" r:id="rId44"/>
    <p:sldId id="449" r:id="rId45"/>
    <p:sldId id="450" r:id="rId46"/>
    <p:sldId id="366" r:id="rId47"/>
    <p:sldId id="451" r:id="rId48"/>
    <p:sldId id="452" r:id="rId49"/>
    <p:sldId id="453" r:id="rId50"/>
    <p:sldId id="454" r:id="rId51"/>
    <p:sldId id="370" r:id="rId52"/>
    <p:sldId id="455" r:id="rId53"/>
    <p:sldId id="373" r:id="rId54"/>
    <p:sldId id="374" r:id="rId55"/>
    <p:sldId id="456" r:id="rId56"/>
    <p:sldId id="457" r:id="rId57"/>
    <p:sldId id="458" r:id="rId58"/>
    <p:sldId id="377" r:id="rId59"/>
    <p:sldId id="460" r:id="rId60"/>
    <p:sldId id="461" r:id="rId61"/>
    <p:sldId id="462" r:id="rId62"/>
    <p:sldId id="463" r:id="rId63"/>
    <p:sldId id="386" r:id="rId64"/>
    <p:sldId id="387" r:id="rId65"/>
    <p:sldId id="464" r:id="rId66"/>
    <p:sldId id="465" r:id="rId67"/>
    <p:sldId id="466" r:id="rId68"/>
    <p:sldId id="392" r:id="rId69"/>
    <p:sldId id="467" r:id="rId70"/>
    <p:sldId id="468" r:id="rId71"/>
    <p:sldId id="469" r:id="rId72"/>
    <p:sldId id="397" r:id="rId73"/>
    <p:sldId id="470" r:id="rId74"/>
    <p:sldId id="471" r:id="rId75"/>
    <p:sldId id="472" r:id="rId76"/>
    <p:sldId id="473" r:id="rId77"/>
    <p:sldId id="401" r:id="rId78"/>
    <p:sldId id="403" r:id="rId79"/>
    <p:sldId id="406" r:id="rId80"/>
    <p:sldId id="407" r:id="rId81"/>
    <p:sldId id="408" r:id="rId82"/>
    <p:sldId id="409" r:id="rId83"/>
    <p:sldId id="410" r:id="rId84"/>
    <p:sldId id="411" r:id="rId85"/>
    <p:sldId id="474" r:id="rId86"/>
    <p:sldId id="272" r:id="rId87"/>
  </p:sldIdLst>
  <p:sldSz cx="12192000" cy="6858000"/>
  <p:notesSz cx="6858000" cy="9144000"/>
  <p:embeddedFontLs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Poppins" panose="020B0604020202020204" charset="0"/>
      <p:regular r:id="rId93"/>
      <p:bold r:id="rId94"/>
      <p:italic r:id="rId95"/>
      <p:boldItalic r:id="rId96"/>
    </p:embeddedFont>
    <p:embeddedFont>
      <p:font typeface="Poppins SemiBold" panose="020B0604020202020204" charset="0"/>
      <p:bold r:id="rId97"/>
      <p:boldItalic r:id="rId9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42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6" autoAdjust="0"/>
    <p:restoredTop sz="94343" autoAdjust="0"/>
  </p:normalViewPr>
  <p:slideViewPr>
    <p:cSldViewPr snapToGrid="0">
      <p:cViewPr varScale="1">
        <p:scale>
          <a:sx n="68" d="100"/>
          <a:sy n="68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7F146-F2D7-4580-BBFB-153EFEB78BB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56917-8B15-476D-B168-658F19ED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1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5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6D1C0-3259-0840-9C63-7DF1B7A6E2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5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1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4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4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3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56917-8B15-476D-B168-658F19EDE56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3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6010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76400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6075"/>
            <a:ext cx="9144000" cy="12080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24" y="399256"/>
            <a:ext cx="3282952" cy="820738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239000" y="-1"/>
            <a:ext cx="4953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5400" y="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7239000" cy="6858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5399" y="3467099"/>
            <a:ext cx="3932237" cy="3254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2200274" y="6356350"/>
            <a:ext cx="4745649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ew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1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r" defTabSz="410765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2" cy="31513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sz="half" idx="14"/>
          </p:nvPr>
        </p:nvSpPr>
        <p:spPr>
          <a:xfrm rot="5400000">
            <a:off x="-1521283" y="1849395"/>
            <a:ext cx="6196991" cy="31513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sz="half" idx="15"/>
          </p:nvPr>
        </p:nvSpPr>
        <p:spPr>
          <a:xfrm rot="10800000">
            <a:off x="-46127" y="-4093"/>
            <a:ext cx="6398472" cy="31513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219051" cy="223838"/>
          </a:xfrm>
          <a:prstGeom prst="rect">
            <a:avLst/>
          </a:prstGeom>
        </p:spPr>
        <p:txBody>
          <a:bodyPr lIns="71436" tIns="71436" rIns="71436" bIns="71436"/>
          <a:lstStyle>
            <a:lvl1pPr defTabSz="410765">
              <a:defRPr sz="1000">
                <a:solidFill>
                  <a:srgbClr val="8B8C8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4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6906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45894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12192000" cy="16906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1"/>
            <a:ext cx="12192000" cy="16906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12192000" cy="16906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4953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5183188" y="6356350"/>
            <a:ext cx="4579937" cy="365125"/>
          </a:xfrm>
        </p:spPr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4953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226175"/>
            <a:ext cx="1981198" cy="4953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>
          <a:xfrm>
            <a:off x="5183188" y="6356350"/>
            <a:ext cx="4579937" cy="365125"/>
          </a:xfrm>
        </p:spPr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4" y="6356350"/>
            <a:ext cx="7562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62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9475E-C245-463A-9B14-23B2F793B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3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7"/>
          <a:stretch/>
        </p:blipFill>
        <p:spPr>
          <a:xfrm>
            <a:off x="0" y="0"/>
            <a:ext cx="12192000" cy="60350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"/>
            <a:ext cx="12192000" cy="6035041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Worldwide Marketing</a:t>
            </a:r>
            <a:br>
              <a:rPr lang="en-US" dirty="0"/>
            </a:br>
            <a:r>
              <a:rPr lang="en-US" dirty="0"/>
              <a:t>Best Practices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Florida Public Transportation Association</a:t>
            </a:r>
          </a:p>
          <a:p>
            <a:r>
              <a:rPr lang="en-US" dirty="0"/>
              <a:t>September 16, 2019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24" y="399256"/>
            <a:ext cx="3282952" cy="820738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>
          <a:xfrm>
            <a:off x="2314574" y="6308882"/>
            <a:ext cx="7562851" cy="365125"/>
          </a:xfrm>
        </p:spPr>
        <p:txBody>
          <a:bodyPr/>
          <a:lstStyle/>
          <a:p>
            <a:r>
              <a:rPr lang="en-US" dirty="0"/>
              <a:t>© Global-5</a:t>
            </a:r>
          </a:p>
        </p:txBody>
      </p:sp>
    </p:spTree>
    <p:extLst>
      <p:ext uri="{BB962C8B-B14F-4D97-AF65-F5344CB8AC3E}">
        <p14:creationId xmlns:p14="http://schemas.microsoft.com/office/powerpoint/2010/main" val="15799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31689"/>
            <a:ext cx="10005811" cy="4381992"/>
          </a:xfrm>
        </p:spPr>
        <p:txBody>
          <a:bodyPr numCol="2" anchor="t">
            <a:normAutofit/>
          </a:bodyPr>
          <a:lstStyle/>
          <a:p>
            <a:r>
              <a:rPr lang="en-US" dirty="0"/>
              <a:t>Branding</a:t>
            </a:r>
          </a:p>
          <a:p>
            <a:r>
              <a:rPr lang="en-US" dirty="0"/>
              <a:t>Information &amp; Tools</a:t>
            </a:r>
          </a:p>
          <a:p>
            <a:pPr lvl="1"/>
            <a:r>
              <a:rPr lang="en-US" dirty="0"/>
              <a:t>Owned Media</a:t>
            </a:r>
          </a:p>
          <a:p>
            <a:pPr lvl="2"/>
            <a:r>
              <a:rPr lang="en-US" dirty="0"/>
              <a:t>Website</a:t>
            </a:r>
          </a:p>
          <a:p>
            <a:pPr lvl="2"/>
            <a:r>
              <a:rPr lang="en-US" dirty="0"/>
              <a:t>Push Communication</a:t>
            </a:r>
          </a:p>
          <a:p>
            <a:pPr lvl="2"/>
            <a:r>
              <a:rPr lang="en-US" dirty="0"/>
              <a:t>Social Media Content</a:t>
            </a:r>
          </a:p>
          <a:p>
            <a:pPr lvl="1"/>
            <a:r>
              <a:rPr lang="en-US" dirty="0"/>
              <a:t>Earned Media</a:t>
            </a:r>
          </a:p>
          <a:p>
            <a:pPr lvl="1"/>
            <a:r>
              <a:rPr lang="en-US" dirty="0"/>
              <a:t>Shared Media </a:t>
            </a:r>
          </a:p>
          <a:p>
            <a:pPr lvl="2"/>
            <a:r>
              <a:rPr lang="en-US" dirty="0"/>
              <a:t>Social Media</a:t>
            </a:r>
          </a:p>
          <a:p>
            <a:pPr lvl="2"/>
            <a:r>
              <a:rPr lang="en-US" dirty="0"/>
              <a:t>Partnerships</a:t>
            </a:r>
          </a:p>
          <a:p>
            <a:pPr lvl="1"/>
            <a:r>
              <a:rPr lang="en-US" dirty="0"/>
              <a:t>Paid Media</a:t>
            </a:r>
          </a:p>
          <a:p>
            <a:r>
              <a:rPr lang="en-US" dirty="0"/>
              <a:t>Mobile Applications &amp; Real-Time Data</a:t>
            </a:r>
          </a:p>
          <a:p>
            <a:pPr lvl="1"/>
            <a:r>
              <a:rPr lang="en-US" dirty="0"/>
              <a:t>Public Policy</a:t>
            </a:r>
          </a:p>
        </p:txBody>
      </p:sp>
    </p:spTree>
    <p:extLst>
      <p:ext uri="{BB962C8B-B14F-4D97-AF65-F5344CB8AC3E}">
        <p14:creationId xmlns:p14="http://schemas.microsoft.com/office/powerpoint/2010/main" val="5172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Branding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"/>
          <a:stretch/>
        </p:blipFill>
        <p:spPr>
          <a:xfrm>
            <a:off x="975808" y="1884216"/>
            <a:ext cx="9170320" cy="4668982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System Branding</a:t>
            </a:r>
          </a:p>
        </p:txBody>
      </p:sp>
    </p:spTree>
    <p:extLst>
      <p:ext uri="{BB962C8B-B14F-4D97-AF65-F5344CB8AC3E}">
        <p14:creationId xmlns:p14="http://schemas.microsoft.com/office/powerpoint/2010/main" val="4538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System Branding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r="3689"/>
          <a:stretch/>
        </p:blipFill>
        <p:spPr>
          <a:xfrm>
            <a:off x="728660" y="2231017"/>
            <a:ext cx="10578247" cy="344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5" b="62506"/>
          <a:stretch/>
        </p:blipFill>
        <p:spPr>
          <a:xfrm>
            <a:off x="8672516" y="4880422"/>
            <a:ext cx="305002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System Branding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r="3807" b="5469"/>
          <a:stretch/>
        </p:blipFill>
        <p:spPr>
          <a:xfrm>
            <a:off x="838200" y="1780219"/>
            <a:ext cx="10263188" cy="450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6792"/>
            <a:ext cx="4675234" cy="467523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System Branding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"/>
          <a:stretch/>
        </p:blipFill>
        <p:spPr>
          <a:xfrm>
            <a:off x="5830533" y="1976287"/>
            <a:ext cx="6003863" cy="3347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t="50259" r="58671" b="5101"/>
          <a:stretch/>
        </p:blipFill>
        <p:spPr>
          <a:xfrm>
            <a:off x="5995461" y="2064776"/>
            <a:ext cx="978795" cy="888642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3" t="48178" r="435" b="1360"/>
          <a:stretch/>
        </p:blipFill>
        <p:spPr>
          <a:xfrm>
            <a:off x="1042776" y="2035280"/>
            <a:ext cx="1068947" cy="1004552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System Branding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r="9055"/>
          <a:stretch/>
        </p:blipFill>
        <p:spPr>
          <a:xfrm>
            <a:off x="6235618" y="2085422"/>
            <a:ext cx="4731489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3177"/>
          <a:stretch/>
        </p:blipFill>
        <p:spPr>
          <a:xfrm>
            <a:off x="932098" y="2085422"/>
            <a:ext cx="508145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r="15282"/>
          <a:stretch/>
        </p:blipFill>
        <p:spPr>
          <a:xfrm>
            <a:off x="932098" y="2085422"/>
            <a:ext cx="4612944" cy="4023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r="1289"/>
          <a:stretch/>
        </p:blipFill>
        <p:spPr>
          <a:xfrm>
            <a:off x="5778418" y="2085422"/>
            <a:ext cx="5331097" cy="40233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System Branding</a:t>
            </a:r>
          </a:p>
        </p:txBody>
      </p:sp>
    </p:spTree>
    <p:extLst>
      <p:ext uri="{BB962C8B-B14F-4D97-AF65-F5344CB8AC3E}">
        <p14:creationId xmlns:p14="http://schemas.microsoft.com/office/powerpoint/2010/main" val="8120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System Branding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r="7021"/>
          <a:stretch/>
        </p:blipFill>
        <p:spPr>
          <a:xfrm>
            <a:off x="838200" y="2173912"/>
            <a:ext cx="4647475" cy="4023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339" r="3632" b="-339"/>
          <a:stretch/>
        </p:blipFill>
        <p:spPr>
          <a:xfrm>
            <a:off x="8287149" y="2173912"/>
            <a:ext cx="2720898" cy="4023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1" y="2173912"/>
            <a:ext cx="2409468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System Branding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1" y="2324347"/>
            <a:ext cx="10908399" cy="36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Mobilize for Qatar: an International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7769"/>
            <a:ext cx="8458200" cy="41025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</a:rPr>
              <a:t>Project Team</a:t>
            </a:r>
          </a:p>
          <a:p>
            <a:r>
              <a:rPr lang="en-US" dirty="0"/>
              <a:t>Qatar Ministry of Transport and Communications  (MoTC)</a:t>
            </a:r>
          </a:p>
          <a:p>
            <a:r>
              <a:rPr lang="en-US" dirty="0"/>
              <a:t>Mowasalat (</a:t>
            </a:r>
            <a:r>
              <a:rPr lang="en-US" dirty="0" err="1"/>
              <a:t>Karwa</a:t>
            </a:r>
            <a:r>
              <a:rPr lang="en-US" dirty="0"/>
              <a:t>) </a:t>
            </a:r>
          </a:p>
          <a:p>
            <a:r>
              <a:rPr lang="en-US" dirty="0"/>
              <a:t>Memac Ogilvy Mather</a:t>
            </a:r>
          </a:p>
          <a:p>
            <a:r>
              <a:rPr lang="en-US" dirty="0"/>
              <a:t>Global-5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97" y="1915377"/>
            <a:ext cx="2011680" cy="2018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33322" r="21597" b="32834"/>
          <a:stretch/>
        </p:blipFill>
        <p:spPr>
          <a:xfrm>
            <a:off x="9844977" y="4128038"/>
            <a:ext cx="1828800" cy="707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7" t="31909" r="16964" b="32537"/>
          <a:stretch/>
        </p:blipFill>
        <p:spPr>
          <a:xfrm>
            <a:off x="9753537" y="5241518"/>
            <a:ext cx="2011680" cy="7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System Branding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64429"/>
            <a:ext cx="8638283" cy="5011835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02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System Branding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0674"/>
            <a:ext cx="5006965" cy="4023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r="18581"/>
          <a:stretch/>
        </p:blipFill>
        <p:spPr>
          <a:xfrm>
            <a:off x="6141720" y="2070674"/>
            <a:ext cx="4699726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System Branding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1" t="7198" r="30707" b="1966"/>
          <a:stretch/>
        </p:blipFill>
        <p:spPr>
          <a:xfrm>
            <a:off x="7539469" y="2011680"/>
            <a:ext cx="3468915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1713"/>
          <a:stretch/>
        </p:blipFill>
        <p:spPr>
          <a:xfrm>
            <a:off x="917351" y="2011680"/>
            <a:ext cx="637467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System Branding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r="867"/>
          <a:stretch/>
        </p:blipFill>
        <p:spPr>
          <a:xfrm>
            <a:off x="5958842" y="2070674"/>
            <a:ext cx="5239657" cy="4023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-361" r="8923" b="361"/>
          <a:stretch/>
        </p:blipFill>
        <p:spPr>
          <a:xfrm>
            <a:off x="838200" y="2070674"/>
            <a:ext cx="4894218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43618" y="214092"/>
            <a:ext cx="4761160" cy="6429816"/>
            <a:chOff x="1211970" y="228993"/>
            <a:chExt cx="4761160" cy="6429816"/>
          </a:xfrm>
        </p:grpSpPr>
        <p:pic>
          <p:nvPicPr>
            <p:cNvPr id="11" name="GettyImages-534572735.jpeg" descr="GettyImages-534572735.jpeg"/>
            <p:cNvPicPr>
              <a:picLocks noChangeAspect="1"/>
            </p:cNvPicPr>
            <p:nvPr/>
          </p:nvPicPr>
          <p:blipFill>
            <a:blip r:embed="rId2"/>
            <a:srcRect l="46040" r="10634"/>
            <a:stretch>
              <a:fillRect/>
            </a:stretch>
          </p:blipFill>
          <p:spPr>
            <a:xfrm>
              <a:off x="2260042" y="228993"/>
              <a:ext cx="3713088" cy="59275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GettyImages-534572735.jpeg" descr="GettyImages-534572735.jpeg"/>
            <p:cNvPicPr>
              <a:picLocks noChangeAspect="1"/>
            </p:cNvPicPr>
            <p:nvPr/>
          </p:nvPicPr>
          <p:blipFill>
            <a:blip r:embed="rId2"/>
            <a:srcRect l="85987" t="4257" b="3264"/>
            <a:stretch>
              <a:fillRect/>
            </a:stretch>
          </p:blipFill>
          <p:spPr>
            <a:xfrm>
              <a:off x="1211970" y="589593"/>
              <a:ext cx="1263295" cy="57661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GettyImages-534572735.jpeg" descr="GettyImages-534572735.jpeg"/>
            <p:cNvPicPr>
              <a:picLocks noChangeAspect="1"/>
            </p:cNvPicPr>
            <p:nvPr/>
          </p:nvPicPr>
          <p:blipFill>
            <a:blip r:embed="rId2"/>
            <a:srcRect l="32492" t="1839" r="37341"/>
            <a:stretch>
              <a:fillRect/>
            </a:stretch>
          </p:blipFill>
          <p:spPr>
            <a:xfrm>
              <a:off x="2096504" y="589593"/>
              <a:ext cx="2696788" cy="606921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729328"/>
            <a:ext cx="3146639" cy="139934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Trip Planning</a:t>
            </a:r>
          </a:p>
        </p:txBody>
      </p:sp>
    </p:spTree>
    <p:extLst>
      <p:ext uri="{BB962C8B-B14F-4D97-AF65-F5344CB8AC3E}">
        <p14:creationId xmlns:p14="http://schemas.microsoft.com/office/powerpoint/2010/main" val="4424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Trip Planning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2802" r="41104" b="44626"/>
          <a:stretch/>
        </p:blipFill>
        <p:spPr>
          <a:xfrm>
            <a:off x="985682" y="1858295"/>
            <a:ext cx="6699778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Trip Planning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9" r="23212"/>
          <a:stretch/>
        </p:blipFill>
        <p:spPr>
          <a:xfrm>
            <a:off x="988140" y="1828800"/>
            <a:ext cx="6720114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Trip Planning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2996" b="29911"/>
          <a:stretch/>
        </p:blipFill>
        <p:spPr>
          <a:xfrm>
            <a:off x="838200" y="1926141"/>
            <a:ext cx="6420425" cy="46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Trip Planning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8" r="8042"/>
          <a:stretch/>
        </p:blipFill>
        <p:spPr>
          <a:xfrm>
            <a:off x="958646" y="1858297"/>
            <a:ext cx="6410475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Mobilize for Qatar: an International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7769"/>
            <a:ext cx="8458200" cy="4102530"/>
          </a:xfrm>
        </p:spPr>
        <p:txBody>
          <a:bodyPr anchor="t">
            <a:normAutofit/>
          </a:bodyPr>
          <a:lstStyle/>
          <a:p>
            <a:r>
              <a:rPr lang="en-US" dirty="0"/>
              <a:t>Prepare Qatar Integrated Public Transport Marketing Strategy &amp; Wayfinding Standards</a:t>
            </a:r>
          </a:p>
          <a:p>
            <a:r>
              <a:rPr lang="en-US" dirty="0"/>
              <a:t>Promote public transportation system </a:t>
            </a:r>
          </a:p>
          <a:p>
            <a:r>
              <a:rPr lang="en-US" dirty="0"/>
              <a:t>Increase resident and tourist ridership</a:t>
            </a:r>
          </a:p>
          <a:p>
            <a:r>
              <a:rPr lang="en-US" dirty="0"/>
              <a:t>Prepare Qatar to host 2022 FIFA World Cup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42" y="1859570"/>
            <a:ext cx="2765407" cy="1772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071" y="3736188"/>
            <a:ext cx="2233547" cy="22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GVB Trip Planning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r="43942" b="32376"/>
          <a:stretch/>
        </p:blipFill>
        <p:spPr>
          <a:xfrm>
            <a:off x="976663" y="1858297"/>
            <a:ext cx="6484617" cy="4846320"/>
          </a:xfrm>
          <a:prstGeom prst="rect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68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GVB Trip Planning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10794" r="17259" b="10265"/>
          <a:stretch/>
        </p:blipFill>
        <p:spPr>
          <a:xfrm>
            <a:off x="943897" y="1858296"/>
            <a:ext cx="6792685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43618" y="365260"/>
            <a:ext cx="3146639" cy="6127480"/>
            <a:chOff x="2184767" y="365260"/>
            <a:chExt cx="3146639" cy="6127480"/>
          </a:xfrm>
        </p:grpSpPr>
        <p:pic>
          <p:nvPicPr>
            <p:cNvPr id="7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35688" r="43871"/>
            <a:stretch>
              <a:fillRect/>
            </a:stretch>
          </p:blipFill>
          <p:spPr>
            <a:xfrm>
              <a:off x="3531942" y="365260"/>
              <a:ext cx="1799464" cy="6127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13050" t="14215" r="71143" b="8456"/>
            <a:stretch>
              <a:fillRect/>
            </a:stretch>
          </p:blipFill>
          <p:spPr>
            <a:xfrm>
              <a:off x="2184767" y="1901643"/>
              <a:ext cx="1018643" cy="3468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26605" r="52954"/>
            <a:stretch>
              <a:fillRect/>
            </a:stretch>
          </p:blipFill>
          <p:spPr>
            <a:xfrm>
              <a:off x="3048422" y="1006244"/>
              <a:ext cx="1499162" cy="510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729327"/>
            <a:ext cx="3146639" cy="209339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Real-Time Status Updates</a:t>
            </a:r>
          </a:p>
        </p:txBody>
      </p:sp>
    </p:spTree>
    <p:extLst>
      <p:ext uri="{BB962C8B-B14F-4D97-AF65-F5344CB8AC3E}">
        <p14:creationId xmlns:p14="http://schemas.microsoft.com/office/powerpoint/2010/main" val="8011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London Real-Time Status Updates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6060" b="14286"/>
          <a:stretch/>
        </p:blipFill>
        <p:spPr>
          <a:xfrm>
            <a:off x="1002891" y="1902541"/>
            <a:ext cx="6908800" cy="48463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88890" y="1902541"/>
            <a:ext cx="4622801" cy="484632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London Real-Time Status Updates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r="6438" b="1999"/>
          <a:stretch/>
        </p:blipFill>
        <p:spPr>
          <a:xfrm>
            <a:off x="1002891" y="1902541"/>
            <a:ext cx="7450523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Real-Time Status Updates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>
          <a:xfrm>
            <a:off x="973387" y="1858295"/>
            <a:ext cx="6733909" cy="4846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3393" y="1858295"/>
            <a:ext cx="6729984" cy="18142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GVB Real-Time Status Updates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4051"/>
            <a:ext cx="8120159" cy="4846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5" y="1814051"/>
            <a:ext cx="8120153" cy="33528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GVB Real-Time Status Updates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1858295"/>
            <a:ext cx="6887483" cy="484632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020664" y="4893289"/>
            <a:ext cx="3719053" cy="1006065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Route Change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LYNX Real-Time Status Updates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799"/>
            <a:ext cx="6544255" cy="4846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2119" y="1828799"/>
            <a:ext cx="6540336" cy="32366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5065486"/>
            <a:ext cx="4851690" cy="1537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LYNX Real-Time Status Updates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8295"/>
            <a:ext cx="627522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7" b="36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886857"/>
            <a:ext cx="12192000" cy="2496457"/>
          </a:xfrm>
          <a:prstGeom prst="rect">
            <a:avLst/>
          </a:prstGeom>
          <a:solidFill>
            <a:srgbClr val="00314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625549"/>
            <a:ext cx="12192000" cy="125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Qatar Integrated Public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Transport Communication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Best Practice</a:t>
            </a:r>
          </a:p>
        </p:txBody>
      </p:sp>
      <p:pic>
        <p:nvPicPr>
          <p:cNvPr id="21" name="Image" descr="Image"/>
          <p:cNvPicPr>
            <a:picLocks noChangeAspect="1"/>
          </p:cNvPicPr>
          <p:nvPr/>
        </p:nvPicPr>
        <p:blipFill>
          <a:blip r:embed="rId4"/>
          <a:srcRect t="20038" b="4183"/>
          <a:stretch>
            <a:fillRect/>
          </a:stretch>
        </p:blipFill>
        <p:spPr>
          <a:xfrm>
            <a:off x="9886051" y="5721818"/>
            <a:ext cx="2293249" cy="10655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66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43618" y="365260"/>
            <a:ext cx="3146639" cy="6127480"/>
            <a:chOff x="2184767" y="365260"/>
            <a:chExt cx="3146639" cy="6127480"/>
          </a:xfrm>
        </p:grpSpPr>
        <p:pic>
          <p:nvPicPr>
            <p:cNvPr id="7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35688" r="43871"/>
            <a:stretch>
              <a:fillRect/>
            </a:stretch>
          </p:blipFill>
          <p:spPr>
            <a:xfrm>
              <a:off x="3531942" y="365260"/>
              <a:ext cx="1799464" cy="6127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13050" t="14215" r="71143" b="8456"/>
            <a:stretch>
              <a:fillRect/>
            </a:stretch>
          </p:blipFill>
          <p:spPr>
            <a:xfrm>
              <a:off x="2184767" y="1901643"/>
              <a:ext cx="1018643" cy="3468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26605" r="52954"/>
            <a:stretch>
              <a:fillRect/>
            </a:stretch>
          </p:blipFill>
          <p:spPr>
            <a:xfrm>
              <a:off x="3048422" y="1006244"/>
              <a:ext cx="1499162" cy="510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729328"/>
            <a:ext cx="3146639" cy="1399344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Fare Purchases</a:t>
            </a:r>
          </a:p>
        </p:txBody>
      </p:sp>
    </p:spTree>
    <p:extLst>
      <p:ext uri="{BB962C8B-B14F-4D97-AF65-F5344CB8AC3E}">
        <p14:creationId xmlns:p14="http://schemas.microsoft.com/office/powerpoint/2010/main" val="9662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Fare Purchases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2" y="1843548"/>
            <a:ext cx="6662239" cy="484632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78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Fare Purchases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4362"/>
          <a:stretch/>
        </p:blipFill>
        <p:spPr>
          <a:xfrm>
            <a:off x="943897" y="1858296"/>
            <a:ext cx="6183087" cy="484632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23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1858296"/>
            <a:ext cx="6805354" cy="4846320"/>
          </a:xfrm>
          <a:prstGeom prst="rect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GVB Fare Purchases</a:t>
            </a:r>
          </a:p>
        </p:txBody>
      </p:sp>
    </p:spTree>
    <p:extLst>
      <p:ext uri="{BB962C8B-B14F-4D97-AF65-F5344CB8AC3E}">
        <p14:creationId xmlns:p14="http://schemas.microsoft.com/office/powerpoint/2010/main" val="16552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LYNX Fare Purchases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>
          <a:xfrm>
            <a:off x="943897" y="1858296"/>
            <a:ext cx="6158931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6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1858296"/>
            <a:ext cx="6783675" cy="484632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RTA Fare </a:t>
            </a:r>
            <a:r>
              <a:rPr lang="en-US" dirty="0"/>
              <a:t>Purchases</a:t>
            </a:r>
          </a:p>
        </p:txBody>
      </p:sp>
    </p:spTree>
    <p:extLst>
      <p:ext uri="{BB962C8B-B14F-4D97-AF65-F5344CB8AC3E}">
        <p14:creationId xmlns:p14="http://schemas.microsoft.com/office/powerpoint/2010/main" val="32546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43618" y="386904"/>
            <a:ext cx="4872916" cy="6084193"/>
            <a:chOff x="1454788" y="233588"/>
            <a:chExt cx="4872916" cy="6084193"/>
          </a:xfrm>
        </p:grpSpPr>
        <p:pic>
          <p:nvPicPr>
            <p:cNvPr id="7" name="GettyImages-810808280.jpeg" descr="GettyImages-810808280.jpeg"/>
            <p:cNvPicPr>
              <a:picLocks noChangeAspect="1"/>
            </p:cNvPicPr>
            <p:nvPr/>
          </p:nvPicPr>
          <p:blipFill>
            <a:blip r:embed="rId2"/>
            <a:srcRect l="29119" r="29119"/>
            <a:stretch>
              <a:fillRect/>
            </a:stretch>
          </p:blipFill>
          <p:spPr>
            <a:xfrm>
              <a:off x="2793049" y="233588"/>
              <a:ext cx="3534655" cy="56426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GettyImages-810808280.jpeg" descr="GettyImages-810808280.jpeg"/>
            <p:cNvPicPr>
              <a:picLocks noChangeAspect="1"/>
            </p:cNvPicPr>
            <p:nvPr/>
          </p:nvPicPr>
          <p:blipFill>
            <a:blip r:embed="rId2"/>
            <a:srcRect l="22833" t="3629" r="60084" b="2623"/>
            <a:stretch>
              <a:fillRect/>
            </a:stretch>
          </p:blipFill>
          <p:spPr>
            <a:xfrm>
              <a:off x="1454788" y="732444"/>
              <a:ext cx="1500257" cy="54891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GettyImages-810808280.jpeg" descr="GettyImages-810808280.jpeg"/>
            <p:cNvPicPr>
              <a:picLocks noChangeAspect="1"/>
            </p:cNvPicPr>
            <p:nvPr/>
          </p:nvPicPr>
          <p:blipFill>
            <a:blip r:embed="rId2"/>
            <a:srcRect l="35188" r="35188"/>
            <a:stretch>
              <a:fillRect/>
            </a:stretch>
          </p:blipFill>
          <p:spPr>
            <a:xfrm>
              <a:off x="2607649" y="540220"/>
              <a:ext cx="2567194" cy="577756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179253"/>
            <a:ext cx="4685971" cy="24994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32240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for London Accessibility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3897" y="1893864"/>
            <a:ext cx="5760720" cy="4775183"/>
            <a:chOff x="1828800" y="1828818"/>
            <a:chExt cx="5760720" cy="4775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1828818"/>
              <a:ext cx="5760719" cy="27377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47"/>
            <a:stretch/>
          </p:blipFill>
          <p:spPr>
            <a:xfrm>
              <a:off x="1828801" y="4566537"/>
              <a:ext cx="5760719" cy="203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4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Accessibility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44" y="1880728"/>
            <a:ext cx="5577840" cy="260731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63"/>
          <a:stretch/>
        </p:blipFill>
        <p:spPr>
          <a:xfrm>
            <a:off x="958644" y="4477624"/>
            <a:ext cx="5577840" cy="22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0728"/>
            <a:ext cx="6693558" cy="4846320"/>
          </a:xfrm>
          <a:prstGeom prst="rect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GVB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3230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Identify how public transport systems affect change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Identify how marketing generates ridership and reaches target audiences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Identify effective content strategies and media Identify methods unique to public transport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Real-time information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First-mile and last-mile connectivity</a:t>
            </a:r>
          </a:p>
        </p:txBody>
      </p:sp>
    </p:spTree>
    <p:extLst>
      <p:ext uri="{BB962C8B-B14F-4D97-AF65-F5344CB8AC3E}">
        <p14:creationId xmlns:p14="http://schemas.microsoft.com/office/powerpoint/2010/main" val="35863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r="2033"/>
          <a:stretch/>
        </p:blipFill>
        <p:spPr>
          <a:xfrm>
            <a:off x="838200" y="1880728"/>
            <a:ext cx="7315200" cy="484632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LYNX Accessibility</a:t>
            </a:r>
          </a:p>
        </p:txBody>
      </p:sp>
    </p:spTree>
    <p:extLst>
      <p:ext uri="{BB962C8B-B14F-4D97-AF65-F5344CB8AC3E}">
        <p14:creationId xmlns:p14="http://schemas.microsoft.com/office/powerpoint/2010/main" val="4064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43618" y="204293"/>
            <a:ext cx="4844975" cy="6449415"/>
            <a:chOff x="1334635" y="-857134"/>
            <a:chExt cx="5624327" cy="7486853"/>
          </a:xfrm>
        </p:grpSpPr>
        <p:pic>
          <p:nvPicPr>
            <p:cNvPr id="10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29198" r="29198"/>
            <a:stretch>
              <a:fillRect/>
            </a:stretch>
          </p:blipFill>
          <p:spPr>
            <a:xfrm>
              <a:off x="2897687" y="146337"/>
              <a:ext cx="4061275" cy="64833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16673" r="65174"/>
            <a:stretch>
              <a:fillRect/>
            </a:stretch>
          </p:blipFill>
          <p:spPr>
            <a:xfrm>
              <a:off x="1334635" y="-241162"/>
              <a:ext cx="1723776" cy="63069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35244" r="35244"/>
            <a:stretch>
              <a:fillRect/>
            </a:stretch>
          </p:blipFill>
          <p:spPr>
            <a:xfrm>
              <a:off x="2700678" y="-857134"/>
              <a:ext cx="2949674" cy="663834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179253"/>
            <a:ext cx="4685971" cy="24994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Tourist Information</a:t>
            </a:r>
          </a:p>
        </p:txBody>
      </p:sp>
    </p:spTree>
    <p:extLst>
      <p:ext uri="{BB962C8B-B14F-4D97-AF65-F5344CB8AC3E}">
        <p14:creationId xmlns:p14="http://schemas.microsoft.com/office/powerpoint/2010/main" val="7166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RATP Tourist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2"/>
          <a:stretch/>
        </p:blipFill>
        <p:spPr>
          <a:xfrm>
            <a:off x="838200" y="1879277"/>
            <a:ext cx="5776320" cy="4847771"/>
          </a:xfrm>
          <a:prstGeom prst="rect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02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 Communications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95133" y="0"/>
            <a:ext cx="3526872" cy="6867912"/>
            <a:chOff x="2184767" y="365260"/>
            <a:chExt cx="3146639" cy="6127480"/>
          </a:xfrm>
        </p:grpSpPr>
        <p:pic>
          <p:nvPicPr>
            <p:cNvPr id="7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35688" r="43871"/>
            <a:stretch>
              <a:fillRect/>
            </a:stretch>
          </p:blipFill>
          <p:spPr>
            <a:xfrm>
              <a:off x="3531942" y="365260"/>
              <a:ext cx="1799464" cy="6127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13050" t="14215" r="71143" b="8456"/>
            <a:stretch>
              <a:fillRect/>
            </a:stretch>
          </p:blipFill>
          <p:spPr>
            <a:xfrm>
              <a:off x="2184767" y="1901643"/>
              <a:ext cx="1018643" cy="3468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GettyImages-608867623.jpeg" descr="GettyImages-608867623.jpeg"/>
            <p:cNvPicPr>
              <a:picLocks noChangeAspect="1"/>
            </p:cNvPicPr>
            <p:nvPr/>
          </p:nvPicPr>
          <p:blipFill>
            <a:blip r:embed="rId2"/>
            <a:srcRect l="26605" r="52954"/>
            <a:stretch>
              <a:fillRect/>
            </a:stretch>
          </p:blipFill>
          <p:spPr>
            <a:xfrm>
              <a:off x="3048422" y="1006244"/>
              <a:ext cx="1499162" cy="510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95133" y="1901644"/>
            <a:ext cx="3655661" cy="34686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E-Newsletters &amp;</a:t>
            </a:r>
            <a:b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Email Alerts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947"/>
            <a:ext cx="1794891" cy="16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9277"/>
            <a:ext cx="6174218" cy="48463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London eNewsletters &amp; Email Alerts</a:t>
            </a:r>
          </a:p>
        </p:txBody>
      </p:sp>
    </p:spTree>
    <p:extLst>
      <p:ext uri="{BB962C8B-B14F-4D97-AF65-F5344CB8AC3E}">
        <p14:creationId xmlns:p14="http://schemas.microsoft.com/office/powerpoint/2010/main" val="36172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GVB eNewsletters &amp; Email Alerts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34633"/>
          <a:stretch/>
        </p:blipFill>
        <p:spPr>
          <a:xfrm>
            <a:off x="838200" y="1879277"/>
            <a:ext cx="6629121" cy="4297680"/>
          </a:xfrm>
          <a:prstGeom prst="rect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898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LYNX eNewsletters &amp; Email Alerts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6154"/>
          <a:stretch/>
        </p:blipFill>
        <p:spPr>
          <a:xfrm>
            <a:off x="838200" y="2076573"/>
            <a:ext cx="6675120" cy="32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43617" y="218940"/>
            <a:ext cx="3445402" cy="6465196"/>
            <a:chOff x="890581" y="218940"/>
            <a:chExt cx="3445402" cy="6465196"/>
          </a:xfrm>
        </p:grpSpPr>
        <p:pic>
          <p:nvPicPr>
            <p:cNvPr id="2" name="GettyImages-591404711.jpeg" descr="GettyImages-591404711.jpeg"/>
            <p:cNvPicPr>
              <a:picLocks noChangeAspect="1"/>
            </p:cNvPicPr>
            <p:nvPr/>
          </p:nvPicPr>
          <p:blipFill>
            <a:blip r:embed="rId2"/>
            <a:srcRect l="40655" t="24581" r="45058"/>
            <a:stretch>
              <a:fillRect/>
            </a:stretch>
          </p:blipFill>
          <p:spPr>
            <a:xfrm>
              <a:off x="2437342" y="218940"/>
              <a:ext cx="1898641" cy="6465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GettyImages-591404711.jpeg" descr="GettyImages-591404711.jpeg"/>
            <p:cNvPicPr>
              <a:picLocks noChangeAspect="1"/>
            </p:cNvPicPr>
            <p:nvPr/>
          </p:nvPicPr>
          <p:blipFill>
            <a:blip r:embed="rId2"/>
            <a:srcRect l="381" r="80675"/>
            <a:stretch>
              <a:fillRect/>
            </a:stretch>
          </p:blipFill>
          <p:spPr>
            <a:xfrm>
              <a:off x="890581" y="1085113"/>
              <a:ext cx="1389901" cy="4732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GettyImages-591404711.jpeg" descr="GettyImages-591404711.jpeg"/>
            <p:cNvPicPr>
              <a:picLocks noChangeAspect="1"/>
            </p:cNvPicPr>
            <p:nvPr/>
          </p:nvPicPr>
          <p:blipFill>
            <a:blip r:embed="rId3"/>
            <a:srcRect l="13495" t="646" r="67766" b="436"/>
            <a:stretch>
              <a:fillRect/>
            </a:stretch>
          </p:blipFill>
          <p:spPr>
            <a:xfrm>
              <a:off x="2007713" y="1555016"/>
              <a:ext cx="1113908" cy="3793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664934"/>
            <a:ext cx="3445401" cy="15281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Social Media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84" y="565776"/>
            <a:ext cx="2351280" cy="235128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84" y="3466683"/>
            <a:ext cx="2351280" cy="235128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66" y="565776"/>
            <a:ext cx="2351280" cy="235128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r="11366"/>
          <a:stretch/>
        </p:blipFill>
        <p:spPr>
          <a:xfrm>
            <a:off x="9259466" y="3466683"/>
            <a:ext cx="2351280" cy="2351280"/>
          </a:xfrm>
          <a:prstGeom prst="rect">
            <a:avLst/>
          </a:prstGeo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947"/>
            <a:ext cx="1794891" cy="16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>
          <a:xfrm>
            <a:off x="838200" y="2076573"/>
            <a:ext cx="6400800" cy="4207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>
          <a:xfrm>
            <a:off x="7513320" y="2076574"/>
            <a:ext cx="3017520" cy="1898468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>
          <a:xfrm>
            <a:off x="7513320" y="4133973"/>
            <a:ext cx="3017520" cy="2403566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London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817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0059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Research current practices by 5 public transport systems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Analyze third-party metrics and data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SimilarWeb.com (web and social traffic analytics)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Moz.com (backlinks and traffic sources)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Identify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0847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6573"/>
            <a:ext cx="6400800" cy="4334536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22" y="2076573"/>
            <a:ext cx="3017520" cy="1840074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London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33689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" b="16015"/>
          <a:stretch/>
        </p:blipFill>
        <p:spPr>
          <a:xfrm>
            <a:off x="838200" y="2076573"/>
            <a:ext cx="5943600" cy="4024811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LYNX Social Media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1036" r="1038" b="19963"/>
          <a:stretch/>
        </p:blipFill>
        <p:spPr>
          <a:xfrm>
            <a:off x="7056120" y="2076573"/>
            <a:ext cx="3840480" cy="39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76573"/>
            <a:ext cx="5943600" cy="401193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RTA Social Media</a:t>
            </a:r>
          </a:p>
        </p:txBody>
      </p:sp>
      <p:pic>
        <p:nvPicPr>
          <p:cNvPr id="6" name="Picture 5" descr="G:\Clients\Qatar MoTC (Ogilvy)\01. Project Management\Required Plans and Deliverables\Marketing Plan and Best Practices Report\Dubai\RTA Facebook Holiday Schedul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28"/>
          <a:stretch/>
        </p:blipFill>
        <p:spPr bwMode="auto">
          <a:xfrm>
            <a:off x="7169332" y="2076573"/>
            <a:ext cx="2909851" cy="4023360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44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Partnerships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43618" y="204293"/>
            <a:ext cx="4844975" cy="6449415"/>
            <a:chOff x="1334635" y="-857134"/>
            <a:chExt cx="5624327" cy="7486853"/>
          </a:xfrm>
        </p:grpSpPr>
        <p:pic>
          <p:nvPicPr>
            <p:cNvPr id="10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29198" r="29198"/>
            <a:stretch>
              <a:fillRect/>
            </a:stretch>
          </p:blipFill>
          <p:spPr>
            <a:xfrm>
              <a:off x="2897687" y="146337"/>
              <a:ext cx="4061275" cy="64833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16673" r="65174"/>
            <a:stretch>
              <a:fillRect/>
            </a:stretch>
          </p:blipFill>
          <p:spPr>
            <a:xfrm>
              <a:off x="1334635" y="-241162"/>
              <a:ext cx="1723776" cy="63069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35244" r="35244"/>
            <a:stretch>
              <a:fillRect/>
            </a:stretch>
          </p:blipFill>
          <p:spPr>
            <a:xfrm>
              <a:off x="2700678" y="-857134"/>
              <a:ext cx="2949674" cy="663834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179253"/>
            <a:ext cx="4844975" cy="24994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Tourism Industry</a:t>
            </a:r>
          </a:p>
        </p:txBody>
      </p:sp>
    </p:spTree>
    <p:extLst>
      <p:ext uri="{BB962C8B-B14F-4D97-AF65-F5344CB8AC3E}">
        <p14:creationId xmlns:p14="http://schemas.microsoft.com/office/powerpoint/2010/main" val="17023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RTA &amp; Tourism Industry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3" y="2076572"/>
            <a:ext cx="5856730" cy="464701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159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RTA &amp; Tourism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2"/>
          <a:stretch/>
        </p:blipFill>
        <p:spPr>
          <a:xfrm>
            <a:off x="838200" y="2076572"/>
            <a:ext cx="4572000" cy="3301994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/>
          <a:stretch/>
        </p:blipFill>
        <p:spPr>
          <a:xfrm>
            <a:off x="5775960" y="2076572"/>
            <a:ext cx="4572000" cy="331718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35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6572"/>
            <a:ext cx="7934014" cy="460444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RTA &amp; Tourism Industry</a:t>
            </a:r>
          </a:p>
        </p:txBody>
      </p:sp>
    </p:spTree>
    <p:extLst>
      <p:ext uri="{BB962C8B-B14F-4D97-AF65-F5344CB8AC3E}">
        <p14:creationId xmlns:p14="http://schemas.microsoft.com/office/powerpoint/2010/main" val="31645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43618" y="204293"/>
            <a:ext cx="4844975" cy="6449415"/>
            <a:chOff x="1334635" y="-857134"/>
            <a:chExt cx="5624327" cy="7486853"/>
          </a:xfrm>
        </p:grpSpPr>
        <p:pic>
          <p:nvPicPr>
            <p:cNvPr id="10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29198" r="29198"/>
            <a:stretch>
              <a:fillRect/>
            </a:stretch>
          </p:blipFill>
          <p:spPr>
            <a:xfrm>
              <a:off x="2897687" y="146337"/>
              <a:ext cx="4061275" cy="64833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16673" r="65174"/>
            <a:stretch>
              <a:fillRect/>
            </a:stretch>
          </p:blipFill>
          <p:spPr>
            <a:xfrm>
              <a:off x="1334635" y="-241162"/>
              <a:ext cx="1723776" cy="63069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GettyImages-163070029.jpeg" descr="GettyImages-163070029.jpeg"/>
            <p:cNvPicPr>
              <a:picLocks noChangeAspect="1"/>
            </p:cNvPicPr>
            <p:nvPr/>
          </p:nvPicPr>
          <p:blipFill>
            <a:blip r:embed="rId2"/>
            <a:srcRect l="35244" r="35244"/>
            <a:stretch>
              <a:fillRect/>
            </a:stretch>
          </p:blipFill>
          <p:spPr>
            <a:xfrm>
              <a:off x="2700678" y="-857134"/>
              <a:ext cx="2949674" cy="663834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179253"/>
            <a:ext cx="4685971" cy="24994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Earned Media</a:t>
            </a:r>
          </a:p>
        </p:txBody>
      </p:sp>
    </p:spTree>
    <p:extLst>
      <p:ext uri="{BB962C8B-B14F-4D97-AF65-F5344CB8AC3E}">
        <p14:creationId xmlns:p14="http://schemas.microsoft.com/office/powerpoint/2010/main" val="7975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London Earned Media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960"/>
          <a:stretch/>
        </p:blipFill>
        <p:spPr>
          <a:xfrm>
            <a:off x="838199" y="2076572"/>
            <a:ext cx="7246675" cy="4604447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595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Criteria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World-class public transport system</a:t>
            </a:r>
          </a:p>
          <a:p>
            <a:r>
              <a:rPr lang="en-US" dirty="0"/>
              <a:t>Hosted a major international sporting event</a:t>
            </a:r>
          </a:p>
          <a:p>
            <a:r>
              <a:rPr lang="en-US" dirty="0"/>
              <a:t>Tourism destination</a:t>
            </a:r>
          </a:p>
          <a:p>
            <a:r>
              <a:rPr lang="en-US" dirty="0"/>
              <a:t>Bi-lingual or multi-lingual ridership base</a:t>
            </a:r>
          </a:p>
          <a:p>
            <a:r>
              <a:rPr lang="en-US" dirty="0"/>
              <a:t>Digital and mobile tools</a:t>
            </a:r>
          </a:p>
          <a:p>
            <a:r>
              <a:rPr lang="en-US" dirty="0"/>
              <a:t>Real-time data</a:t>
            </a:r>
          </a:p>
        </p:txBody>
      </p:sp>
    </p:spTree>
    <p:extLst>
      <p:ext uri="{BB962C8B-B14F-4D97-AF65-F5344CB8AC3E}">
        <p14:creationId xmlns:p14="http://schemas.microsoft.com/office/powerpoint/2010/main" val="29692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15"/>
          <a:stretch/>
        </p:blipFill>
        <p:spPr>
          <a:xfrm>
            <a:off x="838199" y="2076572"/>
            <a:ext cx="7653403" cy="4430417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London Earned Media</a:t>
            </a:r>
          </a:p>
        </p:txBody>
      </p:sp>
    </p:spTree>
    <p:extLst>
      <p:ext uri="{BB962C8B-B14F-4D97-AF65-F5344CB8AC3E}">
        <p14:creationId xmlns:p14="http://schemas.microsoft.com/office/powerpoint/2010/main" val="40346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RTA Earned Media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72993"/>
            <a:ext cx="8389702" cy="4431045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156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43618" y="386904"/>
            <a:ext cx="4872916" cy="6084193"/>
            <a:chOff x="1454788" y="233588"/>
            <a:chExt cx="4872916" cy="6084193"/>
          </a:xfrm>
        </p:grpSpPr>
        <p:pic>
          <p:nvPicPr>
            <p:cNvPr id="7" name="GettyImages-810808280.jpeg" descr="GettyImages-810808280.jpeg"/>
            <p:cNvPicPr>
              <a:picLocks noChangeAspect="1"/>
            </p:cNvPicPr>
            <p:nvPr/>
          </p:nvPicPr>
          <p:blipFill>
            <a:blip r:embed="rId2"/>
            <a:srcRect l="29119" r="29119"/>
            <a:stretch>
              <a:fillRect/>
            </a:stretch>
          </p:blipFill>
          <p:spPr>
            <a:xfrm>
              <a:off x="2793049" y="233588"/>
              <a:ext cx="3534655" cy="56426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GettyImages-810808280.jpeg" descr="GettyImages-810808280.jpeg"/>
            <p:cNvPicPr>
              <a:picLocks noChangeAspect="1"/>
            </p:cNvPicPr>
            <p:nvPr/>
          </p:nvPicPr>
          <p:blipFill>
            <a:blip r:embed="rId2"/>
            <a:srcRect l="22833" t="3629" r="60084" b="2623"/>
            <a:stretch>
              <a:fillRect/>
            </a:stretch>
          </p:blipFill>
          <p:spPr>
            <a:xfrm>
              <a:off x="1454788" y="732444"/>
              <a:ext cx="1500257" cy="54891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GettyImages-810808280.jpeg" descr="GettyImages-810808280.jpeg"/>
            <p:cNvPicPr>
              <a:picLocks noChangeAspect="1"/>
            </p:cNvPicPr>
            <p:nvPr/>
          </p:nvPicPr>
          <p:blipFill>
            <a:blip r:embed="rId2"/>
            <a:srcRect l="35188" r="35188"/>
            <a:stretch>
              <a:fillRect/>
            </a:stretch>
          </p:blipFill>
          <p:spPr>
            <a:xfrm>
              <a:off x="2607649" y="540220"/>
              <a:ext cx="2567194" cy="577756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1843618" y="2179253"/>
            <a:ext cx="4685971" cy="249949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Mobile Applications &amp; Real-Time Data</a:t>
            </a:r>
          </a:p>
        </p:txBody>
      </p:sp>
    </p:spTree>
    <p:extLst>
      <p:ext uri="{BB962C8B-B14F-4D97-AF65-F5344CB8AC3E}">
        <p14:creationId xmlns:p14="http://schemas.microsoft.com/office/powerpoint/2010/main" val="36152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London Mobile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" r="1"/>
          <a:stretch/>
        </p:blipFill>
        <p:spPr bwMode="auto">
          <a:xfrm>
            <a:off x="838195" y="2072992"/>
            <a:ext cx="4158674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868" y="2072991"/>
            <a:ext cx="4155208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89" r="2560"/>
          <a:stretch/>
        </p:blipFill>
        <p:spPr bwMode="auto">
          <a:xfrm>
            <a:off x="9225844" y="2072991"/>
            <a:ext cx="2060866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42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RATP Mobile App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38192" y="2072992"/>
            <a:ext cx="10480521" cy="3566160"/>
            <a:chOff x="2129246" y="3516085"/>
            <a:chExt cx="5374640" cy="1828800"/>
          </a:xfrm>
        </p:grpSpPr>
        <p:pic>
          <p:nvPicPr>
            <p:cNvPr id="10" name="Picture 9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246" y="3516085"/>
              <a:ext cx="2214880" cy="1828800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4126" y="3516085"/>
              <a:ext cx="2138045" cy="1828800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951"/>
            <a:stretch/>
          </p:blipFill>
          <p:spPr bwMode="auto">
            <a:xfrm>
              <a:off x="6482171" y="3516085"/>
              <a:ext cx="1021715" cy="18288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46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GVB Mobile App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2071786"/>
            <a:ext cx="67272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40080" y="2071786"/>
            <a:ext cx="8633197" cy="3657600"/>
            <a:chOff x="2210797" y="2968897"/>
            <a:chExt cx="3884930" cy="1645920"/>
          </a:xfrm>
        </p:grpSpPr>
        <p:pic>
          <p:nvPicPr>
            <p:cNvPr id="5" name="Picture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797" y="2968897"/>
              <a:ext cx="1964690" cy="164592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5487" y="2968897"/>
              <a:ext cx="1920240" cy="1645920"/>
            </a:xfrm>
            <a:prstGeom prst="rect">
              <a:avLst/>
            </a:prstGeom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LYNX Mobile App</a:t>
            </a:r>
          </a:p>
        </p:txBody>
      </p:sp>
    </p:spTree>
    <p:extLst>
      <p:ext uri="{BB962C8B-B14F-4D97-AF65-F5344CB8AC3E}">
        <p14:creationId xmlns:p14="http://schemas.microsoft.com/office/powerpoint/2010/main" val="31481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Paid Media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Metrics &amp;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Overall success</a:t>
            </a:r>
          </a:p>
          <a:p>
            <a:pPr lvl="1"/>
            <a:r>
              <a:rPr lang="en-US" dirty="0"/>
              <a:t>Ridership numbers</a:t>
            </a:r>
          </a:p>
          <a:p>
            <a:pPr lvl="1"/>
            <a:r>
              <a:rPr lang="en-US" dirty="0"/>
              <a:t>Revenue</a:t>
            </a:r>
          </a:p>
          <a:p>
            <a:r>
              <a:rPr lang="en-US" dirty="0"/>
              <a:t>Public Awareness</a:t>
            </a:r>
          </a:p>
          <a:p>
            <a:pPr lvl="1"/>
            <a:r>
              <a:rPr lang="en-US" dirty="0"/>
              <a:t>Focus groups</a:t>
            </a:r>
          </a:p>
          <a:p>
            <a:pPr lvl="1"/>
            <a:r>
              <a:rPr lang="en-US" dirty="0"/>
              <a:t>Opinion surveys</a:t>
            </a:r>
          </a:p>
          <a:p>
            <a:pPr lvl="1"/>
            <a:r>
              <a:rPr lang="en-US" dirty="0"/>
              <a:t>News media monitoring</a:t>
            </a:r>
          </a:p>
          <a:p>
            <a:r>
              <a:rPr lang="en-US" dirty="0"/>
              <a:t>Ridership Tools</a:t>
            </a:r>
          </a:p>
          <a:p>
            <a:pPr lvl="1"/>
            <a:r>
              <a:rPr lang="en-US" dirty="0"/>
              <a:t>Google Analytics</a:t>
            </a:r>
          </a:p>
          <a:p>
            <a:pPr lvl="1"/>
            <a:r>
              <a:rPr lang="en-US" dirty="0"/>
              <a:t>Online feedback</a:t>
            </a:r>
          </a:p>
          <a:p>
            <a:r>
              <a:rPr lang="en-US" dirty="0"/>
              <a:t>Real-time Information</a:t>
            </a:r>
          </a:p>
          <a:p>
            <a:pPr lvl="1"/>
            <a:r>
              <a:rPr lang="en-US" dirty="0"/>
              <a:t>Google Analytics (mobile app)</a:t>
            </a:r>
          </a:p>
          <a:p>
            <a:pPr lvl="1"/>
            <a:r>
              <a:rPr lang="en-US" dirty="0"/>
              <a:t>Social media monitoring</a:t>
            </a:r>
          </a:p>
        </p:txBody>
      </p:sp>
    </p:spTree>
    <p:extLst>
      <p:ext uri="{BB962C8B-B14F-4D97-AF65-F5344CB8AC3E}">
        <p14:creationId xmlns:p14="http://schemas.microsoft.com/office/powerpoint/2010/main" val="15804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Analysis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Global-5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9475E-C245-463A-9B14-23B2F793B57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2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Public Transit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t="2694"/>
          <a:stretch/>
        </p:blipFill>
        <p:spPr>
          <a:xfrm>
            <a:off x="975981" y="1866122"/>
            <a:ext cx="1828800" cy="5730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661" y="2597642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4541" y="2597642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0"/>
          <a:stretch/>
        </p:blipFill>
        <p:spPr>
          <a:xfrm>
            <a:off x="7285341" y="1866122"/>
            <a:ext cx="1828800" cy="517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27500" r="5309" b="26866"/>
          <a:stretch/>
        </p:blipFill>
        <p:spPr>
          <a:xfrm>
            <a:off x="5182221" y="1683242"/>
            <a:ext cx="1828800" cy="929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/>
          <a:stretch/>
        </p:blipFill>
        <p:spPr>
          <a:xfrm>
            <a:off x="9385971" y="1774682"/>
            <a:ext cx="1828800" cy="788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1" y="1774682"/>
            <a:ext cx="1828800" cy="737492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03691" y="2647517"/>
            <a:ext cx="1828800" cy="3931920"/>
          </a:xfrm>
        </p:spPr>
        <p:txBody>
          <a:bodyPr lIns="0" rIns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Didot"/>
              </a:rPr>
              <a:t>London, England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Didot"/>
              </a:rPr>
              <a:t>United Kingdom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solidFill>
                <a:schemeClr val="tx1"/>
              </a:solidFill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Transport for London (TfL)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solidFill>
                <a:schemeClr val="tx1"/>
              </a:solidFill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TfL is part of the Greater London Authority which owns and operates 12 public transportation services for the City of London and 32 boroughs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solidFill>
                <a:schemeClr val="tx1"/>
              </a:solidFill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London Underground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London Overground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London Buses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TfL Rail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Docklands Light Railway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London Trams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London River Services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London Dial-a-Ride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Victoria Coach Station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Santander Cycles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Emirates Air Line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79101" y="2689082"/>
            <a:ext cx="187452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Paris, Île-de-France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100" dirty="0">
                <a:latin typeface="Didot"/>
                <a:ea typeface="Didot" charset="0"/>
                <a:cs typeface="Didot" charset="0"/>
              </a:rPr>
              <a:t>Régie Autonome des Transports Parisiens (RATP)</a:t>
            </a: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latin typeface="Didot"/>
                <a:ea typeface="Didot" charset="0"/>
                <a:cs typeface="Didot" charset="0"/>
              </a:rPr>
              <a:t>RATP (Autonomous Operator of Parisian Transports in English) is a state-owned company which operates 6 public transportation services for the city of Paris and surrounding Île-de-France region on behalf of Île-de-France </a:t>
            </a:r>
            <a:r>
              <a:rPr lang="en-US" sz="1100" dirty="0" err="1">
                <a:latin typeface="Didot"/>
                <a:ea typeface="Didot" charset="0"/>
                <a:cs typeface="Didot" charset="0"/>
              </a:rPr>
              <a:t>Mobilités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, the transit authority for the Paris region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Metro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>
                <a:latin typeface="Didot"/>
                <a:ea typeface="Didot" charset="0"/>
                <a:cs typeface="Didot" charset="0"/>
              </a:rPr>
              <a:t>Réseau</a:t>
            </a:r>
            <a:r>
              <a:rPr lang="en-US" sz="1000" dirty="0">
                <a:latin typeface="Didot"/>
                <a:ea typeface="Didot" charset="0"/>
                <a:cs typeface="Didot" charset="0"/>
              </a:rPr>
              <a:t> Express </a:t>
            </a:r>
            <a:r>
              <a:rPr lang="en-US" sz="1000" dirty="0" err="1">
                <a:latin typeface="Didot"/>
                <a:ea typeface="Didot" charset="0"/>
                <a:cs typeface="Didot" charset="0"/>
              </a:rPr>
              <a:t>Régional</a:t>
            </a:r>
            <a:r>
              <a:rPr lang="en-US" sz="1000" dirty="0">
                <a:latin typeface="Didot"/>
                <a:ea typeface="Didot" charset="0"/>
                <a:cs typeface="Didot" charset="0"/>
              </a:rPr>
              <a:t> (RER)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Tramway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>
                <a:latin typeface="Didot"/>
                <a:ea typeface="Didot" charset="0"/>
                <a:cs typeface="Didot" charset="0"/>
              </a:rPr>
              <a:t>Transilien</a:t>
            </a:r>
            <a:r>
              <a:rPr lang="en-US" sz="1000" dirty="0">
                <a:latin typeface="Didot"/>
                <a:ea typeface="Didot" charset="0"/>
                <a:cs typeface="Didot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Bus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 err="1">
                <a:latin typeface="Didot"/>
                <a:ea typeface="Didot" charset="0"/>
                <a:cs typeface="Didot" charset="0"/>
              </a:rPr>
              <a:t>Noctilien</a:t>
            </a:r>
            <a:endParaRPr lang="en-US" sz="1000" dirty="0">
              <a:latin typeface="Didot"/>
              <a:ea typeface="Didot" charset="0"/>
              <a:cs typeface="Dido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0781" y="2612792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82221" y="2689082"/>
            <a:ext cx="182880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Amsterdam, Holland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Netherlands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100" dirty="0">
                <a:latin typeface="Didot"/>
                <a:ea typeface="Didot" charset="0"/>
                <a:cs typeface="Didot" charset="0"/>
              </a:rPr>
              <a:t>Gemeentelijk </a:t>
            </a:r>
            <a:r>
              <a:rPr lang="fr-FR" sz="1100" dirty="0" err="1">
                <a:latin typeface="Didot"/>
                <a:ea typeface="Didot" charset="0"/>
                <a:cs typeface="Didot" charset="0"/>
              </a:rPr>
              <a:t>Vervoerbedrijf</a:t>
            </a:r>
            <a:r>
              <a:rPr lang="fr-FR" sz="1100" dirty="0">
                <a:latin typeface="Didot"/>
                <a:ea typeface="Didot" charset="0"/>
                <a:cs typeface="Didot" charset="0"/>
              </a:rPr>
              <a:t> (GVB)</a:t>
            </a: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latin typeface="Didot"/>
                <a:ea typeface="Didot" charset="0"/>
                <a:cs typeface="Didot" charset="0"/>
              </a:rPr>
              <a:t>GVB (Municipal Transport Company in English) is a private corporation wholly owned by the city of Amsterdam that operates 5 public transportation services for the city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Subway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Tram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Train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Bus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latin typeface="Didot"/>
                <a:ea typeface="Didot" charset="0"/>
                <a:cs typeface="Didot" charset="0"/>
              </a:rPr>
              <a:t>Ferry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93901" y="2597642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285341" y="2689082"/>
            <a:ext cx="182880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Dubai, Emirate of Dubai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United Arab Emirates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latin typeface="Didot"/>
                <a:ea typeface="Didot" charset="0"/>
                <a:cs typeface="Didot" charset="0"/>
              </a:rPr>
              <a:t>Roads and Transport Authority (RTA</a:t>
            </a:r>
            <a:r>
              <a:rPr lang="fr-FR" sz="1100" dirty="0">
                <a:latin typeface="Didot"/>
                <a:ea typeface="Didot" charset="0"/>
                <a:cs typeface="Didot" charset="0"/>
              </a:rPr>
              <a:t>)</a:t>
            </a: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latin typeface="Didot"/>
                <a:ea typeface="Didot" charset="0"/>
                <a:cs typeface="Didot" charset="0"/>
              </a:rPr>
              <a:t>RTA is the government transportation authority for the city of Dubai which operates 5 public transportation services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Didot"/>
                <a:ea typeface="Didot" charset="0"/>
                <a:cs typeface="Didot" charset="0"/>
              </a:rPr>
              <a:t>Metro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Didot"/>
                <a:ea typeface="Didot" charset="0"/>
                <a:cs typeface="Didot" charset="0"/>
              </a:rPr>
              <a:t>Tram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Didot"/>
                <a:ea typeface="Didot" charset="0"/>
                <a:cs typeface="Didot" charset="0"/>
              </a:rPr>
              <a:t>Marine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Didot"/>
                <a:ea typeface="Didot" charset="0"/>
                <a:cs typeface="Didot" charset="0"/>
              </a:rPr>
              <a:t>Bus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Didot"/>
                <a:ea typeface="Didot" charset="0"/>
                <a:cs typeface="Didot" charset="0"/>
              </a:rPr>
              <a:t>Taxi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97021" y="2597642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9388461" y="2689082"/>
            <a:ext cx="182880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Orlando, Florida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United States of America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latin typeface="Didot"/>
                <a:ea typeface="Didot" charset="0"/>
                <a:cs typeface="Didot" charset="0"/>
              </a:rPr>
              <a:t>LYNX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>
                <a:latin typeface="Didot"/>
                <a:ea typeface="Didot" charset="0"/>
                <a:cs typeface="Didot" charset="0"/>
              </a:rPr>
              <a:t>LYNX is a public bus system owned and operated by the Central Florida Regional Transportation Authority which provides service throughout Orange, Seminole and Osceola counties, and limited service in Polk county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Didot"/>
                <a:ea typeface="Didot" charset="0"/>
                <a:cs typeface="Didot" charset="0"/>
              </a:rPr>
              <a:t>Bus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000" dirty="0">
              <a:latin typeface="Didot"/>
              <a:ea typeface="Didot" charset="0"/>
              <a:cs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683985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Develop stories that are +/- 200 words with professional visuals for each story (photos or graphics) with no more than five stories per issue</a:t>
            </a:r>
          </a:p>
          <a:p>
            <a:r>
              <a:rPr lang="en-US" sz="2400" dirty="0"/>
              <a:t>Include links to website tools</a:t>
            </a:r>
          </a:p>
          <a:p>
            <a:r>
              <a:rPr lang="en-US" sz="2400" dirty="0"/>
              <a:t>Newsletter content should also have a home on the website and be easily sharable via social media</a:t>
            </a:r>
          </a:p>
          <a:p>
            <a:r>
              <a:rPr lang="en-US" sz="2400" dirty="0"/>
              <a:t>Share newsletter articles via owned social media</a:t>
            </a:r>
          </a:p>
        </p:txBody>
      </p:sp>
      <p:grpSp>
        <p:nvGrpSpPr>
          <p:cNvPr id="562" name="Group 562"/>
          <p:cNvGrpSpPr/>
          <p:nvPr/>
        </p:nvGrpSpPr>
        <p:grpSpPr>
          <a:xfrm>
            <a:off x="7875993" y="1885266"/>
            <a:ext cx="4053943" cy="4189254"/>
            <a:chOff x="203010" y="205939"/>
            <a:chExt cx="12351064" cy="12763314"/>
          </a:xfrm>
        </p:grpSpPr>
        <p:pic>
          <p:nvPicPr>
            <p:cNvPr id="560" name="image46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010" y="205939"/>
              <a:ext cx="4227316" cy="4910075"/>
            </a:xfrm>
            <a:prstGeom prst="rect">
              <a:avLst/>
            </a:prstGeom>
            <a:ln w="9525" cap="flat">
              <a:noFill/>
              <a:prstDash val="solid"/>
              <a:round/>
            </a:ln>
            <a:effectLst/>
          </p:spPr>
        </p:pic>
        <p:pic>
          <p:nvPicPr>
            <p:cNvPr id="561" name="image47.png"/>
            <p:cNvPicPr>
              <a:picLocks noChangeAspect="1"/>
            </p:cNvPicPr>
            <p:nvPr/>
          </p:nvPicPr>
          <p:blipFill>
            <a:blip r:embed="rId3"/>
            <a:srcRect t="3472"/>
            <a:stretch>
              <a:fillRect/>
            </a:stretch>
          </p:blipFill>
          <p:spPr>
            <a:xfrm>
              <a:off x="203199" y="5131204"/>
              <a:ext cx="12350875" cy="7838049"/>
            </a:xfrm>
            <a:prstGeom prst="rect">
              <a:avLst/>
            </a:prstGeom>
            <a:ln w="9525" cap="flat">
              <a:noFill/>
              <a:prstDash val="solid"/>
              <a:round/>
            </a:ln>
            <a:effectLst/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eNewsletter</a:t>
            </a:r>
            <a:r>
              <a:rPr lang="en-US" dirty="0"/>
              <a:t> Best Practice</a:t>
            </a:r>
          </a:p>
        </p:txBody>
      </p:sp>
    </p:spTree>
    <p:extLst>
      <p:ext uri="{BB962C8B-B14F-4D97-AF65-F5344CB8AC3E}">
        <p14:creationId xmlns:p14="http://schemas.microsoft.com/office/powerpoint/2010/main" val="31982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r="10238" b="2907"/>
          <a:stretch/>
        </p:blipFill>
        <p:spPr>
          <a:xfrm>
            <a:off x="7254974" y="2043338"/>
            <a:ext cx="4572000" cy="3853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6215743" cy="435133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Create a unified social media presence with one Qatar public transport account on each social network</a:t>
            </a:r>
          </a:p>
          <a:p>
            <a:r>
              <a:rPr lang="en-US" sz="2400" dirty="0"/>
              <a:t>Create a social media editorial calendar and plan content in advance</a:t>
            </a:r>
          </a:p>
          <a:p>
            <a:r>
              <a:rPr lang="en-US" sz="2400" dirty="0"/>
              <a:t>Secure resources for imagery and content</a:t>
            </a:r>
          </a:p>
          <a:p>
            <a:r>
              <a:rPr lang="en-US" sz="2400" dirty="0"/>
              <a:t>Share less time-dependent news (news releases, marketing messages, etc.) via Facebook and Instagram</a:t>
            </a:r>
          </a:p>
          <a:p>
            <a:r>
              <a:rPr lang="en-US" sz="2400" dirty="0"/>
              <a:t>Develop a real-time alert system for Twitter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Best Practice</a:t>
            </a:r>
          </a:p>
        </p:txBody>
      </p:sp>
    </p:spTree>
    <p:extLst>
      <p:ext uri="{BB962C8B-B14F-4D97-AF65-F5344CB8AC3E}">
        <p14:creationId xmlns:p14="http://schemas.microsoft.com/office/powerpoint/2010/main" val="5900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743494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Create or contract with a B2B outreach specialist to develop a full-scale B2B outreach program</a:t>
            </a:r>
          </a:p>
          <a:p>
            <a:r>
              <a:rPr lang="en-US" sz="2400" dirty="0"/>
              <a:t>Workplace public transport rider/customer recruitment presentations</a:t>
            </a:r>
          </a:p>
          <a:p>
            <a:r>
              <a:rPr lang="en-US" sz="2400" dirty="0"/>
              <a:t>Exhibits at workplace events (health fairs, employee picnics, building lobbies during morning/afternoon rush, etc.)</a:t>
            </a:r>
          </a:p>
          <a:p>
            <a:r>
              <a:rPr lang="en-US" sz="2400" dirty="0"/>
              <a:t>Public transport training program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B2B Best Practice</a:t>
            </a:r>
          </a:p>
        </p:txBody>
      </p:sp>
      <p:pic>
        <p:nvPicPr>
          <p:cNvPr id="6" name="image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856" y="1860820"/>
            <a:ext cx="3996493" cy="1040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856" y="3021294"/>
            <a:ext cx="3996493" cy="3035949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9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6244771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Create an on-line newsroom on the unified public transport website</a:t>
            </a:r>
          </a:p>
          <a:p>
            <a:pPr lvl="1"/>
            <a:r>
              <a:rPr lang="en-US" sz="2000" dirty="0"/>
              <a:t>Hard news: impactful stories that are up-to-the-minute and require immediate reporting</a:t>
            </a:r>
          </a:p>
          <a:p>
            <a:pPr lvl="1"/>
            <a:r>
              <a:rPr lang="en-US" sz="2000" dirty="0"/>
              <a:t>Soft news: features and human interest stories, and marketing pieces</a:t>
            </a:r>
          </a:p>
          <a:p>
            <a:r>
              <a:rPr lang="en-US" sz="2400" dirty="0"/>
              <a:t>The newsroom should be full multimedia</a:t>
            </a:r>
          </a:p>
          <a:p>
            <a:r>
              <a:rPr lang="en-US" sz="2400" dirty="0"/>
              <a:t>Create a way for reporters to receive push notifications (emails) from the newsroom when new content is added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On-line Newsroom Best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0"/>
          <a:stretch/>
        </p:blipFill>
        <p:spPr>
          <a:xfrm>
            <a:off x="7034494" y="2026331"/>
            <a:ext cx="4922521" cy="36576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5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7884886" cy="4351338"/>
          </a:xfrm>
        </p:spPr>
        <p:txBody>
          <a:bodyPr>
            <a:normAutofit/>
          </a:bodyPr>
          <a:lstStyle/>
          <a:p>
            <a:r>
              <a:rPr lang="en-US" dirty="0"/>
              <a:t>Create one mobile application with multiple tools for riders</a:t>
            </a:r>
          </a:p>
          <a:p>
            <a:pPr lvl="1"/>
            <a:r>
              <a:rPr lang="en-US" dirty="0"/>
              <a:t>Trip Planning</a:t>
            </a:r>
          </a:p>
          <a:p>
            <a:pPr lvl="1"/>
            <a:r>
              <a:rPr lang="en-US" dirty="0"/>
              <a:t>Fare Purchasing</a:t>
            </a:r>
          </a:p>
          <a:p>
            <a:pPr lvl="1"/>
            <a:r>
              <a:rPr lang="en-US" dirty="0"/>
              <a:t>Real-time Arrival/Departure Information</a:t>
            </a:r>
          </a:p>
          <a:p>
            <a:pPr lvl="1"/>
            <a:r>
              <a:rPr lang="en-US" dirty="0"/>
              <a:t>Safety, Security and System Alerts</a:t>
            </a:r>
          </a:p>
          <a:p>
            <a:pPr lvl="1"/>
            <a:r>
              <a:rPr lang="en-US" dirty="0"/>
              <a:t>Tourism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 Best Practice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" r="50726"/>
          <a:stretch/>
        </p:blipFill>
        <p:spPr bwMode="auto">
          <a:xfrm>
            <a:off x="8702033" y="1989614"/>
            <a:ext cx="2196089" cy="4023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16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07203" y="2011605"/>
            <a:ext cx="9669652" cy="43513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Qatar Ministry of Transport and Communications  (MoTC)</a:t>
            </a:r>
          </a:p>
          <a:p>
            <a:r>
              <a:rPr lang="en-US" dirty="0"/>
              <a:t>Public bus ridership in Qatar has risen by 40% between 2015 and 2018 according the MoTC</a:t>
            </a:r>
          </a:p>
          <a:p>
            <a:r>
              <a:rPr lang="en-US" dirty="0"/>
              <a:t>MoTC attributes this to “significant enhancement works” carried out by the ministry “to boost the performance efficiency of the public bus service and increase ridership, in co-ordination with Mowasalat (</a:t>
            </a:r>
            <a:r>
              <a:rPr lang="en-US" dirty="0" err="1"/>
              <a:t>Karwa</a:t>
            </a:r>
            <a:r>
              <a:rPr lang="en-US" dirty="0"/>
              <a:t>).”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Metrics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48" y="2286141"/>
            <a:ext cx="213939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23" y="3657741"/>
            <a:ext cx="1463040" cy="1468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33322" r="21597" b="32834"/>
          <a:stretch/>
        </p:blipFill>
        <p:spPr>
          <a:xfrm>
            <a:off x="10433317" y="5277315"/>
            <a:ext cx="1463040" cy="5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3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5" r="20365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0" y="-2"/>
            <a:ext cx="7239000" cy="6858002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45399" y="2595317"/>
            <a:ext cx="3932237" cy="1600200"/>
          </a:xfrm>
        </p:spPr>
        <p:txBody>
          <a:bodyPr>
            <a:normAutofit/>
          </a:bodyPr>
          <a:lstStyle/>
          <a:p>
            <a:r>
              <a:rPr lang="en-US" sz="3200" dirty="0"/>
              <a:t>For More Information: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body" sz="half" idx="2"/>
          </p:nvPr>
        </p:nvSpPr>
        <p:spPr>
          <a:xfrm>
            <a:off x="7645399" y="3982915"/>
            <a:ext cx="3932237" cy="287508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Greg Nixon</a:t>
            </a:r>
          </a:p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</a:rPr>
              <a:t>Senior Consultant</a:t>
            </a:r>
          </a:p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</a:rPr>
              <a:t>407.571.6775 office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gregnixon@global-5.com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527050" y="2791557"/>
            <a:ext cx="6172200" cy="12077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Thank you!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937611" y="6014540"/>
            <a:ext cx="2632587" cy="5144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0" dirty="0"/>
              <a:t>www.global-5.com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5278617"/>
            <a:ext cx="3453708" cy="9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922703" y="2560320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t="2694"/>
          <a:stretch/>
        </p:blipFill>
        <p:spPr>
          <a:xfrm>
            <a:off x="1014143" y="1828800"/>
            <a:ext cx="1828800" cy="573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Ridership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25823" y="2560320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0"/>
          <a:stretch/>
        </p:blipFill>
        <p:spPr>
          <a:xfrm>
            <a:off x="7323503" y="1828800"/>
            <a:ext cx="1828800" cy="5178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27500" r="5309" b="26866"/>
          <a:stretch/>
        </p:blipFill>
        <p:spPr>
          <a:xfrm>
            <a:off x="5220383" y="1645920"/>
            <a:ext cx="1828800" cy="929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/>
          <a:stretch/>
        </p:blipFill>
        <p:spPr>
          <a:xfrm>
            <a:off x="9424133" y="1737360"/>
            <a:ext cx="1828800" cy="7887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63" y="1737360"/>
            <a:ext cx="1828800" cy="737492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1014143" y="2651760"/>
            <a:ext cx="1828800" cy="393192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Didot"/>
              </a:rPr>
              <a:t>London, England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Didot"/>
              </a:rPr>
              <a:t>United Kingdom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solidFill>
                <a:schemeClr val="tx1"/>
              </a:solidFill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TfL</a:t>
            </a:r>
            <a:r>
              <a:rPr lang="en-US" sz="11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 annually carries more than </a:t>
            </a:r>
            <a:r>
              <a:rPr lang="en-US" sz="1100" b="1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4 billion passengers</a:t>
            </a:r>
            <a:r>
              <a:rPr lang="en-US" sz="11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 in the greater London metropolitan area, which has an estimated population of 8.8 million inside 1,569 square </a:t>
            </a:r>
            <a:r>
              <a:rPr lang="en-US" sz="1100" dirty="0" err="1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kilometres</a:t>
            </a:r>
            <a:r>
              <a:rPr lang="en-US" sz="1100" dirty="0">
                <a:solidFill>
                  <a:schemeClr val="tx1"/>
                </a:solidFill>
                <a:latin typeface="Didot"/>
                <a:ea typeface="Didot" charset="0"/>
                <a:cs typeface="Didot" charset="0"/>
              </a:rPr>
              <a:t> (606 square miles).</a:t>
            </a:r>
            <a:endParaRPr lang="en-US" sz="1000" dirty="0">
              <a:solidFill>
                <a:schemeClr val="tx1"/>
              </a:solidFill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>
              <a:solidFill>
                <a:schemeClr val="tx1"/>
              </a:solidFill>
              <a:latin typeface="Didot"/>
              <a:ea typeface="Didot" charset="0"/>
              <a:cs typeface="Didot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117263" y="2651760"/>
            <a:ext cx="187452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Paris, Île-de-France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100" b="1" dirty="0">
                <a:latin typeface="Didot"/>
                <a:ea typeface="Didot" charset="0"/>
                <a:cs typeface="Didot" charset="0"/>
              </a:rPr>
              <a:t>RATP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annually carries more than </a:t>
            </a:r>
            <a:r>
              <a:rPr lang="en-US" sz="1100" b="1" dirty="0">
                <a:latin typeface="Didot"/>
                <a:ea typeface="Didot" charset="0"/>
                <a:cs typeface="Didot" charset="0"/>
              </a:rPr>
              <a:t>3 billion passengers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in the greater Paris metropolitan area, which has an estimated population of 12 million inside 12,012 square </a:t>
            </a:r>
            <a:r>
              <a:rPr lang="en-US" sz="1100" dirty="0" err="1">
                <a:latin typeface="Didot"/>
                <a:ea typeface="Didot" charset="0"/>
                <a:cs typeface="Didot" charset="0"/>
              </a:rPr>
              <a:t>kilometres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(4,638 square miles).</a:t>
            </a:r>
            <a:endParaRPr lang="en-US" sz="1000" dirty="0">
              <a:latin typeface="Didot"/>
              <a:ea typeface="Didot" charset="0"/>
              <a:cs typeface="Didot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28943" y="2575470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220383" y="2651760"/>
            <a:ext cx="182880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Amsterdam, Holland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Netherlands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latin typeface="Didot"/>
                <a:ea typeface="Didot" charset="0"/>
                <a:cs typeface="Didot" charset="0"/>
              </a:rPr>
              <a:t>GVB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annually carries more than </a:t>
            </a:r>
            <a:r>
              <a:rPr lang="en-US" sz="1100" b="1" dirty="0">
                <a:latin typeface="Didot"/>
                <a:ea typeface="Didot" charset="0"/>
                <a:cs typeface="Didot" charset="0"/>
              </a:rPr>
              <a:t>260 million passengers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in the greater Amsterdam metropolitan area, which has an estimated population of 1.3 million inside 219.4 square kilometers (84.7 square miles)</a:t>
            </a:r>
            <a:endParaRPr lang="en-US" sz="1000" dirty="0">
              <a:latin typeface="Didot"/>
              <a:ea typeface="Didot" charset="0"/>
              <a:cs typeface="Dido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32063" y="2560320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7323503" y="2651760"/>
            <a:ext cx="182880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Dubai, Emirate of Dubai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United Arab Emirates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latin typeface="Didot"/>
                <a:ea typeface="Didot" charset="0"/>
                <a:cs typeface="Didot" charset="0"/>
              </a:rPr>
              <a:t>RTA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annually carries more than </a:t>
            </a:r>
            <a:r>
              <a:rPr lang="en-US" sz="1100" b="1" dirty="0">
                <a:latin typeface="Didot"/>
                <a:ea typeface="Didot" charset="0"/>
                <a:cs typeface="Didot" charset="0"/>
              </a:rPr>
              <a:t>543 million passengers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in the greater Dubai metropolitan area, which has an estimated population of 2.5 million inside 4,114 square kilometers (1,588 square miles)</a:t>
            </a:r>
            <a:endParaRPr lang="pt-BR" sz="1000" dirty="0">
              <a:latin typeface="Didot"/>
              <a:ea typeface="Didot" charset="0"/>
              <a:cs typeface="Didot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335183" y="2560320"/>
            <a:ext cx="201168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9426623" y="2651760"/>
            <a:ext cx="1828800" cy="39319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Orlando, Florida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Didot"/>
              </a:rPr>
              <a:t>United States of America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latin typeface="Didot"/>
              <a:ea typeface="Didot" charset="0"/>
              <a:cs typeface="Didot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="1" dirty="0">
                <a:latin typeface="Didot"/>
                <a:ea typeface="Didot" charset="0"/>
                <a:cs typeface="Didot" charset="0"/>
              </a:rPr>
              <a:t>LYNX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annually carries more than </a:t>
            </a:r>
            <a:r>
              <a:rPr lang="en-US" sz="1100" b="1" dirty="0">
                <a:latin typeface="Didot"/>
                <a:ea typeface="Didot" charset="0"/>
                <a:cs typeface="Didot" charset="0"/>
              </a:rPr>
              <a:t>30 million passengers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primarily in the greater Orlando metropolitan area, which has an estimated population of 2.3 million inside 294.61 square </a:t>
            </a:r>
            <a:r>
              <a:rPr lang="en-US" sz="1100" dirty="0" err="1">
                <a:latin typeface="Didot"/>
                <a:ea typeface="Didot" charset="0"/>
                <a:cs typeface="Didot" charset="0"/>
              </a:rPr>
              <a:t>kilometres</a:t>
            </a:r>
            <a:r>
              <a:rPr lang="en-US" sz="1100" dirty="0">
                <a:latin typeface="Didot"/>
                <a:ea typeface="Didot" charset="0"/>
                <a:cs typeface="Didot" charset="0"/>
              </a:rPr>
              <a:t> (113.75 square miles)</a:t>
            </a:r>
            <a:endParaRPr lang="pt-BR" sz="1000" dirty="0">
              <a:latin typeface="Didot"/>
              <a:ea typeface="Didot" charset="0"/>
              <a:cs typeface="Didot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242743" y="4937760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42743" y="5029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ebas Neue Bold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42743" y="576072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ebas Neue Bold"/>
              </a:rPr>
              <a:t>BILLION</a:t>
            </a:r>
            <a:endParaRPr lang="en-US" sz="1400" b="1" dirty="0">
              <a:solidFill>
                <a:schemeClr val="bg1"/>
              </a:solidFill>
              <a:latin typeface="Bebas Neue Bold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345863" y="4937760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45863" y="5029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ebas Neue Bold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45863" y="576072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ebas Neue Bold"/>
              </a:rPr>
              <a:t>BILLION</a:t>
            </a:r>
            <a:endParaRPr lang="en-US" sz="1400" b="1" dirty="0">
              <a:solidFill>
                <a:schemeClr val="bg1"/>
              </a:solidFill>
              <a:latin typeface="Bebas Neue Bold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448983" y="4937760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48983" y="5029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ebas Neue Bold"/>
              </a:rPr>
              <a:t>260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48983" y="576072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ebas Neue Bold"/>
              </a:rPr>
              <a:t>MILLION</a:t>
            </a:r>
            <a:endParaRPr lang="en-US" sz="1400" b="1" dirty="0">
              <a:solidFill>
                <a:schemeClr val="bg1"/>
              </a:solidFill>
              <a:latin typeface="Bebas Neue Bold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552103" y="4937760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52103" y="5029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ebas Neue Bold"/>
              </a:rPr>
              <a:t>543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52103" y="576072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ebas Neue Bold"/>
              </a:rPr>
              <a:t>MILLION</a:t>
            </a:r>
            <a:endParaRPr lang="en-US" sz="1400" b="1" dirty="0">
              <a:solidFill>
                <a:schemeClr val="bg1"/>
              </a:solidFill>
              <a:latin typeface="Bebas Neue Bold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655223" y="4937760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655223" y="5029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ebas Neue Bold"/>
              </a:rPr>
              <a:t>30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655223" y="576072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ebas Neue Bold"/>
              </a:rPr>
              <a:t>MILLION</a:t>
            </a:r>
            <a:endParaRPr lang="en-US" sz="1400" b="1" dirty="0">
              <a:solidFill>
                <a:schemeClr val="bg1"/>
              </a:solidFill>
              <a:latin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26812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lobal-5 2018 Ocean Dive">
      <a:dk1>
        <a:srgbClr val="003142"/>
      </a:dk1>
      <a:lt1>
        <a:sysClr val="window" lastClr="FFFFFF"/>
      </a:lt1>
      <a:dk2>
        <a:srgbClr val="808184"/>
      </a:dk2>
      <a:lt2>
        <a:srgbClr val="D8EBF2"/>
      </a:lt2>
      <a:accent1>
        <a:srgbClr val="FE434E"/>
      </a:accent1>
      <a:accent2>
        <a:srgbClr val="21A3B6"/>
      </a:accent2>
      <a:accent3>
        <a:srgbClr val="D8EBF2"/>
      </a:accent3>
      <a:accent4>
        <a:srgbClr val="7F3A48"/>
      </a:accent4>
      <a:accent5>
        <a:srgbClr val="116A7C"/>
      </a:accent5>
      <a:accent6>
        <a:srgbClr val="ACB6BB"/>
      </a:accent6>
      <a:hlink>
        <a:srgbClr val="003142"/>
      </a:hlink>
      <a:folHlink>
        <a:srgbClr val="308895"/>
      </a:folHlink>
    </a:clrScheme>
    <a:fontScheme name="Global-5 2018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268-Global5-Powerpoint-PPT-Template-20180514.pptx" id="{B1CC9243-0A02-436C-B12D-608BE750A467}" vid="{BF9EC751-581E-42C9-8DFB-7FCE3EC08A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3268-Global5-Powerpoint-PPT-Template-20180514</Template>
  <TotalTime>464</TotalTime>
  <Words>1272</Words>
  <Application>Microsoft Office PowerPoint</Application>
  <PresentationFormat>Widescreen</PresentationFormat>
  <Paragraphs>279</Paragraphs>
  <Slides>86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Poppins SemiBold</vt:lpstr>
      <vt:lpstr>Calibri</vt:lpstr>
      <vt:lpstr>Poppins</vt:lpstr>
      <vt:lpstr>Bebas Neue Bold</vt:lpstr>
      <vt:lpstr>Didot</vt:lpstr>
      <vt:lpstr>Office Theme</vt:lpstr>
      <vt:lpstr>Worldwide Marketing Best Practices</vt:lpstr>
      <vt:lpstr>Mobilize for Qatar: an International Project</vt:lpstr>
      <vt:lpstr>Mobilize for Qatar: an International Project</vt:lpstr>
      <vt:lpstr>Qatar Integrated Public  Transport Communication  Best Practice</vt:lpstr>
      <vt:lpstr>Objectives</vt:lpstr>
      <vt:lpstr>Methodology</vt:lpstr>
      <vt:lpstr>Selection Criteria</vt:lpstr>
      <vt:lpstr>Five Public Transit Systems</vt:lpstr>
      <vt:lpstr>Ridership</vt:lpstr>
      <vt:lpstr>Best Practices</vt:lpstr>
      <vt:lpstr>System Branding</vt:lpstr>
      <vt:lpstr>Transport for London System Branding</vt:lpstr>
      <vt:lpstr>Transport for London System Branding</vt:lpstr>
      <vt:lpstr>Transport for London System Branding</vt:lpstr>
      <vt:lpstr>Transport for London System Branding</vt:lpstr>
      <vt:lpstr>Transport for London System Branding</vt:lpstr>
      <vt:lpstr>Transport for London System Branding</vt:lpstr>
      <vt:lpstr>Transport for London System Branding</vt:lpstr>
      <vt:lpstr>RATP System Branding</vt:lpstr>
      <vt:lpstr>RATP System Branding</vt:lpstr>
      <vt:lpstr>RATP System Branding</vt:lpstr>
      <vt:lpstr>RATP System Branding</vt:lpstr>
      <vt:lpstr>RATP System Branding</vt:lpstr>
      <vt:lpstr>Information &amp; Tools</vt:lpstr>
      <vt:lpstr>PowerPoint Presentation</vt:lpstr>
      <vt:lpstr>Transport for London Trip Planning</vt:lpstr>
      <vt:lpstr>Transport for London Trip Planning</vt:lpstr>
      <vt:lpstr>RATP Trip Planning</vt:lpstr>
      <vt:lpstr>RATP Trip Planning</vt:lpstr>
      <vt:lpstr>GVB Trip Planning</vt:lpstr>
      <vt:lpstr>GVB Trip Planning</vt:lpstr>
      <vt:lpstr>PowerPoint Presentation</vt:lpstr>
      <vt:lpstr>London Real-Time Status Updates</vt:lpstr>
      <vt:lpstr>London Real-Time Status Updates</vt:lpstr>
      <vt:lpstr>RATP Real-Time Status Updates</vt:lpstr>
      <vt:lpstr>GVB Real-Time Status Updates</vt:lpstr>
      <vt:lpstr>GVB Real-Time Status Updates</vt:lpstr>
      <vt:lpstr>LYNX Real-Time Status Updates</vt:lpstr>
      <vt:lpstr>LYNX Real-Time Status Updates</vt:lpstr>
      <vt:lpstr>PowerPoint Presentation</vt:lpstr>
      <vt:lpstr>Transport for London Fare Purchases</vt:lpstr>
      <vt:lpstr>RATP Fare Purchases</vt:lpstr>
      <vt:lpstr>GVB Fare Purchases</vt:lpstr>
      <vt:lpstr>LYNX Fare Purchases</vt:lpstr>
      <vt:lpstr>RTA Fare Purchases</vt:lpstr>
      <vt:lpstr>PowerPoint Presentation</vt:lpstr>
      <vt:lpstr>Transport for London Accessibility</vt:lpstr>
      <vt:lpstr>RATP Accessibility</vt:lpstr>
      <vt:lpstr>GVB Accessibility</vt:lpstr>
      <vt:lpstr>LYNX Accessibility</vt:lpstr>
      <vt:lpstr>PowerPoint Presentation</vt:lpstr>
      <vt:lpstr>RATP Tourist Information</vt:lpstr>
      <vt:lpstr>Push Communications</vt:lpstr>
      <vt:lpstr>PowerPoint Presentation</vt:lpstr>
      <vt:lpstr>London eNewsletters &amp; Email Alerts</vt:lpstr>
      <vt:lpstr>GVB eNewsletters &amp; Email Alerts</vt:lpstr>
      <vt:lpstr>LYNX eNewsletters &amp; Email Alerts</vt:lpstr>
      <vt:lpstr>PowerPoint Presentation</vt:lpstr>
      <vt:lpstr>London Social Media</vt:lpstr>
      <vt:lpstr>London Social Media</vt:lpstr>
      <vt:lpstr>LYNX Social Media</vt:lpstr>
      <vt:lpstr>RTA Social Media</vt:lpstr>
      <vt:lpstr>Partnerships</vt:lpstr>
      <vt:lpstr>PowerPoint Presentation</vt:lpstr>
      <vt:lpstr>RTA &amp; Tourism Industry</vt:lpstr>
      <vt:lpstr>RTA &amp; Tourism Industry</vt:lpstr>
      <vt:lpstr>RTA &amp; Tourism Industry</vt:lpstr>
      <vt:lpstr>PowerPoint Presentation</vt:lpstr>
      <vt:lpstr>London Earned Media</vt:lpstr>
      <vt:lpstr>London Earned Media</vt:lpstr>
      <vt:lpstr>RTA Earned Media</vt:lpstr>
      <vt:lpstr>PowerPoint Presentation</vt:lpstr>
      <vt:lpstr>London Mobile App</vt:lpstr>
      <vt:lpstr>RATP Mobile App</vt:lpstr>
      <vt:lpstr>GVB Mobile App</vt:lpstr>
      <vt:lpstr>LYNX Mobile App</vt:lpstr>
      <vt:lpstr>Paid Media</vt:lpstr>
      <vt:lpstr>Metrics &amp; Measurement</vt:lpstr>
      <vt:lpstr>Gap Analysis</vt:lpstr>
      <vt:lpstr>eNewsletter Best Practice</vt:lpstr>
      <vt:lpstr>Social Media Best Practice</vt:lpstr>
      <vt:lpstr>B2B Best Practice</vt:lpstr>
      <vt:lpstr>On-line Newsroom Best Practice</vt:lpstr>
      <vt:lpstr>Mobile App Best Practice</vt:lpstr>
      <vt:lpstr>Performance Metrics</vt:lpstr>
      <vt:lpstr>For More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Transit  Marketing and Communications  Best Practices</dc:title>
  <dc:creator>Mike Wacht</dc:creator>
  <cp:lastModifiedBy>Elaine Brevoort</cp:lastModifiedBy>
  <cp:revision>53</cp:revision>
  <dcterms:created xsi:type="dcterms:W3CDTF">2018-05-15T17:17:21Z</dcterms:created>
  <dcterms:modified xsi:type="dcterms:W3CDTF">2019-09-16T12:24:59Z</dcterms:modified>
</cp:coreProperties>
</file>