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303" r:id="rId2"/>
    <p:sldId id="270" r:id="rId3"/>
    <p:sldId id="353" r:id="rId4"/>
    <p:sldId id="356" r:id="rId5"/>
    <p:sldId id="364" r:id="rId6"/>
    <p:sldId id="362" r:id="rId7"/>
    <p:sldId id="354" r:id="rId8"/>
    <p:sldId id="357" r:id="rId9"/>
    <p:sldId id="360" r:id="rId10"/>
    <p:sldId id="310"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Layouts and Design" id="{64924206-1386-4FB2-B206-4CEBD4173206}">
          <p14:sldIdLst>
            <p14:sldId id="303"/>
            <p14:sldId id="270"/>
            <p14:sldId id="353"/>
            <p14:sldId id="356"/>
            <p14:sldId id="364"/>
            <p14:sldId id="362"/>
            <p14:sldId id="354"/>
            <p14:sldId id="357"/>
            <p14:sldId id="360"/>
            <p14:sldId id="31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0" autoAdjust="0"/>
    <p:restoredTop sz="94660"/>
  </p:normalViewPr>
  <p:slideViewPr>
    <p:cSldViewPr snapToGrid="0">
      <p:cViewPr>
        <p:scale>
          <a:sx n="100" d="100"/>
          <a:sy n="100" d="100"/>
        </p:scale>
        <p:origin x="-259" y="2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0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2861" tIns="46430" rIns="92861" bIns="46430" rtlCol="0"/>
          <a:lstStyle>
            <a:lvl1pPr algn="l">
              <a:defRPr sz="1200"/>
            </a:lvl1pPr>
          </a:lstStyle>
          <a:p>
            <a:endParaRPr lang="en-US" dirty="0"/>
          </a:p>
        </p:txBody>
      </p:sp>
      <p:sp>
        <p:nvSpPr>
          <p:cNvPr id="3" name="Date Placeholder 2"/>
          <p:cNvSpPr>
            <a:spLocks noGrp="1"/>
          </p:cNvSpPr>
          <p:nvPr>
            <p:ph type="dt" sz="quarter" idx="1"/>
          </p:nvPr>
        </p:nvSpPr>
        <p:spPr>
          <a:xfrm>
            <a:off x="3978133" y="2"/>
            <a:ext cx="3043343" cy="467072"/>
          </a:xfrm>
          <a:prstGeom prst="rect">
            <a:avLst/>
          </a:prstGeom>
        </p:spPr>
        <p:txBody>
          <a:bodyPr vert="horz" lIns="92861" tIns="46430" rIns="92861" bIns="46430" rtlCol="0"/>
          <a:lstStyle>
            <a:lvl1pPr algn="r">
              <a:defRPr sz="1200"/>
            </a:lvl1pPr>
          </a:lstStyle>
          <a:p>
            <a:fld id="{BB097C8C-A26B-4D2C-A234-D4D191A98DFC}" type="datetimeFigureOut">
              <a:rPr lang="en-US" smtClean="0"/>
              <a:t>9/17/2019</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2861" tIns="46430" rIns="92861" bIns="464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2861" tIns="46430" rIns="92861" bIns="46430" rtlCol="0" anchor="b"/>
          <a:lstStyle>
            <a:lvl1pPr algn="r">
              <a:defRPr sz="1200"/>
            </a:lvl1pPr>
          </a:lstStyle>
          <a:p>
            <a:fld id="{15B5A0FD-AD1C-4C70-9E4C-5716B7CEE51E}" type="slidenum">
              <a:rPr lang="en-US" smtClean="0"/>
              <a:t>‹#›</a:t>
            </a:fld>
            <a:endParaRPr lang="en-US" dirty="0"/>
          </a:p>
        </p:txBody>
      </p:sp>
    </p:spTree>
    <p:extLst>
      <p:ext uri="{BB962C8B-B14F-4D97-AF65-F5344CB8AC3E}">
        <p14:creationId xmlns:p14="http://schemas.microsoft.com/office/powerpoint/2010/main" val="306483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2861" tIns="46430" rIns="92861" bIns="46430" rtlCol="0"/>
          <a:lstStyle>
            <a:lvl1pPr algn="l">
              <a:defRPr sz="1200"/>
            </a:lvl1pPr>
          </a:lstStyle>
          <a:p>
            <a:endParaRPr lang="en-US" dirty="0"/>
          </a:p>
        </p:txBody>
      </p:sp>
      <p:sp>
        <p:nvSpPr>
          <p:cNvPr id="3" name="Date Placeholder 2"/>
          <p:cNvSpPr>
            <a:spLocks noGrp="1"/>
          </p:cNvSpPr>
          <p:nvPr>
            <p:ph type="dt" idx="1"/>
          </p:nvPr>
        </p:nvSpPr>
        <p:spPr>
          <a:xfrm>
            <a:off x="3978133" y="2"/>
            <a:ext cx="3043343" cy="467072"/>
          </a:xfrm>
          <a:prstGeom prst="rect">
            <a:avLst/>
          </a:prstGeom>
        </p:spPr>
        <p:txBody>
          <a:bodyPr vert="horz" lIns="92861" tIns="46430" rIns="92861" bIns="46430" rtlCol="0"/>
          <a:lstStyle>
            <a:lvl1pPr algn="r">
              <a:defRPr sz="1200"/>
            </a:lvl1pPr>
          </a:lstStyle>
          <a:p>
            <a:fld id="{F354E3EF-3874-4D25-B412-D9079A1DDED3}" type="datetimeFigureOut">
              <a:rPr lang="en-US" smtClean="0"/>
              <a:t>9/17/2019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861" tIns="46430" rIns="92861" bIns="46430" rtlCol="0" anchor="ctr"/>
          <a:lstStyle/>
          <a:p>
            <a:endParaRPr lang="en-US" dirty="0"/>
          </a:p>
        </p:txBody>
      </p:sp>
      <p:sp>
        <p:nvSpPr>
          <p:cNvPr id="5" name="Notes Placeholder 4"/>
          <p:cNvSpPr>
            <a:spLocks noGrp="1"/>
          </p:cNvSpPr>
          <p:nvPr>
            <p:ph type="body" sz="quarter" idx="3"/>
          </p:nvPr>
        </p:nvSpPr>
        <p:spPr>
          <a:xfrm>
            <a:off x="702310" y="4480005"/>
            <a:ext cx="5618480" cy="3665457"/>
          </a:xfrm>
          <a:prstGeom prst="rect">
            <a:avLst/>
          </a:prstGeom>
        </p:spPr>
        <p:txBody>
          <a:bodyPr vert="horz" lIns="92861" tIns="46430" rIns="92861" bIns="464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2861" tIns="46430" rIns="92861" bIns="464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2861" tIns="46430" rIns="92861" bIns="46430" rtlCol="0" anchor="b"/>
          <a:lstStyle>
            <a:lvl1pPr algn="r">
              <a:defRPr sz="1200"/>
            </a:lvl1pPr>
          </a:lstStyle>
          <a:p>
            <a:fld id="{F47BACA4-CE1B-43E1-870A-C74705ACC90B}" type="slidenum">
              <a:rPr lang="en-US" smtClean="0"/>
              <a:t>‹#›</a:t>
            </a:fld>
            <a:endParaRPr lang="en-US" dirty="0"/>
          </a:p>
        </p:txBody>
      </p:sp>
    </p:spTree>
    <p:extLst>
      <p:ext uri="{BB962C8B-B14F-4D97-AF65-F5344CB8AC3E}">
        <p14:creationId xmlns:p14="http://schemas.microsoft.com/office/powerpoint/2010/main" val="35689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a:t>
            </a:fld>
            <a:endParaRPr lang="en-US" dirty="0"/>
          </a:p>
        </p:txBody>
      </p:sp>
    </p:spTree>
    <p:extLst>
      <p:ext uri="{BB962C8B-B14F-4D97-AF65-F5344CB8AC3E}">
        <p14:creationId xmlns:p14="http://schemas.microsoft.com/office/powerpoint/2010/main" val="429492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10</a:t>
            </a:fld>
            <a:endParaRPr lang="en-US" dirty="0"/>
          </a:p>
        </p:txBody>
      </p:sp>
    </p:spTree>
    <p:extLst>
      <p:ext uri="{BB962C8B-B14F-4D97-AF65-F5344CB8AC3E}">
        <p14:creationId xmlns:p14="http://schemas.microsoft.com/office/powerpoint/2010/main" val="319117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a:t>
            </a:fld>
            <a:endParaRPr lang="en-US" dirty="0"/>
          </a:p>
        </p:txBody>
      </p:sp>
    </p:spTree>
    <p:extLst>
      <p:ext uri="{BB962C8B-B14F-4D97-AF65-F5344CB8AC3E}">
        <p14:creationId xmlns:p14="http://schemas.microsoft.com/office/powerpoint/2010/main" val="259411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3</a:t>
            </a:fld>
            <a:endParaRPr lang="en-US" dirty="0"/>
          </a:p>
        </p:txBody>
      </p:sp>
    </p:spTree>
    <p:extLst>
      <p:ext uri="{BB962C8B-B14F-4D97-AF65-F5344CB8AC3E}">
        <p14:creationId xmlns:p14="http://schemas.microsoft.com/office/powerpoint/2010/main" val="25941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6047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97" y="4795912"/>
            <a:ext cx="2181620" cy="1686350"/>
          </a:xfrm>
          <a:prstGeom prst="rect">
            <a:avLst/>
          </a:prstGeom>
        </p:spPr>
      </p:pic>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xmlns=""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spTree>
    <p:extLst>
      <p:ext uri="{BB962C8B-B14F-4D97-AF65-F5344CB8AC3E}">
        <p14:creationId xmlns:p14="http://schemas.microsoft.com/office/powerpoint/2010/main" val="30904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xmlns=""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xmlns=""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xmlns=""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xmlns=""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0" name="Text Placeholder 9">
            <a:extLst>
              <a:ext uri="{FF2B5EF4-FFF2-40B4-BE49-F238E27FC236}">
                <a16:creationId xmlns:a16="http://schemas.microsoft.com/office/drawing/2014/main" xmlns=""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smtClean="0"/>
              <a:t>Click to edit Master text styles</a:t>
            </a:r>
          </a:p>
        </p:txBody>
      </p:sp>
      <p:sp>
        <p:nvSpPr>
          <p:cNvPr id="8" name="Text Placeholder 7">
            <a:extLst>
              <a:ext uri="{FF2B5EF4-FFF2-40B4-BE49-F238E27FC236}">
                <a16:creationId xmlns:a16="http://schemas.microsoft.com/office/drawing/2014/main" xmlns=""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smtClean="0"/>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xmlns=""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smtClean="0"/>
              <a:t>Click to edit Master text styles</a:t>
            </a:r>
          </a:p>
        </p:txBody>
      </p:sp>
    </p:spTree>
    <p:extLst>
      <p:ext uri="{BB962C8B-B14F-4D97-AF65-F5344CB8AC3E}">
        <p14:creationId xmlns:p14="http://schemas.microsoft.com/office/powerpoint/2010/main" val="6970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0" name="Text Placeholder 9">
            <a:extLst>
              <a:ext uri="{FF2B5EF4-FFF2-40B4-BE49-F238E27FC236}">
                <a16:creationId xmlns:a16="http://schemas.microsoft.com/office/drawing/2014/main" xmlns=""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smtClean="0"/>
              <a:t>Click to edit Master text styles</a:t>
            </a:r>
          </a:p>
        </p:txBody>
      </p:sp>
      <p:sp>
        <p:nvSpPr>
          <p:cNvPr id="8" name="Text Placeholder 7">
            <a:extLst>
              <a:ext uri="{FF2B5EF4-FFF2-40B4-BE49-F238E27FC236}">
                <a16:creationId xmlns:a16="http://schemas.microsoft.com/office/drawing/2014/main" xmlns=""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smtClean="0"/>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xmlns=""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xmlns=""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xmlns=""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p>
          <a:p>
            <a:pPr>
              <a:lnSpc>
                <a:spcPct val="90000"/>
              </a:lnSpc>
            </a:pPr>
            <a:r>
              <a:rPr lang="en-US" sz="1000" dirty="0"/>
              <a:t>Copyright </a:t>
            </a:r>
            <a:r>
              <a:rPr lang="en-US" sz="1000" dirty="0">
                <a:latin typeface="Arial" panose="020B0604020202020204" pitchFamily="34" charset="0"/>
                <a:cs typeface="Arial" panose="020B0604020202020204" pitchFamily="34" charset="0"/>
              </a:rPr>
              <a:t>© </a:t>
            </a:r>
            <a:r>
              <a:rPr lang="en-US" sz="1000" dirty="0"/>
              <a:t>2018 Buchanan Ingersoll &amp; Rooney. All rights reserved.</a:t>
            </a:r>
          </a:p>
        </p:txBody>
      </p:sp>
      <p:pic>
        <p:nvPicPr>
          <p:cNvPr id="11" name="Picture 10">
            <a:extLst>
              <a:ext uri="{FF2B5EF4-FFF2-40B4-BE49-F238E27FC236}">
                <a16:creationId xmlns:a16="http://schemas.microsoft.com/office/drawing/2014/main" xmlns=""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Tree>
    <p:extLst>
      <p:ext uri="{BB962C8B-B14F-4D97-AF65-F5344CB8AC3E}">
        <p14:creationId xmlns:p14="http://schemas.microsoft.com/office/powerpoint/2010/main" val="4183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
        <p:nvSpPr>
          <p:cNvPr id="13" name="Text Placeholder 9">
            <a:extLst>
              <a:ext uri="{FF2B5EF4-FFF2-40B4-BE49-F238E27FC236}">
                <a16:creationId xmlns:a16="http://schemas.microsoft.com/office/drawing/2014/main" xmlns=""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smtClean="0"/>
              <a:t>Click to edit Master text styles</a:t>
            </a:r>
          </a:p>
        </p:txBody>
      </p:sp>
      <p:sp>
        <p:nvSpPr>
          <p:cNvPr id="14" name="Text Placeholder 7">
            <a:extLst>
              <a:ext uri="{FF2B5EF4-FFF2-40B4-BE49-F238E27FC236}">
                <a16:creationId xmlns:a16="http://schemas.microsoft.com/office/drawing/2014/main" xmlns=""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smtClean="0"/>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xmlns=""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xmlns=""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Tree>
    <p:extLst>
      <p:ext uri="{BB962C8B-B14F-4D97-AF65-F5344CB8AC3E}">
        <p14:creationId xmlns:p14="http://schemas.microsoft.com/office/powerpoint/2010/main" val="15619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xmlns=""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smtClean="0"/>
              <a:t>Click to edit Master text styles</a:t>
            </a:r>
          </a:p>
        </p:txBody>
      </p:sp>
      <p:sp>
        <p:nvSpPr>
          <p:cNvPr id="8" name="Content Placeholder 7">
            <a:extLst>
              <a:ext uri="{FF2B5EF4-FFF2-40B4-BE49-F238E27FC236}">
                <a16:creationId xmlns:a16="http://schemas.microsoft.com/office/drawing/2014/main" xmlns=""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Tree>
    <p:extLst>
      <p:ext uri="{BB962C8B-B14F-4D97-AF65-F5344CB8AC3E}">
        <p14:creationId xmlns:p14="http://schemas.microsoft.com/office/powerpoint/2010/main" val="32448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xmlns=""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smtClean="0"/>
              <a:t>Click to edit Master text styles</a:t>
            </a:r>
          </a:p>
        </p:txBody>
      </p:sp>
      <p:sp>
        <p:nvSpPr>
          <p:cNvPr id="8" name="Content Placeholder 7">
            <a:extLst>
              <a:ext uri="{FF2B5EF4-FFF2-40B4-BE49-F238E27FC236}">
                <a16:creationId xmlns:a16="http://schemas.microsoft.com/office/drawing/2014/main" xmlns=""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xmlns=""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chemeClr val="bg1"/>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chemeClr val="bg1"/>
              </a:solidFill>
            </a:endParaRPr>
          </a:p>
          <a:p>
            <a:pPr>
              <a:lnSpc>
                <a:spcPct val="90000"/>
              </a:lnSpc>
            </a:pPr>
            <a:r>
              <a:rPr lang="en-US" sz="1000" dirty="0">
                <a:solidFill>
                  <a:schemeClr val="bg1"/>
                </a:solidFill>
              </a:rPr>
              <a:t>Copyright </a:t>
            </a:r>
            <a:r>
              <a:rPr lang="en-US"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rPr>
              <a:t>2018 Buchanan Ingersoll &amp; Rooney. </a:t>
            </a:r>
            <a:br>
              <a:rPr lang="en-US" sz="1000" dirty="0">
                <a:solidFill>
                  <a:schemeClr val="bg1"/>
                </a:solidFill>
              </a:rPr>
            </a:br>
            <a:r>
              <a:rPr lang="en-US" sz="1000" dirty="0">
                <a:solidFill>
                  <a:schemeClr val="bg1"/>
                </a:solidFill>
              </a:rPr>
              <a:t>All rights reserved.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xmlns=""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5" name="Content Placeholder 4">
            <a:extLst>
              <a:ext uri="{FF2B5EF4-FFF2-40B4-BE49-F238E27FC236}">
                <a16:creationId xmlns:a16="http://schemas.microsoft.com/office/drawing/2014/main" xmlns=""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465" y="350637"/>
            <a:ext cx="3325868" cy="2619987"/>
          </a:xfrm>
          <a:prstGeom prst="rect">
            <a:avLst/>
          </a:prstGeom>
        </p:spPr>
      </p:pic>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smtClean="0"/>
              <a:t>Click icon to add picture</a:t>
            </a:r>
            <a:endParaRPr lang="en-US" dirty="0"/>
          </a:p>
        </p:txBody>
      </p:sp>
      <p:sp>
        <p:nvSpPr>
          <p:cNvPr id="13" name="Slide Number Placeholder 5">
            <a:extLst>
              <a:ext uri="{FF2B5EF4-FFF2-40B4-BE49-F238E27FC236}">
                <a16:creationId xmlns:a16="http://schemas.microsoft.com/office/drawing/2014/main" xmlns=""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4" name="Content Placeholder 4">
            <a:extLst>
              <a:ext uri="{FF2B5EF4-FFF2-40B4-BE49-F238E27FC236}">
                <a16:creationId xmlns:a16="http://schemas.microsoft.com/office/drawing/2014/main" xmlns=""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xmlns=""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Content Placeholder 4">
            <a:extLst>
              <a:ext uri="{FF2B5EF4-FFF2-40B4-BE49-F238E27FC236}">
                <a16:creationId xmlns:a16="http://schemas.microsoft.com/office/drawing/2014/main" xmlns=""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8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smtClean="0"/>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xmlns=""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5" name="Content Placeholder 4">
            <a:extLst>
              <a:ext uri="{FF2B5EF4-FFF2-40B4-BE49-F238E27FC236}">
                <a16:creationId xmlns:a16="http://schemas.microsoft.com/office/drawing/2014/main" xmlns=""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1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3058" y="6516058"/>
            <a:ext cx="2522942" cy="165381"/>
          </a:xfrm>
          <a:prstGeom prst="rect">
            <a:avLst/>
          </a:prstGeom>
        </p:spPr>
      </p:pic>
      <p:sp>
        <p:nvSpPr>
          <p:cNvPr id="8" name="Content Placeholder 4">
            <a:extLst>
              <a:ext uri="{FF2B5EF4-FFF2-40B4-BE49-F238E27FC236}">
                <a16:creationId xmlns:a16="http://schemas.microsoft.com/office/drawing/2014/main" xmlns=""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xmlns=""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spTree>
    <p:extLst>
      <p:ext uri="{BB962C8B-B14F-4D97-AF65-F5344CB8AC3E}">
        <p14:creationId xmlns:p14="http://schemas.microsoft.com/office/powerpoint/2010/main" val="2256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smtClean="0"/>
              <a:t>Click icon to add picture</a:t>
            </a:r>
            <a:endParaRPr lang="en-US" dirty="0"/>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xmlns=""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9" name="Content Placeholder 4">
            <a:extLst>
              <a:ext uri="{FF2B5EF4-FFF2-40B4-BE49-F238E27FC236}">
                <a16:creationId xmlns:a16="http://schemas.microsoft.com/office/drawing/2014/main" xmlns=""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Slide Number Placeholder 5">
            <a:extLst>
              <a:ext uri="{FF2B5EF4-FFF2-40B4-BE49-F238E27FC236}">
                <a16:creationId xmlns:a16="http://schemas.microsoft.com/office/drawing/2014/main" xmlns=""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1" name="Content Placeholder 4">
            <a:extLst>
              <a:ext uri="{FF2B5EF4-FFF2-40B4-BE49-F238E27FC236}">
                <a16:creationId xmlns:a16="http://schemas.microsoft.com/office/drawing/2014/main" xmlns=""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Slide Number Placeholder 5">
            <a:extLst>
              <a:ext uri="{FF2B5EF4-FFF2-40B4-BE49-F238E27FC236}">
                <a16:creationId xmlns:a16="http://schemas.microsoft.com/office/drawing/2014/main" xmlns=""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3" name="Content Placeholder 4">
            <a:extLst>
              <a:ext uri="{FF2B5EF4-FFF2-40B4-BE49-F238E27FC236}">
                <a16:creationId xmlns:a16="http://schemas.microsoft.com/office/drawing/2014/main" xmlns=""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6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smtClean="0"/>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smtClean="0"/>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smtClean="0"/>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smtClean="0"/>
              <a:t>Click icon to add picture</a:t>
            </a:r>
            <a:endParaRPr lang="en-US" dirty="0"/>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smtClean="0"/>
              <a:t>Click icon to add picture</a:t>
            </a:r>
            <a:endParaRPr lang="en-US" dirty="0"/>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smtClean="0"/>
              <a:t>Click icon to add picture</a:t>
            </a:r>
            <a:endParaRPr lang="en-US" dirty="0"/>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xmlns=""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22" name="Content Placeholder 4">
            <a:extLst>
              <a:ext uri="{FF2B5EF4-FFF2-40B4-BE49-F238E27FC236}">
                <a16:creationId xmlns:a16="http://schemas.microsoft.com/office/drawing/2014/main" xmlns=""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xmlns=""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0" name="Content Placeholder 4">
            <a:extLst>
              <a:ext uri="{FF2B5EF4-FFF2-40B4-BE49-F238E27FC236}">
                <a16:creationId xmlns:a16="http://schemas.microsoft.com/office/drawing/2014/main" xmlns=""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4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404331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184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959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5131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smtClean="0"/>
              <a:t>Click icon to add picture</a:t>
            </a:r>
            <a:endParaRPr lang="en-US" dirty="0"/>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smtClean="0"/>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90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pPr/>
              <a:t>‹#›</a:t>
            </a:fld>
            <a:endParaRPr lang="en-US" dirty="0"/>
          </a:p>
        </p:txBody>
      </p:sp>
      <p:pic>
        <p:nvPicPr>
          <p:cNvPr id="5" name="Picture 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818562" y="6504870"/>
            <a:ext cx="2522939" cy="165381"/>
          </a:xfrm>
          <a:prstGeom prst="rect">
            <a:avLst/>
          </a:prstGeom>
        </p:spPr>
      </p:pic>
    </p:spTree>
    <p:extLst>
      <p:ext uri="{BB962C8B-B14F-4D97-AF65-F5344CB8AC3E}">
        <p14:creationId xmlns:p14="http://schemas.microsoft.com/office/powerpoint/2010/main" val="3214679951"/>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4" r:id="rId3"/>
    <p:sldLayoutId id="2147483700" r:id="rId4"/>
    <p:sldLayoutId id="2147483701" r:id="rId5"/>
    <p:sldLayoutId id="2147483702" r:id="rId6"/>
    <p:sldLayoutId id="2147483703" r:id="rId7"/>
    <p:sldLayoutId id="2147483708" r:id="rId8"/>
    <p:sldLayoutId id="2147483690" r:id="rId9"/>
    <p:sldLayoutId id="2147483705" r:id="rId10"/>
    <p:sldLayoutId id="2147483680" r:id="rId11"/>
    <p:sldLayoutId id="2147483704" r:id="rId12"/>
    <p:sldLayoutId id="2147483681" r:id="rId13"/>
    <p:sldLayoutId id="2147483692" r:id="rId14"/>
    <p:sldLayoutId id="2147483709" r:id="rId15"/>
    <p:sldLayoutId id="2147483710" r:id="rId16"/>
    <p:sldLayoutId id="2147483712" r:id="rId17"/>
    <p:sldLayoutId id="2147483713" r:id="rId18"/>
    <p:sldLayoutId id="2147483650" r:id="rId19"/>
    <p:sldLayoutId id="2147483679" r:id="rId20"/>
    <p:sldLayoutId id="2147483652" r:id="rId21"/>
    <p:sldLayoutId id="2147483677" r:id="rId22"/>
    <p:sldLayoutId id="2147483669" r:id="rId23"/>
    <p:sldLayoutId id="2147483678" r:id="rId24"/>
    <p:sldLayoutId id="2147483668" r:id="rId25"/>
    <p:sldLayoutId id="2147483676" r:id="rId26"/>
    <p:sldLayoutId id="2147483670" r:id="rId27"/>
    <p:sldLayoutId id="2147483654" r:id="rId28"/>
    <p:sldLayoutId id="2147483707" r:id="rId29"/>
    <p:sldLayoutId id="2147483655" r:id="rId30"/>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0242" y="4973970"/>
            <a:ext cx="8863499" cy="765754"/>
          </a:xfrm>
        </p:spPr>
        <p:txBody>
          <a:bodyPr/>
          <a:lstStyle/>
          <a:p>
            <a:r>
              <a:rPr lang="en-US" sz="3600" b="1" dirty="0" smtClean="0">
                <a:solidFill>
                  <a:schemeClr val="accent2"/>
                </a:solidFill>
              </a:rPr>
              <a:t>Working with your Elected Officials and Maximizing your Legislative Message</a:t>
            </a:r>
            <a:endParaRPr lang="en-US" sz="3600" b="1" dirty="0">
              <a:solidFill>
                <a:schemeClr val="accent2"/>
              </a:solidFill>
            </a:endParaRPr>
          </a:p>
        </p:txBody>
      </p:sp>
      <p:sp>
        <p:nvSpPr>
          <p:cNvPr id="5" name="Subtitle 4"/>
          <p:cNvSpPr>
            <a:spLocks noGrp="1"/>
          </p:cNvSpPr>
          <p:nvPr>
            <p:ph type="subTitle" idx="1"/>
          </p:nvPr>
        </p:nvSpPr>
        <p:spPr>
          <a:xfrm>
            <a:off x="3140242" y="5969941"/>
            <a:ext cx="6725653" cy="672908"/>
          </a:xfrm>
        </p:spPr>
        <p:txBody>
          <a:bodyPr/>
          <a:lstStyle/>
          <a:p>
            <a:r>
              <a:rPr lang="en-US" sz="1800" b="1" dirty="0" smtClean="0">
                <a:solidFill>
                  <a:schemeClr val="tx2"/>
                </a:solidFill>
              </a:rPr>
              <a:t>2019 FPTA/CTD Annual Conference</a:t>
            </a:r>
          </a:p>
          <a:p>
            <a:r>
              <a:rPr lang="en-US" sz="1800" b="1" dirty="0" smtClean="0">
                <a:solidFill>
                  <a:schemeClr val="tx2"/>
                </a:solidFill>
              </a:rPr>
              <a:t>Wednesday, September 18, 2019</a:t>
            </a:r>
          </a:p>
          <a:p>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416" b="17416"/>
          <a:stretch>
            <a:fillRect/>
          </a:stretch>
        </p:blipFill>
        <p:spPr/>
      </p:pic>
    </p:spTree>
    <p:extLst>
      <p:ext uri="{BB962C8B-B14F-4D97-AF65-F5344CB8AC3E}">
        <p14:creationId xmlns:p14="http://schemas.microsoft.com/office/powerpoint/2010/main" val="184719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EBBAB20F-07C4-4DF4-8FC0-D0E30A78BF99}"/>
              </a:ext>
            </a:extLst>
          </p:cNvPr>
          <p:cNvSpPr>
            <a:spLocks noGrp="1"/>
          </p:cNvSpPr>
          <p:nvPr>
            <p:ph type="ctrTitle"/>
          </p:nvPr>
        </p:nvSpPr>
        <p:spPr/>
        <p:txBody>
          <a:bodyPr/>
          <a:lstStyle/>
          <a:p>
            <a:r>
              <a:rPr lang="en-US" dirty="0"/>
              <a:t>Thank you</a:t>
            </a:r>
          </a:p>
        </p:txBody>
      </p:sp>
      <p:sp>
        <p:nvSpPr>
          <p:cNvPr id="10" name="Text Placeholder 9">
            <a:extLst>
              <a:ext uri="{FF2B5EF4-FFF2-40B4-BE49-F238E27FC236}">
                <a16:creationId xmlns:a16="http://schemas.microsoft.com/office/drawing/2014/main" xmlns="" id="{706F6B45-168C-4322-8218-83B39F17E670}"/>
              </a:ext>
            </a:extLst>
          </p:cNvPr>
          <p:cNvSpPr>
            <a:spLocks noGrp="1"/>
          </p:cNvSpPr>
          <p:nvPr>
            <p:ph type="body" sz="quarter" idx="11"/>
          </p:nvPr>
        </p:nvSpPr>
        <p:spPr>
          <a:xfrm>
            <a:off x="3231493" y="5584350"/>
            <a:ext cx="2041547" cy="853718"/>
          </a:xfrm>
        </p:spPr>
        <p:txBody>
          <a:bodyPr/>
          <a:lstStyle/>
          <a:p>
            <a:pPr>
              <a:spcBef>
                <a:spcPts val="0"/>
              </a:spcBef>
            </a:pPr>
            <a:r>
              <a:rPr lang="fr-FR" sz="1800" dirty="0" smtClean="0"/>
              <a:t>717-237-4861</a:t>
            </a:r>
            <a:endParaRPr lang="fr-FR" sz="1800" dirty="0"/>
          </a:p>
          <a:p>
            <a:pPr>
              <a:spcBef>
                <a:spcPts val="0"/>
              </a:spcBef>
            </a:pPr>
            <a:r>
              <a:rPr lang="fr-FR" sz="1800" dirty="0" smtClean="0"/>
              <a:t>keith.arnold@bipc.com</a:t>
            </a:r>
          </a:p>
          <a:p>
            <a:pPr>
              <a:spcBef>
                <a:spcPts val="0"/>
              </a:spcBef>
            </a:pPr>
            <a:r>
              <a:rPr lang="fr-FR" sz="1800" dirty="0" smtClean="0"/>
              <a:t>Tallahassee, FL</a:t>
            </a:r>
          </a:p>
          <a:p>
            <a:endParaRPr lang="en-US" dirty="0"/>
          </a:p>
        </p:txBody>
      </p:sp>
      <p:sp>
        <p:nvSpPr>
          <p:cNvPr id="2" name="Text Placeholder 1"/>
          <p:cNvSpPr>
            <a:spLocks noGrp="1"/>
          </p:cNvSpPr>
          <p:nvPr>
            <p:ph type="body" sz="quarter" idx="10"/>
          </p:nvPr>
        </p:nvSpPr>
        <p:spPr>
          <a:xfrm>
            <a:off x="3225607" y="4856793"/>
            <a:ext cx="1879793" cy="528149"/>
          </a:xfrm>
        </p:spPr>
        <p:txBody>
          <a:bodyPr/>
          <a:lstStyle/>
          <a:p>
            <a:r>
              <a:rPr lang="en-US" sz="2400" dirty="0" smtClean="0"/>
              <a:t>J. Keith Arnold</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40217" y="4831199"/>
            <a:ext cx="1351846"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21457" y="4831199"/>
            <a:ext cx="1351846"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
          <p:cNvSpPr txBox="1">
            <a:spLocks/>
          </p:cNvSpPr>
          <p:nvPr/>
        </p:nvSpPr>
        <p:spPr>
          <a:xfrm>
            <a:off x="8551987" y="4856793"/>
            <a:ext cx="2146493" cy="528149"/>
          </a:xfrm>
          <a:prstGeom prst="rect">
            <a:avLst/>
          </a:prstGeom>
        </p:spPr>
        <p:txBody>
          <a:bodyPr vert="horz" lIns="0" tIns="0" rIns="0" bIns="0" rtlCol="0" anchor="b">
            <a:noAutofit/>
          </a:bodyPr>
          <a:lstStyle>
            <a:lvl1pPr marL="0" indent="0" algn="l" defTabSz="914400" rtl="0" eaLnBrk="1" latinLnBrk="0" hangingPunct="1">
              <a:lnSpc>
                <a:spcPct val="90000"/>
              </a:lnSpc>
              <a:spcBef>
                <a:spcPts val="1400"/>
              </a:spcBef>
              <a:buClr>
                <a:schemeClr val="tx2"/>
              </a:buClr>
              <a:buFont typeface="Wingdings" panose="05000000000000000000" pitchFamily="2" charset="2"/>
              <a:buNone/>
              <a:defRPr sz="3200" b="1" kern="1200">
                <a:solidFill>
                  <a:schemeClr val="bg1"/>
                </a:solidFill>
                <a:latin typeface="+mn-lt"/>
                <a:ea typeface="+mn-ea"/>
                <a:cs typeface="+mn-cs"/>
              </a:defRPr>
            </a:lvl1pPr>
            <a:lvl2pPr marL="457200" indent="0" algn="l" defTabSz="914400" rtl="0" eaLnBrk="1" latinLnBrk="0" hangingPunct="1">
              <a:lnSpc>
                <a:spcPct val="90000"/>
              </a:lnSpc>
              <a:spcBef>
                <a:spcPts val="1400"/>
              </a:spcBef>
              <a:buClr>
                <a:schemeClr val="tx2"/>
              </a:buClr>
              <a:buFont typeface="Wingdings" panose="05000000000000000000" pitchFamily="2" charset="2"/>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Terrence Heubert</a:t>
            </a:r>
            <a:endParaRPr lang="en-US" sz="2400" dirty="0"/>
          </a:p>
        </p:txBody>
      </p:sp>
      <p:sp>
        <p:nvSpPr>
          <p:cNvPr id="14" name="Text Placeholder 9">
            <a:extLst>
              <a:ext uri="{FF2B5EF4-FFF2-40B4-BE49-F238E27FC236}">
                <a16:creationId xmlns:a16="http://schemas.microsoft.com/office/drawing/2014/main" xmlns="" id="{706F6B45-168C-4322-8218-83B39F17E670}"/>
              </a:ext>
            </a:extLst>
          </p:cNvPr>
          <p:cNvSpPr txBox="1">
            <a:spLocks/>
          </p:cNvSpPr>
          <p:nvPr/>
        </p:nvSpPr>
        <p:spPr>
          <a:xfrm>
            <a:off x="8551987" y="5630069"/>
            <a:ext cx="2382713" cy="853718"/>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tx2"/>
              </a:buClr>
              <a:buFont typeface="Wingdings" panose="05000000000000000000" pitchFamily="2" charset="2"/>
              <a:buNone/>
              <a:defRPr sz="2700" kern="1200">
                <a:solidFill>
                  <a:schemeClr val="bg1"/>
                </a:solidFill>
                <a:latin typeface="+mn-lt"/>
                <a:ea typeface="+mn-ea"/>
                <a:cs typeface="+mn-cs"/>
              </a:defRPr>
            </a:lvl1pPr>
            <a:lvl2pPr marL="457200" indent="0" algn="l" defTabSz="914400" rtl="0" eaLnBrk="1" latinLnBrk="0" hangingPunct="1">
              <a:lnSpc>
                <a:spcPct val="90000"/>
              </a:lnSpc>
              <a:spcBef>
                <a:spcPts val="1400"/>
              </a:spcBef>
              <a:buClr>
                <a:schemeClr val="tx2"/>
              </a:buClr>
              <a:buFont typeface="Wingdings" panose="05000000000000000000" pitchFamily="2" charset="2"/>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1800" dirty="0" smtClean="0"/>
              <a:t>202-452-6041</a:t>
            </a:r>
          </a:p>
          <a:p>
            <a:pPr>
              <a:spcBef>
                <a:spcPts val="0"/>
              </a:spcBef>
            </a:pPr>
            <a:r>
              <a:rPr lang="fr-FR" sz="1800" dirty="0" smtClean="0"/>
              <a:t>terrence.heubert@bipc.com</a:t>
            </a:r>
          </a:p>
          <a:p>
            <a:pPr>
              <a:spcBef>
                <a:spcPts val="0"/>
              </a:spcBef>
            </a:pPr>
            <a:r>
              <a:rPr lang="fr-FR" sz="1800" dirty="0" smtClean="0"/>
              <a:t>Washington, D.C.</a:t>
            </a:r>
          </a:p>
          <a:p>
            <a:endParaRPr lang="en-US" dirty="0"/>
          </a:p>
        </p:txBody>
      </p:sp>
    </p:spTree>
    <p:extLst>
      <p:ext uri="{BB962C8B-B14F-4D97-AF65-F5344CB8AC3E}">
        <p14:creationId xmlns:p14="http://schemas.microsoft.com/office/powerpoint/2010/main" val="19131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Presenters</a:t>
            </a:r>
            <a:endParaRPr lang="en-US" dirty="0"/>
          </a:p>
        </p:txBody>
      </p:sp>
      <p:sp>
        <p:nvSpPr>
          <p:cNvPr id="2" name="Slide Number Placeholder 1"/>
          <p:cNvSpPr>
            <a:spLocks noGrp="1"/>
          </p:cNvSpPr>
          <p:nvPr>
            <p:ph type="sldNum" sz="quarter" idx="4"/>
          </p:nvPr>
        </p:nvSpPr>
        <p:spPr/>
        <p:txBody>
          <a:bodyPr/>
          <a:lstStyle/>
          <a:p>
            <a:fld id="{975F859B-2565-4C4B-8F59-CDA04D02ECAD}" type="slidenum">
              <a:rPr lang="en-US" smtClean="0"/>
              <a:pPr/>
              <a:t>2</a:t>
            </a:fld>
            <a:endParaRPr lang="en-US" dirty="0"/>
          </a:p>
        </p:txBody>
      </p:sp>
      <p:pic>
        <p:nvPicPr>
          <p:cNvPr id="9" name="photo_C76C3"/>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4722" y="1213695"/>
            <a:ext cx="1593994" cy="194860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656240" y="1385498"/>
            <a:ext cx="7219279" cy="1685362"/>
          </a:xfrm>
          <a:prstGeom prst="rect">
            <a:avLst/>
          </a:prstGeom>
          <a:noFill/>
        </p:spPr>
        <p:txBody>
          <a:bodyPr wrap="square" lIns="0" tIns="0" rIns="0" bIns="0" rtlCol="0">
            <a:normAutofit/>
          </a:bodyPr>
          <a:lstStyle/>
          <a:p>
            <a:pPr>
              <a:lnSpc>
                <a:spcPct val="90000"/>
              </a:lnSpc>
            </a:pPr>
            <a:r>
              <a:rPr lang="en-US" b="1" dirty="0" smtClean="0">
                <a:solidFill>
                  <a:schemeClr val="accent2"/>
                </a:solidFill>
              </a:rPr>
              <a:t>J. Keith Arnold, Ph.D.</a:t>
            </a:r>
          </a:p>
          <a:p>
            <a:pPr lvl="0">
              <a:lnSpc>
                <a:spcPct val="90000"/>
              </a:lnSpc>
              <a:spcAft>
                <a:spcPts val="200"/>
              </a:spcAft>
            </a:pPr>
            <a:r>
              <a:rPr lang="en-US" sz="1300" b="1" dirty="0" smtClean="0">
                <a:solidFill>
                  <a:srgbClr val="414042"/>
                </a:solidFill>
              </a:rPr>
              <a:t>Senior Principal, Florida Government Relations</a:t>
            </a:r>
          </a:p>
          <a:p>
            <a:pPr lvl="0">
              <a:lnSpc>
                <a:spcPct val="90000"/>
              </a:lnSpc>
              <a:spcAft>
                <a:spcPts val="200"/>
              </a:spcAft>
            </a:pPr>
            <a:r>
              <a:rPr lang="en-US" sz="1100" b="1" dirty="0">
                <a:solidFill>
                  <a:srgbClr val="414042"/>
                </a:solidFill>
              </a:rPr>
              <a:t>k</a:t>
            </a:r>
            <a:r>
              <a:rPr lang="en-US" sz="1100" b="1" dirty="0" smtClean="0">
                <a:solidFill>
                  <a:srgbClr val="414042"/>
                </a:solidFill>
              </a:rPr>
              <a:t>eith.arnold@bipc.com | Tallahassee, FL | 850-681-4280</a:t>
            </a:r>
            <a:endParaRPr lang="en-US" sz="1100" b="1" dirty="0">
              <a:solidFill>
                <a:srgbClr val="414042"/>
              </a:solidFill>
            </a:endParaRPr>
          </a:p>
          <a:p>
            <a:pPr>
              <a:lnSpc>
                <a:spcPct val="90000"/>
              </a:lnSpc>
            </a:pPr>
            <a:r>
              <a:rPr lang="en-US" sz="1400" dirty="0"/>
              <a:t>Keith brings decades of government and government relations experience to our Florida team. During his 16-year tenure in the Florida House of Representatives, Keith held variety of chairmanships, including Chair of the Tourism and Cultural Affairs </a:t>
            </a:r>
            <a:r>
              <a:rPr lang="en-US" sz="1400" dirty="0" smtClean="0"/>
              <a:t>Committee and Chair </a:t>
            </a:r>
            <a:r>
              <a:rPr lang="en-US" sz="1400" dirty="0"/>
              <a:t>of the Postsecondary </a:t>
            </a:r>
            <a:r>
              <a:rPr lang="en-US" sz="1400" dirty="0" smtClean="0"/>
              <a:t>Education Committee. He </a:t>
            </a:r>
            <a:r>
              <a:rPr lang="en-US" sz="1400" dirty="0"/>
              <a:t>now works with clients on a broad range of issues including transportation.</a:t>
            </a:r>
            <a:endParaRPr lang="en-US" dirty="0" smtClean="0"/>
          </a:p>
        </p:txBody>
      </p:sp>
      <p:pic>
        <p:nvPicPr>
          <p:cNvPr id="17" name="photo_C76C3"/>
          <p:cNvPicPr/>
          <p:nvPr/>
        </p:nvPicPr>
        <p:blipFill>
          <a:blip r:embed="rId4" cstate="print">
            <a:extLst>
              <a:ext uri="{28A0092B-C50C-407E-A947-70E740481C1C}">
                <a14:useLocalDpi xmlns:a14="http://schemas.microsoft.com/office/drawing/2010/main" val="0"/>
              </a:ext>
            </a:extLst>
          </a:blip>
          <a:stretch>
            <a:fillRect/>
          </a:stretch>
        </p:blipFill>
        <p:spPr>
          <a:xfrm>
            <a:off x="615696" y="4044879"/>
            <a:ext cx="1644855" cy="201078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663860" y="4228206"/>
            <a:ext cx="7135459" cy="1936374"/>
          </a:xfrm>
          <a:prstGeom prst="rect">
            <a:avLst/>
          </a:prstGeom>
          <a:noFill/>
        </p:spPr>
        <p:txBody>
          <a:bodyPr wrap="square" lIns="0" tIns="0" rIns="0" bIns="0" rtlCol="0">
            <a:normAutofit/>
          </a:bodyPr>
          <a:lstStyle/>
          <a:p>
            <a:pPr>
              <a:lnSpc>
                <a:spcPct val="90000"/>
              </a:lnSpc>
            </a:pPr>
            <a:r>
              <a:rPr lang="en-US" b="1" dirty="0" smtClean="0">
                <a:solidFill>
                  <a:schemeClr val="accent2"/>
                </a:solidFill>
              </a:rPr>
              <a:t>Terrence Heubert</a:t>
            </a:r>
          </a:p>
          <a:p>
            <a:pPr lvl="0">
              <a:lnSpc>
                <a:spcPct val="90000"/>
              </a:lnSpc>
              <a:spcAft>
                <a:spcPts val="200"/>
              </a:spcAft>
            </a:pPr>
            <a:r>
              <a:rPr lang="en-US" sz="1300" b="1" dirty="0" smtClean="0">
                <a:solidFill>
                  <a:srgbClr val="414042"/>
                </a:solidFill>
              </a:rPr>
              <a:t>Principal, Federal Government Relations</a:t>
            </a:r>
          </a:p>
          <a:p>
            <a:pPr lvl="0">
              <a:lnSpc>
                <a:spcPct val="90000"/>
              </a:lnSpc>
              <a:spcAft>
                <a:spcPts val="200"/>
              </a:spcAft>
            </a:pPr>
            <a:r>
              <a:rPr lang="en-US" sz="1100" b="1" dirty="0">
                <a:solidFill>
                  <a:srgbClr val="414042"/>
                </a:solidFill>
              </a:rPr>
              <a:t>t</a:t>
            </a:r>
            <a:r>
              <a:rPr lang="en-US" sz="1100" b="1" dirty="0" smtClean="0">
                <a:solidFill>
                  <a:srgbClr val="414042"/>
                </a:solidFill>
              </a:rPr>
              <a:t>errence.heubert@bipc.com | Washington, D.C. | 202-452-6041</a:t>
            </a:r>
            <a:endParaRPr lang="en-US" sz="1100" b="1" dirty="0">
              <a:solidFill>
                <a:srgbClr val="414042"/>
              </a:solidFill>
            </a:endParaRPr>
          </a:p>
          <a:p>
            <a:pPr>
              <a:lnSpc>
                <a:spcPct val="90000"/>
              </a:lnSpc>
            </a:pPr>
            <a:r>
              <a:rPr lang="en-US" sz="1400" dirty="0"/>
              <a:t>Terry </a:t>
            </a:r>
            <a:r>
              <a:rPr lang="en-US" sz="1400" dirty="0" smtClean="0"/>
              <a:t>has </a:t>
            </a:r>
            <a:r>
              <a:rPr lang="en-US" sz="1400" dirty="0"/>
              <a:t>been advocating for a variety of interests in Washington, D.C. for over 15 years, focusing mainly on transportation and infrastructure work. He has long-standing experience working with the federal government and has represented clients from across the country, including transportation-related companies, local governments, transit systems, airports and ports. </a:t>
            </a:r>
            <a:endParaRPr lang="en-ZA" sz="1400" dirty="0"/>
          </a:p>
        </p:txBody>
      </p:sp>
    </p:spTree>
    <p:extLst>
      <p:ext uri="{BB962C8B-B14F-4D97-AF65-F5344CB8AC3E}">
        <p14:creationId xmlns:p14="http://schemas.microsoft.com/office/powerpoint/2010/main" val="5113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Florida Coverage</a:t>
            </a:r>
            <a:endParaRPr lang="en-US" dirty="0"/>
          </a:p>
        </p:txBody>
      </p:sp>
      <p:sp>
        <p:nvSpPr>
          <p:cNvPr id="2" name="Slide Number Placeholder 1"/>
          <p:cNvSpPr>
            <a:spLocks noGrp="1"/>
          </p:cNvSpPr>
          <p:nvPr>
            <p:ph type="sldNum" sz="quarter" idx="4"/>
          </p:nvPr>
        </p:nvSpPr>
        <p:spPr/>
        <p:txBody>
          <a:bodyPr/>
          <a:lstStyle/>
          <a:p>
            <a:fld id="{975F859B-2565-4C4B-8F59-CDA04D02ECAD}" type="slidenum">
              <a:rPr lang="en-US" smtClean="0"/>
              <a:pPr/>
              <a:t>3</a:t>
            </a:fld>
            <a:endParaRPr lang="en-US" dirty="0"/>
          </a:p>
        </p:txBody>
      </p:sp>
      <p:sp>
        <p:nvSpPr>
          <p:cNvPr id="14" name="Content Placeholder 13"/>
          <p:cNvSpPr>
            <a:spLocks noGrp="1"/>
          </p:cNvSpPr>
          <p:nvPr>
            <p:ph sz="quarter" idx="31"/>
          </p:nvPr>
        </p:nvSpPr>
        <p:spPr/>
        <p:txBody>
          <a:bodyPr/>
          <a:lstStyle/>
          <a:p>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5140" y="1383749"/>
            <a:ext cx="2560638" cy="242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354662" y="1385935"/>
            <a:ext cx="2535144" cy="245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14"/>
          </p:nvPr>
        </p:nvPicPr>
        <p:blipFill>
          <a:blip r:embed="rId5">
            <a:extLst>
              <a:ext uri="{28A0092B-C50C-407E-A947-70E740481C1C}">
                <a14:useLocalDpi xmlns:a14="http://schemas.microsoft.com/office/drawing/2010/main" val="0"/>
              </a:ext>
            </a:extLst>
          </a:blip>
          <a:srcRect/>
          <a:stretch>
            <a:fillRect/>
          </a:stretch>
        </p:blipFill>
        <p:spPr bwMode="auto">
          <a:xfrm>
            <a:off x="6200399" y="1400107"/>
            <a:ext cx="2675430" cy="244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6128" y="1390651"/>
            <a:ext cx="2755900" cy="248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434351" y="4419575"/>
            <a:ext cx="9448800" cy="1257325"/>
          </a:xfrm>
          <a:prstGeom prst="rect">
            <a:avLst/>
          </a:prstGeom>
          <a:noFill/>
        </p:spPr>
        <p:txBody>
          <a:bodyPr wrap="square" lIns="0" tIns="0" rIns="0" bIns="0" rtlCol="0">
            <a:normAutofit/>
          </a:bodyPr>
          <a:lstStyle/>
          <a:p>
            <a:pPr algn="ctr">
              <a:lnSpc>
                <a:spcPct val="90000"/>
              </a:lnSpc>
              <a:spcBef>
                <a:spcPts val="600"/>
              </a:spcBef>
              <a:spcAft>
                <a:spcPts val="600"/>
              </a:spcAft>
            </a:pPr>
            <a:r>
              <a:rPr lang="en-US" sz="1900" b="1" dirty="0" smtClean="0">
                <a:solidFill>
                  <a:schemeClr val="accent2"/>
                </a:solidFill>
              </a:rPr>
              <a:t>450 Attorneys and Government Relations Professionals firm-wide</a:t>
            </a:r>
          </a:p>
          <a:p>
            <a:pPr algn="ctr">
              <a:lnSpc>
                <a:spcPct val="90000"/>
              </a:lnSpc>
              <a:spcBef>
                <a:spcPts val="600"/>
              </a:spcBef>
              <a:spcAft>
                <a:spcPts val="600"/>
              </a:spcAft>
            </a:pPr>
            <a:r>
              <a:rPr lang="en-US" sz="1900" b="1" dirty="0">
                <a:solidFill>
                  <a:schemeClr val="accent2"/>
                </a:solidFill>
              </a:rPr>
              <a:t>9 Lobbyists in Florida Focused on a Range of </a:t>
            </a:r>
            <a:r>
              <a:rPr lang="en-US" sz="1900" b="1" dirty="0" smtClean="0">
                <a:solidFill>
                  <a:schemeClr val="accent2"/>
                </a:solidFill>
              </a:rPr>
              <a:t>Industries</a:t>
            </a:r>
          </a:p>
          <a:p>
            <a:pPr algn="ctr">
              <a:lnSpc>
                <a:spcPct val="90000"/>
              </a:lnSpc>
              <a:spcBef>
                <a:spcPts val="600"/>
              </a:spcBef>
              <a:spcAft>
                <a:spcPts val="600"/>
              </a:spcAft>
            </a:pPr>
            <a:r>
              <a:rPr lang="en-US" sz="1900" b="1" dirty="0" smtClean="0">
                <a:solidFill>
                  <a:schemeClr val="accent2"/>
                </a:solidFill>
              </a:rPr>
              <a:t>Dedicated Federal Team in Washington, D.C.</a:t>
            </a:r>
            <a:endParaRPr lang="en-US" sz="1900" b="1" i="1" dirty="0" smtClean="0">
              <a:solidFill>
                <a:schemeClr val="accent2"/>
              </a:solidFill>
            </a:endParaRPr>
          </a:p>
          <a:p>
            <a:pPr>
              <a:lnSpc>
                <a:spcPct val="90000"/>
              </a:lnSpc>
            </a:pPr>
            <a:endParaRPr lang="en-US" sz="2400" dirty="0" smtClean="0"/>
          </a:p>
          <a:p>
            <a:pPr>
              <a:lnSpc>
                <a:spcPct val="90000"/>
              </a:lnSpc>
            </a:pPr>
            <a:endParaRPr lang="en-US" sz="2400" dirty="0" smtClean="0"/>
          </a:p>
        </p:txBody>
      </p:sp>
    </p:spTree>
    <p:extLst>
      <p:ext uri="{BB962C8B-B14F-4D97-AF65-F5344CB8AC3E}">
        <p14:creationId xmlns:p14="http://schemas.microsoft.com/office/powerpoint/2010/main" val="21774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Florida: The Main Players in Transit</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5466116"/>
          </a:xfrm>
        </p:spPr>
        <p:txBody>
          <a:bodyPr/>
          <a:lstStyle/>
          <a:p>
            <a:pPr marL="0" indent="0">
              <a:spcBef>
                <a:spcPts val="0"/>
              </a:spcBef>
              <a:spcAft>
                <a:spcPts val="600"/>
              </a:spcAft>
              <a:buNone/>
            </a:pPr>
            <a:r>
              <a:rPr lang="en-US" sz="1400" b="1" dirty="0" smtClean="0">
                <a:solidFill>
                  <a:schemeClr val="accent1">
                    <a:lumMod val="60000"/>
                    <a:lumOff val="40000"/>
                  </a:schemeClr>
                </a:solidFill>
                <a:latin typeface="Arial" panose="020B0604020202020204" pitchFamily="34" charset="0"/>
                <a:cs typeface="Arial" panose="020B0604020202020204" pitchFamily="34" charset="0"/>
              </a:rPr>
              <a:t>Senate </a:t>
            </a:r>
            <a:r>
              <a:rPr lang="en-US" sz="1400" b="1" dirty="0">
                <a:solidFill>
                  <a:schemeClr val="accent1">
                    <a:lumMod val="60000"/>
                    <a:lumOff val="40000"/>
                  </a:schemeClr>
                </a:solidFill>
                <a:latin typeface="Arial" panose="020B0604020202020204" pitchFamily="34" charset="0"/>
                <a:cs typeface="Arial" panose="020B0604020202020204" pitchFamily="34" charset="0"/>
              </a:rPr>
              <a:t>Appropriations Subcommittee on Transportation, Tourism, and Economic Development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Travis Hutson, Chair (Flagler, Putnam, St. Johns, Volusia)</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Perry Thurston, Vice Chair (Broward)</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Jeff Brandes (Pinellas)</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Tom Lee (Hillsborough, Pasco, Polk)</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Keith Perry (Alachua, Marion, Putnam)</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Wilton Simpson (Citrus, Hernando, Pasco)</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Senator Annette Taddeo (Miami Dade)</a:t>
            </a:r>
          </a:p>
          <a:p>
            <a:pPr marL="0" indent="0">
              <a:spcBef>
                <a:spcPts val="0"/>
              </a:spcBef>
              <a:spcAft>
                <a:spcPts val="1200"/>
              </a:spcAft>
              <a:buNone/>
            </a:pPr>
            <a:r>
              <a:rPr lang="en-US" sz="1200" dirty="0">
                <a:latin typeface="Arial" panose="020B0604020202020204" pitchFamily="34" charset="0"/>
                <a:cs typeface="Arial" panose="020B0604020202020204" pitchFamily="34" charset="0"/>
              </a:rPr>
              <a:t>Senator Victor Torres (Orange, Osceola</a:t>
            </a:r>
            <a:r>
              <a:rPr lang="en-US" sz="12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spcBef>
                <a:spcPts val="0"/>
              </a:spcBef>
              <a:spcAft>
                <a:spcPts val="600"/>
              </a:spcAft>
              <a:buNone/>
            </a:pPr>
            <a:r>
              <a:rPr lang="en-US" sz="1400" b="1" dirty="0">
                <a:solidFill>
                  <a:schemeClr val="accent1">
                    <a:lumMod val="60000"/>
                    <a:lumOff val="40000"/>
                  </a:schemeClr>
                </a:solidFill>
                <a:latin typeface="Arial" panose="020B0604020202020204" pitchFamily="34" charset="0"/>
                <a:cs typeface="Arial" panose="020B0604020202020204" pitchFamily="34" charset="0"/>
              </a:rPr>
              <a:t>House Transportation &amp; Tourism Appropriations Subcommittee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Jay Trumbull, Chair (Bay County)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Brad Drake, Vice Chair  (Bay, Holmes, Jackson, Walton, Washington)</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Barbara Watson (Miami Dade)</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Dan Daley (Broward)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Bobby DuBose (</a:t>
            </a:r>
            <a:r>
              <a:rPr lang="en-US" sz="1200" dirty="0" smtClean="0">
                <a:latin typeface="Arial" panose="020B0604020202020204" pitchFamily="34" charset="0"/>
                <a:cs typeface="Arial" panose="020B0604020202020204" pitchFamily="34" charset="0"/>
              </a:rPr>
              <a:t>Broward)</a:t>
            </a:r>
            <a:endParaRPr lang="en-US" sz="1200" dirty="0">
              <a:latin typeface="Arial" panose="020B0604020202020204" pitchFamily="34" charset="0"/>
              <a:cs typeface="Arial" panose="020B0604020202020204" pitchFamily="34" charset="0"/>
            </a:endParaRP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Elizabeth Fetterhoff (Volusia)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Joe Geller (Broward, Miami Dade)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Blaise Ingoglia (Hernando)</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Tom Leek (Volusia)        </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Anthony Rodriguez (Miami Dade)</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David Smith (Seminole)</a:t>
            </a:r>
          </a:p>
          <a:p>
            <a:pPr marL="0" indent="0">
              <a:spcBef>
                <a:spcPts val="0"/>
              </a:spcBef>
              <a:spcAft>
                <a:spcPts val="600"/>
              </a:spcAft>
              <a:buNone/>
            </a:pPr>
            <a:r>
              <a:rPr lang="en-US" sz="1200" dirty="0">
                <a:latin typeface="Arial" panose="020B0604020202020204" pitchFamily="34" charset="0"/>
                <a:cs typeface="Arial" panose="020B0604020202020204" pitchFamily="34" charset="0"/>
              </a:rPr>
              <a:t>Rep. Cyndi Stevenson (St. Johns) </a:t>
            </a:r>
          </a:p>
          <a:p>
            <a:pPr lvl="1">
              <a:spcBef>
                <a:spcPts val="1800"/>
              </a:spcBef>
              <a:spcAft>
                <a:spcPts val="800"/>
              </a:spcAft>
            </a:pPr>
            <a:endParaRPr lang="en-US" sz="1600"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4</a:t>
            </a:fld>
            <a:endParaRPr lang="en-US" dirty="0">
              <a:solidFill>
                <a:srgbClr val="414042"/>
              </a:solidFill>
            </a:endParaRPr>
          </a:p>
        </p:txBody>
      </p:sp>
    </p:spTree>
    <p:extLst>
      <p:ext uri="{BB962C8B-B14F-4D97-AF65-F5344CB8AC3E}">
        <p14:creationId xmlns:p14="http://schemas.microsoft.com/office/powerpoint/2010/main" val="207839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Federa</a:t>
            </a:r>
            <a:r>
              <a:rPr lang="en-US" sz="4200" dirty="0"/>
              <a:t>l</a:t>
            </a:r>
            <a:r>
              <a:rPr lang="en-US" sz="4200" dirty="0" smtClean="0"/>
              <a:t>: The Main Players in Transit</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5466116"/>
          </a:xfrm>
        </p:spPr>
        <p:txBody>
          <a:bodyPr/>
          <a:lstStyle/>
          <a:p>
            <a:pPr marL="0" indent="0">
              <a:spcBef>
                <a:spcPts val="0"/>
              </a:spcBef>
              <a:spcAft>
                <a:spcPts val="600"/>
              </a:spcAft>
              <a:buNone/>
            </a:pPr>
            <a:r>
              <a:rPr lang="en-US" sz="1400" b="1" dirty="0" smtClean="0">
                <a:solidFill>
                  <a:schemeClr val="accent1">
                    <a:lumMod val="60000"/>
                    <a:lumOff val="40000"/>
                  </a:schemeClr>
                </a:solidFill>
                <a:latin typeface="Arial" panose="020B0604020202020204" pitchFamily="34" charset="0"/>
                <a:cs typeface="Arial" panose="020B0604020202020204" pitchFamily="34" charset="0"/>
              </a:rPr>
              <a:t>House Transportation &amp; Infrastructure Committee</a:t>
            </a:r>
            <a:endParaRPr lang="en-US" sz="1400" b="1" dirty="0">
              <a:solidFill>
                <a:schemeClr val="accent1">
                  <a:lumMod val="60000"/>
                  <a:lumOff val="40000"/>
                </a:schemeClr>
              </a:solidFill>
              <a:latin typeface="Arial" panose="020B0604020202020204" pitchFamily="34" charset="0"/>
              <a:cs typeface="Arial" panose="020B0604020202020204" pitchFamily="34" charset="0"/>
            </a:endParaRP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Peter DeFazio (D-OR), Chair</a:t>
            </a:r>
            <a:endParaRPr lang="en-US" sz="1200" dirty="0">
              <a:latin typeface="Arial" panose="020B0604020202020204" pitchFamily="34" charset="0"/>
              <a:cs typeface="Arial" panose="020B0604020202020204" pitchFamily="34" charset="0"/>
            </a:endParaRP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Sam Graves (R-MO), Ranking Member</a:t>
            </a:r>
            <a:endParaRPr lang="en-US" sz="1200" dirty="0">
              <a:latin typeface="Arial" panose="020B0604020202020204" pitchFamily="34" charset="0"/>
              <a:cs typeface="Arial" panose="020B0604020202020204" pitchFamily="34" charset="0"/>
            </a:endParaRP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Eleanor Holmes Norton (D-DC), Chair, Highways &amp; Transit Subcommittee; Rodney Davis (R-IL), Ranking Member</a:t>
            </a:r>
          </a:p>
          <a:p>
            <a:pPr marL="0" indent="0">
              <a:spcBef>
                <a:spcPts val="0"/>
              </a:spcBef>
              <a:spcAft>
                <a:spcPts val="600"/>
              </a:spcAft>
              <a:buNone/>
            </a:pPr>
            <a:r>
              <a:rPr lang="en-US" sz="1200" b="1" i="1" u="sng" dirty="0" smtClean="0">
                <a:latin typeface="Arial" panose="020B0604020202020204" pitchFamily="34" charset="0"/>
                <a:cs typeface="Arial" panose="020B0604020202020204" pitchFamily="34" charset="0"/>
              </a:rPr>
              <a:t>Florida Representation</a:t>
            </a:r>
            <a:endParaRPr lang="en-US" sz="1200" b="1" i="1" u="sng" dirty="0">
              <a:latin typeface="Arial" panose="020B0604020202020204" pitchFamily="34" charset="0"/>
              <a:cs typeface="Arial" panose="020B0604020202020204" pitchFamily="34" charset="0"/>
            </a:endParaRPr>
          </a:p>
          <a:p>
            <a:pPr lvl="1">
              <a:spcBef>
                <a:spcPts val="0"/>
              </a:spcBef>
              <a:spcAft>
                <a:spcPts val="600"/>
              </a:spcAft>
            </a:pPr>
            <a:r>
              <a:rPr lang="en-US" sz="1200" dirty="0">
                <a:latin typeface="Arial" panose="020B0604020202020204" pitchFamily="34" charset="0"/>
                <a:cs typeface="Arial" panose="020B0604020202020204" pitchFamily="34" charset="0"/>
              </a:rPr>
              <a:t>Frederica Wilson (D-Miami), Highways &amp; Transit Subcommittee Member</a:t>
            </a:r>
          </a:p>
          <a:p>
            <a:pPr lvl="1">
              <a:spcBef>
                <a:spcPts val="0"/>
              </a:spcBef>
              <a:spcAft>
                <a:spcPts val="600"/>
              </a:spcAft>
            </a:pPr>
            <a:r>
              <a:rPr lang="en-US" sz="1200" dirty="0">
                <a:latin typeface="Arial" panose="020B0604020202020204" pitchFamily="34" charset="0"/>
                <a:cs typeface="Arial" panose="020B0604020202020204" pitchFamily="34" charset="0"/>
              </a:rPr>
              <a:t>Debbie Mucarsel-Powell (D-South FL &amp; the Keys)</a:t>
            </a:r>
          </a:p>
          <a:p>
            <a:pPr lvl="1">
              <a:spcBef>
                <a:spcPts val="0"/>
              </a:spcBef>
              <a:spcAft>
                <a:spcPts val="600"/>
              </a:spcAft>
            </a:pPr>
            <a:r>
              <a:rPr lang="en-US" sz="1200" dirty="0">
                <a:latin typeface="Arial" panose="020B0604020202020204" pitchFamily="34" charset="0"/>
                <a:cs typeface="Arial" panose="020B0604020202020204" pitchFamily="34" charset="0"/>
              </a:rPr>
              <a:t>Daniel Webster (R-Leesburg), Highways &amp; Transit Subcommittee Member</a:t>
            </a:r>
          </a:p>
          <a:p>
            <a:pPr lvl="1">
              <a:spcBef>
                <a:spcPts val="0"/>
              </a:spcBef>
              <a:spcAft>
                <a:spcPts val="1200"/>
              </a:spcAft>
            </a:pPr>
            <a:r>
              <a:rPr lang="en-US" sz="1200" dirty="0">
                <a:latin typeface="Arial" panose="020B0604020202020204" pitchFamily="34" charset="0"/>
                <a:cs typeface="Arial" panose="020B0604020202020204" pitchFamily="34" charset="0"/>
              </a:rPr>
              <a:t>Ross Spano (R-Lakeland), Highways &amp; Transit Subcommittee Member</a:t>
            </a:r>
          </a:p>
          <a:p>
            <a:pPr marL="0" indent="0">
              <a:spcBef>
                <a:spcPts val="0"/>
              </a:spcBef>
              <a:spcAft>
                <a:spcPts val="600"/>
              </a:spcAft>
              <a:buNone/>
            </a:pPr>
            <a:r>
              <a:rPr lang="en-US" sz="1400" b="1" dirty="0" smtClean="0">
                <a:solidFill>
                  <a:schemeClr val="accent1">
                    <a:lumMod val="60000"/>
                    <a:lumOff val="40000"/>
                  </a:schemeClr>
                </a:solidFill>
                <a:latin typeface="Arial" panose="020B0604020202020204" pitchFamily="34" charset="0"/>
                <a:cs typeface="Arial" panose="020B0604020202020204" pitchFamily="34" charset="0"/>
              </a:rPr>
              <a:t>Senate Banking, Housing and Urban Affairs Committee</a:t>
            </a:r>
            <a:endParaRPr lang="en-US" sz="1400" b="1" dirty="0">
              <a:solidFill>
                <a:schemeClr val="accent1">
                  <a:lumMod val="60000"/>
                  <a:lumOff val="40000"/>
                </a:schemeClr>
              </a:solidFill>
              <a:latin typeface="Arial" panose="020B0604020202020204" pitchFamily="34" charset="0"/>
              <a:cs typeface="Arial" panose="020B0604020202020204" pitchFamily="34" charset="0"/>
            </a:endParaRPr>
          </a:p>
          <a:p>
            <a:pPr marL="0" indent="0">
              <a:spcBef>
                <a:spcPts val="0"/>
              </a:spcBef>
              <a:spcAft>
                <a:spcPts val="600"/>
              </a:spcAft>
              <a:buNone/>
            </a:pPr>
            <a:r>
              <a:rPr lang="en-US" sz="1200" dirty="0">
                <a:latin typeface="Arial" panose="020B0604020202020204" pitchFamily="34" charset="0"/>
                <a:cs typeface="Arial" panose="020B0604020202020204" pitchFamily="34" charset="0"/>
              </a:rPr>
              <a:t>Mike Crapo (R-ID), Chairman</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Sherrod </a:t>
            </a:r>
            <a:r>
              <a:rPr lang="en-US" sz="1200" dirty="0">
                <a:latin typeface="Arial" panose="020B0604020202020204" pitchFamily="34" charset="0"/>
                <a:cs typeface="Arial" panose="020B0604020202020204" pitchFamily="34" charset="0"/>
              </a:rPr>
              <a:t>Brown (D-OH), Ranking Member</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David </a:t>
            </a:r>
            <a:r>
              <a:rPr lang="en-US" sz="1200" dirty="0">
                <a:latin typeface="Arial" panose="020B0604020202020204" pitchFamily="34" charset="0"/>
                <a:cs typeface="Arial" panose="020B0604020202020204" pitchFamily="34" charset="0"/>
              </a:rPr>
              <a:t>Perdue (R-GA), Chairman, Housing, Transportation, and Community Development </a:t>
            </a:r>
            <a:r>
              <a:rPr lang="en-US" sz="1200" dirty="0" smtClean="0">
                <a:latin typeface="Arial" panose="020B0604020202020204" pitchFamily="34" charset="0"/>
                <a:cs typeface="Arial" panose="020B0604020202020204" pitchFamily="34" charset="0"/>
              </a:rPr>
              <a:t>Subcommittee; Robert </a:t>
            </a:r>
            <a:r>
              <a:rPr lang="en-US" sz="1200" dirty="0">
                <a:latin typeface="Arial" panose="020B0604020202020204" pitchFamily="34" charset="0"/>
                <a:cs typeface="Arial" panose="020B0604020202020204" pitchFamily="34" charset="0"/>
              </a:rPr>
              <a:t>Menendez (D-NJ), Ranking </a:t>
            </a:r>
            <a:r>
              <a:rPr lang="en-US" sz="1200" dirty="0" smtClean="0">
                <a:latin typeface="Arial" panose="020B0604020202020204" pitchFamily="34" charset="0"/>
                <a:cs typeface="Arial" panose="020B0604020202020204" pitchFamily="34" charset="0"/>
              </a:rPr>
              <a:t>Member</a:t>
            </a:r>
          </a:p>
          <a:p>
            <a:pPr marL="0" indent="0">
              <a:spcBef>
                <a:spcPts val="600"/>
              </a:spcBef>
              <a:spcAft>
                <a:spcPts val="600"/>
              </a:spcAft>
              <a:buNone/>
            </a:pPr>
            <a:r>
              <a:rPr lang="en-US" sz="1400" b="1" dirty="0" smtClean="0">
                <a:solidFill>
                  <a:schemeClr val="accent1">
                    <a:lumMod val="60000"/>
                    <a:lumOff val="40000"/>
                  </a:schemeClr>
                </a:solidFill>
                <a:latin typeface="Arial" panose="020B0604020202020204" pitchFamily="34" charset="0"/>
                <a:cs typeface="Arial" panose="020B0604020202020204" pitchFamily="34" charset="0"/>
              </a:rPr>
              <a:t>Key Appropriators in the Florida Delegation</a:t>
            </a:r>
            <a:endParaRPr lang="en-US" sz="1400" b="1" dirty="0">
              <a:solidFill>
                <a:schemeClr val="accent1">
                  <a:lumMod val="60000"/>
                  <a:lumOff val="40000"/>
                </a:schemeClr>
              </a:solidFill>
              <a:latin typeface="Arial" panose="020B0604020202020204" pitchFamily="34" charset="0"/>
              <a:cs typeface="Arial" panose="020B0604020202020204" pitchFamily="34" charset="0"/>
            </a:endParaRPr>
          </a:p>
          <a:p>
            <a:pPr marL="0" indent="0">
              <a:spcBef>
                <a:spcPts val="0"/>
              </a:spcBef>
              <a:spcAft>
                <a:spcPts val="600"/>
              </a:spcAft>
              <a:buNone/>
            </a:pPr>
            <a:r>
              <a:rPr lang="en-US" sz="1200" b="1" i="1" u="sng" dirty="0" smtClean="0">
                <a:latin typeface="Arial" panose="020B0604020202020204" pitchFamily="34" charset="0"/>
                <a:cs typeface="Arial" panose="020B0604020202020204" pitchFamily="34" charset="0"/>
              </a:rPr>
              <a:t>House</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Mario </a:t>
            </a:r>
            <a:r>
              <a:rPr lang="en-US" sz="1200" dirty="0">
                <a:latin typeface="Arial" panose="020B0604020202020204" pitchFamily="34" charset="0"/>
                <a:cs typeface="Arial" panose="020B0604020202020204" pitchFamily="34" charset="0"/>
              </a:rPr>
              <a:t>Diaz-Balart (R-Doral), Ranking Member, </a:t>
            </a:r>
            <a:r>
              <a:rPr lang="en-US" sz="1200" dirty="0" smtClean="0">
                <a:latin typeface="Arial" panose="020B0604020202020204" pitchFamily="34" charset="0"/>
                <a:cs typeface="Arial" panose="020B0604020202020204" pitchFamily="34" charset="0"/>
              </a:rPr>
              <a:t>THUD</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Debbie </a:t>
            </a:r>
            <a:r>
              <a:rPr lang="en-US" sz="1200" dirty="0">
                <a:latin typeface="Arial" panose="020B0604020202020204" pitchFamily="34" charset="0"/>
                <a:cs typeface="Arial" panose="020B0604020202020204" pitchFamily="34" charset="0"/>
              </a:rPr>
              <a:t>Wasserman Schultz (D-Sunrise)</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Lois </a:t>
            </a:r>
            <a:r>
              <a:rPr lang="en-US" sz="1200" dirty="0">
                <a:latin typeface="Arial" panose="020B0604020202020204" pitchFamily="34" charset="0"/>
                <a:cs typeface="Arial" panose="020B0604020202020204" pitchFamily="34" charset="0"/>
              </a:rPr>
              <a:t>Frankel (D-Boca Raton)</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Charlie </a:t>
            </a:r>
            <a:r>
              <a:rPr lang="en-US" sz="1200" dirty="0">
                <a:latin typeface="Arial" panose="020B0604020202020204" pitchFamily="34" charset="0"/>
                <a:cs typeface="Arial" panose="020B0604020202020204" pitchFamily="34" charset="0"/>
              </a:rPr>
              <a:t>Crist (D-St. Petersburg)</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John </a:t>
            </a:r>
            <a:r>
              <a:rPr lang="en-US" sz="1200" dirty="0">
                <a:latin typeface="Arial" panose="020B0604020202020204" pitchFamily="34" charset="0"/>
                <a:cs typeface="Arial" panose="020B0604020202020204" pitchFamily="34" charset="0"/>
              </a:rPr>
              <a:t>Rutherford (R-Jacksonville), THUD </a:t>
            </a:r>
            <a:r>
              <a:rPr lang="en-US" sz="1200" dirty="0" smtClean="0">
                <a:latin typeface="Arial" panose="020B0604020202020204" pitchFamily="34" charset="0"/>
                <a:cs typeface="Arial" panose="020B0604020202020204" pitchFamily="34" charset="0"/>
              </a:rPr>
              <a:t>Member</a:t>
            </a:r>
          </a:p>
          <a:p>
            <a:pPr marL="0" indent="0">
              <a:spcBef>
                <a:spcPts val="0"/>
              </a:spcBef>
              <a:spcAft>
                <a:spcPts val="600"/>
              </a:spcAft>
              <a:buNone/>
            </a:pPr>
            <a:r>
              <a:rPr lang="en-US" sz="1200" b="1" i="1" u="sng" dirty="0" smtClean="0">
                <a:latin typeface="Arial" panose="020B0604020202020204" pitchFamily="34" charset="0"/>
                <a:cs typeface="Arial" panose="020B0604020202020204" pitchFamily="34" charset="0"/>
              </a:rPr>
              <a:t>Senate</a:t>
            </a:r>
          </a:p>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Marco </a:t>
            </a:r>
            <a:r>
              <a:rPr lang="en-US" sz="1200" dirty="0">
                <a:latin typeface="Arial" panose="020B0604020202020204" pitchFamily="34" charset="0"/>
                <a:cs typeface="Arial" panose="020B0604020202020204" pitchFamily="34" charset="0"/>
              </a:rPr>
              <a:t>Rubio (R-FL)</a:t>
            </a:r>
          </a:p>
          <a:p>
            <a:pPr marL="0" indent="0">
              <a:spcBef>
                <a:spcPts val="0"/>
              </a:spcBef>
              <a:spcAft>
                <a:spcPts val="600"/>
              </a:spcAft>
              <a:buNone/>
            </a:pPr>
            <a:endParaRPr lang="en-US" sz="12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200" dirty="0" smtClean="0">
              <a:latin typeface="Arial" panose="020B0604020202020204" pitchFamily="34" charset="0"/>
              <a:cs typeface="Arial" panose="020B0604020202020204" pitchFamily="34" charset="0"/>
            </a:endParaRPr>
          </a:p>
          <a:p>
            <a:pPr lvl="1">
              <a:spcBef>
                <a:spcPts val="1800"/>
              </a:spcBef>
              <a:spcAft>
                <a:spcPts val="800"/>
              </a:spcAft>
            </a:pPr>
            <a:endParaRPr lang="en-US" sz="1600"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5</a:t>
            </a:fld>
            <a:endParaRPr lang="en-US" dirty="0">
              <a:solidFill>
                <a:srgbClr val="414042"/>
              </a:solidFill>
            </a:endParaRPr>
          </a:p>
        </p:txBody>
      </p:sp>
    </p:spTree>
    <p:extLst>
      <p:ext uri="{BB962C8B-B14F-4D97-AF65-F5344CB8AC3E}">
        <p14:creationId xmlns:p14="http://schemas.microsoft.com/office/powerpoint/2010/main" val="27053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Interacting with Officials </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4841275"/>
          </a:xfrm>
        </p:spPr>
        <p:txBody>
          <a:bodyPr/>
          <a:lstStyle/>
          <a:p>
            <a:pPr marL="0" indent="0">
              <a:buNone/>
            </a:pPr>
            <a:r>
              <a:rPr lang="en-US" sz="2400" b="1" dirty="0" smtClean="0">
                <a:solidFill>
                  <a:schemeClr val="accent1">
                    <a:lumMod val="60000"/>
                    <a:lumOff val="40000"/>
                  </a:schemeClr>
                </a:solidFill>
              </a:rPr>
              <a:t>Know the Rules </a:t>
            </a:r>
          </a:p>
          <a:p>
            <a:pPr>
              <a:spcBef>
                <a:spcPts val="600"/>
              </a:spcBef>
              <a:spcAft>
                <a:spcPts val="800"/>
              </a:spcAft>
            </a:pPr>
            <a:r>
              <a:rPr lang="en-US" sz="1800" dirty="0">
                <a:latin typeface="Arial" panose="020B0604020202020204" pitchFamily="34" charset="0"/>
                <a:cs typeface="Arial" panose="020B0604020202020204" pitchFamily="34" charset="0"/>
              </a:rPr>
              <a:t>Florida gift laws make it difficult to interact with elected officials outside of </a:t>
            </a:r>
            <a:r>
              <a:rPr lang="en-US" sz="1800" dirty="0" smtClean="0">
                <a:latin typeface="Arial" panose="020B0604020202020204" pitchFamily="34" charset="0"/>
                <a:cs typeface="Arial" panose="020B0604020202020204" pitchFamily="34" charset="0"/>
              </a:rPr>
              <a:t>their office </a:t>
            </a:r>
            <a:r>
              <a:rPr lang="en-US" sz="1800" dirty="0">
                <a:latin typeface="Arial" panose="020B0604020202020204" pitchFamily="34" charset="0"/>
                <a:cs typeface="Arial" panose="020B0604020202020204" pitchFamily="34" charset="0"/>
              </a:rPr>
              <a:t>and official </a:t>
            </a:r>
            <a:r>
              <a:rPr lang="en-US" sz="1800" dirty="0" smtClean="0">
                <a:latin typeface="Arial" panose="020B0604020202020204" pitchFamily="34" charset="0"/>
                <a:cs typeface="Arial" panose="020B0604020202020204" pitchFamily="34" charset="0"/>
              </a:rPr>
              <a:t>duties</a:t>
            </a:r>
          </a:p>
          <a:p>
            <a:pPr>
              <a:spcBef>
                <a:spcPts val="600"/>
              </a:spcBef>
              <a:spcAft>
                <a:spcPts val="800"/>
              </a:spcAft>
            </a:pPr>
            <a:r>
              <a:rPr lang="en-US" sz="1800" dirty="0">
                <a:latin typeface="Arial" panose="020B0604020202020204" pitchFamily="34" charset="0"/>
                <a:cs typeface="Arial" panose="020B0604020202020204" pitchFamily="34" charset="0"/>
              </a:rPr>
              <a:t>Social and casual interactions with </a:t>
            </a:r>
            <a:r>
              <a:rPr lang="en-US" sz="1800" dirty="0" smtClean="0">
                <a:latin typeface="Arial" panose="020B0604020202020204" pitchFamily="34" charset="0"/>
                <a:cs typeface="Arial" panose="020B0604020202020204" pitchFamily="34" charset="0"/>
              </a:rPr>
              <a:t>Florida elected </a:t>
            </a:r>
            <a:r>
              <a:rPr lang="en-US" sz="1800" dirty="0">
                <a:latin typeface="Arial" panose="020B0604020202020204" pitchFamily="34" charset="0"/>
                <a:cs typeface="Arial" panose="020B0604020202020204" pitchFamily="34" charset="0"/>
              </a:rPr>
              <a:t>officials are </a:t>
            </a:r>
            <a:r>
              <a:rPr lang="en-US" sz="1800" dirty="0" smtClean="0">
                <a:latin typeface="Arial" panose="020B0604020202020204" pitchFamily="34" charset="0"/>
                <a:cs typeface="Arial" panose="020B0604020202020204" pitchFamily="34" charset="0"/>
              </a:rPr>
              <a:t>limited </a:t>
            </a:r>
            <a:r>
              <a:rPr lang="en-US" sz="1800" dirty="0">
                <a:latin typeface="Arial" panose="020B0604020202020204" pitchFamily="34" charset="0"/>
                <a:cs typeface="Arial" panose="020B0604020202020204" pitchFamily="34" charset="0"/>
              </a:rPr>
              <a:t>because of </a:t>
            </a:r>
            <a:r>
              <a:rPr lang="en-US" sz="1800" dirty="0" smtClean="0">
                <a:latin typeface="Arial" panose="020B0604020202020204" pitchFamily="34" charset="0"/>
                <a:cs typeface="Arial" panose="020B0604020202020204" pitchFamily="34" charset="0"/>
              </a:rPr>
              <a:t>a prohibition </a:t>
            </a:r>
            <a:r>
              <a:rPr lang="en-US" sz="1800" dirty="0">
                <a:latin typeface="Arial" panose="020B0604020202020204" pitchFamily="34" charset="0"/>
                <a:cs typeface="Arial" panose="020B0604020202020204" pitchFamily="34" charset="0"/>
              </a:rPr>
              <a:t>of campaign contributions from public </a:t>
            </a:r>
            <a:r>
              <a:rPr lang="en-US" sz="1800" dirty="0" smtClean="0">
                <a:latin typeface="Arial" panose="020B0604020202020204" pitchFamily="34" charset="0"/>
                <a:cs typeface="Arial" panose="020B0604020202020204" pitchFamily="34" charset="0"/>
              </a:rPr>
              <a:t>entities</a:t>
            </a:r>
            <a:endParaRPr lang="en-US" sz="1800" dirty="0">
              <a:latin typeface="Arial" panose="020B0604020202020204" pitchFamily="34" charset="0"/>
              <a:cs typeface="Arial" panose="020B0604020202020204" pitchFamily="34" charset="0"/>
            </a:endParaRPr>
          </a:p>
          <a:p>
            <a:pPr>
              <a:spcBef>
                <a:spcPts val="600"/>
              </a:spcBef>
              <a:spcAft>
                <a:spcPts val="800"/>
              </a:spcAft>
            </a:pPr>
            <a:r>
              <a:rPr lang="en-US" sz="1800" dirty="0" smtClean="0">
                <a:latin typeface="Arial" panose="020B0604020202020204" pitchFamily="34" charset="0"/>
                <a:cs typeface="Arial" panose="020B0604020202020204" pitchFamily="34" charset="0"/>
              </a:rPr>
              <a:t>On the federal level, congressional Members and their staffs cannot accept gifts of $50 or more and all gifts from the same source must total less than $100 in the same calendar year</a:t>
            </a:r>
          </a:p>
          <a:p>
            <a:pPr>
              <a:spcBef>
                <a:spcPts val="600"/>
              </a:spcBef>
              <a:spcAft>
                <a:spcPts val="800"/>
              </a:spcAft>
            </a:pPr>
            <a:r>
              <a:rPr lang="en-US" sz="1800" dirty="0" smtClean="0">
                <a:latin typeface="Arial" panose="020B0604020202020204" pitchFamily="34" charset="0"/>
                <a:cs typeface="Arial" panose="020B0604020202020204" pitchFamily="34" charset="0"/>
              </a:rPr>
              <a:t>For Federal agencies, ethics rules restrict the solicitation and receipt of gifts by </a:t>
            </a:r>
            <a:r>
              <a:rPr lang="en-US" sz="1800" dirty="0">
                <a:latin typeface="Arial" panose="020B0604020202020204" pitchFamily="34" charset="0"/>
                <a:cs typeface="Arial" panose="020B0604020202020204" pitchFamily="34" charset="0"/>
              </a:rPr>
              <a:t>E</a:t>
            </a:r>
            <a:r>
              <a:rPr lang="en-US" sz="1800" dirty="0" smtClean="0">
                <a:latin typeface="Arial" panose="020B0604020202020204" pitchFamily="34" charset="0"/>
                <a:cs typeface="Arial" panose="020B0604020202020204" pitchFamily="34" charset="0"/>
              </a:rPr>
              <a:t>xecutive Branch employees where gifts are from prohibited sources or result from the employee’s official position</a:t>
            </a:r>
          </a:p>
          <a:p>
            <a:pPr marL="0" lvl="0" indent="0">
              <a:buClr>
                <a:srgbClr val="0E416B"/>
              </a:buClr>
              <a:buNone/>
            </a:pPr>
            <a:r>
              <a:rPr lang="en-US" sz="2400" b="1" dirty="0" smtClean="0">
                <a:solidFill>
                  <a:schemeClr val="accent1">
                    <a:lumMod val="60000"/>
                    <a:lumOff val="40000"/>
                  </a:schemeClr>
                </a:solidFill>
              </a:rPr>
              <a:t>Interact in a Smart Way </a:t>
            </a:r>
            <a:endParaRPr lang="en-US" sz="2400" b="1" dirty="0">
              <a:solidFill>
                <a:schemeClr val="accent1">
                  <a:lumMod val="60000"/>
                  <a:lumOff val="40000"/>
                </a:schemeClr>
              </a:solidFill>
            </a:endParaRPr>
          </a:p>
          <a:p>
            <a:pPr>
              <a:spcBef>
                <a:spcPts val="600"/>
              </a:spcBef>
              <a:spcAft>
                <a:spcPts val="800"/>
              </a:spcAft>
            </a:pPr>
            <a:r>
              <a:rPr lang="en-US" sz="1800" dirty="0">
                <a:latin typeface="Arial" panose="020B0604020202020204" pitchFamily="34" charset="0"/>
                <a:cs typeface="Arial" panose="020B0604020202020204" pitchFamily="34" charset="0"/>
              </a:rPr>
              <a:t>Identify individuals in your organization who have personal relationships with lawmakers to gain </a:t>
            </a:r>
            <a:r>
              <a:rPr lang="en-US" sz="1800" dirty="0" smtClean="0">
                <a:latin typeface="Arial" panose="020B0604020202020204" pitchFamily="34" charset="0"/>
                <a:cs typeface="Arial" panose="020B0604020202020204" pitchFamily="34" charset="0"/>
              </a:rPr>
              <a:t>access</a:t>
            </a:r>
          </a:p>
          <a:p>
            <a:pPr>
              <a:spcBef>
                <a:spcPts val="600"/>
              </a:spcBef>
              <a:spcAft>
                <a:spcPts val="800"/>
              </a:spcAft>
            </a:pPr>
            <a:r>
              <a:rPr lang="en-US" sz="1800" dirty="0">
                <a:latin typeface="Arial" panose="020B0604020202020204" pitchFamily="34" charset="0"/>
                <a:cs typeface="Arial" panose="020B0604020202020204" pitchFamily="34" charset="0"/>
              </a:rPr>
              <a:t>Schedule individual meetings with lawmakers in their district offices for more substantive </a:t>
            </a:r>
            <a:r>
              <a:rPr lang="en-US" sz="1800" dirty="0" smtClean="0">
                <a:latin typeface="Arial" panose="020B0604020202020204" pitchFamily="34" charset="0"/>
                <a:cs typeface="Arial" panose="020B0604020202020204" pitchFamily="34" charset="0"/>
              </a:rPr>
              <a:t>discussions</a:t>
            </a:r>
          </a:p>
          <a:p>
            <a:pPr>
              <a:spcBef>
                <a:spcPts val="600"/>
              </a:spcBef>
              <a:spcAft>
                <a:spcPts val="800"/>
              </a:spcAft>
            </a:pPr>
            <a:r>
              <a:rPr lang="en-US" sz="1800" dirty="0">
                <a:latin typeface="Arial" panose="020B0604020202020204" pitchFamily="34" charset="0"/>
                <a:cs typeface="Arial" panose="020B0604020202020204" pitchFamily="34" charset="0"/>
              </a:rPr>
              <a:t>Invite officials to </a:t>
            </a:r>
            <a:r>
              <a:rPr lang="en-US" sz="1800" dirty="0" smtClean="0">
                <a:latin typeface="Arial" panose="020B0604020202020204" pitchFamily="34" charset="0"/>
                <a:cs typeface="Arial" panose="020B0604020202020204" pitchFamily="34" charset="0"/>
              </a:rPr>
              <a:t>special events including the opening of a facility or a tour </a:t>
            </a:r>
          </a:p>
          <a:p>
            <a:pPr>
              <a:spcBef>
                <a:spcPts val="1200"/>
              </a:spcBef>
              <a:spcAft>
                <a:spcPts val="800"/>
              </a:spcAft>
            </a:pPr>
            <a:endParaRPr lang="en-US" sz="2000" dirty="0">
              <a:latin typeface="Arial" panose="020B0604020202020204" pitchFamily="34" charset="0"/>
              <a:cs typeface="Arial" panose="020B0604020202020204" pitchFamily="34" charset="0"/>
            </a:endParaRPr>
          </a:p>
          <a:p>
            <a:pPr>
              <a:spcBef>
                <a:spcPts val="1200"/>
              </a:spcBef>
              <a:spcAft>
                <a:spcPts val="800"/>
              </a:spcAft>
            </a:pPr>
            <a:endParaRPr lang="en-US" sz="2000" dirty="0" smtClean="0">
              <a:latin typeface="Arial" panose="020B0604020202020204" pitchFamily="34" charset="0"/>
              <a:cs typeface="Arial" panose="020B0604020202020204" pitchFamily="34" charset="0"/>
            </a:endParaRPr>
          </a:p>
          <a:p>
            <a:pPr>
              <a:spcBef>
                <a:spcPts val="1200"/>
              </a:spcBef>
              <a:spcAft>
                <a:spcPts val="800"/>
              </a:spcAft>
            </a:pPr>
            <a:endParaRPr lang="en-US" sz="1600" dirty="0" smtClean="0">
              <a:latin typeface="Arial" panose="020B0604020202020204" pitchFamily="34" charset="0"/>
              <a:cs typeface="Arial" panose="020B0604020202020204" pitchFamily="34" charset="0"/>
            </a:endParaRPr>
          </a:p>
          <a:p>
            <a:pPr lvl="1">
              <a:spcBef>
                <a:spcPts val="1800"/>
              </a:spcBef>
              <a:spcAft>
                <a:spcPts val="800"/>
              </a:spcAft>
            </a:pPr>
            <a:endParaRPr lang="en-US" sz="1600"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6</a:t>
            </a:fld>
            <a:endParaRPr lang="en-US" dirty="0">
              <a:solidFill>
                <a:srgbClr val="414042"/>
              </a:solidFill>
            </a:endParaRPr>
          </a:p>
        </p:txBody>
      </p:sp>
    </p:spTree>
    <p:extLst>
      <p:ext uri="{BB962C8B-B14F-4D97-AF65-F5344CB8AC3E}">
        <p14:creationId xmlns:p14="http://schemas.microsoft.com/office/powerpoint/2010/main" val="16444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Playing the Ground Game: Getting Funding </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5062256"/>
          </a:xfrm>
        </p:spPr>
        <p:txBody>
          <a:bodyPr/>
          <a:lstStyle/>
          <a:p>
            <a:pPr marL="0" indent="0">
              <a:spcAft>
                <a:spcPts val="600"/>
              </a:spcAft>
              <a:buNone/>
            </a:pPr>
            <a:r>
              <a:rPr lang="en-US" sz="2400" b="1" dirty="0" smtClean="0">
                <a:solidFill>
                  <a:schemeClr val="accent1">
                    <a:lumMod val="60000"/>
                    <a:lumOff val="40000"/>
                  </a:schemeClr>
                </a:solidFill>
              </a:rPr>
              <a:t>Prioritize Your Efforts</a:t>
            </a:r>
          </a:p>
          <a:p>
            <a:pPr>
              <a:spcBef>
                <a:spcPts val="600"/>
              </a:spcBef>
              <a:spcAft>
                <a:spcPts val="600"/>
              </a:spcAft>
            </a:pPr>
            <a:r>
              <a:rPr lang="en-US" sz="1800" dirty="0" smtClean="0">
                <a:latin typeface="Arial" panose="020B0604020202020204" pitchFamily="34" charset="0"/>
                <a:cs typeface="Arial" panose="020B0604020202020204" pitchFamily="34" charset="0"/>
              </a:rPr>
              <a:t>Work with Membership Organizations – FPTA</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FPTA’s Tallahassee Legislative Day</a:t>
            </a:r>
          </a:p>
          <a:p>
            <a:pPr>
              <a:spcBef>
                <a:spcPts val="600"/>
              </a:spcBef>
              <a:spcAft>
                <a:spcPts val="600"/>
              </a:spcAft>
            </a:pPr>
            <a:r>
              <a:rPr lang="en-US" sz="1800" dirty="0" smtClean="0">
                <a:latin typeface="Arial" panose="020B0604020202020204" pitchFamily="34" charset="0"/>
                <a:cs typeface="Arial" panose="020B0604020202020204" pitchFamily="34" charset="0"/>
              </a:rPr>
              <a:t>Work with a Contract Lobbyist </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Deliver messages specific to your organization</a:t>
            </a:r>
          </a:p>
          <a:p>
            <a:pPr>
              <a:spcBef>
                <a:spcPts val="600"/>
              </a:spcBef>
              <a:spcAft>
                <a:spcPts val="600"/>
              </a:spcAft>
            </a:pPr>
            <a:r>
              <a:rPr lang="en-US" sz="1800" dirty="0" smtClean="0">
                <a:latin typeface="Arial" panose="020B0604020202020204" pitchFamily="34" charset="0"/>
                <a:cs typeface="Arial" panose="020B0604020202020204" pitchFamily="34" charset="0"/>
              </a:rPr>
              <a:t>Leverage Competitive Grants</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Schedule project visits</a:t>
            </a:r>
          </a:p>
          <a:p>
            <a:pPr lvl="1">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a:t>
            </a:r>
            <a:r>
              <a:rPr lang="en-US" sz="1400" dirty="0" smtClean="0">
                <a:latin typeface="Arial" panose="020B0604020202020204" pitchFamily="34" charset="0"/>
                <a:cs typeface="Arial" panose="020B0604020202020204" pitchFamily="34" charset="0"/>
              </a:rPr>
              <a:t>ecure letters of recommendation</a:t>
            </a:r>
          </a:p>
          <a:p>
            <a:pPr marL="288925" lvl="1" indent="0">
              <a:spcBef>
                <a:spcPts val="600"/>
              </a:spcBef>
              <a:buNone/>
            </a:pPr>
            <a:r>
              <a:rPr lang="en-US" sz="1400" u="sng" dirty="0" smtClean="0">
                <a:latin typeface="Arial" panose="020B0604020202020204" pitchFamily="34" charset="0"/>
                <a:cs typeface="Arial" panose="020B0604020202020204" pitchFamily="34" charset="0"/>
              </a:rPr>
              <a:t>Recent Examples:</a:t>
            </a:r>
            <a:r>
              <a:rPr lang="en-US" sz="1400" dirty="0" smtClean="0">
                <a:latin typeface="Arial" panose="020B0604020202020204" pitchFamily="34" charset="0"/>
                <a:cs typeface="Arial" panose="020B0604020202020204" pitchFamily="34" charset="0"/>
              </a:rPr>
              <a:t> </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Pinellas Suncoast Transit Authority – $100K software technology grant for vehicle integration</a:t>
            </a:r>
            <a:endParaRPr lang="en-US" sz="1400" dirty="0">
              <a:latin typeface="Arial" panose="020B0604020202020204" pitchFamily="34" charset="0"/>
              <a:cs typeface="Arial" panose="020B0604020202020204" pitchFamily="34" charset="0"/>
            </a:endParaRP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Jacksonville Transportation Authority – $399K grant to develop software connecting medical scheduling and transit vehicles</a:t>
            </a:r>
          </a:p>
          <a:p>
            <a:pPr>
              <a:spcBef>
                <a:spcPts val="1200"/>
              </a:spcBef>
              <a:spcAft>
                <a:spcPts val="800"/>
              </a:spcAft>
            </a:pPr>
            <a:r>
              <a:rPr lang="en-US" sz="1800" dirty="0" smtClean="0">
                <a:latin typeface="Arial" panose="020B0604020202020204" pitchFamily="34" charset="0"/>
                <a:cs typeface="Arial" panose="020B0604020202020204" pitchFamily="34" charset="0"/>
              </a:rPr>
              <a:t>Educate County Commissioners</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Convey a sense of urgency around transit issues</a:t>
            </a:r>
          </a:p>
          <a:p>
            <a:pPr lvl="1">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Drive home that transit is a priority and provides an economic benefit</a:t>
            </a:r>
          </a:p>
          <a:p>
            <a:pPr lvl="1">
              <a:spcBef>
                <a:spcPts val="1800"/>
              </a:spcBef>
              <a:spcAft>
                <a:spcPts val="800"/>
              </a:spcAft>
            </a:pPr>
            <a:endParaRPr lang="en-US" sz="1600"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7</a:t>
            </a:fld>
            <a:endParaRPr lang="en-US" dirty="0">
              <a:solidFill>
                <a:srgbClr val="414042"/>
              </a:solidFill>
            </a:endParaRPr>
          </a:p>
        </p:txBody>
      </p:sp>
    </p:spTree>
    <p:extLst>
      <p:ext uri="{BB962C8B-B14F-4D97-AF65-F5344CB8AC3E}">
        <p14:creationId xmlns:p14="http://schemas.microsoft.com/office/powerpoint/2010/main" val="26615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Key Messages to Convey to Elected Officials</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5496595"/>
          </a:xfrm>
        </p:spPr>
        <p:txBody>
          <a:bodyPr/>
          <a:lstStyle/>
          <a:p>
            <a:pPr marL="0" lvl="0" indent="0">
              <a:spcBef>
                <a:spcPts val="2400"/>
              </a:spcBef>
              <a:spcAft>
                <a:spcPts val="600"/>
              </a:spcAft>
              <a:buClr>
                <a:srgbClr val="0E416B"/>
              </a:buClr>
              <a:buNone/>
            </a:pPr>
            <a:r>
              <a:rPr lang="en-US" sz="2400" b="1" dirty="0" smtClean="0">
                <a:solidFill>
                  <a:schemeClr val="accent1">
                    <a:lumMod val="60000"/>
                    <a:lumOff val="40000"/>
                  </a:schemeClr>
                </a:solidFill>
              </a:rPr>
              <a:t>Public Transportation is Good for Florida Businesses</a:t>
            </a:r>
            <a:endParaRPr lang="en-US" sz="2400" b="1" dirty="0">
              <a:solidFill>
                <a:schemeClr val="accent1">
                  <a:lumMod val="60000"/>
                  <a:lumOff val="40000"/>
                </a:schemeClr>
              </a:solidFill>
            </a:endParaRPr>
          </a:p>
          <a:p>
            <a:pPr lvl="0">
              <a:spcBef>
                <a:spcPts val="600"/>
              </a:spcBef>
              <a:spcAft>
                <a:spcPts val="600"/>
              </a:spcAft>
              <a:buClr>
                <a:srgbClr val="0E416B"/>
              </a:buClr>
            </a:pPr>
            <a:r>
              <a:rPr lang="en-US" sz="1800" dirty="0">
                <a:solidFill>
                  <a:srgbClr val="414042"/>
                </a:solidFill>
                <a:latin typeface="Arial" panose="020B0604020202020204" pitchFamily="34" charset="0"/>
                <a:cs typeface="Arial" panose="020B0604020202020204" pitchFamily="34" charset="0"/>
              </a:rPr>
              <a:t>$1 invested in public transportation = $4 generated in economic returns</a:t>
            </a:r>
          </a:p>
          <a:p>
            <a:pPr lvl="0">
              <a:spcBef>
                <a:spcPts val="600"/>
              </a:spcBef>
              <a:spcAft>
                <a:spcPts val="600"/>
              </a:spcAft>
              <a:buClr>
                <a:srgbClr val="0E416B"/>
              </a:buClr>
            </a:pPr>
            <a:r>
              <a:rPr lang="en-US" sz="1800" dirty="0" smtClean="0">
                <a:solidFill>
                  <a:srgbClr val="414042"/>
                </a:solidFill>
                <a:latin typeface="Arial" panose="020B0604020202020204" pitchFamily="34" charset="0"/>
                <a:cs typeface="Arial" panose="020B0604020202020204" pitchFamily="34" charset="0"/>
              </a:rPr>
              <a:t>Traffic </a:t>
            </a:r>
            <a:r>
              <a:rPr lang="en-US" sz="1800" dirty="0">
                <a:solidFill>
                  <a:srgbClr val="414042"/>
                </a:solidFill>
                <a:latin typeface="Arial" panose="020B0604020202020204" pitchFamily="34" charset="0"/>
                <a:cs typeface="Arial" panose="020B0604020202020204" pitchFamily="34" charset="0"/>
              </a:rPr>
              <a:t>congestion is bad for </a:t>
            </a:r>
            <a:r>
              <a:rPr lang="en-US" sz="1800" dirty="0" smtClean="0">
                <a:solidFill>
                  <a:srgbClr val="414042"/>
                </a:solidFill>
                <a:latin typeface="Arial" panose="020B0604020202020204" pitchFamily="34" charset="0"/>
                <a:cs typeface="Arial" panose="020B0604020202020204" pitchFamily="34" charset="0"/>
              </a:rPr>
              <a:t>business</a:t>
            </a:r>
          </a:p>
          <a:p>
            <a:pPr lvl="0">
              <a:spcBef>
                <a:spcPts val="600"/>
              </a:spcBef>
              <a:spcAft>
                <a:spcPts val="600"/>
              </a:spcAft>
              <a:buClr>
                <a:srgbClr val="0E416B"/>
              </a:buClr>
            </a:pPr>
            <a:r>
              <a:rPr lang="en-US" sz="1800" dirty="0">
                <a:latin typeface="Arial" panose="020B0604020202020204" pitchFamily="34" charset="0"/>
                <a:cs typeface="Arial" panose="020B0604020202020204" pitchFamily="34" charset="0"/>
              </a:rPr>
              <a:t>Transit provides a more reliable employee base and better access to labor pools</a:t>
            </a:r>
          </a:p>
          <a:p>
            <a:pPr marL="0" lvl="0" indent="0">
              <a:spcBef>
                <a:spcPts val="2400"/>
              </a:spcBef>
              <a:spcAft>
                <a:spcPts val="600"/>
              </a:spcAft>
              <a:buClr>
                <a:srgbClr val="0E416B"/>
              </a:buClr>
              <a:buNone/>
            </a:pPr>
            <a:r>
              <a:rPr lang="en-US" sz="2400" b="1" dirty="0" smtClean="0">
                <a:solidFill>
                  <a:schemeClr val="accent1">
                    <a:lumMod val="60000"/>
                    <a:lumOff val="40000"/>
                  </a:schemeClr>
                </a:solidFill>
              </a:rPr>
              <a:t>Public Transportation is a Smart Environmental Choice</a:t>
            </a:r>
            <a:endParaRPr lang="en-US" sz="2400" b="1" dirty="0">
              <a:solidFill>
                <a:schemeClr val="accent1">
                  <a:lumMod val="60000"/>
                  <a:lumOff val="40000"/>
                </a:schemeClr>
              </a:solidFill>
            </a:endParaRPr>
          </a:p>
          <a:p>
            <a:pPr lvl="0">
              <a:spcBef>
                <a:spcPts val="600"/>
              </a:spcBef>
              <a:spcAft>
                <a:spcPts val="600"/>
              </a:spcAft>
              <a:buClr>
                <a:srgbClr val="0E416B"/>
              </a:buClr>
            </a:pPr>
            <a:r>
              <a:rPr lang="en-US" sz="1800" dirty="0" smtClean="0">
                <a:solidFill>
                  <a:srgbClr val="414042"/>
                </a:solidFill>
                <a:latin typeface="Arial" panose="020B0604020202020204" pitchFamily="34" charset="0"/>
                <a:cs typeface="Arial" panose="020B0604020202020204" pitchFamily="34" charset="0"/>
              </a:rPr>
              <a:t>Transit strategies reduce greenhouse gasses and save </a:t>
            </a:r>
            <a:r>
              <a:rPr lang="en-US" sz="1800" dirty="0">
                <a:solidFill>
                  <a:srgbClr val="414042"/>
                </a:solidFill>
                <a:latin typeface="Arial" panose="020B0604020202020204" pitchFamily="34" charset="0"/>
                <a:cs typeface="Arial" panose="020B0604020202020204" pitchFamily="34" charset="0"/>
              </a:rPr>
              <a:t>37 million metric tons of carbon dioxide </a:t>
            </a:r>
            <a:r>
              <a:rPr lang="en-US" sz="1800" dirty="0" smtClean="0">
                <a:solidFill>
                  <a:srgbClr val="414042"/>
                </a:solidFill>
                <a:latin typeface="Arial" panose="020B0604020202020204" pitchFamily="34" charset="0"/>
                <a:cs typeface="Arial" panose="020B0604020202020204" pitchFamily="34" charset="0"/>
              </a:rPr>
              <a:t>annually</a:t>
            </a:r>
          </a:p>
          <a:p>
            <a:pPr lvl="0">
              <a:spcBef>
                <a:spcPts val="600"/>
              </a:spcBef>
              <a:spcAft>
                <a:spcPts val="600"/>
              </a:spcAft>
              <a:buClr>
                <a:srgbClr val="0E416B"/>
              </a:buClr>
            </a:pPr>
            <a:r>
              <a:rPr lang="en-US" sz="1800" dirty="0">
                <a:solidFill>
                  <a:srgbClr val="414042"/>
                </a:solidFill>
                <a:latin typeface="Arial" panose="020B0604020202020204" pitchFamily="34" charset="0"/>
                <a:cs typeface="Arial" panose="020B0604020202020204" pitchFamily="34" charset="0"/>
              </a:rPr>
              <a:t>Cuts down on </a:t>
            </a:r>
            <a:r>
              <a:rPr lang="en-US" sz="1800" dirty="0" smtClean="0">
                <a:solidFill>
                  <a:srgbClr val="414042"/>
                </a:solidFill>
                <a:latin typeface="Arial" panose="020B0604020202020204" pitchFamily="34" charset="0"/>
                <a:cs typeface="Arial" panose="020B0604020202020204" pitchFamily="34" charset="0"/>
              </a:rPr>
              <a:t>the air </a:t>
            </a:r>
            <a:r>
              <a:rPr lang="en-US" sz="1800" dirty="0">
                <a:solidFill>
                  <a:srgbClr val="414042"/>
                </a:solidFill>
                <a:latin typeface="Arial" panose="020B0604020202020204" pitchFamily="34" charset="0"/>
                <a:cs typeface="Arial" panose="020B0604020202020204" pitchFamily="34" charset="0"/>
              </a:rPr>
              <a:t>pollution that can cause asthma in </a:t>
            </a:r>
            <a:r>
              <a:rPr lang="en-US" sz="1800" dirty="0" smtClean="0">
                <a:solidFill>
                  <a:srgbClr val="414042"/>
                </a:solidFill>
                <a:latin typeface="Arial" panose="020B0604020202020204" pitchFamily="34" charset="0"/>
                <a:cs typeface="Arial" panose="020B0604020202020204" pitchFamily="34" charset="0"/>
              </a:rPr>
              <a:t>children</a:t>
            </a:r>
            <a:endParaRPr lang="en-US" sz="1800" dirty="0">
              <a:solidFill>
                <a:srgbClr val="414042"/>
              </a:solidFill>
              <a:latin typeface="Arial" panose="020B0604020202020204" pitchFamily="34" charset="0"/>
              <a:cs typeface="Arial" panose="020B0604020202020204" pitchFamily="34" charset="0"/>
            </a:endParaRPr>
          </a:p>
          <a:p>
            <a:pPr marL="0" lvl="0" indent="0">
              <a:spcBef>
                <a:spcPts val="2400"/>
              </a:spcBef>
              <a:spcAft>
                <a:spcPts val="600"/>
              </a:spcAft>
              <a:buClr>
                <a:srgbClr val="0E416B"/>
              </a:buClr>
              <a:buNone/>
            </a:pPr>
            <a:r>
              <a:rPr lang="en-US" sz="2400" b="1" dirty="0" smtClean="0">
                <a:solidFill>
                  <a:schemeClr val="accent1">
                    <a:lumMod val="60000"/>
                    <a:lumOff val="40000"/>
                  </a:schemeClr>
                </a:solidFill>
              </a:rPr>
              <a:t>Public </a:t>
            </a:r>
            <a:r>
              <a:rPr lang="en-US" sz="2400" b="1" dirty="0">
                <a:solidFill>
                  <a:schemeClr val="accent1">
                    <a:lumMod val="60000"/>
                    <a:lumOff val="40000"/>
                  </a:schemeClr>
                </a:solidFill>
              </a:rPr>
              <a:t>Transportation </a:t>
            </a:r>
            <a:r>
              <a:rPr lang="en-US" sz="2400" b="1" dirty="0" smtClean="0">
                <a:solidFill>
                  <a:schemeClr val="accent1">
                    <a:lumMod val="60000"/>
                    <a:lumOff val="40000"/>
                  </a:schemeClr>
                </a:solidFill>
              </a:rPr>
              <a:t>Improves Quality of Life</a:t>
            </a:r>
            <a:endParaRPr lang="en-US" sz="2400" b="1" dirty="0">
              <a:solidFill>
                <a:schemeClr val="accent1">
                  <a:lumMod val="60000"/>
                  <a:lumOff val="40000"/>
                </a:schemeClr>
              </a:solidFill>
            </a:endParaRPr>
          </a:p>
          <a:p>
            <a:pPr lvl="0">
              <a:spcBef>
                <a:spcPts val="600"/>
              </a:spcBef>
              <a:spcAft>
                <a:spcPts val="600"/>
              </a:spcAft>
              <a:buClr>
                <a:srgbClr val="0E416B"/>
              </a:buClr>
            </a:pPr>
            <a:r>
              <a:rPr lang="en-US" sz="1800" dirty="0" smtClean="0">
                <a:solidFill>
                  <a:srgbClr val="414042"/>
                </a:solidFill>
                <a:latin typeface="Arial" panose="020B0604020202020204" pitchFamily="34" charset="0"/>
                <a:cs typeface="Arial" panose="020B0604020202020204" pitchFamily="34" charset="0"/>
              </a:rPr>
              <a:t>Florida has the second largest amount of congested urban areas in the U.S. behind California</a:t>
            </a:r>
            <a:endParaRPr lang="en-US" sz="1800" dirty="0">
              <a:solidFill>
                <a:srgbClr val="414042"/>
              </a:solidFill>
              <a:latin typeface="Arial" panose="020B0604020202020204" pitchFamily="34" charset="0"/>
              <a:cs typeface="Arial" panose="020B0604020202020204" pitchFamily="34" charset="0"/>
            </a:endParaRPr>
          </a:p>
          <a:p>
            <a:pPr lvl="0">
              <a:spcBef>
                <a:spcPts val="600"/>
              </a:spcBef>
              <a:spcAft>
                <a:spcPts val="600"/>
              </a:spcAft>
              <a:buClr>
                <a:srgbClr val="0E416B"/>
              </a:buClr>
            </a:pPr>
            <a:r>
              <a:rPr lang="en-US" sz="1800" dirty="0" smtClean="0">
                <a:solidFill>
                  <a:srgbClr val="414042"/>
                </a:solidFill>
                <a:latin typeface="Arial" panose="020B0604020202020204" pitchFamily="34" charset="0"/>
                <a:cs typeface="Arial" panose="020B0604020202020204" pitchFamily="34" charset="0"/>
              </a:rPr>
              <a:t>Automobile travel is one of Florida’s most expensive public health issues</a:t>
            </a:r>
          </a:p>
          <a:p>
            <a:pPr lvl="1">
              <a:spcBef>
                <a:spcPts val="600"/>
              </a:spcBef>
              <a:spcAft>
                <a:spcPts val="600"/>
              </a:spcAft>
              <a:buClr>
                <a:srgbClr val="0E416B"/>
              </a:buClr>
              <a:buFont typeface="Arial" panose="020B0604020202020204" pitchFamily="34" charset="0"/>
              <a:buChar char="•"/>
            </a:pPr>
            <a:r>
              <a:rPr lang="en-US" sz="1400" dirty="0" smtClean="0">
                <a:solidFill>
                  <a:srgbClr val="414042"/>
                </a:solidFill>
                <a:latin typeface="Arial" panose="020B0604020202020204" pitchFamily="34" charset="0"/>
                <a:cs typeface="Arial" panose="020B0604020202020204" pitchFamily="34" charset="0"/>
              </a:rPr>
              <a:t>Traffic accidents are a leading cause of fatalities</a:t>
            </a:r>
          </a:p>
          <a:p>
            <a:pPr lvl="1">
              <a:spcBef>
                <a:spcPts val="600"/>
              </a:spcBef>
              <a:spcAft>
                <a:spcPts val="600"/>
              </a:spcAft>
              <a:buClr>
                <a:srgbClr val="0E416B"/>
              </a:buClr>
              <a:buFont typeface="Arial" panose="020B0604020202020204" pitchFamily="34" charset="0"/>
              <a:buChar char="•"/>
            </a:pPr>
            <a:r>
              <a:rPr lang="en-US" sz="1400" dirty="0" smtClean="0">
                <a:solidFill>
                  <a:srgbClr val="414042"/>
                </a:solidFill>
                <a:latin typeface="Arial" panose="020B0604020202020204" pitchFamily="34" charset="0"/>
                <a:cs typeface="Arial" panose="020B0604020202020204" pitchFamily="34" charset="0"/>
              </a:rPr>
              <a:t>Ground-based mass transit is 150 times safer</a:t>
            </a:r>
            <a:endParaRPr lang="en-US" sz="1400" dirty="0">
              <a:solidFill>
                <a:srgbClr val="414042"/>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8</a:t>
            </a:fld>
            <a:endParaRPr lang="en-US" dirty="0">
              <a:solidFill>
                <a:srgbClr val="414042"/>
              </a:solidFill>
            </a:endParaRPr>
          </a:p>
        </p:txBody>
      </p:sp>
      <p:sp>
        <p:nvSpPr>
          <p:cNvPr id="5" name="TextBox 4"/>
          <p:cNvSpPr txBox="1"/>
          <p:nvPr/>
        </p:nvSpPr>
        <p:spPr>
          <a:xfrm>
            <a:off x="8740140" y="6046470"/>
            <a:ext cx="3215640" cy="240030"/>
          </a:xfrm>
          <a:prstGeom prst="rect">
            <a:avLst/>
          </a:prstGeom>
          <a:noFill/>
        </p:spPr>
        <p:txBody>
          <a:bodyPr wrap="square" lIns="0" tIns="0" rIns="0" bIns="0" rtlCol="0">
            <a:normAutofit/>
          </a:bodyPr>
          <a:lstStyle/>
          <a:p>
            <a:pPr>
              <a:lnSpc>
                <a:spcPct val="90000"/>
              </a:lnSpc>
            </a:pPr>
            <a:r>
              <a:rPr lang="en-US" sz="1200" dirty="0" smtClean="0"/>
              <a:t>Source: Florida Public Transportation Association</a:t>
            </a:r>
          </a:p>
        </p:txBody>
      </p:sp>
    </p:spTree>
    <p:extLst>
      <p:ext uri="{BB962C8B-B14F-4D97-AF65-F5344CB8AC3E}">
        <p14:creationId xmlns:p14="http://schemas.microsoft.com/office/powerpoint/2010/main" val="1767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CAD30DF-C3FC-40E4-B12B-8FBDD1F86559}"/>
              </a:ext>
            </a:extLst>
          </p:cNvPr>
          <p:cNvSpPr>
            <a:spLocks noGrp="1"/>
          </p:cNvSpPr>
          <p:nvPr>
            <p:ph type="title"/>
          </p:nvPr>
        </p:nvSpPr>
        <p:spPr>
          <a:xfrm>
            <a:off x="625641" y="238233"/>
            <a:ext cx="10516765" cy="867193"/>
          </a:xfrm>
        </p:spPr>
        <p:txBody>
          <a:bodyPr/>
          <a:lstStyle/>
          <a:p>
            <a:r>
              <a:rPr lang="en-US" sz="4200" dirty="0" smtClean="0"/>
              <a:t>Questions</a:t>
            </a:r>
            <a:endParaRPr lang="en-US" sz="4200" dirty="0"/>
          </a:p>
        </p:txBody>
      </p:sp>
      <p:sp>
        <p:nvSpPr>
          <p:cNvPr id="12" name="Content Placeholder 11">
            <a:extLst>
              <a:ext uri="{FF2B5EF4-FFF2-40B4-BE49-F238E27FC236}">
                <a16:creationId xmlns:a16="http://schemas.microsoft.com/office/drawing/2014/main" xmlns="" id="{EC9B92B1-2106-4605-B25D-54F20FFC6B97}"/>
              </a:ext>
            </a:extLst>
          </p:cNvPr>
          <p:cNvSpPr>
            <a:spLocks noGrp="1"/>
          </p:cNvSpPr>
          <p:nvPr>
            <p:ph idx="1"/>
          </p:nvPr>
        </p:nvSpPr>
        <p:spPr>
          <a:xfrm>
            <a:off x="598748" y="1132805"/>
            <a:ext cx="10972800" cy="5062256"/>
          </a:xfrm>
        </p:spPr>
        <p:txBody>
          <a:bodyPr/>
          <a:lstStyle/>
          <a:p>
            <a:pPr marL="0" indent="0">
              <a:buNone/>
            </a:pPr>
            <a:endParaRPr lang="en-US" sz="1600" dirty="0" smtClean="0">
              <a:latin typeface="Arial" panose="020B0604020202020204" pitchFamily="34" charset="0"/>
              <a:cs typeface="Arial" panose="020B0604020202020204" pitchFamily="34" charset="0"/>
            </a:endParaRPr>
          </a:p>
          <a:p>
            <a:pPr lvl="1">
              <a:spcBef>
                <a:spcPts val="1800"/>
              </a:spcBef>
              <a:spcAft>
                <a:spcPts val="800"/>
              </a:spcAft>
            </a:pPr>
            <a:endParaRPr lang="en-US" sz="1600"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1B6B260-E5A1-40C3-8F1A-C115378F2561}"/>
              </a:ext>
            </a:extLst>
          </p:cNvPr>
          <p:cNvSpPr>
            <a:spLocks noGrp="1"/>
          </p:cNvSpPr>
          <p:nvPr>
            <p:ph type="sldNum" sz="quarter" idx="4"/>
          </p:nvPr>
        </p:nvSpPr>
        <p:spPr/>
        <p:txBody>
          <a:bodyPr/>
          <a:lstStyle/>
          <a:p>
            <a:fld id="{975F859B-2565-4C4B-8F59-CDA04D02ECAD}" type="slidenum">
              <a:rPr lang="en-US" smtClean="0">
                <a:solidFill>
                  <a:srgbClr val="414042"/>
                </a:solidFill>
              </a:rPr>
              <a:pPr/>
              <a:t>9</a:t>
            </a:fld>
            <a:endParaRPr lang="en-US" dirty="0">
              <a:solidFill>
                <a:srgbClr val="414042"/>
              </a:solidFill>
            </a:endParaRPr>
          </a:p>
        </p:txBody>
      </p:sp>
    </p:spTree>
    <p:extLst>
      <p:ext uri="{BB962C8B-B14F-4D97-AF65-F5344CB8AC3E}">
        <p14:creationId xmlns:p14="http://schemas.microsoft.com/office/powerpoint/2010/main" val="269573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chanan PowerPoint Template PC">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Buchanan PowerPoint Template_PC</Template>
  <TotalTime>0</TotalTime>
  <Words>1012</Words>
  <Application>Microsoft Office PowerPoint</Application>
  <PresentationFormat>Custom</PresentationFormat>
  <Paragraphs>132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Buchanan PowerPoint Template PC</vt:lpstr>
      <vt:lpstr>Working with your Elected Officials and Maximizing your Legislative Message</vt:lpstr>
      <vt:lpstr>Presenters</vt:lpstr>
      <vt:lpstr>Our Florida Coverage</vt:lpstr>
      <vt:lpstr>Florida: The Main Players in Transit</vt:lpstr>
      <vt:lpstr>Federal: The Main Players in Transit</vt:lpstr>
      <vt:lpstr>Interacting with Officials </vt:lpstr>
      <vt:lpstr>Playing the Ground Game: Getting Funding </vt:lpstr>
      <vt:lpstr>Key Messages to Convey to Elected Officials</vt:lpstr>
      <vt:lpstr>Questions</vt:lpstr>
      <vt:lpstr>Thank you</vt:lpstr>
    </vt:vector>
  </TitlesOfParts>
  <Manager>
  </Manager>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2019-09-17T15:06:42.9293192Z</dcterms:created>
  <dcterms:modified xsi:type="dcterms:W3CDTF">2019-09-17T15:06:42.9293192Z</dcterms:modified>
</cp:coreProperties>
</file>