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257" r:id="rId3"/>
    <p:sldId id="274" r:id="rId4"/>
    <p:sldId id="272" r:id="rId5"/>
    <p:sldId id="275" r:id="rId6"/>
    <p:sldId id="273" r:id="rId7"/>
    <p:sldId id="280" r:id="rId8"/>
    <p:sldId id="276" r:id="rId9"/>
    <p:sldId id="285" r:id="rId10"/>
    <p:sldId id="286" r:id="rId11"/>
    <p:sldId id="287" r:id="rId12"/>
    <p:sldId id="288" r:id="rId13"/>
    <p:sldId id="277" r:id="rId14"/>
    <p:sldId id="260" r:id="rId15"/>
    <p:sldId id="279" r:id="rId16"/>
    <p:sldId id="270" r:id="rId17"/>
    <p:sldId id="281" r:id="rId18"/>
    <p:sldId id="282" r:id="rId19"/>
    <p:sldId id="283" r:id="rId20"/>
    <p:sldId id="284" r:id="rId21"/>
    <p:sldId id="289" r:id="rId22"/>
    <p:sldId id="290" r:id="rId23"/>
  </p:sldIdLst>
  <p:sldSz cx="12188825"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599" autoAdjust="0"/>
  </p:normalViewPr>
  <p:slideViewPr>
    <p:cSldViewPr>
      <p:cViewPr varScale="1">
        <p:scale>
          <a:sx n="114" d="100"/>
          <a:sy n="114" d="100"/>
        </p:scale>
        <p:origin x="474" y="108"/>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84AA43A-3F76-4A13-9CD6-36134EB429E3}" type="datetimeFigureOut">
              <a:rPr lang="en-US"/>
              <a:t>9/9/2019</a:t>
            </a:fld>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F674A4F-2B7A-4ECB-A400-260B2FFC03C1}" type="datetimeFigureOut">
              <a:rPr lang="en-US"/>
              <a:t>9/9/2019</a:t>
            </a:fld>
            <a:endParaRPr/>
          </a:p>
        </p:txBody>
      </p:sp>
      <p:sp>
        <p:nvSpPr>
          <p:cNvPr id="4" name="Slide Image Placeholder 3"/>
          <p:cNvSpPr>
            <a:spLocks noGrp="1" noRot="1" noChangeAspect="1"/>
          </p:cNvSpPr>
          <p:nvPr>
            <p:ph type="sldImg" idx="2"/>
          </p:nvPr>
        </p:nvSpPr>
        <p:spPr>
          <a:xfrm>
            <a:off x="407988" y="696913"/>
            <a:ext cx="6194425" cy="3486150"/>
          </a:xfrm>
          <a:prstGeom prst="rect">
            <a:avLst/>
          </a:prstGeom>
          <a:noFill/>
          <a:ln w="12700">
            <a:solidFill>
              <a:prstClr val="black"/>
            </a:solidFill>
          </a:ln>
        </p:spPr>
        <p:txBody>
          <a:bodyPr vert="horz" lIns="93177" tIns="46589" rIns="93177" bIns="46589" rtlCol="0" anchor="ctr"/>
          <a:lstStyle/>
          <a:p>
            <a:endParaRPr/>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9/9/2019</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9/9/2019</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9/9/2019</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9/9/2019</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9/9/2019</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9/9/2019</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9/9/2019</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9/9/2019</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9/9/2019</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9/9/2019</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9/9/2019</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Dan.Zeruto@dot.state.fl.us" TargetMode="External"/><Relationship Id="rId7" Type="http://schemas.openxmlformats.org/officeDocument/2006/relationships/hyperlink" Target="mailto:Karen.Somerset@dot.state.fl.us" TargetMode="External"/><Relationship Id="rId2" Type="http://schemas.openxmlformats.org/officeDocument/2006/relationships/hyperlink" Target="mailto:Cecile.DelMoral@dot.state.fl.us" TargetMode="External"/><Relationship Id="rId1" Type="http://schemas.openxmlformats.org/officeDocument/2006/relationships/slideLayout" Target="../slideLayouts/slideLayout2.xml"/><Relationship Id="rId6" Type="http://schemas.openxmlformats.org/officeDocument/2006/relationships/hyperlink" Target="mailto:John.Irvine@dot.state.fl.us" TargetMode="External"/><Relationship Id="rId5" Type="http://schemas.openxmlformats.org/officeDocument/2006/relationships/hyperlink" Target="mailto:Sheri.Powers@dot.state.fl.us" TargetMode="External"/><Relationship Id="rId4" Type="http://schemas.openxmlformats.org/officeDocument/2006/relationships/hyperlink" Target="mailto:Kyle.Mills@dot.state.fl.u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ctd.fdot.gov/granttripequipment.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CTC Huddle – </a:t>
            </a:r>
            <a:br>
              <a:rPr lang="en-US" dirty="0"/>
            </a:br>
            <a:r>
              <a:rPr lang="en-US" dirty="0"/>
              <a:t>A Review of Program Guidelines for CTCs</a:t>
            </a:r>
          </a:p>
        </p:txBody>
      </p:sp>
      <p:sp>
        <p:nvSpPr>
          <p:cNvPr id="3" name="Subtitle 2"/>
          <p:cNvSpPr>
            <a:spLocks noGrp="1"/>
          </p:cNvSpPr>
          <p:nvPr>
            <p:ph type="subTitle" idx="1"/>
          </p:nvPr>
        </p:nvSpPr>
        <p:spPr/>
        <p:txBody>
          <a:bodyPr/>
          <a:lstStyle/>
          <a:p>
            <a:r>
              <a:rPr lang="en-US" dirty="0"/>
              <a:t>2019 FPTA/CTD Annual Training/Conference</a:t>
            </a:r>
          </a:p>
          <a:p>
            <a:r>
              <a:rPr lang="en-US" dirty="0"/>
              <a:t>September 18, 2019</a:t>
            </a:r>
          </a:p>
        </p:txBody>
      </p:sp>
      <p:pic>
        <p:nvPicPr>
          <p:cNvPr id="8" name="Picture 7" descr="A close up of a blackboard&#10;&#10;Description generated with very high confidence">
            <a:extLst>
              <a:ext uri="{FF2B5EF4-FFF2-40B4-BE49-F238E27FC236}">
                <a16:creationId xmlns:a16="http://schemas.microsoft.com/office/drawing/2014/main" id="{D58B0879-C6A9-496E-99D3-A09F4EFD0D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308770">
            <a:off x="8281739" y="837878"/>
            <a:ext cx="3189764" cy="2134242"/>
          </a:xfrm>
          <a:prstGeom prst="rect">
            <a:avLst/>
          </a:prstGeom>
        </p:spPr>
      </p:pic>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A13B4-29AC-4601-B321-166DD81D6BA2}"/>
              </a:ext>
            </a:extLst>
          </p:cNvPr>
          <p:cNvSpPr>
            <a:spLocks noGrp="1"/>
          </p:cNvSpPr>
          <p:nvPr>
            <p:ph type="title"/>
          </p:nvPr>
        </p:nvSpPr>
        <p:spPr/>
        <p:txBody>
          <a:bodyPr>
            <a:normAutofit/>
          </a:bodyPr>
          <a:lstStyle/>
          <a:p>
            <a:r>
              <a:rPr lang="en-US" sz="4000" dirty="0"/>
              <a:t>Invoices – Common Errors</a:t>
            </a:r>
          </a:p>
        </p:txBody>
      </p:sp>
      <p:sp>
        <p:nvSpPr>
          <p:cNvPr id="3" name="Content Placeholder 2">
            <a:extLst>
              <a:ext uri="{FF2B5EF4-FFF2-40B4-BE49-F238E27FC236}">
                <a16:creationId xmlns:a16="http://schemas.microsoft.com/office/drawing/2014/main" id="{B9A08575-0915-43D6-9DB7-A2B9F721C65C}"/>
              </a:ext>
            </a:extLst>
          </p:cNvPr>
          <p:cNvSpPr>
            <a:spLocks noGrp="1"/>
          </p:cNvSpPr>
          <p:nvPr>
            <p:ph idx="1"/>
          </p:nvPr>
        </p:nvSpPr>
        <p:spPr>
          <a:xfrm>
            <a:off x="1522414" y="1905000"/>
            <a:ext cx="9448798" cy="4267200"/>
          </a:xfrm>
        </p:spPr>
        <p:txBody>
          <a:bodyPr/>
          <a:lstStyle/>
          <a:p>
            <a:pPr marL="0" indent="0">
              <a:spcBef>
                <a:spcPts val="0"/>
              </a:spcBef>
              <a:buNone/>
            </a:pPr>
            <a:r>
              <a:rPr lang="en-US" dirty="0"/>
              <a:t>Trip Summary Data Report Tab</a:t>
            </a:r>
          </a:p>
          <a:p>
            <a:pPr marL="0" indent="0">
              <a:spcBef>
                <a:spcPts val="0"/>
              </a:spcBef>
              <a:buNone/>
            </a:pPr>
            <a:endParaRPr lang="en-US" dirty="0"/>
          </a:p>
          <a:p>
            <a:pPr lvl="1">
              <a:lnSpc>
                <a:spcPct val="100000"/>
              </a:lnSpc>
              <a:spcBef>
                <a:spcPts val="0"/>
              </a:spcBef>
            </a:pPr>
            <a:r>
              <a:rPr lang="en-US" sz="2400" dirty="0"/>
              <a:t>Trips, miles, passes must match numbers entered on Trip Invoice Tab.</a:t>
            </a:r>
          </a:p>
          <a:p>
            <a:pPr lvl="1">
              <a:lnSpc>
                <a:spcPct val="100000"/>
              </a:lnSpc>
              <a:spcBef>
                <a:spcPts val="0"/>
              </a:spcBef>
            </a:pPr>
            <a:endParaRPr lang="en-US" sz="2400" dirty="0"/>
          </a:p>
          <a:p>
            <a:pPr lvl="1">
              <a:lnSpc>
                <a:spcPct val="100000"/>
              </a:lnSpc>
              <a:spcBef>
                <a:spcPts val="0"/>
              </a:spcBef>
            </a:pPr>
            <a:r>
              <a:rPr lang="en-US" sz="2400" dirty="0"/>
              <a:t>Number of Miles should be rounded and entered as whole numbers.</a:t>
            </a:r>
          </a:p>
          <a:p>
            <a:pPr lvl="1">
              <a:lnSpc>
                <a:spcPct val="100000"/>
              </a:lnSpc>
              <a:spcBef>
                <a:spcPts val="0"/>
              </a:spcBef>
            </a:pPr>
            <a:endParaRPr lang="en-US" sz="2400" dirty="0"/>
          </a:p>
          <a:p>
            <a:pPr lvl="1">
              <a:lnSpc>
                <a:spcPct val="100000"/>
              </a:lnSpc>
              <a:spcBef>
                <a:spcPts val="0"/>
              </a:spcBef>
            </a:pPr>
            <a:r>
              <a:rPr lang="en-US" sz="2400" dirty="0"/>
              <a:t>Do not include trips, miles or passes that are not being invoiced for. </a:t>
            </a:r>
          </a:p>
          <a:p>
            <a:pPr marL="0" indent="0">
              <a:buNone/>
            </a:pPr>
            <a:endParaRPr lang="en-US" dirty="0"/>
          </a:p>
        </p:txBody>
      </p:sp>
    </p:spTree>
    <p:extLst>
      <p:ext uri="{BB962C8B-B14F-4D97-AF65-F5344CB8AC3E}">
        <p14:creationId xmlns:p14="http://schemas.microsoft.com/office/powerpoint/2010/main" val="1381646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A81D6-CBE9-4F98-BCDD-952E7F8A34AC}"/>
              </a:ext>
            </a:extLst>
          </p:cNvPr>
          <p:cNvSpPr>
            <a:spLocks noGrp="1"/>
          </p:cNvSpPr>
          <p:nvPr>
            <p:ph type="title"/>
          </p:nvPr>
        </p:nvSpPr>
        <p:spPr/>
        <p:txBody>
          <a:bodyPr>
            <a:normAutofit/>
          </a:bodyPr>
          <a:lstStyle/>
          <a:p>
            <a:r>
              <a:rPr lang="en-US" sz="4000" dirty="0"/>
              <a:t>Invoices – Common Errors</a:t>
            </a:r>
          </a:p>
        </p:txBody>
      </p:sp>
      <p:sp>
        <p:nvSpPr>
          <p:cNvPr id="3" name="Content Placeholder 2">
            <a:extLst>
              <a:ext uri="{FF2B5EF4-FFF2-40B4-BE49-F238E27FC236}">
                <a16:creationId xmlns:a16="http://schemas.microsoft.com/office/drawing/2014/main" id="{A8A2C9C9-234B-43E9-A28E-47387BB613EB}"/>
              </a:ext>
            </a:extLst>
          </p:cNvPr>
          <p:cNvSpPr>
            <a:spLocks noGrp="1"/>
          </p:cNvSpPr>
          <p:nvPr>
            <p:ph idx="1"/>
          </p:nvPr>
        </p:nvSpPr>
        <p:spPr>
          <a:xfrm>
            <a:off x="1522414" y="1676400"/>
            <a:ext cx="9753598" cy="4724400"/>
          </a:xfrm>
        </p:spPr>
        <p:txBody>
          <a:bodyPr>
            <a:normAutofit fontScale="92500"/>
          </a:bodyPr>
          <a:lstStyle/>
          <a:p>
            <a:pPr marL="0" indent="0">
              <a:spcBef>
                <a:spcPts val="0"/>
              </a:spcBef>
              <a:buNone/>
            </a:pPr>
            <a:r>
              <a:rPr lang="en-US" sz="2600" dirty="0"/>
              <a:t>Trip Detail Tabs (Ambulatory, Wheelchair, etc.)</a:t>
            </a:r>
          </a:p>
          <a:p>
            <a:pPr marL="0" indent="0">
              <a:spcBef>
                <a:spcPts val="0"/>
              </a:spcBef>
              <a:buNone/>
            </a:pPr>
            <a:endParaRPr lang="en-US" sz="2600" dirty="0"/>
          </a:p>
          <a:p>
            <a:pPr lvl="1">
              <a:lnSpc>
                <a:spcPct val="120000"/>
              </a:lnSpc>
              <a:spcBef>
                <a:spcPts val="0"/>
              </a:spcBef>
            </a:pPr>
            <a:r>
              <a:rPr lang="en-US" sz="2600" dirty="0"/>
              <a:t>Each field must contain the right type of data as requested.</a:t>
            </a:r>
          </a:p>
          <a:p>
            <a:pPr marL="502920" lvl="2" indent="0">
              <a:lnSpc>
                <a:spcPct val="120000"/>
              </a:lnSpc>
              <a:spcBef>
                <a:spcPts val="0"/>
              </a:spcBef>
              <a:buNone/>
            </a:pPr>
            <a:r>
              <a:rPr lang="en-US" sz="2400" dirty="0"/>
              <a:t>Example – “Date” should be a date, not the “Pick Up Time.”</a:t>
            </a:r>
          </a:p>
          <a:p>
            <a:pPr lvl="1">
              <a:lnSpc>
                <a:spcPct val="120000"/>
              </a:lnSpc>
              <a:spcBef>
                <a:spcPts val="0"/>
              </a:spcBef>
            </a:pPr>
            <a:endParaRPr lang="en-US" sz="2600" dirty="0"/>
          </a:p>
          <a:p>
            <a:pPr lvl="1">
              <a:lnSpc>
                <a:spcPct val="120000"/>
              </a:lnSpc>
              <a:spcBef>
                <a:spcPts val="0"/>
              </a:spcBef>
            </a:pPr>
            <a:endParaRPr lang="en-US" sz="2600" dirty="0"/>
          </a:p>
          <a:p>
            <a:pPr lvl="1">
              <a:lnSpc>
                <a:spcPct val="120000"/>
              </a:lnSpc>
              <a:spcBef>
                <a:spcPts val="0"/>
              </a:spcBef>
            </a:pPr>
            <a:endParaRPr lang="en-US" sz="2600" dirty="0"/>
          </a:p>
          <a:p>
            <a:pPr lvl="1">
              <a:lnSpc>
                <a:spcPct val="120000"/>
              </a:lnSpc>
              <a:spcBef>
                <a:spcPts val="0"/>
              </a:spcBef>
            </a:pPr>
            <a:r>
              <a:rPr lang="en-US" sz="2600" dirty="0"/>
              <a:t>Address must be complete, not just a number and without a street name or not just a street name without a number.</a:t>
            </a:r>
          </a:p>
          <a:p>
            <a:pPr lvl="1">
              <a:lnSpc>
                <a:spcPct val="120000"/>
              </a:lnSpc>
              <a:spcBef>
                <a:spcPts val="0"/>
              </a:spcBef>
            </a:pPr>
            <a:r>
              <a:rPr lang="en-US" sz="2600" dirty="0"/>
              <a:t>Mileage must not contain zero mile trips.</a:t>
            </a:r>
          </a:p>
          <a:p>
            <a:pPr lvl="1">
              <a:lnSpc>
                <a:spcPct val="120000"/>
              </a:lnSpc>
              <a:spcBef>
                <a:spcPts val="0"/>
              </a:spcBef>
            </a:pPr>
            <a:r>
              <a:rPr lang="en-US" sz="2600" dirty="0"/>
              <a:t>High mileage trips are questioned, especially if invoicing by the mile.</a:t>
            </a:r>
          </a:p>
          <a:p>
            <a:pPr marL="0" indent="0">
              <a:buNone/>
            </a:pPr>
            <a:endParaRPr lang="en-US" dirty="0"/>
          </a:p>
        </p:txBody>
      </p:sp>
      <p:pic>
        <p:nvPicPr>
          <p:cNvPr id="4" name="Picture 3">
            <a:extLst>
              <a:ext uri="{FF2B5EF4-FFF2-40B4-BE49-F238E27FC236}">
                <a16:creationId xmlns:a16="http://schemas.microsoft.com/office/drawing/2014/main" id="{63229F11-EC4A-46BF-B87A-BEED8BF09873}"/>
              </a:ext>
            </a:extLst>
          </p:cNvPr>
          <p:cNvPicPr>
            <a:picLocks noChangeAspect="1"/>
          </p:cNvPicPr>
          <p:nvPr/>
        </p:nvPicPr>
        <p:blipFill>
          <a:blip r:embed="rId2"/>
          <a:stretch>
            <a:fillRect/>
          </a:stretch>
        </p:blipFill>
        <p:spPr>
          <a:xfrm>
            <a:off x="2132012" y="3352800"/>
            <a:ext cx="7010400" cy="1021695"/>
          </a:xfrm>
          <a:prstGeom prst="rect">
            <a:avLst/>
          </a:prstGeom>
        </p:spPr>
      </p:pic>
    </p:spTree>
    <p:extLst>
      <p:ext uri="{BB962C8B-B14F-4D97-AF65-F5344CB8AC3E}">
        <p14:creationId xmlns:p14="http://schemas.microsoft.com/office/powerpoint/2010/main" val="439762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211B3-B26C-4040-9C27-4CF934CE7997}"/>
              </a:ext>
            </a:extLst>
          </p:cNvPr>
          <p:cNvSpPr>
            <a:spLocks noGrp="1"/>
          </p:cNvSpPr>
          <p:nvPr>
            <p:ph type="title"/>
          </p:nvPr>
        </p:nvSpPr>
        <p:spPr/>
        <p:txBody>
          <a:bodyPr/>
          <a:lstStyle/>
          <a:p>
            <a:r>
              <a:rPr lang="en-US" sz="4000" dirty="0"/>
              <a:t>Invoices – Common Errors</a:t>
            </a:r>
          </a:p>
        </p:txBody>
      </p:sp>
      <p:sp>
        <p:nvSpPr>
          <p:cNvPr id="3" name="Content Placeholder 2">
            <a:extLst>
              <a:ext uri="{FF2B5EF4-FFF2-40B4-BE49-F238E27FC236}">
                <a16:creationId xmlns:a16="http://schemas.microsoft.com/office/drawing/2014/main" id="{7C31F7FE-1E58-43D7-B107-EAD4867A878E}"/>
              </a:ext>
            </a:extLst>
          </p:cNvPr>
          <p:cNvSpPr>
            <a:spLocks noGrp="1"/>
          </p:cNvSpPr>
          <p:nvPr>
            <p:ph idx="1"/>
          </p:nvPr>
        </p:nvSpPr>
        <p:spPr/>
        <p:txBody>
          <a:bodyPr/>
          <a:lstStyle/>
          <a:p>
            <a:pPr marL="0" indent="0">
              <a:lnSpc>
                <a:spcPct val="100000"/>
              </a:lnSpc>
              <a:spcBef>
                <a:spcPts val="0"/>
              </a:spcBef>
              <a:buNone/>
            </a:pPr>
            <a:r>
              <a:rPr lang="en-US" dirty="0"/>
              <a:t>Project Managers conduct more thorough review to identify other potential errors such as:</a:t>
            </a:r>
          </a:p>
          <a:p>
            <a:pPr marL="0" indent="0">
              <a:lnSpc>
                <a:spcPct val="100000"/>
              </a:lnSpc>
              <a:spcBef>
                <a:spcPts val="0"/>
              </a:spcBef>
              <a:buNone/>
            </a:pPr>
            <a:endParaRPr lang="en-US" dirty="0"/>
          </a:p>
          <a:p>
            <a:pPr lvl="1">
              <a:lnSpc>
                <a:spcPct val="150000"/>
              </a:lnSpc>
              <a:spcBef>
                <a:spcPts val="0"/>
              </a:spcBef>
            </a:pPr>
            <a:r>
              <a:rPr lang="en-US" dirty="0"/>
              <a:t>Duplicate trips</a:t>
            </a:r>
          </a:p>
          <a:p>
            <a:pPr lvl="1">
              <a:lnSpc>
                <a:spcPct val="150000"/>
              </a:lnSpc>
              <a:spcBef>
                <a:spcPts val="0"/>
              </a:spcBef>
            </a:pPr>
            <a:r>
              <a:rPr lang="en-US" dirty="0"/>
              <a:t>Duplicate passes  </a:t>
            </a:r>
          </a:p>
          <a:p>
            <a:pPr lvl="1">
              <a:lnSpc>
                <a:spcPct val="150000"/>
              </a:lnSpc>
              <a:spcBef>
                <a:spcPts val="0"/>
              </a:spcBef>
            </a:pPr>
            <a:r>
              <a:rPr lang="en-US" dirty="0"/>
              <a:t>Time on vehicle</a:t>
            </a:r>
          </a:p>
          <a:p>
            <a:pPr lvl="1">
              <a:lnSpc>
                <a:spcPct val="150000"/>
              </a:lnSpc>
              <a:spcBef>
                <a:spcPts val="0"/>
              </a:spcBef>
            </a:pPr>
            <a:r>
              <a:rPr lang="en-US" dirty="0"/>
              <a:t>Same pickup and destination address</a:t>
            </a:r>
          </a:p>
          <a:p>
            <a:pPr marL="0" indent="0">
              <a:lnSpc>
                <a:spcPct val="100000"/>
              </a:lnSpc>
              <a:spcBef>
                <a:spcPts val="0"/>
              </a:spcBef>
              <a:buNone/>
            </a:pPr>
            <a:r>
              <a:rPr lang="en-US" dirty="0"/>
              <a:t>	</a:t>
            </a:r>
          </a:p>
          <a:p>
            <a:pPr marL="0" indent="0">
              <a:lnSpc>
                <a:spcPct val="100000"/>
              </a:lnSpc>
              <a:spcBef>
                <a:spcPts val="0"/>
              </a:spcBef>
              <a:buNone/>
            </a:pPr>
            <a:r>
              <a:rPr lang="en-US" dirty="0"/>
              <a:t>Contact Project Manager to obtain simple formulas to assist your review prior to invoice submission.</a:t>
            </a:r>
          </a:p>
        </p:txBody>
      </p:sp>
    </p:spTree>
    <p:extLst>
      <p:ext uri="{BB962C8B-B14F-4D97-AF65-F5344CB8AC3E}">
        <p14:creationId xmlns:p14="http://schemas.microsoft.com/office/powerpoint/2010/main" val="1853040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B765A-9F56-4B1D-913D-5F55C4F1489A}"/>
              </a:ext>
            </a:extLst>
          </p:cNvPr>
          <p:cNvSpPr>
            <a:spLocks noGrp="1"/>
          </p:cNvSpPr>
          <p:nvPr>
            <p:ph type="title"/>
          </p:nvPr>
        </p:nvSpPr>
        <p:spPr/>
        <p:txBody>
          <a:bodyPr/>
          <a:lstStyle/>
          <a:p>
            <a:r>
              <a:rPr lang="en-US" sz="4000" dirty="0"/>
              <a:t>Reporting</a:t>
            </a:r>
          </a:p>
        </p:txBody>
      </p:sp>
      <p:sp>
        <p:nvSpPr>
          <p:cNvPr id="3" name="Content Placeholder 2">
            <a:extLst>
              <a:ext uri="{FF2B5EF4-FFF2-40B4-BE49-F238E27FC236}">
                <a16:creationId xmlns:a16="http://schemas.microsoft.com/office/drawing/2014/main" id="{C13DE8CC-0F12-495F-A096-8B38060E1AF7}"/>
              </a:ext>
            </a:extLst>
          </p:cNvPr>
          <p:cNvSpPr>
            <a:spLocks noGrp="1"/>
          </p:cNvSpPr>
          <p:nvPr>
            <p:ph idx="1"/>
          </p:nvPr>
        </p:nvSpPr>
        <p:spPr/>
        <p:txBody>
          <a:bodyPr/>
          <a:lstStyle/>
          <a:p>
            <a:r>
              <a:rPr lang="en-US" dirty="0"/>
              <a:t>Annual Operating Data</a:t>
            </a:r>
          </a:p>
          <a:p>
            <a:pPr lvl="1"/>
            <a:r>
              <a:rPr lang="en-US" dirty="0"/>
              <a:t>Due annually September 15</a:t>
            </a:r>
          </a:p>
          <a:p>
            <a:pPr lvl="1"/>
            <a:r>
              <a:rPr lang="en-US" dirty="0"/>
              <a:t>New Data Collection System</a:t>
            </a:r>
          </a:p>
          <a:p>
            <a:pPr lvl="1"/>
            <a:endParaRPr lang="en-US" dirty="0"/>
          </a:p>
          <a:p>
            <a:r>
              <a:rPr lang="en-US" dirty="0"/>
              <a:t>Quarterly Operating Report for Local Coordinating Boards</a:t>
            </a:r>
          </a:p>
          <a:p>
            <a:pPr lvl="1"/>
            <a:r>
              <a:rPr lang="en-US" dirty="0"/>
              <a:t>CTC should provide a written operational report to Planning Agency staff for  LCB meeting package.</a:t>
            </a:r>
          </a:p>
          <a:p>
            <a:pPr lvl="1"/>
            <a:r>
              <a:rPr lang="en-US" dirty="0"/>
              <a:t>CTC should present report at LCB meeting.</a:t>
            </a:r>
          </a:p>
          <a:p>
            <a:pPr lvl="1"/>
            <a:endParaRPr lang="en-US" dirty="0"/>
          </a:p>
          <a:p>
            <a:r>
              <a:rPr lang="en-US" dirty="0"/>
              <a:t>Vehicle Utilization</a:t>
            </a:r>
          </a:p>
          <a:p>
            <a:pPr lvl="1"/>
            <a:r>
              <a:rPr lang="en-US" dirty="0"/>
              <a:t>Provide mileage for TD-funded vehicles to CTD, upon request.</a:t>
            </a:r>
          </a:p>
          <a:p>
            <a:pPr marL="274320" lvl="1" indent="0">
              <a:buNone/>
            </a:pPr>
            <a:endParaRPr lang="en-US" dirty="0"/>
          </a:p>
        </p:txBody>
      </p:sp>
    </p:spTree>
    <p:extLst>
      <p:ext uri="{BB962C8B-B14F-4D97-AF65-F5344CB8AC3E}">
        <p14:creationId xmlns:p14="http://schemas.microsoft.com/office/powerpoint/2010/main" val="2831187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CTC Procurement</a:t>
            </a:r>
          </a:p>
        </p:txBody>
      </p:sp>
      <p:sp>
        <p:nvSpPr>
          <p:cNvPr id="3" name="Text Placeholder 2"/>
          <p:cNvSpPr>
            <a:spLocks noGrp="1"/>
          </p:cNvSpPr>
          <p:nvPr>
            <p:ph type="body" idx="1"/>
          </p:nvPr>
        </p:nvSpPr>
        <p:spPr>
          <a:xfrm>
            <a:off x="1522412" y="1905000"/>
            <a:ext cx="9829799" cy="762000"/>
          </a:xfrm>
        </p:spPr>
        <p:txBody>
          <a:bodyPr/>
          <a:lstStyle/>
          <a:p>
            <a:r>
              <a:rPr lang="en-US" dirty="0"/>
              <a:t>Upcoming CTC Procurements – MOA expires June 2020:</a:t>
            </a:r>
          </a:p>
          <a:p>
            <a:endParaRPr lang="en-US" dirty="0"/>
          </a:p>
        </p:txBody>
      </p:sp>
      <p:sp>
        <p:nvSpPr>
          <p:cNvPr id="4" name="Content Placeholder 3"/>
          <p:cNvSpPr>
            <a:spLocks noGrp="1"/>
          </p:cNvSpPr>
          <p:nvPr>
            <p:ph sz="half" idx="2"/>
          </p:nvPr>
        </p:nvSpPr>
        <p:spPr>
          <a:xfrm>
            <a:off x="2132012" y="2693562"/>
            <a:ext cx="3276601" cy="2743201"/>
          </a:xfrm>
        </p:spPr>
        <p:txBody>
          <a:bodyPr>
            <a:normAutofit/>
          </a:bodyPr>
          <a:lstStyle/>
          <a:p>
            <a:r>
              <a:rPr lang="en-US" dirty="0"/>
              <a:t>Bay</a:t>
            </a:r>
          </a:p>
          <a:p>
            <a:r>
              <a:rPr lang="en-US" dirty="0"/>
              <a:t>Escambia</a:t>
            </a:r>
          </a:p>
          <a:p>
            <a:r>
              <a:rPr lang="en-US" dirty="0"/>
              <a:t>Flagler</a:t>
            </a:r>
          </a:p>
          <a:p>
            <a:r>
              <a:rPr lang="en-US" dirty="0"/>
              <a:t>Glades, Hendry</a:t>
            </a:r>
          </a:p>
          <a:p>
            <a:r>
              <a:rPr lang="en-US" dirty="0"/>
              <a:t>Levy</a:t>
            </a:r>
          </a:p>
        </p:txBody>
      </p:sp>
      <p:sp>
        <p:nvSpPr>
          <p:cNvPr id="6" name="Content Placeholder 5"/>
          <p:cNvSpPr>
            <a:spLocks noGrp="1"/>
          </p:cNvSpPr>
          <p:nvPr>
            <p:ph sz="quarter" idx="4"/>
          </p:nvPr>
        </p:nvSpPr>
        <p:spPr>
          <a:xfrm>
            <a:off x="6246812" y="2693563"/>
            <a:ext cx="3044952" cy="2743201"/>
          </a:xfrm>
        </p:spPr>
        <p:txBody>
          <a:bodyPr>
            <a:normAutofit/>
          </a:bodyPr>
          <a:lstStyle/>
          <a:p>
            <a:r>
              <a:rPr lang="en-US" dirty="0"/>
              <a:t>Marion</a:t>
            </a:r>
          </a:p>
          <a:p>
            <a:r>
              <a:rPr lang="en-US" dirty="0"/>
              <a:t>Martin</a:t>
            </a:r>
          </a:p>
          <a:p>
            <a:r>
              <a:rPr lang="en-US" dirty="0"/>
              <a:t>Monroe</a:t>
            </a:r>
          </a:p>
          <a:p>
            <a:r>
              <a:rPr lang="en-US" dirty="0"/>
              <a:t>Santa Rosa</a:t>
            </a:r>
          </a:p>
          <a:p>
            <a:endParaRPr lang="en-US" dirty="0"/>
          </a:p>
        </p:txBody>
      </p:sp>
      <p:sp>
        <p:nvSpPr>
          <p:cNvPr id="7" name="TextBox 6">
            <a:extLst>
              <a:ext uri="{FF2B5EF4-FFF2-40B4-BE49-F238E27FC236}">
                <a16:creationId xmlns:a16="http://schemas.microsoft.com/office/drawing/2014/main" id="{E685DF70-D3B1-4CA7-B231-78CB93EDF964}"/>
              </a:ext>
            </a:extLst>
          </p:cNvPr>
          <p:cNvSpPr txBox="1"/>
          <p:nvPr/>
        </p:nvSpPr>
        <p:spPr>
          <a:xfrm>
            <a:off x="1522413" y="5715000"/>
            <a:ext cx="7132319" cy="461665"/>
          </a:xfrm>
          <a:prstGeom prst="rect">
            <a:avLst/>
          </a:prstGeom>
          <a:noFill/>
        </p:spPr>
        <p:txBody>
          <a:bodyPr wrap="square" rtlCol="0">
            <a:spAutoFit/>
          </a:bodyPr>
          <a:lstStyle/>
          <a:p>
            <a:r>
              <a:rPr lang="en-US" sz="2400" dirty="0"/>
              <a:t>Be Aware of Planning Agency procurement activities!</a:t>
            </a:r>
          </a:p>
        </p:txBody>
      </p:sp>
    </p:spTree>
    <p:extLst>
      <p:ext uri="{BB962C8B-B14F-4D97-AF65-F5344CB8AC3E}">
        <p14:creationId xmlns:p14="http://schemas.microsoft.com/office/powerpoint/2010/main" val="413515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011BE-BA75-4840-9E0C-6AF0DFDB1123}"/>
              </a:ext>
            </a:extLst>
          </p:cNvPr>
          <p:cNvSpPr>
            <a:spLocks noGrp="1"/>
          </p:cNvSpPr>
          <p:nvPr>
            <p:ph type="title"/>
          </p:nvPr>
        </p:nvSpPr>
        <p:spPr/>
        <p:txBody>
          <a:bodyPr/>
          <a:lstStyle/>
          <a:p>
            <a:r>
              <a:rPr lang="en-US" sz="4000" dirty="0"/>
              <a:t>Quality Assurance Monitoring </a:t>
            </a:r>
          </a:p>
        </p:txBody>
      </p:sp>
      <p:sp>
        <p:nvSpPr>
          <p:cNvPr id="3" name="Content Placeholder 2">
            <a:extLst>
              <a:ext uri="{FF2B5EF4-FFF2-40B4-BE49-F238E27FC236}">
                <a16:creationId xmlns:a16="http://schemas.microsoft.com/office/drawing/2014/main" id="{E3DC13E8-D744-4C6F-BBE6-C502D9D45A69}"/>
              </a:ext>
            </a:extLst>
          </p:cNvPr>
          <p:cNvSpPr>
            <a:spLocks noGrp="1"/>
          </p:cNvSpPr>
          <p:nvPr>
            <p:ph idx="1"/>
          </p:nvPr>
        </p:nvSpPr>
        <p:spPr>
          <a:xfrm>
            <a:off x="1694896" y="2209800"/>
            <a:ext cx="2133598" cy="4267200"/>
          </a:xfrm>
        </p:spPr>
        <p:txBody>
          <a:bodyPr>
            <a:normAutofit fontScale="62500" lnSpcReduction="20000"/>
          </a:bodyPr>
          <a:lstStyle/>
          <a:p>
            <a:r>
              <a:rPr lang="en-US" dirty="0"/>
              <a:t>Alachua</a:t>
            </a:r>
          </a:p>
          <a:p>
            <a:r>
              <a:rPr lang="en-US" dirty="0"/>
              <a:t>Bay</a:t>
            </a:r>
          </a:p>
          <a:p>
            <a:r>
              <a:rPr lang="en-US" dirty="0"/>
              <a:t>Broward</a:t>
            </a:r>
          </a:p>
          <a:p>
            <a:r>
              <a:rPr lang="en-US" dirty="0"/>
              <a:t>Collier</a:t>
            </a:r>
          </a:p>
          <a:p>
            <a:r>
              <a:rPr lang="en-US" dirty="0"/>
              <a:t>Columbia, Hamilton, Suwannee</a:t>
            </a:r>
          </a:p>
          <a:p>
            <a:r>
              <a:rPr lang="en-US" dirty="0"/>
              <a:t>DeSoto, Hardee, Highlands, Okeechobee</a:t>
            </a:r>
          </a:p>
          <a:p>
            <a:r>
              <a:rPr lang="en-US" dirty="0"/>
              <a:t>Duval</a:t>
            </a:r>
          </a:p>
          <a:p>
            <a:r>
              <a:rPr lang="en-US" dirty="0"/>
              <a:t>Franklin</a:t>
            </a:r>
          </a:p>
          <a:p>
            <a:r>
              <a:rPr lang="en-US" dirty="0"/>
              <a:t>Gulf</a:t>
            </a:r>
          </a:p>
          <a:p>
            <a:endParaRPr lang="en-US" dirty="0"/>
          </a:p>
        </p:txBody>
      </p:sp>
      <p:sp>
        <p:nvSpPr>
          <p:cNvPr id="6" name="Content Placeholder 2">
            <a:extLst>
              <a:ext uri="{FF2B5EF4-FFF2-40B4-BE49-F238E27FC236}">
                <a16:creationId xmlns:a16="http://schemas.microsoft.com/office/drawing/2014/main" id="{B352B1A8-C215-47C4-967E-BA921425C110}"/>
              </a:ext>
            </a:extLst>
          </p:cNvPr>
          <p:cNvSpPr txBox="1">
            <a:spLocks/>
          </p:cNvSpPr>
          <p:nvPr/>
        </p:nvSpPr>
        <p:spPr>
          <a:xfrm>
            <a:off x="4799012" y="2209800"/>
            <a:ext cx="2133598" cy="4267200"/>
          </a:xfrm>
          <a:prstGeom prst="rect">
            <a:avLst/>
          </a:prstGeom>
        </p:spPr>
        <p:txBody>
          <a:bodyPr vert="horz" lIns="91440" tIns="45720" rIns="91440" bIns="45720" rtlCol="0">
            <a:normAutofit fontScale="70000" lnSpcReduction="20000"/>
          </a:bodyPr>
          <a:lst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48640"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777240"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05840"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34440"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63040" indent="-228600" algn="l" defTabSz="914400" rtl="0" eaLnBrk="1" latinLnBrk="0" hangingPunct="1">
              <a:lnSpc>
                <a:spcPct val="90000"/>
              </a:lnSpc>
              <a:spcBef>
                <a:spcPts val="600"/>
              </a:spcBef>
              <a:buSzPct val="100000"/>
              <a:buFont typeface="Consolas" pitchFamily="49" charset="0"/>
              <a:buChar char="–"/>
              <a:defRPr sz="1600" kern="1200" baseline="0">
                <a:solidFill>
                  <a:schemeClr val="tx1"/>
                </a:solidFill>
                <a:latin typeface="+mn-lt"/>
                <a:ea typeface="+mn-ea"/>
                <a:cs typeface="+mn-cs"/>
              </a:defRPr>
            </a:lvl6pPr>
            <a:lvl7pPr marL="1691640" indent="-228600" algn="l" defTabSz="914400" rtl="0" eaLnBrk="1" latinLnBrk="0" hangingPunct="1">
              <a:lnSpc>
                <a:spcPct val="90000"/>
              </a:lnSpc>
              <a:spcBef>
                <a:spcPts val="600"/>
              </a:spcBef>
              <a:buSzPct val="100000"/>
              <a:buFont typeface="Arial" pitchFamily="34" charset="0"/>
              <a:buChar char="▪"/>
              <a:defRPr sz="1600" kern="1200" baseline="0">
                <a:solidFill>
                  <a:schemeClr val="tx1"/>
                </a:solidFill>
                <a:latin typeface="+mn-lt"/>
                <a:ea typeface="+mn-ea"/>
                <a:cs typeface="+mn-cs"/>
              </a:defRPr>
            </a:lvl7pPr>
            <a:lvl8pPr marL="1920240" indent="-228600" algn="l" defTabSz="914400" rtl="0" eaLnBrk="1" latinLnBrk="0" hangingPunct="1">
              <a:lnSpc>
                <a:spcPct val="90000"/>
              </a:lnSpc>
              <a:spcBef>
                <a:spcPts val="600"/>
              </a:spcBef>
              <a:buSzPct val="100000"/>
              <a:buFont typeface="Consolas" pitchFamily="49" charset="0"/>
              <a:buChar char="–"/>
              <a:defRPr sz="1600" kern="1200" baseline="0">
                <a:solidFill>
                  <a:schemeClr val="tx1"/>
                </a:solidFill>
                <a:latin typeface="+mn-lt"/>
                <a:ea typeface="+mn-ea"/>
                <a:cs typeface="+mn-cs"/>
              </a:defRPr>
            </a:lvl8pPr>
            <a:lvl9pPr marL="2148840" indent="-228600" algn="l" defTabSz="914400" rtl="0" eaLnBrk="1" latinLnBrk="0" hangingPunct="1">
              <a:lnSpc>
                <a:spcPct val="90000"/>
              </a:lnSpc>
              <a:spcBef>
                <a:spcPts val="600"/>
              </a:spcBef>
              <a:buSzPct val="100000"/>
              <a:buFont typeface="Arial" pitchFamily="34" charset="0"/>
              <a:buChar char="▪"/>
              <a:defRPr sz="1600" kern="1200" baseline="0">
                <a:solidFill>
                  <a:schemeClr val="tx1"/>
                </a:solidFill>
                <a:latin typeface="+mn-lt"/>
                <a:ea typeface="+mn-ea"/>
                <a:cs typeface="+mn-cs"/>
              </a:defRPr>
            </a:lvl9pPr>
          </a:lstStyle>
          <a:p>
            <a:r>
              <a:rPr lang="en-US" dirty="0"/>
              <a:t>Hernando</a:t>
            </a:r>
          </a:p>
          <a:p>
            <a:r>
              <a:rPr lang="en-US" dirty="0"/>
              <a:t>Hillsborough</a:t>
            </a:r>
          </a:p>
          <a:p>
            <a:r>
              <a:rPr lang="en-US" dirty="0"/>
              <a:t>Holmes, Washington</a:t>
            </a:r>
          </a:p>
          <a:p>
            <a:r>
              <a:rPr lang="en-US" dirty="0"/>
              <a:t>Indian River</a:t>
            </a:r>
          </a:p>
          <a:p>
            <a:r>
              <a:rPr lang="en-US" dirty="0"/>
              <a:t>Jackson</a:t>
            </a:r>
          </a:p>
          <a:p>
            <a:r>
              <a:rPr lang="en-US" dirty="0"/>
              <a:t>Lake</a:t>
            </a:r>
          </a:p>
          <a:p>
            <a:r>
              <a:rPr lang="en-US" dirty="0"/>
              <a:t>Levy</a:t>
            </a:r>
          </a:p>
          <a:p>
            <a:r>
              <a:rPr lang="en-US" dirty="0"/>
              <a:t>Liberty</a:t>
            </a:r>
          </a:p>
          <a:p>
            <a:r>
              <a:rPr lang="en-US" dirty="0"/>
              <a:t>Manatee</a:t>
            </a:r>
          </a:p>
          <a:p>
            <a:r>
              <a:rPr lang="en-US" dirty="0"/>
              <a:t>Martin</a:t>
            </a:r>
          </a:p>
          <a:p>
            <a:endParaRPr lang="en-US" dirty="0"/>
          </a:p>
        </p:txBody>
      </p:sp>
      <p:sp>
        <p:nvSpPr>
          <p:cNvPr id="7" name="Content Placeholder 2">
            <a:extLst>
              <a:ext uri="{FF2B5EF4-FFF2-40B4-BE49-F238E27FC236}">
                <a16:creationId xmlns:a16="http://schemas.microsoft.com/office/drawing/2014/main" id="{A7C7A9CE-36F4-415D-856F-399506717D6B}"/>
              </a:ext>
            </a:extLst>
          </p:cNvPr>
          <p:cNvSpPr txBox="1">
            <a:spLocks/>
          </p:cNvSpPr>
          <p:nvPr/>
        </p:nvSpPr>
        <p:spPr>
          <a:xfrm>
            <a:off x="7694612" y="2209800"/>
            <a:ext cx="2133598" cy="4267200"/>
          </a:xfrm>
          <a:prstGeom prst="rect">
            <a:avLst/>
          </a:prstGeom>
        </p:spPr>
        <p:txBody>
          <a:bodyPr vert="horz" lIns="91440" tIns="45720" rIns="91440" bIns="45720" rtlCol="0">
            <a:normAutofit fontScale="70000" lnSpcReduction="20000"/>
          </a:bodyPr>
          <a:lst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48640"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777240"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05840"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34440"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63040" indent="-228600" algn="l" defTabSz="914400" rtl="0" eaLnBrk="1" latinLnBrk="0" hangingPunct="1">
              <a:lnSpc>
                <a:spcPct val="90000"/>
              </a:lnSpc>
              <a:spcBef>
                <a:spcPts val="600"/>
              </a:spcBef>
              <a:buSzPct val="100000"/>
              <a:buFont typeface="Consolas" pitchFamily="49" charset="0"/>
              <a:buChar char="–"/>
              <a:defRPr sz="1600" kern="1200" baseline="0">
                <a:solidFill>
                  <a:schemeClr val="tx1"/>
                </a:solidFill>
                <a:latin typeface="+mn-lt"/>
                <a:ea typeface="+mn-ea"/>
                <a:cs typeface="+mn-cs"/>
              </a:defRPr>
            </a:lvl6pPr>
            <a:lvl7pPr marL="1691640" indent="-228600" algn="l" defTabSz="914400" rtl="0" eaLnBrk="1" latinLnBrk="0" hangingPunct="1">
              <a:lnSpc>
                <a:spcPct val="90000"/>
              </a:lnSpc>
              <a:spcBef>
                <a:spcPts val="600"/>
              </a:spcBef>
              <a:buSzPct val="100000"/>
              <a:buFont typeface="Arial" pitchFamily="34" charset="0"/>
              <a:buChar char="▪"/>
              <a:defRPr sz="1600" kern="1200" baseline="0">
                <a:solidFill>
                  <a:schemeClr val="tx1"/>
                </a:solidFill>
                <a:latin typeface="+mn-lt"/>
                <a:ea typeface="+mn-ea"/>
                <a:cs typeface="+mn-cs"/>
              </a:defRPr>
            </a:lvl7pPr>
            <a:lvl8pPr marL="1920240" indent="-228600" algn="l" defTabSz="914400" rtl="0" eaLnBrk="1" latinLnBrk="0" hangingPunct="1">
              <a:lnSpc>
                <a:spcPct val="90000"/>
              </a:lnSpc>
              <a:spcBef>
                <a:spcPts val="600"/>
              </a:spcBef>
              <a:buSzPct val="100000"/>
              <a:buFont typeface="Consolas" pitchFamily="49" charset="0"/>
              <a:buChar char="–"/>
              <a:defRPr sz="1600" kern="1200" baseline="0">
                <a:solidFill>
                  <a:schemeClr val="tx1"/>
                </a:solidFill>
                <a:latin typeface="+mn-lt"/>
                <a:ea typeface="+mn-ea"/>
                <a:cs typeface="+mn-cs"/>
              </a:defRPr>
            </a:lvl8pPr>
            <a:lvl9pPr marL="2148840" indent="-228600" algn="l" defTabSz="914400" rtl="0" eaLnBrk="1" latinLnBrk="0" hangingPunct="1">
              <a:lnSpc>
                <a:spcPct val="90000"/>
              </a:lnSpc>
              <a:spcBef>
                <a:spcPts val="600"/>
              </a:spcBef>
              <a:buSzPct val="100000"/>
              <a:buFont typeface="Arial" pitchFamily="34" charset="0"/>
              <a:buChar char="▪"/>
              <a:defRPr sz="1600" kern="1200" baseline="0">
                <a:solidFill>
                  <a:schemeClr val="tx1"/>
                </a:solidFill>
                <a:latin typeface="+mn-lt"/>
                <a:ea typeface="+mn-ea"/>
                <a:cs typeface="+mn-cs"/>
              </a:defRPr>
            </a:lvl9pPr>
          </a:lstStyle>
          <a:p>
            <a:r>
              <a:rPr lang="en-US" dirty="0"/>
              <a:t>Orange, Osceola, Seminole</a:t>
            </a:r>
          </a:p>
          <a:p>
            <a:r>
              <a:rPr lang="en-US" dirty="0"/>
              <a:t>Palm Beach</a:t>
            </a:r>
          </a:p>
          <a:p>
            <a:r>
              <a:rPr lang="en-US" dirty="0"/>
              <a:t>Pinellas</a:t>
            </a:r>
          </a:p>
          <a:p>
            <a:r>
              <a:rPr lang="en-US" dirty="0"/>
              <a:t>Polk</a:t>
            </a:r>
          </a:p>
          <a:p>
            <a:r>
              <a:rPr lang="en-US" dirty="0"/>
              <a:t>Santa Rosa</a:t>
            </a:r>
          </a:p>
          <a:p>
            <a:r>
              <a:rPr lang="en-US" dirty="0"/>
              <a:t>St Johns</a:t>
            </a:r>
          </a:p>
          <a:p>
            <a:r>
              <a:rPr lang="en-US" dirty="0"/>
              <a:t>St Lucie</a:t>
            </a:r>
          </a:p>
          <a:p>
            <a:r>
              <a:rPr lang="en-US" dirty="0"/>
              <a:t>Sumter</a:t>
            </a:r>
          </a:p>
          <a:p>
            <a:r>
              <a:rPr lang="en-US" dirty="0"/>
              <a:t>Volusia</a:t>
            </a:r>
          </a:p>
          <a:p>
            <a:r>
              <a:rPr lang="en-US" dirty="0"/>
              <a:t>Walton</a:t>
            </a:r>
          </a:p>
          <a:p>
            <a:endParaRPr lang="en-US" dirty="0"/>
          </a:p>
        </p:txBody>
      </p:sp>
      <p:sp>
        <p:nvSpPr>
          <p:cNvPr id="8" name="TextBox 7">
            <a:extLst>
              <a:ext uri="{FF2B5EF4-FFF2-40B4-BE49-F238E27FC236}">
                <a16:creationId xmlns:a16="http://schemas.microsoft.com/office/drawing/2014/main" id="{A2F43BEE-BE28-455E-AEA1-7AED311F6F04}"/>
              </a:ext>
            </a:extLst>
          </p:cNvPr>
          <p:cNvSpPr txBox="1"/>
          <p:nvPr/>
        </p:nvSpPr>
        <p:spPr>
          <a:xfrm>
            <a:off x="1598612" y="1600200"/>
            <a:ext cx="8077200" cy="452432"/>
          </a:xfrm>
          <a:prstGeom prst="rect">
            <a:avLst/>
          </a:prstGeom>
          <a:noFill/>
        </p:spPr>
        <p:txBody>
          <a:bodyPr wrap="square" rtlCol="0">
            <a:spAutoFit/>
          </a:bodyPr>
          <a:lstStyle/>
          <a:p>
            <a:pPr>
              <a:lnSpc>
                <a:spcPct val="90000"/>
              </a:lnSpc>
            </a:pPr>
            <a:r>
              <a:rPr lang="en-US" sz="2600" dirty="0"/>
              <a:t>2019-2020</a:t>
            </a:r>
            <a:r>
              <a:rPr lang="en-US" sz="2400" dirty="0"/>
              <a:t> CTC Review Locations </a:t>
            </a:r>
          </a:p>
        </p:txBody>
      </p:sp>
    </p:spTree>
    <p:extLst>
      <p:ext uri="{BB962C8B-B14F-4D97-AF65-F5344CB8AC3E}">
        <p14:creationId xmlns:p14="http://schemas.microsoft.com/office/powerpoint/2010/main" val="3979866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18A74-ED23-45FF-A715-41CD5564399A}"/>
              </a:ext>
            </a:extLst>
          </p:cNvPr>
          <p:cNvSpPr>
            <a:spLocks noGrp="1"/>
          </p:cNvSpPr>
          <p:nvPr>
            <p:ph type="title"/>
          </p:nvPr>
        </p:nvSpPr>
        <p:spPr/>
        <p:txBody>
          <a:bodyPr/>
          <a:lstStyle/>
          <a:p>
            <a:r>
              <a:rPr lang="en-US" sz="4000" dirty="0"/>
              <a:t>Quality Assurance Monitoring </a:t>
            </a:r>
          </a:p>
        </p:txBody>
      </p:sp>
      <p:sp>
        <p:nvSpPr>
          <p:cNvPr id="3" name="Content Placeholder 2">
            <a:extLst>
              <a:ext uri="{FF2B5EF4-FFF2-40B4-BE49-F238E27FC236}">
                <a16:creationId xmlns:a16="http://schemas.microsoft.com/office/drawing/2014/main" id="{E92B2F41-D0BB-4B3E-B8FF-F7BDFC57409F}"/>
              </a:ext>
            </a:extLst>
          </p:cNvPr>
          <p:cNvSpPr>
            <a:spLocks noGrp="1"/>
          </p:cNvSpPr>
          <p:nvPr>
            <p:ph idx="1"/>
          </p:nvPr>
        </p:nvSpPr>
        <p:spPr>
          <a:xfrm>
            <a:off x="1522414" y="1905000"/>
            <a:ext cx="9753598" cy="4267200"/>
          </a:xfrm>
        </p:spPr>
        <p:txBody>
          <a:bodyPr>
            <a:normAutofit/>
          </a:bodyPr>
          <a:lstStyle/>
          <a:p>
            <a:pPr marL="0" indent="0">
              <a:buNone/>
            </a:pPr>
            <a:r>
              <a:rPr lang="en-US" dirty="0"/>
              <a:t>2018-2019 Suggestions and Findings:</a:t>
            </a:r>
          </a:p>
          <a:p>
            <a:pPr lvl="1"/>
            <a:endParaRPr lang="en-US" dirty="0"/>
          </a:p>
          <a:p>
            <a:pPr marL="502920" lvl="2">
              <a:lnSpc>
                <a:spcPct val="80000"/>
              </a:lnSpc>
              <a:spcBef>
                <a:spcPts val="1800"/>
              </a:spcBef>
            </a:pPr>
            <a:r>
              <a:rPr lang="en-US" sz="2000" dirty="0"/>
              <a:t>Lack of eligibility applications and support documentation.</a:t>
            </a:r>
          </a:p>
          <a:p>
            <a:pPr marL="502920" lvl="2">
              <a:lnSpc>
                <a:spcPct val="80000"/>
              </a:lnSpc>
              <a:spcBef>
                <a:spcPts val="1800"/>
              </a:spcBef>
            </a:pPr>
            <a:r>
              <a:rPr lang="en-US" sz="2000" dirty="0"/>
              <a:t>Weak or inconsistent eligibility criteria in TDSP.</a:t>
            </a:r>
          </a:p>
          <a:p>
            <a:pPr marL="502920" lvl="2">
              <a:lnSpc>
                <a:spcPct val="80000"/>
              </a:lnSpc>
              <a:spcBef>
                <a:spcPts val="1800"/>
              </a:spcBef>
            </a:pPr>
            <a:r>
              <a:rPr lang="en-US" sz="2000" dirty="0"/>
              <a:t>Missing or incomplete trip manifests.</a:t>
            </a:r>
          </a:p>
          <a:p>
            <a:pPr marL="502920" lvl="2">
              <a:lnSpc>
                <a:spcPct val="80000"/>
              </a:lnSpc>
              <a:spcBef>
                <a:spcPts val="1800"/>
              </a:spcBef>
            </a:pPr>
            <a:r>
              <a:rPr lang="en-US" sz="2000" dirty="0"/>
              <a:t>Non-TD trips inadvertently included on TD invoices.</a:t>
            </a:r>
          </a:p>
          <a:p>
            <a:pPr marL="502920" lvl="2">
              <a:lnSpc>
                <a:spcPct val="80000"/>
              </a:lnSpc>
              <a:spcBef>
                <a:spcPts val="1800"/>
              </a:spcBef>
            </a:pPr>
            <a:r>
              <a:rPr lang="en-US" sz="2000" dirty="0"/>
              <a:t>Lack of documentation supporting the amount invoiced for rides in accordance with record retention requirements.</a:t>
            </a:r>
          </a:p>
          <a:p>
            <a:pPr marL="502920" lvl="2">
              <a:lnSpc>
                <a:spcPct val="80000"/>
              </a:lnSpc>
              <a:spcBef>
                <a:spcPts val="1800"/>
              </a:spcBef>
            </a:pPr>
            <a:r>
              <a:rPr lang="en-US" sz="2000" dirty="0"/>
              <a:t>Lack of procedures for completion of annual operating report.</a:t>
            </a:r>
          </a:p>
          <a:p>
            <a:pPr marL="502920" lvl="2">
              <a:lnSpc>
                <a:spcPct val="80000"/>
              </a:lnSpc>
              <a:spcBef>
                <a:spcPts val="1800"/>
              </a:spcBef>
            </a:pPr>
            <a:endParaRPr lang="en-US" sz="2000" dirty="0"/>
          </a:p>
        </p:txBody>
      </p:sp>
    </p:spTree>
    <p:extLst>
      <p:ext uri="{BB962C8B-B14F-4D97-AF65-F5344CB8AC3E}">
        <p14:creationId xmlns:p14="http://schemas.microsoft.com/office/powerpoint/2010/main" val="3529201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4357A-2174-453E-8280-27184D4DC5F3}"/>
              </a:ext>
            </a:extLst>
          </p:cNvPr>
          <p:cNvSpPr>
            <a:spLocks noGrp="1"/>
          </p:cNvSpPr>
          <p:nvPr>
            <p:ph type="title"/>
          </p:nvPr>
        </p:nvSpPr>
        <p:spPr/>
        <p:txBody>
          <a:bodyPr>
            <a:normAutofit/>
          </a:bodyPr>
          <a:lstStyle/>
          <a:p>
            <a:r>
              <a:rPr lang="en-US" sz="4000" dirty="0"/>
              <a:t>Quality Assurance Monitoring </a:t>
            </a:r>
          </a:p>
        </p:txBody>
      </p:sp>
      <p:sp>
        <p:nvSpPr>
          <p:cNvPr id="3" name="Content Placeholder 2">
            <a:extLst>
              <a:ext uri="{FF2B5EF4-FFF2-40B4-BE49-F238E27FC236}">
                <a16:creationId xmlns:a16="http://schemas.microsoft.com/office/drawing/2014/main" id="{200C7257-CE22-465C-AA89-4A4A67C6917A}"/>
              </a:ext>
            </a:extLst>
          </p:cNvPr>
          <p:cNvSpPr>
            <a:spLocks noGrp="1"/>
          </p:cNvSpPr>
          <p:nvPr>
            <p:ph idx="1"/>
          </p:nvPr>
        </p:nvSpPr>
        <p:spPr/>
        <p:txBody>
          <a:bodyPr>
            <a:normAutofit/>
          </a:bodyPr>
          <a:lstStyle/>
          <a:p>
            <a:pPr marL="502920" lvl="2">
              <a:lnSpc>
                <a:spcPct val="80000"/>
              </a:lnSpc>
              <a:spcBef>
                <a:spcPts val="1800"/>
              </a:spcBef>
            </a:pPr>
            <a:r>
              <a:rPr lang="en-US" sz="2000" dirty="0"/>
              <a:t>Lack of supporting documentation for data reported in the annual operating report.</a:t>
            </a:r>
          </a:p>
          <a:p>
            <a:pPr marL="502920" lvl="2">
              <a:lnSpc>
                <a:spcPct val="80000"/>
              </a:lnSpc>
              <a:spcBef>
                <a:spcPts val="1800"/>
              </a:spcBef>
            </a:pPr>
            <a:r>
              <a:rPr lang="en-US" sz="2000" dirty="0"/>
              <a:t>Lack of procedures for completion of rate model worksheets.</a:t>
            </a:r>
          </a:p>
          <a:p>
            <a:pPr marL="502920" lvl="2">
              <a:lnSpc>
                <a:spcPct val="80000"/>
              </a:lnSpc>
              <a:spcBef>
                <a:spcPts val="1800"/>
              </a:spcBef>
            </a:pPr>
            <a:r>
              <a:rPr lang="en-US" sz="2000" dirty="0"/>
              <a:t>Lack of maintaining support documentation for data utilized in completing rate model worksheets.</a:t>
            </a:r>
          </a:p>
          <a:p>
            <a:pPr marL="502920" lvl="2">
              <a:lnSpc>
                <a:spcPct val="80000"/>
              </a:lnSpc>
              <a:spcBef>
                <a:spcPts val="1800"/>
              </a:spcBef>
            </a:pPr>
            <a:r>
              <a:rPr lang="en-US" sz="2000" dirty="0"/>
              <a:t>Third-party contracts missing required grant language.</a:t>
            </a:r>
          </a:p>
          <a:p>
            <a:pPr marL="502920" lvl="2">
              <a:lnSpc>
                <a:spcPct val="80000"/>
              </a:lnSpc>
              <a:spcBef>
                <a:spcPts val="1800"/>
              </a:spcBef>
            </a:pPr>
            <a:r>
              <a:rPr lang="en-US" sz="2000" dirty="0"/>
              <a:t>Lack of documentation reflecting completion of operator &amp; coordination contractor monitoring.</a:t>
            </a:r>
          </a:p>
          <a:p>
            <a:pPr marL="502920" lvl="2">
              <a:lnSpc>
                <a:spcPct val="80000"/>
              </a:lnSpc>
              <a:spcBef>
                <a:spcPts val="1800"/>
              </a:spcBef>
            </a:pPr>
            <a:r>
              <a:rPr lang="en-US" sz="2000" dirty="0"/>
              <a:t>Missing or incomplete driver records (training, driver license, physical, etc.).</a:t>
            </a:r>
          </a:p>
          <a:p>
            <a:pPr marL="502920" lvl="2">
              <a:lnSpc>
                <a:spcPct val="80000"/>
              </a:lnSpc>
              <a:spcBef>
                <a:spcPts val="1800"/>
              </a:spcBef>
            </a:pPr>
            <a:r>
              <a:rPr lang="en-US" sz="2000" dirty="0"/>
              <a:t>Lack of E-Verify documentation.</a:t>
            </a:r>
          </a:p>
          <a:p>
            <a:endParaRPr lang="en-US" dirty="0"/>
          </a:p>
        </p:txBody>
      </p:sp>
    </p:spTree>
    <p:extLst>
      <p:ext uri="{BB962C8B-B14F-4D97-AF65-F5344CB8AC3E}">
        <p14:creationId xmlns:p14="http://schemas.microsoft.com/office/powerpoint/2010/main" val="3516301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06BD2-ECF1-4012-965F-DE5C1EC9F415}"/>
              </a:ext>
            </a:extLst>
          </p:cNvPr>
          <p:cNvSpPr>
            <a:spLocks noGrp="1"/>
          </p:cNvSpPr>
          <p:nvPr>
            <p:ph type="title"/>
          </p:nvPr>
        </p:nvSpPr>
        <p:spPr/>
        <p:txBody>
          <a:bodyPr/>
          <a:lstStyle/>
          <a:p>
            <a:r>
              <a:rPr lang="en-US" sz="4000" dirty="0"/>
              <a:t>Quality Assurance Monitoring </a:t>
            </a:r>
          </a:p>
        </p:txBody>
      </p:sp>
      <p:sp>
        <p:nvSpPr>
          <p:cNvPr id="3" name="Content Placeholder 2">
            <a:extLst>
              <a:ext uri="{FF2B5EF4-FFF2-40B4-BE49-F238E27FC236}">
                <a16:creationId xmlns:a16="http://schemas.microsoft.com/office/drawing/2014/main" id="{E0C6F1C1-B563-468E-8012-C27744E21495}"/>
              </a:ext>
            </a:extLst>
          </p:cNvPr>
          <p:cNvSpPr>
            <a:spLocks noGrp="1"/>
          </p:cNvSpPr>
          <p:nvPr>
            <p:ph idx="1"/>
          </p:nvPr>
        </p:nvSpPr>
        <p:spPr>
          <a:xfrm>
            <a:off x="1522414" y="1905000"/>
            <a:ext cx="9296398" cy="4267200"/>
          </a:xfrm>
        </p:spPr>
        <p:txBody>
          <a:bodyPr/>
          <a:lstStyle/>
          <a:p>
            <a:pPr marL="0" indent="0">
              <a:buNone/>
            </a:pPr>
            <a:r>
              <a:rPr lang="en-US" dirty="0"/>
              <a:t>Corrective Action Plans (CAPS)</a:t>
            </a:r>
          </a:p>
          <a:p>
            <a:r>
              <a:rPr lang="en-US" dirty="0"/>
              <a:t>Due within 30 days from date of Final Report.</a:t>
            </a:r>
          </a:p>
          <a:p>
            <a:r>
              <a:rPr lang="en-US" dirty="0"/>
              <a:t>Submit on Agency Letterhead.</a:t>
            </a:r>
          </a:p>
          <a:p>
            <a:r>
              <a:rPr lang="en-US" dirty="0"/>
              <a:t>Restate Finding, including Finding #.</a:t>
            </a:r>
          </a:p>
          <a:p>
            <a:r>
              <a:rPr lang="en-US" dirty="0"/>
              <a:t>Provide explanation of how finding has been or will be corrected.</a:t>
            </a:r>
          </a:p>
          <a:p>
            <a:r>
              <a:rPr lang="en-US" dirty="0"/>
              <a:t>Provide actions taken to ensure finding does not repeat.</a:t>
            </a:r>
          </a:p>
          <a:p>
            <a:r>
              <a:rPr lang="en-US" dirty="0"/>
              <a:t>Provide timeline if correction has not been implemented yet.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09913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A1FB5-0116-48CC-904F-5C0A09E62B55}"/>
              </a:ext>
            </a:extLst>
          </p:cNvPr>
          <p:cNvSpPr>
            <a:spLocks noGrp="1"/>
          </p:cNvSpPr>
          <p:nvPr>
            <p:ph type="title"/>
          </p:nvPr>
        </p:nvSpPr>
        <p:spPr/>
        <p:txBody>
          <a:bodyPr/>
          <a:lstStyle/>
          <a:p>
            <a:r>
              <a:rPr lang="en-US" sz="4000" dirty="0"/>
              <a:t>Quality Assurance Monitoring </a:t>
            </a:r>
          </a:p>
        </p:txBody>
      </p:sp>
      <p:sp>
        <p:nvSpPr>
          <p:cNvPr id="3" name="Content Placeholder 2">
            <a:extLst>
              <a:ext uri="{FF2B5EF4-FFF2-40B4-BE49-F238E27FC236}">
                <a16:creationId xmlns:a16="http://schemas.microsoft.com/office/drawing/2014/main" id="{47BD2F0E-EA52-4EBD-8B77-89A84BF60674}"/>
              </a:ext>
            </a:extLst>
          </p:cNvPr>
          <p:cNvSpPr>
            <a:spLocks noGrp="1"/>
          </p:cNvSpPr>
          <p:nvPr>
            <p:ph idx="1"/>
          </p:nvPr>
        </p:nvSpPr>
        <p:spPr/>
        <p:txBody>
          <a:bodyPr/>
          <a:lstStyle/>
          <a:p>
            <a:pPr marL="0" indent="0">
              <a:buNone/>
            </a:pPr>
            <a:r>
              <a:rPr lang="en-US" dirty="0"/>
              <a:t>Repeat findings could have negative impact.</a:t>
            </a:r>
          </a:p>
          <a:p>
            <a:r>
              <a:rPr lang="en-US" dirty="0"/>
              <a:t>Future CTC designation</a:t>
            </a:r>
          </a:p>
          <a:p>
            <a:r>
              <a:rPr lang="en-US" dirty="0"/>
              <a:t>Grant Allocation Reduction or Financial Penalties </a:t>
            </a:r>
          </a:p>
          <a:p>
            <a:r>
              <a:rPr lang="en-US" dirty="0"/>
              <a:t>CTC Probation and/or Termination</a:t>
            </a:r>
          </a:p>
          <a:p>
            <a:endParaRPr lang="en-US" dirty="0"/>
          </a:p>
        </p:txBody>
      </p:sp>
    </p:spTree>
    <p:extLst>
      <p:ext uri="{BB962C8B-B14F-4D97-AF65-F5344CB8AC3E}">
        <p14:creationId xmlns:p14="http://schemas.microsoft.com/office/powerpoint/2010/main" val="733873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000" dirty="0"/>
              <a:t>The Plays for Review</a:t>
            </a:r>
          </a:p>
        </p:txBody>
      </p:sp>
      <p:sp>
        <p:nvSpPr>
          <p:cNvPr id="14" name="Content Placeholder 13"/>
          <p:cNvSpPr>
            <a:spLocks noGrp="1"/>
          </p:cNvSpPr>
          <p:nvPr>
            <p:ph idx="1"/>
          </p:nvPr>
        </p:nvSpPr>
        <p:spPr/>
        <p:txBody>
          <a:bodyPr/>
          <a:lstStyle/>
          <a:p>
            <a:r>
              <a:rPr lang="en-US" sz="3000" dirty="0"/>
              <a:t>Grants</a:t>
            </a:r>
          </a:p>
          <a:p>
            <a:r>
              <a:rPr lang="en-US" sz="3000" dirty="0"/>
              <a:t>Invoices </a:t>
            </a:r>
          </a:p>
          <a:p>
            <a:r>
              <a:rPr lang="en-US" sz="3000" dirty="0"/>
              <a:t>Reporting</a:t>
            </a:r>
          </a:p>
          <a:p>
            <a:r>
              <a:rPr lang="en-US" sz="3000" dirty="0"/>
              <a:t>CTC Procurement</a:t>
            </a:r>
          </a:p>
          <a:p>
            <a:r>
              <a:rPr lang="en-US" sz="3000" dirty="0"/>
              <a:t>Quality Assurance</a:t>
            </a:r>
          </a:p>
          <a:p>
            <a:endParaRPr lang="en-US" dirty="0"/>
          </a:p>
          <a:p>
            <a:endParaRPr lang="en-US" dirty="0"/>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59D93-BF49-4058-9315-261B745FD881}"/>
              </a:ext>
            </a:extLst>
          </p:cNvPr>
          <p:cNvSpPr>
            <a:spLocks noGrp="1"/>
          </p:cNvSpPr>
          <p:nvPr>
            <p:ph type="title"/>
          </p:nvPr>
        </p:nvSpPr>
        <p:spPr/>
        <p:txBody>
          <a:bodyPr/>
          <a:lstStyle/>
          <a:p>
            <a:r>
              <a:rPr lang="en-US" sz="4000" dirty="0"/>
              <a:t>Announcements</a:t>
            </a:r>
          </a:p>
        </p:txBody>
      </p:sp>
      <p:sp>
        <p:nvSpPr>
          <p:cNvPr id="3" name="Content Placeholder 2">
            <a:extLst>
              <a:ext uri="{FF2B5EF4-FFF2-40B4-BE49-F238E27FC236}">
                <a16:creationId xmlns:a16="http://schemas.microsoft.com/office/drawing/2014/main" id="{2DC48B6C-0BB0-4417-9EE8-9DD43CE644E0}"/>
              </a:ext>
            </a:extLst>
          </p:cNvPr>
          <p:cNvSpPr>
            <a:spLocks noGrp="1"/>
          </p:cNvSpPr>
          <p:nvPr>
            <p:ph idx="1"/>
          </p:nvPr>
        </p:nvSpPr>
        <p:spPr/>
        <p:txBody>
          <a:bodyPr/>
          <a:lstStyle/>
          <a:p>
            <a:pPr>
              <a:lnSpc>
                <a:spcPct val="100000"/>
              </a:lnSpc>
              <a:spcBef>
                <a:spcPts val="0"/>
              </a:spcBef>
            </a:pPr>
            <a:r>
              <a:rPr lang="en-US" dirty="0"/>
              <a:t>Working with FDOT/CUTR to develop grant writing webinars.</a:t>
            </a:r>
          </a:p>
          <a:p>
            <a:pPr>
              <a:lnSpc>
                <a:spcPct val="100000"/>
              </a:lnSpc>
              <a:spcBef>
                <a:spcPts val="0"/>
              </a:spcBef>
            </a:pPr>
            <a:endParaRPr lang="en-US" dirty="0"/>
          </a:p>
          <a:p>
            <a:pPr>
              <a:lnSpc>
                <a:spcPct val="100000"/>
              </a:lnSpc>
              <a:spcBef>
                <a:spcPts val="0"/>
              </a:spcBef>
            </a:pPr>
            <a:r>
              <a:rPr lang="en-US" dirty="0"/>
              <a:t>Legislative Day – February 11, 2020.</a:t>
            </a:r>
          </a:p>
          <a:p>
            <a:pPr>
              <a:lnSpc>
                <a:spcPct val="100000"/>
              </a:lnSpc>
              <a:spcBef>
                <a:spcPts val="0"/>
              </a:spcBef>
            </a:pPr>
            <a:endParaRPr lang="en-US" dirty="0"/>
          </a:p>
          <a:p>
            <a:pPr>
              <a:lnSpc>
                <a:spcPct val="100000"/>
              </a:lnSpc>
              <a:spcBef>
                <a:spcPts val="0"/>
              </a:spcBef>
            </a:pPr>
            <a:r>
              <a:rPr lang="en-US" dirty="0"/>
              <a:t>2020 Annual Conference – August 24-26, 2020 – Renaissance at SeaWorld, Orlando.</a:t>
            </a:r>
          </a:p>
          <a:p>
            <a:pPr>
              <a:lnSpc>
                <a:spcPct val="100000"/>
              </a:lnSpc>
              <a:spcBef>
                <a:spcPts val="0"/>
              </a:spcBef>
            </a:pPr>
            <a:endParaRPr lang="en-US" dirty="0"/>
          </a:p>
          <a:p>
            <a:pPr>
              <a:lnSpc>
                <a:spcPct val="100000"/>
              </a:lnSpc>
              <a:spcBef>
                <a:spcPts val="0"/>
              </a:spcBef>
            </a:pPr>
            <a:r>
              <a:rPr lang="en-US" dirty="0"/>
              <a:t>Commission office is moving to new location in October.  Contact information will remain the same, however, it may be difficult to contact staff during this time.  Will provide update info in near future.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67254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241CB-D213-4BEF-B3C6-3A0DA53614A8}"/>
              </a:ext>
            </a:extLst>
          </p:cNvPr>
          <p:cNvSpPr>
            <a:spLocks noGrp="1"/>
          </p:cNvSpPr>
          <p:nvPr>
            <p:ph type="title"/>
          </p:nvPr>
        </p:nvSpPr>
        <p:spPr/>
        <p:txBody>
          <a:bodyPr/>
          <a:lstStyle/>
          <a:p>
            <a:pPr>
              <a:lnSpc>
                <a:spcPct val="100000"/>
              </a:lnSpc>
              <a:spcBef>
                <a:spcPts val="0"/>
              </a:spcBef>
            </a:pPr>
            <a:r>
              <a:rPr lang="en-US" sz="4000" dirty="0"/>
              <a:t>Project Managers:</a:t>
            </a:r>
          </a:p>
        </p:txBody>
      </p:sp>
      <p:graphicFrame>
        <p:nvGraphicFramePr>
          <p:cNvPr id="6" name="Table 5">
            <a:extLst>
              <a:ext uri="{FF2B5EF4-FFF2-40B4-BE49-F238E27FC236}">
                <a16:creationId xmlns:a16="http://schemas.microsoft.com/office/drawing/2014/main" id="{605C8467-9A5A-475E-96CC-F81D9262CE42}"/>
              </a:ext>
            </a:extLst>
          </p:cNvPr>
          <p:cNvGraphicFramePr>
            <a:graphicFrameLocks noGrp="1"/>
          </p:cNvGraphicFramePr>
          <p:nvPr>
            <p:extLst>
              <p:ext uri="{D42A27DB-BD31-4B8C-83A1-F6EECF244321}">
                <p14:modId xmlns:p14="http://schemas.microsoft.com/office/powerpoint/2010/main" val="3697252411"/>
              </p:ext>
            </p:extLst>
          </p:nvPr>
        </p:nvGraphicFramePr>
        <p:xfrm>
          <a:off x="1522414" y="1676400"/>
          <a:ext cx="9905999" cy="4786640"/>
        </p:xfrm>
        <a:graphic>
          <a:graphicData uri="http://schemas.openxmlformats.org/drawingml/2006/table">
            <a:tbl>
              <a:tblPr firstRow="1" firstCol="1" bandRow="1">
                <a:tableStyleId>{8EC20E35-A176-4012-BC5E-935CFFF8708E}</a:tableStyleId>
              </a:tblPr>
              <a:tblGrid>
                <a:gridCol w="2362198">
                  <a:extLst>
                    <a:ext uri="{9D8B030D-6E8A-4147-A177-3AD203B41FA5}">
                      <a16:colId xmlns:a16="http://schemas.microsoft.com/office/drawing/2014/main" val="1485851162"/>
                    </a:ext>
                  </a:extLst>
                </a:gridCol>
                <a:gridCol w="1752600">
                  <a:extLst>
                    <a:ext uri="{9D8B030D-6E8A-4147-A177-3AD203B41FA5}">
                      <a16:colId xmlns:a16="http://schemas.microsoft.com/office/drawing/2014/main" val="315883572"/>
                    </a:ext>
                  </a:extLst>
                </a:gridCol>
                <a:gridCol w="1828800">
                  <a:extLst>
                    <a:ext uri="{9D8B030D-6E8A-4147-A177-3AD203B41FA5}">
                      <a16:colId xmlns:a16="http://schemas.microsoft.com/office/drawing/2014/main" val="755849440"/>
                    </a:ext>
                  </a:extLst>
                </a:gridCol>
                <a:gridCol w="1981200">
                  <a:extLst>
                    <a:ext uri="{9D8B030D-6E8A-4147-A177-3AD203B41FA5}">
                      <a16:colId xmlns:a16="http://schemas.microsoft.com/office/drawing/2014/main" val="1777365007"/>
                    </a:ext>
                  </a:extLst>
                </a:gridCol>
                <a:gridCol w="1981201">
                  <a:extLst>
                    <a:ext uri="{9D8B030D-6E8A-4147-A177-3AD203B41FA5}">
                      <a16:colId xmlns:a16="http://schemas.microsoft.com/office/drawing/2014/main" val="4261440347"/>
                    </a:ext>
                  </a:extLst>
                </a:gridCol>
              </a:tblGrid>
              <a:tr h="304800">
                <a:tc>
                  <a:txBody>
                    <a:bodyPr/>
                    <a:lstStyle/>
                    <a:p>
                      <a:pPr marL="0" marR="0" algn="l">
                        <a:spcBef>
                          <a:spcPts val="0"/>
                        </a:spcBef>
                        <a:spcAft>
                          <a:spcPts val="0"/>
                        </a:spcAft>
                      </a:pPr>
                      <a:r>
                        <a:rPr lang="en-US" sz="1800" dirty="0">
                          <a:effectLst/>
                        </a:rPr>
                        <a:t>CECILE DELMORAL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oFill/>
                  </a:tcPr>
                </a:tc>
                <a:tc>
                  <a:txBody>
                    <a:bodyPr/>
                    <a:lstStyle/>
                    <a:p>
                      <a:pPr marL="0" marR="0" algn="l">
                        <a:spcBef>
                          <a:spcPts val="0"/>
                        </a:spcBef>
                        <a:spcAft>
                          <a:spcPts val="0"/>
                        </a:spcAft>
                      </a:pPr>
                      <a:r>
                        <a:rPr lang="en-US" sz="1800" dirty="0">
                          <a:effectLst/>
                        </a:rPr>
                        <a:t>DAN ZERUTO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oFill/>
                  </a:tcPr>
                </a:tc>
                <a:tc>
                  <a:txBody>
                    <a:bodyPr/>
                    <a:lstStyle/>
                    <a:p>
                      <a:pPr marL="0" marR="0" algn="l">
                        <a:spcBef>
                          <a:spcPts val="0"/>
                        </a:spcBef>
                        <a:spcAft>
                          <a:spcPts val="0"/>
                        </a:spcAft>
                      </a:pPr>
                      <a:r>
                        <a:rPr lang="en-US" sz="1800" dirty="0">
                          <a:effectLst/>
                        </a:rPr>
                        <a:t>KYLE  MILLS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oFill/>
                  </a:tcPr>
                </a:tc>
                <a:tc>
                  <a:txBody>
                    <a:bodyPr/>
                    <a:lstStyle/>
                    <a:p>
                      <a:pPr marL="0" marR="0" algn="l">
                        <a:spcBef>
                          <a:spcPts val="0"/>
                        </a:spcBef>
                        <a:spcAft>
                          <a:spcPts val="0"/>
                        </a:spcAft>
                      </a:pPr>
                      <a:r>
                        <a:rPr lang="en-US" sz="1800" dirty="0">
                          <a:effectLst/>
                        </a:rPr>
                        <a:t>SHERI POWERS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oFill/>
                  </a:tcPr>
                </a:tc>
                <a:tc>
                  <a:txBody>
                    <a:bodyPr/>
                    <a:lstStyle/>
                    <a:p>
                      <a:pPr marL="0" marR="0" algn="l">
                        <a:spcBef>
                          <a:spcPts val="0"/>
                        </a:spcBef>
                        <a:spcAft>
                          <a:spcPts val="0"/>
                        </a:spcAft>
                      </a:pPr>
                      <a:r>
                        <a:rPr lang="en-US" sz="1800" dirty="0">
                          <a:effectLst/>
                        </a:rPr>
                        <a:t>JOHN IRVINE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oFill/>
                  </a:tcPr>
                </a:tc>
                <a:extLst>
                  <a:ext uri="{0D108BD9-81ED-4DB2-BD59-A6C34878D82A}">
                    <a16:rowId xmlns:a16="http://schemas.microsoft.com/office/drawing/2014/main" val="2807338639"/>
                  </a:ext>
                </a:extLst>
              </a:tr>
              <a:tr h="301281">
                <a:tc>
                  <a:txBody>
                    <a:bodyPr/>
                    <a:lstStyle/>
                    <a:p>
                      <a:pPr marL="0" marR="0">
                        <a:lnSpc>
                          <a:spcPct val="115000"/>
                        </a:lnSpc>
                        <a:spcBef>
                          <a:spcPts val="0"/>
                        </a:spcBef>
                        <a:spcAft>
                          <a:spcPts val="0"/>
                        </a:spcAft>
                      </a:pPr>
                      <a:r>
                        <a:rPr lang="en-US" sz="1600" dirty="0">
                          <a:effectLst/>
                        </a:rPr>
                        <a:t>Bay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Alachua</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Brevard</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Charlotte</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Broward</a:t>
                      </a:r>
                    </a:p>
                  </a:txBody>
                  <a:tcPr marL="46210" marR="46210" marT="0" marB="0" anchor="ctr">
                    <a:noFill/>
                  </a:tcPr>
                </a:tc>
                <a:extLst>
                  <a:ext uri="{0D108BD9-81ED-4DB2-BD59-A6C34878D82A}">
                    <a16:rowId xmlns:a16="http://schemas.microsoft.com/office/drawing/2014/main" val="3731907597"/>
                  </a:ext>
                </a:extLst>
              </a:tr>
              <a:tr h="301281">
                <a:tc>
                  <a:txBody>
                    <a:bodyPr/>
                    <a:lstStyle/>
                    <a:p>
                      <a:pPr marL="0" marR="0">
                        <a:lnSpc>
                          <a:spcPct val="115000"/>
                        </a:lnSpc>
                        <a:spcBef>
                          <a:spcPts val="0"/>
                        </a:spcBef>
                        <a:spcAft>
                          <a:spcPts val="0"/>
                        </a:spcAft>
                      </a:pPr>
                      <a:r>
                        <a:rPr lang="en-US" sz="1600" dirty="0">
                          <a:effectLst/>
                        </a:rPr>
                        <a:t>Calhoun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Baker</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Citrus</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DeSoto</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Collier</a:t>
                      </a:r>
                    </a:p>
                  </a:txBody>
                  <a:tcPr marL="46210" marR="46210" marT="0" marB="0" anchor="ctr">
                    <a:noFill/>
                  </a:tcPr>
                </a:tc>
                <a:extLst>
                  <a:ext uri="{0D108BD9-81ED-4DB2-BD59-A6C34878D82A}">
                    <a16:rowId xmlns:a16="http://schemas.microsoft.com/office/drawing/2014/main" val="4108757010"/>
                  </a:ext>
                </a:extLst>
              </a:tr>
              <a:tr h="301281">
                <a:tc>
                  <a:txBody>
                    <a:bodyPr/>
                    <a:lstStyle/>
                    <a:p>
                      <a:pPr marL="0" marR="0">
                        <a:lnSpc>
                          <a:spcPct val="115000"/>
                        </a:lnSpc>
                        <a:spcBef>
                          <a:spcPts val="0"/>
                        </a:spcBef>
                        <a:spcAft>
                          <a:spcPts val="0"/>
                        </a:spcAft>
                      </a:pPr>
                      <a:r>
                        <a:rPr lang="en-US" sz="1600">
                          <a:effectLst/>
                        </a:rPr>
                        <a:t>Escambia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Bradford</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Hernando</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Hardee</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Columbia </a:t>
                      </a:r>
                    </a:p>
                  </a:txBody>
                  <a:tcPr marL="46210" marR="46210" marT="0" marB="0" anchor="ctr">
                    <a:noFill/>
                  </a:tcPr>
                </a:tc>
                <a:extLst>
                  <a:ext uri="{0D108BD9-81ED-4DB2-BD59-A6C34878D82A}">
                    <a16:rowId xmlns:a16="http://schemas.microsoft.com/office/drawing/2014/main" val="3400980641"/>
                  </a:ext>
                </a:extLst>
              </a:tr>
              <a:tr h="301281">
                <a:tc>
                  <a:txBody>
                    <a:bodyPr/>
                    <a:lstStyle/>
                    <a:p>
                      <a:pPr marL="0" marR="0">
                        <a:lnSpc>
                          <a:spcPct val="115000"/>
                        </a:lnSpc>
                        <a:spcBef>
                          <a:spcPts val="0"/>
                        </a:spcBef>
                        <a:spcAft>
                          <a:spcPts val="0"/>
                        </a:spcAft>
                      </a:pPr>
                      <a:r>
                        <a:rPr lang="en-US" sz="1600">
                          <a:effectLst/>
                        </a:rPr>
                        <a:t>Franklin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Clay</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Lake</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Highlands</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Glades</a:t>
                      </a:r>
                    </a:p>
                  </a:txBody>
                  <a:tcPr marL="46210" marR="46210" marT="0" marB="0" anchor="ctr">
                    <a:noFill/>
                  </a:tcPr>
                </a:tc>
                <a:extLst>
                  <a:ext uri="{0D108BD9-81ED-4DB2-BD59-A6C34878D82A}">
                    <a16:rowId xmlns:a16="http://schemas.microsoft.com/office/drawing/2014/main" val="753886538"/>
                  </a:ext>
                </a:extLst>
              </a:tr>
              <a:tr h="301281">
                <a:tc>
                  <a:txBody>
                    <a:bodyPr/>
                    <a:lstStyle/>
                    <a:p>
                      <a:pPr marL="0" marR="0">
                        <a:lnSpc>
                          <a:spcPct val="115000"/>
                        </a:lnSpc>
                        <a:spcBef>
                          <a:spcPts val="0"/>
                        </a:spcBef>
                        <a:spcAft>
                          <a:spcPts val="0"/>
                        </a:spcAft>
                      </a:pPr>
                      <a:r>
                        <a:rPr lang="en-US" sz="1600">
                          <a:effectLst/>
                        </a:rPr>
                        <a:t>Gadsden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Dixie </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Leon</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Hillsborough</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Hamilton</a:t>
                      </a:r>
                    </a:p>
                  </a:txBody>
                  <a:tcPr marL="46210" marR="46210" marT="0" marB="0" anchor="ctr">
                    <a:noFill/>
                  </a:tcPr>
                </a:tc>
                <a:extLst>
                  <a:ext uri="{0D108BD9-81ED-4DB2-BD59-A6C34878D82A}">
                    <a16:rowId xmlns:a16="http://schemas.microsoft.com/office/drawing/2014/main" val="2200843572"/>
                  </a:ext>
                </a:extLst>
              </a:tr>
              <a:tr h="301281">
                <a:tc>
                  <a:txBody>
                    <a:bodyPr/>
                    <a:lstStyle/>
                    <a:p>
                      <a:pPr marL="0" marR="0">
                        <a:lnSpc>
                          <a:spcPct val="115000"/>
                        </a:lnSpc>
                        <a:spcBef>
                          <a:spcPts val="0"/>
                        </a:spcBef>
                        <a:spcAft>
                          <a:spcPts val="0"/>
                        </a:spcAft>
                      </a:pPr>
                      <a:r>
                        <a:rPr lang="en-US" sz="1600">
                          <a:effectLst/>
                        </a:rPr>
                        <a:t>Gulf</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Duval</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Levy</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Madison </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Hendry</a:t>
                      </a:r>
                    </a:p>
                  </a:txBody>
                  <a:tcPr marL="46210" marR="46210" marT="0" marB="0" anchor="ctr">
                    <a:noFill/>
                  </a:tcPr>
                </a:tc>
                <a:extLst>
                  <a:ext uri="{0D108BD9-81ED-4DB2-BD59-A6C34878D82A}">
                    <a16:rowId xmlns:a16="http://schemas.microsoft.com/office/drawing/2014/main" val="1212349416"/>
                  </a:ext>
                </a:extLst>
              </a:tr>
              <a:tr h="301281">
                <a:tc>
                  <a:txBody>
                    <a:bodyPr/>
                    <a:lstStyle/>
                    <a:p>
                      <a:pPr marL="0" marR="0">
                        <a:lnSpc>
                          <a:spcPct val="115000"/>
                        </a:lnSpc>
                        <a:spcBef>
                          <a:spcPts val="0"/>
                        </a:spcBef>
                        <a:spcAft>
                          <a:spcPts val="0"/>
                        </a:spcAft>
                      </a:pPr>
                      <a:r>
                        <a:rPr lang="en-US" sz="1600">
                          <a:effectLst/>
                        </a:rPr>
                        <a:t>Holmes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Flagler</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Marion</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Manatee</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Indian River</a:t>
                      </a:r>
                    </a:p>
                  </a:txBody>
                  <a:tcPr marL="46210" marR="46210" marT="0" marB="0" anchor="ctr">
                    <a:noFill/>
                  </a:tcPr>
                </a:tc>
                <a:extLst>
                  <a:ext uri="{0D108BD9-81ED-4DB2-BD59-A6C34878D82A}">
                    <a16:rowId xmlns:a16="http://schemas.microsoft.com/office/drawing/2014/main" val="3101108945"/>
                  </a:ext>
                </a:extLst>
              </a:tr>
              <a:tr h="301281">
                <a:tc>
                  <a:txBody>
                    <a:bodyPr/>
                    <a:lstStyle/>
                    <a:p>
                      <a:pPr marL="0" marR="0">
                        <a:lnSpc>
                          <a:spcPct val="115000"/>
                        </a:lnSpc>
                        <a:spcBef>
                          <a:spcPts val="0"/>
                        </a:spcBef>
                        <a:spcAft>
                          <a:spcPts val="0"/>
                        </a:spcAft>
                      </a:pPr>
                      <a:r>
                        <a:rPr lang="en-US" sz="1600">
                          <a:effectLst/>
                        </a:rPr>
                        <a:t>Jackson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Gilchrist</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Orange</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Okeechobee</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Lee</a:t>
                      </a:r>
                    </a:p>
                  </a:txBody>
                  <a:tcPr marL="46210" marR="46210" marT="0" marB="0" anchor="ctr">
                    <a:noFill/>
                  </a:tcPr>
                </a:tc>
                <a:extLst>
                  <a:ext uri="{0D108BD9-81ED-4DB2-BD59-A6C34878D82A}">
                    <a16:rowId xmlns:a16="http://schemas.microsoft.com/office/drawing/2014/main" val="147906296"/>
                  </a:ext>
                </a:extLst>
              </a:tr>
              <a:tr h="301281">
                <a:tc>
                  <a:txBody>
                    <a:bodyPr/>
                    <a:lstStyle/>
                    <a:p>
                      <a:pPr marL="0" marR="0">
                        <a:lnSpc>
                          <a:spcPct val="115000"/>
                        </a:lnSpc>
                        <a:spcBef>
                          <a:spcPts val="0"/>
                        </a:spcBef>
                        <a:spcAft>
                          <a:spcPts val="0"/>
                        </a:spcAft>
                      </a:pPr>
                      <a:r>
                        <a:rPr lang="en-US" sz="1600">
                          <a:effectLst/>
                        </a:rPr>
                        <a:t>Jefferson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Lafayette</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Osceola</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Pasco</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Martin</a:t>
                      </a:r>
                    </a:p>
                  </a:txBody>
                  <a:tcPr marL="46210" marR="46210" marT="0" marB="0" anchor="ctr">
                    <a:noFill/>
                  </a:tcPr>
                </a:tc>
                <a:extLst>
                  <a:ext uri="{0D108BD9-81ED-4DB2-BD59-A6C34878D82A}">
                    <a16:rowId xmlns:a16="http://schemas.microsoft.com/office/drawing/2014/main" val="1665353096"/>
                  </a:ext>
                </a:extLst>
              </a:tr>
              <a:tr h="301281">
                <a:tc>
                  <a:txBody>
                    <a:bodyPr/>
                    <a:lstStyle/>
                    <a:p>
                      <a:pPr marL="0" marR="0">
                        <a:lnSpc>
                          <a:spcPct val="115000"/>
                        </a:lnSpc>
                        <a:spcBef>
                          <a:spcPts val="0"/>
                        </a:spcBef>
                        <a:spcAft>
                          <a:spcPts val="0"/>
                        </a:spcAft>
                      </a:pPr>
                      <a:r>
                        <a:rPr lang="en-US" sz="1600">
                          <a:effectLst/>
                        </a:rPr>
                        <a:t>Liberty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Nassau</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Seminole</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Pinellas</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Miami-Dade</a:t>
                      </a:r>
                    </a:p>
                  </a:txBody>
                  <a:tcPr marL="46210" marR="46210" marT="0" marB="0" anchor="ctr">
                    <a:noFill/>
                  </a:tcPr>
                </a:tc>
                <a:extLst>
                  <a:ext uri="{0D108BD9-81ED-4DB2-BD59-A6C34878D82A}">
                    <a16:rowId xmlns:a16="http://schemas.microsoft.com/office/drawing/2014/main" val="1922040172"/>
                  </a:ext>
                </a:extLst>
              </a:tr>
              <a:tr h="301281">
                <a:tc>
                  <a:txBody>
                    <a:bodyPr/>
                    <a:lstStyle/>
                    <a:p>
                      <a:pPr marL="0" marR="0">
                        <a:lnSpc>
                          <a:spcPct val="115000"/>
                        </a:lnSpc>
                        <a:spcBef>
                          <a:spcPts val="0"/>
                        </a:spcBef>
                        <a:spcAft>
                          <a:spcPts val="0"/>
                        </a:spcAft>
                      </a:pPr>
                      <a:r>
                        <a:rPr lang="en-US" sz="1600">
                          <a:effectLst/>
                        </a:rPr>
                        <a:t>Okaloosa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Putnam</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Sumter</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Polk</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Monroe</a:t>
                      </a:r>
                    </a:p>
                  </a:txBody>
                  <a:tcPr marL="46210" marR="46210" marT="0" marB="0" anchor="ctr">
                    <a:noFill/>
                  </a:tcPr>
                </a:tc>
                <a:extLst>
                  <a:ext uri="{0D108BD9-81ED-4DB2-BD59-A6C34878D82A}">
                    <a16:rowId xmlns:a16="http://schemas.microsoft.com/office/drawing/2014/main" val="3126282291"/>
                  </a:ext>
                </a:extLst>
              </a:tr>
              <a:tr h="301281">
                <a:tc>
                  <a:txBody>
                    <a:bodyPr/>
                    <a:lstStyle/>
                    <a:p>
                      <a:pPr marL="0" marR="0">
                        <a:lnSpc>
                          <a:spcPct val="115000"/>
                        </a:lnSpc>
                        <a:spcBef>
                          <a:spcPts val="0"/>
                        </a:spcBef>
                        <a:spcAft>
                          <a:spcPts val="0"/>
                        </a:spcAft>
                      </a:pPr>
                      <a:r>
                        <a:rPr lang="en-US" sz="1600" dirty="0">
                          <a:effectLst/>
                        </a:rPr>
                        <a:t>Santa Rosa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St Johns</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Volusia</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Sarasota</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Palm Beach</a:t>
                      </a:r>
                    </a:p>
                  </a:txBody>
                  <a:tcPr marL="46210" marR="46210" marT="0" marB="0" anchor="ctr">
                    <a:noFill/>
                  </a:tcPr>
                </a:tc>
                <a:extLst>
                  <a:ext uri="{0D108BD9-81ED-4DB2-BD59-A6C34878D82A}">
                    <a16:rowId xmlns:a16="http://schemas.microsoft.com/office/drawing/2014/main" val="1231684699"/>
                  </a:ext>
                </a:extLst>
              </a:tr>
              <a:tr h="301281">
                <a:tc>
                  <a:txBody>
                    <a:bodyPr/>
                    <a:lstStyle/>
                    <a:p>
                      <a:pPr marL="0" marR="0">
                        <a:lnSpc>
                          <a:spcPct val="115000"/>
                        </a:lnSpc>
                        <a:spcBef>
                          <a:spcPts val="0"/>
                        </a:spcBef>
                        <a:spcAft>
                          <a:spcPts val="0"/>
                        </a:spcAft>
                      </a:pPr>
                      <a:r>
                        <a:rPr lang="en-US" sz="1600">
                          <a:effectLst/>
                        </a:rPr>
                        <a:t>Wakulla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Union</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 </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Taylor</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St Lucie</a:t>
                      </a:r>
                    </a:p>
                  </a:txBody>
                  <a:tcPr marL="46210" marR="46210" marT="0" marB="0" anchor="ctr">
                    <a:noFill/>
                  </a:tcPr>
                </a:tc>
                <a:extLst>
                  <a:ext uri="{0D108BD9-81ED-4DB2-BD59-A6C34878D82A}">
                    <a16:rowId xmlns:a16="http://schemas.microsoft.com/office/drawing/2014/main" val="3266627401"/>
                  </a:ext>
                </a:extLst>
              </a:tr>
              <a:tr h="301281">
                <a:tc>
                  <a:txBody>
                    <a:bodyPr/>
                    <a:lstStyle/>
                    <a:p>
                      <a:pPr marL="0" marR="0">
                        <a:lnSpc>
                          <a:spcPct val="115000"/>
                        </a:lnSpc>
                        <a:spcBef>
                          <a:spcPts val="0"/>
                        </a:spcBef>
                        <a:spcAft>
                          <a:spcPts val="0"/>
                        </a:spcAft>
                      </a:pPr>
                      <a:r>
                        <a:rPr lang="en-US" sz="1600">
                          <a:effectLst/>
                        </a:rPr>
                        <a:t>Walton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 </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 </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a:solidFill>
                            <a:schemeClr val="lt1"/>
                          </a:solidFill>
                          <a:effectLst/>
                          <a:latin typeface="+mn-lt"/>
                          <a:ea typeface="+mn-ea"/>
                          <a:cs typeface="+mn-cs"/>
                        </a:rPr>
                        <a:t> </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Suwannee</a:t>
                      </a:r>
                    </a:p>
                  </a:txBody>
                  <a:tcPr marL="46210" marR="46210" marT="0" marB="0" anchor="ctr">
                    <a:noFill/>
                  </a:tcPr>
                </a:tc>
                <a:extLst>
                  <a:ext uri="{0D108BD9-81ED-4DB2-BD59-A6C34878D82A}">
                    <a16:rowId xmlns:a16="http://schemas.microsoft.com/office/drawing/2014/main" val="1098960206"/>
                  </a:ext>
                </a:extLst>
              </a:tr>
              <a:tr h="218250">
                <a:tc>
                  <a:txBody>
                    <a:bodyPr/>
                    <a:lstStyle/>
                    <a:p>
                      <a:pPr marL="0" marR="0" algn="l" defTabSz="914400" rtl="0" eaLnBrk="1" latinLnBrk="0" hangingPunct="1">
                        <a:lnSpc>
                          <a:spcPct val="115000"/>
                        </a:lnSpc>
                        <a:spcBef>
                          <a:spcPts val="0"/>
                        </a:spcBef>
                        <a:spcAft>
                          <a:spcPts val="0"/>
                        </a:spcAft>
                      </a:pPr>
                      <a:r>
                        <a:rPr lang="en-US" sz="1600" b="1" kern="1200" dirty="0">
                          <a:solidFill>
                            <a:schemeClr val="lt1"/>
                          </a:solidFill>
                          <a:effectLst/>
                          <a:latin typeface="+mn-lt"/>
                          <a:ea typeface="+mn-ea"/>
                          <a:cs typeface="+mn-cs"/>
                        </a:rPr>
                        <a:t>Washington</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100" b="1" kern="1200" dirty="0">
                          <a:solidFill>
                            <a:schemeClr val="lt1"/>
                          </a:solidFill>
                          <a:effectLst/>
                          <a:latin typeface="+mn-lt"/>
                          <a:ea typeface="+mn-ea"/>
                          <a:cs typeface="+mn-cs"/>
                        </a:rPr>
                        <a:t> </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100" b="1" kern="1200" dirty="0">
                          <a:solidFill>
                            <a:schemeClr val="lt1"/>
                          </a:solidFill>
                          <a:effectLst/>
                          <a:latin typeface="+mn-lt"/>
                          <a:ea typeface="+mn-ea"/>
                          <a:cs typeface="+mn-cs"/>
                        </a:rPr>
                        <a:t> </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100" b="1" kern="1200" dirty="0">
                          <a:solidFill>
                            <a:schemeClr val="lt1"/>
                          </a:solidFill>
                          <a:effectLst/>
                          <a:latin typeface="+mn-lt"/>
                          <a:ea typeface="+mn-ea"/>
                          <a:cs typeface="+mn-cs"/>
                        </a:rPr>
                        <a:t> </a:t>
                      </a:r>
                    </a:p>
                  </a:txBody>
                  <a:tcPr marL="46210" marR="46210" marT="0" marB="0" anchor="ctr">
                    <a:noFill/>
                  </a:tcPr>
                </a:tc>
                <a:tc>
                  <a:txBody>
                    <a:bodyPr/>
                    <a:lstStyle/>
                    <a:p>
                      <a:pPr marL="0" marR="0" algn="l" defTabSz="914400" rtl="0" eaLnBrk="1" latinLnBrk="0" hangingPunct="1">
                        <a:lnSpc>
                          <a:spcPct val="115000"/>
                        </a:lnSpc>
                        <a:spcBef>
                          <a:spcPts val="0"/>
                        </a:spcBef>
                        <a:spcAft>
                          <a:spcPts val="0"/>
                        </a:spcAft>
                      </a:pPr>
                      <a:r>
                        <a:rPr lang="en-US" sz="1100" b="1" kern="1200" dirty="0">
                          <a:solidFill>
                            <a:schemeClr val="lt1"/>
                          </a:solidFill>
                          <a:effectLst/>
                          <a:latin typeface="+mn-lt"/>
                          <a:ea typeface="+mn-ea"/>
                          <a:cs typeface="+mn-cs"/>
                        </a:rPr>
                        <a:t> </a:t>
                      </a:r>
                    </a:p>
                  </a:txBody>
                  <a:tcPr marL="46210" marR="46210" marT="0" marB="0" anchor="ctr">
                    <a:noFill/>
                  </a:tcPr>
                </a:tc>
                <a:extLst>
                  <a:ext uri="{0D108BD9-81ED-4DB2-BD59-A6C34878D82A}">
                    <a16:rowId xmlns:a16="http://schemas.microsoft.com/office/drawing/2014/main" val="3477947727"/>
                  </a:ext>
                </a:extLst>
              </a:tr>
            </a:tbl>
          </a:graphicData>
        </a:graphic>
      </p:graphicFrame>
    </p:spTree>
    <p:extLst>
      <p:ext uri="{BB962C8B-B14F-4D97-AF65-F5344CB8AC3E}">
        <p14:creationId xmlns:p14="http://schemas.microsoft.com/office/powerpoint/2010/main" val="910323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D5890-F388-4554-8DA3-CAACAC6100B3}"/>
              </a:ext>
            </a:extLst>
          </p:cNvPr>
          <p:cNvSpPr>
            <a:spLocks noGrp="1"/>
          </p:cNvSpPr>
          <p:nvPr>
            <p:ph type="title"/>
          </p:nvPr>
        </p:nvSpPr>
        <p:spPr/>
        <p:txBody>
          <a:bodyPr>
            <a:normAutofit/>
          </a:bodyPr>
          <a:lstStyle/>
          <a:p>
            <a:r>
              <a:rPr lang="en-US" sz="4000" dirty="0"/>
              <a:t>Questions?</a:t>
            </a:r>
          </a:p>
        </p:txBody>
      </p:sp>
      <p:graphicFrame>
        <p:nvGraphicFramePr>
          <p:cNvPr id="5" name="Table 4">
            <a:extLst>
              <a:ext uri="{FF2B5EF4-FFF2-40B4-BE49-F238E27FC236}">
                <a16:creationId xmlns:a16="http://schemas.microsoft.com/office/drawing/2014/main" id="{073A0DD2-AD9C-4680-8831-4908475168A3}"/>
              </a:ext>
            </a:extLst>
          </p:cNvPr>
          <p:cNvGraphicFramePr>
            <a:graphicFrameLocks noGrp="1"/>
          </p:cNvGraphicFramePr>
          <p:nvPr>
            <p:extLst>
              <p:ext uri="{D42A27DB-BD31-4B8C-83A1-F6EECF244321}">
                <p14:modId xmlns:p14="http://schemas.microsoft.com/office/powerpoint/2010/main" val="78962755"/>
              </p:ext>
            </p:extLst>
          </p:nvPr>
        </p:nvGraphicFramePr>
        <p:xfrm>
          <a:off x="1751012" y="2057400"/>
          <a:ext cx="8915399" cy="3336458"/>
        </p:xfrm>
        <a:graphic>
          <a:graphicData uri="http://schemas.openxmlformats.org/drawingml/2006/table">
            <a:tbl>
              <a:tblPr>
                <a:tableStyleId>{8EC20E35-A176-4012-BC5E-935CFFF8708E}</a:tableStyleId>
              </a:tblPr>
              <a:tblGrid>
                <a:gridCol w="2172122">
                  <a:extLst>
                    <a:ext uri="{9D8B030D-6E8A-4147-A177-3AD203B41FA5}">
                      <a16:colId xmlns:a16="http://schemas.microsoft.com/office/drawing/2014/main" val="1085791774"/>
                    </a:ext>
                  </a:extLst>
                </a:gridCol>
                <a:gridCol w="3734247">
                  <a:extLst>
                    <a:ext uri="{9D8B030D-6E8A-4147-A177-3AD203B41FA5}">
                      <a16:colId xmlns:a16="http://schemas.microsoft.com/office/drawing/2014/main" val="1565949313"/>
                    </a:ext>
                  </a:extLst>
                </a:gridCol>
                <a:gridCol w="3009030">
                  <a:extLst>
                    <a:ext uri="{9D8B030D-6E8A-4147-A177-3AD203B41FA5}">
                      <a16:colId xmlns:a16="http://schemas.microsoft.com/office/drawing/2014/main" val="136956388"/>
                    </a:ext>
                  </a:extLst>
                </a:gridCol>
              </a:tblGrid>
              <a:tr h="533400">
                <a:tc>
                  <a:txBody>
                    <a:bodyPr/>
                    <a:lstStyle/>
                    <a:p>
                      <a:r>
                        <a:rPr lang="en-US" sz="2000" dirty="0">
                          <a:solidFill>
                            <a:schemeClr val="tx1"/>
                          </a:solidFill>
                        </a:rPr>
                        <a:t>Cecile Del Moral</a:t>
                      </a:r>
                    </a:p>
                  </a:txBody>
                  <a:tcPr>
                    <a:noFill/>
                  </a:tcPr>
                </a:tc>
                <a:tc>
                  <a:txBody>
                    <a:bodyPr/>
                    <a:lstStyle/>
                    <a:p>
                      <a:r>
                        <a:rPr lang="en-US" sz="2000" dirty="0">
                          <a:solidFill>
                            <a:schemeClr val="tx1"/>
                          </a:solidFill>
                          <a:hlinkClick r:id="rId2"/>
                        </a:rPr>
                        <a:t>Cecile.DelMoral@dot.state.fl.us</a:t>
                      </a:r>
                      <a:endParaRPr lang="en-US" sz="2000" dirty="0">
                        <a:solidFill>
                          <a:schemeClr val="tx1"/>
                        </a:solidFill>
                      </a:endParaRPr>
                    </a:p>
                  </a:txBody>
                  <a:tcPr>
                    <a:noFill/>
                  </a:tcPr>
                </a:tc>
                <a:tc>
                  <a:txBody>
                    <a:bodyPr/>
                    <a:lstStyle/>
                    <a:p>
                      <a:r>
                        <a:rPr lang="en-US" sz="2000" dirty="0">
                          <a:solidFill>
                            <a:schemeClr val="tx1"/>
                          </a:solidFill>
                        </a:rPr>
                        <a:t>850-410-5702</a:t>
                      </a:r>
                    </a:p>
                  </a:txBody>
                  <a:tcPr>
                    <a:noFill/>
                  </a:tcPr>
                </a:tc>
                <a:extLst>
                  <a:ext uri="{0D108BD9-81ED-4DB2-BD59-A6C34878D82A}">
                    <a16:rowId xmlns:a16="http://schemas.microsoft.com/office/drawing/2014/main" val="3390415203"/>
                  </a:ext>
                </a:extLst>
              </a:tr>
              <a:tr h="414088">
                <a:tc>
                  <a:txBody>
                    <a:bodyPr/>
                    <a:lstStyle/>
                    <a:p>
                      <a:r>
                        <a:rPr lang="en-US" sz="2000" dirty="0">
                          <a:solidFill>
                            <a:schemeClr val="tx1"/>
                          </a:solidFill>
                        </a:rPr>
                        <a:t>Dan Zeruto</a:t>
                      </a:r>
                    </a:p>
                  </a:txBody>
                  <a:tcPr>
                    <a:noFill/>
                  </a:tcPr>
                </a:tc>
                <a:tc>
                  <a:txBody>
                    <a:bodyPr/>
                    <a:lstStyle/>
                    <a:p>
                      <a:r>
                        <a:rPr lang="en-US" sz="2000" dirty="0">
                          <a:solidFill>
                            <a:schemeClr val="tx1"/>
                          </a:solidFill>
                          <a:hlinkClick r:id="rId3"/>
                        </a:rPr>
                        <a:t>Dan.Zeruto@dot.state.fl.us</a:t>
                      </a:r>
                      <a:endParaRPr lang="en-US" sz="2000" dirty="0">
                        <a:solidFill>
                          <a:schemeClr val="tx1"/>
                        </a:solidFill>
                      </a:endParaRPr>
                    </a:p>
                  </a:txBody>
                  <a:tcPr>
                    <a:noFill/>
                  </a:tcPr>
                </a:tc>
                <a:tc>
                  <a:txBody>
                    <a:bodyPr/>
                    <a:lstStyle/>
                    <a:p>
                      <a:r>
                        <a:rPr lang="en-US" sz="2000" dirty="0">
                          <a:solidFill>
                            <a:schemeClr val="tx1"/>
                          </a:solidFill>
                        </a:rPr>
                        <a:t>850-410-5704</a:t>
                      </a:r>
                    </a:p>
                  </a:txBody>
                  <a:tcPr>
                    <a:noFill/>
                  </a:tcPr>
                </a:tc>
                <a:extLst>
                  <a:ext uri="{0D108BD9-81ED-4DB2-BD59-A6C34878D82A}">
                    <a16:rowId xmlns:a16="http://schemas.microsoft.com/office/drawing/2014/main" val="3304772770"/>
                  </a:ext>
                </a:extLst>
              </a:tr>
              <a:tr h="414088">
                <a:tc>
                  <a:txBody>
                    <a:bodyPr/>
                    <a:lstStyle/>
                    <a:p>
                      <a:r>
                        <a:rPr lang="en-US" sz="2000" dirty="0">
                          <a:solidFill>
                            <a:schemeClr val="tx1"/>
                          </a:solidFill>
                        </a:rPr>
                        <a:t>Kyle Mills</a:t>
                      </a:r>
                    </a:p>
                  </a:txBody>
                  <a:tcPr>
                    <a:noFill/>
                  </a:tcPr>
                </a:tc>
                <a:tc>
                  <a:txBody>
                    <a:bodyPr/>
                    <a:lstStyle/>
                    <a:p>
                      <a:r>
                        <a:rPr lang="en-US" sz="2000" dirty="0">
                          <a:solidFill>
                            <a:schemeClr val="tx1"/>
                          </a:solidFill>
                          <a:hlinkClick r:id="rId4"/>
                        </a:rPr>
                        <a:t>Kyle.Mills@dot.state.fl.us</a:t>
                      </a:r>
                      <a:endParaRPr lang="en-US" sz="2000" dirty="0">
                        <a:solidFill>
                          <a:schemeClr val="tx1"/>
                        </a:solidFill>
                      </a:endParaRPr>
                    </a:p>
                  </a:txBody>
                  <a:tcPr>
                    <a:noFill/>
                  </a:tcPr>
                </a:tc>
                <a:tc>
                  <a:txBody>
                    <a:bodyPr/>
                    <a:lstStyle/>
                    <a:p>
                      <a:r>
                        <a:rPr lang="en-US" sz="2000" dirty="0">
                          <a:solidFill>
                            <a:schemeClr val="tx1"/>
                          </a:solidFill>
                        </a:rPr>
                        <a:t>850-410-5713</a:t>
                      </a:r>
                    </a:p>
                  </a:txBody>
                  <a:tcPr>
                    <a:noFill/>
                  </a:tcPr>
                </a:tc>
                <a:extLst>
                  <a:ext uri="{0D108BD9-81ED-4DB2-BD59-A6C34878D82A}">
                    <a16:rowId xmlns:a16="http://schemas.microsoft.com/office/drawing/2014/main" val="366602494"/>
                  </a:ext>
                </a:extLst>
              </a:tr>
              <a:tr h="414088">
                <a:tc>
                  <a:txBody>
                    <a:bodyPr/>
                    <a:lstStyle/>
                    <a:p>
                      <a:r>
                        <a:rPr lang="en-US" sz="2000" dirty="0">
                          <a:solidFill>
                            <a:schemeClr val="tx1"/>
                          </a:solidFill>
                        </a:rPr>
                        <a:t>Sheri Powers</a:t>
                      </a:r>
                    </a:p>
                  </a:txBody>
                  <a:tcPr>
                    <a:noFill/>
                  </a:tcPr>
                </a:tc>
                <a:tc>
                  <a:txBody>
                    <a:bodyPr/>
                    <a:lstStyle/>
                    <a:p>
                      <a:r>
                        <a:rPr lang="en-US" sz="2000" dirty="0">
                          <a:solidFill>
                            <a:schemeClr val="tx1"/>
                          </a:solidFill>
                          <a:hlinkClick r:id="rId5"/>
                        </a:rPr>
                        <a:t>Sheri.Powers@dot.state.fl.us</a:t>
                      </a:r>
                      <a:endParaRPr lang="en-US" sz="2000" dirty="0">
                        <a:solidFill>
                          <a:schemeClr val="tx1"/>
                        </a:solidFill>
                      </a:endParaRPr>
                    </a:p>
                  </a:txBody>
                  <a:tcPr>
                    <a:noFill/>
                  </a:tcPr>
                </a:tc>
                <a:tc>
                  <a:txBody>
                    <a:bodyPr/>
                    <a:lstStyle/>
                    <a:p>
                      <a:r>
                        <a:rPr lang="en-US" sz="2000" dirty="0">
                          <a:solidFill>
                            <a:schemeClr val="tx1"/>
                          </a:solidFill>
                        </a:rPr>
                        <a:t>850-410-5710</a:t>
                      </a:r>
                    </a:p>
                  </a:txBody>
                  <a:tcPr>
                    <a:noFill/>
                  </a:tcPr>
                </a:tc>
                <a:extLst>
                  <a:ext uri="{0D108BD9-81ED-4DB2-BD59-A6C34878D82A}">
                    <a16:rowId xmlns:a16="http://schemas.microsoft.com/office/drawing/2014/main" val="3880865688"/>
                  </a:ext>
                </a:extLst>
              </a:tr>
              <a:tr h="414088">
                <a:tc>
                  <a:txBody>
                    <a:bodyPr/>
                    <a:lstStyle/>
                    <a:p>
                      <a:r>
                        <a:rPr lang="en-US" sz="2000" dirty="0">
                          <a:solidFill>
                            <a:schemeClr val="tx1"/>
                          </a:solidFill>
                        </a:rPr>
                        <a:t>John Irvine</a:t>
                      </a:r>
                    </a:p>
                  </a:txBody>
                  <a:tcPr>
                    <a:noFill/>
                  </a:tcPr>
                </a:tc>
                <a:tc>
                  <a:txBody>
                    <a:bodyPr/>
                    <a:lstStyle/>
                    <a:p>
                      <a:r>
                        <a:rPr lang="en-US" sz="2000" dirty="0">
                          <a:solidFill>
                            <a:schemeClr val="tx1"/>
                          </a:solidFill>
                          <a:hlinkClick r:id="rId6"/>
                        </a:rPr>
                        <a:t>John.Irvine@dot.state.fl.us</a:t>
                      </a:r>
                      <a:endParaRPr lang="en-US" sz="2000" dirty="0">
                        <a:solidFill>
                          <a:schemeClr val="tx1"/>
                        </a:solidFill>
                      </a:endParaRPr>
                    </a:p>
                  </a:txBody>
                  <a:tcPr>
                    <a:noFill/>
                  </a:tcPr>
                </a:tc>
                <a:tc>
                  <a:txBody>
                    <a:bodyPr/>
                    <a:lstStyle/>
                    <a:p>
                      <a:r>
                        <a:rPr lang="en-US" sz="2000" dirty="0">
                          <a:solidFill>
                            <a:schemeClr val="tx1"/>
                          </a:solidFill>
                        </a:rPr>
                        <a:t>850-410-5712</a:t>
                      </a:r>
                    </a:p>
                  </a:txBody>
                  <a:tcPr>
                    <a:noFill/>
                  </a:tcPr>
                </a:tc>
                <a:extLst>
                  <a:ext uri="{0D108BD9-81ED-4DB2-BD59-A6C34878D82A}">
                    <a16:rowId xmlns:a16="http://schemas.microsoft.com/office/drawing/2014/main" val="390137500"/>
                  </a:ext>
                </a:extLst>
              </a:tr>
              <a:tr h="414088">
                <a:tc>
                  <a:txBody>
                    <a:bodyPr/>
                    <a:lstStyle/>
                    <a:p>
                      <a:endParaRPr lang="en-US" sz="2000" dirty="0">
                        <a:solidFill>
                          <a:schemeClr val="tx1"/>
                        </a:solidFill>
                      </a:endParaRPr>
                    </a:p>
                  </a:txBody>
                  <a:tcPr>
                    <a:noFill/>
                  </a:tcPr>
                </a:tc>
                <a:tc>
                  <a:txBody>
                    <a:bodyPr/>
                    <a:lstStyle/>
                    <a:p>
                      <a:endParaRPr lang="en-US" sz="2000" dirty="0">
                        <a:solidFill>
                          <a:schemeClr val="tx1"/>
                        </a:solidFill>
                      </a:endParaRPr>
                    </a:p>
                  </a:txBody>
                  <a:tcPr>
                    <a:noFill/>
                  </a:tcPr>
                </a:tc>
                <a:tc>
                  <a:txBody>
                    <a:bodyPr/>
                    <a:lstStyle/>
                    <a:p>
                      <a:endParaRPr lang="en-US" sz="2000" dirty="0">
                        <a:solidFill>
                          <a:schemeClr val="tx1"/>
                        </a:solidFill>
                      </a:endParaRPr>
                    </a:p>
                  </a:txBody>
                  <a:tcPr>
                    <a:noFill/>
                  </a:tcPr>
                </a:tc>
                <a:extLst>
                  <a:ext uri="{0D108BD9-81ED-4DB2-BD59-A6C34878D82A}">
                    <a16:rowId xmlns:a16="http://schemas.microsoft.com/office/drawing/2014/main" val="617182020"/>
                  </a:ext>
                </a:extLst>
              </a:tr>
              <a:tr h="732618">
                <a:tc>
                  <a:txBody>
                    <a:bodyPr/>
                    <a:lstStyle/>
                    <a:p>
                      <a:r>
                        <a:rPr lang="en-US" sz="2000" dirty="0">
                          <a:solidFill>
                            <a:schemeClr val="tx1"/>
                          </a:solidFill>
                        </a:rPr>
                        <a:t>Karen Somerset</a:t>
                      </a:r>
                    </a:p>
                  </a:txBody>
                  <a:tcPr>
                    <a:noFill/>
                  </a:tcPr>
                </a:tc>
                <a:tc>
                  <a:txBody>
                    <a:bodyPr/>
                    <a:lstStyle/>
                    <a:p>
                      <a:r>
                        <a:rPr lang="en-US" sz="2000" dirty="0">
                          <a:solidFill>
                            <a:schemeClr val="tx1"/>
                          </a:solidFill>
                          <a:hlinkClick r:id="rId7"/>
                        </a:rPr>
                        <a:t>Karen.Somerset@dot.state.fl.us</a:t>
                      </a:r>
                      <a:endParaRPr lang="en-US" sz="2000" dirty="0">
                        <a:solidFill>
                          <a:schemeClr val="tx1"/>
                        </a:solidFill>
                      </a:endParaRPr>
                    </a:p>
                  </a:txBody>
                  <a:tcPr>
                    <a:noFill/>
                  </a:tcPr>
                </a:tc>
                <a:tc>
                  <a:txBody>
                    <a:bodyPr/>
                    <a:lstStyle/>
                    <a:p>
                      <a:r>
                        <a:rPr lang="en-US" sz="2000" dirty="0">
                          <a:solidFill>
                            <a:schemeClr val="tx1"/>
                          </a:solidFill>
                        </a:rPr>
                        <a:t>850-410-5701</a:t>
                      </a:r>
                    </a:p>
                  </a:txBody>
                  <a:tcPr>
                    <a:noFill/>
                  </a:tcPr>
                </a:tc>
                <a:extLst>
                  <a:ext uri="{0D108BD9-81ED-4DB2-BD59-A6C34878D82A}">
                    <a16:rowId xmlns:a16="http://schemas.microsoft.com/office/drawing/2014/main" val="1702340054"/>
                  </a:ext>
                </a:extLst>
              </a:tr>
            </a:tbl>
          </a:graphicData>
        </a:graphic>
      </p:graphicFrame>
      <p:sp>
        <p:nvSpPr>
          <p:cNvPr id="7" name="TextBox 6">
            <a:extLst>
              <a:ext uri="{FF2B5EF4-FFF2-40B4-BE49-F238E27FC236}">
                <a16:creationId xmlns:a16="http://schemas.microsoft.com/office/drawing/2014/main" id="{5811360E-AFB5-47B7-9B66-CC20AC75698C}"/>
              </a:ext>
            </a:extLst>
          </p:cNvPr>
          <p:cNvSpPr txBox="1"/>
          <p:nvPr/>
        </p:nvSpPr>
        <p:spPr>
          <a:xfrm>
            <a:off x="1751012" y="5791200"/>
            <a:ext cx="7086600" cy="646331"/>
          </a:xfrm>
          <a:prstGeom prst="rect">
            <a:avLst/>
          </a:prstGeom>
          <a:noFill/>
        </p:spPr>
        <p:txBody>
          <a:bodyPr wrap="square" rtlCol="0">
            <a:spAutoFit/>
          </a:bodyPr>
          <a:lstStyle/>
          <a:p>
            <a:pPr>
              <a:lnSpc>
                <a:spcPct val="90000"/>
              </a:lnSpc>
            </a:pPr>
            <a:r>
              <a:rPr lang="en-US" sz="4000" dirty="0"/>
              <a:t>Thank you</a:t>
            </a:r>
            <a:r>
              <a:rPr lang="en-US" sz="2400" dirty="0"/>
              <a:t>!</a:t>
            </a:r>
          </a:p>
        </p:txBody>
      </p:sp>
    </p:spTree>
    <p:extLst>
      <p:ext uri="{BB962C8B-B14F-4D97-AF65-F5344CB8AC3E}">
        <p14:creationId xmlns:p14="http://schemas.microsoft.com/office/powerpoint/2010/main" val="1675036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3D665-5BDA-4D1C-86BC-1C9C226A80BF}"/>
              </a:ext>
            </a:extLst>
          </p:cNvPr>
          <p:cNvSpPr>
            <a:spLocks noGrp="1"/>
          </p:cNvSpPr>
          <p:nvPr>
            <p:ph type="title"/>
          </p:nvPr>
        </p:nvSpPr>
        <p:spPr/>
        <p:txBody>
          <a:bodyPr>
            <a:normAutofit/>
          </a:bodyPr>
          <a:lstStyle/>
          <a:p>
            <a:r>
              <a:rPr lang="en-US" sz="4000" dirty="0"/>
              <a:t>Grants</a:t>
            </a:r>
          </a:p>
        </p:txBody>
      </p:sp>
      <p:sp>
        <p:nvSpPr>
          <p:cNvPr id="3" name="Content Placeholder 2">
            <a:extLst>
              <a:ext uri="{FF2B5EF4-FFF2-40B4-BE49-F238E27FC236}">
                <a16:creationId xmlns:a16="http://schemas.microsoft.com/office/drawing/2014/main" id="{92B8855E-CF9E-4215-8D59-B4C034E1D34E}"/>
              </a:ext>
            </a:extLst>
          </p:cNvPr>
          <p:cNvSpPr>
            <a:spLocks noGrp="1"/>
          </p:cNvSpPr>
          <p:nvPr>
            <p:ph idx="1"/>
          </p:nvPr>
        </p:nvSpPr>
        <p:spPr/>
        <p:txBody>
          <a:bodyPr/>
          <a:lstStyle/>
          <a:p>
            <a:r>
              <a:rPr lang="en-US" sz="2800" dirty="0"/>
              <a:t>Commission Grant Basics</a:t>
            </a:r>
          </a:p>
          <a:p>
            <a:pPr lvl="1">
              <a:lnSpc>
                <a:spcPct val="150000"/>
              </a:lnSpc>
            </a:pPr>
            <a:r>
              <a:rPr lang="en-US" sz="2400" dirty="0"/>
              <a:t>July 1 - Earliest start date</a:t>
            </a:r>
          </a:p>
          <a:p>
            <a:pPr lvl="1">
              <a:lnSpc>
                <a:spcPct val="150000"/>
              </a:lnSpc>
            </a:pPr>
            <a:r>
              <a:rPr lang="en-US" sz="2400" dirty="0"/>
              <a:t>June 30 – Grant End Date – NO EXTENSIONS</a:t>
            </a:r>
          </a:p>
          <a:p>
            <a:pPr lvl="1">
              <a:lnSpc>
                <a:spcPct val="150000"/>
              </a:lnSpc>
            </a:pPr>
            <a:r>
              <a:rPr lang="en-US" sz="2400" dirty="0"/>
              <a:t>Start date cannot be retroactive</a:t>
            </a:r>
          </a:p>
          <a:p>
            <a:pPr lvl="1">
              <a:lnSpc>
                <a:spcPct val="150000"/>
              </a:lnSpc>
            </a:pPr>
            <a:r>
              <a:rPr lang="en-US" sz="2400" dirty="0"/>
              <a:t>ALL State Funds</a:t>
            </a:r>
          </a:p>
          <a:p>
            <a:pPr lvl="1">
              <a:lnSpc>
                <a:spcPct val="150000"/>
              </a:lnSpc>
            </a:pPr>
            <a:r>
              <a:rPr lang="en-US" sz="2400" dirty="0"/>
              <a:t>ALL Require the submission of an Application</a:t>
            </a:r>
          </a:p>
          <a:p>
            <a:pPr lvl="1">
              <a:lnSpc>
                <a:spcPct val="150000"/>
              </a:lnSpc>
            </a:pPr>
            <a:r>
              <a:rPr lang="en-US" sz="2400" dirty="0"/>
              <a:t>ALL Require a Local Match (Except REDI Eligible Counties for SC)</a:t>
            </a:r>
          </a:p>
          <a:p>
            <a:pPr lvl="1"/>
            <a:endParaRPr lang="en-US" dirty="0"/>
          </a:p>
          <a:p>
            <a:endParaRPr lang="en-US" dirty="0"/>
          </a:p>
        </p:txBody>
      </p:sp>
    </p:spTree>
    <p:extLst>
      <p:ext uri="{BB962C8B-B14F-4D97-AF65-F5344CB8AC3E}">
        <p14:creationId xmlns:p14="http://schemas.microsoft.com/office/powerpoint/2010/main" val="422930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63502-B637-4E95-B7EC-867248435A2B}"/>
              </a:ext>
            </a:extLst>
          </p:cNvPr>
          <p:cNvSpPr>
            <a:spLocks noGrp="1"/>
          </p:cNvSpPr>
          <p:nvPr>
            <p:ph type="title"/>
          </p:nvPr>
        </p:nvSpPr>
        <p:spPr/>
        <p:txBody>
          <a:bodyPr>
            <a:normAutofit/>
          </a:bodyPr>
          <a:lstStyle/>
          <a:p>
            <a:r>
              <a:rPr lang="en-US" sz="4000" dirty="0"/>
              <a:t>Grants</a:t>
            </a:r>
          </a:p>
        </p:txBody>
      </p:sp>
      <p:sp>
        <p:nvSpPr>
          <p:cNvPr id="3" name="Content Placeholder 2">
            <a:extLst>
              <a:ext uri="{FF2B5EF4-FFF2-40B4-BE49-F238E27FC236}">
                <a16:creationId xmlns:a16="http://schemas.microsoft.com/office/drawing/2014/main" id="{B68B78FA-1E13-482A-9C1D-FE230003026D}"/>
              </a:ext>
            </a:extLst>
          </p:cNvPr>
          <p:cNvSpPr>
            <a:spLocks noGrp="1"/>
          </p:cNvSpPr>
          <p:nvPr>
            <p:ph idx="1"/>
          </p:nvPr>
        </p:nvSpPr>
        <p:spPr>
          <a:xfrm>
            <a:off x="1522414" y="1600200"/>
            <a:ext cx="9144000" cy="4953000"/>
          </a:xfrm>
        </p:spPr>
        <p:txBody>
          <a:bodyPr>
            <a:normAutofit lnSpcReduction="10000"/>
          </a:bodyPr>
          <a:lstStyle/>
          <a:p>
            <a:pPr lvl="1">
              <a:lnSpc>
                <a:spcPct val="150000"/>
              </a:lnSpc>
            </a:pPr>
            <a:r>
              <a:rPr lang="en-US" sz="2400" dirty="0"/>
              <a:t>Trip and Equipment Grant</a:t>
            </a:r>
          </a:p>
          <a:p>
            <a:pPr lvl="2">
              <a:lnSpc>
                <a:spcPct val="150000"/>
              </a:lnSpc>
            </a:pPr>
            <a:r>
              <a:rPr lang="en-US" dirty="0"/>
              <a:t>CTCs eligible recipients</a:t>
            </a:r>
          </a:p>
          <a:p>
            <a:pPr lvl="2">
              <a:lnSpc>
                <a:spcPct val="150000"/>
              </a:lnSpc>
            </a:pPr>
            <a:r>
              <a:rPr lang="en-US" dirty="0"/>
              <a:t>Funded thru $1.50 vehicle registration and portion of State Transportation Trust Fund</a:t>
            </a:r>
          </a:p>
          <a:p>
            <a:pPr lvl="2">
              <a:lnSpc>
                <a:spcPct val="150000"/>
              </a:lnSpc>
            </a:pPr>
            <a:r>
              <a:rPr lang="en-US" dirty="0"/>
              <a:t>Funding Allocation based on formula in Rule 41-2.014, FAC</a:t>
            </a:r>
          </a:p>
          <a:p>
            <a:pPr lvl="2">
              <a:lnSpc>
                <a:spcPct val="150000"/>
              </a:lnSpc>
            </a:pPr>
            <a:r>
              <a:rPr lang="en-US" dirty="0"/>
              <a:t>For Trips and Capital</a:t>
            </a:r>
          </a:p>
          <a:p>
            <a:pPr lvl="1">
              <a:lnSpc>
                <a:spcPct val="150000"/>
              </a:lnSpc>
            </a:pPr>
            <a:r>
              <a:rPr lang="en-US" sz="2400" dirty="0"/>
              <a:t>Shirley Conroy Rural Area Capital Assistance Program Grant</a:t>
            </a:r>
          </a:p>
          <a:p>
            <a:pPr lvl="2">
              <a:lnSpc>
                <a:spcPct val="150000"/>
              </a:lnSpc>
            </a:pPr>
            <a:r>
              <a:rPr lang="en-US" dirty="0"/>
              <a:t>CTCs eligible recipients</a:t>
            </a:r>
          </a:p>
          <a:p>
            <a:pPr lvl="2">
              <a:lnSpc>
                <a:spcPct val="150000"/>
              </a:lnSpc>
            </a:pPr>
            <a:r>
              <a:rPr lang="en-US" dirty="0"/>
              <a:t>$1.4 Million Annually transferred from FDOT</a:t>
            </a:r>
          </a:p>
          <a:p>
            <a:pPr lvl="2">
              <a:lnSpc>
                <a:spcPct val="150000"/>
              </a:lnSpc>
            </a:pPr>
            <a:r>
              <a:rPr lang="en-US" dirty="0"/>
              <a:t>Competitive Application Process</a:t>
            </a:r>
          </a:p>
          <a:p>
            <a:pPr lvl="2">
              <a:lnSpc>
                <a:spcPct val="150000"/>
              </a:lnSpc>
            </a:pPr>
            <a:r>
              <a:rPr lang="en-US" dirty="0"/>
              <a:t>For Capital Purchases</a:t>
            </a:r>
          </a:p>
          <a:p>
            <a:pPr lvl="1"/>
            <a:endParaRPr lang="en-US" dirty="0"/>
          </a:p>
          <a:p>
            <a:endParaRPr lang="en-US" dirty="0"/>
          </a:p>
        </p:txBody>
      </p:sp>
    </p:spTree>
    <p:extLst>
      <p:ext uri="{BB962C8B-B14F-4D97-AF65-F5344CB8AC3E}">
        <p14:creationId xmlns:p14="http://schemas.microsoft.com/office/powerpoint/2010/main" val="1599320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DF26B-2CD5-4D7D-9AF8-32767A0E78D3}"/>
              </a:ext>
            </a:extLst>
          </p:cNvPr>
          <p:cNvSpPr>
            <a:spLocks noGrp="1"/>
          </p:cNvSpPr>
          <p:nvPr>
            <p:ph type="title"/>
          </p:nvPr>
        </p:nvSpPr>
        <p:spPr/>
        <p:txBody>
          <a:bodyPr>
            <a:normAutofit/>
          </a:bodyPr>
          <a:lstStyle/>
          <a:p>
            <a:r>
              <a:rPr lang="en-US" sz="4000" dirty="0"/>
              <a:t>Grants</a:t>
            </a:r>
          </a:p>
        </p:txBody>
      </p:sp>
      <p:sp>
        <p:nvSpPr>
          <p:cNvPr id="3" name="Content Placeholder 2">
            <a:extLst>
              <a:ext uri="{FF2B5EF4-FFF2-40B4-BE49-F238E27FC236}">
                <a16:creationId xmlns:a16="http://schemas.microsoft.com/office/drawing/2014/main" id="{684E9B98-E3ED-4BB8-BE44-B46738DDED18}"/>
              </a:ext>
            </a:extLst>
          </p:cNvPr>
          <p:cNvSpPr>
            <a:spLocks noGrp="1"/>
          </p:cNvSpPr>
          <p:nvPr>
            <p:ph idx="1"/>
          </p:nvPr>
        </p:nvSpPr>
        <p:spPr>
          <a:xfrm>
            <a:off x="1522414" y="1752600"/>
            <a:ext cx="9144000" cy="4724400"/>
          </a:xfrm>
        </p:spPr>
        <p:txBody>
          <a:bodyPr>
            <a:normAutofit fontScale="77500" lnSpcReduction="20000"/>
          </a:bodyPr>
          <a:lstStyle/>
          <a:p>
            <a:pPr lvl="1"/>
            <a:r>
              <a:rPr lang="en-US" sz="3100" dirty="0"/>
              <a:t>Innovation and Service Development Grant</a:t>
            </a:r>
          </a:p>
          <a:p>
            <a:pPr lvl="2">
              <a:lnSpc>
                <a:spcPct val="150000"/>
              </a:lnSpc>
              <a:spcBef>
                <a:spcPts val="0"/>
              </a:spcBef>
            </a:pPr>
            <a:r>
              <a:rPr lang="en-US" sz="2300" dirty="0"/>
              <a:t>CTCs and TNCs eligible recipients</a:t>
            </a:r>
          </a:p>
          <a:p>
            <a:pPr lvl="2">
              <a:lnSpc>
                <a:spcPct val="150000"/>
              </a:lnSpc>
              <a:spcBef>
                <a:spcPts val="0"/>
              </a:spcBef>
            </a:pPr>
            <a:r>
              <a:rPr lang="en-US" sz="2300" dirty="0"/>
              <a:t>$10 Million from 2019 Legislation (SB 7068 – M-CORES Program)</a:t>
            </a:r>
          </a:p>
          <a:p>
            <a:pPr lvl="3">
              <a:lnSpc>
                <a:spcPct val="150000"/>
              </a:lnSpc>
              <a:spcBef>
                <a:spcPts val="0"/>
              </a:spcBef>
            </a:pPr>
            <a:r>
              <a:rPr lang="en-US" sz="2300" dirty="0"/>
              <a:t>Increase access to and from job training, employment, health care, and other life-sustaining services;</a:t>
            </a:r>
          </a:p>
          <a:p>
            <a:pPr lvl="3">
              <a:lnSpc>
                <a:spcPct val="150000"/>
              </a:lnSpc>
              <a:spcBef>
                <a:spcPts val="0"/>
              </a:spcBef>
            </a:pPr>
            <a:r>
              <a:rPr lang="en-US" sz="2300" dirty="0"/>
              <a:t>Enhance regional connectivity and cross-county mobility; or,</a:t>
            </a:r>
          </a:p>
          <a:p>
            <a:pPr lvl="3">
              <a:lnSpc>
                <a:spcPct val="150000"/>
              </a:lnSpc>
              <a:spcBef>
                <a:spcPts val="0"/>
              </a:spcBef>
            </a:pPr>
            <a:r>
              <a:rPr lang="en-US" sz="2300" dirty="0"/>
              <a:t>Reduce difficulty connecting TD persons to and from transportation hub to final destination. </a:t>
            </a:r>
          </a:p>
          <a:p>
            <a:pPr lvl="2">
              <a:lnSpc>
                <a:spcPct val="150000"/>
              </a:lnSpc>
              <a:spcBef>
                <a:spcPts val="0"/>
              </a:spcBef>
            </a:pPr>
            <a:r>
              <a:rPr lang="en-US" sz="2300" dirty="0"/>
              <a:t>Competitive Application Process</a:t>
            </a:r>
          </a:p>
          <a:p>
            <a:pPr lvl="3">
              <a:lnSpc>
                <a:spcPct val="150000"/>
              </a:lnSpc>
              <a:spcBef>
                <a:spcPts val="0"/>
              </a:spcBef>
            </a:pPr>
            <a:r>
              <a:rPr lang="en-US" sz="2300" dirty="0"/>
              <a:t>Well Defined Scope, supported with identified need</a:t>
            </a:r>
          </a:p>
          <a:p>
            <a:pPr lvl="3">
              <a:lnSpc>
                <a:spcPct val="150000"/>
              </a:lnSpc>
              <a:spcBef>
                <a:spcPts val="0"/>
              </a:spcBef>
            </a:pPr>
            <a:r>
              <a:rPr lang="en-US" sz="2300" dirty="0"/>
              <a:t>Project must be Feasible and Meet intent of Program</a:t>
            </a:r>
          </a:p>
          <a:p>
            <a:pPr lvl="3">
              <a:lnSpc>
                <a:spcPct val="150000"/>
              </a:lnSpc>
              <a:spcBef>
                <a:spcPts val="0"/>
              </a:spcBef>
            </a:pPr>
            <a:r>
              <a:rPr lang="en-US" sz="2300" dirty="0"/>
              <a:t>Sound Project Budget</a:t>
            </a:r>
          </a:p>
          <a:p>
            <a:pPr lvl="3">
              <a:lnSpc>
                <a:spcPct val="150000"/>
              </a:lnSpc>
              <a:spcBef>
                <a:spcPts val="0"/>
              </a:spcBef>
            </a:pPr>
            <a:r>
              <a:rPr lang="en-US" sz="2300" dirty="0"/>
              <a:t>Performance Measures Included</a:t>
            </a:r>
          </a:p>
        </p:txBody>
      </p:sp>
    </p:spTree>
    <p:extLst>
      <p:ext uri="{BB962C8B-B14F-4D97-AF65-F5344CB8AC3E}">
        <p14:creationId xmlns:p14="http://schemas.microsoft.com/office/powerpoint/2010/main" val="921984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F41DA-1737-4FC3-A952-E82D683640CB}"/>
              </a:ext>
            </a:extLst>
          </p:cNvPr>
          <p:cNvSpPr>
            <a:spLocks noGrp="1"/>
          </p:cNvSpPr>
          <p:nvPr>
            <p:ph type="title"/>
          </p:nvPr>
        </p:nvSpPr>
        <p:spPr/>
        <p:txBody>
          <a:bodyPr/>
          <a:lstStyle/>
          <a:p>
            <a:r>
              <a:rPr lang="en-US" sz="4000" dirty="0"/>
              <a:t>Grants</a:t>
            </a:r>
          </a:p>
        </p:txBody>
      </p:sp>
      <p:sp>
        <p:nvSpPr>
          <p:cNvPr id="3" name="Content Placeholder 2">
            <a:extLst>
              <a:ext uri="{FF2B5EF4-FFF2-40B4-BE49-F238E27FC236}">
                <a16:creationId xmlns:a16="http://schemas.microsoft.com/office/drawing/2014/main" id="{97E68E33-7185-461C-B5C3-A5846EB8BE40}"/>
              </a:ext>
            </a:extLst>
          </p:cNvPr>
          <p:cNvSpPr>
            <a:spLocks noGrp="1"/>
          </p:cNvSpPr>
          <p:nvPr>
            <p:ph idx="1"/>
          </p:nvPr>
        </p:nvSpPr>
        <p:spPr>
          <a:xfrm>
            <a:off x="1522414" y="1752600"/>
            <a:ext cx="10210798" cy="4648200"/>
          </a:xfrm>
        </p:spPr>
        <p:txBody>
          <a:bodyPr>
            <a:normAutofit/>
          </a:bodyPr>
          <a:lstStyle/>
          <a:p>
            <a:pPr marL="0" indent="0">
              <a:buNone/>
            </a:pPr>
            <a:r>
              <a:rPr lang="en-US" dirty="0"/>
              <a:t>A Few CTD Grant  Requirements:</a:t>
            </a:r>
          </a:p>
          <a:p>
            <a:pPr marL="274320" lvl="1">
              <a:spcBef>
                <a:spcPts val="1800"/>
              </a:spcBef>
              <a:buFont typeface="Arial" pitchFamily="34" charset="0"/>
              <a:buChar char="▪"/>
            </a:pPr>
            <a:r>
              <a:rPr lang="en-US" sz="2200" dirty="0"/>
              <a:t>Must have TD Application on file with eligibility supporting documentation for every rider whose trip is included invoiced to the Commission. (Section 4.10)</a:t>
            </a:r>
          </a:p>
          <a:p>
            <a:pPr marL="274320" lvl="1">
              <a:spcBef>
                <a:spcPts val="1800"/>
              </a:spcBef>
              <a:buFont typeface="Arial" pitchFamily="34" charset="0"/>
              <a:buChar char="▪"/>
            </a:pPr>
            <a:r>
              <a:rPr lang="en-US" sz="2200" dirty="0"/>
              <a:t>All project documentation must be retained for five years after the final payment or any audit related finding has been resolved. (Section 6.10)</a:t>
            </a:r>
          </a:p>
          <a:p>
            <a:pPr marL="274320" lvl="1">
              <a:spcBef>
                <a:spcPts val="1800"/>
              </a:spcBef>
              <a:buFont typeface="Arial" pitchFamily="34" charset="0"/>
              <a:buChar char="▪"/>
            </a:pPr>
            <a:r>
              <a:rPr lang="en-US" sz="2200" dirty="0"/>
              <a:t>Must comply with State Single Agency Audit Act Requirements. (Section 6.60)</a:t>
            </a:r>
          </a:p>
          <a:p>
            <a:pPr marL="274320" lvl="1">
              <a:spcBef>
                <a:spcPts val="1800"/>
              </a:spcBef>
              <a:buFont typeface="Arial" pitchFamily="34" charset="0"/>
              <a:buChar char="▪"/>
            </a:pPr>
            <a:r>
              <a:rPr lang="en-US" sz="2200" dirty="0"/>
              <a:t>Invoices must be sent to FLCTDInvoice@dot.state.fl.us, not Project Manager. (Paragraph 7.10)</a:t>
            </a:r>
          </a:p>
          <a:p>
            <a:pPr marL="0" lvl="1" indent="0">
              <a:spcBef>
                <a:spcPts val="1800"/>
              </a:spcBef>
              <a:buNone/>
            </a:pPr>
            <a:endParaRPr lang="en-US" sz="2200" dirty="0"/>
          </a:p>
          <a:p>
            <a:pPr marL="0" indent="0">
              <a:buNone/>
            </a:pPr>
            <a:r>
              <a:rPr lang="en-US" dirty="0"/>
              <a:t>*</a:t>
            </a:r>
            <a:r>
              <a:rPr lang="en-US" sz="2200" dirty="0"/>
              <a:t>Grant sections referenced are from 2019-20 Trip &amp; Equipment Grant Agreement.</a:t>
            </a:r>
          </a:p>
          <a:p>
            <a:pPr lvl="1">
              <a:buFont typeface="Arial" panose="020B0604020202020204" pitchFamily="34" charset="0"/>
              <a:buChar char="•"/>
            </a:pPr>
            <a:endParaRPr lang="en-US" dirty="0"/>
          </a:p>
          <a:p>
            <a:pPr lvl="1"/>
            <a:endParaRPr lang="en-US" dirty="0"/>
          </a:p>
          <a:p>
            <a:pPr lvl="1"/>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99412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6C08C-323F-4D19-994B-4841DCA5CB76}"/>
              </a:ext>
            </a:extLst>
          </p:cNvPr>
          <p:cNvSpPr>
            <a:spLocks noGrp="1"/>
          </p:cNvSpPr>
          <p:nvPr>
            <p:ph type="title"/>
          </p:nvPr>
        </p:nvSpPr>
        <p:spPr/>
        <p:txBody>
          <a:bodyPr/>
          <a:lstStyle/>
          <a:p>
            <a:r>
              <a:rPr lang="en-US" sz="4000" dirty="0"/>
              <a:t>Grants</a:t>
            </a:r>
          </a:p>
        </p:txBody>
      </p:sp>
      <p:sp>
        <p:nvSpPr>
          <p:cNvPr id="3" name="Content Placeholder 2">
            <a:extLst>
              <a:ext uri="{FF2B5EF4-FFF2-40B4-BE49-F238E27FC236}">
                <a16:creationId xmlns:a16="http://schemas.microsoft.com/office/drawing/2014/main" id="{5AB5F0C7-F867-4996-902B-F78AB0E4084C}"/>
              </a:ext>
            </a:extLst>
          </p:cNvPr>
          <p:cNvSpPr>
            <a:spLocks noGrp="1"/>
          </p:cNvSpPr>
          <p:nvPr>
            <p:ph idx="1"/>
          </p:nvPr>
        </p:nvSpPr>
        <p:spPr>
          <a:xfrm>
            <a:off x="1522414" y="1905000"/>
            <a:ext cx="9601198" cy="4267200"/>
          </a:xfrm>
        </p:spPr>
        <p:txBody>
          <a:bodyPr>
            <a:normAutofit fontScale="92500" lnSpcReduction="10000"/>
          </a:bodyPr>
          <a:lstStyle/>
          <a:p>
            <a:r>
              <a:rPr lang="en-US" dirty="0"/>
              <a:t>Ensure public records that are exempt or confidential are not disclosed such as TD Rider Eligibility Applications per 119.071(5)(h), Florida Statutes. (Section 8.30)</a:t>
            </a:r>
          </a:p>
          <a:p>
            <a:r>
              <a:rPr lang="en-US" dirty="0"/>
              <a:t>Requires a  competitive procurement process for any third party contracts (for purchase of equipment or provision of transportation services) (Section 10.30)</a:t>
            </a:r>
          </a:p>
          <a:p>
            <a:r>
              <a:rPr lang="en-US" dirty="0"/>
              <a:t>Utilize the U.S. Department of Homeland Security’s E-Verify system.  (Paragraph 11.70)</a:t>
            </a:r>
          </a:p>
          <a:p>
            <a:r>
              <a:rPr lang="en-US" dirty="0"/>
              <a:t>Include required “Payment to Subcontractor” language in all third party contracts. (Section 19.00)</a:t>
            </a:r>
          </a:p>
          <a:p>
            <a:pPr marL="0" indent="0">
              <a:buNone/>
            </a:pPr>
            <a:endParaRPr lang="en-US" dirty="0"/>
          </a:p>
          <a:p>
            <a:pPr marL="0" indent="0">
              <a:buNone/>
            </a:pPr>
            <a:r>
              <a:rPr lang="en-US" dirty="0"/>
              <a:t>*Grant sections referenced are from 2019-20 Trip &amp; Equipment Grant Agreement.</a:t>
            </a:r>
          </a:p>
          <a:p>
            <a:endParaRPr lang="en-US" dirty="0"/>
          </a:p>
        </p:txBody>
      </p:sp>
    </p:spTree>
    <p:extLst>
      <p:ext uri="{BB962C8B-B14F-4D97-AF65-F5344CB8AC3E}">
        <p14:creationId xmlns:p14="http://schemas.microsoft.com/office/powerpoint/2010/main" val="63436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3CE12-A3FB-4928-A44E-F9E9CC631EE6}"/>
              </a:ext>
            </a:extLst>
          </p:cNvPr>
          <p:cNvSpPr>
            <a:spLocks noGrp="1"/>
          </p:cNvSpPr>
          <p:nvPr>
            <p:ph type="title"/>
          </p:nvPr>
        </p:nvSpPr>
        <p:spPr/>
        <p:txBody>
          <a:bodyPr/>
          <a:lstStyle/>
          <a:p>
            <a:r>
              <a:rPr lang="en-US" sz="4000" dirty="0"/>
              <a:t>Invoices</a:t>
            </a:r>
          </a:p>
        </p:txBody>
      </p:sp>
      <p:sp>
        <p:nvSpPr>
          <p:cNvPr id="3" name="Content Placeholder 2">
            <a:extLst>
              <a:ext uri="{FF2B5EF4-FFF2-40B4-BE49-F238E27FC236}">
                <a16:creationId xmlns:a16="http://schemas.microsoft.com/office/drawing/2014/main" id="{8FC18905-9917-4D6B-845A-694E27B79061}"/>
              </a:ext>
            </a:extLst>
          </p:cNvPr>
          <p:cNvSpPr>
            <a:spLocks noGrp="1"/>
          </p:cNvSpPr>
          <p:nvPr>
            <p:ph idx="1"/>
          </p:nvPr>
        </p:nvSpPr>
        <p:spPr/>
        <p:txBody>
          <a:bodyPr>
            <a:normAutofit/>
          </a:bodyPr>
          <a:lstStyle/>
          <a:p>
            <a:r>
              <a:rPr lang="en-US" dirty="0"/>
              <a:t>Should be submitted 30 days after completion of month of services.</a:t>
            </a:r>
          </a:p>
          <a:p>
            <a:r>
              <a:rPr lang="en-US" dirty="0"/>
              <a:t>Must be submitted to FLCTDInvoice@dot.state.fl.us, not Project Manager.</a:t>
            </a:r>
          </a:p>
          <a:p>
            <a:r>
              <a:rPr lang="en-US" dirty="0"/>
              <a:t>Must utilize CTD invoice workbook.</a:t>
            </a:r>
          </a:p>
          <a:p>
            <a:r>
              <a:rPr lang="en-US" dirty="0"/>
              <a:t>Instructions and Workbook can be found at  </a:t>
            </a:r>
            <a:r>
              <a:rPr lang="en-US" dirty="0">
                <a:hlinkClick r:id="rId2"/>
              </a:rPr>
              <a:t>http://ctd.fdot.gov/granttripequipment.htm</a:t>
            </a:r>
            <a:endParaRPr lang="en-US" dirty="0"/>
          </a:p>
          <a:p>
            <a:r>
              <a:rPr lang="en-US" dirty="0"/>
              <a:t>Review ALL documentation and Fields before submitting to CTD.</a:t>
            </a:r>
          </a:p>
          <a:p>
            <a:r>
              <a:rPr lang="en-US" dirty="0"/>
              <a:t>ERRORS DELAY EVERYONE’S PAYMENTS!</a:t>
            </a:r>
          </a:p>
          <a:p>
            <a:endParaRPr lang="en-US" dirty="0"/>
          </a:p>
          <a:p>
            <a:pPr lvl="1"/>
            <a:endParaRPr lang="en-US" dirty="0"/>
          </a:p>
          <a:p>
            <a:endParaRPr lang="en-US" dirty="0"/>
          </a:p>
        </p:txBody>
      </p:sp>
    </p:spTree>
    <p:extLst>
      <p:ext uri="{BB962C8B-B14F-4D97-AF65-F5344CB8AC3E}">
        <p14:creationId xmlns:p14="http://schemas.microsoft.com/office/powerpoint/2010/main" val="4277497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DFA1C-DD68-4DBA-BF1D-DAFF4138BCE1}"/>
              </a:ext>
            </a:extLst>
          </p:cNvPr>
          <p:cNvSpPr>
            <a:spLocks noGrp="1"/>
          </p:cNvSpPr>
          <p:nvPr>
            <p:ph type="title"/>
          </p:nvPr>
        </p:nvSpPr>
        <p:spPr/>
        <p:txBody>
          <a:bodyPr/>
          <a:lstStyle/>
          <a:p>
            <a:r>
              <a:rPr lang="en-US" sz="4000" dirty="0"/>
              <a:t>Invoices – Common Errors</a:t>
            </a:r>
          </a:p>
        </p:txBody>
      </p:sp>
      <p:sp>
        <p:nvSpPr>
          <p:cNvPr id="3" name="Content Placeholder 2">
            <a:extLst>
              <a:ext uri="{FF2B5EF4-FFF2-40B4-BE49-F238E27FC236}">
                <a16:creationId xmlns:a16="http://schemas.microsoft.com/office/drawing/2014/main" id="{B15F77B0-2EBA-4890-B4CD-DF6A119D5FD9}"/>
              </a:ext>
            </a:extLst>
          </p:cNvPr>
          <p:cNvSpPr>
            <a:spLocks noGrp="1"/>
          </p:cNvSpPr>
          <p:nvPr>
            <p:ph idx="1"/>
          </p:nvPr>
        </p:nvSpPr>
        <p:spPr/>
        <p:txBody>
          <a:bodyPr/>
          <a:lstStyle/>
          <a:p>
            <a:pPr marL="0" indent="0">
              <a:spcBef>
                <a:spcPts val="0"/>
              </a:spcBef>
              <a:buNone/>
            </a:pPr>
            <a:r>
              <a:rPr lang="en-US" dirty="0"/>
              <a:t>Trip Invoice Tab</a:t>
            </a:r>
          </a:p>
          <a:p>
            <a:pPr marL="0" indent="0">
              <a:spcBef>
                <a:spcPts val="0"/>
              </a:spcBef>
              <a:buNone/>
            </a:pPr>
            <a:endParaRPr lang="en-US" dirty="0"/>
          </a:p>
          <a:p>
            <a:pPr lvl="1"/>
            <a:r>
              <a:rPr lang="en-US" sz="2400" dirty="0"/>
              <a:t>Dates of Service are incorrect.(months with 31 days vs 30 days).</a:t>
            </a:r>
          </a:p>
          <a:p>
            <a:pPr marL="274320" lvl="1" indent="0">
              <a:buNone/>
            </a:pPr>
            <a:endParaRPr lang="en-US" sz="2400" dirty="0"/>
          </a:p>
          <a:p>
            <a:pPr lvl="1"/>
            <a:r>
              <a:rPr lang="en-US" sz="2400" dirty="0"/>
              <a:t>Incorrect Invoice #.  Should be  “Grant #  +  month invoice covers”      Example:  Invoice for July Services for Grant # GOM57 = GOM5707</a:t>
            </a:r>
          </a:p>
          <a:p>
            <a:pPr marL="731520" lvl="3" indent="0">
              <a:buNone/>
            </a:pPr>
            <a:endParaRPr lang="en-US" sz="2400" dirty="0"/>
          </a:p>
          <a:p>
            <a:pPr lvl="1"/>
            <a:r>
              <a:rPr lang="en-US" sz="2400" dirty="0"/>
              <a:t>Recovery of “Overage”  is incorrect.  CTC should track and recover on next invoice.</a:t>
            </a:r>
          </a:p>
          <a:p>
            <a:pPr marL="502920" lvl="2" indent="0">
              <a:buNone/>
            </a:pPr>
            <a:endParaRPr lang="en-US" dirty="0"/>
          </a:p>
          <a:p>
            <a:endParaRPr lang="en-US" dirty="0"/>
          </a:p>
          <a:p>
            <a:pPr lvl="2"/>
            <a:endParaRPr lang="en-US" dirty="0"/>
          </a:p>
        </p:txBody>
      </p:sp>
    </p:spTree>
    <p:extLst>
      <p:ext uri="{BB962C8B-B14F-4D97-AF65-F5344CB8AC3E}">
        <p14:creationId xmlns:p14="http://schemas.microsoft.com/office/powerpoint/2010/main" val="676326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6064</TotalTime>
  <Words>1358</Words>
  <Application>Microsoft Office PowerPoint</Application>
  <PresentationFormat>Custom</PresentationFormat>
  <Paragraphs>296</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Consolas</vt:lpstr>
      <vt:lpstr>Corbel</vt:lpstr>
      <vt:lpstr>Times New Roman</vt:lpstr>
      <vt:lpstr>Chalkboard 16x9</vt:lpstr>
      <vt:lpstr>CTC Huddle –  A Review of Program Guidelines for CTCs</vt:lpstr>
      <vt:lpstr>The Plays for Review</vt:lpstr>
      <vt:lpstr>Grants</vt:lpstr>
      <vt:lpstr>Grants</vt:lpstr>
      <vt:lpstr>Grants</vt:lpstr>
      <vt:lpstr>Grants</vt:lpstr>
      <vt:lpstr>Grants</vt:lpstr>
      <vt:lpstr>Invoices</vt:lpstr>
      <vt:lpstr>Invoices – Common Errors</vt:lpstr>
      <vt:lpstr>Invoices – Common Errors</vt:lpstr>
      <vt:lpstr>Invoices – Common Errors</vt:lpstr>
      <vt:lpstr>Invoices – Common Errors</vt:lpstr>
      <vt:lpstr>Reporting</vt:lpstr>
      <vt:lpstr>CTC Procurement</vt:lpstr>
      <vt:lpstr>Quality Assurance Monitoring </vt:lpstr>
      <vt:lpstr>Quality Assurance Monitoring </vt:lpstr>
      <vt:lpstr>Quality Assurance Monitoring </vt:lpstr>
      <vt:lpstr>Quality Assurance Monitoring </vt:lpstr>
      <vt:lpstr>Quality Assurance Monitoring </vt:lpstr>
      <vt:lpstr>Announcements</vt:lpstr>
      <vt:lpstr>Project Managers: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CTC Huddle –  A Review of Program Guidelines for CTCs</dc:title>
  <dc:creator>Somerset, Karen</dc:creator>
  <cp:lastModifiedBy>Somerset, Karen</cp:lastModifiedBy>
  <cp:revision>49</cp:revision>
  <cp:lastPrinted>2019-09-13T16:52:13Z</cp:lastPrinted>
  <dcterms:created xsi:type="dcterms:W3CDTF">2019-09-09T14:28:22Z</dcterms:created>
  <dcterms:modified xsi:type="dcterms:W3CDTF">2019-09-13T19:33:15Z</dcterms:modified>
</cp:coreProperties>
</file>