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54" r:id="rId2"/>
    <p:sldMasterId id="2147483665" r:id="rId3"/>
    <p:sldMasterId id="2147483677" r:id="rId4"/>
  </p:sldMasterIdLst>
  <p:notesMasterIdLst>
    <p:notesMasterId r:id="rId48"/>
  </p:notesMasterIdLst>
  <p:sldIdLst>
    <p:sldId id="271" r:id="rId5"/>
    <p:sldId id="27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5143500" type="screen16x9"/>
  <p:notesSz cx="6858000" cy="9144000"/>
  <p:embeddedFontLst>
    <p:embeddedFont>
      <p:font typeface="Overpass Black" panose="020B0604020202020204" charset="0"/>
      <p:bold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336" y="1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pstasch05\Planning$\Innovative%20TNC%20project\Direct%20Connect\Direct%20Connect%20Ridership%20by%20Provider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pstasch05\Planning$\Grants%20(Applications,%20Procedures%20and%20Reporting)\CTD%202017\Late%20Shift%20Ridership%20Combined%20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pstasch05\Planning$\Grants%20(Applications,%20Procedures%20and%20Reporting)\FTA\SandboxGrant\Sandbox%20Ridershi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Direct</a:t>
            </a:r>
            <a:r>
              <a:rPr lang="en-US" baseline="0"/>
              <a:t> Connect Ridership</a:t>
            </a:r>
            <a:r>
              <a:rPr lang="en-US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Number of trips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Sheet2!$A$2:$A$33</c:f>
              <c:strCache>
                <c:ptCount val="32"/>
                <c:pt idx="0">
                  <c:v>Feb-Aug 16</c:v>
                </c:pt>
                <c:pt idx="1">
                  <c:v>Sept 16-Jan 17</c:v>
                </c:pt>
                <c:pt idx="2">
                  <c:v>Feb-17</c:v>
                </c:pt>
                <c:pt idx="3">
                  <c:v>Mar-17</c:v>
                </c:pt>
                <c:pt idx="4">
                  <c:v>Apr-17</c:v>
                </c:pt>
                <c:pt idx="5">
                  <c:v>May-17</c:v>
                </c:pt>
                <c:pt idx="6">
                  <c:v>Jun-17</c:v>
                </c:pt>
                <c:pt idx="7">
                  <c:v>Jul-17</c:v>
                </c:pt>
                <c:pt idx="8">
                  <c:v>Aug-17</c:v>
                </c:pt>
                <c:pt idx="9">
                  <c:v>Sep-17</c:v>
                </c:pt>
                <c:pt idx="10">
                  <c:v>Oct-17</c:v>
                </c:pt>
                <c:pt idx="11">
                  <c:v>Nov-17</c:v>
                </c:pt>
                <c:pt idx="12">
                  <c:v>Dec-17</c:v>
                </c:pt>
                <c:pt idx="13">
                  <c:v>Jan-18</c:v>
                </c:pt>
                <c:pt idx="14">
                  <c:v>Feb-18</c:v>
                </c:pt>
                <c:pt idx="15">
                  <c:v>Mar-18</c:v>
                </c:pt>
                <c:pt idx="16">
                  <c:v>Apr-18</c:v>
                </c:pt>
                <c:pt idx="17">
                  <c:v>May-18</c:v>
                </c:pt>
                <c:pt idx="18">
                  <c:v>Jun-18</c:v>
                </c:pt>
                <c:pt idx="19">
                  <c:v>Jul-18</c:v>
                </c:pt>
                <c:pt idx="20">
                  <c:v>Aug-18</c:v>
                </c:pt>
                <c:pt idx="21">
                  <c:v>Sep-18</c:v>
                </c:pt>
                <c:pt idx="22">
                  <c:v>Oct-18</c:v>
                </c:pt>
                <c:pt idx="23">
                  <c:v>Nov-18</c:v>
                </c:pt>
                <c:pt idx="24">
                  <c:v>Dec-18</c:v>
                </c:pt>
                <c:pt idx="25">
                  <c:v>Jan-19</c:v>
                </c:pt>
                <c:pt idx="26">
                  <c:v>Feb-19</c:v>
                </c:pt>
                <c:pt idx="27">
                  <c:v>Mar-19</c:v>
                </c:pt>
                <c:pt idx="28">
                  <c:v>Apr-19</c:v>
                </c:pt>
                <c:pt idx="29">
                  <c:v>May-19</c:v>
                </c:pt>
                <c:pt idx="30">
                  <c:v>Jun-19</c:v>
                </c:pt>
                <c:pt idx="31">
                  <c:v>Jul-19</c:v>
                </c:pt>
              </c:strCache>
            </c:strRef>
          </c:cat>
          <c:val>
            <c:numRef>
              <c:f>Sheet2!$B$2:$B$33</c:f>
              <c:numCache>
                <c:formatCode>General</c:formatCode>
                <c:ptCount val="32"/>
                <c:pt idx="0">
                  <c:v>202</c:v>
                </c:pt>
                <c:pt idx="1">
                  <c:v>274</c:v>
                </c:pt>
                <c:pt idx="2">
                  <c:v>210</c:v>
                </c:pt>
                <c:pt idx="3">
                  <c:v>275</c:v>
                </c:pt>
                <c:pt idx="4">
                  <c:v>477</c:v>
                </c:pt>
                <c:pt idx="5">
                  <c:v>795</c:v>
                </c:pt>
                <c:pt idx="6">
                  <c:v>967</c:v>
                </c:pt>
                <c:pt idx="7">
                  <c:v>822</c:v>
                </c:pt>
                <c:pt idx="8">
                  <c:v>1051</c:v>
                </c:pt>
                <c:pt idx="9">
                  <c:v>948</c:v>
                </c:pt>
                <c:pt idx="10">
                  <c:v>1325</c:v>
                </c:pt>
                <c:pt idx="11">
                  <c:v>1179</c:v>
                </c:pt>
                <c:pt idx="12">
                  <c:v>1231</c:v>
                </c:pt>
                <c:pt idx="13">
                  <c:v>1147</c:v>
                </c:pt>
                <c:pt idx="14">
                  <c:v>1269</c:v>
                </c:pt>
                <c:pt idx="15">
                  <c:v>1184</c:v>
                </c:pt>
                <c:pt idx="16">
                  <c:v>912</c:v>
                </c:pt>
                <c:pt idx="17">
                  <c:v>1237</c:v>
                </c:pt>
                <c:pt idx="18">
                  <c:v>1308</c:v>
                </c:pt>
                <c:pt idx="19">
                  <c:v>1175</c:v>
                </c:pt>
                <c:pt idx="20">
                  <c:v>1131</c:v>
                </c:pt>
                <c:pt idx="21">
                  <c:v>1203</c:v>
                </c:pt>
                <c:pt idx="22">
                  <c:v>1496</c:v>
                </c:pt>
                <c:pt idx="23">
                  <c:v>1595</c:v>
                </c:pt>
                <c:pt idx="24">
                  <c:v>1627</c:v>
                </c:pt>
                <c:pt idx="25">
                  <c:v>1237</c:v>
                </c:pt>
                <c:pt idx="26">
                  <c:v>2075</c:v>
                </c:pt>
                <c:pt idx="27">
                  <c:v>2262</c:v>
                </c:pt>
                <c:pt idx="28">
                  <c:v>2373</c:v>
                </c:pt>
                <c:pt idx="29">
                  <c:v>2622</c:v>
                </c:pt>
                <c:pt idx="30">
                  <c:v>2439</c:v>
                </c:pt>
                <c:pt idx="31">
                  <c:v>2538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37-4394-847B-290809D8F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8096680"/>
        <c:axId val="568097008"/>
      </c:lineChart>
      <c:catAx>
        <c:axId val="56809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097008"/>
        <c:crosses val="autoZero"/>
        <c:auto val="1"/>
        <c:lblAlgn val="ctr"/>
        <c:lblOffset val="100"/>
        <c:noMultiLvlLbl val="0"/>
      </c:catAx>
      <c:valAx>
        <c:axId val="56809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Trips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096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TD</a:t>
            </a:r>
            <a:r>
              <a:rPr lang="en-US" baseline="0"/>
              <a:t> Late Shift Ridership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Grand 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Sheet1!$A$2:$A$37</c:f>
              <c:numCache>
                <c:formatCode>mmm\-yy</c:formatCode>
                <c:ptCount val="36"/>
                <c:pt idx="0">
                  <c:v>42583</c:v>
                </c:pt>
                <c:pt idx="1">
                  <c:v>42614</c:v>
                </c:pt>
                <c:pt idx="2">
                  <c:v>42644</c:v>
                </c:pt>
                <c:pt idx="3">
                  <c:v>42675</c:v>
                </c:pt>
                <c:pt idx="4">
                  <c:v>42705</c:v>
                </c:pt>
                <c:pt idx="5">
                  <c:v>42736</c:v>
                </c:pt>
                <c:pt idx="6">
                  <c:v>42767</c:v>
                </c:pt>
                <c:pt idx="7">
                  <c:v>42795</c:v>
                </c:pt>
                <c:pt idx="8">
                  <c:v>42826</c:v>
                </c:pt>
                <c:pt idx="9">
                  <c:v>42856</c:v>
                </c:pt>
                <c:pt idx="10">
                  <c:v>42887</c:v>
                </c:pt>
                <c:pt idx="11">
                  <c:v>42917</c:v>
                </c:pt>
                <c:pt idx="12">
                  <c:v>42948</c:v>
                </c:pt>
                <c:pt idx="13">
                  <c:v>42979</c:v>
                </c:pt>
                <c:pt idx="14">
                  <c:v>43009</c:v>
                </c:pt>
                <c:pt idx="15">
                  <c:v>43040</c:v>
                </c:pt>
                <c:pt idx="16">
                  <c:v>43070</c:v>
                </c:pt>
                <c:pt idx="17">
                  <c:v>43101</c:v>
                </c:pt>
                <c:pt idx="18" formatCode="d\-mmm">
                  <c:v>43149</c:v>
                </c:pt>
                <c:pt idx="19">
                  <c:v>43160</c:v>
                </c:pt>
                <c:pt idx="20">
                  <c:v>43191</c:v>
                </c:pt>
                <c:pt idx="21">
                  <c:v>43221</c:v>
                </c:pt>
                <c:pt idx="22">
                  <c:v>43252</c:v>
                </c:pt>
                <c:pt idx="23">
                  <c:v>43282</c:v>
                </c:pt>
                <c:pt idx="24">
                  <c:v>43313</c:v>
                </c:pt>
                <c:pt idx="25">
                  <c:v>43344</c:v>
                </c:pt>
                <c:pt idx="26">
                  <c:v>43374</c:v>
                </c:pt>
                <c:pt idx="27">
                  <c:v>43405</c:v>
                </c:pt>
                <c:pt idx="28">
                  <c:v>43435</c:v>
                </c:pt>
                <c:pt idx="29">
                  <c:v>43466</c:v>
                </c:pt>
                <c:pt idx="30">
                  <c:v>43497</c:v>
                </c:pt>
                <c:pt idx="31">
                  <c:v>43525</c:v>
                </c:pt>
                <c:pt idx="32">
                  <c:v>43556</c:v>
                </c:pt>
                <c:pt idx="33">
                  <c:v>43586</c:v>
                </c:pt>
                <c:pt idx="34">
                  <c:v>43617</c:v>
                </c:pt>
                <c:pt idx="35">
                  <c:v>43647</c:v>
                </c:pt>
              </c:numCache>
            </c:num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703</c:v>
                </c:pt>
                <c:pt idx="1">
                  <c:v>2000</c:v>
                </c:pt>
                <c:pt idx="2">
                  <c:v>2807</c:v>
                </c:pt>
                <c:pt idx="3">
                  <c:v>2568</c:v>
                </c:pt>
                <c:pt idx="4">
                  <c:v>2322</c:v>
                </c:pt>
                <c:pt idx="5">
                  <c:v>2027</c:v>
                </c:pt>
                <c:pt idx="6">
                  <c:v>1776</c:v>
                </c:pt>
                <c:pt idx="7">
                  <c:v>2115</c:v>
                </c:pt>
                <c:pt idx="8">
                  <c:v>2152</c:v>
                </c:pt>
                <c:pt idx="9">
                  <c:v>2707</c:v>
                </c:pt>
                <c:pt idx="10">
                  <c:v>3208</c:v>
                </c:pt>
                <c:pt idx="11">
                  <c:v>3493</c:v>
                </c:pt>
                <c:pt idx="12">
                  <c:v>3816</c:v>
                </c:pt>
                <c:pt idx="13">
                  <c:v>3658</c:v>
                </c:pt>
                <c:pt idx="14">
                  <c:v>4370</c:v>
                </c:pt>
                <c:pt idx="15">
                  <c:v>4281</c:v>
                </c:pt>
                <c:pt idx="16">
                  <c:v>4745</c:v>
                </c:pt>
                <c:pt idx="17">
                  <c:v>4712</c:v>
                </c:pt>
                <c:pt idx="18">
                  <c:v>3975</c:v>
                </c:pt>
                <c:pt idx="19">
                  <c:v>5123</c:v>
                </c:pt>
                <c:pt idx="20">
                  <c:v>4730</c:v>
                </c:pt>
                <c:pt idx="21">
                  <c:v>4541</c:v>
                </c:pt>
                <c:pt idx="22">
                  <c:v>3453</c:v>
                </c:pt>
                <c:pt idx="23">
                  <c:v>3025</c:v>
                </c:pt>
                <c:pt idx="24">
                  <c:v>2998</c:v>
                </c:pt>
                <c:pt idx="25">
                  <c:v>2440</c:v>
                </c:pt>
                <c:pt idx="26">
                  <c:v>2214</c:v>
                </c:pt>
                <c:pt idx="27">
                  <c:v>1883</c:v>
                </c:pt>
                <c:pt idx="28">
                  <c:v>1969</c:v>
                </c:pt>
                <c:pt idx="29">
                  <c:v>2178</c:v>
                </c:pt>
                <c:pt idx="30">
                  <c:v>2176</c:v>
                </c:pt>
                <c:pt idx="31">
                  <c:v>2460</c:v>
                </c:pt>
                <c:pt idx="32">
                  <c:v>2724</c:v>
                </c:pt>
                <c:pt idx="33">
                  <c:v>2826</c:v>
                </c:pt>
                <c:pt idx="34">
                  <c:v>2973</c:v>
                </c:pt>
                <c:pt idx="35">
                  <c:v>3259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CF-4B96-838B-F3EE82DC9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1569336"/>
        <c:axId val="641569992"/>
      </c:lineChart>
      <c:dateAx>
        <c:axId val="6415693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569992"/>
        <c:crosses val="autoZero"/>
        <c:auto val="1"/>
        <c:lblOffset val="100"/>
        <c:baseTimeUnit val="days"/>
      </c:dateAx>
      <c:valAx>
        <c:axId val="641569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Trips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569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Mobility</a:t>
            </a:r>
            <a:r>
              <a:rPr lang="en-US" baseline="0"/>
              <a:t> on Demand Ridership</a:t>
            </a:r>
            <a:r>
              <a:rPr lang="en-US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Total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Sheet2!$A$2:$A$23</c:f>
              <c:numCache>
                <c:formatCode>mmm\-yy</c:formatCode>
                <c:ptCount val="22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</c:numCache>
            </c:numRef>
          </c:cat>
          <c:val>
            <c:numRef>
              <c:f>Sheet2!$B$2:$B$23</c:f>
              <c:numCache>
                <c:formatCode>General</c:formatCode>
                <c:ptCount val="22"/>
                <c:pt idx="0">
                  <c:v>3</c:v>
                </c:pt>
                <c:pt idx="1">
                  <c:v>0</c:v>
                </c:pt>
                <c:pt idx="2">
                  <c:v>8</c:v>
                </c:pt>
                <c:pt idx="3">
                  <c:v>12</c:v>
                </c:pt>
                <c:pt idx="4">
                  <c:v>7</c:v>
                </c:pt>
                <c:pt idx="5">
                  <c:v>14</c:v>
                </c:pt>
                <c:pt idx="6">
                  <c:v>11</c:v>
                </c:pt>
                <c:pt idx="7">
                  <c:v>21</c:v>
                </c:pt>
                <c:pt idx="8">
                  <c:v>11</c:v>
                </c:pt>
                <c:pt idx="9">
                  <c:v>22</c:v>
                </c:pt>
                <c:pt idx="10">
                  <c:v>28</c:v>
                </c:pt>
                <c:pt idx="11">
                  <c:v>24</c:v>
                </c:pt>
                <c:pt idx="12">
                  <c:v>25</c:v>
                </c:pt>
                <c:pt idx="13">
                  <c:v>34</c:v>
                </c:pt>
                <c:pt idx="14">
                  <c:v>21</c:v>
                </c:pt>
                <c:pt idx="15">
                  <c:v>55</c:v>
                </c:pt>
                <c:pt idx="16">
                  <c:v>128</c:v>
                </c:pt>
                <c:pt idx="17">
                  <c:v>425</c:v>
                </c:pt>
                <c:pt idx="18">
                  <c:v>989</c:v>
                </c:pt>
                <c:pt idx="19">
                  <c:v>1492</c:v>
                </c:pt>
                <c:pt idx="20">
                  <c:v>1833</c:v>
                </c:pt>
                <c:pt idx="21">
                  <c:v>2580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9B-458B-AC14-F572856F2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5110280"/>
        <c:axId val="635108968"/>
      </c:lineChart>
      <c:dateAx>
        <c:axId val="63511028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108968"/>
        <c:crosses val="autoZero"/>
        <c:auto val="1"/>
        <c:lblOffset val="100"/>
        <c:baseTimeUnit val="months"/>
      </c:dateAx>
      <c:valAx>
        <c:axId val="635108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Trips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110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83043A-38DD-4822-A96B-60A254C2B085}" type="doc">
      <dgm:prSet loTypeId="urn:microsoft.com/office/officeart/2005/8/layout/rings+Icon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03F0D63-2C41-4DA7-8398-17DE5D7997A8}">
      <dgm:prSet phldrT="[Text]"/>
      <dgm:spPr/>
      <dgm:t>
        <a:bodyPr/>
        <a:lstStyle/>
        <a:p>
          <a:pPr algn="ctr"/>
          <a:r>
            <a:rPr lang="en-US" dirty="0" smtClean="0">
              <a:latin typeface="Avenir LT Std 65 Medium" panose="020B0603020203020204" pitchFamily="34" charset="0"/>
            </a:rPr>
            <a:t>Ridematching </a:t>
          </a:r>
          <a:endParaRPr lang="en-US" dirty="0">
            <a:latin typeface="Avenir LT Std 65 Medium" panose="020B0603020203020204" pitchFamily="34" charset="0"/>
          </a:endParaRPr>
        </a:p>
      </dgm:t>
    </dgm:pt>
    <dgm:pt modelId="{F27DB22A-1E0A-4AE8-966E-B640475A4C90}" type="parTrans" cxnId="{86791254-64B7-4C57-86D8-006117CD71A4}">
      <dgm:prSet/>
      <dgm:spPr/>
      <dgm:t>
        <a:bodyPr/>
        <a:lstStyle/>
        <a:p>
          <a:pPr algn="l"/>
          <a:endParaRPr lang="en-US"/>
        </a:p>
      </dgm:t>
    </dgm:pt>
    <dgm:pt modelId="{B6BEB907-2066-450C-B60A-3E8FF1EC6399}" type="sibTrans" cxnId="{86791254-64B7-4C57-86D8-006117CD71A4}">
      <dgm:prSet/>
      <dgm:spPr/>
      <dgm:t>
        <a:bodyPr/>
        <a:lstStyle/>
        <a:p>
          <a:pPr algn="l"/>
          <a:endParaRPr lang="en-US"/>
        </a:p>
      </dgm:t>
    </dgm:pt>
    <dgm:pt modelId="{E26C6880-404C-4BA4-8D5C-3574A814E709}">
      <dgm:prSet phldrT="[Text]"/>
      <dgm:spPr/>
      <dgm:t>
        <a:bodyPr/>
        <a:lstStyle/>
        <a:p>
          <a:pPr algn="ctr"/>
          <a:r>
            <a:rPr lang="en-US" dirty="0" smtClean="0">
              <a:latin typeface="Avenir LT Std 65 Medium" panose="020B0603020203020204" pitchFamily="34" charset="0"/>
            </a:rPr>
            <a:t>Transit Training</a:t>
          </a:r>
          <a:endParaRPr lang="en-US" dirty="0">
            <a:latin typeface="Avenir LT Std 65 Medium" panose="020B0603020203020204" pitchFamily="34" charset="0"/>
          </a:endParaRPr>
        </a:p>
      </dgm:t>
    </dgm:pt>
    <dgm:pt modelId="{05AF89E9-85CA-44E6-8F4A-B5421971D8A4}" type="parTrans" cxnId="{58104A15-EC8C-4057-AA13-A2530B18C322}">
      <dgm:prSet/>
      <dgm:spPr/>
      <dgm:t>
        <a:bodyPr/>
        <a:lstStyle/>
        <a:p>
          <a:pPr algn="l"/>
          <a:endParaRPr lang="en-US"/>
        </a:p>
      </dgm:t>
    </dgm:pt>
    <dgm:pt modelId="{6D8D47E3-178D-48A3-88B3-ABCE67F6DA0F}" type="sibTrans" cxnId="{58104A15-EC8C-4057-AA13-A2530B18C322}">
      <dgm:prSet/>
      <dgm:spPr/>
      <dgm:t>
        <a:bodyPr/>
        <a:lstStyle/>
        <a:p>
          <a:pPr algn="l"/>
          <a:endParaRPr lang="en-US"/>
        </a:p>
      </dgm:t>
    </dgm:pt>
    <dgm:pt modelId="{B5CEA615-C9A1-4305-A0C0-6CECCDD97553}">
      <dgm:prSet phldrT="[Text]"/>
      <dgm:spPr/>
      <dgm:t>
        <a:bodyPr/>
        <a:lstStyle/>
        <a:p>
          <a:pPr algn="ctr"/>
          <a:r>
            <a:rPr lang="en-US" dirty="0" smtClean="0">
              <a:latin typeface="Avenir LT Std 65 Medium" panose="020B0603020203020204" pitchFamily="34" charset="0"/>
            </a:rPr>
            <a:t>Bike/</a:t>
          </a:r>
          <a:r>
            <a:rPr lang="en-US" dirty="0" err="1" smtClean="0">
              <a:latin typeface="Avenir LT Std 65 Medium" panose="020B0603020203020204" pitchFamily="34" charset="0"/>
            </a:rPr>
            <a:t>Ped</a:t>
          </a:r>
          <a:r>
            <a:rPr lang="en-US" dirty="0" smtClean="0">
              <a:latin typeface="Avenir LT Std 65 Medium" panose="020B0603020203020204" pitchFamily="34" charset="0"/>
            </a:rPr>
            <a:t> Safety</a:t>
          </a:r>
          <a:endParaRPr lang="en-US" dirty="0">
            <a:latin typeface="Avenir LT Std 65 Medium" panose="020B0603020203020204" pitchFamily="34" charset="0"/>
          </a:endParaRPr>
        </a:p>
      </dgm:t>
    </dgm:pt>
    <dgm:pt modelId="{35488573-C95B-4920-8833-07A33D10BD40}" type="parTrans" cxnId="{FC0779D7-C5EF-42BD-A623-50669C5AFD58}">
      <dgm:prSet/>
      <dgm:spPr/>
      <dgm:t>
        <a:bodyPr/>
        <a:lstStyle/>
        <a:p>
          <a:pPr algn="l"/>
          <a:endParaRPr lang="en-US"/>
        </a:p>
      </dgm:t>
    </dgm:pt>
    <dgm:pt modelId="{F51A97BB-036B-4DD6-9583-4D07E1CA656D}" type="sibTrans" cxnId="{FC0779D7-C5EF-42BD-A623-50669C5AFD58}">
      <dgm:prSet/>
      <dgm:spPr/>
      <dgm:t>
        <a:bodyPr/>
        <a:lstStyle/>
        <a:p>
          <a:pPr algn="l"/>
          <a:endParaRPr lang="en-US"/>
        </a:p>
      </dgm:t>
    </dgm:pt>
    <dgm:pt modelId="{B7C7806B-BB17-4B83-A61B-A34F4FF611AF}">
      <dgm:prSet/>
      <dgm:spPr/>
      <dgm:t>
        <a:bodyPr/>
        <a:lstStyle/>
        <a:p>
          <a:pPr algn="ctr"/>
          <a:r>
            <a:rPr lang="en-US" dirty="0" smtClean="0">
              <a:latin typeface="Avenir LT Std 65 Medium" panose="020B0603020203020204" pitchFamily="34" charset="0"/>
            </a:rPr>
            <a:t>Park &amp; Ride Program</a:t>
          </a:r>
          <a:endParaRPr lang="en-US" dirty="0">
            <a:latin typeface="Avenir LT Std 65 Medium" panose="020B0603020203020204" pitchFamily="34" charset="0"/>
          </a:endParaRPr>
        </a:p>
      </dgm:t>
    </dgm:pt>
    <dgm:pt modelId="{D133DF8A-40D9-4409-AD44-0A3A8F725ADE}" type="parTrans" cxnId="{BAEAC307-4FD7-46D2-A83F-C638EDB0AA3F}">
      <dgm:prSet/>
      <dgm:spPr/>
      <dgm:t>
        <a:bodyPr/>
        <a:lstStyle/>
        <a:p>
          <a:pPr algn="l"/>
          <a:endParaRPr lang="en-US"/>
        </a:p>
      </dgm:t>
    </dgm:pt>
    <dgm:pt modelId="{E5FD44F0-41A6-4752-BDF7-CB2D04F626DD}" type="sibTrans" cxnId="{BAEAC307-4FD7-46D2-A83F-C638EDB0AA3F}">
      <dgm:prSet/>
      <dgm:spPr/>
      <dgm:t>
        <a:bodyPr/>
        <a:lstStyle/>
        <a:p>
          <a:pPr algn="l"/>
          <a:endParaRPr lang="en-US"/>
        </a:p>
      </dgm:t>
    </dgm:pt>
    <dgm:pt modelId="{24A9378D-B1D1-4E90-A83C-5E1D41C05ACB}">
      <dgm:prSet/>
      <dgm:spPr/>
      <dgm:t>
        <a:bodyPr/>
        <a:lstStyle/>
        <a:p>
          <a:pPr algn="ctr"/>
          <a:r>
            <a:rPr lang="en-US" dirty="0" smtClean="0">
              <a:latin typeface="Avenir LT Std 65 Medium" panose="020B0603020203020204" pitchFamily="34" charset="0"/>
            </a:rPr>
            <a:t>Commuter Call Center </a:t>
          </a:r>
          <a:endParaRPr lang="en-US" dirty="0">
            <a:latin typeface="Avenir LT Std 65 Medium" panose="020B0603020203020204" pitchFamily="34" charset="0"/>
          </a:endParaRPr>
        </a:p>
      </dgm:t>
    </dgm:pt>
    <dgm:pt modelId="{ABAF6FE6-6901-467D-9798-FE2AA76D085C}" type="parTrans" cxnId="{E3B8EFFE-0831-4D7B-9361-EB64F3CEBB05}">
      <dgm:prSet/>
      <dgm:spPr/>
      <dgm:t>
        <a:bodyPr/>
        <a:lstStyle/>
        <a:p>
          <a:pPr algn="l"/>
          <a:endParaRPr lang="en-US"/>
        </a:p>
      </dgm:t>
    </dgm:pt>
    <dgm:pt modelId="{C2536D1D-2A45-4CA6-A4B6-3675A688FF89}" type="sibTrans" cxnId="{E3B8EFFE-0831-4D7B-9361-EB64F3CEBB05}">
      <dgm:prSet/>
      <dgm:spPr/>
      <dgm:t>
        <a:bodyPr/>
        <a:lstStyle/>
        <a:p>
          <a:pPr algn="l"/>
          <a:endParaRPr lang="en-US"/>
        </a:p>
      </dgm:t>
    </dgm:pt>
    <dgm:pt modelId="{157E94B3-17A1-455A-A7E0-95E9401F4A96}">
      <dgm:prSet phldrT="[Text]"/>
      <dgm:spPr/>
      <dgm:t>
        <a:bodyPr/>
        <a:lstStyle/>
        <a:p>
          <a:pPr algn="ctr"/>
          <a:r>
            <a:rPr lang="en-US" dirty="0" smtClean="0">
              <a:latin typeface="Avenir LT Std 65 Medium" panose="020B0603020203020204" pitchFamily="34" charset="0"/>
            </a:rPr>
            <a:t>Employer Services</a:t>
          </a:r>
          <a:endParaRPr lang="en-US" baseline="-25000" dirty="0">
            <a:latin typeface="Avenir LT Std 65 Medium" panose="020B0603020203020204" pitchFamily="34" charset="0"/>
          </a:endParaRPr>
        </a:p>
      </dgm:t>
    </dgm:pt>
    <dgm:pt modelId="{424D0A57-8809-4D84-9F79-0F5742316FBF}" type="parTrans" cxnId="{5E0F1D67-E431-4759-A61A-085CE4D48816}">
      <dgm:prSet/>
      <dgm:spPr/>
      <dgm:t>
        <a:bodyPr/>
        <a:lstStyle/>
        <a:p>
          <a:pPr algn="l"/>
          <a:endParaRPr lang="en-US"/>
        </a:p>
      </dgm:t>
    </dgm:pt>
    <dgm:pt modelId="{3BF6E9D6-7630-471A-852D-8D3B16415344}" type="sibTrans" cxnId="{5E0F1D67-E431-4759-A61A-085CE4D48816}">
      <dgm:prSet/>
      <dgm:spPr/>
      <dgm:t>
        <a:bodyPr/>
        <a:lstStyle/>
        <a:p>
          <a:pPr algn="l"/>
          <a:endParaRPr lang="en-US"/>
        </a:p>
      </dgm:t>
    </dgm:pt>
    <dgm:pt modelId="{FCAEACE1-62D4-4880-8B3D-AA75F6091EFF}">
      <dgm:prSet phldrT="[Text]"/>
      <dgm:spPr/>
      <dgm:t>
        <a:bodyPr/>
        <a:lstStyle/>
        <a:p>
          <a:pPr algn="ctr"/>
          <a:r>
            <a:rPr lang="en-US" dirty="0" smtClean="0">
              <a:latin typeface="Avenir LT Std 65 Medium" panose="020B0603020203020204" pitchFamily="34" charset="0"/>
            </a:rPr>
            <a:t>Incentives</a:t>
          </a:r>
          <a:endParaRPr lang="en-US" baseline="-25000" dirty="0">
            <a:latin typeface="Avenir LT Std 65 Medium" panose="020B0603020203020204" pitchFamily="34" charset="0"/>
          </a:endParaRPr>
        </a:p>
      </dgm:t>
    </dgm:pt>
    <dgm:pt modelId="{FA609DA6-602F-4C7D-BEB2-D7120E21E63F}" type="parTrans" cxnId="{DFCAF923-4463-4D59-99D4-5CBAE699B3F4}">
      <dgm:prSet/>
      <dgm:spPr/>
      <dgm:t>
        <a:bodyPr/>
        <a:lstStyle/>
        <a:p>
          <a:endParaRPr lang="en-US"/>
        </a:p>
      </dgm:t>
    </dgm:pt>
    <dgm:pt modelId="{825293DB-7658-4079-AC37-91B542451783}" type="sibTrans" cxnId="{DFCAF923-4463-4D59-99D4-5CBAE699B3F4}">
      <dgm:prSet/>
      <dgm:spPr/>
      <dgm:t>
        <a:bodyPr/>
        <a:lstStyle/>
        <a:p>
          <a:endParaRPr lang="en-US"/>
        </a:p>
      </dgm:t>
    </dgm:pt>
    <dgm:pt modelId="{12D85D3F-5F17-474C-86C9-4D1A918D1C11}" type="pres">
      <dgm:prSet presAssocID="{5283043A-38DD-4822-A96B-60A254C2B085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EEA778-F295-42F2-9F32-C8313C9808DE}" type="pres">
      <dgm:prSet presAssocID="{5283043A-38DD-4822-A96B-60A254C2B085}" presName="ellipse1" presStyleLbl="vennNode1" presStyleIdx="0" presStyleCnt="7" custLinFactNeighborX="351" custLinFactNeighborY="-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D7158-C6C1-4344-8BCC-4F9C03294768}" type="pres">
      <dgm:prSet presAssocID="{5283043A-38DD-4822-A96B-60A254C2B085}" presName="ellipse2" presStyleLbl="vennNode1" presStyleIdx="1" presStyleCnt="7" custLinFactNeighborY="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3C4CC-56C8-4D0C-9FA3-C7FD1D63CFD3}" type="pres">
      <dgm:prSet presAssocID="{5283043A-38DD-4822-A96B-60A254C2B085}" presName="ellipse3" presStyleLbl="vennNode1" presStyleIdx="2" presStyleCnt="7" custLinFactNeighborX="-3416" custLinFactNeighborY="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3ECF3-39D8-4689-AAB0-071A574C5119}" type="pres">
      <dgm:prSet presAssocID="{5283043A-38DD-4822-A96B-60A254C2B085}" presName="ellipse4" presStyleLbl="vennNode1" presStyleIdx="3" presStyleCnt="7" custLinFactNeighborX="-3416" custLinFactNeighborY="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AD50C-7B65-47F2-96C4-3507D9BFFCEB}" type="pres">
      <dgm:prSet presAssocID="{5283043A-38DD-4822-A96B-60A254C2B085}" presName="ellipse5" presStyleLbl="vennNode1" presStyleIdx="4" presStyleCnt="7" custLinFactNeighborX="-4638" custLinFactNeighborY="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B3780-4AAF-4521-9DC5-D27348E5A716}" type="pres">
      <dgm:prSet presAssocID="{5283043A-38DD-4822-A96B-60A254C2B085}" presName="ellipse6" presStyleLbl="vennNode1" presStyleIdx="5" presStyleCnt="7" custLinFactNeighborX="-4638" custLinFactNeighborY="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62136-4746-4652-8EA1-772F9F324B8D}" type="pres">
      <dgm:prSet presAssocID="{5283043A-38DD-4822-A96B-60A254C2B085}" presName="ellipse7" presStyleLbl="vennNode1" presStyleIdx="6" presStyleCnt="7" custLinFactNeighborX="-4638" custLinFactNeighborY="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444731-00B0-48AD-A411-E0961B166307}" type="presOf" srcId="{503F0D63-2C41-4DA7-8398-17DE5D7997A8}" destId="{ADEEA778-F295-42F2-9F32-C8313C9808DE}" srcOrd="0" destOrd="0" presId="urn:microsoft.com/office/officeart/2005/8/layout/rings+Icon"/>
    <dgm:cxn modelId="{475E513D-51D6-4E9F-8999-74765020A97D}" type="presOf" srcId="{5283043A-38DD-4822-A96B-60A254C2B085}" destId="{12D85D3F-5F17-474C-86C9-4D1A918D1C11}" srcOrd="0" destOrd="0" presId="urn:microsoft.com/office/officeart/2005/8/layout/rings+Icon"/>
    <dgm:cxn modelId="{DFCAF923-4463-4D59-99D4-5CBAE699B3F4}" srcId="{5283043A-38DD-4822-A96B-60A254C2B085}" destId="{FCAEACE1-62D4-4880-8B3D-AA75F6091EFF}" srcOrd="3" destOrd="0" parTransId="{FA609DA6-602F-4C7D-BEB2-D7120E21E63F}" sibTransId="{825293DB-7658-4079-AC37-91B542451783}"/>
    <dgm:cxn modelId="{BD5F84FE-69EF-44EA-A9CA-D28B6EFF45BD}" type="presOf" srcId="{FCAEACE1-62D4-4880-8B3D-AA75F6091EFF}" destId="{A003ECF3-39D8-4689-AAB0-071A574C5119}" srcOrd="0" destOrd="0" presId="urn:microsoft.com/office/officeart/2005/8/layout/rings+Icon"/>
    <dgm:cxn modelId="{6E82E61D-D2A1-4AB8-8653-8C328128489A}" type="presOf" srcId="{B5CEA615-C9A1-4305-A0C0-6CECCDD97553}" destId="{F3262136-4746-4652-8EA1-772F9F324B8D}" srcOrd="0" destOrd="0" presId="urn:microsoft.com/office/officeart/2005/8/layout/rings+Icon"/>
    <dgm:cxn modelId="{5E0F1D67-E431-4759-A61A-085CE4D48816}" srcId="{5283043A-38DD-4822-A96B-60A254C2B085}" destId="{157E94B3-17A1-455A-A7E0-95E9401F4A96}" srcOrd="2" destOrd="0" parTransId="{424D0A57-8809-4D84-9F79-0F5742316FBF}" sibTransId="{3BF6E9D6-7630-471A-852D-8D3B16415344}"/>
    <dgm:cxn modelId="{46126078-897E-4705-BEDF-D088660EC3F0}" type="presOf" srcId="{24A9378D-B1D1-4E90-A83C-5E1D41C05ACB}" destId="{9E3D7158-C6C1-4344-8BCC-4F9C03294768}" srcOrd="0" destOrd="0" presId="urn:microsoft.com/office/officeart/2005/8/layout/rings+Icon"/>
    <dgm:cxn modelId="{FC0779D7-C5EF-42BD-A623-50669C5AFD58}" srcId="{5283043A-38DD-4822-A96B-60A254C2B085}" destId="{B5CEA615-C9A1-4305-A0C0-6CECCDD97553}" srcOrd="6" destOrd="0" parTransId="{35488573-C95B-4920-8833-07A33D10BD40}" sibTransId="{F51A97BB-036B-4DD6-9583-4D07E1CA656D}"/>
    <dgm:cxn modelId="{58104A15-EC8C-4057-AA13-A2530B18C322}" srcId="{5283043A-38DD-4822-A96B-60A254C2B085}" destId="{E26C6880-404C-4BA4-8D5C-3574A814E709}" srcOrd="5" destOrd="0" parTransId="{05AF89E9-85CA-44E6-8F4A-B5421971D8A4}" sibTransId="{6D8D47E3-178D-48A3-88B3-ABCE67F6DA0F}"/>
    <dgm:cxn modelId="{F6D7859C-92AB-4100-B3EB-A0A5B537E2D0}" type="presOf" srcId="{E26C6880-404C-4BA4-8D5C-3574A814E709}" destId="{543B3780-4AAF-4521-9DC5-D27348E5A716}" srcOrd="0" destOrd="0" presId="urn:microsoft.com/office/officeart/2005/8/layout/rings+Icon"/>
    <dgm:cxn modelId="{86791254-64B7-4C57-86D8-006117CD71A4}" srcId="{5283043A-38DD-4822-A96B-60A254C2B085}" destId="{503F0D63-2C41-4DA7-8398-17DE5D7997A8}" srcOrd="0" destOrd="0" parTransId="{F27DB22A-1E0A-4AE8-966E-B640475A4C90}" sibTransId="{B6BEB907-2066-450C-B60A-3E8FF1EC6399}"/>
    <dgm:cxn modelId="{BAEAC307-4FD7-46D2-A83F-C638EDB0AA3F}" srcId="{5283043A-38DD-4822-A96B-60A254C2B085}" destId="{B7C7806B-BB17-4B83-A61B-A34F4FF611AF}" srcOrd="4" destOrd="0" parTransId="{D133DF8A-40D9-4409-AD44-0A3A8F725ADE}" sibTransId="{E5FD44F0-41A6-4752-BDF7-CB2D04F626DD}"/>
    <dgm:cxn modelId="{E3B8EFFE-0831-4D7B-9361-EB64F3CEBB05}" srcId="{5283043A-38DD-4822-A96B-60A254C2B085}" destId="{24A9378D-B1D1-4E90-A83C-5E1D41C05ACB}" srcOrd="1" destOrd="0" parTransId="{ABAF6FE6-6901-467D-9798-FE2AA76D085C}" sibTransId="{C2536D1D-2A45-4CA6-A4B6-3675A688FF89}"/>
    <dgm:cxn modelId="{40B66B7A-92DF-416B-8312-9BDFF4281D63}" type="presOf" srcId="{B7C7806B-BB17-4B83-A61B-A34F4FF611AF}" destId="{258AD50C-7B65-47F2-96C4-3507D9BFFCEB}" srcOrd="0" destOrd="0" presId="urn:microsoft.com/office/officeart/2005/8/layout/rings+Icon"/>
    <dgm:cxn modelId="{9FFEBAB6-51B9-4AE2-B19F-86360345254E}" type="presOf" srcId="{157E94B3-17A1-455A-A7E0-95E9401F4A96}" destId="{1793C4CC-56C8-4D0C-9FA3-C7FD1D63CFD3}" srcOrd="0" destOrd="0" presId="urn:microsoft.com/office/officeart/2005/8/layout/rings+Icon"/>
    <dgm:cxn modelId="{0E7A9102-D06F-432B-BD46-F10108EC7E05}" type="presParOf" srcId="{12D85D3F-5F17-474C-86C9-4D1A918D1C11}" destId="{ADEEA778-F295-42F2-9F32-C8313C9808DE}" srcOrd="0" destOrd="0" presId="urn:microsoft.com/office/officeart/2005/8/layout/rings+Icon"/>
    <dgm:cxn modelId="{2973BB48-E044-4F32-8F2B-4037410963EF}" type="presParOf" srcId="{12D85D3F-5F17-474C-86C9-4D1A918D1C11}" destId="{9E3D7158-C6C1-4344-8BCC-4F9C03294768}" srcOrd="1" destOrd="0" presId="urn:microsoft.com/office/officeart/2005/8/layout/rings+Icon"/>
    <dgm:cxn modelId="{9044AB9D-9D8E-4F5A-B056-0264AEB973F6}" type="presParOf" srcId="{12D85D3F-5F17-474C-86C9-4D1A918D1C11}" destId="{1793C4CC-56C8-4D0C-9FA3-C7FD1D63CFD3}" srcOrd="2" destOrd="0" presId="urn:microsoft.com/office/officeart/2005/8/layout/rings+Icon"/>
    <dgm:cxn modelId="{9E2A93E2-BF5E-4E00-A7AC-E1D7036F43B0}" type="presParOf" srcId="{12D85D3F-5F17-474C-86C9-4D1A918D1C11}" destId="{A003ECF3-39D8-4689-AAB0-071A574C5119}" srcOrd="3" destOrd="0" presId="urn:microsoft.com/office/officeart/2005/8/layout/rings+Icon"/>
    <dgm:cxn modelId="{442F515A-65F3-4E05-B1A9-EEBE72A41111}" type="presParOf" srcId="{12D85D3F-5F17-474C-86C9-4D1A918D1C11}" destId="{258AD50C-7B65-47F2-96C4-3507D9BFFCEB}" srcOrd="4" destOrd="0" presId="urn:microsoft.com/office/officeart/2005/8/layout/rings+Icon"/>
    <dgm:cxn modelId="{923736CA-7A72-45D9-A024-676C740AABE0}" type="presParOf" srcId="{12D85D3F-5F17-474C-86C9-4D1A918D1C11}" destId="{543B3780-4AAF-4521-9DC5-D27348E5A716}" srcOrd="5" destOrd="0" presId="urn:microsoft.com/office/officeart/2005/8/layout/rings+Icon"/>
    <dgm:cxn modelId="{0250A834-3742-4782-8FB0-CA776923C331}" type="presParOf" srcId="{12D85D3F-5F17-474C-86C9-4D1A918D1C11}" destId="{F3262136-4746-4652-8EA1-772F9F324B8D}" srcOrd="6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EA778-F295-42F2-9F32-C8313C9808DE}">
      <dsp:nvSpPr>
        <dsp:cNvPr id="0" name=""/>
        <dsp:cNvSpPr/>
      </dsp:nvSpPr>
      <dsp:spPr>
        <a:xfrm>
          <a:off x="6181" y="344954"/>
          <a:ext cx="1761097" cy="17611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LT Std 65 Medium" panose="020B0603020203020204" pitchFamily="34" charset="0"/>
            </a:rPr>
            <a:t>Ridematching </a:t>
          </a:r>
          <a:endParaRPr lang="en-US" sz="1400" kern="1200" dirty="0">
            <a:latin typeface="Avenir LT Std 65 Medium" panose="020B0603020203020204" pitchFamily="34" charset="0"/>
          </a:endParaRPr>
        </a:p>
      </dsp:txBody>
      <dsp:txXfrm>
        <a:off x="264088" y="602865"/>
        <a:ext cx="1245283" cy="1245305"/>
      </dsp:txXfrm>
    </dsp:sp>
    <dsp:sp modelId="{9E3D7158-C6C1-4344-8BCC-4F9C03294768}">
      <dsp:nvSpPr>
        <dsp:cNvPr id="0" name=""/>
        <dsp:cNvSpPr/>
      </dsp:nvSpPr>
      <dsp:spPr>
        <a:xfrm>
          <a:off x="901710" y="1659336"/>
          <a:ext cx="1761097" cy="17611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633482"/>
                <a:satOff val="-6796"/>
                <a:lumOff val="16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633482"/>
                <a:satOff val="-6796"/>
                <a:lumOff val="16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633482"/>
                <a:satOff val="-6796"/>
                <a:lumOff val="16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LT Std 65 Medium" panose="020B0603020203020204" pitchFamily="34" charset="0"/>
            </a:rPr>
            <a:t>Commuter Call Center </a:t>
          </a:r>
          <a:endParaRPr lang="en-US" sz="1400" kern="1200" dirty="0">
            <a:latin typeface="Avenir LT Std 65 Medium" panose="020B0603020203020204" pitchFamily="34" charset="0"/>
          </a:endParaRPr>
        </a:p>
      </dsp:txBody>
      <dsp:txXfrm>
        <a:off x="1159617" y="1917247"/>
        <a:ext cx="1245283" cy="1245305"/>
      </dsp:txXfrm>
    </dsp:sp>
    <dsp:sp modelId="{1793C4CC-56C8-4D0C-9FA3-C7FD1D63CFD3}">
      <dsp:nvSpPr>
        <dsp:cNvPr id="0" name=""/>
        <dsp:cNvSpPr/>
      </dsp:nvSpPr>
      <dsp:spPr>
        <a:xfrm>
          <a:off x="1743979" y="363481"/>
          <a:ext cx="1761097" cy="17611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LT Std 65 Medium" panose="020B0603020203020204" pitchFamily="34" charset="0"/>
            </a:rPr>
            <a:t>Employer Services</a:t>
          </a:r>
          <a:endParaRPr lang="en-US" sz="1400" kern="1200" baseline="-25000" dirty="0">
            <a:latin typeface="Avenir LT Std 65 Medium" panose="020B0603020203020204" pitchFamily="34" charset="0"/>
          </a:endParaRPr>
        </a:p>
      </dsp:txBody>
      <dsp:txXfrm>
        <a:off x="2001886" y="621392"/>
        <a:ext cx="1245283" cy="1245305"/>
      </dsp:txXfrm>
    </dsp:sp>
    <dsp:sp modelId="{A003ECF3-39D8-4689-AAB0-071A574C5119}">
      <dsp:nvSpPr>
        <dsp:cNvPr id="0" name=""/>
        <dsp:cNvSpPr/>
      </dsp:nvSpPr>
      <dsp:spPr>
        <a:xfrm>
          <a:off x="2645690" y="1659336"/>
          <a:ext cx="1761097" cy="17611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LT Std 65 Medium" panose="020B0603020203020204" pitchFamily="34" charset="0"/>
            </a:rPr>
            <a:t>Incentives</a:t>
          </a:r>
          <a:endParaRPr lang="en-US" sz="1400" kern="1200" baseline="-25000" dirty="0">
            <a:latin typeface="Avenir LT Std 65 Medium" panose="020B0603020203020204" pitchFamily="34" charset="0"/>
          </a:endParaRPr>
        </a:p>
      </dsp:txBody>
      <dsp:txXfrm>
        <a:off x="2903597" y="1917247"/>
        <a:ext cx="1245283" cy="1245305"/>
      </dsp:txXfrm>
    </dsp:sp>
    <dsp:sp modelId="{258AD50C-7B65-47F2-96C4-3507D9BFFCEB}">
      <dsp:nvSpPr>
        <dsp:cNvPr id="0" name=""/>
        <dsp:cNvSpPr/>
      </dsp:nvSpPr>
      <dsp:spPr>
        <a:xfrm>
          <a:off x="3526598" y="363481"/>
          <a:ext cx="1761097" cy="17611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LT Std 65 Medium" panose="020B0603020203020204" pitchFamily="34" charset="0"/>
            </a:rPr>
            <a:t>Park &amp; Ride Program</a:t>
          </a:r>
          <a:endParaRPr lang="en-US" sz="1400" kern="1200" dirty="0">
            <a:latin typeface="Avenir LT Std 65 Medium" panose="020B0603020203020204" pitchFamily="34" charset="0"/>
          </a:endParaRPr>
        </a:p>
      </dsp:txBody>
      <dsp:txXfrm>
        <a:off x="3784505" y="621392"/>
        <a:ext cx="1245283" cy="1245305"/>
      </dsp:txXfrm>
    </dsp:sp>
    <dsp:sp modelId="{543B3780-4AAF-4521-9DC5-D27348E5A716}">
      <dsp:nvSpPr>
        <dsp:cNvPr id="0" name=""/>
        <dsp:cNvSpPr/>
      </dsp:nvSpPr>
      <dsp:spPr>
        <a:xfrm>
          <a:off x="4428309" y="1659336"/>
          <a:ext cx="1761097" cy="17611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8167408"/>
                <a:satOff val="-33981"/>
                <a:lumOff val="80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8167408"/>
                <a:satOff val="-33981"/>
                <a:lumOff val="80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8167408"/>
                <a:satOff val="-33981"/>
                <a:lumOff val="80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LT Std 65 Medium" panose="020B0603020203020204" pitchFamily="34" charset="0"/>
            </a:rPr>
            <a:t>Transit Training</a:t>
          </a:r>
          <a:endParaRPr lang="en-US" sz="1400" kern="1200" dirty="0">
            <a:latin typeface="Avenir LT Std 65 Medium" panose="020B0603020203020204" pitchFamily="34" charset="0"/>
          </a:endParaRPr>
        </a:p>
      </dsp:txBody>
      <dsp:txXfrm>
        <a:off x="4686216" y="1917247"/>
        <a:ext cx="1245283" cy="1245305"/>
      </dsp:txXfrm>
    </dsp:sp>
    <dsp:sp modelId="{F3262136-4746-4652-8EA1-772F9F324B8D}">
      <dsp:nvSpPr>
        <dsp:cNvPr id="0" name=""/>
        <dsp:cNvSpPr/>
      </dsp:nvSpPr>
      <dsp:spPr>
        <a:xfrm>
          <a:off x="5330737" y="363481"/>
          <a:ext cx="1761097" cy="17611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LT Std 65 Medium" panose="020B0603020203020204" pitchFamily="34" charset="0"/>
            </a:rPr>
            <a:t>Bike/</a:t>
          </a:r>
          <a:r>
            <a:rPr lang="en-US" sz="1400" kern="1200" dirty="0" err="1" smtClean="0">
              <a:latin typeface="Avenir LT Std 65 Medium" panose="020B0603020203020204" pitchFamily="34" charset="0"/>
            </a:rPr>
            <a:t>Ped</a:t>
          </a:r>
          <a:r>
            <a:rPr lang="en-US" sz="1400" kern="1200" dirty="0" smtClean="0">
              <a:latin typeface="Avenir LT Std 65 Medium" panose="020B0603020203020204" pitchFamily="34" charset="0"/>
            </a:rPr>
            <a:t> Safety</a:t>
          </a:r>
          <a:endParaRPr lang="en-US" sz="1400" kern="1200" dirty="0">
            <a:latin typeface="Avenir LT Std 65 Medium" panose="020B0603020203020204" pitchFamily="34" charset="0"/>
          </a:endParaRPr>
        </a:p>
      </dsp:txBody>
      <dsp:txXfrm>
        <a:off x="5588644" y="621392"/>
        <a:ext cx="1245283" cy="1245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607edb29e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607edb29e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930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1c8b45df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1c8b45df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770f02be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770f02be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770f02be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770f02be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770f02be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770f02be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770f02be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770f02be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2B71-DB20-48BA-B2F8-6C5A6D389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984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Service must remain within the pilot boundary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07878E-6AAE-4AD0-89AD-5D5FF2D9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71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PSTA perspective</a:t>
            </a:r>
            <a:r>
              <a:rPr lang="en-US" baseline="0" dirty="0"/>
              <a:t> – higher </a:t>
            </a:r>
          </a:p>
          <a:p>
            <a:r>
              <a:rPr lang="en-US" baseline="0" dirty="0"/>
              <a:t>Lessons learned – Some of the goals of the late shift program were based on experience with Direct Connect.   Turns out to be a different market which affected popularity and demand; also geographical area whole county versus constrained = longer trips and higher trip costs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07878E-6AAE-4AD0-89AD-5D5FF2D9CB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68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607edb29e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607edb29e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4770f02b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4770f02b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770f02be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770f02be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770f02b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770f02b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770f02be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770f02be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770f02be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770f02be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770f02be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770f02be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7775cfb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7775cfb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7670" y="0"/>
            <a:ext cx="6857014" cy="5143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2"/>
          <p:cNvCxnSpPr/>
          <p:nvPr/>
        </p:nvCxnSpPr>
        <p:spPr>
          <a:xfrm>
            <a:off x="8689425" y="-151525"/>
            <a:ext cx="0" cy="4815900"/>
          </a:xfrm>
          <a:prstGeom prst="straightConnector1">
            <a:avLst/>
          </a:prstGeom>
          <a:noFill/>
          <a:ln w="19050" cap="flat" cmpd="sng">
            <a:solidFill>
              <a:srgbClr val="D2DE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6064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2"/>
          <p:cNvCxnSpPr/>
          <p:nvPr/>
        </p:nvCxnSpPr>
        <p:spPr>
          <a:xfrm>
            <a:off x="-165675" y="4664375"/>
            <a:ext cx="8855100" cy="0"/>
          </a:xfrm>
          <a:prstGeom prst="straightConnector1">
            <a:avLst/>
          </a:prstGeom>
          <a:noFill/>
          <a:ln w="19050" cap="flat" cmpd="sng">
            <a:solidFill>
              <a:srgbClr val="D2DE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43475" y="1621900"/>
            <a:ext cx="34737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43475" y="3977731"/>
            <a:ext cx="34737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39" y="1253359"/>
            <a:ext cx="7886700" cy="1892601"/>
          </a:xfrm>
        </p:spPr>
        <p:txBody>
          <a:bodyPr anchor="b">
            <a:normAutofit/>
          </a:bodyPr>
          <a:lstStyle>
            <a:lvl1pPr>
              <a:defRPr sz="40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839" y="3166201"/>
            <a:ext cx="7886700" cy="112514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83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81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320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2998" y="1175430"/>
            <a:ext cx="4265829" cy="230808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72916" y="3608786"/>
            <a:ext cx="4266009" cy="774029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3684A"/>
                </a:solidFill>
              </a:defRPr>
            </a:lvl1pPr>
          </a:lstStyle>
          <a:p>
            <a:pPr lvl="0"/>
            <a:r>
              <a:rPr lang="en-US" dirty="0"/>
              <a:t>name@usf.edu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59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8882"/>
            <a:ext cx="8469630" cy="528066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21701"/>
            <a:ext cx="4925139" cy="3013816"/>
          </a:xfrm>
        </p:spPr>
        <p:txBody>
          <a:bodyPr>
            <a:normAutofit/>
          </a:bodyPr>
          <a:lstStyle>
            <a:lvl1pPr>
              <a:buClr>
                <a:srgbClr val="03684A"/>
              </a:buClr>
              <a:defRPr sz="2100"/>
            </a:lvl1pPr>
            <a:lvl2pPr marL="600075" indent="-257175">
              <a:buClr>
                <a:srgbClr val="03684A"/>
              </a:buClr>
              <a:buFont typeface="Arial" panose="020B0604020202020204" pitchFamily="34" charset="0"/>
              <a:buChar char="•"/>
              <a:defRPr sz="2100"/>
            </a:lvl2pPr>
            <a:lvl3pPr marL="942975" indent="-257175">
              <a:buClr>
                <a:srgbClr val="03684A"/>
              </a:buClr>
              <a:buFont typeface="Calibri" panose="020F0502020204030204" pitchFamily="34" charset="0"/>
              <a:buChar char="◦"/>
              <a:defRPr sz="2100"/>
            </a:lvl3pPr>
            <a:lvl4pPr marL="1243013" indent="-214313">
              <a:buClr>
                <a:srgbClr val="03684A"/>
              </a:buClr>
              <a:buFont typeface="Calibri" panose="020F0502020204030204" pitchFamily="34" charset="0"/>
              <a:buChar char="▫"/>
              <a:defRPr sz="2100"/>
            </a:lvl4pPr>
            <a:lvl5pPr marL="1585913" indent="-214313">
              <a:buClr>
                <a:srgbClr val="03684A"/>
              </a:buClr>
              <a:buFont typeface="Calibri" panose="020F0502020204030204" pitchFamily="34" charset="0"/>
              <a:buChar char="̶"/>
              <a:defRPr sz="2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323594"/>
            <a:ext cx="3231833" cy="301381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1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8882"/>
            <a:ext cx="8469630" cy="528066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323594"/>
            <a:ext cx="4924044" cy="292710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323594"/>
            <a:ext cx="3230118" cy="292710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127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41D0-B595-442D-83B7-5ED4FED7F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AB05D-56B2-4C0D-B684-726601026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3226-3025-4F70-B206-0208EBA27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144-A1AE-4E82-8B2A-F5173881D3CD}" type="datetime1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A167F-C6F2-4089-9F0F-1FC22E6E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E58B4-1775-48DE-9D49-EBC9670F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69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BA5B-62FF-4A39-AC45-01B02D21E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2B0FD-21B3-40A6-AE79-A2331D8C1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912CA-6E64-403C-99DC-1BAF863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94A6-5987-4F39-9DCA-711B962EEF2B}" type="datetime1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F34F1-E617-48B2-96BC-A5B1FCF0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2F93D-6466-4279-A0BD-5725640B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308E-C1FF-4B2C-AFB8-B97438F4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C1629-95DC-4AEE-8149-C6F7047B9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2DC32-6ADB-46FF-B3A6-DE1755BF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A001-5B6F-41E4-8DB2-C055252A1F43}" type="datetime1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3806A-AFF1-47D7-AFA5-B3B85255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72F3-F660-4260-8CC0-D3D0E56C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C695-DB5A-40CF-96D8-64852C75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03DB5-E559-458B-9CCF-66B755CE9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CBE99-E9C1-43C0-AD10-C1CE4224D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AD59D-C2B5-4893-835C-F2B5CDE51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7188-BC3E-4733-B683-5C71B92DC79D}" type="datetime1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BCF21-CCFD-43A8-9F3F-49DAB12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9BDBD-5EE9-49BF-9C3B-4D5FDA3C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plit slide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1532" y="-79050"/>
            <a:ext cx="7008496" cy="525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32950" y="-79050"/>
            <a:ext cx="4605000" cy="534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461150" y="406500"/>
            <a:ext cx="0" cy="5077200"/>
          </a:xfrm>
          <a:prstGeom prst="straightConnector1">
            <a:avLst/>
          </a:prstGeom>
          <a:noFill/>
          <a:ln w="19050" cap="flat" cmpd="sng">
            <a:solidFill>
              <a:srgbClr val="D2DE3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461150" y="406500"/>
            <a:ext cx="8855100" cy="0"/>
          </a:xfrm>
          <a:prstGeom prst="straightConnector1">
            <a:avLst/>
          </a:prstGeom>
          <a:noFill/>
          <a:ln w="19050" cap="flat" cmpd="sng">
            <a:solidFill>
              <a:srgbClr val="D2DE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94850" y="768125"/>
            <a:ext cx="3366300" cy="10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577BBD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794850" y="1923650"/>
            <a:ext cx="3366300" cy="29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spcBef>
                <a:spcPts val="1000"/>
              </a:spcBef>
              <a:spcAft>
                <a:spcPts val="100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F207-45F2-4975-B59A-8CD2E905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82A18-FFFE-4D6A-A6D9-D45FE722A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1E187-D9A2-4150-A255-FD7A886C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F3E46-AE84-4939-BE89-9538F5EA9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E4E560-8BDF-491E-9069-2C1DB8D5D0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AF3F3-9BBA-4621-9613-68524776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501C0-0935-41C6-A2CC-2C6404EF8860}" type="datetime1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B8CCB1-6393-4328-8E13-07E4EE8B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F0734-29B2-42C5-B211-2070D9D8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5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C58B-78CA-4B01-BC93-9A2D359D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A0BD8-D399-4547-9A89-8FE49CBD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972F-A7C1-4F92-BC84-37C5DC1186BA}" type="datetime1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D4E20-DBA7-488B-8171-4FA0B8D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F1CDF-1C0B-44B5-B42F-ADA3BF39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68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CDB1A-363C-44B7-A80B-880DB8D9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4F1C-B4E1-4EA7-91CD-C7C4E967AFA8}" type="datetime1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8A954-D64E-4BBD-A745-2D63405A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25DB4-1472-4456-B0DE-261BA881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8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6CE1-3724-4D87-8418-E4F13551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88E03-9627-4B8B-A525-0DF5CFB66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6C5B4-7179-4DBE-A97F-CB1D5543D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D5DE8-213A-417B-A16C-BDD91889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56AB-341A-4CB0-B902-ECE8663C669A}" type="datetime1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5D167-E7C4-41EB-BDB8-5E41791B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FE698-2794-4914-918A-3200F764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01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E4C3-A515-4F68-A2E7-287B55EA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9B9822-5EE3-4420-ACD4-711ABEC4E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1DDA3-83CE-4648-9249-2921A7EAE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79C73-7AAC-496B-A8C9-CFC4B489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72DA-1780-459A-B319-EA9C519C7095}" type="datetime1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70849-A66E-472C-B26C-C2465A0E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27E1A-A98C-4F45-972A-D38A4F42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72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2861-34E8-4592-8A42-CA8B6D8A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742F2-E0E4-4959-AA9D-BB1F6139A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F064-6049-47A3-85D2-0209CE734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B927-69EE-4ABD-82BD-060817652813}" type="datetime1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C38EA-D764-4986-BA34-F6F0F601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E0CCD-AF81-4FCE-B62D-BC184C99F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01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D4C93-BE9C-4C1B-BABF-57CC4F5E5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448D5-95D9-4A70-ABB5-02B8F0BEA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CD915-B848-4546-AD49-47CEF2FE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F3D5-94AA-4320-B6D0-0EA0E14AD766}" type="datetime1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CF135-0F9F-4E50-A4D0-4DE7780E3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389FF-C483-4F5C-BF0A-6F48A352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00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2400" y="1597819"/>
            <a:ext cx="8839200" cy="1102519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2914650"/>
            <a:ext cx="6400800" cy="1200150"/>
          </a:xfrm>
        </p:spPr>
        <p:txBody>
          <a:bodyPr/>
          <a:lstStyle>
            <a:lvl1pPr marL="0" indent="0" algn="ctr">
              <a:buFontTx/>
              <a:buNone/>
              <a:defRPr sz="2200" baseline="0"/>
            </a:lvl1pPr>
          </a:lstStyle>
          <a:p>
            <a:r>
              <a:rPr lang="en-US" dirty="0"/>
              <a:t>Meeting Name, Date, Location, etc.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380325" y="41148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j-lt"/>
              </a:rPr>
              <a:t>Pinellas Suncoast Transit Authority (PSTA)</a:t>
            </a:r>
          </a:p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j-lt"/>
              </a:rPr>
              <a:t>St. Petersburg, Florida</a:t>
            </a:r>
          </a:p>
          <a:p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4914900"/>
            <a:ext cx="24384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0697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00100"/>
            <a:ext cx="8839200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839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4914900"/>
            <a:ext cx="24384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4914900"/>
            <a:ext cx="609600" cy="228600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06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con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800100"/>
            <a:ext cx="8839200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19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49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61075" y="768125"/>
            <a:ext cx="7427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577BBD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561075" y="1998350"/>
            <a:ext cx="7427400" cy="22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2"/>
          </p:nvPr>
        </p:nvSpPr>
        <p:spPr>
          <a:xfrm>
            <a:off x="561075" y="1346500"/>
            <a:ext cx="74274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4914900"/>
            <a:ext cx="609600" cy="228600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4914900"/>
            <a:ext cx="24384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32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00100"/>
            <a:ext cx="4343400" cy="394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4343400" cy="394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839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4914900"/>
            <a:ext cx="609600" cy="228600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4914900"/>
            <a:ext cx="24384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9149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37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00100"/>
            <a:ext cx="43449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314450"/>
            <a:ext cx="4344988" cy="3429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00100"/>
            <a:ext cx="43465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14450"/>
            <a:ext cx="4346575" cy="3429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839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4914900"/>
            <a:ext cx="609600" cy="228600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4914900"/>
            <a:ext cx="24384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9149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46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04787"/>
            <a:ext cx="3313113" cy="4238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085851"/>
            <a:ext cx="5410200" cy="3657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628651"/>
            <a:ext cx="3313113" cy="4114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4914900"/>
            <a:ext cx="609600" cy="228600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4914900"/>
            <a:ext cx="24384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9149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88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543300"/>
            <a:ext cx="5486400" cy="400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43350"/>
            <a:ext cx="5486400" cy="800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4914900"/>
            <a:ext cx="609600" cy="228600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4914900"/>
            <a:ext cx="24384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914900"/>
            <a:ext cx="2895600" cy="2286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1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49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561075" y="768125"/>
            <a:ext cx="7427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577BBD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561075" y="1998350"/>
            <a:ext cx="3359700" cy="22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2"/>
          </p:nvPr>
        </p:nvSpPr>
        <p:spPr>
          <a:xfrm>
            <a:off x="561075" y="1346500"/>
            <a:ext cx="33597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3"/>
          </p:nvPr>
        </p:nvSpPr>
        <p:spPr>
          <a:xfrm>
            <a:off x="4100459" y="1998350"/>
            <a:ext cx="3359700" cy="22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●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1200"/>
              <a:buFont typeface="Roboto"/>
              <a:buChar char="○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Clr>
                <a:srgbClr val="293D71"/>
              </a:buClr>
              <a:buSzPts val="1200"/>
              <a:buFont typeface="Roboto"/>
              <a:buChar char="■"/>
              <a:defRPr sz="12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4"/>
          </p:nvPr>
        </p:nvSpPr>
        <p:spPr>
          <a:xfrm>
            <a:off x="4100459" y="1346500"/>
            <a:ext cx="33597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301331"/>
            <a:ext cx="6858000" cy="1790700"/>
          </a:xfrm>
        </p:spPr>
        <p:txBody>
          <a:bodyPr anchor="b"/>
          <a:lstStyle>
            <a:lvl1pPr algn="ctr">
              <a:defRPr sz="4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61087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895" y="4546546"/>
            <a:ext cx="2057400" cy="273844"/>
          </a:xfrm>
        </p:spPr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77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65860"/>
            <a:ext cx="8469630" cy="33261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3684A"/>
              </a:buClr>
              <a:defRPr sz="2550"/>
            </a:lvl1pPr>
            <a:lvl2pPr marL="600075" indent="-257175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2400"/>
            </a:lvl2pPr>
            <a:lvl3pPr marL="942975" indent="-257175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2250"/>
            </a:lvl3pPr>
            <a:lvl4pPr marL="1243013" indent="-214313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100"/>
            </a:lvl4pPr>
            <a:lvl5pPr marL="1585913" indent="-214313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19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98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165860"/>
            <a:ext cx="4114800" cy="33261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3684A"/>
              </a:buClr>
              <a:defRPr sz="2550"/>
            </a:lvl1pPr>
            <a:lvl2pPr marL="600075" indent="-257175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2400"/>
            </a:lvl2pPr>
            <a:lvl3pPr marL="942975" indent="-257175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2250"/>
            </a:lvl3pPr>
            <a:lvl4pPr marL="1243013" indent="-214313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100"/>
            </a:lvl4pPr>
            <a:lvl5pPr marL="1585913" indent="-214313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19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165860"/>
            <a:ext cx="4114800" cy="332613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Clr>
                <a:srgbClr val="03684A"/>
              </a:buClr>
              <a:buFont typeface="Wingdings" panose="05000000000000000000" pitchFamily="2" charset="2"/>
              <a:buChar char="§"/>
              <a:defRPr sz="2550"/>
            </a:lvl1pPr>
            <a:lvl2pPr marL="685800" indent="-342900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2400"/>
            </a:lvl2pPr>
            <a:lvl3pPr marL="10287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2250"/>
            </a:lvl3pPr>
            <a:lvl4pPr marL="13716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100"/>
            </a:lvl4pPr>
            <a:lvl5pPr marL="17145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19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91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8882"/>
            <a:ext cx="8469630" cy="5280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087356"/>
            <a:ext cx="4114800" cy="617934"/>
          </a:xfrm>
        </p:spPr>
        <p:txBody>
          <a:bodyPr anchor="b">
            <a:norm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87356"/>
            <a:ext cx="4114800" cy="617934"/>
          </a:xfrm>
        </p:spPr>
        <p:txBody>
          <a:bodyPr anchor="b">
            <a:norm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F587-D48E-4F0D-A39C-5AB282297A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42900" y="1868805"/>
            <a:ext cx="4114800" cy="25288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3684A"/>
              </a:buClr>
              <a:defRPr sz="2550"/>
            </a:lvl1pPr>
            <a:lvl2pPr marL="600075" indent="-257175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2400"/>
            </a:lvl2pPr>
            <a:lvl3pPr marL="942975" indent="-257175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2250"/>
            </a:lvl3pPr>
            <a:lvl4pPr marL="1243013" indent="-214313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100"/>
            </a:lvl4pPr>
            <a:lvl5pPr marL="1585913" indent="-214313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19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68805"/>
            <a:ext cx="4114800" cy="2528888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Clr>
                <a:srgbClr val="03684A"/>
              </a:buClr>
              <a:buFont typeface="Wingdings" panose="05000000000000000000" pitchFamily="2" charset="2"/>
              <a:buChar char="§"/>
              <a:defRPr sz="2550"/>
            </a:lvl1pPr>
            <a:lvl2pPr marL="685800" indent="-342900">
              <a:lnSpc>
                <a:spcPct val="100000"/>
              </a:lnSpc>
              <a:buClr>
                <a:srgbClr val="03684A"/>
              </a:buClr>
              <a:buFont typeface="Arial" panose="020B0604020202020204" pitchFamily="34" charset="0"/>
              <a:buChar char="•"/>
              <a:defRPr sz="2400"/>
            </a:lvl2pPr>
            <a:lvl3pPr marL="10287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◦"/>
              <a:defRPr sz="2250"/>
            </a:lvl3pPr>
            <a:lvl4pPr marL="13716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▫"/>
              <a:defRPr sz="2100"/>
            </a:lvl4pPr>
            <a:lvl5pPr marL="1714500" indent="-342900">
              <a:lnSpc>
                <a:spcPct val="100000"/>
              </a:lnSpc>
              <a:buClr>
                <a:srgbClr val="03684A"/>
              </a:buClr>
              <a:buFont typeface="Calibri" panose="020F0502020204030204" pitchFamily="34" charset="0"/>
              <a:buChar char="̶"/>
              <a:defRPr sz="19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272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1561"/>
            <a:ext cx="8469630" cy="528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66567"/>
            <a:ext cx="8469630" cy="332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4767263"/>
            <a:ext cx="4163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513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3684A"/>
                </a:solidFill>
              </a:defRPr>
            </a:lvl1pPr>
          </a:lstStyle>
          <a:p>
            <a:fld id="{561BF587-D48E-4F0D-A39C-5AB282297A3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47269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3684A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marR="0" indent="-257175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marR="0" indent="-257175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marR="0" indent="-214313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marR="0" indent="-214313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3DCCB-BBF4-41DF-B089-14D20693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C67E1-3CC4-4881-B35B-D1548ED60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C79BE-9C49-479E-9415-6C6C9A15A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833E8-FC29-47E6-97BD-DB01D39CA391}" type="datetime1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2DCD-5706-4DF5-AAE7-1F5F73640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997A2-9C36-4AAC-BC6B-B0EE37F26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B520-8A5A-46E2-B6F8-13ADD0906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1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839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00100"/>
            <a:ext cx="8839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4914900"/>
            <a:ext cx="609600" cy="228600"/>
          </a:xfrm>
          <a:prstGeom prst="rect">
            <a:avLst/>
          </a:prstGeom>
          <a:ln/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BA8C3BCC-64EB-4353-BACF-0EA6E19D85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3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mp"/><Relationship Id="rId3" Type="http://schemas.openxmlformats.org/officeDocument/2006/relationships/image" Target="../media/image29.png"/><Relationship Id="rId7" Type="http://schemas.openxmlformats.org/officeDocument/2006/relationships/image" Target="../media/image34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11" Type="http://schemas.openxmlformats.org/officeDocument/2006/relationships/image" Target="../media/image60.JPG"/><Relationship Id="rId5" Type="http://schemas.openxmlformats.org/officeDocument/2006/relationships/image" Target="../media/image46.png"/><Relationship Id="rId10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6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11" Type="http://schemas.openxmlformats.org/officeDocument/2006/relationships/image" Target="../media/image65.png"/><Relationship Id="rId5" Type="http://schemas.openxmlformats.org/officeDocument/2006/relationships/image" Target="../media/image45.png"/><Relationship Id="rId10" Type="http://schemas.openxmlformats.org/officeDocument/2006/relationships/image" Target="../media/image64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7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11" Type="http://schemas.openxmlformats.org/officeDocument/2006/relationships/image" Target="../media/image69.jpeg"/><Relationship Id="rId5" Type="http://schemas.openxmlformats.org/officeDocument/2006/relationships/image" Target="../media/image46.png"/><Relationship Id="rId10" Type="http://schemas.openxmlformats.org/officeDocument/2006/relationships/image" Target="../media/image68.png"/><Relationship Id="rId4" Type="http://schemas.openxmlformats.org/officeDocument/2006/relationships/image" Target="../media/image45.png"/><Relationship Id="rId9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41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jpeg"/><Relationship Id="rId11" Type="http://schemas.openxmlformats.org/officeDocument/2006/relationships/image" Target="../media/image81.JPG"/><Relationship Id="rId5" Type="http://schemas.openxmlformats.org/officeDocument/2006/relationships/image" Target="../media/image76.png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9664"/>
            <a:ext cx="6858000" cy="12506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FPTA/CTD Annual Conference and EXPO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514600"/>
            <a:ext cx="6858000" cy="26289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Florida Automated Transit and Shared Use Network (ATSUN)</a:t>
            </a:r>
          </a:p>
          <a:p>
            <a:r>
              <a:rPr lang="en-US" dirty="0" smtClean="0"/>
              <a:t>Shared Mobility Session </a:t>
            </a:r>
            <a:endParaRPr lang="en-US" dirty="0"/>
          </a:p>
          <a:p>
            <a:r>
              <a:rPr lang="en-US" dirty="0" smtClean="0"/>
              <a:t>Monday September 16, 2019</a:t>
            </a:r>
          </a:p>
          <a:p>
            <a:endParaRPr lang="en-US" dirty="0" smtClean="0"/>
          </a:p>
          <a:p>
            <a:r>
              <a:rPr lang="en-US" sz="1950" dirty="0"/>
              <a:t>Victoria Perk,  CUTR Transit Research Program </a:t>
            </a:r>
          </a:p>
          <a:p>
            <a:r>
              <a:rPr lang="en-US" sz="1950" dirty="0"/>
              <a:t>Steve Holmes, Vice President Southeast Region, UZURV</a:t>
            </a:r>
          </a:p>
          <a:p>
            <a:r>
              <a:rPr lang="en-US" sz="1950" dirty="0"/>
              <a:t>Annie Arguello, Program Manager, FDOT District 1 Commute Connector</a:t>
            </a:r>
          </a:p>
          <a:p>
            <a:r>
              <a:rPr lang="en-US" sz="1950" dirty="0"/>
              <a:t>Bonnie Epstein, Senior Planner, PSTA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681" y="4240090"/>
            <a:ext cx="1235319" cy="617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2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561075" y="541622"/>
            <a:ext cx="8133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UZURV Programs</a:t>
            </a:r>
            <a:endParaRPr sz="3600"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561075" y="1422700"/>
            <a:ext cx="8133000" cy="28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ADA Paratransit Premium (Rider-Choice)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ADA Paratransit Supplemental (Overflow)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Non-Emergency Medical Transportation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Medicaid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Non-Medicaid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Human Services Transportation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/>
        </p:nvSpPr>
        <p:spPr>
          <a:xfrm>
            <a:off x="3270888" y="3698200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Central Ohio Transit Authority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May 2019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Web Self-Service reservations 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FTA Compliant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6119013" y="1313450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Lynx—Orlando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June 2019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ADA Supplemental Service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Web Self-Service reservations 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FTA Compliant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597775" y="3701596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Greater Richmond Transit Company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August 2017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Over 30,000 ADA rides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Call Center 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Model for municipal transit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3240400" y="1366600"/>
            <a:ext cx="27396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American Cancer Society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6 state October 2017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Expanded to 19 states February, 2018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Using UZURV and Lyft with a system integration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25,000 rides executed in 2018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3240402" y="2542552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Nashville WeGo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February 2018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Awarded Multi-year contract September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Premium ADA and Supplemental Service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FTA Compliant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607202" y="1293023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Jacksonville Transportation Authority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April, 2019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Premium ADA service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Municipal ADA transportation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FTA Compliant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623252" y="2464602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Commission for the Transportation Disadvantaged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January 2019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Human Services Transportation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Call Center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Rider Training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6081552" y="2466352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Phoenix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November 2018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Batch loaded, Custom integration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Trapeze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FTA Compliant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6081552" y="3701598"/>
            <a:ext cx="2246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City of Greensboro Transit</a:t>
            </a:r>
            <a:endParaRPr sz="1000" b="1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100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Launched January 2019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293D71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293D71"/>
                </a:solidFill>
                <a:latin typeface="Roboto"/>
                <a:ea typeface="Roboto"/>
                <a:cs typeface="Roboto"/>
                <a:sym typeface="Roboto"/>
              </a:rPr>
              <a:t>Municipal ADA Supplemental Service</a:t>
            </a:r>
            <a:endParaRPr sz="800">
              <a:solidFill>
                <a:srgbClr val="293D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825" y="3718498"/>
            <a:ext cx="684525" cy="19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4488" y="1346397"/>
            <a:ext cx="684525" cy="283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199" y="3701599"/>
            <a:ext cx="605425" cy="3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8475" y="1330763"/>
            <a:ext cx="471926" cy="2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67478" y="2521065"/>
            <a:ext cx="349600" cy="3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190" y="1287775"/>
            <a:ext cx="349600" cy="35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201" y="2524725"/>
            <a:ext cx="522677" cy="2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47875" y="2503965"/>
            <a:ext cx="684525" cy="27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86810" y="3763767"/>
            <a:ext cx="471925" cy="246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0" y="375334"/>
            <a:ext cx="8707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577BBD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Customers</a:t>
            </a:r>
            <a:endParaRPr sz="3600" dirty="0">
              <a:solidFill>
                <a:srgbClr val="577BBD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561075" y="406000"/>
            <a:ext cx="7791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Jacksonville Transportation Authority</a:t>
            </a:r>
            <a:endParaRPr sz="3600" dirty="0"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2"/>
          </p:nvPr>
        </p:nvSpPr>
        <p:spPr>
          <a:xfrm>
            <a:off x="27675" y="1956100"/>
            <a:ext cx="4544400" cy="2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Launched April 2019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Premium (rider-choice) ADA service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Reservations - Call center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00" y="447450"/>
            <a:ext cx="692094" cy="7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>
            <a:spLocks noGrp="1"/>
          </p:cNvSpPr>
          <p:nvPr>
            <p:ph type="subTitle" idx="2"/>
          </p:nvPr>
        </p:nvSpPr>
        <p:spPr>
          <a:xfrm>
            <a:off x="4863593" y="1956100"/>
            <a:ext cx="4280407" cy="2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FTA compliant drivers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On-Time Performance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&lt; 15 minutes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98.69% August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1377000" y="489890"/>
            <a:ext cx="6399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Central Florida Regional Transit Authority</a:t>
            </a:r>
            <a:endParaRPr sz="3600"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2"/>
          </p:nvPr>
        </p:nvSpPr>
        <p:spPr>
          <a:xfrm>
            <a:off x="27675" y="1879900"/>
            <a:ext cx="4544400" cy="2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Launched June 2019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ADA Supplemental Service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Reservations: Web Self-Service batch upload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ubTitle" idx="2"/>
          </p:nvPr>
        </p:nvSpPr>
        <p:spPr>
          <a:xfrm>
            <a:off x="4839125" y="1879900"/>
            <a:ext cx="4304875" cy="2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FTA compliant drivers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On-Time Performance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&lt; 15 minutes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97.04% August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00" y="493090"/>
            <a:ext cx="1550700" cy="6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1224600" y="557002"/>
            <a:ext cx="6399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American Cancer Society</a:t>
            </a:r>
            <a:endParaRPr sz="3600"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2"/>
          </p:nvPr>
        </p:nvSpPr>
        <p:spPr>
          <a:xfrm>
            <a:off x="27675" y="1803700"/>
            <a:ext cx="4544400" cy="2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Launched October 2017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NEMT Service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Reservations: Web Self-Service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2"/>
          </p:nvPr>
        </p:nvSpPr>
        <p:spPr>
          <a:xfrm>
            <a:off x="4587455" y="1803700"/>
            <a:ext cx="4036200" cy="2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Uses UZURV 360 &amp; Lyft drivers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On-Time Performance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&lt; 15 minutes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98.34% 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&gt; 25,000 rides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275" y="627054"/>
            <a:ext cx="1084726" cy="650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743475" y="1621900"/>
            <a:ext cx="3633000" cy="17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Adaptive Transportation Network For Communities of Health</a:t>
            </a:r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743475" y="3821751"/>
            <a:ext cx="34737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Steve Holmes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Vice President, Southeast Region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15, 2019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576224" cy="51795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C0BA5-E099-4CE0-B6A5-210B4820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F337191-0999-4E80-86C5-D468B8688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9076" b="26377"/>
          <a:stretch/>
        </p:blipFill>
        <p:spPr>
          <a:xfrm>
            <a:off x="71145" y="0"/>
            <a:ext cx="5628353" cy="51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B1324-2B36-4AC4-8098-81DF3BC81B34}"/>
              </a:ext>
            </a:extLst>
          </p:cNvPr>
          <p:cNvSpPr/>
          <p:nvPr/>
        </p:nvSpPr>
        <p:spPr>
          <a:xfrm>
            <a:off x="0" y="3015672"/>
            <a:ext cx="9144000" cy="1677430"/>
          </a:xfrm>
          <a:prstGeom prst="rect">
            <a:avLst/>
          </a:prstGeom>
          <a:solidFill>
            <a:srgbClr val="00AEE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76F37FDF-4448-4CC5-9596-430C012752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8" y="253002"/>
            <a:ext cx="1348827" cy="339347"/>
          </a:xfrm>
          <a:prstGeom prst="rect">
            <a:avLst/>
          </a:prstGeom>
        </p:spPr>
      </p:pic>
      <p:pic>
        <p:nvPicPr>
          <p:cNvPr id="8" name="Picture 7" descr="A picture containing balloon, transport, aircraft&#10;&#10;Description automatically generated">
            <a:extLst>
              <a:ext uri="{FF2B5EF4-FFF2-40B4-BE49-F238E27FC236}">
                <a16:creationId xmlns:a16="http://schemas.microsoft.com/office/drawing/2014/main" id="{4DAFB456-3781-4E3E-87CF-A237FC2AD6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00" y="2396646"/>
            <a:ext cx="2560700" cy="237061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113763-FE5B-487B-AEFC-83F2133D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A4B14-A90F-4393-8E94-C779CF7B05B1}"/>
              </a:ext>
            </a:extLst>
          </p:cNvPr>
          <p:cNvSpPr txBox="1"/>
          <p:nvPr/>
        </p:nvSpPr>
        <p:spPr>
          <a:xfrm>
            <a:off x="155784" y="3531220"/>
            <a:ext cx="6050516" cy="7271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125" b="1" kern="1200" dirty="0">
                <a:solidFill>
                  <a:srgbClr val="00AEEF"/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Who We Are   </a:t>
            </a:r>
          </a:p>
        </p:txBody>
      </p:sp>
    </p:spTree>
    <p:extLst>
      <p:ext uri="{BB962C8B-B14F-4D97-AF65-F5344CB8AC3E}">
        <p14:creationId xmlns:p14="http://schemas.microsoft.com/office/powerpoint/2010/main" val="36290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5" y="397207"/>
            <a:ext cx="543855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7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Who We Are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1E5752A-84FE-4369-9085-81F91E02CF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4681678"/>
            <a:ext cx="1348827" cy="339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9BA4A2-8F43-4EE6-BA3D-A235C81043EB}"/>
              </a:ext>
            </a:extLst>
          </p:cNvPr>
          <p:cNvGrpSpPr/>
          <p:nvPr/>
        </p:nvGrpSpPr>
        <p:grpSpPr>
          <a:xfrm>
            <a:off x="-102141" y="917252"/>
            <a:ext cx="5978363" cy="34289"/>
            <a:chOff x="-136187" y="1223327"/>
            <a:chExt cx="4628480" cy="4539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6CCD66-2061-419A-96AE-05ACF6AB3654}"/>
                </a:ext>
              </a:extLst>
            </p:cNvPr>
            <p:cNvCxnSpPr>
              <a:cxnSpLocks/>
            </p:cNvCxnSpPr>
            <p:nvPr/>
          </p:nvCxnSpPr>
          <p:spPr>
            <a:xfrm>
              <a:off x="-136187" y="1223327"/>
              <a:ext cx="4552544" cy="0"/>
            </a:xfrm>
            <a:prstGeom prst="line">
              <a:avLst/>
            </a:prstGeom>
            <a:ln w="19050" cmpd="sng">
              <a:solidFill>
                <a:srgbClr val="00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48B9C1-2E3B-4414-86CC-A9B2D409C65E}"/>
                </a:ext>
              </a:extLst>
            </p:cNvPr>
            <p:cNvCxnSpPr>
              <a:cxnSpLocks/>
            </p:cNvCxnSpPr>
            <p:nvPr/>
          </p:nvCxnSpPr>
          <p:spPr>
            <a:xfrm>
              <a:off x="-60251" y="1268721"/>
              <a:ext cx="4552544" cy="0"/>
            </a:xfrm>
            <a:prstGeom prst="line">
              <a:avLst/>
            </a:prstGeom>
            <a:ln w="19050" cmpd="sng">
              <a:solidFill>
                <a:srgbClr val="8CC6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7D619-E4A8-4805-97D8-DCB31FD5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2798" r="5053" b="2881"/>
          <a:stretch/>
        </p:blipFill>
        <p:spPr>
          <a:xfrm>
            <a:off x="5390978" y="285946"/>
            <a:ext cx="3457692" cy="4694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5" y="985830"/>
            <a:ext cx="5292469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Commute Connector is a program of the Florida Department of Transportation 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We serve 12 counties in southwestern Florida 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Focus on improving shared mobility across the region through planning, promotions and development of commute options  </a:t>
            </a:r>
          </a:p>
          <a:p>
            <a:pPr marL="600075" lvl="1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Expand access to jobs</a:t>
            </a:r>
          </a:p>
          <a:p>
            <a:pPr marL="600075" lvl="1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Reduce congestion </a:t>
            </a:r>
          </a:p>
          <a:p>
            <a:pPr marL="600075" lvl="1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Strengthen partnerships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40" y="3830260"/>
            <a:ext cx="1874006" cy="9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B1324-2B36-4AC4-8098-81DF3BC81B34}"/>
              </a:ext>
            </a:extLst>
          </p:cNvPr>
          <p:cNvSpPr/>
          <p:nvPr/>
        </p:nvSpPr>
        <p:spPr>
          <a:xfrm>
            <a:off x="0" y="3015672"/>
            <a:ext cx="9144000" cy="1677430"/>
          </a:xfrm>
          <a:prstGeom prst="rect">
            <a:avLst/>
          </a:prstGeom>
          <a:solidFill>
            <a:srgbClr val="00AEE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76F37FDF-4448-4CC5-9596-430C012752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8" y="253002"/>
            <a:ext cx="1348827" cy="339347"/>
          </a:xfrm>
          <a:prstGeom prst="rect">
            <a:avLst/>
          </a:prstGeom>
        </p:spPr>
      </p:pic>
      <p:pic>
        <p:nvPicPr>
          <p:cNvPr id="8" name="Picture 7" descr="A picture containing balloon, transport, aircraft&#10;&#10;Description automatically generated">
            <a:extLst>
              <a:ext uri="{FF2B5EF4-FFF2-40B4-BE49-F238E27FC236}">
                <a16:creationId xmlns:a16="http://schemas.microsoft.com/office/drawing/2014/main" id="{4DAFB456-3781-4E3E-87CF-A237FC2AD6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00" y="2396646"/>
            <a:ext cx="2560700" cy="237061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113763-FE5B-487B-AEFC-83F2133D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A4B14-A90F-4393-8E94-C779CF7B05B1}"/>
              </a:ext>
            </a:extLst>
          </p:cNvPr>
          <p:cNvSpPr txBox="1"/>
          <p:nvPr/>
        </p:nvSpPr>
        <p:spPr>
          <a:xfrm>
            <a:off x="155784" y="3438887"/>
            <a:ext cx="6050516" cy="7271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125" b="1" kern="1200" dirty="0">
                <a:solidFill>
                  <a:srgbClr val="00AEEF"/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What We Do </a:t>
            </a:r>
          </a:p>
        </p:txBody>
      </p:sp>
    </p:spTree>
    <p:extLst>
      <p:ext uri="{BB962C8B-B14F-4D97-AF65-F5344CB8AC3E}">
        <p14:creationId xmlns:p14="http://schemas.microsoft.com/office/powerpoint/2010/main" val="8861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43475" y="1621900"/>
            <a:ext cx="3633000" cy="17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Adaptive Transportation Network For Communities of Health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743475" y="3821751"/>
            <a:ext cx="34737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Steve Holmes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Vice President, Southeast Region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15, 2019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20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4" y="466186"/>
            <a:ext cx="487089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7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What We Do  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1E5752A-84FE-4369-9085-81F91E02CF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4681678"/>
            <a:ext cx="1348827" cy="3393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6CCD66-2061-419A-96AE-05ACF6AB3654}"/>
              </a:ext>
            </a:extLst>
          </p:cNvPr>
          <p:cNvCxnSpPr>
            <a:cxnSpLocks/>
          </p:cNvCxnSpPr>
          <p:nvPr/>
        </p:nvCxnSpPr>
        <p:spPr>
          <a:xfrm>
            <a:off x="-102140" y="917495"/>
            <a:ext cx="3414408" cy="0"/>
          </a:xfrm>
          <a:prstGeom prst="line">
            <a:avLst/>
          </a:prstGeom>
          <a:ln w="19050" cmpd="sng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8B9C1-2E3B-4414-86CC-A9B2D409C65E}"/>
              </a:ext>
            </a:extLst>
          </p:cNvPr>
          <p:cNvCxnSpPr>
            <a:cxnSpLocks/>
          </p:cNvCxnSpPr>
          <p:nvPr/>
        </p:nvCxnSpPr>
        <p:spPr>
          <a:xfrm>
            <a:off x="-45188" y="951541"/>
            <a:ext cx="3414408" cy="0"/>
          </a:xfrm>
          <a:prstGeom prst="line">
            <a:avLst/>
          </a:prstGeom>
          <a:ln w="19050" cmpd="sng">
            <a:solidFill>
              <a:srgbClr val="8C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7D619-E4A8-4805-97D8-DCB31FD5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holding, woman, indoor&#10;&#10;Description automatically generated">
            <a:extLst>
              <a:ext uri="{FF2B5EF4-FFF2-40B4-BE49-F238E27FC236}">
                <a16:creationId xmlns:a16="http://schemas.microsoft.com/office/drawing/2014/main" id="{57B440D3-6D93-44CE-BCB4-2F568818F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0"/>
          <a:stretch/>
        </p:blipFill>
        <p:spPr>
          <a:xfrm>
            <a:off x="5228858" y="665130"/>
            <a:ext cx="3337869" cy="3337869"/>
          </a:xfrm>
          <a:prstGeom prst="flowChartConnector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D381F9-2FB2-4E33-9E8C-ECC4ACB9E7F9}"/>
              </a:ext>
            </a:extLst>
          </p:cNvPr>
          <p:cNvGrpSpPr/>
          <p:nvPr/>
        </p:nvGrpSpPr>
        <p:grpSpPr>
          <a:xfrm>
            <a:off x="4608976" y="702508"/>
            <a:ext cx="4326734" cy="3826529"/>
            <a:chOff x="6333832" y="288505"/>
            <a:chExt cx="5768978" cy="51020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848BC-3AD6-419F-BA39-158518D17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832" y="2107740"/>
              <a:ext cx="3282803" cy="328280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9D0E92-576E-44CC-8443-9837B6B3487A}"/>
                </a:ext>
              </a:extLst>
            </p:cNvPr>
            <p:cNvSpPr/>
            <p:nvPr/>
          </p:nvSpPr>
          <p:spPr>
            <a:xfrm>
              <a:off x="6865605" y="288505"/>
              <a:ext cx="4493081" cy="445049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B0E9E8-06F9-432E-86F9-DA638C7C8B40}"/>
                </a:ext>
              </a:extLst>
            </p:cNvPr>
            <p:cNvSpPr/>
            <p:nvPr/>
          </p:nvSpPr>
          <p:spPr>
            <a:xfrm>
              <a:off x="7609729" y="677391"/>
              <a:ext cx="4493081" cy="445049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B0A69A-F3F8-4AF0-9872-63418C46B93D}"/>
                </a:ext>
              </a:extLst>
            </p:cNvPr>
            <p:cNvSpPr/>
            <p:nvPr/>
          </p:nvSpPr>
          <p:spPr>
            <a:xfrm>
              <a:off x="7050244" y="627553"/>
              <a:ext cx="4493081" cy="445049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264960" y="1282856"/>
            <a:ext cx="499424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Increase vehicle occupancy </a:t>
            </a:r>
          </a:p>
          <a:p>
            <a:pPr marL="600075" lvl="1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Ridesharing (carpooling/vanpooling), transit, biking and walking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Shift demand away from peak hours </a:t>
            </a:r>
          </a:p>
          <a:p>
            <a:pPr marL="600075" lvl="1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Compressed work weeks </a:t>
            </a:r>
          </a:p>
          <a:p>
            <a:pPr marL="600075" lvl="1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Telecommuting  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Target efforts to employers </a:t>
            </a: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to affect mode choice for work trips   </a:t>
            </a:r>
            <a:endParaRPr lang="en-US" sz="1725" kern="1200" dirty="0">
              <a:solidFill>
                <a:prstClr val="black"/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6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B1324-2B36-4AC4-8098-81DF3BC81B34}"/>
              </a:ext>
            </a:extLst>
          </p:cNvPr>
          <p:cNvSpPr/>
          <p:nvPr/>
        </p:nvSpPr>
        <p:spPr>
          <a:xfrm>
            <a:off x="0" y="3015672"/>
            <a:ext cx="9144000" cy="1677430"/>
          </a:xfrm>
          <a:prstGeom prst="rect">
            <a:avLst/>
          </a:prstGeom>
          <a:solidFill>
            <a:srgbClr val="00AEE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76F37FDF-4448-4CC5-9596-430C012752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8" y="253002"/>
            <a:ext cx="1348827" cy="339347"/>
          </a:xfrm>
          <a:prstGeom prst="rect">
            <a:avLst/>
          </a:prstGeom>
        </p:spPr>
      </p:pic>
      <p:pic>
        <p:nvPicPr>
          <p:cNvPr id="8" name="Picture 7" descr="A picture containing balloon, transport, aircraft&#10;&#10;Description automatically generated">
            <a:extLst>
              <a:ext uri="{FF2B5EF4-FFF2-40B4-BE49-F238E27FC236}">
                <a16:creationId xmlns:a16="http://schemas.microsoft.com/office/drawing/2014/main" id="{4DAFB456-3781-4E3E-87CF-A237FC2AD6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00" y="2396646"/>
            <a:ext cx="2560700" cy="237061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113763-FE5B-487B-AEFC-83F2133D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A4B14-A90F-4393-8E94-C779CF7B05B1}"/>
              </a:ext>
            </a:extLst>
          </p:cNvPr>
          <p:cNvSpPr txBox="1"/>
          <p:nvPr/>
        </p:nvSpPr>
        <p:spPr>
          <a:xfrm>
            <a:off x="155784" y="3438887"/>
            <a:ext cx="6050516" cy="7271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125" b="1" kern="1200" dirty="0">
                <a:solidFill>
                  <a:srgbClr val="00AEEF"/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Program Features  </a:t>
            </a:r>
          </a:p>
        </p:txBody>
      </p:sp>
    </p:spTree>
    <p:extLst>
      <p:ext uri="{BB962C8B-B14F-4D97-AF65-F5344CB8AC3E}">
        <p14:creationId xmlns:p14="http://schemas.microsoft.com/office/powerpoint/2010/main" val="38083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5" y="436147"/>
            <a:ext cx="515203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7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Core Services  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1E5752A-84FE-4369-9085-81F91E02CF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4681678"/>
            <a:ext cx="1348827" cy="3393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6CCD66-2061-419A-96AE-05ACF6AB3654}"/>
              </a:ext>
            </a:extLst>
          </p:cNvPr>
          <p:cNvCxnSpPr>
            <a:cxnSpLocks/>
          </p:cNvCxnSpPr>
          <p:nvPr/>
        </p:nvCxnSpPr>
        <p:spPr>
          <a:xfrm>
            <a:off x="-102140" y="917495"/>
            <a:ext cx="3414408" cy="0"/>
          </a:xfrm>
          <a:prstGeom prst="line">
            <a:avLst/>
          </a:prstGeom>
          <a:ln w="19050" cmpd="sng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8B9C1-2E3B-4414-86CC-A9B2D409C65E}"/>
              </a:ext>
            </a:extLst>
          </p:cNvPr>
          <p:cNvCxnSpPr>
            <a:cxnSpLocks/>
          </p:cNvCxnSpPr>
          <p:nvPr/>
        </p:nvCxnSpPr>
        <p:spPr>
          <a:xfrm>
            <a:off x="-45188" y="951541"/>
            <a:ext cx="3414408" cy="0"/>
          </a:xfrm>
          <a:prstGeom prst="line">
            <a:avLst/>
          </a:prstGeom>
          <a:ln w="19050" cmpd="sng">
            <a:solidFill>
              <a:srgbClr val="8C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7D619-E4A8-4805-97D8-DCB31FD5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Diagram 15"/>
          <p:cNvGraphicFramePr/>
          <p:nvPr>
            <p:extLst/>
          </p:nvPr>
        </p:nvGraphicFramePr>
        <p:xfrm>
          <a:off x="1001251" y="1097998"/>
          <a:ext cx="7173515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70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5" y="431680"/>
            <a:ext cx="604278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7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Commuter Platform  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1E5752A-84FE-4369-9085-81F91E02CF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4681678"/>
            <a:ext cx="1348827" cy="3393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6CCD66-2061-419A-96AE-05ACF6AB3654}"/>
              </a:ext>
            </a:extLst>
          </p:cNvPr>
          <p:cNvCxnSpPr>
            <a:cxnSpLocks/>
          </p:cNvCxnSpPr>
          <p:nvPr/>
        </p:nvCxnSpPr>
        <p:spPr>
          <a:xfrm>
            <a:off x="-102140" y="917495"/>
            <a:ext cx="3414408" cy="0"/>
          </a:xfrm>
          <a:prstGeom prst="line">
            <a:avLst/>
          </a:prstGeom>
          <a:ln w="19050" cmpd="sng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8B9C1-2E3B-4414-86CC-A9B2D409C65E}"/>
              </a:ext>
            </a:extLst>
          </p:cNvPr>
          <p:cNvCxnSpPr>
            <a:cxnSpLocks/>
          </p:cNvCxnSpPr>
          <p:nvPr/>
        </p:nvCxnSpPr>
        <p:spPr>
          <a:xfrm>
            <a:off x="-45188" y="951541"/>
            <a:ext cx="3414408" cy="0"/>
          </a:xfrm>
          <a:prstGeom prst="line">
            <a:avLst/>
          </a:prstGeom>
          <a:ln w="19050" cmpd="sng">
            <a:solidFill>
              <a:srgbClr val="8C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7D619-E4A8-4805-97D8-DCB31FD5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428032" y="1448619"/>
            <a:ext cx="48708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35 Light" panose="020B0402020203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375603" y="1540164"/>
            <a:ext cx="2989094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Launch: June 2019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Total members: 11,150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Ready-to-go incentives and rewards  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Native mobile apps for iOS and Android   </a:t>
            </a:r>
            <a:endParaRPr lang="en-US" sz="1725" kern="1200" dirty="0">
              <a:solidFill>
                <a:prstClr val="black"/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268" y="1409504"/>
            <a:ext cx="5623560" cy="24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5" y="452074"/>
            <a:ext cx="604278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7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Commuter Platform 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1E5752A-84FE-4369-9085-81F91E02CF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4681678"/>
            <a:ext cx="1348827" cy="3393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6CCD66-2061-419A-96AE-05ACF6AB3654}"/>
              </a:ext>
            </a:extLst>
          </p:cNvPr>
          <p:cNvCxnSpPr>
            <a:cxnSpLocks/>
          </p:cNvCxnSpPr>
          <p:nvPr/>
        </p:nvCxnSpPr>
        <p:spPr>
          <a:xfrm>
            <a:off x="-102140" y="917495"/>
            <a:ext cx="3414408" cy="0"/>
          </a:xfrm>
          <a:prstGeom prst="line">
            <a:avLst/>
          </a:prstGeom>
          <a:ln w="19050" cmpd="sng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8B9C1-2E3B-4414-86CC-A9B2D409C65E}"/>
              </a:ext>
            </a:extLst>
          </p:cNvPr>
          <p:cNvCxnSpPr>
            <a:cxnSpLocks/>
          </p:cNvCxnSpPr>
          <p:nvPr/>
        </p:nvCxnSpPr>
        <p:spPr>
          <a:xfrm>
            <a:off x="-45188" y="951541"/>
            <a:ext cx="3414408" cy="0"/>
          </a:xfrm>
          <a:prstGeom prst="line">
            <a:avLst/>
          </a:prstGeom>
          <a:ln w="19050" cmpd="sng">
            <a:solidFill>
              <a:srgbClr val="8C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7D619-E4A8-4805-97D8-DCB31FD5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428032" y="1448619"/>
            <a:ext cx="48708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35 Light" panose="020B0402020203020204" pitchFamily="34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D381F9-2FB2-4E33-9E8C-ECC4ACB9E7F9}"/>
              </a:ext>
            </a:extLst>
          </p:cNvPr>
          <p:cNvGrpSpPr/>
          <p:nvPr/>
        </p:nvGrpSpPr>
        <p:grpSpPr>
          <a:xfrm>
            <a:off x="4875623" y="666993"/>
            <a:ext cx="4326734" cy="3826529"/>
            <a:chOff x="6333832" y="288505"/>
            <a:chExt cx="5768978" cy="51020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4848BC-3AD6-419F-BA39-158518D17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832" y="2107740"/>
              <a:ext cx="3282803" cy="328280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9D0E92-576E-44CC-8443-9837B6B3487A}"/>
                </a:ext>
              </a:extLst>
            </p:cNvPr>
            <p:cNvSpPr/>
            <p:nvPr/>
          </p:nvSpPr>
          <p:spPr>
            <a:xfrm>
              <a:off x="6865605" y="288505"/>
              <a:ext cx="4493081" cy="445049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B0E9E8-06F9-432E-86F9-DA638C7C8B40}"/>
                </a:ext>
              </a:extLst>
            </p:cNvPr>
            <p:cNvSpPr/>
            <p:nvPr/>
          </p:nvSpPr>
          <p:spPr>
            <a:xfrm>
              <a:off x="7609729" y="677391"/>
              <a:ext cx="4493081" cy="445049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B0A69A-F3F8-4AF0-9872-63418C46B93D}"/>
                </a:ext>
              </a:extLst>
            </p:cNvPr>
            <p:cNvSpPr/>
            <p:nvPr/>
          </p:nvSpPr>
          <p:spPr>
            <a:xfrm>
              <a:off x="7050244" y="627553"/>
              <a:ext cx="4493081" cy="445049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369894" y="1102644"/>
            <a:ext cx="4874559" cy="3543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725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How it works</a:t>
            </a:r>
          </a:p>
          <a:p>
            <a:pPr marL="257175" indent="-257175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Find a carpool or transit option</a:t>
            </a:r>
          </a:p>
          <a:p>
            <a:pPr marL="257175" indent="-257175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Record your commute trips </a:t>
            </a:r>
          </a:p>
          <a:p>
            <a:pPr marL="257175" indent="-257175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Earn points and rewards  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725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Rewards &amp; Engagement </a:t>
            </a:r>
          </a:p>
          <a:p>
            <a:pPr marL="257175" indent="-257175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Dashboard – Personal impacts &amp; savings</a:t>
            </a:r>
          </a:p>
          <a:p>
            <a:pPr marL="257175" indent="-257175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Rewards – Mobile coupons &amp; raffle prizes</a:t>
            </a:r>
          </a:p>
          <a:p>
            <a:pPr marL="257175" indent="-257175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Results – Individual &amp; company-wide metrics </a:t>
            </a:r>
          </a:p>
          <a:p>
            <a:pPr defTabSz="685800">
              <a:buClrTx/>
            </a:pPr>
            <a:endParaRPr lang="en-US" sz="1725" kern="1200" dirty="0">
              <a:solidFill>
                <a:prstClr val="black">
                  <a:lumMod val="65000"/>
                  <a:lumOff val="35000"/>
                </a:prstClr>
              </a:solidFill>
              <a:latin typeface="Avenir LT Std 65 Medium" panose="020B0603020203020204" pitchFamily="34" charset="0"/>
              <a:ea typeface="+mn-ea"/>
              <a:cs typeface="+mn-cs"/>
            </a:endParaRPr>
          </a:p>
        </p:txBody>
      </p:sp>
      <p:pic>
        <p:nvPicPr>
          <p:cNvPr id="27" name="Picture 2" descr="https://www.rethinkyourcommute.com/wp-content/uploads/2019/07/apple-app-link@2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63" y="4248197"/>
            <a:ext cx="1056563" cy="48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s://www.rethinkyourcommute.com/wp-content/uploads/2019/07/WebApplication-bad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60" y="4304064"/>
            <a:ext cx="1099865" cy="35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s://www.rethinkyourcommute.com/wp-content/uploads/2019/07/google-app-link@2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89" y="4248197"/>
            <a:ext cx="1069042" cy="5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5587" r="62141" b="2641"/>
          <a:stretch/>
        </p:blipFill>
        <p:spPr>
          <a:xfrm>
            <a:off x="5248905" y="1024357"/>
            <a:ext cx="1645652" cy="3299450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4"/>
          <a:stretch/>
        </p:blipFill>
        <p:spPr>
          <a:xfrm>
            <a:off x="6873953" y="931511"/>
            <a:ext cx="1740311" cy="33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B1324-2B36-4AC4-8098-81DF3BC81B34}"/>
              </a:ext>
            </a:extLst>
          </p:cNvPr>
          <p:cNvSpPr/>
          <p:nvPr/>
        </p:nvSpPr>
        <p:spPr>
          <a:xfrm>
            <a:off x="67742" y="3028050"/>
            <a:ext cx="9144000" cy="1677430"/>
          </a:xfrm>
          <a:prstGeom prst="rect">
            <a:avLst/>
          </a:prstGeom>
          <a:solidFill>
            <a:srgbClr val="00AEE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76F37FDF-4448-4CC5-9596-430C012752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38" y="253002"/>
            <a:ext cx="1348827" cy="339347"/>
          </a:xfrm>
          <a:prstGeom prst="rect">
            <a:avLst/>
          </a:prstGeom>
        </p:spPr>
      </p:pic>
      <p:pic>
        <p:nvPicPr>
          <p:cNvPr id="8" name="Picture 7" descr="A picture containing balloon, transport, aircraft&#10;&#10;Description automatically generated">
            <a:extLst>
              <a:ext uri="{FF2B5EF4-FFF2-40B4-BE49-F238E27FC236}">
                <a16:creationId xmlns:a16="http://schemas.microsoft.com/office/drawing/2014/main" id="{4DAFB456-3781-4E3E-87CF-A237FC2AD6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00" y="2396646"/>
            <a:ext cx="2560700" cy="237061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113763-FE5B-487B-AEFC-83F2133D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A4B14-A90F-4393-8E94-C779CF7B05B1}"/>
              </a:ext>
            </a:extLst>
          </p:cNvPr>
          <p:cNvSpPr txBox="1"/>
          <p:nvPr/>
        </p:nvSpPr>
        <p:spPr>
          <a:xfrm>
            <a:off x="110990" y="3572452"/>
            <a:ext cx="6095310" cy="6117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75" b="1" kern="1200" dirty="0">
                <a:solidFill>
                  <a:srgbClr val="00AEEF"/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Next Step</a:t>
            </a:r>
          </a:p>
        </p:txBody>
      </p:sp>
    </p:spTree>
    <p:extLst>
      <p:ext uri="{BB962C8B-B14F-4D97-AF65-F5344CB8AC3E}">
        <p14:creationId xmlns:p14="http://schemas.microsoft.com/office/powerpoint/2010/main" val="30402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5" y="434161"/>
            <a:ext cx="7791267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37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Regional Vanpool Program  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1E5752A-84FE-4369-9085-81F91E02CF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4681678"/>
            <a:ext cx="1348827" cy="3393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6CCD66-2061-419A-96AE-05ACF6AB3654}"/>
              </a:ext>
            </a:extLst>
          </p:cNvPr>
          <p:cNvCxnSpPr>
            <a:cxnSpLocks/>
          </p:cNvCxnSpPr>
          <p:nvPr/>
        </p:nvCxnSpPr>
        <p:spPr>
          <a:xfrm>
            <a:off x="-102140" y="917495"/>
            <a:ext cx="3414408" cy="0"/>
          </a:xfrm>
          <a:prstGeom prst="line">
            <a:avLst/>
          </a:prstGeom>
          <a:ln w="19050" cmpd="sng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48B9C1-2E3B-4414-86CC-A9B2D409C65E}"/>
              </a:ext>
            </a:extLst>
          </p:cNvPr>
          <p:cNvCxnSpPr>
            <a:cxnSpLocks/>
          </p:cNvCxnSpPr>
          <p:nvPr/>
        </p:nvCxnSpPr>
        <p:spPr>
          <a:xfrm>
            <a:off x="-45188" y="951541"/>
            <a:ext cx="3414408" cy="0"/>
          </a:xfrm>
          <a:prstGeom prst="line">
            <a:avLst/>
          </a:prstGeom>
          <a:ln w="19050" cmpd="sng">
            <a:solidFill>
              <a:srgbClr val="8CC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7D619-E4A8-4805-97D8-DCB31FD5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7" y="2406304"/>
            <a:ext cx="5961593" cy="2049298"/>
          </a:xfr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1040133"/>
            <a:ext cx="3429000" cy="19291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33CF4-3653-4ED0-BDF9-ABB78578B98E}"/>
              </a:ext>
            </a:extLst>
          </p:cNvPr>
          <p:cNvSpPr txBox="1"/>
          <p:nvPr/>
        </p:nvSpPr>
        <p:spPr>
          <a:xfrm>
            <a:off x="133985" y="1336012"/>
            <a:ext cx="450572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Expand access to jobs</a:t>
            </a:r>
          </a:p>
          <a:p>
            <a:pPr algn="ctr" defTabSz="685800">
              <a:buClrTx/>
            </a:pPr>
            <a:r>
              <a:rPr lang="en-US" sz="1725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Improve mobility </a:t>
            </a:r>
          </a:p>
        </p:txBody>
      </p:sp>
    </p:spTree>
    <p:extLst>
      <p:ext uri="{BB962C8B-B14F-4D97-AF65-F5344CB8AC3E}">
        <p14:creationId xmlns:p14="http://schemas.microsoft.com/office/powerpoint/2010/main" val="33589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&#10;&#10;Description automatically generated">
            <a:extLst>
              <a:ext uri="{FF2B5EF4-FFF2-40B4-BE49-F238E27FC236}">
                <a16:creationId xmlns:a16="http://schemas.microsoft.com/office/drawing/2014/main" id="{E0DD4789-6B12-4839-B48B-C2B961D40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4" b="20697"/>
          <a:stretch/>
        </p:blipFill>
        <p:spPr>
          <a:xfrm>
            <a:off x="0" y="2033478"/>
            <a:ext cx="9144000" cy="3110023"/>
          </a:xfrm>
          <a:prstGeom prst="rect">
            <a:avLst/>
          </a:prstGeom>
        </p:spPr>
      </p:pic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6F96357A-D7C6-4A26-AB8D-6C666E5083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6" y="1075765"/>
            <a:ext cx="2901049" cy="7298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2199BB-80C2-4808-A3B5-5B42186A2C3B}"/>
              </a:ext>
            </a:extLst>
          </p:cNvPr>
          <p:cNvCxnSpPr/>
          <p:nvPr/>
        </p:nvCxnSpPr>
        <p:spPr>
          <a:xfrm>
            <a:off x="4194545" y="430619"/>
            <a:ext cx="0" cy="3476846"/>
          </a:xfrm>
          <a:prstGeom prst="line">
            <a:avLst/>
          </a:prstGeom>
          <a:ln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748189-51B1-4CBF-B226-9B388323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BAB520-8A5A-46E2-B6F8-13ADD0906D5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FDF407-ECEF-4109-9BFD-92116C0505EB}"/>
              </a:ext>
            </a:extLst>
          </p:cNvPr>
          <p:cNvSpPr/>
          <p:nvPr/>
        </p:nvSpPr>
        <p:spPr>
          <a:xfrm>
            <a:off x="528531" y="2295080"/>
            <a:ext cx="3362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rgbClr val="0054A4"/>
                </a:solidFill>
                <a:latin typeface="Avenir LT Std 65 Medium" panose="020B0603020203020204" pitchFamily="34" charset="0"/>
                <a:ea typeface="+mn-ea"/>
                <a:cs typeface="+mn-cs"/>
              </a:rPr>
              <a:t>CommuteConnector.com</a:t>
            </a:r>
          </a:p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35 Light" panose="020B0402020203020204" pitchFamily="34" charset="0"/>
                <a:ea typeface="+mn-ea"/>
                <a:cs typeface="+mn-cs"/>
              </a:rPr>
              <a:t>866-585-RIDE (7433)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C1DF7A-DA5F-4616-A3CE-47FC43B050F8}"/>
              </a:ext>
            </a:extLst>
          </p:cNvPr>
          <p:cNvSpPr/>
          <p:nvPr/>
        </p:nvSpPr>
        <p:spPr>
          <a:xfrm>
            <a:off x="528530" y="1893073"/>
            <a:ext cx="37273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450"/>
              </a:spcBef>
              <a:buClrTx/>
              <a:defRPr/>
            </a:pPr>
            <a:r>
              <a:rPr lang="en-US" sz="1050" kern="1200" dirty="0">
                <a:solidFill>
                  <a:srgbClr val="00AEEF"/>
                </a:solidFill>
                <a:latin typeface="Avenir LT Std 35 Light" panose="020B0402020203020204" pitchFamily="34" charset="0"/>
                <a:ea typeface="+mn-ea"/>
                <a:cs typeface="+mn-cs"/>
              </a:rPr>
              <a:t>A Program of the Florida Department of Transportation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8426E5-7D1A-40CF-93B1-9B022343DF14}"/>
              </a:ext>
            </a:extLst>
          </p:cNvPr>
          <p:cNvSpPr txBox="1">
            <a:spLocks/>
          </p:cNvSpPr>
          <p:nvPr/>
        </p:nvSpPr>
        <p:spPr>
          <a:xfrm>
            <a:off x="4677966" y="1470358"/>
            <a:ext cx="4223147" cy="1632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2400" b="1" dirty="0">
                <a:solidFill>
                  <a:srgbClr val="0054A4"/>
                </a:solidFill>
                <a:latin typeface="Avenir LT Std 65 Medium" panose="020B0603020203020204" pitchFamily="34" charset="0"/>
              </a:rPr>
              <a:t>Annie Arguello</a:t>
            </a:r>
          </a:p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1800" b="1" dirty="0">
                <a:solidFill>
                  <a:srgbClr val="00AEEF"/>
                </a:solidFill>
                <a:latin typeface="Avenir LT Std 35 Light" panose="020B0402020203020204" pitchFamily="34" charset="0"/>
              </a:rPr>
              <a:t>Program Manager</a:t>
            </a:r>
          </a:p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LT Std 35 Light" panose="020B0402020203020204" pitchFamily="34" charset="0"/>
              </a:rPr>
              <a:t>Annie@CommuteConnector.com</a:t>
            </a:r>
          </a:p>
        </p:txBody>
      </p:sp>
    </p:spTree>
    <p:extLst>
      <p:ext uri="{BB962C8B-B14F-4D97-AF65-F5344CB8AC3E}">
        <p14:creationId xmlns:p14="http://schemas.microsoft.com/office/powerpoint/2010/main" val="22798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" y="1047750"/>
            <a:ext cx="8839200" cy="1102519"/>
          </a:xfrm>
        </p:spPr>
        <p:txBody>
          <a:bodyPr/>
          <a:lstStyle/>
          <a:p>
            <a:r>
              <a:rPr lang="en-US" dirty="0"/>
              <a:t>     PSTA Mobility on Demand Programs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2038350"/>
            <a:ext cx="8839200" cy="1600200"/>
          </a:xfrm>
        </p:spPr>
        <p:txBody>
          <a:bodyPr/>
          <a:lstStyle/>
          <a:p>
            <a:r>
              <a:rPr lang="en-US" dirty="0"/>
              <a:t>FPTA/CTD Annual Conference</a:t>
            </a:r>
          </a:p>
          <a:p>
            <a:r>
              <a:rPr lang="en-US" dirty="0"/>
              <a:t>Shared Mobility Session </a:t>
            </a:r>
          </a:p>
          <a:p>
            <a:r>
              <a:rPr lang="en-US" dirty="0"/>
              <a:t>Orlando, FL</a:t>
            </a:r>
          </a:p>
          <a:p>
            <a:r>
              <a:rPr lang="en-US" dirty="0"/>
              <a:t>Bonnie Epstein, Senior Planner</a:t>
            </a:r>
          </a:p>
          <a:p>
            <a:r>
              <a:rPr lang="en-US" dirty="0"/>
              <a:t>September 16,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00100"/>
            <a:ext cx="6096000" cy="3943350"/>
          </a:xfrm>
        </p:spPr>
        <p:txBody>
          <a:bodyPr/>
          <a:lstStyle/>
          <a:p>
            <a:r>
              <a:rPr lang="en-US" dirty="0"/>
              <a:t>Population of 949,827 (2015)</a:t>
            </a:r>
          </a:p>
          <a:p>
            <a:r>
              <a:rPr lang="en-US" dirty="0"/>
              <a:t>Median age of 46</a:t>
            </a:r>
          </a:p>
          <a:p>
            <a:r>
              <a:rPr lang="en-US" dirty="0"/>
              <a:t>24 municipalities – 22 served by PSTA</a:t>
            </a:r>
          </a:p>
          <a:p>
            <a:r>
              <a:rPr lang="en-US" dirty="0"/>
              <a:t>Top business sectors are health services, tourism services, manufacturing, and financial services</a:t>
            </a:r>
          </a:p>
          <a:p>
            <a:r>
              <a:rPr lang="en-US" dirty="0"/>
              <a:t>41 bus routes </a:t>
            </a:r>
          </a:p>
          <a:p>
            <a:r>
              <a:rPr lang="en-US" dirty="0"/>
              <a:t>12 million trips in FY18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PSTA and Pinellas County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914400"/>
            <a:ext cx="2225675" cy="388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43450"/>
            <a:ext cx="353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794850" y="413690"/>
            <a:ext cx="33663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UZURV</a:t>
            </a:r>
            <a:endParaRPr sz="3600"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90050" y="1161650"/>
            <a:ext cx="4081800" cy="4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</a:rPr>
              <a:t>“</a:t>
            </a:r>
            <a:r>
              <a:rPr lang="en" sz="2400" b="1" u="sng" dirty="0">
                <a:solidFill>
                  <a:srgbClr val="000000"/>
                </a:solidFill>
              </a:rPr>
              <a:t>Higher Level of Care</a:t>
            </a:r>
            <a:r>
              <a:rPr lang="en" sz="2400" b="1" dirty="0">
                <a:solidFill>
                  <a:srgbClr val="000000"/>
                </a:solidFill>
              </a:rPr>
              <a:t>”</a:t>
            </a:r>
            <a:endParaRPr sz="2400" b="1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b="1" dirty="0">
                <a:solidFill>
                  <a:srgbClr val="000000"/>
                </a:solidFill>
              </a:rPr>
              <a:t>Active ride monitoring &amp; oversight</a:t>
            </a:r>
            <a:endParaRPr sz="2400" b="1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b="1" dirty="0">
                <a:solidFill>
                  <a:srgbClr val="000000"/>
                </a:solidFill>
              </a:rPr>
              <a:t>Door-to-door rider assistance</a:t>
            </a:r>
            <a:endParaRPr sz="2400" b="1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b="1" dirty="0">
                <a:solidFill>
                  <a:srgbClr val="000000"/>
                </a:solidFill>
              </a:rPr>
              <a:t>Specialized driver pools</a:t>
            </a:r>
            <a:endParaRPr sz="2400" b="1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b="1" dirty="0">
                <a:solidFill>
                  <a:srgbClr val="000000"/>
                </a:solidFill>
              </a:rPr>
              <a:t>With FTA compliant &amp; credentialed drivers</a:t>
            </a:r>
            <a:endParaRPr sz="2400" b="1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Char char="●"/>
            </a:pPr>
            <a:r>
              <a:rPr lang="en" sz="2400" b="1" dirty="0">
                <a:solidFill>
                  <a:srgbClr val="000000"/>
                </a:solidFill>
              </a:rPr>
              <a:t>“Favorite Driver”</a:t>
            </a:r>
            <a:endParaRPr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20A389F-5883-45AD-A68B-58092F447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608" y="831850"/>
            <a:ext cx="5402897" cy="2933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D56802-379D-4E98-8C4B-BF6BBB2EF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PSTA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46C04-9335-440A-8FF3-9471C59F8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FE19F-DA22-4C75-A338-E8F168036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1DF61-C140-4441-895E-FD49B2361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566B04-2A40-4435-BC0D-E8F81F1E2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23662B-68A0-4164-BA49-076A5BF3F0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23D3C-9F68-46CB-A6BB-338C9BE39D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39944-12CC-4AEF-AD1B-DEC1B40070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D2BEED-B784-4BB7-9332-DC88A9D386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A112C47-40C5-49B9-A0D2-093C4F78AB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157351"/>
            <a:ext cx="2397446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Direct Connect Service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84" y="2979649"/>
            <a:ext cx="2604502" cy="166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898" y="859329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First/Last mile connection to the PSTA fixed route system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Uber app or call to get ride within 20 minutes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Trip must begin or end at designated bus stops which connect riders to multiple PSTA fixed routes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" name="Picture 2" descr="C:\Users\craskin\AppData\Local\Microsoft\Windows\Temporary Internet Files\Content.Outlook\KLF8AAEZ\Logobit_digital_black_large@2x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477" r="16541" b="16604"/>
          <a:stretch/>
        </p:blipFill>
        <p:spPr bwMode="auto">
          <a:xfrm>
            <a:off x="441960" y="3977354"/>
            <a:ext cx="714294" cy="53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97" y="4059315"/>
            <a:ext cx="1098426" cy="5028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008F3E-13C8-4914-BB00-23D30AC5C7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31" y="906882"/>
            <a:ext cx="2808086" cy="3969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EEF6D-228B-4DDD-BACB-89F59A4B0AEE}"/>
              </a:ext>
            </a:extLst>
          </p:cNvPr>
          <p:cNvSpPr txBox="1"/>
          <p:nvPr/>
        </p:nvSpPr>
        <p:spPr>
          <a:xfrm>
            <a:off x="0" y="2286909"/>
            <a:ext cx="3420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zone pilot begins Feb 2016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County wide expansion began January 2017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2F8298-D527-479C-A172-86FC443C65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7" y="3118362"/>
            <a:ext cx="2375770" cy="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Direct Connect Expansion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743450"/>
            <a:ext cx="353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1" y="971551"/>
            <a:ext cx="1828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adding direct connect stops to core/frequent routes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Expand to 24 locations throughout the county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 zone boundaries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$25/ trip for Wheelchair Service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05" y="882711"/>
            <a:ext cx="3974937" cy="385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6C4F6-5F93-4806-9286-B0967A310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97914"/>
            <a:ext cx="1931776" cy="34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Direct Connect Expansion 2018 Ridership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B82C2E9-824D-4684-9AE1-87F54F7450C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66700" y="899126"/>
          <a:ext cx="86106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1799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Direct Connect Moving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pic>
        <p:nvPicPr>
          <p:cNvPr id="12" name="Picture 4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8567"/>
            <a:ext cx="2989127" cy="38685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08" y="787402"/>
            <a:ext cx="3037840" cy="3930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42556" y="949678"/>
            <a:ext cx="1869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PSTA Tomorrow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64% Core/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36% Coverage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 Connect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1st/last mile service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22196" y="1047750"/>
            <a:ext cx="1970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PSTA Today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50% Core/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50% Coverage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15" y="1280851"/>
            <a:ext cx="2717169" cy="29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latin typeface="Calibri" panose="020F0502020204030204" pitchFamily="34" charset="0"/>
              </a:rPr>
              <a:t>State TD Commission Mobility Enhancement Grant began August 2016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Using the Direct Connect model to get low wage 2</a:t>
            </a:r>
            <a:r>
              <a:rPr lang="en-US" sz="2400" baseline="30000" dirty="0">
                <a:latin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</a:rPr>
              <a:t> &amp; 3</a:t>
            </a:r>
            <a:r>
              <a:rPr lang="en-US" sz="2400" baseline="30000" dirty="0">
                <a:latin typeface="Calibri" panose="020F0502020204030204" pitchFamily="34" charset="0"/>
              </a:rPr>
              <a:t>rd</a:t>
            </a:r>
            <a:r>
              <a:rPr lang="en-US" sz="2400" dirty="0">
                <a:latin typeface="Calibri" panose="020F0502020204030204" pitchFamily="34" charset="0"/>
              </a:rPr>
              <a:t> shifters to/from work when buses are not available, as well as urgent day trips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Prove replicability to other counties in Florida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Transportation Disadvantaged (TD) Pilot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6150"/>
            <a:ext cx="86868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TD Late Shift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914401"/>
            <a:ext cx="3056947" cy="202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57" y="3169052"/>
            <a:ext cx="2164969" cy="14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7CF5CF-5F1A-49FA-809E-0CC508241155}"/>
              </a:ext>
            </a:extLst>
          </p:cNvPr>
          <p:cNvSpPr/>
          <p:nvPr/>
        </p:nvSpPr>
        <p:spPr>
          <a:xfrm>
            <a:off x="-405208" y="971550"/>
            <a:ext cx="5500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Riders must be registered TD customer and purchase the TD monthly bus pass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Riders must have a job that ends or begins between 10 pm and 6am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Riders choose between Uber, United Taxi, and Care Ride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 approved, riders received up to 25 trips per month to or from work between 10pm and 6am.</a:t>
            </a:r>
          </a:p>
        </p:txBody>
      </p:sp>
    </p:spTree>
    <p:extLst>
      <p:ext uri="{BB962C8B-B14F-4D97-AF65-F5344CB8AC3E}">
        <p14:creationId xmlns:p14="http://schemas.microsoft.com/office/powerpoint/2010/main" val="20056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ular Callout 14"/>
          <p:cNvSpPr/>
          <p:nvPr/>
        </p:nvSpPr>
        <p:spPr>
          <a:xfrm>
            <a:off x="3151124" y="1127258"/>
            <a:ext cx="2209800" cy="942974"/>
          </a:xfrm>
          <a:prstGeom prst="wedgeRectCallou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800" y="800100"/>
            <a:ext cx="3149600" cy="1231635"/>
          </a:xfrm>
        </p:spPr>
        <p:txBody>
          <a:bodyPr/>
          <a:lstStyle/>
          <a:p>
            <a:r>
              <a:rPr lang="en-US" sz="1800" dirty="0"/>
              <a:t>Improved economic position of participants </a:t>
            </a:r>
          </a:p>
          <a:p>
            <a:r>
              <a:rPr lang="en-US" sz="1800" dirty="0"/>
              <a:t>Improved safety </a:t>
            </a:r>
          </a:p>
          <a:p>
            <a:r>
              <a:rPr lang="en-US" sz="1800" dirty="0"/>
              <a:t>Improved reliability and pick up time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TD Late Shift Successes</a:t>
            </a: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226822" y="3258065"/>
            <a:ext cx="2819400" cy="1371600"/>
          </a:xfrm>
          <a:prstGeom prst="wedgeRoundRectCallout">
            <a:avLst/>
          </a:prstGeom>
          <a:solidFill>
            <a:srgbClr val="7030A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5799" y="3243964"/>
            <a:ext cx="2787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“It has been really helpful to me not having a care and all and when I work late after the buses stop running and sometimes I get stranded.  Thank you for this program it really helps a lot.”</a:t>
            </a:r>
          </a:p>
        </p:txBody>
      </p:sp>
      <p:sp>
        <p:nvSpPr>
          <p:cNvPr id="9" name="Oval Callout 8"/>
          <p:cNvSpPr/>
          <p:nvPr/>
        </p:nvSpPr>
        <p:spPr>
          <a:xfrm rot="667599">
            <a:off x="3977821" y="3371125"/>
            <a:ext cx="1996587" cy="11164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0478" y="360620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“Allowed me to work late shifts”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5263" y="1159582"/>
            <a:ext cx="2331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“I don’t have to walk home in the dark anymore.”</a:t>
            </a: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pic>
        <p:nvPicPr>
          <p:cNvPr id="21" name="Content Placeholder 10">
            <a:extLst>
              <a:ext uri="{FF2B5EF4-FFF2-40B4-BE49-F238E27FC236}">
                <a16:creationId xmlns:a16="http://schemas.microsoft.com/office/drawing/2014/main" id="{70B655B2-423F-4DE2-B7DA-12555D5F03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-1324" r="16469" b="1324"/>
          <a:stretch/>
        </p:blipFill>
        <p:spPr bwMode="auto">
          <a:xfrm>
            <a:off x="5715000" y="330453"/>
            <a:ext cx="3430137" cy="288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972AD9-DDB2-450C-AC91-BFFD1EFA7C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r="912" b="20952"/>
          <a:stretch/>
        </p:blipFill>
        <p:spPr>
          <a:xfrm>
            <a:off x="216251" y="2530536"/>
            <a:ext cx="3672604" cy="21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TD Late Shift Ridership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43450"/>
            <a:ext cx="3529890" cy="34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8C6AFBE-0BEC-44AA-9542-C8E96F0347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" y="800100"/>
          <a:ext cx="88392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27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09F3B7-2BD8-43E4-8067-6270B8B1F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00100"/>
            <a:ext cx="5581650" cy="39433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Provide On Demand Rides to ADA clients using multiple providers – Lyft, United Taxi, Wheelchair Transport, Liberty Wheelchair - through the </a:t>
            </a:r>
            <a:r>
              <a:rPr lang="en-US" sz="2400" dirty="0" err="1"/>
              <a:t>Goin</a:t>
            </a:r>
            <a:r>
              <a:rPr lang="en-US" sz="2400" dirty="0"/>
              <a:t> integrated platform</a:t>
            </a:r>
          </a:p>
          <a:p>
            <a:endParaRPr lang="en-US" dirty="0"/>
          </a:p>
          <a:p>
            <a:r>
              <a:rPr lang="en-US" sz="1800" dirty="0"/>
              <a:t>Funded by innovative Mobility on Demand Sandbox grant from the FTA </a:t>
            </a:r>
          </a:p>
          <a:p>
            <a:r>
              <a:rPr lang="en-US" sz="1800" dirty="0"/>
              <a:t>This grant programs supports new approaches to traditional service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FABE33-24B4-4F0B-9727-938DFF0D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Mobility on Demand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B4335-AF75-430D-84D0-6F06E1C9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6EF86D-9570-4D9E-9B22-DCCD907D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43450"/>
            <a:ext cx="3529890" cy="34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8B0AA-668D-4046-B696-84DF3C119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9904" y="1143003"/>
            <a:ext cx="4114797" cy="308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561075" y="625512"/>
            <a:ext cx="8133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Adaptive TNC &amp; Mobility Platform</a:t>
            </a:r>
            <a:endParaRPr sz="3600"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2"/>
          </p:nvPr>
        </p:nvSpPr>
        <p:spPr>
          <a:xfrm>
            <a:off x="561075" y="1651300"/>
            <a:ext cx="7772100" cy="27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Connect people to independent drivers and wheelchair accessible vehicles.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Independent drivers and wheelchair accessible vehicles provide on-demand or prearranged rides.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People access healthcare, jobs, education &amp; other life-sustaining services.</a:t>
            </a:r>
            <a:endParaRPr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170" y="727520"/>
            <a:ext cx="4269630" cy="3943350"/>
          </a:xfrm>
        </p:spPr>
        <p:txBody>
          <a:bodyPr/>
          <a:lstStyle/>
          <a:p>
            <a:r>
              <a:rPr lang="en-US" sz="2000" dirty="0"/>
              <a:t>Capitalize on success with other TNC programs by partnering with Lyft, United Taxi, and Care Ride. </a:t>
            </a:r>
          </a:p>
          <a:p>
            <a:r>
              <a:rPr lang="en-US" sz="2000" dirty="0"/>
              <a:t>Piloting with a portion of PSTA’s eligible paratransit customers – now open to all ADA customers</a:t>
            </a:r>
          </a:p>
          <a:p>
            <a:r>
              <a:rPr lang="en-US" sz="2000" dirty="0"/>
              <a:t>Real-time trips to work, </a:t>
            </a:r>
          </a:p>
          <a:p>
            <a:pPr marL="0" indent="0">
              <a:buNone/>
            </a:pPr>
            <a:r>
              <a:rPr lang="en-US" sz="2000" dirty="0"/>
              <a:t>     school, medical, and shopping areas</a:t>
            </a:r>
          </a:p>
          <a:p>
            <a:r>
              <a:rPr lang="en-US" sz="2000" dirty="0"/>
              <a:t>MOD improves mobility for our customers while being cost efficient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Mobility on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85" y="990600"/>
            <a:ext cx="2082800" cy="2343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586EB7-DFDA-42A4-B179-6E2E26518E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696" y="2893090"/>
            <a:ext cx="2254428" cy="1689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6DFCD6-8C54-41C2-BA18-7C518CBAC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1664761"/>
            <a:ext cx="2458348" cy="122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 descr="P:\PLANNING\For Cassandra - Heather\Handouts\PSTA Mobility on Demand Programs\images\DSC_4635.JPG">
            <a:extLst>
              <a:ext uri="{FF2B5EF4-FFF2-40B4-BE49-F238E27FC236}">
                <a16:creationId xmlns:a16="http://schemas.microsoft.com/office/drawing/2014/main" id="{8509E2C2-9AD2-4423-A45E-78423ECD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4" y="3333750"/>
            <a:ext cx="2555876" cy="12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33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31DB21-AA44-4256-8AEE-1057CF52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Mobility on Demand Ridership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6F96B-8C06-4823-879D-BA021FD3E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AAA4C8-CEB5-4A85-AB45-2DD88E5AF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7208" y="4759452"/>
            <a:ext cx="40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10B7D7-E6E8-43C8-9A60-A179DB5DA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4759452"/>
            <a:ext cx="4064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387B6-6B2E-4E2B-9CD8-15B052FAD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56" y="4759452"/>
            <a:ext cx="4064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C7BBFB-5D45-4A5F-9575-7BD5EAD1F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4759452"/>
            <a:ext cx="4064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AA306-4094-45E9-A672-046C81F0F1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59452"/>
            <a:ext cx="4064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C20BAB-CB0C-4B21-AC72-08A6799CB6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4759452"/>
            <a:ext cx="40640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10B79-92E6-421D-A9B6-42F83316C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759452"/>
            <a:ext cx="406400" cy="342900"/>
          </a:xfrm>
          <a:prstGeom prst="rect">
            <a:avLst/>
          </a:prstGeo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FAEB44C-6DDD-43A3-BD00-39F10F4308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" y="800100"/>
          <a:ext cx="88392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2454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Mobility on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743450"/>
            <a:ext cx="353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8"/>
          <a:stretch/>
        </p:blipFill>
        <p:spPr>
          <a:xfrm>
            <a:off x="304800" y="923681"/>
            <a:ext cx="2057399" cy="324826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98"/>
          <a:stretch/>
        </p:blipFill>
        <p:spPr>
          <a:xfrm>
            <a:off x="1981200" y="993592"/>
            <a:ext cx="2209800" cy="3108446"/>
          </a:xfrm>
        </p:spPr>
      </p:pic>
      <p:pic>
        <p:nvPicPr>
          <p:cNvPr id="7" name="Google Shape;163;p19">
            <a:extLst>
              <a:ext uri="{FF2B5EF4-FFF2-40B4-BE49-F238E27FC236}">
                <a16:creationId xmlns:a16="http://schemas.microsoft.com/office/drawing/2014/main" id="{60FAFAFB-EDE5-4927-9636-3F955E58F9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22747" t="-993" r="22747" b="993"/>
          <a:stretch/>
        </p:blipFill>
        <p:spPr>
          <a:xfrm>
            <a:off x="2602082" y="1009674"/>
            <a:ext cx="6389518" cy="3314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1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B50F1A-5B4B-49E5-B58E-EBF1B5D0E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734" y="800100"/>
            <a:ext cx="5912888" cy="39433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A8A70B-D7E1-484C-BDF8-2D98D69F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PSTA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B506B-F966-4CFC-9D5B-D35F68633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C3BCC-64EB-4353-BACF-0EA6E19D8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1772B2-B1D4-48CF-AA59-245E73F45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743450"/>
            <a:ext cx="353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8EDC253-50FC-4910-959A-F4D0BE33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559050"/>
            <a:ext cx="1205691" cy="79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49B14-F151-42D6-85E0-4FC583710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515" y="637079"/>
            <a:ext cx="1269569" cy="1067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22BE26-9180-48B3-8170-43CBF342A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7" y="4324350"/>
            <a:ext cx="2365345" cy="541485"/>
          </a:xfrm>
          <a:prstGeom prst="rect">
            <a:avLst/>
          </a:prstGeom>
        </p:spPr>
      </p:pic>
      <p:pic>
        <p:nvPicPr>
          <p:cNvPr id="10" name="Picture 2" descr="C:\Users\craskin\AppData\Local\Microsoft\Windows\Temporary Internet Files\Content.Outlook\KLF8AAEZ\Logobit_digital_black_large@2x.png">
            <a:extLst>
              <a:ext uri="{FF2B5EF4-FFF2-40B4-BE49-F238E27FC236}">
                <a16:creationId xmlns:a16="http://schemas.microsoft.com/office/drawing/2014/main" id="{6C0D6BBF-E2B4-42E7-8645-F841591F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6477" r="16541" b="16604"/>
          <a:stretch/>
        </p:blipFill>
        <p:spPr bwMode="auto">
          <a:xfrm>
            <a:off x="7316524" y="1140070"/>
            <a:ext cx="1402087" cy="10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865E6-709A-4F40-A11E-8A3688FB3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8171"/>
            <a:ext cx="2375770" cy="799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2C490-6E25-4638-8AE4-F67CB87448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12841"/>
            <a:ext cx="1199086" cy="548878"/>
          </a:xfrm>
          <a:prstGeom prst="rect">
            <a:avLst/>
          </a:prstGeom>
        </p:spPr>
      </p:pic>
      <p:pic>
        <p:nvPicPr>
          <p:cNvPr id="13" name="Picture 2" descr="Image result for direct connect psta">
            <a:extLst>
              <a:ext uri="{FF2B5EF4-FFF2-40B4-BE49-F238E27FC236}">
                <a16:creationId xmlns:a16="http://schemas.microsoft.com/office/drawing/2014/main" id="{BE86AFB6-0D11-4E61-92F8-14BD179E2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" y="1205491"/>
            <a:ext cx="1608822" cy="4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80C9E-14CB-486B-A1E2-40340A6CE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8624" y="1666374"/>
            <a:ext cx="1428410" cy="96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61075" y="642290"/>
            <a:ext cx="8133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Adaptive TNC &amp; Mobility Platform</a:t>
            </a:r>
            <a:endParaRPr sz="3600" b="1"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2"/>
          </p:nvPr>
        </p:nvSpPr>
        <p:spPr>
          <a:xfrm>
            <a:off x="561075" y="1803700"/>
            <a:ext cx="7913700" cy="27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Focus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Providing safe, reliable and accessible rides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Serving the speciality needs of people &amp; organizations</a:t>
            </a:r>
            <a:endParaRPr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561075" y="768125"/>
            <a:ext cx="8133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UZURV Mobility Platform</a:t>
            </a:r>
            <a:endParaRPr sz="3600" dirty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2"/>
          </p:nvPr>
        </p:nvSpPr>
        <p:spPr>
          <a:xfrm>
            <a:off x="561075" y="1956100"/>
            <a:ext cx="8133000" cy="27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UZURV 360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Wheelchair Accessible Vehicles (WAV)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Lyft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561075" y="600345"/>
            <a:ext cx="8133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Mobility Platform - UZURV 360</a:t>
            </a:r>
            <a:endParaRPr sz="3600" dirty="0"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2"/>
          </p:nvPr>
        </p:nvSpPr>
        <p:spPr>
          <a:xfrm>
            <a:off x="561075" y="1422700"/>
            <a:ext cx="8133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Door-to-door . . . non-stop . . . ambulatory rides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Credentialed independent drivers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CPR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First Aid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Disability Sensitivity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HIPAA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FTA Drug and Alcohol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Local and national criminal background checks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561075" y="617123"/>
            <a:ext cx="8133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Mobility Platform - WAV</a:t>
            </a:r>
            <a:endParaRPr sz="3600" dirty="0"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2"/>
          </p:nvPr>
        </p:nvSpPr>
        <p:spPr>
          <a:xfrm>
            <a:off x="561075" y="1575100"/>
            <a:ext cx="7923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Integration of locally-based Wheelchair Accessible Vehicle providers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Non-ambulatory rides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Operations Team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Schedules rides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○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Provides oversight of rides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561075" y="768125"/>
            <a:ext cx="81330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Mobility Platform - Lyft</a:t>
            </a:r>
            <a:endParaRPr sz="3600" dirty="0"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2"/>
          </p:nvPr>
        </p:nvSpPr>
        <p:spPr>
          <a:xfrm>
            <a:off x="561075" y="1956100"/>
            <a:ext cx="8133000" cy="23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Direct integration with Lyft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Curb-to-curb rides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 Black"/>
              <a:buChar char="●"/>
            </a:pPr>
            <a:r>
              <a:rPr lang="en" sz="2400" dirty="0">
                <a:solidFill>
                  <a:srgbClr val="000000"/>
                </a:solidFill>
                <a:latin typeface="Roboto" panose="020B0604020202020204" charset="0"/>
                <a:ea typeface="Roboto" panose="020B0604020202020204" charset="0"/>
                <a:cs typeface="Overpass Black"/>
                <a:sym typeface="Overpass Black"/>
              </a:rPr>
              <a:t>Operations Team provides oversight of rides</a:t>
            </a:r>
            <a:endParaRPr sz="2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Overpass Black"/>
              <a:sym typeface="Overpass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USF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747"/>
      </a:accent1>
      <a:accent2>
        <a:srgbClr val="CFC493"/>
      </a:accent2>
      <a:accent3>
        <a:srgbClr val="29AFCE"/>
      </a:accent3>
      <a:accent4>
        <a:srgbClr val="DBE442"/>
      </a:accent4>
      <a:accent5>
        <a:srgbClr val="7E96A0"/>
      </a:accent5>
      <a:accent6>
        <a:srgbClr val="00648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66CC"/>
      </a:accent2>
      <a:accent3>
        <a:srgbClr val="009999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1302</Words>
  <Application>Microsoft Office PowerPoint</Application>
  <PresentationFormat>On-screen Show (16:9)</PresentationFormat>
  <Paragraphs>316</Paragraphs>
  <Slides>43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Wingdings</vt:lpstr>
      <vt:lpstr>Avenir LT Std 65 Medium</vt:lpstr>
      <vt:lpstr>Overpass Black</vt:lpstr>
      <vt:lpstr>Avenir LT Std 35 Light</vt:lpstr>
      <vt:lpstr>Roboto</vt:lpstr>
      <vt:lpstr>Arial</vt:lpstr>
      <vt:lpstr>Calibri Light</vt:lpstr>
      <vt:lpstr>Calibri</vt:lpstr>
      <vt:lpstr>Simple Light</vt:lpstr>
      <vt:lpstr>Custom Design</vt:lpstr>
      <vt:lpstr>Office Theme</vt:lpstr>
      <vt:lpstr>Default Design</vt:lpstr>
      <vt:lpstr>FPTA/CTD Annual Conference and EXPO</vt:lpstr>
      <vt:lpstr>The Adaptive Transportation Network For Communities of Health</vt:lpstr>
      <vt:lpstr>UZURV</vt:lpstr>
      <vt:lpstr>Adaptive TNC &amp; Mobility Platform</vt:lpstr>
      <vt:lpstr>Adaptive TNC &amp; Mobility Platform</vt:lpstr>
      <vt:lpstr>UZURV Mobility Platform</vt:lpstr>
      <vt:lpstr>Mobility Platform - UZURV 360</vt:lpstr>
      <vt:lpstr>Mobility Platform - WAV</vt:lpstr>
      <vt:lpstr>Mobility Platform - Lyft</vt:lpstr>
      <vt:lpstr>UZURV Programs</vt:lpstr>
      <vt:lpstr>PowerPoint Presentation</vt:lpstr>
      <vt:lpstr>Jacksonville Transportation Authority</vt:lpstr>
      <vt:lpstr>Central Florida Regional Transit Authority</vt:lpstr>
      <vt:lpstr>American Cancer Society</vt:lpstr>
      <vt:lpstr>The Adaptive Transportation Network For Communities of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PSTA Mobility on Demand Programs</vt:lpstr>
      <vt:lpstr>PSTA and Pinellas County </vt:lpstr>
      <vt:lpstr>PSTA</vt:lpstr>
      <vt:lpstr>Direct Connect Service </vt:lpstr>
      <vt:lpstr>Direct Connect Expansion 2018</vt:lpstr>
      <vt:lpstr>Direct Connect Expansion 2018 Ridership</vt:lpstr>
      <vt:lpstr>Direct Connect Moving Forward</vt:lpstr>
      <vt:lpstr>Transportation Disadvantaged (TD) Pilot</vt:lpstr>
      <vt:lpstr>TD Late Shift</vt:lpstr>
      <vt:lpstr>TD Late Shift Successes </vt:lpstr>
      <vt:lpstr>TD Late Shift Ridership</vt:lpstr>
      <vt:lpstr>Mobility on Demand </vt:lpstr>
      <vt:lpstr>Mobility on Demand</vt:lpstr>
      <vt:lpstr>Mobility on Demand Ridership</vt:lpstr>
      <vt:lpstr>Mobility on Demand</vt:lpstr>
      <vt:lpstr>PSTA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Adaptive Transportation Network For Communities of Health</dc:title>
  <dc:creator>Flynn, Jennifer</dc:creator>
  <cp:lastModifiedBy>Perk, Victoria</cp:lastModifiedBy>
  <cp:revision>5</cp:revision>
  <dcterms:modified xsi:type="dcterms:W3CDTF">2019-09-13T20:16:36Z</dcterms:modified>
</cp:coreProperties>
</file>