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3"/>
  </p:notesMasterIdLst>
  <p:handoutMasterIdLst>
    <p:handoutMasterId r:id="rId64"/>
  </p:handoutMasterIdLst>
  <p:sldIdLst>
    <p:sldId id="256" r:id="rId2"/>
    <p:sldId id="376" r:id="rId3"/>
    <p:sldId id="377" r:id="rId4"/>
    <p:sldId id="401" r:id="rId5"/>
    <p:sldId id="421" r:id="rId6"/>
    <p:sldId id="392" r:id="rId7"/>
    <p:sldId id="362" r:id="rId8"/>
    <p:sldId id="381" r:id="rId9"/>
    <p:sldId id="363" r:id="rId10"/>
    <p:sldId id="364" r:id="rId11"/>
    <p:sldId id="365" r:id="rId12"/>
    <p:sldId id="366" r:id="rId13"/>
    <p:sldId id="382" r:id="rId14"/>
    <p:sldId id="383" r:id="rId15"/>
    <p:sldId id="402" r:id="rId16"/>
    <p:sldId id="413" r:id="rId17"/>
    <p:sldId id="417" r:id="rId18"/>
    <p:sldId id="400" r:id="rId19"/>
    <p:sldId id="367" r:id="rId20"/>
    <p:sldId id="391" r:id="rId21"/>
    <p:sldId id="393" r:id="rId22"/>
    <p:sldId id="394" r:id="rId23"/>
    <p:sldId id="423" r:id="rId24"/>
    <p:sldId id="403" r:id="rId25"/>
    <p:sldId id="368" r:id="rId26"/>
    <p:sldId id="420" r:id="rId27"/>
    <p:sldId id="369" r:id="rId28"/>
    <p:sldId id="371" r:id="rId29"/>
    <p:sldId id="372" r:id="rId30"/>
    <p:sldId id="419" r:id="rId31"/>
    <p:sldId id="398" r:id="rId32"/>
    <p:sldId id="397" r:id="rId33"/>
    <p:sldId id="404" r:id="rId34"/>
    <p:sldId id="418" r:id="rId35"/>
    <p:sldId id="389" r:id="rId36"/>
    <p:sldId id="388" r:id="rId37"/>
    <p:sldId id="390" r:id="rId38"/>
    <p:sldId id="395" r:id="rId39"/>
    <p:sldId id="396" r:id="rId40"/>
    <p:sldId id="407" r:id="rId41"/>
    <p:sldId id="399" r:id="rId42"/>
    <p:sldId id="405" r:id="rId43"/>
    <p:sldId id="422" r:id="rId44"/>
    <p:sldId id="384" r:id="rId45"/>
    <p:sldId id="424" r:id="rId46"/>
    <p:sldId id="386" r:id="rId47"/>
    <p:sldId id="385" r:id="rId48"/>
    <p:sldId id="406" r:id="rId49"/>
    <p:sldId id="359" r:id="rId50"/>
    <p:sldId id="360" r:id="rId51"/>
    <p:sldId id="408" r:id="rId52"/>
    <p:sldId id="378" r:id="rId53"/>
    <p:sldId id="379" r:id="rId54"/>
    <p:sldId id="409" r:id="rId55"/>
    <p:sldId id="411" r:id="rId56"/>
    <p:sldId id="410" r:id="rId57"/>
    <p:sldId id="415" r:id="rId58"/>
    <p:sldId id="416" r:id="rId59"/>
    <p:sldId id="414" r:id="rId60"/>
    <p:sldId id="412" r:id="rId61"/>
    <p:sldId id="276" r:id="rId62"/>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87E"/>
    <a:srgbClr val="E0C1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6" autoAdjust="0"/>
    <p:restoredTop sz="69451" autoAdjust="0"/>
  </p:normalViewPr>
  <p:slideViewPr>
    <p:cSldViewPr>
      <p:cViewPr varScale="1">
        <p:scale>
          <a:sx n="60" d="100"/>
          <a:sy n="60" d="100"/>
        </p:scale>
        <p:origin x="1517"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673"/>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98887207-603C-4BC0-9774-BB663FFD37D1}" type="datetimeFigureOut">
              <a:rPr lang="en-US" smtClean="0"/>
              <a:t>10/17/2018</a:t>
            </a:fld>
            <a:endParaRPr lang="en-US" dirty="0"/>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ECBC70A8-5A7C-43F6-A028-ECD9E2AE6866}" type="slidenum">
              <a:rPr lang="en-US" smtClean="0"/>
              <a:t>‹#›</a:t>
            </a:fld>
            <a:endParaRPr lang="en-US" dirty="0"/>
          </a:p>
        </p:txBody>
      </p:sp>
    </p:spTree>
    <p:extLst>
      <p:ext uri="{BB962C8B-B14F-4D97-AF65-F5344CB8AC3E}">
        <p14:creationId xmlns:p14="http://schemas.microsoft.com/office/powerpoint/2010/main" val="2192665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3012328" cy="46369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6173" y="4"/>
            <a:ext cx="3012328" cy="463696"/>
          </a:xfrm>
          <a:prstGeom prst="rect">
            <a:avLst/>
          </a:prstGeom>
        </p:spPr>
        <p:txBody>
          <a:bodyPr vert="horz" lIns="91440" tIns="45720" rIns="91440" bIns="45720" rtlCol="0"/>
          <a:lstStyle>
            <a:lvl1pPr algn="r">
              <a:defRPr sz="1200"/>
            </a:lvl1pPr>
          </a:lstStyle>
          <a:p>
            <a:fld id="{32354EAE-81F5-4D46-B8AA-58677E37702E}" type="datetimeFigureOut">
              <a:rPr lang="en-US" smtClean="0"/>
              <a:t>10/17/2018</a:t>
            </a:fld>
            <a:endParaRPr lang="en-US" dirty="0"/>
          </a:p>
        </p:txBody>
      </p:sp>
      <p:sp>
        <p:nvSpPr>
          <p:cNvPr id="4" name="Slide Image Placeholder 3"/>
          <p:cNvSpPr>
            <a:spLocks noGrp="1" noRot="1" noChangeAspect="1"/>
          </p:cNvSpPr>
          <p:nvPr>
            <p:ph type="sldImg" idx="2"/>
          </p:nvPr>
        </p:nvSpPr>
        <p:spPr>
          <a:xfrm>
            <a:off x="1397000" y="1154113"/>
            <a:ext cx="4156075" cy="3116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638" y="4444549"/>
            <a:ext cx="5558801" cy="363702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772382"/>
            <a:ext cx="3012328" cy="46369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173" y="8772382"/>
            <a:ext cx="3012328" cy="463696"/>
          </a:xfrm>
          <a:prstGeom prst="rect">
            <a:avLst/>
          </a:prstGeom>
        </p:spPr>
        <p:txBody>
          <a:bodyPr vert="horz" lIns="91440" tIns="45720" rIns="91440" bIns="45720" rtlCol="0" anchor="b"/>
          <a:lstStyle>
            <a:lvl1pPr algn="r">
              <a:defRPr sz="1200"/>
            </a:lvl1pPr>
          </a:lstStyle>
          <a:p>
            <a:fld id="{AB78C977-F4A3-4A8C-A24B-1A4B6F85F4B8}" type="slidenum">
              <a:rPr lang="en-US" smtClean="0"/>
              <a:t>‹#›</a:t>
            </a:fld>
            <a:endParaRPr lang="en-US" dirty="0"/>
          </a:p>
        </p:txBody>
      </p:sp>
    </p:spTree>
    <p:extLst>
      <p:ext uri="{BB962C8B-B14F-4D97-AF65-F5344CB8AC3E}">
        <p14:creationId xmlns:p14="http://schemas.microsoft.com/office/powerpoint/2010/main" val="3183136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78C977-F4A3-4A8C-A24B-1A4B6F85F4B8}" type="slidenum">
              <a:rPr lang="en-US" smtClean="0"/>
              <a:t>1</a:t>
            </a:fld>
            <a:endParaRPr lang="en-US" dirty="0"/>
          </a:p>
        </p:txBody>
      </p:sp>
    </p:spTree>
    <p:extLst>
      <p:ext uri="{BB962C8B-B14F-4D97-AF65-F5344CB8AC3E}">
        <p14:creationId xmlns:p14="http://schemas.microsoft.com/office/powerpoint/2010/main" val="2715518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went to school at Stetson university, 30 miles west from here</a:t>
            </a:r>
          </a:p>
          <a:p>
            <a:r>
              <a:rPr lang="en-US" dirty="0"/>
              <a:t>Partner with Thomas Howell Ferguson, A CPA firm based in Tallahassee; we also have a small office in Tampa</a:t>
            </a:r>
          </a:p>
          <a:p>
            <a:r>
              <a:rPr lang="en-US" dirty="0"/>
              <a:t>I have been with THF since 1993</a:t>
            </a:r>
          </a:p>
          <a:p>
            <a:r>
              <a:rPr lang="en-US" dirty="0"/>
              <a:t>I run our audit department and lead our government services practice</a:t>
            </a:r>
          </a:p>
          <a:p>
            <a:endParaRPr lang="en-US" dirty="0"/>
          </a:p>
          <a:p>
            <a:r>
              <a:rPr lang="en-US" dirty="0"/>
              <a:t>Have been working with FCTD almost from the time I started at THF – back before the days of the rate model- </a:t>
            </a:r>
            <a:r>
              <a:rPr lang="en-US"/>
              <a:t>JoAnne Hutchinson was the ED</a:t>
            </a:r>
            <a:endParaRPr lang="en-US" dirty="0"/>
          </a:p>
          <a:p>
            <a:endParaRPr lang="en-US" dirty="0"/>
          </a:p>
        </p:txBody>
      </p:sp>
      <p:sp>
        <p:nvSpPr>
          <p:cNvPr id="4" name="Slide Number Placeholder 3"/>
          <p:cNvSpPr>
            <a:spLocks noGrp="1"/>
          </p:cNvSpPr>
          <p:nvPr>
            <p:ph type="sldNum" sz="quarter" idx="10"/>
          </p:nvPr>
        </p:nvSpPr>
        <p:spPr/>
        <p:txBody>
          <a:bodyPr/>
          <a:lstStyle/>
          <a:p>
            <a:fld id="{AB78C977-F4A3-4A8C-A24B-1A4B6F85F4B8}" type="slidenum">
              <a:rPr lang="en-US" smtClean="0"/>
              <a:t>2</a:t>
            </a:fld>
            <a:endParaRPr lang="en-US" dirty="0"/>
          </a:p>
        </p:txBody>
      </p:sp>
    </p:spTree>
    <p:extLst>
      <p:ext uri="{BB962C8B-B14F-4D97-AF65-F5344CB8AC3E}">
        <p14:creationId xmlns:p14="http://schemas.microsoft.com/office/powerpoint/2010/main" val="1511509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4C requires ongoing risk assessments that identify threats, assess the likelihood and potential damage of those threats, and assess the activities in place to mitigate those threats.  Risk assessments also include making adjustments to mitigation activities to manage threats and evaluating their effectiveness at least annually.</a:t>
            </a:r>
          </a:p>
        </p:txBody>
      </p:sp>
      <p:sp>
        <p:nvSpPr>
          <p:cNvPr id="4" name="Slide Number Placeholder 3"/>
          <p:cNvSpPr>
            <a:spLocks noGrp="1"/>
          </p:cNvSpPr>
          <p:nvPr>
            <p:ph type="sldNum" sz="quarter" idx="10"/>
          </p:nvPr>
        </p:nvSpPr>
        <p:spPr/>
        <p:txBody>
          <a:bodyPr/>
          <a:lstStyle/>
          <a:p>
            <a:fld id="{5314B861-6F45-453A-AA0C-D6761D52018A}" type="slidenum">
              <a:rPr lang="en-US" smtClean="0"/>
              <a:pPr/>
              <a:t>8</a:t>
            </a:fld>
            <a:endParaRPr lang="en-US" dirty="0"/>
          </a:p>
        </p:txBody>
      </p:sp>
    </p:spTree>
    <p:extLst>
      <p:ext uri="{BB962C8B-B14F-4D97-AF65-F5344CB8AC3E}">
        <p14:creationId xmlns:p14="http://schemas.microsoft.com/office/powerpoint/2010/main" val="1725405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145F1D4A-1C13-4ED7-ACC2-26CF9FC75A90}" type="slidenum">
              <a:rPr lang="en-US" altLang="en-US"/>
              <a:pPr>
                <a:spcBef>
                  <a:spcPct val="0"/>
                </a:spcBef>
              </a:pPr>
              <a:t>26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78C977-F4A3-4A8C-A24B-1A4B6F85F4B8}" type="slidenum">
              <a:rPr lang="en-US" smtClean="0"/>
              <a:t>61</a:t>
            </a:fld>
            <a:endParaRPr lang="en-US" dirty="0"/>
          </a:p>
        </p:txBody>
      </p:sp>
    </p:spTree>
    <p:extLst>
      <p:ext uri="{BB962C8B-B14F-4D97-AF65-F5344CB8AC3E}">
        <p14:creationId xmlns:p14="http://schemas.microsoft.com/office/powerpoint/2010/main" val="39228425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2362200" y="6050037"/>
            <a:ext cx="6553200" cy="685800"/>
          </a:xfrm>
        </p:spPr>
        <p:txBody>
          <a:bodyPr anchor="ctr">
            <a:normAutofit/>
          </a:bodyPr>
          <a:lstStyle>
            <a:lvl1pPr marL="0" indent="0" algn="r">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5E8F047-E28F-4F1B-A674-CFBB54B84511}" type="datetimeFigureOut">
              <a:rPr lang="en-US" smtClean="0"/>
              <a:pPr/>
              <a:t>10/17/2018</a:t>
            </a:fld>
            <a:endParaRPr lang="en-US" dirty="0"/>
          </a:p>
        </p:txBody>
      </p:sp>
      <p:sp>
        <p:nvSpPr>
          <p:cNvPr id="17" name="Footer Placeholder 16"/>
          <p:cNvSpPr>
            <a:spLocks noGrp="1"/>
          </p:cNvSpPr>
          <p:nvPr>
            <p:ph type="ftr" sz="quarter" idx="11"/>
          </p:nvPr>
        </p:nvSpPr>
        <p:spPr>
          <a:xfrm>
            <a:off x="2085393" y="236539"/>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B13708C-A03E-42A7-9145-46C30B7E29C8}" type="slidenum">
              <a:rPr lang="en-US" smtClean="0"/>
              <a:pPr/>
              <a:t>‹#›</a:t>
            </a:fld>
            <a:endParaRPr lang="en-US" dirty="0"/>
          </a:p>
        </p:txBody>
      </p:sp>
      <p:sp>
        <p:nvSpPr>
          <p:cNvPr id="13" name="Right Triangle 12"/>
          <p:cNvSpPr/>
          <p:nvPr/>
        </p:nvSpPr>
        <p:spPr>
          <a:xfrm>
            <a:off x="0" y="3810000"/>
            <a:ext cx="2209800" cy="2212848"/>
          </a:xfrm>
          <a:prstGeom prst="r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Triangle 11"/>
          <p:cNvSpPr/>
          <p:nvPr/>
        </p:nvSpPr>
        <p:spPr>
          <a:xfrm>
            <a:off x="0" y="4983480"/>
            <a:ext cx="990600" cy="990600"/>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p:cNvSpPr>
            <a:spLocks noGrp="1"/>
          </p:cNvSpPr>
          <p:nvPr>
            <p:ph type="ctrTitle"/>
          </p:nvPr>
        </p:nvSpPr>
        <p:spPr>
          <a:xfrm>
            <a:off x="2362200" y="2819400"/>
            <a:ext cx="6477000" cy="1828800"/>
          </a:xfrm>
        </p:spPr>
        <p:txBody>
          <a:bodyPr anchor="b"/>
          <a:lstStyle>
            <a:lvl1pPr algn="r">
              <a:defRPr cap="all" baseline="0"/>
            </a:lvl1pPr>
          </a:lstStyle>
          <a:p>
            <a:r>
              <a:rPr kumimoji="0" lang="en-US"/>
              <a:t>Click to edit Master title style</a:t>
            </a:r>
            <a:endParaRPr kumimoji="0" lang="en-US" dirty="0"/>
          </a:p>
        </p:txBody>
      </p:sp>
      <p:sp>
        <p:nvSpPr>
          <p:cNvPr id="14" name="Rectangle 13"/>
          <p:cNvSpPr/>
          <p:nvPr/>
        </p:nvSpPr>
        <p:spPr>
          <a:xfrm>
            <a:off x="990600" y="4800600"/>
            <a:ext cx="81534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0000" y="6093835"/>
            <a:ext cx="1449324" cy="61393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E8F047-E28F-4F1B-A674-CFBB54B84511}" type="datetimeFigureOut">
              <a:rPr lang="en-US" smtClean="0"/>
              <a:pPr/>
              <a:t>10/17/2018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3708C-A03E-42A7-9145-46C30B7E29C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1"/>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1"/>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3"/>
            <a:ext cx="2209800" cy="365125"/>
          </a:xfrm>
        </p:spPr>
        <p:txBody>
          <a:bodyPr/>
          <a:lstStyle/>
          <a:p>
            <a:fld id="{B5E8F047-E28F-4F1B-A674-CFBB54B84511}" type="datetimeFigureOut">
              <a:rPr lang="en-US" smtClean="0"/>
              <a:pPr/>
              <a:t>10/17/2018</a:t>
            </a:fld>
            <a:endParaRPr lang="en-US" dirty="0"/>
          </a:p>
        </p:txBody>
      </p:sp>
      <p:sp>
        <p:nvSpPr>
          <p:cNvPr id="5" name="Footer Placeholder 4"/>
          <p:cNvSpPr>
            <a:spLocks noGrp="1"/>
          </p:cNvSpPr>
          <p:nvPr>
            <p:ph type="ftr" sz="quarter" idx="11"/>
          </p:nvPr>
        </p:nvSpPr>
        <p:spPr>
          <a:xfrm>
            <a:off x="457201" y="6248208"/>
            <a:ext cx="5573483" cy="365125"/>
          </a:xfrm>
        </p:spPr>
        <p:txBody>
          <a:bodyPr/>
          <a:lstStyle/>
          <a:p>
            <a:endParaRPr lang="en-US" dirty="0"/>
          </a:p>
        </p:txBody>
      </p:sp>
      <p:sp>
        <p:nvSpPr>
          <p:cNvPr id="7" name="Rectangle 6"/>
          <p:cNvSpPr/>
          <p:nvPr/>
        </p:nvSpPr>
        <p:spPr bwMode="white">
          <a:xfrm>
            <a:off x="6096319"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9"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9"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9" y="144463"/>
            <a:ext cx="533400" cy="244476"/>
          </a:xfrm>
        </p:spPr>
        <p:txBody>
          <a:bodyPr/>
          <a:lstStyle/>
          <a:p>
            <a:fld id="{4B13708C-A03E-42A7-9145-46C30B7E29C8}" type="slidenum">
              <a:rPr lang="en-US" smtClean="0"/>
              <a:pPr/>
              <a:t>‹#›</a:t>
            </a:fld>
            <a:endParaRPr lang="en-US" dirty="0"/>
          </a:p>
        </p:txBody>
      </p:sp>
      <p:pic>
        <p:nvPicPr>
          <p:cNvPr id="10" name="Picture 9" descr="THF_CPALogo_black.jpg"/>
          <p:cNvPicPr>
            <a:picLocks noChangeAspect="1"/>
          </p:cNvPicPr>
          <p:nvPr/>
        </p:nvPicPr>
        <p:blipFill>
          <a:blip r:embed="rId2" cstate="print"/>
          <a:stretch>
            <a:fillRect/>
          </a:stretch>
        </p:blipFill>
        <p:spPr>
          <a:xfrm rot="5400000">
            <a:off x="246421" y="5607741"/>
            <a:ext cx="1031817" cy="775855"/>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B13708C-A03E-42A7-9145-46C30B7E29C8}"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lvl1pPr eaLnBrk="1" latinLnBrk="0" hangingPunct="1">
              <a:buFont typeface="Wingdings 3" pitchFamily="18" charset="2"/>
              <a:buChar char=""/>
              <a:defRPr/>
            </a:lvl1pPr>
            <a:lvl2pPr eaLnBrk="1" latinLnBrk="0" hangingPunct="1">
              <a:buSzPct val="60000"/>
              <a:buFont typeface="Wingdings 3" pitchFamily="18" charset="2"/>
              <a:buChar char="y"/>
              <a:defRPr/>
            </a:lvl2pPr>
            <a:lvl3pPr eaLnBrk="1" latinLnBrk="0" hangingPunct="1">
              <a:buClr>
                <a:schemeClr val="tx2"/>
              </a:buClr>
              <a:buSzPct val="60000"/>
              <a:buFont typeface="Wingdings 3" pitchFamily="18" charset="2"/>
              <a:buChar char="y"/>
              <a:defRPr/>
            </a:lvl3pPr>
            <a:lvl4pPr eaLnBrk="1" latinLnBrk="0" hangingPunct="1">
              <a:buClr>
                <a:schemeClr val="tx1"/>
              </a:buClr>
              <a:buSzPct val="60000"/>
              <a:buFont typeface="Wingdings 3" pitchFamily="18" charset="2"/>
              <a:buChar char="y"/>
              <a:defRPr/>
            </a:lvl4pPr>
            <a:lvl5pPr eaLnBrk="1" latinLnBrk="0" hangingPunct="1">
              <a:buSzPct val="60000"/>
              <a:buFont typeface="Wingdings 3" pitchFamily="18" charset="2"/>
              <a:buChar char="y"/>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shadeToTitle="1">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1" y="2743201"/>
            <a:ext cx="7123113" cy="1673225"/>
          </a:xfrm>
        </p:spPr>
        <p:txBody>
          <a:bodyPr anchor="t"/>
          <a:lstStyle>
            <a:lvl1pPr marL="0" indent="0">
              <a:buNone/>
              <a:defRPr sz="2800">
                <a:solidFill>
                  <a:schemeClr val="bg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lvl1pPr>
              <a:defRPr>
                <a:solidFill>
                  <a:schemeClr val="bg2"/>
                </a:solidFill>
              </a:defRPr>
            </a:lvl1pPr>
          </a:lstStyle>
          <a:p>
            <a:fld id="{B5E8F047-E28F-4F1B-A674-CFBB54B84511}" type="datetimeFigureOut">
              <a:rPr lang="en-US" smtClean="0"/>
              <a:pPr/>
              <a:t>10/17/2018</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B13708C-A03E-42A7-9145-46C30B7E29C8}" type="slidenum">
              <a:rPr lang="en-US" smtClean="0"/>
              <a:pPr/>
              <a:t>‹#›</a:t>
            </a:fld>
            <a:endParaRPr lang="en-US" dirty="0"/>
          </a:p>
        </p:txBody>
      </p:sp>
      <p:sp>
        <p:nvSpPr>
          <p:cNvPr id="14" name="Footer Placeholder 13"/>
          <p:cNvSpPr>
            <a:spLocks noGrp="1"/>
          </p:cNvSpPr>
          <p:nvPr>
            <p:ph type="ftr" sz="quarter" idx="12"/>
          </p:nvPr>
        </p:nvSpPr>
        <p:spPr/>
        <p:txBody>
          <a:bodyPr/>
          <a:lstStyle>
            <a:lvl1pPr>
              <a:defRPr>
                <a:solidFill>
                  <a:schemeClr val="bg2"/>
                </a:solidFill>
              </a:defRPr>
            </a:lvl1pPr>
          </a:lstStyle>
          <a:p>
            <a:endParaRPr lang="en-US" dirty="0"/>
          </a:p>
        </p:txBody>
      </p:sp>
      <p:sp>
        <p:nvSpPr>
          <p:cNvPr id="11" name="Right Triangle 10"/>
          <p:cNvSpPr/>
          <p:nvPr/>
        </p:nvSpPr>
        <p:spPr>
          <a:xfrm flipH="1">
            <a:off x="8153400" y="5867400"/>
            <a:ext cx="990600" cy="9906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27912" y="6057900"/>
            <a:ext cx="14509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5E8F047-E28F-4F1B-A674-CFBB54B84511}" type="datetimeFigureOut">
              <a:rPr lang="en-US" smtClean="0"/>
              <a:pPr/>
              <a:t>10/17/2018</a:t>
            </a:fld>
            <a:endParaRPr lang="en-US" dirty="0"/>
          </a:p>
        </p:txBody>
      </p:sp>
      <p:sp>
        <p:nvSpPr>
          <p:cNvPr id="10" name="Slide Number Placeholder 9"/>
          <p:cNvSpPr>
            <a:spLocks noGrp="1"/>
          </p:cNvSpPr>
          <p:nvPr>
            <p:ph type="sldNum" sz="quarter" idx="16"/>
          </p:nvPr>
        </p:nvSpPr>
        <p:spPr/>
        <p:txBody>
          <a:bodyPr rtlCol="0"/>
          <a:lstStyle/>
          <a:p>
            <a:fld id="{4B13708C-A03E-42A7-9145-46C30B7E29C8}"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1"/>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5E8F047-E28F-4F1B-A674-CFBB54B84511}" type="datetimeFigureOut">
              <a:rPr lang="en-US" smtClean="0"/>
              <a:pPr/>
              <a:t>10/17/2018</a:t>
            </a:fld>
            <a:endParaRPr lang="en-US" dirty="0"/>
          </a:p>
        </p:txBody>
      </p:sp>
      <p:sp>
        <p:nvSpPr>
          <p:cNvPr id="12" name="Slide Number Placeholder 11"/>
          <p:cNvSpPr>
            <a:spLocks noGrp="1"/>
          </p:cNvSpPr>
          <p:nvPr>
            <p:ph type="sldNum" sz="quarter" idx="16"/>
          </p:nvPr>
        </p:nvSpPr>
        <p:spPr/>
        <p:txBody>
          <a:bodyPr rtlCol="0"/>
          <a:lstStyle/>
          <a:p>
            <a:fld id="{4B13708C-A03E-42A7-9145-46C30B7E29C8}"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5E8F047-E28F-4F1B-A674-CFBB54B84511}" type="datetimeFigureOut">
              <a:rPr lang="en-US" smtClean="0"/>
              <a:pPr/>
              <a:t>10/17/2018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B13708C-A03E-42A7-9145-46C30B7E29C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8F047-E28F-4F1B-A674-CFBB54B84511}" type="datetimeFigureOut">
              <a:rPr lang="en-US" smtClean="0"/>
              <a:pPr/>
              <a:t>10/17/2018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B13708C-A03E-42A7-9145-46C30B7E29C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1"/>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5E8F047-E28F-4F1B-A674-CFBB54B84511}" type="datetimeFigureOut">
              <a:rPr lang="en-US" smtClean="0"/>
              <a:pPr/>
              <a:t>10/17/2018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B13708C-A03E-42A7-9145-46C30B7E29C8}"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1"/>
            <a:ext cx="2667000" cy="365125"/>
          </a:xfrm>
        </p:spPr>
        <p:txBody>
          <a:bodyPr rtlCol="0"/>
          <a:lstStyle/>
          <a:p>
            <a:fld id="{B5E8F047-E28F-4F1B-A674-CFBB54B84511}" type="datetimeFigureOut">
              <a:rPr lang="en-US" smtClean="0"/>
              <a:pPr/>
              <a:t>10/17/2018</a:t>
            </a:fld>
            <a:endParaRPr lang="en-US" dirty="0"/>
          </a:p>
        </p:txBody>
      </p:sp>
      <p:sp>
        <p:nvSpPr>
          <p:cNvPr id="13" name="Slide Number Placeholder 12"/>
          <p:cNvSpPr>
            <a:spLocks noGrp="1"/>
          </p:cNvSpPr>
          <p:nvPr>
            <p:ph type="sldNum" sz="quarter" idx="11"/>
          </p:nvPr>
        </p:nvSpPr>
        <p:spPr>
          <a:xfrm>
            <a:off x="0" y="4667250"/>
            <a:ext cx="1447800" cy="663578"/>
          </a:xfrm>
        </p:spPr>
        <p:txBody>
          <a:bodyPr rtlCol="0"/>
          <a:lstStyle>
            <a:lvl1pPr>
              <a:defRPr sz="2800"/>
            </a:lvl1pPr>
          </a:lstStyle>
          <a:p>
            <a:fld id="{4B13708C-A03E-42A7-9145-46C30B7E29C8}" type="slidenum">
              <a:rPr lang="en-US" smtClean="0"/>
              <a:pPr/>
              <a:t>‹#›</a:t>
            </a:fld>
            <a:endParaRPr lang="en-US" dirty="0"/>
          </a:p>
        </p:txBody>
      </p:sp>
      <p:sp>
        <p:nvSpPr>
          <p:cNvPr id="14" name="Footer Placeholder 13"/>
          <p:cNvSpPr>
            <a:spLocks noGrp="1"/>
          </p:cNvSpPr>
          <p:nvPr>
            <p:ph type="ftr" sz="quarter" idx="12"/>
          </p:nvPr>
        </p:nvSpPr>
        <p:spPr>
          <a:xfrm>
            <a:off x="1600200" y="6248207"/>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a:t>Click icon to add picture</a:t>
            </a:r>
          </a:p>
        </p:txBody>
      </p:sp>
      <p:pic>
        <p:nvPicPr>
          <p:cNvPr id="15" name="Picture 14" descr="THF_CPALogo_black.jpg"/>
          <p:cNvPicPr>
            <a:picLocks noChangeAspect="1"/>
          </p:cNvPicPr>
          <p:nvPr/>
        </p:nvPicPr>
        <p:blipFill>
          <a:blip r:embed="rId2" cstate="print">
            <a:clrChange>
              <a:clrFrom>
                <a:srgbClr val="FDFDFD"/>
              </a:clrFrom>
              <a:clrTo>
                <a:srgbClr val="FDFDFD">
                  <a:alpha val="0"/>
                </a:srgbClr>
              </a:clrTo>
            </a:clrChange>
          </a:blip>
          <a:stretch>
            <a:fillRect/>
          </a:stretch>
        </p:blipFill>
        <p:spPr>
          <a:xfrm>
            <a:off x="7691786" y="6096000"/>
            <a:ext cx="1376015" cy="685800"/>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4" name="Date Placeholder 13"/>
          <p:cNvSpPr>
            <a:spLocks noGrp="1"/>
          </p:cNvSpPr>
          <p:nvPr>
            <p:ph type="dt" sz="half" idx="2"/>
          </p:nvPr>
        </p:nvSpPr>
        <p:spPr>
          <a:xfrm>
            <a:off x="6096000" y="6248401"/>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5E8F047-E28F-4F1B-A674-CFBB54B84511}" type="datetimeFigureOut">
              <a:rPr lang="en-US" smtClean="0"/>
              <a:pPr/>
              <a:t>10/17/2018</a:t>
            </a:fld>
            <a:endParaRPr lang="en-US" dirty="0"/>
          </a:p>
        </p:txBody>
      </p:sp>
      <p:sp>
        <p:nvSpPr>
          <p:cNvPr id="3" name="Footer Placeholder 2"/>
          <p:cNvSpPr>
            <a:spLocks noGrp="1"/>
          </p:cNvSpPr>
          <p:nvPr>
            <p:ph type="ftr" sz="quarter" idx="3"/>
          </p:nvPr>
        </p:nvSpPr>
        <p:spPr>
          <a:xfrm>
            <a:off x="609601" y="6248207"/>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49" y="1280160"/>
            <a:ext cx="8553451"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B13708C-A03E-42A7-9145-46C30B7E29C8}" type="slidenum">
              <a:rPr lang="en-US" smtClean="0"/>
              <a:pPr/>
              <a:t>‹#›</a:t>
            </a:fld>
            <a:endParaRPr lang="en-US" dirty="0"/>
          </a:p>
        </p:txBody>
      </p:sp>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620000" y="6115842"/>
            <a:ext cx="1222375" cy="513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3" pitchFamily="18" charset="2"/>
        <a:buChar char="y"/>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60000"/>
        <a:buFont typeface="Wingdings 3" pitchFamily="18" charset="2"/>
        <a:buChar char="y"/>
        <a:defRPr kumimoji="0" sz="2600" kern="1200">
          <a:solidFill>
            <a:schemeClr val="tx1"/>
          </a:solidFill>
          <a:latin typeface="+mn-lt"/>
          <a:ea typeface="+mn-ea"/>
          <a:cs typeface="+mn-cs"/>
        </a:defRPr>
      </a:lvl2pPr>
      <a:lvl3pPr marL="914400" indent="-228600" algn="l" rtl="0" eaLnBrk="1" latinLnBrk="0" hangingPunct="1">
        <a:spcBef>
          <a:spcPts val="500"/>
        </a:spcBef>
        <a:buClr>
          <a:schemeClr val="tx2"/>
        </a:buClr>
        <a:buSzPct val="60000"/>
        <a:buFont typeface="Wingdings 3" pitchFamily="18" charset="2"/>
        <a:buChar char="y"/>
        <a:defRPr kumimoji="0" sz="2300" kern="1200">
          <a:solidFill>
            <a:schemeClr val="tx1"/>
          </a:solidFill>
          <a:latin typeface="+mn-lt"/>
          <a:ea typeface="+mn-ea"/>
          <a:cs typeface="+mn-cs"/>
        </a:defRPr>
      </a:lvl3pPr>
      <a:lvl4pPr marL="1371600" indent="-228600" algn="l" rtl="0" eaLnBrk="1" latinLnBrk="0" hangingPunct="1">
        <a:spcBef>
          <a:spcPts val="400"/>
        </a:spcBef>
        <a:buClr>
          <a:schemeClr val="tx1"/>
        </a:buClr>
        <a:buSzPct val="60000"/>
        <a:buFont typeface="Wingdings 3" pitchFamily="18" charset="2"/>
        <a:buChar char="y"/>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6"/>
        </a:buClr>
        <a:buSzPct val="60000"/>
        <a:buFont typeface="Wingdings 3" pitchFamily="18" charset="2"/>
        <a:buChar char="y"/>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3" Type="http://schemas.openxmlformats.org/officeDocument/2006/relationships/hyperlink" Target="http://www.businessdictionary.com/definition/arbitrary.html" TargetMode="External"/><Relationship Id="rId2" Type="http://schemas.openxmlformats.org/officeDocument/2006/relationships/hyperlink" Target="http://www.businessdictionary.com/definition/cost-object.html" TargetMode="Externa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hyperlink" Target="http://www.businessdictionary.com/definition/apportionment.html" TargetMode="External"/></Relationships>
</file>

<file path=ppt/slides/_rels/slide5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mailto:JFB@thf-cpa.com"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2362200" y="6050037"/>
            <a:ext cx="5181600" cy="685800"/>
          </a:xfrm>
        </p:spPr>
        <p:txBody>
          <a:bodyPr/>
          <a:lstStyle/>
          <a:p>
            <a:r>
              <a:rPr lang="en-US" dirty="0"/>
              <a:t>Jeff Barbacci - 850.521.3146</a:t>
            </a:r>
          </a:p>
        </p:txBody>
      </p:sp>
      <p:sp>
        <p:nvSpPr>
          <p:cNvPr id="3" name="TextBox 2"/>
          <p:cNvSpPr txBox="1"/>
          <p:nvPr/>
        </p:nvSpPr>
        <p:spPr>
          <a:xfrm>
            <a:off x="762000" y="1295400"/>
            <a:ext cx="7391400" cy="1446550"/>
          </a:xfrm>
          <a:prstGeom prst="rect">
            <a:avLst/>
          </a:prstGeom>
          <a:noFill/>
        </p:spPr>
        <p:txBody>
          <a:bodyPr wrap="square" rtlCol="0">
            <a:spAutoFit/>
          </a:bodyPr>
          <a:lstStyle/>
          <a:p>
            <a:pPr algn="ctr"/>
            <a:r>
              <a:rPr lang="en-US" sz="4400" dirty="0"/>
              <a:t>Quality Assurance Reviews for TD</a:t>
            </a:r>
          </a:p>
        </p:txBody>
      </p:sp>
      <p:sp>
        <p:nvSpPr>
          <p:cNvPr id="2" name="TextBox 1"/>
          <p:cNvSpPr txBox="1"/>
          <p:nvPr/>
        </p:nvSpPr>
        <p:spPr>
          <a:xfrm>
            <a:off x="2286000" y="3200400"/>
            <a:ext cx="4343400" cy="1200329"/>
          </a:xfrm>
          <a:prstGeom prst="rect">
            <a:avLst/>
          </a:prstGeom>
          <a:noFill/>
        </p:spPr>
        <p:txBody>
          <a:bodyPr wrap="square" rtlCol="0">
            <a:spAutoFit/>
          </a:bodyPr>
          <a:lstStyle/>
          <a:p>
            <a:pPr algn="ctr"/>
            <a:r>
              <a:rPr lang="en-US" sz="2400" dirty="0"/>
              <a:t>2015-16 Monitoring Period &amp;</a:t>
            </a:r>
          </a:p>
          <a:p>
            <a:pPr algn="ctr"/>
            <a:r>
              <a:rPr lang="en-US" sz="2400" dirty="0"/>
              <a:t>2016-17 Monitoring Period</a:t>
            </a:r>
          </a:p>
          <a:p>
            <a:pPr algn="ctr"/>
            <a:r>
              <a:rPr lang="en-US" sz="2400" dirty="0"/>
              <a:t>(completed to date)</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6050037"/>
            <a:ext cx="838200" cy="6985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a:t>Grant</a:t>
            </a:r>
            <a:r>
              <a:rPr lang="en-US" dirty="0"/>
              <a:t> Related</a:t>
            </a:r>
          </a:p>
        </p:txBody>
      </p:sp>
      <p:graphicFrame>
        <p:nvGraphicFramePr>
          <p:cNvPr id="7" name="Content Placeholder 6"/>
          <p:cNvGraphicFramePr>
            <a:graphicFrameLocks noGrp="1"/>
          </p:cNvGraphicFramePr>
          <p:nvPr>
            <p:ph sz="quarter" idx="4"/>
            <p:extLst>
              <p:ext uri="{D42A27DB-BD31-4B8C-83A1-F6EECF244321}">
                <p14:modId xmlns:p14="http://schemas.microsoft.com/office/powerpoint/2010/main" val="1239812189"/>
              </p:ext>
            </p:extLst>
          </p:nvPr>
        </p:nvGraphicFramePr>
        <p:xfrm>
          <a:off x="533400" y="1780674"/>
          <a:ext cx="8153400" cy="4005944"/>
        </p:xfrm>
        <a:graphic>
          <a:graphicData uri="http://schemas.openxmlformats.org/drawingml/2006/table">
            <a:tbl>
              <a:tblPr firstRow="1" bandRow="1">
                <a:tableStyleId>{5C22544A-7EE6-4342-B048-85BDC9FD1C3A}</a:tableStyleId>
              </a:tblPr>
              <a:tblGrid>
                <a:gridCol w="5181600">
                  <a:extLst>
                    <a:ext uri="{9D8B030D-6E8A-4147-A177-3AD203B41FA5}">
                      <a16:colId xmlns:a16="http://schemas.microsoft.com/office/drawing/2014/main" val="311264284"/>
                    </a:ext>
                  </a:extLst>
                </a:gridCol>
                <a:gridCol w="1447800">
                  <a:extLst>
                    <a:ext uri="{9D8B030D-6E8A-4147-A177-3AD203B41FA5}">
                      <a16:colId xmlns:a16="http://schemas.microsoft.com/office/drawing/2014/main" val="2058910049"/>
                    </a:ext>
                  </a:extLst>
                </a:gridCol>
                <a:gridCol w="1524000">
                  <a:extLst>
                    <a:ext uri="{9D8B030D-6E8A-4147-A177-3AD203B41FA5}">
                      <a16:colId xmlns:a16="http://schemas.microsoft.com/office/drawing/2014/main" val="607568958"/>
                    </a:ext>
                  </a:extLst>
                </a:gridCol>
              </a:tblGrid>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Findings</a:t>
                      </a:r>
                    </a:p>
                  </a:txBody>
                  <a:tcPr/>
                </a:tc>
                <a:tc>
                  <a:txBody>
                    <a:bodyPr/>
                    <a:lstStyle/>
                    <a:p>
                      <a:pPr algn="ctr"/>
                      <a:r>
                        <a:rPr lang="en-US" dirty="0"/>
                        <a:t>2015-2016</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a:t>2016-2017</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4990909"/>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Incorrect billings</a:t>
                      </a:r>
                    </a:p>
                  </a:txBody>
                  <a:tcPr/>
                </a:tc>
                <a:tc>
                  <a:txBody>
                    <a:bodyPr/>
                    <a:lstStyle/>
                    <a:p>
                      <a:pPr algn="ctr"/>
                      <a:r>
                        <a:rPr lang="en-US" dirty="0"/>
                        <a:t>2</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5</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63225199"/>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Not using E-verify</a:t>
                      </a:r>
                    </a:p>
                  </a:txBody>
                  <a:tcPr/>
                </a:tc>
                <a:tc>
                  <a:txBody>
                    <a:bodyPr/>
                    <a:lstStyle/>
                    <a:p>
                      <a:pPr algn="ctr"/>
                      <a:r>
                        <a:rPr lang="en-US" dirty="0"/>
                        <a:t>2</a:t>
                      </a:r>
                    </a:p>
                  </a:txBody>
                  <a:tcPr>
                    <a:lnR w="12700" cap="flat" cmpd="sng" algn="ctr">
                      <a:solidFill>
                        <a:schemeClr val="tx1"/>
                      </a:solidFill>
                      <a:prstDash val="solid"/>
                      <a:round/>
                      <a:headEnd type="none" w="med" len="med"/>
                      <a:tailEnd type="none" w="med" len="med"/>
                    </a:lnR>
                  </a:tcPr>
                </a:tc>
                <a:tc>
                  <a:txBody>
                    <a:bodyPr/>
                    <a:lstStyle/>
                    <a:p>
                      <a:pPr algn="ctr"/>
                      <a:r>
                        <a:rPr lang="en-US" dirty="0"/>
                        <a:t>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82605614"/>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No written procurement policy</a:t>
                      </a:r>
                    </a:p>
                  </a:txBody>
                  <a:tcPr/>
                </a:tc>
                <a:tc>
                  <a:txBody>
                    <a:bodyPr/>
                    <a:lstStyle/>
                    <a:p>
                      <a:pPr algn="ctr"/>
                      <a:r>
                        <a:rPr lang="en-US" dirty="0"/>
                        <a:t>2</a:t>
                      </a:r>
                    </a:p>
                  </a:txBody>
                  <a:tcPr>
                    <a:lnR w="12700" cap="flat" cmpd="sng" algn="ctr">
                      <a:solidFill>
                        <a:schemeClr val="tx1"/>
                      </a:solidFill>
                      <a:prstDash val="solid"/>
                      <a:round/>
                      <a:headEnd type="none" w="med" len="med"/>
                      <a:tailEnd type="none" w="med" len="med"/>
                    </a:lnR>
                  </a:tcPr>
                </a:tc>
                <a:tc>
                  <a:txBody>
                    <a:bodyPr/>
                    <a:lstStyle/>
                    <a:p>
                      <a:pPr algn="ctr"/>
                      <a:r>
                        <a:rPr lang="en-US" dirty="0"/>
                        <a:t>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31488911"/>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Retention of documents</a:t>
                      </a:r>
                    </a:p>
                  </a:txBody>
                  <a:tcPr/>
                </a:tc>
                <a:tc>
                  <a:txBody>
                    <a:bodyPr/>
                    <a:lstStyle/>
                    <a:p>
                      <a:pPr algn="ctr"/>
                      <a:r>
                        <a:rPr lang="en-US" dirty="0"/>
                        <a:t>1</a:t>
                      </a:r>
                    </a:p>
                  </a:txBody>
                  <a:tcPr>
                    <a:lnR w="12700" cap="flat" cmpd="sng" algn="ctr">
                      <a:solidFill>
                        <a:schemeClr val="tx1"/>
                      </a:solidFill>
                      <a:prstDash val="solid"/>
                      <a:round/>
                      <a:headEnd type="none" w="med" len="med"/>
                      <a:tailEnd type="none" w="med" len="med"/>
                    </a:lnR>
                  </a:tcPr>
                </a:tc>
                <a:tc>
                  <a:txBody>
                    <a:bodyPr/>
                    <a:lstStyle/>
                    <a:p>
                      <a:pPr algn="ctr"/>
                      <a:r>
                        <a:rPr lang="en-US" dirty="0"/>
                        <a:t>1</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516810627"/>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No reconciled rider list (subrecipient)</a:t>
                      </a:r>
                    </a:p>
                  </a:txBody>
                  <a:tcPr/>
                </a:tc>
                <a:tc>
                  <a:txBody>
                    <a:bodyPr/>
                    <a:lstStyle/>
                    <a:p>
                      <a:pPr algn="ctr"/>
                      <a:r>
                        <a:rPr lang="en-US" dirty="0"/>
                        <a:t>1</a:t>
                      </a:r>
                    </a:p>
                  </a:txBody>
                  <a:tcPr>
                    <a:lnR w="12700" cap="flat" cmpd="sng" algn="ctr">
                      <a:solidFill>
                        <a:schemeClr val="tx1"/>
                      </a:solidFill>
                      <a:prstDash val="solid"/>
                      <a:round/>
                      <a:headEnd type="none" w="med" len="med"/>
                      <a:tailEnd type="none" w="med" len="med"/>
                    </a:lnR>
                  </a:tcPr>
                </a:tc>
                <a:tc>
                  <a:txBody>
                    <a:bodyPr/>
                    <a:lstStyle/>
                    <a:p>
                      <a:pPr algn="ctr"/>
                      <a:r>
                        <a:rPr lang="en-US" dirty="0"/>
                        <a:t>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220081423"/>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Internal control matters</a:t>
                      </a:r>
                    </a:p>
                  </a:txBody>
                  <a:tcPr/>
                </a:tc>
                <a:tc>
                  <a:txBody>
                    <a:bodyPr/>
                    <a:lstStyle/>
                    <a:p>
                      <a:pPr algn="ctr"/>
                      <a:r>
                        <a:rPr lang="en-US" dirty="0"/>
                        <a:t>1</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a:t>1</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125891"/>
                  </a:ext>
                </a:extLst>
              </a:tr>
              <a:tr h="500743">
                <a:tc>
                  <a:txBody>
                    <a:bodyPr/>
                    <a:lstStyle/>
                    <a:p>
                      <a:r>
                        <a:rPr lang="en-US" sz="2300" dirty="0"/>
                        <a:t>TOTAL</a:t>
                      </a:r>
                    </a:p>
                  </a:txBody>
                  <a:tcPr/>
                </a:tc>
                <a:tc>
                  <a:txBody>
                    <a:bodyPr/>
                    <a:lstStyle/>
                    <a:p>
                      <a:pPr algn="ctr"/>
                      <a:r>
                        <a:rPr lang="en-US" dirty="0"/>
                        <a:t>9</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7</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662591339"/>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1210008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Florida</a:t>
            </a:r>
            <a:r>
              <a:rPr lang="en-US" dirty="0"/>
              <a:t> Statute Related</a:t>
            </a:r>
          </a:p>
        </p:txBody>
      </p:sp>
      <p:graphicFrame>
        <p:nvGraphicFramePr>
          <p:cNvPr id="7" name="Content Placeholder 6"/>
          <p:cNvGraphicFramePr>
            <a:graphicFrameLocks noGrp="1"/>
          </p:cNvGraphicFramePr>
          <p:nvPr>
            <p:ph sz="quarter" idx="4"/>
            <p:extLst>
              <p:ext uri="{D42A27DB-BD31-4B8C-83A1-F6EECF244321}">
                <p14:modId xmlns:p14="http://schemas.microsoft.com/office/powerpoint/2010/main" val="4054804759"/>
              </p:ext>
            </p:extLst>
          </p:nvPr>
        </p:nvGraphicFramePr>
        <p:xfrm>
          <a:off x="533400" y="1780674"/>
          <a:ext cx="8153400" cy="3004458"/>
        </p:xfrm>
        <a:graphic>
          <a:graphicData uri="http://schemas.openxmlformats.org/drawingml/2006/table">
            <a:tbl>
              <a:tblPr firstRow="1" bandRow="1">
                <a:tableStyleId>{5C22544A-7EE6-4342-B048-85BDC9FD1C3A}</a:tableStyleId>
              </a:tblPr>
              <a:tblGrid>
                <a:gridCol w="5181600">
                  <a:extLst>
                    <a:ext uri="{9D8B030D-6E8A-4147-A177-3AD203B41FA5}">
                      <a16:colId xmlns:a16="http://schemas.microsoft.com/office/drawing/2014/main" val="311264284"/>
                    </a:ext>
                  </a:extLst>
                </a:gridCol>
                <a:gridCol w="1447800">
                  <a:extLst>
                    <a:ext uri="{9D8B030D-6E8A-4147-A177-3AD203B41FA5}">
                      <a16:colId xmlns:a16="http://schemas.microsoft.com/office/drawing/2014/main" val="2058910049"/>
                    </a:ext>
                  </a:extLst>
                </a:gridCol>
                <a:gridCol w="1524000">
                  <a:extLst>
                    <a:ext uri="{9D8B030D-6E8A-4147-A177-3AD203B41FA5}">
                      <a16:colId xmlns:a16="http://schemas.microsoft.com/office/drawing/2014/main" val="607568958"/>
                    </a:ext>
                  </a:extLst>
                </a:gridCol>
              </a:tblGrid>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Findings</a:t>
                      </a:r>
                    </a:p>
                  </a:txBody>
                  <a:tcPr/>
                </a:tc>
                <a:tc>
                  <a:txBody>
                    <a:bodyPr/>
                    <a:lstStyle/>
                    <a:p>
                      <a:pPr algn="ctr"/>
                      <a:r>
                        <a:rPr lang="en-US" dirty="0"/>
                        <a:t>2015-2016</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a:t>2016-2017</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4990909"/>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b="1" dirty="0"/>
                        <a:t>Eligibility</a:t>
                      </a:r>
                      <a:r>
                        <a:rPr lang="en-US" sz="2300" b="1" baseline="0" dirty="0"/>
                        <a:t> – documentation</a:t>
                      </a:r>
                      <a:endParaRPr lang="en-US" sz="2300" b="1" dirty="0"/>
                    </a:p>
                  </a:txBody>
                  <a:tcPr/>
                </a:tc>
                <a:tc>
                  <a:txBody>
                    <a:bodyPr/>
                    <a:lstStyle/>
                    <a:p>
                      <a:pPr algn="ctr"/>
                      <a:r>
                        <a:rPr lang="en-US" b="1" dirty="0"/>
                        <a:t>26</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b="1" dirty="0"/>
                        <a:t>18</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63225199"/>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Eligibility</a:t>
                      </a:r>
                      <a:r>
                        <a:rPr lang="en-US" sz="2300" baseline="0" dirty="0"/>
                        <a:t> – escort riders</a:t>
                      </a:r>
                      <a:endParaRPr lang="en-US" sz="2300" dirty="0"/>
                    </a:p>
                  </a:txBody>
                  <a:tcPr/>
                </a:tc>
                <a:tc>
                  <a:txBody>
                    <a:bodyPr/>
                    <a:lstStyle/>
                    <a:p>
                      <a:pPr algn="ctr"/>
                      <a:r>
                        <a:rPr lang="en-US" dirty="0"/>
                        <a:t>2</a:t>
                      </a:r>
                    </a:p>
                  </a:txBody>
                  <a:tcPr>
                    <a:lnR w="12700" cap="flat" cmpd="sng" algn="ctr">
                      <a:solidFill>
                        <a:schemeClr val="tx1"/>
                      </a:solidFill>
                      <a:prstDash val="solid"/>
                      <a:round/>
                      <a:headEnd type="none" w="med" len="med"/>
                      <a:tailEnd type="none" w="med" len="med"/>
                    </a:lnR>
                  </a:tcPr>
                </a:tc>
                <a:tc>
                  <a:txBody>
                    <a:bodyPr/>
                    <a:lstStyle/>
                    <a:p>
                      <a:pPr algn="ctr"/>
                      <a:r>
                        <a:rPr lang="en-US" dirty="0"/>
                        <a:t>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82605614"/>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Missing</a:t>
                      </a:r>
                      <a:r>
                        <a:rPr lang="en-US" sz="2300" baseline="0" dirty="0"/>
                        <a:t> contract language</a:t>
                      </a:r>
                      <a:endParaRPr lang="en-US" sz="2300" dirty="0"/>
                    </a:p>
                  </a:txBody>
                  <a:tcPr/>
                </a:tc>
                <a:tc>
                  <a:txBody>
                    <a:bodyPr/>
                    <a:lstStyle/>
                    <a:p>
                      <a:pPr algn="ctr"/>
                      <a:r>
                        <a:rPr lang="en-US" dirty="0"/>
                        <a:t>4</a:t>
                      </a:r>
                    </a:p>
                  </a:txBody>
                  <a:tcPr>
                    <a:lnR w="12700" cap="flat" cmpd="sng" algn="ctr">
                      <a:solidFill>
                        <a:schemeClr val="tx1"/>
                      </a:solidFill>
                      <a:prstDash val="solid"/>
                      <a:round/>
                      <a:headEnd type="none" w="med" len="med"/>
                      <a:tailEnd type="none" w="med" len="med"/>
                    </a:lnR>
                  </a:tcPr>
                </a:tc>
                <a:tc>
                  <a:txBody>
                    <a:bodyPr/>
                    <a:lstStyle/>
                    <a:p>
                      <a:pPr algn="ctr"/>
                      <a:r>
                        <a:rPr lang="en-US" dirty="0"/>
                        <a:t>3</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31488911"/>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Missing/Incomplete</a:t>
                      </a:r>
                      <a:r>
                        <a:rPr lang="en-US" sz="2300" baseline="0" dirty="0"/>
                        <a:t> Manifests</a:t>
                      </a:r>
                      <a:endParaRPr lang="en-US" sz="2300" dirty="0"/>
                    </a:p>
                  </a:txBody>
                  <a:tcPr/>
                </a:tc>
                <a:tc>
                  <a:txBody>
                    <a:bodyPr/>
                    <a:lstStyle/>
                    <a:p>
                      <a:pPr algn="ctr"/>
                      <a:r>
                        <a:rPr lang="en-US" dirty="0"/>
                        <a:t>1</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a:t>0</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6810627"/>
                  </a:ext>
                </a:extLst>
              </a:tr>
              <a:tr h="500743">
                <a:tc>
                  <a:txBody>
                    <a:bodyPr/>
                    <a:lstStyle/>
                    <a:p>
                      <a:r>
                        <a:rPr lang="en-US" sz="2300" dirty="0"/>
                        <a:t>TOTAL</a:t>
                      </a:r>
                    </a:p>
                  </a:txBody>
                  <a:tcPr/>
                </a:tc>
                <a:tc>
                  <a:txBody>
                    <a:bodyPr/>
                    <a:lstStyle/>
                    <a:p>
                      <a:pPr algn="ctr"/>
                      <a:r>
                        <a:rPr lang="en-US" dirty="0"/>
                        <a:t>33</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21</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662591339"/>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3866145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Florida Administrative Code</a:t>
            </a:r>
          </a:p>
        </p:txBody>
      </p:sp>
      <p:graphicFrame>
        <p:nvGraphicFramePr>
          <p:cNvPr id="7" name="Content Placeholder 6"/>
          <p:cNvGraphicFramePr>
            <a:graphicFrameLocks noGrp="1"/>
          </p:cNvGraphicFramePr>
          <p:nvPr>
            <p:ph sz="quarter" idx="4"/>
            <p:extLst>
              <p:ext uri="{D42A27DB-BD31-4B8C-83A1-F6EECF244321}">
                <p14:modId xmlns:p14="http://schemas.microsoft.com/office/powerpoint/2010/main" val="2393709515"/>
              </p:ext>
            </p:extLst>
          </p:nvPr>
        </p:nvGraphicFramePr>
        <p:xfrm>
          <a:off x="533400" y="1780674"/>
          <a:ext cx="8153400" cy="3296195"/>
        </p:xfrm>
        <a:graphic>
          <a:graphicData uri="http://schemas.openxmlformats.org/drawingml/2006/table">
            <a:tbl>
              <a:tblPr firstRow="1" bandRow="1">
                <a:tableStyleId>{5C22544A-7EE6-4342-B048-85BDC9FD1C3A}</a:tableStyleId>
              </a:tblPr>
              <a:tblGrid>
                <a:gridCol w="5181600">
                  <a:extLst>
                    <a:ext uri="{9D8B030D-6E8A-4147-A177-3AD203B41FA5}">
                      <a16:colId xmlns:a16="http://schemas.microsoft.com/office/drawing/2014/main" val="311264284"/>
                    </a:ext>
                  </a:extLst>
                </a:gridCol>
                <a:gridCol w="1447800">
                  <a:extLst>
                    <a:ext uri="{9D8B030D-6E8A-4147-A177-3AD203B41FA5}">
                      <a16:colId xmlns:a16="http://schemas.microsoft.com/office/drawing/2014/main" val="2058910049"/>
                    </a:ext>
                  </a:extLst>
                </a:gridCol>
                <a:gridCol w="1524000">
                  <a:extLst>
                    <a:ext uri="{9D8B030D-6E8A-4147-A177-3AD203B41FA5}">
                      <a16:colId xmlns:a16="http://schemas.microsoft.com/office/drawing/2014/main" val="607568958"/>
                    </a:ext>
                  </a:extLst>
                </a:gridCol>
              </a:tblGrid>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Findings</a:t>
                      </a:r>
                    </a:p>
                  </a:txBody>
                  <a:tcPr/>
                </a:tc>
                <a:tc>
                  <a:txBody>
                    <a:bodyPr/>
                    <a:lstStyle/>
                    <a:p>
                      <a:pPr algn="ctr"/>
                      <a:r>
                        <a:rPr lang="en-US" dirty="0"/>
                        <a:t>2015-2016</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a:t>2016-2017</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4990909"/>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Accuracy of coordinated</a:t>
                      </a:r>
                      <a:r>
                        <a:rPr lang="en-US" sz="2300" baseline="0" dirty="0"/>
                        <a:t> contractor data not monitored</a:t>
                      </a:r>
                      <a:endParaRPr lang="en-US" sz="2300" dirty="0"/>
                    </a:p>
                  </a:txBody>
                  <a:tcPr/>
                </a:tc>
                <a:tc>
                  <a:txBody>
                    <a:bodyPr/>
                    <a:lstStyle/>
                    <a:p>
                      <a:pPr algn="ctr"/>
                      <a:r>
                        <a:rPr lang="en-US" dirty="0"/>
                        <a:t>1</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0</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63225199"/>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No</a:t>
                      </a:r>
                      <a:r>
                        <a:rPr lang="en-US" sz="2300" baseline="0" dirty="0"/>
                        <a:t> monitoring of subcontractor</a:t>
                      </a:r>
                      <a:endParaRPr lang="en-US" sz="2300" dirty="0"/>
                    </a:p>
                  </a:txBody>
                  <a:tcPr/>
                </a:tc>
                <a:tc>
                  <a:txBody>
                    <a:bodyPr/>
                    <a:lstStyle/>
                    <a:p>
                      <a:pPr algn="ctr"/>
                      <a:r>
                        <a:rPr lang="en-US" dirty="0"/>
                        <a:t>0</a:t>
                      </a:r>
                    </a:p>
                  </a:txBody>
                  <a:tcPr>
                    <a:lnR w="12700" cap="flat" cmpd="sng" algn="ctr">
                      <a:solidFill>
                        <a:schemeClr val="tx1"/>
                      </a:solidFill>
                      <a:prstDash val="solid"/>
                      <a:round/>
                      <a:headEnd type="none" w="med" len="med"/>
                      <a:tailEnd type="none" w="med" len="med"/>
                    </a:lnR>
                  </a:tcPr>
                </a:tc>
                <a:tc>
                  <a:txBody>
                    <a:bodyPr/>
                    <a:lstStyle/>
                    <a:p>
                      <a:pPr algn="ctr"/>
                      <a:r>
                        <a:rPr lang="en-US" dirty="0"/>
                        <a:t>1</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82605614"/>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Drivers</a:t>
                      </a:r>
                      <a:r>
                        <a:rPr lang="en-US" sz="2300" baseline="0" dirty="0"/>
                        <a:t> with expired physicals</a:t>
                      </a:r>
                      <a:endParaRPr lang="en-US" sz="2300" dirty="0"/>
                    </a:p>
                  </a:txBody>
                  <a:tcPr/>
                </a:tc>
                <a:tc>
                  <a:txBody>
                    <a:bodyPr/>
                    <a:lstStyle/>
                    <a:p>
                      <a:pPr algn="ctr"/>
                      <a:r>
                        <a:rPr lang="en-US" dirty="0"/>
                        <a:t>0</a:t>
                      </a:r>
                    </a:p>
                  </a:txBody>
                  <a:tcPr>
                    <a:lnR w="12700" cap="flat" cmpd="sng" algn="ctr">
                      <a:solidFill>
                        <a:schemeClr val="tx1"/>
                      </a:solidFill>
                      <a:prstDash val="solid"/>
                      <a:round/>
                      <a:headEnd type="none" w="med" len="med"/>
                      <a:tailEnd type="none" w="med" len="med"/>
                    </a:lnR>
                  </a:tcPr>
                </a:tc>
                <a:tc>
                  <a:txBody>
                    <a:bodyPr/>
                    <a:lstStyle/>
                    <a:p>
                      <a:pPr algn="ctr"/>
                      <a:r>
                        <a:rPr lang="en-US" dirty="0"/>
                        <a:t>4</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31488911"/>
                  </a:ext>
                </a:extLst>
              </a:tr>
              <a:tr h="500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dirty="0"/>
                        <a:t>Driver record deficiencies</a:t>
                      </a:r>
                    </a:p>
                  </a:txBody>
                  <a:tcPr/>
                </a:tc>
                <a:tc>
                  <a:txBody>
                    <a:bodyPr/>
                    <a:lstStyle/>
                    <a:p>
                      <a:pPr algn="ctr"/>
                      <a:r>
                        <a:rPr lang="en-US" dirty="0"/>
                        <a:t>1</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a:t>1</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6810627"/>
                  </a:ext>
                </a:extLst>
              </a:tr>
              <a:tr h="500743">
                <a:tc>
                  <a:txBody>
                    <a:bodyPr/>
                    <a:lstStyle/>
                    <a:p>
                      <a:r>
                        <a:rPr lang="en-US" sz="2300" dirty="0"/>
                        <a:t>TOTAL</a:t>
                      </a:r>
                    </a:p>
                  </a:txBody>
                  <a:tcPr/>
                </a:tc>
                <a:tc>
                  <a:txBody>
                    <a:bodyPr/>
                    <a:lstStyle/>
                    <a:p>
                      <a:pPr algn="ctr"/>
                      <a:r>
                        <a:rPr lang="en-US" dirty="0"/>
                        <a:t>2</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a:t>6</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662591339"/>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1559193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a:t>Finding Format</a:t>
            </a:r>
          </a:p>
        </p:txBody>
      </p:sp>
      <p:sp>
        <p:nvSpPr>
          <p:cNvPr id="8" name="Content Placeholder 7"/>
          <p:cNvSpPr>
            <a:spLocks noGrp="1"/>
          </p:cNvSpPr>
          <p:nvPr>
            <p:ph sz="quarter" idx="1"/>
          </p:nvPr>
        </p:nvSpPr>
        <p:spPr/>
        <p:txBody>
          <a:bodyPr/>
          <a:lstStyle/>
          <a:p>
            <a:r>
              <a:rPr lang="en-US" b="1" dirty="0"/>
              <a:t>Finding</a:t>
            </a:r>
            <a:r>
              <a:rPr lang="en-US" dirty="0"/>
              <a:t> – describes the conditions noted; typically a noncompliance issue in regard to statute, rules, contracts or agreements</a:t>
            </a:r>
          </a:p>
          <a:p>
            <a:r>
              <a:rPr lang="en-US" b="1" dirty="0"/>
              <a:t>Criteria </a:t>
            </a:r>
            <a:r>
              <a:rPr lang="en-US" dirty="0"/>
              <a:t>– authoritative guidance for the finding</a:t>
            </a:r>
          </a:p>
          <a:p>
            <a:r>
              <a:rPr lang="en-US" b="1" dirty="0"/>
              <a:t>Cause – </a:t>
            </a:r>
            <a:r>
              <a:rPr lang="en-US" dirty="0"/>
              <a:t>the underlying condition that allowed the finding to occur</a:t>
            </a:r>
          </a:p>
          <a:p>
            <a:r>
              <a:rPr lang="en-US" b="1" dirty="0"/>
              <a:t>Effect</a:t>
            </a:r>
            <a:r>
              <a:rPr lang="en-US" dirty="0"/>
              <a:t> – what resulted from the finding</a:t>
            </a:r>
          </a:p>
          <a:p>
            <a:r>
              <a:rPr lang="en-US" b="1" dirty="0"/>
              <a:t>Recommendation </a:t>
            </a:r>
            <a:r>
              <a:rPr lang="en-US" dirty="0"/>
              <a:t>– our suggestion to the CTC and FCTD to correct the conditions</a:t>
            </a:r>
            <a:endParaRPr lang="en-US" b="1" dirty="0"/>
          </a:p>
        </p:txBody>
      </p:sp>
      <p:pic>
        <p:nvPicPr>
          <p:cNvPr id="9"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3221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Finding vs Suggestion</a:t>
            </a:r>
          </a:p>
        </p:txBody>
      </p:sp>
      <p:sp>
        <p:nvSpPr>
          <p:cNvPr id="3" name="Content Placeholder 2"/>
          <p:cNvSpPr>
            <a:spLocks noGrp="1"/>
          </p:cNvSpPr>
          <p:nvPr>
            <p:ph sz="quarter" idx="1"/>
          </p:nvPr>
        </p:nvSpPr>
        <p:spPr/>
        <p:txBody>
          <a:bodyPr anchor="ctr"/>
          <a:lstStyle/>
          <a:p>
            <a:r>
              <a:rPr lang="en-US" b="1" dirty="0"/>
              <a:t>Finding </a:t>
            </a:r>
            <a:r>
              <a:rPr lang="en-US" dirty="0"/>
              <a:t>= conditions that could lead to or have resulted in noncompliance </a:t>
            </a:r>
          </a:p>
          <a:p>
            <a:endParaRPr lang="en-US" dirty="0"/>
          </a:p>
          <a:p>
            <a:r>
              <a:rPr lang="en-US" b="1" dirty="0"/>
              <a:t>Suggestion </a:t>
            </a:r>
            <a:r>
              <a:rPr lang="en-US" dirty="0"/>
              <a:t>= conditions that could be improved to conform to best practices.  If uncorrected those conditions could lead to findings</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5681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Suggestions </a:t>
            </a:r>
          </a:p>
        </p:txBody>
      </p:sp>
      <p:sp>
        <p:nvSpPr>
          <p:cNvPr id="3" name="Content Placeholder 2"/>
          <p:cNvSpPr>
            <a:spLocks noGrp="1"/>
          </p:cNvSpPr>
          <p:nvPr>
            <p:ph sz="quarter" idx="1"/>
          </p:nvPr>
        </p:nvSpPr>
        <p:spPr/>
        <p:txBody>
          <a:bodyPr/>
          <a:lstStyle/>
          <a:p>
            <a:r>
              <a:rPr lang="en-US" dirty="0"/>
              <a:t>Mostly around AOR and Rate model policies and/or documentation</a:t>
            </a:r>
          </a:p>
          <a:p>
            <a:r>
              <a:rPr lang="en-US" dirty="0"/>
              <a:t>Billing processes</a:t>
            </a:r>
          </a:p>
          <a:p>
            <a:r>
              <a:rPr lang="en-US" dirty="0"/>
              <a:t>Internal control best practices</a:t>
            </a:r>
          </a:p>
          <a:p>
            <a:r>
              <a:rPr lang="en-US" dirty="0"/>
              <a:t>Cost allocation plans</a:t>
            </a:r>
          </a:p>
          <a:p>
            <a:r>
              <a:rPr lang="en-US" dirty="0"/>
              <a:t>Improvements to rider applications</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4105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Corrective Action</a:t>
            </a:r>
          </a:p>
        </p:txBody>
      </p:sp>
      <p:sp>
        <p:nvSpPr>
          <p:cNvPr id="3" name="Content Placeholder 2"/>
          <p:cNvSpPr>
            <a:spLocks noGrp="1"/>
          </p:cNvSpPr>
          <p:nvPr>
            <p:ph sz="quarter" idx="1"/>
          </p:nvPr>
        </p:nvSpPr>
        <p:spPr/>
        <p:txBody>
          <a:bodyPr/>
          <a:lstStyle/>
          <a:p>
            <a:pPr marL="0" indent="0">
              <a:buNone/>
            </a:pPr>
            <a:r>
              <a:rPr lang="en-US" i="1" dirty="0"/>
              <a:t>2CFR200.26 - Corrective action</a:t>
            </a:r>
            <a:r>
              <a:rPr lang="en-US" dirty="0"/>
              <a:t> means action taken by the auditee that:</a:t>
            </a:r>
          </a:p>
          <a:p>
            <a:pPr marL="0" indent="0">
              <a:buNone/>
            </a:pPr>
            <a:endParaRPr lang="en-US" dirty="0"/>
          </a:p>
          <a:p>
            <a:r>
              <a:rPr lang="en-US" dirty="0"/>
              <a:t>(a) Corrects identified deficiencies;</a:t>
            </a:r>
          </a:p>
          <a:p>
            <a:r>
              <a:rPr lang="en-US" dirty="0"/>
              <a:t>(b) Produces recommended improvements; or</a:t>
            </a:r>
          </a:p>
          <a:p>
            <a:r>
              <a:rPr lang="en-US" dirty="0"/>
              <a:t>(c) Demonstrates that audit findings are either invalid or do not warrant auditee action.</a:t>
            </a:r>
          </a:p>
          <a:p>
            <a:endParaRPr lang="en-US" dirty="0"/>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7701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Corrective Action Plan</a:t>
            </a:r>
          </a:p>
        </p:txBody>
      </p:sp>
      <p:sp>
        <p:nvSpPr>
          <p:cNvPr id="3" name="Content Placeholder 2"/>
          <p:cNvSpPr>
            <a:spLocks noGrp="1"/>
          </p:cNvSpPr>
          <p:nvPr>
            <p:ph sz="quarter" idx="1"/>
          </p:nvPr>
        </p:nvSpPr>
        <p:spPr/>
        <p:txBody>
          <a:bodyPr/>
          <a:lstStyle/>
          <a:p>
            <a:r>
              <a:rPr lang="en-US" b="1" dirty="0"/>
              <a:t>2CFR200.511 – Audit Findings Follow-up</a:t>
            </a:r>
          </a:p>
          <a:p>
            <a:r>
              <a:rPr lang="en-US" dirty="0"/>
              <a:t>The corrective action plan must provide the name(s) of the contact person(s) responsible for corrective action, the corrective action planned, and the anticipated completion date. If the auditee does not agree with the audit findings or believes corrective action is not required, then the corrective action plan must include an explanation and specific reasons.</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8340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pPr algn="ctr"/>
            <a:r>
              <a:rPr lang="en-US" dirty="0"/>
              <a:t>Eligibility</a:t>
            </a:r>
          </a:p>
        </p:txBody>
      </p:sp>
    </p:spTree>
    <p:extLst>
      <p:ext uri="{BB962C8B-B14F-4D97-AF65-F5344CB8AC3E}">
        <p14:creationId xmlns:p14="http://schemas.microsoft.com/office/powerpoint/2010/main" val="3381925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81000" y="228600"/>
            <a:ext cx="8229600" cy="1066800"/>
          </a:xfrm>
        </p:spPr>
        <p:txBody>
          <a:bodyPr/>
          <a:lstStyle/>
          <a:p>
            <a:pPr eaLnBrk="1" hangingPunct="1"/>
            <a:r>
              <a:rPr lang="en-US" altLang="en-US" sz="3200" dirty="0"/>
              <a:t>Eligibility</a:t>
            </a:r>
          </a:p>
        </p:txBody>
      </p:sp>
      <p:sp>
        <p:nvSpPr>
          <p:cNvPr id="18435" name="Content Placeholder 3"/>
          <p:cNvSpPr>
            <a:spLocks noGrp="1"/>
          </p:cNvSpPr>
          <p:nvPr>
            <p:ph idx="1"/>
          </p:nvPr>
        </p:nvSpPr>
        <p:spPr>
          <a:xfrm>
            <a:off x="685800" y="1052513"/>
            <a:ext cx="7772400" cy="5257800"/>
          </a:xfrm>
        </p:spPr>
        <p:txBody>
          <a:bodyPr/>
          <a:lstStyle/>
          <a:p>
            <a:pPr eaLnBrk="1" hangingPunct="1">
              <a:buFont typeface="Georgia" panose="02040502050405020303" pitchFamily="18" charset="0"/>
              <a:buNone/>
              <a:defRPr/>
            </a:pPr>
            <a:endParaRPr lang="en-US" altLang="en-US" b="1" dirty="0"/>
          </a:p>
          <a:p>
            <a:pPr eaLnBrk="1" hangingPunct="1">
              <a:buFont typeface="Georgia" panose="02040502050405020303" pitchFamily="18" charset="0"/>
              <a:buNone/>
              <a:defRPr/>
            </a:pPr>
            <a:r>
              <a:rPr lang="en-US" altLang="en-US" b="1" dirty="0"/>
              <a:t>Governed by</a:t>
            </a:r>
          </a:p>
          <a:p>
            <a:pPr eaLnBrk="1" hangingPunct="1">
              <a:buFont typeface="Georgia" panose="02040502050405020303" pitchFamily="18" charset="0"/>
              <a:buNone/>
              <a:defRPr/>
            </a:pPr>
            <a:endParaRPr lang="en-US" altLang="en-US" b="1" dirty="0"/>
          </a:p>
          <a:p>
            <a:pPr eaLnBrk="1" hangingPunct="1">
              <a:defRPr/>
            </a:pPr>
            <a:r>
              <a:rPr lang="en-US" altLang="en-US" dirty="0"/>
              <a:t>Florida Statutes Chapter 427.0155</a:t>
            </a:r>
          </a:p>
          <a:p>
            <a:pPr eaLnBrk="1" hangingPunct="1">
              <a:defRPr/>
            </a:pPr>
            <a:r>
              <a:rPr lang="en-US" altLang="en-US" dirty="0"/>
              <a:t>TD Trip &amp; Equipment Grant</a:t>
            </a:r>
          </a:p>
          <a:p>
            <a:pPr eaLnBrk="1" hangingPunct="1">
              <a:defRPr/>
            </a:pPr>
            <a:r>
              <a:rPr lang="en-US" altLang="en-US" dirty="0"/>
              <a:t>Memorandum of Agreement(MOA)</a:t>
            </a:r>
          </a:p>
          <a:p>
            <a:pPr marL="0" indent="0" eaLnBrk="1" hangingPunct="1">
              <a:buFont typeface="Wingdings 2" pitchFamily="18" charset="2"/>
              <a:buNone/>
              <a:defRPr/>
            </a:pPr>
            <a:endParaRPr lang="en-US" altLang="en-US" dirty="0"/>
          </a:p>
        </p:txBody>
      </p:sp>
      <p:sp>
        <p:nvSpPr>
          <p:cNvPr id="2048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ormAutofit fontScale="92500" lnSpcReduction="10000"/>
          </a:bodyPr>
          <a:lstStyle>
            <a:lvl1pPr>
              <a:spcBef>
                <a:spcPct val="20000"/>
              </a:spcBef>
              <a:buClr>
                <a:srgbClr val="0BD0D9"/>
              </a:buClr>
              <a:buSzPct val="95000"/>
              <a:buFont typeface="Wingdings 2" pitchFamily="18" charset="2"/>
              <a:buChar char=""/>
              <a:defRPr sz="2600">
                <a:solidFill>
                  <a:schemeClr val="tx1"/>
                </a:solidFill>
                <a:latin typeface="Constantia" pitchFamily="18" charset="0"/>
              </a:defRPr>
            </a:lvl1pPr>
            <a:lvl2pPr marL="742950" indent="-285750">
              <a:spcBef>
                <a:spcPct val="20000"/>
              </a:spcBef>
              <a:buClr>
                <a:schemeClr val="accent1"/>
              </a:buClr>
              <a:buSzPct val="85000"/>
              <a:buFont typeface="Wingdings 2" pitchFamily="18" charset="2"/>
              <a:buChar char=""/>
              <a:defRPr sz="2400">
                <a:solidFill>
                  <a:schemeClr val="tx1"/>
                </a:solidFill>
                <a:latin typeface="Constantia" pitchFamily="18" charset="0"/>
              </a:defRPr>
            </a:lvl2pPr>
            <a:lvl3pPr marL="1143000" indent="-228600">
              <a:spcBef>
                <a:spcPct val="20000"/>
              </a:spcBef>
              <a:buClr>
                <a:schemeClr val="accent2"/>
              </a:buClr>
              <a:buSzPct val="70000"/>
              <a:buFont typeface="Wingdings 2" pitchFamily="18" charset="2"/>
              <a:buChar char=""/>
              <a:defRPr sz="2100">
                <a:solidFill>
                  <a:schemeClr val="tx1"/>
                </a:solidFill>
                <a:latin typeface="Constantia" pitchFamily="18" charset="0"/>
              </a:defRPr>
            </a:lvl3pPr>
            <a:lvl4pPr marL="1600200" indent="-228600">
              <a:spcBef>
                <a:spcPct val="20000"/>
              </a:spcBef>
              <a:buClr>
                <a:srgbClr val="0BD0D9"/>
              </a:buClr>
              <a:buSzPct val="65000"/>
              <a:buFont typeface="Wingdings 2" pitchFamily="18" charset="2"/>
              <a:buChar char=""/>
              <a:defRPr sz="2000">
                <a:solidFill>
                  <a:schemeClr val="tx1"/>
                </a:solidFill>
                <a:latin typeface="Constantia" pitchFamily="18" charset="0"/>
              </a:defRPr>
            </a:lvl4pPr>
            <a:lvl5pPr marL="2057400" indent="-228600">
              <a:spcBef>
                <a:spcPct val="20000"/>
              </a:spcBef>
              <a:buClr>
                <a:srgbClr val="10CF9B"/>
              </a:buClr>
              <a:buSzPct val="65000"/>
              <a:buFont typeface="Wingdings 2" pitchFamily="18" charset="2"/>
              <a:buChar char=""/>
              <a:defRPr sz="2000">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9pPr>
          </a:lstStyle>
          <a:p>
            <a:pPr>
              <a:spcBef>
                <a:spcPct val="0"/>
              </a:spcBef>
              <a:buClrTx/>
              <a:buSzTx/>
              <a:buFontTx/>
              <a:buNone/>
            </a:pPr>
            <a:fld id="{3C2F0A34-9307-4152-A336-6306067CE299}" type="slidenum">
              <a:rPr lang="en-US" altLang="en-US" sz="1200" smtClean="0">
                <a:solidFill>
                  <a:srgbClr val="045C75"/>
                </a:solidFill>
                <a:latin typeface="Arial" charset="0"/>
              </a:rPr>
              <a:pPr>
                <a:spcBef>
                  <a:spcPct val="0"/>
                </a:spcBef>
                <a:buClrTx/>
                <a:buSzTx/>
                <a:buFontTx/>
                <a:buNone/>
              </a:pPr>
              <a:t>19</a:t>
            </a:fld>
            <a:endParaRPr lang="en-US" altLang="en-US" sz="1200">
              <a:solidFill>
                <a:srgbClr val="045C75"/>
              </a:solidFill>
              <a:latin typeface="Arial" charset="0"/>
            </a:endParaRPr>
          </a:p>
        </p:txBody>
      </p:sp>
      <p:pic>
        <p:nvPicPr>
          <p:cNvPr id="20485" name="Picture 5" descr="C:\Documents and Settings\pt952ji\Local Settings\Temporary Internet Files\Content.IE5\JU5AH9WH\MC90001353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493896"/>
            <a:ext cx="2033587" cy="173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3180542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My background</a:t>
            </a:r>
          </a:p>
          <a:p>
            <a:pPr marL="109728" indent="0">
              <a:buNone/>
            </a:pPr>
            <a:endParaRPr lang="en-US" dirty="0"/>
          </a:p>
          <a:p>
            <a:r>
              <a:rPr lang="en-US" dirty="0"/>
              <a:t>My history with FCTD</a:t>
            </a:r>
          </a:p>
          <a:p>
            <a:pPr marL="0" indent="0">
              <a:buNone/>
            </a:pPr>
            <a:endParaRPr lang="en-US" dirty="0"/>
          </a:p>
          <a:p>
            <a:r>
              <a:rPr lang="en-US" dirty="0"/>
              <a:t>What do you want to learn today?</a:t>
            </a:r>
          </a:p>
        </p:txBody>
      </p:sp>
      <p:sp>
        <p:nvSpPr>
          <p:cNvPr id="3" name="Title 2"/>
          <p:cNvSpPr>
            <a:spLocks noGrp="1"/>
          </p:cNvSpPr>
          <p:nvPr>
            <p:ph type="title"/>
          </p:nvPr>
        </p:nvSpPr>
        <p:spPr/>
        <p:txBody>
          <a:bodyPr>
            <a:normAutofit fontScale="90000"/>
          </a:bodyPr>
          <a:lstStyle/>
          <a:p>
            <a:pPr algn="ctr"/>
            <a:r>
              <a:rPr lang="en-US" dirty="0"/>
              <a:t>Introduction &amp; Background</a:t>
            </a:r>
          </a:p>
        </p:txBody>
      </p:sp>
      <p:pic>
        <p:nvPicPr>
          <p:cNvPr id="4" name="Picture 5" descr="\\Dotscosan05\co\Trans Disadvantaged\Private\PR\TD Logo - 2009\09TDLogo Transparent Backgrd 00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9621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Agreement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400" b="1" dirty="0">
                <a:solidFill>
                  <a:schemeClr val="bg2">
                    <a:lumMod val="50000"/>
                  </a:schemeClr>
                </a:solidFill>
              </a:rPr>
              <a:t>7.30 Costs Incurred for the Project: </a:t>
            </a:r>
            <a:r>
              <a:rPr lang="en-US" sz="2400" dirty="0">
                <a:solidFill>
                  <a:schemeClr val="bg2">
                    <a:lumMod val="50000"/>
                  </a:schemeClr>
                </a:solidFill>
              </a:rPr>
              <a:t> The </a:t>
            </a:r>
            <a:r>
              <a:rPr lang="en-US" sz="2400" dirty="0">
                <a:solidFill>
                  <a:srgbClr val="FF0000"/>
                </a:solidFill>
              </a:rPr>
              <a:t>Grantee shall charge </a:t>
            </a:r>
            <a:r>
              <a:rPr lang="en-US" sz="2400" dirty="0">
                <a:solidFill>
                  <a:schemeClr val="bg2">
                    <a:lumMod val="50000"/>
                  </a:schemeClr>
                </a:solidFill>
              </a:rPr>
              <a:t>to the Project Account </a:t>
            </a:r>
            <a:r>
              <a:rPr lang="en-US" sz="2400" dirty="0">
                <a:solidFill>
                  <a:srgbClr val="FF0000"/>
                </a:solidFill>
              </a:rPr>
              <a:t>only eligible costs </a:t>
            </a:r>
            <a:r>
              <a:rPr lang="en-US" sz="2400" dirty="0">
                <a:solidFill>
                  <a:schemeClr val="bg2">
                    <a:lumMod val="50000"/>
                  </a:schemeClr>
                </a:solidFill>
              </a:rPr>
              <a:t>of the Project. Costs in excess of the latest approved budget, costs which are not within the statutory criteria for the Transportation Disadvantaged Trust Fund, or attributable to actions which have not met the other requirements of this Agreement, shall not be considered eligible costs.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386282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Agreement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400" b="1" dirty="0">
                <a:solidFill>
                  <a:schemeClr val="bg2">
                    <a:lumMod val="50000"/>
                  </a:schemeClr>
                </a:solidFill>
              </a:rPr>
              <a:t>7.40 Documentation of Project Costs and Claims for Reimbursement: </a:t>
            </a:r>
            <a:r>
              <a:rPr lang="en-US" sz="2400" dirty="0">
                <a:solidFill>
                  <a:schemeClr val="bg2">
                    <a:lumMod val="50000"/>
                  </a:schemeClr>
                </a:solidFill>
              </a:rPr>
              <a:t> </a:t>
            </a:r>
            <a:r>
              <a:rPr lang="en-US" sz="2400" dirty="0">
                <a:solidFill>
                  <a:srgbClr val="FF0000"/>
                </a:solidFill>
              </a:rPr>
              <a:t>All costs charged to the Project</a:t>
            </a:r>
            <a:r>
              <a:rPr lang="en-US" sz="2400" dirty="0">
                <a:solidFill>
                  <a:schemeClr val="bg2">
                    <a:lumMod val="50000"/>
                  </a:schemeClr>
                </a:solidFill>
              </a:rPr>
              <a:t>, including and approved services contributed by the Grantee or others, </a:t>
            </a:r>
            <a:r>
              <a:rPr lang="en-US" sz="2400" dirty="0">
                <a:solidFill>
                  <a:srgbClr val="FF0000"/>
                </a:solidFill>
              </a:rPr>
              <a:t>shall be supported </a:t>
            </a:r>
            <a:r>
              <a:rPr lang="en-US" sz="2400" dirty="0">
                <a:solidFill>
                  <a:schemeClr val="bg2">
                    <a:lumMod val="50000"/>
                  </a:schemeClr>
                </a:solidFill>
              </a:rPr>
              <a:t>by, invoices, vehicle titles, and other detailed supporting documentation evidencing in proper detail of the charges.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26118443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Grant Agreement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400" b="1" dirty="0">
                <a:solidFill>
                  <a:schemeClr val="bg2">
                    <a:lumMod val="50000"/>
                  </a:schemeClr>
                </a:solidFill>
              </a:rPr>
              <a:t>2.40 Submission of Proceedings, Contracts and other Documents and Products: </a:t>
            </a:r>
            <a:r>
              <a:rPr lang="en-US" sz="2400" dirty="0">
                <a:solidFill>
                  <a:schemeClr val="bg2">
                    <a:lumMod val="50000"/>
                  </a:schemeClr>
                </a:solidFill>
              </a:rPr>
              <a:t>The Grantee shall submit to the Commission such data, reports, records, contracts, certifications and other financial or operational documents or products relating to the Project as the Commission may require  as provided by law, rule or under this agreement. </a:t>
            </a:r>
            <a:r>
              <a:rPr lang="en-US" sz="2400" dirty="0">
                <a:solidFill>
                  <a:srgbClr val="FF0000"/>
                </a:solidFill>
              </a:rPr>
              <a:t>Failure by the Grantee to provide such documents</a:t>
            </a:r>
            <a:r>
              <a:rPr lang="en-US" sz="2400" dirty="0">
                <a:solidFill>
                  <a:schemeClr val="bg2">
                    <a:lumMod val="50000"/>
                  </a:schemeClr>
                </a:solidFill>
              </a:rPr>
              <a:t>, or provide other documents or products required by previous agreements between the Commission and the Grantee, </a:t>
            </a:r>
            <a:r>
              <a:rPr lang="en-US" sz="2400" dirty="0">
                <a:solidFill>
                  <a:srgbClr val="FF0000"/>
                </a:solidFill>
              </a:rPr>
              <a:t>may,  at the Commissions' discretion, result in refusal to reimburse project funds or other permissible sanctions against the Grantee, including termination</a:t>
            </a:r>
            <a:r>
              <a:rPr lang="en-US" sz="2400" dirty="0">
                <a:solidFill>
                  <a:schemeClr val="bg2">
                    <a:lumMod val="50000"/>
                  </a:schemeClr>
                </a:solidFill>
              </a:rPr>
              <a:t>.</a:t>
            </a:r>
            <a:endParaRPr lang="en-US" sz="2400" b="1" dirty="0">
              <a:solidFill>
                <a:schemeClr val="bg2">
                  <a:lumMod val="50000"/>
                </a:schemeClr>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669765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Memorandum of Agreement</a:t>
            </a:r>
          </a:p>
        </p:txBody>
      </p:sp>
      <p:sp>
        <p:nvSpPr>
          <p:cNvPr id="3" name="Content Placeholder 2"/>
          <p:cNvSpPr>
            <a:spLocks noGrp="1"/>
          </p:cNvSpPr>
          <p:nvPr>
            <p:ph sz="quarter" idx="1"/>
          </p:nvPr>
        </p:nvSpPr>
        <p:spPr/>
        <p:txBody>
          <a:bodyPr/>
          <a:lstStyle/>
          <a:p>
            <a:pPr marL="0" indent="0">
              <a:buNone/>
            </a:pPr>
            <a:r>
              <a:rPr lang="en-US" dirty="0"/>
              <a:t>Section 1G states he following in regard to record retention:</a:t>
            </a:r>
          </a:p>
          <a:p>
            <a:pPr marL="0" indent="0">
              <a:buNone/>
            </a:pPr>
            <a:endParaRPr lang="en-US" dirty="0"/>
          </a:p>
          <a:p>
            <a:pPr marL="320040" lvl="1" indent="0">
              <a:buNone/>
            </a:pPr>
            <a:r>
              <a:rPr lang="en-US" dirty="0"/>
              <a:t>“Retain all financial records, supporting documents, statistical records, and any other documents pertinent to this Agreement for a period of five (5) years after termination of this Agreement.”</a:t>
            </a:r>
          </a:p>
        </p:txBody>
      </p:sp>
    </p:spTree>
    <p:extLst>
      <p:ext uri="{BB962C8B-B14F-4D97-AF65-F5344CB8AC3E}">
        <p14:creationId xmlns:p14="http://schemas.microsoft.com/office/powerpoint/2010/main" val="1688175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Florida Statute 427.0155</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400" b="1" dirty="0">
                <a:solidFill>
                  <a:schemeClr val="bg2">
                    <a:lumMod val="50000"/>
                  </a:schemeClr>
                </a:solidFill>
              </a:rPr>
              <a:t>427.0155 Community transportation coordinators; powers and duties.</a:t>
            </a:r>
          </a:p>
          <a:p>
            <a:pPr marL="777240" lvl="1" indent="-342900">
              <a:buFont typeface="Wingdings" panose="05000000000000000000" pitchFamily="2" charset="2"/>
              <a:buChar char="Ø"/>
            </a:pPr>
            <a:r>
              <a:rPr lang="en-US" sz="2000" dirty="0">
                <a:solidFill>
                  <a:schemeClr val="bg2">
                    <a:lumMod val="50000"/>
                  </a:schemeClr>
                </a:solidFill>
              </a:rPr>
              <a:t>In cooperation with the coordinating board and pursuant to criteria developed by the Commission for the Transportation Disadvantaged, establish eligibility guidelines and priorities with regard to the recipients of nonsponsored transportation disadvantaged services that are purchased with Transportation Disadvantaged Trust Fund moneys.</a:t>
            </a:r>
            <a:endParaRPr lang="en-US" sz="2000" b="1" dirty="0">
              <a:solidFill>
                <a:srgbClr val="FF000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3472569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81000" y="381000"/>
            <a:ext cx="8229600" cy="1066800"/>
          </a:xfrm>
        </p:spPr>
        <p:txBody>
          <a:bodyPr/>
          <a:lstStyle/>
          <a:p>
            <a:pPr eaLnBrk="1" hangingPunct="1"/>
            <a:r>
              <a:rPr lang="en-US" altLang="en-US" sz="3200" dirty="0"/>
              <a:t>Eligibility</a:t>
            </a:r>
          </a:p>
        </p:txBody>
      </p:sp>
      <p:sp>
        <p:nvSpPr>
          <p:cNvPr id="21507" name="Content Placeholder 3"/>
          <p:cNvSpPr>
            <a:spLocks noGrp="1"/>
          </p:cNvSpPr>
          <p:nvPr>
            <p:ph idx="1"/>
          </p:nvPr>
        </p:nvSpPr>
        <p:spPr>
          <a:xfrm>
            <a:off x="914400" y="1447800"/>
            <a:ext cx="7772400" cy="4237038"/>
          </a:xfrm>
        </p:spPr>
        <p:txBody>
          <a:bodyPr/>
          <a:lstStyle/>
          <a:p>
            <a:pPr eaLnBrk="1" hangingPunct="1">
              <a:buFont typeface="Georgia" pitchFamily="18" charset="0"/>
              <a:buNone/>
            </a:pPr>
            <a:endParaRPr lang="en-US" altLang="en-US" b="1" dirty="0"/>
          </a:p>
          <a:p>
            <a:pPr eaLnBrk="1" hangingPunct="1">
              <a:buFont typeface="Georgia" pitchFamily="18" charset="0"/>
              <a:buNone/>
            </a:pPr>
            <a:r>
              <a:rPr lang="en-US" altLang="en-US" b="1" dirty="0"/>
              <a:t>Common Findings</a:t>
            </a:r>
          </a:p>
          <a:p>
            <a:pPr eaLnBrk="1" hangingPunct="1">
              <a:buFont typeface="Georgia" pitchFamily="18" charset="0"/>
              <a:buNone/>
            </a:pPr>
            <a:endParaRPr lang="en-US" altLang="en-US" sz="1300" b="1" dirty="0"/>
          </a:p>
          <a:p>
            <a:pPr eaLnBrk="1" hangingPunct="1"/>
            <a:r>
              <a:rPr lang="en-US" altLang="en-US" dirty="0"/>
              <a:t>TD Eligibility not defined in TDSP</a:t>
            </a:r>
          </a:p>
          <a:p>
            <a:pPr eaLnBrk="1" hangingPunct="1"/>
            <a:r>
              <a:rPr lang="en-US" altLang="en-US" dirty="0"/>
              <a:t>No documentation maintained</a:t>
            </a:r>
          </a:p>
          <a:p>
            <a:pPr eaLnBrk="1" hangingPunct="1"/>
            <a:r>
              <a:rPr lang="en-US" altLang="en-US" dirty="0"/>
              <a:t>Insufficient documentation maintained</a:t>
            </a:r>
          </a:p>
          <a:p>
            <a:pPr eaLnBrk="1" hangingPunct="1"/>
            <a:r>
              <a:rPr lang="en-US" altLang="en-US" dirty="0"/>
              <a:t>Inconsistent application of eligibility policy</a:t>
            </a:r>
          </a:p>
        </p:txBody>
      </p:sp>
      <p:sp>
        <p:nvSpPr>
          <p:cNvPr id="21508"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ormAutofit fontScale="92500" lnSpcReduction="10000"/>
          </a:bodyPr>
          <a:lstStyle>
            <a:lvl1pPr>
              <a:spcBef>
                <a:spcPct val="20000"/>
              </a:spcBef>
              <a:buClr>
                <a:srgbClr val="0BD0D9"/>
              </a:buClr>
              <a:buSzPct val="95000"/>
              <a:buFont typeface="Wingdings 2" pitchFamily="18" charset="2"/>
              <a:buChar char=""/>
              <a:defRPr sz="2600">
                <a:solidFill>
                  <a:schemeClr val="tx1"/>
                </a:solidFill>
                <a:latin typeface="Constantia" pitchFamily="18" charset="0"/>
              </a:defRPr>
            </a:lvl1pPr>
            <a:lvl2pPr marL="742950" indent="-285750">
              <a:spcBef>
                <a:spcPct val="20000"/>
              </a:spcBef>
              <a:buClr>
                <a:schemeClr val="accent1"/>
              </a:buClr>
              <a:buSzPct val="85000"/>
              <a:buFont typeface="Wingdings 2" pitchFamily="18" charset="2"/>
              <a:buChar char=""/>
              <a:defRPr sz="2400">
                <a:solidFill>
                  <a:schemeClr val="tx1"/>
                </a:solidFill>
                <a:latin typeface="Constantia" pitchFamily="18" charset="0"/>
              </a:defRPr>
            </a:lvl2pPr>
            <a:lvl3pPr marL="1143000" indent="-228600">
              <a:spcBef>
                <a:spcPct val="20000"/>
              </a:spcBef>
              <a:buClr>
                <a:schemeClr val="accent2"/>
              </a:buClr>
              <a:buSzPct val="70000"/>
              <a:buFont typeface="Wingdings 2" pitchFamily="18" charset="2"/>
              <a:buChar char=""/>
              <a:defRPr sz="2100">
                <a:solidFill>
                  <a:schemeClr val="tx1"/>
                </a:solidFill>
                <a:latin typeface="Constantia" pitchFamily="18" charset="0"/>
              </a:defRPr>
            </a:lvl3pPr>
            <a:lvl4pPr marL="1600200" indent="-228600">
              <a:spcBef>
                <a:spcPct val="20000"/>
              </a:spcBef>
              <a:buClr>
                <a:srgbClr val="0BD0D9"/>
              </a:buClr>
              <a:buSzPct val="65000"/>
              <a:buFont typeface="Wingdings 2" pitchFamily="18" charset="2"/>
              <a:buChar char=""/>
              <a:defRPr sz="2000">
                <a:solidFill>
                  <a:schemeClr val="tx1"/>
                </a:solidFill>
                <a:latin typeface="Constantia" pitchFamily="18" charset="0"/>
              </a:defRPr>
            </a:lvl4pPr>
            <a:lvl5pPr marL="2057400" indent="-228600">
              <a:spcBef>
                <a:spcPct val="20000"/>
              </a:spcBef>
              <a:buClr>
                <a:srgbClr val="10CF9B"/>
              </a:buClr>
              <a:buSzPct val="65000"/>
              <a:buFont typeface="Wingdings 2" pitchFamily="18" charset="2"/>
              <a:buChar char=""/>
              <a:defRPr sz="2000">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9pPr>
          </a:lstStyle>
          <a:p>
            <a:pPr>
              <a:spcBef>
                <a:spcPct val="0"/>
              </a:spcBef>
              <a:buClrTx/>
              <a:buSzTx/>
              <a:buFontTx/>
              <a:buNone/>
            </a:pPr>
            <a:fld id="{71929A0A-3D55-43A5-930A-87A9F40E93B8}" type="slidenum">
              <a:rPr lang="en-US" altLang="en-US" sz="1200" smtClean="0">
                <a:solidFill>
                  <a:srgbClr val="045C75"/>
                </a:solidFill>
                <a:latin typeface="Arial" charset="0"/>
              </a:rPr>
              <a:pPr>
                <a:spcBef>
                  <a:spcPct val="0"/>
                </a:spcBef>
                <a:buClrTx/>
                <a:buSzTx/>
                <a:buFontTx/>
                <a:buNone/>
              </a:pPr>
              <a:t>25</a:t>
            </a:fld>
            <a:endParaRPr lang="en-US" altLang="en-US" sz="1200">
              <a:solidFill>
                <a:srgbClr val="045C75"/>
              </a:solidFill>
              <a:latin typeface="Arial"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28083510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a:xfrm>
            <a:off x="457200" y="152400"/>
            <a:ext cx="8229600" cy="1066800"/>
          </a:xfrm>
        </p:spPr>
        <p:txBody>
          <a:bodyPr>
            <a:normAutofit fontScale="90000"/>
          </a:bodyPr>
          <a:lstStyle/>
          <a:p>
            <a:pPr algn="ctr" eaLnBrk="1" hangingPunct="1"/>
            <a:r>
              <a:rPr lang="en-US" altLang="en-US" dirty="0"/>
              <a:t>CTD Eligibility Criteria</a:t>
            </a:r>
            <a:br>
              <a:rPr lang="en-US" altLang="en-US" dirty="0">
                <a:solidFill>
                  <a:srgbClr val="002060"/>
                </a:solidFill>
              </a:rPr>
            </a:br>
            <a:r>
              <a:rPr lang="en-US" altLang="en-US" sz="2200" dirty="0"/>
              <a:t>Adopted May 22, 1997</a:t>
            </a:r>
          </a:p>
        </p:txBody>
      </p:sp>
      <p:sp>
        <p:nvSpPr>
          <p:cNvPr id="72707" name="Content Placeholder 3"/>
          <p:cNvSpPr>
            <a:spLocks noGrp="1"/>
          </p:cNvSpPr>
          <p:nvPr>
            <p:ph idx="1"/>
          </p:nvPr>
        </p:nvSpPr>
        <p:spPr>
          <a:xfrm>
            <a:off x="914400" y="1752600"/>
            <a:ext cx="7772400" cy="4800600"/>
          </a:xfrm>
        </p:spPr>
        <p:txBody>
          <a:bodyPr>
            <a:normAutofit fontScale="92500"/>
          </a:bodyPr>
          <a:lstStyle/>
          <a:p>
            <a:pPr eaLnBrk="1" hangingPunct="1">
              <a:buFont typeface="Georgia" pitchFamily="18" charset="0"/>
              <a:buNone/>
            </a:pPr>
            <a:r>
              <a:rPr lang="en-US" altLang="en-US" sz="2800" dirty="0"/>
              <a:t>At a minimum:</a:t>
            </a:r>
          </a:p>
          <a:p>
            <a:r>
              <a:rPr lang="en-US" altLang="en-US" sz="2400" dirty="0"/>
              <a:t>No other funding available (such as ADA)</a:t>
            </a:r>
          </a:p>
          <a:p>
            <a:r>
              <a:rPr lang="en-US" altLang="en-US" sz="2400" dirty="0"/>
              <a:t>No other means of transportation is available**</a:t>
            </a:r>
          </a:p>
          <a:p>
            <a:r>
              <a:rPr lang="en-US" altLang="en-US" sz="2400" dirty="0"/>
              <a:t>Cannot utilize public transit (applicant must demonstrate)</a:t>
            </a:r>
          </a:p>
          <a:p>
            <a:r>
              <a:rPr lang="en-US" altLang="en-US" sz="2400" dirty="0"/>
              <a:t>Physical or mental disability</a:t>
            </a:r>
          </a:p>
          <a:p>
            <a:r>
              <a:rPr lang="en-US" altLang="en-US" sz="2400" dirty="0"/>
              <a:t>Age**</a:t>
            </a:r>
          </a:p>
          <a:p>
            <a:r>
              <a:rPr lang="en-US" altLang="en-US" sz="2400" dirty="0"/>
              <a:t>Income status is a specified percent of the poverty level**</a:t>
            </a:r>
          </a:p>
          <a:p>
            <a:r>
              <a:rPr lang="en-US" altLang="en-US" sz="2400" dirty="0"/>
              <a:t>No self-declarations allowed</a:t>
            </a:r>
          </a:p>
          <a:p>
            <a:r>
              <a:rPr lang="en-US" altLang="en-US" sz="2400" dirty="0"/>
              <a:t>Ability to pay**</a:t>
            </a:r>
          </a:p>
          <a:p>
            <a:pPr marL="0" indent="0" eaLnBrk="1" hangingPunct="1">
              <a:buNone/>
            </a:pPr>
            <a:endParaRPr lang="en-US" altLang="en-US" sz="2000" dirty="0"/>
          </a:p>
          <a:p>
            <a:pPr marL="0" indent="0" eaLnBrk="1" hangingPunct="1">
              <a:buNone/>
            </a:pPr>
            <a:r>
              <a:rPr lang="en-US" altLang="en-US" sz="2000" dirty="0"/>
              <a:t>**as specified by CTC and LCB</a:t>
            </a:r>
          </a:p>
        </p:txBody>
      </p:sp>
      <p:sp>
        <p:nvSpPr>
          <p:cNvPr id="72708"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10000"/>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32427B62-38BD-4F8B-B2F1-629B2EF0A15E}" type="slidenum">
              <a:rPr lang="en-US" altLang="en-US" sz="1200">
                <a:solidFill>
                  <a:srgbClr val="898989"/>
                </a:solidFill>
              </a:rPr>
              <a:pPr>
                <a:spcBef>
                  <a:spcPct val="0"/>
                </a:spcBef>
                <a:buFontTx/>
                <a:buNone/>
              </a:pPr>
              <a:t>26</a:t>
            </a:fld>
            <a:endParaRPr lang="en-US" altLang="en-US" sz="1200">
              <a:solidFill>
                <a:srgbClr val="898989"/>
              </a:solidFill>
            </a:endParaRPr>
          </a:p>
        </p:txBody>
      </p:sp>
    </p:spTree>
    <p:extLst>
      <p:ext uri="{BB962C8B-B14F-4D97-AF65-F5344CB8AC3E}">
        <p14:creationId xmlns:p14="http://schemas.microsoft.com/office/powerpoint/2010/main" val="365873189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81000" y="228600"/>
            <a:ext cx="7391400" cy="1066800"/>
          </a:xfrm>
        </p:spPr>
        <p:txBody>
          <a:bodyPr>
            <a:normAutofit fontScale="90000"/>
          </a:bodyPr>
          <a:lstStyle/>
          <a:p>
            <a:pPr algn="ctr" eaLnBrk="1" hangingPunct="1"/>
            <a:r>
              <a:rPr lang="en-US" altLang="en-US" sz="3200" dirty="0"/>
              <a:t>Eligibility Procedure &amp; Application Criteria</a:t>
            </a:r>
            <a:br>
              <a:rPr lang="en-US" altLang="en-US" sz="900" dirty="0"/>
            </a:br>
            <a:endParaRPr lang="en-US" altLang="en-US" sz="2000" dirty="0"/>
          </a:p>
        </p:txBody>
      </p:sp>
      <p:sp>
        <p:nvSpPr>
          <p:cNvPr id="23555" name="Content Placeholder 3"/>
          <p:cNvSpPr>
            <a:spLocks noGrp="1"/>
          </p:cNvSpPr>
          <p:nvPr>
            <p:ph idx="1"/>
          </p:nvPr>
        </p:nvSpPr>
        <p:spPr>
          <a:xfrm>
            <a:off x="914400" y="1371600"/>
            <a:ext cx="7772400" cy="4618831"/>
          </a:xfrm>
        </p:spPr>
        <p:txBody>
          <a:bodyPr/>
          <a:lstStyle/>
          <a:p>
            <a:pPr marL="365125" indent="-255588" eaLnBrk="1" hangingPunct="1">
              <a:buFont typeface="Georgia" panose="02040502050405020303" pitchFamily="18" charset="0"/>
              <a:buNone/>
              <a:defRPr/>
            </a:pPr>
            <a:endParaRPr lang="en-US" altLang="en-US" b="1" dirty="0"/>
          </a:p>
          <a:p>
            <a:pPr marL="109537" indent="0" eaLnBrk="1" hangingPunct="1">
              <a:buFont typeface="Wingdings 2" pitchFamily="18" charset="2"/>
              <a:buNone/>
              <a:defRPr/>
            </a:pPr>
            <a:r>
              <a:rPr lang="en-US" altLang="en-US" b="1" i="1" dirty="0"/>
              <a:t>Remember: </a:t>
            </a:r>
          </a:p>
          <a:p>
            <a:pPr marL="566737" indent="-457200">
              <a:defRPr/>
            </a:pPr>
            <a:r>
              <a:rPr lang="en-US" altLang="en-US" b="1" dirty="0"/>
              <a:t>There can be </a:t>
            </a:r>
            <a:r>
              <a:rPr lang="en-US" altLang="en-US" b="1" u="sng" dirty="0"/>
              <a:t>NO</a:t>
            </a:r>
            <a:r>
              <a:rPr lang="en-US" altLang="en-US" b="1" dirty="0"/>
              <a:t> self-declarations.</a:t>
            </a:r>
          </a:p>
          <a:p>
            <a:pPr marL="566737" indent="-457200">
              <a:defRPr/>
            </a:pPr>
            <a:r>
              <a:rPr lang="en-US" altLang="en-US" b="1" dirty="0"/>
              <a:t>You must be able to  verify the information that qualifies the applicant for TD Eligibility. </a:t>
            </a:r>
            <a:r>
              <a:rPr lang="en-US" altLang="en-US" dirty="0"/>
              <a:t> </a:t>
            </a:r>
          </a:p>
          <a:p>
            <a:pPr marL="566737" indent="-457200">
              <a:defRPr/>
            </a:pPr>
            <a:r>
              <a:rPr lang="en-US" altLang="en-US" b="1" dirty="0"/>
              <a:t>Should be focused around age, income and disability.</a:t>
            </a:r>
          </a:p>
          <a:p>
            <a:pPr marL="365125" indent="-255588" eaLnBrk="1" hangingPunct="1">
              <a:buFont typeface="Georgia" panose="02040502050405020303" pitchFamily="18" charset="0"/>
              <a:buChar char="•"/>
              <a:defRPr/>
            </a:pPr>
            <a:endParaRPr lang="en-US" altLang="en-US" dirty="0"/>
          </a:p>
        </p:txBody>
      </p:sp>
      <p:sp>
        <p:nvSpPr>
          <p:cNvPr id="2560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ormAutofit fontScale="92500" lnSpcReduction="10000"/>
          </a:bodyPr>
          <a:lstStyle>
            <a:lvl1pPr>
              <a:spcBef>
                <a:spcPct val="20000"/>
              </a:spcBef>
              <a:buClr>
                <a:srgbClr val="0BD0D9"/>
              </a:buClr>
              <a:buSzPct val="95000"/>
              <a:buFont typeface="Wingdings 2" pitchFamily="18" charset="2"/>
              <a:buChar char=""/>
              <a:defRPr sz="2600">
                <a:solidFill>
                  <a:schemeClr val="tx1"/>
                </a:solidFill>
                <a:latin typeface="Constantia" pitchFamily="18" charset="0"/>
              </a:defRPr>
            </a:lvl1pPr>
            <a:lvl2pPr marL="742950" indent="-285750">
              <a:spcBef>
                <a:spcPct val="20000"/>
              </a:spcBef>
              <a:buClr>
                <a:schemeClr val="accent1"/>
              </a:buClr>
              <a:buSzPct val="85000"/>
              <a:buFont typeface="Wingdings 2" pitchFamily="18" charset="2"/>
              <a:buChar char=""/>
              <a:defRPr sz="2400">
                <a:solidFill>
                  <a:schemeClr val="tx1"/>
                </a:solidFill>
                <a:latin typeface="Constantia" pitchFamily="18" charset="0"/>
              </a:defRPr>
            </a:lvl2pPr>
            <a:lvl3pPr marL="1143000" indent="-228600">
              <a:spcBef>
                <a:spcPct val="20000"/>
              </a:spcBef>
              <a:buClr>
                <a:schemeClr val="accent2"/>
              </a:buClr>
              <a:buSzPct val="70000"/>
              <a:buFont typeface="Wingdings 2" pitchFamily="18" charset="2"/>
              <a:buChar char=""/>
              <a:defRPr sz="2100">
                <a:solidFill>
                  <a:schemeClr val="tx1"/>
                </a:solidFill>
                <a:latin typeface="Constantia" pitchFamily="18" charset="0"/>
              </a:defRPr>
            </a:lvl3pPr>
            <a:lvl4pPr marL="1600200" indent="-228600">
              <a:spcBef>
                <a:spcPct val="20000"/>
              </a:spcBef>
              <a:buClr>
                <a:srgbClr val="0BD0D9"/>
              </a:buClr>
              <a:buSzPct val="65000"/>
              <a:buFont typeface="Wingdings 2" pitchFamily="18" charset="2"/>
              <a:buChar char=""/>
              <a:defRPr sz="2000">
                <a:solidFill>
                  <a:schemeClr val="tx1"/>
                </a:solidFill>
                <a:latin typeface="Constantia" pitchFamily="18" charset="0"/>
              </a:defRPr>
            </a:lvl4pPr>
            <a:lvl5pPr marL="2057400" indent="-228600">
              <a:spcBef>
                <a:spcPct val="20000"/>
              </a:spcBef>
              <a:buClr>
                <a:srgbClr val="10CF9B"/>
              </a:buClr>
              <a:buSzPct val="65000"/>
              <a:buFont typeface="Wingdings 2" pitchFamily="18" charset="2"/>
              <a:buChar char=""/>
              <a:defRPr sz="2000">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9pPr>
          </a:lstStyle>
          <a:p>
            <a:pPr>
              <a:spcBef>
                <a:spcPct val="0"/>
              </a:spcBef>
              <a:buClrTx/>
              <a:buSzTx/>
              <a:buFontTx/>
              <a:buNone/>
            </a:pPr>
            <a:fld id="{F63DB35C-A4DD-4DAE-B276-B71B9CEAB263}" type="slidenum">
              <a:rPr lang="en-US" altLang="en-US" sz="1200" smtClean="0">
                <a:solidFill>
                  <a:srgbClr val="045C75"/>
                </a:solidFill>
                <a:latin typeface="Arial" charset="0"/>
              </a:rPr>
              <a:pPr>
                <a:spcBef>
                  <a:spcPct val="0"/>
                </a:spcBef>
                <a:buClrTx/>
                <a:buSzTx/>
                <a:buFontTx/>
                <a:buNone/>
              </a:pPr>
              <a:t>27</a:t>
            </a:fld>
            <a:endParaRPr lang="en-US" altLang="en-US" sz="1200">
              <a:solidFill>
                <a:srgbClr val="045C75"/>
              </a:solidFill>
              <a:latin typeface="Arial" charset="0"/>
            </a:endParaRPr>
          </a:p>
        </p:txBody>
      </p:sp>
      <p:pic>
        <p:nvPicPr>
          <p:cNvPr id="25605"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5235575"/>
            <a:ext cx="1373188"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811644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52400" y="228600"/>
            <a:ext cx="8229600" cy="1066800"/>
          </a:xfrm>
        </p:spPr>
        <p:txBody>
          <a:bodyPr/>
          <a:lstStyle/>
          <a:p>
            <a:pPr eaLnBrk="1" hangingPunct="1"/>
            <a:r>
              <a:rPr lang="en-US" altLang="en-US" sz="2800" dirty="0"/>
              <a:t>Eligibility Procedure &amp; Application Criteria</a:t>
            </a:r>
          </a:p>
        </p:txBody>
      </p:sp>
      <p:sp>
        <p:nvSpPr>
          <p:cNvPr id="24579" name="Content Placeholder 3"/>
          <p:cNvSpPr>
            <a:spLocks noGrp="1"/>
          </p:cNvSpPr>
          <p:nvPr>
            <p:ph idx="1"/>
          </p:nvPr>
        </p:nvSpPr>
        <p:spPr>
          <a:xfrm>
            <a:off x="228600" y="1447800"/>
            <a:ext cx="8001000" cy="4572000"/>
          </a:xfrm>
        </p:spPr>
        <p:txBody>
          <a:bodyPr>
            <a:normAutofit lnSpcReduction="10000"/>
          </a:bodyPr>
          <a:lstStyle/>
          <a:p>
            <a:pPr eaLnBrk="1" hangingPunct="1">
              <a:defRPr/>
            </a:pPr>
            <a:r>
              <a:rPr lang="en-US" altLang="en-US" sz="2400" b="1" dirty="0"/>
              <a:t>Physical or mental disability </a:t>
            </a:r>
            <a:r>
              <a:rPr lang="en-US" altLang="en-US" sz="2400" dirty="0"/>
              <a:t>– State what you will use to make this determination. Examples: Physician or other medical documentation, functional assessment,  or in-person assessment.</a:t>
            </a:r>
          </a:p>
          <a:p>
            <a:pPr eaLnBrk="1" hangingPunct="1">
              <a:defRPr/>
            </a:pPr>
            <a:r>
              <a:rPr lang="en-US" altLang="en-US" sz="2400" b="1" dirty="0"/>
              <a:t>Age – </a:t>
            </a:r>
            <a:r>
              <a:rPr lang="en-US" altLang="en-US" sz="2400" dirty="0"/>
              <a:t>As specified by the CTC and LCB; state how you verify age. Examples: Florida ID card, Birth Certificate or other reputable identification with age listed.</a:t>
            </a:r>
          </a:p>
          <a:p>
            <a:pPr eaLnBrk="1" hangingPunct="1">
              <a:defRPr/>
            </a:pPr>
            <a:r>
              <a:rPr lang="en-US" altLang="en-US" sz="2400" b="1" dirty="0"/>
              <a:t>Individual and household income status is a specified percent of the poverty level </a:t>
            </a:r>
            <a:r>
              <a:rPr lang="en-US" altLang="en-US" sz="2400" dirty="0"/>
              <a:t>– As specified by the CTC and LCB; state how you will verify income and what level qualifies them. </a:t>
            </a:r>
          </a:p>
          <a:p>
            <a:pPr eaLnBrk="1" hangingPunct="1">
              <a:defRPr/>
            </a:pPr>
            <a:endParaRPr lang="en-US" altLang="en-US" dirty="0"/>
          </a:p>
          <a:p>
            <a:pPr marL="365125" indent="-255588" eaLnBrk="1" hangingPunct="1">
              <a:buFont typeface="Georgia" panose="02040502050405020303" pitchFamily="18" charset="0"/>
              <a:buChar char="•"/>
              <a:defRPr/>
            </a:pPr>
            <a:endParaRPr lang="en-US" altLang="en-US" dirty="0"/>
          </a:p>
        </p:txBody>
      </p:sp>
      <p:sp>
        <p:nvSpPr>
          <p:cNvPr id="27652"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ormAutofit fontScale="92500" lnSpcReduction="10000"/>
          </a:bodyPr>
          <a:lstStyle>
            <a:lvl1pPr>
              <a:spcBef>
                <a:spcPct val="20000"/>
              </a:spcBef>
              <a:buClr>
                <a:srgbClr val="0BD0D9"/>
              </a:buClr>
              <a:buSzPct val="95000"/>
              <a:buFont typeface="Wingdings 2" pitchFamily="18" charset="2"/>
              <a:buChar char=""/>
              <a:defRPr sz="2600">
                <a:solidFill>
                  <a:schemeClr val="tx1"/>
                </a:solidFill>
                <a:latin typeface="Constantia" pitchFamily="18" charset="0"/>
              </a:defRPr>
            </a:lvl1pPr>
            <a:lvl2pPr marL="742950" indent="-285750">
              <a:spcBef>
                <a:spcPct val="20000"/>
              </a:spcBef>
              <a:buClr>
                <a:schemeClr val="accent1"/>
              </a:buClr>
              <a:buSzPct val="85000"/>
              <a:buFont typeface="Wingdings 2" pitchFamily="18" charset="2"/>
              <a:buChar char=""/>
              <a:defRPr sz="2400">
                <a:solidFill>
                  <a:schemeClr val="tx1"/>
                </a:solidFill>
                <a:latin typeface="Constantia" pitchFamily="18" charset="0"/>
              </a:defRPr>
            </a:lvl2pPr>
            <a:lvl3pPr marL="1143000" indent="-228600">
              <a:spcBef>
                <a:spcPct val="20000"/>
              </a:spcBef>
              <a:buClr>
                <a:schemeClr val="accent2"/>
              </a:buClr>
              <a:buSzPct val="70000"/>
              <a:buFont typeface="Wingdings 2" pitchFamily="18" charset="2"/>
              <a:buChar char=""/>
              <a:defRPr sz="2100">
                <a:solidFill>
                  <a:schemeClr val="tx1"/>
                </a:solidFill>
                <a:latin typeface="Constantia" pitchFamily="18" charset="0"/>
              </a:defRPr>
            </a:lvl3pPr>
            <a:lvl4pPr marL="1600200" indent="-228600">
              <a:spcBef>
                <a:spcPct val="20000"/>
              </a:spcBef>
              <a:buClr>
                <a:srgbClr val="0BD0D9"/>
              </a:buClr>
              <a:buSzPct val="65000"/>
              <a:buFont typeface="Wingdings 2" pitchFamily="18" charset="2"/>
              <a:buChar char=""/>
              <a:defRPr sz="2000">
                <a:solidFill>
                  <a:schemeClr val="tx1"/>
                </a:solidFill>
                <a:latin typeface="Constantia" pitchFamily="18" charset="0"/>
              </a:defRPr>
            </a:lvl4pPr>
            <a:lvl5pPr marL="2057400" indent="-228600">
              <a:spcBef>
                <a:spcPct val="20000"/>
              </a:spcBef>
              <a:buClr>
                <a:srgbClr val="10CF9B"/>
              </a:buClr>
              <a:buSzPct val="65000"/>
              <a:buFont typeface="Wingdings 2" pitchFamily="18" charset="2"/>
              <a:buChar char=""/>
              <a:defRPr sz="2000">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9pPr>
          </a:lstStyle>
          <a:p>
            <a:pPr>
              <a:spcBef>
                <a:spcPct val="0"/>
              </a:spcBef>
              <a:buClrTx/>
              <a:buSzTx/>
              <a:buFontTx/>
              <a:buNone/>
            </a:pPr>
            <a:fld id="{B0B26D13-3F2C-4043-9381-C4023D02E8C6}" type="slidenum">
              <a:rPr lang="en-US" altLang="en-US" sz="1200" smtClean="0">
                <a:solidFill>
                  <a:srgbClr val="045C75"/>
                </a:solidFill>
                <a:latin typeface="Arial" charset="0"/>
              </a:rPr>
              <a:pPr>
                <a:spcBef>
                  <a:spcPct val="0"/>
                </a:spcBef>
                <a:buClrTx/>
                <a:buSzTx/>
                <a:buFontTx/>
                <a:buNone/>
              </a:pPr>
              <a:t>28</a:t>
            </a:fld>
            <a:endParaRPr lang="en-US" altLang="en-US" sz="1200">
              <a:solidFill>
                <a:srgbClr val="045C75"/>
              </a:solidFill>
              <a:latin typeface="Arial"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5867400"/>
            <a:ext cx="950913" cy="79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89464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198437"/>
            <a:ext cx="6672262" cy="792163"/>
          </a:xfrm>
        </p:spPr>
        <p:txBody>
          <a:bodyPr>
            <a:normAutofit fontScale="90000"/>
          </a:bodyPr>
          <a:lstStyle/>
          <a:p>
            <a:pPr eaLnBrk="1" hangingPunct="1"/>
            <a:r>
              <a:rPr lang="en-US" altLang="en-US" sz="2800" dirty="0"/>
              <a:t>Eligibility Best Practices and Going Forward</a:t>
            </a:r>
          </a:p>
        </p:txBody>
      </p:sp>
      <p:sp>
        <p:nvSpPr>
          <p:cNvPr id="28675" name="Content Placeholder 3"/>
          <p:cNvSpPr>
            <a:spLocks noGrp="1"/>
          </p:cNvSpPr>
          <p:nvPr>
            <p:ph idx="1"/>
          </p:nvPr>
        </p:nvSpPr>
        <p:spPr>
          <a:xfrm>
            <a:off x="304800" y="1447800"/>
            <a:ext cx="8077200" cy="5181600"/>
          </a:xfrm>
        </p:spPr>
        <p:txBody>
          <a:bodyPr/>
          <a:lstStyle/>
          <a:p>
            <a:pPr eaLnBrk="1" hangingPunct="1"/>
            <a:endParaRPr lang="en-US" altLang="en-US" dirty="0"/>
          </a:p>
          <a:p>
            <a:pPr eaLnBrk="1" hangingPunct="1"/>
            <a:r>
              <a:rPr lang="en-US" altLang="en-US" dirty="0"/>
              <a:t>Standard Application</a:t>
            </a:r>
          </a:p>
          <a:p>
            <a:pPr eaLnBrk="1" hangingPunct="1"/>
            <a:r>
              <a:rPr lang="en-US" altLang="en-US" dirty="0"/>
              <a:t>Periodic Recertification</a:t>
            </a:r>
          </a:p>
          <a:p>
            <a:pPr eaLnBrk="1" hangingPunct="1"/>
            <a:r>
              <a:rPr lang="en-US" altLang="en-US" dirty="0"/>
              <a:t>Procedure that mirrors the Application</a:t>
            </a:r>
          </a:p>
          <a:p>
            <a:pPr eaLnBrk="1" hangingPunct="1"/>
            <a:r>
              <a:rPr lang="en-US" altLang="en-US" dirty="0"/>
              <a:t>Include Procedure &amp; Application in TDSP</a:t>
            </a:r>
          </a:p>
          <a:p>
            <a:pPr eaLnBrk="1" hangingPunct="1"/>
            <a:r>
              <a:rPr lang="en-US" altLang="en-US" dirty="0"/>
              <a:t>Self-monitoring to ensure compliance</a:t>
            </a:r>
          </a:p>
          <a:p>
            <a:pPr eaLnBrk="1" hangingPunct="1"/>
            <a:r>
              <a:rPr lang="en-US" altLang="en-US" dirty="0"/>
              <a:t>FCTD Guidance on Documentation</a:t>
            </a:r>
          </a:p>
        </p:txBody>
      </p:sp>
      <p:sp>
        <p:nvSpPr>
          <p:cNvPr id="28676"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ormAutofit fontScale="92500" lnSpcReduction="10000"/>
          </a:bodyPr>
          <a:lstStyle>
            <a:lvl1pPr>
              <a:spcBef>
                <a:spcPct val="20000"/>
              </a:spcBef>
              <a:buClr>
                <a:srgbClr val="0BD0D9"/>
              </a:buClr>
              <a:buSzPct val="95000"/>
              <a:buFont typeface="Wingdings 2" pitchFamily="18" charset="2"/>
              <a:buChar char=""/>
              <a:defRPr sz="2600">
                <a:solidFill>
                  <a:schemeClr val="tx1"/>
                </a:solidFill>
                <a:latin typeface="Constantia" pitchFamily="18" charset="0"/>
              </a:defRPr>
            </a:lvl1pPr>
            <a:lvl2pPr marL="742950" indent="-285750">
              <a:spcBef>
                <a:spcPct val="20000"/>
              </a:spcBef>
              <a:buClr>
                <a:schemeClr val="accent1"/>
              </a:buClr>
              <a:buSzPct val="85000"/>
              <a:buFont typeface="Wingdings 2" pitchFamily="18" charset="2"/>
              <a:buChar char=""/>
              <a:defRPr sz="2400">
                <a:solidFill>
                  <a:schemeClr val="tx1"/>
                </a:solidFill>
                <a:latin typeface="Constantia" pitchFamily="18" charset="0"/>
              </a:defRPr>
            </a:lvl2pPr>
            <a:lvl3pPr marL="1143000" indent="-228600">
              <a:spcBef>
                <a:spcPct val="20000"/>
              </a:spcBef>
              <a:buClr>
                <a:schemeClr val="accent2"/>
              </a:buClr>
              <a:buSzPct val="70000"/>
              <a:buFont typeface="Wingdings 2" pitchFamily="18" charset="2"/>
              <a:buChar char=""/>
              <a:defRPr sz="2100">
                <a:solidFill>
                  <a:schemeClr val="tx1"/>
                </a:solidFill>
                <a:latin typeface="Constantia" pitchFamily="18" charset="0"/>
              </a:defRPr>
            </a:lvl3pPr>
            <a:lvl4pPr marL="1600200" indent="-228600">
              <a:spcBef>
                <a:spcPct val="20000"/>
              </a:spcBef>
              <a:buClr>
                <a:srgbClr val="0BD0D9"/>
              </a:buClr>
              <a:buSzPct val="65000"/>
              <a:buFont typeface="Wingdings 2" pitchFamily="18" charset="2"/>
              <a:buChar char=""/>
              <a:defRPr sz="2000">
                <a:solidFill>
                  <a:schemeClr val="tx1"/>
                </a:solidFill>
                <a:latin typeface="Constantia" pitchFamily="18" charset="0"/>
              </a:defRPr>
            </a:lvl4pPr>
            <a:lvl5pPr marL="2057400" indent="-228600">
              <a:spcBef>
                <a:spcPct val="20000"/>
              </a:spcBef>
              <a:buClr>
                <a:srgbClr val="10CF9B"/>
              </a:buClr>
              <a:buSzPct val="65000"/>
              <a:buFont typeface="Wingdings 2" pitchFamily="18" charset="2"/>
              <a:buChar char=""/>
              <a:defRPr sz="2000">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9pPr>
          </a:lstStyle>
          <a:p>
            <a:pPr>
              <a:spcBef>
                <a:spcPct val="0"/>
              </a:spcBef>
              <a:buClrTx/>
              <a:buSzTx/>
              <a:buFontTx/>
              <a:buNone/>
            </a:pPr>
            <a:fld id="{7E5A9001-3E5E-44CE-97B7-262B0F0D6D04}" type="slidenum">
              <a:rPr lang="en-US" altLang="en-US" sz="1200" smtClean="0">
                <a:solidFill>
                  <a:srgbClr val="045C75"/>
                </a:solidFill>
                <a:latin typeface="Arial" charset="0"/>
              </a:rPr>
              <a:pPr>
                <a:spcBef>
                  <a:spcPct val="0"/>
                </a:spcBef>
                <a:buClrTx/>
                <a:buSzTx/>
                <a:buFontTx/>
                <a:buNone/>
              </a:pPr>
              <a:t>29</a:t>
            </a:fld>
            <a:endParaRPr lang="en-US" altLang="en-US" sz="1200">
              <a:solidFill>
                <a:srgbClr val="045C75"/>
              </a:solidFill>
              <a:latin typeface="Arial" charset="0"/>
            </a:endParaRPr>
          </a:p>
        </p:txBody>
      </p:sp>
      <p:pic>
        <p:nvPicPr>
          <p:cNvPr id="28677" name="Picture 6" descr="C:\Documents and Settings\pt952ji\Local Settings\Temporary Internet Files\Content.IE5\ROUBRG53\MC90038977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91400" y="2514600"/>
            <a:ext cx="119062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5" descr="\\Dotscosan05\co\Trans Disadvantaged\Private\PR\TD Logo - 2009\09TDLogo Transparent Backgrd 00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5542756"/>
            <a:ext cx="1195388" cy="996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943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Share the results of our monitoring visit</a:t>
            </a:r>
          </a:p>
          <a:p>
            <a:pPr marL="0" indent="0">
              <a:buNone/>
            </a:pPr>
            <a:endParaRPr lang="en-US" dirty="0"/>
          </a:p>
          <a:p>
            <a:r>
              <a:rPr lang="en-US" dirty="0"/>
              <a:t>Talk about corrective action plans</a:t>
            </a:r>
          </a:p>
          <a:p>
            <a:pPr marL="109728" indent="0">
              <a:buNone/>
            </a:pPr>
            <a:endParaRPr lang="en-US" dirty="0"/>
          </a:p>
          <a:p>
            <a:r>
              <a:rPr lang="en-US" dirty="0"/>
              <a:t>Discuss common findings and observations</a:t>
            </a:r>
          </a:p>
          <a:p>
            <a:pPr marL="109728" indent="0">
              <a:buNone/>
            </a:pPr>
            <a:endParaRPr lang="en-US" dirty="0"/>
          </a:p>
          <a:p>
            <a:r>
              <a:rPr lang="en-US" dirty="0"/>
              <a:t>Discuss best practices that could help you</a:t>
            </a:r>
          </a:p>
          <a:p>
            <a:pPr marL="109728" indent="0">
              <a:buNone/>
            </a:pPr>
            <a:endParaRPr lang="en-US" dirty="0"/>
          </a:p>
        </p:txBody>
      </p:sp>
      <p:sp>
        <p:nvSpPr>
          <p:cNvPr id="3" name="Title 2"/>
          <p:cNvSpPr>
            <a:spLocks noGrp="1"/>
          </p:cNvSpPr>
          <p:nvPr>
            <p:ph type="title"/>
          </p:nvPr>
        </p:nvSpPr>
        <p:spPr/>
        <p:txBody>
          <a:bodyPr/>
          <a:lstStyle/>
          <a:p>
            <a:pPr algn="ctr"/>
            <a:r>
              <a:rPr lang="en-US" dirty="0"/>
              <a:t>Course Objectives</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02703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ADA Eligible Trips</a:t>
            </a:r>
          </a:p>
        </p:txBody>
      </p:sp>
      <p:sp>
        <p:nvSpPr>
          <p:cNvPr id="3" name="Content Placeholder 2"/>
          <p:cNvSpPr>
            <a:spLocks noGrp="1"/>
          </p:cNvSpPr>
          <p:nvPr>
            <p:ph sz="quarter" idx="1"/>
          </p:nvPr>
        </p:nvSpPr>
        <p:spPr/>
        <p:txBody>
          <a:bodyPr/>
          <a:lstStyle/>
          <a:p>
            <a:r>
              <a:rPr lang="en-US" dirty="0"/>
              <a:t>Should not be billed to TD if:</a:t>
            </a:r>
          </a:p>
          <a:p>
            <a:pPr lvl="1"/>
            <a:r>
              <a:rPr lang="en-US" dirty="0"/>
              <a:t>Your county offers a fixed route service</a:t>
            </a:r>
          </a:p>
          <a:p>
            <a:pPr lvl="1"/>
            <a:r>
              <a:rPr lang="en-US" dirty="0"/>
              <a:t>Your county receives 5307 funding from DOT</a:t>
            </a:r>
          </a:p>
          <a:p>
            <a:pPr marL="365760" lvl="1" indent="0">
              <a:buNone/>
            </a:pPr>
            <a:endParaRPr lang="en-US" dirty="0"/>
          </a:p>
        </p:txBody>
      </p:sp>
    </p:spTree>
    <p:extLst>
      <p:ext uri="{BB962C8B-B14F-4D97-AF65-F5344CB8AC3E}">
        <p14:creationId xmlns:p14="http://schemas.microsoft.com/office/powerpoint/2010/main" val="2028185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a:xfrm>
            <a:off x="1371600" y="1600200"/>
            <a:ext cx="7620000" cy="990600"/>
          </a:xfrm>
        </p:spPr>
        <p:txBody>
          <a:bodyPr>
            <a:normAutofit fontScale="90000"/>
          </a:bodyPr>
          <a:lstStyle/>
          <a:p>
            <a:r>
              <a:rPr lang="en-US" dirty="0"/>
              <a:t>Subcontracted Operators</a:t>
            </a:r>
          </a:p>
        </p:txBody>
      </p:sp>
    </p:spTree>
    <p:extLst>
      <p:ext uri="{BB962C8B-B14F-4D97-AF65-F5344CB8AC3E}">
        <p14:creationId xmlns:p14="http://schemas.microsoft.com/office/powerpoint/2010/main" val="39385654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228600"/>
            <a:ext cx="8229600" cy="895350"/>
          </a:xfrm>
        </p:spPr>
        <p:txBody>
          <a:bodyPr/>
          <a:lstStyle/>
          <a:p>
            <a:pPr algn="ctr"/>
            <a:r>
              <a:rPr lang="en-US" altLang="en-US"/>
              <a:t>Subcontracted Operators</a:t>
            </a:r>
          </a:p>
        </p:txBody>
      </p:sp>
      <p:sp>
        <p:nvSpPr>
          <p:cNvPr id="35843" name="Content Placeholder 2"/>
          <p:cNvSpPr>
            <a:spLocks noGrp="1"/>
          </p:cNvSpPr>
          <p:nvPr>
            <p:ph idx="1"/>
          </p:nvPr>
        </p:nvSpPr>
        <p:spPr/>
        <p:txBody>
          <a:bodyPr/>
          <a:lstStyle/>
          <a:p>
            <a:r>
              <a:rPr lang="en-US" altLang="en-US" dirty="0"/>
              <a:t>Contracts should be current</a:t>
            </a:r>
          </a:p>
          <a:p>
            <a:r>
              <a:rPr lang="en-US" altLang="en-US" dirty="0"/>
              <a:t>Ensure e-verify is used</a:t>
            </a:r>
          </a:p>
          <a:p>
            <a:r>
              <a:rPr lang="en-US" altLang="en-US" dirty="0"/>
              <a:t>Standard contract language (section 20.20 of grant agreement)</a:t>
            </a:r>
          </a:p>
          <a:p>
            <a:r>
              <a:rPr lang="en-US" altLang="en-US" dirty="0"/>
              <a:t>Monitoring requirements (FSAA – F.S. 215-97)</a:t>
            </a:r>
          </a:p>
          <a:p>
            <a:r>
              <a:rPr lang="en-US" altLang="en-US" dirty="0"/>
              <a:t>Know the contract requirements – applicable to subcontracted operators and coordination contracts</a:t>
            </a:r>
          </a:p>
        </p:txBody>
      </p:sp>
      <p:sp>
        <p:nvSpPr>
          <p:cNvPr id="358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E5FCCB7-3FDE-4841-B898-54D65493A1BE}" type="slidenum">
              <a:rPr lang="en-US" altLang="en-US" smtClean="0">
                <a:solidFill>
                  <a:srgbClr val="045C75"/>
                </a:solidFill>
              </a:rPr>
              <a:pPr/>
              <a:t>32</a:t>
            </a:fld>
            <a:endParaRPr lang="en-US" altLang="en-US">
              <a:solidFill>
                <a:srgbClr val="045C75"/>
              </a:solidFill>
            </a:endParaRPr>
          </a:p>
        </p:txBody>
      </p:sp>
      <p:pic>
        <p:nvPicPr>
          <p:cNvPr id="5"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75998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Florida Single Audit Act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400" dirty="0">
                <a:solidFill>
                  <a:srgbClr val="00687E"/>
                </a:solidFill>
              </a:rPr>
              <a:t>F.S. 215.97(2)(n) - “</a:t>
            </a:r>
            <a:r>
              <a:rPr lang="en-US" sz="2400" dirty="0" err="1">
                <a:solidFill>
                  <a:srgbClr val="00687E"/>
                </a:solidFill>
              </a:rPr>
              <a:t>Nonstate</a:t>
            </a:r>
            <a:r>
              <a:rPr lang="en-US" sz="2400" dirty="0">
                <a:solidFill>
                  <a:srgbClr val="00687E"/>
                </a:solidFill>
              </a:rPr>
              <a:t> entity” means a local governmental entity, higher education entity, nonprofit organization, </a:t>
            </a:r>
            <a:r>
              <a:rPr lang="en-US" sz="2400" dirty="0">
                <a:solidFill>
                  <a:srgbClr val="FF0000"/>
                </a:solidFill>
              </a:rPr>
              <a:t>or for-profit organization </a:t>
            </a:r>
            <a:r>
              <a:rPr lang="en-US" sz="2400" dirty="0">
                <a:solidFill>
                  <a:srgbClr val="00687E"/>
                </a:solidFill>
              </a:rPr>
              <a:t>that receives state financial assistance.</a:t>
            </a:r>
          </a:p>
          <a:p>
            <a:pPr marL="457200" indent="-342900">
              <a:buFont typeface="Wingdings" panose="05000000000000000000" pitchFamily="2" charset="2"/>
              <a:buChar char="Ø"/>
            </a:pPr>
            <a:r>
              <a:rPr lang="en-US" sz="2400" dirty="0">
                <a:solidFill>
                  <a:srgbClr val="00687E"/>
                </a:solidFill>
              </a:rPr>
              <a:t>F.S. 215.97(2)(y) - “Subrecipient” means a nonstate entity that receives state financial assistance through another nonstate entity.</a:t>
            </a:r>
          </a:p>
          <a:p>
            <a:pPr marL="114300" indent="0">
              <a:buNone/>
            </a:pPr>
            <a:endParaRPr lang="en-US" sz="2400" dirty="0">
              <a:solidFill>
                <a:srgbClr val="00687E"/>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33767457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Vendor vs Subrecipient</a:t>
            </a:r>
          </a:p>
        </p:txBody>
      </p:sp>
      <p:sp>
        <p:nvSpPr>
          <p:cNvPr id="3" name="Content Placeholder 2"/>
          <p:cNvSpPr>
            <a:spLocks noGrp="1"/>
          </p:cNvSpPr>
          <p:nvPr>
            <p:ph sz="quarter" idx="1"/>
          </p:nvPr>
        </p:nvSpPr>
        <p:spPr/>
        <p:txBody>
          <a:bodyPr/>
          <a:lstStyle/>
          <a:p>
            <a:pPr>
              <a:buClr>
                <a:schemeClr val="bg2">
                  <a:lumMod val="50000"/>
                </a:schemeClr>
              </a:buClr>
            </a:pPr>
            <a:r>
              <a:rPr lang="en-US" dirty="0">
                <a:solidFill>
                  <a:schemeClr val="bg2">
                    <a:lumMod val="50000"/>
                  </a:schemeClr>
                </a:solidFill>
              </a:rPr>
              <a:t>See Florida Department of Financial Services Website, Division of Accounting and Auditing, Forms – for the “Checklist for </a:t>
            </a:r>
            <a:r>
              <a:rPr lang="en-US" dirty="0" err="1">
                <a:solidFill>
                  <a:schemeClr val="bg2">
                    <a:lumMod val="50000"/>
                  </a:schemeClr>
                </a:solidFill>
              </a:rPr>
              <a:t>Nonstate</a:t>
            </a:r>
            <a:r>
              <a:rPr lang="en-US" dirty="0">
                <a:solidFill>
                  <a:schemeClr val="bg2">
                    <a:lumMod val="50000"/>
                  </a:schemeClr>
                </a:solidFill>
              </a:rPr>
              <a:t> Organizations”</a:t>
            </a:r>
          </a:p>
          <a:p>
            <a:endParaRPr lang="en-US" dirty="0"/>
          </a:p>
          <a:p>
            <a:pPr>
              <a:buClr>
                <a:schemeClr val="bg2">
                  <a:lumMod val="50000"/>
                </a:schemeClr>
              </a:buClr>
            </a:pPr>
            <a:r>
              <a:rPr lang="en-US" u="sng" dirty="0">
                <a:solidFill>
                  <a:schemeClr val="bg2">
                    <a:lumMod val="50000"/>
                  </a:schemeClr>
                </a:solidFill>
              </a:rPr>
              <a:t>https://www.myfloridacfo.com/division/aa/forms/default.htm </a:t>
            </a:r>
          </a:p>
        </p:txBody>
      </p:sp>
    </p:spTree>
    <p:extLst>
      <p:ext uri="{BB962C8B-B14F-4D97-AF65-F5344CB8AC3E}">
        <p14:creationId xmlns:p14="http://schemas.microsoft.com/office/powerpoint/2010/main" val="22981393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Florida Single Audit Act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000" dirty="0">
                <a:solidFill>
                  <a:schemeClr val="bg2">
                    <a:lumMod val="50000"/>
                  </a:schemeClr>
                </a:solidFill>
              </a:rPr>
              <a:t>F.S. 215.97(7) – </a:t>
            </a:r>
            <a:r>
              <a:rPr lang="en-US" sz="2000" dirty="0">
                <a:solidFill>
                  <a:srgbClr val="FF0000"/>
                </a:solidFill>
              </a:rPr>
              <a:t>As a condition of receiving state financial assistance, each nonstate entity that provides state financial assistance to a subrecipient shall</a:t>
            </a:r>
            <a:r>
              <a:rPr lang="en-US" sz="2000" dirty="0">
                <a:solidFill>
                  <a:srgbClr val="00687E"/>
                </a:solidFill>
              </a:rPr>
              <a:t>:</a:t>
            </a:r>
          </a:p>
          <a:p>
            <a:pPr marL="777240" lvl="1" indent="-342900">
              <a:buFont typeface="Wingdings" panose="05000000000000000000" pitchFamily="2" charset="2"/>
              <a:buChar char="Ø"/>
            </a:pPr>
            <a:r>
              <a:rPr lang="en-US" sz="1800" dirty="0">
                <a:solidFill>
                  <a:srgbClr val="FF0000"/>
                </a:solidFill>
              </a:rPr>
              <a:t>Perform</a:t>
            </a:r>
            <a:r>
              <a:rPr lang="en-US" sz="1800" dirty="0">
                <a:solidFill>
                  <a:srgbClr val="00687E"/>
                </a:solidFill>
              </a:rPr>
              <a:t> any other procedure specified in terms and conditions of the written agreement with the state awarding agency or nonstate entity, including any </a:t>
            </a:r>
            <a:r>
              <a:rPr lang="en-US" sz="1800" dirty="0">
                <a:solidFill>
                  <a:srgbClr val="FF0000"/>
                </a:solidFill>
              </a:rPr>
              <a:t>required monitoring of the subrecipient</a:t>
            </a:r>
            <a:r>
              <a:rPr lang="en-US" sz="1800" dirty="0">
                <a:solidFill>
                  <a:srgbClr val="00687E"/>
                </a:solidFill>
              </a:rPr>
              <a:t>’s use of state financial assistance through onsite visits, limited scope audits, or other specified procedures.</a:t>
            </a:r>
          </a:p>
          <a:p>
            <a:pPr marL="777240" lvl="1" indent="-342900">
              <a:buFont typeface="Wingdings" panose="05000000000000000000" pitchFamily="2" charset="2"/>
              <a:buChar char="Ø"/>
            </a:pPr>
            <a:r>
              <a:rPr lang="en-US" sz="1800" dirty="0">
                <a:solidFill>
                  <a:srgbClr val="FF0000"/>
                </a:solidFill>
              </a:rPr>
              <a:t>Require subrecipients</a:t>
            </a:r>
            <a:r>
              <a:rPr lang="en-US" sz="1800" dirty="0">
                <a:solidFill>
                  <a:srgbClr val="00687E"/>
                </a:solidFill>
              </a:rPr>
              <a:t>, as a condition of receiving state financial assistance, to permit the independent auditor of the nonstate entity, the state awarding agency, the Department of Financial Services, and the Auditor General </a:t>
            </a:r>
            <a:r>
              <a:rPr lang="en-US" sz="1800" dirty="0">
                <a:solidFill>
                  <a:srgbClr val="FF0000"/>
                </a:solidFill>
              </a:rPr>
              <a:t>access to the subrecipient’s records </a:t>
            </a:r>
            <a:r>
              <a:rPr lang="en-US" sz="1800" dirty="0">
                <a:solidFill>
                  <a:srgbClr val="00687E"/>
                </a:solidFill>
              </a:rPr>
              <a:t>and the subrecipient’s independent auditor’s working papers as necessary to comply with the requirements of this section.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7267750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Agreement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400" b="1" dirty="0">
                <a:solidFill>
                  <a:schemeClr val="bg2">
                    <a:lumMod val="50000"/>
                  </a:schemeClr>
                </a:solidFill>
              </a:rPr>
              <a:t>7.10 Establishment and Maintenance of Accounting Records: </a:t>
            </a:r>
            <a:r>
              <a:rPr lang="en-US" sz="2400" dirty="0">
                <a:solidFill>
                  <a:schemeClr val="bg2">
                    <a:lumMod val="50000"/>
                  </a:schemeClr>
                </a:solidFill>
              </a:rPr>
              <a:t>The Project Account, and </a:t>
            </a:r>
            <a:r>
              <a:rPr lang="en-US" sz="2400" dirty="0">
                <a:solidFill>
                  <a:srgbClr val="FF0000"/>
                </a:solidFill>
              </a:rPr>
              <a:t>detailed documentation supporting the Project Account, must be made available upon request</a:t>
            </a:r>
            <a:r>
              <a:rPr lang="en-US" sz="2400" dirty="0">
                <a:solidFill>
                  <a:schemeClr val="bg2">
                    <a:lumMod val="50000"/>
                  </a:schemeClr>
                </a:solidFill>
              </a:rPr>
              <a:t>, without cost, to the Commission any time </a:t>
            </a:r>
            <a:r>
              <a:rPr lang="en-US" sz="2400" dirty="0">
                <a:solidFill>
                  <a:srgbClr val="FF0000"/>
                </a:solidFill>
              </a:rPr>
              <a:t>during the period of the Agreement and for five years after final payment is made </a:t>
            </a:r>
            <a:r>
              <a:rPr lang="en-US" sz="2400" dirty="0">
                <a:solidFill>
                  <a:schemeClr val="bg2">
                    <a:lumMod val="50000"/>
                  </a:schemeClr>
                </a:solidFill>
              </a:rPr>
              <a:t>or if any audit has been initiated and audit findings have not been resolved at the end of five years, the records shall be retained until resolution of the audit findings.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6597099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Agreement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400" b="1" dirty="0">
                <a:solidFill>
                  <a:schemeClr val="bg2">
                    <a:lumMod val="50000"/>
                  </a:schemeClr>
                </a:solidFill>
              </a:rPr>
              <a:t>20.20 Payment to Subcontractors: </a:t>
            </a:r>
            <a:r>
              <a:rPr lang="en-US" sz="2400" dirty="0">
                <a:solidFill>
                  <a:schemeClr val="bg2">
                    <a:lumMod val="50000"/>
                  </a:schemeClr>
                </a:solidFill>
              </a:rPr>
              <a:t>Payment by the Grantee to all subcontractors with approved third party contracts shall be in compliance with Section 287.0585, Florida Statutes. </a:t>
            </a:r>
            <a:r>
              <a:rPr lang="en-US" sz="2400" dirty="0">
                <a:solidFill>
                  <a:srgbClr val="FF0000"/>
                </a:solidFill>
              </a:rPr>
              <a:t>Each third party contact from the Grantee to a subcontractor for goods or services to be performed in whole or in part with Transportation Disadvantaged Trust Fund moneys, must contain the following statement:</a:t>
            </a:r>
            <a:endParaRPr lang="en-US" sz="2400" b="1" dirty="0">
              <a:solidFill>
                <a:srgbClr val="FF000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8284458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Agreement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400" b="1" dirty="0">
                <a:solidFill>
                  <a:schemeClr val="bg2">
                    <a:lumMod val="50000"/>
                  </a:schemeClr>
                </a:solidFill>
              </a:rPr>
              <a:t>12.10 Third Party Agreements: </a:t>
            </a:r>
            <a:r>
              <a:rPr lang="en-US" sz="2400" dirty="0">
                <a:solidFill>
                  <a:srgbClr val="FF0000"/>
                </a:solidFill>
              </a:rPr>
              <a:t>The Grantee shall not execute any contract</a:t>
            </a:r>
            <a:r>
              <a:rPr lang="en-US" sz="2400" dirty="0">
                <a:solidFill>
                  <a:schemeClr val="bg2">
                    <a:lumMod val="50000"/>
                  </a:schemeClr>
                </a:solidFill>
              </a:rPr>
              <a:t> or obligate itself in any manner requiring the disbursement of Transportation Disadvantaged Trust Fund moneys, </a:t>
            </a:r>
            <a:r>
              <a:rPr lang="en-US" sz="2400" dirty="0">
                <a:solidFill>
                  <a:srgbClr val="FF0000"/>
                </a:solidFill>
              </a:rPr>
              <a:t>including transportation operator and consultant contracts </a:t>
            </a:r>
            <a:r>
              <a:rPr lang="en-US" sz="2400" dirty="0">
                <a:solidFill>
                  <a:schemeClr val="bg2">
                    <a:lumMod val="50000"/>
                  </a:schemeClr>
                </a:solidFill>
              </a:rPr>
              <a:t>or amendments thereto, with any third party with respect to the Project </a:t>
            </a:r>
            <a:r>
              <a:rPr lang="en-US" sz="2400" dirty="0">
                <a:solidFill>
                  <a:srgbClr val="FF0000"/>
                </a:solidFill>
              </a:rPr>
              <a:t>without</a:t>
            </a:r>
            <a:r>
              <a:rPr lang="en-US" sz="2400" dirty="0">
                <a:solidFill>
                  <a:schemeClr val="bg2">
                    <a:lumMod val="50000"/>
                  </a:schemeClr>
                </a:solidFill>
              </a:rPr>
              <a:t> being able to provide, upon request, a written certification by the Grantee that the contract or obligation was executed in accordance with the </a:t>
            </a:r>
            <a:r>
              <a:rPr lang="en-US" sz="2400" dirty="0">
                <a:solidFill>
                  <a:srgbClr val="FF0000"/>
                </a:solidFill>
              </a:rPr>
              <a:t>competitive procurement requirements </a:t>
            </a:r>
            <a:r>
              <a:rPr lang="en-US" sz="2400" dirty="0">
                <a:solidFill>
                  <a:schemeClr val="bg2">
                    <a:lumMod val="50000"/>
                  </a:schemeClr>
                </a:solidFill>
              </a:rPr>
              <a:t>of Chapter 287, Florida Statutes</a:t>
            </a:r>
            <a:endParaRPr lang="en-US" sz="2400" b="1" dirty="0">
              <a:solidFill>
                <a:schemeClr val="bg2">
                  <a:lumMod val="50000"/>
                </a:schemeClr>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36588840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Agreement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400" b="1" dirty="0">
                <a:solidFill>
                  <a:schemeClr val="bg2">
                    <a:lumMod val="50000"/>
                  </a:schemeClr>
                </a:solidFill>
              </a:rPr>
              <a:t>12.30 Competitive Procurement: </a:t>
            </a:r>
            <a:r>
              <a:rPr lang="en-US" sz="2400" dirty="0">
                <a:solidFill>
                  <a:schemeClr val="bg2">
                    <a:lumMod val="50000"/>
                  </a:schemeClr>
                </a:solidFill>
              </a:rPr>
              <a:t> Procurement of all services, vehicles, equipment or other commodities shall comply with the provisions of Section 287.057, Florida Statutes. Upon the Commission's request, the Grantee shall certify compliance with this law.</a:t>
            </a:r>
            <a:endParaRPr lang="en-US" sz="2400" b="1" dirty="0">
              <a:solidFill>
                <a:schemeClr val="bg2">
                  <a:lumMod val="50000"/>
                </a:schemeClr>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3429613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lstStyle/>
          <a:p>
            <a:pPr algn="ctr"/>
            <a:r>
              <a:rPr lang="en-US" dirty="0"/>
              <a:t>On-Site Visits</a:t>
            </a:r>
          </a:p>
        </p:txBody>
      </p:sp>
    </p:spTree>
    <p:extLst>
      <p:ext uri="{BB962C8B-B14F-4D97-AF65-F5344CB8AC3E}">
        <p14:creationId xmlns:p14="http://schemas.microsoft.com/office/powerpoint/2010/main" val="7154150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Monitoring Procedures</a:t>
            </a:r>
          </a:p>
        </p:txBody>
      </p:sp>
      <p:sp>
        <p:nvSpPr>
          <p:cNvPr id="3" name="Content Placeholder 2"/>
          <p:cNvSpPr>
            <a:spLocks noGrp="1"/>
          </p:cNvSpPr>
          <p:nvPr>
            <p:ph sz="quarter" idx="1"/>
          </p:nvPr>
        </p:nvSpPr>
        <p:spPr>
          <a:xfrm>
            <a:off x="381000" y="1600200"/>
            <a:ext cx="8610600" cy="4876800"/>
          </a:xfrm>
        </p:spPr>
        <p:txBody>
          <a:bodyPr>
            <a:normAutofit/>
          </a:bodyPr>
          <a:lstStyle/>
          <a:p>
            <a:r>
              <a:rPr lang="en-US" b="1" dirty="0"/>
              <a:t>Remember</a:t>
            </a:r>
            <a:r>
              <a:rPr lang="en-US" dirty="0"/>
              <a:t> – when you pass through funds to a subrecipient, you have the same responsibilities as the state to monitor compliance</a:t>
            </a:r>
          </a:p>
          <a:p>
            <a:r>
              <a:rPr lang="en-US" b="1" dirty="0"/>
              <a:t>Create a written monitoring plan that includes</a:t>
            </a:r>
            <a:r>
              <a:rPr lang="en-US" dirty="0"/>
              <a:t>:</a:t>
            </a:r>
          </a:p>
          <a:p>
            <a:pPr lvl="1"/>
            <a:r>
              <a:rPr lang="en-US" dirty="0"/>
              <a:t>Monitoring procedures to be performed</a:t>
            </a:r>
          </a:p>
          <a:p>
            <a:pPr lvl="1"/>
            <a:r>
              <a:rPr lang="en-US" dirty="0"/>
              <a:t>Timing of procedures</a:t>
            </a:r>
          </a:p>
          <a:p>
            <a:pPr lvl="1"/>
            <a:r>
              <a:rPr lang="en-US" dirty="0"/>
              <a:t>Who will perform them</a:t>
            </a:r>
          </a:p>
          <a:p>
            <a:pPr lvl="1"/>
            <a:r>
              <a:rPr lang="en-US" dirty="0"/>
              <a:t>Written report and corrective action</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18053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lstStyle/>
          <a:p>
            <a:pPr algn="ctr"/>
            <a:r>
              <a:rPr lang="en-US" dirty="0"/>
              <a:t>AOR and Rate Model</a:t>
            </a:r>
          </a:p>
        </p:txBody>
      </p:sp>
    </p:spTree>
    <p:extLst>
      <p:ext uri="{BB962C8B-B14F-4D97-AF65-F5344CB8AC3E}">
        <p14:creationId xmlns:p14="http://schemas.microsoft.com/office/powerpoint/2010/main" val="20701648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Florida Administrative Code</a:t>
            </a:r>
            <a:br>
              <a:rPr lang="en-US" dirty="0"/>
            </a:br>
            <a:r>
              <a:rPr lang="en-US" dirty="0"/>
              <a:t>Section 41-2</a:t>
            </a:r>
          </a:p>
        </p:txBody>
      </p:sp>
      <p:sp>
        <p:nvSpPr>
          <p:cNvPr id="3" name="Content Placeholder 2"/>
          <p:cNvSpPr>
            <a:spLocks noGrp="1"/>
          </p:cNvSpPr>
          <p:nvPr>
            <p:ph sz="quarter" idx="1"/>
          </p:nvPr>
        </p:nvSpPr>
        <p:spPr/>
        <p:txBody>
          <a:bodyPr vert="horz">
            <a:noAutofit/>
          </a:bodyPr>
          <a:lstStyle/>
          <a:p>
            <a:pPr fontAlgn="base" hangingPunct="0">
              <a:buFont typeface="Wingdings" panose="05000000000000000000" pitchFamily="2" charset="2"/>
              <a:buChar char="Ø"/>
            </a:pPr>
            <a:r>
              <a:rPr lang="en-US" sz="2400" b="1" dirty="0">
                <a:solidFill>
                  <a:srgbClr val="00687E"/>
                </a:solidFill>
              </a:rPr>
              <a:t>41-2.007</a:t>
            </a:r>
            <a:r>
              <a:rPr lang="en-US" sz="2400" dirty="0">
                <a:solidFill>
                  <a:srgbClr val="00687E"/>
                </a:solidFill>
              </a:rPr>
              <a:t> </a:t>
            </a:r>
            <a:r>
              <a:rPr lang="en-US" sz="2400" b="1" dirty="0">
                <a:solidFill>
                  <a:srgbClr val="00687E"/>
                </a:solidFill>
              </a:rPr>
              <a:t>Reporting Requirements.</a:t>
            </a:r>
            <a:endParaRPr lang="en-US" sz="2400" dirty="0">
              <a:solidFill>
                <a:srgbClr val="00687E"/>
              </a:solidFill>
            </a:endParaRPr>
          </a:p>
          <a:p>
            <a:pPr lvl="1" fontAlgn="base" hangingPunct="0">
              <a:buFont typeface="Wingdings" panose="05000000000000000000" pitchFamily="2" charset="2"/>
              <a:buChar char="Ø"/>
            </a:pPr>
            <a:r>
              <a:rPr lang="en-US" sz="2000" dirty="0">
                <a:solidFill>
                  <a:srgbClr val="00687E"/>
                </a:solidFill>
              </a:rPr>
              <a:t>(1) Each state agency shall, by September 15 of each year, provide the Commission with an accounting of the actual amount of funds expended and the total number of trips purchased during the previous fiscal year</a:t>
            </a:r>
            <a:r>
              <a:rPr lang="en-US" sz="2100" dirty="0">
                <a:solidFill>
                  <a:srgbClr val="00687E"/>
                </a:solidFill>
              </a:rPr>
              <a: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5385890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Memorandum of Agreement</a:t>
            </a:r>
          </a:p>
        </p:txBody>
      </p:sp>
      <p:sp>
        <p:nvSpPr>
          <p:cNvPr id="3" name="Content Placeholder 2"/>
          <p:cNvSpPr>
            <a:spLocks noGrp="1"/>
          </p:cNvSpPr>
          <p:nvPr>
            <p:ph sz="quarter" idx="1"/>
          </p:nvPr>
        </p:nvSpPr>
        <p:spPr/>
        <p:txBody>
          <a:bodyPr>
            <a:normAutofit/>
          </a:bodyPr>
          <a:lstStyle/>
          <a:p>
            <a:pPr marL="0" indent="0">
              <a:buNone/>
            </a:pPr>
            <a:r>
              <a:rPr lang="en-US" dirty="0"/>
              <a:t>Section 1E(5) states the project will be accomplished by:</a:t>
            </a:r>
          </a:p>
          <a:p>
            <a:pPr marL="320040" lvl="1" indent="0">
              <a:buNone/>
            </a:pPr>
            <a:endParaRPr lang="en-US" dirty="0"/>
          </a:p>
          <a:p>
            <a:pPr marL="320040" lvl="1" indent="0">
              <a:buNone/>
            </a:pPr>
            <a:r>
              <a:rPr lang="en-US" dirty="0"/>
              <a:t>“Submitting to the Commission an Annual Operating Report detailing demographic, operational, and financial data regarding coordination activities in the designated service area. The report shall be prepared on forms provided by the Commission and according to the instructions of said forms.”</a:t>
            </a:r>
          </a:p>
        </p:txBody>
      </p:sp>
    </p:spTree>
    <p:extLst>
      <p:ext uri="{BB962C8B-B14F-4D97-AF65-F5344CB8AC3E}">
        <p14:creationId xmlns:p14="http://schemas.microsoft.com/office/powerpoint/2010/main" val="27550675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AOR and Rate Model</a:t>
            </a:r>
          </a:p>
        </p:txBody>
      </p:sp>
      <p:sp>
        <p:nvSpPr>
          <p:cNvPr id="3" name="Content Placeholder 2"/>
          <p:cNvSpPr>
            <a:spLocks noGrp="1"/>
          </p:cNvSpPr>
          <p:nvPr>
            <p:ph sz="quarter" idx="1"/>
          </p:nvPr>
        </p:nvSpPr>
        <p:spPr/>
        <p:txBody>
          <a:bodyPr/>
          <a:lstStyle/>
          <a:p>
            <a:r>
              <a:rPr lang="en-US" dirty="0"/>
              <a:t>Almost all CTCs had a suggestion regarding the AOR or Rate Model</a:t>
            </a:r>
          </a:p>
          <a:p>
            <a:pPr marL="0" indent="0">
              <a:buNone/>
            </a:pPr>
            <a:endParaRPr lang="en-US" dirty="0"/>
          </a:p>
          <a:p>
            <a:r>
              <a:rPr lang="en-US" dirty="0"/>
              <a:t>Policies should exist and regularly updated</a:t>
            </a:r>
          </a:p>
          <a:p>
            <a:pPr lvl="1"/>
            <a:r>
              <a:rPr lang="en-US" dirty="0"/>
              <a:t>Timing, preparer and reviewer (both evidenced), documents used, documents maintained, source of those documents, etc.</a:t>
            </a:r>
          </a:p>
          <a:p>
            <a:pPr marL="365760" lvl="1" indent="0">
              <a:buNone/>
            </a:pPr>
            <a:endParaRPr lang="en-US" dirty="0"/>
          </a:p>
          <a:p>
            <a:r>
              <a:rPr lang="en-US" dirty="0"/>
              <a:t>Accuracy is critical</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70336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AOR Data</a:t>
            </a:r>
          </a:p>
        </p:txBody>
      </p:sp>
      <p:sp>
        <p:nvSpPr>
          <p:cNvPr id="3" name="Content Placeholder 2"/>
          <p:cNvSpPr>
            <a:spLocks noGrp="1"/>
          </p:cNvSpPr>
          <p:nvPr>
            <p:ph sz="quarter" idx="1"/>
          </p:nvPr>
        </p:nvSpPr>
        <p:spPr/>
        <p:txBody>
          <a:bodyPr/>
          <a:lstStyle/>
          <a:p>
            <a:pPr marL="0" indent="0">
              <a:buNone/>
            </a:pPr>
            <a:endParaRPr lang="en-US" dirty="0"/>
          </a:p>
          <a:p>
            <a:r>
              <a:rPr lang="en-US" dirty="0"/>
              <a:t>AOR data should include information pertaining to the CTC and all coordinated contractors</a:t>
            </a:r>
          </a:p>
          <a:p>
            <a:pPr marL="0" indent="0">
              <a:buNone/>
            </a:pPr>
            <a:endParaRPr lang="en-US" dirty="0"/>
          </a:p>
          <a:p>
            <a:r>
              <a:rPr lang="en-US" dirty="0"/>
              <a:t>Data submitted by coordinated contractors should be validated for accuracy.</a:t>
            </a:r>
          </a:p>
        </p:txBody>
      </p:sp>
    </p:spTree>
    <p:extLst>
      <p:ext uri="{BB962C8B-B14F-4D97-AF65-F5344CB8AC3E}">
        <p14:creationId xmlns:p14="http://schemas.microsoft.com/office/powerpoint/2010/main" val="3642474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Rate Model Preparation</a:t>
            </a:r>
          </a:p>
        </p:txBody>
      </p:sp>
      <p:sp>
        <p:nvSpPr>
          <p:cNvPr id="3" name="Content Placeholder 2"/>
          <p:cNvSpPr>
            <a:spLocks noGrp="1"/>
          </p:cNvSpPr>
          <p:nvPr>
            <p:ph sz="quarter" idx="1"/>
          </p:nvPr>
        </p:nvSpPr>
        <p:spPr/>
        <p:txBody>
          <a:bodyPr/>
          <a:lstStyle/>
          <a:p>
            <a:r>
              <a:rPr lang="en-US" dirty="0"/>
              <a:t>What activity to include</a:t>
            </a:r>
          </a:p>
          <a:p>
            <a:endParaRPr lang="en-US" dirty="0"/>
          </a:p>
          <a:p>
            <a:r>
              <a:rPr lang="en-US" dirty="0"/>
              <a:t>Cost allocation within CTC </a:t>
            </a:r>
          </a:p>
          <a:p>
            <a:endParaRPr lang="en-US" dirty="0"/>
          </a:p>
          <a:p>
            <a:r>
              <a:rPr lang="en-US" dirty="0"/>
              <a:t>Allocated indirect cost line within the Rate Model comprehensive budget tab</a:t>
            </a:r>
          </a:p>
          <a:p>
            <a:endParaRPr lang="en-US" dirty="0"/>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57668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Coordinated Contractors</a:t>
            </a:r>
          </a:p>
        </p:txBody>
      </p:sp>
      <p:sp>
        <p:nvSpPr>
          <p:cNvPr id="3" name="Content Placeholder 2"/>
          <p:cNvSpPr>
            <a:spLocks noGrp="1"/>
          </p:cNvSpPr>
          <p:nvPr>
            <p:ph sz="quarter" idx="1"/>
          </p:nvPr>
        </p:nvSpPr>
        <p:spPr/>
        <p:txBody>
          <a:bodyPr anchor="ctr">
            <a:normAutofit/>
          </a:bodyPr>
          <a:lstStyle/>
          <a:p>
            <a:r>
              <a:rPr lang="en-US" sz="3600" dirty="0"/>
              <a:t>Source</a:t>
            </a:r>
          </a:p>
          <a:p>
            <a:pPr marL="0" indent="0">
              <a:buNone/>
            </a:pPr>
            <a:endParaRPr lang="en-US" sz="3600" dirty="0"/>
          </a:p>
          <a:p>
            <a:r>
              <a:rPr lang="en-US" sz="3600" dirty="0"/>
              <a:t>Responsibility</a:t>
            </a:r>
          </a:p>
          <a:p>
            <a:endParaRPr lang="en-US" sz="3600" dirty="0"/>
          </a:p>
          <a:p>
            <a:r>
              <a:rPr lang="en-US" sz="3600" dirty="0"/>
              <a:t>Compensation</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31333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endParaRPr lang="en-US"/>
          </a:p>
        </p:txBody>
      </p:sp>
      <p:sp>
        <p:nvSpPr>
          <p:cNvPr id="2" name="Title 1"/>
          <p:cNvSpPr>
            <a:spLocks noGrp="1"/>
          </p:cNvSpPr>
          <p:nvPr>
            <p:ph type="title"/>
          </p:nvPr>
        </p:nvSpPr>
        <p:spPr>
          <a:xfrm>
            <a:off x="1371600" y="1524000"/>
            <a:ext cx="7620000" cy="1295400"/>
          </a:xfrm>
        </p:spPr>
        <p:txBody>
          <a:bodyPr>
            <a:normAutofit fontScale="90000"/>
          </a:bodyPr>
          <a:lstStyle/>
          <a:p>
            <a:r>
              <a:rPr lang="en-US" dirty="0"/>
              <a:t>Driver Records &amp;Training</a:t>
            </a:r>
          </a:p>
        </p:txBody>
      </p:sp>
    </p:spTree>
    <p:extLst>
      <p:ext uri="{BB962C8B-B14F-4D97-AF65-F5344CB8AC3E}">
        <p14:creationId xmlns:p14="http://schemas.microsoft.com/office/powerpoint/2010/main" val="1122917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Florida Administrative Code</a:t>
            </a:r>
            <a:br>
              <a:rPr lang="en-US" dirty="0"/>
            </a:br>
            <a:r>
              <a:rPr lang="en-US" dirty="0"/>
              <a:t>Section 14-90</a:t>
            </a:r>
          </a:p>
        </p:txBody>
      </p:sp>
      <p:sp>
        <p:nvSpPr>
          <p:cNvPr id="3" name="Content Placeholder 2"/>
          <p:cNvSpPr>
            <a:spLocks noGrp="1"/>
          </p:cNvSpPr>
          <p:nvPr>
            <p:ph sz="quarter" idx="1"/>
          </p:nvPr>
        </p:nvSpPr>
        <p:spPr/>
        <p:txBody>
          <a:bodyPr vert="horz">
            <a:noAutofit/>
          </a:bodyPr>
          <a:lstStyle/>
          <a:p>
            <a:pPr fontAlgn="base" hangingPunct="0">
              <a:buFont typeface="Wingdings" panose="05000000000000000000" pitchFamily="2" charset="2"/>
              <a:buChar char="Ø"/>
            </a:pPr>
            <a:r>
              <a:rPr lang="en-US" sz="2400" b="1" dirty="0">
                <a:solidFill>
                  <a:srgbClr val="00687E"/>
                </a:solidFill>
              </a:rPr>
              <a:t>14-90.0041</a:t>
            </a:r>
            <a:r>
              <a:rPr lang="en-US" sz="2400" dirty="0">
                <a:solidFill>
                  <a:srgbClr val="00687E"/>
                </a:solidFill>
              </a:rPr>
              <a:t> </a:t>
            </a:r>
            <a:r>
              <a:rPr lang="en-US" sz="2400" b="1" dirty="0">
                <a:solidFill>
                  <a:srgbClr val="00687E"/>
                </a:solidFill>
              </a:rPr>
              <a:t>Medical Examinations for Bus Transit System Drivers</a:t>
            </a:r>
            <a:endParaRPr lang="en-US" sz="2400" dirty="0">
              <a:solidFill>
                <a:srgbClr val="00687E"/>
              </a:solidFill>
            </a:endParaRPr>
          </a:p>
          <a:p>
            <a:pPr lvl="1" fontAlgn="base" hangingPunct="0">
              <a:buFont typeface="Wingdings" panose="05000000000000000000" pitchFamily="2" charset="2"/>
              <a:buChar char="Ø"/>
            </a:pPr>
            <a:r>
              <a:rPr lang="en-US" sz="2000" dirty="0">
                <a:solidFill>
                  <a:srgbClr val="00687E"/>
                </a:solidFill>
              </a:rPr>
              <a:t>(1) Bus transit systems shall establish medical examination requirements for all applicants to driver positions and for existing drivers. The medical examination requirements shall include a pre-employment examination for applicants, </a:t>
            </a:r>
            <a:r>
              <a:rPr lang="en-US" sz="2000" dirty="0">
                <a:solidFill>
                  <a:srgbClr val="FF0000"/>
                </a:solidFill>
              </a:rPr>
              <a:t>an examination at least once every two years for existing drivers, and a return to duty examination for any driver prior to returning to duty after having been off duty for 30 or more days due to an illness</a:t>
            </a:r>
            <a:r>
              <a:rPr lang="en-US" sz="2000" dirty="0">
                <a:solidFill>
                  <a:srgbClr val="00687E"/>
                </a:solidFill>
              </a:rPr>
              <a:t>, medical condition, or injury.</a:t>
            </a:r>
          </a:p>
          <a:p>
            <a:pPr marL="457200" indent="-342900">
              <a:buFont typeface="Wingdings" panose="05000000000000000000" pitchFamily="2" charset="2"/>
              <a:buChar char="Ø"/>
            </a:pPr>
            <a:endParaRPr lang="en-US" sz="1800" dirty="0">
              <a:solidFill>
                <a:srgbClr val="00687E"/>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1280560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Question </a:t>
            </a:r>
          </a:p>
        </p:txBody>
      </p:sp>
      <p:sp>
        <p:nvSpPr>
          <p:cNvPr id="5" name="Content Placeholder 4"/>
          <p:cNvSpPr>
            <a:spLocks noGrp="1"/>
          </p:cNvSpPr>
          <p:nvPr>
            <p:ph sz="quarter" idx="1"/>
          </p:nvPr>
        </p:nvSpPr>
        <p:spPr/>
        <p:txBody>
          <a:bodyPr/>
          <a:lstStyle/>
          <a:p>
            <a:pPr marL="0" indent="0">
              <a:buNone/>
            </a:pPr>
            <a:endParaRPr lang="en-US" dirty="0"/>
          </a:p>
          <a:p>
            <a:pPr marL="0" indent="0" algn="ctr">
              <a:buNone/>
            </a:pPr>
            <a:r>
              <a:rPr lang="en-US" sz="4000" b="1" dirty="0"/>
              <a:t>Why does the FCTD conduct monitoring visits of the CTC?</a:t>
            </a:r>
          </a:p>
        </p:txBody>
      </p:sp>
    </p:spTree>
    <p:extLst>
      <p:ext uri="{BB962C8B-B14F-4D97-AF65-F5344CB8AC3E}">
        <p14:creationId xmlns:p14="http://schemas.microsoft.com/office/powerpoint/2010/main" val="36026777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Florida Administrative Code</a:t>
            </a:r>
            <a:br>
              <a:rPr lang="en-US" dirty="0"/>
            </a:br>
            <a:r>
              <a:rPr lang="en-US" dirty="0"/>
              <a:t>Section 14-90</a:t>
            </a:r>
          </a:p>
        </p:txBody>
      </p:sp>
      <p:sp>
        <p:nvSpPr>
          <p:cNvPr id="3" name="Content Placeholder 2"/>
          <p:cNvSpPr>
            <a:spLocks noGrp="1"/>
          </p:cNvSpPr>
          <p:nvPr>
            <p:ph sz="quarter" idx="1"/>
          </p:nvPr>
        </p:nvSpPr>
        <p:spPr/>
        <p:txBody>
          <a:bodyPr vert="horz">
            <a:noAutofit/>
          </a:bodyPr>
          <a:lstStyle/>
          <a:p>
            <a:pPr fontAlgn="base" hangingPunct="0">
              <a:buFont typeface="Wingdings" panose="05000000000000000000" pitchFamily="2" charset="2"/>
              <a:buChar char="Ø"/>
            </a:pPr>
            <a:r>
              <a:rPr lang="en-US" sz="2400" b="1" dirty="0">
                <a:solidFill>
                  <a:srgbClr val="00687E"/>
                </a:solidFill>
              </a:rPr>
              <a:t>14-90.006 Operational and Driving Requirements</a:t>
            </a:r>
            <a:endParaRPr lang="en-US" sz="2400" dirty="0">
              <a:solidFill>
                <a:srgbClr val="00687E"/>
              </a:solidFill>
            </a:endParaRPr>
          </a:p>
          <a:p>
            <a:pPr lvl="1" fontAlgn="base" hangingPunct="0">
              <a:buFont typeface="Wingdings" panose="05000000000000000000" pitchFamily="2" charset="2"/>
              <a:buChar char="Ø"/>
            </a:pPr>
            <a:r>
              <a:rPr lang="en-US" sz="2000" dirty="0">
                <a:solidFill>
                  <a:srgbClr val="00687E"/>
                </a:solidFill>
              </a:rPr>
              <a:t>(1) Bus transit systems </a:t>
            </a:r>
            <a:r>
              <a:rPr lang="en-US" sz="2000" dirty="0">
                <a:solidFill>
                  <a:srgbClr val="FF0000"/>
                </a:solidFill>
              </a:rPr>
              <a:t>shall not permit a driver to drive </a:t>
            </a:r>
            <a:r>
              <a:rPr lang="en-US" sz="2000" dirty="0">
                <a:solidFill>
                  <a:srgbClr val="00687E"/>
                </a:solidFill>
              </a:rPr>
              <a:t>a bus when such driver’s </a:t>
            </a:r>
            <a:r>
              <a:rPr lang="en-US" sz="2000" dirty="0">
                <a:solidFill>
                  <a:srgbClr val="FF0000"/>
                </a:solidFill>
              </a:rPr>
              <a:t>license has been suspended, cancelled, or revoke</a:t>
            </a:r>
            <a:r>
              <a:rPr lang="en-US" sz="2000" dirty="0">
                <a:solidFill>
                  <a:srgbClr val="00687E"/>
                </a:solidFill>
              </a:rPr>
              <a:t>d. Bus transit systems shall require a driver who receives a notice that his or her license to operate a motor vehicle has been suspended, cancelled, or revoked to notify his or her employer of the contents of the notice immediately, no later than the end of the business day following the day he or she received the notice.</a:t>
            </a:r>
          </a:p>
          <a:p>
            <a:pPr marL="457200" indent="-342900">
              <a:buFont typeface="Wingdings" panose="05000000000000000000" pitchFamily="2" charset="2"/>
              <a:buChar char="Ø"/>
            </a:pPr>
            <a:endParaRPr lang="en-US" sz="1800" dirty="0">
              <a:solidFill>
                <a:srgbClr val="00687E"/>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6367639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lstStyle/>
          <a:p>
            <a:pPr algn="ctr"/>
            <a:r>
              <a:rPr lang="en-US" dirty="0"/>
              <a:t>Cost Allocation</a:t>
            </a:r>
          </a:p>
        </p:txBody>
      </p:sp>
    </p:spTree>
    <p:extLst>
      <p:ext uri="{BB962C8B-B14F-4D97-AF65-F5344CB8AC3E}">
        <p14:creationId xmlns:p14="http://schemas.microsoft.com/office/powerpoint/2010/main" val="41989567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dirty="0"/>
              <a:t>Assignment of indirect cost to a </a:t>
            </a:r>
            <a:r>
              <a:rPr lang="en-US" dirty="0">
                <a:hlinkClick r:id="rId2"/>
              </a:rPr>
              <a:t>cost object</a:t>
            </a:r>
            <a:r>
              <a:rPr lang="en-US" dirty="0"/>
              <a:t> (a job or task) without </a:t>
            </a:r>
            <a:r>
              <a:rPr lang="en-US" dirty="0">
                <a:hlinkClick r:id="rId3"/>
              </a:rPr>
              <a:t>arbitrary</a:t>
            </a:r>
            <a:r>
              <a:rPr lang="en-US" dirty="0"/>
              <a:t> </a:t>
            </a:r>
            <a:r>
              <a:rPr lang="en-US" dirty="0">
                <a:hlinkClick r:id="rId4"/>
              </a:rPr>
              <a:t>apportionment</a:t>
            </a:r>
            <a:r>
              <a:rPr lang="en-US" dirty="0"/>
              <a:t>. Costs can be allocated where the amount to be assigned can be determined accurately.</a:t>
            </a:r>
          </a:p>
        </p:txBody>
      </p:sp>
      <p:sp>
        <p:nvSpPr>
          <p:cNvPr id="3" name="Title 2"/>
          <p:cNvSpPr>
            <a:spLocks noGrp="1"/>
          </p:cNvSpPr>
          <p:nvPr>
            <p:ph type="title"/>
          </p:nvPr>
        </p:nvSpPr>
        <p:spPr/>
        <p:txBody>
          <a:bodyPr/>
          <a:lstStyle/>
          <a:p>
            <a:pPr algn="ctr"/>
            <a:r>
              <a:rPr lang="en-US" dirty="0"/>
              <a:t>What is Cost Allocation</a:t>
            </a:r>
          </a:p>
        </p:txBody>
      </p:sp>
      <p:pic>
        <p:nvPicPr>
          <p:cNvPr id="4" name="Picture 5" descr="\\Dotscosan05\co\Trans Disadvantaged\Private\PR\TD Logo - 2009\09TDLogo Transparent Backgrd 005.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532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To assign fair share of program costs</a:t>
            </a:r>
          </a:p>
          <a:p>
            <a:endParaRPr lang="en-US" dirty="0"/>
          </a:p>
          <a:p>
            <a:r>
              <a:rPr lang="en-US" dirty="0"/>
              <a:t>To effectively recover general and administrative costs</a:t>
            </a:r>
          </a:p>
          <a:p>
            <a:endParaRPr lang="en-US" dirty="0"/>
          </a:p>
          <a:p>
            <a:r>
              <a:rPr lang="en-US" dirty="0"/>
              <a:t>Required by accounting standards for NFP and government entities</a:t>
            </a:r>
          </a:p>
          <a:p>
            <a:endParaRPr lang="en-US" dirty="0"/>
          </a:p>
          <a:p>
            <a:r>
              <a:rPr lang="en-US" dirty="0"/>
              <a:t>Required by code of federal regulations</a:t>
            </a:r>
          </a:p>
        </p:txBody>
      </p:sp>
      <p:sp>
        <p:nvSpPr>
          <p:cNvPr id="3" name="Title 2"/>
          <p:cNvSpPr>
            <a:spLocks noGrp="1"/>
          </p:cNvSpPr>
          <p:nvPr>
            <p:ph type="title"/>
          </p:nvPr>
        </p:nvSpPr>
        <p:spPr/>
        <p:txBody>
          <a:bodyPr>
            <a:normAutofit fontScale="90000"/>
          </a:bodyPr>
          <a:lstStyle/>
          <a:p>
            <a:pPr algn="ctr"/>
            <a:r>
              <a:rPr lang="en-US" dirty="0"/>
              <a:t>Why is Cost Allocation Important?</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5867400"/>
            <a:ext cx="1066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022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81000" y="381000"/>
            <a:ext cx="8229600" cy="666750"/>
          </a:xfrm>
        </p:spPr>
        <p:txBody>
          <a:bodyPr>
            <a:normAutofit fontScale="90000"/>
          </a:bodyPr>
          <a:lstStyle/>
          <a:p>
            <a:pPr algn="ctr" eaLnBrk="1" hangingPunct="1"/>
            <a:r>
              <a:rPr lang="en-US" altLang="en-US" dirty="0"/>
              <a:t>Common Allocation Bases</a:t>
            </a:r>
          </a:p>
        </p:txBody>
      </p:sp>
      <p:sp>
        <p:nvSpPr>
          <p:cNvPr id="32771" name="Rectangle 3"/>
          <p:cNvSpPr>
            <a:spLocks noGrp="1" noChangeArrowheads="1"/>
          </p:cNvSpPr>
          <p:nvPr>
            <p:ph type="body" idx="1"/>
          </p:nvPr>
        </p:nvSpPr>
        <p:spPr/>
        <p:txBody>
          <a:bodyPr/>
          <a:lstStyle/>
          <a:p>
            <a:pPr eaLnBrk="1" hangingPunct="1">
              <a:buFontTx/>
              <a:buNone/>
            </a:pPr>
            <a:r>
              <a:rPr lang="en-US" altLang="en-US"/>
              <a:t> </a:t>
            </a:r>
          </a:p>
        </p:txBody>
      </p:sp>
      <p:graphicFrame>
        <p:nvGraphicFramePr>
          <p:cNvPr id="200737" name="Group 33"/>
          <p:cNvGraphicFramePr>
            <a:graphicFrameLocks noGrp="1"/>
          </p:cNvGraphicFramePr>
          <p:nvPr>
            <p:extLst>
              <p:ext uri="{D42A27DB-BD31-4B8C-83A1-F6EECF244321}">
                <p14:modId xmlns:p14="http://schemas.microsoft.com/office/powerpoint/2010/main" val="2657867043"/>
              </p:ext>
            </p:extLst>
          </p:nvPr>
        </p:nvGraphicFramePr>
        <p:xfrm>
          <a:off x="990600" y="1447800"/>
          <a:ext cx="6553200" cy="5120144"/>
        </p:xfrm>
        <a:graphic>
          <a:graphicData uri="http://schemas.openxmlformats.org/drawingml/2006/table">
            <a:tbl>
              <a:tblPr/>
              <a:tblGrid>
                <a:gridCol w="32766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5026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Salaries</a:t>
                      </a:r>
                    </a:p>
                  </a:txBody>
                  <a:tcPr marT="45689" marB="45689"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Time sheets, time studies</a:t>
                      </a:r>
                    </a:p>
                  </a:txBody>
                  <a:tcPr marT="45689" marB="45689"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8011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Telephone</a:t>
                      </a:r>
                    </a:p>
                  </a:txBody>
                  <a:tcPr marT="45689" marB="45689"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Number of lines, use studies, salary dollars</a:t>
                      </a:r>
                    </a:p>
                  </a:txBody>
                  <a:tcPr marT="45689" marB="45689"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8011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Occupancy</a:t>
                      </a:r>
                    </a:p>
                  </a:txBody>
                  <a:tcPr marT="45689" marB="45689"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Square footage, utility meters</a:t>
                      </a:r>
                    </a:p>
                  </a:txBody>
                  <a:tcPr marT="45689" marB="45689"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166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Printing &amp; Publications</a:t>
                      </a:r>
                    </a:p>
                  </a:txBody>
                  <a:tcPr marT="45689" marB="45689"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Use studies, salary dollars</a:t>
                      </a:r>
                    </a:p>
                  </a:txBody>
                  <a:tcPr marT="45689" marB="45689"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026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Depreciation</a:t>
                      </a:r>
                    </a:p>
                  </a:txBody>
                  <a:tcPr marT="45689" marB="45689"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Asset use, square footage</a:t>
                      </a:r>
                    </a:p>
                  </a:txBody>
                  <a:tcPr marT="45689" marB="45689"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026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Supplies</a:t>
                      </a:r>
                    </a:p>
                  </a:txBody>
                  <a:tcPr marT="45689" marB="45689"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Use studies, salary dollars</a:t>
                      </a:r>
                    </a:p>
                  </a:txBody>
                  <a:tcPr marT="45689" marB="45689"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8011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Insurance</a:t>
                      </a:r>
                    </a:p>
                  </a:txBody>
                  <a:tcPr marT="45689" marB="45689"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Sq. footage, asset use, salary dollars</a:t>
                      </a:r>
                    </a:p>
                  </a:txBody>
                  <a:tcPr marT="45689" marB="45689"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026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Postage &amp; shipping</a:t>
                      </a:r>
                    </a:p>
                  </a:txBody>
                  <a:tcPr marT="45689" marB="45689"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Use studies, salary dollars</a:t>
                      </a:r>
                    </a:p>
                  </a:txBody>
                  <a:tcPr marT="45689" marB="45689"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1080785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lstStyle/>
          <a:p>
            <a:pPr algn="ctr"/>
            <a:r>
              <a:rPr lang="en-US" dirty="0"/>
              <a:t>Internal Control</a:t>
            </a:r>
          </a:p>
        </p:txBody>
      </p:sp>
    </p:spTree>
    <p:extLst>
      <p:ext uri="{BB962C8B-B14F-4D97-AF65-F5344CB8AC3E}">
        <p14:creationId xmlns:p14="http://schemas.microsoft.com/office/powerpoint/2010/main" val="4291844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fontScale="90000"/>
          </a:bodyPr>
          <a:lstStyle/>
          <a:p>
            <a:pPr algn="ctr"/>
            <a:r>
              <a:rPr lang="en-US" altLang="en-US"/>
              <a:t>Internal Control – Best Practices</a:t>
            </a:r>
          </a:p>
        </p:txBody>
      </p:sp>
      <p:sp>
        <p:nvSpPr>
          <p:cNvPr id="33795" name="Content Placeholder 2"/>
          <p:cNvSpPr>
            <a:spLocks noGrp="1"/>
          </p:cNvSpPr>
          <p:nvPr>
            <p:ph idx="1"/>
          </p:nvPr>
        </p:nvSpPr>
        <p:spPr/>
        <p:txBody>
          <a:bodyPr>
            <a:normAutofit lnSpcReduction="10000"/>
          </a:bodyPr>
          <a:lstStyle/>
          <a:p>
            <a:r>
              <a:rPr lang="en-US" altLang="en-US" dirty="0"/>
              <a:t>Bank statements and bank reconciliations</a:t>
            </a:r>
          </a:p>
          <a:p>
            <a:r>
              <a:rPr lang="en-US" altLang="en-US" dirty="0"/>
              <a:t>Conflicts of interest</a:t>
            </a:r>
          </a:p>
          <a:p>
            <a:r>
              <a:rPr lang="en-US" altLang="en-US" dirty="0"/>
              <a:t>Whistleblower policies</a:t>
            </a:r>
          </a:p>
          <a:p>
            <a:r>
              <a:rPr lang="en-US" altLang="en-US" dirty="0"/>
              <a:t>Fixed asset records</a:t>
            </a:r>
          </a:p>
          <a:p>
            <a:r>
              <a:rPr lang="en-US" altLang="en-US" dirty="0"/>
              <a:t>Update of policies and procedures including procurement</a:t>
            </a:r>
          </a:p>
          <a:p>
            <a:r>
              <a:rPr lang="en-US" altLang="en-US" dirty="0"/>
              <a:t>Fidelity bonds</a:t>
            </a:r>
          </a:p>
          <a:p>
            <a:r>
              <a:rPr lang="en-US" altLang="en-US" dirty="0"/>
              <a:t>Employee background checks / e-verify</a:t>
            </a:r>
          </a:p>
          <a:p>
            <a:r>
              <a:rPr lang="en-US" altLang="en-US" dirty="0"/>
              <a:t>Segregation of duties</a:t>
            </a:r>
          </a:p>
          <a:p>
            <a:endParaRPr lang="en-US" altLang="en-US" dirty="0"/>
          </a:p>
        </p:txBody>
      </p:sp>
      <p:sp>
        <p:nvSpPr>
          <p:cNvPr id="337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147A321-34D8-41F7-982F-83A15F1BF3AC}" type="slidenum">
              <a:rPr lang="en-US" altLang="en-US" smtClean="0">
                <a:solidFill>
                  <a:srgbClr val="045C75"/>
                </a:solidFill>
              </a:rPr>
              <a:pPr/>
              <a:t>56</a:t>
            </a:fld>
            <a:endParaRPr lang="en-US" altLang="en-US">
              <a:solidFill>
                <a:srgbClr val="045C75"/>
              </a:solidFill>
            </a:endParaRPr>
          </a:p>
        </p:txBody>
      </p:sp>
      <p:pic>
        <p:nvPicPr>
          <p:cNvPr id="5"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59436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6350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Internal Control - FSAA</a:t>
            </a:r>
          </a:p>
        </p:txBody>
      </p:sp>
      <p:sp>
        <p:nvSpPr>
          <p:cNvPr id="3" name="Content Placeholder 2"/>
          <p:cNvSpPr>
            <a:spLocks noGrp="1"/>
          </p:cNvSpPr>
          <p:nvPr>
            <p:ph sz="quarter" idx="1"/>
          </p:nvPr>
        </p:nvSpPr>
        <p:spPr/>
        <p:txBody>
          <a:bodyPr>
            <a:normAutofit fontScale="92500" lnSpcReduction="20000"/>
          </a:bodyPr>
          <a:lstStyle/>
          <a:p>
            <a:r>
              <a:rPr lang="en-US" dirty="0"/>
              <a:t>Section 215.97(10), </a:t>
            </a:r>
            <a:r>
              <a:rPr lang="en-US" dirty="0">
                <a:solidFill>
                  <a:srgbClr val="FF0000"/>
                </a:solidFill>
              </a:rPr>
              <a:t>Florida Statutes</a:t>
            </a:r>
            <a:r>
              <a:rPr lang="en-US" dirty="0"/>
              <a:t>, The Florida Single Audit Act, </a:t>
            </a:r>
            <a:r>
              <a:rPr lang="en-US" dirty="0">
                <a:solidFill>
                  <a:srgbClr val="FF0000"/>
                </a:solidFill>
              </a:rPr>
              <a:t>requires auditors </a:t>
            </a:r>
            <a:r>
              <a:rPr lang="en-US" dirty="0"/>
              <a:t>conducting a state single audit of recipients or subrecipients </a:t>
            </a:r>
            <a:r>
              <a:rPr lang="en-US" dirty="0">
                <a:solidFill>
                  <a:srgbClr val="FF0000"/>
                </a:solidFill>
              </a:rPr>
              <a:t>to obtain an understanding of internal controls</a:t>
            </a:r>
            <a:r>
              <a:rPr lang="en-US" dirty="0"/>
              <a:t>, assess control risk and, unless the controls are deemed to be ineffective, </a:t>
            </a:r>
            <a:r>
              <a:rPr lang="en-US" dirty="0">
                <a:solidFill>
                  <a:srgbClr val="FF0000"/>
                </a:solidFill>
              </a:rPr>
              <a:t>perform tests of controls. </a:t>
            </a:r>
          </a:p>
          <a:p>
            <a:r>
              <a:rPr lang="en-US" dirty="0"/>
              <a:t>Additionally, </a:t>
            </a:r>
            <a:r>
              <a:rPr lang="en-US" dirty="0">
                <a:solidFill>
                  <a:srgbClr val="FF0000"/>
                </a:solidFill>
              </a:rPr>
              <a:t>auditors are to determine </a:t>
            </a:r>
            <a:r>
              <a:rPr lang="en-US" dirty="0"/>
              <a:t>whether the </a:t>
            </a:r>
            <a:r>
              <a:rPr lang="en-US" dirty="0" err="1">
                <a:solidFill>
                  <a:srgbClr val="FF0000"/>
                </a:solidFill>
              </a:rPr>
              <a:t>nonstate</a:t>
            </a:r>
            <a:r>
              <a:rPr lang="en-US" dirty="0">
                <a:solidFill>
                  <a:srgbClr val="FF0000"/>
                </a:solidFill>
              </a:rPr>
              <a:t> entity has internal controls in place to provide reasonable assurance of compliance </a:t>
            </a:r>
            <a:r>
              <a:rPr lang="en-US" dirty="0"/>
              <a:t>with the provisions of laws, regulations, and other rules, pertaining to state awards that have a material effect on each major state project.</a:t>
            </a:r>
          </a:p>
        </p:txBody>
      </p:sp>
    </p:spTree>
    <p:extLst>
      <p:ext uri="{BB962C8B-B14F-4D97-AF65-F5344CB8AC3E}">
        <p14:creationId xmlns:p14="http://schemas.microsoft.com/office/powerpoint/2010/main" val="12743444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Findings</a:t>
            </a:r>
          </a:p>
        </p:txBody>
      </p:sp>
      <p:sp>
        <p:nvSpPr>
          <p:cNvPr id="3" name="Content Placeholder 2"/>
          <p:cNvSpPr>
            <a:spLocks noGrp="1"/>
          </p:cNvSpPr>
          <p:nvPr>
            <p:ph sz="quarter" idx="1"/>
          </p:nvPr>
        </p:nvSpPr>
        <p:spPr/>
        <p:txBody>
          <a:bodyPr/>
          <a:lstStyle/>
          <a:p>
            <a:r>
              <a:rPr lang="en-US" dirty="0"/>
              <a:t>Material weaknesses </a:t>
            </a:r>
          </a:p>
          <a:p>
            <a:pPr marL="0" indent="0">
              <a:buNone/>
            </a:pPr>
            <a:endParaRPr lang="en-US" dirty="0"/>
          </a:p>
          <a:p>
            <a:r>
              <a:rPr lang="en-US" dirty="0"/>
              <a:t>Significant Deficiencies</a:t>
            </a:r>
          </a:p>
          <a:p>
            <a:pPr marL="0" indent="0">
              <a:buNone/>
            </a:pPr>
            <a:endParaRPr lang="en-US" dirty="0"/>
          </a:p>
          <a:p>
            <a:r>
              <a:rPr lang="en-US" dirty="0"/>
              <a:t>Control Deficiencies</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45371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52400"/>
            <a:ext cx="8153400" cy="1143000"/>
          </a:xfrm>
        </p:spPr>
        <p:txBody>
          <a:bodyPr>
            <a:normAutofit fontScale="90000"/>
          </a:bodyPr>
          <a:lstStyle/>
          <a:p>
            <a:pPr algn="ctr"/>
            <a:r>
              <a:rPr lang="en-US" dirty="0"/>
              <a:t>Internal Control and Compliance</a:t>
            </a:r>
          </a:p>
        </p:txBody>
      </p:sp>
      <p:sp>
        <p:nvSpPr>
          <p:cNvPr id="3" name="Content Placeholder 2"/>
          <p:cNvSpPr>
            <a:spLocks noGrp="1"/>
          </p:cNvSpPr>
          <p:nvPr>
            <p:ph sz="quarter" idx="1"/>
          </p:nvPr>
        </p:nvSpPr>
        <p:spPr/>
        <p:txBody>
          <a:bodyPr/>
          <a:lstStyle/>
          <a:p>
            <a:r>
              <a:rPr lang="en-US" dirty="0"/>
              <a:t>Internal Controls are designed for different purposes – what are they?</a:t>
            </a:r>
          </a:p>
          <a:p>
            <a:endParaRPr lang="en-US" dirty="0"/>
          </a:p>
          <a:p>
            <a:r>
              <a:rPr lang="en-US" dirty="0"/>
              <a:t>Internal control over financial reporting</a:t>
            </a:r>
          </a:p>
          <a:p>
            <a:endParaRPr lang="en-US" dirty="0"/>
          </a:p>
          <a:p>
            <a:r>
              <a:rPr lang="en-US" dirty="0"/>
              <a:t>Internal control over compliance</a:t>
            </a:r>
          </a:p>
        </p:txBody>
      </p:sp>
      <p:pic>
        <p:nvPicPr>
          <p:cNvPr id="4"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9342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Grant Agreement</a:t>
            </a:r>
          </a:p>
        </p:txBody>
      </p:sp>
      <p:sp>
        <p:nvSpPr>
          <p:cNvPr id="3" name="Content Placeholder 2"/>
          <p:cNvSpPr>
            <a:spLocks noGrp="1"/>
          </p:cNvSpPr>
          <p:nvPr>
            <p:ph sz="quarter" idx="1"/>
          </p:nvPr>
        </p:nvSpPr>
        <p:spPr/>
        <p:txBody>
          <a:bodyPr vert="horz">
            <a:noAutofit/>
          </a:bodyPr>
          <a:lstStyle/>
          <a:p>
            <a:pPr marL="457200" indent="-342900">
              <a:buFont typeface="Wingdings" panose="05000000000000000000" pitchFamily="2" charset="2"/>
              <a:buChar char="Ø"/>
            </a:pPr>
            <a:r>
              <a:rPr lang="en-US" sz="2000" b="1" dirty="0">
                <a:solidFill>
                  <a:schemeClr val="bg2">
                    <a:lumMod val="50000"/>
                  </a:schemeClr>
                </a:solidFill>
              </a:rPr>
              <a:t>7.60 Audits: </a:t>
            </a:r>
            <a:r>
              <a:rPr lang="en-US" sz="2000" dirty="0">
                <a:solidFill>
                  <a:schemeClr val="bg2">
                    <a:lumMod val="50000"/>
                  </a:schemeClr>
                </a:solidFill>
              </a:rPr>
              <a:t>In addition to reviews of audits conducted in accordance with Section 215.97, Florida Statutes, </a:t>
            </a:r>
            <a:r>
              <a:rPr lang="en-US" sz="2000" dirty="0">
                <a:solidFill>
                  <a:srgbClr val="FF0000"/>
                </a:solidFill>
              </a:rPr>
              <a:t>monitoring procedure to monitor the Grantee’s use of state financial assistance may include </a:t>
            </a:r>
            <a:r>
              <a:rPr lang="en-US" sz="2000" dirty="0">
                <a:solidFill>
                  <a:schemeClr val="bg2">
                    <a:lumMod val="50000"/>
                  </a:schemeClr>
                </a:solidFill>
              </a:rPr>
              <a:t>but not be limited to </a:t>
            </a:r>
            <a:r>
              <a:rPr lang="en-US" sz="2000" dirty="0">
                <a:solidFill>
                  <a:srgbClr val="FF0000"/>
                </a:solidFill>
              </a:rPr>
              <a:t>on-site visi</a:t>
            </a:r>
            <a:r>
              <a:rPr lang="en-US" sz="2000" dirty="0">
                <a:solidFill>
                  <a:schemeClr val="bg2">
                    <a:lumMod val="50000"/>
                  </a:schemeClr>
                </a:solidFill>
              </a:rPr>
              <a:t>ts by Commission and/or Department staff and/or other procedures including, reviewing any required performance and financial reports, following up, </a:t>
            </a:r>
            <a:r>
              <a:rPr lang="en-US" sz="2000" dirty="0">
                <a:solidFill>
                  <a:srgbClr val="FF0000"/>
                </a:solidFill>
              </a:rPr>
              <a:t>ensuring corrective action</a:t>
            </a:r>
            <a:r>
              <a:rPr lang="en-US" sz="2000" dirty="0">
                <a:solidFill>
                  <a:schemeClr val="bg2">
                    <a:lumMod val="50000"/>
                  </a:schemeClr>
                </a:solidFill>
              </a:rPr>
              <a:t>, and issuing management decisions on weaknesses found through audits when those findings pertain to state financial assistance awarded through the Commission by this Agreement.</a:t>
            </a:r>
          </a:p>
          <a:p>
            <a:pPr marL="457200" indent="-342900">
              <a:buFont typeface="Wingdings" panose="05000000000000000000" pitchFamily="2" charset="2"/>
              <a:buChar char="Ø"/>
            </a:pPr>
            <a:r>
              <a:rPr lang="en-US" sz="2000" dirty="0">
                <a:solidFill>
                  <a:schemeClr val="bg2">
                    <a:lumMod val="50000"/>
                  </a:schemeClr>
                </a:solidFill>
              </a:rPr>
              <a:t>In the event the Grantee meets the audit threshold requirements established by Section 215.97, Florida Statutes, the Grantee must have a </a:t>
            </a:r>
            <a:r>
              <a:rPr lang="en-US" sz="2000" dirty="0">
                <a:solidFill>
                  <a:srgbClr val="FF0000"/>
                </a:solidFill>
              </a:rPr>
              <a:t>State single or project-specific audit </a:t>
            </a:r>
            <a:r>
              <a:rPr lang="en-US" sz="2000" dirty="0">
                <a:solidFill>
                  <a:schemeClr val="bg2">
                    <a:lumMod val="50000"/>
                  </a:schemeClr>
                </a:solidFill>
              </a:rPr>
              <a:t>conducted for such fiscal year in accordance with Section 215.97, Florida Statutes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14410206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altLang="en-US"/>
              <a:t>Contact Information</a:t>
            </a:r>
          </a:p>
        </p:txBody>
      </p:sp>
      <p:sp>
        <p:nvSpPr>
          <p:cNvPr id="36867" name="Content Placeholder 2"/>
          <p:cNvSpPr>
            <a:spLocks noGrp="1"/>
          </p:cNvSpPr>
          <p:nvPr>
            <p:ph idx="1"/>
          </p:nvPr>
        </p:nvSpPr>
        <p:spPr/>
        <p:txBody>
          <a:bodyPr/>
          <a:lstStyle/>
          <a:p>
            <a:pPr eaLnBrk="1" hangingPunct="1"/>
            <a:r>
              <a:rPr lang="en-US" altLang="en-US" sz="2400" dirty="0"/>
              <a:t>Jeff Barbacci, CPA</a:t>
            </a:r>
          </a:p>
          <a:p>
            <a:pPr eaLnBrk="1" hangingPunct="1"/>
            <a:r>
              <a:rPr lang="en-US" altLang="en-US" sz="2400" dirty="0"/>
              <a:t>Thomas Howell Ferguson</a:t>
            </a:r>
          </a:p>
          <a:p>
            <a:pPr eaLnBrk="1" hangingPunct="1"/>
            <a:r>
              <a:rPr lang="en-US" altLang="en-US" sz="2400" dirty="0"/>
              <a:t>Phone 850-521-3146 direct</a:t>
            </a:r>
          </a:p>
          <a:p>
            <a:pPr eaLnBrk="1" hangingPunct="1"/>
            <a:r>
              <a:rPr lang="en-US" altLang="en-US" sz="2400" dirty="0">
                <a:hlinkClick r:id="rId2"/>
              </a:rPr>
              <a:t>JFB@thf-cpa.com</a:t>
            </a:r>
            <a:endParaRPr lang="en-US" altLang="en-US" sz="2400" dirty="0"/>
          </a:p>
          <a:p>
            <a:pPr eaLnBrk="1" hangingPunct="1"/>
            <a:endParaRPr lang="en-US" altLang="en-US" sz="2400" dirty="0"/>
          </a:p>
          <a:p>
            <a:pPr eaLnBrk="1" hangingPunct="1"/>
            <a:endParaRPr lang="en-US" altLang="en-US" dirty="0"/>
          </a:p>
          <a:p>
            <a:pPr eaLnBrk="1" hangingPunct="1"/>
            <a:endParaRPr lang="en-US" altLang="en-US" dirty="0"/>
          </a:p>
        </p:txBody>
      </p:sp>
      <p:sp>
        <p:nvSpPr>
          <p:cNvPr id="368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10000"/>
          </a:bodyPr>
          <a:lstStyle>
            <a:lvl1pPr>
              <a:spcBef>
                <a:spcPct val="20000"/>
              </a:spcBef>
              <a:buClr>
                <a:srgbClr val="0BD0D9"/>
              </a:buClr>
              <a:buSzPct val="95000"/>
              <a:buFont typeface="Wingdings 2" pitchFamily="18" charset="2"/>
              <a:buChar char=""/>
              <a:defRPr sz="2600">
                <a:solidFill>
                  <a:schemeClr val="tx1"/>
                </a:solidFill>
                <a:latin typeface="Constantia" pitchFamily="18" charset="0"/>
              </a:defRPr>
            </a:lvl1pPr>
            <a:lvl2pPr marL="742950" indent="-285750">
              <a:spcBef>
                <a:spcPct val="20000"/>
              </a:spcBef>
              <a:buClr>
                <a:schemeClr val="accent1"/>
              </a:buClr>
              <a:buSzPct val="85000"/>
              <a:buFont typeface="Wingdings 2" pitchFamily="18" charset="2"/>
              <a:buChar char=""/>
              <a:defRPr sz="2400">
                <a:solidFill>
                  <a:schemeClr val="tx1"/>
                </a:solidFill>
                <a:latin typeface="Constantia" pitchFamily="18" charset="0"/>
              </a:defRPr>
            </a:lvl2pPr>
            <a:lvl3pPr marL="1143000" indent="-228600">
              <a:spcBef>
                <a:spcPct val="20000"/>
              </a:spcBef>
              <a:buClr>
                <a:schemeClr val="accent2"/>
              </a:buClr>
              <a:buSzPct val="70000"/>
              <a:buFont typeface="Wingdings 2" pitchFamily="18" charset="2"/>
              <a:buChar char=""/>
              <a:defRPr sz="2100">
                <a:solidFill>
                  <a:schemeClr val="tx1"/>
                </a:solidFill>
                <a:latin typeface="Constantia" pitchFamily="18" charset="0"/>
              </a:defRPr>
            </a:lvl3pPr>
            <a:lvl4pPr marL="1600200" indent="-228600">
              <a:spcBef>
                <a:spcPct val="20000"/>
              </a:spcBef>
              <a:buClr>
                <a:srgbClr val="0BD0D9"/>
              </a:buClr>
              <a:buSzPct val="65000"/>
              <a:buFont typeface="Wingdings 2" pitchFamily="18" charset="2"/>
              <a:buChar char=""/>
              <a:defRPr sz="2000">
                <a:solidFill>
                  <a:schemeClr val="tx1"/>
                </a:solidFill>
                <a:latin typeface="Constantia" pitchFamily="18" charset="0"/>
              </a:defRPr>
            </a:lvl4pPr>
            <a:lvl5pPr marL="2057400" indent="-228600">
              <a:spcBef>
                <a:spcPct val="20000"/>
              </a:spcBef>
              <a:buClr>
                <a:srgbClr val="10CF9B"/>
              </a:buClr>
              <a:buSzPct val="65000"/>
              <a:buFont typeface="Wingdings 2" pitchFamily="18" charset="2"/>
              <a:buChar char=""/>
              <a:defRPr sz="2000">
                <a:solidFill>
                  <a:schemeClr val="tx1"/>
                </a:solidFill>
                <a:latin typeface="Constantia" pitchFamily="18" charset="0"/>
              </a:defRPr>
            </a:lvl5pPr>
            <a:lvl6pPr marL="25146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6pPr>
            <a:lvl7pPr marL="29718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7pPr>
            <a:lvl8pPr marL="34290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8pPr>
            <a:lvl9pPr marL="3886200" indent="-22860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9pPr>
          </a:lstStyle>
          <a:p>
            <a:pPr>
              <a:spcBef>
                <a:spcPct val="0"/>
              </a:spcBef>
              <a:buClrTx/>
              <a:buSzTx/>
              <a:buFontTx/>
              <a:buNone/>
            </a:pPr>
            <a:fld id="{F5C7204E-8C5B-4C59-BDCB-2C3F6A15F9A4}" type="slidenum">
              <a:rPr lang="en-US" altLang="en-US" sz="1200" smtClean="0">
                <a:solidFill>
                  <a:srgbClr val="045C75"/>
                </a:solidFill>
                <a:latin typeface="Arial" charset="0"/>
              </a:rPr>
              <a:pPr>
                <a:spcBef>
                  <a:spcPct val="0"/>
                </a:spcBef>
                <a:buClrTx/>
                <a:buSzTx/>
                <a:buFontTx/>
                <a:buNone/>
              </a:pPr>
              <a:t>60</a:t>
            </a:fld>
            <a:endParaRPr lang="en-US" altLang="en-US" sz="1200">
              <a:solidFill>
                <a:srgbClr val="045C75"/>
              </a:solidFill>
              <a:latin typeface="Arial" charset="0"/>
            </a:endParaRPr>
          </a:p>
        </p:txBody>
      </p:sp>
      <p:pic>
        <p:nvPicPr>
          <p:cNvPr id="36869" name="Picture 5" descr="\\Dotscosan05\co\Trans Disadvantaged\Private\PR\TD Logo - 2009\09TDLogo Transparent Backgrd 00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5816600"/>
            <a:ext cx="10668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530156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sz="quarter" idx="1"/>
          </p:nvPr>
        </p:nvSpPr>
        <p:spPr>
          <a:xfrm>
            <a:off x="2362200" y="3124200"/>
            <a:ext cx="6403848" cy="2971800"/>
          </a:xfrm>
        </p:spPr>
        <p:txBody>
          <a:bodyPr>
            <a:normAutofit/>
          </a:bodyPr>
          <a:lstStyle/>
          <a:p>
            <a:pPr marL="0" indent="0">
              <a:buNone/>
            </a:pPr>
            <a:r>
              <a:rPr lang="en-US" sz="6000" b="1" dirty="0">
                <a:solidFill>
                  <a:schemeClr val="bg2">
                    <a:lumMod val="50000"/>
                  </a:schemeClr>
                </a:solidFill>
              </a:rPr>
              <a:t>Questions?</a:t>
            </a:r>
            <a:endParaRPr lang="en-US" sz="6000" b="1" kern="0" dirty="0">
              <a:solidFill>
                <a:schemeClr val="bg2">
                  <a:lumMod val="50000"/>
                </a:schemeClr>
              </a:solidFill>
              <a:cs typeface="Arial" pitchFamily="34" charset="0"/>
            </a:endParaRPr>
          </a:p>
          <a:p>
            <a:endParaRPr lang="en-US" dirty="0">
              <a:cs typeface="Arial"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2354688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dirty="0"/>
              <a:t>2017 Monitoring Cycle</a:t>
            </a:r>
          </a:p>
        </p:txBody>
      </p:sp>
      <p:sp>
        <p:nvSpPr>
          <p:cNvPr id="7171" name="Content Placeholder 2"/>
          <p:cNvSpPr>
            <a:spLocks noGrp="1"/>
          </p:cNvSpPr>
          <p:nvPr>
            <p:ph idx="1"/>
          </p:nvPr>
        </p:nvSpPr>
        <p:spPr/>
        <p:txBody>
          <a:bodyPr/>
          <a:lstStyle/>
          <a:p>
            <a:endParaRPr lang="en-US" altLang="en-US" dirty="0"/>
          </a:p>
          <a:p>
            <a:r>
              <a:rPr lang="en-US" altLang="en-US" dirty="0"/>
              <a:t>Visited 29 CTCs over a 3 month period</a:t>
            </a:r>
          </a:p>
          <a:p>
            <a:endParaRPr lang="en-US" altLang="en-US" dirty="0"/>
          </a:p>
          <a:p>
            <a:r>
              <a:rPr lang="en-US" altLang="en-US" dirty="0"/>
              <a:t>Nine had 0 findings – compared to 2 for the prior year cycle</a:t>
            </a:r>
          </a:p>
          <a:p>
            <a:endParaRPr lang="en-US" altLang="en-US" dirty="0"/>
          </a:p>
          <a:p>
            <a:r>
              <a:rPr lang="en-US" altLang="en-US" dirty="0"/>
              <a:t>All but one had at least one suggestion (same as last cycle)</a:t>
            </a:r>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5E47F0E-4C80-4A05-857F-BEB2B6F0CFC2}" type="slidenum">
              <a:rPr lang="en-US" altLang="en-US" smtClean="0">
                <a:solidFill>
                  <a:srgbClr val="045C75"/>
                </a:solidFill>
              </a:rPr>
              <a:pPr/>
              <a:t>7</a:t>
            </a:fld>
            <a:endParaRPr lang="en-US" altLang="en-US">
              <a:solidFill>
                <a:srgbClr val="045C75"/>
              </a:solidFill>
            </a:endParaRPr>
          </a:p>
        </p:txBody>
      </p:sp>
      <p:pic>
        <p:nvPicPr>
          <p:cNvPr id="5"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60198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3090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458200" cy="990600"/>
          </a:xfrm>
        </p:spPr>
        <p:txBody>
          <a:bodyPr vert="horz" anchor="ctr">
            <a:normAutofit/>
          </a:bodyPr>
          <a:lstStyle/>
          <a:p>
            <a:pPr algn="ctr"/>
            <a:r>
              <a:rPr lang="en-US" dirty="0"/>
              <a:t>Grant Agreement</a:t>
            </a:r>
          </a:p>
        </p:txBody>
      </p:sp>
      <p:sp>
        <p:nvSpPr>
          <p:cNvPr id="3" name="Content Placeholder 2"/>
          <p:cNvSpPr>
            <a:spLocks noGrp="1"/>
          </p:cNvSpPr>
          <p:nvPr>
            <p:ph sz="quarter" idx="1"/>
          </p:nvPr>
        </p:nvSpPr>
        <p:spPr>
          <a:xfrm>
            <a:off x="685800" y="1600200"/>
            <a:ext cx="8153400" cy="4495800"/>
          </a:xfrm>
        </p:spPr>
        <p:txBody>
          <a:bodyPr>
            <a:noAutofit/>
          </a:bodyPr>
          <a:lstStyle/>
          <a:p>
            <a:pPr marL="457200" indent="-342900">
              <a:buFont typeface="Wingdings" panose="05000000000000000000" pitchFamily="2" charset="2"/>
              <a:buChar char="Ø"/>
            </a:pPr>
            <a:r>
              <a:rPr lang="en-US" sz="2400" b="1" dirty="0">
                <a:solidFill>
                  <a:schemeClr val="bg2">
                    <a:lumMod val="50000"/>
                  </a:schemeClr>
                </a:solidFill>
                <a:sym typeface="Wingdings" panose="05000000000000000000" pitchFamily="2" charset="2"/>
              </a:rPr>
              <a:t>2.10 General Requirements: </a:t>
            </a:r>
            <a:r>
              <a:rPr lang="en-US" sz="2400" dirty="0">
                <a:solidFill>
                  <a:schemeClr val="bg2">
                    <a:lumMod val="50000"/>
                  </a:schemeClr>
                </a:solidFill>
                <a:sym typeface="Wingdings" panose="05000000000000000000" pitchFamily="2" charset="2"/>
              </a:rPr>
              <a:t>The Grantee shall commence, and complete the Project as described in Exhibit “A” with all practical dispatch, in a sound, economical, and efficient manner, </a:t>
            </a:r>
            <a:r>
              <a:rPr lang="en-US" sz="2400" dirty="0">
                <a:solidFill>
                  <a:srgbClr val="FF0000"/>
                </a:solidFill>
                <a:sym typeface="Wingdings" panose="05000000000000000000" pitchFamily="2" charset="2"/>
              </a:rPr>
              <a:t>and in accordance with the provisions herein, and all federal, state and local applicable laws.</a:t>
            </a:r>
          </a:p>
        </p:txBody>
      </p:sp>
      <p:sp>
        <p:nvSpPr>
          <p:cNvPr id="4" name="Slide Number Placeholder 3"/>
          <p:cNvSpPr>
            <a:spLocks noGrp="1"/>
          </p:cNvSpPr>
          <p:nvPr>
            <p:ph type="sldNum" sz="quarter" idx="12"/>
          </p:nvPr>
        </p:nvSpPr>
        <p:spPr/>
        <p:txBody>
          <a:bodyPr>
            <a:normAutofit fontScale="85000" lnSpcReduction="20000"/>
          </a:bodyPr>
          <a:lstStyle/>
          <a:p>
            <a:fld id="{4B13708C-A03E-42A7-9145-46C30B7E29C8}" type="slidenum">
              <a:rPr lang="en-US" smtClean="0"/>
              <a:pPr/>
              <a:t>8</a:t>
            </a:fld>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5943599"/>
            <a:ext cx="950685" cy="792237"/>
          </a:xfrm>
          <a:prstGeom prst="rect">
            <a:avLst/>
          </a:prstGeom>
        </p:spPr>
      </p:pic>
    </p:spTree>
    <p:extLst>
      <p:ext uri="{BB962C8B-B14F-4D97-AF65-F5344CB8AC3E}">
        <p14:creationId xmlns:p14="http://schemas.microsoft.com/office/powerpoint/2010/main" val="3326227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81000" y="457200"/>
            <a:ext cx="8229600" cy="895350"/>
          </a:xfrm>
        </p:spPr>
        <p:txBody>
          <a:bodyPr/>
          <a:lstStyle/>
          <a:p>
            <a:pPr algn="ctr"/>
            <a:r>
              <a:rPr lang="en-US" altLang="en-US" dirty="0"/>
              <a:t>Our Focus for 2017</a:t>
            </a:r>
          </a:p>
        </p:txBody>
      </p:sp>
      <p:sp>
        <p:nvSpPr>
          <p:cNvPr id="8195" name="Content Placeholder 2"/>
          <p:cNvSpPr>
            <a:spLocks noGrp="1"/>
          </p:cNvSpPr>
          <p:nvPr>
            <p:ph idx="1"/>
          </p:nvPr>
        </p:nvSpPr>
        <p:spPr>
          <a:xfrm>
            <a:off x="400050" y="1685925"/>
            <a:ext cx="8229600" cy="4343400"/>
          </a:xfrm>
        </p:spPr>
        <p:txBody>
          <a:bodyPr>
            <a:normAutofit lnSpcReduction="10000"/>
          </a:bodyPr>
          <a:lstStyle/>
          <a:p>
            <a:r>
              <a:rPr lang="en-US" altLang="en-US" dirty="0"/>
              <a:t>Compliance with F.S. 427.0155</a:t>
            </a:r>
          </a:p>
          <a:p>
            <a:pPr lvl="1">
              <a:buFont typeface="Wingdings" pitchFamily="2" charset="2"/>
              <a:buChar char="Ø"/>
            </a:pPr>
            <a:r>
              <a:rPr lang="en-US" altLang="en-US" dirty="0"/>
              <a:t>Uniform contract language</a:t>
            </a:r>
          </a:p>
          <a:p>
            <a:pPr lvl="1">
              <a:buFont typeface="Wingdings" pitchFamily="2" charset="2"/>
              <a:buChar char="Ø"/>
            </a:pPr>
            <a:r>
              <a:rPr lang="en-US" altLang="en-US" dirty="0"/>
              <a:t>AOR completion (including coordinated contracts)</a:t>
            </a:r>
          </a:p>
          <a:p>
            <a:pPr lvl="1">
              <a:buFont typeface="Wingdings" pitchFamily="2" charset="2"/>
              <a:buChar char="Ø"/>
            </a:pPr>
            <a:r>
              <a:rPr lang="en-US" altLang="en-US" dirty="0"/>
              <a:t>Eligibility</a:t>
            </a:r>
          </a:p>
          <a:p>
            <a:pPr>
              <a:buFont typeface="Wingdings" pitchFamily="2" charset="2"/>
              <a:buChar char="Ø"/>
            </a:pPr>
            <a:r>
              <a:rPr lang="en-US" altLang="en-US" dirty="0"/>
              <a:t>Compliance with F.A.C 41-2.006 and 14-90</a:t>
            </a:r>
          </a:p>
          <a:p>
            <a:pPr>
              <a:buFont typeface="Wingdings" pitchFamily="2" charset="2"/>
              <a:buChar char="Ø"/>
            </a:pPr>
            <a:r>
              <a:rPr lang="en-US" altLang="en-US" dirty="0"/>
              <a:t>Internal Control Best Practices</a:t>
            </a:r>
          </a:p>
          <a:p>
            <a:pPr>
              <a:buFont typeface="Wingdings" pitchFamily="2" charset="2"/>
              <a:buChar char="Ø"/>
            </a:pPr>
            <a:r>
              <a:rPr lang="en-US" altLang="en-US" dirty="0"/>
              <a:t>Financial Activity</a:t>
            </a:r>
          </a:p>
          <a:p>
            <a:pPr>
              <a:buFont typeface="Wingdings" pitchFamily="2" charset="2"/>
              <a:buChar char="Ø"/>
            </a:pPr>
            <a:r>
              <a:rPr lang="en-US" altLang="en-US" dirty="0"/>
              <a:t>TD Rate Calculation</a:t>
            </a:r>
          </a:p>
          <a:p>
            <a:pPr>
              <a:buFont typeface="Wingdings" pitchFamily="2" charset="2"/>
              <a:buChar char="Ø"/>
            </a:pPr>
            <a:r>
              <a:rPr lang="en-US" altLang="en-US" dirty="0"/>
              <a:t>Corrective Action</a:t>
            </a:r>
          </a:p>
        </p:txBody>
      </p:sp>
      <p:sp>
        <p:nvSpPr>
          <p:cNvPr id="81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493A346-6CC1-462F-BA6C-1B70F15D92B0}" type="slidenum">
              <a:rPr lang="en-US" altLang="en-US" smtClean="0">
                <a:solidFill>
                  <a:srgbClr val="045C75"/>
                </a:solidFill>
              </a:rPr>
              <a:pPr/>
              <a:t>9</a:t>
            </a:fld>
            <a:endParaRPr lang="en-US" altLang="en-US">
              <a:solidFill>
                <a:srgbClr val="045C75"/>
              </a:solidFill>
            </a:endParaRPr>
          </a:p>
        </p:txBody>
      </p:sp>
      <p:pic>
        <p:nvPicPr>
          <p:cNvPr id="5" name="Picture 5" descr="\\Dotscosan05\co\Trans Disadvantaged\Private\PR\TD Logo - 2009\09TDLogo Transparent Backgrd 00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050" y="5943600"/>
            <a:ext cx="990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57645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F Theme">
  <a:themeElements>
    <a:clrScheme name="THF">
      <a:dk1>
        <a:srgbClr val="4C6B74"/>
      </a:dk1>
      <a:lt1>
        <a:srgbClr val="FFFFFF"/>
      </a:lt1>
      <a:dk2>
        <a:srgbClr val="006983"/>
      </a:dk2>
      <a:lt2>
        <a:srgbClr val="9BDAE9"/>
      </a:lt2>
      <a:accent1>
        <a:srgbClr val="9BDAE9"/>
      </a:accent1>
      <a:accent2>
        <a:srgbClr val="E0C143"/>
      </a:accent2>
      <a:accent3>
        <a:srgbClr val="92AFB7"/>
      </a:accent3>
      <a:accent4>
        <a:srgbClr val="9D9F6B"/>
      </a:accent4>
      <a:accent5>
        <a:srgbClr val="006983"/>
      </a:accent5>
      <a:accent6>
        <a:srgbClr val="134855"/>
      </a:accent6>
      <a:hlink>
        <a:srgbClr val="E0C143"/>
      </a:hlink>
      <a:folHlink>
        <a:srgbClr val="9D9F6B"/>
      </a:folHlink>
    </a:clrScheme>
    <a:fontScheme name="THF">
      <a:majorFont>
        <a:latin typeface="Arial Black"/>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4884</TotalTime>
  <Words>2800</Words>
  <Application>Microsoft Office PowerPoint</Application>
  <PresentationFormat>On-screen Show (4:3)</PresentationFormat>
  <Paragraphs>353</Paragraphs>
  <Slides>61</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61</vt:i4>
      </vt:variant>
    </vt:vector>
  </HeadingPairs>
  <TitlesOfParts>
    <vt:vector size="69" baseType="lpstr">
      <vt:lpstr>Arial</vt:lpstr>
      <vt:lpstr>Arial Black</vt:lpstr>
      <vt:lpstr>Calibri</vt:lpstr>
      <vt:lpstr>Georgia</vt:lpstr>
      <vt:lpstr>Wingdings</vt:lpstr>
      <vt:lpstr>Wingdings 2</vt:lpstr>
      <vt:lpstr>Wingdings 3</vt:lpstr>
      <vt:lpstr>THF Theme</vt:lpstr>
      <vt:lpstr>PowerPoint Presentation</vt:lpstr>
      <vt:lpstr>Introduction &amp; Background</vt:lpstr>
      <vt:lpstr>Course Objectives</vt:lpstr>
      <vt:lpstr>On-Site Visits</vt:lpstr>
      <vt:lpstr>Question </vt:lpstr>
      <vt:lpstr>Grant Agreement</vt:lpstr>
      <vt:lpstr>2017 Monitoring Cycle</vt:lpstr>
      <vt:lpstr>Grant Agreement</vt:lpstr>
      <vt:lpstr>Our Focus for 2017</vt:lpstr>
      <vt:lpstr>Grant Related</vt:lpstr>
      <vt:lpstr>Florida Statute Related</vt:lpstr>
      <vt:lpstr>Florida Administrative Code</vt:lpstr>
      <vt:lpstr>Finding Format</vt:lpstr>
      <vt:lpstr>Finding vs Suggestion</vt:lpstr>
      <vt:lpstr>Suggestions </vt:lpstr>
      <vt:lpstr>Corrective Action</vt:lpstr>
      <vt:lpstr>Corrective Action Plan</vt:lpstr>
      <vt:lpstr>Eligibility</vt:lpstr>
      <vt:lpstr>Eligibility</vt:lpstr>
      <vt:lpstr>Grant Agreement</vt:lpstr>
      <vt:lpstr>Grant Agreement</vt:lpstr>
      <vt:lpstr>Grant Agreement</vt:lpstr>
      <vt:lpstr>Memorandum of Agreement</vt:lpstr>
      <vt:lpstr>Florida Statute 427.0155</vt:lpstr>
      <vt:lpstr>Eligibility</vt:lpstr>
      <vt:lpstr>CTD Eligibility Criteria Adopted May 22, 1997</vt:lpstr>
      <vt:lpstr>Eligibility Procedure &amp; Application Criteria </vt:lpstr>
      <vt:lpstr>Eligibility Procedure &amp; Application Criteria</vt:lpstr>
      <vt:lpstr>Eligibility Best Practices and Going Forward</vt:lpstr>
      <vt:lpstr>ADA Eligible Trips</vt:lpstr>
      <vt:lpstr>Subcontracted Operators</vt:lpstr>
      <vt:lpstr>Subcontracted Operators</vt:lpstr>
      <vt:lpstr>Florida Single Audit Act</vt:lpstr>
      <vt:lpstr>Vendor vs Subrecipient</vt:lpstr>
      <vt:lpstr>Florida Single Audit Act</vt:lpstr>
      <vt:lpstr>Grant Agreement</vt:lpstr>
      <vt:lpstr>Grant Agreement</vt:lpstr>
      <vt:lpstr>Grant Agreement</vt:lpstr>
      <vt:lpstr>Grant Agreement</vt:lpstr>
      <vt:lpstr>Monitoring Procedures</vt:lpstr>
      <vt:lpstr>AOR and Rate Model</vt:lpstr>
      <vt:lpstr>Florida Administrative Code Section 41-2</vt:lpstr>
      <vt:lpstr>Memorandum of Agreement</vt:lpstr>
      <vt:lpstr>AOR and Rate Model</vt:lpstr>
      <vt:lpstr>AOR Data</vt:lpstr>
      <vt:lpstr>Rate Model Preparation</vt:lpstr>
      <vt:lpstr>Coordinated Contractors</vt:lpstr>
      <vt:lpstr>Driver Records &amp;Training</vt:lpstr>
      <vt:lpstr>Florida Administrative Code Section 14-90</vt:lpstr>
      <vt:lpstr>Florida Administrative Code Section 14-90</vt:lpstr>
      <vt:lpstr>Cost Allocation</vt:lpstr>
      <vt:lpstr>What is Cost Allocation</vt:lpstr>
      <vt:lpstr>Why is Cost Allocation Important?</vt:lpstr>
      <vt:lpstr>Common Allocation Bases</vt:lpstr>
      <vt:lpstr>Internal Control</vt:lpstr>
      <vt:lpstr>Internal Control – Best Practices</vt:lpstr>
      <vt:lpstr>Internal Control - FSAA</vt:lpstr>
      <vt:lpstr>Internal Control Findings</vt:lpstr>
      <vt:lpstr>Internal Control and Compliance</vt:lpstr>
      <vt:lpstr>Contact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Ashley Wilson</dc:creator>
  <cp:lastModifiedBy>CTDLOCAL</cp:lastModifiedBy>
  <cp:revision>353</cp:revision>
  <cp:lastPrinted>2018-03-19T15:25:08Z</cp:lastPrinted>
  <dcterms:created xsi:type="dcterms:W3CDTF">2014-07-25T18:18:07Z</dcterms:created>
  <dcterms:modified xsi:type="dcterms:W3CDTF">2018-10-17T17:55:10Z</dcterms:modified>
</cp:coreProperties>
</file>