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698" r:id="rId3"/>
  </p:sldMasterIdLst>
  <p:notesMasterIdLst>
    <p:notesMasterId r:id="rId26"/>
  </p:notesMasterIdLst>
  <p:sldIdLst>
    <p:sldId id="256" r:id="rId4"/>
    <p:sldId id="372" r:id="rId5"/>
    <p:sldId id="373" r:id="rId6"/>
    <p:sldId id="375" r:id="rId7"/>
    <p:sldId id="376" r:id="rId8"/>
    <p:sldId id="853" r:id="rId9"/>
    <p:sldId id="856" r:id="rId10"/>
    <p:sldId id="291" r:id="rId11"/>
    <p:sldId id="310" r:id="rId12"/>
    <p:sldId id="374" r:id="rId13"/>
    <p:sldId id="868" r:id="rId14"/>
    <p:sldId id="878" r:id="rId15"/>
    <p:sldId id="873" r:id="rId16"/>
    <p:sldId id="874" r:id="rId17"/>
    <p:sldId id="875" r:id="rId18"/>
    <p:sldId id="879" r:id="rId19"/>
    <p:sldId id="880" r:id="rId20"/>
    <p:sldId id="881" r:id="rId21"/>
    <p:sldId id="882" r:id="rId22"/>
    <p:sldId id="380" r:id="rId23"/>
    <p:sldId id="840" r:id="rId24"/>
    <p:sldId id="8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645" autoAdjust="0"/>
  </p:normalViewPr>
  <p:slideViewPr>
    <p:cSldViewPr snapToGrid="0">
      <p:cViewPr varScale="1">
        <p:scale>
          <a:sx n="60" d="100"/>
          <a:sy n="60" d="100"/>
        </p:scale>
        <p:origin x="15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961D9-F1CC-4494-9CBC-7E5448D44B1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54ADED-E726-4FF0-9480-0B7D3E80B654}">
      <dgm:prSet/>
      <dgm:spPr/>
      <dgm:t>
        <a:bodyPr/>
        <a:lstStyle/>
        <a:p>
          <a:pPr>
            <a:lnSpc>
              <a:spcPct val="100000"/>
            </a:lnSpc>
            <a:defRPr cap="all"/>
          </a:pPr>
          <a:r>
            <a:rPr lang="en-US" dirty="0"/>
            <a:t>Review Each Application</a:t>
          </a:r>
        </a:p>
      </dgm:t>
    </dgm:pt>
    <dgm:pt modelId="{43BE5CEA-5095-49DE-ADE6-94FC6871F7BF}" type="parTrans" cxnId="{733C8904-A1EE-4A7D-B993-3A9AD9B0F946}">
      <dgm:prSet/>
      <dgm:spPr/>
      <dgm:t>
        <a:bodyPr/>
        <a:lstStyle/>
        <a:p>
          <a:endParaRPr lang="en-US"/>
        </a:p>
      </dgm:t>
    </dgm:pt>
    <dgm:pt modelId="{1F47555F-A003-4213-92F5-CC84E70E2CA4}" type="sibTrans" cxnId="{733C8904-A1EE-4A7D-B993-3A9AD9B0F946}">
      <dgm:prSet/>
      <dgm:spPr/>
      <dgm:t>
        <a:bodyPr/>
        <a:lstStyle/>
        <a:p>
          <a:endParaRPr lang="en-US"/>
        </a:p>
      </dgm:t>
    </dgm:pt>
    <dgm:pt modelId="{E0C2F51E-2C7E-4D56-9816-D2CCA4AF15C7}">
      <dgm:prSet/>
      <dgm:spPr/>
      <dgm:t>
        <a:bodyPr/>
        <a:lstStyle/>
        <a:p>
          <a:pPr>
            <a:lnSpc>
              <a:spcPct val="100000"/>
            </a:lnSpc>
            <a:defRPr cap="all"/>
          </a:pPr>
          <a:r>
            <a:rPr lang="en-US"/>
            <a:t>Evaluate and Rank Each Proposal</a:t>
          </a:r>
        </a:p>
      </dgm:t>
    </dgm:pt>
    <dgm:pt modelId="{C791676B-7AA0-442C-8768-7D04E7AC9E02}" type="parTrans" cxnId="{8C671A6A-B923-43CA-B30C-09CA2AC02478}">
      <dgm:prSet/>
      <dgm:spPr/>
      <dgm:t>
        <a:bodyPr/>
        <a:lstStyle/>
        <a:p>
          <a:endParaRPr lang="en-US"/>
        </a:p>
      </dgm:t>
    </dgm:pt>
    <dgm:pt modelId="{4A3E14E7-3AC1-42D6-9D3F-1EACD1958720}" type="sibTrans" cxnId="{8C671A6A-B923-43CA-B30C-09CA2AC02478}">
      <dgm:prSet/>
      <dgm:spPr/>
      <dgm:t>
        <a:bodyPr/>
        <a:lstStyle/>
        <a:p>
          <a:endParaRPr lang="en-US"/>
        </a:p>
      </dgm:t>
    </dgm:pt>
    <dgm:pt modelId="{F4229F3D-9A9D-40D7-813F-C745C650AFAF}">
      <dgm:prSet/>
      <dgm:spPr/>
      <dgm:t>
        <a:bodyPr/>
        <a:lstStyle/>
        <a:p>
          <a:pPr>
            <a:lnSpc>
              <a:spcPct val="100000"/>
            </a:lnSpc>
            <a:defRPr cap="all"/>
          </a:pPr>
          <a:r>
            <a:rPr lang="en-US" dirty="0"/>
            <a:t>Recommend Funding</a:t>
          </a:r>
        </a:p>
      </dgm:t>
    </dgm:pt>
    <dgm:pt modelId="{131A2EDD-B012-487A-A40C-9FAAF1CD9BC8}" type="parTrans" cxnId="{69458105-439E-4B67-8DF3-95AE2F008D54}">
      <dgm:prSet/>
      <dgm:spPr/>
      <dgm:t>
        <a:bodyPr/>
        <a:lstStyle/>
        <a:p>
          <a:endParaRPr lang="en-US"/>
        </a:p>
      </dgm:t>
    </dgm:pt>
    <dgm:pt modelId="{8C99B4DE-AEFE-4B58-B4B5-39ACC861A117}" type="sibTrans" cxnId="{69458105-439E-4B67-8DF3-95AE2F008D54}">
      <dgm:prSet/>
      <dgm:spPr/>
      <dgm:t>
        <a:bodyPr/>
        <a:lstStyle/>
        <a:p>
          <a:endParaRPr lang="en-US"/>
        </a:p>
      </dgm:t>
    </dgm:pt>
    <dgm:pt modelId="{266AE4A1-9A97-45D9-9C2B-FA20D0A91381}" type="pres">
      <dgm:prSet presAssocID="{047961D9-F1CC-4494-9CBC-7E5448D44B18}" presName="root" presStyleCnt="0">
        <dgm:presLayoutVars>
          <dgm:dir/>
          <dgm:resizeHandles val="exact"/>
        </dgm:presLayoutVars>
      </dgm:prSet>
      <dgm:spPr/>
    </dgm:pt>
    <dgm:pt modelId="{238E6CCD-ACB1-4EF2-A789-194B63A1E4C5}" type="pres">
      <dgm:prSet presAssocID="{3E54ADED-E726-4FF0-9480-0B7D3E80B654}" presName="compNode" presStyleCnt="0"/>
      <dgm:spPr/>
    </dgm:pt>
    <dgm:pt modelId="{F1F39938-3F21-43D0-82B0-19FB2A6C32FF}" type="pres">
      <dgm:prSet presAssocID="{3E54ADED-E726-4FF0-9480-0B7D3E80B654}" presName="iconBgRect" presStyleLbl="bgShp" presStyleIdx="0" presStyleCnt="3"/>
      <dgm:spPr/>
    </dgm:pt>
    <dgm:pt modelId="{CBA00289-F437-4542-A6D0-149D0AB9B53A}" type="pres">
      <dgm:prSet presAssocID="{3E54ADED-E726-4FF0-9480-0B7D3E80B6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19749B02-F642-4266-B1CD-58D359285B78}" type="pres">
      <dgm:prSet presAssocID="{3E54ADED-E726-4FF0-9480-0B7D3E80B654}" presName="spaceRect" presStyleCnt="0"/>
      <dgm:spPr/>
    </dgm:pt>
    <dgm:pt modelId="{78876054-40F9-4C56-B0FF-D516E74BD32E}" type="pres">
      <dgm:prSet presAssocID="{3E54ADED-E726-4FF0-9480-0B7D3E80B654}" presName="textRect" presStyleLbl="revTx" presStyleIdx="0" presStyleCnt="3">
        <dgm:presLayoutVars>
          <dgm:chMax val="1"/>
          <dgm:chPref val="1"/>
        </dgm:presLayoutVars>
      </dgm:prSet>
      <dgm:spPr/>
    </dgm:pt>
    <dgm:pt modelId="{8B81C848-9C26-43AB-A00C-4CEFCCFB9149}" type="pres">
      <dgm:prSet presAssocID="{1F47555F-A003-4213-92F5-CC84E70E2CA4}" presName="sibTrans" presStyleCnt="0"/>
      <dgm:spPr/>
    </dgm:pt>
    <dgm:pt modelId="{28E06D66-EA50-4C32-9B8A-15B4562605D6}" type="pres">
      <dgm:prSet presAssocID="{E0C2F51E-2C7E-4D56-9816-D2CCA4AF15C7}" presName="compNode" presStyleCnt="0"/>
      <dgm:spPr/>
    </dgm:pt>
    <dgm:pt modelId="{5D78F60E-38A6-465D-A6C0-841458AB12BB}" type="pres">
      <dgm:prSet presAssocID="{E0C2F51E-2C7E-4D56-9816-D2CCA4AF15C7}" presName="iconBgRect" presStyleLbl="bgShp" presStyleIdx="1" presStyleCnt="3"/>
      <dgm:spPr/>
    </dgm:pt>
    <dgm:pt modelId="{A656D741-DAE1-4BC7-B46F-1F29A0526B7C}" type="pres">
      <dgm:prSet presAssocID="{E0C2F51E-2C7E-4D56-9816-D2CCA4AF15C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37FFD4C-0CCB-493D-93F7-A5C5AD56971E}" type="pres">
      <dgm:prSet presAssocID="{E0C2F51E-2C7E-4D56-9816-D2CCA4AF15C7}" presName="spaceRect" presStyleCnt="0"/>
      <dgm:spPr/>
    </dgm:pt>
    <dgm:pt modelId="{19847456-725C-41D8-A553-5040641C22B3}" type="pres">
      <dgm:prSet presAssocID="{E0C2F51E-2C7E-4D56-9816-D2CCA4AF15C7}" presName="textRect" presStyleLbl="revTx" presStyleIdx="1" presStyleCnt="3">
        <dgm:presLayoutVars>
          <dgm:chMax val="1"/>
          <dgm:chPref val="1"/>
        </dgm:presLayoutVars>
      </dgm:prSet>
      <dgm:spPr/>
    </dgm:pt>
    <dgm:pt modelId="{01CEEF3F-6864-4489-94A5-DBFF9ACAFCB1}" type="pres">
      <dgm:prSet presAssocID="{4A3E14E7-3AC1-42D6-9D3F-1EACD1958720}" presName="sibTrans" presStyleCnt="0"/>
      <dgm:spPr/>
    </dgm:pt>
    <dgm:pt modelId="{9759CC9C-856E-4CFF-8DF5-F1AA2C1ACE49}" type="pres">
      <dgm:prSet presAssocID="{F4229F3D-9A9D-40D7-813F-C745C650AFAF}" presName="compNode" presStyleCnt="0"/>
      <dgm:spPr/>
    </dgm:pt>
    <dgm:pt modelId="{E4768952-7918-44BA-B74B-87F07E125E7D}" type="pres">
      <dgm:prSet presAssocID="{F4229F3D-9A9D-40D7-813F-C745C650AFAF}" presName="iconBgRect" presStyleLbl="bgShp" presStyleIdx="2" presStyleCnt="3"/>
      <dgm:spPr/>
    </dgm:pt>
    <dgm:pt modelId="{50D83538-F49D-4951-B1AA-F3886C63545B}" type="pres">
      <dgm:prSet presAssocID="{F4229F3D-9A9D-40D7-813F-C745C650AF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6331D4D8-8A49-4F77-A22D-DE0A17AA8308}" type="pres">
      <dgm:prSet presAssocID="{F4229F3D-9A9D-40D7-813F-C745C650AFAF}" presName="spaceRect" presStyleCnt="0"/>
      <dgm:spPr/>
    </dgm:pt>
    <dgm:pt modelId="{2DAB6C8A-8CFA-410B-AFA4-1B7CE38C9395}" type="pres">
      <dgm:prSet presAssocID="{F4229F3D-9A9D-40D7-813F-C745C650AFAF}" presName="textRect" presStyleLbl="revTx" presStyleIdx="2" presStyleCnt="3">
        <dgm:presLayoutVars>
          <dgm:chMax val="1"/>
          <dgm:chPref val="1"/>
        </dgm:presLayoutVars>
      </dgm:prSet>
      <dgm:spPr/>
    </dgm:pt>
  </dgm:ptLst>
  <dgm:cxnLst>
    <dgm:cxn modelId="{733C8904-A1EE-4A7D-B993-3A9AD9B0F946}" srcId="{047961D9-F1CC-4494-9CBC-7E5448D44B18}" destId="{3E54ADED-E726-4FF0-9480-0B7D3E80B654}" srcOrd="0" destOrd="0" parTransId="{43BE5CEA-5095-49DE-ADE6-94FC6871F7BF}" sibTransId="{1F47555F-A003-4213-92F5-CC84E70E2CA4}"/>
    <dgm:cxn modelId="{69458105-439E-4B67-8DF3-95AE2F008D54}" srcId="{047961D9-F1CC-4494-9CBC-7E5448D44B18}" destId="{F4229F3D-9A9D-40D7-813F-C745C650AFAF}" srcOrd="2" destOrd="0" parTransId="{131A2EDD-B012-487A-A40C-9FAAF1CD9BC8}" sibTransId="{8C99B4DE-AEFE-4B58-B4B5-39ACC861A117}"/>
    <dgm:cxn modelId="{A1C9023B-D223-4DDB-993B-340C3F90CD7B}" type="presOf" srcId="{E0C2F51E-2C7E-4D56-9816-D2CCA4AF15C7}" destId="{19847456-725C-41D8-A553-5040641C22B3}" srcOrd="0" destOrd="0" presId="urn:microsoft.com/office/officeart/2018/5/layout/IconCircleLabelList"/>
    <dgm:cxn modelId="{8C671A6A-B923-43CA-B30C-09CA2AC02478}" srcId="{047961D9-F1CC-4494-9CBC-7E5448D44B18}" destId="{E0C2F51E-2C7E-4D56-9816-D2CCA4AF15C7}" srcOrd="1" destOrd="0" parTransId="{C791676B-7AA0-442C-8768-7D04E7AC9E02}" sibTransId="{4A3E14E7-3AC1-42D6-9D3F-1EACD1958720}"/>
    <dgm:cxn modelId="{EFB80155-C34B-4D43-A9E7-4718C7069ACE}" type="presOf" srcId="{F4229F3D-9A9D-40D7-813F-C745C650AFAF}" destId="{2DAB6C8A-8CFA-410B-AFA4-1B7CE38C9395}" srcOrd="0" destOrd="0" presId="urn:microsoft.com/office/officeart/2018/5/layout/IconCircleLabelList"/>
    <dgm:cxn modelId="{A355DFDB-235D-4D7B-94FF-65D0A026B625}" type="presOf" srcId="{3E54ADED-E726-4FF0-9480-0B7D3E80B654}" destId="{78876054-40F9-4C56-B0FF-D516E74BD32E}" srcOrd="0" destOrd="0" presId="urn:microsoft.com/office/officeart/2018/5/layout/IconCircleLabelList"/>
    <dgm:cxn modelId="{9BC070E5-35F4-4BC6-8CB9-83925D343ABC}" type="presOf" srcId="{047961D9-F1CC-4494-9CBC-7E5448D44B18}" destId="{266AE4A1-9A97-45D9-9C2B-FA20D0A91381}" srcOrd="0" destOrd="0" presId="urn:microsoft.com/office/officeart/2018/5/layout/IconCircleLabelList"/>
    <dgm:cxn modelId="{04EC5E62-909B-4E95-840F-A9347DCC3639}" type="presParOf" srcId="{266AE4A1-9A97-45D9-9C2B-FA20D0A91381}" destId="{238E6CCD-ACB1-4EF2-A789-194B63A1E4C5}" srcOrd="0" destOrd="0" presId="urn:microsoft.com/office/officeart/2018/5/layout/IconCircleLabelList"/>
    <dgm:cxn modelId="{538EBD1A-CC1F-4346-9979-046672FA1847}" type="presParOf" srcId="{238E6CCD-ACB1-4EF2-A789-194B63A1E4C5}" destId="{F1F39938-3F21-43D0-82B0-19FB2A6C32FF}" srcOrd="0" destOrd="0" presId="urn:microsoft.com/office/officeart/2018/5/layout/IconCircleLabelList"/>
    <dgm:cxn modelId="{7B73834D-5FD1-498A-A043-696DF7305662}" type="presParOf" srcId="{238E6CCD-ACB1-4EF2-A789-194B63A1E4C5}" destId="{CBA00289-F437-4542-A6D0-149D0AB9B53A}" srcOrd="1" destOrd="0" presId="urn:microsoft.com/office/officeart/2018/5/layout/IconCircleLabelList"/>
    <dgm:cxn modelId="{139A6F41-9D90-4B80-8DF8-0BA83033A2E9}" type="presParOf" srcId="{238E6CCD-ACB1-4EF2-A789-194B63A1E4C5}" destId="{19749B02-F642-4266-B1CD-58D359285B78}" srcOrd="2" destOrd="0" presId="urn:microsoft.com/office/officeart/2018/5/layout/IconCircleLabelList"/>
    <dgm:cxn modelId="{EEE4711F-3BE5-4788-B783-9626349EEBD6}" type="presParOf" srcId="{238E6CCD-ACB1-4EF2-A789-194B63A1E4C5}" destId="{78876054-40F9-4C56-B0FF-D516E74BD32E}" srcOrd="3" destOrd="0" presId="urn:microsoft.com/office/officeart/2018/5/layout/IconCircleLabelList"/>
    <dgm:cxn modelId="{7AEB09C8-6C20-414D-BF39-652E146E60F6}" type="presParOf" srcId="{266AE4A1-9A97-45D9-9C2B-FA20D0A91381}" destId="{8B81C848-9C26-43AB-A00C-4CEFCCFB9149}" srcOrd="1" destOrd="0" presId="urn:microsoft.com/office/officeart/2018/5/layout/IconCircleLabelList"/>
    <dgm:cxn modelId="{CACE8C16-8618-410B-8ADA-58A723B1A94F}" type="presParOf" srcId="{266AE4A1-9A97-45D9-9C2B-FA20D0A91381}" destId="{28E06D66-EA50-4C32-9B8A-15B4562605D6}" srcOrd="2" destOrd="0" presId="urn:microsoft.com/office/officeart/2018/5/layout/IconCircleLabelList"/>
    <dgm:cxn modelId="{9DD63352-852B-45D1-9629-56855BDFAF52}" type="presParOf" srcId="{28E06D66-EA50-4C32-9B8A-15B4562605D6}" destId="{5D78F60E-38A6-465D-A6C0-841458AB12BB}" srcOrd="0" destOrd="0" presId="urn:microsoft.com/office/officeart/2018/5/layout/IconCircleLabelList"/>
    <dgm:cxn modelId="{2F731842-35A1-4983-A66B-3C405CAF7B25}" type="presParOf" srcId="{28E06D66-EA50-4C32-9B8A-15B4562605D6}" destId="{A656D741-DAE1-4BC7-B46F-1F29A0526B7C}" srcOrd="1" destOrd="0" presId="urn:microsoft.com/office/officeart/2018/5/layout/IconCircleLabelList"/>
    <dgm:cxn modelId="{F2ADE23D-9810-43A0-9878-3D7B6A42C273}" type="presParOf" srcId="{28E06D66-EA50-4C32-9B8A-15B4562605D6}" destId="{237FFD4C-0CCB-493D-93F7-A5C5AD56971E}" srcOrd="2" destOrd="0" presId="urn:microsoft.com/office/officeart/2018/5/layout/IconCircleLabelList"/>
    <dgm:cxn modelId="{5845BC32-512E-45CD-A99F-340FEC5C04F6}" type="presParOf" srcId="{28E06D66-EA50-4C32-9B8A-15B4562605D6}" destId="{19847456-725C-41D8-A553-5040641C22B3}" srcOrd="3" destOrd="0" presId="urn:microsoft.com/office/officeart/2018/5/layout/IconCircleLabelList"/>
    <dgm:cxn modelId="{02EA31EF-241D-4E2F-9158-41FD767BC2C0}" type="presParOf" srcId="{266AE4A1-9A97-45D9-9C2B-FA20D0A91381}" destId="{01CEEF3F-6864-4489-94A5-DBFF9ACAFCB1}" srcOrd="3" destOrd="0" presId="urn:microsoft.com/office/officeart/2018/5/layout/IconCircleLabelList"/>
    <dgm:cxn modelId="{8E3EBB5B-6264-4C10-9DAD-ADEEC3E8128A}" type="presParOf" srcId="{266AE4A1-9A97-45D9-9C2B-FA20D0A91381}" destId="{9759CC9C-856E-4CFF-8DF5-F1AA2C1ACE49}" srcOrd="4" destOrd="0" presId="urn:microsoft.com/office/officeart/2018/5/layout/IconCircleLabelList"/>
    <dgm:cxn modelId="{DE151CDC-20C9-43B1-93BD-A82EB472C19B}" type="presParOf" srcId="{9759CC9C-856E-4CFF-8DF5-F1AA2C1ACE49}" destId="{E4768952-7918-44BA-B74B-87F07E125E7D}" srcOrd="0" destOrd="0" presId="urn:microsoft.com/office/officeart/2018/5/layout/IconCircleLabelList"/>
    <dgm:cxn modelId="{5EE12D6B-4AA4-4028-8311-993F07CD13CE}" type="presParOf" srcId="{9759CC9C-856E-4CFF-8DF5-F1AA2C1ACE49}" destId="{50D83538-F49D-4951-B1AA-F3886C63545B}" srcOrd="1" destOrd="0" presId="urn:microsoft.com/office/officeart/2018/5/layout/IconCircleLabelList"/>
    <dgm:cxn modelId="{5A5410FA-3E80-438A-A37C-E44A679E6931}" type="presParOf" srcId="{9759CC9C-856E-4CFF-8DF5-F1AA2C1ACE49}" destId="{6331D4D8-8A49-4F77-A22D-DE0A17AA8308}" srcOrd="2" destOrd="0" presId="urn:microsoft.com/office/officeart/2018/5/layout/IconCircleLabelList"/>
    <dgm:cxn modelId="{3216611D-36AE-45BF-9997-CE35F2787FA9}" type="presParOf" srcId="{9759CC9C-856E-4CFF-8DF5-F1AA2C1ACE49}" destId="{2DAB6C8A-8CFA-410B-AFA4-1B7CE38C939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55352-6A8F-4F98-BC85-01CA6B3D5F1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02D5F44-7C9E-4A1E-8D16-E00A80A81DC3}">
      <dgm:prSet/>
      <dgm:spPr/>
      <dgm:t>
        <a:bodyPr/>
        <a:lstStyle/>
        <a:p>
          <a:r>
            <a:rPr lang="en-US" b="1" dirty="0"/>
            <a:t>Executive “Energy” Committee</a:t>
          </a:r>
          <a:r>
            <a:rPr lang="en-US" dirty="0"/>
            <a:t> (Chair Tellez) – Provides oversight and guidance to Executive Director</a:t>
          </a:r>
        </a:p>
      </dgm:t>
    </dgm:pt>
    <dgm:pt modelId="{50041615-51B4-4B22-94EF-D66669AD5DD1}" type="parTrans" cxnId="{9BB9774E-741F-45E1-8098-B3A7A0BEBB6C}">
      <dgm:prSet/>
      <dgm:spPr/>
      <dgm:t>
        <a:bodyPr/>
        <a:lstStyle/>
        <a:p>
          <a:endParaRPr lang="en-US"/>
        </a:p>
      </dgm:t>
    </dgm:pt>
    <dgm:pt modelId="{190CC326-E6BA-419C-A7F9-79E283DB8D9E}" type="sibTrans" cxnId="{9BB9774E-741F-45E1-8098-B3A7A0BEBB6C}">
      <dgm:prSet/>
      <dgm:spPr/>
      <dgm:t>
        <a:bodyPr/>
        <a:lstStyle/>
        <a:p>
          <a:endParaRPr lang="en-US"/>
        </a:p>
      </dgm:t>
    </dgm:pt>
    <dgm:pt modelId="{ACC5F14A-1FA8-41D2-A5A2-741D159D1848}">
      <dgm:prSet/>
      <dgm:spPr/>
      <dgm:t>
        <a:bodyPr/>
        <a:lstStyle/>
        <a:p>
          <a:r>
            <a:rPr lang="en-US" b="1" dirty="0"/>
            <a:t>Grants Committees</a:t>
          </a:r>
          <a:r>
            <a:rPr lang="en-US" dirty="0"/>
            <a:t> (Chairs TBD) – Reviews and recommends proposals submitted to the ISD and Shirley Conroy Grant Programs.</a:t>
          </a:r>
        </a:p>
      </dgm:t>
    </dgm:pt>
    <dgm:pt modelId="{64350788-CEE6-44AB-922E-FA5FAB384523}" type="parTrans" cxnId="{3DEF8D22-5269-43C6-88C8-9A5146827474}">
      <dgm:prSet/>
      <dgm:spPr/>
      <dgm:t>
        <a:bodyPr/>
        <a:lstStyle/>
        <a:p>
          <a:endParaRPr lang="en-US"/>
        </a:p>
      </dgm:t>
    </dgm:pt>
    <dgm:pt modelId="{1548C141-56EB-482A-A78F-C9753DCE3A24}" type="sibTrans" cxnId="{3DEF8D22-5269-43C6-88C8-9A5146827474}">
      <dgm:prSet/>
      <dgm:spPr/>
      <dgm:t>
        <a:bodyPr/>
        <a:lstStyle/>
        <a:p>
          <a:endParaRPr lang="en-US"/>
        </a:p>
      </dgm:t>
    </dgm:pt>
    <dgm:pt modelId="{C97EEEBF-DADA-46C7-A48E-CC8E5E98E577}">
      <dgm:prSet/>
      <dgm:spPr/>
      <dgm:t>
        <a:bodyPr/>
        <a:lstStyle/>
        <a:p>
          <a:r>
            <a:rPr lang="en-US" b="1" dirty="0"/>
            <a:t>Rider &amp; Stakeholder Relations Subcommittee</a:t>
          </a:r>
          <a:r>
            <a:rPr lang="en-US" dirty="0"/>
            <a:t> (Chair Gray) – Collaborates with advocates to promote awareness of the TD Program.</a:t>
          </a:r>
        </a:p>
      </dgm:t>
    </dgm:pt>
    <dgm:pt modelId="{EBE1F320-FA7D-43C8-BD00-33D365B04FFF}" type="parTrans" cxnId="{0BD39AF0-D026-41F2-AB6D-B844864B5852}">
      <dgm:prSet/>
      <dgm:spPr/>
      <dgm:t>
        <a:bodyPr/>
        <a:lstStyle/>
        <a:p>
          <a:endParaRPr lang="en-US"/>
        </a:p>
      </dgm:t>
    </dgm:pt>
    <dgm:pt modelId="{2251F7ED-C53C-4A1E-85E4-947234ACCD83}" type="sibTrans" cxnId="{0BD39AF0-D026-41F2-AB6D-B844864B5852}">
      <dgm:prSet/>
      <dgm:spPr/>
      <dgm:t>
        <a:bodyPr/>
        <a:lstStyle/>
        <a:p>
          <a:endParaRPr lang="en-US"/>
        </a:p>
      </dgm:t>
    </dgm:pt>
    <dgm:pt modelId="{7BB8E273-4C2F-4DF7-8A19-2E8BAD53ECF8}">
      <dgm:prSet/>
      <dgm:spPr/>
      <dgm:t>
        <a:bodyPr/>
        <a:lstStyle/>
        <a:p>
          <a:r>
            <a:rPr lang="en-US" b="1" dirty="0"/>
            <a:t>Awards Achievement Subcommittee</a:t>
          </a:r>
          <a:r>
            <a:rPr lang="en-US" dirty="0"/>
            <a:t> (Chair TBA) – Reviews nominations and approves the CTD Annual Achievement Awards Banquet.</a:t>
          </a:r>
        </a:p>
      </dgm:t>
    </dgm:pt>
    <dgm:pt modelId="{72064F75-6A0F-4865-AB83-30350CEDB1A4}" type="parTrans" cxnId="{6A547F23-2FCF-4B73-B088-FDF9F0336836}">
      <dgm:prSet/>
      <dgm:spPr/>
      <dgm:t>
        <a:bodyPr/>
        <a:lstStyle/>
        <a:p>
          <a:endParaRPr lang="en-US"/>
        </a:p>
      </dgm:t>
    </dgm:pt>
    <dgm:pt modelId="{64239EBC-0FFB-4983-8A92-417D96C6D141}" type="sibTrans" cxnId="{6A547F23-2FCF-4B73-B088-FDF9F0336836}">
      <dgm:prSet/>
      <dgm:spPr/>
      <dgm:t>
        <a:bodyPr/>
        <a:lstStyle/>
        <a:p>
          <a:endParaRPr lang="en-US"/>
        </a:p>
      </dgm:t>
    </dgm:pt>
    <dgm:pt modelId="{85671803-18BE-4326-BEA6-CA0B431D6974}" type="pres">
      <dgm:prSet presAssocID="{EE355352-6A8F-4F98-BC85-01CA6B3D5F1E}" presName="linear" presStyleCnt="0">
        <dgm:presLayoutVars>
          <dgm:animLvl val="lvl"/>
          <dgm:resizeHandles val="exact"/>
        </dgm:presLayoutVars>
      </dgm:prSet>
      <dgm:spPr/>
    </dgm:pt>
    <dgm:pt modelId="{21141982-27D4-4ABE-9C82-44B8D25D55DE}" type="pres">
      <dgm:prSet presAssocID="{F02D5F44-7C9E-4A1E-8D16-E00A80A81DC3}" presName="parentText" presStyleLbl="node1" presStyleIdx="0" presStyleCnt="4">
        <dgm:presLayoutVars>
          <dgm:chMax val="0"/>
          <dgm:bulletEnabled val="1"/>
        </dgm:presLayoutVars>
      </dgm:prSet>
      <dgm:spPr/>
    </dgm:pt>
    <dgm:pt modelId="{F6B0F743-56B5-43D5-8FEE-C7083BAE19EC}" type="pres">
      <dgm:prSet presAssocID="{190CC326-E6BA-419C-A7F9-79E283DB8D9E}" presName="spacer" presStyleCnt="0"/>
      <dgm:spPr/>
    </dgm:pt>
    <dgm:pt modelId="{B57D32B5-2E14-4C58-B38C-F3159F530875}" type="pres">
      <dgm:prSet presAssocID="{ACC5F14A-1FA8-41D2-A5A2-741D159D1848}" presName="parentText" presStyleLbl="node1" presStyleIdx="1" presStyleCnt="4">
        <dgm:presLayoutVars>
          <dgm:chMax val="0"/>
          <dgm:bulletEnabled val="1"/>
        </dgm:presLayoutVars>
      </dgm:prSet>
      <dgm:spPr/>
    </dgm:pt>
    <dgm:pt modelId="{DE540FA9-E15D-48FC-BB82-51DD8F1D9B03}" type="pres">
      <dgm:prSet presAssocID="{1548C141-56EB-482A-A78F-C9753DCE3A24}" presName="spacer" presStyleCnt="0"/>
      <dgm:spPr/>
    </dgm:pt>
    <dgm:pt modelId="{5FFF9B84-374B-4363-817E-E215CDC124FE}" type="pres">
      <dgm:prSet presAssocID="{C97EEEBF-DADA-46C7-A48E-CC8E5E98E577}" presName="parentText" presStyleLbl="node1" presStyleIdx="2" presStyleCnt="4">
        <dgm:presLayoutVars>
          <dgm:chMax val="0"/>
          <dgm:bulletEnabled val="1"/>
        </dgm:presLayoutVars>
      </dgm:prSet>
      <dgm:spPr/>
    </dgm:pt>
    <dgm:pt modelId="{F71468E5-4D62-49C3-80C7-4E6FC6FFC79F}" type="pres">
      <dgm:prSet presAssocID="{2251F7ED-C53C-4A1E-85E4-947234ACCD83}" presName="spacer" presStyleCnt="0"/>
      <dgm:spPr/>
    </dgm:pt>
    <dgm:pt modelId="{341BCF60-D549-485F-BB4B-B838BD694F83}" type="pres">
      <dgm:prSet presAssocID="{7BB8E273-4C2F-4DF7-8A19-2E8BAD53ECF8}" presName="parentText" presStyleLbl="node1" presStyleIdx="3" presStyleCnt="4">
        <dgm:presLayoutVars>
          <dgm:chMax val="0"/>
          <dgm:bulletEnabled val="1"/>
        </dgm:presLayoutVars>
      </dgm:prSet>
      <dgm:spPr/>
    </dgm:pt>
  </dgm:ptLst>
  <dgm:cxnLst>
    <dgm:cxn modelId="{3B7C5B0C-4935-4B10-851B-0D7BBEC01ECB}" type="presOf" srcId="{F02D5F44-7C9E-4A1E-8D16-E00A80A81DC3}" destId="{21141982-27D4-4ABE-9C82-44B8D25D55DE}" srcOrd="0" destOrd="0" presId="urn:microsoft.com/office/officeart/2005/8/layout/vList2"/>
    <dgm:cxn modelId="{3DEF8D22-5269-43C6-88C8-9A5146827474}" srcId="{EE355352-6A8F-4F98-BC85-01CA6B3D5F1E}" destId="{ACC5F14A-1FA8-41D2-A5A2-741D159D1848}" srcOrd="1" destOrd="0" parTransId="{64350788-CEE6-44AB-922E-FA5FAB384523}" sibTransId="{1548C141-56EB-482A-A78F-C9753DCE3A24}"/>
    <dgm:cxn modelId="{6A547F23-2FCF-4B73-B088-FDF9F0336836}" srcId="{EE355352-6A8F-4F98-BC85-01CA6B3D5F1E}" destId="{7BB8E273-4C2F-4DF7-8A19-2E8BAD53ECF8}" srcOrd="3" destOrd="0" parTransId="{72064F75-6A0F-4865-AB83-30350CEDB1A4}" sibTransId="{64239EBC-0FFB-4983-8A92-417D96C6D141}"/>
    <dgm:cxn modelId="{9BB9774E-741F-45E1-8098-B3A7A0BEBB6C}" srcId="{EE355352-6A8F-4F98-BC85-01CA6B3D5F1E}" destId="{F02D5F44-7C9E-4A1E-8D16-E00A80A81DC3}" srcOrd="0" destOrd="0" parTransId="{50041615-51B4-4B22-94EF-D66669AD5DD1}" sibTransId="{190CC326-E6BA-419C-A7F9-79E283DB8D9E}"/>
    <dgm:cxn modelId="{03D0E458-BEAC-419B-BF9B-FF7765C15A12}" type="presOf" srcId="{7BB8E273-4C2F-4DF7-8A19-2E8BAD53ECF8}" destId="{341BCF60-D549-485F-BB4B-B838BD694F83}" srcOrd="0" destOrd="0" presId="urn:microsoft.com/office/officeart/2005/8/layout/vList2"/>
    <dgm:cxn modelId="{D54C7485-EB64-4FBA-A7EE-E41AA48E7559}" type="presOf" srcId="{EE355352-6A8F-4F98-BC85-01CA6B3D5F1E}" destId="{85671803-18BE-4326-BEA6-CA0B431D6974}" srcOrd="0" destOrd="0" presId="urn:microsoft.com/office/officeart/2005/8/layout/vList2"/>
    <dgm:cxn modelId="{6B7B82AE-6599-40ED-B3DF-6BDBAB3DE882}" type="presOf" srcId="{C97EEEBF-DADA-46C7-A48E-CC8E5E98E577}" destId="{5FFF9B84-374B-4363-817E-E215CDC124FE}" srcOrd="0" destOrd="0" presId="urn:microsoft.com/office/officeart/2005/8/layout/vList2"/>
    <dgm:cxn modelId="{1F93EFEC-3A8C-490C-8D16-F3BF0FE8DE89}" type="presOf" srcId="{ACC5F14A-1FA8-41D2-A5A2-741D159D1848}" destId="{B57D32B5-2E14-4C58-B38C-F3159F530875}" srcOrd="0" destOrd="0" presId="urn:microsoft.com/office/officeart/2005/8/layout/vList2"/>
    <dgm:cxn modelId="{0BD39AF0-D026-41F2-AB6D-B844864B5852}" srcId="{EE355352-6A8F-4F98-BC85-01CA6B3D5F1E}" destId="{C97EEEBF-DADA-46C7-A48E-CC8E5E98E577}" srcOrd="2" destOrd="0" parTransId="{EBE1F320-FA7D-43C8-BD00-33D365B04FFF}" sibTransId="{2251F7ED-C53C-4A1E-85E4-947234ACCD83}"/>
    <dgm:cxn modelId="{A6C6E4FB-BAF8-4585-9BD1-76BC8C35CB17}" type="presParOf" srcId="{85671803-18BE-4326-BEA6-CA0B431D6974}" destId="{21141982-27D4-4ABE-9C82-44B8D25D55DE}" srcOrd="0" destOrd="0" presId="urn:microsoft.com/office/officeart/2005/8/layout/vList2"/>
    <dgm:cxn modelId="{84678263-D0FA-4CE3-A403-3F0DC108CB01}" type="presParOf" srcId="{85671803-18BE-4326-BEA6-CA0B431D6974}" destId="{F6B0F743-56B5-43D5-8FEE-C7083BAE19EC}" srcOrd="1" destOrd="0" presId="urn:microsoft.com/office/officeart/2005/8/layout/vList2"/>
    <dgm:cxn modelId="{68A75A84-2677-4D72-8504-0823ED616DF9}" type="presParOf" srcId="{85671803-18BE-4326-BEA6-CA0B431D6974}" destId="{B57D32B5-2E14-4C58-B38C-F3159F530875}" srcOrd="2" destOrd="0" presId="urn:microsoft.com/office/officeart/2005/8/layout/vList2"/>
    <dgm:cxn modelId="{34AFE2C9-BB87-479B-BC7D-887FE69BF1F8}" type="presParOf" srcId="{85671803-18BE-4326-BEA6-CA0B431D6974}" destId="{DE540FA9-E15D-48FC-BB82-51DD8F1D9B03}" srcOrd="3" destOrd="0" presId="urn:microsoft.com/office/officeart/2005/8/layout/vList2"/>
    <dgm:cxn modelId="{55D60B60-BF5D-4780-9B07-C0CFFAAB0F10}" type="presParOf" srcId="{85671803-18BE-4326-BEA6-CA0B431D6974}" destId="{5FFF9B84-374B-4363-817E-E215CDC124FE}" srcOrd="4" destOrd="0" presId="urn:microsoft.com/office/officeart/2005/8/layout/vList2"/>
    <dgm:cxn modelId="{2A342023-D898-470C-B5F2-21F86702C52A}" type="presParOf" srcId="{85671803-18BE-4326-BEA6-CA0B431D6974}" destId="{F71468E5-4D62-49C3-80C7-4E6FC6FFC79F}" srcOrd="5" destOrd="0" presId="urn:microsoft.com/office/officeart/2005/8/layout/vList2"/>
    <dgm:cxn modelId="{0051F7E5-F1B7-400B-975A-E71F6AC87414}" type="presParOf" srcId="{85671803-18BE-4326-BEA6-CA0B431D6974}" destId="{341BCF60-D549-485F-BB4B-B838BD694F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E4E7A8-88EA-49D9-BA77-F4B2B03AE45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50A7EFA-B72D-434E-9FBF-64372F9884B9}">
      <dgm:prSet/>
      <dgm:spPr/>
      <dgm:t>
        <a:bodyPr/>
        <a:lstStyle/>
        <a:p>
          <a:r>
            <a:rPr lang="en-US" b="1" dirty="0"/>
            <a:t>Annual Operating Report (AOR) Redesign Workgroup</a:t>
          </a:r>
          <a:r>
            <a:rPr lang="en-US" dirty="0"/>
            <a:t> (Chair Knight) – Review the data collection of AOR performance data and recommend changes to improve the validation process.</a:t>
          </a:r>
        </a:p>
      </dgm:t>
    </dgm:pt>
    <dgm:pt modelId="{1A32F22A-60EA-4AC9-9C2C-DF4E00A32688}" type="parTrans" cxnId="{2AD13469-700A-489E-BA33-4101703C5197}">
      <dgm:prSet/>
      <dgm:spPr/>
      <dgm:t>
        <a:bodyPr/>
        <a:lstStyle/>
        <a:p>
          <a:endParaRPr lang="en-US"/>
        </a:p>
      </dgm:t>
    </dgm:pt>
    <dgm:pt modelId="{07D00E38-B637-4711-8E03-74D8918C44BA}" type="sibTrans" cxnId="{2AD13469-700A-489E-BA33-4101703C5197}">
      <dgm:prSet/>
      <dgm:spPr/>
      <dgm:t>
        <a:bodyPr/>
        <a:lstStyle/>
        <a:p>
          <a:endParaRPr lang="en-US"/>
        </a:p>
      </dgm:t>
    </dgm:pt>
    <dgm:pt modelId="{FD9210C3-9DF4-4C45-A91C-3ECAA6F73D3A}">
      <dgm:prSet/>
      <dgm:spPr/>
      <dgm:t>
        <a:bodyPr/>
        <a:lstStyle/>
        <a:p>
          <a:r>
            <a:rPr lang="en-US" b="1" dirty="0"/>
            <a:t>Planning Grant Improvement Workgroup </a:t>
          </a:r>
          <a:r>
            <a:rPr lang="en-US" dirty="0"/>
            <a:t>(Chair Elwell) – Assess the current structure of the Planning Grant and make recommendations to improve the performance and collaboration of the activities of the Designated Official Planning Agencies. </a:t>
          </a:r>
        </a:p>
      </dgm:t>
    </dgm:pt>
    <dgm:pt modelId="{C38EE3E7-615B-4A06-84A1-4450F44EF56B}" type="parTrans" cxnId="{9FEE1CE5-651C-4158-B4F4-FE8FF3CF9A9B}">
      <dgm:prSet/>
      <dgm:spPr/>
      <dgm:t>
        <a:bodyPr/>
        <a:lstStyle/>
        <a:p>
          <a:endParaRPr lang="en-US"/>
        </a:p>
      </dgm:t>
    </dgm:pt>
    <dgm:pt modelId="{BD711912-1282-4207-87C5-2AD116BE6183}" type="sibTrans" cxnId="{9FEE1CE5-651C-4158-B4F4-FE8FF3CF9A9B}">
      <dgm:prSet/>
      <dgm:spPr/>
      <dgm:t>
        <a:bodyPr/>
        <a:lstStyle/>
        <a:p>
          <a:endParaRPr lang="en-US"/>
        </a:p>
      </dgm:t>
    </dgm:pt>
    <dgm:pt modelId="{1F8332A9-7842-43ED-BB16-EB1F27F52AF6}" type="pres">
      <dgm:prSet presAssocID="{7AE4E7A8-88EA-49D9-BA77-F4B2B03AE454}" presName="linear" presStyleCnt="0">
        <dgm:presLayoutVars>
          <dgm:animLvl val="lvl"/>
          <dgm:resizeHandles val="exact"/>
        </dgm:presLayoutVars>
      </dgm:prSet>
      <dgm:spPr/>
    </dgm:pt>
    <dgm:pt modelId="{7AF66DEE-1095-4733-B5FD-6F1D3DA5239B}" type="pres">
      <dgm:prSet presAssocID="{950A7EFA-B72D-434E-9FBF-64372F9884B9}" presName="parentText" presStyleLbl="node1" presStyleIdx="0" presStyleCnt="2">
        <dgm:presLayoutVars>
          <dgm:chMax val="0"/>
          <dgm:bulletEnabled val="1"/>
        </dgm:presLayoutVars>
      </dgm:prSet>
      <dgm:spPr/>
    </dgm:pt>
    <dgm:pt modelId="{5BD6D7E7-D214-4507-8BBE-1668876E6A8B}" type="pres">
      <dgm:prSet presAssocID="{07D00E38-B637-4711-8E03-74D8918C44BA}" presName="spacer" presStyleCnt="0"/>
      <dgm:spPr/>
    </dgm:pt>
    <dgm:pt modelId="{55FB6DED-1573-433F-873F-6FF74BB834DB}" type="pres">
      <dgm:prSet presAssocID="{FD9210C3-9DF4-4C45-A91C-3ECAA6F73D3A}" presName="parentText" presStyleLbl="node1" presStyleIdx="1" presStyleCnt="2">
        <dgm:presLayoutVars>
          <dgm:chMax val="0"/>
          <dgm:bulletEnabled val="1"/>
        </dgm:presLayoutVars>
      </dgm:prSet>
      <dgm:spPr/>
    </dgm:pt>
  </dgm:ptLst>
  <dgm:cxnLst>
    <dgm:cxn modelId="{2AD13469-700A-489E-BA33-4101703C5197}" srcId="{7AE4E7A8-88EA-49D9-BA77-F4B2B03AE454}" destId="{950A7EFA-B72D-434E-9FBF-64372F9884B9}" srcOrd="0" destOrd="0" parTransId="{1A32F22A-60EA-4AC9-9C2C-DF4E00A32688}" sibTransId="{07D00E38-B637-4711-8E03-74D8918C44BA}"/>
    <dgm:cxn modelId="{124C636B-083F-4437-BE82-D8EC7C96E509}" type="presOf" srcId="{950A7EFA-B72D-434E-9FBF-64372F9884B9}" destId="{7AF66DEE-1095-4733-B5FD-6F1D3DA5239B}" srcOrd="0" destOrd="0" presId="urn:microsoft.com/office/officeart/2005/8/layout/vList2"/>
    <dgm:cxn modelId="{67A14C85-F844-4990-923F-5A8E4371CC5E}" type="presOf" srcId="{FD9210C3-9DF4-4C45-A91C-3ECAA6F73D3A}" destId="{55FB6DED-1573-433F-873F-6FF74BB834DB}" srcOrd="0" destOrd="0" presId="urn:microsoft.com/office/officeart/2005/8/layout/vList2"/>
    <dgm:cxn modelId="{B6B08BC7-903F-48E6-AB13-78373950A288}" type="presOf" srcId="{7AE4E7A8-88EA-49D9-BA77-F4B2B03AE454}" destId="{1F8332A9-7842-43ED-BB16-EB1F27F52AF6}" srcOrd="0" destOrd="0" presId="urn:microsoft.com/office/officeart/2005/8/layout/vList2"/>
    <dgm:cxn modelId="{9FEE1CE5-651C-4158-B4F4-FE8FF3CF9A9B}" srcId="{7AE4E7A8-88EA-49D9-BA77-F4B2B03AE454}" destId="{FD9210C3-9DF4-4C45-A91C-3ECAA6F73D3A}" srcOrd="1" destOrd="0" parTransId="{C38EE3E7-615B-4A06-84A1-4450F44EF56B}" sibTransId="{BD711912-1282-4207-87C5-2AD116BE6183}"/>
    <dgm:cxn modelId="{5B76CC92-51E7-4BCD-A03F-A71ACA73E598}" type="presParOf" srcId="{1F8332A9-7842-43ED-BB16-EB1F27F52AF6}" destId="{7AF66DEE-1095-4733-B5FD-6F1D3DA5239B}" srcOrd="0" destOrd="0" presId="urn:microsoft.com/office/officeart/2005/8/layout/vList2"/>
    <dgm:cxn modelId="{1ACD52A8-D8DA-4968-857E-093B58B5DAA9}" type="presParOf" srcId="{1F8332A9-7842-43ED-BB16-EB1F27F52AF6}" destId="{5BD6D7E7-D214-4507-8BBE-1668876E6A8B}" srcOrd="1" destOrd="0" presId="urn:microsoft.com/office/officeart/2005/8/layout/vList2"/>
    <dgm:cxn modelId="{24B4E73A-0D9C-4980-9065-EE232B2B3C08}" type="presParOf" srcId="{1F8332A9-7842-43ED-BB16-EB1F27F52AF6}" destId="{55FB6DED-1573-433F-873F-6FF74BB834D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39938-3F21-43D0-82B0-19FB2A6C32FF}">
      <dsp:nvSpPr>
        <dsp:cNvPr id="0" name=""/>
        <dsp:cNvSpPr/>
      </dsp:nvSpPr>
      <dsp:spPr>
        <a:xfrm>
          <a:off x="518185" y="768902"/>
          <a:ext cx="1475437" cy="1475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00289-F437-4542-A6D0-149D0AB9B53A}">
      <dsp:nvSpPr>
        <dsp:cNvPr id="0" name=""/>
        <dsp:cNvSpPr/>
      </dsp:nvSpPr>
      <dsp:spPr>
        <a:xfrm>
          <a:off x="832623" y="1083340"/>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876054-40F9-4C56-B0FF-D516E74BD32E}">
      <dsp:nvSpPr>
        <dsp:cNvPr id="0" name=""/>
        <dsp:cNvSpPr/>
      </dsp:nvSpPr>
      <dsp:spPr>
        <a:xfrm>
          <a:off x="46529"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Review Each Application</a:t>
          </a:r>
        </a:p>
      </dsp:txBody>
      <dsp:txXfrm>
        <a:off x="46529" y="2703902"/>
        <a:ext cx="2418750" cy="720000"/>
      </dsp:txXfrm>
    </dsp:sp>
    <dsp:sp modelId="{5D78F60E-38A6-465D-A6C0-841458AB12BB}">
      <dsp:nvSpPr>
        <dsp:cNvPr id="0" name=""/>
        <dsp:cNvSpPr/>
      </dsp:nvSpPr>
      <dsp:spPr>
        <a:xfrm>
          <a:off x="3360216" y="768902"/>
          <a:ext cx="1475437" cy="1475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6D741-DAE1-4BC7-B46F-1F29A0526B7C}">
      <dsp:nvSpPr>
        <dsp:cNvPr id="0" name=""/>
        <dsp:cNvSpPr/>
      </dsp:nvSpPr>
      <dsp:spPr>
        <a:xfrm>
          <a:off x="3674654" y="1083340"/>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847456-725C-41D8-A553-5040641C22B3}">
      <dsp:nvSpPr>
        <dsp:cNvPr id="0" name=""/>
        <dsp:cNvSpPr/>
      </dsp:nvSpPr>
      <dsp:spPr>
        <a:xfrm>
          <a:off x="2888560"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Evaluate and Rank Each Proposal</a:t>
          </a:r>
        </a:p>
      </dsp:txBody>
      <dsp:txXfrm>
        <a:off x="2888560" y="2703902"/>
        <a:ext cx="2418750" cy="720000"/>
      </dsp:txXfrm>
    </dsp:sp>
    <dsp:sp modelId="{E4768952-7918-44BA-B74B-87F07E125E7D}">
      <dsp:nvSpPr>
        <dsp:cNvPr id="0" name=""/>
        <dsp:cNvSpPr/>
      </dsp:nvSpPr>
      <dsp:spPr>
        <a:xfrm>
          <a:off x="6202248" y="768902"/>
          <a:ext cx="1475437" cy="14754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83538-F49D-4951-B1AA-F3886C63545B}">
      <dsp:nvSpPr>
        <dsp:cNvPr id="0" name=""/>
        <dsp:cNvSpPr/>
      </dsp:nvSpPr>
      <dsp:spPr>
        <a:xfrm>
          <a:off x="6516685" y="1083340"/>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AB6C8A-8CFA-410B-AFA4-1B7CE38C9395}">
      <dsp:nvSpPr>
        <dsp:cNvPr id="0" name=""/>
        <dsp:cNvSpPr/>
      </dsp:nvSpPr>
      <dsp:spPr>
        <a:xfrm>
          <a:off x="5730591"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Recommend Funding</a:t>
          </a:r>
        </a:p>
      </dsp:txBody>
      <dsp:txXfrm>
        <a:off x="5730591" y="2703902"/>
        <a:ext cx="241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41982-27D4-4ABE-9C82-44B8D25D55DE}">
      <dsp:nvSpPr>
        <dsp:cNvPr id="0" name=""/>
        <dsp:cNvSpPr/>
      </dsp:nvSpPr>
      <dsp:spPr>
        <a:xfrm>
          <a:off x="0" y="9144"/>
          <a:ext cx="6263640" cy="1319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Executive “Energy” Committee</a:t>
          </a:r>
          <a:r>
            <a:rPr lang="en-US" sz="2400" kern="1200" dirty="0"/>
            <a:t> (Chair Tellez) – Provides oversight and guidance to Executive Director</a:t>
          </a:r>
        </a:p>
      </dsp:txBody>
      <dsp:txXfrm>
        <a:off x="64425" y="73569"/>
        <a:ext cx="6134790" cy="1190909"/>
      </dsp:txXfrm>
    </dsp:sp>
    <dsp:sp modelId="{B57D32B5-2E14-4C58-B38C-F3159F530875}">
      <dsp:nvSpPr>
        <dsp:cNvPr id="0" name=""/>
        <dsp:cNvSpPr/>
      </dsp:nvSpPr>
      <dsp:spPr>
        <a:xfrm>
          <a:off x="0" y="1398024"/>
          <a:ext cx="6263640" cy="131975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Grants Committees</a:t>
          </a:r>
          <a:r>
            <a:rPr lang="en-US" sz="2400" kern="1200" dirty="0"/>
            <a:t> (Chairs TBD) – Reviews and recommends proposals submitted to the ISD and Shirley Conroy Grant Programs.</a:t>
          </a:r>
        </a:p>
      </dsp:txBody>
      <dsp:txXfrm>
        <a:off x="64425" y="1462449"/>
        <a:ext cx="6134790" cy="1190909"/>
      </dsp:txXfrm>
    </dsp:sp>
    <dsp:sp modelId="{5FFF9B84-374B-4363-817E-E215CDC124FE}">
      <dsp:nvSpPr>
        <dsp:cNvPr id="0" name=""/>
        <dsp:cNvSpPr/>
      </dsp:nvSpPr>
      <dsp:spPr>
        <a:xfrm>
          <a:off x="0" y="2786904"/>
          <a:ext cx="6263640" cy="131975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Rider &amp; Stakeholder Relations Subcommittee</a:t>
          </a:r>
          <a:r>
            <a:rPr lang="en-US" sz="2400" kern="1200" dirty="0"/>
            <a:t> (Chair Gray) – Collaborates with advocates to promote awareness of the TD Program.</a:t>
          </a:r>
        </a:p>
      </dsp:txBody>
      <dsp:txXfrm>
        <a:off x="64425" y="2851329"/>
        <a:ext cx="6134790" cy="1190909"/>
      </dsp:txXfrm>
    </dsp:sp>
    <dsp:sp modelId="{341BCF60-D549-485F-BB4B-B838BD694F83}">
      <dsp:nvSpPr>
        <dsp:cNvPr id="0" name=""/>
        <dsp:cNvSpPr/>
      </dsp:nvSpPr>
      <dsp:spPr>
        <a:xfrm>
          <a:off x="0" y="4175784"/>
          <a:ext cx="6263640" cy="13197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Awards Achievement Subcommittee</a:t>
          </a:r>
          <a:r>
            <a:rPr lang="en-US" sz="2400" kern="1200" dirty="0"/>
            <a:t> (Chair TBA) – Reviews nominations and approves the CTD Annual Achievement Awards Banquet.</a:t>
          </a:r>
        </a:p>
      </dsp:txBody>
      <dsp:txXfrm>
        <a:off x="64425" y="4240209"/>
        <a:ext cx="6134790" cy="1190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66DEE-1095-4733-B5FD-6F1D3DA5239B}">
      <dsp:nvSpPr>
        <dsp:cNvPr id="0" name=""/>
        <dsp:cNvSpPr/>
      </dsp:nvSpPr>
      <dsp:spPr>
        <a:xfrm>
          <a:off x="0" y="250253"/>
          <a:ext cx="6263640" cy="24675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Annual Operating Report (AOR) Redesign Workgroup</a:t>
          </a:r>
          <a:r>
            <a:rPr lang="en-US" sz="2400" kern="1200" dirty="0"/>
            <a:t> (Chair Knight) – Review the data collection of AOR performance data and recommend changes to improve the validation process.</a:t>
          </a:r>
        </a:p>
      </dsp:txBody>
      <dsp:txXfrm>
        <a:off x="120455" y="370708"/>
        <a:ext cx="6022730" cy="2226619"/>
      </dsp:txXfrm>
    </dsp:sp>
    <dsp:sp modelId="{55FB6DED-1573-433F-873F-6FF74BB834DB}">
      <dsp:nvSpPr>
        <dsp:cNvPr id="0" name=""/>
        <dsp:cNvSpPr/>
      </dsp:nvSpPr>
      <dsp:spPr>
        <a:xfrm>
          <a:off x="0" y="2786903"/>
          <a:ext cx="6263640" cy="246752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Planning Grant Improvement Workgroup </a:t>
          </a:r>
          <a:r>
            <a:rPr lang="en-US" sz="2400" kern="1200" dirty="0"/>
            <a:t>(Chair Elwell) – Assess the current structure of the Planning Grant and make recommendations to improve the performance and collaboration of the activities of the Designated Official Planning Agencies. </a:t>
          </a:r>
        </a:p>
      </dsp:txBody>
      <dsp:txXfrm>
        <a:off x="120455" y="2907358"/>
        <a:ext cx="6022730" cy="222661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27826-8674-4D99-A0B8-6C24AD5B08FB}"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9F530-2814-4A57-AAA1-D1486D4C4C45}" type="slidenum">
              <a:rPr lang="en-US" smtClean="0"/>
              <a:t>‹#›</a:t>
            </a:fld>
            <a:endParaRPr lang="en-US"/>
          </a:p>
        </p:txBody>
      </p:sp>
    </p:spTree>
    <p:extLst>
      <p:ext uri="{BB962C8B-B14F-4D97-AF65-F5344CB8AC3E}">
        <p14:creationId xmlns:p14="http://schemas.microsoft.com/office/powerpoint/2010/main" val="428759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9F530-2814-4A57-AAA1-D1486D4C4C45}" type="slidenum">
              <a:rPr lang="en-US" smtClean="0"/>
              <a:t>8</a:t>
            </a:fld>
            <a:endParaRPr lang="en-US"/>
          </a:p>
        </p:txBody>
      </p:sp>
    </p:spTree>
    <p:extLst>
      <p:ext uri="{BB962C8B-B14F-4D97-AF65-F5344CB8AC3E}">
        <p14:creationId xmlns:p14="http://schemas.microsoft.com/office/powerpoint/2010/main" val="263244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9F530-2814-4A57-AAA1-D1486D4C4C45}" type="slidenum">
              <a:rPr lang="en-US" smtClean="0"/>
              <a:t>9</a:t>
            </a:fld>
            <a:endParaRPr lang="en-US"/>
          </a:p>
        </p:txBody>
      </p:sp>
    </p:spTree>
    <p:extLst>
      <p:ext uri="{BB962C8B-B14F-4D97-AF65-F5344CB8AC3E}">
        <p14:creationId xmlns:p14="http://schemas.microsoft.com/office/powerpoint/2010/main" val="79787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9F530-2814-4A57-AAA1-D1486D4C4C45}" type="slidenum">
              <a:rPr lang="en-US" smtClean="0"/>
              <a:t>10</a:t>
            </a:fld>
            <a:endParaRPr lang="en-US"/>
          </a:p>
        </p:txBody>
      </p:sp>
    </p:spTree>
    <p:extLst>
      <p:ext uri="{BB962C8B-B14F-4D97-AF65-F5344CB8AC3E}">
        <p14:creationId xmlns:p14="http://schemas.microsoft.com/office/powerpoint/2010/main" val="90097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9F530-2814-4A57-AAA1-D1486D4C4C45}" type="slidenum">
              <a:rPr lang="en-US" smtClean="0"/>
              <a:t>11</a:t>
            </a:fld>
            <a:endParaRPr lang="en-US"/>
          </a:p>
        </p:txBody>
      </p:sp>
    </p:spTree>
    <p:extLst>
      <p:ext uri="{BB962C8B-B14F-4D97-AF65-F5344CB8AC3E}">
        <p14:creationId xmlns:p14="http://schemas.microsoft.com/office/powerpoint/2010/main" val="49052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9F530-2814-4A57-AAA1-D1486D4C4C45}" type="slidenum">
              <a:rPr lang="en-US" smtClean="0"/>
              <a:t>12</a:t>
            </a:fld>
            <a:endParaRPr lang="en-US"/>
          </a:p>
        </p:txBody>
      </p:sp>
    </p:spTree>
    <p:extLst>
      <p:ext uri="{BB962C8B-B14F-4D97-AF65-F5344CB8AC3E}">
        <p14:creationId xmlns:p14="http://schemas.microsoft.com/office/powerpoint/2010/main" val="238998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9F530-2814-4A57-AAA1-D1486D4C4C45}" type="slidenum">
              <a:rPr lang="en-US" smtClean="0"/>
              <a:t>13</a:t>
            </a:fld>
            <a:endParaRPr lang="en-US"/>
          </a:p>
        </p:txBody>
      </p:sp>
    </p:spTree>
    <p:extLst>
      <p:ext uri="{BB962C8B-B14F-4D97-AF65-F5344CB8AC3E}">
        <p14:creationId xmlns:p14="http://schemas.microsoft.com/office/powerpoint/2010/main" val="88934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604D-1CE8-4D1B-A83F-72C63BD65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CF295B-0B1B-4D0F-858C-22D312D63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031A89-2CC5-45C7-9D05-3EF1B5EC7FDB}"/>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5" name="Footer Placeholder 4">
            <a:extLst>
              <a:ext uri="{FF2B5EF4-FFF2-40B4-BE49-F238E27FC236}">
                <a16:creationId xmlns:a16="http://schemas.microsoft.com/office/drawing/2014/main" id="{6A1B452C-6258-4D8E-AB53-052854D38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9EBEF-368F-48A2-939A-C5E9AE9E6B48}"/>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332105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80BA-506C-4012-A33D-086F01B23F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87B1A2-FA30-4E9F-A1AE-1DD8AD197B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59D6A-08FA-4E29-AA31-DD3CA4944071}"/>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5" name="Footer Placeholder 4">
            <a:extLst>
              <a:ext uri="{FF2B5EF4-FFF2-40B4-BE49-F238E27FC236}">
                <a16:creationId xmlns:a16="http://schemas.microsoft.com/office/drawing/2014/main" id="{68765FCB-3887-44F4-993A-6E707677B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B2CBD-5DF1-40AC-951D-CB9831096744}"/>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337304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352658-2DDA-4916-ACBC-82302F5914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6B0E1A-8F29-4F98-A529-164134E99D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32EF1-1D55-4876-8C49-BAABA4BABBCA}"/>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5" name="Footer Placeholder 4">
            <a:extLst>
              <a:ext uri="{FF2B5EF4-FFF2-40B4-BE49-F238E27FC236}">
                <a16:creationId xmlns:a16="http://schemas.microsoft.com/office/drawing/2014/main" id="{0AAF9E6C-169C-4134-86B8-23A0033C3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AFF14-23D7-4C30-A30B-C9EFE3FE6C09}"/>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208853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6/23/2022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80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6/23/2022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450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6/23/2022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0678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6/23/2022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9068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6/23/2022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95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6/23/2022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7493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6/23/2022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5325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6/23/2022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4416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BFBE-68D8-4CD1-A95F-423F33ABB1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A379FA-C146-45FE-8F06-D8464C4A1A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74343-813E-40F9-8E74-F463E3587DBD}"/>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5" name="Footer Placeholder 4">
            <a:extLst>
              <a:ext uri="{FF2B5EF4-FFF2-40B4-BE49-F238E27FC236}">
                <a16:creationId xmlns:a16="http://schemas.microsoft.com/office/drawing/2014/main" id="{88DBEF78-9C6D-4D31-A6E6-33B53B1FF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CA13B-0F04-42D2-915D-AC66C51BEA3A}"/>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604180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6/23/2022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2819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43E168-16C0-4CD4-B253-B354CF7C3A47}"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693834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3E168-16C0-4CD4-B253-B354CF7C3A47}"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1968243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3E168-16C0-4CD4-B253-B354CF7C3A47}"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4273572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43E168-16C0-4CD4-B253-B354CF7C3A47}"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1330553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43E168-16C0-4CD4-B253-B354CF7C3A47}" type="datetimeFigureOut">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876186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43E168-16C0-4CD4-B253-B354CF7C3A47}" type="datetimeFigureOut">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520483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3E168-16C0-4CD4-B253-B354CF7C3A47}" type="datetimeFigureOut">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848859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3E168-16C0-4CD4-B253-B354CF7C3A47}"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3727123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3E168-16C0-4CD4-B253-B354CF7C3A47}"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140066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F377-4142-4840-AD7E-EF53EFF11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770847-42BD-4A7E-AA26-BD0039676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6828AA-4932-468C-A4CD-BBAB9E180277}"/>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5" name="Footer Placeholder 4">
            <a:extLst>
              <a:ext uri="{FF2B5EF4-FFF2-40B4-BE49-F238E27FC236}">
                <a16:creationId xmlns:a16="http://schemas.microsoft.com/office/drawing/2014/main" id="{1B156B09-8CBD-4DE3-A812-5E8F3DF4C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376E0-79C9-41D9-93A5-2C904270DD0E}"/>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2170284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3E168-16C0-4CD4-B253-B354CF7C3A47}"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459512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3E168-16C0-4CD4-B253-B354CF7C3A47}"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CB0FD-11AC-4FFF-A241-308B65BFCC94}" type="slidenum">
              <a:rPr lang="en-US" smtClean="0"/>
              <a:t>‹#›</a:t>
            </a:fld>
            <a:endParaRPr lang="en-US"/>
          </a:p>
        </p:txBody>
      </p:sp>
    </p:spTree>
    <p:extLst>
      <p:ext uri="{BB962C8B-B14F-4D97-AF65-F5344CB8AC3E}">
        <p14:creationId xmlns:p14="http://schemas.microsoft.com/office/powerpoint/2010/main" val="410688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C9DF-1ACF-4F96-A4CB-8845E06F4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C4F14A-9B79-4A44-B437-378051F758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E9CCD0-7AF3-4632-AC9C-E94525E35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3DD565-54FE-49BC-8C07-984DDF874E31}"/>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6" name="Footer Placeholder 5">
            <a:extLst>
              <a:ext uri="{FF2B5EF4-FFF2-40B4-BE49-F238E27FC236}">
                <a16:creationId xmlns:a16="http://schemas.microsoft.com/office/drawing/2014/main" id="{3265569D-F5EB-4CBD-8841-933C839DC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14292-88A6-4AD8-9ECB-627155CDF7E4}"/>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285016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1B00-65E5-4DB6-8A24-CEAC343611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EC90F7-9550-4311-9739-3C3F59327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97B65E-54B7-42EC-9C13-E49753A1C0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6D5A56-956D-4885-8ADA-6A1BF38B6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3D27E9-5D7F-4701-AABB-1FF6F96F08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FA4343-3423-44B9-9CD1-27973F630C33}"/>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8" name="Footer Placeholder 7">
            <a:extLst>
              <a:ext uri="{FF2B5EF4-FFF2-40B4-BE49-F238E27FC236}">
                <a16:creationId xmlns:a16="http://schemas.microsoft.com/office/drawing/2014/main" id="{A2659E60-2FF1-448D-A0BA-DD9856B138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0F4D8B-5F5D-44AE-A267-41BD7A183D83}"/>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371062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4256-0312-4E34-A6DE-CDABA0C59C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76CD36-47B2-4A97-B3EE-8BC27BF9282E}"/>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4" name="Footer Placeholder 3">
            <a:extLst>
              <a:ext uri="{FF2B5EF4-FFF2-40B4-BE49-F238E27FC236}">
                <a16:creationId xmlns:a16="http://schemas.microsoft.com/office/drawing/2014/main" id="{08A4A99F-BBA8-4987-B5F9-89086319CF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255EA8-E738-40F8-A5CD-A4361A5FAB13}"/>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313149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90DD6-B2A1-4730-B63E-C08AACC0D4B8}"/>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3" name="Footer Placeholder 2">
            <a:extLst>
              <a:ext uri="{FF2B5EF4-FFF2-40B4-BE49-F238E27FC236}">
                <a16:creationId xmlns:a16="http://schemas.microsoft.com/office/drawing/2014/main" id="{9FABBACB-B0F9-4635-87A4-492B2A9D3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21207D-02C5-4A8A-8C0A-4B0BFFAAF1BF}"/>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20455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C482-EC99-4EAC-BA03-4A1854C55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B32CAE-0B53-46FD-AE8D-12D7F31D5F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1545AA-6AA5-4AA2-B76E-7311D9DC5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9E328-CE16-467F-A393-8F1D1684B058}"/>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6" name="Footer Placeholder 5">
            <a:extLst>
              <a:ext uri="{FF2B5EF4-FFF2-40B4-BE49-F238E27FC236}">
                <a16:creationId xmlns:a16="http://schemas.microsoft.com/office/drawing/2014/main" id="{3ED78C2D-C806-4D7C-82A5-38017ACDF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E563C-A955-4ECD-93A6-57D7531AB3DD}"/>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261119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B277-0608-44B2-9B53-6559937C4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BE6524-9B01-4F32-A2D8-46AE62C09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ECB4AA-008E-45D6-934A-170879FD4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80669-A522-4A0B-BDA9-4147D5682EF7}"/>
              </a:ext>
            </a:extLst>
          </p:cNvPr>
          <p:cNvSpPr>
            <a:spLocks noGrp="1"/>
          </p:cNvSpPr>
          <p:nvPr>
            <p:ph type="dt" sz="half" idx="10"/>
          </p:nvPr>
        </p:nvSpPr>
        <p:spPr/>
        <p:txBody>
          <a:bodyPr/>
          <a:lstStyle/>
          <a:p>
            <a:fld id="{2C6150F9-540A-4BD6-B10B-0573D95597E9}" type="datetimeFigureOut">
              <a:rPr lang="en-US" smtClean="0"/>
              <a:t>6/23/2022</a:t>
            </a:fld>
            <a:endParaRPr lang="en-US"/>
          </a:p>
        </p:txBody>
      </p:sp>
      <p:sp>
        <p:nvSpPr>
          <p:cNvPr id="6" name="Footer Placeholder 5">
            <a:extLst>
              <a:ext uri="{FF2B5EF4-FFF2-40B4-BE49-F238E27FC236}">
                <a16:creationId xmlns:a16="http://schemas.microsoft.com/office/drawing/2014/main" id="{337C46C0-B0A8-4C22-9344-9D9CA0314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53D69-3997-4BC3-85D0-8BEB8E621CE8}"/>
              </a:ext>
            </a:extLst>
          </p:cNvPr>
          <p:cNvSpPr>
            <a:spLocks noGrp="1"/>
          </p:cNvSpPr>
          <p:nvPr>
            <p:ph type="sldNum" sz="quarter" idx="12"/>
          </p:nvPr>
        </p:nvSpPr>
        <p:spPr/>
        <p:txBody>
          <a:bodyPr/>
          <a:lstStyle/>
          <a:p>
            <a:fld id="{620E8894-E612-4676-8E3A-C4E174747785}" type="slidenum">
              <a:rPr lang="en-US" smtClean="0"/>
              <a:t>‹#›</a:t>
            </a:fld>
            <a:endParaRPr lang="en-US"/>
          </a:p>
        </p:txBody>
      </p:sp>
    </p:spTree>
    <p:extLst>
      <p:ext uri="{BB962C8B-B14F-4D97-AF65-F5344CB8AC3E}">
        <p14:creationId xmlns:p14="http://schemas.microsoft.com/office/powerpoint/2010/main" val="220353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AEBC5-06C0-470C-B397-A2CEE3113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52199-2813-4B7D-9174-504E2484B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0F04C-6205-488E-835F-45D6DCD23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50F9-540A-4BD6-B10B-0573D95597E9}" type="datetimeFigureOut">
              <a:rPr lang="en-US" smtClean="0"/>
              <a:t>6/23/2022</a:t>
            </a:fld>
            <a:endParaRPr lang="en-US"/>
          </a:p>
        </p:txBody>
      </p:sp>
      <p:sp>
        <p:nvSpPr>
          <p:cNvPr id="5" name="Footer Placeholder 4">
            <a:extLst>
              <a:ext uri="{FF2B5EF4-FFF2-40B4-BE49-F238E27FC236}">
                <a16:creationId xmlns:a16="http://schemas.microsoft.com/office/drawing/2014/main" id="{678D7F10-7C46-4A0C-8E24-812C24B29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EA9BC-4CF7-42B3-BB5F-40F29B1F7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E8894-E612-4676-8E3A-C4E174747785}" type="slidenum">
              <a:rPr lang="en-US" smtClean="0"/>
              <a:t>‹#›</a:t>
            </a:fld>
            <a:endParaRPr lang="en-US"/>
          </a:p>
        </p:txBody>
      </p:sp>
    </p:spTree>
    <p:extLst>
      <p:ext uri="{BB962C8B-B14F-4D97-AF65-F5344CB8AC3E}">
        <p14:creationId xmlns:p14="http://schemas.microsoft.com/office/powerpoint/2010/main" val="395225269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6/23/2022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07232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3E168-16C0-4CD4-B253-B354CF7C3A47}" type="datetimeFigureOut">
              <a:rPr lang="en-US" smtClean="0"/>
              <a:t>6/23/2022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B0FD-11AC-4FFF-A241-308B65BFCC94}" type="slidenum">
              <a:rPr lang="en-US" smtClean="0"/>
              <a:t>‹#›</a:t>
            </a:fld>
            <a:endParaRPr lang="en-US"/>
          </a:p>
        </p:txBody>
      </p:sp>
    </p:spTree>
    <p:extLst>
      <p:ext uri="{BB962C8B-B14F-4D97-AF65-F5344CB8AC3E}">
        <p14:creationId xmlns:p14="http://schemas.microsoft.com/office/powerpoint/2010/main" val="2552057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BCF7F3F6-C158-4847-B125-73ED0F310D40}"/>
              </a:ext>
            </a:extLst>
          </p:cNvPr>
          <p:cNvSpPr>
            <a:spLocks noGrp="1"/>
          </p:cNvSpPr>
          <p:nvPr>
            <p:ph type="ctrTitle"/>
          </p:nvPr>
        </p:nvSpPr>
        <p:spPr>
          <a:xfrm>
            <a:off x="755904" y="4494130"/>
            <a:ext cx="10640754" cy="775845"/>
          </a:xfrm>
        </p:spPr>
        <p:txBody>
          <a:bodyPr anchor="b">
            <a:normAutofit/>
          </a:bodyPr>
          <a:lstStyle/>
          <a:p>
            <a:r>
              <a:rPr lang="en-US" sz="2400" dirty="0">
                <a:solidFill>
                  <a:srgbClr val="FFFFFF"/>
                </a:solidFill>
              </a:rPr>
              <a:t>CTD Business Meeting</a:t>
            </a:r>
          </a:p>
        </p:txBody>
      </p:sp>
      <p:pic>
        <p:nvPicPr>
          <p:cNvPr id="16" name="Picture 15">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3" name="Subtitle 2">
            <a:extLst>
              <a:ext uri="{FF2B5EF4-FFF2-40B4-BE49-F238E27FC236}">
                <a16:creationId xmlns:a16="http://schemas.microsoft.com/office/drawing/2014/main" id="{EB02307B-0858-47B6-A5F7-A50736ABD066}"/>
              </a:ext>
            </a:extLst>
          </p:cNvPr>
          <p:cNvSpPr>
            <a:spLocks noGrp="1"/>
          </p:cNvSpPr>
          <p:nvPr>
            <p:ph type="subTitle" idx="1"/>
          </p:nvPr>
        </p:nvSpPr>
        <p:spPr>
          <a:xfrm>
            <a:off x="1514122" y="5265889"/>
            <a:ext cx="9163757" cy="450447"/>
          </a:xfrm>
        </p:spPr>
        <p:txBody>
          <a:bodyPr anchor="ctr">
            <a:normAutofit/>
          </a:bodyPr>
          <a:lstStyle/>
          <a:p>
            <a:r>
              <a:rPr lang="en-US" dirty="0">
                <a:solidFill>
                  <a:srgbClr val="FFFFFF"/>
                </a:solidFill>
              </a:rPr>
              <a:t>June 24, 2022</a:t>
            </a:r>
          </a:p>
        </p:txBody>
      </p:sp>
      <p:pic>
        <p:nvPicPr>
          <p:cNvPr id="5" name="Picture 4" descr="A person sitting in a room&#10;&#10;Description automatically generated">
            <a:extLst>
              <a:ext uri="{FF2B5EF4-FFF2-40B4-BE49-F238E27FC236}">
                <a16:creationId xmlns:a16="http://schemas.microsoft.com/office/drawing/2014/main" id="{00D9AD08-27FF-4452-9B8C-EADA84896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02" y="1112031"/>
            <a:ext cx="10590997" cy="1721037"/>
          </a:xfrm>
          <a:prstGeom prst="rect">
            <a:avLst/>
          </a:prstGeom>
        </p:spPr>
      </p:pic>
    </p:spTree>
    <p:extLst>
      <p:ext uri="{BB962C8B-B14F-4D97-AF65-F5344CB8AC3E}">
        <p14:creationId xmlns:p14="http://schemas.microsoft.com/office/powerpoint/2010/main" val="287909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6A14-8E90-4EEA-B4DB-093763A190C5}"/>
              </a:ext>
            </a:extLst>
          </p:cNvPr>
          <p:cNvSpPr>
            <a:spLocks noGrp="1"/>
          </p:cNvSpPr>
          <p:nvPr>
            <p:ph type="title"/>
          </p:nvPr>
        </p:nvSpPr>
        <p:spPr>
          <a:xfrm>
            <a:off x="1884759" y="3752850"/>
            <a:ext cx="2468166" cy="2452687"/>
          </a:xfrm>
        </p:spPr>
        <p:txBody>
          <a:bodyPr anchor="ctr">
            <a:normAutofit/>
          </a:bodyPr>
          <a:lstStyle/>
          <a:p>
            <a:r>
              <a:rPr lang="en-US" sz="3100" dirty="0"/>
              <a:t>How Did We Determine “Innovative”?</a:t>
            </a:r>
          </a:p>
        </p:txBody>
      </p:sp>
      <p:pic>
        <p:nvPicPr>
          <p:cNvPr id="1026" name="Picture 2" descr="Five Ways Sales Can Add Value - JB Sales">
            <a:extLst>
              <a:ext uri="{FF2B5EF4-FFF2-40B4-BE49-F238E27FC236}">
                <a16:creationId xmlns:a16="http://schemas.microsoft.com/office/drawing/2014/main" id="{C7575AA0-0BAA-4608-9B81-12E517A35E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82" b="31524"/>
          <a:stretch/>
        </p:blipFill>
        <p:spPr bwMode="auto">
          <a:xfrm>
            <a:off x="1524020" y="1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9B060E-260D-4C35-926B-98E9484570CA}"/>
              </a:ext>
            </a:extLst>
          </p:cNvPr>
          <p:cNvSpPr>
            <a:spLocks noGrp="1"/>
          </p:cNvSpPr>
          <p:nvPr>
            <p:ph idx="1"/>
          </p:nvPr>
        </p:nvSpPr>
        <p:spPr>
          <a:xfrm>
            <a:off x="4352926" y="3752850"/>
            <a:ext cx="5953121" cy="2785110"/>
          </a:xfrm>
        </p:spPr>
        <p:txBody>
          <a:bodyPr anchor="ctr">
            <a:noAutofit/>
          </a:bodyPr>
          <a:lstStyle/>
          <a:p>
            <a:pPr marL="0" indent="0">
              <a:buNone/>
            </a:pPr>
            <a:r>
              <a:rPr lang="en-US" sz="1600" dirty="0"/>
              <a:t>A project must demonstrate </a:t>
            </a:r>
            <a:r>
              <a:rPr lang="en-US" sz="1600" u="sng" dirty="0"/>
              <a:t>a new or improved way</a:t>
            </a:r>
            <a:r>
              <a:rPr lang="en-US" sz="1600" dirty="0"/>
              <a:t> of delivering TD services that “enhance an eligible rider’s mobility.”</a:t>
            </a:r>
          </a:p>
          <a:p>
            <a:pPr marL="0" indent="0">
              <a:buNone/>
            </a:pPr>
            <a:r>
              <a:rPr lang="en-US" sz="1600" dirty="0"/>
              <a:t>“New” can be measured by verifying that the service is not funded under the Trip &amp; Equipment (T&amp;E) Grant, such as:</a:t>
            </a:r>
          </a:p>
          <a:p>
            <a:r>
              <a:rPr lang="en-US" sz="1600" dirty="0"/>
              <a:t>Contracting with a TNC or non-traditional provider</a:t>
            </a:r>
          </a:p>
          <a:p>
            <a:r>
              <a:rPr lang="en-US" sz="1600" dirty="0"/>
              <a:t>Creating new cross-county or after-hours services, currently unavailable under local TD program.</a:t>
            </a:r>
          </a:p>
          <a:p>
            <a:pPr marL="0" indent="0">
              <a:buNone/>
            </a:pPr>
            <a:r>
              <a:rPr lang="en-US" sz="1600" dirty="0"/>
              <a:t>ISD funds </a:t>
            </a:r>
            <a:r>
              <a:rPr lang="en-US" sz="1600" u="sng" dirty="0"/>
              <a:t>shall NOT supplant</a:t>
            </a:r>
            <a:r>
              <a:rPr lang="en-US" sz="1600" dirty="0"/>
              <a:t> existing T&amp;E Grant: simply providing more trips is </a:t>
            </a:r>
            <a:r>
              <a:rPr lang="en-US" sz="1600" i="1" dirty="0"/>
              <a:t>not</a:t>
            </a:r>
            <a:r>
              <a:rPr lang="en-US" sz="1600" dirty="0"/>
              <a:t> “innovative”. </a:t>
            </a:r>
          </a:p>
          <a:p>
            <a:pPr marL="0" indent="0">
              <a:buNone/>
            </a:pPr>
            <a:r>
              <a:rPr lang="en-US" sz="1600" dirty="0"/>
              <a:t>“Improved” can include targeting an underserved population, enhancing on-time performance, increasing access to fixed route.</a:t>
            </a:r>
          </a:p>
        </p:txBody>
      </p:sp>
    </p:spTree>
    <p:extLst>
      <p:ext uri="{BB962C8B-B14F-4D97-AF65-F5344CB8AC3E}">
        <p14:creationId xmlns:p14="http://schemas.microsoft.com/office/powerpoint/2010/main" val="343991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B3CF-94BD-2782-B073-CA54905CDC36}"/>
              </a:ext>
            </a:extLst>
          </p:cNvPr>
          <p:cNvSpPr>
            <a:spLocks noGrp="1"/>
          </p:cNvSpPr>
          <p:nvPr>
            <p:ph type="title"/>
          </p:nvPr>
        </p:nvSpPr>
        <p:spPr>
          <a:xfrm>
            <a:off x="2152650" y="136527"/>
            <a:ext cx="7886700" cy="1325563"/>
          </a:xfrm>
        </p:spPr>
        <p:txBody>
          <a:bodyPr/>
          <a:lstStyle/>
          <a:p>
            <a:pPr algn="ctr"/>
            <a:r>
              <a:rPr lang="en-US" dirty="0"/>
              <a:t>Recommended Projects</a:t>
            </a:r>
          </a:p>
        </p:txBody>
      </p:sp>
      <p:graphicFrame>
        <p:nvGraphicFramePr>
          <p:cNvPr id="6" name="Table 3">
            <a:extLst>
              <a:ext uri="{FF2B5EF4-FFF2-40B4-BE49-F238E27FC236}">
                <a16:creationId xmlns:a16="http://schemas.microsoft.com/office/drawing/2014/main" id="{8B05947F-4532-A7A1-DA62-465B277EA7A0}"/>
              </a:ext>
            </a:extLst>
          </p:cNvPr>
          <p:cNvGraphicFramePr>
            <a:graphicFrameLocks noGrp="1"/>
          </p:cNvGraphicFramePr>
          <p:nvPr/>
        </p:nvGraphicFramePr>
        <p:xfrm>
          <a:off x="1852612" y="1635558"/>
          <a:ext cx="8486775" cy="4681422"/>
        </p:xfrm>
        <a:graphic>
          <a:graphicData uri="http://schemas.openxmlformats.org/drawingml/2006/table">
            <a:tbl>
              <a:tblPr firstRow="1" bandRow="1">
                <a:tableStyleId>{327F97BB-C833-4FB7-BDE5-3F7075034690}</a:tableStyleId>
              </a:tblPr>
              <a:tblGrid>
                <a:gridCol w="2876406">
                  <a:extLst>
                    <a:ext uri="{9D8B030D-6E8A-4147-A177-3AD203B41FA5}">
                      <a16:colId xmlns:a16="http://schemas.microsoft.com/office/drawing/2014/main" val="3905899413"/>
                    </a:ext>
                  </a:extLst>
                </a:gridCol>
                <a:gridCol w="3543444">
                  <a:extLst>
                    <a:ext uri="{9D8B030D-6E8A-4147-A177-3AD203B41FA5}">
                      <a16:colId xmlns:a16="http://schemas.microsoft.com/office/drawing/2014/main" val="3773844253"/>
                    </a:ext>
                  </a:extLst>
                </a:gridCol>
                <a:gridCol w="2066925">
                  <a:extLst>
                    <a:ext uri="{9D8B030D-6E8A-4147-A177-3AD203B41FA5}">
                      <a16:colId xmlns:a16="http://schemas.microsoft.com/office/drawing/2014/main" val="2621756337"/>
                    </a:ext>
                  </a:extLst>
                </a:gridCol>
              </a:tblGrid>
              <a:tr h="335599">
                <a:tc>
                  <a:txBody>
                    <a:bodyPr/>
                    <a:lstStyle/>
                    <a:p>
                      <a:pPr algn="ctr"/>
                      <a:r>
                        <a:rPr lang="en-US" b="1" dirty="0"/>
                        <a:t>County</a:t>
                      </a:r>
                    </a:p>
                  </a:txBody>
                  <a:tcPr/>
                </a:tc>
                <a:tc>
                  <a:txBody>
                    <a:bodyPr/>
                    <a:lstStyle/>
                    <a:p>
                      <a:pPr algn="ctr"/>
                      <a:r>
                        <a:rPr lang="en-US" dirty="0"/>
                        <a:t>Project</a:t>
                      </a:r>
                    </a:p>
                  </a:txBody>
                  <a:tcPr/>
                </a:tc>
                <a:tc>
                  <a:txBody>
                    <a:bodyPr/>
                    <a:lstStyle>
                      <a:lvl1pPr marL="0" algn="l" defTabSz="914400" rtl="0" eaLnBrk="1" latinLnBrk="0" hangingPunct="1">
                        <a:defRPr sz="1800" b="1" kern="1200">
                          <a:solidFill>
                            <a:schemeClr val="lt1"/>
                          </a:solidFill>
                          <a:latin typeface="Franklin Gothic Book" panose="020F0502020204030204"/>
                        </a:defRPr>
                      </a:lvl1pPr>
                      <a:lvl2pPr marL="457200" algn="l" defTabSz="914400" rtl="0" eaLnBrk="1" latinLnBrk="0" hangingPunct="1">
                        <a:defRPr sz="1800" b="1" kern="1200">
                          <a:solidFill>
                            <a:schemeClr val="lt1"/>
                          </a:solidFill>
                          <a:latin typeface="Franklin Gothic Book" panose="020F0502020204030204"/>
                        </a:defRPr>
                      </a:lvl2pPr>
                      <a:lvl3pPr marL="914400" algn="l" defTabSz="914400" rtl="0" eaLnBrk="1" latinLnBrk="0" hangingPunct="1">
                        <a:defRPr sz="1800" b="1" kern="1200">
                          <a:solidFill>
                            <a:schemeClr val="lt1"/>
                          </a:solidFill>
                          <a:latin typeface="Franklin Gothic Book" panose="020F0502020204030204"/>
                        </a:defRPr>
                      </a:lvl3pPr>
                      <a:lvl4pPr marL="1371600" algn="l" defTabSz="914400" rtl="0" eaLnBrk="1" latinLnBrk="0" hangingPunct="1">
                        <a:defRPr sz="1800" b="1" kern="1200">
                          <a:solidFill>
                            <a:schemeClr val="lt1"/>
                          </a:solidFill>
                          <a:latin typeface="Franklin Gothic Book" panose="020F0502020204030204"/>
                        </a:defRPr>
                      </a:lvl4pPr>
                      <a:lvl5pPr marL="1828800" algn="l" defTabSz="914400" rtl="0" eaLnBrk="1" latinLnBrk="0" hangingPunct="1">
                        <a:defRPr sz="1800" b="1" kern="1200">
                          <a:solidFill>
                            <a:schemeClr val="lt1"/>
                          </a:solidFill>
                          <a:latin typeface="Franklin Gothic Book" panose="020F0502020204030204"/>
                        </a:defRPr>
                      </a:lvl5pPr>
                      <a:lvl6pPr marL="2286000" algn="l" defTabSz="914400" rtl="0" eaLnBrk="1" latinLnBrk="0" hangingPunct="1">
                        <a:defRPr sz="1800" b="1" kern="1200">
                          <a:solidFill>
                            <a:schemeClr val="lt1"/>
                          </a:solidFill>
                          <a:latin typeface="Franklin Gothic Book" panose="020F0502020204030204"/>
                        </a:defRPr>
                      </a:lvl6pPr>
                      <a:lvl7pPr marL="2743200" algn="l" defTabSz="914400" rtl="0" eaLnBrk="1" latinLnBrk="0" hangingPunct="1">
                        <a:defRPr sz="1800" b="1" kern="1200">
                          <a:solidFill>
                            <a:schemeClr val="lt1"/>
                          </a:solidFill>
                          <a:latin typeface="Franklin Gothic Book" panose="020F0502020204030204"/>
                        </a:defRPr>
                      </a:lvl7pPr>
                      <a:lvl8pPr marL="3200400" algn="l" defTabSz="914400" rtl="0" eaLnBrk="1" latinLnBrk="0" hangingPunct="1">
                        <a:defRPr sz="1800" b="1" kern="1200">
                          <a:solidFill>
                            <a:schemeClr val="lt1"/>
                          </a:solidFill>
                          <a:latin typeface="Franklin Gothic Book" panose="020F0502020204030204"/>
                        </a:defRPr>
                      </a:lvl8pPr>
                      <a:lvl9pPr marL="3657600" algn="l" defTabSz="914400" rtl="0" eaLnBrk="1" latinLnBrk="0" hangingPunct="1">
                        <a:defRPr sz="1800" b="1" kern="1200">
                          <a:solidFill>
                            <a:schemeClr val="lt1"/>
                          </a:solidFill>
                          <a:latin typeface="Franklin Gothic Book" panose="020F0502020204030204"/>
                        </a:defRPr>
                      </a:lvl9pPr>
                    </a:lstStyle>
                    <a:p>
                      <a:pPr algn="ctr"/>
                      <a:r>
                        <a:rPr lang="en-US" dirty="0"/>
                        <a:t>Funding Request</a:t>
                      </a:r>
                    </a:p>
                  </a:txBody>
                  <a:tcPr/>
                </a:tc>
                <a:extLst>
                  <a:ext uri="{0D108BD9-81ED-4DB2-BD59-A6C34878D82A}">
                    <a16:rowId xmlns:a16="http://schemas.microsoft.com/office/drawing/2014/main" val="362565180"/>
                  </a:ext>
                </a:extLst>
              </a:tr>
              <a:tr h="446607">
                <a:tc>
                  <a:txBody>
                    <a:bodyPr/>
                    <a:lstStyle/>
                    <a:p>
                      <a:pPr algn="ctr"/>
                      <a:r>
                        <a:rPr lang="en-US" b="1" dirty="0"/>
                        <a:t>Bay</a:t>
                      </a:r>
                    </a:p>
                  </a:txBody>
                  <a:tcPr/>
                </a:tc>
                <a:tc>
                  <a:txBody>
                    <a:bodyPr/>
                    <a:lstStyle/>
                    <a:p>
                      <a:pPr algn="ctr"/>
                      <a:r>
                        <a:rPr lang="en-US" dirty="0"/>
                        <a:t>Corridor Connector</a:t>
                      </a:r>
                    </a:p>
                  </a:txBody>
                  <a:tcPr/>
                </a:tc>
                <a:tc>
                  <a:txBody>
                    <a:bodyPr/>
                    <a:lstStyle>
                      <a:lvl1pPr marL="0" algn="l" defTabSz="914400" rtl="0" eaLnBrk="1" latinLnBrk="0" hangingPunct="1">
                        <a:defRPr sz="1800" kern="1200">
                          <a:solidFill>
                            <a:schemeClr val="dk1"/>
                          </a:solidFill>
                          <a:latin typeface="Franklin Gothic Book" panose="020F0502020204030204"/>
                        </a:defRPr>
                      </a:lvl1pPr>
                      <a:lvl2pPr marL="457200" algn="l" defTabSz="914400" rtl="0" eaLnBrk="1" latinLnBrk="0" hangingPunct="1">
                        <a:defRPr sz="1800" kern="1200">
                          <a:solidFill>
                            <a:schemeClr val="dk1"/>
                          </a:solidFill>
                          <a:latin typeface="Franklin Gothic Book" panose="020F0502020204030204"/>
                        </a:defRPr>
                      </a:lvl2pPr>
                      <a:lvl3pPr marL="914400" algn="l" defTabSz="914400" rtl="0" eaLnBrk="1" latinLnBrk="0" hangingPunct="1">
                        <a:defRPr sz="1800" kern="1200">
                          <a:solidFill>
                            <a:schemeClr val="dk1"/>
                          </a:solidFill>
                          <a:latin typeface="Franklin Gothic Book" panose="020F0502020204030204"/>
                        </a:defRPr>
                      </a:lvl3pPr>
                      <a:lvl4pPr marL="1371600" algn="l" defTabSz="914400" rtl="0" eaLnBrk="1" latinLnBrk="0" hangingPunct="1">
                        <a:defRPr sz="1800" kern="1200">
                          <a:solidFill>
                            <a:schemeClr val="dk1"/>
                          </a:solidFill>
                          <a:latin typeface="Franklin Gothic Book" panose="020F0502020204030204"/>
                        </a:defRPr>
                      </a:lvl4pPr>
                      <a:lvl5pPr marL="1828800" algn="l" defTabSz="914400" rtl="0" eaLnBrk="1" latinLnBrk="0" hangingPunct="1">
                        <a:defRPr sz="1800" kern="1200">
                          <a:solidFill>
                            <a:schemeClr val="dk1"/>
                          </a:solidFill>
                          <a:latin typeface="Franklin Gothic Book" panose="020F0502020204030204"/>
                        </a:defRPr>
                      </a:lvl5pPr>
                      <a:lvl6pPr marL="2286000" algn="l" defTabSz="914400" rtl="0" eaLnBrk="1" latinLnBrk="0" hangingPunct="1">
                        <a:defRPr sz="1800" kern="1200">
                          <a:solidFill>
                            <a:schemeClr val="dk1"/>
                          </a:solidFill>
                          <a:latin typeface="Franklin Gothic Book" panose="020F0502020204030204"/>
                        </a:defRPr>
                      </a:lvl6pPr>
                      <a:lvl7pPr marL="2743200" algn="l" defTabSz="914400" rtl="0" eaLnBrk="1" latinLnBrk="0" hangingPunct="1">
                        <a:defRPr sz="1800" kern="1200">
                          <a:solidFill>
                            <a:schemeClr val="dk1"/>
                          </a:solidFill>
                          <a:latin typeface="Franklin Gothic Book" panose="020F0502020204030204"/>
                        </a:defRPr>
                      </a:lvl7pPr>
                      <a:lvl8pPr marL="3200400" algn="l" defTabSz="914400" rtl="0" eaLnBrk="1" latinLnBrk="0" hangingPunct="1">
                        <a:defRPr sz="1800" kern="1200">
                          <a:solidFill>
                            <a:schemeClr val="dk1"/>
                          </a:solidFill>
                          <a:latin typeface="Franklin Gothic Book" panose="020F0502020204030204"/>
                        </a:defRPr>
                      </a:lvl8pPr>
                      <a:lvl9pPr marL="3657600" algn="l" defTabSz="914400" rtl="0" eaLnBrk="1" latinLnBrk="0" hangingPunct="1">
                        <a:defRPr sz="1800" kern="1200">
                          <a:solidFill>
                            <a:schemeClr val="dk1"/>
                          </a:solidFill>
                          <a:latin typeface="Franklin Gothic Book" panose="020F0502020204030204"/>
                        </a:defRPr>
                      </a:lvl9pPr>
                    </a:lstStyle>
                    <a:p>
                      <a:pPr algn="ctr"/>
                      <a:r>
                        <a:rPr lang="en-US" dirty="0">
                          <a:solidFill>
                            <a:schemeClr val="tx1"/>
                          </a:solidFill>
                        </a:rPr>
                        <a:t>$286,074</a:t>
                      </a:r>
                    </a:p>
                  </a:txBody>
                  <a:tcPr/>
                </a:tc>
                <a:extLst>
                  <a:ext uri="{0D108BD9-81ED-4DB2-BD59-A6C34878D82A}">
                    <a16:rowId xmlns:a16="http://schemas.microsoft.com/office/drawing/2014/main" val="2720960445"/>
                  </a:ext>
                </a:extLst>
              </a:tr>
              <a:tr h="381000">
                <a:tc>
                  <a:txBody>
                    <a:bodyPr/>
                    <a:lstStyle/>
                    <a:p>
                      <a:pPr algn="ctr"/>
                      <a:r>
                        <a:rPr lang="en-US" b="1" dirty="0"/>
                        <a:t>Hernando</a:t>
                      </a:r>
                    </a:p>
                  </a:txBody>
                  <a:tcPr/>
                </a:tc>
                <a:tc>
                  <a:txBody>
                    <a:bodyPr/>
                    <a:lstStyle/>
                    <a:p>
                      <a:pPr algn="ctr"/>
                      <a:r>
                        <a:rPr lang="en-US" dirty="0"/>
                        <a:t>Veterans Service/Connector</a:t>
                      </a:r>
                    </a:p>
                  </a:txBody>
                  <a:tcPr/>
                </a:tc>
                <a:tc>
                  <a:txBody>
                    <a:bodyPr/>
                    <a:lstStyle/>
                    <a:p>
                      <a:pPr algn="ctr"/>
                      <a:r>
                        <a:rPr lang="en-US" dirty="0">
                          <a:solidFill>
                            <a:schemeClr val="tx1"/>
                          </a:solidFill>
                        </a:rPr>
                        <a:t>$135,000</a:t>
                      </a:r>
                    </a:p>
                  </a:txBody>
                  <a:tcPr/>
                </a:tc>
                <a:extLst>
                  <a:ext uri="{0D108BD9-81ED-4DB2-BD59-A6C34878D82A}">
                    <a16:rowId xmlns:a16="http://schemas.microsoft.com/office/drawing/2014/main" val="3985553306"/>
                  </a:ext>
                </a:extLst>
              </a:tr>
              <a:tr h="381000">
                <a:tc>
                  <a:txBody>
                    <a:bodyPr/>
                    <a:lstStyle/>
                    <a:p>
                      <a:pPr algn="ctr"/>
                      <a:r>
                        <a:rPr lang="en-US" b="1" dirty="0"/>
                        <a:t>Indian River/St. Lucie</a:t>
                      </a:r>
                    </a:p>
                  </a:txBody>
                  <a:tcPr/>
                </a:tc>
                <a:tc>
                  <a:txBody>
                    <a:bodyPr/>
                    <a:lstStyle/>
                    <a:p>
                      <a:pPr algn="ctr"/>
                      <a:r>
                        <a:rPr lang="en-US" dirty="0"/>
                        <a:t>Advantage Ride Program</a:t>
                      </a:r>
                    </a:p>
                  </a:txBody>
                  <a:tcPr/>
                </a:tc>
                <a:tc>
                  <a:txBody>
                    <a:bodyPr/>
                    <a:lstStyle/>
                    <a:p>
                      <a:pPr algn="ctr"/>
                      <a:r>
                        <a:rPr lang="en-US" dirty="0">
                          <a:solidFill>
                            <a:schemeClr val="tx1"/>
                          </a:solidFill>
                        </a:rPr>
                        <a:t>$1,350,000</a:t>
                      </a:r>
                    </a:p>
                  </a:txBody>
                  <a:tcPr/>
                </a:tc>
                <a:extLst>
                  <a:ext uri="{0D108BD9-81ED-4DB2-BD59-A6C34878D82A}">
                    <a16:rowId xmlns:a16="http://schemas.microsoft.com/office/drawing/2014/main" val="3311450559"/>
                  </a:ext>
                </a:extLst>
              </a:tr>
              <a:tr h="381000">
                <a:tc>
                  <a:txBody>
                    <a:bodyPr/>
                    <a:lstStyle/>
                    <a:p>
                      <a:pPr algn="ctr"/>
                      <a:r>
                        <a:rPr lang="en-US" b="1" dirty="0"/>
                        <a:t>Leon</a:t>
                      </a:r>
                    </a:p>
                  </a:txBody>
                  <a:tcPr/>
                </a:tc>
                <a:tc>
                  <a:txBody>
                    <a:bodyPr/>
                    <a:lstStyle/>
                    <a:p>
                      <a:pPr algn="ctr"/>
                      <a:r>
                        <a:rPr lang="en-US" dirty="0"/>
                        <a:t>TNC Pilot Project</a:t>
                      </a:r>
                    </a:p>
                  </a:txBody>
                  <a:tcPr/>
                </a:tc>
                <a:tc>
                  <a:txBody>
                    <a:bodyPr/>
                    <a:lstStyle/>
                    <a:p>
                      <a:pPr algn="ctr"/>
                      <a:r>
                        <a:rPr lang="en-US" dirty="0">
                          <a:solidFill>
                            <a:schemeClr val="tx1"/>
                          </a:solidFill>
                        </a:rPr>
                        <a:t>$252,298</a:t>
                      </a:r>
                    </a:p>
                  </a:txBody>
                  <a:tcPr/>
                </a:tc>
                <a:extLst>
                  <a:ext uri="{0D108BD9-81ED-4DB2-BD59-A6C34878D82A}">
                    <a16:rowId xmlns:a16="http://schemas.microsoft.com/office/drawing/2014/main" val="3273477746"/>
                  </a:ext>
                </a:extLst>
              </a:tr>
              <a:tr h="381000">
                <a:tc>
                  <a:txBody>
                    <a:bodyPr/>
                    <a:lstStyle/>
                    <a:p>
                      <a:pPr algn="ctr"/>
                      <a:r>
                        <a:rPr lang="en-US" b="1" dirty="0"/>
                        <a:t>Martin</a:t>
                      </a:r>
                    </a:p>
                  </a:txBody>
                  <a:tcPr/>
                </a:tc>
                <a:tc>
                  <a:txBody>
                    <a:bodyPr/>
                    <a:lstStyle/>
                    <a:p>
                      <a:pPr algn="ctr"/>
                      <a:r>
                        <a:rPr lang="en-US" dirty="0"/>
                        <a:t>Dialysis Patient Access Project</a:t>
                      </a:r>
                    </a:p>
                  </a:txBody>
                  <a:tcPr/>
                </a:tc>
                <a:tc>
                  <a:txBody>
                    <a:bodyPr/>
                    <a:lstStyle/>
                    <a:p>
                      <a:pPr algn="ctr"/>
                      <a:r>
                        <a:rPr lang="en-US" dirty="0">
                          <a:solidFill>
                            <a:schemeClr val="tx1"/>
                          </a:solidFill>
                        </a:rPr>
                        <a:t>$675,000</a:t>
                      </a:r>
                    </a:p>
                  </a:txBody>
                  <a:tcPr/>
                </a:tc>
                <a:extLst>
                  <a:ext uri="{0D108BD9-81ED-4DB2-BD59-A6C34878D82A}">
                    <a16:rowId xmlns:a16="http://schemas.microsoft.com/office/drawing/2014/main" val="2510763434"/>
                  </a:ext>
                </a:extLst>
              </a:tr>
              <a:tr h="381000">
                <a:tc>
                  <a:txBody>
                    <a:bodyPr/>
                    <a:lstStyle/>
                    <a:p>
                      <a:pPr algn="ctr"/>
                      <a:r>
                        <a:rPr lang="en-US" b="1" dirty="0"/>
                        <a:t>Monroe</a:t>
                      </a:r>
                    </a:p>
                  </a:txBody>
                  <a:tcPr/>
                </a:tc>
                <a:tc>
                  <a:txBody>
                    <a:bodyPr/>
                    <a:lstStyle/>
                    <a:p>
                      <a:pPr algn="ctr"/>
                      <a:r>
                        <a:rPr lang="en-US" dirty="0"/>
                        <a:t>Extension of Miami-Dade Service</a:t>
                      </a:r>
                    </a:p>
                  </a:txBody>
                  <a:tcPr/>
                </a:tc>
                <a:tc>
                  <a:txBody>
                    <a:bodyPr/>
                    <a:lstStyle>
                      <a:lvl1pPr marL="0" algn="l" defTabSz="914400" rtl="0" eaLnBrk="1" latinLnBrk="0" hangingPunct="1">
                        <a:defRPr sz="1800" kern="1200">
                          <a:solidFill>
                            <a:schemeClr val="dk1"/>
                          </a:solidFill>
                          <a:latin typeface="Franklin Gothic Book" panose="020F0502020204030204"/>
                        </a:defRPr>
                      </a:lvl1pPr>
                      <a:lvl2pPr marL="457200" algn="l" defTabSz="914400" rtl="0" eaLnBrk="1" latinLnBrk="0" hangingPunct="1">
                        <a:defRPr sz="1800" kern="1200">
                          <a:solidFill>
                            <a:schemeClr val="dk1"/>
                          </a:solidFill>
                          <a:latin typeface="Franklin Gothic Book" panose="020F0502020204030204"/>
                        </a:defRPr>
                      </a:lvl2pPr>
                      <a:lvl3pPr marL="914400" algn="l" defTabSz="914400" rtl="0" eaLnBrk="1" latinLnBrk="0" hangingPunct="1">
                        <a:defRPr sz="1800" kern="1200">
                          <a:solidFill>
                            <a:schemeClr val="dk1"/>
                          </a:solidFill>
                          <a:latin typeface="Franklin Gothic Book" panose="020F0502020204030204"/>
                        </a:defRPr>
                      </a:lvl3pPr>
                      <a:lvl4pPr marL="1371600" algn="l" defTabSz="914400" rtl="0" eaLnBrk="1" latinLnBrk="0" hangingPunct="1">
                        <a:defRPr sz="1800" kern="1200">
                          <a:solidFill>
                            <a:schemeClr val="dk1"/>
                          </a:solidFill>
                          <a:latin typeface="Franklin Gothic Book" panose="020F0502020204030204"/>
                        </a:defRPr>
                      </a:lvl4pPr>
                      <a:lvl5pPr marL="1828800" algn="l" defTabSz="914400" rtl="0" eaLnBrk="1" latinLnBrk="0" hangingPunct="1">
                        <a:defRPr sz="1800" kern="1200">
                          <a:solidFill>
                            <a:schemeClr val="dk1"/>
                          </a:solidFill>
                          <a:latin typeface="Franklin Gothic Book" panose="020F0502020204030204"/>
                        </a:defRPr>
                      </a:lvl5pPr>
                      <a:lvl6pPr marL="2286000" algn="l" defTabSz="914400" rtl="0" eaLnBrk="1" latinLnBrk="0" hangingPunct="1">
                        <a:defRPr sz="1800" kern="1200">
                          <a:solidFill>
                            <a:schemeClr val="dk1"/>
                          </a:solidFill>
                          <a:latin typeface="Franklin Gothic Book" panose="020F0502020204030204"/>
                        </a:defRPr>
                      </a:lvl6pPr>
                      <a:lvl7pPr marL="2743200" algn="l" defTabSz="914400" rtl="0" eaLnBrk="1" latinLnBrk="0" hangingPunct="1">
                        <a:defRPr sz="1800" kern="1200">
                          <a:solidFill>
                            <a:schemeClr val="dk1"/>
                          </a:solidFill>
                          <a:latin typeface="Franklin Gothic Book" panose="020F0502020204030204"/>
                        </a:defRPr>
                      </a:lvl7pPr>
                      <a:lvl8pPr marL="3200400" algn="l" defTabSz="914400" rtl="0" eaLnBrk="1" latinLnBrk="0" hangingPunct="1">
                        <a:defRPr sz="1800" kern="1200">
                          <a:solidFill>
                            <a:schemeClr val="dk1"/>
                          </a:solidFill>
                          <a:latin typeface="Franklin Gothic Book" panose="020F0502020204030204"/>
                        </a:defRPr>
                      </a:lvl8pPr>
                      <a:lvl9pPr marL="3657600" algn="l" defTabSz="914400" rtl="0" eaLnBrk="1" latinLnBrk="0" hangingPunct="1">
                        <a:defRPr sz="1800" kern="1200">
                          <a:solidFill>
                            <a:schemeClr val="dk1"/>
                          </a:solidFill>
                          <a:latin typeface="Franklin Gothic Book" panose="020F0502020204030204"/>
                        </a:defRPr>
                      </a:lvl9pPr>
                    </a:lstStyle>
                    <a:p>
                      <a:pPr algn="ctr"/>
                      <a:r>
                        <a:rPr lang="en-US" dirty="0">
                          <a:solidFill>
                            <a:schemeClr val="tx1"/>
                          </a:solidFill>
                        </a:rPr>
                        <a:t>$93,870 </a:t>
                      </a:r>
                    </a:p>
                  </a:txBody>
                  <a:tcPr/>
                </a:tc>
                <a:extLst>
                  <a:ext uri="{0D108BD9-81ED-4DB2-BD59-A6C34878D82A}">
                    <a16:rowId xmlns:a16="http://schemas.microsoft.com/office/drawing/2014/main" val="1668670764"/>
                  </a:ext>
                </a:extLst>
              </a:tr>
              <a:tr h="381000">
                <a:tc>
                  <a:txBody>
                    <a:bodyPr/>
                    <a:lstStyle/>
                    <a:p>
                      <a:pPr algn="ctr"/>
                      <a:r>
                        <a:rPr lang="en-US" b="1" dirty="0"/>
                        <a:t>Pinellas/Hillsborough/Pasco</a:t>
                      </a:r>
                    </a:p>
                  </a:txBody>
                  <a:tcPr/>
                </a:tc>
                <a:tc>
                  <a:txBody>
                    <a:bodyPr/>
                    <a:lstStyle/>
                    <a:p>
                      <a:pPr algn="ctr"/>
                      <a:r>
                        <a:rPr lang="en-US" dirty="0"/>
                        <a:t>Regional Pilot/Weekend, After-Hours, Same-Day On-Demand</a:t>
                      </a:r>
                    </a:p>
                  </a:txBody>
                  <a:tcPr/>
                </a:tc>
                <a:tc>
                  <a:txBody>
                    <a:bodyPr/>
                    <a:lstStyle/>
                    <a:p>
                      <a:pPr algn="ctr"/>
                      <a:r>
                        <a:rPr lang="en-US" dirty="0">
                          <a:solidFill>
                            <a:schemeClr val="tx1"/>
                          </a:solidFill>
                        </a:rPr>
                        <a:t>$1,343,610</a:t>
                      </a:r>
                    </a:p>
                  </a:txBody>
                  <a:tcPr/>
                </a:tc>
                <a:extLst>
                  <a:ext uri="{0D108BD9-81ED-4DB2-BD59-A6C34878D82A}">
                    <a16:rowId xmlns:a16="http://schemas.microsoft.com/office/drawing/2014/main" val="3082254350"/>
                  </a:ext>
                </a:extLst>
              </a:tr>
              <a:tr h="381000">
                <a:tc>
                  <a:txBody>
                    <a:bodyPr/>
                    <a:lstStyle/>
                    <a:p>
                      <a:pPr algn="ctr"/>
                      <a:r>
                        <a:rPr lang="en-US" b="1" dirty="0"/>
                        <a:t>Wakulla/Leon</a:t>
                      </a:r>
                    </a:p>
                  </a:txBody>
                  <a:tcPr/>
                </a:tc>
                <a:tc>
                  <a:txBody>
                    <a:bodyPr/>
                    <a:lstStyle/>
                    <a:p>
                      <a:pPr algn="ctr"/>
                      <a:r>
                        <a:rPr lang="en-US" dirty="0" err="1"/>
                        <a:t>iEnable</a:t>
                      </a:r>
                      <a:r>
                        <a:rPr lang="en-US" dirty="0"/>
                        <a:t> On-Demand Pilot</a:t>
                      </a:r>
                    </a:p>
                  </a:txBody>
                  <a:tcPr/>
                </a:tc>
                <a:tc>
                  <a:txBody>
                    <a:bodyPr/>
                    <a:lstStyle/>
                    <a:p>
                      <a:pPr algn="ctr"/>
                      <a:r>
                        <a:rPr lang="en-US" dirty="0">
                          <a:solidFill>
                            <a:schemeClr val="tx1"/>
                          </a:solidFill>
                        </a:rPr>
                        <a:t>$1,015,951</a:t>
                      </a:r>
                    </a:p>
                  </a:txBody>
                  <a:tcPr/>
                </a:tc>
                <a:extLst>
                  <a:ext uri="{0D108BD9-81ED-4DB2-BD59-A6C34878D82A}">
                    <a16:rowId xmlns:a16="http://schemas.microsoft.com/office/drawing/2014/main" val="1007007397"/>
                  </a:ext>
                </a:extLst>
              </a:tr>
              <a:tr h="409575">
                <a:tc gridSpan="2">
                  <a:txBody>
                    <a:bodyPr/>
                    <a:lstStyle/>
                    <a:p>
                      <a:pPr algn="ctr"/>
                      <a:r>
                        <a:rPr lang="en-US" b="1" dirty="0">
                          <a:solidFill>
                            <a:schemeClr val="tx1"/>
                          </a:solidFill>
                        </a:rPr>
                        <a:t>TOTAL Funding Request</a:t>
                      </a:r>
                    </a:p>
                  </a:txBody>
                  <a:tcPr/>
                </a:tc>
                <a:tc hMerge="1">
                  <a:txBody>
                    <a:bodyPr/>
                    <a:lstStyle/>
                    <a:p>
                      <a:pPr algn="ctr"/>
                      <a:endParaRPr lang="en-US" dirty="0"/>
                    </a:p>
                  </a:txBody>
                  <a:tcPr/>
                </a:tc>
                <a:tc>
                  <a:txBody>
                    <a:bodyPr/>
                    <a:lstStyle/>
                    <a:p>
                      <a:pPr algn="ctr"/>
                      <a:r>
                        <a:rPr lang="en-US" b="1" dirty="0">
                          <a:solidFill>
                            <a:schemeClr val="tx1"/>
                          </a:solidFill>
                        </a:rPr>
                        <a:t>$5,151,803</a:t>
                      </a:r>
                    </a:p>
                  </a:txBody>
                  <a:tcPr/>
                </a:tc>
                <a:extLst>
                  <a:ext uri="{0D108BD9-81ED-4DB2-BD59-A6C34878D82A}">
                    <a16:rowId xmlns:a16="http://schemas.microsoft.com/office/drawing/2014/main" val="129471066"/>
                  </a:ext>
                </a:extLst>
              </a:tr>
              <a:tr h="533400">
                <a:tc gridSpan="2">
                  <a:txBody>
                    <a:bodyPr/>
                    <a:lstStyle/>
                    <a:p>
                      <a:pPr algn="ctr"/>
                      <a:r>
                        <a:rPr lang="en-US" b="1" dirty="0">
                          <a:solidFill>
                            <a:schemeClr val="tx1"/>
                          </a:solidFill>
                        </a:rPr>
                        <a:t>Remaining Balance</a:t>
                      </a:r>
                    </a:p>
                  </a:txBody>
                  <a:tcPr/>
                </a:tc>
                <a:tc hMerge="1">
                  <a:txBody>
                    <a:bodyPr/>
                    <a:lstStyle/>
                    <a:p>
                      <a:pPr algn="ctr"/>
                      <a:endParaRPr lang="en-US" dirty="0"/>
                    </a:p>
                  </a:txBody>
                  <a:tcPr/>
                </a:tc>
                <a:tc>
                  <a:txBody>
                    <a:bodyPr/>
                    <a:lstStyle/>
                    <a:p>
                      <a:pPr algn="ctr"/>
                      <a:r>
                        <a:rPr lang="en-US" b="1" dirty="0">
                          <a:solidFill>
                            <a:srgbClr val="C00000"/>
                          </a:solidFill>
                        </a:rPr>
                        <a:t>-$1,151,803</a:t>
                      </a:r>
                    </a:p>
                  </a:txBody>
                  <a:tcPr/>
                </a:tc>
                <a:extLst>
                  <a:ext uri="{0D108BD9-81ED-4DB2-BD59-A6C34878D82A}">
                    <a16:rowId xmlns:a16="http://schemas.microsoft.com/office/drawing/2014/main" val="1687536950"/>
                  </a:ext>
                </a:extLst>
              </a:tr>
            </a:tbl>
          </a:graphicData>
        </a:graphic>
      </p:graphicFrame>
    </p:spTree>
    <p:extLst>
      <p:ext uri="{BB962C8B-B14F-4D97-AF65-F5344CB8AC3E}">
        <p14:creationId xmlns:p14="http://schemas.microsoft.com/office/powerpoint/2010/main" val="196217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B3CF-94BD-2782-B073-CA54905CDC36}"/>
              </a:ext>
            </a:extLst>
          </p:cNvPr>
          <p:cNvSpPr>
            <a:spLocks noGrp="1"/>
          </p:cNvSpPr>
          <p:nvPr>
            <p:ph type="title"/>
          </p:nvPr>
        </p:nvSpPr>
        <p:spPr>
          <a:xfrm>
            <a:off x="2152650" y="136527"/>
            <a:ext cx="7886700" cy="1325563"/>
          </a:xfrm>
        </p:spPr>
        <p:txBody>
          <a:bodyPr/>
          <a:lstStyle/>
          <a:p>
            <a:pPr algn="ctr"/>
            <a:r>
              <a:rPr lang="en-US" dirty="0"/>
              <a:t>Adjustment Recommendation</a:t>
            </a:r>
          </a:p>
        </p:txBody>
      </p:sp>
      <p:graphicFrame>
        <p:nvGraphicFramePr>
          <p:cNvPr id="6" name="Table 3">
            <a:extLst>
              <a:ext uri="{FF2B5EF4-FFF2-40B4-BE49-F238E27FC236}">
                <a16:creationId xmlns:a16="http://schemas.microsoft.com/office/drawing/2014/main" id="{8B05947F-4532-A7A1-DA62-465B277EA7A0}"/>
              </a:ext>
            </a:extLst>
          </p:cNvPr>
          <p:cNvGraphicFramePr>
            <a:graphicFrameLocks noGrp="1"/>
          </p:cNvGraphicFramePr>
          <p:nvPr/>
        </p:nvGraphicFramePr>
        <p:xfrm>
          <a:off x="1173019" y="1200294"/>
          <a:ext cx="9125526" cy="3108960"/>
        </p:xfrm>
        <a:graphic>
          <a:graphicData uri="http://schemas.openxmlformats.org/drawingml/2006/table">
            <a:tbl>
              <a:tblPr firstRow="1" bandRow="1">
                <a:tableStyleId>{912C8C85-51F0-491E-9774-3900AFEF0FD7}</a:tableStyleId>
              </a:tblPr>
              <a:tblGrid>
                <a:gridCol w="3193694">
                  <a:extLst>
                    <a:ext uri="{9D8B030D-6E8A-4147-A177-3AD203B41FA5}">
                      <a16:colId xmlns:a16="http://schemas.microsoft.com/office/drawing/2014/main" val="3522689683"/>
                    </a:ext>
                  </a:extLst>
                </a:gridCol>
                <a:gridCol w="3538657">
                  <a:extLst>
                    <a:ext uri="{9D8B030D-6E8A-4147-A177-3AD203B41FA5}">
                      <a16:colId xmlns:a16="http://schemas.microsoft.com/office/drawing/2014/main" val="3773844253"/>
                    </a:ext>
                  </a:extLst>
                </a:gridCol>
                <a:gridCol w="2393175">
                  <a:extLst>
                    <a:ext uri="{9D8B030D-6E8A-4147-A177-3AD203B41FA5}">
                      <a16:colId xmlns:a16="http://schemas.microsoft.com/office/drawing/2014/main" val="2621756337"/>
                    </a:ext>
                  </a:extLst>
                </a:gridCol>
              </a:tblGrid>
              <a:tr h="335599">
                <a:tc>
                  <a:txBody>
                    <a:bodyPr/>
                    <a:lstStyle/>
                    <a:p>
                      <a:pPr algn="ctr"/>
                      <a:r>
                        <a:rPr lang="en-US" dirty="0"/>
                        <a:t>Counties</a:t>
                      </a:r>
                    </a:p>
                  </a:txBody>
                  <a:tcPr/>
                </a:tc>
                <a:tc>
                  <a:txBody>
                    <a:bodyPr/>
                    <a:lstStyle/>
                    <a:p>
                      <a:pPr algn="ctr"/>
                      <a:r>
                        <a:rPr lang="en-US" dirty="0"/>
                        <a:t>Recommendation</a:t>
                      </a:r>
                    </a:p>
                  </a:txBody>
                  <a:tcPr/>
                </a:tc>
                <a:tc>
                  <a:txBody>
                    <a:bodyPr/>
                    <a:lstStyle>
                      <a:lvl1pPr marL="0" algn="l" defTabSz="914400" rtl="0" eaLnBrk="1" latinLnBrk="0" hangingPunct="1">
                        <a:defRPr sz="1800" b="1" kern="1200">
                          <a:solidFill>
                            <a:schemeClr val="lt1"/>
                          </a:solidFill>
                          <a:latin typeface="Franklin Gothic Book" panose="020F0502020204030204"/>
                        </a:defRPr>
                      </a:lvl1pPr>
                      <a:lvl2pPr marL="457200" algn="l" defTabSz="914400" rtl="0" eaLnBrk="1" latinLnBrk="0" hangingPunct="1">
                        <a:defRPr sz="1800" b="1" kern="1200">
                          <a:solidFill>
                            <a:schemeClr val="lt1"/>
                          </a:solidFill>
                          <a:latin typeface="Franklin Gothic Book" panose="020F0502020204030204"/>
                        </a:defRPr>
                      </a:lvl2pPr>
                      <a:lvl3pPr marL="914400" algn="l" defTabSz="914400" rtl="0" eaLnBrk="1" latinLnBrk="0" hangingPunct="1">
                        <a:defRPr sz="1800" b="1" kern="1200">
                          <a:solidFill>
                            <a:schemeClr val="lt1"/>
                          </a:solidFill>
                          <a:latin typeface="Franklin Gothic Book" panose="020F0502020204030204"/>
                        </a:defRPr>
                      </a:lvl3pPr>
                      <a:lvl4pPr marL="1371600" algn="l" defTabSz="914400" rtl="0" eaLnBrk="1" latinLnBrk="0" hangingPunct="1">
                        <a:defRPr sz="1800" b="1" kern="1200">
                          <a:solidFill>
                            <a:schemeClr val="lt1"/>
                          </a:solidFill>
                          <a:latin typeface="Franklin Gothic Book" panose="020F0502020204030204"/>
                        </a:defRPr>
                      </a:lvl4pPr>
                      <a:lvl5pPr marL="1828800" algn="l" defTabSz="914400" rtl="0" eaLnBrk="1" latinLnBrk="0" hangingPunct="1">
                        <a:defRPr sz="1800" b="1" kern="1200">
                          <a:solidFill>
                            <a:schemeClr val="lt1"/>
                          </a:solidFill>
                          <a:latin typeface="Franklin Gothic Book" panose="020F0502020204030204"/>
                        </a:defRPr>
                      </a:lvl5pPr>
                      <a:lvl6pPr marL="2286000" algn="l" defTabSz="914400" rtl="0" eaLnBrk="1" latinLnBrk="0" hangingPunct="1">
                        <a:defRPr sz="1800" b="1" kern="1200">
                          <a:solidFill>
                            <a:schemeClr val="lt1"/>
                          </a:solidFill>
                          <a:latin typeface="Franklin Gothic Book" panose="020F0502020204030204"/>
                        </a:defRPr>
                      </a:lvl6pPr>
                      <a:lvl7pPr marL="2743200" algn="l" defTabSz="914400" rtl="0" eaLnBrk="1" latinLnBrk="0" hangingPunct="1">
                        <a:defRPr sz="1800" b="1" kern="1200">
                          <a:solidFill>
                            <a:schemeClr val="lt1"/>
                          </a:solidFill>
                          <a:latin typeface="Franklin Gothic Book" panose="020F0502020204030204"/>
                        </a:defRPr>
                      </a:lvl7pPr>
                      <a:lvl8pPr marL="3200400" algn="l" defTabSz="914400" rtl="0" eaLnBrk="1" latinLnBrk="0" hangingPunct="1">
                        <a:defRPr sz="1800" b="1" kern="1200">
                          <a:solidFill>
                            <a:schemeClr val="lt1"/>
                          </a:solidFill>
                          <a:latin typeface="Franklin Gothic Book" panose="020F0502020204030204"/>
                        </a:defRPr>
                      </a:lvl8pPr>
                      <a:lvl9pPr marL="3657600" algn="l" defTabSz="914400" rtl="0" eaLnBrk="1" latinLnBrk="0" hangingPunct="1">
                        <a:defRPr sz="1800" b="1" kern="1200">
                          <a:solidFill>
                            <a:schemeClr val="lt1"/>
                          </a:solidFill>
                          <a:latin typeface="Franklin Gothic Book" panose="020F0502020204030204"/>
                        </a:defRPr>
                      </a:lvl9pPr>
                    </a:lstStyle>
                    <a:p>
                      <a:pPr algn="ctr"/>
                      <a:r>
                        <a:rPr lang="en-US" dirty="0"/>
                        <a:t>Adjusted Amount</a:t>
                      </a:r>
                    </a:p>
                  </a:txBody>
                  <a:tcPr/>
                </a:tc>
                <a:extLst>
                  <a:ext uri="{0D108BD9-81ED-4DB2-BD59-A6C34878D82A}">
                    <a16:rowId xmlns:a16="http://schemas.microsoft.com/office/drawing/2014/main" val="362565180"/>
                  </a:ext>
                </a:extLst>
              </a:tr>
              <a:tr h="446607">
                <a:tc>
                  <a:txBody>
                    <a:bodyPr/>
                    <a:lstStyle/>
                    <a:p>
                      <a:pPr algn="ctr"/>
                      <a:r>
                        <a:rPr lang="en-US" dirty="0">
                          <a:latin typeface="Franklin Gothic Medium" panose="020B0603020102020204" pitchFamily="34" charset="0"/>
                        </a:rPr>
                        <a:t>Wakulla/Leon</a:t>
                      </a:r>
                    </a:p>
                  </a:txBody>
                  <a:tcPr/>
                </a:tc>
                <a:tc>
                  <a:txBody>
                    <a:bodyPr/>
                    <a:lstStyle/>
                    <a:p>
                      <a:pPr algn="l"/>
                      <a:r>
                        <a:rPr lang="en-US" dirty="0">
                          <a:latin typeface="Franklin Gothic Medium" panose="020B0603020102020204" pitchFamily="34" charset="0"/>
                        </a:rPr>
                        <a:t>Reduce </a:t>
                      </a:r>
                      <a:r>
                        <a:rPr lang="en-US" dirty="0" err="1">
                          <a:latin typeface="Franklin Gothic Medium" panose="020B0603020102020204" pitchFamily="34" charset="0"/>
                        </a:rPr>
                        <a:t>iEnable</a:t>
                      </a:r>
                      <a:r>
                        <a:rPr lang="en-US" dirty="0">
                          <a:latin typeface="Franklin Gothic Medium" panose="020B0603020102020204" pitchFamily="34" charset="0"/>
                        </a:rPr>
                        <a:t> Project to the amount it received FY20-21 for a similar project in Escambia and Santa Rosa Counties</a:t>
                      </a:r>
                    </a:p>
                  </a:txBody>
                  <a:tcPr/>
                </a:tc>
                <a:tc>
                  <a:txBody>
                    <a:bodyPr/>
                    <a:lstStyle>
                      <a:lvl1pPr marL="0" algn="l" defTabSz="914400" rtl="0" eaLnBrk="1" latinLnBrk="0" hangingPunct="1">
                        <a:defRPr sz="1800" kern="1200">
                          <a:solidFill>
                            <a:schemeClr val="dk1"/>
                          </a:solidFill>
                          <a:latin typeface="Franklin Gothic Book" panose="020F0502020204030204"/>
                        </a:defRPr>
                      </a:lvl1pPr>
                      <a:lvl2pPr marL="457200" algn="l" defTabSz="914400" rtl="0" eaLnBrk="1" latinLnBrk="0" hangingPunct="1">
                        <a:defRPr sz="1800" kern="1200">
                          <a:solidFill>
                            <a:schemeClr val="dk1"/>
                          </a:solidFill>
                          <a:latin typeface="Franklin Gothic Book" panose="020F0502020204030204"/>
                        </a:defRPr>
                      </a:lvl2pPr>
                      <a:lvl3pPr marL="914400" algn="l" defTabSz="914400" rtl="0" eaLnBrk="1" latinLnBrk="0" hangingPunct="1">
                        <a:defRPr sz="1800" kern="1200">
                          <a:solidFill>
                            <a:schemeClr val="dk1"/>
                          </a:solidFill>
                          <a:latin typeface="Franklin Gothic Book" panose="020F0502020204030204"/>
                        </a:defRPr>
                      </a:lvl3pPr>
                      <a:lvl4pPr marL="1371600" algn="l" defTabSz="914400" rtl="0" eaLnBrk="1" latinLnBrk="0" hangingPunct="1">
                        <a:defRPr sz="1800" kern="1200">
                          <a:solidFill>
                            <a:schemeClr val="dk1"/>
                          </a:solidFill>
                          <a:latin typeface="Franklin Gothic Book" panose="020F0502020204030204"/>
                        </a:defRPr>
                      </a:lvl4pPr>
                      <a:lvl5pPr marL="1828800" algn="l" defTabSz="914400" rtl="0" eaLnBrk="1" latinLnBrk="0" hangingPunct="1">
                        <a:defRPr sz="1800" kern="1200">
                          <a:solidFill>
                            <a:schemeClr val="dk1"/>
                          </a:solidFill>
                          <a:latin typeface="Franklin Gothic Book" panose="020F0502020204030204"/>
                        </a:defRPr>
                      </a:lvl5pPr>
                      <a:lvl6pPr marL="2286000" algn="l" defTabSz="914400" rtl="0" eaLnBrk="1" latinLnBrk="0" hangingPunct="1">
                        <a:defRPr sz="1800" kern="1200">
                          <a:solidFill>
                            <a:schemeClr val="dk1"/>
                          </a:solidFill>
                          <a:latin typeface="Franklin Gothic Book" panose="020F0502020204030204"/>
                        </a:defRPr>
                      </a:lvl6pPr>
                      <a:lvl7pPr marL="2743200" algn="l" defTabSz="914400" rtl="0" eaLnBrk="1" latinLnBrk="0" hangingPunct="1">
                        <a:defRPr sz="1800" kern="1200">
                          <a:solidFill>
                            <a:schemeClr val="dk1"/>
                          </a:solidFill>
                          <a:latin typeface="Franklin Gothic Book" panose="020F0502020204030204"/>
                        </a:defRPr>
                      </a:lvl7pPr>
                      <a:lvl8pPr marL="3200400" algn="l" defTabSz="914400" rtl="0" eaLnBrk="1" latinLnBrk="0" hangingPunct="1">
                        <a:defRPr sz="1800" kern="1200">
                          <a:solidFill>
                            <a:schemeClr val="dk1"/>
                          </a:solidFill>
                          <a:latin typeface="Franklin Gothic Book" panose="020F0502020204030204"/>
                        </a:defRPr>
                      </a:lvl8pPr>
                      <a:lvl9pPr marL="3657600" algn="l" defTabSz="914400" rtl="0" eaLnBrk="1" latinLnBrk="0" hangingPunct="1">
                        <a:defRPr sz="1800" kern="1200">
                          <a:solidFill>
                            <a:schemeClr val="dk1"/>
                          </a:solidFill>
                          <a:latin typeface="Franklin Gothic Book"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Franklin Gothic Medium" panose="020B0603020102020204" pitchFamily="34" charset="0"/>
                        </a:rPr>
                        <a:t>$</a:t>
                      </a:r>
                      <a:r>
                        <a:rPr kumimoji="0" lang="en-US" sz="1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313,688</a:t>
                      </a:r>
                    </a:p>
                  </a:txBody>
                  <a:tcPr/>
                </a:tc>
                <a:extLst>
                  <a:ext uri="{0D108BD9-81ED-4DB2-BD59-A6C34878D82A}">
                    <a16:rowId xmlns:a16="http://schemas.microsoft.com/office/drawing/2014/main" val="2720960445"/>
                  </a:ext>
                </a:extLst>
              </a:tr>
              <a:tr h="381000">
                <a:tc>
                  <a:txBody>
                    <a:bodyPr/>
                    <a:lstStyle/>
                    <a:p>
                      <a:pPr algn="ctr"/>
                      <a:r>
                        <a:rPr lang="en-US" dirty="0">
                          <a:latin typeface="Franklin Gothic Medium" panose="020B0603020102020204" pitchFamily="34" charset="0"/>
                        </a:rPr>
                        <a:t>Pinellas/Hillsborough/Pasco</a:t>
                      </a:r>
                    </a:p>
                  </a:txBody>
                  <a:tcPr/>
                </a:tc>
                <a:tc>
                  <a:txBody>
                    <a:bodyPr/>
                    <a:lstStyle/>
                    <a:p>
                      <a:pPr algn="l"/>
                      <a:r>
                        <a:rPr lang="en-US" dirty="0">
                          <a:latin typeface="Franklin Gothic Medium" panose="020B0603020102020204" pitchFamily="34" charset="0"/>
                        </a:rPr>
                        <a:t>Reduce Tampa Bay project to an even million-dollar amount.</a:t>
                      </a:r>
                    </a:p>
                  </a:txBody>
                  <a:tcPr/>
                </a:tc>
                <a:tc>
                  <a:txBody>
                    <a:bodyPr/>
                    <a:lstStyle>
                      <a:lvl1pPr marL="0" algn="l" defTabSz="914400" rtl="0" eaLnBrk="1" latinLnBrk="0" hangingPunct="1">
                        <a:defRPr sz="1800" kern="1200">
                          <a:solidFill>
                            <a:schemeClr val="dk1"/>
                          </a:solidFill>
                          <a:latin typeface="Franklin Gothic Book" panose="020F0502020204030204"/>
                        </a:defRPr>
                      </a:lvl1pPr>
                      <a:lvl2pPr marL="457200" algn="l" defTabSz="914400" rtl="0" eaLnBrk="1" latinLnBrk="0" hangingPunct="1">
                        <a:defRPr sz="1800" kern="1200">
                          <a:solidFill>
                            <a:schemeClr val="dk1"/>
                          </a:solidFill>
                          <a:latin typeface="Franklin Gothic Book" panose="020F0502020204030204"/>
                        </a:defRPr>
                      </a:lvl2pPr>
                      <a:lvl3pPr marL="914400" algn="l" defTabSz="914400" rtl="0" eaLnBrk="1" latinLnBrk="0" hangingPunct="1">
                        <a:defRPr sz="1800" kern="1200">
                          <a:solidFill>
                            <a:schemeClr val="dk1"/>
                          </a:solidFill>
                          <a:latin typeface="Franklin Gothic Book" panose="020F0502020204030204"/>
                        </a:defRPr>
                      </a:lvl3pPr>
                      <a:lvl4pPr marL="1371600" algn="l" defTabSz="914400" rtl="0" eaLnBrk="1" latinLnBrk="0" hangingPunct="1">
                        <a:defRPr sz="1800" kern="1200">
                          <a:solidFill>
                            <a:schemeClr val="dk1"/>
                          </a:solidFill>
                          <a:latin typeface="Franklin Gothic Book" panose="020F0502020204030204"/>
                        </a:defRPr>
                      </a:lvl4pPr>
                      <a:lvl5pPr marL="1828800" algn="l" defTabSz="914400" rtl="0" eaLnBrk="1" latinLnBrk="0" hangingPunct="1">
                        <a:defRPr sz="1800" kern="1200">
                          <a:solidFill>
                            <a:schemeClr val="dk1"/>
                          </a:solidFill>
                          <a:latin typeface="Franklin Gothic Book" panose="020F0502020204030204"/>
                        </a:defRPr>
                      </a:lvl5pPr>
                      <a:lvl6pPr marL="2286000" algn="l" defTabSz="914400" rtl="0" eaLnBrk="1" latinLnBrk="0" hangingPunct="1">
                        <a:defRPr sz="1800" kern="1200">
                          <a:solidFill>
                            <a:schemeClr val="dk1"/>
                          </a:solidFill>
                          <a:latin typeface="Franklin Gothic Book" panose="020F0502020204030204"/>
                        </a:defRPr>
                      </a:lvl6pPr>
                      <a:lvl7pPr marL="2743200" algn="l" defTabSz="914400" rtl="0" eaLnBrk="1" latinLnBrk="0" hangingPunct="1">
                        <a:defRPr sz="1800" kern="1200">
                          <a:solidFill>
                            <a:schemeClr val="dk1"/>
                          </a:solidFill>
                          <a:latin typeface="Franklin Gothic Book" panose="020F0502020204030204"/>
                        </a:defRPr>
                      </a:lvl7pPr>
                      <a:lvl8pPr marL="3200400" algn="l" defTabSz="914400" rtl="0" eaLnBrk="1" latinLnBrk="0" hangingPunct="1">
                        <a:defRPr sz="1800" kern="1200">
                          <a:solidFill>
                            <a:schemeClr val="dk1"/>
                          </a:solidFill>
                          <a:latin typeface="Franklin Gothic Book" panose="020F0502020204030204"/>
                        </a:defRPr>
                      </a:lvl8pPr>
                      <a:lvl9pPr marL="3657600" algn="l" defTabSz="914400" rtl="0" eaLnBrk="1" latinLnBrk="0" hangingPunct="1">
                        <a:defRPr sz="1800" kern="1200">
                          <a:solidFill>
                            <a:schemeClr val="dk1"/>
                          </a:solidFill>
                          <a:latin typeface="Franklin Gothic Book" panose="020F0502020204030204"/>
                        </a:defRPr>
                      </a:lvl9pPr>
                    </a:lstStyle>
                    <a:p>
                      <a:pPr algn="ctr"/>
                      <a:r>
                        <a:rPr lang="en-US" dirty="0">
                          <a:solidFill>
                            <a:schemeClr val="tx1"/>
                          </a:solidFill>
                          <a:latin typeface="Franklin Gothic Medium" panose="020B0603020102020204" pitchFamily="34" charset="0"/>
                        </a:rPr>
                        <a:t>$1,000,000</a:t>
                      </a:r>
                    </a:p>
                  </a:txBody>
                  <a:tcPr/>
                </a:tc>
                <a:extLst>
                  <a:ext uri="{0D108BD9-81ED-4DB2-BD59-A6C34878D82A}">
                    <a16:rowId xmlns:a16="http://schemas.microsoft.com/office/drawing/2014/main" val="1668670764"/>
                  </a:ext>
                </a:extLst>
              </a:tr>
              <a:tr h="428625">
                <a:tc>
                  <a:txBody>
                    <a:bodyPr/>
                    <a:lstStyle/>
                    <a:p>
                      <a:pPr algn="ctr"/>
                      <a:r>
                        <a:rPr lang="en-US" dirty="0">
                          <a:latin typeface="Franklin Gothic Medium" panose="020B0603020102020204" pitchFamily="34" charset="0"/>
                        </a:rPr>
                        <a:t>Indian River/St. Lucie</a:t>
                      </a:r>
                    </a:p>
                  </a:txBody>
                  <a:tcPr/>
                </a:tc>
                <a:tc>
                  <a:txBody>
                    <a:bodyPr/>
                    <a:lstStyle/>
                    <a:p>
                      <a:pPr algn="l"/>
                      <a:r>
                        <a:rPr lang="en-US" dirty="0">
                          <a:latin typeface="Franklin Gothic Medium" panose="020B0603020102020204" pitchFamily="34" charset="0"/>
                        </a:rPr>
                        <a:t>Allocate remaining funding to Advantage Ride, which is the strongest proposal of the three. </a:t>
                      </a:r>
                    </a:p>
                  </a:txBody>
                  <a:tcPr/>
                </a:tc>
                <a:tc>
                  <a:txBody>
                    <a:bodyPr/>
                    <a:lstStyle/>
                    <a:p>
                      <a:pPr algn="ctr"/>
                      <a:r>
                        <a:rPr lang="en-US" dirty="0">
                          <a:solidFill>
                            <a:schemeClr val="tx1"/>
                          </a:solidFill>
                          <a:latin typeface="Franklin Gothic Medium" panose="020B0603020102020204" pitchFamily="34" charset="0"/>
                        </a:rPr>
                        <a:t>$1,244,070</a:t>
                      </a:r>
                    </a:p>
                    <a:p>
                      <a:pPr algn="ctr"/>
                      <a:endParaRPr lang="en-US" dirty="0">
                        <a:solidFill>
                          <a:schemeClr val="tx1"/>
                        </a:solidFill>
                        <a:latin typeface="Franklin Gothic Medium" panose="020B0603020102020204" pitchFamily="34" charset="0"/>
                      </a:endParaRPr>
                    </a:p>
                  </a:txBody>
                  <a:tcPr/>
                </a:tc>
                <a:extLst>
                  <a:ext uri="{0D108BD9-81ED-4DB2-BD59-A6C34878D82A}">
                    <a16:rowId xmlns:a16="http://schemas.microsoft.com/office/drawing/2014/main" val="2303553727"/>
                  </a:ext>
                </a:extLst>
              </a:tr>
            </a:tbl>
          </a:graphicData>
        </a:graphic>
      </p:graphicFrame>
    </p:spTree>
    <p:extLst>
      <p:ext uri="{BB962C8B-B14F-4D97-AF65-F5344CB8AC3E}">
        <p14:creationId xmlns:p14="http://schemas.microsoft.com/office/powerpoint/2010/main" val="235179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B3CF-94BD-2782-B073-CA54905CDC36}"/>
              </a:ext>
            </a:extLst>
          </p:cNvPr>
          <p:cNvSpPr>
            <a:spLocks noGrp="1"/>
          </p:cNvSpPr>
          <p:nvPr>
            <p:ph type="title"/>
          </p:nvPr>
        </p:nvSpPr>
        <p:spPr>
          <a:xfrm>
            <a:off x="2152650" y="136527"/>
            <a:ext cx="7886700" cy="1325563"/>
          </a:xfrm>
        </p:spPr>
        <p:txBody>
          <a:bodyPr/>
          <a:lstStyle/>
          <a:p>
            <a:pPr algn="ctr"/>
            <a:r>
              <a:rPr lang="en-US" dirty="0"/>
              <a:t>Projects Not Recommended</a:t>
            </a:r>
          </a:p>
        </p:txBody>
      </p:sp>
      <p:graphicFrame>
        <p:nvGraphicFramePr>
          <p:cNvPr id="6" name="Table 3">
            <a:extLst>
              <a:ext uri="{FF2B5EF4-FFF2-40B4-BE49-F238E27FC236}">
                <a16:creationId xmlns:a16="http://schemas.microsoft.com/office/drawing/2014/main" id="{8B05947F-4532-A7A1-DA62-465B277EA7A0}"/>
              </a:ext>
            </a:extLst>
          </p:cNvPr>
          <p:cNvGraphicFramePr>
            <a:graphicFrameLocks noGrp="1"/>
          </p:cNvGraphicFramePr>
          <p:nvPr/>
        </p:nvGraphicFramePr>
        <p:xfrm>
          <a:off x="1852612" y="1635558"/>
          <a:ext cx="8486775" cy="2776422"/>
        </p:xfrm>
        <a:graphic>
          <a:graphicData uri="http://schemas.openxmlformats.org/drawingml/2006/table">
            <a:tbl>
              <a:tblPr firstRow="1" bandRow="1">
                <a:tableStyleId>{284E427A-3D55-4303-BF80-6455036E1DE7}</a:tableStyleId>
              </a:tblPr>
              <a:tblGrid>
                <a:gridCol w="2876406">
                  <a:extLst>
                    <a:ext uri="{9D8B030D-6E8A-4147-A177-3AD203B41FA5}">
                      <a16:colId xmlns:a16="http://schemas.microsoft.com/office/drawing/2014/main" val="3905899413"/>
                    </a:ext>
                  </a:extLst>
                </a:gridCol>
                <a:gridCol w="3543444">
                  <a:extLst>
                    <a:ext uri="{9D8B030D-6E8A-4147-A177-3AD203B41FA5}">
                      <a16:colId xmlns:a16="http://schemas.microsoft.com/office/drawing/2014/main" val="3773844253"/>
                    </a:ext>
                  </a:extLst>
                </a:gridCol>
                <a:gridCol w="2066925">
                  <a:extLst>
                    <a:ext uri="{9D8B030D-6E8A-4147-A177-3AD203B41FA5}">
                      <a16:colId xmlns:a16="http://schemas.microsoft.com/office/drawing/2014/main" val="2621756337"/>
                    </a:ext>
                  </a:extLst>
                </a:gridCol>
              </a:tblGrid>
              <a:tr h="335599">
                <a:tc>
                  <a:txBody>
                    <a:bodyPr/>
                    <a:lstStyle/>
                    <a:p>
                      <a:pPr algn="ctr"/>
                      <a:r>
                        <a:rPr lang="en-US" b="1" dirty="0"/>
                        <a:t>County</a:t>
                      </a:r>
                    </a:p>
                  </a:txBody>
                  <a:tcPr/>
                </a:tc>
                <a:tc>
                  <a:txBody>
                    <a:bodyPr/>
                    <a:lstStyle/>
                    <a:p>
                      <a:pPr algn="ctr"/>
                      <a:r>
                        <a:rPr lang="en-US" dirty="0"/>
                        <a:t>Project</a:t>
                      </a:r>
                    </a:p>
                  </a:txBody>
                  <a:tcPr/>
                </a:tc>
                <a:tc>
                  <a:txBody>
                    <a:bodyPr/>
                    <a:lstStyle>
                      <a:lvl1pPr marL="0" algn="l" defTabSz="914400" rtl="0" eaLnBrk="1" latinLnBrk="0" hangingPunct="1">
                        <a:defRPr sz="1800" b="1" kern="1200">
                          <a:solidFill>
                            <a:schemeClr val="lt1"/>
                          </a:solidFill>
                          <a:latin typeface="Franklin Gothic Book" panose="020F0502020204030204"/>
                        </a:defRPr>
                      </a:lvl1pPr>
                      <a:lvl2pPr marL="457200" algn="l" defTabSz="914400" rtl="0" eaLnBrk="1" latinLnBrk="0" hangingPunct="1">
                        <a:defRPr sz="1800" b="1" kern="1200">
                          <a:solidFill>
                            <a:schemeClr val="lt1"/>
                          </a:solidFill>
                          <a:latin typeface="Franklin Gothic Book" panose="020F0502020204030204"/>
                        </a:defRPr>
                      </a:lvl2pPr>
                      <a:lvl3pPr marL="914400" algn="l" defTabSz="914400" rtl="0" eaLnBrk="1" latinLnBrk="0" hangingPunct="1">
                        <a:defRPr sz="1800" b="1" kern="1200">
                          <a:solidFill>
                            <a:schemeClr val="lt1"/>
                          </a:solidFill>
                          <a:latin typeface="Franklin Gothic Book" panose="020F0502020204030204"/>
                        </a:defRPr>
                      </a:lvl3pPr>
                      <a:lvl4pPr marL="1371600" algn="l" defTabSz="914400" rtl="0" eaLnBrk="1" latinLnBrk="0" hangingPunct="1">
                        <a:defRPr sz="1800" b="1" kern="1200">
                          <a:solidFill>
                            <a:schemeClr val="lt1"/>
                          </a:solidFill>
                          <a:latin typeface="Franklin Gothic Book" panose="020F0502020204030204"/>
                        </a:defRPr>
                      </a:lvl4pPr>
                      <a:lvl5pPr marL="1828800" algn="l" defTabSz="914400" rtl="0" eaLnBrk="1" latinLnBrk="0" hangingPunct="1">
                        <a:defRPr sz="1800" b="1" kern="1200">
                          <a:solidFill>
                            <a:schemeClr val="lt1"/>
                          </a:solidFill>
                          <a:latin typeface="Franklin Gothic Book" panose="020F0502020204030204"/>
                        </a:defRPr>
                      </a:lvl5pPr>
                      <a:lvl6pPr marL="2286000" algn="l" defTabSz="914400" rtl="0" eaLnBrk="1" latinLnBrk="0" hangingPunct="1">
                        <a:defRPr sz="1800" b="1" kern="1200">
                          <a:solidFill>
                            <a:schemeClr val="lt1"/>
                          </a:solidFill>
                          <a:latin typeface="Franklin Gothic Book" panose="020F0502020204030204"/>
                        </a:defRPr>
                      </a:lvl6pPr>
                      <a:lvl7pPr marL="2743200" algn="l" defTabSz="914400" rtl="0" eaLnBrk="1" latinLnBrk="0" hangingPunct="1">
                        <a:defRPr sz="1800" b="1" kern="1200">
                          <a:solidFill>
                            <a:schemeClr val="lt1"/>
                          </a:solidFill>
                          <a:latin typeface="Franklin Gothic Book" panose="020F0502020204030204"/>
                        </a:defRPr>
                      </a:lvl7pPr>
                      <a:lvl8pPr marL="3200400" algn="l" defTabSz="914400" rtl="0" eaLnBrk="1" latinLnBrk="0" hangingPunct="1">
                        <a:defRPr sz="1800" b="1" kern="1200">
                          <a:solidFill>
                            <a:schemeClr val="lt1"/>
                          </a:solidFill>
                          <a:latin typeface="Franklin Gothic Book" panose="020F0502020204030204"/>
                        </a:defRPr>
                      </a:lvl8pPr>
                      <a:lvl9pPr marL="3657600" algn="l" defTabSz="914400" rtl="0" eaLnBrk="1" latinLnBrk="0" hangingPunct="1">
                        <a:defRPr sz="1800" b="1" kern="1200">
                          <a:solidFill>
                            <a:schemeClr val="lt1"/>
                          </a:solidFill>
                          <a:latin typeface="Franklin Gothic Book" panose="020F0502020204030204"/>
                        </a:defRPr>
                      </a:lvl9pPr>
                    </a:lstStyle>
                    <a:p>
                      <a:pPr algn="ctr"/>
                      <a:r>
                        <a:rPr lang="en-US" dirty="0"/>
                        <a:t>Funding Request</a:t>
                      </a:r>
                    </a:p>
                  </a:txBody>
                  <a:tcPr/>
                </a:tc>
                <a:extLst>
                  <a:ext uri="{0D108BD9-81ED-4DB2-BD59-A6C34878D82A}">
                    <a16:rowId xmlns:a16="http://schemas.microsoft.com/office/drawing/2014/main" val="362565180"/>
                  </a:ext>
                </a:extLst>
              </a:tr>
              <a:tr h="446607">
                <a:tc>
                  <a:txBody>
                    <a:bodyPr/>
                    <a:lstStyle/>
                    <a:p>
                      <a:pPr algn="ctr"/>
                      <a:r>
                        <a:rPr lang="en-US" b="1" dirty="0"/>
                        <a:t>DeSoto/Hardee/Highlands/ Okeechobee</a:t>
                      </a:r>
                    </a:p>
                  </a:txBody>
                  <a:tcPr/>
                </a:tc>
                <a:tc>
                  <a:txBody>
                    <a:bodyPr/>
                    <a:lstStyle/>
                    <a:p>
                      <a:pPr algn="ctr"/>
                      <a:r>
                        <a:rPr lang="en-US" dirty="0"/>
                        <a:t>Dialysis/Cancer Treatment</a:t>
                      </a:r>
                    </a:p>
                  </a:txBody>
                  <a:tcPr/>
                </a:tc>
                <a:tc>
                  <a:txBody>
                    <a:bodyPr/>
                    <a:lstStyle/>
                    <a:p>
                      <a:pPr algn="ctr"/>
                      <a:r>
                        <a:rPr lang="en-US" dirty="0">
                          <a:solidFill>
                            <a:schemeClr val="tx1"/>
                          </a:solidFill>
                        </a:rPr>
                        <a:t>$225,000</a:t>
                      </a:r>
                    </a:p>
                  </a:txBody>
                  <a:tcPr/>
                </a:tc>
                <a:extLst>
                  <a:ext uri="{0D108BD9-81ED-4DB2-BD59-A6C34878D82A}">
                    <a16:rowId xmlns:a16="http://schemas.microsoft.com/office/drawing/2014/main" val="4162668135"/>
                  </a:ext>
                </a:extLst>
              </a:tr>
              <a:tr h="446607">
                <a:tc>
                  <a:txBody>
                    <a:bodyPr/>
                    <a:lstStyle/>
                    <a:p>
                      <a:pPr algn="ctr"/>
                      <a:r>
                        <a:rPr lang="en-US" b="1" dirty="0"/>
                        <a:t>Flagler</a:t>
                      </a:r>
                    </a:p>
                  </a:txBody>
                  <a:tcPr/>
                </a:tc>
                <a:tc>
                  <a:txBody>
                    <a:bodyPr/>
                    <a:lstStyle/>
                    <a:p>
                      <a:pPr algn="ctr"/>
                      <a:r>
                        <a:rPr lang="en-US" dirty="0"/>
                        <a:t>Dialysis Treatment Project</a:t>
                      </a:r>
                    </a:p>
                  </a:txBody>
                  <a:tcPr/>
                </a:tc>
                <a:tc>
                  <a:txBody>
                    <a:bodyPr/>
                    <a:lstStyle>
                      <a:lvl1pPr marL="0" algn="l" defTabSz="914400" rtl="0" eaLnBrk="1" latinLnBrk="0" hangingPunct="1">
                        <a:defRPr sz="1800" kern="1200">
                          <a:solidFill>
                            <a:schemeClr val="dk1"/>
                          </a:solidFill>
                          <a:latin typeface="Franklin Gothic Book" panose="020F0502020204030204"/>
                        </a:defRPr>
                      </a:lvl1pPr>
                      <a:lvl2pPr marL="457200" algn="l" defTabSz="914400" rtl="0" eaLnBrk="1" latinLnBrk="0" hangingPunct="1">
                        <a:defRPr sz="1800" kern="1200">
                          <a:solidFill>
                            <a:schemeClr val="dk1"/>
                          </a:solidFill>
                          <a:latin typeface="Franklin Gothic Book" panose="020F0502020204030204"/>
                        </a:defRPr>
                      </a:lvl2pPr>
                      <a:lvl3pPr marL="914400" algn="l" defTabSz="914400" rtl="0" eaLnBrk="1" latinLnBrk="0" hangingPunct="1">
                        <a:defRPr sz="1800" kern="1200">
                          <a:solidFill>
                            <a:schemeClr val="dk1"/>
                          </a:solidFill>
                          <a:latin typeface="Franklin Gothic Book" panose="020F0502020204030204"/>
                        </a:defRPr>
                      </a:lvl3pPr>
                      <a:lvl4pPr marL="1371600" algn="l" defTabSz="914400" rtl="0" eaLnBrk="1" latinLnBrk="0" hangingPunct="1">
                        <a:defRPr sz="1800" kern="1200">
                          <a:solidFill>
                            <a:schemeClr val="dk1"/>
                          </a:solidFill>
                          <a:latin typeface="Franklin Gothic Book" panose="020F0502020204030204"/>
                        </a:defRPr>
                      </a:lvl4pPr>
                      <a:lvl5pPr marL="1828800" algn="l" defTabSz="914400" rtl="0" eaLnBrk="1" latinLnBrk="0" hangingPunct="1">
                        <a:defRPr sz="1800" kern="1200">
                          <a:solidFill>
                            <a:schemeClr val="dk1"/>
                          </a:solidFill>
                          <a:latin typeface="Franklin Gothic Book" panose="020F0502020204030204"/>
                        </a:defRPr>
                      </a:lvl5pPr>
                      <a:lvl6pPr marL="2286000" algn="l" defTabSz="914400" rtl="0" eaLnBrk="1" latinLnBrk="0" hangingPunct="1">
                        <a:defRPr sz="1800" kern="1200">
                          <a:solidFill>
                            <a:schemeClr val="dk1"/>
                          </a:solidFill>
                          <a:latin typeface="Franklin Gothic Book" panose="020F0502020204030204"/>
                        </a:defRPr>
                      </a:lvl6pPr>
                      <a:lvl7pPr marL="2743200" algn="l" defTabSz="914400" rtl="0" eaLnBrk="1" latinLnBrk="0" hangingPunct="1">
                        <a:defRPr sz="1800" kern="1200">
                          <a:solidFill>
                            <a:schemeClr val="dk1"/>
                          </a:solidFill>
                          <a:latin typeface="Franklin Gothic Book" panose="020F0502020204030204"/>
                        </a:defRPr>
                      </a:lvl7pPr>
                      <a:lvl8pPr marL="3200400" algn="l" defTabSz="914400" rtl="0" eaLnBrk="1" latinLnBrk="0" hangingPunct="1">
                        <a:defRPr sz="1800" kern="1200">
                          <a:solidFill>
                            <a:schemeClr val="dk1"/>
                          </a:solidFill>
                          <a:latin typeface="Franklin Gothic Book" panose="020F0502020204030204"/>
                        </a:defRPr>
                      </a:lvl8pPr>
                      <a:lvl9pPr marL="3657600" algn="l" defTabSz="914400" rtl="0" eaLnBrk="1" latinLnBrk="0" hangingPunct="1">
                        <a:defRPr sz="1800" kern="1200">
                          <a:solidFill>
                            <a:schemeClr val="dk1"/>
                          </a:solidFill>
                          <a:latin typeface="Franklin Gothic Book" panose="020F0502020204030204"/>
                        </a:defRPr>
                      </a:lvl9pPr>
                    </a:lstStyle>
                    <a:p>
                      <a:pPr algn="ctr"/>
                      <a:r>
                        <a:rPr lang="en-US" dirty="0">
                          <a:solidFill>
                            <a:schemeClr val="tx1"/>
                          </a:solidFill>
                        </a:rPr>
                        <a:t>$419,510</a:t>
                      </a:r>
                    </a:p>
                  </a:txBody>
                  <a:tcPr/>
                </a:tc>
                <a:extLst>
                  <a:ext uri="{0D108BD9-81ED-4DB2-BD59-A6C34878D82A}">
                    <a16:rowId xmlns:a16="http://schemas.microsoft.com/office/drawing/2014/main" val="2720960445"/>
                  </a:ext>
                </a:extLst>
              </a:tr>
              <a:tr h="381000">
                <a:tc>
                  <a:txBody>
                    <a:bodyPr/>
                    <a:lstStyle/>
                    <a:p>
                      <a:pPr algn="ctr"/>
                      <a:r>
                        <a:rPr lang="en-US" b="1" dirty="0"/>
                        <a:t>Lafayette</a:t>
                      </a:r>
                    </a:p>
                  </a:txBody>
                  <a:tcPr/>
                </a:tc>
                <a:tc>
                  <a:txBody>
                    <a:bodyPr/>
                    <a:lstStyle/>
                    <a:p>
                      <a:pPr algn="ctr"/>
                      <a:r>
                        <a:rPr lang="en-US" dirty="0"/>
                        <a:t>Big Bend Technical College Service</a:t>
                      </a:r>
                    </a:p>
                  </a:txBody>
                  <a:tcPr/>
                </a:tc>
                <a:tc>
                  <a:txBody>
                    <a:bodyPr/>
                    <a:lstStyle/>
                    <a:p>
                      <a:pPr algn="ctr"/>
                      <a:r>
                        <a:rPr lang="en-US" dirty="0">
                          <a:solidFill>
                            <a:schemeClr val="tx1"/>
                          </a:solidFill>
                        </a:rPr>
                        <a:t>$38,716</a:t>
                      </a:r>
                    </a:p>
                  </a:txBody>
                  <a:tcPr/>
                </a:tc>
                <a:extLst>
                  <a:ext uri="{0D108BD9-81ED-4DB2-BD59-A6C34878D82A}">
                    <a16:rowId xmlns:a16="http://schemas.microsoft.com/office/drawing/2014/main" val="3311450559"/>
                  </a:ext>
                </a:extLst>
              </a:tr>
              <a:tr h="409575">
                <a:tc gridSpan="2">
                  <a:txBody>
                    <a:bodyPr/>
                    <a:lstStyle/>
                    <a:p>
                      <a:pPr algn="ctr"/>
                      <a:r>
                        <a:rPr lang="en-US" b="1" dirty="0">
                          <a:solidFill>
                            <a:schemeClr val="tx1"/>
                          </a:solidFill>
                        </a:rPr>
                        <a:t>TOTAL Funding Request</a:t>
                      </a:r>
                    </a:p>
                  </a:txBody>
                  <a:tcPr/>
                </a:tc>
                <a:tc hMerge="1">
                  <a:txBody>
                    <a:bodyPr/>
                    <a:lstStyle/>
                    <a:p>
                      <a:pPr algn="ctr"/>
                      <a:endParaRPr lang="en-US" dirty="0"/>
                    </a:p>
                  </a:txBody>
                  <a:tcPr/>
                </a:tc>
                <a:tc>
                  <a:txBody>
                    <a:bodyPr/>
                    <a:lstStyle/>
                    <a:p>
                      <a:pPr algn="ctr"/>
                      <a:r>
                        <a:rPr lang="en-US" b="1" dirty="0">
                          <a:solidFill>
                            <a:srgbClr val="C00000"/>
                          </a:solidFill>
                        </a:rPr>
                        <a:t>-$683,226</a:t>
                      </a:r>
                    </a:p>
                  </a:txBody>
                  <a:tcPr/>
                </a:tc>
                <a:extLst>
                  <a:ext uri="{0D108BD9-81ED-4DB2-BD59-A6C34878D82A}">
                    <a16:rowId xmlns:a16="http://schemas.microsoft.com/office/drawing/2014/main" val="129471066"/>
                  </a:ext>
                </a:extLst>
              </a:tr>
              <a:tr h="533400">
                <a:tc gridSpan="2">
                  <a:txBody>
                    <a:bodyPr/>
                    <a:lstStyle/>
                    <a:p>
                      <a:pPr algn="ctr"/>
                      <a:r>
                        <a:rPr lang="en-US" b="1" dirty="0">
                          <a:solidFill>
                            <a:schemeClr val="tx1"/>
                          </a:solidFill>
                        </a:rPr>
                        <a:t>Remaining Balance (with Adjustments)</a:t>
                      </a:r>
                    </a:p>
                  </a:txBody>
                  <a:tcPr/>
                </a:tc>
                <a:tc hMerge="1">
                  <a:txBody>
                    <a:bodyPr/>
                    <a:lstStyle/>
                    <a:p>
                      <a:pPr algn="ctr"/>
                      <a:endParaRPr lang="en-US" dirty="0"/>
                    </a:p>
                  </a:txBody>
                  <a:tcPr/>
                </a:tc>
                <a:tc>
                  <a:txBody>
                    <a:bodyPr/>
                    <a:lstStyle/>
                    <a:p>
                      <a:pPr algn="ctr"/>
                      <a:r>
                        <a:rPr lang="en-US" b="1" dirty="0">
                          <a:solidFill>
                            <a:schemeClr val="tx1"/>
                          </a:solidFill>
                        </a:rPr>
                        <a:t>$0</a:t>
                      </a:r>
                    </a:p>
                  </a:txBody>
                  <a:tcPr/>
                </a:tc>
                <a:extLst>
                  <a:ext uri="{0D108BD9-81ED-4DB2-BD59-A6C34878D82A}">
                    <a16:rowId xmlns:a16="http://schemas.microsoft.com/office/drawing/2014/main" val="1687536950"/>
                  </a:ext>
                </a:extLst>
              </a:tr>
            </a:tbl>
          </a:graphicData>
        </a:graphic>
      </p:graphicFrame>
      <p:sp>
        <p:nvSpPr>
          <p:cNvPr id="3" name="TextBox 2">
            <a:extLst>
              <a:ext uri="{FF2B5EF4-FFF2-40B4-BE49-F238E27FC236}">
                <a16:creationId xmlns:a16="http://schemas.microsoft.com/office/drawing/2014/main" id="{3EA81924-FD79-3F95-68BC-8B5BE9E04B6A}"/>
              </a:ext>
            </a:extLst>
          </p:cNvPr>
          <p:cNvSpPr txBox="1"/>
          <p:nvPr/>
        </p:nvSpPr>
        <p:spPr>
          <a:xfrm>
            <a:off x="1852611" y="4922981"/>
            <a:ext cx="84867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special thank you to the applicants on this list – without them, this program would not be truly competitive. The subcommittee appreciates the intention behind each of these projects, but their proposals need improvement in articulating how they can be considered “new” or “added value” to the TD Program. CTD will provide technical assistance to grant applicants in FY22-23 to help improve future proposals, including the three projects that were not recommended for this year. </a:t>
            </a:r>
          </a:p>
        </p:txBody>
      </p:sp>
    </p:spTree>
    <p:extLst>
      <p:ext uri="{BB962C8B-B14F-4D97-AF65-F5344CB8AC3E}">
        <p14:creationId xmlns:p14="http://schemas.microsoft.com/office/powerpoint/2010/main" val="130935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1E89-3349-FE33-9396-C2B226C499E1}"/>
              </a:ext>
            </a:extLst>
          </p:cNvPr>
          <p:cNvSpPr>
            <a:spLocks noGrp="1"/>
          </p:cNvSpPr>
          <p:nvPr>
            <p:ph type="title"/>
          </p:nvPr>
        </p:nvSpPr>
        <p:spPr/>
        <p:txBody>
          <a:bodyPr/>
          <a:lstStyle/>
          <a:p>
            <a:pPr algn="ctr"/>
            <a:r>
              <a:rPr lang="en-US" dirty="0"/>
              <a:t>Additional Considerations</a:t>
            </a:r>
          </a:p>
        </p:txBody>
      </p:sp>
      <p:sp>
        <p:nvSpPr>
          <p:cNvPr id="3" name="Content Placeholder 2">
            <a:extLst>
              <a:ext uri="{FF2B5EF4-FFF2-40B4-BE49-F238E27FC236}">
                <a16:creationId xmlns:a16="http://schemas.microsoft.com/office/drawing/2014/main" id="{E8374BAD-FE70-B8D4-6B62-9C37E4760FD6}"/>
              </a:ext>
            </a:extLst>
          </p:cNvPr>
          <p:cNvSpPr>
            <a:spLocks noGrp="1"/>
          </p:cNvSpPr>
          <p:nvPr>
            <p:ph idx="1"/>
          </p:nvPr>
        </p:nvSpPr>
        <p:spPr/>
        <p:txBody>
          <a:bodyPr>
            <a:normAutofit fontScale="92500" lnSpcReduction="20000"/>
          </a:bodyPr>
          <a:lstStyle/>
          <a:p>
            <a:r>
              <a:rPr lang="en-US" dirty="0"/>
              <a:t>All projects must demonstrate an “innovative human service”:</a:t>
            </a:r>
          </a:p>
          <a:p>
            <a:pPr lvl="1"/>
            <a:r>
              <a:rPr lang="en-US" dirty="0"/>
              <a:t>A proposal does not have to provide a “new” project or serve a new population to be considered “innovative” (e.g., Martin County’s Dialysis Patient project).</a:t>
            </a:r>
          </a:p>
          <a:p>
            <a:pPr lvl="1"/>
            <a:r>
              <a:rPr lang="en-US" dirty="0"/>
              <a:t>How does the project add value to the current TD services provided in the area?</a:t>
            </a:r>
          </a:p>
          <a:p>
            <a:r>
              <a:rPr lang="en-US" dirty="0"/>
              <a:t>Improvement is needed in developing budgets and estimates across all applications to justify funding requests.</a:t>
            </a:r>
          </a:p>
          <a:p>
            <a:r>
              <a:rPr lang="en-US" dirty="0"/>
              <a:t>Most projects have strong objectives (i.e., increased access to TD), but need to differentiate these services from those funded by other sources.</a:t>
            </a:r>
          </a:p>
          <a:p>
            <a:r>
              <a:rPr lang="en-US" dirty="0"/>
              <a:t>Data analyses is critical to effectively evaluate proposals – approved projects should have performance measures tied to invoice data (i.e., trips, unduplicated passengers, destinations, etc.) to improve accountability. </a:t>
            </a:r>
          </a:p>
          <a:p>
            <a:r>
              <a:rPr lang="en-US" dirty="0"/>
              <a:t>Projects utilizing TNCs should require “scheduled pick-up/drop-off times” on invoice to measure on-time performance. </a:t>
            </a:r>
          </a:p>
        </p:txBody>
      </p:sp>
    </p:spTree>
    <p:extLst>
      <p:ext uri="{BB962C8B-B14F-4D97-AF65-F5344CB8AC3E}">
        <p14:creationId xmlns:p14="http://schemas.microsoft.com/office/powerpoint/2010/main" val="358873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1E89-3349-FE33-9396-C2B226C499E1}"/>
              </a:ext>
            </a:extLst>
          </p:cNvPr>
          <p:cNvSpPr>
            <a:spLocks noGrp="1"/>
          </p:cNvSpPr>
          <p:nvPr>
            <p:ph type="title"/>
          </p:nvPr>
        </p:nvSpPr>
        <p:spPr/>
        <p:txBody>
          <a:bodyPr/>
          <a:lstStyle/>
          <a:p>
            <a:pPr algn="ctr"/>
            <a:r>
              <a:rPr lang="en-US" dirty="0"/>
              <a:t>Additional Considerations</a:t>
            </a:r>
          </a:p>
        </p:txBody>
      </p:sp>
      <p:sp>
        <p:nvSpPr>
          <p:cNvPr id="3" name="Content Placeholder 2">
            <a:extLst>
              <a:ext uri="{FF2B5EF4-FFF2-40B4-BE49-F238E27FC236}">
                <a16:creationId xmlns:a16="http://schemas.microsoft.com/office/drawing/2014/main" id="{E8374BAD-FE70-B8D4-6B62-9C37E4760FD6}"/>
              </a:ext>
            </a:extLst>
          </p:cNvPr>
          <p:cNvSpPr>
            <a:spLocks noGrp="1"/>
          </p:cNvSpPr>
          <p:nvPr>
            <p:ph idx="1"/>
          </p:nvPr>
        </p:nvSpPr>
        <p:spPr/>
        <p:txBody>
          <a:bodyPr>
            <a:normAutofit fontScale="92500" lnSpcReduction="10000"/>
          </a:bodyPr>
          <a:lstStyle/>
          <a:p>
            <a:r>
              <a:rPr lang="en-US" dirty="0"/>
              <a:t>Future applications should include clear, concise goals:</a:t>
            </a:r>
          </a:p>
          <a:p>
            <a:pPr lvl="1"/>
            <a:r>
              <a:rPr lang="en-US" dirty="0"/>
              <a:t>Projects can support multiple goals but should have a singular objective. Example: Monroe Extended Service meets </a:t>
            </a:r>
            <a:r>
              <a:rPr lang="en-US" i="1" dirty="0"/>
              <a:t>two</a:t>
            </a:r>
            <a:r>
              <a:rPr lang="en-US" dirty="0"/>
              <a:t> ISD goals (cross-county and increased access) but offers </a:t>
            </a:r>
            <a:r>
              <a:rPr lang="en-US" i="1" dirty="0"/>
              <a:t>one</a:t>
            </a:r>
            <a:r>
              <a:rPr lang="en-US" dirty="0"/>
              <a:t> service (morning trips into Miami-Dade County).</a:t>
            </a:r>
          </a:p>
          <a:p>
            <a:pPr lvl="1"/>
            <a:r>
              <a:rPr lang="en-US" dirty="0"/>
              <a:t>Conversely, Hernando and the Tampa Bay proposals have too many objectives, which present challenges in the evaluation process.</a:t>
            </a:r>
          </a:p>
          <a:p>
            <a:r>
              <a:rPr lang="en-US" dirty="0"/>
              <a:t>Rejected proposals should explore other funding sources, such as FDOT or CareerSource (e.g., Lafayette’s access to Big Bend Technical College).</a:t>
            </a:r>
          </a:p>
          <a:p>
            <a:r>
              <a:rPr lang="en-US" dirty="0"/>
              <a:t>Service rates should be carefully examined to measure cost-effectiveness of approved projects. </a:t>
            </a:r>
          </a:p>
          <a:p>
            <a:r>
              <a:rPr lang="en-US" dirty="0"/>
              <a:t>Some projects appear reliant on contracted services, such as Tampa Bay and Wakulla Counties, raising concerns about managing service demands.</a:t>
            </a:r>
          </a:p>
        </p:txBody>
      </p:sp>
    </p:spTree>
    <p:extLst>
      <p:ext uri="{BB962C8B-B14F-4D97-AF65-F5344CB8AC3E}">
        <p14:creationId xmlns:p14="http://schemas.microsoft.com/office/powerpoint/2010/main" val="293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7D47-26BA-4772-B87C-65EB4C997A1B}"/>
              </a:ext>
            </a:extLst>
          </p:cNvPr>
          <p:cNvSpPr>
            <a:spLocks noGrp="1"/>
          </p:cNvSpPr>
          <p:nvPr>
            <p:ph type="title"/>
          </p:nvPr>
        </p:nvSpPr>
        <p:spPr>
          <a:xfrm>
            <a:off x="1699491" y="3752850"/>
            <a:ext cx="2653434" cy="2452687"/>
          </a:xfrm>
        </p:spPr>
        <p:txBody>
          <a:bodyPr anchor="ctr">
            <a:normAutofit/>
          </a:bodyPr>
          <a:lstStyle/>
          <a:p>
            <a:r>
              <a:rPr lang="en-US" sz="3100" dirty="0"/>
              <a:t>Performance Considerations</a:t>
            </a:r>
          </a:p>
        </p:txBody>
      </p:sp>
      <p:pic>
        <p:nvPicPr>
          <p:cNvPr id="2050" name="Picture 2">
            <a:extLst>
              <a:ext uri="{FF2B5EF4-FFF2-40B4-BE49-F238E27FC236}">
                <a16:creationId xmlns:a16="http://schemas.microsoft.com/office/drawing/2014/main" id="{3CF68790-6E7B-43EF-AFB5-87D469D47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01" b="12201"/>
          <a:stretch/>
        </p:blipFill>
        <p:spPr bwMode="auto">
          <a:xfrm>
            <a:off x="1524020" y="1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28A007-97D9-41CE-94BF-3A05665C7C99}"/>
              </a:ext>
            </a:extLst>
          </p:cNvPr>
          <p:cNvSpPr>
            <a:spLocks noGrp="1"/>
          </p:cNvSpPr>
          <p:nvPr>
            <p:ph idx="1"/>
          </p:nvPr>
        </p:nvSpPr>
        <p:spPr>
          <a:xfrm>
            <a:off x="4352926" y="3752850"/>
            <a:ext cx="5953121" cy="2956560"/>
          </a:xfrm>
        </p:spPr>
        <p:txBody>
          <a:bodyPr anchor="ctr">
            <a:normAutofit/>
          </a:bodyPr>
          <a:lstStyle/>
          <a:p>
            <a:pPr marL="0" indent="0">
              <a:buNone/>
            </a:pPr>
            <a:r>
              <a:rPr lang="en-US" sz="1800" dirty="0"/>
              <a:t>CTD will continue to analyze T&amp;E and ISD Grant data as part of the application review process.</a:t>
            </a:r>
          </a:p>
          <a:p>
            <a:pPr marL="0" indent="0">
              <a:buNone/>
            </a:pPr>
            <a:r>
              <a:rPr lang="en-US" sz="1800" dirty="0"/>
              <a:t>Performance measures should be tied to ISD Grant invoice:</a:t>
            </a:r>
          </a:p>
          <a:p>
            <a:r>
              <a:rPr lang="en-US" sz="1800" dirty="0"/>
              <a:t>If data are not included on the template (e.g., surveys), the recipient should submit as part of their reimbursement.</a:t>
            </a:r>
          </a:p>
          <a:p>
            <a:r>
              <a:rPr lang="en-US" sz="1800" dirty="0"/>
              <a:t>Projects should include “scheduled time” to measure on-time performance and TNC utilization. </a:t>
            </a:r>
          </a:p>
          <a:p>
            <a:pPr marL="0" indent="0">
              <a:buNone/>
            </a:pPr>
            <a:r>
              <a:rPr lang="en-US" sz="1800" dirty="0"/>
              <a:t>Grant recipients should present performance outcomes at CTD Business Meeting or Subcommittee Workshop. </a:t>
            </a:r>
          </a:p>
        </p:txBody>
      </p:sp>
    </p:spTree>
    <p:extLst>
      <p:ext uri="{BB962C8B-B14F-4D97-AF65-F5344CB8AC3E}">
        <p14:creationId xmlns:p14="http://schemas.microsoft.com/office/powerpoint/2010/main" val="105160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06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85229-186B-4ADF-9E48-53F1992991CF}"/>
              </a:ext>
            </a:extLst>
          </p:cNvPr>
          <p:cNvSpPr>
            <a:spLocks noGrp="1"/>
          </p:cNvSpPr>
          <p:nvPr>
            <p:ph type="title"/>
          </p:nvPr>
        </p:nvSpPr>
        <p:spPr>
          <a:xfrm>
            <a:off x="9093496" y="618681"/>
            <a:ext cx="2613872" cy="4794567"/>
          </a:xfrm>
        </p:spPr>
        <p:txBody>
          <a:bodyPr>
            <a:normAutofit/>
          </a:bodyPr>
          <a:lstStyle/>
          <a:p>
            <a:r>
              <a:rPr lang="en-US" sz="3100" dirty="0">
                <a:solidFill>
                  <a:srgbClr val="FFFFFF"/>
                </a:solidFill>
              </a:rPr>
              <a:t>Subcommittee and Priorities for FY 22-23</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ubcommittees - SAU">
            <a:extLst>
              <a:ext uri="{FF2B5EF4-FFF2-40B4-BE49-F238E27FC236}">
                <a16:creationId xmlns:a16="http://schemas.microsoft.com/office/drawing/2014/main" id="{BD768CB7-3BB9-C445-D554-CC5B1F78FC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7624"/>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56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C39A65-7F9B-538C-AF87-DBED93367F63}"/>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Committee Structure</a:t>
            </a:r>
          </a:p>
        </p:txBody>
      </p:sp>
      <p:graphicFrame>
        <p:nvGraphicFramePr>
          <p:cNvPr id="5" name="Content Placeholder 2">
            <a:extLst>
              <a:ext uri="{FF2B5EF4-FFF2-40B4-BE49-F238E27FC236}">
                <a16:creationId xmlns:a16="http://schemas.microsoft.com/office/drawing/2014/main" id="{576E5291-5DFA-BEE6-CCBB-818FDB50E3C9}"/>
              </a:ext>
            </a:extLst>
          </p:cNvPr>
          <p:cNvGraphicFramePr>
            <a:graphicFrameLocks noGrp="1"/>
          </p:cNvGraphicFramePr>
          <p:nvPr>
            <p:ph idx="1"/>
            <p:extLst>
              <p:ext uri="{D42A27DB-BD31-4B8C-83A1-F6EECF244321}">
                <p14:modId xmlns:p14="http://schemas.microsoft.com/office/powerpoint/2010/main" val="403396570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2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C39A65-7F9B-538C-AF87-DBED93367F63}"/>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Workgroup Structure</a:t>
            </a:r>
          </a:p>
        </p:txBody>
      </p:sp>
      <p:graphicFrame>
        <p:nvGraphicFramePr>
          <p:cNvPr id="18" name="Content Placeholder 2">
            <a:extLst>
              <a:ext uri="{FF2B5EF4-FFF2-40B4-BE49-F238E27FC236}">
                <a16:creationId xmlns:a16="http://schemas.microsoft.com/office/drawing/2014/main" id="{8BD6B6DD-32B6-9267-960C-C7CB39A58BF5}"/>
              </a:ext>
            </a:extLst>
          </p:cNvPr>
          <p:cNvGraphicFramePr>
            <a:graphicFrameLocks noGrp="1"/>
          </p:cNvGraphicFramePr>
          <p:nvPr>
            <p:ph idx="1"/>
            <p:extLst>
              <p:ext uri="{D42A27DB-BD31-4B8C-83A1-F6EECF244321}">
                <p14:modId xmlns:p14="http://schemas.microsoft.com/office/powerpoint/2010/main" val="55544933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26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ag&#10;&#10;Description automatically generated">
            <a:extLst>
              <a:ext uri="{FF2B5EF4-FFF2-40B4-BE49-F238E27FC236}">
                <a16:creationId xmlns:a16="http://schemas.microsoft.com/office/drawing/2014/main" id="{CC707AA5-344E-4415-B85B-78F4F0E30261}"/>
              </a:ext>
            </a:extLst>
          </p:cNvPr>
          <p:cNvPicPr>
            <a:picLocks noChangeAspect="1"/>
          </p:cNvPicPr>
          <p:nvPr/>
        </p:nvPicPr>
        <p:blipFill rotWithShape="1">
          <a:blip r:embed="rId2">
            <a:extLst>
              <a:ext uri="{28A0092B-C50C-407E-A947-70E740481C1C}">
                <a14:useLocalDpi xmlns:a14="http://schemas.microsoft.com/office/drawing/2010/main" val="0"/>
              </a:ext>
            </a:extLst>
          </a:blip>
          <a:srcRect t="9933" r="1"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0338B7-400C-4A77-AB3E-F8E719C05D6F}"/>
              </a:ext>
            </a:extLst>
          </p:cNvPr>
          <p:cNvSpPr>
            <a:spLocks noGrp="1"/>
          </p:cNvSpPr>
          <p:nvPr>
            <p:ph type="title"/>
          </p:nvPr>
        </p:nvSpPr>
        <p:spPr>
          <a:xfrm>
            <a:off x="523875" y="5317240"/>
            <a:ext cx="11210925" cy="744836"/>
          </a:xfrm>
        </p:spPr>
        <p:txBody>
          <a:bodyPr>
            <a:normAutofit/>
          </a:bodyPr>
          <a:lstStyle/>
          <a:p>
            <a:pPr algn="ctr"/>
            <a:r>
              <a:rPr lang="en-US" sz="3600" dirty="0">
                <a:solidFill>
                  <a:schemeClr val="tx1">
                    <a:lumMod val="85000"/>
                    <a:lumOff val="15000"/>
                  </a:schemeClr>
                </a:solidFill>
              </a:rPr>
              <a:t>Please Stand for the Pledge of Allegiance</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22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EB383D73-C0E3-4AF9-9641-0E52AD36A811}"/>
              </a:ext>
            </a:extLst>
          </p:cNvPr>
          <p:cNvSpPr>
            <a:spLocks noGrp="1"/>
          </p:cNvSpPr>
          <p:nvPr>
            <p:ph type="title"/>
          </p:nvPr>
        </p:nvSpPr>
        <p:spPr>
          <a:xfrm>
            <a:off x="5116783" y="516835"/>
            <a:ext cx="5977937" cy="1666501"/>
          </a:xfrm>
        </p:spPr>
        <p:txBody>
          <a:bodyPr>
            <a:normAutofit/>
          </a:bodyPr>
          <a:lstStyle/>
          <a:p>
            <a:r>
              <a:rPr lang="en-US" sz="4000" dirty="0">
                <a:solidFill>
                  <a:srgbClr val="FFFFFF"/>
                </a:solidFill>
              </a:rPr>
              <a:t>Executive Director Report</a:t>
            </a:r>
          </a:p>
        </p:txBody>
      </p:sp>
      <p:pic>
        <p:nvPicPr>
          <p:cNvPr id="7" name="Picture 6">
            <a:extLst>
              <a:ext uri="{FF2B5EF4-FFF2-40B4-BE49-F238E27FC236}">
                <a16:creationId xmlns:a16="http://schemas.microsoft.com/office/drawing/2014/main" id="{57E18647-51B5-42EF-BE77-A61B422FC945}"/>
              </a:ext>
            </a:extLst>
          </p:cNvPr>
          <p:cNvPicPr>
            <a:picLocks noChangeAspect="1"/>
          </p:cNvPicPr>
          <p:nvPr/>
        </p:nvPicPr>
        <p:blipFill rotWithShape="1">
          <a:blip r:embed="rId2"/>
          <a:srcRect r="58426"/>
          <a:stretch/>
        </p:blipFill>
        <p:spPr>
          <a:xfrm>
            <a:off x="20" y="10"/>
            <a:ext cx="4580077" cy="6857990"/>
          </a:xfrm>
          <a:prstGeom prst="rect">
            <a:avLst/>
          </a:prstGeom>
        </p:spPr>
      </p:pic>
      <p:cxnSp>
        <p:nvCxnSpPr>
          <p:cNvPr id="52" name="Straight Connector 5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Content Placeholder 4">
            <a:extLst>
              <a:ext uri="{FF2B5EF4-FFF2-40B4-BE49-F238E27FC236}">
                <a16:creationId xmlns:a16="http://schemas.microsoft.com/office/drawing/2014/main" id="{486C4468-CC16-451E-98FC-9B672345D467}"/>
              </a:ext>
            </a:extLst>
          </p:cNvPr>
          <p:cNvSpPr>
            <a:spLocks noGrp="1"/>
          </p:cNvSpPr>
          <p:nvPr>
            <p:ph idx="1"/>
          </p:nvPr>
        </p:nvSpPr>
        <p:spPr>
          <a:xfrm>
            <a:off x="4813300" y="2546224"/>
            <a:ext cx="6794500" cy="4184774"/>
          </a:xfrm>
        </p:spPr>
        <p:txBody>
          <a:bodyPr>
            <a:normAutofit lnSpcReduction="10000"/>
          </a:bodyPr>
          <a:lstStyle/>
          <a:p>
            <a:pPr>
              <a:lnSpc>
                <a:spcPct val="90000"/>
              </a:lnSpc>
            </a:pPr>
            <a:r>
              <a:rPr lang="en-US" sz="1800" dirty="0">
                <a:solidFill>
                  <a:srgbClr val="FFFFFF"/>
                </a:solidFill>
              </a:rPr>
              <a:t>New Fiscal Year Resolution – Measure progress of Executive Director/CTD Team growth in knowledge, skills, and leadership.</a:t>
            </a:r>
          </a:p>
          <a:p>
            <a:pPr>
              <a:lnSpc>
                <a:spcPct val="90000"/>
              </a:lnSpc>
            </a:pPr>
            <a:r>
              <a:rPr lang="en-US" sz="1800" dirty="0">
                <a:solidFill>
                  <a:srgbClr val="FFFFFF"/>
                </a:solidFill>
              </a:rPr>
              <a:t>2022 Vision Summit Summary Document (June 30, 2022)</a:t>
            </a:r>
            <a:endParaRPr lang="en-US" sz="1600" dirty="0">
              <a:solidFill>
                <a:srgbClr val="FFFFFF"/>
              </a:solidFill>
            </a:endParaRPr>
          </a:p>
          <a:p>
            <a:pPr>
              <a:lnSpc>
                <a:spcPct val="90000"/>
              </a:lnSpc>
            </a:pPr>
            <a:r>
              <a:rPr lang="en-US" sz="1800" dirty="0">
                <a:solidFill>
                  <a:srgbClr val="FFFFFF"/>
                </a:solidFill>
              </a:rPr>
              <a:t>Discussion on CTD Policy pertaining to ADA Paratransit Services (CTD Business </a:t>
            </a:r>
            <a:r>
              <a:rPr lang="en-US" sz="1800">
                <a:solidFill>
                  <a:srgbClr val="FFFFFF"/>
                </a:solidFill>
              </a:rPr>
              <a:t>Meeting on August </a:t>
            </a:r>
            <a:r>
              <a:rPr lang="en-US" sz="1800" dirty="0">
                <a:solidFill>
                  <a:srgbClr val="FFFFFF"/>
                </a:solidFill>
              </a:rPr>
              <a:t>29, 2022). </a:t>
            </a:r>
          </a:p>
          <a:p>
            <a:pPr>
              <a:lnSpc>
                <a:spcPct val="90000"/>
              </a:lnSpc>
            </a:pPr>
            <a:r>
              <a:rPr lang="en-US" sz="1800" dirty="0">
                <a:solidFill>
                  <a:srgbClr val="FFFFFF"/>
                </a:solidFill>
              </a:rPr>
              <a:t>Anticipated Stakeholder Workshops and Events for FY22-23:</a:t>
            </a:r>
          </a:p>
          <a:p>
            <a:pPr marL="384048" marR="0" lvl="1" indent="-182880" algn="l" defTabSz="914400" rtl="0" eaLnBrk="1" fontAlgn="auto" latinLnBrk="0" hangingPunct="1">
              <a:lnSpc>
                <a:spcPct val="90000"/>
              </a:lnSpc>
              <a:spcBef>
                <a:spcPts val="200"/>
              </a:spcBef>
              <a:spcAft>
                <a:spcPts val="400"/>
              </a:spcAft>
              <a:buClrTx/>
              <a:buSzTx/>
              <a:buFont typeface="Calibri" pitchFamily="34" charset="0"/>
              <a:buChar char="◦"/>
              <a:tabLst/>
              <a:defRPr/>
            </a:pPr>
            <a:r>
              <a:rPr lang="en-US" sz="1600" dirty="0">
                <a:solidFill>
                  <a:srgbClr val="FFFFFF"/>
                </a:solidFill>
                <a:latin typeface="Franklin Gothic Book" panose="020F0502020204030204"/>
              </a:rPr>
              <a:t>AOR Redesign (Summer 2022)</a:t>
            </a:r>
          </a:p>
          <a:p>
            <a:pPr marL="384048" marR="0" lvl="1" indent="-182880" algn="l" defTabSz="914400" rtl="0" eaLnBrk="1" fontAlgn="auto" latinLnBrk="0" hangingPunct="1">
              <a:lnSpc>
                <a:spcPct val="90000"/>
              </a:lnSpc>
              <a:spcBef>
                <a:spcPts val="200"/>
              </a:spcBef>
              <a:spcAft>
                <a:spcPts val="400"/>
              </a:spcAft>
              <a:buClrTx/>
              <a:buSzTx/>
              <a:buFont typeface="Calibri" pitchFamily="34" charset="0"/>
              <a:buChar char="◦"/>
              <a:tabLst/>
              <a:defRPr/>
            </a:pPr>
            <a:r>
              <a:rPr lang="en-US" sz="1600" dirty="0">
                <a:solidFill>
                  <a:srgbClr val="FFFFFF"/>
                </a:solidFill>
                <a:latin typeface="Franklin Gothic Book" panose="020F0502020204030204"/>
              </a:rPr>
              <a:t>Planning Grant Improvement Plan (Fall 2022)</a:t>
            </a:r>
          </a:p>
          <a:p>
            <a:pPr marL="384048" marR="0" lvl="1" indent="-182880" algn="l" defTabSz="914400" rtl="0" eaLnBrk="1" fontAlgn="auto" latinLnBrk="0" hangingPunct="1">
              <a:lnSpc>
                <a:spcPct val="90000"/>
              </a:lnSpc>
              <a:spcBef>
                <a:spcPts val="200"/>
              </a:spcBef>
              <a:spcAft>
                <a:spcPts val="400"/>
              </a:spcAft>
              <a:buClrTx/>
              <a:buSzTx/>
              <a:buFont typeface="Calibri" pitchFamily="34" charset="0"/>
              <a:buChar char="◦"/>
              <a:tabLst/>
              <a:defRPr/>
            </a:pPr>
            <a:r>
              <a:rPr lang="en-US" sz="1600" dirty="0">
                <a:solidFill>
                  <a:srgbClr val="FFFFFF"/>
                </a:solidFill>
                <a:latin typeface="Franklin Gothic Book" panose="020F0502020204030204"/>
              </a:rPr>
              <a:t>Annual Training and Best Practices Conference (August 30-31)</a:t>
            </a:r>
          </a:p>
          <a:p>
            <a:pPr marL="384048" marR="0" lvl="1" indent="-182880" algn="l" defTabSz="914400" rtl="0" eaLnBrk="1" fontAlgn="auto" latinLnBrk="0" hangingPunct="1">
              <a:lnSpc>
                <a:spcPct val="90000"/>
              </a:lnSpc>
              <a:spcBef>
                <a:spcPts val="200"/>
              </a:spcBef>
              <a:spcAft>
                <a:spcPts val="400"/>
              </a:spcAft>
              <a:buClrTx/>
              <a:buSzTx/>
              <a:buFont typeface="Calibri" pitchFamily="34" charset="0"/>
              <a:buChar char="◦"/>
              <a:tabLst/>
              <a:defRPr/>
            </a:pPr>
            <a:r>
              <a:rPr lang="en-US" sz="1600" dirty="0">
                <a:solidFill>
                  <a:srgbClr val="FFFFFF"/>
                </a:solidFill>
                <a:latin typeface="Franklin Gothic Book" panose="020F0502020204030204"/>
              </a:rPr>
              <a:t>Public Transportation and TD Day at the Capitol (March 16, 2023)</a:t>
            </a:r>
          </a:p>
          <a:p>
            <a:pPr marL="384048" marR="0" lvl="1" indent="-182880" algn="l" defTabSz="914400" rtl="0" eaLnBrk="1" fontAlgn="auto" latinLnBrk="0" hangingPunct="1">
              <a:lnSpc>
                <a:spcPct val="90000"/>
              </a:lnSpc>
              <a:spcBef>
                <a:spcPts val="200"/>
              </a:spcBef>
              <a:spcAft>
                <a:spcPts val="400"/>
              </a:spcAft>
              <a:buClrTx/>
              <a:buSzTx/>
              <a:buFont typeface="Calibri" pitchFamily="34" charset="0"/>
              <a:buChar char="◦"/>
              <a:tabLst/>
              <a:defRPr/>
            </a:pPr>
            <a:r>
              <a:rPr lang="en-US" sz="1600" dirty="0">
                <a:solidFill>
                  <a:srgbClr val="FFFFFF"/>
                </a:solidFill>
                <a:latin typeface="Franklin Gothic Book" panose="020F0502020204030204"/>
              </a:rPr>
              <a:t>Various Educational Workshops, such as the Funding Formula, Rate Model, ISD Grant, etc. (throughout the year)</a:t>
            </a:r>
            <a:endParaRPr lang="en-US" sz="1600" dirty="0">
              <a:solidFill>
                <a:srgbClr val="FFFFFF"/>
              </a:solidFill>
            </a:endParaRPr>
          </a:p>
          <a:p>
            <a:pPr>
              <a:lnSpc>
                <a:spcPct val="90000"/>
              </a:lnSpc>
            </a:pPr>
            <a:r>
              <a:rPr lang="en-US" sz="1800" dirty="0">
                <a:solidFill>
                  <a:srgbClr val="FFFFFF"/>
                </a:solidFill>
              </a:rPr>
              <a:t>ISD Grant Performance Report (June 30, 2022)</a:t>
            </a:r>
          </a:p>
        </p:txBody>
      </p:sp>
    </p:spTree>
    <p:extLst>
      <p:ext uri="{BB962C8B-B14F-4D97-AF65-F5344CB8AC3E}">
        <p14:creationId xmlns:p14="http://schemas.microsoft.com/office/powerpoint/2010/main" val="429467213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54DCD9B2-D552-47A6-9FE2-15D7E8159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79BF945E-EA2D-4EF3-AA31-9CDE692ED4C6}"/>
              </a:ext>
            </a:extLst>
          </p:cNvPr>
          <p:cNvSpPr>
            <a:spLocks noGrp="1"/>
          </p:cNvSpPr>
          <p:nvPr>
            <p:ph type="title"/>
          </p:nvPr>
        </p:nvSpPr>
        <p:spPr>
          <a:xfrm>
            <a:off x="6730000" y="639098"/>
            <a:ext cx="4813072" cy="3494790"/>
          </a:xfrm>
        </p:spPr>
        <p:txBody>
          <a:bodyPr vert="horz" lIns="91440" tIns="45720" rIns="91440" bIns="45720" rtlCol="0" anchor="b">
            <a:normAutofit/>
          </a:bodyPr>
          <a:lstStyle/>
          <a:p>
            <a:r>
              <a:rPr lang="en-US" sz="5000">
                <a:solidFill>
                  <a:schemeClr val="tx1">
                    <a:lumMod val="85000"/>
                    <a:lumOff val="15000"/>
                  </a:schemeClr>
                </a:solidFill>
              </a:rPr>
              <a:t>Commissioner &amp; Advisor Reports</a:t>
            </a:r>
          </a:p>
        </p:txBody>
      </p:sp>
      <p:pic>
        <p:nvPicPr>
          <p:cNvPr id="4" name="Picture 3" descr="A close up of a card&#10;&#10;Description automatically generated">
            <a:extLst>
              <a:ext uri="{FF2B5EF4-FFF2-40B4-BE49-F238E27FC236}">
                <a16:creationId xmlns:a16="http://schemas.microsoft.com/office/drawing/2014/main" id="{75FE3DC2-FF34-4B65-8E61-F87D7AF43262}"/>
              </a:ext>
            </a:extLst>
          </p:cNvPr>
          <p:cNvPicPr>
            <a:picLocks noChangeAspect="1"/>
          </p:cNvPicPr>
          <p:nvPr/>
        </p:nvPicPr>
        <p:blipFill rotWithShape="1">
          <a:blip r:embed="rId2">
            <a:extLst>
              <a:ext uri="{28A0092B-C50C-407E-A947-70E740481C1C}">
                <a14:useLocalDpi xmlns:a14="http://schemas.microsoft.com/office/drawing/2010/main" val="0"/>
              </a:ext>
            </a:extLst>
          </a:blip>
          <a:srcRect t="4624" b="4624"/>
          <a:stretch/>
        </p:blipFill>
        <p:spPr>
          <a:xfrm>
            <a:off x="633999" y="688722"/>
            <a:ext cx="5462001" cy="4956874"/>
          </a:xfrm>
          <a:prstGeom prst="rect">
            <a:avLst/>
          </a:prstGeom>
        </p:spPr>
      </p:pic>
      <p:cxnSp>
        <p:nvCxnSpPr>
          <p:cNvPr id="26" name="Straight Connector 25">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32349"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CE25F7F-C10E-4478-90C0-93B61E638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ubtitle 2">
            <a:extLst>
              <a:ext uri="{FF2B5EF4-FFF2-40B4-BE49-F238E27FC236}">
                <a16:creationId xmlns:a16="http://schemas.microsoft.com/office/drawing/2014/main" id="{21F41D78-4B28-40C1-8E52-49FEE898E845}"/>
              </a:ext>
            </a:extLst>
          </p:cNvPr>
          <p:cNvSpPr txBox="1">
            <a:spLocks/>
          </p:cNvSpPr>
          <p:nvPr/>
        </p:nvSpPr>
        <p:spPr>
          <a:xfrm>
            <a:off x="-6220" y="3870670"/>
            <a:ext cx="4844550" cy="1793277"/>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200"/>
              </a:spcAft>
              <a:buClr>
                <a:srgbClr val="EC7016"/>
              </a:buClr>
              <a:buSzPct val="100000"/>
              <a:buFont typeface="Calibri" panose="020F0502020204030204" pitchFamily="34" charset="0"/>
              <a:buNone/>
              <a:tabLst/>
              <a:defRPr/>
            </a:pPr>
            <a:endParaRPr kumimoji="0" lang="en-US" sz="2000" b="0" i="0" u="none" strike="noStrike" kern="1200" cap="none" spc="0" normalizeH="0" baseline="0" noProof="0" dirty="0">
              <a:ln>
                <a:noFill/>
              </a:ln>
              <a:solidFill>
                <a:prstClr val="white">
                  <a:lumMod val="75000"/>
                  <a:lumOff val="25000"/>
                </a:prstClr>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42461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5FE3DC2-FF34-4B65-8E61-F87D7AF43262}"/>
              </a:ext>
            </a:extLst>
          </p:cNvPr>
          <p:cNvPicPr>
            <a:picLocks noChangeAspect="1"/>
          </p:cNvPicPr>
          <p:nvPr/>
        </p:nvPicPr>
        <p:blipFill rotWithShape="1">
          <a:blip r:embed="rId2">
            <a:extLst>
              <a:ext uri="{28A0092B-C50C-407E-A947-70E740481C1C}">
                <a14:useLocalDpi xmlns:a14="http://schemas.microsoft.com/office/drawing/2010/main" val="0"/>
              </a:ext>
            </a:extLst>
          </a:blip>
          <a:srcRect t="4015"/>
          <a:stretch/>
        </p:blipFill>
        <p:spPr>
          <a:xfrm>
            <a:off x="-32" y="10"/>
            <a:ext cx="12192031" cy="4915066"/>
          </a:xfrm>
          <a:prstGeom prst="rect">
            <a:avLst/>
          </a:prstGeom>
        </p:spPr>
      </p:pic>
      <p:sp>
        <p:nvSpPr>
          <p:cNvPr id="39" name="Rectangle 38">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9BF945E-EA2D-4EF3-AA31-9CDE692ED4C6}"/>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4100" dirty="0">
                <a:solidFill>
                  <a:srgbClr val="FFFFFF"/>
                </a:solidFill>
              </a:rPr>
              <a:t>Public Comments and Closing Remarks</a:t>
            </a:r>
          </a:p>
        </p:txBody>
      </p:sp>
      <p:cxnSp>
        <p:nvCxnSpPr>
          <p:cNvPr id="41" name="Straight Connector 40">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8237AB3-53B6-4B50-91FC-53F4907F418F}"/>
              </a:ext>
            </a:extLst>
          </p:cNvPr>
          <p:cNvSpPr txBox="1"/>
          <p:nvPr/>
        </p:nvSpPr>
        <p:spPr>
          <a:xfrm>
            <a:off x="8288409" y="5408444"/>
            <a:ext cx="29951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rPr>
              <a:t>Next CTD Business Meeting:</a:t>
            </a:r>
            <a:r>
              <a:rPr lang="en-US" dirty="0">
                <a:solidFill>
                  <a:prstClr val="white"/>
                </a:solidFill>
                <a:latin typeface="Franklin Gothic Book" panose="020F0502020204030204"/>
              </a:rPr>
              <a:t> August 29, 2022 at 2:00pm</a:t>
            </a: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24311934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4675E5-DC71-4BE9-A218-057360AE1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smoke&#10;&#10;Description automatically generated">
            <a:extLst>
              <a:ext uri="{FF2B5EF4-FFF2-40B4-BE49-F238E27FC236}">
                <a16:creationId xmlns:a16="http://schemas.microsoft.com/office/drawing/2014/main" id="{73EE21E2-8BE6-4068-B21C-415C547E8963}"/>
              </a:ext>
            </a:extLst>
          </p:cNvPr>
          <p:cNvPicPr>
            <a:picLocks noChangeAspect="1"/>
          </p:cNvPicPr>
          <p:nvPr/>
        </p:nvPicPr>
        <p:blipFill rotWithShape="1">
          <a:blip r:embed="rId2">
            <a:extLst>
              <a:ext uri="{28A0092B-C50C-407E-A947-70E740481C1C}">
                <a14:useLocalDpi xmlns:a14="http://schemas.microsoft.com/office/drawing/2010/main" val="0"/>
              </a:ext>
            </a:extLst>
          </a:blip>
          <a:srcRect l="10603" r="511"/>
          <a:stretch/>
        </p:blipFill>
        <p:spPr>
          <a:xfrm>
            <a:off x="20" y="227"/>
            <a:ext cx="12191675" cy="6858000"/>
          </a:xfrm>
          <a:prstGeom prst="rect">
            <a:avLst/>
          </a:prstGeom>
        </p:spPr>
      </p:pic>
      <p:sp>
        <p:nvSpPr>
          <p:cNvPr id="12" name="Freeform 6">
            <a:extLst>
              <a:ext uri="{FF2B5EF4-FFF2-40B4-BE49-F238E27FC236}">
                <a16:creationId xmlns:a16="http://schemas.microsoft.com/office/drawing/2014/main" id="{01FB15EB-9446-4F9C-894D-70507266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926258"/>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38F07916-3915-4716-BF80-65754B20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658609"/>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8">
            <a:extLst>
              <a:ext uri="{FF2B5EF4-FFF2-40B4-BE49-F238E27FC236}">
                <a16:creationId xmlns:a16="http://schemas.microsoft.com/office/drawing/2014/main" id="{2DFF82BD-CC26-4EED-9652-13FB95DBF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4410" y="659524"/>
            <a:ext cx="529920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E639C7-97A7-4D15-8365-0683E6ACB3B6}"/>
              </a:ext>
            </a:extLst>
          </p:cNvPr>
          <p:cNvSpPr>
            <a:spLocks noGrp="1"/>
          </p:cNvSpPr>
          <p:nvPr>
            <p:ph type="title"/>
          </p:nvPr>
        </p:nvSpPr>
        <p:spPr>
          <a:xfrm>
            <a:off x="6420913" y="437832"/>
            <a:ext cx="4648242" cy="1135433"/>
          </a:xfrm>
        </p:spPr>
        <p:txBody>
          <a:bodyPr>
            <a:normAutofit/>
          </a:bodyPr>
          <a:lstStyle/>
          <a:p>
            <a:r>
              <a:rPr lang="en-US" sz="3600" dirty="0">
                <a:solidFill>
                  <a:srgbClr val="FFFFFF"/>
                </a:solidFill>
              </a:rPr>
              <a:t>Meeting Rules</a:t>
            </a:r>
          </a:p>
        </p:txBody>
      </p:sp>
      <p:sp>
        <p:nvSpPr>
          <p:cNvPr id="3" name="Content Placeholder 2">
            <a:extLst>
              <a:ext uri="{FF2B5EF4-FFF2-40B4-BE49-F238E27FC236}">
                <a16:creationId xmlns:a16="http://schemas.microsoft.com/office/drawing/2014/main" id="{35F8F6DF-33AD-4407-ADA6-F2D558B18A6C}"/>
              </a:ext>
            </a:extLst>
          </p:cNvPr>
          <p:cNvSpPr>
            <a:spLocks noGrp="1"/>
          </p:cNvSpPr>
          <p:nvPr>
            <p:ph idx="1"/>
          </p:nvPr>
        </p:nvSpPr>
        <p:spPr>
          <a:xfrm>
            <a:off x="6420913" y="1625714"/>
            <a:ext cx="4648242" cy="4285456"/>
          </a:xfrm>
        </p:spPr>
        <p:txBody>
          <a:bodyPr anchor="t">
            <a:normAutofit/>
          </a:bodyPr>
          <a:lstStyle/>
          <a:p>
            <a:r>
              <a:rPr lang="en-US" sz="2000" dirty="0">
                <a:solidFill>
                  <a:srgbClr val="FEFFFF"/>
                </a:solidFill>
              </a:rPr>
              <a:t>This is a </a:t>
            </a:r>
            <a:r>
              <a:rPr lang="en-US" sz="2000" b="1" i="1" u="sng" dirty="0">
                <a:solidFill>
                  <a:srgbClr val="FEFFFF"/>
                </a:solidFill>
              </a:rPr>
              <a:t>public</a:t>
            </a:r>
            <a:r>
              <a:rPr lang="en-US" sz="2000" dirty="0">
                <a:solidFill>
                  <a:srgbClr val="FEFFFF"/>
                </a:solidFill>
              </a:rPr>
              <a:t> meeting under Florida’s Government in the Sunshine Act.</a:t>
            </a:r>
          </a:p>
          <a:p>
            <a:r>
              <a:rPr lang="en-US" sz="2000" dirty="0">
                <a:solidFill>
                  <a:srgbClr val="FEFFFF"/>
                </a:solidFill>
              </a:rPr>
              <a:t>This meeting is being recorded.</a:t>
            </a:r>
            <a:endParaRPr lang="en-US" sz="1600" dirty="0">
              <a:solidFill>
                <a:srgbClr val="FEFFFF"/>
              </a:solidFill>
            </a:endParaRPr>
          </a:p>
          <a:p>
            <a:r>
              <a:rPr lang="en-US" sz="2000" dirty="0">
                <a:solidFill>
                  <a:srgbClr val="FEFFFF"/>
                </a:solidFill>
              </a:rPr>
              <a:t>All audio and phone lines are muted.</a:t>
            </a:r>
          </a:p>
          <a:p>
            <a:r>
              <a:rPr lang="en-US" sz="2000" dirty="0">
                <a:solidFill>
                  <a:srgbClr val="FEFFFF"/>
                </a:solidFill>
              </a:rPr>
              <a:t>Speakers that submitted a public comment form will be selected first.</a:t>
            </a:r>
          </a:p>
          <a:p>
            <a:r>
              <a:rPr lang="en-US" sz="2000" dirty="0">
                <a:solidFill>
                  <a:srgbClr val="FEFFFF"/>
                </a:solidFill>
              </a:rPr>
              <a:t>Webinar speakers will be unmuted when called on by the meeting facilitator.</a:t>
            </a:r>
          </a:p>
          <a:p>
            <a:r>
              <a:rPr lang="en-US" sz="2000" dirty="0">
                <a:solidFill>
                  <a:srgbClr val="FEFFFF"/>
                </a:solidFill>
              </a:rPr>
              <a:t>Phone participants will be instructed on unmuting their phone lines.</a:t>
            </a:r>
          </a:p>
          <a:p>
            <a:r>
              <a:rPr lang="en-US" sz="2000" dirty="0">
                <a:solidFill>
                  <a:srgbClr val="FEFFFF"/>
                </a:solidFill>
              </a:rPr>
              <a:t>All speakers during public input will be limited to 5 minutes.</a:t>
            </a:r>
            <a:endParaRPr lang="en-US" sz="800" dirty="0">
              <a:solidFill>
                <a:srgbClr val="FEFFFF"/>
              </a:solidFill>
            </a:endParaRPr>
          </a:p>
          <a:p>
            <a:endParaRPr lang="en-US" sz="2000" dirty="0">
              <a:solidFill>
                <a:srgbClr val="FEFFFF"/>
              </a:solidFill>
            </a:endParaRPr>
          </a:p>
        </p:txBody>
      </p:sp>
    </p:spTree>
    <p:extLst>
      <p:ext uri="{BB962C8B-B14F-4D97-AF65-F5344CB8AC3E}">
        <p14:creationId xmlns:p14="http://schemas.microsoft.com/office/powerpoint/2010/main" val="135979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pic>
        <p:nvPicPr>
          <p:cNvPr id="4" name="Picture 3">
            <a:extLst>
              <a:ext uri="{FF2B5EF4-FFF2-40B4-BE49-F238E27FC236}">
                <a16:creationId xmlns:a16="http://schemas.microsoft.com/office/drawing/2014/main" id="{75FE3DC2-FF34-4B65-8E61-F87D7AF43262}"/>
              </a:ext>
            </a:extLst>
          </p:cNvPr>
          <p:cNvPicPr>
            <a:picLocks noChangeAspect="1"/>
          </p:cNvPicPr>
          <p:nvPr/>
        </p:nvPicPr>
        <p:blipFill rotWithShape="1">
          <a:blip r:embed="rId2">
            <a:extLst>
              <a:ext uri="{28A0092B-C50C-407E-A947-70E740481C1C}">
                <a14:useLocalDpi xmlns:a14="http://schemas.microsoft.com/office/drawing/2010/main" val="0"/>
              </a:ext>
            </a:extLst>
          </a:blip>
          <a:srcRect l="11687" r="13680" b="-1"/>
          <a:stretch/>
        </p:blipFill>
        <p:spPr>
          <a:xfrm>
            <a:off x="2843" y="10"/>
            <a:ext cx="12186315" cy="6857990"/>
          </a:xfrm>
          <a:prstGeom prst="rect">
            <a:avLst/>
          </a:prstGeom>
        </p:spPr>
      </p:pic>
      <p:sp>
        <p:nvSpPr>
          <p:cNvPr id="26" name="Rectangle 25">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79BF945E-EA2D-4EF3-AA31-9CDE692ED4C6}"/>
              </a:ext>
            </a:extLst>
          </p:cNvPr>
          <p:cNvSpPr>
            <a:spLocks noGrp="1"/>
          </p:cNvSpPr>
          <p:nvPr>
            <p:ph type="title"/>
          </p:nvPr>
        </p:nvSpPr>
        <p:spPr>
          <a:xfrm>
            <a:off x="948648" y="1419273"/>
            <a:ext cx="3153580" cy="1358188"/>
          </a:xfrm>
        </p:spPr>
        <p:txBody>
          <a:bodyPr vert="horz" lIns="91440" tIns="45720" rIns="91440" bIns="45720" rtlCol="0" anchor="b">
            <a:normAutofit/>
          </a:bodyPr>
          <a:lstStyle/>
          <a:p>
            <a:r>
              <a:rPr lang="en-US" sz="3600" dirty="0">
                <a:solidFill>
                  <a:srgbClr val="FFFFFF"/>
                </a:solidFill>
              </a:rPr>
              <a:t>Public Comments</a:t>
            </a:r>
          </a:p>
        </p:txBody>
      </p:sp>
      <p:cxnSp>
        <p:nvCxnSpPr>
          <p:cNvPr id="28" name="Straight Connector 27">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21F41D78-4B28-40C1-8E52-49FEE898E845}"/>
              </a:ext>
            </a:extLst>
          </p:cNvPr>
          <p:cNvSpPr txBox="1">
            <a:spLocks/>
          </p:cNvSpPr>
          <p:nvPr/>
        </p:nvSpPr>
        <p:spPr>
          <a:xfrm>
            <a:off x="948648" y="2978254"/>
            <a:ext cx="3153580" cy="244423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srgbClr val="EC7016"/>
              </a:buClr>
              <a:buSzPct val="100000"/>
              <a:buFont typeface="Calibri" panose="020F0502020204030204" pitchFamily="34" charset="0"/>
              <a:buChar char=" "/>
              <a:tabLst/>
              <a:defRPr/>
            </a:pPr>
            <a:r>
              <a:rPr kumimoji="0" lang="en-US" sz="1600" b="0" i="0" u="none" strike="noStrike" kern="1200" cap="none" spc="0" normalizeH="0" baseline="0" noProof="0" dirty="0">
                <a:ln>
                  <a:noFill/>
                </a:ln>
                <a:solidFill>
                  <a:srgbClr val="FFFFFF"/>
                </a:solidFill>
                <a:effectLst/>
                <a:uLnTx/>
                <a:uFillTx/>
                <a:latin typeface="Franklin Gothic Book" panose="020F0502020204030204"/>
                <a:ea typeface="+mn-ea"/>
                <a:cs typeface="+mn-cs"/>
              </a:rPr>
              <a:t>Speakers will be called on in the order requests are received.</a:t>
            </a:r>
          </a:p>
          <a:p>
            <a:pPr marL="91440" marR="0" lvl="0" indent="-91440" algn="l" defTabSz="914400" rtl="0" eaLnBrk="1" fontAlgn="auto" latinLnBrk="0" hangingPunct="1">
              <a:lnSpc>
                <a:spcPct val="100000"/>
              </a:lnSpc>
              <a:spcBef>
                <a:spcPts val="1200"/>
              </a:spcBef>
              <a:spcAft>
                <a:spcPts val="200"/>
              </a:spcAft>
              <a:buClr>
                <a:srgbClr val="EC7016"/>
              </a:buClr>
              <a:buSzPct val="100000"/>
              <a:buFont typeface="Calibri" panose="020F0502020204030204" pitchFamily="34" charset="0"/>
              <a:buChar char=" "/>
              <a:tabLst/>
              <a:defRPr/>
            </a:pPr>
            <a:r>
              <a:rPr kumimoji="0" lang="en-US" sz="1600" b="0" i="0" u="none" strike="noStrike" kern="1200" cap="none" spc="0" normalizeH="0" baseline="0" noProof="0" dirty="0">
                <a:ln>
                  <a:noFill/>
                </a:ln>
                <a:solidFill>
                  <a:srgbClr val="FFFFFF"/>
                </a:solidFill>
                <a:effectLst/>
                <a:uLnTx/>
                <a:uFillTx/>
                <a:latin typeface="Franklin Gothic Book" panose="020F0502020204030204"/>
                <a:ea typeface="+mn-ea"/>
                <a:cs typeface="+mn-cs"/>
              </a:rPr>
              <a:t>Comments are limited to agenda items only.</a:t>
            </a:r>
          </a:p>
          <a:p>
            <a:pPr marL="91440" marR="0" lvl="0" indent="-91440" algn="l" defTabSz="914400" rtl="0" eaLnBrk="1" fontAlgn="auto" latinLnBrk="0" hangingPunct="1">
              <a:lnSpc>
                <a:spcPct val="100000"/>
              </a:lnSpc>
              <a:spcBef>
                <a:spcPts val="1200"/>
              </a:spcBef>
              <a:spcAft>
                <a:spcPts val="200"/>
              </a:spcAft>
              <a:buClr>
                <a:srgbClr val="EC7016"/>
              </a:buClr>
              <a:buSzPct val="100000"/>
              <a:buFont typeface="Calibri" panose="020F0502020204030204" pitchFamily="34" charset="0"/>
              <a:buChar char=" "/>
              <a:tabLst/>
              <a:defRPr/>
            </a:pPr>
            <a:r>
              <a:rPr kumimoji="0" lang="en-US" sz="1600" b="0" i="0" u="none" strike="noStrike" kern="1200" cap="none" spc="0" normalizeH="0" baseline="0" noProof="0" dirty="0">
                <a:ln>
                  <a:noFill/>
                </a:ln>
                <a:solidFill>
                  <a:srgbClr val="FFFFFF"/>
                </a:solidFill>
                <a:effectLst/>
                <a:uLnTx/>
                <a:uFillTx/>
                <a:latin typeface="Franklin Gothic Book" panose="020F0502020204030204"/>
                <a:ea typeface="+mn-ea"/>
                <a:cs typeface="+mn-cs"/>
              </a:rPr>
              <a:t>All speakers are limited to five minutes per public comment.</a:t>
            </a:r>
          </a:p>
        </p:txBody>
      </p:sp>
      <p:sp>
        <p:nvSpPr>
          <p:cNvPr id="30" name="Rectangle 29">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80318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4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F945E-EA2D-4EF3-AA31-9CDE692ED4C6}"/>
              </a:ext>
            </a:extLst>
          </p:cNvPr>
          <p:cNvSpPr>
            <a:spLocks noGrp="1"/>
          </p:cNvSpPr>
          <p:nvPr>
            <p:ph type="title"/>
          </p:nvPr>
        </p:nvSpPr>
        <p:spPr>
          <a:xfrm>
            <a:off x="8614786" y="516836"/>
            <a:ext cx="3100136" cy="1960234"/>
          </a:xfrm>
        </p:spPr>
        <p:txBody>
          <a:bodyPr vert="horz" lIns="91440" tIns="45720" rIns="91440" bIns="45720" rtlCol="0" anchor="b">
            <a:normAutofit/>
          </a:bodyPr>
          <a:lstStyle/>
          <a:p>
            <a:r>
              <a:rPr lang="en-US" sz="4400">
                <a:solidFill>
                  <a:srgbClr val="6A3123"/>
                </a:solidFill>
              </a:rPr>
              <a:t>Approval of Minutes</a:t>
            </a:r>
          </a:p>
        </p:txBody>
      </p:sp>
      <p:pic>
        <p:nvPicPr>
          <p:cNvPr id="4" name="Picture 3" descr="A close-up of a radio&#10;&#10;Description automatically generated with low confidence">
            <a:extLst>
              <a:ext uri="{FF2B5EF4-FFF2-40B4-BE49-F238E27FC236}">
                <a16:creationId xmlns:a16="http://schemas.microsoft.com/office/drawing/2014/main" id="{75FE3DC2-FF34-4B65-8E61-F87D7AF43262}"/>
              </a:ext>
            </a:extLst>
          </p:cNvPr>
          <p:cNvPicPr>
            <a:picLocks noChangeAspect="1"/>
          </p:cNvPicPr>
          <p:nvPr/>
        </p:nvPicPr>
        <p:blipFill rotWithShape="1">
          <a:blip r:embed="rId2">
            <a:extLst>
              <a:ext uri="{28A0092B-C50C-407E-A947-70E740481C1C}">
                <a14:useLocalDpi xmlns:a14="http://schemas.microsoft.com/office/drawing/2010/main" val="0"/>
              </a:ext>
            </a:extLst>
          </a:blip>
          <a:srcRect r="11294"/>
          <a:stretch/>
        </p:blipFill>
        <p:spPr>
          <a:xfrm>
            <a:off x="-1" y="10"/>
            <a:ext cx="8111272" cy="6857990"/>
          </a:xfrm>
          <a:prstGeom prst="rect">
            <a:avLst/>
          </a:prstGeom>
        </p:spPr>
      </p:pic>
      <p:cxnSp>
        <p:nvCxnSpPr>
          <p:cNvPr id="52" name="Straight Connector 51">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21F41D78-4B28-40C1-8E52-49FEE898E845}"/>
              </a:ext>
            </a:extLst>
          </p:cNvPr>
          <p:cNvSpPr txBox="1">
            <a:spLocks/>
          </p:cNvSpPr>
          <p:nvPr/>
        </p:nvSpPr>
        <p:spPr>
          <a:xfrm>
            <a:off x="8614786" y="2790855"/>
            <a:ext cx="3084844" cy="331176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fontAlgn="auto">
              <a:lnSpc>
                <a:spcPct val="100000"/>
              </a:lnSpc>
              <a:spcBef>
                <a:spcPts val="1200"/>
              </a:spcBef>
              <a:spcAft>
                <a:spcPts val="200"/>
              </a:spcAft>
              <a:buClr>
                <a:srgbClr val="EC7016"/>
              </a:buClr>
              <a:buSzPct val="100000"/>
              <a:buFont typeface="Calibri" panose="020F0502020204030204" pitchFamily="34" charset="0"/>
              <a:buChar char=" "/>
              <a:tabLst/>
              <a:defRPr/>
            </a:pPr>
            <a:r>
              <a:rPr kumimoji="0" lang="en-US" sz="1600" b="0" i="0" u="none" strike="noStrike" cap="none" spc="0" normalizeH="0" baseline="0" noProof="0" dirty="0">
                <a:ln>
                  <a:noFill/>
                </a:ln>
                <a:effectLst/>
                <a:uLnTx/>
                <a:uFillTx/>
              </a:rPr>
              <a:t>The Commission convened </a:t>
            </a:r>
            <a:r>
              <a:rPr lang="en-US" sz="1600" dirty="0"/>
              <a:t>a virtual business meeting on March 22, 2022, and an in-person</a:t>
            </a:r>
            <a:r>
              <a:rPr kumimoji="0" lang="en-US" sz="1600" b="0" i="0" u="none" strike="noStrike" cap="none" spc="0" normalizeH="0" baseline="0" noProof="0" dirty="0">
                <a:ln>
                  <a:noFill/>
                </a:ln>
                <a:effectLst/>
                <a:uLnTx/>
                <a:uFillTx/>
              </a:rPr>
              <a:t> business meeting in Stuart, Florida, on May 24, 2022</a:t>
            </a:r>
            <a:r>
              <a:rPr lang="en-US" sz="1600" dirty="0"/>
              <a:t>.</a:t>
            </a:r>
            <a:endParaRPr kumimoji="0" lang="en-US" sz="1600" b="0" i="0" u="none" strike="noStrike" cap="none" spc="0" normalizeH="0" baseline="0" noProof="0" dirty="0">
              <a:ln>
                <a:noFill/>
              </a:ln>
              <a:effectLst/>
              <a:uLnTx/>
              <a:uFillTx/>
            </a:endParaRPr>
          </a:p>
          <a:p>
            <a:pPr marL="91440" marR="0" lvl="0" indent="-91440" fontAlgn="auto">
              <a:lnSpc>
                <a:spcPct val="100000"/>
              </a:lnSpc>
              <a:spcBef>
                <a:spcPts val="1200"/>
              </a:spcBef>
              <a:spcAft>
                <a:spcPts val="200"/>
              </a:spcAft>
              <a:buClr>
                <a:srgbClr val="EC7016"/>
              </a:buClr>
              <a:buSzPct val="100000"/>
              <a:buFont typeface="Calibri" panose="020F0502020204030204" pitchFamily="34" charset="0"/>
              <a:buChar char=" "/>
              <a:tabLst/>
              <a:defRPr/>
            </a:pPr>
            <a:r>
              <a:rPr kumimoji="0" lang="en-US" sz="1600" b="0" i="0" u="none" strike="noStrike" cap="none" spc="0" normalizeH="0" baseline="0" noProof="0" dirty="0">
                <a:ln>
                  <a:noFill/>
                </a:ln>
                <a:effectLst/>
                <a:uLnTx/>
                <a:uFillTx/>
              </a:rPr>
              <a:t>The minutes from </a:t>
            </a:r>
            <a:r>
              <a:rPr lang="en-US" sz="1600" dirty="0"/>
              <a:t>both</a:t>
            </a:r>
            <a:r>
              <a:rPr kumimoji="0" lang="en-US" sz="1600" b="0" i="0" u="none" strike="noStrike" cap="none" spc="0" normalizeH="0" baseline="0" noProof="0" dirty="0">
                <a:ln>
                  <a:noFill/>
                </a:ln>
                <a:effectLst/>
                <a:uLnTx/>
                <a:uFillTx/>
              </a:rPr>
              <a:t> meetings are </a:t>
            </a:r>
            <a:r>
              <a:rPr lang="en-US" sz="1600" dirty="0"/>
              <a:t>included in the CTD Business Meeting Packet</a:t>
            </a:r>
            <a:r>
              <a:rPr kumimoji="0" lang="en-US" sz="1600" b="0" i="0" u="none" strike="noStrike" cap="none" spc="0" normalizeH="0" baseline="0" noProof="0" dirty="0">
                <a:ln>
                  <a:noFill/>
                </a:ln>
                <a:effectLst/>
                <a:uLnTx/>
                <a:uFillTx/>
              </a:rPr>
              <a:t> for June 24, 2022.</a:t>
            </a:r>
          </a:p>
        </p:txBody>
      </p:sp>
    </p:spTree>
    <p:extLst>
      <p:ext uri="{BB962C8B-B14F-4D97-AF65-F5344CB8AC3E}">
        <p14:creationId xmlns:p14="http://schemas.microsoft.com/office/powerpoint/2010/main" val="277996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road, way, highway&#10;&#10;Description automatically generated">
            <a:extLst>
              <a:ext uri="{FF2B5EF4-FFF2-40B4-BE49-F238E27FC236}">
                <a16:creationId xmlns:a16="http://schemas.microsoft.com/office/drawing/2014/main" id="{962416DD-03D5-44A6-BE35-6039DEAF88E0}"/>
              </a:ext>
            </a:extLst>
          </p:cNvPr>
          <p:cNvPicPr>
            <a:picLocks noChangeAspect="1"/>
          </p:cNvPicPr>
          <p:nvPr/>
        </p:nvPicPr>
        <p:blipFill rotWithShape="1">
          <a:blip r:embed="rId2">
            <a:extLst>
              <a:ext uri="{28A0092B-C50C-407E-A947-70E740481C1C}">
                <a14:useLocalDpi xmlns:a14="http://schemas.microsoft.com/office/drawing/2010/main" val="0"/>
              </a:ext>
            </a:extLst>
          </a:blip>
          <a:srcRect l="22350" r="317" b="1"/>
          <a:stretch/>
        </p:blipFill>
        <p:spPr>
          <a:xfrm>
            <a:off x="-32" y="10"/>
            <a:ext cx="12192031" cy="6857990"/>
          </a:xfrm>
          <a:prstGeom prst="rect">
            <a:avLst/>
          </a:prstGeom>
        </p:spPr>
      </p:pic>
      <p:sp>
        <p:nvSpPr>
          <p:cNvPr id="16" name="Rectangle 15">
            <a:extLst>
              <a:ext uri="{FF2B5EF4-FFF2-40B4-BE49-F238E27FC236}">
                <a16:creationId xmlns:a16="http://schemas.microsoft.com/office/drawing/2014/main" id="{DFD57664-637D-40CA-83F2-B729A932B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915076"/>
            <a:ext cx="12188952" cy="1942924"/>
          </a:xfrm>
          <a:prstGeom prst="rect">
            <a:avLst/>
          </a:prstGeom>
          <a:gradFill>
            <a:gsLst>
              <a:gs pos="43000">
                <a:schemeClr val="tx1">
                  <a:alpha val="20000"/>
                </a:schemeClr>
              </a:gs>
              <a:gs pos="0">
                <a:schemeClr val="tx1">
                  <a:alpha val="0"/>
                </a:schemeClr>
              </a:gs>
              <a:gs pos="100000">
                <a:schemeClr val="tx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A3337-DBE8-4DB1-9320-DA591024F696}"/>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3400" dirty="0">
                <a:solidFill>
                  <a:srgbClr val="FFFFFF"/>
                </a:solidFill>
              </a:rPr>
              <a:t>Approval of Grant Awards for Fiscal Year 2022-23</a:t>
            </a:r>
          </a:p>
        </p:txBody>
      </p:sp>
      <p:cxnSp>
        <p:nvCxnSpPr>
          <p:cNvPr id="18" name="Straight Connector 17">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56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3337-DBE8-4DB1-9320-DA591024F696}"/>
              </a:ext>
            </a:extLst>
          </p:cNvPr>
          <p:cNvSpPr>
            <a:spLocks noGrp="1"/>
          </p:cNvSpPr>
          <p:nvPr>
            <p:ph type="title"/>
          </p:nvPr>
        </p:nvSpPr>
        <p:spPr/>
        <p:txBody>
          <a:bodyPr vert="horz" lIns="91440" tIns="45720" rIns="91440" bIns="45720" rtlCol="0" anchor="b">
            <a:normAutofit/>
          </a:bodyPr>
          <a:lstStyle/>
          <a:p>
            <a:pPr algn="ctr"/>
            <a:r>
              <a:rPr lang="en-US" dirty="0"/>
              <a:t>Shirley Conroy Rural Area Capital Assistance Grant</a:t>
            </a:r>
          </a:p>
        </p:txBody>
      </p:sp>
      <p:sp>
        <p:nvSpPr>
          <p:cNvPr id="4" name="Content Placeholder 3">
            <a:extLst>
              <a:ext uri="{FF2B5EF4-FFF2-40B4-BE49-F238E27FC236}">
                <a16:creationId xmlns:a16="http://schemas.microsoft.com/office/drawing/2014/main" id="{2459FE7F-BB9C-4264-B7A7-DD05EF4856CA}"/>
              </a:ext>
            </a:extLst>
          </p:cNvPr>
          <p:cNvSpPr>
            <a:spLocks noGrp="1"/>
          </p:cNvSpPr>
          <p:nvPr>
            <p:ph sz="half" idx="2"/>
          </p:nvPr>
        </p:nvSpPr>
        <p:spPr>
          <a:xfrm>
            <a:off x="4625266" y="2120900"/>
            <a:ext cx="6530414" cy="3748194"/>
          </a:xfrm>
        </p:spPr>
        <p:txBody>
          <a:bodyPr>
            <a:normAutofit lnSpcReduction="10000"/>
          </a:bodyPr>
          <a:lstStyle/>
          <a:p>
            <a:r>
              <a:rPr lang="en-US" dirty="0"/>
              <a:t>FDOT authorizes the transfer of $1.4 million to the TD Trust Fund to assist rural areas with the purchase of capital equipment.</a:t>
            </a:r>
          </a:p>
          <a:p>
            <a:r>
              <a:rPr lang="en-US" dirty="0"/>
              <a:t>CTD announced the opportunity to apply for the FY22-23 Shirley Conroy Grant on April 18, with a deadline of May 20, 2022.</a:t>
            </a:r>
          </a:p>
          <a:p>
            <a:r>
              <a:rPr lang="en-US" dirty="0"/>
              <a:t>Nineteen applications were received, requesting a total of $2.3 million in grant funding.</a:t>
            </a:r>
          </a:p>
          <a:p>
            <a:r>
              <a:rPr lang="en-US" dirty="0"/>
              <a:t>The review subcommittee met on June 14, 2022, and recommended approving 10 projects at $1,034,688.</a:t>
            </a:r>
          </a:p>
        </p:txBody>
      </p:sp>
      <p:pic>
        <p:nvPicPr>
          <p:cNvPr id="7" name="Picture 6">
            <a:extLst>
              <a:ext uri="{FF2B5EF4-FFF2-40B4-BE49-F238E27FC236}">
                <a16:creationId xmlns:a16="http://schemas.microsoft.com/office/drawing/2014/main" id="{962416DD-03D5-44A6-BE35-6039DEAF88E0}"/>
              </a:ext>
            </a:extLst>
          </p:cNvPr>
          <p:cNvPicPr>
            <a:picLocks noChangeAspect="1"/>
          </p:cNvPicPr>
          <p:nvPr/>
        </p:nvPicPr>
        <p:blipFill rotWithShape="1">
          <a:blip r:embed="rId2">
            <a:extLst>
              <a:ext uri="{28A0092B-C50C-407E-A947-70E740481C1C}">
                <a14:useLocalDpi xmlns:a14="http://schemas.microsoft.com/office/drawing/2010/main" val="0"/>
              </a:ext>
            </a:extLst>
          </a:blip>
          <a:srcRect t="684" b="684"/>
          <a:stretch/>
        </p:blipFill>
        <p:spPr>
          <a:xfrm>
            <a:off x="918085" y="2120900"/>
            <a:ext cx="3045178" cy="3871381"/>
          </a:xfrm>
          <a:prstGeom prst="rect">
            <a:avLst/>
          </a:prstGeom>
        </p:spPr>
      </p:pic>
    </p:spTree>
    <p:extLst>
      <p:ext uri="{BB962C8B-B14F-4D97-AF65-F5344CB8AC3E}">
        <p14:creationId xmlns:p14="http://schemas.microsoft.com/office/powerpoint/2010/main" val="103049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5" name="Picture 4" descr="A close up of a road&#10;&#10;Description automatically generated">
            <a:extLst>
              <a:ext uri="{FF2B5EF4-FFF2-40B4-BE49-F238E27FC236}">
                <a16:creationId xmlns:a16="http://schemas.microsoft.com/office/drawing/2014/main" id="{BD6608BC-1A26-4597-AA34-4494DE79349B}"/>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6000"/>
          <a:stretch/>
        </p:blipFill>
        <p:spPr>
          <a:xfrm>
            <a:off x="1524021" y="10"/>
            <a:ext cx="9143979" cy="6857990"/>
          </a:xfrm>
          <a:prstGeom prst="rect">
            <a:avLst/>
          </a:prstGeom>
        </p:spPr>
      </p:pic>
      <p:sp>
        <p:nvSpPr>
          <p:cNvPr id="2" name="Title 1">
            <a:extLst>
              <a:ext uri="{FF2B5EF4-FFF2-40B4-BE49-F238E27FC236}">
                <a16:creationId xmlns:a16="http://schemas.microsoft.com/office/drawing/2014/main" id="{96F7D12E-03C6-4332-9A3F-9636802DA8C4}"/>
              </a:ext>
            </a:extLst>
          </p:cNvPr>
          <p:cNvSpPr>
            <a:spLocks noGrp="1"/>
          </p:cNvSpPr>
          <p:nvPr>
            <p:ph type="title"/>
          </p:nvPr>
        </p:nvSpPr>
        <p:spPr>
          <a:xfrm>
            <a:off x="2154936" y="941832"/>
            <a:ext cx="7879842" cy="2057400"/>
          </a:xfrm>
        </p:spPr>
        <p:txBody>
          <a:bodyPr anchor="b">
            <a:normAutofit/>
          </a:bodyPr>
          <a:lstStyle/>
          <a:p>
            <a:r>
              <a:rPr lang="en-US" dirty="0"/>
              <a:t>Innovative Services Development (ISD) Grant Program</a:t>
            </a: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458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4936" y="3241202"/>
            <a:ext cx="7879842"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1B6ED1-3BFD-4D37-B66D-680E3BAA0F18}"/>
              </a:ext>
            </a:extLst>
          </p:cNvPr>
          <p:cNvSpPr>
            <a:spLocks noGrp="1"/>
          </p:cNvSpPr>
          <p:nvPr>
            <p:ph idx="1"/>
          </p:nvPr>
        </p:nvSpPr>
        <p:spPr>
          <a:xfrm>
            <a:off x="2154936" y="3502152"/>
            <a:ext cx="7879842" cy="3213992"/>
          </a:xfrm>
        </p:spPr>
        <p:txBody>
          <a:bodyPr>
            <a:normAutofit/>
          </a:bodyPr>
          <a:lstStyle/>
          <a:p>
            <a:pPr marL="0" indent="0">
              <a:buNone/>
            </a:pPr>
            <a:r>
              <a:rPr lang="en-US" sz="2300" dirty="0"/>
              <a:t>Originally funded under the M-CORES Program (2019-2021) to support access to TD, cross-county, fixed-route connections.</a:t>
            </a:r>
          </a:p>
          <a:p>
            <a:pPr marL="0" indent="0">
              <a:buNone/>
            </a:pPr>
            <a:r>
              <a:rPr lang="en-US" sz="2300" dirty="0"/>
              <a:t>Funding was repealed under M-CORES (one year), then was re-appropriated $4M for FY22-23 (July 1, 2022 – June 30, 2023).</a:t>
            </a:r>
          </a:p>
          <a:p>
            <a:pPr marL="0" indent="0">
              <a:buNone/>
            </a:pPr>
            <a:r>
              <a:rPr lang="en-US" sz="2300" dirty="0"/>
              <a:t>Competitive funding based on evidence of need (supporting one or more goals) to “test” a new service to address a demand.</a:t>
            </a:r>
          </a:p>
          <a:p>
            <a:pPr marL="0" indent="0">
              <a:buNone/>
            </a:pPr>
            <a:r>
              <a:rPr lang="en-US" sz="2300" dirty="0"/>
              <a:t>A CTC of a single service area can apply for up to $750,000; CTC(s) serving multiple service areas can apply for up to $1.5M.</a:t>
            </a:r>
          </a:p>
        </p:txBody>
      </p:sp>
    </p:spTree>
    <p:extLst>
      <p:ext uri="{BB962C8B-B14F-4D97-AF65-F5344CB8AC3E}">
        <p14:creationId xmlns:p14="http://schemas.microsoft.com/office/powerpoint/2010/main" val="237410776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2" y="1"/>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620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F7D12E-03C6-4332-9A3F-9636802DA8C4}"/>
              </a:ext>
            </a:extLst>
          </p:cNvPr>
          <p:cNvSpPr>
            <a:spLocks noGrp="1"/>
          </p:cNvSpPr>
          <p:nvPr>
            <p:ph type="title"/>
          </p:nvPr>
        </p:nvSpPr>
        <p:spPr>
          <a:xfrm>
            <a:off x="2552697" y="348866"/>
            <a:ext cx="7533018" cy="877729"/>
          </a:xfrm>
        </p:spPr>
        <p:txBody>
          <a:bodyPr anchor="ctr">
            <a:normAutofit fontScale="90000"/>
          </a:bodyPr>
          <a:lstStyle/>
          <a:p>
            <a:r>
              <a:rPr lang="en-US" sz="3500" dirty="0">
                <a:solidFill>
                  <a:srgbClr val="FFFFFF"/>
                </a:solidFill>
              </a:rPr>
              <a:t>ISD Grant Review Subcommittee Objectives </a:t>
            </a:r>
          </a:p>
        </p:txBody>
      </p:sp>
      <p:graphicFrame>
        <p:nvGraphicFramePr>
          <p:cNvPr id="12" name="Content Placeholder 2">
            <a:extLst>
              <a:ext uri="{FF2B5EF4-FFF2-40B4-BE49-F238E27FC236}">
                <a16:creationId xmlns:a16="http://schemas.microsoft.com/office/drawing/2014/main" id="{EC0AE6B5-B83B-4190-9D98-405A80EEAC75}"/>
              </a:ext>
            </a:extLst>
          </p:cNvPr>
          <p:cNvGraphicFramePr>
            <a:graphicFrameLocks noGrp="1"/>
          </p:cNvGraphicFramePr>
          <p:nvPr>
            <p:ph idx="1"/>
          </p:nvPr>
        </p:nvGraphicFramePr>
        <p:xfrm>
          <a:off x="2007043" y="2112580"/>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422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1499</Words>
  <Application>Microsoft Office PowerPoint</Application>
  <PresentationFormat>Widescreen</PresentationFormat>
  <Paragraphs>153</Paragraphs>
  <Slides>22</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Bookman Old Style</vt:lpstr>
      <vt:lpstr>Calibri</vt:lpstr>
      <vt:lpstr>Calibri Light</vt:lpstr>
      <vt:lpstr>Franklin Gothic Book</vt:lpstr>
      <vt:lpstr>Franklin Gothic Medium</vt:lpstr>
      <vt:lpstr>Office Theme</vt:lpstr>
      <vt:lpstr>1_RetrospectVTI</vt:lpstr>
      <vt:lpstr>1_Office Theme</vt:lpstr>
      <vt:lpstr>CTD Business Meeting</vt:lpstr>
      <vt:lpstr>Please Stand for the Pledge of Allegiance</vt:lpstr>
      <vt:lpstr>Meeting Rules</vt:lpstr>
      <vt:lpstr>Public Comments</vt:lpstr>
      <vt:lpstr>Approval of Minutes</vt:lpstr>
      <vt:lpstr>Approval of Grant Awards for Fiscal Year 2022-23</vt:lpstr>
      <vt:lpstr>Shirley Conroy Rural Area Capital Assistance Grant</vt:lpstr>
      <vt:lpstr>Innovative Services Development (ISD) Grant Program</vt:lpstr>
      <vt:lpstr>ISD Grant Review Subcommittee Objectives </vt:lpstr>
      <vt:lpstr>How Did We Determine “Innovative”?</vt:lpstr>
      <vt:lpstr>Recommended Projects</vt:lpstr>
      <vt:lpstr>Adjustment Recommendation</vt:lpstr>
      <vt:lpstr>Projects Not Recommended</vt:lpstr>
      <vt:lpstr>Additional Considerations</vt:lpstr>
      <vt:lpstr>Additional Considerations</vt:lpstr>
      <vt:lpstr>Performance Considerations</vt:lpstr>
      <vt:lpstr>Subcommittee and Priorities for FY 22-23</vt:lpstr>
      <vt:lpstr>Committee Structure</vt:lpstr>
      <vt:lpstr>Workgroup Structure</vt:lpstr>
      <vt:lpstr>Executive Director Report</vt:lpstr>
      <vt:lpstr>Commissioner &amp; Advisor Reports</vt:lpstr>
      <vt:lpstr>Public Comments and 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CTD Business Meeting</dc:title>
  <dc:creator>Darm, David</dc:creator>
  <cp:lastModifiedBy>Darm, David</cp:lastModifiedBy>
  <cp:revision>85</cp:revision>
  <dcterms:created xsi:type="dcterms:W3CDTF">2020-12-15T22:16:16Z</dcterms:created>
  <dcterms:modified xsi:type="dcterms:W3CDTF">2022-06-23T18:38:47Z</dcterms:modified>
</cp:coreProperties>
</file>