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698" r:id="rId3"/>
  </p:sldMasterIdLst>
  <p:notesMasterIdLst>
    <p:notesMasterId r:id="rId18"/>
  </p:notesMasterIdLst>
  <p:sldIdLst>
    <p:sldId id="256" r:id="rId4"/>
    <p:sldId id="372" r:id="rId5"/>
    <p:sldId id="373" r:id="rId6"/>
    <p:sldId id="374" r:id="rId7"/>
    <p:sldId id="375" r:id="rId8"/>
    <p:sldId id="376" r:id="rId9"/>
    <p:sldId id="379" r:id="rId10"/>
    <p:sldId id="384" r:id="rId11"/>
    <p:sldId id="388" r:id="rId12"/>
    <p:sldId id="842" r:id="rId13"/>
    <p:sldId id="377" r:id="rId14"/>
    <p:sldId id="380" r:id="rId15"/>
    <p:sldId id="840" r:id="rId16"/>
    <p:sldId id="8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27826-8674-4D99-A0B8-6C24AD5B08F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9F530-2814-4A57-AAA1-D1486D4C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9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with the application page, there is a “fillable” form that we prefer to be completed.  If the form provided is not used, the document submitted must contain the same information and be in the same format/order as the provided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79E99-6192-440B-A202-B0C63E190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48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604D-1CE8-4D1B-A83F-72C63BD6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F295B-0B1B-4D0F-858C-22D312D63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31A89-2CC5-45C7-9D05-3EF1B5EC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B452C-6258-4D8E-AB53-052854D3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9EBEF-368F-48A2-939A-C5E9AE9E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0BA-506C-4012-A33D-086F01B2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7B1A2-FA30-4E9F-A1AE-1DD8AD197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59D6A-08FA-4E29-AA31-DD3CA494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65FCB-3887-44F4-993A-6E707677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B2CBD-5DF1-40AC-951D-CB983109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352658-2DDA-4916-ACBC-82302F591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B0E1A-8F29-4F98-A529-164134E9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32EF1-1D55-4876-8C49-BAABA4BA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F9E6C-169C-4134-86B8-23A0033C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AFF14-23D7-4C30-A30B-C9EFE3FE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0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0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7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93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25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6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BFBE-68D8-4CD1-A95F-423F33AB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79FA-C146-45FE-8F06-D8464C4A1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74343-813E-40F9-8E74-F463E358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BEF78-9C6D-4D31-A6E6-33B53B1F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CA13B-0F04-42D2-915D-AC66C51B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0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19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2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6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2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6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83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1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9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53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0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F377-4142-4840-AD7E-EF53EFF1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70847-42BD-4A7E-AA26-BD003967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828AA-4932-468C-A4CD-BBAB9E18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6B09-8CBD-4DE3-A812-5E8F3DF4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76E0-79C9-41D9-93A5-2C90427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84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7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C9DF-1ACF-4F96-A4CB-8845E06F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F14A-9B79-4A44-B437-378051F75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9CCD0-7AF3-4632-AC9C-E94525E35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DD565-54FE-49BC-8C07-984DDF87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5569D-F5EB-4CBD-8841-933C839D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14292-88A6-4AD8-9ECB-627155CD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B00-65E5-4DB6-8A24-CEAC3436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90F7-9550-4311-9739-3C3F59327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7B65E-54B7-42EC-9C13-E49753A1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D5A56-956D-4885-8ADA-6A1BF38B6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D27E9-5D7F-4701-AABB-1FF6F96F0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A4343-3423-44B9-9CD1-27973F63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59E60-2FF1-448D-A0BA-DD9856B1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F4D8B-5F5D-44AE-A267-41BD7A18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2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4256-0312-4E34-A6DE-CDABA0C5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6CD36-47B2-4A97-B3EE-8BC27BF9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4A99F-BBA8-4987-B5F9-89086319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55EA8-E738-40F8-A5CD-A4361A5F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90DD6-B2A1-4730-B63E-C08AACC0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BBACB-B0F9-4635-87A4-492B2A9D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1207D-02C5-4A8A-8C0A-4B0BFFAA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C482-EC99-4EAC-BA03-4A1854C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CAE-0B53-46FD-AE8D-12D7F31D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545AA-6AA5-4AA2-B76E-7311D9DC5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9E328-CE16-467F-A393-8F1D1684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78C2D-C806-4D7C-82A5-38017ACD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E563C-A955-4ECD-93A6-57D7531A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B277-0608-44B2-9B53-6559937C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E6524-9B01-4F32-A2D8-46AE62C09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CB4AA-008E-45D6-934A-170879FD4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80669-A522-4A0B-BDA9-4147D568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C46C0-B0A8-4C22-9344-9D9CA031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53D69-3997-4BC3-85D0-8BEB8E62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AEBC5-06C0-470C-B397-A2CEE311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2199-2813-4B7D-9174-504E2484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F04C-6205-488E-835F-45D6DCD23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50F9-540A-4BD6-B10B-0573D95597E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7F10-7C46-4A0C-8E24-812C24B29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A9BC-4CF7-42B3-BB5F-40F29B1F7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52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07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E168-16C0-4CD4-B253-B354CF7C3A4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url=https%3A%2F%2Ffoundation.mozilla.org%2Fprivacynotincluded%2Fproducts%2Fgotomeeting%2F&amp;psig=AOvVaw2Ejil1dtknyQnI7eGjNk5t&amp;ust=1592689532922000&amp;source=images&amp;cd=vfe&amp;ved=0CAIQjRxqFwoTCKjVqIjtjuoCFQAAAAAdAAAAABAD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7F3F6-C158-4847-B125-73ED0F310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CTD Business Meeting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B02307B-0858-47B6-A5F7-A50736ABD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March 22, 2022</a:t>
            </a:r>
          </a:p>
        </p:txBody>
      </p:sp>
      <p:pic>
        <p:nvPicPr>
          <p:cNvPr id="5" name="Picture 4" descr="A person sitting in a room&#10;&#10;Description automatically generated">
            <a:extLst>
              <a:ext uri="{FF2B5EF4-FFF2-40B4-BE49-F238E27FC236}">
                <a16:creationId xmlns:a16="http://schemas.microsoft.com/office/drawing/2014/main" id="{00D9AD08-27FF-4452-9B8C-EADA8489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2" y="1112031"/>
            <a:ext cx="10590997" cy="17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384606-AB14-4065-878B-0DF1FDF53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B3AD0-42E0-4F43-A3AB-1FDB9292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Application of Performance Funding (FY 2019-20 Invoice Data)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FC0B12-47E3-42F7-AB3E-22E9F3E4F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2108201"/>
            <a:ext cx="11037454" cy="4119208"/>
          </a:xfrm>
        </p:spPr>
        <p:txBody>
          <a:bodyPr>
            <a:normAutofit/>
          </a:bodyPr>
          <a:lstStyle/>
          <a:p>
            <a:r>
              <a:rPr lang="en-US" dirty="0"/>
              <a:t>CTD is being presented two options to consider applying the full 12 months of invoice data (OPTION 1) or remove the final four months of FY19-20 impacted by COVID-19 (OPTION 2).</a:t>
            </a:r>
          </a:p>
          <a:p>
            <a:r>
              <a:rPr lang="en-US" dirty="0"/>
              <a:t>OPTION 1 would benefit systems that invoiced trips during the first four months of the pandemic, while penalize systems that did not invoice CTD during that same period, such as bus passes.</a:t>
            </a:r>
          </a:p>
          <a:p>
            <a:r>
              <a:rPr lang="en-US" dirty="0"/>
              <a:t>OPTION 2 would hold systems harmless from being penalized for not invoicing T&amp;E Grant services during March – June 2020, but not benefit systems that invoiced CTD during that same period.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DA9D37-00F4-4A74-9D0A-542985F69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86677"/>
              </p:ext>
            </p:extLst>
          </p:nvPr>
        </p:nvGraphicFramePr>
        <p:xfrm>
          <a:off x="1193532" y="4641063"/>
          <a:ext cx="9962147" cy="1381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4784">
                  <a:extLst>
                    <a:ext uri="{9D8B030D-6E8A-4147-A177-3AD203B41FA5}">
                      <a16:colId xmlns:a16="http://schemas.microsoft.com/office/drawing/2014/main" val="956494803"/>
                    </a:ext>
                  </a:extLst>
                </a:gridCol>
                <a:gridCol w="2217562">
                  <a:extLst>
                    <a:ext uri="{9D8B030D-6E8A-4147-A177-3AD203B41FA5}">
                      <a16:colId xmlns:a16="http://schemas.microsoft.com/office/drawing/2014/main" val="365850907"/>
                    </a:ext>
                  </a:extLst>
                </a:gridCol>
                <a:gridCol w="2003686">
                  <a:extLst>
                    <a:ext uri="{9D8B030D-6E8A-4147-A177-3AD203B41FA5}">
                      <a16:colId xmlns:a16="http://schemas.microsoft.com/office/drawing/2014/main" val="2918605205"/>
                    </a:ext>
                  </a:extLst>
                </a:gridCol>
                <a:gridCol w="1857349">
                  <a:extLst>
                    <a:ext uri="{9D8B030D-6E8A-4147-A177-3AD203B41FA5}">
                      <a16:colId xmlns:a16="http://schemas.microsoft.com/office/drawing/2014/main" val="3675146113"/>
                    </a:ext>
                  </a:extLst>
                </a:gridCol>
                <a:gridCol w="2138766">
                  <a:extLst>
                    <a:ext uri="{9D8B030D-6E8A-4147-A177-3AD203B41FA5}">
                      <a16:colId xmlns:a16="http://schemas.microsoft.com/office/drawing/2014/main" val="4062576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Full Year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Option 1 Projected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Eight Month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Option 2 Projected Allocation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62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Alachua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37,432.861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$559,189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28,093.579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$558,739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3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Miami-Dade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475,880.800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$5,876,869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422,337.100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$6,174,354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9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109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7D12E-03C6-4332-9A3F-9636802D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665B78"/>
                </a:solidFill>
              </a:rPr>
              <a:t>Legislative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6ED1-3BFD-4D37-B66D-680E3BAA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34" y="2248823"/>
            <a:ext cx="6160678" cy="3928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665B78"/>
                </a:solidFill>
              </a:rPr>
              <a:t>The Florida Legislature concluded its General Session on March 14, 2022, and included $6 million in additional budget authority to the TD Trust Fund:</a:t>
            </a:r>
          </a:p>
          <a:p>
            <a:r>
              <a:rPr lang="en-US" sz="1500" dirty="0">
                <a:solidFill>
                  <a:srgbClr val="665B78"/>
                </a:solidFill>
              </a:rPr>
              <a:t>$2 million (in recurring revenue) to the T&amp;E Grant program ($53.1M total).</a:t>
            </a:r>
          </a:p>
          <a:p>
            <a:r>
              <a:rPr lang="en-US" sz="1500" dirty="0">
                <a:solidFill>
                  <a:srgbClr val="665B78"/>
                </a:solidFill>
              </a:rPr>
              <a:t>$4 million to the Innovative Service Development (ISD) Grant program.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665B78"/>
                </a:solidFill>
              </a:rPr>
              <a:t>The General Appropriations Act (GAA) includes proviso that caps the ISD grant funding in the following ways:</a:t>
            </a:r>
          </a:p>
          <a:p>
            <a:r>
              <a:rPr lang="en-US" sz="1500" dirty="0">
                <a:solidFill>
                  <a:srgbClr val="665B78"/>
                </a:solidFill>
              </a:rPr>
              <a:t>CTD cannot not award funding to more than one grant project in a county.</a:t>
            </a:r>
          </a:p>
          <a:p>
            <a:r>
              <a:rPr lang="en-US" sz="1500" dirty="0">
                <a:solidFill>
                  <a:srgbClr val="665B78"/>
                </a:solidFill>
              </a:rPr>
              <a:t>A single county project can be awarded up to $750,000.</a:t>
            </a:r>
          </a:p>
          <a:p>
            <a:r>
              <a:rPr lang="en-US" sz="1500" dirty="0">
                <a:solidFill>
                  <a:srgbClr val="665B78"/>
                </a:solidFill>
              </a:rPr>
              <a:t>A multi-county (regional) project can be awarded up to $1.5 million.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665B78"/>
                </a:solidFill>
              </a:rPr>
              <a:t>The Commission will announce its ISD Grant Application process, along with its other grant programs, following the March 22 CTD Business Meeting.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665B78"/>
                </a:solidFill>
              </a:rPr>
              <a:t>All CTD grant awards are subject to final approval of the GAA by Governor Ron DeSantis.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665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DA1EE-1CED-4A72-93B6-CCD18D539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670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3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383D73-C0E3-4AF9-9641-0E52AD36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301" y="516835"/>
            <a:ext cx="6963368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Executive Director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18647-51B5-42EF-BE77-A61B422FC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426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86C4468-CC16-451E-98FC-9B672345D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300" y="2546224"/>
            <a:ext cx="6794500" cy="41847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Overview of ISD Grant Application Process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Upcoming Public Workshops and Events:</a:t>
            </a:r>
            <a:endParaRPr lang="en-US" sz="16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1</a:t>
            </a:r>
            <a:r>
              <a:rPr lang="en-US" sz="1600" baseline="30000" dirty="0">
                <a:solidFill>
                  <a:srgbClr val="FFFFFF"/>
                </a:solidFill>
              </a:rPr>
              <a:t>st</a:t>
            </a:r>
            <a:r>
              <a:rPr lang="en-US" sz="1600" dirty="0">
                <a:solidFill>
                  <a:srgbClr val="FFFFFF"/>
                </a:solidFill>
              </a:rPr>
              <a:t> Training Workshop on ISD Grant Application Process – March 31, 2022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Redesign of the Annual Operating Report (AOR) – TBD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TD Vision Summit – May 23 or 25, 2022, Stuart, FL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Status of Commissioner Appointments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Rider &amp; Stakeholder Relations Subcommittee Update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NEW “Project </a:t>
            </a:r>
            <a:r>
              <a:rPr lang="en-US" sz="1800" b="1" dirty="0">
                <a:solidFill>
                  <a:srgbClr val="00B050"/>
                </a:solidFill>
                <a:latin typeface="Curlz MT" panose="04040404050702020202" pitchFamily="82" charset="0"/>
              </a:rPr>
              <a:t>GROW</a:t>
            </a:r>
            <a:r>
              <a:rPr lang="en-US" sz="1800" dirty="0">
                <a:solidFill>
                  <a:srgbClr val="FFFFFF"/>
                </a:solidFill>
              </a:rPr>
              <a:t>” Initiative</a:t>
            </a:r>
          </a:p>
        </p:txBody>
      </p:sp>
    </p:spTree>
    <p:extLst>
      <p:ext uri="{BB962C8B-B14F-4D97-AF65-F5344CB8AC3E}">
        <p14:creationId xmlns:p14="http://schemas.microsoft.com/office/powerpoint/2010/main" val="4294672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tx1">
                    <a:lumMod val="85000"/>
                    <a:lumOff val="15000"/>
                  </a:schemeClr>
                </a:solidFill>
              </a:rPr>
              <a:t>Commissioner &amp; Advisor Reports</a:t>
            </a:r>
          </a:p>
        </p:txBody>
      </p:sp>
      <p:pic>
        <p:nvPicPr>
          <p:cNvPr id="4" name="Picture 3" descr="A close up of a card&#10;&#10;Description automatically generated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 b="4624"/>
          <a:stretch/>
        </p:blipFill>
        <p:spPr>
          <a:xfrm>
            <a:off x="633999" y="688722"/>
            <a:ext cx="5462001" cy="495687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1F41D78-4B28-40C1-8E52-49FEE898E845}"/>
              </a:ext>
            </a:extLst>
          </p:cNvPr>
          <p:cNvSpPr txBox="1">
            <a:spLocks/>
          </p:cNvSpPr>
          <p:nvPr/>
        </p:nvSpPr>
        <p:spPr>
          <a:xfrm>
            <a:off x="-6220" y="3870670"/>
            <a:ext cx="4844550" cy="179327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6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Public Comments and Closing Remarks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237AB3-53B6-4B50-91FC-53F4907F418F}"/>
              </a:ext>
            </a:extLst>
          </p:cNvPr>
          <p:cNvSpPr txBox="1"/>
          <p:nvPr/>
        </p:nvSpPr>
        <p:spPr>
          <a:xfrm>
            <a:off x="8288409" y="5408444"/>
            <a:ext cx="299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Next CTD Business Meeting:</a:t>
            </a:r>
            <a:r>
              <a:rPr lang="en-US" dirty="0">
                <a:solidFill>
                  <a:prstClr val="white"/>
                </a:solidFill>
                <a:latin typeface="Franklin Gothic Book" panose="020F0502020204030204"/>
              </a:rPr>
              <a:t> May 24, 2022 in Stuart, FL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193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ag&#10;&#10;Description automatically generated">
            <a:extLst>
              <a:ext uri="{FF2B5EF4-FFF2-40B4-BE49-F238E27FC236}">
                <a16:creationId xmlns:a16="http://schemas.microsoft.com/office/drawing/2014/main" id="{CC707AA5-344E-4415-B85B-78F4F0E30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338B7-400C-4A77-AB3E-F8E719C0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Stand for the Pledge of Allegiance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2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4675E5-DC71-4BE9-A218-057360AE1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smoke&#10;&#10;Description automatically generated">
            <a:extLst>
              <a:ext uri="{FF2B5EF4-FFF2-40B4-BE49-F238E27FC236}">
                <a16:creationId xmlns:a16="http://schemas.microsoft.com/office/drawing/2014/main" id="{73EE21E2-8BE6-4068-B21C-415C547E8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r="51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01FB15EB-9446-4F9C-894D-70507266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926258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8F07916-3915-4716-BF80-65754B20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658609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2DFF82BD-CC26-4EED-9652-13FB95DBF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4410" y="659524"/>
            <a:ext cx="529920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639C7-97A7-4D15-8365-0683E6AC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913" y="437832"/>
            <a:ext cx="4648242" cy="113543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F6DF-33AD-4407-ADA6-F2D558B18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913" y="1625714"/>
            <a:ext cx="4648242" cy="4285456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EFFFF"/>
                </a:solidFill>
              </a:rPr>
              <a:t>This is a </a:t>
            </a:r>
            <a:r>
              <a:rPr lang="en-US" sz="2000" b="1" i="1" u="sng" dirty="0">
                <a:solidFill>
                  <a:srgbClr val="FEFFFF"/>
                </a:solidFill>
              </a:rPr>
              <a:t>public</a:t>
            </a:r>
            <a:r>
              <a:rPr lang="en-US" sz="2000" dirty="0">
                <a:solidFill>
                  <a:srgbClr val="FEFFFF"/>
                </a:solidFill>
              </a:rPr>
              <a:t> meeting under Florida’s Government in the Sunshine Act.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This meeting is being recorded.</a:t>
            </a:r>
            <a:endParaRPr lang="en-US" sz="1600" dirty="0">
              <a:solidFill>
                <a:srgbClr val="FEFFFF"/>
              </a:solidFill>
            </a:endParaRPr>
          </a:p>
          <a:p>
            <a:r>
              <a:rPr lang="en-US" sz="2000" dirty="0">
                <a:solidFill>
                  <a:srgbClr val="FEFFFF"/>
                </a:solidFill>
              </a:rPr>
              <a:t>All audio and phone lines are muted.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Speakers that submitted a public comment form will be selected first.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Webinar speakers must unmute when called on by the Chair.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Phone participants will be instructed on unmuting their phone lines.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All speakers during public input will be limited to 5 minutes.</a:t>
            </a:r>
            <a:endParaRPr lang="en-US" sz="800" dirty="0">
              <a:solidFill>
                <a:srgbClr val="FEFFFF"/>
              </a:solidFill>
            </a:endParaRPr>
          </a:p>
          <a:p>
            <a:endParaRPr lang="en-US" sz="20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9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2"/>
            <a:extLst>
              <a:ext uri="{FF2B5EF4-FFF2-40B4-BE49-F238E27FC236}">
                <a16:creationId xmlns:a16="http://schemas.microsoft.com/office/drawing/2014/main" id="{51924B41-D9CD-471D-82A4-6E7E73707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0" b="20380"/>
          <a:stretch/>
        </p:blipFill>
        <p:spPr bwMode="auto">
          <a:xfrm>
            <a:off x="20" y="227"/>
            <a:ext cx="121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749BB-CB41-4FFA-9562-DF9E647F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Webinar Tutorial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63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13680" b="-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Public Comments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21F41D78-4B28-40C1-8E52-49FEE898E845}"/>
              </a:ext>
            </a:extLst>
          </p:cNvPr>
          <p:cNvSpPr txBox="1">
            <a:spLocks/>
          </p:cNvSpPr>
          <p:nvPr/>
        </p:nvSpPr>
        <p:spPr>
          <a:xfrm>
            <a:off x="948648" y="2978254"/>
            <a:ext cx="3153580" cy="2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Speakers will be called on in the order requests are received.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Comments are limited to agenda items only.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All speakers are limited to five minutes per public comment.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8031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6A3123"/>
                </a:solidFill>
              </a:rPr>
              <a:t>Approval of Minutes</a:t>
            </a:r>
          </a:p>
        </p:txBody>
      </p:sp>
      <p:pic>
        <p:nvPicPr>
          <p:cNvPr id="4" name="Picture 3" descr="A close-up of a radio&#10;&#10;Description automatically generated with low confidence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-1" y="10"/>
            <a:ext cx="8111272" cy="685799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21F41D78-4B28-40C1-8E52-49FEE898E845}"/>
              </a:ext>
            </a:extLst>
          </p:cNvPr>
          <p:cNvSpPr txBox="1">
            <a:spLocks/>
          </p:cNvSpPr>
          <p:nvPr/>
        </p:nvSpPr>
        <p:spPr>
          <a:xfrm>
            <a:off x="8614786" y="2790855"/>
            <a:ext cx="3084844" cy="33117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fontAlgn="auto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Commission convened its business meeting on February 16, 2022 in Tallahassee</a:t>
            </a:r>
            <a:r>
              <a:rPr lang="en-US" sz="1600" dirty="0"/>
              <a:t>.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91440" marR="0" lvl="0" indent="-91440" fontAlgn="auto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minutes from this meeting are attached to the March 22, 2022 CTD Business Meeting packet.</a:t>
            </a:r>
          </a:p>
        </p:txBody>
      </p:sp>
    </p:spTree>
    <p:extLst>
      <p:ext uri="{BB962C8B-B14F-4D97-AF65-F5344CB8AC3E}">
        <p14:creationId xmlns:p14="http://schemas.microsoft.com/office/powerpoint/2010/main" val="277996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9993C-9B5D-4A16-940F-79476BFA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05" y="516835"/>
            <a:ext cx="4250453" cy="1666501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CTC Designation: Citrus County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307C-DFFA-431F-B9E9-95D6F7D03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05" y="2546224"/>
            <a:ext cx="4250453" cy="40153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</a:rPr>
              <a:t>Citrus County Board of County Commissioners (BOCC) currently serves as the Community Transportation Coordinator (CTC).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</a:rPr>
              <a:t>Hernando/Citrus Metropolitan Planning Organization (MPO) is the Planning Agency.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</a:rPr>
              <a:t>Citrus County BOCC is a governmental entity and is not subject to go through a competitive procurement process.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</a:rPr>
              <a:t>On February 3, 2022, the MPO signed a resolution recommending the BOCC continue to serve as the CTC for Citrus County, from July 1, 2022 to June 30, 2027.</a:t>
            </a:r>
          </a:p>
          <a:p>
            <a:pPr>
              <a:lnSpc>
                <a:spcPct val="100000"/>
              </a:lnSpc>
            </a:pPr>
            <a:endParaRPr lang="en-US" sz="13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E63AD-D470-4697-A8FA-FF230DAC7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" b="4509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4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384606-AB14-4065-878B-0DF1FDF53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B3AD0-42E0-4F43-A3AB-1FDB9292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 Application to FY22-23 Funding Allocations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FC0B12-47E3-42F7-AB3E-22E9F3E4F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19208"/>
          </a:xfrm>
        </p:spPr>
        <p:txBody>
          <a:bodyPr>
            <a:normAutofit/>
          </a:bodyPr>
          <a:lstStyle/>
          <a:p>
            <a:r>
              <a:rPr lang="en-US" dirty="0"/>
              <a:t>CTD redesigned the Trip &amp; Equipment (T&amp;E) Grant funding formula in Rule 41-2.014, F.A.C., and implemented the new methodology on July 1, 2021.</a:t>
            </a:r>
          </a:p>
          <a:p>
            <a:r>
              <a:rPr lang="en-US" dirty="0"/>
              <a:t>For the first year of implementation (FY21-22), the new formula assigned greater weight to the base funding variable (80%) to assist systems in transitioning into the new methodology. Beginning July 1, 2022 (FY22-23), the new formula will take full effect with the following weights: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DA9D37-00F4-4A74-9D0A-542985F69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14623"/>
              </p:ext>
            </p:extLst>
          </p:nvPr>
        </p:nvGraphicFramePr>
        <p:xfrm>
          <a:off x="2817183" y="4103970"/>
          <a:ext cx="6249878" cy="212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02599">
                  <a:extLst>
                    <a:ext uri="{9D8B030D-6E8A-4147-A177-3AD203B41FA5}">
                      <a16:colId xmlns:a16="http://schemas.microsoft.com/office/drawing/2014/main" val="956494803"/>
                    </a:ext>
                  </a:extLst>
                </a:gridCol>
                <a:gridCol w="1284483">
                  <a:extLst>
                    <a:ext uri="{9D8B030D-6E8A-4147-A177-3AD203B41FA5}">
                      <a16:colId xmlns:a16="http://schemas.microsoft.com/office/drawing/2014/main" val="365850907"/>
                    </a:ext>
                  </a:extLst>
                </a:gridCol>
                <a:gridCol w="1535837">
                  <a:extLst>
                    <a:ext uri="{9D8B030D-6E8A-4147-A177-3AD203B41FA5}">
                      <a16:colId xmlns:a16="http://schemas.microsoft.com/office/drawing/2014/main" val="2918605205"/>
                    </a:ext>
                  </a:extLst>
                </a:gridCol>
                <a:gridCol w="1526959">
                  <a:extLst>
                    <a:ext uri="{9D8B030D-6E8A-4147-A177-3AD203B41FA5}">
                      <a16:colId xmlns:a16="http://schemas.microsoft.com/office/drawing/2014/main" val="3675146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FY21-22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FY22-23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FY23-24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62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TD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3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Centerline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9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T&amp;E Funded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120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Base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22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85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2B6D1-A83B-4EB9-B50F-23C6BA28F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D2D57-18FB-4939-A0A0-90FDC29D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 Application of FY22-23 Funding Allocations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0C9BF-F84E-4C2D-98F8-788C098A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r>
              <a:rPr lang="en-US" b="1" dirty="0"/>
              <a:t>CTD has the authority to determine which year or relevant period of data to apply to the final allocations for the upcoming fiscal year (Rule 41-2.014(5)(e), FAC).</a:t>
            </a:r>
          </a:p>
          <a:p>
            <a:r>
              <a:rPr lang="en-US" b="1" dirty="0"/>
              <a:t>This table provides how the datasets can be applied to Alachua’s funding for FY22-23, with the T&amp;E Grant appropriated at $53.1 million and the full 12 months (OPTION 1) of FY19-20 performance data are applied to the final allocation: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AABCA40-6183-470D-9F41-2371203AE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24671"/>
              </p:ext>
            </p:extLst>
          </p:nvPr>
        </p:nvGraphicFramePr>
        <p:xfrm>
          <a:off x="535253" y="4011506"/>
          <a:ext cx="1128351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08">
                  <a:extLst>
                    <a:ext uri="{9D8B030D-6E8A-4147-A177-3AD203B41FA5}">
                      <a16:colId xmlns:a16="http://schemas.microsoft.com/office/drawing/2014/main" val="3272945057"/>
                    </a:ext>
                  </a:extLst>
                </a:gridCol>
                <a:gridCol w="2206580">
                  <a:extLst>
                    <a:ext uri="{9D8B030D-6E8A-4147-A177-3AD203B41FA5}">
                      <a16:colId xmlns:a16="http://schemas.microsoft.com/office/drawing/2014/main" val="2502743230"/>
                    </a:ext>
                  </a:extLst>
                </a:gridCol>
                <a:gridCol w="2206587">
                  <a:extLst>
                    <a:ext uri="{9D8B030D-6E8A-4147-A177-3AD203B41FA5}">
                      <a16:colId xmlns:a16="http://schemas.microsoft.com/office/drawing/2014/main" val="4092885692"/>
                    </a:ext>
                  </a:extLst>
                </a:gridCol>
                <a:gridCol w="2304759">
                  <a:extLst>
                    <a:ext uri="{9D8B030D-6E8A-4147-A177-3AD203B41FA5}">
                      <a16:colId xmlns:a16="http://schemas.microsoft.com/office/drawing/2014/main" val="1288263607"/>
                    </a:ext>
                  </a:extLst>
                </a:gridCol>
                <a:gridCol w="2461584">
                  <a:extLst>
                    <a:ext uri="{9D8B030D-6E8A-4147-A177-3AD203B41FA5}">
                      <a16:colId xmlns:a16="http://schemas.microsoft.com/office/drawing/2014/main" val="412943511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COUNTY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WEIGHTED TOTALS BY VARIABLE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6970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INHERENT DEMAND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932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TD Population Reported in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Centerline Miles Reported in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T&amp;E </a:t>
                      </a:r>
                      <a:r>
                        <a:rPr lang="en-US" b="1" i="1" u="sng" dirty="0"/>
                        <a:t>Reimbursed</a:t>
                      </a:r>
                      <a:r>
                        <a:rPr lang="en-US" dirty="0"/>
                        <a:t> Trips in 2019-20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2021-22 Allocation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71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Alachua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97,346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1,828.803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28,093.579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$569,035.50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5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7,626,885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123,487.605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3,428,785.261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$53,163,263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27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250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961</Words>
  <Application>Microsoft Office PowerPoint</Application>
  <PresentationFormat>Widescreen</PresentationFormat>
  <Paragraphs>118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Curlz MT</vt:lpstr>
      <vt:lpstr>Franklin Gothic Book</vt:lpstr>
      <vt:lpstr>Office Theme</vt:lpstr>
      <vt:lpstr>1_RetrospectVTI</vt:lpstr>
      <vt:lpstr>1_Office Theme</vt:lpstr>
      <vt:lpstr>CTD Business Meeting</vt:lpstr>
      <vt:lpstr>Please Stand for the Pledge of Allegiance</vt:lpstr>
      <vt:lpstr>Meeting Rules</vt:lpstr>
      <vt:lpstr>Webinar Tutorial</vt:lpstr>
      <vt:lpstr>Public Comments</vt:lpstr>
      <vt:lpstr>Approval of Minutes</vt:lpstr>
      <vt:lpstr>CTC Designation: Citrus County</vt:lpstr>
      <vt:lpstr>Data Application to FY22-23 Funding Allocations </vt:lpstr>
      <vt:lpstr>Data Application of FY22-23 Funding Allocations</vt:lpstr>
      <vt:lpstr>Application of Performance Funding (FY 2019-20 Invoice Data)</vt:lpstr>
      <vt:lpstr>Legislative Wrap-Up</vt:lpstr>
      <vt:lpstr>Executive Director Report</vt:lpstr>
      <vt:lpstr>Commissioner &amp; Advisor Reports</vt:lpstr>
      <vt:lpstr>Public Comments and 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CTD Business Meeting</dc:title>
  <dc:creator>Darm, David</dc:creator>
  <cp:lastModifiedBy>Darm, David</cp:lastModifiedBy>
  <cp:revision>50</cp:revision>
  <dcterms:created xsi:type="dcterms:W3CDTF">2020-12-15T22:16:16Z</dcterms:created>
  <dcterms:modified xsi:type="dcterms:W3CDTF">2022-03-22T11:52:34Z</dcterms:modified>
</cp:coreProperties>
</file>