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8" r:id="rId2"/>
    <p:sldMasterId id="2147483710" r:id="rId3"/>
    <p:sldMasterId id="2147483734" r:id="rId4"/>
  </p:sldMasterIdLst>
  <p:notesMasterIdLst>
    <p:notesMasterId r:id="rId42"/>
  </p:notesMasterIdLst>
  <p:sldIdLst>
    <p:sldId id="256" r:id="rId5"/>
    <p:sldId id="259" r:id="rId6"/>
    <p:sldId id="373" r:id="rId7"/>
    <p:sldId id="374" r:id="rId8"/>
    <p:sldId id="397" r:id="rId9"/>
    <p:sldId id="398" r:id="rId10"/>
    <p:sldId id="383" r:id="rId11"/>
    <p:sldId id="302" r:id="rId12"/>
    <p:sldId id="380" r:id="rId13"/>
    <p:sldId id="381" r:id="rId14"/>
    <p:sldId id="382" r:id="rId15"/>
    <p:sldId id="310" r:id="rId16"/>
    <p:sldId id="311" r:id="rId17"/>
    <p:sldId id="312" r:id="rId18"/>
    <p:sldId id="298" r:id="rId19"/>
    <p:sldId id="304" r:id="rId20"/>
    <p:sldId id="370" r:id="rId21"/>
    <p:sldId id="335" r:id="rId22"/>
    <p:sldId id="371" r:id="rId23"/>
    <p:sldId id="336" r:id="rId24"/>
    <p:sldId id="384" r:id="rId25"/>
    <p:sldId id="388" r:id="rId26"/>
    <p:sldId id="385" r:id="rId27"/>
    <p:sldId id="386" r:id="rId28"/>
    <p:sldId id="387" r:id="rId29"/>
    <p:sldId id="339" r:id="rId30"/>
    <p:sldId id="340" r:id="rId31"/>
    <p:sldId id="263" r:id="rId32"/>
    <p:sldId id="394" r:id="rId33"/>
    <p:sldId id="395" r:id="rId34"/>
    <p:sldId id="396" r:id="rId35"/>
    <p:sldId id="389" r:id="rId36"/>
    <p:sldId id="390" r:id="rId37"/>
    <p:sldId id="391" r:id="rId38"/>
    <p:sldId id="392" r:id="rId39"/>
    <p:sldId id="393" r:id="rId40"/>
    <p:sldId id="37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48" autoAdjust="0"/>
    <p:restoredTop sz="94660"/>
  </p:normalViewPr>
  <p:slideViewPr>
    <p:cSldViewPr snapToGrid="0">
      <p:cViewPr varScale="1">
        <p:scale>
          <a:sx n="82" d="100"/>
          <a:sy n="82" d="100"/>
        </p:scale>
        <p:origin x="4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CA64C9-E671-43EF-B5AC-E715D2BAAB50}" type="doc">
      <dgm:prSet loTypeId="urn:microsoft.com/office/officeart/2016/7/layout/LinearBlockProcessNumbered" loCatId="process" qsTypeId="urn:microsoft.com/office/officeart/2005/8/quickstyle/simple1" qsCatId="simple" csTypeId="urn:microsoft.com/office/officeart/2005/8/colors/colorful2" csCatId="colorful" phldr="1"/>
      <dgm:spPr/>
      <dgm:t>
        <a:bodyPr/>
        <a:lstStyle/>
        <a:p>
          <a:endParaRPr lang="en-US"/>
        </a:p>
      </dgm:t>
    </dgm:pt>
    <dgm:pt modelId="{F0B21CDE-8573-460B-8564-DDF64314D6D4}">
      <dgm:prSet/>
      <dgm:spPr/>
      <dgm:t>
        <a:bodyPr/>
        <a:lstStyle/>
        <a:p>
          <a:r>
            <a:rPr lang="en-US" dirty="0"/>
            <a:t>Conducted an in-depth analysis of data used within the current allocation methodology</a:t>
          </a:r>
        </a:p>
      </dgm:t>
    </dgm:pt>
    <dgm:pt modelId="{D451AA8A-17F6-43A2-9605-0DE42BE31C73}" type="parTrans" cxnId="{91A2781C-D993-42CD-99F0-6C6ABDEBF1F4}">
      <dgm:prSet/>
      <dgm:spPr/>
      <dgm:t>
        <a:bodyPr/>
        <a:lstStyle/>
        <a:p>
          <a:endParaRPr lang="en-US"/>
        </a:p>
      </dgm:t>
    </dgm:pt>
    <dgm:pt modelId="{DC325F77-1449-4C77-A946-8111D5FB3C6A}" type="sibTrans" cxnId="{91A2781C-D993-42CD-99F0-6C6ABDEBF1F4}">
      <dgm:prSet phldrT="01" phldr="0"/>
      <dgm:spPr/>
      <dgm:t>
        <a:bodyPr/>
        <a:lstStyle/>
        <a:p>
          <a:r>
            <a:rPr lang="en-US"/>
            <a:t>01</a:t>
          </a:r>
          <a:endParaRPr lang="en-US" dirty="0"/>
        </a:p>
      </dgm:t>
    </dgm:pt>
    <dgm:pt modelId="{E5C9E911-C98E-4754-BCF2-1E48A56FEDF0}">
      <dgm:prSet/>
      <dgm:spPr/>
      <dgm:t>
        <a:bodyPr/>
        <a:lstStyle/>
        <a:p>
          <a:r>
            <a:rPr lang="en-US" dirty="0"/>
            <a:t>Facilitated stakeholder workshops to gather input on funding models for future consideration</a:t>
          </a:r>
        </a:p>
      </dgm:t>
    </dgm:pt>
    <dgm:pt modelId="{5DA62301-236E-477A-9707-42B229CADD12}" type="parTrans" cxnId="{051A521F-D588-4B99-B9DD-712D2B03CC6D}">
      <dgm:prSet/>
      <dgm:spPr/>
      <dgm:t>
        <a:bodyPr/>
        <a:lstStyle/>
        <a:p>
          <a:endParaRPr lang="en-US"/>
        </a:p>
      </dgm:t>
    </dgm:pt>
    <dgm:pt modelId="{19DEBBD9-5377-4223-8932-B9E62C4DE336}" type="sibTrans" cxnId="{051A521F-D588-4B99-B9DD-712D2B03CC6D}">
      <dgm:prSet phldrT="02" phldr="0"/>
      <dgm:spPr/>
      <dgm:t>
        <a:bodyPr/>
        <a:lstStyle/>
        <a:p>
          <a:r>
            <a:rPr lang="en-US"/>
            <a:t>02</a:t>
          </a:r>
        </a:p>
      </dgm:t>
    </dgm:pt>
    <dgm:pt modelId="{2D4F12F7-363E-4177-B75E-3A9B8713EBCA}">
      <dgm:prSet/>
      <dgm:spPr/>
      <dgm:t>
        <a:bodyPr/>
        <a:lstStyle/>
        <a:p>
          <a:r>
            <a:rPr lang="en-US" dirty="0"/>
            <a:t>Published a final report that recommends changes to the funding methodology to be implemented in rule by July 1, 2021. </a:t>
          </a:r>
        </a:p>
      </dgm:t>
    </dgm:pt>
    <dgm:pt modelId="{ABA75729-ED49-46B6-A297-C16CEC43E79D}" type="parTrans" cxnId="{256C637F-8776-4991-AF88-A46CAC748827}">
      <dgm:prSet/>
      <dgm:spPr/>
      <dgm:t>
        <a:bodyPr/>
        <a:lstStyle/>
        <a:p>
          <a:endParaRPr lang="en-US"/>
        </a:p>
      </dgm:t>
    </dgm:pt>
    <dgm:pt modelId="{2CBCC9D7-7F30-4300-BAD3-90F815EBCFDE}" type="sibTrans" cxnId="{256C637F-8776-4991-AF88-A46CAC748827}">
      <dgm:prSet phldrT="03" phldr="0"/>
      <dgm:spPr/>
      <dgm:t>
        <a:bodyPr/>
        <a:lstStyle/>
        <a:p>
          <a:r>
            <a:rPr lang="en-US"/>
            <a:t>03</a:t>
          </a:r>
        </a:p>
      </dgm:t>
    </dgm:pt>
    <dgm:pt modelId="{B191FA3A-0C3C-40F3-8882-03ED6CA3DD57}" type="pres">
      <dgm:prSet presAssocID="{9ECA64C9-E671-43EF-B5AC-E715D2BAAB50}" presName="Name0" presStyleCnt="0">
        <dgm:presLayoutVars>
          <dgm:animLvl val="lvl"/>
          <dgm:resizeHandles val="exact"/>
        </dgm:presLayoutVars>
      </dgm:prSet>
      <dgm:spPr/>
    </dgm:pt>
    <dgm:pt modelId="{F45E025F-D938-494C-AFEA-5EAAE55C312A}" type="pres">
      <dgm:prSet presAssocID="{F0B21CDE-8573-460B-8564-DDF64314D6D4}" presName="compositeNode" presStyleCnt="0">
        <dgm:presLayoutVars>
          <dgm:bulletEnabled val="1"/>
        </dgm:presLayoutVars>
      </dgm:prSet>
      <dgm:spPr/>
    </dgm:pt>
    <dgm:pt modelId="{68FEC45E-149E-4B6B-BDE2-B14176EC97CD}" type="pres">
      <dgm:prSet presAssocID="{F0B21CDE-8573-460B-8564-DDF64314D6D4}" presName="bgRect" presStyleLbl="alignNode1" presStyleIdx="0" presStyleCnt="3"/>
      <dgm:spPr/>
    </dgm:pt>
    <dgm:pt modelId="{F0BB44DF-8450-40B1-ADF7-30F361A0B9CC}" type="pres">
      <dgm:prSet presAssocID="{DC325F77-1449-4C77-A946-8111D5FB3C6A}" presName="sibTransNodeRect" presStyleLbl="alignNode1" presStyleIdx="0" presStyleCnt="3">
        <dgm:presLayoutVars>
          <dgm:chMax val="0"/>
          <dgm:bulletEnabled val="1"/>
        </dgm:presLayoutVars>
      </dgm:prSet>
      <dgm:spPr/>
    </dgm:pt>
    <dgm:pt modelId="{BEB2AA43-B082-44D9-89C6-65DF95E6D127}" type="pres">
      <dgm:prSet presAssocID="{F0B21CDE-8573-460B-8564-DDF64314D6D4}" presName="nodeRect" presStyleLbl="alignNode1" presStyleIdx="0" presStyleCnt="3">
        <dgm:presLayoutVars>
          <dgm:bulletEnabled val="1"/>
        </dgm:presLayoutVars>
      </dgm:prSet>
      <dgm:spPr/>
    </dgm:pt>
    <dgm:pt modelId="{7A8565C0-8E67-4855-BFCF-A209D172462E}" type="pres">
      <dgm:prSet presAssocID="{DC325F77-1449-4C77-A946-8111D5FB3C6A}" presName="sibTrans" presStyleCnt="0"/>
      <dgm:spPr/>
    </dgm:pt>
    <dgm:pt modelId="{00F05C99-B51C-4958-8152-ED9339BB45DC}" type="pres">
      <dgm:prSet presAssocID="{E5C9E911-C98E-4754-BCF2-1E48A56FEDF0}" presName="compositeNode" presStyleCnt="0">
        <dgm:presLayoutVars>
          <dgm:bulletEnabled val="1"/>
        </dgm:presLayoutVars>
      </dgm:prSet>
      <dgm:spPr/>
    </dgm:pt>
    <dgm:pt modelId="{DD7B9102-7BB0-4EE7-97FA-801A8465C6E6}" type="pres">
      <dgm:prSet presAssocID="{E5C9E911-C98E-4754-BCF2-1E48A56FEDF0}" presName="bgRect" presStyleLbl="alignNode1" presStyleIdx="1" presStyleCnt="3"/>
      <dgm:spPr/>
    </dgm:pt>
    <dgm:pt modelId="{CB119DA8-AB4A-44C0-AA98-5B5A22639F48}" type="pres">
      <dgm:prSet presAssocID="{19DEBBD9-5377-4223-8932-B9E62C4DE336}" presName="sibTransNodeRect" presStyleLbl="alignNode1" presStyleIdx="1" presStyleCnt="3">
        <dgm:presLayoutVars>
          <dgm:chMax val="0"/>
          <dgm:bulletEnabled val="1"/>
        </dgm:presLayoutVars>
      </dgm:prSet>
      <dgm:spPr/>
    </dgm:pt>
    <dgm:pt modelId="{786AC807-1A10-43AC-9326-22CB698068DB}" type="pres">
      <dgm:prSet presAssocID="{E5C9E911-C98E-4754-BCF2-1E48A56FEDF0}" presName="nodeRect" presStyleLbl="alignNode1" presStyleIdx="1" presStyleCnt="3">
        <dgm:presLayoutVars>
          <dgm:bulletEnabled val="1"/>
        </dgm:presLayoutVars>
      </dgm:prSet>
      <dgm:spPr/>
    </dgm:pt>
    <dgm:pt modelId="{2B7D5744-51E4-4971-8636-A139A4A15086}" type="pres">
      <dgm:prSet presAssocID="{19DEBBD9-5377-4223-8932-B9E62C4DE336}" presName="sibTrans" presStyleCnt="0"/>
      <dgm:spPr/>
    </dgm:pt>
    <dgm:pt modelId="{7B7EDD5F-6670-45EB-9DCB-2F6CF9E173CC}" type="pres">
      <dgm:prSet presAssocID="{2D4F12F7-363E-4177-B75E-3A9B8713EBCA}" presName="compositeNode" presStyleCnt="0">
        <dgm:presLayoutVars>
          <dgm:bulletEnabled val="1"/>
        </dgm:presLayoutVars>
      </dgm:prSet>
      <dgm:spPr/>
    </dgm:pt>
    <dgm:pt modelId="{ADC04CA4-8C6B-4D8D-98BA-CF87E7D48E13}" type="pres">
      <dgm:prSet presAssocID="{2D4F12F7-363E-4177-B75E-3A9B8713EBCA}" presName="bgRect" presStyleLbl="alignNode1" presStyleIdx="2" presStyleCnt="3"/>
      <dgm:spPr/>
    </dgm:pt>
    <dgm:pt modelId="{1980A5A0-0580-4B71-BD97-3DA4EF617896}" type="pres">
      <dgm:prSet presAssocID="{2CBCC9D7-7F30-4300-BAD3-90F815EBCFDE}" presName="sibTransNodeRect" presStyleLbl="alignNode1" presStyleIdx="2" presStyleCnt="3">
        <dgm:presLayoutVars>
          <dgm:chMax val="0"/>
          <dgm:bulletEnabled val="1"/>
        </dgm:presLayoutVars>
      </dgm:prSet>
      <dgm:spPr/>
    </dgm:pt>
    <dgm:pt modelId="{B89D33D5-7C30-4E9C-91C8-CFC952CC2135}" type="pres">
      <dgm:prSet presAssocID="{2D4F12F7-363E-4177-B75E-3A9B8713EBCA}" presName="nodeRect" presStyleLbl="alignNode1" presStyleIdx="2" presStyleCnt="3">
        <dgm:presLayoutVars>
          <dgm:bulletEnabled val="1"/>
        </dgm:presLayoutVars>
      </dgm:prSet>
      <dgm:spPr/>
    </dgm:pt>
  </dgm:ptLst>
  <dgm:cxnLst>
    <dgm:cxn modelId="{A370011C-FF50-43B6-90B3-A18985B5777F}" type="presOf" srcId="{9ECA64C9-E671-43EF-B5AC-E715D2BAAB50}" destId="{B191FA3A-0C3C-40F3-8882-03ED6CA3DD57}" srcOrd="0" destOrd="0" presId="urn:microsoft.com/office/officeart/2016/7/layout/LinearBlockProcessNumbered"/>
    <dgm:cxn modelId="{91A2781C-D993-42CD-99F0-6C6ABDEBF1F4}" srcId="{9ECA64C9-E671-43EF-B5AC-E715D2BAAB50}" destId="{F0B21CDE-8573-460B-8564-DDF64314D6D4}" srcOrd="0" destOrd="0" parTransId="{D451AA8A-17F6-43A2-9605-0DE42BE31C73}" sibTransId="{DC325F77-1449-4C77-A946-8111D5FB3C6A}"/>
    <dgm:cxn modelId="{051A521F-D588-4B99-B9DD-712D2B03CC6D}" srcId="{9ECA64C9-E671-43EF-B5AC-E715D2BAAB50}" destId="{E5C9E911-C98E-4754-BCF2-1E48A56FEDF0}" srcOrd="1" destOrd="0" parTransId="{5DA62301-236E-477A-9707-42B229CADD12}" sibTransId="{19DEBBD9-5377-4223-8932-B9E62C4DE336}"/>
    <dgm:cxn modelId="{43890E38-999F-4883-9BD0-D9ADCDEC2FBC}" type="presOf" srcId="{E5C9E911-C98E-4754-BCF2-1E48A56FEDF0}" destId="{DD7B9102-7BB0-4EE7-97FA-801A8465C6E6}" srcOrd="0" destOrd="0" presId="urn:microsoft.com/office/officeart/2016/7/layout/LinearBlockProcessNumbered"/>
    <dgm:cxn modelId="{0EA4626A-4215-4615-AD72-BFB02F237AD6}" type="presOf" srcId="{E5C9E911-C98E-4754-BCF2-1E48A56FEDF0}" destId="{786AC807-1A10-43AC-9326-22CB698068DB}" srcOrd="1" destOrd="0" presId="urn:microsoft.com/office/officeart/2016/7/layout/LinearBlockProcessNumbered"/>
    <dgm:cxn modelId="{781D1A75-9092-4F63-BA0A-774D5193E5A5}" type="presOf" srcId="{F0B21CDE-8573-460B-8564-DDF64314D6D4}" destId="{BEB2AA43-B082-44D9-89C6-65DF95E6D127}" srcOrd="1" destOrd="0" presId="urn:microsoft.com/office/officeart/2016/7/layout/LinearBlockProcessNumbered"/>
    <dgm:cxn modelId="{BEF9AA75-146C-4687-8D97-5292777D9D2B}" type="presOf" srcId="{2D4F12F7-363E-4177-B75E-3A9B8713EBCA}" destId="{B89D33D5-7C30-4E9C-91C8-CFC952CC2135}" srcOrd="1" destOrd="0" presId="urn:microsoft.com/office/officeart/2016/7/layout/LinearBlockProcessNumbered"/>
    <dgm:cxn modelId="{256C637F-8776-4991-AF88-A46CAC748827}" srcId="{9ECA64C9-E671-43EF-B5AC-E715D2BAAB50}" destId="{2D4F12F7-363E-4177-B75E-3A9B8713EBCA}" srcOrd="2" destOrd="0" parTransId="{ABA75729-ED49-46B6-A297-C16CEC43E79D}" sibTransId="{2CBCC9D7-7F30-4300-BAD3-90F815EBCFDE}"/>
    <dgm:cxn modelId="{F16B73A3-54C9-4EA5-94B5-C05B0991EB2E}" type="presOf" srcId="{2CBCC9D7-7F30-4300-BAD3-90F815EBCFDE}" destId="{1980A5A0-0580-4B71-BD97-3DA4EF617896}" srcOrd="0" destOrd="0" presId="urn:microsoft.com/office/officeart/2016/7/layout/LinearBlockProcessNumbered"/>
    <dgm:cxn modelId="{601D43D2-D308-418A-852B-D171975AF931}" type="presOf" srcId="{DC325F77-1449-4C77-A946-8111D5FB3C6A}" destId="{F0BB44DF-8450-40B1-ADF7-30F361A0B9CC}" srcOrd="0" destOrd="0" presId="urn:microsoft.com/office/officeart/2016/7/layout/LinearBlockProcessNumbered"/>
    <dgm:cxn modelId="{19DC61D7-CCB1-497E-A1D9-DA6F4F28A6EF}" type="presOf" srcId="{F0B21CDE-8573-460B-8564-DDF64314D6D4}" destId="{68FEC45E-149E-4B6B-BDE2-B14176EC97CD}" srcOrd="0" destOrd="0" presId="urn:microsoft.com/office/officeart/2016/7/layout/LinearBlockProcessNumbered"/>
    <dgm:cxn modelId="{F86674DB-1A62-402A-846C-6AD1744FE3E4}" type="presOf" srcId="{19DEBBD9-5377-4223-8932-B9E62C4DE336}" destId="{CB119DA8-AB4A-44C0-AA98-5B5A22639F48}" srcOrd="0" destOrd="0" presId="urn:microsoft.com/office/officeart/2016/7/layout/LinearBlockProcessNumbered"/>
    <dgm:cxn modelId="{C6FD5CF9-B7EF-4150-85C9-5412EAB7F98B}" type="presOf" srcId="{2D4F12F7-363E-4177-B75E-3A9B8713EBCA}" destId="{ADC04CA4-8C6B-4D8D-98BA-CF87E7D48E13}" srcOrd="0" destOrd="0" presId="urn:microsoft.com/office/officeart/2016/7/layout/LinearBlockProcessNumbered"/>
    <dgm:cxn modelId="{6829ECE0-C082-4E9A-8BCD-D74E76E64CF3}" type="presParOf" srcId="{B191FA3A-0C3C-40F3-8882-03ED6CA3DD57}" destId="{F45E025F-D938-494C-AFEA-5EAAE55C312A}" srcOrd="0" destOrd="0" presId="urn:microsoft.com/office/officeart/2016/7/layout/LinearBlockProcessNumbered"/>
    <dgm:cxn modelId="{E40F0327-502D-461A-A46D-20DF1FD7901B}" type="presParOf" srcId="{F45E025F-D938-494C-AFEA-5EAAE55C312A}" destId="{68FEC45E-149E-4B6B-BDE2-B14176EC97CD}" srcOrd="0" destOrd="0" presId="urn:microsoft.com/office/officeart/2016/7/layout/LinearBlockProcessNumbered"/>
    <dgm:cxn modelId="{776CB700-56BB-4FCA-857A-35FAAF1A1BC6}" type="presParOf" srcId="{F45E025F-D938-494C-AFEA-5EAAE55C312A}" destId="{F0BB44DF-8450-40B1-ADF7-30F361A0B9CC}" srcOrd="1" destOrd="0" presId="urn:microsoft.com/office/officeart/2016/7/layout/LinearBlockProcessNumbered"/>
    <dgm:cxn modelId="{4709A678-2D47-4FD7-AD72-AF0C30741983}" type="presParOf" srcId="{F45E025F-D938-494C-AFEA-5EAAE55C312A}" destId="{BEB2AA43-B082-44D9-89C6-65DF95E6D127}" srcOrd="2" destOrd="0" presId="urn:microsoft.com/office/officeart/2016/7/layout/LinearBlockProcessNumbered"/>
    <dgm:cxn modelId="{7F888517-3BFD-4B79-9089-C6736EADC0D8}" type="presParOf" srcId="{B191FA3A-0C3C-40F3-8882-03ED6CA3DD57}" destId="{7A8565C0-8E67-4855-BFCF-A209D172462E}" srcOrd="1" destOrd="0" presId="urn:microsoft.com/office/officeart/2016/7/layout/LinearBlockProcessNumbered"/>
    <dgm:cxn modelId="{AAD72195-42E8-452C-8758-E35512EED35C}" type="presParOf" srcId="{B191FA3A-0C3C-40F3-8882-03ED6CA3DD57}" destId="{00F05C99-B51C-4958-8152-ED9339BB45DC}" srcOrd="2" destOrd="0" presId="urn:microsoft.com/office/officeart/2016/7/layout/LinearBlockProcessNumbered"/>
    <dgm:cxn modelId="{28FFD47B-3679-4C71-885F-88E89319A2F9}" type="presParOf" srcId="{00F05C99-B51C-4958-8152-ED9339BB45DC}" destId="{DD7B9102-7BB0-4EE7-97FA-801A8465C6E6}" srcOrd="0" destOrd="0" presId="urn:microsoft.com/office/officeart/2016/7/layout/LinearBlockProcessNumbered"/>
    <dgm:cxn modelId="{7DB2A3AA-F331-4A3E-8131-8DF7F33C3D5A}" type="presParOf" srcId="{00F05C99-B51C-4958-8152-ED9339BB45DC}" destId="{CB119DA8-AB4A-44C0-AA98-5B5A22639F48}" srcOrd="1" destOrd="0" presId="urn:microsoft.com/office/officeart/2016/7/layout/LinearBlockProcessNumbered"/>
    <dgm:cxn modelId="{80404BA6-F73E-4BA7-B1D8-28880DBF5EE1}" type="presParOf" srcId="{00F05C99-B51C-4958-8152-ED9339BB45DC}" destId="{786AC807-1A10-43AC-9326-22CB698068DB}" srcOrd="2" destOrd="0" presId="urn:microsoft.com/office/officeart/2016/7/layout/LinearBlockProcessNumbered"/>
    <dgm:cxn modelId="{2012A436-600C-490F-8E75-E44380E66A14}" type="presParOf" srcId="{B191FA3A-0C3C-40F3-8882-03ED6CA3DD57}" destId="{2B7D5744-51E4-4971-8636-A139A4A15086}" srcOrd="3" destOrd="0" presId="urn:microsoft.com/office/officeart/2016/7/layout/LinearBlockProcessNumbered"/>
    <dgm:cxn modelId="{02ED1BF9-6D49-4B42-8C9E-A044EC81B776}" type="presParOf" srcId="{B191FA3A-0C3C-40F3-8882-03ED6CA3DD57}" destId="{7B7EDD5F-6670-45EB-9DCB-2F6CF9E173CC}" srcOrd="4" destOrd="0" presId="urn:microsoft.com/office/officeart/2016/7/layout/LinearBlockProcessNumbered"/>
    <dgm:cxn modelId="{8671639B-8B1C-47DA-915C-DC4ACF4921A0}" type="presParOf" srcId="{7B7EDD5F-6670-45EB-9DCB-2F6CF9E173CC}" destId="{ADC04CA4-8C6B-4D8D-98BA-CF87E7D48E13}" srcOrd="0" destOrd="0" presId="urn:microsoft.com/office/officeart/2016/7/layout/LinearBlockProcessNumbered"/>
    <dgm:cxn modelId="{36A27C7D-0655-4973-ADBC-0F7C49455467}" type="presParOf" srcId="{7B7EDD5F-6670-45EB-9DCB-2F6CF9E173CC}" destId="{1980A5A0-0580-4B71-BD97-3DA4EF617896}" srcOrd="1" destOrd="0" presId="urn:microsoft.com/office/officeart/2016/7/layout/LinearBlockProcessNumbered"/>
    <dgm:cxn modelId="{D4AE7DB1-FC01-4A3A-A4C4-17C151EB3912}" type="presParOf" srcId="{7B7EDD5F-6670-45EB-9DCB-2F6CF9E173CC}" destId="{B89D33D5-7C30-4E9C-91C8-CFC952CC2135}"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FEC45E-149E-4B6B-BDE2-B14176EC97CD}">
      <dsp:nvSpPr>
        <dsp:cNvPr id="0" name=""/>
        <dsp:cNvSpPr/>
      </dsp:nvSpPr>
      <dsp:spPr>
        <a:xfrm>
          <a:off x="785" y="0"/>
          <a:ext cx="3182540" cy="3786080"/>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4364" tIns="0" rIns="314364" bIns="330200" numCol="1" spcCol="1270" anchor="t" anchorCtr="0">
          <a:noAutofit/>
        </a:bodyPr>
        <a:lstStyle/>
        <a:p>
          <a:pPr marL="0" lvl="0" indent="0" algn="l" defTabSz="933450">
            <a:lnSpc>
              <a:spcPct val="90000"/>
            </a:lnSpc>
            <a:spcBef>
              <a:spcPct val="0"/>
            </a:spcBef>
            <a:spcAft>
              <a:spcPct val="35000"/>
            </a:spcAft>
            <a:buNone/>
          </a:pPr>
          <a:r>
            <a:rPr lang="en-US" sz="2100" kern="1200" dirty="0"/>
            <a:t>Conducted an in-depth analysis of data used within the current allocation methodology</a:t>
          </a:r>
        </a:p>
      </dsp:txBody>
      <dsp:txXfrm>
        <a:off x="785" y="1514431"/>
        <a:ext cx="3182540" cy="2271648"/>
      </dsp:txXfrm>
    </dsp:sp>
    <dsp:sp modelId="{F0BB44DF-8450-40B1-ADF7-30F361A0B9CC}">
      <dsp:nvSpPr>
        <dsp:cNvPr id="0" name=""/>
        <dsp:cNvSpPr/>
      </dsp:nvSpPr>
      <dsp:spPr>
        <a:xfrm>
          <a:off x="785" y="0"/>
          <a:ext cx="3182540" cy="1514432"/>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14364" tIns="165100" rIns="314364"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endParaRPr lang="en-US" sz="6600" kern="1200" dirty="0"/>
        </a:p>
      </dsp:txBody>
      <dsp:txXfrm>
        <a:off x="785" y="0"/>
        <a:ext cx="3182540" cy="1514432"/>
      </dsp:txXfrm>
    </dsp:sp>
    <dsp:sp modelId="{DD7B9102-7BB0-4EE7-97FA-801A8465C6E6}">
      <dsp:nvSpPr>
        <dsp:cNvPr id="0" name=""/>
        <dsp:cNvSpPr/>
      </dsp:nvSpPr>
      <dsp:spPr>
        <a:xfrm>
          <a:off x="3437929" y="0"/>
          <a:ext cx="3182540" cy="3786080"/>
        </a:xfrm>
        <a:prstGeom prst="rect">
          <a:avLst/>
        </a:prstGeom>
        <a:solidFill>
          <a:schemeClr val="accent2">
            <a:hueOff val="17677"/>
            <a:satOff val="-17244"/>
            <a:lumOff val="-883"/>
            <a:alphaOff val="0"/>
          </a:schemeClr>
        </a:solidFill>
        <a:ln w="15875" cap="flat" cmpd="sng" algn="ctr">
          <a:solidFill>
            <a:schemeClr val="accent2">
              <a:hueOff val="17677"/>
              <a:satOff val="-17244"/>
              <a:lumOff val="-88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4364" tIns="0" rIns="314364" bIns="330200" numCol="1" spcCol="1270" anchor="t" anchorCtr="0">
          <a:noAutofit/>
        </a:bodyPr>
        <a:lstStyle/>
        <a:p>
          <a:pPr marL="0" lvl="0" indent="0" algn="l" defTabSz="933450">
            <a:lnSpc>
              <a:spcPct val="90000"/>
            </a:lnSpc>
            <a:spcBef>
              <a:spcPct val="0"/>
            </a:spcBef>
            <a:spcAft>
              <a:spcPct val="35000"/>
            </a:spcAft>
            <a:buNone/>
          </a:pPr>
          <a:r>
            <a:rPr lang="en-US" sz="2100" kern="1200" dirty="0"/>
            <a:t>Facilitated stakeholder workshops to gather input on funding models for future consideration</a:t>
          </a:r>
        </a:p>
      </dsp:txBody>
      <dsp:txXfrm>
        <a:off x="3437929" y="1514431"/>
        <a:ext cx="3182540" cy="2271648"/>
      </dsp:txXfrm>
    </dsp:sp>
    <dsp:sp modelId="{CB119DA8-AB4A-44C0-AA98-5B5A22639F48}">
      <dsp:nvSpPr>
        <dsp:cNvPr id="0" name=""/>
        <dsp:cNvSpPr/>
      </dsp:nvSpPr>
      <dsp:spPr>
        <a:xfrm>
          <a:off x="3437929" y="0"/>
          <a:ext cx="3182540" cy="1514432"/>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14364" tIns="165100" rIns="314364"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437929" y="0"/>
        <a:ext cx="3182540" cy="1514432"/>
      </dsp:txXfrm>
    </dsp:sp>
    <dsp:sp modelId="{ADC04CA4-8C6B-4D8D-98BA-CF87E7D48E13}">
      <dsp:nvSpPr>
        <dsp:cNvPr id="0" name=""/>
        <dsp:cNvSpPr/>
      </dsp:nvSpPr>
      <dsp:spPr>
        <a:xfrm>
          <a:off x="6875073" y="0"/>
          <a:ext cx="3182540" cy="3786080"/>
        </a:xfrm>
        <a:prstGeom prst="rect">
          <a:avLst/>
        </a:prstGeom>
        <a:solidFill>
          <a:schemeClr val="accent2">
            <a:hueOff val="35353"/>
            <a:satOff val="-34487"/>
            <a:lumOff val="-1766"/>
            <a:alphaOff val="0"/>
          </a:schemeClr>
        </a:solidFill>
        <a:ln w="15875" cap="flat" cmpd="sng" algn="ctr">
          <a:solidFill>
            <a:schemeClr val="accent2">
              <a:hueOff val="35353"/>
              <a:satOff val="-34487"/>
              <a:lumOff val="-176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4364" tIns="0" rIns="314364" bIns="330200" numCol="1" spcCol="1270" anchor="t" anchorCtr="0">
          <a:noAutofit/>
        </a:bodyPr>
        <a:lstStyle/>
        <a:p>
          <a:pPr marL="0" lvl="0" indent="0" algn="l" defTabSz="933450">
            <a:lnSpc>
              <a:spcPct val="90000"/>
            </a:lnSpc>
            <a:spcBef>
              <a:spcPct val="0"/>
            </a:spcBef>
            <a:spcAft>
              <a:spcPct val="35000"/>
            </a:spcAft>
            <a:buNone/>
          </a:pPr>
          <a:r>
            <a:rPr lang="en-US" sz="2100" kern="1200" dirty="0"/>
            <a:t>Published a final report that recommends changes to the funding methodology to be implemented in rule by July 1, 2021. </a:t>
          </a:r>
        </a:p>
      </dsp:txBody>
      <dsp:txXfrm>
        <a:off x="6875073" y="1514431"/>
        <a:ext cx="3182540" cy="2271648"/>
      </dsp:txXfrm>
    </dsp:sp>
    <dsp:sp modelId="{1980A5A0-0580-4B71-BD97-3DA4EF617896}">
      <dsp:nvSpPr>
        <dsp:cNvPr id="0" name=""/>
        <dsp:cNvSpPr/>
      </dsp:nvSpPr>
      <dsp:spPr>
        <a:xfrm>
          <a:off x="6875073" y="0"/>
          <a:ext cx="3182540" cy="1514432"/>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14364" tIns="165100" rIns="314364"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6875073" y="0"/>
        <a:ext cx="3182540" cy="1514432"/>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127826-8674-4D99-A0B8-6C24AD5B08FB}" type="datetimeFigureOut">
              <a:rPr lang="en-US" smtClean="0"/>
              <a:t>10/13/2020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C9F530-2814-4A57-AAA1-D1486D4C4C45}" type="slidenum">
              <a:rPr lang="en-US" smtClean="0"/>
              <a:t>‹#›</a:t>
            </a:fld>
            <a:endParaRPr lang="en-US"/>
          </a:p>
        </p:txBody>
      </p:sp>
    </p:spTree>
    <p:extLst>
      <p:ext uri="{BB962C8B-B14F-4D97-AF65-F5344CB8AC3E}">
        <p14:creationId xmlns:p14="http://schemas.microsoft.com/office/powerpoint/2010/main" val="4287598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58788"/>
            <a:ext cx="5575300" cy="3136900"/>
          </a:xfrm>
        </p:spPr>
      </p:sp>
      <p:sp>
        <p:nvSpPr>
          <p:cNvPr id="3" name="Notes Placeholder 2"/>
          <p:cNvSpPr>
            <a:spLocks noGrp="1"/>
          </p:cNvSpPr>
          <p:nvPr>
            <p:ph type="body" idx="1"/>
          </p:nvPr>
        </p:nvSpPr>
        <p:spPr>
          <a:xfrm>
            <a:off x="176840" y="3720130"/>
            <a:ext cx="6631459" cy="5211952"/>
          </a:xfrm>
        </p:spPr>
        <p:txBody>
          <a:bodyPr/>
          <a:lstStyle/>
          <a:p>
            <a:pPr defTabSz="931774">
              <a:defRPr/>
            </a:pPr>
            <a:r>
              <a:rPr lang="en-US" sz="1400" dirty="0"/>
              <a:t>Good morning everyone, I am Debbie Hall and I’ve been asked to provide some instructions that may be helpful to you during this GoToMeeting session.</a:t>
            </a:r>
          </a:p>
          <a:p>
            <a:pPr defTabSz="931774">
              <a:defRPr/>
            </a:pPr>
            <a:endParaRPr lang="en-US" sz="1400" dirty="0"/>
          </a:p>
          <a:p>
            <a:r>
              <a:rPr lang="en-US" sz="1400" dirty="0"/>
              <a:t>Dial-In Attendees - If you used the toll-free number to dial in,   please note that you will need to press *2 to unmute your line. We ask that you send a Chat if you would like to speak or you may wait until we have the Q&amp;A at the end of the meeting.</a:t>
            </a:r>
          </a:p>
          <a:p>
            <a:endParaRPr lang="en-US" sz="1400" dirty="0"/>
          </a:p>
          <a:p>
            <a:r>
              <a:rPr lang="en-US" sz="1400" dirty="0"/>
              <a:t>This slide shows one of the control panels that is located at the bottom center of your screen. It includes buttons for your Microphone, Camera, Screen and a Leave button. If you are not seeing these four buttons, move your mouse around  the screen, and you should then see it at the bottom center.</a:t>
            </a:r>
          </a:p>
          <a:p>
            <a:endParaRPr lang="en-US" sz="1400" dirty="0"/>
          </a:p>
          <a:p>
            <a:pPr lvl="0"/>
            <a:r>
              <a:rPr lang="en-US" sz="1400" dirty="0"/>
              <a:t>The </a:t>
            </a:r>
            <a:r>
              <a:rPr lang="en-US" sz="1400" b="1" dirty="0"/>
              <a:t>Mic</a:t>
            </a:r>
            <a:r>
              <a:rPr lang="en-US" sz="1400" dirty="0"/>
              <a:t> button will glow red when your microphone is muted. The microphone button will glow green when you are unmuted.</a:t>
            </a:r>
          </a:p>
          <a:p>
            <a:pPr lvl="0"/>
            <a:endParaRPr lang="en-US" sz="1400" dirty="0"/>
          </a:p>
          <a:p>
            <a:pPr lvl="0"/>
            <a:r>
              <a:rPr lang="en-US" sz="1400" dirty="0"/>
              <a:t>The </a:t>
            </a:r>
            <a:r>
              <a:rPr lang="en-US" sz="1400" b="1" dirty="0"/>
              <a:t>Camera</a:t>
            </a:r>
            <a:r>
              <a:rPr lang="en-US" sz="1400" dirty="0"/>
              <a:t> button is used to turn on or turn off your camera. The button will have a line through it when it is turned off. You can turn your camera off if you are not speaking to help performance.</a:t>
            </a:r>
          </a:p>
          <a:p>
            <a:pPr lvl="0"/>
            <a:endParaRPr lang="en-US" sz="1400" dirty="0"/>
          </a:p>
          <a:p>
            <a:pPr lvl="0"/>
            <a:r>
              <a:rPr lang="en-US" sz="1400" dirty="0"/>
              <a:t>The </a:t>
            </a:r>
            <a:r>
              <a:rPr lang="en-US" sz="1400" b="1" dirty="0"/>
              <a:t>Screen</a:t>
            </a:r>
            <a:r>
              <a:rPr lang="en-US" sz="1400" dirty="0"/>
              <a:t> button should only be used if you are a presenter.  </a:t>
            </a:r>
          </a:p>
          <a:p>
            <a:pPr lvl="0"/>
            <a:endParaRPr lang="en-US" sz="1400" dirty="0"/>
          </a:p>
          <a:p>
            <a:pPr lvl="0"/>
            <a:r>
              <a:rPr lang="en-US" sz="1400" dirty="0"/>
              <a:t>When you are ready to </a:t>
            </a:r>
            <a:r>
              <a:rPr lang="en-US" sz="1400" b="1" dirty="0"/>
              <a:t>Leave</a:t>
            </a:r>
            <a:r>
              <a:rPr lang="en-US" sz="1400" dirty="0"/>
              <a:t> the meeting, just click on the green Phone button and you will end your meeting session.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2FD335-6D8E-486A-8F5F-DFC7325903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871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407988"/>
            <a:ext cx="5580063" cy="3138487"/>
          </a:xfrm>
        </p:spPr>
      </p:sp>
      <p:sp>
        <p:nvSpPr>
          <p:cNvPr id="3" name="Notes Placeholder 2"/>
          <p:cNvSpPr>
            <a:spLocks noGrp="1"/>
          </p:cNvSpPr>
          <p:nvPr>
            <p:ph type="body" idx="1"/>
          </p:nvPr>
        </p:nvSpPr>
        <p:spPr>
          <a:xfrm>
            <a:off x="214733" y="3691768"/>
            <a:ext cx="6631459" cy="5138198"/>
          </a:xfrm>
        </p:spPr>
        <p:txBody>
          <a:bodyPr/>
          <a:lstStyle/>
          <a:p>
            <a:r>
              <a:rPr lang="en-US" sz="1400" dirty="0"/>
              <a:t>The second slide shows other screen controls that are available to you. </a:t>
            </a:r>
          </a:p>
          <a:p>
            <a:endParaRPr lang="en-US" sz="1400" dirty="0"/>
          </a:p>
          <a:p>
            <a:r>
              <a:rPr lang="en-US" sz="1400" dirty="0"/>
              <a:t>At the top center of the screen, is the </a:t>
            </a:r>
            <a:r>
              <a:rPr lang="en-US" sz="1400" b="1" dirty="0"/>
              <a:t>Webcams</a:t>
            </a:r>
            <a:r>
              <a:rPr lang="en-US" sz="1400" dirty="0"/>
              <a:t> View which has four options. If you click the toggle button you can choose to see Everyone that has joined the meeting, you can choose to see only those who are talking, you can choose to see all Active Cameras, or you can Hide Everyone.  </a:t>
            </a:r>
          </a:p>
          <a:p>
            <a:endParaRPr lang="en-US" sz="1400" dirty="0"/>
          </a:p>
          <a:p>
            <a:r>
              <a:rPr lang="en-US" sz="1400" b="1" dirty="0"/>
              <a:t>The People Icon </a:t>
            </a:r>
            <a:r>
              <a:rPr lang="en-US" sz="1400" dirty="0"/>
              <a:t>– This icon will display the names or telephone number of all attendees in the meeting.</a:t>
            </a:r>
          </a:p>
          <a:p>
            <a:endParaRPr lang="en-US" sz="1400" dirty="0"/>
          </a:p>
          <a:p>
            <a:r>
              <a:rPr lang="en-US" sz="1400" b="1" dirty="0"/>
              <a:t>The Chat icon </a:t>
            </a:r>
            <a:r>
              <a:rPr lang="en-US" sz="1400" b="0" dirty="0"/>
              <a:t>is</a:t>
            </a:r>
            <a:r>
              <a:rPr lang="en-US" sz="1400" dirty="0"/>
              <a:t> available to everyone who joined the meeting using the meeting link. If you have a question during the meeting, we ask you use the Chat feature. Be sure to select Chat then select a specific person from the drop-down link in the bottom right; or you may send a chat to Everyone. Someone will be monitoring the Chat log and will answer your question using the Chat feature; or you may ask the question during the Question &amp; Answer period at the end of the meeting.</a:t>
            </a:r>
          </a:p>
          <a:p>
            <a:endParaRPr lang="en-US" sz="1400" dirty="0"/>
          </a:p>
          <a:p>
            <a:r>
              <a:rPr lang="en-US" sz="1400" b="1" dirty="0"/>
              <a:t>Settings Icon c</a:t>
            </a:r>
            <a:r>
              <a:rPr lang="en-US" sz="1400" dirty="0"/>
              <a:t>an help you troubleshoot audio problems with your laptop. It can help you to test your microphone and your speakers to ensure they are working properly. </a:t>
            </a:r>
          </a:p>
          <a:p>
            <a:endParaRPr lang="en-US" sz="1400" dirty="0"/>
          </a:p>
          <a:p>
            <a:r>
              <a:rPr lang="en-US" sz="1400" dirty="0"/>
              <a:t>We ask that everyone please be aware that all attendees will be automatically muted upon joining or dialing in to the meeting.</a:t>
            </a:r>
          </a:p>
          <a:p>
            <a:endParaRPr lang="en-US" sz="1400" dirty="0"/>
          </a:p>
        </p:txBody>
      </p:sp>
      <p:sp>
        <p:nvSpPr>
          <p:cNvPr id="4" name="Slide Number Placeholder 3"/>
          <p:cNvSpPr>
            <a:spLocks noGrp="1"/>
          </p:cNvSpPr>
          <p:nvPr>
            <p:ph type="sldNum" sz="quarter" idx="10"/>
          </p:nvPr>
        </p:nvSpPr>
        <p:spPr/>
        <p:txBody>
          <a:bodyPr/>
          <a:lstStyle/>
          <a:p>
            <a:fld id="{CF2FD335-6D8E-486A-8F5F-DFC7325903FF}" type="slidenum">
              <a:rPr lang="en-US" smtClean="0"/>
              <a:t>6</a:t>
            </a:fld>
            <a:endParaRPr lang="en-US" dirty="0"/>
          </a:p>
        </p:txBody>
      </p:sp>
    </p:spTree>
    <p:extLst>
      <p:ext uri="{BB962C8B-B14F-4D97-AF65-F5344CB8AC3E}">
        <p14:creationId xmlns:p14="http://schemas.microsoft.com/office/powerpoint/2010/main" val="3069441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604D-1CE8-4D1B-A83F-72C63BD65F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CF295B-0B1B-4D0F-858C-22D312D63B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031A89-2CC5-45C7-9D05-3EF1B5EC7FDB}"/>
              </a:ext>
            </a:extLst>
          </p:cNvPr>
          <p:cNvSpPr>
            <a:spLocks noGrp="1"/>
          </p:cNvSpPr>
          <p:nvPr>
            <p:ph type="dt" sz="half" idx="10"/>
          </p:nvPr>
        </p:nvSpPr>
        <p:spPr/>
        <p:txBody>
          <a:bodyPr/>
          <a:lstStyle/>
          <a:p>
            <a:fld id="{2C6150F9-540A-4BD6-B10B-0573D95597E9}" type="datetimeFigureOut">
              <a:rPr lang="en-US" smtClean="0"/>
              <a:t>10/13/2020</a:t>
            </a:fld>
            <a:endParaRPr lang="en-US"/>
          </a:p>
        </p:txBody>
      </p:sp>
      <p:sp>
        <p:nvSpPr>
          <p:cNvPr id="5" name="Footer Placeholder 4">
            <a:extLst>
              <a:ext uri="{FF2B5EF4-FFF2-40B4-BE49-F238E27FC236}">
                <a16:creationId xmlns:a16="http://schemas.microsoft.com/office/drawing/2014/main" id="{6A1B452C-6258-4D8E-AB53-052854D385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79EBEF-368F-48A2-939A-C5E9AE9E6B48}"/>
              </a:ext>
            </a:extLst>
          </p:cNvPr>
          <p:cNvSpPr>
            <a:spLocks noGrp="1"/>
          </p:cNvSpPr>
          <p:nvPr>
            <p:ph type="sldNum" sz="quarter" idx="12"/>
          </p:nvPr>
        </p:nvSpPr>
        <p:spPr/>
        <p:txBody>
          <a:bodyPr/>
          <a:lstStyle/>
          <a:p>
            <a:fld id="{620E8894-E612-4676-8E3A-C4E174747785}" type="slidenum">
              <a:rPr lang="en-US" smtClean="0"/>
              <a:t>‹#›</a:t>
            </a:fld>
            <a:endParaRPr lang="en-US"/>
          </a:p>
        </p:txBody>
      </p:sp>
    </p:spTree>
    <p:extLst>
      <p:ext uri="{BB962C8B-B14F-4D97-AF65-F5344CB8AC3E}">
        <p14:creationId xmlns:p14="http://schemas.microsoft.com/office/powerpoint/2010/main" val="3321053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B80BA-506C-4012-A33D-086F01B23F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87B1A2-FA30-4E9F-A1AE-1DD8AD197B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359D6A-08FA-4E29-AA31-DD3CA4944071}"/>
              </a:ext>
            </a:extLst>
          </p:cNvPr>
          <p:cNvSpPr>
            <a:spLocks noGrp="1"/>
          </p:cNvSpPr>
          <p:nvPr>
            <p:ph type="dt" sz="half" idx="10"/>
          </p:nvPr>
        </p:nvSpPr>
        <p:spPr/>
        <p:txBody>
          <a:bodyPr/>
          <a:lstStyle/>
          <a:p>
            <a:fld id="{2C6150F9-540A-4BD6-B10B-0573D95597E9}" type="datetimeFigureOut">
              <a:rPr lang="en-US" smtClean="0"/>
              <a:t>10/13/2020</a:t>
            </a:fld>
            <a:endParaRPr lang="en-US"/>
          </a:p>
        </p:txBody>
      </p:sp>
      <p:sp>
        <p:nvSpPr>
          <p:cNvPr id="5" name="Footer Placeholder 4">
            <a:extLst>
              <a:ext uri="{FF2B5EF4-FFF2-40B4-BE49-F238E27FC236}">
                <a16:creationId xmlns:a16="http://schemas.microsoft.com/office/drawing/2014/main" id="{68765FCB-3887-44F4-993A-6E707677BF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1B2CBD-5DF1-40AC-951D-CB9831096744}"/>
              </a:ext>
            </a:extLst>
          </p:cNvPr>
          <p:cNvSpPr>
            <a:spLocks noGrp="1"/>
          </p:cNvSpPr>
          <p:nvPr>
            <p:ph type="sldNum" sz="quarter" idx="12"/>
          </p:nvPr>
        </p:nvSpPr>
        <p:spPr/>
        <p:txBody>
          <a:bodyPr/>
          <a:lstStyle/>
          <a:p>
            <a:fld id="{620E8894-E612-4676-8E3A-C4E174747785}" type="slidenum">
              <a:rPr lang="en-US" smtClean="0"/>
              <a:t>‹#›</a:t>
            </a:fld>
            <a:endParaRPr lang="en-US"/>
          </a:p>
        </p:txBody>
      </p:sp>
    </p:spTree>
    <p:extLst>
      <p:ext uri="{BB962C8B-B14F-4D97-AF65-F5344CB8AC3E}">
        <p14:creationId xmlns:p14="http://schemas.microsoft.com/office/powerpoint/2010/main" val="3373041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352658-2DDA-4916-ACBC-82302F5914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6B0E1A-8F29-4F98-A529-164134E99D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132EF1-1D55-4876-8C49-BAABA4BABBCA}"/>
              </a:ext>
            </a:extLst>
          </p:cNvPr>
          <p:cNvSpPr>
            <a:spLocks noGrp="1"/>
          </p:cNvSpPr>
          <p:nvPr>
            <p:ph type="dt" sz="half" idx="10"/>
          </p:nvPr>
        </p:nvSpPr>
        <p:spPr/>
        <p:txBody>
          <a:bodyPr/>
          <a:lstStyle/>
          <a:p>
            <a:fld id="{2C6150F9-540A-4BD6-B10B-0573D95597E9}" type="datetimeFigureOut">
              <a:rPr lang="en-US" smtClean="0"/>
              <a:t>10/13/2020</a:t>
            </a:fld>
            <a:endParaRPr lang="en-US"/>
          </a:p>
        </p:txBody>
      </p:sp>
      <p:sp>
        <p:nvSpPr>
          <p:cNvPr id="5" name="Footer Placeholder 4">
            <a:extLst>
              <a:ext uri="{FF2B5EF4-FFF2-40B4-BE49-F238E27FC236}">
                <a16:creationId xmlns:a16="http://schemas.microsoft.com/office/drawing/2014/main" id="{0AAF9E6C-169C-4134-86B8-23A0033C3F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3AFF14-23D7-4C30-A30B-C9EFE3FE6C09}"/>
              </a:ext>
            </a:extLst>
          </p:cNvPr>
          <p:cNvSpPr>
            <a:spLocks noGrp="1"/>
          </p:cNvSpPr>
          <p:nvPr>
            <p:ph type="sldNum" sz="quarter" idx="12"/>
          </p:nvPr>
        </p:nvSpPr>
        <p:spPr/>
        <p:txBody>
          <a:bodyPr/>
          <a:lstStyle/>
          <a:p>
            <a:fld id="{620E8894-E612-4676-8E3A-C4E174747785}" type="slidenum">
              <a:rPr lang="en-US" smtClean="0"/>
              <a:t>‹#›</a:t>
            </a:fld>
            <a:endParaRPr lang="en-US"/>
          </a:p>
        </p:txBody>
      </p:sp>
    </p:spTree>
    <p:extLst>
      <p:ext uri="{BB962C8B-B14F-4D97-AF65-F5344CB8AC3E}">
        <p14:creationId xmlns:p14="http://schemas.microsoft.com/office/powerpoint/2010/main" val="208853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10/13/2020</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48801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10/13/2020</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24501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10/13/2020</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10678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10/13/2020</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39068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10/13/2020</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095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10/13/2020</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47493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10/13/2020</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15325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10/13/2020</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144166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BBFBE-68D8-4CD1-A95F-423F33ABB1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A379FA-C146-45FE-8F06-D8464C4A1A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74343-813E-40F9-8E74-F463E3587DBD}"/>
              </a:ext>
            </a:extLst>
          </p:cNvPr>
          <p:cNvSpPr>
            <a:spLocks noGrp="1"/>
          </p:cNvSpPr>
          <p:nvPr>
            <p:ph type="dt" sz="half" idx="10"/>
          </p:nvPr>
        </p:nvSpPr>
        <p:spPr/>
        <p:txBody>
          <a:bodyPr/>
          <a:lstStyle/>
          <a:p>
            <a:fld id="{2C6150F9-540A-4BD6-B10B-0573D95597E9}" type="datetimeFigureOut">
              <a:rPr lang="en-US" smtClean="0"/>
              <a:t>10/13/2020</a:t>
            </a:fld>
            <a:endParaRPr lang="en-US"/>
          </a:p>
        </p:txBody>
      </p:sp>
      <p:sp>
        <p:nvSpPr>
          <p:cNvPr id="5" name="Footer Placeholder 4">
            <a:extLst>
              <a:ext uri="{FF2B5EF4-FFF2-40B4-BE49-F238E27FC236}">
                <a16:creationId xmlns:a16="http://schemas.microsoft.com/office/drawing/2014/main" id="{88DBEF78-9C6D-4D31-A6E6-33B53B1FF1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6CA13B-0F04-42D2-915D-AC66C51BEA3A}"/>
              </a:ext>
            </a:extLst>
          </p:cNvPr>
          <p:cNvSpPr>
            <a:spLocks noGrp="1"/>
          </p:cNvSpPr>
          <p:nvPr>
            <p:ph type="sldNum" sz="quarter" idx="12"/>
          </p:nvPr>
        </p:nvSpPr>
        <p:spPr/>
        <p:txBody>
          <a:bodyPr/>
          <a:lstStyle/>
          <a:p>
            <a:fld id="{620E8894-E612-4676-8E3A-C4E174747785}" type="slidenum">
              <a:rPr lang="en-US" smtClean="0"/>
              <a:t>‹#›</a:t>
            </a:fld>
            <a:endParaRPr lang="en-US"/>
          </a:p>
        </p:txBody>
      </p:sp>
    </p:spTree>
    <p:extLst>
      <p:ext uri="{BB962C8B-B14F-4D97-AF65-F5344CB8AC3E}">
        <p14:creationId xmlns:p14="http://schemas.microsoft.com/office/powerpoint/2010/main" val="604180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10/13/2020</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52819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604D-1CE8-4D1B-A83F-72C63BD65F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CF295B-0B1B-4D0F-858C-22D312D63B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031A89-2CC5-45C7-9D05-3EF1B5EC7FDB}"/>
              </a:ext>
            </a:extLst>
          </p:cNvPr>
          <p:cNvSpPr>
            <a:spLocks noGrp="1"/>
          </p:cNvSpPr>
          <p:nvPr>
            <p:ph type="dt" sz="half" idx="10"/>
          </p:nvPr>
        </p:nvSpPr>
        <p:spPr/>
        <p:txBody>
          <a:bodyPr/>
          <a:lstStyle/>
          <a:p>
            <a:fld id="{2C6150F9-540A-4BD6-B10B-0573D95597E9}" type="datetimeFigureOut">
              <a:rPr lang="en-US" smtClean="0"/>
              <a:t>10/13/2020</a:t>
            </a:fld>
            <a:endParaRPr lang="en-US"/>
          </a:p>
        </p:txBody>
      </p:sp>
      <p:sp>
        <p:nvSpPr>
          <p:cNvPr id="5" name="Footer Placeholder 4">
            <a:extLst>
              <a:ext uri="{FF2B5EF4-FFF2-40B4-BE49-F238E27FC236}">
                <a16:creationId xmlns:a16="http://schemas.microsoft.com/office/drawing/2014/main" id="{6A1B452C-6258-4D8E-AB53-052854D385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79EBEF-368F-48A2-939A-C5E9AE9E6B48}"/>
              </a:ext>
            </a:extLst>
          </p:cNvPr>
          <p:cNvSpPr>
            <a:spLocks noGrp="1"/>
          </p:cNvSpPr>
          <p:nvPr>
            <p:ph type="sldNum" sz="quarter" idx="12"/>
          </p:nvPr>
        </p:nvSpPr>
        <p:spPr/>
        <p:txBody>
          <a:bodyPr/>
          <a:lstStyle/>
          <a:p>
            <a:fld id="{620E8894-E612-4676-8E3A-C4E174747785}" type="slidenum">
              <a:rPr lang="en-US" smtClean="0"/>
              <a:t>‹#›</a:t>
            </a:fld>
            <a:endParaRPr lang="en-US"/>
          </a:p>
        </p:txBody>
      </p:sp>
    </p:spTree>
    <p:extLst>
      <p:ext uri="{BB962C8B-B14F-4D97-AF65-F5344CB8AC3E}">
        <p14:creationId xmlns:p14="http://schemas.microsoft.com/office/powerpoint/2010/main" val="1149769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BBFBE-68D8-4CD1-A95F-423F33ABB1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A379FA-C146-45FE-8F06-D8464C4A1A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74343-813E-40F9-8E74-F463E3587DBD}"/>
              </a:ext>
            </a:extLst>
          </p:cNvPr>
          <p:cNvSpPr>
            <a:spLocks noGrp="1"/>
          </p:cNvSpPr>
          <p:nvPr>
            <p:ph type="dt" sz="half" idx="10"/>
          </p:nvPr>
        </p:nvSpPr>
        <p:spPr/>
        <p:txBody>
          <a:bodyPr/>
          <a:lstStyle/>
          <a:p>
            <a:fld id="{2C6150F9-540A-4BD6-B10B-0573D95597E9}" type="datetimeFigureOut">
              <a:rPr lang="en-US" smtClean="0"/>
              <a:t>10/13/2020</a:t>
            </a:fld>
            <a:endParaRPr lang="en-US"/>
          </a:p>
        </p:txBody>
      </p:sp>
      <p:sp>
        <p:nvSpPr>
          <p:cNvPr id="5" name="Footer Placeholder 4">
            <a:extLst>
              <a:ext uri="{FF2B5EF4-FFF2-40B4-BE49-F238E27FC236}">
                <a16:creationId xmlns:a16="http://schemas.microsoft.com/office/drawing/2014/main" id="{88DBEF78-9C6D-4D31-A6E6-33B53B1FF1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6CA13B-0F04-42D2-915D-AC66C51BEA3A}"/>
              </a:ext>
            </a:extLst>
          </p:cNvPr>
          <p:cNvSpPr>
            <a:spLocks noGrp="1"/>
          </p:cNvSpPr>
          <p:nvPr>
            <p:ph type="sldNum" sz="quarter" idx="12"/>
          </p:nvPr>
        </p:nvSpPr>
        <p:spPr/>
        <p:txBody>
          <a:bodyPr/>
          <a:lstStyle/>
          <a:p>
            <a:fld id="{620E8894-E612-4676-8E3A-C4E174747785}" type="slidenum">
              <a:rPr lang="en-US" smtClean="0"/>
              <a:t>‹#›</a:t>
            </a:fld>
            <a:endParaRPr lang="en-US"/>
          </a:p>
        </p:txBody>
      </p:sp>
    </p:spTree>
    <p:extLst>
      <p:ext uri="{BB962C8B-B14F-4D97-AF65-F5344CB8AC3E}">
        <p14:creationId xmlns:p14="http://schemas.microsoft.com/office/powerpoint/2010/main" val="17051311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BF377-4142-4840-AD7E-EF53EFF11B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770847-42BD-4A7E-AA26-BD00396762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6828AA-4932-468C-A4CD-BBAB9E180277}"/>
              </a:ext>
            </a:extLst>
          </p:cNvPr>
          <p:cNvSpPr>
            <a:spLocks noGrp="1"/>
          </p:cNvSpPr>
          <p:nvPr>
            <p:ph type="dt" sz="half" idx="10"/>
          </p:nvPr>
        </p:nvSpPr>
        <p:spPr/>
        <p:txBody>
          <a:bodyPr/>
          <a:lstStyle/>
          <a:p>
            <a:fld id="{2C6150F9-540A-4BD6-B10B-0573D95597E9}" type="datetimeFigureOut">
              <a:rPr lang="en-US" smtClean="0"/>
              <a:t>10/13/2020</a:t>
            </a:fld>
            <a:endParaRPr lang="en-US"/>
          </a:p>
        </p:txBody>
      </p:sp>
      <p:sp>
        <p:nvSpPr>
          <p:cNvPr id="5" name="Footer Placeholder 4">
            <a:extLst>
              <a:ext uri="{FF2B5EF4-FFF2-40B4-BE49-F238E27FC236}">
                <a16:creationId xmlns:a16="http://schemas.microsoft.com/office/drawing/2014/main" id="{1B156B09-8CBD-4DE3-A812-5E8F3DF4C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376E0-79C9-41D9-93A5-2C904270DD0E}"/>
              </a:ext>
            </a:extLst>
          </p:cNvPr>
          <p:cNvSpPr>
            <a:spLocks noGrp="1"/>
          </p:cNvSpPr>
          <p:nvPr>
            <p:ph type="sldNum" sz="quarter" idx="12"/>
          </p:nvPr>
        </p:nvSpPr>
        <p:spPr/>
        <p:txBody>
          <a:bodyPr/>
          <a:lstStyle/>
          <a:p>
            <a:fld id="{620E8894-E612-4676-8E3A-C4E174747785}" type="slidenum">
              <a:rPr lang="en-US" smtClean="0"/>
              <a:t>‹#›</a:t>
            </a:fld>
            <a:endParaRPr lang="en-US"/>
          </a:p>
        </p:txBody>
      </p:sp>
    </p:spTree>
    <p:extLst>
      <p:ext uri="{BB962C8B-B14F-4D97-AF65-F5344CB8AC3E}">
        <p14:creationId xmlns:p14="http://schemas.microsoft.com/office/powerpoint/2010/main" val="41818934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9C9DF-1ACF-4F96-A4CB-8845E06F4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C4F14A-9B79-4A44-B437-378051F758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E9CCD0-7AF3-4632-AC9C-E94525E357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3DD565-54FE-49BC-8C07-984DDF874E31}"/>
              </a:ext>
            </a:extLst>
          </p:cNvPr>
          <p:cNvSpPr>
            <a:spLocks noGrp="1"/>
          </p:cNvSpPr>
          <p:nvPr>
            <p:ph type="dt" sz="half" idx="10"/>
          </p:nvPr>
        </p:nvSpPr>
        <p:spPr/>
        <p:txBody>
          <a:bodyPr/>
          <a:lstStyle/>
          <a:p>
            <a:fld id="{2C6150F9-540A-4BD6-B10B-0573D95597E9}" type="datetimeFigureOut">
              <a:rPr lang="en-US" smtClean="0"/>
              <a:t>10/13/2020</a:t>
            </a:fld>
            <a:endParaRPr lang="en-US"/>
          </a:p>
        </p:txBody>
      </p:sp>
      <p:sp>
        <p:nvSpPr>
          <p:cNvPr id="6" name="Footer Placeholder 5">
            <a:extLst>
              <a:ext uri="{FF2B5EF4-FFF2-40B4-BE49-F238E27FC236}">
                <a16:creationId xmlns:a16="http://schemas.microsoft.com/office/drawing/2014/main" id="{3265569D-F5EB-4CBD-8841-933C839DC6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514292-88A6-4AD8-9ECB-627155CDF7E4}"/>
              </a:ext>
            </a:extLst>
          </p:cNvPr>
          <p:cNvSpPr>
            <a:spLocks noGrp="1"/>
          </p:cNvSpPr>
          <p:nvPr>
            <p:ph type="sldNum" sz="quarter" idx="12"/>
          </p:nvPr>
        </p:nvSpPr>
        <p:spPr/>
        <p:txBody>
          <a:bodyPr/>
          <a:lstStyle/>
          <a:p>
            <a:fld id="{620E8894-E612-4676-8E3A-C4E174747785}" type="slidenum">
              <a:rPr lang="en-US" smtClean="0"/>
              <a:t>‹#›</a:t>
            </a:fld>
            <a:endParaRPr lang="en-US"/>
          </a:p>
        </p:txBody>
      </p:sp>
    </p:spTree>
    <p:extLst>
      <p:ext uri="{BB962C8B-B14F-4D97-AF65-F5344CB8AC3E}">
        <p14:creationId xmlns:p14="http://schemas.microsoft.com/office/powerpoint/2010/main" val="31419148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C1B00-65E5-4DB6-8A24-CEAC343611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EC90F7-9550-4311-9739-3C3F59327E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97B65E-54B7-42EC-9C13-E49753A1C0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6D5A56-956D-4885-8ADA-6A1BF38B69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3D27E9-5D7F-4701-AABB-1FF6F96F08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FA4343-3423-44B9-9CD1-27973F630C33}"/>
              </a:ext>
            </a:extLst>
          </p:cNvPr>
          <p:cNvSpPr>
            <a:spLocks noGrp="1"/>
          </p:cNvSpPr>
          <p:nvPr>
            <p:ph type="dt" sz="half" idx="10"/>
          </p:nvPr>
        </p:nvSpPr>
        <p:spPr/>
        <p:txBody>
          <a:bodyPr/>
          <a:lstStyle/>
          <a:p>
            <a:fld id="{2C6150F9-540A-4BD6-B10B-0573D95597E9}" type="datetimeFigureOut">
              <a:rPr lang="en-US" smtClean="0"/>
              <a:t>10/13/2020</a:t>
            </a:fld>
            <a:endParaRPr lang="en-US"/>
          </a:p>
        </p:txBody>
      </p:sp>
      <p:sp>
        <p:nvSpPr>
          <p:cNvPr id="8" name="Footer Placeholder 7">
            <a:extLst>
              <a:ext uri="{FF2B5EF4-FFF2-40B4-BE49-F238E27FC236}">
                <a16:creationId xmlns:a16="http://schemas.microsoft.com/office/drawing/2014/main" id="{A2659E60-2FF1-448D-A0BA-DD9856B138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0F4D8B-5F5D-44AE-A267-41BD7A183D83}"/>
              </a:ext>
            </a:extLst>
          </p:cNvPr>
          <p:cNvSpPr>
            <a:spLocks noGrp="1"/>
          </p:cNvSpPr>
          <p:nvPr>
            <p:ph type="sldNum" sz="quarter" idx="12"/>
          </p:nvPr>
        </p:nvSpPr>
        <p:spPr/>
        <p:txBody>
          <a:bodyPr/>
          <a:lstStyle/>
          <a:p>
            <a:fld id="{620E8894-E612-4676-8E3A-C4E174747785}" type="slidenum">
              <a:rPr lang="en-US" smtClean="0"/>
              <a:t>‹#›</a:t>
            </a:fld>
            <a:endParaRPr lang="en-US"/>
          </a:p>
        </p:txBody>
      </p:sp>
    </p:spTree>
    <p:extLst>
      <p:ext uri="{BB962C8B-B14F-4D97-AF65-F5344CB8AC3E}">
        <p14:creationId xmlns:p14="http://schemas.microsoft.com/office/powerpoint/2010/main" val="28685885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4256-0312-4E34-A6DE-CDABA0C59C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76CD36-47B2-4A97-B3EE-8BC27BF9282E}"/>
              </a:ext>
            </a:extLst>
          </p:cNvPr>
          <p:cNvSpPr>
            <a:spLocks noGrp="1"/>
          </p:cNvSpPr>
          <p:nvPr>
            <p:ph type="dt" sz="half" idx="10"/>
          </p:nvPr>
        </p:nvSpPr>
        <p:spPr/>
        <p:txBody>
          <a:bodyPr/>
          <a:lstStyle/>
          <a:p>
            <a:fld id="{2C6150F9-540A-4BD6-B10B-0573D95597E9}" type="datetimeFigureOut">
              <a:rPr lang="en-US" smtClean="0"/>
              <a:t>10/13/2020</a:t>
            </a:fld>
            <a:endParaRPr lang="en-US"/>
          </a:p>
        </p:txBody>
      </p:sp>
      <p:sp>
        <p:nvSpPr>
          <p:cNvPr id="4" name="Footer Placeholder 3">
            <a:extLst>
              <a:ext uri="{FF2B5EF4-FFF2-40B4-BE49-F238E27FC236}">
                <a16:creationId xmlns:a16="http://schemas.microsoft.com/office/drawing/2014/main" id="{08A4A99F-BBA8-4987-B5F9-89086319CF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255EA8-E738-40F8-A5CD-A4361A5FAB13}"/>
              </a:ext>
            </a:extLst>
          </p:cNvPr>
          <p:cNvSpPr>
            <a:spLocks noGrp="1"/>
          </p:cNvSpPr>
          <p:nvPr>
            <p:ph type="sldNum" sz="quarter" idx="12"/>
          </p:nvPr>
        </p:nvSpPr>
        <p:spPr/>
        <p:txBody>
          <a:bodyPr/>
          <a:lstStyle/>
          <a:p>
            <a:fld id="{620E8894-E612-4676-8E3A-C4E174747785}" type="slidenum">
              <a:rPr lang="en-US" smtClean="0"/>
              <a:t>‹#›</a:t>
            </a:fld>
            <a:endParaRPr lang="en-US"/>
          </a:p>
        </p:txBody>
      </p:sp>
    </p:spTree>
    <p:extLst>
      <p:ext uri="{BB962C8B-B14F-4D97-AF65-F5344CB8AC3E}">
        <p14:creationId xmlns:p14="http://schemas.microsoft.com/office/powerpoint/2010/main" val="13603584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690DD6-B2A1-4730-B63E-C08AACC0D4B8}"/>
              </a:ext>
            </a:extLst>
          </p:cNvPr>
          <p:cNvSpPr>
            <a:spLocks noGrp="1"/>
          </p:cNvSpPr>
          <p:nvPr>
            <p:ph type="dt" sz="half" idx="10"/>
          </p:nvPr>
        </p:nvSpPr>
        <p:spPr/>
        <p:txBody>
          <a:bodyPr/>
          <a:lstStyle/>
          <a:p>
            <a:fld id="{2C6150F9-540A-4BD6-B10B-0573D95597E9}" type="datetimeFigureOut">
              <a:rPr lang="en-US" smtClean="0"/>
              <a:t>10/13/2020</a:t>
            </a:fld>
            <a:endParaRPr lang="en-US"/>
          </a:p>
        </p:txBody>
      </p:sp>
      <p:sp>
        <p:nvSpPr>
          <p:cNvPr id="3" name="Footer Placeholder 2">
            <a:extLst>
              <a:ext uri="{FF2B5EF4-FFF2-40B4-BE49-F238E27FC236}">
                <a16:creationId xmlns:a16="http://schemas.microsoft.com/office/drawing/2014/main" id="{9FABBACB-B0F9-4635-87A4-492B2A9D38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21207D-02C5-4A8A-8C0A-4B0BFFAAF1BF}"/>
              </a:ext>
            </a:extLst>
          </p:cNvPr>
          <p:cNvSpPr>
            <a:spLocks noGrp="1"/>
          </p:cNvSpPr>
          <p:nvPr>
            <p:ph type="sldNum" sz="quarter" idx="12"/>
          </p:nvPr>
        </p:nvSpPr>
        <p:spPr/>
        <p:txBody>
          <a:bodyPr/>
          <a:lstStyle/>
          <a:p>
            <a:fld id="{620E8894-E612-4676-8E3A-C4E174747785}" type="slidenum">
              <a:rPr lang="en-US" smtClean="0"/>
              <a:t>‹#›</a:t>
            </a:fld>
            <a:endParaRPr lang="en-US"/>
          </a:p>
        </p:txBody>
      </p:sp>
    </p:spTree>
    <p:extLst>
      <p:ext uri="{BB962C8B-B14F-4D97-AF65-F5344CB8AC3E}">
        <p14:creationId xmlns:p14="http://schemas.microsoft.com/office/powerpoint/2010/main" val="1399616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1C482-EC99-4EAC-BA03-4A1854C55D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B32CAE-0B53-46FD-AE8D-12D7F31D5F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1545AA-6AA5-4AA2-B76E-7311D9DC5E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B9E328-CE16-467F-A393-8F1D1684B058}"/>
              </a:ext>
            </a:extLst>
          </p:cNvPr>
          <p:cNvSpPr>
            <a:spLocks noGrp="1"/>
          </p:cNvSpPr>
          <p:nvPr>
            <p:ph type="dt" sz="half" idx="10"/>
          </p:nvPr>
        </p:nvSpPr>
        <p:spPr/>
        <p:txBody>
          <a:bodyPr/>
          <a:lstStyle/>
          <a:p>
            <a:fld id="{2C6150F9-540A-4BD6-B10B-0573D95597E9}" type="datetimeFigureOut">
              <a:rPr lang="en-US" smtClean="0"/>
              <a:t>10/13/2020</a:t>
            </a:fld>
            <a:endParaRPr lang="en-US"/>
          </a:p>
        </p:txBody>
      </p:sp>
      <p:sp>
        <p:nvSpPr>
          <p:cNvPr id="6" name="Footer Placeholder 5">
            <a:extLst>
              <a:ext uri="{FF2B5EF4-FFF2-40B4-BE49-F238E27FC236}">
                <a16:creationId xmlns:a16="http://schemas.microsoft.com/office/drawing/2014/main" id="{3ED78C2D-C806-4D7C-82A5-38017ACDF9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DE563C-A955-4ECD-93A6-57D7531AB3DD}"/>
              </a:ext>
            </a:extLst>
          </p:cNvPr>
          <p:cNvSpPr>
            <a:spLocks noGrp="1"/>
          </p:cNvSpPr>
          <p:nvPr>
            <p:ph type="sldNum" sz="quarter" idx="12"/>
          </p:nvPr>
        </p:nvSpPr>
        <p:spPr/>
        <p:txBody>
          <a:bodyPr/>
          <a:lstStyle/>
          <a:p>
            <a:fld id="{620E8894-E612-4676-8E3A-C4E174747785}" type="slidenum">
              <a:rPr lang="en-US" smtClean="0"/>
              <a:t>‹#›</a:t>
            </a:fld>
            <a:endParaRPr lang="en-US"/>
          </a:p>
        </p:txBody>
      </p:sp>
    </p:spTree>
    <p:extLst>
      <p:ext uri="{BB962C8B-B14F-4D97-AF65-F5344CB8AC3E}">
        <p14:creationId xmlns:p14="http://schemas.microsoft.com/office/powerpoint/2010/main" val="24041834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CB277-0608-44B2-9B53-6559937C47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BE6524-9B01-4F32-A2D8-46AE62C099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ECB4AA-008E-45D6-934A-170879FD47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680669-A522-4A0B-BDA9-4147D5682EF7}"/>
              </a:ext>
            </a:extLst>
          </p:cNvPr>
          <p:cNvSpPr>
            <a:spLocks noGrp="1"/>
          </p:cNvSpPr>
          <p:nvPr>
            <p:ph type="dt" sz="half" idx="10"/>
          </p:nvPr>
        </p:nvSpPr>
        <p:spPr/>
        <p:txBody>
          <a:bodyPr/>
          <a:lstStyle/>
          <a:p>
            <a:fld id="{2C6150F9-540A-4BD6-B10B-0573D95597E9}" type="datetimeFigureOut">
              <a:rPr lang="en-US" smtClean="0"/>
              <a:t>10/13/2020</a:t>
            </a:fld>
            <a:endParaRPr lang="en-US"/>
          </a:p>
        </p:txBody>
      </p:sp>
      <p:sp>
        <p:nvSpPr>
          <p:cNvPr id="6" name="Footer Placeholder 5">
            <a:extLst>
              <a:ext uri="{FF2B5EF4-FFF2-40B4-BE49-F238E27FC236}">
                <a16:creationId xmlns:a16="http://schemas.microsoft.com/office/drawing/2014/main" id="{337C46C0-B0A8-4C22-9344-9D9CA03141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253D69-3997-4BC3-85D0-8BEB8E621CE8}"/>
              </a:ext>
            </a:extLst>
          </p:cNvPr>
          <p:cNvSpPr>
            <a:spLocks noGrp="1"/>
          </p:cNvSpPr>
          <p:nvPr>
            <p:ph type="sldNum" sz="quarter" idx="12"/>
          </p:nvPr>
        </p:nvSpPr>
        <p:spPr/>
        <p:txBody>
          <a:bodyPr/>
          <a:lstStyle/>
          <a:p>
            <a:fld id="{620E8894-E612-4676-8E3A-C4E174747785}" type="slidenum">
              <a:rPr lang="en-US" smtClean="0"/>
              <a:t>‹#›</a:t>
            </a:fld>
            <a:endParaRPr lang="en-US"/>
          </a:p>
        </p:txBody>
      </p:sp>
    </p:spTree>
    <p:extLst>
      <p:ext uri="{BB962C8B-B14F-4D97-AF65-F5344CB8AC3E}">
        <p14:creationId xmlns:p14="http://schemas.microsoft.com/office/powerpoint/2010/main" val="2190217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BF377-4142-4840-AD7E-EF53EFF11B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770847-42BD-4A7E-AA26-BD00396762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6828AA-4932-468C-A4CD-BBAB9E180277}"/>
              </a:ext>
            </a:extLst>
          </p:cNvPr>
          <p:cNvSpPr>
            <a:spLocks noGrp="1"/>
          </p:cNvSpPr>
          <p:nvPr>
            <p:ph type="dt" sz="half" idx="10"/>
          </p:nvPr>
        </p:nvSpPr>
        <p:spPr/>
        <p:txBody>
          <a:bodyPr/>
          <a:lstStyle/>
          <a:p>
            <a:fld id="{2C6150F9-540A-4BD6-B10B-0573D95597E9}" type="datetimeFigureOut">
              <a:rPr lang="en-US" smtClean="0"/>
              <a:t>10/13/2020</a:t>
            </a:fld>
            <a:endParaRPr lang="en-US"/>
          </a:p>
        </p:txBody>
      </p:sp>
      <p:sp>
        <p:nvSpPr>
          <p:cNvPr id="5" name="Footer Placeholder 4">
            <a:extLst>
              <a:ext uri="{FF2B5EF4-FFF2-40B4-BE49-F238E27FC236}">
                <a16:creationId xmlns:a16="http://schemas.microsoft.com/office/drawing/2014/main" id="{1B156B09-8CBD-4DE3-A812-5E8F3DF4C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376E0-79C9-41D9-93A5-2C904270DD0E}"/>
              </a:ext>
            </a:extLst>
          </p:cNvPr>
          <p:cNvSpPr>
            <a:spLocks noGrp="1"/>
          </p:cNvSpPr>
          <p:nvPr>
            <p:ph type="sldNum" sz="quarter" idx="12"/>
          </p:nvPr>
        </p:nvSpPr>
        <p:spPr/>
        <p:txBody>
          <a:bodyPr/>
          <a:lstStyle/>
          <a:p>
            <a:fld id="{620E8894-E612-4676-8E3A-C4E174747785}" type="slidenum">
              <a:rPr lang="en-US" smtClean="0"/>
              <a:t>‹#›</a:t>
            </a:fld>
            <a:endParaRPr lang="en-US"/>
          </a:p>
        </p:txBody>
      </p:sp>
    </p:spTree>
    <p:extLst>
      <p:ext uri="{BB962C8B-B14F-4D97-AF65-F5344CB8AC3E}">
        <p14:creationId xmlns:p14="http://schemas.microsoft.com/office/powerpoint/2010/main" val="21702843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B80BA-506C-4012-A33D-086F01B23F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87B1A2-FA30-4E9F-A1AE-1DD8AD197B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359D6A-08FA-4E29-AA31-DD3CA4944071}"/>
              </a:ext>
            </a:extLst>
          </p:cNvPr>
          <p:cNvSpPr>
            <a:spLocks noGrp="1"/>
          </p:cNvSpPr>
          <p:nvPr>
            <p:ph type="dt" sz="half" idx="10"/>
          </p:nvPr>
        </p:nvSpPr>
        <p:spPr/>
        <p:txBody>
          <a:bodyPr/>
          <a:lstStyle/>
          <a:p>
            <a:fld id="{2C6150F9-540A-4BD6-B10B-0573D95597E9}" type="datetimeFigureOut">
              <a:rPr lang="en-US" smtClean="0"/>
              <a:t>10/13/2020</a:t>
            </a:fld>
            <a:endParaRPr lang="en-US"/>
          </a:p>
        </p:txBody>
      </p:sp>
      <p:sp>
        <p:nvSpPr>
          <p:cNvPr id="5" name="Footer Placeholder 4">
            <a:extLst>
              <a:ext uri="{FF2B5EF4-FFF2-40B4-BE49-F238E27FC236}">
                <a16:creationId xmlns:a16="http://schemas.microsoft.com/office/drawing/2014/main" id="{68765FCB-3887-44F4-993A-6E707677BF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1B2CBD-5DF1-40AC-951D-CB9831096744}"/>
              </a:ext>
            </a:extLst>
          </p:cNvPr>
          <p:cNvSpPr>
            <a:spLocks noGrp="1"/>
          </p:cNvSpPr>
          <p:nvPr>
            <p:ph type="sldNum" sz="quarter" idx="12"/>
          </p:nvPr>
        </p:nvSpPr>
        <p:spPr/>
        <p:txBody>
          <a:bodyPr/>
          <a:lstStyle/>
          <a:p>
            <a:fld id="{620E8894-E612-4676-8E3A-C4E174747785}" type="slidenum">
              <a:rPr lang="en-US" smtClean="0"/>
              <a:t>‹#›</a:t>
            </a:fld>
            <a:endParaRPr lang="en-US"/>
          </a:p>
        </p:txBody>
      </p:sp>
    </p:spTree>
    <p:extLst>
      <p:ext uri="{BB962C8B-B14F-4D97-AF65-F5344CB8AC3E}">
        <p14:creationId xmlns:p14="http://schemas.microsoft.com/office/powerpoint/2010/main" val="2291181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352658-2DDA-4916-ACBC-82302F5914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6B0E1A-8F29-4F98-A529-164134E99D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132EF1-1D55-4876-8C49-BAABA4BABBCA}"/>
              </a:ext>
            </a:extLst>
          </p:cNvPr>
          <p:cNvSpPr>
            <a:spLocks noGrp="1"/>
          </p:cNvSpPr>
          <p:nvPr>
            <p:ph type="dt" sz="half" idx="10"/>
          </p:nvPr>
        </p:nvSpPr>
        <p:spPr/>
        <p:txBody>
          <a:bodyPr/>
          <a:lstStyle/>
          <a:p>
            <a:fld id="{2C6150F9-540A-4BD6-B10B-0573D95597E9}" type="datetimeFigureOut">
              <a:rPr lang="en-US" smtClean="0"/>
              <a:t>10/13/2020</a:t>
            </a:fld>
            <a:endParaRPr lang="en-US"/>
          </a:p>
        </p:txBody>
      </p:sp>
      <p:sp>
        <p:nvSpPr>
          <p:cNvPr id="5" name="Footer Placeholder 4">
            <a:extLst>
              <a:ext uri="{FF2B5EF4-FFF2-40B4-BE49-F238E27FC236}">
                <a16:creationId xmlns:a16="http://schemas.microsoft.com/office/drawing/2014/main" id="{0AAF9E6C-169C-4134-86B8-23A0033C3F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3AFF14-23D7-4C30-A30B-C9EFE3FE6C09}"/>
              </a:ext>
            </a:extLst>
          </p:cNvPr>
          <p:cNvSpPr>
            <a:spLocks noGrp="1"/>
          </p:cNvSpPr>
          <p:nvPr>
            <p:ph type="sldNum" sz="quarter" idx="12"/>
          </p:nvPr>
        </p:nvSpPr>
        <p:spPr/>
        <p:txBody>
          <a:bodyPr/>
          <a:lstStyle/>
          <a:p>
            <a:fld id="{620E8894-E612-4676-8E3A-C4E174747785}" type="slidenum">
              <a:rPr lang="en-US" smtClean="0"/>
              <a:t>‹#›</a:t>
            </a:fld>
            <a:endParaRPr lang="en-US"/>
          </a:p>
        </p:txBody>
      </p:sp>
    </p:spTree>
    <p:extLst>
      <p:ext uri="{BB962C8B-B14F-4D97-AF65-F5344CB8AC3E}">
        <p14:creationId xmlns:p14="http://schemas.microsoft.com/office/powerpoint/2010/main" val="39671295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822A0-B9F5-402C-8B9E-D0477B7E4F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DB22FC-2AA9-497E-914C-6808247712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688F44-2FA0-4D3E-A564-14DB709BA504}"/>
              </a:ext>
            </a:extLst>
          </p:cNvPr>
          <p:cNvSpPr>
            <a:spLocks noGrp="1"/>
          </p:cNvSpPr>
          <p:nvPr>
            <p:ph type="dt" sz="half" idx="10"/>
          </p:nvPr>
        </p:nvSpPr>
        <p:spPr/>
        <p:txBody>
          <a:bodyPr/>
          <a:lstStyle/>
          <a:p>
            <a:fld id="{4E708F12-96AD-4ED4-8132-A78F5E42C1F5}" type="datetime1">
              <a:rPr lang="en-US" smtClean="0"/>
              <a:pPr/>
              <a:t>10/13/2020</a:t>
            </a:fld>
            <a:endParaRPr lang="en-US" dirty="0"/>
          </a:p>
        </p:txBody>
      </p:sp>
      <p:sp>
        <p:nvSpPr>
          <p:cNvPr id="5" name="Footer Placeholder 4">
            <a:extLst>
              <a:ext uri="{FF2B5EF4-FFF2-40B4-BE49-F238E27FC236}">
                <a16:creationId xmlns:a16="http://schemas.microsoft.com/office/drawing/2014/main" id="{BB53BEA5-6BBA-441E-92EC-1918639EA30F}"/>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BA75B012-2AE4-45AD-8269-3F75CF200C66}"/>
              </a:ext>
            </a:extLst>
          </p:cNvPr>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762355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F1F74-6D0F-4CFB-8B72-A20BFD9E05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F22E32-0C4C-4390-A37D-6BE5C78F81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D1F56-4144-476E-B2D7-3A5F1BFBCCB9}"/>
              </a:ext>
            </a:extLst>
          </p:cNvPr>
          <p:cNvSpPr>
            <a:spLocks noGrp="1"/>
          </p:cNvSpPr>
          <p:nvPr>
            <p:ph type="dt" sz="half" idx="10"/>
          </p:nvPr>
        </p:nvSpPr>
        <p:spPr/>
        <p:txBody>
          <a:bodyPr/>
          <a:lstStyle/>
          <a:p>
            <a:fld id="{7B98BEDD-6160-49BB-B372-861DE7DE9BA5}" type="datetime1">
              <a:rPr lang="en-US" smtClean="0"/>
              <a:t>10/13/2020</a:t>
            </a:fld>
            <a:endParaRPr lang="en-US" dirty="0"/>
          </a:p>
        </p:txBody>
      </p:sp>
      <p:sp>
        <p:nvSpPr>
          <p:cNvPr id="5" name="Footer Placeholder 4">
            <a:extLst>
              <a:ext uri="{FF2B5EF4-FFF2-40B4-BE49-F238E27FC236}">
                <a16:creationId xmlns:a16="http://schemas.microsoft.com/office/drawing/2014/main" id="{E7130451-005D-4074-A7DE-FCB023682B32}"/>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A521B6C8-8C4F-4927-8670-D16FEA6F254D}"/>
              </a:ext>
            </a:extLst>
          </p:cNvPr>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92741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C9EB8-06B7-4CBD-9C9D-96256C407B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98F641-B3B3-445F-BD91-8A1D903A32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090D4C-1CB7-4498-A4B4-4486E79BA37C}"/>
              </a:ext>
            </a:extLst>
          </p:cNvPr>
          <p:cNvSpPr>
            <a:spLocks noGrp="1"/>
          </p:cNvSpPr>
          <p:nvPr>
            <p:ph type="dt" sz="half" idx="10"/>
          </p:nvPr>
        </p:nvSpPr>
        <p:spPr/>
        <p:txBody>
          <a:bodyPr/>
          <a:lstStyle/>
          <a:p>
            <a:fld id="{0AAE819F-B7FD-4B29-8F66-9E318144BC2A}" type="datetime1">
              <a:rPr lang="en-US" smtClean="0"/>
              <a:t>10/13/2020</a:t>
            </a:fld>
            <a:endParaRPr lang="en-US" dirty="0"/>
          </a:p>
        </p:txBody>
      </p:sp>
      <p:sp>
        <p:nvSpPr>
          <p:cNvPr id="5" name="Footer Placeholder 4">
            <a:extLst>
              <a:ext uri="{FF2B5EF4-FFF2-40B4-BE49-F238E27FC236}">
                <a16:creationId xmlns:a16="http://schemas.microsoft.com/office/drawing/2014/main" id="{EAEE5C25-4312-4772-AABB-AFD6BD0E7C33}"/>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E1427384-A8EE-4FCF-B28B-CBBE5E7492C6}"/>
              </a:ext>
            </a:extLst>
          </p:cNvPr>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63006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DAF7-CF2F-4699-8E18-EFE29E85C4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FC05AE-EE05-4D72-B643-89B030E9F5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B6D645-BA1D-4F46-8D70-7DA6734E09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785D8B-E37F-4ED0-A7F1-45C015509E6C}"/>
              </a:ext>
            </a:extLst>
          </p:cNvPr>
          <p:cNvSpPr>
            <a:spLocks noGrp="1"/>
          </p:cNvSpPr>
          <p:nvPr>
            <p:ph type="dt" sz="half" idx="10"/>
          </p:nvPr>
        </p:nvSpPr>
        <p:spPr/>
        <p:txBody>
          <a:bodyPr/>
          <a:lstStyle/>
          <a:p>
            <a:fld id="{D4CA159C-B6E0-4F10-9F4A-2FA57003B139}" type="datetime1">
              <a:rPr lang="en-US" smtClean="0"/>
              <a:t>10/13/2020</a:t>
            </a:fld>
            <a:endParaRPr lang="en-US" dirty="0"/>
          </a:p>
        </p:txBody>
      </p:sp>
      <p:sp>
        <p:nvSpPr>
          <p:cNvPr id="6" name="Footer Placeholder 5">
            <a:extLst>
              <a:ext uri="{FF2B5EF4-FFF2-40B4-BE49-F238E27FC236}">
                <a16:creationId xmlns:a16="http://schemas.microsoft.com/office/drawing/2014/main" id="{34882D14-306E-4167-9DF4-DACA0EF934E2}"/>
              </a:ext>
            </a:extLst>
          </p:cNvPr>
          <p:cNvSpPr>
            <a:spLocks noGrp="1"/>
          </p:cNvSpPr>
          <p:nvPr>
            <p:ph type="ftr" sz="quarter" idx="11"/>
          </p:nvPr>
        </p:nvSpPr>
        <p:spPr/>
        <p:txBody>
          <a:bodyPr/>
          <a:lstStyle/>
          <a:p>
            <a:r>
              <a:rPr lang="en-US"/>
              <a:t>Add a footer</a:t>
            </a:r>
            <a:endParaRPr lang="en-US" dirty="0"/>
          </a:p>
        </p:txBody>
      </p:sp>
      <p:sp>
        <p:nvSpPr>
          <p:cNvPr id="7" name="Slide Number Placeholder 6">
            <a:extLst>
              <a:ext uri="{FF2B5EF4-FFF2-40B4-BE49-F238E27FC236}">
                <a16:creationId xmlns:a16="http://schemas.microsoft.com/office/drawing/2014/main" id="{30150933-6ADC-4EFC-9FAA-4B141C5BBAD9}"/>
              </a:ext>
            </a:extLst>
          </p:cNvPr>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39512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44A0A-C3C7-4AFB-8DDA-470C1550DE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3FA1DC-A4E6-4164-B4B6-452A80050D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5091F4-EF93-4464-84B1-0875698117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A45B6A-8EE1-4A18-B2CA-E1ECC78D7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42E273-8033-4F23-A223-B54241AD5C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37F45A-280B-4C7F-AACB-D2C8761B5311}"/>
              </a:ext>
            </a:extLst>
          </p:cNvPr>
          <p:cNvSpPr>
            <a:spLocks noGrp="1"/>
          </p:cNvSpPr>
          <p:nvPr>
            <p:ph type="dt" sz="half" idx="10"/>
          </p:nvPr>
        </p:nvSpPr>
        <p:spPr/>
        <p:txBody>
          <a:bodyPr/>
          <a:lstStyle/>
          <a:p>
            <a:fld id="{8170CBBB-D1D1-4386-A5E9-07F3477B78F3}" type="datetime1">
              <a:rPr lang="en-US" smtClean="0"/>
              <a:t>10/13/2020</a:t>
            </a:fld>
            <a:endParaRPr lang="en-US" dirty="0"/>
          </a:p>
        </p:txBody>
      </p:sp>
      <p:sp>
        <p:nvSpPr>
          <p:cNvPr id="8" name="Footer Placeholder 7">
            <a:extLst>
              <a:ext uri="{FF2B5EF4-FFF2-40B4-BE49-F238E27FC236}">
                <a16:creationId xmlns:a16="http://schemas.microsoft.com/office/drawing/2014/main" id="{091CE38C-A31F-402E-836B-1D9FB98236DE}"/>
              </a:ext>
            </a:extLst>
          </p:cNvPr>
          <p:cNvSpPr>
            <a:spLocks noGrp="1"/>
          </p:cNvSpPr>
          <p:nvPr>
            <p:ph type="ftr" sz="quarter" idx="11"/>
          </p:nvPr>
        </p:nvSpPr>
        <p:spPr/>
        <p:txBody>
          <a:bodyPr/>
          <a:lstStyle/>
          <a:p>
            <a:r>
              <a:rPr lang="en-US"/>
              <a:t>Add a footer</a:t>
            </a:r>
            <a:endParaRPr lang="en-US" dirty="0"/>
          </a:p>
        </p:txBody>
      </p:sp>
      <p:sp>
        <p:nvSpPr>
          <p:cNvPr id="9" name="Slide Number Placeholder 8">
            <a:extLst>
              <a:ext uri="{FF2B5EF4-FFF2-40B4-BE49-F238E27FC236}">
                <a16:creationId xmlns:a16="http://schemas.microsoft.com/office/drawing/2014/main" id="{6ECA5D27-63A4-47FE-BA29-1A1A897E1922}"/>
              </a:ext>
            </a:extLst>
          </p:cNvPr>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9685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2E0AF-C9C4-445C-BB02-DAB83092C3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ADA4E4-BCBB-4F66-B2FF-50590A6C093E}"/>
              </a:ext>
            </a:extLst>
          </p:cNvPr>
          <p:cNvSpPr>
            <a:spLocks noGrp="1"/>
          </p:cNvSpPr>
          <p:nvPr>
            <p:ph type="dt" sz="half" idx="10"/>
          </p:nvPr>
        </p:nvSpPr>
        <p:spPr/>
        <p:txBody>
          <a:bodyPr/>
          <a:lstStyle/>
          <a:p>
            <a:fld id="{9FA4CAD8-0EA7-4615-B69B-B2F199EF3A93}" type="datetime1">
              <a:rPr lang="en-US" smtClean="0"/>
              <a:t>10/13/2020</a:t>
            </a:fld>
            <a:endParaRPr lang="en-US" dirty="0"/>
          </a:p>
        </p:txBody>
      </p:sp>
      <p:sp>
        <p:nvSpPr>
          <p:cNvPr id="4" name="Footer Placeholder 3">
            <a:extLst>
              <a:ext uri="{FF2B5EF4-FFF2-40B4-BE49-F238E27FC236}">
                <a16:creationId xmlns:a16="http://schemas.microsoft.com/office/drawing/2014/main" id="{32FB596A-5BE6-4970-8CAD-415EF37CE77A}"/>
              </a:ext>
            </a:extLst>
          </p:cNvPr>
          <p:cNvSpPr>
            <a:spLocks noGrp="1"/>
          </p:cNvSpPr>
          <p:nvPr>
            <p:ph type="ftr" sz="quarter" idx="11"/>
          </p:nvPr>
        </p:nvSpPr>
        <p:spPr/>
        <p:txBody>
          <a:bodyPr/>
          <a:lstStyle/>
          <a:p>
            <a:r>
              <a:rPr lang="en-US"/>
              <a:t>Add a footer</a:t>
            </a:r>
            <a:endParaRPr lang="en-US" dirty="0"/>
          </a:p>
        </p:txBody>
      </p:sp>
      <p:sp>
        <p:nvSpPr>
          <p:cNvPr id="5" name="Slide Number Placeholder 4">
            <a:extLst>
              <a:ext uri="{FF2B5EF4-FFF2-40B4-BE49-F238E27FC236}">
                <a16:creationId xmlns:a16="http://schemas.microsoft.com/office/drawing/2014/main" id="{F4E9080D-7392-4793-B929-E7DF5C7A59EB}"/>
              </a:ext>
            </a:extLst>
          </p:cNvPr>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823059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52AFF6-66F7-4FF0-9300-9BE2C9FDA725}"/>
              </a:ext>
            </a:extLst>
          </p:cNvPr>
          <p:cNvSpPr>
            <a:spLocks noGrp="1"/>
          </p:cNvSpPr>
          <p:nvPr>
            <p:ph type="dt" sz="half" idx="10"/>
          </p:nvPr>
        </p:nvSpPr>
        <p:spPr/>
        <p:txBody>
          <a:bodyPr/>
          <a:lstStyle/>
          <a:p>
            <a:fld id="{B9234BD7-6953-492C-921B-E68B2D7F14C8}" type="datetime1">
              <a:rPr lang="en-US" smtClean="0"/>
              <a:t>10/13/2020</a:t>
            </a:fld>
            <a:endParaRPr lang="en-US" dirty="0"/>
          </a:p>
        </p:txBody>
      </p:sp>
      <p:sp>
        <p:nvSpPr>
          <p:cNvPr id="3" name="Footer Placeholder 2">
            <a:extLst>
              <a:ext uri="{FF2B5EF4-FFF2-40B4-BE49-F238E27FC236}">
                <a16:creationId xmlns:a16="http://schemas.microsoft.com/office/drawing/2014/main" id="{00E2F98D-0ADF-433F-98B4-8BB53559A251}"/>
              </a:ext>
            </a:extLst>
          </p:cNvPr>
          <p:cNvSpPr>
            <a:spLocks noGrp="1"/>
          </p:cNvSpPr>
          <p:nvPr>
            <p:ph type="ftr" sz="quarter" idx="11"/>
          </p:nvPr>
        </p:nvSpPr>
        <p:spPr/>
        <p:txBody>
          <a:bodyPr/>
          <a:lstStyle/>
          <a:p>
            <a:r>
              <a:rPr lang="en-US"/>
              <a:t>Add a footer</a:t>
            </a:r>
            <a:endParaRPr lang="en-US" dirty="0"/>
          </a:p>
        </p:txBody>
      </p:sp>
      <p:sp>
        <p:nvSpPr>
          <p:cNvPr id="4" name="Slide Number Placeholder 3">
            <a:extLst>
              <a:ext uri="{FF2B5EF4-FFF2-40B4-BE49-F238E27FC236}">
                <a16:creationId xmlns:a16="http://schemas.microsoft.com/office/drawing/2014/main" id="{3973D6B4-6586-4AB9-A1E5-2FE7269F30D5}"/>
              </a:ext>
            </a:extLst>
          </p:cNvPr>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888992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55C81-7896-4415-AE27-D180A150A8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F2599C-F82A-4E41-A006-CC49A3BB08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7906BD-3BEB-492F-8247-F94248A298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230D53-CDB2-436D-BA0F-861F82EA9F9F}"/>
              </a:ext>
            </a:extLst>
          </p:cNvPr>
          <p:cNvSpPr>
            <a:spLocks noGrp="1"/>
          </p:cNvSpPr>
          <p:nvPr>
            <p:ph type="dt" sz="half" idx="10"/>
          </p:nvPr>
        </p:nvSpPr>
        <p:spPr/>
        <p:txBody>
          <a:bodyPr/>
          <a:lstStyle/>
          <a:p>
            <a:fld id="{35A17D9B-D4D3-4E23-88DF-2E354FA43196}" type="datetime1">
              <a:rPr lang="en-US" smtClean="0"/>
              <a:t>10/13/2020</a:t>
            </a:fld>
            <a:endParaRPr lang="en-US" dirty="0"/>
          </a:p>
        </p:txBody>
      </p:sp>
      <p:sp>
        <p:nvSpPr>
          <p:cNvPr id="6" name="Footer Placeholder 5">
            <a:extLst>
              <a:ext uri="{FF2B5EF4-FFF2-40B4-BE49-F238E27FC236}">
                <a16:creationId xmlns:a16="http://schemas.microsoft.com/office/drawing/2014/main" id="{E22BE316-4C9B-47D7-81A4-F53CC3E4A222}"/>
              </a:ext>
            </a:extLst>
          </p:cNvPr>
          <p:cNvSpPr>
            <a:spLocks noGrp="1"/>
          </p:cNvSpPr>
          <p:nvPr>
            <p:ph type="ftr" sz="quarter" idx="11"/>
          </p:nvPr>
        </p:nvSpPr>
        <p:spPr/>
        <p:txBody>
          <a:bodyPr/>
          <a:lstStyle/>
          <a:p>
            <a:r>
              <a:rPr lang="en-US"/>
              <a:t>Add a footer</a:t>
            </a:r>
            <a:endParaRPr lang="en-US" dirty="0"/>
          </a:p>
        </p:txBody>
      </p:sp>
      <p:sp>
        <p:nvSpPr>
          <p:cNvPr id="7" name="Slide Number Placeholder 6">
            <a:extLst>
              <a:ext uri="{FF2B5EF4-FFF2-40B4-BE49-F238E27FC236}">
                <a16:creationId xmlns:a16="http://schemas.microsoft.com/office/drawing/2014/main" id="{6107664D-1C11-4ADB-A3D1-755D25E7267C}"/>
              </a:ext>
            </a:extLst>
          </p:cNvPr>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99972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9C9DF-1ACF-4F96-A4CB-8845E06F4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C4F14A-9B79-4A44-B437-378051F758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E9CCD0-7AF3-4632-AC9C-E94525E357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3DD565-54FE-49BC-8C07-984DDF874E31}"/>
              </a:ext>
            </a:extLst>
          </p:cNvPr>
          <p:cNvSpPr>
            <a:spLocks noGrp="1"/>
          </p:cNvSpPr>
          <p:nvPr>
            <p:ph type="dt" sz="half" idx="10"/>
          </p:nvPr>
        </p:nvSpPr>
        <p:spPr/>
        <p:txBody>
          <a:bodyPr/>
          <a:lstStyle/>
          <a:p>
            <a:fld id="{2C6150F9-540A-4BD6-B10B-0573D95597E9}" type="datetimeFigureOut">
              <a:rPr lang="en-US" smtClean="0"/>
              <a:t>10/13/2020</a:t>
            </a:fld>
            <a:endParaRPr lang="en-US"/>
          </a:p>
        </p:txBody>
      </p:sp>
      <p:sp>
        <p:nvSpPr>
          <p:cNvPr id="6" name="Footer Placeholder 5">
            <a:extLst>
              <a:ext uri="{FF2B5EF4-FFF2-40B4-BE49-F238E27FC236}">
                <a16:creationId xmlns:a16="http://schemas.microsoft.com/office/drawing/2014/main" id="{3265569D-F5EB-4CBD-8841-933C839DC6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514292-88A6-4AD8-9ECB-627155CDF7E4}"/>
              </a:ext>
            </a:extLst>
          </p:cNvPr>
          <p:cNvSpPr>
            <a:spLocks noGrp="1"/>
          </p:cNvSpPr>
          <p:nvPr>
            <p:ph type="sldNum" sz="quarter" idx="12"/>
          </p:nvPr>
        </p:nvSpPr>
        <p:spPr/>
        <p:txBody>
          <a:bodyPr/>
          <a:lstStyle/>
          <a:p>
            <a:fld id="{620E8894-E612-4676-8E3A-C4E174747785}" type="slidenum">
              <a:rPr lang="en-US" smtClean="0"/>
              <a:t>‹#›</a:t>
            </a:fld>
            <a:endParaRPr lang="en-US"/>
          </a:p>
        </p:txBody>
      </p:sp>
    </p:spTree>
    <p:extLst>
      <p:ext uri="{BB962C8B-B14F-4D97-AF65-F5344CB8AC3E}">
        <p14:creationId xmlns:p14="http://schemas.microsoft.com/office/powerpoint/2010/main" val="28501641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A13B1-F5D6-4204-B906-9AC3B7A49E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36D100-1FF9-498A-BD5C-FBBCC2B07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A76B23-86A9-4E43-973A-69B28F6FC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C86A09-C40A-49CE-B4AC-C8212118ABDC}"/>
              </a:ext>
            </a:extLst>
          </p:cNvPr>
          <p:cNvSpPr>
            <a:spLocks noGrp="1"/>
          </p:cNvSpPr>
          <p:nvPr>
            <p:ph type="dt" sz="half" idx="10"/>
          </p:nvPr>
        </p:nvSpPr>
        <p:spPr/>
        <p:txBody>
          <a:bodyPr/>
          <a:lstStyle/>
          <a:p>
            <a:fld id="{541F67C5-D04E-4576-B61C-12ABA14BBD6C}" type="datetime1">
              <a:rPr lang="en-US" smtClean="0"/>
              <a:t>10/13/2020</a:t>
            </a:fld>
            <a:endParaRPr lang="en-US" dirty="0"/>
          </a:p>
        </p:txBody>
      </p:sp>
      <p:sp>
        <p:nvSpPr>
          <p:cNvPr id="6" name="Footer Placeholder 5">
            <a:extLst>
              <a:ext uri="{FF2B5EF4-FFF2-40B4-BE49-F238E27FC236}">
                <a16:creationId xmlns:a16="http://schemas.microsoft.com/office/drawing/2014/main" id="{B18B2190-9737-4805-8D6C-AF39D96008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DD9349-6A80-4667-A1BD-CFA34E523592}"/>
              </a:ext>
            </a:extLst>
          </p:cNvPr>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411589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C8754-732D-44F3-BC91-37D40750BE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FB8F2B-0BDC-41BF-9385-4B046831A6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7AE4E2-31A8-414F-8EDC-B043C7EA7B38}"/>
              </a:ext>
            </a:extLst>
          </p:cNvPr>
          <p:cNvSpPr>
            <a:spLocks noGrp="1"/>
          </p:cNvSpPr>
          <p:nvPr>
            <p:ph type="dt" sz="half" idx="10"/>
          </p:nvPr>
        </p:nvSpPr>
        <p:spPr/>
        <p:txBody>
          <a:bodyPr/>
          <a:lstStyle/>
          <a:p>
            <a:fld id="{7B7FA170-8299-44AD-AEEF-FC686C3D7804}" type="datetime1">
              <a:rPr lang="en-US" smtClean="0"/>
              <a:t>10/13/2020</a:t>
            </a:fld>
            <a:endParaRPr lang="en-US" dirty="0"/>
          </a:p>
        </p:txBody>
      </p:sp>
      <p:sp>
        <p:nvSpPr>
          <p:cNvPr id="5" name="Footer Placeholder 4">
            <a:extLst>
              <a:ext uri="{FF2B5EF4-FFF2-40B4-BE49-F238E27FC236}">
                <a16:creationId xmlns:a16="http://schemas.microsoft.com/office/drawing/2014/main" id="{BF5BC607-1E93-4D5E-9D28-2EBB627E3E72}"/>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4D66E6C8-01B7-40B0-A169-204C8BD4A5AB}"/>
              </a:ext>
            </a:extLst>
          </p:cNvPr>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478351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A2666D-346A-4680-B50B-61E40C8E60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A9720F-535F-4CE8-9CCA-1B66CE9C6B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87635A-1D35-4AF1-ACC8-C4E6E93BA32E}"/>
              </a:ext>
            </a:extLst>
          </p:cNvPr>
          <p:cNvSpPr>
            <a:spLocks noGrp="1"/>
          </p:cNvSpPr>
          <p:nvPr>
            <p:ph type="dt" sz="half" idx="10"/>
          </p:nvPr>
        </p:nvSpPr>
        <p:spPr/>
        <p:txBody>
          <a:bodyPr/>
          <a:lstStyle/>
          <a:p>
            <a:fld id="{2231763A-68EC-4ECD-9620-D9FE9CDDD622}" type="datetime1">
              <a:rPr lang="en-US" smtClean="0"/>
              <a:t>10/13/2020</a:t>
            </a:fld>
            <a:endParaRPr lang="en-US" dirty="0"/>
          </a:p>
        </p:txBody>
      </p:sp>
      <p:sp>
        <p:nvSpPr>
          <p:cNvPr id="5" name="Footer Placeholder 4">
            <a:extLst>
              <a:ext uri="{FF2B5EF4-FFF2-40B4-BE49-F238E27FC236}">
                <a16:creationId xmlns:a16="http://schemas.microsoft.com/office/drawing/2014/main" id="{E7AFB188-35DE-44DC-ABFB-CBC958ACF137}"/>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2C4B4E85-5608-4570-8B2F-4A4044CC5272}"/>
              </a:ext>
            </a:extLst>
          </p:cNvPr>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34769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C1B00-65E5-4DB6-8A24-CEAC343611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EC90F7-9550-4311-9739-3C3F59327E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97B65E-54B7-42EC-9C13-E49753A1C0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6D5A56-956D-4885-8ADA-6A1BF38B69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3D27E9-5D7F-4701-AABB-1FF6F96F08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FA4343-3423-44B9-9CD1-27973F630C33}"/>
              </a:ext>
            </a:extLst>
          </p:cNvPr>
          <p:cNvSpPr>
            <a:spLocks noGrp="1"/>
          </p:cNvSpPr>
          <p:nvPr>
            <p:ph type="dt" sz="half" idx="10"/>
          </p:nvPr>
        </p:nvSpPr>
        <p:spPr/>
        <p:txBody>
          <a:bodyPr/>
          <a:lstStyle/>
          <a:p>
            <a:fld id="{2C6150F9-540A-4BD6-B10B-0573D95597E9}" type="datetimeFigureOut">
              <a:rPr lang="en-US" smtClean="0"/>
              <a:t>10/13/2020</a:t>
            </a:fld>
            <a:endParaRPr lang="en-US"/>
          </a:p>
        </p:txBody>
      </p:sp>
      <p:sp>
        <p:nvSpPr>
          <p:cNvPr id="8" name="Footer Placeholder 7">
            <a:extLst>
              <a:ext uri="{FF2B5EF4-FFF2-40B4-BE49-F238E27FC236}">
                <a16:creationId xmlns:a16="http://schemas.microsoft.com/office/drawing/2014/main" id="{A2659E60-2FF1-448D-A0BA-DD9856B138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0F4D8B-5F5D-44AE-A267-41BD7A183D83}"/>
              </a:ext>
            </a:extLst>
          </p:cNvPr>
          <p:cNvSpPr>
            <a:spLocks noGrp="1"/>
          </p:cNvSpPr>
          <p:nvPr>
            <p:ph type="sldNum" sz="quarter" idx="12"/>
          </p:nvPr>
        </p:nvSpPr>
        <p:spPr/>
        <p:txBody>
          <a:bodyPr/>
          <a:lstStyle/>
          <a:p>
            <a:fld id="{620E8894-E612-4676-8E3A-C4E174747785}" type="slidenum">
              <a:rPr lang="en-US" smtClean="0"/>
              <a:t>‹#›</a:t>
            </a:fld>
            <a:endParaRPr lang="en-US"/>
          </a:p>
        </p:txBody>
      </p:sp>
    </p:spTree>
    <p:extLst>
      <p:ext uri="{BB962C8B-B14F-4D97-AF65-F5344CB8AC3E}">
        <p14:creationId xmlns:p14="http://schemas.microsoft.com/office/powerpoint/2010/main" val="3710628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4256-0312-4E34-A6DE-CDABA0C59C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76CD36-47B2-4A97-B3EE-8BC27BF9282E}"/>
              </a:ext>
            </a:extLst>
          </p:cNvPr>
          <p:cNvSpPr>
            <a:spLocks noGrp="1"/>
          </p:cNvSpPr>
          <p:nvPr>
            <p:ph type="dt" sz="half" idx="10"/>
          </p:nvPr>
        </p:nvSpPr>
        <p:spPr/>
        <p:txBody>
          <a:bodyPr/>
          <a:lstStyle/>
          <a:p>
            <a:fld id="{2C6150F9-540A-4BD6-B10B-0573D95597E9}" type="datetimeFigureOut">
              <a:rPr lang="en-US" smtClean="0"/>
              <a:t>10/13/2020</a:t>
            </a:fld>
            <a:endParaRPr lang="en-US"/>
          </a:p>
        </p:txBody>
      </p:sp>
      <p:sp>
        <p:nvSpPr>
          <p:cNvPr id="4" name="Footer Placeholder 3">
            <a:extLst>
              <a:ext uri="{FF2B5EF4-FFF2-40B4-BE49-F238E27FC236}">
                <a16:creationId xmlns:a16="http://schemas.microsoft.com/office/drawing/2014/main" id="{08A4A99F-BBA8-4987-B5F9-89086319CF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255EA8-E738-40F8-A5CD-A4361A5FAB13}"/>
              </a:ext>
            </a:extLst>
          </p:cNvPr>
          <p:cNvSpPr>
            <a:spLocks noGrp="1"/>
          </p:cNvSpPr>
          <p:nvPr>
            <p:ph type="sldNum" sz="quarter" idx="12"/>
          </p:nvPr>
        </p:nvSpPr>
        <p:spPr/>
        <p:txBody>
          <a:bodyPr/>
          <a:lstStyle/>
          <a:p>
            <a:fld id="{620E8894-E612-4676-8E3A-C4E174747785}" type="slidenum">
              <a:rPr lang="en-US" smtClean="0"/>
              <a:t>‹#›</a:t>
            </a:fld>
            <a:endParaRPr lang="en-US"/>
          </a:p>
        </p:txBody>
      </p:sp>
    </p:spTree>
    <p:extLst>
      <p:ext uri="{BB962C8B-B14F-4D97-AF65-F5344CB8AC3E}">
        <p14:creationId xmlns:p14="http://schemas.microsoft.com/office/powerpoint/2010/main" val="3131497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690DD6-B2A1-4730-B63E-C08AACC0D4B8}"/>
              </a:ext>
            </a:extLst>
          </p:cNvPr>
          <p:cNvSpPr>
            <a:spLocks noGrp="1"/>
          </p:cNvSpPr>
          <p:nvPr>
            <p:ph type="dt" sz="half" idx="10"/>
          </p:nvPr>
        </p:nvSpPr>
        <p:spPr/>
        <p:txBody>
          <a:bodyPr/>
          <a:lstStyle/>
          <a:p>
            <a:fld id="{2C6150F9-540A-4BD6-B10B-0573D95597E9}" type="datetimeFigureOut">
              <a:rPr lang="en-US" smtClean="0"/>
              <a:t>10/13/2020</a:t>
            </a:fld>
            <a:endParaRPr lang="en-US"/>
          </a:p>
        </p:txBody>
      </p:sp>
      <p:sp>
        <p:nvSpPr>
          <p:cNvPr id="3" name="Footer Placeholder 2">
            <a:extLst>
              <a:ext uri="{FF2B5EF4-FFF2-40B4-BE49-F238E27FC236}">
                <a16:creationId xmlns:a16="http://schemas.microsoft.com/office/drawing/2014/main" id="{9FABBACB-B0F9-4635-87A4-492B2A9D38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21207D-02C5-4A8A-8C0A-4B0BFFAAF1BF}"/>
              </a:ext>
            </a:extLst>
          </p:cNvPr>
          <p:cNvSpPr>
            <a:spLocks noGrp="1"/>
          </p:cNvSpPr>
          <p:nvPr>
            <p:ph type="sldNum" sz="quarter" idx="12"/>
          </p:nvPr>
        </p:nvSpPr>
        <p:spPr/>
        <p:txBody>
          <a:bodyPr/>
          <a:lstStyle/>
          <a:p>
            <a:fld id="{620E8894-E612-4676-8E3A-C4E174747785}" type="slidenum">
              <a:rPr lang="en-US" smtClean="0"/>
              <a:t>‹#›</a:t>
            </a:fld>
            <a:endParaRPr lang="en-US"/>
          </a:p>
        </p:txBody>
      </p:sp>
    </p:spTree>
    <p:extLst>
      <p:ext uri="{BB962C8B-B14F-4D97-AF65-F5344CB8AC3E}">
        <p14:creationId xmlns:p14="http://schemas.microsoft.com/office/powerpoint/2010/main" val="204558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1C482-EC99-4EAC-BA03-4A1854C55D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B32CAE-0B53-46FD-AE8D-12D7F31D5F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1545AA-6AA5-4AA2-B76E-7311D9DC5E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B9E328-CE16-467F-A393-8F1D1684B058}"/>
              </a:ext>
            </a:extLst>
          </p:cNvPr>
          <p:cNvSpPr>
            <a:spLocks noGrp="1"/>
          </p:cNvSpPr>
          <p:nvPr>
            <p:ph type="dt" sz="half" idx="10"/>
          </p:nvPr>
        </p:nvSpPr>
        <p:spPr/>
        <p:txBody>
          <a:bodyPr/>
          <a:lstStyle/>
          <a:p>
            <a:fld id="{2C6150F9-540A-4BD6-B10B-0573D95597E9}" type="datetimeFigureOut">
              <a:rPr lang="en-US" smtClean="0"/>
              <a:t>10/13/2020</a:t>
            </a:fld>
            <a:endParaRPr lang="en-US"/>
          </a:p>
        </p:txBody>
      </p:sp>
      <p:sp>
        <p:nvSpPr>
          <p:cNvPr id="6" name="Footer Placeholder 5">
            <a:extLst>
              <a:ext uri="{FF2B5EF4-FFF2-40B4-BE49-F238E27FC236}">
                <a16:creationId xmlns:a16="http://schemas.microsoft.com/office/drawing/2014/main" id="{3ED78C2D-C806-4D7C-82A5-38017ACDF9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DE563C-A955-4ECD-93A6-57D7531AB3DD}"/>
              </a:ext>
            </a:extLst>
          </p:cNvPr>
          <p:cNvSpPr>
            <a:spLocks noGrp="1"/>
          </p:cNvSpPr>
          <p:nvPr>
            <p:ph type="sldNum" sz="quarter" idx="12"/>
          </p:nvPr>
        </p:nvSpPr>
        <p:spPr/>
        <p:txBody>
          <a:bodyPr/>
          <a:lstStyle/>
          <a:p>
            <a:fld id="{620E8894-E612-4676-8E3A-C4E174747785}" type="slidenum">
              <a:rPr lang="en-US" smtClean="0"/>
              <a:t>‹#›</a:t>
            </a:fld>
            <a:endParaRPr lang="en-US"/>
          </a:p>
        </p:txBody>
      </p:sp>
    </p:spTree>
    <p:extLst>
      <p:ext uri="{BB962C8B-B14F-4D97-AF65-F5344CB8AC3E}">
        <p14:creationId xmlns:p14="http://schemas.microsoft.com/office/powerpoint/2010/main" val="261119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CB277-0608-44B2-9B53-6559937C47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BE6524-9B01-4F32-A2D8-46AE62C099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ECB4AA-008E-45D6-934A-170879FD47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680669-A522-4A0B-BDA9-4147D5682EF7}"/>
              </a:ext>
            </a:extLst>
          </p:cNvPr>
          <p:cNvSpPr>
            <a:spLocks noGrp="1"/>
          </p:cNvSpPr>
          <p:nvPr>
            <p:ph type="dt" sz="half" idx="10"/>
          </p:nvPr>
        </p:nvSpPr>
        <p:spPr/>
        <p:txBody>
          <a:bodyPr/>
          <a:lstStyle/>
          <a:p>
            <a:fld id="{2C6150F9-540A-4BD6-B10B-0573D95597E9}" type="datetimeFigureOut">
              <a:rPr lang="en-US" smtClean="0"/>
              <a:t>10/13/2020</a:t>
            </a:fld>
            <a:endParaRPr lang="en-US"/>
          </a:p>
        </p:txBody>
      </p:sp>
      <p:sp>
        <p:nvSpPr>
          <p:cNvPr id="6" name="Footer Placeholder 5">
            <a:extLst>
              <a:ext uri="{FF2B5EF4-FFF2-40B4-BE49-F238E27FC236}">
                <a16:creationId xmlns:a16="http://schemas.microsoft.com/office/drawing/2014/main" id="{337C46C0-B0A8-4C22-9344-9D9CA03141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253D69-3997-4BC3-85D0-8BEB8E621CE8}"/>
              </a:ext>
            </a:extLst>
          </p:cNvPr>
          <p:cNvSpPr>
            <a:spLocks noGrp="1"/>
          </p:cNvSpPr>
          <p:nvPr>
            <p:ph type="sldNum" sz="quarter" idx="12"/>
          </p:nvPr>
        </p:nvSpPr>
        <p:spPr/>
        <p:txBody>
          <a:bodyPr/>
          <a:lstStyle/>
          <a:p>
            <a:fld id="{620E8894-E612-4676-8E3A-C4E174747785}" type="slidenum">
              <a:rPr lang="en-US" smtClean="0"/>
              <a:t>‹#›</a:t>
            </a:fld>
            <a:endParaRPr lang="en-US"/>
          </a:p>
        </p:txBody>
      </p:sp>
    </p:spTree>
    <p:extLst>
      <p:ext uri="{BB962C8B-B14F-4D97-AF65-F5344CB8AC3E}">
        <p14:creationId xmlns:p14="http://schemas.microsoft.com/office/powerpoint/2010/main" val="2203538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5AEBC5-06C0-470C-B397-A2CEE31132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852199-2813-4B7D-9174-504E2484B1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0F04C-6205-488E-835F-45D6DCD23E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6150F9-540A-4BD6-B10B-0573D95597E9}" type="datetimeFigureOut">
              <a:rPr lang="en-US" smtClean="0"/>
              <a:t>10/13/2020</a:t>
            </a:fld>
            <a:endParaRPr lang="en-US"/>
          </a:p>
        </p:txBody>
      </p:sp>
      <p:sp>
        <p:nvSpPr>
          <p:cNvPr id="5" name="Footer Placeholder 4">
            <a:extLst>
              <a:ext uri="{FF2B5EF4-FFF2-40B4-BE49-F238E27FC236}">
                <a16:creationId xmlns:a16="http://schemas.microsoft.com/office/drawing/2014/main" id="{678D7F10-7C46-4A0C-8E24-812C24B29B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2EA9BC-4CF7-42B3-BB5F-40F29B1F7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0E8894-E612-4676-8E3A-C4E174747785}" type="slidenum">
              <a:rPr lang="en-US" smtClean="0"/>
              <a:t>‹#›</a:t>
            </a:fld>
            <a:endParaRPr lang="en-US"/>
          </a:p>
        </p:txBody>
      </p:sp>
    </p:spTree>
    <p:extLst>
      <p:ext uri="{BB962C8B-B14F-4D97-AF65-F5344CB8AC3E}">
        <p14:creationId xmlns:p14="http://schemas.microsoft.com/office/powerpoint/2010/main" val="395225269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10/13/2020</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407232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5AEBC5-06C0-470C-B397-A2CEE31132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852199-2813-4B7D-9174-504E2484B1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0F04C-6205-488E-835F-45D6DCD23E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6150F9-540A-4BD6-B10B-0573D95597E9}" type="datetimeFigureOut">
              <a:rPr lang="en-US" smtClean="0"/>
              <a:t>10/13/2020</a:t>
            </a:fld>
            <a:endParaRPr lang="en-US"/>
          </a:p>
        </p:txBody>
      </p:sp>
      <p:sp>
        <p:nvSpPr>
          <p:cNvPr id="5" name="Footer Placeholder 4">
            <a:extLst>
              <a:ext uri="{FF2B5EF4-FFF2-40B4-BE49-F238E27FC236}">
                <a16:creationId xmlns:a16="http://schemas.microsoft.com/office/drawing/2014/main" id="{678D7F10-7C46-4A0C-8E24-812C24B29B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2EA9BC-4CF7-42B3-BB5F-40F29B1F7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0E8894-E612-4676-8E3A-C4E174747785}" type="slidenum">
              <a:rPr lang="en-US" smtClean="0"/>
              <a:t>‹#›</a:t>
            </a:fld>
            <a:endParaRPr lang="en-US"/>
          </a:p>
        </p:txBody>
      </p:sp>
    </p:spTree>
    <p:extLst>
      <p:ext uri="{BB962C8B-B14F-4D97-AF65-F5344CB8AC3E}">
        <p14:creationId xmlns:p14="http://schemas.microsoft.com/office/powerpoint/2010/main" val="226251696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08A6C3-3BDD-409F-827C-C75FD26110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A1D9EC-DE85-4D46-A5D2-559782337B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512EFC-6E95-4EAB-908D-C4BB03EDC7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0F09E4-6EA4-4BF3-9FC8-FF40373B88E6}" type="datetime1">
              <a:rPr lang="en-US" smtClean="0"/>
              <a:pPr/>
              <a:t>10/13/2020</a:t>
            </a:fld>
            <a:endParaRPr lang="en-US" dirty="0"/>
          </a:p>
        </p:txBody>
      </p:sp>
      <p:sp>
        <p:nvSpPr>
          <p:cNvPr id="5" name="Footer Placeholder 4">
            <a:extLst>
              <a:ext uri="{FF2B5EF4-FFF2-40B4-BE49-F238E27FC236}">
                <a16:creationId xmlns:a16="http://schemas.microsoft.com/office/drawing/2014/main" id="{64D48A99-0445-4B3E-AB5E-B120FA8DC0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Add a footer</a:t>
            </a:r>
            <a:endParaRPr lang="en-US" dirty="0"/>
          </a:p>
        </p:txBody>
      </p:sp>
      <p:sp>
        <p:nvSpPr>
          <p:cNvPr id="6" name="Slide Number Placeholder 5">
            <a:extLst>
              <a:ext uri="{FF2B5EF4-FFF2-40B4-BE49-F238E27FC236}">
                <a16:creationId xmlns:a16="http://schemas.microsoft.com/office/drawing/2014/main" id="{94A2AC4A-6C1B-45F3-8535-E5B6AADB68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1CF334-2D5C-4859-84A6-CA7E6E43FAEB}" type="slidenum">
              <a:rPr lang="en-US" smtClean="0"/>
              <a:t>‹#›</a:t>
            </a:fld>
            <a:endParaRPr lang="en-US" dirty="0"/>
          </a:p>
        </p:txBody>
      </p:sp>
    </p:spTree>
    <p:extLst>
      <p:ext uri="{BB962C8B-B14F-4D97-AF65-F5344CB8AC3E}">
        <p14:creationId xmlns:p14="http://schemas.microsoft.com/office/powerpoint/2010/main" val="351789903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google.com/url?sa=i&amp;url=https%3A%2F%2Fpndblog.typepad.com%2F.a%2F6a00e0099631d088330115704dac11970c-popup&amp;psig=AOvVaw3U6DU46ULuQnPmjKkkJ0FX&amp;ust=1592687357059000&amp;source=images&amp;cd=vfe&amp;ved=0CAIQjRxqFwoTCNDM8PXkjuoCFQAAAAAdAAAAABAD" TargetMode="Externa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https://ctdallocationstudy.com/" TargetMode="External"/><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hyperlink" Target="mailto:David.Darm@dot.state.fl.us" TargetMode="External"/><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google.com/url?sa=i&amp;url=https%3A%2F%2Ffoundation.mozilla.org%2Fprivacynotincluded%2Fproducts%2Fgotomeeting%2F&amp;psig=AOvVaw2Ejil1dtknyQnI7eGjNk5t&amp;ust=1592689532922000&amp;source=images&amp;cd=vfe&amp;ved=0CAIQjRxqFwoTCKjVqIjtjuoCFQAAAAAdAAAAABAD"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38A7B5-B32D-421E-B110-AB5B1A7CC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4D36999-26F8-45E4-AB41-D485D0B0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40012"/>
            <a:ext cx="12191999" cy="280335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0F8DA27-CE91-4AEB-B854-6F06B5485E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l="8235" t="23563" r="8214" b="45501"/>
          <a:stretch/>
        </p:blipFill>
        <p:spPr>
          <a:xfrm flipV="1">
            <a:off x="1" y="2404067"/>
            <a:ext cx="12191999" cy="2539327"/>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sp>
        <p:nvSpPr>
          <p:cNvPr id="2" name="Title 1">
            <a:extLst>
              <a:ext uri="{FF2B5EF4-FFF2-40B4-BE49-F238E27FC236}">
                <a16:creationId xmlns:a16="http://schemas.microsoft.com/office/drawing/2014/main" id="{BCF7F3F6-C158-4847-B125-73ED0F310D40}"/>
              </a:ext>
            </a:extLst>
          </p:cNvPr>
          <p:cNvSpPr>
            <a:spLocks noGrp="1"/>
          </p:cNvSpPr>
          <p:nvPr>
            <p:ph type="ctrTitle"/>
          </p:nvPr>
        </p:nvSpPr>
        <p:spPr>
          <a:xfrm>
            <a:off x="755904" y="4494130"/>
            <a:ext cx="10640754" cy="775845"/>
          </a:xfrm>
        </p:spPr>
        <p:txBody>
          <a:bodyPr anchor="b">
            <a:normAutofit/>
          </a:bodyPr>
          <a:lstStyle/>
          <a:p>
            <a:r>
              <a:rPr lang="en-US" sz="2400" dirty="0">
                <a:solidFill>
                  <a:srgbClr val="FFFFFF"/>
                </a:solidFill>
              </a:rPr>
              <a:t>CTD Rules Development Workshop</a:t>
            </a:r>
          </a:p>
        </p:txBody>
      </p:sp>
      <p:pic>
        <p:nvPicPr>
          <p:cNvPr id="16" name="Picture 15">
            <a:extLst>
              <a:ext uri="{FF2B5EF4-FFF2-40B4-BE49-F238E27FC236}">
                <a16:creationId xmlns:a16="http://schemas.microsoft.com/office/drawing/2014/main" id="{F7AF4E20-3DDE-4998-96BE-44EE182540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l="8235" t="-1" r="8214" b="86237"/>
          <a:stretch/>
        </p:blipFill>
        <p:spPr>
          <a:xfrm flipV="1">
            <a:off x="0" y="5616534"/>
            <a:ext cx="12191999" cy="1129775"/>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sp>
        <p:nvSpPr>
          <p:cNvPr id="3" name="Subtitle 2">
            <a:extLst>
              <a:ext uri="{FF2B5EF4-FFF2-40B4-BE49-F238E27FC236}">
                <a16:creationId xmlns:a16="http://schemas.microsoft.com/office/drawing/2014/main" id="{EB02307B-0858-47B6-A5F7-A50736ABD066}"/>
              </a:ext>
            </a:extLst>
          </p:cNvPr>
          <p:cNvSpPr>
            <a:spLocks noGrp="1"/>
          </p:cNvSpPr>
          <p:nvPr>
            <p:ph type="subTitle" idx="1"/>
          </p:nvPr>
        </p:nvSpPr>
        <p:spPr>
          <a:xfrm>
            <a:off x="1514122" y="5265889"/>
            <a:ext cx="9163757" cy="450447"/>
          </a:xfrm>
        </p:spPr>
        <p:txBody>
          <a:bodyPr anchor="ctr">
            <a:normAutofit/>
          </a:bodyPr>
          <a:lstStyle/>
          <a:p>
            <a:r>
              <a:rPr lang="en-US" dirty="0">
                <a:solidFill>
                  <a:srgbClr val="FFFFFF"/>
                </a:solidFill>
              </a:rPr>
              <a:t>October 12, 2020</a:t>
            </a:r>
          </a:p>
        </p:txBody>
      </p:sp>
      <p:pic>
        <p:nvPicPr>
          <p:cNvPr id="5" name="Picture 4" descr="A person sitting in a room&#10;&#10;Description automatically generated">
            <a:extLst>
              <a:ext uri="{FF2B5EF4-FFF2-40B4-BE49-F238E27FC236}">
                <a16:creationId xmlns:a16="http://schemas.microsoft.com/office/drawing/2014/main" id="{00D9AD08-27FF-4452-9B8C-EADA84896CB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0502" y="1112031"/>
            <a:ext cx="10590997" cy="1721037"/>
          </a:xfrm>
          <a:prstGeom prst="rect">
            <a:avLst/>
          </a:prstGeom>
        </p:spPr>
      </p:pic>
    </p:spTree>
    <p:extLst>
      <p:ext uri="{BB962C8B-B14F-4D97-AF65-F5344CB8AC3E}">
        <p14:creationId xmlns:p14="http://schemas.microsoft.com/office/powerpoint/2010/main" val="2879095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F406866-B2B6-4970-BEE9-17E9330B2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37765E-5F46-4D56-B038-EBADDB2AE6B4}"/>
              </a:ext>
            </a:extLst>
          </p:cNvPr>
          <p:cNvSpPr>
            <a:spLocks noGrp="1"/>
          </p:cNvSpPr>
          <p:nvPr>
            <p:ph type="title"/>
          </p:nvPr>
        </p:nvSpPr>
        <p:spPr>
          <a:xfrm>
            <a:off x="502418" y="516835"/>
            <a:ext cx="6572799" cy="1666501"/>
          </a:xfrm>
        </p:spPr>
        <p:txBody>
          <a:bodyPr>
            <a:normAutofit/>
          </a:bodyPr>
          <a:lstStyle/>
          <a:p>
            <a:r>
              <a:rPr lang="en-US" sz="3700" dirty="0">
                <a:solidFill>
                  <a:schemeClr val="tx1"/>
                </a:solidFill>
              </a:rPr>
              <a:t>Formula Funding – Rule 41-2.014(5)(c) and (d), F.A.C.</a:t>
            </a:r>
          </a:p>
        </p:txBody>
      </p:sp>
      <p:sp>
        <p:nvSpPr>
          <p:cNvPr id="3" name="Content Placeholder 2">
            <a:extLst>
              <a:ext uri="{FF2B5EF4-FFF2-40B4-BE49-F238E27FC236}">
                <a16:creationId xmlns:a16="http://schemas.microsoft.com/office/drawing/2014/main" id="{5510432C-1AFE-48A5-ABD6-F843470E6826}"/>
              </a:ext>
            </a:extLst>
          </p:cNvPr>
          <p:cNvSpPr>
            <a:spLocks noGrp="1"/>
          </p:cNvSpPr>
          <p:nvPr>
            <p:ph idx="1"/>
          </p:nvPr>
        </p:nvSpPr>
        <p:spPr>
          <a:xfrm>
            <a:off x="502418" y="2236304"/>
            <a:ext cx="6572799" cy="4104861"/>
          </a:xfrm>
        </p:spPr>
        <p:txBody>
          <a:bodyPr>
            <a:normAutofit/>
          </a:bodyPr>
          <a:lstStyle/>
          <a:p>
            <a:pPr>
              <a:lnSpc>
                <a:spcPct val="90000"/>
              </a:lnSpc>
            </a:pPr>
            <a:r>
              <a:rPr lang="en-US" sz="1800" dirty="0">
                <a:solidFill>
                  <a:schemeClr val="tx1"/>
                </a:solidFill>
              </a:rPr>
              <a:t>(c) Allocation </a:t>
            </a:r>
            <a:r>
              <a:rPr lang="en-US" sz="1800" dirty="0">
                <a:solidFill>
                  <a:schemeClr val="tx1"/>
                </a:solidFill>
                <a:effectLst/>
                <a:latin typeface="Times New Roman" panose="02020603050405020304" pitchFamily="18" charset="0"/>
                <a:ea typeface="Times New Roman" panose="02020603050405020304" pitchFamily="18" charset="0"/>
              </a:rPr>
              <a:t>of additional trip and equipment grant funds above the amount used in the base allocation will be allocated to eligible applicants based on a comparative ranking of all eligible applicants in each of the following four categories:</a:t>
            </a:r>
          </a:p>
          <a:p>
            <a:pPr marL="544068" lvl="1" indent="-342900">
              <a:lnSpc>
                <a:spcPct val="90000"/>
              </a:lnSpc>
              <a:buFont typeface="+mj-lt"/>
              <a:buAutoNum type="arabicPeriod"/>
            </a:pPr>
            <a:r>
              <a:rPr lang="en-US" sz="1800" dirty="0">
                <a:solidFill>
                  <a:schemeClr val="tx1"/>
                </a:solidFill>
                <a:latin typeface="Times New Roman" panose="02020603050405020304" pitchFamily="18" charset="0"/>
                <a:ea typeface="Times New Roman" panose="02020603050405020304" pitchFamily="18" charset="0"/>
              </a:rPr>
              <a:t>The </a:t>
            </a:r>
            <a:r>
              <a:rPr lang="en-US" sz="1800" dirty="0">
                <a:solidFill>
                  <a:schemeClr val="tx1"/>
                </a:solidFill>
                <a:effectLst/>
                <a:latin typeface="Times New Roman" panose="02020603050405020304" pitchFamily="18" charset="0"/>
                <a:ea typeface="Times New Roman" panose="02020603050405020304" pitchFamily="18" charset="0"/>
              </a:rPr>
              <a:t>applicant’s total county area in square miles as a percentage of the total square miles of all eligible applicants.</a:t>
            </a:r>
          </a:p>
          <a:p>
            <a:pPr marL="544068" lvl="1" indent="-342900">
              <a:lnSpc>
                <a:spcPct val="90000"/>
              </a:lnSpc>
              <a:buFont typeface="+mj-lt"/>
              <a:buAutoNum type="arabicPeriod"/>
            </a:pPr>
            <a:r>
              <a:rPr lang="en-US" sz="1800" dirty="0">
                <a:solidFill>
                  <a:schemeClr val="tx1"/>
                </a:solidFill>
                <a:latin typeface="Times New Roman" panose="02020603050405020304" pitchFamily="18" charset="0"/>
                <a:ea typeface="Times New Roman" panose="02020603050405020304" pitchFamily="18" charset="0"/>
              </a:rPr>
              <a:t>Total </a:t>
            </a:r>
            <a:r>
              <a:rPr lang="en-US" sz="1800" dirty="0">
                <a:solidFill>
                  <a:schemeClr val="tx1"/>
                </a:solidFill>
                <a:effectLst/>
                <a:latin typeface="Times New Roman" panose="02020603050405020304" pitchFamily="18" charset="0"/>
                <a:ea typeface="Times New Roman" panose="02020603050405020304" pitchFamily="18" charset="0"/>
              </a:rPr>
              <a:t>system passenger trips provided as a percentage of all eligible applicant trips reported.</a:t>
            </a:r>
          </a:p>
          <a:p>
            <a:pPr marL="544068" lvl="1" indent="-342900">
              <a:lnSpc>
                <a:spcPct val="90000"/>
              </a:lnSpc>
              <a:buFont typeface="+mj-lt"/>
              <a:buAutoNum type="arabicPeriod"/>
            </a:pPr>
            <a:r>
              <a:rPr lang="en-US" sz="1800" dirty="0">
                <a:solidFill>
                  <a:schemeClr val="tx1"/>
                </a:solidFill>
                <a:latin typeface="Times New Roman" panose="02020603050405020304" pitchFamily="18" charset="0"/>
                <a:ea typeface="Times New Roman" panose="02020603050405020304" pitchFamily="18" charset="0"/>
              </a:rPr>
              <a:t>Total </a:t>
            </a:r>
            <a:r>
              <a:rPr lang="en-US" sz="1800" dirty="0">
                <a:solidFill>
                  <a:schemeClr val="tx1"/>
                </a:solidFill>
                <a:effectLst/>
                <a:latin typeface="Times New Roman" panose="02020603050405020304" pitchFamily="18" charset="0"/>
                <a:ea typeface="Times New Roman" panose="02020603050405020304" pitchFamily="18" charset="0"/>
              </a:rPr>
              <a:t>system vehicle miles traveled as a percentage of all eligible applicants vehicle miles traveled and reported.</a:t>
            </a:r>
          </a:p>
          <a:p>
            <a:pPr marL="544068" lvl="1" indent="-342900">
              <a:lnSpc>
                <a:spcPct val="90000"/>
              </a:lnSpc>
              <a:buFont typeface="+mj-lt"/>
              <a:buAutoNum type="arabicPeriod"/>
            </a:pPr>
            <a:r>
              <a:rPr lang="en-US" sz="1800" dirty="0">
                <a:solidFill>
                  <a:schemeClr val="tx1"/>
                </a:solidFill>
                <a:latin typeface="Times New Roman" panose="02020603050405020304" pitchFamily="18" charset="0"/>
                <a:ea typeface="Times New Roman" panose="02020603050405020304" pitchFamily="18" charset="0"/>
              </a:rPr>
              <a:t>Total </a:t>
            </a:r>
            <a:r>
              <a:rPr lang="en-US" sz="1800" dirty="0">
                <a:solidFill>
                  <a:schemeClr val="tx1"/>
                </a:solidFill>
                <a:effectLst/>
                <a:latin typeface="Times New Roman" panose="02020603050405020304" pitchFamily="18" charset="0"/>
                <a:ea typeface="Times New Roman" panose="02020603050405020304" pitchFamily="18" charset="0"/>
              </a:rPr>
              <a:t>county population as a percentage of the total population of all eligible applicants.</a:t>
            </a:r>
          </a:p>
          <a:p>
            <a:pPr>
              <a:lnSpc>
                <a:spcPct val="90000"/>
              </a:lnSpc>
            </a:pPr>
            <a:r>
              <a:rPr lang="en-US" sz="1800" dirty="0">
                <a:solidFill>
                  <a:schemeClr val="tx1"/>
                </a:solidFill>
                <a:latin typeface="Times New Roman" panose="02020603050405020304" pitchFamily="18" charset="0"/>
                <a:ea typeface="Times New Roman" panose="02020603050405020304" pitchFamily="18" charset="0"/>
              </a:rPr>
              <a:t>(d) </a:t>
            </a:r>
            <a:r>
              <a:rPr lang="en-US" sz="1800" dirty="0">
                <a:solidFill>
                  <a:schemeClr val="tx1"/>
                </a:solidFill>
                <a:effectLst/>
                <a:latin typeface="Times New Roman" panose="02020603050405020304" pitchFamily="18" charset="0"/>
                <a:ea typeface="Times New Roman" panose="02020603050405020304" pitchFamily="18" charset="0"/>
              </a:rPr>
              <a:t>Each category will represent one fourth of the trip related grant funds.</a:t>
            </a:r>
          </a:p>
        </p:txBody>
      </p:sp>
      <p:pic>
        <p:nvPicPr>
          <p:cNvPr id="6" name="Picture 5" descr="A picture containing text, map&#10;&#10;Description automatically generated">
            <a:extLst>
              <a:ext uri="{FF2B5EF4-FFF2-40B4-BE49-F238E27FC236}">
                <a16:creationId xmlns:a16="http://schemas.microsoft.com/office/drawing/2014/main" id="{396CABB9-5650-44D7-843A-646F5A9310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13447" y="10"/>
            <a:ext cx="4578557" cy="2261469"/>
          </a:xfrm>
          <a:prstGeom prst="rect">
            <a:avLst/>
          </a:prstGeom>
        </p:spPr>
      </p:pic>
      <p:pic>
        <p:nvPicPr>
          <p:cNvPr id="10" name="Picture 9">
            <a:extLst>
              <a:ext uri="{FF2B5EF4-FFF2-40B4-BE49-F238E27FC236}">
                <a16:creationId xmlns:a16="http://schemas.microsoft.com/office/drawing/2014/main" id="{46D2216C-2FA0-49DF-AD88-29CB6D57B7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b="-2"/>
          <a:stretch/>
        </p:blipFill>
        <p:spPr>
          <a:xfrm>
            <a:off x="7611898" y="2331119"/>
            <a:ext cx="4580098" cy="2214673"/>
          </a:xfrm>
          <a:prstGeom prst="rect">
            <a:avLst/>
          </a:prstGeom>
        </p:spPr>
      </p:pic>
      <p:pic>
        <p:nvPicPr>
          <p:cNvPr id="8" name="Picture 7" descr="A car driving on a city street filled with lots of traffic&#10;&#10;Description automatically generated">
            <a:extLst>
              <a:ext uri="{FF2B5EF4-FFF2-40B4-BE49-F238E27FC236}">
                <a16:creationId xmlns:a16="http://schemas.microsoft.com/office/drawing/2014/main" id="{33F04984-1133-4D6B-8290-49163EF70CF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
          <a:stretch/>
        </p:blipFill>
        <p:spPr>
          <a:xfrm>
            <a:off x="7611903" y="4596520"/>
            <a:ext cx="4580097" cy="2261479"/>
          </a:xfrm>
          <a:prstGeom prst="rect">
            <a:avLst/>
          </a:prstGeom>
        </p:spPr>
      </p:pic>
    </p:spTree>
    <p:extLst>
      <p:ext uri="{BB962C8B-B14F-4D97-AF65-F5344CB8AC3E}">
        <p14:creationId xmlns:p14="http://schemas.microsoft.com/office/powerpoint/2010/main" val="285771310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0">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A37765E-5F46-4D56-B038-EBADDB2AE6B4}"/>
              </a:ext>
            </a:extLst>
          </p:cNvPr>
          <p:cNvSpPr>
            <a:spLocks noGrp="1"/>
          </p:cNvSpPr>
          <p:nvPr>
            <p:ph type="title"/>
          </p:nvPr>
        </p:nvSpPr>
        <p:spPr>
          <a:xfrm>
            <a:off x="284086" y="516835"/>
            <a:ext cx="6986726" cy="1666501"/>
          </a:xfrm>
        </p:spPr>
        <p:txBody>
          <a:bodyPr>
            <a:normAutofit/>
          </a:bodyPr>
          <a:lstStyle/>
          <a:p>
            <a:r>
              <a:rPr lang="en-US" sz="3700" dirty="0">
                <a:solidFill>
                  <a:srgbClr val="FFFFFF"/>
                </a:solidFill>
              </a:rPr>
              <a:t>The Role of the AOR within the Formula Funding</a:t>
            </a:r>
          </a:p>
        </p:txBody>
      </p:sp>
      <p:cxnSp>
        <p:nvCxnSpPr>
          <p:cNvPr id="18" name="Straight Connector 12">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896" y="2353592"/>
            <a:ext cx="53035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510432C-1AFE-48A5-ABD6-F843470E6826}"/>
              </a:ext>
            </a:extLst>
          </p:cNvPr>
          <p:cNvSpPr>
            <a:spLocks noGrp="1"/>
          </p:cNvSpPr>
          <p:nvPr>
            <p:ph idx="1"/>
          </p:nvPr>
        </p:nvSpPr>
        <p:spPr>
          <a:xfrm>
            <a:off x="143920" y="2406696"/>
            <a:ext cx="7441868" cy="3934469"/>
          </a:xfrm>
        </p:spPr>
        <p:txBody>
          <a:bodyPr>
            <a:noAutofit/>
          </a:bodyPr>
          <a:lstStyle/>
          <a:p>
            <a:pPr>
              <a:lnSpc>
                <a:spcPct val="100000"/>
              </a:lnSpc>
            </a:pPr>
            <a:r>
              <a:rPr lang="en-US" sz="1800" dirty="0">
                <a:solidFill>
                  <a:srgbClr val="FFFFFF"/>
                </a:solidFill>
                <a:effectLst/>
                <a:latin typeface="Times New Roman" panose="02020603050405020304" pitchFamily="18" charset="0"/>
                <a:ea typeface="Times New Roman" panose="02020603050405020304" pitchFamily="18" charset="0"/>
              </a:rPr>
              <a:t>Rule 41</a:t>
            </a:r>
            <a:r>
              <a:rPr lang="en-US" sz="1800" dirty="0">
                <a:solidFill>
                  <a:srgbClr val="FFFFFF"/>
                </a:solidFill>
                <a:latin typeface="Times New Roman" panose="02020603050405020304" pitchFamily="18" charset="0"/>
                <a:ea typeface="Times New Roman" panose="02020603050405020304" pitchFamily="18" charset="0"/>
              </a:rPr>
              <a:t>-2.007(6), F.A.C. – “</a:t>
            </a:r>
            <a:r>
              <a:rPr lang="en-US" sz="1800" dirty="0">
                <a:solidFill>
                  <a:srgbClr val="FFFFFF"/>
                </a:solidFill>
                <a:effectLst/>
                <a:latin typeface="Times New Roman" panose="02020603050405020304" pitchFamily="18" charset="0"/>
                <a:ea typeface="Times New Roman" panose="02020603050405020304" pitchFamily="18" charset="0"/>
              </a:rPr>
              <a:t>Each Community Transportation Coordinator shall by September 15 of each year report required operating statistics to the Commission. The operational statistics will be compiled into a report by the Commission and utilized as a part of the analysis of the Community Transportation Coordinator’s performance evaluation and the trip and equipment grant distribution. The Community Transportation Coordinator’s report shall be reviewed by the Coordinating Board with a copy provided to the Metropolitan Planning Organization or Designated Official Planning Agency.</a:t>
            </a:r>
            <a:r>
              <a:rPr lang="en-US" sz="1800" dirty="0">
                <a:solidFill>
                  <a:srgbClr val="FFFFFF"/>
                </a:solidFill>
                <a:latin typeface="Times New Roman" panose="02020603050405020304" pitchFamily="18" charset="0"/>
                <a:ea typeface="Times New Roman" panose="02020603050405020304" pitchFamily="18" charset="0"/>
              </a:rPr>
              <a:t>”</a:t>
            </a:r>
            <a:endParaRPr lang="en-US" sz="1800" dirty="0">
              <a:solidFill>
                <a:srgbClr val="FFFFFF"/>
              </a:solidFill>
              <a:effectLst/>
              <a:latin typeface="Times New Roman" panose="02020603050405020304" pitchFamily="18" charset="0"/>
              <a:ea typeface="Times New Roman" panose="02020603050405020304" pitchFamily="18" charset="0"/>
            </a:endParaRPr>
          </a:p>
          <a:p>
            <a:pPr>
              <a:lnSpc>
                <a:spcPct val="100000"/>
              </a:lnSpc>
            </a:pPr>
            <a:r>
              <a:rPr lang="en-US" sz="1800" dirty="0">
                <a:solidFill>
                  <a:srgbClr val="FFFFFF"/>
                </a:solidFill>
                <a:latin typeface="Times New Roman" panose="02020603050405020304" pitchFamily="18" charset="0"/>
                <a:ea typeface="Times New Roman" panose="02020603050405020304" pitchFamily="18" charset="0"/>
              </a:rPr>
              <a:t>Rule 41-2.014(5)(e), F.A.C. – “</a:t>
            </a:r>
            <a:r>
              <a:rPr lang="en-US" sz="1800" dirty="0">
                <a:solidFill>
                  <a:srgbClr val="FFFFFF"/>
                </a:solidFill>
                <a:effectLst/>
                <a:latin typeface="Times New Roman" panose="02020603050405020304" pitchFamily="18" charset="0"/>
                <a:ea typeface="Times New Roman" panose="02020603050405020304" pitchFamily="18" charset="0"/>
              </a:rPr>
              <a:t>The latest required operational statistics report which is submitted by September 15 of each year will be used for obtaining the applicant’s coordinated vehicle miles and coordinated passenger trips data. For purpose of this section, coordinated vehicle miles or passenger trips shall not include those services provided through an approved transportation alternative.”</a:t>
            </a:r>
          </a:p>
        </p:txBody>
      </p:sp>
      <p:pic>
        <p:nvPicPr>
          <p:cNvPr id="6" name="Picture 5">
            <a:extLst>
              <a:ext uri="{FF2B5EF4-FFF2-40B4-BE49-F238E27FC236}">
                <a16:creationId xmlns:a16="http://schemas.microsoft.com/office/drawing/2014/main" id="{E61317FF-10CC-40A3-AF0F-9D0F09FFF82E}"/>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l="18075" r="44358"/>
          <a:stretch/>
        </p:blipFill>
        <p:spPr>
          <a:xfrm>
            <a:off x="7729693" y="10"/>
            <a:ext cx="4462306" cy="6857990"/>
          </a:xfrm>
          <a:prstGeom prst="rect">
            <a:avLst/>
          </a:prstGeom>
        </p:spPr>
      </p:pic>
    </p:spTree>
    <p:extLst>
      <p:ext uri="{BB962C8B-B14F-4D97-AF65-F5344CB8AC3E}">
        <p14:creationId xmlns:p14="http://schemas.microsoft.com/office/powerpoint/2010/main" val="404541881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0B083-60F0-4DB5-A010-24145C886B5D}"/>
              </a:ext>
            </a:extLst>
          </p:cNvPr>
          <p:cNvSpPr>
            <a:spLocks noGrp="1"/>
          </p:cNvSpPr>
          <p:nvPr>
            <p:ph type="title"/>
          </p:nvPr>
        </p:nvSpPr>
        <p:spPr/>
        <p:txBody>
          <a:bodyPr>
            <a:normAutofit fontScale="90000"/>
          </a:bodyPr>
          <a:lstStyle/>
          <a:p>
            <a:pPr algn="ctr"/>
            <a:r>
              <a:rPr lang="en-US" dirty="0"/>
              <a:t>Applying the Current Methodology:</a:t>
            </a:r>
            <a:br>
              <a:rPr lang="en-US" dirty="0"/>
            </a:br>
            <a:r>
              <a:rPr lang="en-US" dirty="0"/>
              <a:t>Alachua County</a:t>
            </a:r>
          </a:p>
        </p:txBody>
      </p:sp>
      <p:graphicFrame>
        <p:nvGraphicFramePr>
          <p:cNvPr id="4" name="Object 3">
            <a:extLst>
              <a:ext uri="{FF2B5EF4-FFF2-40B4-BE49-F238E27FC236}">
                <a16:creationId xmlns:a16="http://schemas.microsoft.com/office/drawing/2014/main" id="{9BBFF81C-898A-41B9-AA2F-886365E6CBE4}"/>
              </a:ext>
            </a:extLst>
          </p:cNvPr>
          <p:cNvGraphicFramePr>
            <a:graphicFrameLocks noChangeAspect="1"/>
          </p:cNvGraphicFramePr>
          <p:nvPr/>
        </p:nvGraphicFramePr>
        <p:xfrm>
          <a:off x="704550" y="2703621"/>
          <a:ext cx="10782899" cy="1450757"/>
        </p:xfrm>
        <a:graphic>
          <a:graphicData uri="http://schemas.openxmlformats.org/presentationml/2006/ole">
            <mc:AlternateContent xmlns:mc="http://schemas.openxmlformats.org/markup-compatibility/2006">
              <mc:Choice xmlns:v="urn:schemas-microsoft-com:vml" Requires="v">
                <p:oleObj spid="_x0000_s1049" name="Worksheet" r:id="rId3" imgW="7528702" imgH="1013563" progId="Excel.Sheet.12">
                  <p:embed/>
                </p:oleObj>
              </mc:Choice>
              <mc:Fallback>
                <p:oleObj name="Worksheet" r:id="rId3" imgW="7528702" imgH="1013563" progId="Excel.Sheet.12">
                  <p:embed/>
                  <p:pic>
                    <p:nvPicPr>
                      <p:cNvPr id="4" name="Object 3">
                        <a:extLst>
                          <a:ext uri="{FF2B5EF4-FFF2-40B4-BE49-F238E27FC236}">
                            <a16:creationId xmlns:a16="http://schemas.microsoft.com/office/drawing/2014/main" id="{9BBFF81C-898A-41B9-AA2F-886365E6CBE4}"/>
                          </a:ext>
                        </a:extLst>
                      </p:cNvPr>
                      <p:cNvPicPr/>
                      <p:nvPr/>
                    </p:nvPicPr>
                    <p:blipFill>
                      <a:blip r:embed="rId4"/>
                      <a:stretch>
                        <a:fillRect/>
                      </a:stretch>
                    </p:blipFill>
                    <p:spPr>
                      <a:xfrm>
                        <a:off x="704550" y="2703621"/>
                        <a:ext cx="10782899" cy="1450757"/>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0AFC3CA8-EC53-430C-B3F3-30F4228096B5}"/>
              </a:ext>
            </a:extLst>
          </p:cNvPr>
          <p:cNvSpPr/>
          <p:nvPr/>
        </p:nvSpPr>
        <p:spPr>
          <a:xfrm>
            <a:off x="907001" y="4765029"/>
            <a:ext cx="10377996" cy="711220"/>
          </a:xfrm>
          <a:prstGeom prst="rect">
            <a:avLst/>
          </a:prstGeom>
        </p:spPr>
        <p:txBody>
          <a:bodyPr wrap="square">
            <a:spAutoFit/>
          </a:bodyPr>
          <a:lstStyle/>
          <a:p>
            <a:pPr marL="91440" marR="0" lvl="0" indent="-91440" algn="l" defTabSz="914400" rtl="0" eaLnBrk="1" fontAlgn="auto" latinLnBrk="0" hangingPunct="1">
              <a:lnSpc>
                <a:spcPct val="110000"/>
              </a:lnSpc>
              <a:spcBef>
                <a:spcPts val="1200"/>
              </a:spcBef>
              <a:spcAft>
                <a:spcPts val="200"/>
              </a:spcAft>
              <a:buClr>
                <a:srgbClr val="EC7016"/>
              </a:buClr>
              <a:buSzPct val="100000"/>
              <a:buFont typeface="Calibri" panose="020F0502020204030204" pitchFamily="34" charset="0"/>
              <a:buChar char=" "/>
              <a:tabLst/>
              <a:defRPr/>
            </a:pPr>
            <a:r>
              <a:rPr kumimoji="0" lang="en-US" sz="1900" b="0" i="1" u="none" strike="noStrike" kern="1200" cap="none" spc="0" normalizeH="0" baseline="0" noProof="0" dirty="0">
                <a:ln>
                  <a:noFill/>
                </a:ln>
                <a:solidFill>
                  <a:prstClr val="black">
                    <a:lumMod val="75000"/>
                    <a:lumOff val="25000"/>
                  </a:prstClr>
                </a:solidFill>
                <a:effectLst/>
                <a:uLnTx/>
                <a:uFillTx/>
                <a:latin typeface="Franklin Gothic Book" panose="020F0502020204030204"/>
                <a:ea typeface="+mn-ea"/>
                <a:cs typeface="+mn-cs"/>
              </a:rPr>
              <a:t>The allocations represent amounts that were appropriated in FY2019-20, prior to “hold harmless” funding that was applied in November 2019.</a:t>
            </a:r>
          </a:p>
        </p:txBody>
      </p:sp>
    </p:spTree>
    <p:extLst>
      <p:ext uri="{BB962C8B-B14F-4D97-AF65-F5344CB8AC3E}">
        <p14:creationId xmlns:p14="http://schemas.microsoft.com/office/powerpoint/2010/main" val="2745635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0B083-60F0-4DB5-A010-24145C886B5D}"/>
              </a:ext>
            </a:extLst>
          </p:cNvPr>
          <p:cNvSpPr>
            <a:spLocks noGrp="1"/>
          </p:cNvSpPr>
          <p:nvPr>
            <p:ph type="title"/>
          </p:nvPr>
        </p:nvSpPr>
        <p:spPr>
          <a:xfrm>
            <a:off x="825623" y="286603"/>
            <a:ext cx="10493406" cy="1450757"/>
          </a:xfrm>
        </p:spPr>
        <p:txBody>
          <a:bodyPr>
            <a:normAutofit fontScale="90000"/>
          </a:bodyPr>
          <a:lstStyle/>
          <a:p>
            <a:pPr algn="ctr"/>
            <a:r>
              <a:rPr lang="en-US" dirty="0"/>
              <a:t>Calculating Current Formula Funding:</a:t>
            </a:r>
            <a:br>
              <a:rPr lang="en-US" dirty="0"/>
            </a:br>
            <a:r>
              <a:rPr lang="en-US" dirty="0"/>
              <a:t>Alachua County</a:t>
            </a:r>
          </a:p>
        </p:txBody>
      </p:sp>
      <p:sp>
        <p:nvSpPr>
          <p:cNvPr id="3" name="Content Placeholder 2">
            <a:extLst>
              <a:ext uri="{FF2B5EF4-FFF2-40B4-BE49-F238E27FC236}">
                <a16:creationId xmlns:a16="http://schemas.microsoft.com/office/drawing/2014/main" id="{26F22795-F403-4F71-BBE6-CDD94044C3EF}"/>
              </a:ext>
            </a:extLst>
          </p:cNvPr>
          <p:cNvSpPr>
            <a:spLocks noGrp="1"/>
          </p:cNvSpPr>
          <p:nvPr>
            <p:ph idx="1"/>
          </p:nvPr>
        </p:nvSpPr>
        <p:spPr>
          <a:xfrm>
            <a:off x="958788" y="2081568"/>
            <a:ext cx="10493406" cy="4061780"/>
          </a:xfrm>
        </p:spPr>
        <p:txBody>
          <a:bodyPr>
            <a:normAutofit/>
          </a:bodyPr>
          <a:lstStyle/>
          <a:p>
            <a:r>
              <a:rPr lang="en-US" dirty="0"/>
              <a:t>Statewide Formula Funding: 	$30,047,495.93*</a:t>
            </a:r>
          </a:p>
          <a:p>
            <a:r>
              <a:rPr lang="en-US" dirty="0"/>
              <a:t>Share of Square Miles:		[($7,511,873.98*902/54,157)</a:t>
            </a:r>
          </a:p>
          <a:p>
            <a:r>
              <a:rPr lang="en-US" dirty="0"/>
              <a:t>Share of Total Population:		+($7,511,873.98*259,865/20,278,447)</a:t>
            </a:r>
          </a:p>
          <a:p>
            <a:r>
              <a:rPr lang="en-US" dirty="0"/>
              <a:t>Share of AOR Trips:		+($7,511,873.98*88,740/22,514,853)</a:t>
            </a:r>
          </a:p>
          <a:p>
            <a:r>
              <a:rPr lang="en-US" dirty="0"/>
              <a:t>Share of AOR Miles:		</a:t>
            </a:r>
            <a:r>
              <a:rPr lang="en-US" u="heavy" dirty="0"/>
              <a:t>+($7,511,873.98*1,129,073/99,057,595)]</a:t>
            </a:r>
          </a:p>
          <a:p>
            <a:r>
              <a:rPr lang="en-US" dirty="0"/>
              <a:t>Alachua Total:			=$336,604.54</a:t>
            </a:r>
          </a:p>
          <a:p>
            <a:endParaRPr lang="en-US" dirty="0"/>
          </a:p>
          <a:p>
            <a:r>
              <a:rPr lang="en-US" i="1" dirty="0"/>
              <a:t>$7.5 million represents 25% of the $30 million in total statewide Formula funding for FY2019-20.</a:t>
            </a:r>
          </a:p>
        </p:txBody>
      </p:sp>
    </p:spTree>
    <p:extLst>
      <p:ext uri="{BB962C8B-B14F-4D97-AF65-F5344CB8AC3E}">
        <p14:creationId xmlns:p14="http://schemas.microsoft.com/office/powerpoint/2010/main" val="257019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0B083-60F0-4DB5-A010-24145C886B5D}"/>
              </a:ext>
            </a:extLst>
          </p:cNvPr>
          <p:cNvSpPr>
            <a:spLocks noGrp="1"/>
          </p:cNvSpPr>
          <p:nvPr>
            <p:ph type="title"/>
          </p:nvPr>
        </p:nvSpPr>
        <p:spPr/>
        <p:txBody>
          <a:bodyPr>
            <a:normAutofit fontScale="90000"/>
          </a:bodyPr>
          <a:lstStyle/>
          <a:p>
            <a:pPr algn="ctr"/>
            <a:r>
              <a:rPr lang="en-US" dirty="0"/>
              <a:t>Effective Current Total Distributions:</a:t>
            </a:r>
            <a:br>
              <a:rPr lang="en-US" dirty="0"/>
            </a:br>
            <a:r>
              <a:rPr lang="en-US" dirty="0"/>
              <a:t>Alachua County</a:t>
            </a:r>
          </a:p>
        </p:txBody>
      </p:sp>
      <p:graphicFrame>
        <p:nvGraphicFramePr>
          <p:cNvPr id="6" name="Object 5">
            <a:extLst>
              <a:ext uri="{FF2B5EF4-FFF2-40B4-BE49-F238E27FC236}">
                <a16:creationId xmlns:a16="http://schemas.microsoft.com/office/drawing/2014/main" id="{ED5E8657-EADA-494F-ADEC-E2C5BFF6383A}"/>
              </a:ext>
            </a:extLst>
          </p:cNvPr>
          <p:cNvGraphicFramePr>
            <a:graphicFrameLocks noChangeAspect="1"/>
          </p:cNvGraphicFramePr>
          <p:nvPr/>
        </p:nvGraphicFramePr>
        <p:xfrm>
          <a:off x="600198" y="2769833"/>
          <a:ext cx="10782899" cy="1450757"/>
        </p:xfrm>
        <a:graphic>
          <a:graphicData uri="http://schemas.openxmlformats.org/presentationml/2006/ole">
            <mc:AlternateContent xmlns:mc="http://schemas.openxmlformats.org/markup-compatibility/2006">
              <mc:Choice xmlns:v="urn:schemas-microsoft-com:vml" Requires="v">
                <p:oleObj spid="_x0000_s2073" name="Worksheet" r:id="rId3" imgW="7528702" imgH="1013563" progId="Excel.Sheet.12">
                  <p:embed/>
                </p:oleObj>
              </mc:Choice>
              <mc:Fallback>
                <p:oleObj name="Worksheet" r:id="rId3" imgW="7528702" imgH="1013563" progId="Excel.Sheet.12">
                  <p:embed/>
                  <p:pic>
                    <p:nvPicPr>
                      <p:cNvPr id="6" name="Object 5">
                        <a:extLst>
                          <a:ext uri="{FF2B5EF4-FFF2-40B4-BE49-F238E27FC236}">
                            <a16:creationId xmlns:a16="http://schemas.microsoft.com/office/drawing/2014/main" id="{ED5E8657-EADA-494F-ADEC-E2C5BFF6383A}"/>
                          </a:ext>
                        </a:extLst>
                      </p:cNvPr>
                      <p:cNvPicPr/>
                      <p:nvPr/>
                    </p:nvPicPr>
                    <p:blipFill>
                      <a:blip r:embed="rId4"/>
                      <a:stretch>
                        <a:fillRect/>
                      </a:stretch>
                    </p:blipFill>
                    <p:spPr>
                      <a:xfrm>
                        <a:off x="600198" y="2769833"/>
                        <a:ext cx="10782899" cy="1450757"/>
                      </a:xfrm>
                      <a:prstGeom prst="rect">
                        <a:avLst/>
                      </a:prstGeom>
                    </p:spPr>
                  </p:pic>
                </p:oleObj>
              </mc:Fallback>
            </mc:AlternateContent>
          </a:graphicData>
        </a:graphic>
      </p:graphicFrame>
    </p:spTree>
    <p:extLst>
      <p:ext uri="{BB962C8B-B14F-4D97-AF65-F5344CB8AC3E}">
        <p14:creationId xmlns:p14="http://schemas.microsoft.com/office/powerpoint/2010/main" val="74266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p:txBody>
      </p:sp>
      <p:pic>
        <p:nvPicPr>
          <p:cNvPr id="4" name="Picture 3" descr="A close up of a piece of paper with a pencil laying on top">
            <a:extLst>
              <a:ext uri="{FF2B5EF4-FFF2-40B4-BE49-F238E27FC236}">
                <a16:creationId xmlns:a16="http://schemas.microsoft.com/office/drawing/2014/main" id="{65810330-F0B5-43C9-BC34-094FFB5C05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73" y="0"/>
            <a:ext cx="12191980" cy="6858000"/>
          </a:xfrm>
          <a:prstGeom prst="rect">
            <a:avLst/>
          </a:prstGeom>
        </p:spPr>
      </p:pic>
      <p:sp>
        <p:nvSpPr>
          <p:cNvPr id="35" name="Rectangle 34">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607" y="1238442"/>
            <a:ext cx="3635926" cy="435575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8123416" y="1475234"/>
            <a:ext cx="3214307" cy="2901694"/>
          </a:xfrm>
        </p:spPr>
        <p:txBody>
          <a:bodyPr anchor="b">
            <a:normAutofit/>
          </a:bodyPr>
          <a:lstStyle/>
          <a:p>
            <a:pPr algn="ctr"/>
            <a:r>
              <a:rPr lang="en-US" sz="4400" dirty="0">
                <a:solidFill>
                  <a:schemeClr val="tx1"/>
                </a:solidFill>
              </a:rPr>
              <a:t>T&amp;E Grant Allocation Study</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8127750" y="4608576"/>
            <a:ext cx="3205640" cy="774186"/>
          </a:xfrm>
        </p:spPr>
        <p:txBody>
          <a:bodyPr anchor="t">
            <a:normAutofit/>
          </a:bodyPr>
          <a:lstStyle/>
          <a:p>
            <a:pPr algn="ctr">
              <a:lnSpc>
                <a:spcPct val="100000"/>
              </a:lnSpc>
            </a:pPr>
            <a:r>
              <a:rPr lang="en-US" sz="1600" dirty="0"/>
              <a:t>Findings &amp; Recommendations</a:t>
            </a:r>
          </a:p>
        </p:txBody>
      </p:sp>
      <p:cxnSp>
        <p:nvCxnSpPr>
          <p:cNvPr id="37" name="Straight Connector 36">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76090" y="4508519"/>
            <a:ext cx="31089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EDC90921-9082-491B-940E-827D679F3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314396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F6F1E82-F603-49E4-9641-09EEA984A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582036-73FF-4CE6-9445-3DF8DFDE133B}"/>
              </a:ext>
            </a:extLst>
          </p:cNvPr>
          <p:cNvSpPr>
            <a:spLocks noGrp="1"/>
          </p:cNvSpPr>
          <p:nvPr>
            <p:ph type="title"/>
          </p:nvPr>
        </p:nvSpPr>
        <p:spPr>
          <a:xfrm>
            <a:off x="1097280" y="286603"/>
            <a:ext cx="10058400" cy="1450757"/>
          </a:xfrm>
        </p:spPr>
        <p:txBody>
          <a:bodyPr>
            <a:normAutofit/>
          </a:bodyPr>
          <a:lstStyle/>
          <a:p>
            <a:r>
              <a:rPr lang="en-US"/>
              <a:t>Study Objectives</a:t>
            </a:r>
            <a:endParaRPr lang="en-US" dirty="0"/>
          </a:p>
        </p:txBody>
      </p:sp>
      <p:cxnSp>
        <p:nvCxnSpPr>
          <p:cNvPr id="11" name="Straight Connector 10">
            <a:extLst>
              <a:ext uri="{FF2B5EF4-FFF2-40B4-BE49-F238E27FC236}">
                <a16:creationId xmlns:a16="http://schemas.microsoft.com/office/drawing/2014/main" id="{C81CFD00-FC30-4AFB-A61F-3127B2C90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D1595AB-90F6-488F-B5E3-F8CFCC8FA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729D8DB4-066E-4588-9D04-B8A448FAB88D}"/>
              </a:ext>
            </a:extLst>
          </p:cNvPr>
          <p:cNvGraphicFramePr>
            <a:graphicFrameLocks noGrp="1"/>
          </p:cNvGraphicFramePr>
          <p:nvPr>
            <p:ph idx="1"/>
            <p:extLst>
              <p:ext uri="{D42A27DB-BD31-4B8C-83A1-F6EECF244321}">
                <p14:modId xmlns:p14="http://schemas.microsoft.com/office/powerpoint/2010/main" val="2647335236"/>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779735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F4FAA6B4-BAFB-4474-9B14-DC83A9096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B383D73-C0E3-4AF9-9641-0E52AD36A811}"/>
              </a:ext>
            </a:extLst>
          </p:cNvPr>
          <p:cNvSpPr>
            <a:spLocks noGrp="1"/>
          </p:cNvSpPr>
          <p:nvPr>
            <p:ph type="title"/>
          </p:nvPr>
        </p:nvSpPr>
        <p:spPr>
          <a:xfrm>
            <a:off x="1097280" y="286603"/>
            <a:ext cx="10058400" cy="1450757"/>
          </a:xfrm>
        </p:spPr>
        <p:txBody>
          <a:bodyPr>
            <a:normAutofit/>
          </a:bodyPr>
          <a:lstStyle/>
          <a:p>
            <a:r>
              <a:rPr lang="en-US" dirty="0"/>
              <a:t>Issues with Current Methodology</a:t>
            </a:r>
          </a:p>
        </p:txBody>
      </p:sp>
      <p:cxnSp>
        <p:nvCxnSpPr>
          <p:cNvPr id="43" name="Straight Connector 42">
            <a:extLst>
              <a:ext uri="{FF2B5EF4-FFF2-40B4-BE49-F238E27FC236}">
                <a16:creationId xmlns:a16="http://schemas.microsoft.com/office/drawing/2014/main" id="{4364CDC3-ADB0-4691-9286-5925F160C2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 name="Content Placeholder 4">
            <a:extLst>
              <a:ext uri="{FF2B5EF4-FFF2-40B4-BE49-F238E27FC236}">
                <a16:creationId xmlns:a16="http://schemas.microsoft.com/office/drawing/2014/main" id="{486C4468-CC16-451E-98FC-9B672345D467}"/>
              </a:ext>
            </a:extLst>
          </p:cNvPr>
          <p:cNvSpPr>
            <a:spLocks noGrp="1"/>
          </p:cNvSpPr>
          <p:nvPr>
            <p:ph idx="1"/>
          </p:nvPr>
        </p:nvSpPr>
        <p:spPr>
          <a:xfrm>
            <a:off x="417250" y="2108201"/>
            <a:ext cx="6809173" cy="3760891"/>
          </a:xfrm>
        </p:spPr>
        <p:txBody>
          <a:bodyPr>
            <a:normAutofit lnSpcReduction="10000"/>
          </a:bodyPr>
          <a:lstStyle/>
          <a:p>
            <a:pPr lvl="1">
              <a:lnSpc>
                <a:spcPct val="90000"/>
              </a:lnSpc>
              <a:buFont typeface="Arial" panose="020B0604020202020204" pitchFamily="34" charset="0"/>
              <a:buChar char="•"/>
            </a:pPr>
            <a:r>
              <a:rPr lang="en-US" sz="1400" dirty="0"/>
              <a:t>Base Funding:</a:t>
            </a:r>
          </a:p>
          <a:p>
            <a:pPr lvl="2">
              <a:lnSpc>
                <a:spcPct val="90000"/>
              </a:lnSpc>
              <a:buFont typeface="Wingdings" panose="05000000000000000000" pitchFamily="2" charset="2"/>
              <a:buChar char="Ø"/>
            </a:pPr>
            <a:r>
              <a:rPr lang="en-US" sz="1400" dirty="0">
                <a:solidFill>
                  <a:srgbClr val="FF0000"/>
                </a:solidFill>
              </a:rPr>
              <a:t>Static amounts from over 20 years ago. Meant to provide stability/predictability of funding but comprises less and less of counties’ overall funding over time as total funding increases.</a:t>
            </a:r>
          </a:p>
          <a:p>
            <a:pPr lvl="1">
              <a:lnSpc>
                <a:spcPct val="90000"/>
              </a:lnSpc>
              <a:buFont typeface="Arial" panose="020B0604020202020204" pitchFamily="34" charset="0"/>
              <a:buChar char="•"/>
            </a:pPr>
            <a:r>
              <a:rPr lang="en-US" sz="1400" dirty="0"/>
              <a:t>Formula Funding:</a:t>
            </a:r>
          </a:p>
          <a:p>
            <a:pPr lvl="2">
              <a:lnSpc>
                <a:spcPct val="90000"/>
              </a:lnSpc>
              <a:buFont typeface="Wingdings" panose="05000000000000000000" pitchFamily="2" charset="2"/>
              <a:buChar char="§"/>
            </a:pPr>
            <a:r>
              <a:rPr lang="en-US" sz="1400" dirty="0"/>
              <a:t>Total Population (demand)</a:t>
            </a:r>
          </a:p>
          <a:p>
            <a:pPr lvl="3">
              <a:lnSpc>
                <a:spcPct val="90000"/>
              </a:lnSpc>
              <a:buFont typeface="Wingdings" panose="05000000000000000000" pitchFamily="2" charset="2"/>
              <a:buChar char="Ø"/>
            </a:pPr>
            <a:r>
              <a:rPr lang="en-US" sz="1400" dirty="0">
                <a:solidFill>
                  <a:srgbClr val="FF0000"/>
                </a:solidFill>
              </a:rPr>
              <a:t>Includes populations not even potentially TD eligible. TD population is a subset of the total population.</a:t>
            </a:r>
          </a:p>
          <a:p>
            <a:pPr lvl="2">
              <a:lnSpc>
                <a:spcPct val="90000"/>
              </a:lnSpc>
              <a:buFont typeface="Wingdings" panose="05000000000000000000" pitchFamily="2" charset="2"/>
              <a:buChar char="§"/>
            </a:pPr>
            <a:r>
              <a:rPr lang="en-US" sz="1400" dirty="0"/>
              <a:t>Total Geographic Square Miles (demand)</a:t>
            </a:r>
          </a:p>
          <a:p>
            <a:pPr lvl="3">
              <a:lnSpc>
                <a:spcPct val="90000"/>
              </a:lnSpc>
              <a:buFont typeface="Wingdings" panose="05000000000000000000" pitchFamily="2" charset="2"/>
              <a:buChar char="Ø"/>
            </a:pPr>
            <a:r>
              <a:rPr lang="en-US" sz="1400" dirty="0">
                <a:solidFill>
                  <a:srgbClr val="FF0000"/>
                </a:solidFill>
              </a:rPr>
              <a:t>Not strongly correlated with or predictive of travel demand. Many square miles of land do not have roads.</a:t>
            </a:r>
          </a:p>
          <a:p>
            <a:pPr lvl="2">
              <a:lnSpc>
                <a:spcPct val="90000"/>
              </a:lnSpc>
              <a:buFont typeface="Wingdings" panose="05000000000000000000" pitchFamily="2" charset="2"/>
              <a:buChar char="§"/>
            </a:pPr>
            <a:r>
              <a:rPr lang="en-US" sz="1400" dirty="0"/>
              <a:t>Total Annual Operating Report (AOR) Trips and Miles (performance)</a:t>
            </a:r>
          </a:p>
          <a:p>
            <a:pPr lvl="3">
              <a:lnSpc>
                <a:spcPct val="90000"/>
              </a:lnSpc>
              <a:buFont typeface="Wingdings" panose="05000000000000000000" pitchFamily="2" charset="2"/>
              <a:buChar char="Ø"/>
            </a:pPr>
            <a:r>
              <a:rPr lang="en-US" sz="1400" dirty="0">
                <a:solidFill>
                  <a:srgbClr val="FF0000"/>
                </a:solidFill>
              </a:rPr>
              <a:t>Serious concerns about integrity of data. Also, majority of trips/miles reported are funded not by Trip &amp; Equipment Grant dollars but by other programs. This results in CTCs’ performance outside of the T&amp;E program having greater weight in determining T&amp;E allocation amounts compared to performance within the program.</a:t>
            </a:r>
          </a:p>
        </p:txBody>
      </p:sp>
      <p:pic>
        <p:nvPicPr>
          <p:cNvPr id="6" name="Picture 5" descr="A picture containing game, table&#10;&#10;Description automatically generated">
            <a:extLst>
              <a:ext uri="{FF2B5EF4-FFF2-40B4-BE49-F238E27FC236}">
                <a16:creationId xmlns:a16="http://schemas.microsoft.com/office/drawing/2014/main" id="{644B0B04-ADBC-42F1-9F45-D4FDD603115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
          <a:stretch/>
        </p:blipFill>
        <p:spPr>
          <a:xfrm>
            <a:off x="7534656" y="2108200"/>
            <a:ext cx="3621024" cy="3600613"/>
          </a:xfrm>
          <a:prstGeom prst="rect">
            <a:avLst/>
          </a:prstGeom>
        </p:spPr>
      </p:pic>
      <p:sp>
        <p:nvSpPr>
          <p:cNvPr id="45" name="Rectangle 44">
            <a:extLst>
              <a:ext uri="{FF2B5EF4-FFF2-40B4-BE49-F238E27FC236}">
                <a16:creationId xmlns:a16="http://schemas.microsoft.com/office/drawing/2014/main" id="{DB148495-5F82-48E2-A76C-C8E1C8949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2550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9BA134F-37B6-498A-B46D-040B86E5DA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BFE3F30-11E0-4842-8523-7222538C8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rgbClr val="16196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1887B31-4F64-49DE-9AD1-81837A4BAEC2}"/>
              </a:ext>
            </a:extLst>
          </p:cNvPr>
          <p:cNvSpPr>
            <a:spLocks noGrp="1"/>
          </p:cNvSpPr>
          <p:nvPr>
            <p:ph type="title"/>
          </p:nvPr>
        </p:nvSpPr>
        <p:spPr>
          <a:xfrm>
            <a:off x="390618" y="516835"/>
            <a:ext cx="6684600" cy="1666501"/>
          </a:xfrm>
        </p:spPr>
        <p:txBody>
          <a:bodyPr>
            <a:normAutofit fontScale="90000"/>
          </a:bodyPr>
          <a:lstStyle/>
          <a:p>
            <a:r>
              <a:rPr lang="en-US" sz="4000" dirty="0">
                <a:solidFill>
                  <a:srgbClr val="FFFFFF"/>
                </a:solidFill>
              </a:rPr>
              <a:t>Recommendation 1: Proposed New Variables/Datasets</a:t>
            </a:r>
          </a:p>
        </p:txBody>
      </p:sp>
      <p:cxnSp>
        <p:nvCxnSpPr>
          <p:cNvPr id="22" name="Straight Connector 21">
            <a:extLst>
              <a:ext uri="{FF2B5EF4-FFF2-40B4-BE49-F238E27FC236}">
                <a16:creationId xmlns:a16="http://schemas.microsoft.com/office/drawing/2014/main" id="{67E7D319-545A-41CD-95DF-4DE4FA8A46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8268" y="2344202"/>
            <a:ext cx="548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2235B6C-378F-47B6-872B-1B2FCFC67B97}"/>
              </a:ext>
            </a:extLst>
          </p:cNvPr>
          <p:cNvSpPr>
            <a:spLocks noGrp="1"/>
          </p:cNvSpPr>
          <p:nvPr>
            <p:ph idx="1"/>
          </p:nvPr>
        </p:nvSpPr>
        <p:spPr>
          <a:xfrm>
            <a:off x="248575" y="2505068"/>
            <a:ext cx="7102136" cy="4170929"/>
          </a:xfrm>
        </p:spPr>
        <p:txBody>
          <a:bodyPr>
            <a:noAutofit/>
          </a:bodyPr>
          <a:lstStyle/>
          <a:p>
            <a:pPr>
              <a:lnSpc>
                <a:spcPct val="100000"/>
              </a:lnSpc>
            </a:pPr>
            <a:r>
              <a:rPr lang="en-US" sz="1800" b="1" dirty="0">
                <a:solidFill>
                  <a:srgbClr val="FFFFFF"/>
                </a:solidFill>
              </a:rPr>
              <a:t>Study proposed the use of more </a:t>
            </a:r>
            <a:r>
              <a:rPr lang="en-US" sz="1800" b="1" i="1" u="sng" dirty="0">
                <a:solidFill>
                  <a:srgbClr val="FFFFFF"/>
                </a:solidFill>
              </a:rPr>
              <a:t>precise</a:t>
            </a:r>
            <a:r>
              <a:rPr lang="en-US" sz="1800" b="1" dirty="0">
                <a:solidFill>
                  <a:srgbClr val="FFFFFF"/>
                </a:solidFill>
              </a:rPr>
              <a:t> estimates or measures:</a:t>
            </a:r>
          </a:p>
          <a:p>
            <a:pPr marL="457200" indent="-457200">
              <a:lnSpc>
                <a:spcPct val="100000"/>
              </a:lnSpc>
              <a:buFont typeface="+mj-lt"/>
              <a:buAutoNum type="arabicPeriod"/>
            </a:pPr>
            <a:r>
              <a:rPr lang="en-US" sz="1700" b="1" dirty="0">
                <a:solidFill>
                  <a:srgbClr val="FFFFFF"/>
                </a:solidFill>
              </a:rPr>
              <a:t>TD Population (Demand) </a:t>
            </a:r>
            <a:r>
              <a:rPr lang="en-US" sz="1700" dirty="0">
                <a:solidFill>
                  <a:srgbClr val="FFFFFF"/>
                </a:solidFill>
              </a:rPr>
              <a:t>– Using American Community Survey 5-year data, allocate funds more directly to county residents eligible to be served by TD program.</a:t>
            </a:r>
          </a:p>
          <a:p>
            <a:pPr marL="457200" indent="-457200">
              <a:lnSpc>
                <a:spcPct val="100000"/>
              </a:lnSpc>
              <a:buFont typeface="+mj-lt"/>
              <a:buAutoNum type="arabicPeriod"/>
            </a:pPr>
            <a:r>
              <a:rPr lang="en-US" sz="1700" b="1" dirty="0">
                <a:solidFill>
                  <a:srgbClr val="FFFFFF"/>
                </a:solidFill>
              </a:rPr>
              <a:t>Centerline Miles (CLM) (Demand) </a:t>
            </a:r>
            <a:r>
              <a:rPr lang="en-US" sz="1700" dirty="0">
                <a:solidFill>
                  <a:srgbClr val="FFFFFF"/>
                </a:solidFill>
              </a:rPr>
              <a:t>– As an alternative to square miles, allocate funds to a county’s total miles of public roads using data from the Federal Highway Administration.</a:t>
            </a:r>
          </a:p>
          <a:p>
            <a:pPr marL="457200" indent="-457200">
              <a:lnSpc>
                <a:spcPct val="100000"/>
              </a:lnSpc>
              <a:buFont typeface="+mj-lt"/>
              <a:buAutoNum type="arabicPeriod"/>
            </a:pPr>
            <a:r>
              <a:rPr lang="en-US" sz="1700" b="1" dirty="0">
                <a:solidFill>
                  <a:srgbClr val="FFFFFF"/>
                </a:solidFill>
              </a:rPr>
              <a:t>T&amp;E Grant Funded Services (Performance)</a:t>
            </a:r>
            <a:r>
              <a:rPr lang="en-US" sz="1700" dirty="0">
                <a:solidFill>
                  <a:srgbClr val="FFFFFF"/>
                </a:solidFill>
              </a:rPr>
              <a:t> – Instead of AOR systemwide trips/miles, allocate funds only for TD non-sponsored services (trips, miles, bus passes) using T&amp;E invoice data.</a:t>
            </a:r>
          </a:p>
          <a:p>
            <a:pPr marL="457200" indent="-457200">
              <a:lnSpc>
                <a:spcPct val="100000"/>
              </a:lnSpc>
              <a:buFont typeface="+mj-lt"/>
              <a:buAutoNum type="arabicPeriod"/>
            </a:pPr>
            <a:r>
              <a:rPr lang="en-US" sz="1700" b="1" dirty="0">
                <a:solidFill>
                  <a:srgbClr val="FFFFFF"/>
                </a:solidFill>
              </a:rPr>
              <a:t>Base Funding</a:t>
            </a:r>
            <a:r>
              <a:rPr lang="en-US" sz="1700" dirty="0">
                <a:solidFill>
                  <a:srgbClr val="FFFFFF"/>
                </a:solidFill>
              </a:rPr>
              <a:t> – Add the Base as a variable within the Formula and allocate funds based on a percent of a county’s previous year allocation (instead of the amount from FY1999-00).</a:t>
            </a:r>
          </a:p>
        </p:txBody>
      </p:sp>
      <p:pic>
        <p:nvPicPr>
          <p:cNvPr id="4" name="Picture 4">
            <a:extLst>
              <a:ext uri="{FF2B5EF4-FFF2-40B4-BE49-F238E27FC236}">
                <a16:creationId xmlns:a16="http://schemas.microsoft.com/office/drawing/2014/main" id="{E9912E4B-EA1A-4707-A87D-8017F1A85E0C}"/>
              </a:ext>
            </a:extLst>
          </p:cNvPr>
          <p:cNvPicPr/>
          <p:nvPr/>
        </p:nvPicPr>
        <p:blipFill rotWithShape="1">
          <a:blip r:embed="rId2" cstate="screen">
            <a:extLst>
              <a:ext uri="{28A0092B-C50C-407E-A947-70E740481C1C}">
                <a14:useLocalDpi xmlns:a14="http://schemas.microsoft.com/office/drawing/2010/main"/>
              </a:ext>
            </a:extLst>
          </a:blip>
          <a:srcRect l="1804" r="-2" b="-2"/>
          <a:stretch/>
        </p:blipFill>
        <p:spPr>
          <a:xfrm>
            <a:off x="8251982" y="1706485"/>
            <a:ext cx="3294253" cy="3423237"/>
          </a:xfrm>
          <a:prstGeom prst="rect">
            <a:avLst/>
          </a:prstGeom>
        </p:spPr>
      </p:pic>
    </p:spTree>
    <p:extLst>
      <p:ext uri="{BB962C8B-B14F-4D97-AF65-F5344CB8AC3E}">
        <p14:creationId xmlns:p14="http://schemas.microsoft.com/office/powerpoint/2010/main" val="3063788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887B31-4F64-49DE-9AD1-81837A4BAEC2}"/>
              </a:ext>
            </a:extLst>
          </p:cNvPr>
          <p:cNvSpPr>
            <a:spLocks noGrp="1"/>
          </p:cNvSpPr>
          <p:nvPr>
            <p:ph type="title"/>
          </p:nvPr>
        </p:nvSpPr>
        <p:spPr>
          <a:xfrm>
            <a:off x="1097280" y="286603"/>
            <a:ext cx="10058400" cy="1450757"/>
          </a:xfrm>
        </p:spPr>
        <p:txBody>
          <a:bodyPr>
            <a:normAutofit/>
          </a:bodyPr>
          <a:lstStyle/>
          <a:p>
            <a:r>
              <a:rPr lang="en-US"/>
              <a:t>Tallying New Variables/Datasets</a:t>
            </a:r>
          </a:p>
        </p:txBody>
      </p:sp>
      <p:cxnSp>
        <p:nvCxnSpPr>
          <p:cNvPr id="29" name="Straight Connector 28">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2235B6C-378F-47B6-872B-1B2FCFC67B97}"/>
              </a:ext>
            </a:extLst>
          </p:cNvPr>
          <p:cNvSpPr>
            <a:spLocks noGrp="1"/>
          </p:cNvSpPr>
          <p:nvPr>
            <p:ph idx="1"/>
          </p:nvPr>
        </p:nvSpPr>
        <p:spPr>
          <a:xfrm>
            <a:off x="1097280" y="2108201"/>
            <a:ext cx="6437367" cy="3760891"/>
          </a:xfrm>
        </p:spPr>
        <p:txBody>
          <a:bodyPr>
            <a:normAutofit/>
          </a:bodyPr>
          <a:lstStyle/>
          <a:p>
            <a:pPr>
              <a:lnSpc>
                <a:spcPct val="100000"/>
              </a:lnSpc>
            </a:pPr>
            <a:r>
              <a:rPr lang="en-US" sz="1600" b="1" dirty="0"/>
              <a:t>New variables counted similar to current methodology—whatever the variable is, it’s just the county’s statewide share for that variable:</a:t>
            </a:r>
          </a:p>
          <a:p>
            <a:pPr marL="457200" indent="-457200">
              <a:lnSpc>
                <a:spcPct val="100000"/>
              </a:lnSpc>
              <a:buFont typeface="+mj-lt"/>
              <a:buAutoNum type="arabicPeriod"/>
            </a:pPr>
            <a:r>
              <a:rPr lang="en-US" sz="1600" b="1" dirty="0"/>
              <a:t>TD Population (Demand) </a:t>
            </a:r>
            <a:r>
              <a:rPr lang="en-US" sz="1600" dirty="0"/>
              <a:t>– Similar to current use of total population, every person is counted equally at 1.0 weight.</a:t>
            </a:r>
          </a:p>
          <a:p>
            <a:pPr marL="457200" indent="-457200">
              <a:lnSpc>
                <a:spcPct val="100000"/>
              </a:lnSpc>
              <a:buFont typeface="+mj-lt"/>
              <a:buAutoNum type="arabicPeriod"/>
            </a:pPr>
            <a:r>
              <a:rPr lang="en-US" sz="1600" b="1" dirty="0"/>
              <a:t>Centerline Miles (CLM) (Demand) </a:t>
            </a:r>
            <a:r>
              <a:rPr lang="en-US" sz="1600" dirty="0"/>
              <a:t>– Similar to current use of square miles, every mile of roads is counted equally at 1.0 weight.</a:t>
            </a:r>
          </a:p>
          <a:p>
            <a:pPr marL="457200" indent="-457200">
              <a:lnSpc>
                <a:spcPct val="100000"/>
              </a:lnSpc>
              <a:buFont typeface="+mj-lt"/>
              <a:buAutoNum type="arabicPeriod"/>
            </a:pPr>
            <a:r>
              <a:rPr lang="en-US" sz="1600" b="1" dirty="0"/>
              <a:t>T&amp;E Grant Funded Services (Performance)</a:t>
            </a:r>
            <a:r>
              <a:rPr lang="en-US" sz="1600" dirty="0"/>
              <a:t> – Rather than count every trip and mile equally, weight based on relative cost of service type.</a:t>
            </a:r>
          </a:p>
          <a:p>
            <a:pPr marL="457200" indent="-457200">
              <a:lnSpc>
                <a:spcPct val="100000"/>
              </a:lnSpc>
              <a:buFont typeface="+mj-lt"/>
              <a:buAutoNum type="arabicPeriod"/>
            </a:pPr>
            <a:r>
              <a:rPr lang="en-US" sz="1600" b="1" dirty="0"/>
              <a:t>Base Funding</a:t>
            </a:r>
            <a:r>
              <a:rPr lang="en-US" sz="1600" dirty="0"/>
              <a:t> – Every dollar from most recent year’s allocation counted equally at 1.0 weight.</a:t>
            </a:r>
          </a:p>
        </p:txBody>
      </p:sp>
      <p:pic>
        <p:nvPicPr>
          <p:cNvPr id="4" name="Picture 4">
            <a:extLst>
              <a:ext uri="{FF2B5EF4-FFF2-40B4-BE49-F238E27FC236}">
                <a16:creationId xmlns:a16="http://schemas.microsoft.com/office/drawing/2014/main" id="{E9912E4B-EA1A-4707-A87D-8017F1A85E0C}"/>
              </a:ext>
            </a:extLst>
          </p:cNvPr>
          <p:cNvPicPr/>
          <p:nvPr/>
        </p:nvPicPr>
        <p:blipFill rotWithShape="1">
          <a:blip r:embed="rId2">
            <a:extLst>
              <a:ext uri="{28A0092B-C50C-407E-A947-70E740481C1C}">
                <a14:useLocalDpi xmlns:a14="http://schemas.microsoft.com/office/drawing/2010/main"/>
              </a:ext>
            </a:extLst>
          </a:blip>
          <a:stretch/>
        </p:blipFill>
        <p:spPr>
          <a:xfrm>
            <a:off x="8129006" y="3088835"/>
            <a:ext cx="3144043" cy="1799621"/>
          </a:xfrm>
          <a:prstGeom prst="rect">
            <a:avLst/>
          </a:prstGeom>
        </p:spPr>
      </p:pic>
      <p:sp>
        <p:nvSpPr>
          <p:cNvPr id="31" name="Rectangle 30">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57217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3" name="Group 7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7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36FADF86-6F63-4222-AA36-A24531B836AC}"/>
              </a:ext>
            </a:extLst>
          </p:cNvPr>
          <p:cNvSpPr>
            <a:spLocks noGrp="1"/>
          </p:cNvSpPr>
          <p:nvPr>
            <p:ph type="title"/>
          </p:nvPr>
        </p:nvSpPr>
        <p:spPr>
          <a:xfrm>
            <a:off x="1047280" y="759805"/>
            <a:ext cx="10306520" cy="1325563"/>
          </a:xfrm>
        </p:spPr>
        <p:txBody>
          <a:bodyPr>
            <a:normAutofit/>
          </a:bodyPr>
          <a:lstStyle/>
          <a:p>
            <a:r>
              <a:rPr lang="en-US" sz="4000">
                <a:solidFill>
                  <a:srgbClr val="FFFFFF"/>
                </a:solidFill>
              </a:rPr>
              <a:t>Objectives of the Public Workshop</a:t>
            </a:r>
          </a:p>
        </p:txBody>
      </p:sp>
      <p:sp>
        <p:nvSpPr>
          <p:cNvPr id="3" name="Content Placeholder 2">
            <a:extLst>
              <a:ext uri="{FF2B5EF4-FFF2-40B4-BE49-F238E27FC236}">
                <a16:creationId xmlns:a16="http://schemas.microsoft.com/office/drawing/2014/main" id="{4F2C5355-2354-4FBD-9CB1-2EBE0BBA28BF}"/>
              </a:ext>
            </a:extLst>
          </p:cNvPr>
          <p:cNvSpPr>
            <a:spLocks noGrp="1"/>
          </p:cNvSpPr>
          <p:nvPr>
            <p:ph idx="1"/>
          </p:nvPr>
        </p:nvSpPr>
        <p:spPr>
          <a:xfrm>
            <a:off x="1424904" y="2494450"/>
            <a:ext cx="4053545" cy="3563159"/>
          </a:xfrm>
        </p:spPr>
        <p:txBody>
          <a:bodyPr>
            <a:normAutofit/>
          </a:bodyPr>
          <a:lstStyle/>
          <a:p>
            <a:pPr marL="514350" indent="-514350">
              <a:buFont typeface="+mj-lt"/>
              <a:buAutoNum type="arabicPeriod"/>
            </a:pPr>
            <a:r>
              <a:rPr lang="en-US" sz="1900" dirty="0"/>
              <a:t>Provide an overview of the 2020 Trip &amp; Equipment (T&amp;E) Grant Allocation Study;</a:t>
            </a:r>
          </a:p>
          <a:p>
            <a:pPr marL="514350" indent="-514350">
              <a:buFont typeface="+mj-lt"/>
              <a:buAutoNum type="arabicPeriod"/>
            </a:pPr>
            <a:r>
              <a:rPr lang="en-US" sz="1900" dirty="0"/>
              <a:t>Present proposed changes to the T&amp;E allocation methodology in Rule 41-2, F.A.C.; and</a:t>
            </a:r>
          </a:p>
          <a:p>
            <a:pPr marL="514350" indent="-514350">
              <a:buFont typeface="+mj-lt"/>
              <a:buAutoNum type="arabicPeriod"/>
            </a:pPr>
            <a:r>
              <a:rPr lang="en-US" sz="1900" dirty="0"/>
              <a:t>Gather input on proposed rule language prior to CTD Business Meeting on October 28, 2020</a:t>
            </a:r>
          </a:p>
        </p:txBody>
      </p:sp>
      <p:pic>
        <p:nvPicPr>
          <p:cNvPr id="1026" name="Picture 2" descr="Bullseye">
            <a:hlinkClick r:id="rId2"/>
            <a:extLst>
              <a:ext uri="{FF2B5EF4-FFF2-40B4-BE49-F238E27FC236}">
                <a16:creationId xmlns:a16="http://schemas.microsoft.com/office/drawing/2014/main" id="{EEF83FEE-DC57-4C44-AA4E-8A8F27FCBEE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98892" y="2492376"/>
            <a:ext cx="4802404" cy="3563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68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7">
            <a:extLst>
              <a:ext uri="{FF2B5EF4-FFF2-40B4-BE49-F238E27FC236}">
                <a16:creationId xmlns:a16="http://schemas.microsoft.com/office/drawing/2014/main" id="{E9BA134F-37B6-498A-B46D-040B86E5DA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pic>
        <p:nvPicPr>
          <p:cNvPr id="5" name="Picture 4" descr="A picture containing lamp, table, mirror, clock&#10;&#10;Description automatically generated">
            <a:extLst>
              <a:ext uri="{FF2B5EF4-FFF2-40B4-BE49-F238E27FC236}">
                <a16:creationId xmlns:a16="http://schemas.microsoft.com/office/drawing/2014/main" id="{CC2AC84F-D30C-48F2-98C1-BF1E74ED4CF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5764" y="2322016"/>
            <a:ext cx="3294253" cy="2192175"/>
          </a:xfrm>
          <a:prstGeom prst="rect">
            <a:avLst/>
          </a:prstGeom>
        </p:spPr>
      </p:pic>
      <p:sp>
        <p:nvSpPr>
          <p:cNvPr id="35" name="Rectangle 29">
            <a:extLst>
              <a:ext uri="{FF2B5EF4-FFF2-40B4-BE49-F238E27FC236}">
                <a16:creationId xmlns:a16="http://schemas.microsoft.com/office/drawing/2014/main" id="{2BFE3F30-11E0-4842-8523-7222538C8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44106" y="0"/>
            <a:ext cx="7547879" cy="6858000"/>
          </a:xfrm>
          <a:prstGeom prst="rect">
            <a:avLst/>
          </a:prstGeom>
          <a:solidFill>
            <a:srgbClr val="51342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35AED0A-E759-4280-BBFC-AE7EF85F9F76}"/>
              </a:ext>
            </a:extLst>
          </p:cNvPr>
          <p:cNvSpPr>
            <a:spLocks noGrp="1"/>
          </p:cNvSpPr>
          <p:nvPr>
            <p:ph type="title"/>
          </p:nvPr>
        </p:nvSpPr>
        <p:spPr>
          <a:xfrm>
            <a:off x="5315801" y="516835"/>
            <a:ext cx="5778919" cy="1666501"/>
          </a:xfrm>
        </p:spPr>
        <p:txBody>
          <a:bodyPr>
            <a:normAutofit/>
          </a:bodyPr>
          <a:lstStyle/>
          <a:p>
            <a:r>
              <a:rPr lang="en-US" sz="4000" dirty="0">
                <a:solidFill>
                  <a:srgbClr val="FFFFFF"/>
                </a:solidFill>
              </a:rPr>
              <a:t>More on Weighting within Variables</a:t>
            </a:r>
          </a:p>
        </p:txBody>
      </p:sp>
      <p:cxnSp>
        <p:nvCxnSpPr>
          <p:cNvPr id="36" name="Straight Connector 31">
            <a:extLst>
              <a:ext uri="{FF2B5EF4-FFF2-40B4-BE49-F238E27FC236}">
                <a16:creationId xmlns:a16="http://schemas.microsoft.com/office/drawing/2014/main" id="{67E7D319-545A-41CD-95DF-4DE4FA8A46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15892" y="2344202"/>
            <a:ext cx="5577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AD9E6B7-AC13-4209-B4B9-A440F605C2F5}"/>
              </a:ext>
            </a:extLst>
          </p:cNvPr>
          <p:cNvSpPr>
            <a:spLocks noGrp="1"/>
          </p:cNvSpPr>
          <p:nvPr>
            <p:ph idx="1"/>
          </p:nvPr>
        </p:nvSpPr>
        <p:spPr>
          <a:xfrm>
            <a:off x="4927108" y="2505069"/>
            <a:ext cx="6747028" cy="4126550"/>
          </a:xfrm>
        </p:spPr>
        <p:txBody>
          <a:bodyPr>
            <a:normAutofit/>
          </a:bodyPr>
          <a:lstStyle/>
          <a:p>
            <a:pPr marL="0" indent="0">
              <a:lnSpc>
                <a:spcPct val="90000"/>
              </a:lnSpc>
              <a:buNone/>
            </a:pPr>
            <a:r>
              <a:rPr lang="en-US" sz="1600" b="1" dirty="0">
                <a:solidFill>
                  <a:srgbClr val="FFFFFF"/>
                </a:solidFill>
              </a:rPr>
              <a:t>The study assigned different weights to datasets within each of the variables, with “1.0” as the standard value.</a:t>
            </a:r>
          </a:p>
          <a:p>
            <a:pPr>
              <a:lnSpc>
                <a:spcPct val="90000"/>
              </a:lnSpc>
            </a:pPr>
            <a:r>
              <a:rPr lang="en-US" sz="1600" b="1" dirty="0">
                <a:solidFill>
                  <a:srgbClr val="FFFFFF"/>
                </a:solidFill>
              </a:rPr>
              <a:t>Demand Variables </a:t>
            </a:r>
            <a:r>
              <a:rPr lang="en-US" sz="1600" dirty="0">
                <a:solidFill>
                  <a:srgbClr val="FFFFFF"/>
                </a:solidFill>
              </a:rPr>
              <a:t>– Both TD population and CLM datasets are weighted equally at 1.0</a:t>
            </a:r>
          </a:p>
          <a:p>
            <a:pPr>
              <a:lnSpc>
                <a:spcPct val="90000"/>
              </a:lnSpc>
            </a:pPr>
            <a:r>
              <a:rPr lang="en-US" sz="1600" b="1" dirty="0">
                <a:solidFill>
                  <a:srgbClr val="FFFFFF"/>
                </a:solidFill>
              </a:rPr>
              <a:t>Performance Variable </a:t>
            </a:r>
            <a:r>
              <a:rPr lang="en-US" sz="1600" dirty="0">
                <a:solidFill>
                  <a:srgbClr val="FFFFFF"/>
                </a:solidFill>
              </a:rPr>
              <a:t>– The T&amp;E invoice data are weighted at an amount relative to the unit cost (or rate) of an ambulatory trip:</a:t>
            </a:r>
          </a:p>
          <a:p>
            <a:pPr marL="749808" lvl="1" indent="-457200">
              <a:lnSpc>
                <a:spcPct val="90000"/>
              </a:lnSpc>
            </a:pPr>
            <a:r>
              <a:rPr lang="en-US" sz="1600" dirty="0">
                <a:solidFill>
                  <a:srgbClr val="FFFFFF"/>
                </a:solidFill>
              </a:rPr>
              <a:t>A wheelchair trip, for example, is weighted at 1.7 because it is reimbursed 1.7 times the cost of an ambulatory trip.</a:t>
            </a:r>
          </a:p>
          <a:p>
            <a:pPr marL="749808" lvl="1" indent="-457200">
              <a:lnSpc>
                <a:spcPct val="90000"/>
              </a:lnSpc>
            </a:pPr>
            <a:r>
              <a:rPr lang="en-US" sz="1600" dirty="0">
                <a:solidFill>
                  <a:srgbClr val="FFFFFF"/>
                </a:solidFill>
              </a:rPr>
              <a:t>Miles are weighted at 0.1 the amount for an equivalent type of trip, so that each additional mile in a trip adds 0.1 to the total for the trip. </a:t>
            </a:r>
          </a:p>
          <a:p>
            <a:pPr marL="749808" lvl="1" indent="-457200">
              <a:lnSpc>
                <a:spcPct val="90000"/>
              </a:lnSpc>
            </a:pPr>
            <a:r>
              <a:rPr lang="en-US" sz="1600" dirty="0">
                <a:solidFill>
                  <a:srgbClr val="FFFFFF"/>
                </a:solidFill>
              </a:rPr>
              <a:t>Bus passes are weighted significantly higher than their average rates to incentivize use when available and appropriate.</a:t>
            </a:r>
          </a:p>
        </p:txBody>
      </p:sp>
    </p:spTree>
    <p:extLst>
      <p:ext uri="{BB962C8B-B14F-4D97-AF65-F5344CB8AC3E}">
        <p14:creationId xmlns:p14="http://schemas.microsoft.com/office/powerpoint/2010/main" val="1819661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F0502020204030204"/>
              <a:ea typeface="+mn-ea"/>
              <a:cs typeface="+mn-cs"/>
            </a:endParaRPr>
          </a:p>
        </p:txBody>
      </p:sp>
      <p:pic>
        <p:nvPicPr>
          <p:cNvPr id="5" name="Content Placeholder 4">
            <a:extLst>
              <a:ext uri="{FF2B5EF4-FFF2-40B4-BE49-F238E27FC236}">
                <a16:creationId xmlns:a16="http://schemas.microsoft.com/office/drawing/2014/main" id="{D5384606-AB14-4065-878B-0DF1FDF53B8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11"/>
            <a:ext cx="12191980" cy="6857988"/>
          </a:xfrm>
          <a:prstGeom prst="rect">
            <a:avLst/>
          </a:prstGeom>
        </p:spPr>
      </p:pic>
      <p:sp>
        <p:nvSpPr>
          <p:cNvPr id="2" name="Title 1">
            <a:extLst>
              <a:ext uri="{FF2B5EF4-FFF2-40B4-BE49-F238E27FC236}">
                <a16:creationId xmlns:a16="http://schemas.microsoft.com/office/drawing/2014/main" id="{7E5B3AD0-42E0-4F43-A3AB-1FDB9292199A}"/>
              </a:ext>
            </a:extLst>
          </p:cNvPr>
          <p:cNvSpPr>
            <a:spLocks noGrp="1"/>
          </p:cNvSpPr>
          <p:nvPr>
            <p:ph type="title"/>
          </p:nvPr>
        </p:nvSpPr>
        <p:spPr>
          <a:xfrm>
            <a:off x="1097280" y="286603"/>
            <a:ext cx="10058400" cy="1450757"/>
          </a:xfrm>
        </p:spPr>
        <p:txBody>
          <a:bodyPr>
            <a:normAutofit/>
          </a:bodyPr>
          <a:lstStyle/>
          <a:p>
            <a:pPr algn="ctr"/>
            <a:r>
              <a:rPr lang="en-US" dirty="0"/>
              <a:t>Recommendations 2 and 3:</a:t>
            </a:r>
            <a:br>
              <a:rPr lang="en-US" dirty="0"/>
            </a:br>
            <a:r>
              <a:rPr lang="en-US" dirty="0"/>
              <a:t>Proposed Weights for Variables </a:t>
            </a:r>
          </a:p>
        </p:txBody>
      </p:sp>
      <p:cxnSp>
        <p:nvCxnSpPr>
          <p:cNvPr id="14" name="Straight Connector 13">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91074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63FC0B12-47E3-42F7-AB3E-22E9F3E4FF62}"/>
              </a:ext>
            </a:extLst>
          </p:cNvPr>
          <p:cNvSpPr>
            <a:spLocks noGrp="1"/>
          </p:cNvSpPr>
          <p:nvPr>
            <p:ph idx="1"/>
          </p:nvPr>
        </p:nvSpPr>
        <p:spPr>
          <a:xfrm>
            <a:off x="1097280" y="2108201"/>
            <a:ext cx="10058400" cy="4119208"/>
          </a:xfrm>
        </p:spPr>
        <p:txBody>
          <a:bodyPr>
            <a:normAutofit/>
          </a:bodyPr>
          <a:lstStyle/>
          <a:p>
            <a:r>
              <a:rPr lang="en-US" dirty="0"/>
              <a:t>Recommendation 2 – Rather than weight the new variables equally (25% each), the study recommended greater weight be given to the base (60%) and performance (30%) to promote year-over-year stability while incentivizing cost-effective services.</a:t>
            </a:r>
          </a:p>
          <a:p>
            <a:r>
              <a:rPr lang="en-US" dirty="0"/>
              <a:t>Recommendation 3 – In response to requests made during public workshops, the study recommended the base be given greater weight (80%) for the first year (FY 2021-22) to help “phase-in” the new methodology.</a:t>
            </a:r>
          </a:p>
          <a:p>
            <a:pPr marL="0" indent="0">
              <a:buNone/>
            </a:pPr>
            <a:endParaRPr lang="en-US" dirty="0"/>
          </a:p>
          <a:p>
            <a:endParaRPr lang="en-US" dirty="0"/>
          </a:p>
          <a:p>
            <a:endParaRPr lang="en-US" dirty="0"/>
          </a:p>
          <a:p>
            <a:endParaRPr lang="en-US" dirty="0"/>
          </a:p>
          <a:p>
            <a:pPr marL="0" indent="0">
              <a:buNone/>
            </a:pPr>
            <a:endParaRPr lang="en-US" sz="6000" dirty="0"/>
          </a:p>
        </p:txBody>
      </p:sp>
      <p:sp>
        <p:nvSpPr>
          <p:cNvPr id="16" name="Rectangle 15">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6" name="Table 6">
            <a:extLst>
              <a:ext uri="{FF2B5EF4-FFF2-40B4-BE49-F238E27FC236}">
                <a16:creationId xmlns:a16="http://schemas.microsoft.com/office/drawing/2014/main" id="{9DDA9D37-00F4-4A74-9D0A-542985F69BFC}"/>
              </a:ext>
            </a:extLst>
          </p:cNvPr>
          <p:cNvGraphicFramePr>
            <a:graphicFrameLocks noGrp="1"/>
          </p:cNvGraphicFramePr>
          <p:nvPr>
            <p:extLst>
              <p:ext uri="{D42A27DB-BD31-4B8C-83A1-F6EECF244321}">
                <p14:modId xmlns:p14="http://schemas.microsoft.com/office/powerpoint/2010/main" val="2313567175"/>
              </p:ext>
            </p:extLst>
          </p:nvPr>
        </p:nvGraphicFramePr>
        <p:xfrm>
          <a:off x="2817183" y="4373209"/>
          <a:ext cx="6249878" cy="1854200"/>
        </p:xfrm>
        <a:graphic>
          <a:graphicData uri="http://schemas.openxmlformats.org/drawingml/2006/table">
            <a:tbl>
              <a:tblPr firstRow="1" bandRow="1">
                <a:tableStyleId>{BDBED569-4797-4DF1-A0F4-6AAB3CD982D8}</a:tableStyleId>
              </a:tblPr>
              <a:tblGrid>
                <a:gridCol w="1671961">
                  <a:extLst>
                    <a:ext uri="{9D8B030D-6E8A-4147-A177-3AD203B41FA5}">
                      <a16:colId xmlns:a16="http://schemas.microsoft.com/office/drawing/2014/main" val="956494803"/>
                    </a:ext>
                  </a:extLst>
                </a:gridCol>
                <a:gridCol w="1515121">
                  <a:extLst>
                    <a:ext uri="{9D8B030D-6E8A-4147-A177-3AD203B41FA5}">
                      <a16:colId xmlns:a16="http://schemas.microsoft.com/office/drawing/2014/main" val="365850907"/>
                    </a:ext>
                  </a:extLst>
                </a:gridCol>
                <a:gridCol w="1535837">
                  <a:extLst>
                    <a:ext uri="{9D8B030D-6E8A-4147-A177-3AD203B41FA5}">
                      <a16:colId xmlns:a16="http://schemas.microsoft.com/office/drawing/2014/main" val="2918605205"/>
                    </a:ext>
                  </a:extLst>
                </a:gridCol>
                <a:gridCol w="1526959">
                  <a:extLst>
                    <a:ext uri="{9D8B030D-6E8A-4147-A177-3AD203B41FA5}">
                      <a16:colId xmlns:a16="http://schemas.microsoft.com/office/drawing/2014/main" val="3675146113"/>
                    </a:ext>
                  </a:extLst>
                </a:gridCol>
              </a:tblGrid>
              <a:tr h="370840">
                <a:tc>
                  <a:txBody>
                    <a:bodyPr/>
                    <a:lstStyle/>
                    <a:p>
                      <a:pPr algn="l"/>
                      <a:r>
                        <a:rPr lang="en-US" b="1" dirty="0"/>
                        <a:t>Variable</a:t>
                      </a:r>
                    </a:p>
                  </a:txBody>
                  <a:tcPr/>
                </a:tc>
                <a:tc>
                  <a:txBody>
                    <a:bodyPr/>
                    <a:lstStyle/>
                    <a:p>
                      <a:pPr algn="ctr"/>
                      <a:r>
                        <a:rPr lang="en-US" b="1" dirty="0"/>
                        <a:t>Year 1</a:t>
                      </a:r>
                    </a:p>
                  </a:txBody>
                  <a:tcPr/>
                </a:tc>
                <a:tc>
                  <a:txBody>
                    <a:bodyPr/>
                    <a:lstStyle/>
                    <a:p>
                      <a:pPr algn="ctr"/>
                      <a:r>
                        <a:rPr lang="en-US" b="1" dirty="0"/>
                        <a:t>Year 2</a:t>
                      </a:r>
                    </a:p>
                  </a:txBody>
                  <a:tcPr/>
                </a:tc>
                <a:tc>
                  <a:txBody>
                    <a:bodyPr/>
                    <a:lstStyle/>
                    <a:p>
                      <a:pPr algn="ctr"/>
                      <a:r>
                        <a:rPr lang="en-US" b="1" dirty="0"/>
                        <a:t>Year 3</a:t>
                      </a:r>
                    </a:p>
                  </a:txBody>
                  <a:tcPr/>
                </a:tc>
                <a:extLst>
                  <a:ext uri="{0D108BD9-81ED-4DB2-BD59-A6C34878D82A}">
                    <a16:rowId xmlns:a16="http://schemas.microsoft.com/office/drawing/2014/main" val="4271628136"/>
                  </a:ext>
                </a:extLst>
              </a:tr>
              <a:tr h="370840">
                <a:tc>
                  <a:txBody>
                    <a:bodyPr/>
                    <a:lstStyle/>
                    <a:p>
                      <a:pPr algn="l"/>
                      <a:r>
                        <a:rPr lang="en-US" dirty="0"/>
                        <a:t>TD Population</a:t>
                      </a:r>
                    </a:p>
                  </a:txBody>
                  <a:tcPr/>
                </a:tc>
                <a:tc>
                  <a:txBody>
                    <a:bodyPr/>
                    <a:lstStyle/>
                    <a:p>
                      <a:pPr algn="ctr"/>
                      <a:r>
                        <a:rPr lang="en-US" dirty="0"/>
                        <a:t>2.5%</a:t>
                      </a:r>
                    </a:p>
                  </a:txBody>
                  <a:tcPr/>
                </a:tc>
                <a:tc>
                  <a:txBody>
                    <a:bodyPr/>
                    <a:lstStyle/>
                    <a:p>
                      <a:pPr algn="ctr"/>
                      <a:r>
                        <a:rPr lang="en-US" dirty="0"/>
                        <a:t>5%</a:t>
                      </a:r>
                    </a:p>
                  </a:txBody>
                  <a:tcPr/>
                </a:tc>
                <a:tc>
                  <a:txBody>
                    <a:bodyPr/>
                    <a:lstStyle/>
                    <a:p>
                      <a:pPr algn="ctr"/>
                      <a:r>
                        <a:rPr lang="en-US" dirty="0"/>
                        <a:t>5%</a:t>
                      </a:r>
                    </a:p>
                  </a:txBody>
                  <a:tcPr/>
                </a:tc>
                <a:extLst>
                  <a:ext uri="{0D108BD9-81ED-4DB2-BD59-A6C34878D82A}">
                    <a16:rowId xmlns:a16="http://schemas.microsoft.com/office/drawing/2014/main" val="3701837200"/>
                  </a:ext>
                </a:extLst>
              </a:tr>
              <a:tr h="370840">
                <a:tc>
                  <a:txBody>
                    <a:bodyPr/>
                    <a:lstStyle/>
                    <a:p>
                      <a:pPr algn="l"/>
                      <a:r>
                        <a:rPr lang="en-US" dirty="0"/>
                        <a:t>CLM</a:t>
                      </a:r>
                    </a:p>
                  </a:txBody>
                  <a:tcPr/>
                </a:tc>
                <a:tc>
                  <a:txBody>
                    <a:bodyPr/>
                    <a:lstStyle/>
                    <a:p>
                      <a:pPr algn="ctr"/>
                      <a:r>
                        <a:rPr lang="en-US" dirty="0"/>
                        <a:t>2.5%</a:t>
                      </a:r>
                    </a:p>
                  </a:txBody>
                  <a:tcPr/>
                </a:tc>
                <a:tc>
                  <a:txBody>
                    <a:bodyPr/>
                    <a:lstStyle/>
                    <a:p>
                      <a:pPr algn="ctr"/>
                      <a:r>
                        <a:rPr lang="en-US" dirty="0"/>
                        <a:t>5%</a:t>
                      </a:r>
                    </a:p>
                  </a:txBody>
                  <a:tcPr/>
                </a:tc>
                <a:tc>
                  <a:txBody>
                    <a:bodyPr/>
                    <a:lstStyle/>
                    <a:p>
                      <a:pPr algn="ctr"/>
                      <a:r>
                        <a:rPr lang="en-US" dirty="0"/>
                        <a:t>5%</a:t>
                      </a:r>
                    </a:p>
                  </a:txBody>
                  <a:tcPr/>
                </a:tc>
                <a:extLst>
                  <a:ext uri="{0D108BD9-81ED-4DB2-BD59-A6C34878D82A}">
                    <a16:rowId xmlns:a16="http://schemas.microsoft.com/office/drawing/2014/main" val="3193792188"/>
                  </a:ext>
                </a:extLst>
              </a:tr>
              <a:tr h="370840">
                <a:tc>
                  <a:txBody>
                    <a:bodyPr/>
                    <a:lstStyle/>
                    <a:p>
                      <a:pPr algn="l"/>
                      <a:r>
                        <a:rPr lang="en-US" dirty="0"/>
                        <a:t>T&amp;E Services</a:t>
                      </a:r>
                    </a:p>
                  </a:txBody>
                  <a:tcPr/>
                </a:tc>
                <a:tc>
                  <a:txBody>
                    <a:bodyPr/>
                    <a:lstStyle/>
                    <a:p>
                      <a:pPr algn="ctr"/>
                      <a:r>
                        <a:rPr lang="en-US" dirty="0"/>
                        <a:t>15%</a:t>
                      </a:r>
                    </a:p>
                  </a:txBody>
                  <a:tcPr/>
                </a:tc>
                <a:tc>
                  <a:txBody>
                    <a:bodyPr/>
                    <a:lstStyle/>
                    <a:p>
                      <a:pPr algn="ctr"/>
                      <a:r>
                        <a:rPr lang="en-US" dirty="0"/>
                        <a:t>30%</a:t>
                      </a:r>
                    </a:p>
                  </a:txBody>
                  <a:tcPr/>
                </a:tc>
                <a:tc>
                  <a:txBody>
                    <a:bodyPr/>
                    <a:lstStyle/>
                    <a:p>
                      <a:pPr algn="ctr"/>
                      <a:r>
                        <a:rPr lang="en-US" dirty="0"/>
                        <a:t>30%</a:t>
                      </a:r>
                    </a:p>
                  </a:txBody>
                  <a:tcPr/>
                </a:tc>
                <a:extLst>
                  <a:ext uri="{0D108BD9-81ED-4DB2-BD59-A6C34878D82A}">
                    <a16:rowId xmlns:a16="http://schemas.microsoft.com/office/drawing/2014/main" val="701205058"/>
                  </a:ext>
                </a:extLst>
              </a:tr>
              <a:tr h="370840">
                <a:tc>
                  <a:txBody>
                    <a:bodyPr/>
                    <a:lstStyle/>
                    <a:p>
                      <a:pPr algn="l"/>
                      <a:r>
                        <a:rPr lang="en-US" dirty="0"/>
                        <a:t>Base</a:t>
                      </a:r>
                    </a:p>
                  </a:txBody>
                  <a:tcPr/>
                </a:tc>
                <a:tc>
                  <a:txBody>
                    <a:bodyPr/>
                    <a:lstStyle/>
                    <a:p>
                      <a:pPr algn="ctr"/>
                      <a:r>
                        <a:rPr lang="en-US" dirty="0"/>
                        <a:t>80%</a:t>
                      </a:r>
                    </a:p>
                  </a:txBody>
                  <a:tcPr/>
                </a:tc>
                <a:tc>
                  <a:txBody>
                    <a:bodyPr/>
                    <a:lstStyle/>
                    <a:p>
                      <a:pPr algn="ctr"/>
                      <a:r>
                        <a:rPr lang="en-US" dirty="0"/>
                        <a:t>60%</a:t>
                      </a:r>
                    </a:p>
                  </a:txBody>
                  <a:tcPr/>
                </a:tc>
                <a:tc>
                  <a:txBody>
                    <a:bodyPr/>
                    <a:lstStyle/>
                    <a:p>
                      <a:pPr algn="ctr"/>
                      <a:r>
                        <a:rPr lang="en-US" dirty="0"/>
                        <a:t>60%</a:t>
                      </a:r>
                    </a:p>
                  </a:txBody>
                  <a:tcPr/>
                </a:tc>
                <a:extLst>
                  <a:ext uri="{0D108BD9-81ED-4DB2-BD59-A6C34878D82A}">
                    <a16:rowId xmlns:a16="http://schemas.microsoft.com/office/drawing/2014/main" val="3380224770"/>
                  </a:ext>
                </a:extLst>
              </a:tr>
            </a:tbl>
          </a:graphicData>
        </a:graphic>
      </p:graphicFrame>
    </p:spTree>
    <p:extLst>
      <p:ext uri="{BB962C8B-B14F-4D97-AF65-F5344CB8AC3E}">
        <p14:creationId xmlns:p14="http://schemas.microsoft.com/office/powerpoint/2010/main" val="2596850633"/>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F0502020204030204"/>
              <a:ea typeface="+mn-ea"/>
              <a:cs typeface="+mn-cs"/>
            </a:endParaRPr>
          </a:p>
        </p:txBody>
      </p:sp>
      <p:pic>
        <p:nvPicPr>
          <p:cNvPr id="5" name="Picture 4">
            <a:extLst>
              <a:ext uri="{FF2B5EF4-FFF2-40B4-BE49-F238E27FC236}">
                <a16:creationId xmlns:a16="http://schemas.microsoft.com/office/drawing/2014/main" id="{5452B6D1-A83B-4EB9-B50F-23C6BA28F82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0" y="11"/>
            <a:ext cx="12191980" cy="6857988"/>
          </a:xfrm>
          <a:prstGeom prst="rect">
            <a:avLst/>
          </a:prstGeom>
        </p:spPr>
      </p:pic>
      <p:sp>
        <p:nvSpPr>
          <p:cNvPr id="2" name="Title 1">
            <a:extLst>
              <a:ext uri="{FF2B5EF4-FFF2-40B4-BE49-F238E27FC236}">
                <a16:creationId xmlns:a16="http://schemas.microsoft.com/office/drawing/2014/main" id="{902D2D57-18FB-4939-A0A0-90FDC29DBE79}"/>
              </a:ext>
            </a:extLst>
          </p:cNvPr>
          <p:cNvSpPr>
            <a:spLocks noGrp="1"/>
          </p:cNvSpPr>
          <p:nvPr>
            <p:ph type="title"/>
          </p:nvPr>
        </p:nvSpPr>
        <p:spPr>
          <a:xfrm>
            <a:off x="1097280" y="286603"/>
            <a:ext cx="10058400" cy="1450757"/>
          </a:xfrm>
        </p:spPr>
        <p:txBody>
          <a:bodyPr>
            <a:normAutofit/>
          </a:bodyPr>
          <a:lstStyle/>
          <a:p>
            <a:pPr algn="ctr"/>
            <a:r>
              <a:rPr lang="en-US" dirty="0"/>
              <a:t>Applying Proposed Methodology</a:t>
            </a:r>
            <a:br>
              <a:rPr lang="en-US" dirty="0"/>
            </a:br>
            <a:r>
              <a:rPr lang="en-US" dirty="0"/>
              <a:t>Alachua County</a:t>
            </a:r>
          </a:p>
        </p:txBody>
      </p:sp>
      <p:cxnSp>
        <p:nvCxnSpPr>
          <p:cNvPr id="12" name="Straight Connector 11">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91074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430C9BF-F84E-4C2D-98F8-788C098AC254}"/>
              </a:ext>
            </a:extLst>
          </p:cNvPr>
          <p:cNvSpPr>
            <a:spLocks noGrp="1"/>
          </p:cNvSpPr>
          <p:nvPr>
            <p:ph idx="1"/>
          </p:nvPr>
        </p:nvSpPr>
        <p:spPr>
          <a:xfrm>
            <a:off x="1097280" y="2108201"/>
            <a:ext cx="10058400" cy="3760891"/>
          </a:xfrm>
        </p:spPr>
        <p:txBody>
          <a:bodyPr>
            <a:normAutofit/>
          </a:bodyPr>
          <a:lstStyle/>
          <a:p>
            <a:r>
              <a:rPr lang="en-US" b="1" dirty="0"/>
              <a:t>Using Alachua County as an example again, the following table provides the weighted totals within each proposed variable under the new methodology:</a:t>
            </a:r>
          </a:p>
          <a:p>
            <a:pPr marL="0" indent="0">
              <a:buNone/>
            </a:pPr>
            <a:endParaRPr lang="en-US" b="1" dirty="0"/>
          </a:p>
        </p:txBody>
      </p:sp>
      <p:sp>
        <p:nvSpPr>
          <p:cNvPr id="14" name="Rectangle 13">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Table 5">
            <a:extLst>
              <a:ext uri="{FF2B5EF4-FFF2-40B4-BE49-F238E27FC236}">
                <a16:creationId xmlns:a16="http://schemas.microsoft.com/office/drawing/2014/main" id="{2AABCA40-6183-470D-9F41-2371203AEC6E}"/>
              </a:ext>
            </a:extLst>
          </p:cNvPr>
          <p:cNvGraphicFramePr>
            <a:graphicFrameLocks noGrp="1"/>
          </p:cNvGraphicFramePr>
          <p:nvPr>
            <p:extLst>
              <p:ext uri="{D42A27DB-BD31-4B8C-83A1-F6EECF244321}">
                <p14:modId xmlns:p14="http://schemas.microsoft.com/office/powerpoint/2010/main" val="3842156809"/>
              </p:ext>
            </p:extLst>
          </p:nvPr>
        </p:nvGraphicFramePr>
        <p:xfrm>
          <a:off x="1193532" y="3228673"/>
          <a:ext cx="10244831" cy="1854200"/>
        </p:xfrm>
        <a:graphic>
          <a:graphicData uri="http://schemas.openxmlformats.org/drawingml/2006/table">
            <a:tbl>
              <a:tblPr firstRow="1" bandRow="1">
                <a:tableStyleId>{5C22544A-7EE6-4342-B048-85BDC9FD1C3A}</a:tableStyleId>
              </a:tblPr>
              <a:tblGrid>
                <a:gridCol w="1322773">
                  <a:extLst>
                    <a:ext uri="{9D8B030D-6E8A-4147-A177-3AD203B41FA5}">
                      <a16:colId xmlns:a16="http://schemas.microsoft.com/office/drawing/2014/main" val="3272945057"/>
                    </a:ext>
                  </a:extLst>
                </a:gridCol>
                <a:gridCol w="2308194">
                  <a:extLst>
                    <a:ext uri="{9D8B030D-6E8A-4147-A177-3AD203B41FA5}">
                      <a16:colId xmlns:a16="http://schemas.microsoft.com/office/drawing/2014/main" val="2502743230"/>
                    </a:ext>
                  </a:extLst>
                </a:gridCol>
                <a:gridCol w="2092960">
                  <a:extLst>
                    <a:ext uri="{9D8B030D-6E8A-4147-A177-3AD203B41FA5}">
                      <a16:colId xmlns:a16="http://schemas.microsoft.com/office/drawing/2014/main" val="4092885692"/>
                    </a:ext>
                  </a:extLst>
                </a:gridCol>
                <a:gridCol w="2186077">
                  <a:extLst>
                    <a:ext uri="{9D8B030D-6E8A-4147-A177-3AD203B41FA5}">
                      <a16:colId xmlns:a16="http://schemas.microsoft.com/office/drawing/2014/main" val="1288263607"/>
                    </a:ext>
                  </a:extLst>
                </a:gridCol>
                <a:gridCol w="2334827">
                  <a:extLst>
                    <a:ext uri="{9D8B030D-6E8A-4147-A177-3AD203B41FA5}">
                      <a16:colId xmlns:a16="http://schemas.microsoft.com/office/drawing/2014/main" val="4129435114"/>
                    </a:ext>
                  </a:extLst>
                </a:gridCol>
              </a:tblGrid>
              <a:tr h="370840">
                <a:tc rowSpan="3">
                  <a:txBody>
                    <a:bodyPr/>
                    <a:lstStyle/>
                    <a:p>
                      <a:pPr algn="ctr"/>
                      <a:r>
                        <a:rPr lang="en-US" dirty="0"/>
                        <a:t>COUNTY</a:t>
                      </a:r>
                    </a:p>
                  </a:txBody>
                  <a:tcPr anchor="ctr"/>
                </a:tc>
                <a:tc gridSpan="4">
                  <a:txBody>
                    <a:bodyPr/>
                    <a:lstStyle/>
                    <a:p>
                      <a:pPr algn="ctr"/>
                      <a:r>
                        <a:rPr lang="en-US" dirty="0"/>
                        <a:t>WEIGHTED TOTALS BY VARIABLE</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102697043"/>
                  </a:ext>
                </a:extLst>
              </a:tr>
              <a:tr h="370840">
                <a:tc vMerge="1">
                  <a:txBody>
                    <a:bodyPr/>
                    <a:lstStyle/>
                    <a:p>
                      <a:endParaRPr lang="en-US" dirty="0"/>
                    </a:p>
                  </a:txBody>
                  <a:tcPr/>
                </a:tc>
                <a:tc gridSpan="2">
                  <a:txBody>
                    <a:bodyPr/>
                    <a:lstStyle/>
                    <a:p>
                      <a:pPr algn="ctr"/>
                      <a:r>
                        <a:rPr lang="en-US" dirty="0"/>
                        <a:t>INHERENT DEMAND</a:t>
                      </a:r>
                    </a:p>
                  </a:txBody>
                  <a:tcPr/>
                </a:tc>
                <a:tc hMerge="1">
                  <a:txBody>
                    <a:bodyPr/>
                    <a:lstStyle/>
                    <a:p>
                      <a:endParaRPr lang="en-US" dirty="0"/>
                    </a:p>
                  </a:txBody>
                  <a:tcPr/>
                </a:tc>
                <a:tc>
                  <a:txBody>
                    <a:bodyPr/>
                    <a:lstStyle/>
                    <a:p>
                      <a:pPr algn="ctr"/>
                      <a:r>
                        <a:rPr lang="en-US" dirty="0"/>
                        <a:t>PERFORMANCE</a:t>
                      </a:r>
                    </a:p>
                  </a:txBody>
                  <a:tcPr/>
                </a:tc>
                <a:tc>
                  <a:txBody>
                    <a:bodyPr/>
                    <a:lstStyle/>
                    <a:p>
                      <a:pPr algn="ctr"/>
                      <a:r>
                        <a:rPr lang="en-US" dirty="0"/>
                        <a:t>BASE FUNDING</a:t>
                      </a:r>
                    </a:p>
                  </a:txBody>
                  <a:tcPr/>
                </a:tc>
                <a:extLst>
                  <a:ext uri="{0D108BD9-81ED-4DB2-BD59-A6C34878D82A}">
                    <a16:rowId xmlns:a16="http://schemas.microsoft.com/office/drawing/2014/main" val="3582793252"/>
                  </a:ext>
                </a:extLst>
              </a:tr>
              <a:tr h="370840">
                <a:tc vMerge="1">
                  <a:txBody>
                    <a:bodyPr/>
                    <a:lstStyle/>
                    <a:p>
                      <a:endParaRPr lang="en-US" dirty="0"/>
                    </a:p>
                  </a:txBody>
                  <a:tcPr/>
                </a:tc>
                <a:tc>
                  <a:txBody>
                    <a:bodyPr/>
                    <a:lstStyle/>
                    <a:p>
                      <a:pPr algn="ctr"/>
                      <a:r>
                        <a:rPr lang="en-US" dirty="0"/>
                        <a:t>TD Population</a:t>
                      </a:r>
                    </a:p>
                  </a:txBody>
                  <a:tcPr/>
                </a:tc>
                <a:tc>
                  <a:txBody>
                    <a:bodyPr/>
                    <a:lstStyle/>
                    <a:p>
                      <a:pPr algn="ctr"/>
                      <a:r>
                        <a:rPr lang="en-US" dirty="0"/>
                        <a:t>Centerline Miles</a:t>
                      </a:r>
                    </a:p>
                  </a:txBody>
                  <a:tcPr/>
                </a:tc>
                <a:tc>
                  <a:txBody>
                    <a:bodyPr/>
                    <a:lstStyle/>
                    <a:p>
                      <a:pPr algn="ctr"/>
                      <a:r>
                        <a:rPr lang="en-US" dirty="0"/>
                        <a:t>T&amp;E Invoiced Trips</a:t>
                      </a:r>
                    </a:p>
                  </a:txBody>
                  <a:tcPr/>
                </a:tc>
                <a:tc>
                  <a:txBody>
                    <a:bodyPr/>
                    <a:lstStyle/>
                    <a:p>
                      <a:pPr algn="ctr"/>
                      <a:r>
                        <a:rPr lang="en-US" dirty="0"/>
                        <a:t>2019-20 Allocation</a:t>
                      </a:r>
                    </a:p>
                  </a:txBody>
                  <a:tcPr/>
                </a:tc>
                <a:extLst>
                  <a:ext uri="{0D108BD9-81ED-4DB2-BD59-A6C34878D82A}">
                    <a16:rowId xmlns:a16="http://schemas.microsoft.com/office/drawing/2014/main" val="1023715182"/>
                  </a:ext>
                </a:extLst>
              </a:tr>
              <a:tr h="370840">
                <a:tc>
                  <a:txBody>
                    <a:bodyPr/>
                    <a:lstStyle/>
                    <a:p>
                      <a:r>
                        <a:rPr lang="en-US" i="1" dirty="0"/>
                        <a:t>Alachua</a:t>
                      </a:r>
                    </a:p>
                  </a:txBody>
                  <a:tcPr/>
                </a:tc>
                <a:tc>
                  <a:txBody>
                    <a:bodyPr/>
                    <a:lstStyle/>
                    <a:p>
                      <a:pPr algn="r"/>
                      <a:r>
                        <a:rPr lang="en-US" dirty="0"/>
                        <a:t>96,121</a:t>
                      </a:r>
                    </a:p>
                  </a:txBody>
                  <a:tcPr/>
                </a:tc>
                <a:tc>
                  <a:txBody>
                    <a:bodyPr/>
                    <a:lstStyle/>
                    <a:p>
                      <a:pPr algn="r"/>
                      <a:r>
                        <a:rPr lang="en-US" dirty="0"/>
                        <a:t>1,820,154</a:t>
                      </a:r>
                    </a:p>
                  </a:txBody>
                  <a:tcPr/>
                </a:tc>
                <a:tc>
                  <a:txBody>
                    <a:bodyPr/>
                    <a:lstStyle/>
                    <a:p>
                      <a:pPr algn="r"/>
                      <a:r>
                        <a:rPr lang="en-US" dirty="0"/>
                        <a:t>44,483.050</a:t>
                      </a:r>
                    </a:p>
                  </a:txBody>
                  <a:tcPr/>
                </a:tc>
                <a:tc>
                  <a:txBody>
                    <a:bodyPr/>
                    <a:lstStyle/>
                    <a:p>
                      <a:pPr algn="r"/>
                      <a:r>
                        <a:rPr lang="en-US" dirty="0"/>
                        <a:t>$650,821.00</a:t>
                      </a:r>
                    </a:p>
                  </a:txBody>
                  <a:tcPr/>
                </a:tc>
                <a:extLst>
                  <a:ext uri="{0D108BD9-81ED-4DB2-BD59-A6C34878D82A}">
                    <a16:rowId xmlns:a16="http://schemas.microsoft.com/office/drawing/2014/main" val="175455668"/>
                  </a:ext>
                </a:extLst>
              </a:tr>
              <a:tr h="370840">
                <a:tc>
                  <a:txBody>
                    <a:bodyPr/>
                    <a:lstStyle/>
                    <a:p>
                      <a:r>
                        <a:rPr lang="en-US" dirty="0"/>
                        <a:t>STATEWIDE</a:t>
                      </a:r>
                    </a:p>
                  </a:txBody>
                  <a:tcPr/>
                </a:tc>
                <a:tc>
                  <a:txBody>
                    <a:bodyPr/>
                    <a:lstStyle/>
                    <a:p>
                      <a:pPr algn="r"/>
                      <a:r>
                        <a:rPr lang="en-US" dirty="0"/>
                        <a:t>7,589,002</a:t>
                      </a:r>
                    </a:p>
                  </a:txBody>
                  <a:tcPr/>
                </a:tc>
                <a:tc>
                  <a:txBody>
                    <a:bodyPr/>
                    <a:lstStyle/>
                    <a:p>
                      <a:pPr algn="r"/>
                      <a:r>
                        <a:rPr lang="en-US" dirty="0"/>
                        <a:t>1,123,099,224</a:t>
                      </a:r>
                    </a:p>
                  </a:txBody>
                  <a:tcPr/>
                </a:tc>
                <a:tc>
                  <a:txBody>
                    <a:bodyPr/>
                    <a:lstStyle/>
                    <a:p>
                      <a:pPr algn="r"/>
                      <a:r>
                        <a:rPr lang="en-US" dirty="0"/>
                        <a:t>5,643,204.900</a:t>
                      </a:r>
                    </a:p>
                  </a:txBody>
                  <a:tcPr/>
                </a:tc>
                <a:tc>
                  <a:txBody>
                    <a:bodyPr/>
                    <a:lstStyle/>
                    <a:p>
                      <a:pPr algn="r"/>
                      <a:r>
                        <a:rPr lang="en-US" dirty="0"/>
                        <a:t>$56,538,360.24</a:t>
                      </a:r>
                    </a:p>
                  </a:txBody>
                  <a:tcPr/>
                </a:tc>
                <a:extLst>
                  <a:ext uri="{0D108BD9-81ED-4DB2-BD59-A6C34878D82A}">
                    <a16:rowId xmlns:a16="http://schemas.microsoft.com/office/drawing/2014/main" val="2493927767"/>
                  </a:ext>
                </a:extLst>
              </a:tr>
            </a:tbl>
          </a:graphicData>
        </a:graphic>
      </p:graphicFrame>
    </p:spTree>
    <p:extLst>
      <p:ext uri="{BB962C8B-B14F-4D97-AF65-F5344CB8AC3E}">
        <p14:creationId xmlns:p14="http://schemas.microsoft.com/office/powerpoint/2010/main" val="579250425"/>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F0502020204030204"/>
              <a:ea typeface="+mn-ea"/>
              <a:cs typeface="+mn-cs"/>
            </a:endParaRPr>
          </a:p>
        </p:txBody>
      </p:sp>
      <p:pic>
        <p:nvPicPr>
          <p:cNvPr id="5" name="Picture 4">
            <a:extLst>
              <a:ext uri="{FF2B5EF4-FFF2-40B4-BE49-F238E27FC236}">
                <a16:creationId xmlns:a16="http://schemas.microsoft.com/office/drawing/2014/main" id="{5452B6D1-A83B-4EB9-B50F-23C6BA28F82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0" y="11"/>
            <a:ext cx="12191980" cy="6857988"/>
          </a:xfrm>
          <a:prstGeom prst="rect">
            <a:avLst/>
          </a:prstGeom>
        </p:spPr>
      </p:pic>
      <p:sp>
        <p:nvSpPr>
          <p:cNvPr id="2" name="Title 1">
            <a:extLst>
              <a:ext uri="{FF2B5EF4-FFF2-40B4-BE49-F238E27FC236}">
                <a16:creationId xmlns:a16="http://schemas.microsoft.com/office/drawing/2014/main" id="{902D2D57-18FB-4939-A0A0-90FDC29DBE79}"/>
              </a:ext>
            </a:extLst>
          </p:cNvPr>
          <p:cNvSpPr>
            <a:spLocks noGrp="1"/>
          </p:cNvSpPr>
          <p:nvPr>
            <p:ph type="title"/>
          </p:nvPr>
        </p:nvSpPr>
        <p:spPr>
          <a:xfrm>
            <a:off x="1097280" y="286603"/>
            <a:ext cx="10058400" cy="1450757"/>
          </a:xfrm>
        </p:spPr>
        <p:txBody>
          <a:bodyPr>
            <a:normAutofit/>
          </a:bodyPr>
          <a:lstStyle/>
          <a:p>
            <a:pPr algn="ctr"/>
            <a:r>
              <a:rPr lang="en-US" dirty="0"/>
              <a:t>Calculating Statewide Shares</a:t>
            </a:r>
            <a:br>
              <a:rPr lang="en-US" dirty="0"/>
            </a:br>
            <a:r>
              <a:rPr lang="en-US" dirty="0"/>
              <a:t>Alachua County</a:t>
            </a:r>
          </a:p>
        </p:txBody>
      </p:sp>
      <p:cxnSp>
        <p:nvCxnSpPr>
          <p:cNvPr id="12" name="Straight Connector 11">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91074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430C9BF-F84E-4C2D-98F8-788C098AC254}"/>
              </a:ext>
            </a:extLst>
          </p:cNvPr>
          <p:cNvSpPr>
            <a:spLocks noGrp="1"/>
          </p:cNvSpPr>
          <p:nvPr>
            <p:ph idx="1"/>
          </p:nvPr>
        </p:nvSpPr>
        <p:spPr>
          <a:xfrm>
            <a:off x="1097280" y="2108201"/>
            <a:ext cx="10058400" cy="3760891"/>
          </a:xfrm>
        </p:spPr>
        <p:txBody>
          <a:bodyPr>
            <a:normAutofit/>
          </a:bodyPr>
          <a:lstStyle/>
          <a:p>
            <a:r>
              <a:rPr lang="en-US" b="1" dirty="0"/>
              <a:t>Once the weighted totals for each variable are tallied, a statewide share for each county by variable can be calculated. For Alachua County, its share can be calculated as follows:</a:t>
            </a:r>
          </a:p>
          <a:p>
            <a:r>
              <a:rPr lang="en-US" b="1" dirty="0"/>
              <a:t>Share of TD Population:		(96,121/7,589,002) = 1.27%</a:t>
            </a:r>
          </a:p>
          <a:p>
            <a:r>
              <a:rPr lang="en-US" b="1" dirty="0"/>
              <a:t>Share of Centerline Miles:		(1,820,154/123,099,224) = 1.48%</a:t>
            </a:r>
          </a:p>
          <a:p>
            <a:r>
              <a:rPr lang="en-US" b="1" dirty="0"/>
              <a:t>Share of T&amp;E Services:		(44,483.050/5,643,204.900) = 0.79%</a:t>
            </a:r>
          </a:p>
          <a:p>
            <a:r>
              <a:rPr lang="en-US" b="1" dirty="0"/>
              <a:t>Share of Base:			($650,821/$56,538,360.24) = 1.15%</a:t>
            </a:r>
          </a:p>
          <a:p>
            <a:pPr marL="0" indent="0">
              <a:buNone/>
            </a:pPr>
            <a:endParaRPr lang="en-US" b="1" dirty="0"/>
          </a:p>
        </p:txBody>
      </p:sp>
      <p:sp>
        <p:nvSpPr>
          <p:cNvPr id="14" name="Rectangle 13">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29035887"/>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F0502020204030204"/>
              <a:ea typeface="+mn-ea"/>
              <a:cs typeface="+mn-cs"/>
            </a:endParaRPr>
          </a:p>
        </p:txBody>
      </p:sp>
      <p:pic>
        <p:nvPicPr>
          <p:cNvPr id="5" name="Content Placeholder 4">
            <a:extLst>
              <a:ext uri="{FF2B5EF4-FFF2-40B4-BE49-F238E27FC236}">
                <a16:creationId xmlns:a16="http://schemas.microsoft.com/office/drawing/2014/main" id="{D5384606-AB14-4065-878B-0DF1FDF53B8E}"/>
              </a:ext>
            </a:extLst>
          </p:cNvPr>
          <p:cNvPicPr>
            <a:picLocks noChangeAspect="1"/>
          </p:cNvPicPr>
          <p:nvPr/>
        </p:nvPicPr>
        <p:blipFill rotWithShape="1">
          <a:blip r:embed="rId2" cstate="screen">
            <a:alphaModFix amt="35000"/>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7E5B3AD0-42E0-4F43-A3AB-1FDB9292199A}"/>
              </a:ext>
            </a:extLst>
          </p:cNvPr>
          <p:cNvSpPr>
            <a:spLocks noGrp="1"/>
          </p:cNvSpPr>
          <p:nvPr>
            <p:ph type="title"/>
          </p:nvPr>
        </p:nvSpPr>
        <p:spPr>
          <a:xfrm>
            <a:off x="1097280" y="286603"/>
            <a:ext cx="10058400" cy="1450757"/>
          </a:xfrm>
        </p:spPr>
        <p:txBody>
          <a:bodyPr>
            <a:normAutofit/>
          </a:bodyPr>
          <a:lstStyle/>
          <a:p>
            <a:pPr algn="ctr"/>
            <a:r>
              <a:rPr lang="en-US" dirty="0"/>
              <a:t>Calculating Alachua County’s Share under New Formula</a:t>
            </a:r>
          </a:p>
        </p:txBody>
      </p:sp>
      <p:cxnSp>
        <p:nvCxnSpPr>
          <p:cNvPr id="14" name="Straight Connector 13">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91074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63FC0B12-47E3-42F7-AB3E-22E9F3E4FF62}"/>
              </a:ext>
            </a:extLst>
          </p:cNvPr>
          <p:cNvSpPr>
            <a:spLocks noGrp="1"/>
          </p:cNvSpPr>
          <p:nvPr>
            <p:ph idx="1"/>
          </p:nvPr>
        </p:nvSpPr>
        <p:spPr>
          <a:xfrm>
            <a:off x="417249" y="2108201"/>
            <a:ext cx="11283519" cy="4463189"/>
          </a:xfrm>
        </p:spPr>
        <p:txBody>
          <a:bodyPr>
            <a:normAutofit/>
          </a:bodyPr>
          <a:lstStyle/>
          <a:p>
            <a:r>
              <a:rPr lang="en-US" b="1" dirty="0"/>
              <a:t>With statewide shares calculated for each county and weights assigned to each variable, it then becomes possible to calculate each county’s share of the total amount appropriated for the T&amp;E Grant (allocation factor) under the new formula. Taking Alachua County as an example again:</a:t>
            </a:r>
          </a:p>
          <a:p>
            <a:r>
              <a:rPr lang="en-US" b="1" dirty="0"/>
              <a:t>Proposed Variable:	      Year 1		      Year 2	                      Year 3</a:t>
            </a:r>
          </a:p>
          <a:p>
            <a:r>
              <a:rPr lang="en-US" dirty="0"/>
              <a:t>Share of TD Population: 	(1.27%*2.5%)		(1.27%*5%)		(1.27%*5%)</a:t>
            </a:r>
          </a:p>
          <a:p>
            <a:r>
              <a:rPr lang="en-US" dirty="0"/>
              <a:t>Share of CLM:		+(1.48%*2.5%)		+(1.48%*5%)		+(1.48%*5%)</a:t>
            </a:r>
          </a:p>
          <a:p>
            <a:r>
              <a:rPr lang="en-US" dirty="0"/>
              <a:t>Share of T&amp;E Services:	+(0.79%*15%)		+(0.79%*30%)		+(0.79%*30%)</a:t>
            </a:r>
          </a:p>
          <a:p>
            <a:r>
              <a:rPr lang="en-US" dirty="0"/>
              <a:t>Share of Base:		</a:t>
            </a:r>
            <a:r>
              <a:rPr lang="en-US" u="heavy" dirty="0"/>
              <a:t>+(1.15%*80%)		+(1.15%*60%)		+(1.15%*60%)</a:t>
            </a:r>
          </a:p>
          <a:p>
            <a:r>
              <a:rPr lang="en-US" dirty="0"/>
              <a:t>Allocation Factor		=1.11%			=1.06%			=1.06%</a:t>
            </a:r>
          </a:p>
        </p:txBody>
      </p:sp>
      <p:sp>
        <p:nvSpPr>
          <p:cNvPr id="16" name="Rectangle 15">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48647662"/>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F0502020204030204"/>
              <a:ea typeface="+mn-ea"/>
              <a:cs typeface="+mn-cs"/>
            </a:endParaRPr>
          </a:p>
        </p:txBody>
      </p:sp>
      <p:pic>
        <p:nvPicPr>
          <p:cNvPr id="5" name="Content Placeholder 4">
            <a:extLst>
              <a:ext uri="{FF2B5EF4-FFF2-40B4-BE49-F238E27FC236}">
                <a16:creationId xmlns:a16="http://schemas.microsoft.com/office/drawing/2014/main" id="{D5384606-AB14-4065-878B-0DF1FDF53B8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11"/>
            <a:ext cx="12191980" cy="6857988"/>
          </a:xfrm>
          <a:prstGeom prst="rect">
            <a:avLst/>
          </a:prstGeom>
        </p:spPr>
      </p:pic>
      <p:sp>
        <p:nvSpPr>
          <p:cNvPr id="2" name="Title 1">
            <a:extLst>
              <a:ext uri="{FF2B5EF4-FFF2-40B4-BE49-F238E27FC236}">
                <a16:creationId xmlns:a16="http://schemas.microsoft.com/office/drawing/2014/main" id="{7E5B3AD0-42E0-4F43-A3AB-1FDB9292199A}"/>
              </a:ext>
            </a:extLst>
          </p:cNvPr>
          <p:cNvSpPr>
            <a:spLocks noGrp="1"/>
          </p:cNvSpPr>
          <p:nvPr>
            <p:ph type="title"/>
          </p:nvPr>
        </p:nvSpPr>
        <p:spPr>
          <a:xfrm>
            <a:off x="1097280" y="286603"/>
            <a:ext cx="10058400" cy="1450757"/>
          </a:xfrm>
        </p:spPr>
        <p:txBody>
          <a:bodyPr>
            <a:normAutofit/>
          </a:bodyPr>
          <a:lstStyle/>
          <a:p>
            <a:pPr algn="ctr"/>
            <a:r>
              <a:rPr lang="en-US" dirty="0"/>
              <a:t>Allocation Amounts for Alachua County Under Each Model</a:t>
            </a:r>
          </a:p>
        </p:txBody>
      </p:sp>
      <p:cxnSp>
        <p:nvCxnSpPr>
          <p:cNvPr id="14" name="Straight Connector 13">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91074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63FC0B12-47E3-42F7-AB3E-22E9F3E4FF62}"/>
              </a:ext>
            </a:extLst>
          </p:cNvPr>
          <p:cNvSpPr>
            <a:spLocks noGrp="1"/>
          </p:cNvSpPr>
          <p:nvPr>
            <p:ph idx="1"/>
          </p:nvPr>
        </p:nvSpPr>
        <p:spPr>
          <a:xfrm>
            <a:off x="1097280" y="2108201"/>
            <a:ext cx="10058400" cy="4119208"/>
          </a:xfrm>
        </p:spPr>
        <p:txBody>
          <a:bodyPr>
            <a:normAutofit/>
          </a:bodyPr>
          <a:lstStyle/>
          <a:p>
            <a:r>
              <a:rPr lang="en-US" dirty="0"/>
              <a:t>Finally, after calculating the allocation factor under each year’s model, it becomes possible to determine the allocation amount for each county. Using Alachua County as the example:  </a:t>
            </a:r>
          </a:p>
          <a:p>
            <a:endParaRPr lang="en-US" dirty="0"/>
          </a:p>
          <a:p>
            <a:endParaRPr lang="en-US" dirty="0"/>
          </a:p>
          <a:p>
            <a:endParaRPr lang="en-US" dirty="0"/>
          </a:p>
          <a:p>
            <a:pPr marL="0" indent="0">
              <a:buNone/>
            </a:pPr>
            <a:endParaRPr lang="en-US" sz="6000" dirty="0"/>
          </a:p>
          <a:p>
            <a:r>
              <a:rPr lang="en-US" i="1" dirty="0"/>
              <a:t>*Years 1, 2, and 3 assume total funding equal to current year appropriation.</a:t>
            </a:r>
          </a:p>
        </p:txBody>
      </p:sp>
      <p:sp>
        <p:nvSpPr>
          <p:cNvPr id="16" name="Rectangle 15">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6" name="Table 6">
            <a:extLst>
              <a:ext uri="{FF2B5EF4-FFF2-40B4-BE49-F238E27FC236}">
                <a16:creationId xmlns:a16="http://schemas.microsoft.com/office/drawing/2014/main" id="{9DDA9D37-00F4-4A74-9D0A-542985F69BFC}"/>
              </a:ext>
            </a:extLst>
          </p:cNvPr>
          <p:cNvGraphicFramePr>
            <a:graphicFrameLocks noGrp="1"/>
          </p:cNvGraphicFramePr>
          <p:nvPr>
            <p:extLst>
              <p:ext uri="{D42A27DB-BD31-4B8C-83A1-F6EECF244321}">
                <p14:modId xmlns:p14="http://schemas.microsoft.com/office/powerpoint/2010/main" val="1864183491"/>
              </p:ext>
            </p:extLst>
          </p:nvPr>
        </p:nvGraphicFramePr>
        <p:xfrm>
          <a:off x="752236" y="2986916"/>
          <a:ext cx="10342484" cy="2494280"/>
        </p:xfrm>
        <a:graphic>
          <a:graphicData uri="http://schemas.openxmlformats.org/drawingml/2006/table">
            <a:tbl>
              <a:tblPr firstRow="1" bandRow="1">
                <a:tableStyleId>{BDBED569-4797-4DF1-A0F4-6AAB3CD982D8}</a:tableStyleId>
              </a:tblPr>
              <a:tblGrid>
                <a:gridCol w="1671961">
                  <a:extLst>
                    <a:ext uri="{9D8B030D-6E8A-4147-A177-3AD203B41FA5}">
                      <a16:colId xmlns:a16="http://schemas.microsoft.com/office/drawing/2014/main" val="956494803"/>
                    </a:ext>
                  </a:extLst>
                </a:gridCol>
                <a:gridCol w="1515121">
                  <a:extLst>
                    <a:ext uri="{9D8B030D-6E8A-4147-A177-3AD203B41FA5}">
                      <a16:colId xmlns:a16="http://schemas.microsoft.com/office/drawing/2014/main" val="365850907"/>
                    </a:ext>
                  </a:extLst>
                </a:gridCol>
                <a:gridCol w="1535837">
                  <a:extLst>
                    <a:ext uri="{9D8B030D-6E8A-4147-A177-3AD203B41FA5}">
                      <a16:colId xmlns:a16="http://schemas.microsoft.com/office/drawing/2014/main" val="2918605205"/>
                    </a:ext>
                  </a:extLst>
                </a:gridCol>
                <a:gridCol w="1526959">
                  <a:extLst>
                    <a:ext uri="{9D8B030D-6E8A-4147-A177-3AD203B41FA5}">
                      <a16:colId xmlns:a16="http://schemas.microsoft.com/office/drawing/2014/main" val="3675146113"/>
                    </a:ext>
                  </a:extLst>
                </a:gridCol>
                <a:gridCol w="2343922">
                  <a:extLst>
                    <a:ext uri="{9D8B030D-6E8A-4147-A177-3AD203B41FA5}">
                      <a16:colId xmlns:a16="http://schemas.microsoft.com/office/drawing/2014/main" val="3610914404"/>
                    </a:ext>
                  </a:extLst>
                </a:gridCol>
                <a:gridCol w="1748684">
                  <a:extLst>
                    <a:ext uri="{9D8B030D-6E8A-4147-A177-3AD203B41FA5}">
                      <a16:colId xmlns:a16="http://schemas.microsoft.com/office/drawing/2014/main" val="4281673389"/>
                    </a:ext>
                  </a:extLst>
                </a:gridCol>
              </a:tblGrid>
              <a:tr h="370840">
                <a:tc>
                  <a:txBody>
                    <a:bodyPr/>
                    <a:lstStyle/>
                    <a:p>
                      <a:pPr algn="l"/>
                      <a:r>
                        <a:rPr lang="en-US" b="1" dirty="0"/>
                        <a:t>Proposed Variable</a:t>
                      </a:r>
                    </a:p>
                  </a:txBody>
                  <a:tcPr/>
                </a:tc>
                <a:tc>
                  <a:txBody>
                    <a:bodyPr/>
                    <a:lstStyle/>
                    <a:p>
                      <a:pPr algn="ctr"/>
                      <a:r>
                        <a:rPr lang="en-US" b="1" dirty="0"/>
                        <a:t>Year 1</a:t>
                      </a:r>
                    </a:p>
                  </a:txBody>
                  <a:tcPr/>
                </a:tc>
                <a:tc>
                  <a:txBody>
                    <a:bodyPr/>
                    <a:lstStyle/>
                    <a:p>
                      <a:pPr algn="ctr"/>
                      <a:r>
                        <a:rPr lang="en-US" b="1" dirty="0"/>
                        <a:t>Year 2</a:t>
                      </a:r>
                    </a:p>
                    <a:p>
                      <a:pPr algn="ctr"/>
                      <a:r>
                        <a:rPr lang="en-US" b="1" i="1" dirty="0"/>
                        <a:t>Projected</a:t>
                      </a:r>
                    </a:p>
                  </a:txBody>
                  <a:tcPr/>
                </a:tc>
                <a:tc>
                  <a:txBody>
                    <a:bodyPr/>
                    <a:lstStyle/>
                    <a:p>
                      <a:pPr algn="ctr"/>
                      <a:r>
                        <a:rPr lang="en-US" b="1" dirty="0"/>
                        <a:t>Year 3</a:t>
                      </a:r>
                    </a:p>
                    <a:p>
                      <a:pPr algn="ctr"/>
                      <a:r>
                        <a:rPr lang="en-US" b="1" i="1" dirty="0"/>
                        <a:t>Projected</a:t>
                      </a:r>
                    </a:p>
                  </a:txBody>
                  <a:tcPr/>
                </a:tc>
                <a:tc>
                  <a:txBody>
                    <a:bodyPr/>
                    <a:lstStyle/>
                    <a:p>
                      <a:pPr algn="ctr"/>
                      <a:r>
                        <a:rPr lang="en-US" b="1" dirty="0"/>
                        <a:t>FY2019-20</a:t>
                      </a:r>
                    </a:p>
                    <a:p>
                      <a:pPr algn="ctr"/>
                      <a:r>
                        <a:rPr lang="en-US" b="1" dirty="0"/>
                        <a:t>(Pre-”Hold Harmless”)</a:t>
                      </a:r>
                    </a:p>
                  </a:txBody>
                  <a:tcPr/>
                </a:tc>
                <a:tc>
                  <a:txBody>
                    <a:bodyPr/>
                    <a:lstStyle/>
                    <a:p>
                      <a:pPr algn="ctr"/>
                      <a:r>
                        <a:rPr lang="en-US" b="1" dirty="0"/>
                        <a:t>FY2018-19</a:t>
                      </a:r>
                    </a:p>
                  </a:txBody>
                  <a:tcPr/>
                </a:tc>
                <a:extLst>
                  <a:ext uri="{0D108BD9-81ED-4DB2-BD59-A6C34878D82A}">
                    <a16:rowId xmlns:a16="http://schemas.microsoft.com/office/drawing/2014/main" val="4271628136"/>
                  </a:ext>
                </a:extLst>
              </a:tr>
              <a:tr h="370840">
                <a:tc>
                  <a:txBody>
                    <a:bodyPr/>
                    <a:lstStyle/>
                    <a:p>
                      <a:pPr algn="l"/>
                      <a:r>
                        <a:rPr lang="en-US" dirty="0"/>
                        <a:t>TD Population</a:t>
                      </a:r>
                    </a:p>
                  </a:txBody>
                  <a:tcPr/>
                </a:tc>
                <a:tc>
                  <a:txBody>
                    <a:bodyPr/>
                    <a:lstStyle/>
                    <a:p>
                      <a:pPr algn="ctr"/>
                      <a:r>
                        <a:rPr lang="en-US" dirty="0"/>
                        <a:t>$17,959.02</a:t>
                      </a:r>
                    </a:p>
                  </a:txBody>
                  <a:tcPr/>
                </a:tc>
                <a:tc>
                  <a:txBody>
                    <a:bodyPr/>
                    <a:lstStyle/>
                    <a:p>
                      <a:pPr algn="ctr"/>
                      <a:r>
                        <a:rPr lang="en-US" dirty="0"/>
                        <a:t>$35,918.03</a:t>
                      </a:r>
                    </a:p>
                  </a:txBody>
                  <a:tcPr/>
                </a:tc>
                <a:tc>
                  <a:txBody>
                    <a:bodyPr/>
                    <a:lstStyle/>
                    <a:p>
                      <a:pPr algn="ctr"/>
                      <a:r>
                        <a:rPr lang="en-US" dirty="0"/>
                        <a:t>$35,918.03</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701837200"/>
                  </a:ext>
                </a:extLst>
              </a:tr>
              <a:tr h="370840">
                <a:tc>
                  <a:txBody>
                    <a:bodyPr/>
                    <a:lstStyle/>
                    <a:p>
                      <a:pPr algn="l"/>
                      <a:r>
                        <a:rPr lang="en-US" dirty="0"/>
                        <a:t>CLM</a:t>
                      </a:r>
                    </a:p>
                  </a:txBody>
                  <a:tcPr/>
                </a:tc>
                <a:tc>
                  <a:txBody>
                    <a:bodyPr/>
                    <a:lstStyle/>
                    <a:p>
                      <a:pPr algn="ctr"/>
                      <a:r>
                        <a:rPr lang="en-US" dirty="0"/>
                        <a:t>$20,965.33</a:t>
                      </a:r>
                    </a:p>
                  </a:txBody>
                  <a:tcPr/>
                </a:tc>
                <a:tc>
                  <a:txBody>
                    <a:bodyPr/>
                    <a:lstStyle/>
                    <a:p>
                      <a:pPr algn="ctr"/>
                      <a:r>
                        <a:rPr lang="en-US" dirty="0"/>
                        <a:t>$41,930.66</a:t>
                      </a:r>
                    </a:p>
                  </a:txBody>
                  <a:tcPr/>
                </a:tc>
                <a:tc>
                  <a:txBody>
                    <a:bodyPr/>
                    <a:lstStyle/>
                    <a:p>
                      <a:pPr algn="ctr"/>
                      <a:r>
                        <a:rPr lang="en-US" dirty="0"/>
                        <a:t>$41,930.66</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193792188"/>
                  </a:ext>
                </a:extLst>
              </a:tr>
              <a:tr h="370840">
                <a:tc>
                  <a:txBody>
                    <a:bodyPr/>
                    <a:lstStyle/>
                    <a:p>
                      <a:pPr algn="l"/>
                      <a:r>
                        <a:rPr lang="en-US" dirty="0"/>
                        <a:t>T&amp;E Services</a:t>
                      </a:r>
                    </a:p>
                  </a:txBody>
                  <a:tcPr/>
                </a:tc>
                <a:tc>
                  <a:txBody>
                    <a:bodyPr/>
                    <a:lstStyle/>
                    <a:p>
                      <a:pPr algn="ctr"/>
                      <a:r>
                        <a:rPr lang="en-US" dirty="0"/>
                        <a:t>$67,060.83</a:t>
                      </a:r>
                    </a:p>
                  </a:txBody>
                  <a:tcPr/>
                </a:tc>
                <a:tc>
                  <a:txBody>
                    <a:bodyPr/>
                    <a:lstStyle/>
                    <a:p>
                      <a:pPr algn="ctr"/>
                      <a:r>
                        <a:rPr lang="en-US" dirty="0"/>
                        <a:t>$134,121.66</a:t>
                      </a:r>
                    </a:p>
                  </a:txBody>
                  <a:tcPr/>
                </a:tc>
                <a:tc>
                  <a:txBody>
                    <a:bodyPr/>
                    <a:lstStyle/>
                    <a:p>
                      <a:pPr algn="ctr"/>
                      <a:r>
                        <a:rPr lang="en-US" dirty="0"/>
                        <a:t>$134,121.66</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701205058"/>
                  </a:ext>
                </a:extLst>
              </a:tr>
              <a:tr h="370840">
                <a:tc>
                  <a:txBody>
                    <a:bodyPr/>
                    <a:lstStyle/>
                    <a:p>
                      <a:pPr algn="l"/>
                      <a:r>
                        <a:rPr lang="en-US" dirty="0"/>
                        <a:t>Base</a:t>
                      </a:r>
                    </a:p>
                  </a:txBody>
                  <a:tcPr/>
                </a:tc>
                <a:tc>
                  <a:txBody>
                    <a:bodyPr/>
                    <a:lstStyle/>
                    <a:p>
                      <a:pPr algn="ctr"/>
                      <a:r>
                        <a:rPr lang="en-US" dirty="0"/>
                        <a:t>$522,296.68</a:t>
                      </a:r>
                    </a:p>
                  </a:txBody>
                  <a:tcPr/>
                </a:tc>
                <a:tc>
                  <a:txBody>
                    <a:bodyPr/>
                    <a:lstStyle/>
                    <a:p>
                      <a:pPr algn="ctr"/>
                      <a:r>
                        <a:rPr lang="en-US" dirty="0"/>
                        <a:t>$391,722.51</a:t>
                      </a:r>
                    </a:p>
                  </a:txBody>
                  <a:tcPr/>
                </a:tc>
                <a:tc>
                  <a:txBody>
                    <a:bodyPr/>
                    <a:lstStyle/>
                    <a:p>
                      <a:pPr algn="ctr"/>
                      <a:r>
                        <a:rPr lang="en-US"/>
                        <a:t>$391,722.51</a:t>
                      </a: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380224770"/>
                  </a:ext>
                </a:extLst>
              </a:tr>
              <a:tr h="370840">
                <a:tc>
                  <a:txBody>
                    <a:bodyPr/>
                    <a:lstStyle/>
                    <a:p>
                      <a:pPr algn="l"/>
                      <a:r>
                        <a:rPr lang="en-US" b="1" dirty="0"/>
                        <a:t>Total Allocation</a:t>
                      </a:r>
                    </a:p>
                  </a:txBody>
                  <a:tcPr/>
                </a:tc>
                <a:tc>
                  <a:txBody>
                    <a:bodyPr/>
                    <a:lstStyle/>
                    <a:p>
                      <a:pPr algn="ctr"/>
                      <a:r>
                        <a:rPr lang="en-US" b="1" dirty="0"/>
                        <a:t>$628,281.86</a:t>
                      </a:r>
                    </a:p>
                  </a:txBody>
                  <a:tcPr/>
                </a:tc>
                <a:tc>
                  <a:txBody>
                    <a:bodyPr/>
                    <a:lstStyle/>
                    <a:p>
                      <a:pPr algn="ctr"/>
                      <a:r>
                        <a:rPr lang="en-US" b="1" dirty="0"/>
                        <a:t>$603,692.87</a:t>
                      </a:r>
                    </a:p>
                  </a:txBody>
                  <a:tcPr/>
                </a:tc>
                <a:tc>
                  <a:txBody>
                    <a:bodyPr/>
                    <a:lstStyle/>
                    <a:p>
                      <a:pPr algn="ctr"/>
                      <a:r>
                        <a:rPr lang="en-US" b="1" dirty="0"/>
                        <a:t>$603,692.87</a:t>
                      </a:r>
                    </a:p>
                  </a:txBody>
                  <a:tcPr/>
                </a:tc>
                <a:tc>
                  <a:txBody>
                    <a:bodyPr/>
                    <a:lstStyle/>
                    <a:p>
                      <a:pPr algn="ctr"/>
                      <a:r>
                        <a:rPr lang="en-US" b="1" dirty="0"/>
                        <a:t>$650,820.54</a:t>
                      </a:r>
                    </a:p>
                  </a:txBody>
                  <a:tcPr/>
                </a:tc>
                <a:tc>
                  <a:txBody>
                    <a:bodyPr/>
                    <a:lstStyle/>
                    <a:p>
                      <a:pPr algn="ctr"/>
                      <a:r>
                        <a:rPr lang="en-US" b="1" dirty="0"/>
                        <a:t>$605,854.51</a:t>
                      </a:r>
                    </a:p>
                  </a:txBody>
                  <a:tcPr/>
                </a:tc>
                <a:extLst>
                  <a:ext uri="{0D108BD9-81ED-4DB2-BD59-A6C34878D82A}">
                    <a16:rowId xmlns:a16="http://schemas.microsoft.com/office/drawing/2014/main" val="2540463095"/>
                  </a:ext>
                </a:extLst>
              </a:tr>
            </a:tbl>
          </a:graphicData>
        </a:graphic>
      </p:graphicFrame>
    </p:spTree>
    <p:extLst>
      <p:ext uri="{BB962C8B-B14F-4D97-AF65-F5344CB8AC3E}">
        <p14:creationId xmlns:p14="http://schemas.microsoft.com/office/powerpoint/2010/main" val="3226139000"/>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F0502020204030204"/>
              <a:ea typeface="+mn-ea"/>
              <a:cs typeface="+mn-cs"/>
            </a:endParaRPr>
          </a:p>
        </p:txBody>
      </p:sp>
      <p:pic>
        <p:nvPicPr>
          <p:cNvPr id="5" name="Content Placeholder 4">
            <a:extLst>
              <a:ext uri="{FF2B5EF4-FFF2-40B4-BE49-F238E27FC236}">
                <a16:creationId xmlns:a16="http://schemas.microsoft.com/office/drawing/2014/main" id="{D5384606-AB14-4065-878B-0DF1FDF53B8E}"/>
              </a:ext>
            </a:extLst>
          </p:cNvPr>
          <p:cNvPicPr>
            <a:picLocks noChangeAspect="1"/>
          </p:cNvPicPr>
          <p:nvPr/>
        </p:nvPicPr>
        <p:blipFill rotWithShape="1">
          <a:blip r:embed="rId2" cstate="screen">
            <a:alphaModFix amt="35000"/>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7E5B3AD0-42E0-4F43-A3AB-1FDB9292199A}"/>
              </a:ext>
            </a:extLst>
          </p:cNvPr>
          <p:cNvSpPr>
            <a:spLocks noGrp="1"/>
          </p:cNvSpPr>
          <p:nvPr>
            <p:ph type="title"/>
          </p:nvPr>
        </p:nvSpPr>
        <p:spPr>
          <a:xfrm>
            <a:off x="1097280" y="286603"/>
            <a:ext cx="10058400" cy="1450757"/>
          </a:xfrm>
        </p:spPr>
        <p:txBody>
          <a:bodyPr>
            <a:normAutofit/>
          </a:bodyPr>
          <a:lstStyle/>
          <a:p>
            <a:pPr algn="ctr"/>
            <a:r>
              <a:rPr lang="en-US" dirty="0"/>
              <a:t>Additional Recommendations</a:t>
            </a:r>
          </a:p>
        </p:txBody>
      </p:sp>
      <p:cxnSp>
        <p:nvCxnSpPr>
          <p:cNvPr id="14" name="Straight Connector 13">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91074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63FC0B12-47E3-42F7-AB3E-22E9F3E4FF62}"/>
              </a:ext>
            </a:extLst>
          </p:cNvPr>
          <p:cNvSpPr>
            <a:spLocks noGrp="1"/>
          </p:cNvSpPr>
          <p:nvPr>
            <p:ph idx="1"/>
          </p:nvPr>
        </p:nvSpPr>
        <p:spPr>
          <a:xfrm>
            <a:off x="417249" y="2108201"/>
            <a:ext cx="11283519" cy="4463189"/>
          </a:xfrm>
        </p:spPr>
        <p:txBody>
          <a:bodyPr>
            <a:normAutofit/>
          </a:bodyPr>
          <a:lstStyle/>
          <a:p>
            <a:r>
              <a:rPr lang="en-US" b="1" dirty="0"/>
              <a:t>RECOMMENDATION 4 – When developing rule language, CTD should allow for flexibility in determining the year of data used in each variable in case of a state of emergency that would adversely impact allocations. For example, CTD could use 2018-19 invoice data to allocate funding for performance in response to the impact on COVID 19 in Fiscal Years 2019-20 and 2020-21.</a:t>
            </a:r>
          </a:p>
          <a:p>
            <a:r>
              <a:rPr lang="en-US" b="1" dirty="0"/>
              <a:t>RECOMMENDATION 5 –In addition to implementing a new formula that prioritizes performance, CTD should examine its policies and procedures pertaining to the reimbursement of grant funds to ensure they align with the intent of the new methodology </a:t>
            </a:r>
          </a:p>
        </p:txBody>
      </p:sp>
      <p:sp>
        <p:nvSpPr>
          <p:cNvPr id="16" name="Rectangle 15">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611702"/>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9BF945E-EA2D-4EF3-AA31-9CDE692ED4C6}"/>
              </a:ext>
            </a:extLst>
          </p:cNvPr>
          <p:cNvSpPr>
            <a:spLocks noGrp="1"/>
          </p:cNvSpPr>
          <p:nvPr>
            <p:ph type="title"/>
          </p:nvPr>
        </p:nvSpPr>
        <p:spPr>
          <a:xfrm>
            <a:off x="228601" y="640080"/>
            <a:ext cx="4406478" cy="2850319"/>
          </a:xfrm>
        </p:spPr>
        <p:txBody>
          <a:bodyPr vert="horz" lIns="91440" tIns="45720" rIns="91440" bIns="45720" rtlCol="0" anchor="b">
            <a:normAutofit/>
          </a:bodyPr>
          <a:lstStyle/>
          <a:p>
            <a:r>
              <a:rPr lang="en-US" sz="5400" dirty="0">
                <a:solidFill>
                  <a:srgbClr val="FFFFFF"/>
                </a:solidFill>
              </a:rPr>
              <a:t>For More Information</a:t>
            </a:r>
          </a:p>
        </p:txBody>
      </p:sp>
      <p:cxnSp>
        <p:nvCxnSpPr>
          <p:cNvPr id="15" name="Straight Connector 14">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2797"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object, light&#10;&#10;Description automatically generated">
            <a:extLst>
              <a:ext uri="{FF2B5EF4-FFF2-40B4-BE49-F238E27FC236}">
                <a16:creationId xmlns:a16="http://schemas.microsoft.com/office/drawing/2014/main" id="{75FE3DC2-FF34-4B65-8E61-F87D7AF4326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4635095" y="10"/>
            <a:ext cx="7556889" cy="6857990"/>
          </a:xfrm>
          <a:prstGeom prst="rect">
            <a:avLst/>
          </a:prstGeom>
        </p:spPr>
      </p:pic>
      <p:sp>
        <p:nvSpPr>
          <p:cNvPr id="10" name="Subtitle 2">
            <a:extLst>
              <a:ext uri="{FF2B5EF4-FFF2-40B4-BE49-F238E27FC236}">
                <a16:creationId xmlns:a16="http://schemas.microsoft.com/office/drawing/2014/main" id="{21F41D78-4B28-40C1-8E52-49FEE898E845}"/>
              </a:ext>
            </a:extLst>
          </p:cNvPr>
          <p:cNvSpPr txBox="1">
            <a:spLocks/>
          </p:cNvSpPr>
          <p:nvPr/>
        </p:nvSpPr>
        <p:spPr>
          <a:xfrm>
            <a:off x="-6220" y="3870670"/>
            <a:ext cx="4844550" cy="1793277"/>
          </a:xfrm>
          <a:prstGeom prst="rect">
            <a:avLst/>
          </a:prstGeom>
        </p:spPr>
        <p:txBody>
          <a:bodyPr>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110000"/>
              </a:lnSpc>
              <a:spcBef>
                <a:spcPts val="1200"/>
              </a:spcBef>
              <a:spcAft>
                <a:spcPts val="200"/>
              </a:spcAft>
              <a:buClr>
                <a:srgbClr val="EC7016"/>
              </a:buClr>
              <a:buSzPct val="100000"/>
              <a:buFont typeface="Calibri" panose="020F0502020204030204" pitchFamily="34" charset="0"/>
              <a:buChar char=" "/>
              <a:tabLst/>
              <a:defRPr/>
            </a:pPr>
            <a:r>
              <a:rPr lang="en-US" sz="2000" dirty="0">
                <a:solidFill>
                  <a:prstClr val="white">
                    <a:lumMod val="75000"/>
                    <a:lumOff val="25000"/>
                  </a:prstClr>
                </a:solidFill>
                <a:latin typeface="Franklin Gothic Book" panose="020F0502020204030204"/>
              </a:rPr>
              <a:t>The full report and all information related to the study can be accessed at</a:t>
            </a:r>
            <a:r>
              <a:rPr kumimoji="0" lang="en-US" sz="2000" b="0" i="0" u="none" strike="noStrike" kern="1200" cap="none" spc="0" normalizeH="0" baseline="0" noProof="0" dirty="0">
                <a:ln>
                  <a:noFill/>
                </a:ln>
                <a:solidFill>
                  <a:prstClr val="white">
                    <a:lumMod val="75000"/>
                    <a:lumOff val="25000"/>
                  </a:prstClr>
                </a:solidFill>
                <a:effectLst/>
                <a:uLnTx/>
                <a:uFillTx/>
                <a:latin typeface="Franklin Gothic Book" panose="020F0502020204030204"/>
                <a:ea typeface="+mn-ea"/>
                <a:cs typeface="+mn-cs"/>
              </a:rPr>
              <a:t>: </a:t>
            </a:r>
            <a:r>
              <a:rPr kumimoji="0" lang="en-US" sz="2000" b="0" i="0" u="none" strike="noStrike" kern="1200" cap="none" spc="0" normalizeH="0" baseline="0" noProof="0" dirty="0">
                <a:ln>
                  <a:noFill/>
                </a:ln>
                <a:solidFill>
                  <a:prstClr val="white">
                    <a:lumMod val="75000"/>
                    <a:lumOff val="25000"/>
                  </a:prstClr>
                </a:solidFill>
                <a:effectLst/>
                <a:uLnTx/>
                <a:uFillTx/>
                <a:latin typeface="Franklin Gothic Book" panose="020F0502020204030204"/>
                <a:ea typeface="+mn-ea"/>
                <a:cs typeface="+mn-cs"/>
                <a:hlinkClick r:id="rId3"/>
              </a:rPr>
              <a:t>https://ctdallocationstudy.com/</a:t>
            </a:r>
            <a:endParaRPr kumimoji="0" lang="en-US" sz="2000" b="0" i="0" u="none" strike="noStrike" kern="1200" cap="none" spc="0" normalizeH="0" baseline="0" noProof="0" dirty="0">
              <a:ln>
                <a:noFill/>
              </a:ln>
              <a:solidFill>
                <a:prstClr val="white">
                  <a:lumMod val="75000"/>
                  <a:lumOff val="25000"/>
                </a:prstClr>
              </a:solidFill>
              <a:effectLst/>
              <a:uLnTx/>
              <a:uFillTx/>
              <a:latin typeface="Franklin Gothic Book" panose="020F0502020204030204"/>
              <a:ea typeface="+mn-ea"/>
              <a:cs typeface="+mn-cs"/>
            </a:endParaRPr>
          </a:p>
        </p:txBody>
      </p:sp>
    </p:spTree>
    <p:extLst>
      <p:ext uri="{BB962C8B-B14F-4D97-AF65-F5344CB8AC3E}">
        <p14:creationId xmlns:p14="http://schemas.microsoft.com/office/powerpoint/2010/main" val="504430582"/>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C2D2472-EA04-4FE3-8CEF-97D3851FA19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23488" y="10"/>
            <a:ext cx="8668512" cy="6857990"/>
          </a:xfrm>
          <a:prstGeom prst="rect">
            <a:avLst/>
          </a:prstGeom>
        </p:spPr>
      </p:pic>
      <p:sp>
        <p:nvSpPr>
          <p:cNvPr id="34" name="Rectangle 3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1540CAD-C31C-4AA1-9A1B-5FA0B9382116}"/>
              </a:ext>
            </a:extLst>
          </p:cNvPr>
          <p:cNvSpPr>
            <a:spLocks noGrp="1"/>
          </p:cNvSpPr>
          <p:nvPr>
            <p:ph type="ctrTitle"/>
          </p:nvPr>
        </p:nvSpPr>
        <p:spPr>
          <a:xfrm>
            <a:off x="477981" y="1122363"/>
            <a:ext cx="4023360" cy="3204134"/>
          </a:xfrm>
        </p:spPr>
        <p:txBody>
          <a:bodyPr anchor="b">
            <a:normAutofit/>
          </a:bodyPr>
          <a:lstStyle/>
          <a:p>
            <a:pPr algn="l"/>
            <a:r>
              <a:rPr lang="en-US" sz="4800" dirty="0"/>
              <a:t>Proposed Rule Language</a:t>
            </a:r>
          </a:p>
        </p:txBody>
      </p:sp>
      <p:sp>
        <p:nvSpPr>
          <p:cNvPr id="3" name="Subtitle 2">
            <a:extLst>
              <a:ext uri="{FF2B5EF4-FFF2-40B4-BE49-F238E27FC236}">
                <a16:creationId xmlns:a16="http://schemas.microsoft.com/office/drawing/2014/main" id="{FDC81D0A-1648-4196-B55A-A4146F0310FC}"/>
              </a:ext>
            </a:extLst>
          </p:cNvPr>
          <p:cNvSpPr>
            <a:spLocks noGrp="1"/>
          </p:cNvSpPr>
          <p:nvPr>
            <p:ph type="subTitle" idx="1"/>
          </p:nvPr>
        </p:nvSpPr>
        <p:spPr>
          <a:xfrm>
            <a:off x="477980" y="4872922"/>
            <a:ext cx="4023359" cy="1208141"/>
          </a:xfrm>
        </p:spPr>
        <p:txBody>
          <a:bodyPr>
            <a:normAutofit/>
          </a:bodyPr>
          <a:lstStyle/>
          <a:p>
            <a:pPr algn="l"/>
            <a:r>
              <a:rPr lang="en-US" sz="2000" dirty="0"/>
              <a:t>Rule 41-2.014 and 41-2.007, F.A.C.</a:t>
            </a:r>
          </a:p>
        </p:txBody>
      </p:sp>
      <p:sp>
        <p:nvSpPr>
          <p:cNvPr id="36" name="Rectangle 3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Rectangle 3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038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179FE72-D80E-4B8F-A849-BC29828A13B3}"/>
              </a:ext>
            </a:extLst>
          </p:cNvPr>
          <p:cNvSpPr>
            <a:spLocks noGrp="1"/>
          </p:cNvSpPr>
          <p:nvPr>
            <p:ph type="title"/>
          </p:nvPr>
        </p:nvSpPr>
        <p:spPr>
          <a:xfrm>
            <a:off x="643467" y="516835"/>
            <a:ext cx="3448259" cy="1666501"/>
          </a:xfrm>
        </p:spPr>
        <p:txBody>
          <a:bodyPr>
            <a:normAutofit/>
          </a:bodyPr>
          <a:lstStyle/>
          <a:p>
            <a:r>
              <a:rPr lang="en-US" sz="4000" dirty="0">
                <a:solidFill>
                  <a:srgbClr val="FFFFFF"/>
                </a:solidFill>
              </a:rPr>
              <a:t>Authority</a:t>
            </a:r>
          </a:p>
        </p:txBody>
      </p:sp>
      <p:cxnSp>
        <p:nvCxnSpPr>
          <p:cNvPr id="21" name="Straight Connector 20">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B6C88643-89DF-4BF5-AE00-D591F126573E}"/>
              </a:ext>
            </a:extLst>
          </p:cNvPr>
          <p:cNvSpPr>
            <a:spLocks noGrp="1"/>
          </p:cNvSpPr>
          <p:nvPr>
            <p:ph idx="1"/>
          </p:nvPr>
        </p:nvSpPr>
        <p:spPr>
          <a:xfrm>
            <a:off x="643467" y="2546224"/>
            <a:ext cx="3448259" cy="3342747"/>
          </a:xfrm>
        </p:spPr>
        <p:txBody>
          <a:bodyPr>
            <a:normAutofit/>
          </a:bodyPr>
          <a:lstStyle/>
          <a:p>
            <a:pPr>
              <a:lnSpc>
                <a:spcPct val="100000"/>
              </a:lnSpc>
            </a:pPr>
            <a:r>
              <a:rPr lang="en-US" sz="1800" dirty="0">
                <a:solidFill>
                  <a:srgbClr val="FFFFFF"/>
                </a:solidFill>
              </a:rPr>
              <a:t>Commission has statutory authority to develop rules to implement the Transportation Disadvantaged program (s. 427.013(10), F.S.).</a:t>
            </a:r>
          </a:p>
          <a:p>
            <a:pPr>
              <a:lnSpc>
                <a:spcPct val="100000"/>
              </a:lnSpc>
            </a:pPr>
            <a:r>
              <a:rPr lang="en-US" sz="1800" dirty="0">
                <a:solidFill>
                  <a:srgbClr val="FFFFFF"/>
                </a:solidFill>
              </a:rPr>
              <a:t>2020 Legislature appropriated $4.5 million in </a:t>
            </a:r>
            <a:r>
              <a:rPr lang="en-US" sz="1800">
                <a:solidFill>
                  <a:srgbClr val="FFFFFF"/>
                </a:solidFill>
              </a:rPr>
              <a:t>nonrecurring funding </a:t>
            </a:r>
            <a:r>
              <a:rPr lang="en-US" sz="1800" dirty="0">
                <a:solidFill>
                  <a:srgbClr val="FFFFFF"/>
                </a:solidFill>
              </a:rPr>
              <a:t>to keep allocations stable until new methodology is codified in rule in Fiscal Year 2020-2021.</a:t>
            </a:r>
          </a:p>
        </p:txBody>
      </p:sp>
      <p:pic>
        <p:nvPicPr>
          <p:cNvPr id="5" name="Content Placeholder 4">
            <a:extLst>
              <a:ext uri="{FF2B5EF4-FFF2-40B4-BE49-F238E27FC236}">
                <a16:creationId xmlns:a16="http://schemas.microsoft.com/office/drawing/2014/main" id="{3C0E2AE3-4E93-4AC4-8C6B-5920C6CAAC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73" r="952" b="3"/>
          <a:stretch/>
        </p:blipFill>
        <p:spPr>
          <a:xfrm>
            <a:off x="4654296" y="10"/>
            <a:ext cx="7537703" cy="6857990"/>
          </a:xfrm>
          <a:prstGeom prst="rect">
            <a:avLst/>
          </a:prstGeom>
        </p:spPr>
      </p:pic>
    </p:spTree>
    <p:extLst>
      <p:ext uri="{BB962C8B-B14F-4D97-AF65-F5344CB8AC3E}">
        <p14:creationId xmlns:p14="http://schemas.microsoft.com/office/powerpoint/2010/main" val="170371346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F4675E5-DC71-4BE9-A218-057360AE1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smoke&#10;&#10;Description automatically generated">
            <a:extLst>
              <a:ext uri="{FF2B5EF4-FFF2-40B4-BE49-F238E27FC236}">
                <a16:creationId xmlns:a16="http://schemas.microsoft.com/office/drawing/2014/main" id="{73EE21E2-8BE6-4068-B21C-415C547E896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227"/>
            <a:ext cx="12191675" cy="6858000"/>
          </a:xfrm>
          <a:prstGeom prst="rect">
            <a:avLst/>
          </a:prstGeom>
        </p:spPr>
      </p:pic>
      <p:sp>
        <p:nvSpPr>
          <p:cNvPr id="12" name="Freeform 6">
            <a:extLst>
              <a:ext uri="{FF2B5EF4-FFF2-40B4-BE49-F238E27FC236}">
                <a16:creationId xmlns:a16="http://schemas.microsoft.com/office/drawing/2014/main" id="{01FB15EB-9446-4F9C-894D-70507266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6" y="926258"/>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7">
            <a:extLst>
              <a:ext uri="{FF2B5EF4-FFF2-40B4-BE49-F238E27FC236}">
                <a16:creationId xmlns:a16="http://schemas.microsoft.com/office/drawing/2014/main" id="{38F07916-3915-4716-BF80-65754B20C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658609"/>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8">
            <a:extLst>
              <a:ext uri="{FF2B5EF4-FFF2-40B4-BE49-F238E27FC236}">
                <a16:creationId xmlns:a16="http://schemas.microsoft.com/office/drawing/2014/main" id="{2DFF82BD-CC26-4EED-9652-13FB95DBF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094410" y="659524"/>
            <a:ext cx="5299200"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E639C7-97A7-4D15-8365-0683E6ACB3B6}"/>
              </a:ext>
            </a:extLst>
          </p:cNvPr>
          <p:cNvSpPr>
            <a:spLocks noGrp="1"/>
          </p:cNvSpPr>
          <p:nvPr>
            <p:ph type="title"/>
          </p:nvPr>
        </p:nvSpPr>
        <p:spPr>
          <a:xfrm>
            <a:off x="6420913" y="437832"/>
            <a:ext cx="4648242" cy="1135433"/>
          </a:xfrm>
        </p:spPr>
        <p:txBody>
          <a:bodyPr>
            <a:normAutofit/>
          </a:bodyPr>
          <a:lstStyle/>
          <a:p>
            <a:r>
              <a:rPr lang="en-US" sz="3600" dirty="0">
                <a:solidFill>
                  <a:srgbClr val="FFFFFF"/>
                </a:solidFill>
              </a:rPr>
              <a:t>Meeting Rules</a:t>
            </a:r>
          </a:p>
        </p:txBody>
      </p:sp>
      <p:sp>
        <p:nvSpPr>
          <p:cNvPr id="3" name="Content Placeholder 2">
            <a:extLst>
              <a:ext uri="{FF2B5EF4-FFF2-40B4-BE49-F238E27FC236}">
                <a16:creationId xmlns:a16="http://schemas.microsoft.com/office/drawing/2014/main" id="{35F8F6DF-33AD-4407-ADA6-F2D558B18A6C}"/>
              </a:ext>
            </a:extLst>
          </p:cNvPr>
          <p:cNvSpPr>
            <a:spLocks noGrp="1"/>
          </p:cNvSpPr>
          <p:nvPr>
            <p:ph idx="1"/>
          </p:nvPr>
        </p:nvSpPr>
        <p:spPr>
          <a:xfrm>
            <a:off x="6420913" y="1625714"/>
            <a:ext cx="4648242" cy="4285456"/>
          </a:xfrm>
        </p:spPr>
        <p:txBody>
          <a:bodyPr anchor="t">
            <a:normAutofit/>
          </a:bodyPr>
          <a:lstStyle/>
          <a:p>
            <a:r>
              <a:rPr lang="en-US" sz="2000" dirty="0">
                <a:solidFill>
                  <a:srgbClr val="FEFFFF"/>
                </a:solidFill>
              </a:rPr>
              <a:t>This is a </a:t>
            </a:r>
            <a:r>
              <a:rPr lang="en-US" sz="2000" b="1" i="1" u="sng" dirty="0">
                <a:solidFill>
                  <a:srgbClr val="FEFFFF"/>
                </a:solidFill>
              </a:rPr>
              <a:t>public</a:t>
            </a:r>
            <a:r>
              <a:rPr lang="en-US" sz="2000" dirty="0">
                <a:solidFill>
                  <a:srgbClr val="FEFFFF"/>
                </a:solidFill>
              </a:rPr>
              <a:t> meeting under Florida’s Government in the Sunshine Act.</a:t>
            </a:r>
          </a:p>
          <a:p>
            <a:r>
              <a:rPr lang="en-US" sz="2000" dirty="0">
                <a:solidFill>
                  <a:srgbClr val="FEFFFF"/>
                </a:solidFill>
              </a:rPr>
              <a:t>This meeting is being recorded.</a:t>
            </a:r>
            <a:endParaRPr lang="en-US" sz="1600" dirty="0">
              <a:solidFill>
                <a:srgbClr val="FEFFFF"/>
              </a:solidFill>
            </a:endParaRPr>
          </a:p>
          <a:p>
            <a:r>
              <a:rPr lang="en-US" sz="2000" dirty="0">
                <a:solidFill>
                  <a:srgbClr val="FEFFFF"/>
                </a:solidFill>
              </a:rPr>
              <a:t>All audio and phone lines are muted.</a:t>
            </a:r>
          </a:p>
          <a:p>
            <a:r>
              <a:rPr lang="en-US" sz="2000" dirty="0">
                <a:solidFill>
                  <a:srgbClr val="FEFFFF"/>
                </a:solidFill>
              </a:rPr>
              <a:t>Speakers that submitted a public comment form will be selected first.</a:t>
            </a:r>
          </a:p>
          <a:p>
            <a:r>
              <a:rPr lang="en-US" sz="2000" dirty="0">
                <a:solidFill>
                  <a:srgbClr val="FEFFFF"/>
                </a:solidFill>
              </a:rPr>
              <a:t>Webinar speakers can unmute their line when called by the meeting facilitator.</a:t>
            </a:r>
          </a:p>
          <a:p>
            <a:r>
              <a:rPr lang="en-US" sz="2000" dirty="0">
                <a:solidFill>
                  <a:srgbClr val="FEFFFF"/>
                </a:solidFill>
              </a:rPr>
              <a:t>Phone participants will be instructed on unmuting their phone lines.</a:t>
            </a:r>
          </a:p>
          <a:p>
            <a:r>
              <a:rPr lang="en-US" sz="2000" dirty="0">
                <a:solidFill>
                  <a:srgbClr val="FEFFFF"/>
                </a:solidFill>
              </a:rPr>
              <a:t>All speakers during public input will be limited to 5 minutes.</a:t>
            </a:r>
            <a:endParaRPr lang="en-US" sz="800" dirty="0">
              <a:solidFill>
                <a:srgbClr val="FEFFFF"/>
              </a:solidFill>
            </a:endParaRPr>
          </a:p>
          <a:p>
            <a:endParaRPr lang="en-US" sz="2000" dirty="0">
              <a:solidFill>
                <a:srgbClr val="FEFFFF"/>
              </a:solidFill>
            </a:endParaRPr>
          </a:p>
        </p:txBody>
      </p:sp>
    </p:spTree>
    <p:extLst>
      <p:ext uri="{BB962C8B-B14F-4D97-AF65-F5344CB8AC3E}">
        <p14:creationId xmlns:p14="http://schemas.microsoft.com/office/powerpoint/2010/main" val="13597920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8">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79FE72-D80E-4B8F-A849-BC29828A13B3}"/>
              </a:ext>
            </a:extLst>
          </p:cNvPr>
          <p:cNvSpPr>
            <a:spLocks noGrp="1"/>
          </p:cNvSpPr>
          <p:nvPr>
            <p:ph type="title"/>
          </p:nvPr>
        </p:nvSpPr>
        <p:spPr>
          <a:xfrm>
            <a:off x="1097280" y="286603"/>
            <a:ext cx="10058400" cy="1450757"/>
          </a:xfrm>
        </p:spPr>
        <p:txBody>
          <a:bodyPr>
            <a:normAutofit/>
          </a:bodyPr>
          <a:lstStyle/>
          <a:p>
            <a:r>
              <a:rPr lang="en-US" dirty="0"/>
              <a:t>Proposed Strikethroughs</a:t>
            </a:r>
          </a:p>
        </p:txBody>
      </p:sp>
      <p:cxnSp>
        <p:nvCxnSpPr>
          <p:cNvPr id="26" name="Straight Connector 20">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B6C88643-89DF-4BF5-AE00-D591F126573E}"/>
              </a:ext>
            </a:extLst>
          </p:cNvPr>
          <p:cNvSpPr>
            <a:spLocks noGrp="1"/>
          </p:cNvSpPr>
          <p:nvPr>
            <p:ph idx="1"/>
          </p:nvPr>
        </p:nvSpPr>
        <p:spPr>
          <a:xfrm>
            <a:off x="1097280" y="2108201"/>
            <a:ext cx="6437367" cy="3760891"/>
          </a:xfrm>
        </p:spPr>
        <p:txBody>
          <a:bodyPr>
            <a:normAutofit/>
          </a:bodyPr>
          <a:lstStyle/>
          <a:p>
            <a:pPr>
              <a:lnSpc>
                <a:spcPct val="100000"/>
              </a:lnSpc>
            </a:pPr>
            <a:r>
              <a:rPr lang="en-US" sz="1600" dirty="0"/>
              <a:t>Base funding, as a separate component to the funding methodology (Rule 41-2.014(a) and (b), F.A.C.).</a:t>
            </a:r>
          </a:p>
          <a:p>
            <a:pPr>
              <a:lnSpc>
                <a:spcPct val="100000"/>
              </a:lnSpc>
            </a:pPr>
            <a:r>
              <a:rPr lang="en-US" sz="1600" dirty="0"/>
              <a:t>Current variables – total geographic square miles, total system (AOR) passenger trips, total system (AOR) vehicle miles, total population (Rule 41-2.014(c)1-4, F.A.C.).</a:t>
            </a:r>
          </a:p>
          <a:p>
            <a:pPr>
              <a:lnSpc>
                <a:spcPct val="100000"/>
              </a:lnSpc>
            </a:pPr>
            <a:r>
              <a:rPr lang="en-US" sz="1600" dirty="0"/>
              <a:t>Weighting each variable at one-fourth (25%) of the formula funding (Rule 41-2.014(d), F.A.C.)</a:t>
            </a:r>
          </a:p>
          <a:p>
            <a:pPr>
              <a:lnSpc>
                <a:spcPct val="100000"/>
              </a:lnSpc>
            </a:pPr>
            <a:r>
              <a:rPr lang="en-US" sz="1600" dirty="0"/>
              <a:t>Use of the most recent AOR in determining formula funding based on total system passenger trips and vehicle miles (Rule 41-2.014(e), F.A.C.).</a:t>
            </a:r>
          </a:p>
          <a:p>
            <a:pPr>
              <a:lnSpc>
                <a:spcPct val="100000"/>
              </a:lnSpc>
            </a:pPr>
            <a:r>
              <a:rPr lang="en-US" sz="1600" dirty="0"/>
              <a:t>The requirement for grant applicants to submit their </a:t>
            </a:r>
            <a:r>
              <a:rPr lang="en-US" sz="1600"/>
              <a:t>funding requests </a:t>
            </a:r>
            <a:r>
              <a:rPr lang="en-US" sz="1600" dirty="0"/>
              <a:t>by October 1 of </a:t>
            </a:r>
            <a:r>
              <a:rPr lang="en-US" sz="1600"/>
              <a:t>each year (Rule 41-2.014(8), F.A.C.)</a:t>
            </a:r>
            <a:endParaRPr lang="en-US" sz="1600" dirty="0"/>
          </a:p>
        </p:txBody>
      </p:sp>
      <p:pic>
        <p:nvPicPr>
          <p:cNvPr id="5" name="Content Placeholder 4">
            <a:extLst>
              <a:ext uri="{FF2B5EF4-FFF2-40B4-BE49-F238E27FC236}">
                <a16:creationId xmlns:a16="http://schemas.microsoft.com/office/drawing/2014/main" id="{3C0E2AE3-4E93-4AC4-8C6B-5920C6CAAC7F}"/>
              </a:ext>
            </a:extLst>
          </p:cNvPr>
          <p:cNvPicPr>
            <a:picLocks noChangeAspect="1"/>
          </p:cNvPicPr>
          <p:nvPr/>
        </p:nvPicPr>
        <p:blipFill rotWithShape="1">
          <a:blip r:embed="rId2">
            <a:extLst>
              <a:ext uri="{28A0092B-C50C-407E-A947-70E740481C1C}">
                <a14:useLocalDpi xmlns:a14="http://schemas.microsoft.com/office/drawing/2010/main"/>
              </a:ext>
            </a:extLst>
          </a:blip>
          <a:stretch/>
        </p:blipFill>
        <p:spPr>
          <a:xfrm>
            <a:off x="8129006" y="3171195"/>
            <a:ext cx="3144043" cy="1634901"/>
          </a:xfrm>
          <a:prstGeom prst="rect">
            <a:avLst/>
          </a:prstGeom>
        </p:spPr>
      </p:pic>
      <p:sp>
        <p:nvSpPr>
          <p:cNvPr id="27" name="Rectangle 22">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489272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8">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F0502020204030204"/>
              <a:ea typeface="+mn-ea"/>
              <a:cs typeface="+mn-cs"/>
            </a:endParaRPr>
          </a:p>
        </p:txBody>
      </p:sp>
      <p:sp>
        <p:nvSpPr>
          <p:cNvPr id="2" name="Title 1">
            <a:extLst>
              <a:ext uri="{FF2B5EF4-FFF2-40B4-BE49-F238E27FC236}">
                <a16:creationId xmlns:a16="http://schemas.microsoft.com/office/drawing/2014/main" id="{A179FE72-D80E-4B8F-A849-BC29828A13B3}"/>
              </a:ext>
            </a:extLst>
          </p:cNvPr>
          <p:cNvSpPr>
            <a:spLocks noGrp="1"/>
          </p:cNvSpPr>
          <p:nvPr>
            <p:ph type="title"/>
          </p:nvPr>
        </p:nvSpPr>
        <p:spPr>
          <a:xfrm>
            <a:off x="1097280" y="286603"/>
            <a:ext cx="10058400" cy="1450757"/>
          </a:xfrm>
        </p:spPr>
        <p:txBody>
          <a:bodyPr>
            <a:normAutofit/>
          </a:bodyPr>
          <a:lstStyle/>
          <a:p>
            <a:r>
              <a:rPr lang="en-US" dirty="0"/>
              <a:t>Additional Strikethroughs</a:t>
            </a:r>
          </a:p>
        </p:txBody>
      </p:sp>
      <p:cxnSp>
        <p:nvCxnSpPr>
          <p:cNvPr id="26" name="Straight Connector 20">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B6C88643-89DF-4BF5-AE00-D591F126573E}"/>
              </a:ext>
            </a:extLst>
          </p:cNvPr>
          <p:cNvSpPr>
            <a:spLocks noGrp="1"/>
          </p:cNvSpPr>
          <p:nvPr>
            <p:ph idx="1"/>
          </p:nvPr>
        </p:nvSpPr>
        <p:spPr>
          <a:xfrm>
            <a:off x="1097280" y="2108201"/>
            <a:ext cx="6437367" cy="3760891"/>
          </a:xfrm>
        </p:spPr>
        <p:txBody>
          <a:bodyPr>
            <a:normAutofit/>
          </a:bodyPr>
          <a:lstStyle/>
          <a:p>
            <a:pPr>
              <a:lnSpc>
                <a:spcPct val="100000"/>
              </a:lnSpc>
            </a:pPr>
            <a:r>
              <a:rPr lang="en-US" sz="1600" dirty="0"/>
              <a:t>Rule 41-2.007(6), F.A.C. – “Each Community Transportation Coordinator shall by September 15 of each year report required operating statistics to the Commission. The operational statistics will be compiled into a report by the Commission and utilized as a part of the analysis of the Community Transportation Coordinator’s performance evaluation </a:t>
            </a:r>
            <a:r>
              <a:rPr lang="en-US" sz="1600" strike="sngStrike" dirty="0">
                <a:highlight>
                  <a:srgbClr val="FFFF00"/>
                </a:highlight>
              </a:rPr>
              <a:t>and the trip and equipment grant distribution</a:t>
            </a:r>
            <a:r>
              <a:rPr lang="en-US" sz="1600" dirty="0">
                <a:highlight>
                  <a:srgbClr val="FFFF00"/>
                </a:highlight>
              </a:rPr>
              <a:t>.</a:t>
            </a:r>
            <a:r>
              <a:rPr lang="en-US" sz="1600" dirty="0"/>
              <a:t> The Community Transportation Coordinator’s report shall be reviewed by the Coordinating Board with a copy provided to the Metropolitan Planning Organization or Designated Official Planning Agency.”</a:t>
            </a:r>
          </a:p>
          <a:p>
            <a:pPr>
              <a:lnSpc>
                <a:spcPct val="100000"/>
              </a:lnSpc>
            </a:pPr>
            <a:endParaRPr lang="en-US" sz="1600" dirty="0"/>
          </a:p>
        </p:txBody>
      </p:sp>
      <p:pic>
        <p:nvPicPr>
          <p:cNvPr id="5" name="Content Placeholder 4">
            <a:extLst>
              <a:ext uri="{FF2B5EF4-FFF2-40B4-BE49-F238E27FC236}">
                <a16:creationId xmlns:a16="http://schemas.microsoft.com/office/drawing/2014/main" id="{3C0E2AE3-4E93-4AC4-8C6B-5920C6CAAC7F}"/>
              </a:ext>
            </a:extLst>
          </p:cNvPr>
          <p:cNvPicPr>
            <a:picLocks noChangeAspect="1"/>
          </p:cNvPicPr>
          <p:nvPr/>
        </p:nvPicPr>
        <p:blipFill rotWithShape="1">
          <a:blip r:embed="rId2">
            <a:extLst>
              <a:ext uri="{28A0092B-C50C-407E-A947-70E740481C1C}">
                <a14:useLocalDpi xmlns:a14="http://schemas.microsoft.com/office/drawing/2010/main"/>
              </a:ext>
            </a:extLst>
          </a:blip>
          <a:stretch/>
        </p:blipFill>
        <p:spPr>
          <a:xfrm>
            <a:off x="8129006" y="3171195"/>
            <a:ext cx="3144043" cy="1634901"/>
          </a:xfrm>
          <a:prstGeom prst="rect">
            <a:avLst/>
          </a:prstGeom>
        </p:spPr>
      </p:pic>
      <p:sp>
        <p:nvSpPr>
          <p:cNvPr id="27" name="Rectangle 22">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72387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24" name="Rectangle 26">
            <a:extLst>
              <a:ext uri="{FF2B5EF4-FFF2-40B4-BE49-F238E27FC236}">
                <a16:creationId xmlns:a16="http://schemas.microsoft.com/office/drawing/2014/main" id="{DF406866-B2B6-4970-BEE9-17E9330B2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37765E-5F46-4D56-B038-EBADDB2AE6B4}"/>
              </a:ext>
            </a:extLst>
          </p:cNvPr>
          <p:cNvSpPr>
            <a:spLocks noGrp="1"/>
          </p:cNvSpPr>
          <p:nvPr>
            <p:ph type="title"/>
          </p:nvPr>
        </p:nvSpPr>
        <p:spPr>
          <a:xfrm>
            <a:off x="401934" y="516835"/>
            <a:ext cx="6673283" cy="1666501"/>
          </a:xfrm>
        </p:spPr>
        <p:txBody>
          <a:bodyPr>
            <a:normAutofit/>
          </a:bodyPr>
          <a:lstStyle/>
          <a:p>
            <a:r>
              <a:rPr lang="en-US" sz="3700" dirty="0">
                <a:solidFill>
                  <a:schemeClr val="tx1"/>
                </a:solidFill>
              </a:rPr>
              <a:t>Proposed New Methodology:</a:t>
            </a:r>
            <a:br>
              <a:rPr lang="en-US" sz="3700" dirty="0">
                <a:solidFill>
                  <a:schemeClr val="tx1"/>
                </a:solidFill>
              </a:rPr>
            </a:br>
            <a:r>
              <a:rPr lang="en-US" sz="3700" dirty="0">
                <a:solidFill>
                  <a:schemeClr val="tx1"/>
                </a:solidFill>
              </a:rPr>
              <a:t>Recommendation 1</a:t>
            </a:r>
          </a:p>
        </p:txBody>
      </p:sp>
      <p:sp>
        <p:nvSpPr>
          <p:cNvPr id="3" name="Content Placeholder 2">
            <a:extLst>
              <a:ext uri="{FF2B5EF4-FFF2-40B4-BE49-F238E27FC236}">
                <a16:creationId xmlns:a16="http://schemas.microsoft.com/office/drawing/2014/main" id="{5510432C-1AFE-48A5-ABD6-F843470E6826}"/>
              </a:ext>
            </a:extLst>
          </p:cNvPr>
          <p:cNvSpPr>
            <a:spLocks noGrp="1"/>
          </p:cNvSpPr>
          <p:nvPr>
            <p:ph idx="1"/>
          </p:nvPr>
        </p:nvSpPr>
        <p:spPr>
          <a:xfrm>
            <a:off x="401934" y="2236304"/>
            <a:ext cx="6673283" cy="4214738"/>
          </a:xfrm>
        </p:spPr>
        <p:txBody>
          <a:bodyPr>
            <a:noAutofit/>
          </a:bodyPr>
          <a:lstStyle/>
          <a:p>
            <a:pPr>
              <a:lnSpc>
                <a:spcPct val="90000"/>
              </a:lnSpc>
            </a:pPr>
            <a:r>
              <a:rPr lang="en-US" sz="1600" dirty="0">
                <a:solidFill>
                  <a:schemeClr val="tx1"/>
                </a:solidFill>
              </a:rPr>
              <a:t>Rule 41-2.014(5)</a:t>
            </a:r>
            <a:r>
              <a:rPr lang="en-US" sz="1600" u="sng" dirty="0">
                <a:solidFill>
                  <a:schemeClr val="tx1"/>
                </a:solidFill>
              </a:rPr>
              <a:t>(a) </a:t>
            </a:r>
            <a:r>
              <a:rPr lang="en-US" sz="1600" dirty="0">
                <a:solidFill>
                  <a:schemeClr val="tx1"/>
                </a:solidFill>
              </a:rPr>
              <a:t>“Allocation </a:t>
            </a:r>
            <a:r>
              <a:rPr lang="en-US" sz="1600" dirty="0">
                <a:solidFill>
                  <a:schemeClr val="tx1"/>
                </a:solidFill>
                <a:effectLst/>
                <a:latin typeface="Times New Roman" panose="02020603050405020304" pitchFamily="18" charset="0"/>
                <a:ea typeface="Times New Roman" panose="02020603050405020304" pitchFamily="18" charset="0"/>
              </a:rPr>
              <a:t>of trip and equipment grant funds </a:t>
            </a:r>
            <a:r>
              <a:rPr lang="en-US" sz="1600" u="sng" dirty="0">
                <a:solidFill>
                  <a:schemeClr val="tx1"/>
                </a:solidFill>
                <a:latin typeface="Times New Roman" panose="02020603050405020304" pitchFamily="18" charset="0"/>
                <a:ea typeface="Times New Roman" panose="02020603050405020304" pitchFamily="18" charset="0"/>
              </a:rPr>
              <a:t>shall be</a:t>
            </a:r>
            <a:r>
              <a:rPr lang="en-US" sz="1600" u="sng" dirty="0">
                <a:solidFill>
                  <a:schemeClr val="tx1"/>
                </a:solidFill>
                <a:effectLst/>
                <a:latin typeface="Times New Roman" panose="02020603050405020304" pitchFamily="18" charset="0"/>
                <a:ea typeface="Times New Roman" panose="02020603050405020304" pitchFamily="18" charset="0"/>
              </a:rPr>
              <a:t> </a:t>
            </a:r>
            <a:r>
              <a:rPr lang="en-US" sz="1600" dirty="0">
                <a:solidFill>
                  <a:schemeClr val="tx1"/>
                </a:solidFill>
                <a:effectLst/>
                <a:latin typeface="Times New Roman" panose="02020603050405020304" pitchFamily="18" charset="0"/>
                <a:ea typeface="Times New Roman" panose="02020603050405020304" pitchFamily="18" charset="0"/>
              </a:rPr>
              <a:t>based on a comparative ranking of all eligible applicants in each of the following categories:</a:t>
            </a:r>
          </a:p>
          <a:p>
            <a:pPr marL="544068" lvl="1" indent="-342900">
              <a:lnSpc>
                <a:spcPct val="90000"/>
              </a:lnSpc>
              <a:buFont typeface="+mj-lt"/>
              <a:buAutoNum type="arabicPeriod"/>
            </a:pPr>
            <a:r>
              <a:rPr lang="en-US" sz="1600" u="sng" dirty="0">
                <a:solidFill>
                  <a:schemeClr val="tx1"/>
                </a:solidFill>
                <a:latin typeface="Times New Roman" panose="02020603050405020304" pitchFamily="18" charset="0"/>
                <a:ea typeface="Times New Roman" panose="02020603050405020304" pitchFamily="18" charset="0"/>
              </a:rPr>
              <a:t>The </a:t>
            </a:r>
            <a:r>
              <a:rPr lang="en-US" sz="1600" u="sng" dirty="0">
                <a:solidFill>
                  <a:schemeClr val="tx1"/>
                </a:solidFill>
                <a:effectLst/>
                <a:latin typeface="Times New Roman" panose="02020603050405020304" pitchFamily="18" charset="0"/>
                <a:ea typeface="Times New Roman" panose="02020603050405020304" pitchFamily="18" charset="0"/>
              </a:rPr>
              <a:t>county’s total transportation disadvantaged population as a percentage of the state’s total transportation disadvantaged eligible population, based on the U.S. Census Bureau American Community Survey 5-Year Population Estimates.</a:t>
            </a:r>
          </a:p>
          <a:p>
            <a:pPr marL="544068" lvl="1" indent="-342900">
              <a:lnSpc>
                <a:spcPct val="90000"/>
              </a:lnSpc>
              <a:buFont typeface="+mj-lt"/>
              <a:buAutoNum type="arabicPeriod"/>
            </a:pPr>
            <a:r>
              <a:rPr lang="en-US" sz="1600" u="sng" dirty="0">
                <a:solidFill>
                  <a:schemeClr val="tx1"/>
                </a:solidFill>
                <a:latin typeface="Times New Roman" panose="02020603050405020304" pitchFamily="18" charset="0"/>
                <a:ea typeface="Times New Roman" panose="02020603050405020304" pitchFamily="18" charset="0"/>
              </a:rPr>
              <a:t>The county’s total centerline miles of public roads as a percentage of the state’s total centerline miles of public roads, based on public mileage data reported by the Federal Highway Administration.</a:t>
            </a:r>
            <a:endParaRPr lang="en-US" sz="1600" u="sng" dirty="0">
              <a:solidFill>
                <a:schemeClr val="tx1"/>
              </a:solidFill>
              <a:effectLst/>
              <a:latin typeface="Times New Roman" panose="02020603050405020304" pitchFamily="18" charset="0"/>
              <a:ea typeface="Times New Roman" panose="02020603050405020304" pitchFamily="18" charset="0"/>
            </a:endParaRPr>
          </a:p>
          <a:p>
            <a:pPr marL="544068" lvl="1" indent="-342900">
              <a:lnSpc>
                <a:spcPct val="90000"/>
              </a:lnSpc>
              <a:buFont typeface="+mj-lt"/>
              <a:buAutoNum type="arabicPeriod"/>
            </a:pPr>
            <a:r>
              <a:rPr lang="en-US" sz="1600" u="sng" dirty="0">
                <a:solidFill>
                  <a:schemeClr val="tx1"/>
                </a:solidFill>
                <a:latin typeface="Times New Roman" panose="02020603050405020304" pitchFamily="18" charset="0"/>
                <a:ea typeface="Times New Roman" panose="02020603050405020304" pitchFamily="18" charset="0"/>
              </a:rPr>
              <a:t>The county’s total transportation disadvantaged services provided by trip and equipment grant funds as a percentage of the state’s total transportation disadvantaged services provided by trip and equipment grant funds, as reported on the invoices submitted by applicants for reimbursement under the trip and equipment grant program</a:t>
            </a:r>
            <a:r>
              <a:rPr lang="en-US" sz="1600" u="sng" dirty="0">
                <a:solidFill>
                  <a:schemeClr val="tx1"/>
                </a:solidFill>
                <a:effectLst/>
                <a:latin typeface="Times New Roman" panose="02020603050405020304" pitchFamily="18" charset="0"/>
                <a:ea typeface="Times New Roman" panose="02020603050405020304" pitchFamily="18" charset="0"/>
              </a:rPr>
              <a:t>.</a:t>
            </a:r>
          </a:p>
          <a:p>
            <a:pPr marL="544068" lvl="1" indent="-342900">
              <a:lnSpc>
                <a:spcPct val="90000"/>
              </a:lnSpc>
              <a:buFont typeface="+mj-lt"/>
              <a:buAutoNum type="arabicPeriod"/>
            </a:pPr>
            <a:r>
              <a:rPr lang="en-US" sz="1600" u="sng" dirty="0">
                <a:solidFill>
                  <a:schemeClr val="tx1"/>
                </a:solidFill>
                <a:latin typeface="Times New Roman" panose="02020603050405020304" pitchFamily="18" charset="0"/>
                <a:ea typeface="Times New Roman" panose="02020603050405020304" pitchFamily="18" charset="0"/>
              </a:rPr>
              <a:t>The </a:t>
            </a:r>
            <a:r>
              <a:rPr lang="en-US" sz="1600" u="sng" dirty="0">
                <a:solidFill>
                  <a:schemeClr val="tx1"/>
                </a:solidFill>
                <a:effectLst/>
                <a:latin typeface="Times New Roman" panose="02020603050405020304" pitchFamily="18" charset="0"/>
                <a:ea typeface="Times New Roman" panose="02020603050405020304" pitchFamily="18" charset="0"/>
              </a:rPr>
              <a:t>county’s total allocated amount of trip and equipment grant funds as a percentage of the state’s total allocated amount of trip and equipment grant funds, based on allocated amounts from the previous fiscal year</a:t>
            </a:r>
            <a:r>
              <a:rPr lang="en-US" sz="1600" dirty="0">
                <a:solidFill>
                  <a:schemeClr val="tx1"/>
                </a:solidFill>
                <a:effectLst/>
                <a:latin typeface="Times New Roman" panose="02020603050405020304" pitchFamily="18" charset="0"/>
                <a:ea typeface="Times New Roman" panose="02020603050405020304" pitchFamily="18" charset="0"/>
              </a:rPr>
              <a:t>.”</a:t>
            </a:r>
          </a:p>
        </p:txBody>
      </p:sp>
      <p:pic>
        <p:nvPicPr>
          <p:cNvPr id="10" name="Picture 9">
            <a:extLst>
              <a:ext uri="{FF2B5EF4-FFF2-40B4-BE49-F238E27FC236}">
                <a16:creationId xmlns:a16="http://schemas.microsoft.com/office/drawing/2014/main" id="{46D2216C-2FA0-49DF-AD88-29CB6D57B7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13447" y="10"/>
            <a:ext cx="4578557" cy="2261469"/>
          </a:xfrm>
          <a:prstGeom prst="rect">
            <a:avLst/>
          </a:prstGeom>
        </p:spPr>
      </p:pic>
      <p:pic>
        <p:nvPicPr>
          <p:cNvPr id="8" name="Picture 7" descr="A car driving on a city street filled with lots of traffic&#10;&#10;Description automatically generated">
            <a:extLst>
              <a:ext uri="{FF2B5EF4-FFF2-40B4-BE49-F238E27FC236}">
                <a16:creationId xmlns:a16="http://schemas.microsoft.com/office/drawing/2014/main" id="{33F04984-1133-4D6B-8290-49163EF70C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7611898" y="2331119"/>
            <a:ext cx="4580098" cy="2214673"/>
          </a:xfrm>
          <a:prstGeom prst="rect">
            <a:avLst/>
          </a:prstGeom>
        </p:spPr>
      </p:pic>
      <p:pic>
        <p:nvPicPr>
          <p:cNvPr id="6" name="Picture 5">
            <a:extLst>
              <a:ext uri="{FF2B5EF4-FFF2-40B4-BE49-F238E27FC236}">
                <a16:creationId xmlns:a16="http://schemas.microsoft.com/office/drawing/2014/main" id="{396CABB9-5650-44D7-843A-646F5A9310E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
          <a:stretch/>
        </p:blipFill>
        <p:spPr>
          <a:xfrm>
            <a:off x="7611903" y="4596520"/>
            <a:ext cx="4580097" cy="2261479"/>
          </a:xfrm>
          <a:prstGeom prst="rect">
            <a:avLst/>
          </a:prstGeom>
        </p:spPr>
      </p:pic>
    </p:spTree>
    <p:extLst>
      <p:ext uri="{BB962C8B-B14F-4D97-AF65-F5344CB8AC3E}">
        <p14:creationId xmlns:p14="http://schemas.microsoft.com/office/powerpoint/2010/main" val="2018158435"/>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6">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A37765E-5F46-4D56-B038-EBADDB2AE6B4}"/>
              </a:ext>
            </a:extLst>
          </p:cNvPr>
          <p:cNvSpPr>
            <a:spLocks noGrp="1"/>
          </p:cNvSpPr>
          <p:nvPr>
            <p:ph type="title"/>
          </p:nvPr>
        </p:nvSpPr>
        <p:spPr>
          <a:xfrm>
            <a:off x="1097280" y="516835"/>
            <a:ext cx="5977937" cy="1666501"/>
          </a:xfrm>
        </p:spPr>
        <p:txBody>
          <a:bodyPr>
            <a:normAutofit/>
          </a:bodyPr>
          <a:lstStyle/>
          <a:p>
            <a:r>
              <a:rPr lang="en-US" sz="3700" dirty="0">
                <a:solidFill>
                  <a:srgbClr val="FFFFFF"/>
                </a:solidFill>
              </a:rPr>
              <a:t>Proposed “Phase-In” Weighting of Variables:</a:t>
            </a:r>
            <a:br>
              <a:rPr lang="en-US" sz="3700" dirty="0">
                <a:solidFill>
                  <a:srgbClr val="FFFFFF"/>
                </a:solidFill>
              </a:rPr>
            </a:br>
            <a:r>
              <a:rPr lang="en-US" sz="3700" dirty="0">
                <a:solidFill>
                  <a:srgbClr val="FFFFFF"/>
                </a:solidFill>
              </a:rPr>
              <a:t>Recommendation 3</a:t>
            </a:r>
          </a:p>
        </p:txBody>
      </p:sp>
      <p:cxnSp>
        <p:nvCxnSpPr>
          <p:cNvPr id="29" name="Straight Connector 28">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896" y="2353592"/>
            <a:ext cx="53035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510432C-1AFE-48A5-ABD6-F843470E6826}"/>
              </a:ext>
            </a:extLst>
          </p:cNvPr>
          <p:cNvSpPr>
            <a:spLocks noGrp="1"/>
          </p:cNvSpPr>
          <p:nvPr>
            <p:ph idx="1"/>
          </p:nvPr>
        </p:nvSpPr>
        <p:spPr>
          <a:xfrm>
            <a:off x="1097279" y="2546224"/>
            <a:ext cx="5977938" cy="3342747"/>
          </a:xfrm>
        </p:spPr>
        <p:txBody>
          <a:bodyPr>
            <a:normAutofit/>
          </a:bodyPr>
          <a:lstStyle/>
          <a:p>
            <a:pPr>
              <a:lnSpc>
                <a:spcPct val="90000"/>
              </a:lnSpc>
            </a:pPr>
            <a:r>
              <a:rPr lang="en-US" sz="1700" dirty="0">
                <a:solidFill>
                  <a:srgbClr val="FFFFFF"/>
                </a:solidFill>
              </a:rPr>
              <a:t>Rule 41-2.014(5</a:t>
            </a:r>
            <a:r>
              <a:rPr lang="en-US" sz="1700" u="sng" dirty="0">
                <a:solidFill>
                  <a:srgbClr val="FFFFFF"/>
                </a:solidFill>
              </a:rPr>
              <a:t>)(b)</a:t>
            </a:r>
            <a:r>
              <a:rPr lang="en-US" sz="1700" dirty="0">
                <a:solidFill>
                  <a:srgbClr val="FFFFFF"/>
                </a:solidFill>
              </a:rPr>
              <a:t> “</a:t>
            </a:r>
            <a:r>
              <a:rPr lang="en-US" sz="1700" u="sng" dirty="0">
                <a:solidFill>
                  <a:srgbClr val="FFFFFF"/>
                </a:solidFill>
              </a:rPr>
              <a:t>For the 2021-2022 fiscal year, each category shall represent the following percentages of the state’s total allocated amount for the trip and equipment grant program</a:t>
            </a:r>
            <a:r>
              <a:rPr lang="en-US" sz="1700" u="sng" dirty="0">
                <a:solidFill>
                  <a:srgbClr val="FFFFFF"/>
                </a:solidFill>
                <a:effectLst/>
                <a:latin typeface="Times New Roman" panose="02020603050405020304" pitchFamily="18" charset="0"/>
                <a:ea typeface="Times New Roman" panose="02020603050405020304" pitchFamily="18" charset="0"/>
              </a:rPr>
              <a:t>:</a:t>
            </a:r>
          </a:p>
          <a:p>
            <a:pPr marL="544068" lvl="1" indent="-342900">
              <a:lnSpc>
                <a:spcPct val="90000"/>
              </a:lnSpc>
              <a:buFont typeface="+mj-lt"/>
              <a:buAutoNum type="arabicPeriod"/>
            </a:pPr>
            <a:r>
              <a:rPr lang="en-US" u="sng" dirty="0">
                <a:solidFill>
                  <a:srgbClr val="FFFFFF"/>
                </a:solidFill>
                <a:latin typeface="Times New Roman" panose="02020603050405020304" pitchFamily="18" charset="0"/>
                <a:ea typeface="Times New Roman" panose="02020603050405020304" pitchFamily="18" charset="0"/>
              </a:rPr>
              <a:t>2.5% based on the state’s total transportation disadvantaged eligible population</a:t>
            </a:r>
            <a:r>
              <a:rPr lang="en-US" u="sng" dirty="0">
                <a:solidFill>
                  <a:srgbClr val="FFFFFF"/>
                </a:solidFill>
                <a:effectLst/>
                <a:latin typeface="Times New Roman" panose="02020603050405020304" pitchFamily="18" charset="0"/>
                <a:ea typeface="Times New Roman" panose="02020603050405020304" pitchFamily="18" charset="0"/>
              </a:rPr>
              <a:t>.</a:t>
            </a:r>
          </a:p>
          <a:p>
            <a:pPr marL="544068" lvl="1" indent="-342900">
              <a:lnSpc>
                <a:spcPct val="90000"/>
              </a:lnSpc>
              <a:buFont typeface="+mj-lt"/>
              <a:buAutoNum type="arabicPeriod"/>
            </a:pPr>
            <a:r>
              <a:rPr lang="en-US" u="sng" dirty="0">
                <a:solidFill>
                  <a:srgbClr val="FFFFFF"/>
                </a:solidFill>
                <a:latin typeface="Times New Roman" panose="02020603050405020304" pitchFamily="18" charset="0"/>
                <a:ea typeface="Times New Roman" panose="02020603050405020304" pitchFamily="18" charset="0"/>
              </a:rPr>
              <a:t>2.5% based on the state’s total centerline miles of public roads.</a:t>
            </a:r>
            <a:endParaRPr lang="en-US" u="sng" dirty="0">
              <a:solidFill>
                <a:srgbClr val="FFFFFF"/>
              </a:solidFill>
              <a:effectLst/>
              <a:latin typeface="Times New Roman" panose="02020603050405020304" pitchFamily="18" charset="0"/>
              <a:ea typeface="Times New Roman" panose="02020603050405020304" pitchFamily="18" charset="0"/>
            </a:endParaRPr>
          </a:p>
          <a:p>
            <a:pPr marL="544068" lvl="1" indent="-342900">
              <a:lnSpc>
                <a:spcPct val="90000"/>
              </a:lnSpc>
              <a:buFont typeface="+mj-lt"/>
              <a:buAutoNum type="arabicPeriod"/>
            </a:pPr>
            <a:r>
              <a:rPr lang="en-US" u="sng" dirty="0">
                <a:solidFill>
                  <a:srgbClr val="FFFFFF"/>
                </a:solidFill>
                <a:latin typeface="Times New Roman" panose="02020603050405020304" pitchFamily="18" charset="0"/>
                <a:ea typeface="Times New Roman" panose="02020603050405020304" pitchFamily="18" charset="0"/>
              </a:rPr>
              <a:t>15% based on the state’s total transportation disadvantaged services provided by trip and equipment grant fund</a:t>
            </a:r>
            <a:r>
              <a:rPr lang="en-US" u="sng" dirty="0">
                <a:solidFill>
                  <a:srgbClr val="FFFFFF"/>
                </a:solidFill>
                <a:effectLst/>
                <a:latin typeface="Times New Roman" panose="02020603050405020304" pitchFamily="18" charset="0"/>
                <a:ea typeface="Times New Roman" panose="02020603050405020304" pitchFamily="18" charset="0"/>
              </a:rPr>
              <a:t>.</a:t>
            </a:r>
          </a:p>
          <a:p>
            <a:pPr marL="544068" lvl="1" indent="-342900">
              <a:lnSpc>
                <a:spcPct val="90000"/>
              </a:lnSpc>
              <a:buFont typeface="+mj-lt"/>
              <a:buAutoNum type="arabicPeriod"/>
            </a:pPr>
            <a:r>
              <a:rPr lang="en-US" u="sng" dirty="0">
                <a:solidFill>
                  <a:srgbClr val="FFFFFF"/>
                </a:solidFill>
                <a:latin typeface="Times New Roman" panose="02020603050405020304" pitchFamily="18" charset="0"/>
                <a:ea typeface="Times New Roman" panose="02020603050405020304" pitchFamily="18" charset="0"/>
              </a:rPr>
              <a:t>80% based on the state’s total allocated amount from the 2020-2021 fiscal year</a:t>
            </a:r>
            <a:r>
              <a:rPr lang="en-US" u="sng" dirty="0">
                <a:solidFill>
                  <a:srgbClr val="FFFFFF"/>
                </a:solidFill>
                <a:effectLst/>
                <a:latin typeface="Times New Roman" panose="02020603050405020304" pitchFamily="18" charset="0"/>
                <a:ea typeface="Times New Roman" panose="02020603050405020304" pitchFamily="18" charset="0"/>
              </a:rPr>
              <a:t>.</a:t>
            </a:r>
            <a:r>
              <a:rPr lang="en-US" dirty="0">
                <a:solidFill>
                  <a:srgbClr val="FFFFFF"/>
                </a:solidFill>
                <a:effectLst/>
                <a:latin typeface="Times New Roman" panose="02020603050405020304" pitchFamily="18" charset="0"/>
                <a:ea typeface="Times New Roman" panose="02020603050405020304" pitchFamily="18" charset="0"/>
              </a:rPr>
              <a:t>”</a:t>
            </a:r>
          </a:p>
        </p:txBody>
      </p:sp>
      <p:pic>
        <p:nvPicPr>
          <p:cNvPr id="12" name="Picture 11" descr="A view of a large building&#10;&#10;Description automatically generated">
            <a:extLst>
              <a:ext uri="{FF2B5EF4-FFF2-40B4-BE49-F238E27FC236}">
                <a16:creationId xmlns:a16="http://schemas.microsoft.com/office/drawing/2014/main" id="{4EAC0362-FF0D-46F1-95A5-F74638AFB5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11902" y="10"/>
            <a:ext cx="4580097" cy="6857990"/>
          </a:xfrm>
          <a:prstGeom prst="rect">
            <a:avLst/>
          </a:prstGeom>
        </p:spPr>
      </p:pic>
    </p:spTree>
    <p:extLst>
      <p:ext uri="{BB962C8B-B14F-4D97-AF65-F5344CB8AC3E}">
        <p14:creationId xmlns:p14="http://schemas.microsoft.com/office/powerpoint/2010/main" val="374529044"/>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A37765E-5F46-4D56-B038-EBADDB2AE6B4}"/>
              </a:ext>
            </a:extLst>
          </p:cNvPr>
          <p:cNvSpPr>
            <a:spLocks noGrp="1"/>
          </p:cNvSpPr>
          <p:nvPr>
            <p:ph type="title"/>
          </p:nvPr>
        </p:nvSpPr>
        <p:spPr>
          <a:xfrm>
            <a:off x="241161" y="516835"/>
            <a:ext cx="4290646" cy="1666501"/>
          </a:xfrm>
        </p:spPr>
        <p:txBody>
          <a:bodyPr>
            <a:normAutofit/>
          </a:bodyPr>
          <a:lstStyle/>
          <a:p>
            <a:r>
              <a:rPr lang="en-US" sz="2800" dirty="0">
                <a:solidFill>
                  <a:srgbClr val="FFFFFF"/>
                </a:solidFill>
              </a:rPr>
              <a:t>Proposed New Weighting of Variables:</a:t>
            </a:r>
            <a:br>
              <a:rPr lang="en-US" sz="2800" dirty="0">
                <a:solidFill>
                  <a:srgbClr val="FFFFFF"/>
                </a:solidFill>
              </a:rPr>
            </a:br>
            <a:r>
              <a:rPr lang="en-US" sz="2800" dirty="0">
                <a:solidFill>
                  <a:srgbClr val="FFFFFF"/>
                </a:solidFill>
              </a:rPr>
              <a:t>Recommendation 2</a:t>
            </a:r>
          </a:p>
        </p:txBody>
      </p:sp>
      <p:cxnSp>
        <p:nvCxnSpPr>
          <p:cNvPr id="29" name="Straight Connector 28">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510432C-1AFE-48A5-ABD6-F843470E6826}"/>
              </a:ext>
            </a:extLst>
          </p:cNvPr>
          <p:cNvSpPr>
            <a:spLocks noGrp="1"/>
          </p:cNvSpPr>
          <p:nvPr>
            <p:ph idx="1"/>
          </p:nvPr>
        </p:nvSpPr>
        <p:spPr>
          <a:xfrm>
            <a:off x="241161" y="2546224"/>
            <a:ext cx="4290646" cy="4045493"/>
          </a:xfrm>
        </p:spPr>
        <p:txBody>
          <a:bodyPr>
            <a:normAutofit/>
          </a:bodyPr>
          <a:lstStyle/>
          <a:p>
            <a:pPr>
              <a:lnSpc>
                <a:spcPct val="90000"/>
              </a:lnSpc>
            </a:pPr>
            <a:r>
              <a:rPr lang="en-US" sz="1600" dirty="0">
                <a:solidFill>
                  <a:srgbClr val="FFFFFF"/>
                </a:solidFill>
              </a:rPr>
              <a:t>Rule 41-2.014(5)(</a:t>
            </a:r>
            <a:r>
              <a:rPr lang="en-US" sz="1600" u="sng" dirty="0">
                <a:solidFill>
                  <a:srgbClr val="FFFFFF"/>
                </a:solidFill>
              </a:rPr>
              <a:t>c)</a:t>
            </a:r>
            <a:r>
              <a:rPr lang="en-US" sz="1600" dirty="0">
                <a:solidFill>
                  <a:srgbClr val="FFFFFF"/>
                </a:solidFill>
              </a:rPr>
              <a:t> “</a:t>
            </a:r>
            <a:r>
              <a:rPr lang="en-US" sz="1600" u="sng" dirty="0">
                <a:solidFill>
                  <a:srgbClr val="FFFFFF"/>
                </a:solidFill>
              </a:rPr>
              <a:t>For the 2022-23 fiscal year and each fiscal thereafter, each category shall represent the following percentages of the state’s total allocated amount for the trip and equipment grant program</a:t>
            </a:r>
            <a:r>
              <a:rPr lang="en-US" sz="1600" u="sng" dirty="0">
                <a:solidFill>
                  <a:srgbClr val="FFFFFF"/>
                </a:solidFill>
                <a:effectLst/>
                <a:latin typeface="Times New Roman" panose="02020603050405020304" pitchFamily="18" charset="0"/>
                <a:ea typeface="Times New Roman" panose="02020603050405020304" pitchFamily="18" charset="0"/>
              </a:rPr>
              <a:t>:</a:t>
            </a:r>
          </a:p>
          <a:p>
            <a:pPr marL="544068" lvl="1" indent="-342900">
              <a:lnSpc>
                <a:spcPct val="90000"/>
              </a:lnSpc>
              <a:buFont typeface="+mj-lt"/>
              <a:buAutoNum type="arabicPeriod"/>
            </a:pPr>
            <a:r>
              <a:rPr lang="en-US" sz="1600" u="sng" dirty="0">
                <a:solidFill>
                  <a:srgbClr val="FFFFFF"/>
                </a:solidFill>
                <a:latin typeface="Times New Roman" panose="02020603050405020304" pitchFamily="18" charset="0"/>
                <a:ea typeface="Times New Roman" panose="02020603050405020304" pitchFamily="18" charset="0"/>
              </a:rPr>
              <a:t>5% based on the state’s total transportation disadvantaged eligible population</a:t>
            </a:r>
            <a:r>
              <a:rPr lang="en-US" sz="1600" u="sng" dirty="0">
                <a:solidFill>
                  <a:srgbClr val="FFFFFF"/>
                </a:solidFill>
                <a:effectLst/>
                <a:latin typeface="Times New Roman" panose="02020603050405020304" pitchFamily="18" charset="0"/>
                <a:ea typeface="Times New Roman" panose="02020603050405020304" pitchFamily="18" charset="0"/>
              </a:rPr>
              <a:t>.</a:t>
            </a:r>
          </a:p>
          <a:p>
            <a:pPr marL="544068" lvl="1" indent="-342900">
              <a:lnSpc>
                <a:spcPct val="90000"/>
              </a:lnSpc>
              <a:buFont typeface="+mj-lt"/>
              <a:buAutoNum type="arabicPeriod"/>
            </a:pPr>
            <a:r>
              <a:rPr lang="en-US" sz="1600" u="sng" dirty="0">
                <a:solidFill>
                  <a:srgbClr val="FFFFFF"/>
                </a:solidFill>
                <a:latin typeface="Times New Roman" panose="02020603050405020304" pitchFamily="18" charset="0"/>
                <a:ea typeface="Times New Roman" panose="02020603050405020304" pitchFamily="18" charset="0"/>
              </a:rPr>
              <a:t>5% based on the state’s total centerline miles of public roads.</a:t>
            </a:r>
            <a:endParaRPr lang="en-US" sz="1600" u="sng" dirty="0">
              <a:solidFill>
                <a:srgbClr val="FFFFFF"/>
              </a:solidFill>
              <a:effectLst/>
              <a:latin typeface="Times New Roman" panose="02020603050405020304" pitchFamily="18" charset="0"/>
              <a:ea typeface="Times New Roman" panose="02020603050405020304" pitchFamily="18" charset="0"/>
            </a:endParaRPr>
          </a:p>
          <a:p>
            <a:pPr marL="544068" lvl="1" indent="-342900">
              <a:lnSpc>
                <a:spcPct val="90000"/>
              </a:lnSpc>
              <a:buFont typeface="+mj-lt"/>
              <a:buAutoNum type="arabicPeriod"/>
            </a:pPr>
            <a:r>
              <a:rPr lang="en-US" sz="1600" u="sng" dirty="0">
                <a:solidFill>
                  <a:srgbClr val="FFFFFF"/>
                </a:solidFill>
                <a:latin typeface="Times New Roman" panose="02020603050405020304" pitchFamily="18" charset="0"/>
                <a:ea typeface="Times New Roman" panose="02020603050405020304" pitchFamily="18" charset="0"/>
              </a:rPr>
              <a:t>30% based on the state’s total transportation disadvantaged services provided by trip and equipment grant fund</a:t>
            </a:r>
            <a:r>
              <a:rPr lang="en-US" sz="1600" u="sng" dirty="0">
                <a:solidFill>
                  <a:srgbClr val="FFFFFF"/>
                </a:solidFill>
                <a:effectLst/>
                <a:latin typeface="Times New Roman" panose="02020603050405020304" pitchFamily="18" charset="0"/>
                <a:ea typeface="Times New Roman" panose="02020603050405020304" pitchFamily="18" charset="0"/>
              </a:rPr>
              <a:t>.</a:t>
            </a:r>
          </a:p>
          <a:p>
            <a:pPr marL="544068" lvl="1" indent="-342900">
              <a:lnSpc>
                <a:spcPct val="90000"/>
              </a:lnSpc>
              <a:buFont typeface="+mj-lt"/>
              <a:buAutoNum type="arabicPeriod"/>
            </a:pPr>
            <a:r>
              <a:rPr lang="en-US" sz="1600" u="sng" dirty="0">
                <a:solidFill>
                  <a:srgbClr val="FFFFFF"/>
                </a:solidFill>
                <a:latin typeface="Times New Roman" panose="02020603050405020304" pitchFamily="18" charset="0"/>
                <a:ea typeface="Times New Roman" panose="02020603050405020304" pitchFamily="18" charset="0"/>
              </a:rPr>
              <a:t>60% based on the state’s total allocated amount from the 2020-2021 fiscal year</a:t>
            </a:r>
            <a:r>
              <a:rPr lang="en-US" sz="1600" u="sng" dirty="0">
                <a:solidFill>
                  <a:srgbClr val="FFFFFF"/>
                </a:solidFill>
                <a:effectLst/>
                <a:latin typeface="Times New Roman" panose="02020603050405020304" pitchFamily="18" charset="0"/>
                <a:ea typeface="Times New Roman" panose="02020603050405020304" pitchFamily="18" charset="0"/>
              </a:rPr>
              <a:t>.</a:t>
            </a:r>
            <a:r>
              <a:rPr lang="en-US" sz="1600" dirty="0">
                <a:solidFill>
                  <a:srgbClr val="FFFFFF"/>
                </a:solidFill>
                <a:effectLst/>
                <a:latin typeface="Times New Roman" panose="02020603050405020304" pitchFamily="18" charset="0"/>
                <a:ea typeface="Times New Roman" panose="02020603050405020304" pitchFamily="18" charset="0"/>
              </a:rPr>
              <a:t>”</a:t>
            </a:r>
          </a:p>
        </p:txBody>
      </p:sp>
      <p:pic>
        <p:nvPicPr>
          <p:cNvPr id="11" name="Picture 10" descr="A picture containing road, outdoor, truck, bus&#10;&#10;Description automatically generated">
            <a:extLst>
              <a:ext uri="{FF2B5EF4-FFF2-40B4-BE49-F238E27FC236}">
                <a16:creationId xmlns:a16="http://schemas.microsoft.com/office/drawing/2014/main" id="{A543D10D-3448-4825-9676-98666B997C9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4654296" y="10"/>
            <a:ext cx="7537703" cy="6857990"/>
          </a:xfrm>
          <a:prstGeom prst="rect">
            <a:avLst/>
          </a:prstGeom>
        </p:spPr>
      </p:pic>
    </p:spTree>
    <p:extLst>
      <p:ext uri="{BB962C8B-B14F-4D97-AF65-F5344CB8AC3E}">
        <p14:creationId xmlns:p14="http://schemas.microsoft.com/office/powerpoint/2010/main" val="3248436900"/>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E9BA134F-37B6-498A-B46D-040B86E5DA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BFE3F30-11E0-4842-8523-7222538C8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rgbClr val="564D4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A37765E-5F46-4D56-B038-EBADDB2AE6B4}"/>
              </a:ext>
            </a:extLst>
          </p:cNvPr>
          <p:cNvSpPr>
            <a:spLocks noGrp="1"/>
          </p:cNvSpPr>
          <p:nvPr>
            <p:ph type="title"/>
          </p:nvPr>
        </p:nvSpPr>
        <p:spPr>
          <a:xfrm>
            <a:off x="1097280" y="516835"/>
            <a:ext cx="5977938" cy="1666501"/>
          </a:xfrm>
        </p:spPr>
        <p:txBody>
          <a:bodyPr>
            <a:normAutofit/>
          </a:bodyPr>
          <a:lstStyle/>
          <a:p>
            <a:r>
              <a:rPr lang="en-US" sz="3400">
                <a:solidFill>
                  <a:srgbClr val="FFFFFF"/>
                </a:solidFill>
              </a:rPr>
              <a:t>Proposed New Weighting of Datasets within Variables:</a:t>
            </a:r>
            <a:br>
              <a:rPr lang="en-US" sz="3400">
                <a:solidFill>
                  <a:srgbClr val="FFFFFF"/>
                </a:solidFill>
              </a:rPr>
            </a:br>
            <a:r>
              <a:rPr lang="en-US" sz="3400">
                <a:solidFill>
                  <a:srgbClr val="FFFFFF"/>
                </a:solidFill>
              </a:rPr>
              <a:t>Recommendations 1 and 2</a:t>
            </a:r>
          </a:p>
        </p:txBody>
      </p:sp>
      <p:cxnSp>
        <p:nvCxnSpPr>
          <p:cNvPr id="31" name="Straight Connector 30">
            <a:extLst>
              <a:ext uri="{FF2B5EF4-FFF2-40B4-BE49-F238E27FC236}">
                <a16:creationId xmlns:a16="http://schemas.microsoft.com/office/drawing/2014/main" id="{67E7D319-545A-41CD-95DF-4DE4FA8A46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8268" y="2344202"/>
            <a:ext cx="548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510432C-1AFE-48A5-ABD6-F843470E6826}"/>
              </a:ext>
            </a:extLst>
          </p:cNvPr>
          <p:cNvSpPr>
            <a:spLocks noGrp="1"/>
          </p:cNvSpPr>
          <p:nvPr>
            <p:ph idx="1"/>
          </p:nvPr>
        </p:nvSpPr>
        <p:spPr>
          <a:xfrm>
            <a:off x="1097279" y="2505068"/>
            <a:ext cx="5977938" cy="4224195"/>
          </a:xfrm>
        </p:spPr>
        <p:txBody>
          <a:bodyPr>
            <a:normAutofit/>
          </a:bodyPr>
          <a:lstStyle/>
          <a:p>
            <a:pPr>
              <a:lnSpc>
                <a:spcPct val="90000"/>
              </a:lnSpc>
            </a:pPr>
            <a:r>
              <a:rPr lang="en-US" sz="1800" dirty="0">
                <a:solidFill>
                  <a:srgbClr val="FFFFFF"/>
                </a:solidFill>
              </a:rPr>
              <a:t>Rule 41-2.014(5</a:t>
            </a:r>
            <a:r>
              <a:rPr lang="en-US" sz="1800" u="sng" dirty="0">
                <a:solidFill>
                  <a:srgbClr val="FFFFFF"/>
                </a:solidFill>
              </a:rPr>
              <a:t>)(d)</a:t>
            </a:r>
            <a:r>
              <a:rPr lang="en-US" sz="1800" dirty="0">
                <a:solidFill>
                  <a:srgbClr val="FFFFFF"/>
                </a:solidFill>
              </a:rPr>
              <a:t> “</a:t>
            </a:r>
            <a:r>
              <a:rPr lang="en-US" sz="1800" u="sng" dirty="0">
                <a:solidFill>
                  <a:srgbClr val="FFFFFF"/>
                </a:solidFill>
              </a:rPr>
              <a:t>The Commission, in calculating allocated amounts, shall weigh each dataset described in subsection (5)(a) as follows</a:t>
            </a:r>
            <a:r>
              <a:rPr lang="en-US" sz="1800" u="sng" dirty="0">
                <a:solidFill>
                  <a:srgbClr val="FFFFFF"/>
                </a:solidFill>
                <a:effectLst/>
                <a:latin typeface="Times New Roman" panose="02020603050405020304" pitchFamily="18" charset="0"/>
                <a:ea typeface="Times New Roman" panose="02020603050405020304" pitchFamily="18" charset="0"/>
              </a:rPr>
              <a:t>:</a:t>
            </a:r>
          </a:p>
          <a:p>
            <a:pPr marL="544068" lvl="1" indent="-342900">
              <a:lnSpc>
                <a:spcPct val="90000"/>
              </a:lnSpc>
              <a:buFont typeface="+mj-lt"/>
              <a:buAutoNum type="arabicPeriod"/>
            </a:pPr>
            <a:r>
              <a:rPr lang="en-US" sz="1800" u="sng" dirty="0">
                <a:solidFill>
                  <a:srgbClr val="FFFFFF"/>
                </a:solidFill>
                <a:latin typeface="Times New Roman" panose="02020603050405020304" pitchFamily="18" charset="0"/>
                <a:ea typeface="Times New Roman" panose="02020603050405020304" pitchFamily="18" charset="0"/>
              </a:rPr>
              <a:t>Every person identified within the state’s transportation disadvantaged population shall be weighted equally</a:t>
            </a:r>
            <a:r>
              <a:rPr lang="en-US" sz="1800" u="sng" dirty="0">
                <a:solidFill>
                  <a:srgbClr val="FFFFFF"/>
                </a:solidFill>
                <a:effectLst/>
                <a:latin typeface="Times New Roman" panose="02020603050405020304" pitchFamily="18" charset="0"/>
                <a:ea typeface="Times New Roman" panose="02020603050405020304" pitchFamily="18" charset="0"/>
              </a:rPr>
              <a:t>.</a:t>
            </a:r>
          </a:p>
          <a:p>
            <a:pPr marL="544068" lvl="1" indent="-342900">
              <a:lnSpc>
                <a:spcPct val="90000"/>
              </a:lnSpc>
              <a:buFont typeface="+mj-lt"/>
              <a:buAutoNum type="arabicPeriod"/>
            </a:pPr>
            <a:r>
              <a:rPr lang="en-US" sz="1800" u="sng" dirty="0">
                <a:solidFill>
                  <a:srgbClr val="FFFFFF"/>
                </a:solidFill>
                <a:latin typeface="Times New Roman" panose="02020603050405020304" pitchFamily="18" charset="0"/>
                <a:ea typeface="Times New Roman" panose="02020603050405020304" pitchFamily="18" charset="0"/>
              </a:rPr>
              <a:t>Every centerline mile of the state’s public roads shall be weighted equally.</a:t>
            </a:r>
            <a:endParaRPr lang="en-US" sz="1800" u="sng" dirty="0">
              <a:solidFill>
                <a:srgbClr val="FFFFFF"/>
              </a:solidFill>
              <a:effectLst/>
              <a:latin typeface="Times New Roman" panose="02020603050405020304" pitchFamily="18" charset="0"/>
              <a:ea typeface="Times New Roman" panose="02020603050405020304" pitchFamily="18" charset="0"/>
            </a:endParaRPr>
          </a:p>
          <a:p>
            <a:pPr marL="544068" lvl="1" indent="-342900">
              <a:lnSpc>
                <a:spcPct val="90000"/>
              </a:lnSpc>
              <a:buFont typeface="+mj-lt"/>
              <a:buAutoNum type="arabicPeriod"/>
            </a:pPr>
            <a:r>
              <a:rPr lang="en-US" sz="1800" u="sng" dirty="0">
                <a:solidFill>
                  <a:srgbClr val="FFFFFF"/>
                </a:solidFill>
                <a:latin typeface="Times New Roman" panose="02020603050405020304" pitchFamily="18" charset="0"/>
                <a:ea typeface="Times New Roman" panose="02020603050405020304" pitchFamily="18" charset="0"/>
              </a:rPr>
              <a:t>Each trip and mile provided by trip and equipment grant funds shall be weighted relative to the unit cost at which they are reimbursed. Each bus pass purchased with trip and equipment grant funds shall be weighted higher than the unit cost at which they are reimbursed in order to incentivize their use in service </a:t>
            </a:r>
            <a:r>
              <a:rPr lang="en-US" sz="1800" u="sng" dirty="0" err="1">
                <a:solidFill>
                  <a:srgbClr val="FFFFFF"/>
                </a:solidFill>
                <a:latin typeface="Times New Roman" panose="02020603050405020304" pitchFamily="18" charset="0"/>
                <a:ea typeface="Times New Roman" panose="02020603050405020304" pitchFamily="18" charset="0"/>
              </a:rPr>
              <a:t>asreas</a:t>
            </a:r>
            <a:r>
              <a:rPr lang="en-US" sz="1800" u="sng" dirty="0">
                <a:solidFill>
                  <a:srgbClr val="FFFFFF"/>
                </a:solidFill>
                <a:latin typeface="Times New Roman" panose="02020603050405020304" pitchFamily="18" charset="0"/>
                <a:ea typeface="Times New Roman" panose="02020603050405020304" pitchFamily="18" charset="0"/>
              </a:rPr>
              <a:t> where a fixed-route system is available</a:t>
            </a:r>
            <a:r>
              <a:rPr lang="en-US" sz="1800" u="sng" dirty="0">
                <a:solidFill>
                  <a:srgbClr val="FFFFFF"/>
                </a:solidFill>
                <a:effectLst/>
                <a:latin typeface="Times New Roman" panose="02020603050405020304" pitchFamily="18" charset="0"/>
                <a:ea typeface="Times New Roman" panose="02020603050405020304" pitchFamily="18" charset="0"/>
              </a:rPr>
              <a:t>.</a:t>
            </a:r>
            <a:r>
              <a:rPr lang="en-US" sz="1800" dirty="0">
                <a:solidFill>
                  <a:srgbClr val="FFFFFF"/>
                </a:solidFill>
                <a:effectLst/>
                <a:latin typeface="Times New Roman" panose="02020603050405020304" pitchFamily="18" charset="0"/>
                <a:ea typeface="Times New Roman" panose="02020603050405020304" pitchFamily="18" charset="0"/>
              </a:rPr>
              <a:t>”</a:t>
            </a:r>
          </a:p>
        </p:txBody>
      </p:sp>
      <p:pic>
        <p:nvPicPr>
          <p:cNvPr id="5" name="Picture 4" descr="A picture containing table, computer, sitting, desk&#10;&#10;Description automatically generated">
            <a:extLst>
              <a:ext uri="{FF2B5EF4-FFF2-40B4-BE49-F238E27FC236}">
                <a16:creationId xmlns:a16="http://schemas.microsoft.com/office/drawing/2014/main" id="{A0FBE466-D630-4584-9AE0-FA46AAEBC48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51982" y="2180406"/>
            <a:ext cx="3294253" cy="2475395"/>
          </a:xfrm>
          <a:prstGeom prst="rect">
            <a:avLst/>
          </a:prstGeom>
        </p:spPr>
      </p:pic>
    </p:spTree>
    <p:extLst>
      <p:ext uri="{BB962C8B-B14F-4D97-AF65-F5344CB8AC3E}">
        <p14:creationId xmlns:p14="http://schemas.microsoft.com/office/powerpoint/2010/main" val="15572840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A37765E-5F46-4D56-B038-EBADDB2AE6B4}"/>
              </a:ext>
            </a:extLst>
          </p:cNvPr>
          <p:cNvSpPr>
            <a:spLocks noGrp="1"/>
          </p:cNvSpPr>
          <p:nvPr>
            <p:ph type="title"/>
          </p:nvPr>
        </p:nvSpPr>
        <p:spPr>
          <a:xfrm>
            <a:off x="643467" y="516835"/>
            <a:ext cx="3448259" cy="1666501"/>
          </a:xfrm>
        </p:spPr>
        <p:txBody>
          <a:bodyPr>
            <a:normAutofit/>
          </a:bodyPr>
          <a:lstStyle/>
          <a:p>
            <a:r>
              <a:rPr lang="en-US" sz="2800">
                <a:solidFill>
                  <a:srgbClr val="FFFFFF"/>
                </a:solidFill>
              </a:rPr>
              <a:t>Proposed Flexibility in Determining Year of Data:</a:t>
            </a:r>
            <a:br>
              <a:rPr lang="en-US" sz="2800">
                <a:solidFill>
                  <a:srgbClr val="FFFFFF"/>
                </a:solidFill>
              </a:rPr>
            </a:br>
            <a:r>
              <a:rPr lang="en-US" sz="2800">
                <a:solidFill>
                  <a:srgbClr val="FFFFFF"/>
                </a:solidFill>
              </a:rPr>
              <a:t>Recommendation 4</a:t>
            </a:r>
          </a:p>
        </p:txBody>
      </p:sp>
      <p:cxnSp>
        <p:nvCxnSpPr>
          <p:cNvPr id="29" name="Straight Connector 28">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510432C-1AFE-48A5-ABD6-F843470E6826}"/>
              </a:ext>
            </a:extLst>
          </p:cNvPr>
          <p:cNvSpPr>
            <a:spLocks noGrp="1"/>
          </p:cNvSpPr>
          <p:nvPr>
            <p:ph idx="1"/>
          </p:nvPr>
        </p:nvSpPr>
        <p:spPr>
          <a:xfrm>
            <a:off x="643467" y="2546224"/>
            <a:ext cx="3448259" cy="3342747"/>
          </a:xfrm>
        </p:spPr>
        <p:txBody>
          <a:bodyPr>
            <a:normAutofit/>
          </a:bodyPr>
          <a:lstStyle/>
          <a:p>
            <a:r>
              <a:rPr lang="en-US" sz="1800" dirty="0">
                <a:solidFill>
                  <a:srgbClr val="FFFFFF"/>
                </a:solidFill>
              </a:rPr>
              <a:t>Rule 41-2.014(5</a:t>
            </a:r>
            <a:r>
              <a:rPr lang="en-US" sz="1800" u="sng" dirty="0">
                <a:solidFill>
                  <a:srgbClr val="FFFFFF"/>
                </a:solidFill>
              </a:rPr>
              <a:t>)(e)</a:t>
            </a:r>
            <a:r>
              <a:rPr lang="en-US" sz="1800" dirty="0">
                <a:solidFill>
                  <a:srgbClr val="FFFFFF"/>
                </a:solidFill>
              </a:rPr>
              <a:t> “</a:t>
            </a:r>
            <a:r>
              <a:rPr lang="en-US" sz="1800" u="sng" dirty="0">
                <a:solidFill>
                  <a:srgbClr val="FFFFFF"/>
                </a:solidFill>
              </a:rPr>
              <a:t>Fund allocations pursuant to subparagraph (5)(a) of this rule shall be administered each fiscal year based on available data from the previous year or applicable period as determined by the Commission.</a:t>
            </a:r>
            <a:r>
              <a:rPr lang="en-US" sz="1800" dirty="0">
                <a:solidFill>
                  <a:srgbClr val="FFFFFF"/>
                </a:solidFill>
              </a:rPr>
              <a:t>”</a:t>
            </a:r>
            <a:endParaRPr lang="en-US" sz="1800" dirty="0">
              <a:solidFill>
                <a:srgbClr val="FFFFFF"/>
              </a:solidFill>
              <a:effectLst/>
              <a:latin typeface="Times New Roman" panose="02020603050405020304" pitchFamily="18" charset="0"/>
              <a:ea typeface="Times New Roman" panose="02020603050405020304" pitchFamily="18" charset="0"/>
            </a:endParaRPr>
          </a:p>
        </p:txBody>
      </p:sp>
      <p:pic>
        <p:nvPicPr>
          <p:cNvPr id="4" name="Picture 2">
            <a:extLst>
              <a:ext uri="{FF2B5EF4-FFF2-40B4-BE49-F238E27FC236}">
                <a16:creationId xmlns:a16="http://schemas.microsoft.com/office/drawing/2014/main" id="{0E66E3AC-138E-4952-A332-9BFAF80100A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654296" y="10"/>
            <a:ext cx="753770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702540"/>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1">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F0502020204030204"/>
              <a:ea typeface="+mn-ea"/>
              <a:cs typeface="+mn-cs"/>
            </a:endParaRPr>
          </a:p>
        </p:txBody>
      </p:sp>
      <p:pic>
        <p:nvPicPr>
          <p:cNvPr id="4" name="Picture 3">
            <a:extLst>
              <a:ext uri="{FF2B5EF4-FFF2-40B4-BE49-F238E27FC236}">
                <a16:creationId xmlns:a16="http://schemas.microsoft.com/office/drawing/2014/main" id="{75FE3DC2-FF34-4B65-8E61-F87D7AF4326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843" y="10"/>
            <a:ext cx="12186315" cy="6857990"/>
          </a:xfrm>
          <a:prstGeom prst="rect">
            <a:avLst/>
          </a:prstGeom>
        </p:spPr>
      </p:pic>
      <p:sp>
        <p:nvSpPr>
          <p:cNvPr id="26" name="Rectangle 25">
            <a:extLst>
              <a:ext uri="{FF2B5EF4-FFF2-40B4-BE49-F238E27FC236}">
                <a16:creationId xmlns:a16="http://schemas.microsoft.com/office/drawing/2014/main" id="{95B38FD6-641F-41BF-B466-C1C636642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474" y="1238442"/>
            <a:ext cx="3635926" cy="4355751"/>
          </a:xfrm>
          <a:prstGeom prst="rect">
            <a:avLst/>
          </a:prstGeom>
          <a:solidFill>
            <a:srgbClr val="0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F0502020204030204"/>
              <a:ea typeface="+mn-ea"/>
              <a:cs typeface="+mn-cs"/>
            </a:endParaRPr>
          </a:p>
        </p:txBody>
      </p:sp>
      <p:sp>
        <p:nvSpPr>
          <p:cNvPr id="2" name="Title 1">
            <a:extLst>
              <a:ext uri="{FF2B5EF4-FFF2-40B4-BE49-F238E27FC236}">
                <a16:creationId xmlns:a16="http://schemas.microsoft.com/office/drawing/2014/main" id="{79BF945E-EA2D-4EF3-AA31-9CDE692ED4C6}"/>
              </a:ext>
            </a:extLst>
          </p:cNvPr>
          <p:cNvSpPr>
            <a:spLocks noGrp="1"/>
          </p:cNvSpPr>
          <p:nvPr>
            <p:ph type="title"/>
          </p:nvPr>
        </p:nvSpPr>
        <p:spPr>
          <a:xfrm>
            <a:off x="948648" y="1419273"/>
            <a:ext cx="3153580" cy="1358188"/>
          </a:xfrm>
        </p:spPr>
        <p:txBody>
          <a:bodyPr vert="horz" lIns="91440" tIns="45720" rIns="91440" bIns="45720" rtlCol="0" anchor="b">
            <a:normAutofit/>
          </a:bodyPr>
          <a:lstStyle/>
          <a:p>
            <a:r>
              <a:rPr lang="en-US" sz="3600" dirty="0">
                <a:solidFill>
                  <a:srgbClr val="FFFFFF"/>
                </a:solidFill>
              </a:rPr>
              <a:t>Public Comments</a:t>
            </a:r>
          </a:p>
        </p:txBody>
      </p:sp>
      <p:cxnSp>
        <p:nvCxnSpPr>
          <p:cNvPr id="28" name="Straight Connector 27">
            <a:extLst>
              <a:ext uri="{FF2B5EF4-FFF2-40B4-BE49-F238E27FC236}">
                <a16:creationId xmlns:a16="http://schemas.microsoft.com/office/drawing/2014/main" id="{6BF9119E-766E-4526-AAE5-639F577C04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8277" y="2865016"/>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21F41D78-4B28-40C1-8E52-49FEE898E845}"/>
              </a:ext>
            </a:extLst>
          </p:cNvPr>
          <p:cNvSpPr txBox="1">
            <a:spLocks/>
          </p:cNvSpPr>
          <p:nvPr/>
        </p:nvSpPr>
        <p:spPr>
          <a:xfrm>
            <a:off x="948648" y="2978254"/>
            <a:ext cx="3153580" cy="2444238"/>
          </a:xfrm>
          <a:prstGeom prst="rect">
            <a:avLst/>
          </a:prstGeom>
        </p:spPr>
        <p:txBody>
          <a:bodyPr vert="horz" lIns="0" tIns="45720" rIns="0" bIns="45720" rtlCol="0">
            <a:normAutofit fontScale="925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100000"/>
              </a:lnSpc>
              <a:spcBef>
                <a:spcPts val="1200"/>
              </a:spcBef>
              <a:spcAft>
                <a:spcPts val="200"/>
              </a:spcAft>
              <a:buClr>
                <a:srgbClr val="EC7016"/>
              </a:buClr>
              <a:buSzPct val="100000"/>
              <a:buFont typeface="Calibri" panose="020F0502020204030204" pitchFamily="34" charset="0"/>
              <a:buChar char=" "/>
              <a:tabLst/>
              <a:defRPr/>
            </a:pPr>
            <a:r>
              <a:rPr kumimoji="0" lang="en-US" sz="1600" b="0" i="0" u="none" strike="noStrike" kern="1200" cap="none" spc="0" normalizeH="0" baseline="0" noProof="0" dirty="0">
                <a:ln>
                  <a:noFill/>
                </a:ln>
                <a:solidFill>
                  <a:srgbClr val="FFFFFF"/>
                </a:solidFill>
                <a:effectLst/>
                <a:uLnTx/>
                <a:uFillTx/>
                <a:latin typeface="Franklin Gothic Book" panose="020F0502020204030204"/>
                <a:ea typeface="+mn-ea"/>
                <a:cs typeface="+mn-cs"/>
              </a:rPr>
              <a:t>Speakers will be called on in the order requests are received.</a:t>
            </a:r>
          </a:p>
          <a:p>
            <a:pPr marL="91440" marR="0" lvl="0" indent="-91440" algn="l" defTabSz="914400" rtl="0" eaLnBrk="1" fontAlgn="auto" latinLnBrk="0" hangingPunct="1">
              <a:lnSpc>
                <a:spcPct val="100000"/>
              </a:lnSpc>
              <a:spcBef>
                <a:spcPts val="1200"/>
              </a:spcBef>
              <a:spcAft>
                <a:spcPts val="200"/>
              </a:spcAft>
              <a:buClr>
                <a:srgbClr val="EC7016"/>
              </a:buClr>
              <a:buSzPct val="100000"/>
              <a:buFont typeface="Calibri" panose="020F0502020204030204" pitchFamily="34" charset="0"/>
              <a:buChar char=" "/>
              <a:tabLst/>
              <a:defRPr/>
            </a:pPr>
            <a:r>
              <a:rPr kumimoji="0" lang="en-US" sz="1600" b="0" i="0" u="none" strike="noStrike" kern="1200" cap="none" spc="0" normalizeH="0" baseline="0" noProof="0" dirty="0">
                <a:ln>
                  <a:noFill/>
                </a:ln>
                <a:solidFill>
                  <a:srgbClr val="FFFFFF"/>
                </a:solidFill>
                <a:effectLst/>
                <a:uLnTx/>
                <a:uFillTx/>
                <a:latin typeface="Franklin Gothic Book" panose="020F0502020204030204"/>
                <a:ea typeface="+mn-ea"/>
                <a:cs typeface="+mn-cs"/>
              </a:rPr>
              <a:t>Comments are limited to proposed rule language and allocation study.</a:t>
            </a:r>
          </a:p>
          <a:p>
            <a:pPr marL="91440" marR="0" lvl="0" indent="-91440" algn="l" defTabSz="914400" rtl="0" eaLnBrk="1" fontAlgn="auto" latinLnBrk="0" hangingPunct="1">
              <a:lnSpc>
                <a:spcPct val="100000"/>
              </a:lnSpc>
              <a:spcBef>
                <a:spcPts val="1200"/>
              </a:spcBef>
              <a:spcAft>
                <a:spcPts val="200"/>
              </a:spcAft>
              <a:buClr>
                <a:srgbClr val="EC7016"/>
              </a:buClr>
              <a:buSzPct val="100000"/>
              <a:buFont typeface="Calibri" panose="020F0502020204030204" pitchFamily="34" charset="0"/>
              <a:buChar char=" "/>
              <a:tabLst/>
              <a:defRPr/>
            </a:pPr>
            <a:r>
              <a:rPr kumimoji="0" lang="en-US" sz="1600" b="0" i="0" u="none" strike="noStrike" kern="1200" cap="none" spc="0" normalizeH="0" baseline="0" noProof="0" dirty="0">
                <a:ln>
                  <a:noFill/>
                </a:ln>
                <a:solidFill>
                  <a:srgbClr val="FFFFFF"/>
                </a:solidFill>
                <a:effectLst/>
                <a:uLnTx/>
                <a:uFillTx/>
                <a:latin typeface="Franklin Gothic Book" panose="020F0502020204030204"/>
                <a:ea typeface="+mn-ea"/>
                <a:cs typeface="+mn-cs"/>
              </a:rPr>
              <a:t>All speakers are limited to five minutes per public comment.</a:t>
            </a:r>
          </a:p>
          <a:p>
            <a:pPr marL="91440" marR="0" lvl="0" indent="-91440" algn="l" defTabSz="914400" rtl="0" eaLnBrk="1" fontAlgn="auto" latinLnBrk="0" hangingPunct="1">
              <a:lnSpc>
                <a:spcPct val="100000"/>
              </a:lnSpc>
              <a:spcBef>
                <a:spcPts val="1200"/>
              </a:spcBef>
              <a:spcAft>
                <a:spcPts val="200"/>
              </a:spcAft>
              <a:buClr>
                <a:srgbClr val="EC7016"/>
              </a:buClr>
              <a:buSzPct val="100000"/>
              <a:buFont typeface="Calibri" panose="020F0502020204030204" pitchFamily="34" charset="0"/>
              <a:buChar char=" "/>
              <a:tabLst/>
              <a:defRPr/>
            </a:pPr>
            <a:r>
              <a:rPr lang="en-US" sz="1600" dirty="0">
                <a:solidFill>
                  <a:srgbClr val="FFFFFF"/>
                </a:solidFill>
                <a:latin typeface="Franklin Gothic Book" panose="020F0502020204030204"/>
              </a:rPr>
              <a:t>Participants may also submit feedback to David Darm at: </a:t>
            </a:r>
            <a:r>
              <a:rPr lang="en-US" sz="1600" dirty="0">
                <a:solidFill>
                  <a:srgbClr val="FFFFFF"/>
                </a:solidFill>
                <a:latin typeface="Franklin Gothic Book" panose="020F0502020204030204"/>
                <a:hlinkClick r:id="rId3"/>
              </a:rPr>
              <a:t>David.Darm@dot.state.fl.us</a:t>
            </a:r>
            <a:r>
              <a:rPr lang="en-US" sz="1600" dirty="0">
                <a:solidFill>
                  <a:srgbClr val="FFFFFF"/>
                </a:solidFill>
                <a:latin typeface="Franklin Gothic Book" panose="020F0502020204030204"/>
              </a:rPr>
              <a:t> </a:t>
            </a:r>
            <a:endParaRPr kumimoji="0" lang="en-US" sz="160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p:txBody>
      </p:sp>
      <p:sp>
        <p:nvSpPr>
          <p:cNvPr id="30" name="Rectangle 29">
            <a:extLst>
              <a:ext uri="{FF2B5EF4-FFF2-40B4-BE49-F238E27FC236}">
                <a16:creationId xmlns:a16="http://schemas.microsoft.com/office/drawing/2014/main" id="{1FE461C7-FF45-427F-83D7-18DFBD481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3803183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EF281AFC-C33B-4F09-A928-1EC58A954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privacy not included - GoToMeeting">
            <a:hlinkClick r:id="rId2"/>
            <a:extLst>
              <a:ext uri="{FF2B5EF4-FFF2-40B4-BE49-F238E27FC236}">
                <a16:creationId xmlns:a16="http://schemas.microsoft.com/office/drawing/2014/main" id="{51924B41-D9CD-471D-82A4-6E7E7370776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
          <a:stretch/>
        </p:blipFill>
        <p:spPr bwMode="auto">
          <a:xfrm>
            <a:off x="20" y="227"/>
            <a:ext cx="12191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75" name="Freeform 6">
            <a:extLst>
              <a:ext uri="{FF2B5EF4-FFF2-40B4-BE49-F238E27FC236}">
                <a16:creationId xmlns:a16="http://schemas.microsoft.com/office/drawing/2014/main" id="{D68028DB-A126-4990-9942-0625D23718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7747" y="4208147"/>
            <a:ext cx="339126" cy="212183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reeform 7">
            <a:extLst>
              <a:ext uri="{FF2B5EF4-FFF2-40B4-BE49-F238E27FC236}">
                <a16:creationId xmlns:a16="http://schemas.microsoft.com/office/drawing/2014/main" id="{76805E71-D4F6-4554-B94A-1551CA757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8739" y="4098333"/>
            <a:ext cx="201857" cy="20558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8">
            <a:extLst>
              <a:ext uri="{FF2B5EF4-FFF2-40B4-BE49-F238E27FC236}">
                <a16:creationId xmlns:a16="http://schemas.microsoft.com/office/drawing/2014/main" id="{3ED8B0AB-AFC8-4BD9-8F04-45B43D074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8" y="4098334"/>
            <a:ext cx="8933019" cy="19607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62749BB-CB41-4FFA-9562-DF9E647FE200}"/>
              </a:ext>
            </a:extLst>
          </p:cNvPr>
          <p:cNvSpPr>
            <a:spLocks noGrp="1"/>
          </p:cNvSpPr>
          <p:nvPr>
            <p:ph type="title"/>
          </p:nvPr>
        </p:nvSpPr>
        <p:spPr>
          <a:xfrm>
            <a:off x="795342" y="4267831"/>
            <a:ext cx="7970903" cy="1071585"/>
          </a:xfrm>
        </p:spPr>
        <p:txBody>
          <a:bodyPr vert="horz" lIns="91440" tIns="45720" rIns="91440" bIns="45720" rtlCol="0" anchor="b">
            <a:normAutofit/>
          </a:bodyPr>
          <a:lstStyle/>
          <a:p>
            <a:r>
              <a:rPr lang="en-US" sz="4800">
                <a:solidFill>
                  <a:srgbClr val="FFFFFF"/>
                </a:solidFill>
              </a:rPr>
              <a:t>Webinar Tutorial</a:t>
            </a:r>
          </a:p>
        </p:txBody>
      </p:sp>
      <p:sp>
        <p:nvSpPr>
          <p:cNvPr id="81" name="Rectangle 8">
            <a:extLst>
              <a:ext uri="{FF2B5EF4-FFF2-40B4-BE49-F238E27FC236}">
                <a16:creationId xmlns:a16="http://schemas.microsoft.com/office/drawing/2014/main" id="{8BCD8A7A-53FC-474D-B04F-67F9F4286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067800" y="4377267"/>
            <a:ext cx="3121152" cy="195271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639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algn="ctr"/>
            <a:r>
              <a:rPr lang="en-US" b="1" dirty="0"/>
              <a:t>Your GoToMeeting Screen Controls</a:t>
            </a:r>
          </a:p>
        </p:txBody>
      </p:sp>
      <p:sp>
        <p:nvSpPr>
          <p:cNvPr id="9" name="TextBox 8">
            <a:extLst>
              <a:ext uri="{FF2B5EF4-FFF2-40B4-BE49-F238E27FC236}">
                <a16:creationId xmlns:a16="http://schemas.microsoft.com/office/drawing/2014/main" id="{8BF43887-8C41-456F-B0F0-DA51100FD54A}"/>
              </a:ext>
            </a:extLst>
          </p:cNvPr>
          <p:cNvSpPr txBox="1"/>
          <p:nvPr/>
        </p:nvSpPr>
        <p:spPr>
          <a:xfrm>
            <a:off x="749776" y="2119745"/>
            <a:ext cx="6771838" cy="3806053"/>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Located at the bottom, center of the meeting screen.</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Mic</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 Mute and unmute your microphone. </a:t>
            </a:r>
          </a:p>
          <a:p>
            <a:pPr marL="800100" marR="0" lvl="1"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Camera</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 Turn Web Camera On and Off.</a:t>
            </a:r>
          </a:p>
          <a:p>
            <a:pPr marL="800100" marR="0" lvl="1"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Screen</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 Share Your Screen if you are a Presenter.</a:t>
            </a:r>
          </a:p>
          <a:p>
            <a:pPr marL="800100" marR="0" lvl="1"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Leave</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 Leave the Meeting</a:t>
            </a:r>
          </a:p>
        </p:txBody>
      </p:sp>
      <p:pic>
        <p:nvPicPr>
          <p:cNvPr id="11" name="Picture 10">
            <a:extLst>
              <a:ext uri="{FF2B5EF4-FFF2-40B4-BE49-F238E27FC236}">
                <a16:creationId xmlns:a16="http://schemas.microsoft.com/office/drawing/2014/main" id="{7323BE7C-D725-4528-935E-C514760A91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1613" y="3266853"/>
            <a:ext cx="3824444" cy="2868334"/>
          </a:xfrm>
          <a:prstGeom prst="rect">
            <a:avLst/>
          </a:prstGeom>
          <a:ln>
            <a:noFill/>
          </a:ln>
          <a:effectLst>
            <a:outerShdw blurRad="76200" dist="63500" dir="5040000" algn="tl" rotWithShape="0">
              <a:srgbClr val="000000">
                <a:alpha val="41000"/>
              </a:srgbClr>
            </a:outerShdw>
          </a:effectLst>
        </p:spPr>
      </p:pic>
      <p:cxnSp>
        <p:nvCxnSpPr>
          <p:cNvPr id="13" name="Straight Arrow Connector 12">
            <a:extLst>
              <a:ext uri="{FF2B5EF4-FFF2-40B4-BE49-F238E27FC236}">
                <a16:creationId xmlns:a16="http://schemas.microsoft.com/office/drawing/2014/main" id="{21B93379-485C-45DA-84BA-9CE2D65FB3D7}"/>
              </a:ext>
            </a:extLst>
          </p:cNvPr>
          <p:cNvCxnSpPr>
            <a:cxnSpLocks/>
          </p:cNvCxnSpPr>
          <p:nvPr/>
        </p:nvCxnSpPr>
        <p:spPr>
          <a:xfrm>
            <a:off x="6787708" y="2557403"/>
            <a:ext cx="2005446" cy="305368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D306B3E-2536-4672-ACA7-9D58490B1B57}"/>
              </a:ext>
            </a:extLst>
          </p:cNvPr>
          <p:cNvPicPr>
            <a:picLocks noChangeAspect="1"/>
          </p:cNvPicPr>
          <p:nvPr/>
        </p:nvPicPr>
        <p:blipFill>
          <a:blip r:embed="rId4"/>
          <a:stretch>
            <a:fillRect/>
          </a:stretch>
        </p:blipFill>
        <p:spPr>
          <a:xfrm>
            <a:off x="7521614" y="2033307"/>
            <a:ext cx="3824443" cy="1048192"/>
          </a:xfrm>
          <a:prstGeom prst="rect">
            <a:avLst/>
          </a:prstGeom>
        </p:spPr>
      </p:pic>
    </p:spTree>
    <p:extLst>
      <p:ext uri="{BB962C8B-B14F-4D97-AF65-F5344CB8AC3E}">
        <p14:creationId xmlns:p14="http://schemas.microsoft.com/office/powerpoint/2010/main" val="997860157"/>
      </p:ext>
    </p:extLst>
  </p:cSld>
  <p:clrMapOvr>
    <a:masterClrMapping/>
  </p:clrMapOvr>
  <mc:AlternateContent xmlns:mc="http://schemas.openxmlformats.org/markup-compatibility/2006" xmlns:p14="http://schemas.microsoft.com/office/powerpoint/2010/main">
    <mc:Choice Requires="p14">
      <p:transition spd="med" p14:dur="700" advTm="51747">
        <p:fade/>
      </p:transition>
    </mc:Choice>
    <mc:Fallback xmlns="">
      <p:transition spd="med" advTm="51747">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More Screen Controls</a:t>
            </a:r>
          </a:p>
        </p:txBody>
      </p:sp>
      <p:pic>
        <p:nvPicPr>
          <p:cNvPr id="6" name="Picture 5">
            <a:extLst>
              <a:ext uri="{FF2B5EF4-FFF2-40B4-BE49-F238E27FC236}">
                <a16:creationId xmlns:a16="http://schemas.microsoft.com/office/drawing/2014/main" id="{779E02D1-E2BE-4D53-9C2D-B5BC71BB8246}"/>
              </a:ext>
            </a:extLst>
          </p:cNvPr>
          <p:cNvPicPr>
            <a:picLocks noChangeAspect="1"/>
          </p:cNvPicPr>
          <p:nvPr/>
        </p:nvPicPr>
        <p:blipFill>
          <a:blip r:embed="rId3"/>
          <a:stretch>
            <a:fillRect/>
          </a:stretch>
        </p:blipFill>
        <p:spPr>
          <a:xfrm>
            <a:off x="215268" y="2737229"/>
            <a:ext cx="11761464" cy="2627013"/>
          </a:xfrm>
          <a:prstGeom prst="rect">
            <a:avLst/>
          </a:prstGeom>
        </p:spPr>
      </p:pic>
      <p:pic>
        <p:nvPicPr>
          <p:cNvPr id="4" name="Picture 3">
            <a:extLst>
              <a:ext uri="{FF2B5EF4-FFF2-40B4-BE49-F238E27FC236}">
                <a16:creationId xmlns:a16="http://schemas.microsoft.com/office/drawing/2014/main" id="{E8EF077D-9649-4EEC-A4C3-55661C9FA8E4}"/>
              </a:ext>
            </a:extLst>
          </p:cNvPr>
          <p:cNvPicPr>
            <a:picLocks noChangeAspect="1"/>
          </p:cNvPicPr>
          <p:nvPr/>
        </p:nvPicPr>
        <p:blipFill>
          <a:blip r:embed="rId4"/>
          <a:stretch>
            <a:fillRect/>
          </a:stretch>
        </p:blipFill>
        <p:spPr>
          <a:xfrm>
            <a:off x="4933849" y="2737229"/>
            <a:ext cx="2324301" cy="2284702"/>
          </a:xfrm>
          <a:prstGeom prst="rect">
            <a:avLst/>
          </a:prstGeom>
        </p:spPr>
      </p:pic>
      <p:sp>
        <p:nvSpPr>
          <p:cNvPr id="3" name="Rectangle 2">
            <a:extLst>
              <a:ext uri="{FF2B5EF4-FFF2-40B4-BE49-F238E27FC236}">
                <a16:creationId xmlns:a16="http://schemas.microsoft.com/office/drawing/2014/main" id="{E9F59C81-2C0D-4718-B3FC-7FC19B2495DA}"/>
              </a:ext>
            </a:extLst>
          </p:cNvPr>
          <p:cNvSpPr/>
          <p:nvPr/>
        </p:nvSpPr>
        <p:spPr>
          <a:xfrm>
            <a:off x="4933849" y="2985796"/>
            <a:ext cx="1606910" cy="363894"/>
          </a:xfrm>
          <a:prstGeom prst="rect">
            <a:avLst/>
          </a:prstGeom>
          <a:noFill/>
          <a:ln w="5715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9F99C0DA-9D7E-43DA-972C-1B48AF563305}"/>
              </a:ext>
            </a:extLst>
          </p:cNvPr>
          <p:cNvCxnSpPr/>
          <p:nvPr/>
        </p:nvCxnSpPr>
        <p:spPr>
          <a:xfrm flipV="1">
            <a:off x="3704253" y="3256384"/>
            <a:ext cx="1101012" cy="541175"/>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A3AD9AB-5379-443F-8395-B6A487C1EC97}"/>
              </a:ext>
            </a:extLst>
          </p:cNvPr>
          <p:cNvSpPr txBox="1"/>
          <p:nvPr/>
        </p:nvSpPr>
        <p:spPr>
          <a:xfrm flipH="1">
            <a:off x="3256384" y="3850680"/>
            <a:ext cx="1315616" cy="400110"/>
          </a:xfrm>
          <a:prstGeom prst="rect">
            <a:avLst/>
          </a:prstGeom>
          <a:noFill/>
        </p:spPr>
        <p:txBody>
          <a:bodyPr wrap="square" rtlCol="0">
            <a:spAutoFit/>
          </a:bodyPr>
          <a:lstStyle/>
          <a:p>
            <a:r>
              <a:rPr lang="en-US" sz="2000" dirty="0">
                <a:solidFill>
                  <a:srgbClr val="FFC000"/>
                </a:solidFill>
              </a:rPr>
              <a:t>Webcams</a:t>
            </a:r>
            <a:endParaRPr lang="en-US" dirty="0">
              <a:solidFill>
                <a:srgbClr val="FFC000"/>
              </a:solidFill>
            </a:endParaRPr>
          </a:p>
        </p:txBody>
      </p:sp>
    </p:spTree>
    <p:extLst>
      <p:ext uri="{BB962C8B-B14F-4D97-AF65-F5344CB8AC3E}">
        <p14:creationId xmlns:p14="http://schemas.microsoft.com/office/powerpoint/2010/main" val="2396467085"/>
      </p:ext>
    </p:extLst>
  </p:cSld>
  <p:clrMapOvr>
    <a:masterClrMapping/>
  </p:clrMapOvr>
  <mc:AlternateContent xmlns:mc="http://schemas.openxmlformats.org/markup-compatibility/2006" xmlns:p14="http://schemas.microsoft.com/office/powerpoint/2010/main">
    <mc:Choice Requires="p14">
      <p:transition spd="med" p14:dur="700" advTm="154976">
        <p:fade/>
      </p:transition>
    </mc:Choice>
    <mc:Fallback xmlns="">
      <p:transition spd="med" advTm="154976">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standing in front of a blackboard&#10;&#10;Description automatically generated">
            <a:extLst>
              <a:ext uri="{FF2B5EF4-FFF2-40B4-BE49-F238E27FC236}">
                <a16:creationId xmlns:a16="http://schemas.microsoft.com/office/drawing/2014/main" id="{3C2D2472-EA04-4FE3-8CEF-97D3851FA19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 b="-1"/>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540CAD-C31C-4AA1-9A1B-5FA0B9382116}"/>
              </a:ext>
            </a:extLst>
          </p:cNvPr>
          <p:cNvSpPr>
            <a:spLocks noGrp="1"/>
          </p:cNvSpPr>
          <p:nvPr>
            <p:ph type="ctrTitle"/>
          </p:nvPr>
        </p:nvSpPr>
        <p:spPr>
          <a:xfrm>
            <a:off x="477980" y="1122363"/>
            <a:ext cx="5618020" cy="3204134"/>
          </a:xfrm>
        </p:spPr>
        <p:txBody>
          <a:bodyPr anchor="b">
            <a:normAutofit/>
          </a:bodyPr>
          <a:lstStyle/>
          <a:p>
            <a:pPr algn="l"/>
            <a:r>
              <a:rPr lang="en-US" sz="4800" dirty="0"/>
              <a:t>Overview of T&amp;E Funding Methodology</a:t>
            </a:r>
          </a:p>
        </p:txBody>
      </p:sp>
      <p:sp>
        <p:nvSpPr>
          <p:cNvPr id="3" name="Subtitle 2">
            <a:extLst>
              <a:ext uri="{FF2B5EF4-FFF2-40B4-BE49-F238E27FC236}">
                <a16:creationId xmlns:a16="http://schemas.microsoft.com/office/drawing/2014/main" id="{FDC81D0A-1648-4196-B55A-A4146F0310FC}"/>
              </a:ext>
            </a:extLst>
          </p:cNvPr>
          <p:cNvSpPr>
            <a:spLocks noGrp="1"/>
          </p:cNvSpPr>
          <p:nvPr>
            <p:ph type="subTitle" idx="1"/>
          </p:nvPr>
        </p:nvSpPr>
        <p:spPr>
          <a:xfrm>
            <a:off x="477980" y="4872922"/>
            <a:ext cx="4265470" cy="1208141"/>
          </a:xfrm>
        </p:spPr>
        <p:txBody>
          <a:bodyPr>
            <a:normAutofit/>
          </a:bodyPr>
          <a:lstStyle/>
          <a:p>
            <a:pPr algn="l"/>
            <a:r>
              <a:rPr lang="en-US" sz="2000" dirty="0"/>
              <a:t>Understanding the Current Rule and Practice</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03179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7">
            <a:extLst>
              <a:ext uri="{FF2B5EF4-FFF2-40B4-BE49-F238E27FC236}">
                <a16:creationId xmlns:a16="http://schemas.microsoft.com/office/drawing/2014/main" id="{E9BA134F-37B6-498A-B46D-040B86E5DA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5" name="Rectangle 29">
            <a:extLst>
              <a:ext uri="{FF2B5EF4-FFF2-40B4-BE49-F238E27FC236}">
                <a16:creationId xmlns:a16="http://schemas.microsoft.com/office/drawing/2014/main" id="{2BFE3F30-11E0-4842-8523-7222538C8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EB383D73-C0E3-4AF9-9641-0E52AD36A811}"/>
              </a:ext>
            </a:extLst>
          </p:cNvPr>
          <p:cNvSpPr>
            <a:spLocks noGrp="1"/>
          </p:cNvSpPr>
          <p:nvPr>
            <p:ph type="title"/>
          </p:nvPr>
        </p:nvSpPr>
        <p:spPr>
          <a:xfrm>
            <a:off x="476250" y="516835"/>
            <a:ext cx="6598967" cy="1666501"/>
          </a:xfrm>
        </p:spPr>
        <p:txBody>
          <a:bodyPr>
            <a:normAutofit/>
          </a:bodyPr>
          <a:lstStyle/>
          <a:p>
            <a:r>
              <a:rPr lang="en-US" sz="4000" dirty="0">
                <a:solidFill>
                  <a:srgbClr val="FFFFFF"/>
                </a:solidFill>
              </a:rPr>
              <a:t>Trip &amp; Equipment Grant</a:t>
            </a:r>
          </a:p>
        </p:txBody>
      </p:sp>
      <p:cxnSp>
        <p:nvCxnSpPr>
          <p:cNvPr id="36" name="Straight Connector 31">
            <a:extLst>
              <a:ext uri="{FF2B5EF4-FFF2-40B4-BE49-F238E27FC236}">
                <a16:creationId xmlns:a16="http://schemas.microsoft.com/office/drawing/2014/main" id="{67E7D319-545A-41CD-95DF-4DE4FA8A46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8268" y="2344202"/>
            <a:ext cx="548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Content Placeholder 4">
            <a:extLst>
              <a:ext uri="{FF2B5EF4-FFF2-40B4-BE49-F238E27FC236}">
                <a16:creationId xmlns:a16="http://schemas.microsoft.com/office/drawing/2014/main" id="{486C4468-CC16-451E-98FC-9B672345D467}"/>
              </a:ext>
            </a:extLst>
          </p:cNvPr>
          <p:cNvSpPr>
            <a:spLocks noGrp="1"/>
          </p:cNvSpPr>
          <p:nvPr>
            <p:ph idx="1"/>
          </p:nvPr>
        </p:nvSpPr>
        <p:spPr>
          <a:xfrm>
            <a:off x="476250" y="2505068"/>
            <a:ext cx="6810375" cy="3905249"/>
          </a:xfrm>
        </p:spPr>
        <p:txBody>
          <a:bodyPr>
            <a:noAutofit/>
          </a:bodyPr>
          <a:lstStyle/>
          <a:p>
            <a:pPr>
              <a:lnSpc>
                <a:spcPct val="100000"/>
              </a:lnSpc>
            </a:pPr>
            <a:r>
              <a:rPr lang="en-US" sz="1800" dirty="0">
                <a:solidFill>
                  <a:srgbClr val="FFFFFF"/>
                </a:solidFill>
              </a:rPr>
              <a:t>Allocation methodology established in Rule 41-2.014(5), F.A.C.</a:t>
            </a:r>
          </a:p>
          <a:p>
            <a:pPr>
              <a:lnSpc>
                <a:spcPct val="100000"/>
              </a:lnSpc>
            </a:pPr>
            <a:r>
              <a:rPr lang="en-US" sz="1800" dirty="0">
                <a:solidFill>
                  <a:srgbClr val="FFFFFF"/>
                </a:solidFill>
              </a:rPr>
              <a:t>Consists of two components:</a:t>
            </a:r>
          </a:p>
          <a:p>
            <a:pPr lvl="1"/>
            <a:r>
              <a:rPr lang="en-US" sz="1600" dirty="0">
                <a:solidFill>
                  <a:srgbClr val="FFFFFF"/>
                </a:solidFill>
              </a:rPr>
              <a:t>Base Funding – Based on a county’s equivalent allocation in FY1999-00.</a:t>
            </a:r>
          </a:p>
          <a:p>
            <a:pPr lvl="1"/>
            <a:r>
              <a:rPr lang="en-US" sz="1600" dirty="0">
                <a:solidFill>
                  <a:srgbClr val="FFFFFF"/>
                </a:solidFill>
              </a:rPr>
              <a:t>Formula Funding – Based on four variables that equally weight demand and performance of transportation disadvantaged services in a county:</a:t>
            </a:r>
          </a:p>
          <a:p>
            <a:pPr marL="612648" lvl="2" indent="-228600">
              <a:buFont typeface="+mj-lt"/>
              <a:buAutoNum type="arabicPeriod"/>
            </a:pPr>
            <a:r>
              <a:rPr lang="en-US" sz="1600" dirty="0">
                <a:solidFill>
                  <a:srgbClr val="FFFFFF"/>
                </a:solidFill>
              </a:rPr>
              <a:t>Total Population (demand)</a:t>
            </a:r>
          </a:p>
          <a:p>
            <a:pPr marL="612648" lvl="2" indent="-228600">
              <a:buFont typeface="+mj-lt"/>
              <a:buAutoNum type="arabicPeriod"/>
            </a:pPr>
            <a:r>
              <a:rPr lang="en-US" sz="1600" dirty="0">
                <a:solidFill>
                  <a:srgbClr val="FFFFFF"/>
                </a:solidFill>
              </a:rPr>
              <a:t>Total Geographic Square Miles (demand)</a:t>
            </a:r>
          </a:p>
          <a:p>
            <a:pPr marL="612648" lvl="2" indent="-228600">
              <a:buFont typeface="+mj-lt"/>
              <a:buAutoNum type="arabicPeriod"/>
            </a:pPr>
            <a:r>
              <a:rPr lang="en-US" sz="1600" dirty="0">
                <a:solidFill>
                  <a:srgbClr val="FFFFFF"/>
                </a:solidFill>
              </a:rPr>
              <a:t>Total Annual Operating Report (AOR) Trips (performance)</a:t>
            </a:r>
          </a:p>
          <a:p>
            <a:pPr marL="612648" lvl="2" indent="-228600">
              <a:buFont typeface="+mj-lt"/>
              <a:buAutoNum type="arabicPeriod"/>
            </a:pPr>
            <a:r>
              <a:rPr lang="en-US" sz="1600" dirty="0">
                <a:solidFill>
                  <a:srgbClr val="FFFFFF"/>
                </a:solidFill>
              </a:rPr>
              <a:t>Total AOR Vehicle Miles (performance)</a:t>
            </a:r>
          </a:p>
          <a:p>
            <a:pPr>
              <a:lnSpc>
                <a:spcPct val="100000"/>
              </a:lnSpc>
            </a:pPr>
            <a:r>
              <a:rPr lang="en-US" sz="1800" dirty="0">
                <a:solidFill>
                  <a:srgbClr val="FFFFFF"/>
                </a:solidFill>
              </a:rPr>
              <a:t>Funds are disbursed to the county’s Community Transportation Coordinators (“grant applicant”) after TD services are rendered.</a:t>
            </a:r>
          </a:p>
        </p:txBody>
      </p:sp>
      <p:pic>
        <p:nvPicPr>
          <p:cNvPr id="38" name="Graphic 24" descr="Dollar">
            <a:extLst>
              <a:ext uri="{FF2B5EF4-FFF2-40B4-BE49-F238E27FC236}">
                <a16:creationId xmlns:a16="http://schemas.microsoft.com/office/drawing/2014/main" id="{8236F008-9852-4819-B5BB-D92E591E6769}"/>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51982" y="1770977"/>
            <a:ext cx="3294253" cy="3294253"/>
          </a:xfrm>
          <a:prstGeom prst="rect">
            <a:avLst/>
          </a:prstGeom>
        </p:spPr>
      </p:pic>
    </p:spTree>
    <p:extLst>
      <p:ext uri="{BB962C8B-B14F-4D97-AF65-F5344CB8AC3E}">
        <p14:creationId xmlns:p14="http://schemas.microsoft.com/office/powerpoint/2010/main" val="968303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179FE72-D80E-4B8F-A849-BC29828A13B3}"/>
              </a:ext>
            </a:extLst>
          </p:cNvPr>
          <p:cNvSpPr>
            <a:spLocks noGrp="1"/>
          </p:cNvSpPr>
          <p:nvPr>
            <p:ph type="title"/>
          </p:nvPr>
        </p:nvSpPr>
        <p:spPr>
          <a:xfrm>
            <a:off x="1097280" y="516835"/>
            <a:ext cx="5977937" cy="1666501"/>
          </a:xfrm>
        </p:spPr>
        <p:txBody>
          <a:bodyPr>
            <a:normAutofit fontScale="90000"/>
          </a:bodyPr>
          <a:lstStyle/>
          <a:p>
            <a:r>
              <a:rPr lang="en-US" sz="4000" dirty="0">
                <a:solidFill>
                  <a:srgbClr val="FFFFFF"/>
                </a:solidFill>
              </a:rPr>
              <a:t>Base Funding - Rule 41-2.014(5)(a) and (b), F.A.C.</a:t>
            </a:r>
          </a:p>
        </p:txBody>
      </p:sp>
      <p:cxnSp>
        <p:nvCxnSpPr>
          <p:cNvPr id="14" name="Straight Connector 13">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896" y="2353592"/>
            <a:ext cx="53035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B6C88643-89DF-4BF5-AE00-D591F126573E}"/>
              </a:ext>
            </a:extLst>
          </p:cNvPr>
          <p:cNvSpPr>
            <a:spLocks noGrp="1"/>
          </p:cNvSpPr>
          <p:nvPr>
            <p:ph idx="1"/>
          </p:nvPr>
        </p:nvSpPr>
        <p:spPr>
          <a:xfrm>
            <a:off x="1097279" y="2546224"/>
            <a:ext cx="5977938" cy="4005495"/>
          </a:xfrm>
        </p:spPr>
        <p:txBody>
          <a:bodyPr>
            <a:normAutofit fontScale="92500" lnSpcReduction="20000"/>
          </a:bodyPr>
          <a:lstStyle/>
          <a:p>
            <a:r>
              <a:rPr lang="en-US" sz="1800" dirty="0">
                <a:solidFill>
                  <a:srgbClr val="FFFFFF"/>
                </a:solidFill>
              </a:rPr>
              <a:t>(a) In order to maintain system and service stability, the Commission’s Fiscal Year 99/00 Allocation of Trip and Equipment Grant Funds, dated 02/99, incorporated herein by reference, shall be the base allocation for each subsequent year’s distribution for trip and equipment related grant funds. No county shall receive less than the base allocation unless the Commission’s five year cash-flow forecast falls below the Fiscal Year 99/00 levels allocated to the trip and equipment grant related program.</a:t>
            </a:r>
          </a:p>
          <a:p>
            <a:r>
              <a:rPr lang="en-US" sz="1800" dirty="0">
                <a:solidFill>
                  <a:srgbClr val="FFFFFF"/>
                </a:solidFill>
              </a:rPr>
              <a:t>(b) If the level of funding available for distribution to the trip and equipment grant program falls below the base as stated in paragraph 41-2.014(5)(a), F.A.C., a proportionate adjustment to the base allocation will be made. Such adjustment will be based on the five year cash-flow forecast of the Commission, and each county’s share of the Fiscal Year 99/00 trip and equipment related grant allocation.</a:t>
            </a:r>
          </a:p>
        </p:txBody>
      </p:sp>
      <p:pic>
        <p:nvPicPr>
          <p:cNvPr id="5" name="Content Placeholder 4" descr="A picture containing sitting, table, cat, front&#10;&#10;Description automatically generated">
            <a:extLst>
              <a:ext uri="{FF2B5EF4-FFF2-40B4-BE49-F238E27FC236}">
                <a16:creationId xmlns:a16="http://schemas.microsoft.com/office/drawing/2014/main" id="{3C0E2AE3-4E93-4AC4-8C6B-5920C6CAAC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11902" y="10"/>
            <a:ext cx="4580097" cy="6857990"/>
          </a:xfrm>
          <a:prstGeom prst="rect">
            <a:avLst/>
          </a:prstGeom>
        </p:spPr>
      </p:pic>
    </p:spTree>
    <p:extLst>
      <p:ext uri="{BB962C8B-B14F-4D97-AF65-F5344CB8AC3E}">
        <p14:creationId xmlns:p14="http://schemas.microsoft.com/office/powerpoint/2010/main" val="793592898"/>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RetrospectVTI">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docProps/app.xml><?xml version="1.0" encoding="utf-8"?>
<Properties xmlns="http://schemas.openxmlformats.org/officeDocument/2006/extended-properties" xmlns:vt="http://schemas.openxmlformats.org/officeDocument/2006/docPropsVTypes">
  <TotalTime>174</TotalTime>
  <Words>3753</Words>
  <Application>Microsoft Office PowerPoint</Application>
  <PresentationFormat>Widescreen</PresentationFormat>
  <Paragraphs>275</Paragraphs>
  <Slides>37</Slides>
  <Notes>2</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37</vt:i4>
      </vt:variant>
    </vt:vector>
  </HeadingPairs>
  <TitlesOfParts>
    <vt:vector size="49" baseType="lpstr">
      <vt:lpstr>Arial</vt:lpstr>
      <vt:lpstr>Bookman Old Style</vt:lpstr>
      <vt:lpstr>Calibri</vt:lpstr>
      <vt:lpstr>Calibri Light</vt:lpstr>
      <vt:lpstr>Franklin Gothic Book</vt:lpstr>
      <vt:lpstr>Times New Roman</vt:lpstr>
      <vt:lpstr>Wingdings</vt:lpstr>
      <vt:lpstr>Office Theme</vt:lpstr>
      <vt:lpstr>1_RetrospectVTI</vt:lpstr>
      <vt:lpstr>2_Office Theme</vt:lpstr>
      <vt:lpstr>1_Office Theme</vt:lpstr>
      <vt:lpstr>Worksheet</vt:lpstr>
      <vt:lpstr>CTD Rules Development Workshop</vt:lpstr>
      <vt:lpstr>Objectives of the Public Workshop</vt:lpstr>
      <vt:lpstr>Meeting Rules</vt:lpstr>
      <vt:lpstr>Webinar Tutorial</vt:lpstr>
      <vt:lpstr>Your GoToMeeting Screen Controls</vt:lpstr>
      <vt:lpstr>More Screen Controls</vt:lpstr>
      <vt:lpstr>Overview of T&amp;E Funding Methodology</vt:lpstr>
      <vt:lpstr>Trip &amp; Equipment Grant</vt:lpstr>
      <vt:lpstr>Base Funding - Rule 41-2.014(5)(a) and (b), F.A.C.</vt:lpstr>
      <vt:lpstr>Formula Funding – Rule 41-2.014(5)(c) and (d), F.A.C.</vt:lpstr>
      <vt:lpstr>The Role of the AOR within the Formula Funding</vt:lpstr>
      <vt:lpstr>Applying the Current Methodology: Alachua County</vt:lpstr>
      <vt:lpstr>Calculating Current Formula Funding: Alachua County</vt:lpstr>
      <vt:lpstr>Effective Current Total Distributions: Alachua County</vt:lpstr>
      <vt:lpstr>T&amp;E Grant Allocation Study</vt:lpstr>
      <vt:lpstr>Study Objectives</vt:lpstr>
      <vt:lpstr>Issues with Current Methodology</vt:lpstr>
      <vt:lpstr>Recommendation 1: Proposed New Variables/Datasets</vt:lpstr>
      <vt:lpstr>Tallying New Variables/Datasets</vt:lpstr>
      <vt:lpstr>More on Weighting within Variables</vt:lpstr>
      <vt:lpstr>Recommendations 2 and 3: Proposed Weights for Variables </vt:lpstr>
      <vt:lpstr>Applying Proposed Methodology Alachua County</vt:lpstr>
      <vt:lpstr>Calculating Statewide Shares Alachua County</vt:lpstr>
      <vt:lpstr>Calculating Alachua County’s Share under New Formula</vt:lpstr>
      <vt:lpstr>Allocation Amounts for Alachua County Under Each Model</vt:lpstr>
      <vt:lpstr>Additional Recommendations</vt:lpstr>
      <vt:lpstr>For More Information</vt:lpstr>
      <vt:lpstr>Proposed Rule Language</vt:lpstr>
      <vt:lpstr>Authority</vt:lpstr>
      <vt:lpstr>Proposed Strikethroughs</vt:lpstr>
      <vt:lpstr>Additional Strikethroughs</vt:lpstr>
      <vt:lpstr>Proposed New Methodology: Recommendation 1</vt:lpstr>
      <vt:lpstr>Proposed “Phase-In” Weighting of Variables: Recommendation 3</vt:lpstr>
      <vt:lpstr>Proposed New Weighting of Variables: Recommendation 2</vt:lpstr>
      <vt:lpstr>Proposed New Weighting of Datasets within Variables: Recommendations 1 and 2</vt:lpstr>
      <vt:lpstr>Proposed Flexibility in Determining Year of Data: Recommendation 4</vt:lpstr>
      <vt:lpstr>Public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CTD Business Meeting</dc:title>
  <dc:creator>Darm, David</dc:creator>
  <cp:lastModifiedBy>Hall, Deborah</cp:lastModifiedBy>
  <cp:revision>12</cp:revision>
  <dcterms:created xsi:type="dcterms:W3CDTF">2020-09-28T15:42:42Z</dcterms:created>
  <dcterms:modified xsi:type="dcterms:W3CDTF">2020-10-13T14:18:40Z</dcterms:modified>
</cp:coreProperties>
</file>