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914" r:id="rId4"/>
    <p:sldId id="898" r:id="rId5"/>
    <p:sldId id="936" r:id="rId6"/>
    <p:sldId id="935" r:id="rId7"/>
    <p:sldId id="259" r:id="rId8"/>
    <p:sldId id="923" r:id="rId9"/>
    <p:sldId id="927" r:id="rId10"/>
    <p:sldId id="293" r:id="rId11"/>
    <p:sldId id="917" r:id="rId12"/>
    <p:sldId id="918" r:id="rId13"/>
    <p:sldId id="920" r:id="rId14"/>
    <p:sldId id="930" r:id="rId15"/>
    <p:sldId id="931" r:id="rId16"/>
    <p:sldId id="903" r:id="rId17"/>
    <p:sldId id="296" r:id="rId18"/>
    <p:sldId id="924" r:id="rId19"/>
    <p:sldId id="925" r:id="rId20"/>
    <p:sldId id="926" r:id="rId21"/>
    <p:sldId id="897" r:id="rId22"/>
    <p:sldId id="911" r:id="rId23"/>
    <p:sldId id="299" r:id="rId24"/>
    <p:sldId id="932" r:id="rId25"/>
    <p:sldId id="907" r:id="rId26"/>
    <p:sldId id="908" r:id="rId27"/>
    <p:sldId id="93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A09"/>
    <a:srgbClr val="0D8295"/>
    <a:srgbClr val="FFFFFF"/>
    <a:srgbClr val="FFFF00"/>
    <a:srgbClr val="B2E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045" autoAdjust="0"/>
  </p:normalViewPr>
  <p:slideViewPr>
    <p:cSldViewPr snapToGrid="0" showGuides="1">
      <p:cViewPr>
        <p:scale>
          <a:sx n="150" d="100"/>
          <a:sy n="150" d="100"/>
        </p:scale>
        <p:origin x="2196" y="-78"/>
      </p:cViewPr>
      <p:guideLst>
        <p:guide orient="horz" pos="2160"/>
        <p:guide pos="3840"/>
      </p:guideLst>
    </p:cSldViewPr>
  </p:slideViewPr>
  <p:notesTextViewPr>
    <p:cViewPr>
      <p:scale>
        <a:sx n="3" d="2"/>
        <a:sy n="3" d="2"/>
      </p:scale>
      <p:origin x="0" y="0"/>
    </p:cViewPr>
  </p:notesTextViewPr>
  <p:notesViewPr>
    <p:cSldViewPr snapToGrid="0">
      <p:cViewPr varScale="1">
        <p:scale>
          <a:sx n="123" d="100"/>
          <a:sy n="123" d="100"/>
        </p:scale>
        <p:origin x="76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E1AC8-45AE-4542-9494-BFE8547BA354}" type="doc">
      <dgm:prSet loTypeId="urn:microsoft.com/office/officeart/2008/layout/VerticalCurvedList" loCatId="list" qsTypeId="urn:microsoft.com/office/officeart/2005/8/quickstyle/simple3" qsCatId="simple" csTypeId="urn:microsoft.com/office/officeart/2005/8/colors/accent3_4" csCatId="accent3" phldr="1"/>
      <dgm:spPr/>
      <dgm:t>
        <a:bodyPr/>
        <a:lstStyle/>
        <a:p>
          <a:endParaRPr lang="en-US"/>
        </a:p>
      </dgm:t>
    </dgm:pt>
    <dgm:pt modelId="{131D88D3-C353-4096-AE2A-8C62BE7B024E}">
      <dgm:prSet/>
      <dgm:spPr/>
      <dgm:t>
        <a:bodyPr/>
        <a:lstStyle/>
        <a:p>
          <a:r>
            <a:rPr lang="en-US" dirty="0">
              <a:latin typeface="Tenorite" panose="00000500000000000000" pitchFamily="2" charset="0"/>
            </a:rPr>
            <a:t>Each year, CTD collects data on transportation operations related to serving the TD population.</a:t>
          </a:r>
        </a:p>
      </dgm:t>
    </dgm:pt>
    <dgm:pt modelId="{EFD8924A-CE46-4ACF-9D33-86C1AE3127CF}" type="parTrans" cxnId="{D82650BE-482B-4A3B-B391-AA1E1CA7AB47}">
      <dgm:prSet/>
      <dgm:spPr/>
      <dgm:t>
        <a:bodyPr/>
        <a:lstStyle/>
        <a:p>
          <a:endParaRPr lang="en-US"/>
        </a:p>
      </dgm:t>
    </dgm:pt>
    <dgm:pt modelId="{13D881E2-BF4F-455D-AD39-153826599724}" type="sibTrans" cxnId="{D82650BE-482B-4A3B-B391-AA1E1CA7AB47}">
      <dgm:prSet/>
      <dgm:spPr/>
      <dgm:t>
        <a:bodyPr/>
        <a:lstStyle/>
        <a:p>
          <a:endParaRPr lang="en-US"/>
        </a:p>
      </dgm:t>
    </dgm:pt>
    <dgm:pt modelId="{4D53D03D-B891-4156-9A7A-7B5343DC861B}">
      <dgm:prSet/>
      <dgm:spPr/>
      <dgm:t>
        <a:bodyPr/>
        <a:lstStyle/>
        <a:p>
          <a:r>
            <a:rPr lang="en-US" dirty="0">
              <a:latin typeface="Tenorite" panose="00000500000000000000" pitchFamily="2" charset="0"/>
            </a:rPr>
            <a:t>The data is reported by Community Transportation Coordinators (CTCs) to CTD</a:t>
          </a:r>
        </a:p>
      </dgm:t>
    </dgm:pt>
    <dgm:pt modelId="{0A3AFC79-B91C-4136-A261-CA442BEA5B72}" type="parTrans" cxnId="{B3A06A35-53D8-44F1-9E1F-46631DBADAE2}">
      <dgm:prSet/>
      <dgm:spPr/>
      <dgm:t>
        <a:bodyPr/>
        <a:lstStyle/>
        <a:p>
          <a:endParaRPr lang="en-US"/>
        </a:p>
      </dgm:t>
    </dgm:pt>
    <dgm:pt modelId="{901D35AC-A407-4251-AEF1-2E51E8E4A38B}" type="sibTrans" cxnId="{B3A06A35-53D8-44F1-9E1F-46631DBADAE2}">
      <dgm:prSet/>
      <dgm:spPr/>
      <dgm:t>
        <a:bodyPr/>
        <a:lstStyle/>
        <a:p>
          <a:endParaRPr lang="en-US"/>
        </a:p>
      </dgm:t>
    </dgm:pt>
    <dgm:pt modelId="{237BAA1F-95CA-42D2-8074-08798649063C}">
      <dgm:prSet/>
      <dgm:spPr/>
      <dgm:t>
        <a:bodyPr/>
        <a:lstStyle/>
        <a:p>
          <a:r>
            <a:rPr lang="en-US" dirty="0">
              <a:latin typeface="Tenorite" panose="00000500000000000000" pitchFamily="2" charset="0"/>
            </a:rPr>
            <a:t>Data includes trip totals across the TD system and other operational indicators from the previous state fiscal year. </a:t>
          </a:r>
        </a:p>
      </dgm:t>
    </dgm:pt>
    <dgm:pt modelId="{866E68B6-7F26-4C82-9477-D937AB366E0A}" type="parTrans" cxnId="{AC05A390-3554-4C09-931C-F15A796BC6FE}">
      <dgm:prSet/>
      <dgm:spPr/>
      <dgm:t>
        <a:bodyPr/>
        <a:lstStyle/>
        <a:p>
          <a:endParaRPr lang="en-US"/>
        </a:p>
      </dgm:t>
    </dgm:pt>
    <dgm:pt modelId="{1EA35BD0-23D8-4812-96ED-6F1FDCA9742A}" type="sibTrans" cxnId="{AC05A390-3554-4C09-931C-F15A796BC6FE}">
      <dgm:prSet/>
      <dgm:spPr/>
      <dgm:t>
        <a:bodyPr/>
        <a:lstStyle/>
        <a:p>
          <a:endParaRPr lang="en-US"/>
        </a:p>
      </dgm:t>
    </dgm:pt>
    <dgm:pt modelId="{A8D6B269-1F63-4EDC-943A-145FFEBFA28E}">
      <dgm:prSet/>
      <dgm:spPr/>
      <dgm:t>
        <a:bodyPr/>
        <a:lstStyle/>
        <a:p>
          <a:r>
            <a:rPr lang="en-US" dirty="0">
              <a:latin typeface="Tenorite" panose="00000500000000000000" pitchFamily="2" charset="0"/>
            </a:rPr>
            <a:t>CTD compiles AOR data within its Annual Performance Report (APR), submitted to the Governor and Legislature each year.</a:t>
          </a:r>
        </a:p>
      </dgm:t>
    </dgm:pt>
    <dgm:pt modelId="{93487D0C-C3EB-411F-9CA2-70160401FD03}" type="parTrans" cxnId="{F6DED409-AAAB-498B-B8ED-9DEFA08AB6FE}">
      <dgm:prSet/>
      <dgm:spPr/>
      <dgm:t>
        <a:bodyPr/>
        <a:lstStyle/>
        <a:p>
          <a:endParaRPr lang="en-US"/>
        </a:p>
      </dgm:t>
    </dgm:pt>
    <dgm:pt modelId="{484F6BDB-B886-4F1D-B85B-26C61C0AFD53}" type="sibTrans" cxnId="{F6DED409-AAAB-498B-B8ED-9DEFA08AB6FE}">
      <dgm:prSet/>
      <dgm:spPr/>
      <dgm:t>
        <a:bodyPr/>
        <a:lstStyle/>
        <a:p>
          <a:endParaRPr lang="en-US"/>
        </a:p>
      </dgm:t>
    </dgm:pt>
    <dgm:pt modelId="{D719B4FE-D3D6-4267-875F-B34135956F2C}" type="pres">
      <dgm:prSet presAssocID="{BD6E1AC8-45AE-4542-9494-BFE8547BA354}" presName="Name0" presStyleCnt="0">
        <dgm:presLayoutVars>
          <dgm:chMax val="7"/>
          <dgm:chPref val="7"/>
          <dgm:dir/>
        </dgm:presLayoutVars>
      </dgm:prSet>
      <dgm:spPr/>
    </dgm:pt>
    <dgm:pt modelId="{BB88985B-A047-433A-9D4C-B883F9B744A8}" type="pres">
      <dgm:prSet presAssocID="{BD6E1AC8-45AE-4542-9494-BFE8547BA354}" presName="Name1" presStyleCnt="0"/>
      <dgm:spPr/>
    </dgm:pt>
    <dgm:pt modelId="{5512E8C1-CB78-4690-B620-A097D641BF1F}" type="pres">
      <dgm:prSet presAssocID="{BD6E1AC8-45AE-4542-9494-BFE8547BA354}" presName="cycle" presStyleCnt="0"/>
      <dgm:spPr/>
    </dgm:pt>
    <dgm:pt modelId="{3A0D1170-B1A5-4FA4-A8EA-6EAD1043D661}" type="pres">
      <dgm:prSet presAssocID="{BD6E1AC8-45AE-4542-9494-BFE8547BA354}" presName="srcNode" presStyleLbl="node1" presStyleIdx="0" presStyleCnt="4"/>
      <dgm:spPr/>
    </dgm:pt>
    <dgm:pt modelId="{B942ABFA-4AD5-4278-A1CA-D5AC7C32141B}" type="pres">
      <dgm:prSet presAssocID="{BD6E1AC8-45AE-4542-9494-BFE8547BA354}" presName="conn" presStyleLbl="parChTrans1D2" presStyleIdx="0" presStyleCnt="1"/>
      <dgm:spPr/>
    </dgm:pt>
    <dgm:pt modelId="{884CFA53-40DE-4069-8858-1B0B49C8BA04}" type="pres">
      <dgm:prSet presAssocID="{BD6E1AC8-45AE-4542-9494-BFE8547BA354}" presName="extraNode" presStyleLbl="node1" presStyleIdx="0" presStyleCnt="4"/>
      <dgm:spPr/>
    </dgm:pt>
    <dgm:pt modelId="{B277EBCF-56BD-4272-BBC6-8C88BE4C1455}" type="pres">
      <dgm:prSet presAssocID="{BD6E1AC8-45AE-4542-9494-BFE8547BA354}" presName="dstNode" presStyleLbl="node1" presStyleIdx="0" presStyleCnt="4"/>
      <dgm:spPr/>
    </dgm:pt>
    <dgm:pt modelId="{2A28B901-0A9D-4A2D-BB49-82E1D5369BD8}" type="pres">
      <dgm:prSet presAssocID="{131D88D3-C353-4096-AE2A-8C62BE7B024E}" presName="text_1" presStyleLbl="node1" presStyleIdx="0" presStyleCnt="4">
        <dgm:presLayoutVars>
          <dgm:bulletEnabled val="1"/>
        </dgm:presLayoutVars>
      </dgm:prSet>
      <dgm:spPr/>
    </dgm:pt>
    <dgm:pt modelId="{325AA8FA-35FA-4244-B04A-F0F0D6925BD8}" type="pres">
      <dgm:prSet presAssocID="{131D88D3-C353-4096-AE2A-8C62BE7B024E}" presName="accent_1" presStyleCnt="0"/>
      <dgm:spPr/>
    </dgm:pt>
    <dgm:pt modelId="{9FBC2A2D-8370-4801-9348-11CFB3560268}" type="pres">
      <dgm:prSet presAssocID="{131D88D3-C353-4096-AE2A-8C62BE7B024E}" presName="accentRepeatNode" presStyleLbl="solidFgAcc1" presStyleIdx="0" presStyleCnt="4"/>
      <dgm:spPr/>
    </dgm:pt>
    <dgm:pt modelId="{3DF07C93-015D-4153-8D96-B73CD037CBBE}" type="pres">
      <dgm:prSet presAssocID="{4D53D03D-B891-4156-9A7A-7B5343DC861B}" presName="text_2" presStyleLbl="node1" presStyleIdx="1" presStyleCnt="4">
        <dgm:presLayoutVars>
          <dgm:bulletEnabled val="1"/>
        </dgm:presLayoutVars>
      </dgm:prSet>
      <dgm:spPr/>
    </dgm:pt>
    <dgm:pt modelId="{4AF0DBF8-6AD5-480B-938C-3C5688334B2E}" type="pres">
      <dgm:prSet presAssocID="{4D53D03D-B891-4156-9A7A-7B5343DC861B}" presName="accent_2" presStyleCnt="0"/>
      <dgm:spPr/>
    </dgm:pt>
    <dgm:pt modelId="{3D6D0D5F-2135-4927-AD86-DD6CFA896D5E}" type="pres">
      <dgm:prSet presAssocID="{4D53D03D-B891-4156-9A7A-7B5343DC861B}" presName="accentRepeatNode" presStyleLbl="solidFgAcc1" presStyleIdx="1" presStyleCnt="4"/>
      <dgm:spPr/>
    </dgm:pt>
    <dgm:pt modelId="{36BC6704-3BD8-4D92-9DD8-F095FC6272C4}" type="pres">
      <dgm:prSet presAssocID="{237BAA1F-95CA-42D2-8074-08798649063C}" presName="text_3" presStyleLbl="node1" presStyleIdx="2" presStyleCnt="4">
        <dgm:presLayoutVars>
          <dgm:bulletEnabled val="1"/>
        </dgm:presLayoutVars>
      </dgm:prSet>
      <dgm:spPr/>
    </dgm:pt>
    <dgm:pt modelId="{102DD708-4486-43A3-B2CA-A33AC5FB033E}" type="pres">
      <dgm:prSet presAssocID="{237BAA1F-95CA-42D2-8074-08798649063C}" presName="accent_3" presStyleCnt="0"/>
      <dgm:spPr/>
    </dgm:pt>
    <dgm:pt modelId="{CF4F48B1-E796-4E84-A371-06ECAAEB9015}" type="pres">
      <dgm:prSet presAssocID="{237BAA1F-95CA-42D2-8074-08798649063C}" presName="accentRepeatNode" presStyleLbl="solidFgAcc1" presStyleIdx="2" presStyleCnt="4"/>
      <dgm:spPr/>
    </dgm:pt>
    <dgm:pt modelId="{3873E335-A62A-4353-8E1A-EA8F467953D1}" type="pres">
      <dgm:prSet presAssocID="{A8D6B269-1F63-4EDC-943A-145FFEBFA28E}" presName="text_4" presStyleLbl="node1" presStyleIdx="3" presStyleCnt="4">
        <dgm:presLayoutVars>
          <dgm:bulletEnabled val="1"/>
        </dgm:presLayoutVars>
      </dgm:prSet>
      <dgm:spPr/>
    </dgm:pt>
    <dgm:pt modelId="{9CDF4F8A-10CA-4C02-850C-C71D83FCFC9C}" type="pres">
      <dgm:prSet presAssocID="{A8D6B269-1F63-4EDC-943A-145FFEBFA28E}" presName="accent_4" presStyleCnt="0"/>
      <dgm:spPr/>
    </dgm:pt>
    <dgm:pt modelId="{5A3C744A-A8C1-4190-88BC-AFF1B8786DB1}" type="pres">
      <dgm:prSet presAssocID="{A8D6B269-1F63-4EDC-943A-145FFEBFA28E}" presName="accentRepeatNode" presStyleLbl="solidFgAcc1" presStyleIdx="3" presStyleCnt="4"/>
      <dgm:spPr/>
    </dgm:pt>
  </dgm:ptLst>
  <dgm:cxnLst>
    <dgm:cxn modelId="{F6DED409-AAAB-498B-B8ED-9DEFA08AB6FE}" srcId="{BD6E1AC8-45AE-4542-9494-BFE8547BA354}" destId="{A8D6B269-1F63-4EDC-943A-145FFEBFA28E}" srcOrd="3" destOrd="0" parTransId="{93487D0C-C3EB-411F-9CA2-70160401FD03}" sibTransId="{484F6BDB-B886-4F1D-B85B-26C61C0AFD53}"/>
    <dgm:cxn modelId="{B3A06A35-53D8-44F1-9E1F-46631DBADAE2}" srcId="{BD6E1AC8-45AE-4542-9494-BFE8547BA354}" destId="{4D53D03D-B891-4156-9A7A-7B5343DC861B}" srcOrd="1" destOrd="0" parTransId="{0A3AFC79-B91C-4136-A261-CA442BEA5B72}" sibTransId="{901D35AC-A407-4251-AEF1-2E51E8E4A38B}"/>
    <dgm:cxn modelId="{D452643C-44BE-42AE-B433-5AA07F985BDF}" type="presOf" srcId="{237BAA1F-95CA-42D2-8074-08798649063C}" destId="{36BC6704-3BD8-4D92-9DD8-F095FC6272C4}" srcOrd="0" destOrd="0" presId="urn:microsoft.com/office/officeart/2008/layout/VerticalCurvedList"/>
    <dgm:cxn modelId="{8D78675D-A9CF-47DF-9028-34B51853694F}" type="presOf" srcId="{A8D6B269-1F63-4EDC-943A-145FFEBFA28E}" destId="{3873E335-A62A-4353-8E1A-EA8F467953D1}" srcOrd="0" destOrd="0" presId="urn:microsoft.com/office/officeart/2008/layout/VerticalCurvedList"/>
    <dgm:cxn modelId="{69B2655F-F5A0-49DF-979B-CDDE1CA3D916}" type="presOf" srcId="{131D88D3-C353-4096-AE2A-8C62BE7B024E}" destId="{2A28B901-0A9D-4A2D-BB49-82E1D5369BD8}" srcOrd="0" destOrd="0" presId="urn:microsoft.com/office/officeart/2008/layout/VerticalCurvedList"/>
    <dgm:cxn modelId="{E97F555F-2483-41CE-AD3B-BD70EC00790E}" type="presOf" srcId="{BD6E1AC8-45AE-4542-9494-BFE8547BA354}" destId="{D719B4FE-D3D6-4267-875F-B34135956F2C}" srcOrd="0" destOrd="0" presId="urn:microsoft.com/office/officeart/2008/layout/VerticalCurvedList"/>
    <dgm:cxn modelId="{AC05A390-3554-4C09-931C-F15A796BC6FE}" srcId="{BD6E1AC8-45AE-4542-9494-BFE8547BA354}" destId="{237BAA1F-95CA-42D2-8074-08798649063C}" srcOrd="2" destOrd="0" parTransId="{866E68B6-7F26-4C82-9477-D937AB366E0A}" sibTransId="{1EA35BD0-23D8-4812-96ED-6F1FDCA9742A}"/>
    <dgm:cxn modelId="{D82650BE-482B-4A3B-B391-AA1E1CA7AB47}" srcId="{BD6E1AC8-45AE-4542-9494-BFE8547BA354}" destId="{131D88D3-C353-4096-AE2A-8C62BE7B024E}" srcOrd="0" destOrd="0" parTransId="{EFD8924A-CE46-4ACF-9D33-86C1AE3127CF}" sibTransId="{13D881E2-BF4F-455D-AD39-153826599724}"/>
    <dgm:cxn modelId="{41D358EA-D67B-4EF2-B7A9-ECA575EF3FEC}" type="presOf" srcId="{13D881E2-BF4F-455D-AD39-153826599724}" destId="{B942ABFA-4AD5-4278-A1CA-D5AC7C32141B}" srcOrd="0" destOrd="0" presId="urn:microsoft.com/office/officeart/2008/layout/VerticalCurvedList"/>
    <dgm:cxn modelId="{492D6FEF-D9E6-4A11-BBAE-A580C7BCE518}" type="presOf" srcId="{4D53D03D-B891-4156-9A7A-7B5343DC861B}" destId="{3DF07C93-015D-4153-8D96-B73CD037CBBE}" srcOrd="0" destOrd="0" presId="urn:microsoft.com/office/officeart/2008/layout/VerticalCurvedList"/>
    <dgm:cxn modelId="{0BA00D20-139F-4EE7-95EF-830D4AFF5FD7}" type="presParOf" srcId="{D719B4FE-D3D6-4267-875F-B34135956F2C}" destId="{BB88985B-A047-433A-9D4C-B883F9B744A8}" srcOrd="0" destOrd="0" presId="urn:microsoft.com/office/officeart/2008/layout/VerticalCurvedList"/>
    <dgm:cxn modelId="{51B42512-43DD-4B50-8EF4-41924B06AE9E}" type="presParOf" srcId="{BB88985B-A047-433A-9D4C-B883F9B744A8}" destId="{5512E8C1-CB78-4690-B620-A097D641BF1F}" srcOrd="0" destOrd="0" presId="urn:microsoft.com/office/officeart/2008/layout/VerticalCurvedList"/>
    <dgm:cxn modelId="{B4F95E03-5A3C-4382-B0B3-F61F3ECF3121}" type="presParOf" srcId="{5512E8C1-CB78-4690-B620-A097D641BF1F}" destId="{3A0D1170-B1A5-4FA4-A8EA-6EAD1043D661}" srcOrd="0" destOrd="0" presId="urn:microsoft.com/office/officeart/2008/layout/VerticalCurvedList"/>
    <dgm:cxn modelId="{1236ABA7-C659-4D13-BEBF-6B1D24630061}" type="presParOf" srcId="{5512E8C1-CB78-4690-B620-A097D641BF1F}" destId="{B942ABFA-4AD5-4278-A1CA-D5AC7C32141B}" srcOrd="1" destOrd="0" presId="urn:microsoft.com/office/officeart/2008/layout/VerticalCurvedList"/>
    <dgm:cxn modelId="{E26C197D-8B09-473A-A2D4-CBE1755AB16D}" type="presParOf" srcId="{5512E8C1-CB78-4690-B620-A097D641BF1F}" destId="{884CFA53-40DE-4069-8858-1B0B49C8BA04}" srcOrd="2" destOrd="0" presId="urn:microsoft.com/office/officeart/2008/layout/VerticalCurvedList"/>
    <dgm:cxn modelId="{A8F3917A-2B0E-46EB-955F-7E0073DDE114}" type="presParOf" srcId="{5512E8C1-CB78-4690-B620-A097D641BF1F}" destId="{B277EBCF-56BD-4272-BBC6-8C88BE4C1455}" srcOrd="3" destOrd="0" presId="urn:microsoft.com/office/officeart/2008/layout/VerticalCurvedList"/>
    <dgm:cxn modelId="{B221F679-6D4A-4F01-B5CF-627748FC207B}" type="presParOf" srcId="{BB88985B-A047-433A-9D4C-B883F9B744A8}" destId="{2A28B901-0A9D-4A2D-BB49-82E1D5369BD8}" srcOrd="1" destOrd="0" presId="urn:microsoft.com/office/officeart/2008/layout/VerticalCurvedList"/>
    <dgm:cxn modelId="{FC35A6AB-A089-4A97-98F5-96E068595A43}" type="presParOf" srcId="{BB88985B-A047-433A-9D4C-B883F9B744A8}" destId="{325AA8FA-35FA-4244-B04A-F0F0D6925BD8}" srcOrd="2" destOrd="0" presId="urn:microsoft.com/office/officeart/2008/layout/VerticalCurvedList"/>
    <dgm:cxn modelId="{9F71986D-62A0-4B84-B3D3-48F4CC97BE8D}" type="presParOf" srcId="{325AA8FA-35FA-4244-B04A-F0F0D6925BD8}" destId="{9FBC2A2D-8370-4801-9348-11CFB3560268}" srcOrd="0" destOrd="0" presId="urn:microsoft.com/office/officeart/2008/layout/VerticalCurvedList"/>
    <dgm:cxn modelId="{43BC82C0-90E3-4DDA-80B9-437AD0BCB843}" type="presParOf" srcId="{BB88985B-A047-433A-9D4C-B883F9B744A8}" destId="{3DF07C93-015D-4153-8D96-B73CD037CBBE}" srcOrd="3" destOrd="0" presId="urn:microsoft.com/office/officeart/2008/layout/VerticalCurvedList"/>
    <dgm:cxn modelId="{0C1FB3B9-0CBD-4527-84CA-2A4D6FD98DBB}" type="presParOf" srcId="{BB88985B-A047-433A-9D4C-B883F9B744A8}" destId="{4AF0DBF8-6AD5-480B-938C-3C5688334B2E}" srcOrd="4" destOrd="0" presId="urn:microsoft.com/office/officeart/2008/layout/VerticalCurvedList"/>
    <dgm:cxn modelId="{2BA05500-5CD9-4861-8DD5-679C0EC63FA4}" type="presParOf" srcId="{4AF0DBF8-6AD5-480B-938C-3C5688334B2E}" destId="{3D6D0D5F-2135-4927-AD86-DD6CFA896D5E}" srcOrd="0" destOrd="0" presId="urn:microsoft.com/office/officeart/2008/layout/VerticalCurvedList"/>
    <dgm:cxn modelId="{A7D1D23C-81E2-4E58-93F9-C604B087E16B}" type="presParOf" srcId="{BB88985B-A047-433A-9D4C-B883F9B744A8}" destId="{36BC6704-3BD8-4D92-9DD8-F095FC6272C4}" srcOrd="5" destOrd="0" presId="urn:microsoft.com/office/officeart/2008/layout/VerticalCurvedList"/>
    <dgm:cxn modelId="{8C0DB566-A846-4FB8-9614-D04D0601E4A2}" type="presParOf" srcId="{BB88985B-A047-433A-9D4C-B883F9B744A8}" destId="{102DD708-4486-43A3-B2CA-A33AC5FB033E}" srcOrd="6" destOrd="0" presId="urn:microsoft.com/office/officeart/2008/layout/VerticalCurvedList"/>
    <dgm:cxn modelId="{D5AF54E3-01D3-4EBC-AE5D-E615F049347D}" type="presParOf" srcId="{102DD708-4486-43A3-B2CA-A33AC5FB033E}" destId="{CF4F48B1-E796-4E84-A371-06ECAAEB9015}" srcOrd="0" destOrd="0" presId="urn:microsoft.com/office/officeart/2008/layout/VerticalCurvedList"/>
    <dgm:cxn modelId="{9BBAFF78-AD13-45E5-B0E8-72052F732E67}" type="presParOf" srcId="{BB88985B-A047-433A-9D4C-B883F9B744A8}" destId="{3873E335-A62A-4353-8E1A-EA8F467953D1}" srcOrd="7" destOrd="0" presId="urn:microsoft.com/office/officeart/2008/layout/VerticalCurvedList"/>
    <dgm:cxn modelId="{0E218466-6973-44E7-8965-3EFA343AF357}" type="presParOf" srcId="{BB88985B-A047-433A-9D4C-B883F9B744A8}" destId="{9CDF4F8A-10CA-4C02-850C-C71D83FCFC9C}" srcOrd="8" destOrd="0" presId="urn:microsoft.com/office/officeart/2008/layout/VerticalCurvedList"/>
    <dgm:cxn modelId="{1751595E-DD2F-4D64-92A6-AEDB55EC0100}" type="presParOf" srcId="{9CDF4F8A-10CA-4C02-850C-C71D83FCFC9C}" destId="{5A3C744A-A8C1-4190-88BC-AFF1B8786D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FAFC41-18BE-4C7F-9E7B-76A7B5EF56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9F0341-E530-4C81-812E-0D83E24B8FCE}">
      <dgm:prSet phldrT="[Text]" custT="1"/>
      <dgm:spPr>
        <a:solidFill>
          <a:schemeClr val="accent3">
            <a:lumMod val="50000"/>
          </a:schemeClr>
        </a:solidFill>
      </dgm:spPr>
      <dgm:t>
        <a:bodyPr/>
        <a:lstStyle/>
        <a:p>
          <a:r>
            <a:rPr lang="en-US" sz="1000" b="1" dirty="0"/>
            <a:t>Revenue Source</a:t>
          </a:r>
        </a:p>
        <a:p>
          <a:r>
            <a:rPr lang="en-US" sz="1000" b="1" dirty="0"/>
            <a:t>61,377 Total Trips</a:t>
          </a:r>
        </a:p>
      </dgm:t>
    </dgm:pt>
    <dgm:pt modelId="{1A74F12A-E758-4BAE-B52B-401FD45EA9F3}" type="parTrans" cxnId="{42E7A87A-B0D2-4D06-AD9E-2AEB464DAFE8}">
      <dgm:prSet/>
      <dgm:spPr/>
      <dgm:t>
        <a:bodyPr/>
        <a:lstStyle/>
        <a:p>
          <a:endParaRPr lang="en-US"/>
        </a:p>
      </dgm:t>
    </dgm:pt>
    <dgm:pt modelId="{8F1385AE-C47F-4FAB-A9DF-323C77418D19}" type="sibTrans" cxnId="{42E7A87A-B0D2-4D06-AD9E-2AEB464DAFE8}">
      <dgm:prSet/>
      <dgm:spPr/>
      <dgm:t>
        <a:bodyPr/>
        <a:lstStyle/>
        <a:p>
          <a:endParaRPr lang="en-US"/>
        </a:p>
      </dgm:t>
    </dgm:pt>
    <dgm:pt modelId="{121017A4-9EA4-417D-A6D1-A6BBFCB57492}">
      <dgm:prSet phldrT="[Text]" custT="1"/>
      <dgm:spPr>
        <a:solidFill>
          <a:schemeClr val="accent3">
            <a:lumMod val="75000"/>
          </a:schemeClr>
        </a:solidFill>
      </dgm:spPr>
      <dgm:t>
        <a:bodyPr/>
        <a:lstStyle/>
        <a:p>
          <a:r>
            <a:rPr lang="en-US" sz="1000" b="1" dirty="0"/>
            <a:t>CTD</a:t>
          </a:r>
        </a:p>
        <a:p>
          <a:r>
            <a:rPr lang="en-US" sz="1000" b="1" dirty="0"/>
            <a:t>13,834 Trips</a:t>
          </a:r>
        </a:p>
      </dgm:t>
    </dgm:pt>
    <dgm:pt modelId="{2F7B00F0-5028-4E4F-B991-9C71BBAF92FB}" type="parTrans" cxnId="{96D4F37D-F450-4545-BF95-74058BF35167}">
      <dgm:prSet/>
      <dgm:spPr>
        <a:ln>
          <a:solidFill>
            <a:schemeClr val="accent3">
              <a:lumMod val="50000"/>
            </a:schemeClr>
          </a:solidFill>
        </a:ln>
      </dgm:spPr>
      <dgm:t>
        <a:bodyPr/>
        <a:lstStyle/>
        <a:p>
          <a:endParaRPr lang="en-US"/>
        </a:p>
      </dgm:t>
    </dgm:pt>
    <dgm:pt modelId="{B36B6DB3-01BF-4FA6-A934-AF838BD68E0B}" type="sibTrans" cxnId="{96D4F37D-F450-4545-BF95-74058BF35167}">
      <dgm:prSet/>
      <dgm:spPr/>
      <dgm:t>
        <a:bodyPr/>
        <a:lstStyle/>
        <a:p>
          <a:endParaRPr lang="en-US"/>
        </a:p>
      </dgm:t>
    </dgm:pt>
    <dgm:pt modelId="{EBE13645-5877-49AF-8776-EC4A4D130DDD}">
      <dgm:prSet phldrT="[Text]" custT="1"/>
      <dgm:spPr>
        <a:solidFill>
          <a:srgbClr val="0D8295">
            <a:alpha val="50196"/>
          </a:srgbClr>
        </a:solidFill>
      </dgm:spPr>
      <dgm:t>
        <a:bodyPr/>
        <a:lstStyle/>
        <a:p>
          <a:r>
            <a:rPr lang="en-US" sz="1000" b="1" dirty="0"/>
            <a:t>APD</a:t>
          </a:r>
        </a:p>
        <a:p>
          <a:r>
            <a:rPr lang="en-US" sz="1000" b="1" dirty="0"/>
            <a:t>12,480 Trips</a:t>
          </a:r>
        </a:p>
      </dgm:t>
    </dgm:pt>
    <dgm:pt modelId="{82A6A471-BF1B-440E-99E4-254D8AA8CC0C}" type="parTrans" cxnId="{95691E3F-469F-427F-9912-18D94067671E}">
      <dgm:prSet/>
      <dgm:spPr>
        <a:ln>
          <a:solidFill>
            <a:schemeClr val="accent3">
              <a:lumMod val="50000"/>
            </a:schemeClr>
          </a:solidFill>
        </a:ln>
      </dgm:spPr>
      <dgm:t>
        <a:bodyPr/>
        <a:lstStyle/>
        <a:p>
          <a:endParaRPr lang="en-US"/>
        </a:p>
      </dgm:t>
    </dgm:pt>
    <dgm:pt modelId="{8CCF687B-186F-43AA-815C-038FD7D4B6A2}" type="sibTrans" cxnId="{95691E3F-469F-427F-9912-18D94067671E}">
      <dgm:prSet/>
      <dgm:spPr/>
      <dgm:t>
        <a:bodyPr/>
        <a:lstStyle/>
        <a:p>
          <a:endParaRPr lang="en-US"/>
        </a:p>
      </dgm:t>
    </dgm:pt>
    <dgm:pt modelId="{2536A160-BF45-4575-B9E1-333CFB898E9D}">
      <dgm:prSet phldrT="[Text]" custT="1"/>
      <dgm:spPr>
        <a:solidFill>
          <a:srgbClr val="0D8295">
            <a:alpha val="50196"/>
          </a:srgbClr>
        </a:solidFill>
      </dgm:spPr>
      <dgm:t>
        <a:bodyPr/>
        <a:lstStyle/>
        <a:p>
          <a:r>
            <a:rPr lang="en-US" sz="1000" b="1" dirty="0"/>
            <a:t>Other</a:t>
          </a:r>
        </a:p>
        <a:p>
          <a:r>
            <a:rPr lang="en-US" sz="1000" b="1" dirty="0"/>
            <a:t>35,063 Trips</a:t>
          </a:r>
        </a:p>
      </dgm:t>
    </dgm:pt>
    <dgm:pt modelId="{434777A8-F81C-4EBE-9C20-1E41B79FF151}" type="parTrans" cxnId="{D20D6401-B294-41AE-B8BB-B997008CF711}">
      <dgm:prSet/>
      <dgm:spPr>
        <a:ln>
          <a:solidFill>
            <a:schemeClr val="accent3">
              <a:lumMod val="50000"/>
            </a:schemeClr>
          </a:solidFill>
        </a:ln>
      </dgm:spPr>
      <dgm:t>
        <a:bodyPr/>
        <a:lstStyle/>
        <a:p>
          <a:endParaRPr lang="en-US"/>
        </a:p>
      </dgm:t>
    </dgm:pt>
    <dgm:pt modelId="{57B41378-2E5F-45D1-8E0A-844C5B3AA4A7}" type="sibTrans" cxnId="{D20D6401-B294-41AE-B8BB-B997008CF711}">
      <dgm:prSet/>
      <dgm:spPr/>
      <dgm:t>
        <a:bodyPr/>
        <a:lstStyle/>
        <a:p>
          <a:endParaRPr lang="en-US"/>
        </a:p>
      </dgm:t>
    </dgm:pt>
    <dgm:pt modelId="{417D04D3-D1B2-4985-8CE2-D08C62E7CD11}">
      <dgm:prSet phldrT="[Text]" custT="1"/>
      <dgm:spPr>
        <a:solidFill>
          <a:schemeClr val="accent4">
            <a:lumMod val="75000"/>
            <a:alpha val="50196"/>
          </a:schemeClr>
        </a:solidFill>
      </dgm:spPr>
      <dgm:t>
        <a:bodyPr/>
        <a:lstStyle/>
        <a:p>
          <a:r>
            <a:rPr lang="en-US" sz="1000" b="1" dirty="0"/>
            <a:t>Medical</a:t>
          </a:r>
        </a:p>
        <a:p>
          <a:r>
            <a:rPr lang="en-US" sz="1000" b="1" dirty="0"/>
            <a:t>4,522</a:t>
          </a:r>
        </a:p>
      </dgm:t>
    </dgm:pt>
    <dgm:pt modelId="{0E257C0F-E762-42CC-9847-712A23329887}" type="parTrans" cxnId="{38339AD0-0CA4-4A3E-B0B6-E184BAC038E0}">
      <dgm:prSet/>
      <dgm:spPr>
        <a:ln>
          <a:solidFill>
            <a:schemeClr val="accent4">
              <a:lumMod val="50000"/>
            </a:schemeClr>
          </a:solidFill>
        </a:ln>
      </dgm:spPr>
      <dgm:t>
        <a:bodyPr/>
        <a:lstStyle/>
        <a:p>
          <a:endParaRPr lang="en-US"/>
        </a:p>
      </dgm:t>
    </dgm:pt>
    <dgm:pt modelId="{B9077109-06A6-4CA5-AFCB-699A7F8435BF}" type="sibTrans" cxnId="{38339AD0-0CA4-4A3E-B0B6-E184BAC038E0}">
      <dgm:prSet/>
      <dgm:spPr/>
      <dgm:t>
        <a:bodyPr/>
        <a:lstStyle/>
        <a:p>
          <a:endParaRPr lang="en-US"/>
        </a:p>
      </dgm:t>
    </dgm:pt>
    <dgm:pt modelId="{A434309E-8E6F-416D-A979-5298818717E7}">
      <dgm:prSet phldrT="[Text]" custT="1"/>
      <dgm:spPr>
        <a:solidFill>
          <a:schemeClr val="accent4">
            <a:lumMod val="75000"/>
          </a:schemeClr>
        </a:solidFill>
      </dgm:spPr>
      <dgm:t>
        <a:bodyPr/>
        <a:lstStyle/>
        <a:p>
          <a:r>
            <a:rPr lang="en-US" sz="1000" b="1" dirty="0"/>
            <a:t>Employment</a:t>
          </a:r>
        </a:p>
        <a:p>
          <a:r>
            <a:rPr lang="en-US" sz="1000" b="1" dirty="0"/>
            <a:t>3,117</a:t>
          </a:r>
        </a:p>
      </dgm:t>
    </dgm:pt>
    <dgm:pt modelId="{3BB31604-12E5-4D26-A338-77E6C0B45F0D}" type="parTrans" cxnId="{0F881081-73BC-462A-A3CB-B20DC459809F}">
      <dgm:prSet/>
      <dgm:spPr>
        <a:ln>
          <a:solidFill>
            <a:schemeClr val="accent4">
              <a:lumMod val="50000"/>
            </a:schemeClr>
          </a:solidFill>
        </a:ln>
      </dgm:spPr>
      <dgm:t>
        <a:bodyPr/>
        <a:lstStyle/>
        <a:p>
          <a:endParaRPr lang="en-US"/>
        </a:p>
      </dgm:t>
    </dgm:pt>
    <dgm:pt modelId="{6E42B613-A2B6-4652-A20A-40381C23B123}" type="sibTrans" cxnId="{0F881081-73BC-462A-A3CB-B20DC459809F}">
      <dgm:prSet/>
      <dgm:spPr/>
      <dgm:t>
        <a:bodyPr/>
        <a:lstStyle/>
        <a:p>
          <a:endParaRPr lang="en-US"/>
        </a:p>
      </dgm:t>
    </dgm:pt>
    <dgm:pt modelId="{EF845B26-0778-4886-BED1-0D413849185E}">
      <dgm:prSet phldrT="[Text]" custT="1"/>
      <dgm:spPr>
        <a:solidFill>
          <a:schemeClr val="accent4">
            <a:lumMod val="75000"/>
            <a:alpha val="50196"/>
          </a:schemeClr>
        </a:solidFill>
      </dgm:spPr>
      <dgm:t>
        <a:bodyPr/>
        <a:lstStyle/>
        <a:p>
          <a:r>
            <a:rPr lang="en-US" sz="1000" b="1" dirty="0"/>
            <a:t>Ed/Train/</a:t>
          </a:r>
          <a:r>
            <a:rPr lang="en-US" sz="1000" b="1" dirty="0" err="1"/>
            <a:t>DayCare</a:t>
          </a:r>
          <a:endParaRPr lang="en-US" sz="1000" b="1" dirty="0"/>
        </a:p>
        <a:p>
          <a:r>
            <a:rPr lang="en-US" sz="1000" b="1" dirty="0"/>
            <a:t>2,288</a:t>
          </a:r>
        </a:p>
      </dgm:t>
    </dgm:pt>
    <dgm:pt modelId="{40427D62-35D5-4804-B6C5-869CE3CA7A44}" type="parTrans" cxnId="{0923EE29-4ED6-41CC-92DB-000F73395FAB}">
      <dgm:prSet/>
      <dgm:spPr>
        <a:ln>
          <a:solidFill>
            <a:schemeClr val="accent4">
              <a:lumMod val="50000"/>
            </a:schemeClr>
          </a:solidFill>
        </a:ln>
      </dgm:spPr>
      <dgm:t>
        <a:bodyPr/>
        <a:lstStyle/>
        <a:p>
          <a:endParaRPr lang="en-US"/>
        </a:p>
      </dgm:t>
    </dgm:pt>
    <dgm:pt modelId="{7C2FA7AA-C49A-43FA-83EF-F1367B22F6DB}" type="sibTrans" cxnId="{0923EE29-4ED6-41CC-92DB-000F73395FAB}">
      <dgm:prSet/>
      <dgm:spPr/>
      <dgm:t>
        <a:bodyPr/>
        <a:lstStyle/>
        <a:p>
          <a:endParaRPr lang="en-US"/>
        </a:p>
      </dgm:t>
    </dgm:pt>
    <dgm:pt modelId="{F3F4D226-33EF-452F-9E34-98C498393EBF}">
      <dgm:prSet phldrT="[Text]" custT="1"/>
      <dgm:spPr>
        <a:solidFill>
          <a:schemeClr val="accent4">
            <a:lumMod val="75000"/>
            <a:alpha val="50196"/>
          </a:schemeClr>
        </a:solidFill>
      </dgm:spPr>
      <dgm:t>
        <a:bodyPr/>
        <a:lstStyle/>
        <a:p>
          <a:r>
            <a:rPr lang="en-US" sz="1000" b="1" dirty="0"/>
            <a:t>Life-Sustaining/Other</a:t>
          </a:r>
        </a:p>
        <a:p>
          <a:r>
            <a:rPr lang="en-US" sz="1000" b="1" dirty="0"/>
            <a:t>3,907</a:t>
          </a:r>
        </a:p>
      </dgm:t>
    </dgm:pt>
    <dgm:pt modelId="{294C7328-C1C1-480B-B5B8-116E5B53632E}" type="parTrans" cxnId="{C70DF3EC-4F84-4083-A9E2-6AE68C15BB63}">
      <dgm:prSet/>
      <dgm:spPr>
        <a:ln>
          <a:solidFill>
            <a:schemeClr val="accent4">
              <a:lumMod val="50000"/>
            </a:schemeClr>
          </a:solidFill>
        </a:ln>
      </dgm:spPr>
      <dgm:t>
        <a:bodyPr/>
        <a:lstStyle/>
        <a:p>
          <a:endParaRPr lang="en-US"/>
        </a:p>
      </dgm:t>
    </dgm:pt>
    <dgm:pt modelId="{A3E2087B-A862-4606-82CF-5C420BF64BD1}" type="sibTrans" cxnId="{C70DF3EC-4F84-4083-A9E2-6AE68C15BB63}">
      <dgm:prSet/>
      <dgm:spPr/>
      <dgm:t>
        <a:bodyPr/>
        <a:lstStyle/>
        <a:p>
          <a:endParaRPr lang="en-US"/>
        </a:p>
      </dgm:t>
    </dgm:pt>
    <dgm:pt modelId="{BE4F6C3C-467A-437F-AA40-81B7A2BE3558}" type="pres">
      <dgm:prSet presAssocID="{C5FAFC41-18BE-4C7F-9E7B-76A7B5EF5630}" presName="diagram" presStyleCnt="0">
        <dgm:presLayoutVars>
          <dgm:chPref val="1"/>
          <dgm:dir/>
          <dgm:animOne val="branch"/>
          <dgm:animLvl val="lvl"/>
          <dgm:resizeHandles val="exact"/>
        </dgm:presLayoutVars>
      </dgm:prSet>
      <dgm:spPr/>
    </dgm:pt>
    <dgm:pt modelId="{67B74122-E49D-4F7B-840B-CFFB97A68882}" type="pres">
      <dgm:prSet presAssocID="{D79F0341-E530-4C81-812E-0D83E24B8FCE}" presName="root1" presStyleCnt="0"/>
      <dgm:spPr/>
    </dgm:pt>
    <dgm:pt modelId="{27F3FC2C-1BD3-43B4-9265-1564EF2DFBCC}" type="pres">
      <dgm:prSet presAssocID="{D79F0341-E530-4C81-812E-0D83E24B8FCE}" presName="LevelOneTextNode" presStyleLbl="node0" presStyleIdx="0" presStyleCnt="1" custScaleX="87882" custScaleY="88543" custLinFactY="-41763" custLinFactNeighborX="-36859" custLinFactNeighborY="-100000">
        <dgm:presLayoutVars>
          <dgm:chPref val="3"/>
        </dgm:presLayoutVars>
      </dgm:prSet>
      <dgm:spPr/>
    </dgm:pt>
    <dgm:pt modelId="{B341EEAD-F072-4EEF-9F77-D580E869BE65}" type="pres">
      <dgm:prSet presAssocID="{D79F0341-E530-4C81-812E-0D83E24B8FCE}" presName="level2hierChild" presStyleCnt="0"/>
      <dgm:spPr/>
    </dgm:pt>
    <dgm:pt modelId="{4E6E559F-90AF-4142-9B50-1176F7DF7939}" type="pres">
      <dgm:prSet presAssocID="{2F7B00F0-5028-4E4F-B991-9C71BBAF92FB}" presName="conn2-1" presStyleLbl="parChTrans1D2" presStyleIdx="0" presStyleCnt="3"/>
      <dgm:spPr/>
    </dgm:pt>
    <dgm:pt modelId="{F8DC6490-7138-4B00-9F05-E43DAB200572}" type="pres">
      <dgm:prSet presAssocID="{2F7B00F0-5028-4E4F-B991-9C71BBAF92FB}" presName="connTx" presStyleLbl="parChTrans1D2" presStyleIdx="0" presStyleCnt="3"/>
      <dgm:spPr/>
    </dgm:pt>
    <dgm:pt modelId="{C1506A10-E677-4185-AD9E-6FD2A32456A7}" type="pres">
      <dgm:prSet presAssocID="{121017A4-9EA4-417D-A6D1-A6BBFCB57492}" presName="root2" presStyleCnt="0"/>
      <dgm:spPr/>
    </dgm:pt>
    <dgm:pt modelId="{62E7DA8F-76A5-4343-911C-EA36358934C1}" type="pres">
      <dgm:prSet presAssocID="{121017A4-9EA4-417D-A6D1-A6BBFCB57492}" presName="LevelTwoTextNode" presStyleLbl="node2" presStyleIdx="0" presStyleCnt="3" custScaleX="84255" custScaleY="84889" custLinFactY="-27783" custLinFactNeighborX="-11086" custLinFactNeighborY="-100000">
        <dgm:presLayoutVars>
          <dgm:chPref val="3"/>
        </dgm:presLayoutVars>
      </dgm:prSet>
      <dgm:spPr/>
    </dgm:pt>
    <dgm:pt modelId="{FED94F47-508A-4E13-BBAB-9832E8AF80FC}" type="pres">
      <dgm:prSet presAssocID="{121017A4-9EA4-417D-A6D1-A6BBFCB57492}" presName="level3hierChild" presStyleCnt="0"/>
      <dgm:spPr/>
    </dgm:pt>
    <dgm:pt modelId="{06C8F279-EA84-4923-AABA-311DE5CC007B}" type="pres">
      <dgm:prSet presAssocID="{0E257C0F-E762-42CC-9847-712A23329887}" presName="conn2-1" presStyleLbl="parChTrans1D3" presStyleIdx="0" presStyleCnt="4"/>
      <dgm:spPr/>
    </dgm:pt>
    <dgm:pt modelId="{465875E3-5372-49A8-BBE1-1C64EB630F01}" type="pres">
      <dgm:prSet presAssocID="{0E257C0F-E762-42CC-9847-712A23329887}" presName="connTx" presStyleLbl="parChTrans1D3" presStyleIdx="0" presStyleCnt="4"/>
      <dgm:spPr/>
    </dgm:pt>
    <dgm:pt modelId="{57C596DE-60FA-4F3B-8CA7-521D7ED6ACE2}" type="pres">
      <dgm:prSet presAssocID="{417D04D3-D1B2-4985-8CE2-D08C62E7CD11}" presName="root2" presStyleCnt="0"/>
      <dgm:spPr/>
    </dgm:pt>
    <dgm:pt modelId="{E4F0EFC6-3344-48EA-BD7F-9E6D7F66BDB3}" type="pres">
      <dgm:prSet presAssocID="{417D04D3-D1B2-4985-8CE2-D08C62E7CD11}" presName="LevelTwoTextNode" presStyleLbl="node3" presStyleIdx="0" presStyleCnt="4" custScaleX="86729" custScaleY="87381" custLinFactX="15735" custLinFactNeighborX="100000" custLinFactNeighborY="4296">
        <dgm:presLayoutVars>
          <dgm:chPref val="3"/>
        </dgm:presLayoutVars>
      </dgm:prSet>
      <dgm:spPr/>
    </dgm:pt>
    <dgm:pt modelId="{4F5085A3-EEFD-4E90-A567-67C32D0209A4}" type="pres">
      <dgm:prSet presAssocID="{417D04D3-D1B2-4985-8CE2-D08C62E7CD11}" presName="level3hierChild" presStyleCnt="0"/>
      <dgm:spPr/>
    </dgm:pt>
    <dgm:pt modelId="{2BF8AEF9-7C97-41A1-9030-54810FF1F214}" type="pres">
      <dgm:prSet presAssocID="{3BB31604-12E5-4D26-A338-77E6C0B45F0D}" presName="conn2-1" presStyleLbl="parChTrans1D3" presStyleIdx="1" presStyleCnt="4"/>
      <dgm:spPr/>
    </dgm:pt>
    <dgm:pt modelId="{50907D86-FB79-418E-A5B8-FAA774461D3A}" type="pres">
      <dgm:prSet presAssocID="{3BB31604-12E5-4D26-A338-77E6C0B45F0D}" presName="connTx" presStyleLbl="parChTrans1D3" presStyleIdx="1" presStyleCnt="4"/>
      <dgm:spPr/>
    </dgm:pt>
    <dgm:pt modelId="{EDAF27BA-8164-453C-AADE-90A47AA5A742}" type="pres">
      <dgm:prSet presAssocID="{A434309E-8E6F-416D-A979-5298818717E7}" presName="root2" presStyleCnt="0"/>
      <dgm:spPr/>
    </dgm:pt>
    <dgm:pt modelId="{6E8300AE-9D80-481D-951B-F01D29409F2B}" type="pres">
      <dgm:prSet presAssocID="{A434309E-8E6F-416D-A979-5298818717E7}" presName="LevelTwoTextNode" presStyleLbl="node3" presStyleIdx="1" presStyleCnt="4" custScaleX="85504" custScaleY="86147" custLinFactX="16194" custLinFactNeighborX="100000" custLinFactNeighborY="424">
        <dgm:presLayoutVars>
          <dgm:chPref val="3"/>
        </dgm:presLayoutVars>
      </dgm:prSet>
      <dgm:spPr/>
    </dgm:pt>
    <dgm:pt modelId="{5311C7EC-4FA3-4419-950D-3C0F8074E274}" type="pres">
      <dgm:prSet presAssocID="{A434309E-8E6F-416D-A979-5298818717E7}" presName="level3hierChild" presStyleCnt="0"/>
      <dgm:spPr/>
    </dgm:pt>
    <dgm:pt modelId="{1B95F679-79F2-4BBF-994E-7F9382D900FB}" type="pres">
      <dgm:prSet presAssocID="{40427D62-35D5-4804-B6C5-869CE3CA7A44}" presName="conn2-1" presStyleLbl="parChTrans1D3" presStyleIdx="2" presStyleCnt="4"/>
      <dgm:spPr/>
    </dgm:pt>
    <dgm:pt modelId="{BA239E00-26E9-4253-A4FD-0B2ABEC21BEA}" type="pres">
      <dgm:prSet presAssocID="{40427D62-35D5-4804-B6C5-869CE3CA7A44}" presName="connTx" presStyleLbl="parChTrans1D3" presStyleIdx="2" presStyleCnt="4"/>
      <dgm:spPr/>
    </dgm:pt>
    <dgm:pt modelId="{D3181015-7F32-4654-B40A-ABBFD1D81FB1}" type="pres">
      <dgm:prSet presAssocID="{EF845B26-0778-4886-BED1-0D413849185E}" presName="root2" presStyleCnt="0"/>
      <dgm:spPr/>
    </dgm:pt>
    <dgm:pt modelId="{07C4CD9D-9946-4184-AF6B-A485A52D17F4}" type="pres">
      <dgm:prSet presAssocID="{EF845B26-0778-4886-BED1-0D413849185E}" presName="LevelTwoTextNode" presStyleLbl="node3" presStyleIdx="2" presStyleCnt="4" custScaleX="84216" custScaleY="84849" custLinFactX="16127" custLinFactNeighborX="100000" custLinFactNeighborY="-1553">
        <dgm:presLayoutVars>
          <dgm:chPref val="3"/>
        </dgm:presLayoutVars>
      </dgm:prSet>
      <dgm:spPr/>
    </dgm:pt>
    <dgm:pt modelId="{C2B21EB1-EA0F-418A-9FAB-EA6157487589}" type="pres">
      <dgm:prSet presAssocID="{EF845B26-0778-4886-BED1-0D413849185E}" presName="level3hierChild" presStyleCnt="0"/>
      <dgm:spPr/>
    </dgm:pt>
    <dgm:pt modelId="{D5AA5FAB-F162-417A-838F-08CC1FFA3FA2}" type="pres">
      <dgm:prSet presAssocID="{294C7328-C1C1-480B-B5B8-116E5B53632E}" presName="conn2-1" presStyleLbl="parChTrans1D3" presStyleIdx="3" presStyleCnt="4"/>
      <dgm:spPr/>
    </dgm:pt>
    <dgm:pt modelId="{E1AB80B5-B43C-4249-8B5B-E408EB0F86ED}" type="pres">
      <dgm:prSet presAssocID="{294C7328-C1C1-480B-B5B8-116E5B53632E}" presName="connTx" presStyleLbl="parChTrans1D3" presStyleIdx="3" presStyleCnt="4"/>
      <dgm:spPr/>
    </dgm:pt>
    <dgm:pt modelId="{893D17D3-398C-436A-9008-18EFEF9E59DE}" type="pres">
      <dgm:prSet presAssocID="{F3F4D226-33EF-452F-9E34-98C498393EBF}" presName="root2" presStyleCnt="0"/>
      <dgm:spPr/>
    </dgm:pt>
    <dgm:pt modelId="{03AF09E7-19FF-4CC2-AC44-B191B0E6E09E}" type="pres">
      <dgm:prSet presAssocID="{F3F4D226-33EF-452F-9E34-98C498393EBF}" presName="LevelTwoTextNode" presStyleLbl="node3" presStyleIdx="3" presStyleCnt="4" custScaleX="82683" custScaleY="83305" custLinFactX="17031" custLinFactNeighborX="100000" custLinFactNeighborY="-7001">
        <dgm:presLayoutVars>
          <dgm:chPref val="3"/>
        </dgm:presLayoutVars>
      </dgm:prSet>
      <dgm:spPr/>
    </dgm:pt>
    <dgm:pt modelId="{6061BCF6-0C22-4128-A75D-8365E1CF743E}" type="pres">
      <dgm:prSet presAssocID="{F3F4D226-33EF-452F-9E34-98C498393EBF}" presName="level3hierChild" presStyleCnt="0"/>
      <dgm:spPr/>
    </dgm:pt>
    <dgm:pt modelId="{BACBB1EB-E289-4E38-B730-CB1379695370}" type="pres">
      <dgm:prSet presAssocID="{82A6A471-BF1B-440E-99E4-254D8AA8CC0C}" presName="conn2-1" presStyleLbl="parChTrans1D2" presStyleIdx="1" presStyleCnt="3"/>
      <dgm:spPr/>
    </dgm:pt>
    <dgm:pt modelId="{03F21BBA-BC4F-477D-B8D1-2E92F2C530D0}" type="pres">
      <dgm:prSet presAssocID="{82A6A471-BF1B-440E-99E4-254D8AA8CC0C}" presName="connTx" presStyleLbl="parChTrans1D2" presStyleIdx="1" presStyleCnt="3"/>
      <dgm:spPr/>
    </dgm:pt>
    <dgm:pt modelId="{1CCB01F8-EA16-4685-A4B0-DC5EFCE8B563}" type="pres">
      <dgm:prSet presAssocID="{EBE13645-5877-49AF-8776-EC4A4D130DDD}" presName="root2" presStyleCnt="0"/>
      <dgm:spPr/>
    </dgm:pt>
    <dgm:pt modelId="{44F33E40-5A8A-488E-88D8-248DF02EB2E4}" type="pres">
      <dgm:prSet presAssocID="{EBE13645-5877-49AF-8776-EC4A4D130DDD}" presName="LevelTwoTextNode" presStyleLbl="node2" presStyleIdx="1" presStyleCnt="3" custScaleX="84255" custLinFactY="-28583" custLinFactNeighborX="-11086" custLinFactNeighborY="-100000">
        <dgm:presLayoutVars>
          <dgm:chPref val="3"/>
        </dgm:presLayoutVars>
      </dgm:prSet>
      <dgm:spPr/>
    </dgm:pt>
    <dgm:pt modelId="{4447F581-4423-472D-B154-C55B6BB173DD}" type="pres">
      <dgm:prSet presAssocID="{EBE13645-5877-49AF-8776-EC4A4D130DDD}" presName="level3hierChild" presStyleCnt="0"/>
      <dgm:spPr/>
    </dgm:pt>
    <dgm:pt modelId="{C33635EE-87C8-4B3D-AB96-8725B91C0E23}" type="pres">
      <dgm:prSet presAssocID="{434777A8-F81C-4EBE-9C20-1E41B79FF151}" presName="conn2-1" presStyleLbl="parChTrans1D2" presStyleIdx="2" presStyleCnt="3"/>
      <dgm:spPr/>
    </dgm:pt>
    <dgm:pt modelId="{94AB7BA5-D1FE-463D-A9F7-96A74D5F8212}" type="pres">
      <dgm:prSet presAssocID="{434777A8-F81C-4EBE-9C20-1E41B79FF151}" presName="connTx" presStyleLbl="parChTrans1D2" presStyleIdx="2" presStyleCnt="3"/>
      <dgm:spPr/>
    </dgm:pt>
    <dgm:pt modelId="{0ADA13AA-42E4-4ABB-B248-C4EA7F1B5567}" type="pres">
      <dgm:prSet presAssocID="{2536A160-BF45-4575-B9E1-333CFB898E9D}" presName="root2" presStyleCnt="0"/>
      <dgm:spPr/>
    </dgm:pt>
    <dgm:pt modelId="{04F133F1-6D7C-4F34-9E7D-122399755BCB}" type="pres">
      <dgm:prSet presAssocID="{2536A160-BF45-4575-B9E1-333CFB898E9D}" presName="LevelTwoTextNode" presStyleLbl="node2" presStyleIdx="2" presStyleCnt="3" custScaleX="84255" custLinFactY="-28179" custLinFactNeighborX="-11086" custLinFactNeighborY="-100000">
        <dgm:presLayoutVars>
          <dgm:chPref val="3"/>
        </dgm:presLayoutVars>
      </dgm:prSet>
      <dgm:spPr/>
    </dgm:pt>
    <dgm:pt modelId="{D9F38615-EFE6-48F1-B2FF-15B8CA355871}" type="pres">
      <dgm:prSet presAssocID="{2536A160-BF45-4575-B9E1-333CFB898E9D}" presName="level3hierChild" presStyleCnt="0"/>
      <dgm:spPr/>
    </dgm:pt>
  </dgm:ptLst>
  <dgm:cxnLst>
    <dgm:cxn modelId="{D20D6401-B294-41AE-B8BB-B997008CF711}" srcId="{D79F0341-E530-4C81-812E-0D83E24B8FCE}" destId="{2536A160-BF45-4575-B9E1-333CFB898E9D}" srcOrd="2" destOrd="0" parTransId="{434777A8-F81C-4EBE-9C20-1E41B79FF151}" sibTransId="{57B41378-2E5F-45D1-8E0A-844C5B3AA4A7}"/>
    <dgm:cxn modelId="{DE7F2F0E-DEEE-4753-9803-5D7CA7DF34C8}" type="presOf" srcId="{40427D62-35D5-4804-B6C5-869CE3CA7A44}" destId="{BA239E00-26E9-4253-A4FD-0B2ABEC21BEA}" srcOrd="1" destOrd="0" presId="urn:microsoft.com/office/officeart/2005/8/layout/hierarchy2"/>
    <dgm:cxn modelId="{15A6D011-F3C4-43DB-A28F-06572D8D98FC}" type="presOf" srcId="{417D04D3-D1B2-4985-8CE2-D08C62E7CD11}" destId="{E4F0EFC6-3344-48EA-BD7F-9E6D7F66BDB3}" srcOrd="0" destOrd="0" presId="urn:microsoft.com/office/officeart/2005/8/layout/hierarchy2"/>
    <dgm:cxn modelId="{45F4CC15-4908-450D-A418-32FFC7B9BFCB}" type="presOf" srcId="{EBE13645-5877-49AF-8776-EC4A4D130DDD}" destId="{44F33E40-5A8A-488E-88D8-248DF02EB2E4}" srcOrd="0" destOrd="0" presId="urn:microsoft.com/office/officeart/2005/8/layout/hierarchy2"/>
    <dgm:cxn modelId="{6C2E9916-0A10-42DC-9F07-777F84B9F4BA}" type="presOf" srcId="{3BB31604-12E5-4D26-A338-77E6C0B45F0D}" destId="{2BF8AEF9-7C97-41A1-9030-54810FF1F214}" srcOrd="0" destOrd="0" presId="urn:microsoft.com/office/officeart/2005/8/layout/hierarchy2"/>
    <dgm:cxn modelId="{B2F67F1A-3B1B-4122-B22C-C1A1C69CDFF7}" type="presOf" srcId="{D79F0341-E530-4C81-812E-0D83E24B8FCE}" destId="{27F3FC2C-1BD3-43B4-9265-1564EF2DFBCC}" srcOrd="0" destOrd="0" presId="urn:microsoft.com/office/officeart/2005/8/layout/hierarchy2"/>
    <dgm:cxn modelId="{DAD9AD24-8505-43C7-B9DE-0BD0F2D1B811}" type="presOf" srcId="{434777A8-F81C-4EBE-9C20-1E41B79FF151}" destId="{94AB7BA5-D1FE-463D-A9F7-96A74D5F8212}" srcOrd="1" destOrd="0" presId="urn:microsoft.com/office/officeart/2005/8/layout/hierarchy2"/>
    <dgm:cxn modelId="{98057428-B427-4803-BBD0-CE8097D88677}" type="presOf" srcId="{2F7B00F0-5028-4E4F-B991-9C71BBAF92FB}" destId="{F8DC6490-7138-4B00-9F05-E43DAB200572}" srcOrd="1" destOrd="0" presId="urn:microsoft.com/office/officeart/2005/8/layout/hierarchy2"/>
    <dgm:cxn modelId="{0923EE29-4ED6-41CC-92DB-000F73395FAB}" srcId="{121017A4-9EA4-417D-A6D1-A6BBFCB57492}" destId="{EF845B26-0778-4886-BED1-0D413849185E}" srcOrd="2" destOrd="0" parTransId="{40427D62-35D5-4804-B6C5-869CE3CA7A44}" sibTransId="{7C2FA7AA-C49A-43FA-83EF-F1367B22F6DB}"/>
    <dgm:cxn modelId="{91F57034-013D-4ECA-8631-6F6A144AE5E6}" type="presOf" srcId="{2536A160-BF45-4575-B9E1-333CFB898E9D}" destId="{04F133F1-6D7C-4F34-9E7D-122399755BCB}" srcOrd="0" destOrd="0" presId="urn:microsoft.com/office/officeart/2005/8/layout/hierarchy2"/>
    <dgm:cxn modelId="{95691E3F-469F-427F-9912-18D94067671E}" srcId="{D79F0341-E530-4C81-812E-0D83E24B8FCE}" destId="{EBE13645-5877-49AF-8776-EC4A4D130DDD}" srcOrd="1" destOrd="0" parTransId="{82A6A471-BF1B-440E-99E4-254D8AA8CC0C}" sibTransId="{8CCF687B-186F-43AA-815C-038FD7D4B6A2}"/>
    <dgm:cxn modelId="{74AFCD5F-7B55-478B-AACE-FE86D951C9A2}" type="presOf" srcId="{0E257C0F-E762-42CC-9847-712A23329887}" destId="{465875E3-5372-49A8-BBE1-1C64EB630F01}" srcOrd="1" destOrd="0" presId="urn:microsoft.com/office/officeart/2005/8/layout/hierarchy2"/>
    <dgm:cxn modelId="{0CB68D41-5256-4B54-B6E0-1E74431BBF2F}" type="presOf" srcId="{2F7B00F0-5028-4E4F-B991-9C71BBAF92FB}" destId="{4E6E559F-90AF-4142-9B50-1176F7DF7939}" srcOrd="0" destOrd="0" presId="urn:microsoft.com/office/officeart/2005/8/layout/hierarchy2"/>
    <dgm:cxn modelId="{31788F62-573F-4649-818C-2A6C26A445CC}" type="presOf" srcId="{0E257C0F-E762-42CC-9847-712A23329887}" destId="{06C8F279-EA84-4923-AABA-311DE5CC007B}" srcOrd="0" destOrd="0" presId="urn:microsoft.com/office/officeart/2005/8/layout/hierarchy2"/>
    <dgm:cxn modelId="{4AE9AB4B-41B9-4792-8FF9-E301A72A8B79}" type="presOf" srcId="{F3F4D226-33EF-452F-9E34-98C498393EBF}" destId="{03AF09E7-19FF-4CC2-AC44-B191B0E6E09E}" srcOrd="0" destOrd="0" presId="urn:microsoft.com/office/officeart/2005/8/layout/hierarchy2"/>
    <dgm:cxn modelId="{60F86650-76C2-4DBF-A4F3-81F167324E55}" type="presOf" srcId="{EF845B26-0778-4886-BED1-0D413849185E}" destId="{07C4CD9D-9946-4184-AF6B-A485A52D17F4}" srcOrd="0" destOrd="0" presId="urn:microsoft.com/office/officeart/2005/8/layout/hierarchy2"/>
    <dgm:cxn modelId="{A0257479-FFC8-4664-B5CD-045E833A3717}" type="presOf" srcId="{294C7328-C1C1-480B-B5B8-116E5B53632E}" destId="{D5AA5FAB-F162-417A-838F-08CC1FFA3FA2}" srcOrd="0" destOrd="0" presId="urn:microsoft.com/office/officeart/2005/8/layout/hierarchy2"/>
    <dgm:cxn modelId="{42E7A87A-B0D2-4D06-AD9E-2AEB464DAFE8}" srcId="{C5FAFC41-18BE-4C7F-9E7B-76A7B5EF5630}" destId="{D79F0341-E530-4C81-812E-0D83E24B8FCE}" srcOrd="0" destOrd="0" parTransId="{1A74F12A-E758-4BAE-B52B-401FD45EA9F3}" sibTransId="{8F1385AE-C47F-4FAB-A9DF-323C77418D19}"/>
    <dgm:cxn modelId="{96D4F37D-F450-4545-BF95-74058BF35167}" srcId="{D79F0341-E530-4C81-812E-0D83E24B8FCE}" destId="{121017A4-9EA4-417D-A6D1-A6BBFCB57492}" srcOrd="0" destOrd="0" parTransId="{2F7B00F0-5028-4E4F-B991-9C71BBAF92FB}" sibTransId="{B36B6DB3-01BF-4FA6-A934-AF838BD68E0B}"/>
    <dgm:cxn modelId="{0F881081-73BC-462A-A3CB-B20DC459809F}" srcId="{121017A4-9EA4-417D-A6D1-A6BBFCB57492}" destId="{A434309E-8E6F-416D-A979-5298818717E7}" srcOrd="1" destOrd="0" parTransId="{3BB31604-12E5-4D26-A338-77E6C0B45F0D}" sibTransId="{6E42B613-A2B6-4652-A20A-40381C23B123}"/>
    <dgm:cxn modelId="{6F5E2184-F70E-4190-9051-35BEB7316E4A}" type="presOf" srcId="{3BB31604-12E5-4D26-A338-77E6C0B45F0D}" destId="{50907D86-FB79-418E-A5B8-FAA774461D3A}" srcOrd="1" destOrd="0" presId="urn:microsoft.com/office/officeart/2005/8/layout/hierarchy2"/>
    <dgm:cxn modelId="{98B48C98-9533-43A3-AB90-500BC8574096}" type="presOf" srcId="{434777A8-F81C-4EBE-9C20-1E41B79FF151}" destId="{C33635EE-87C8-4B3D-AB96-8725B91C0E23}" srcOrd="0" destOrd="0" presId="urn:microsoft.com/office/officeart/2005/8/layout/hierarchy2"/>
    <dgm:cxn modelId="{568225A2-FFC4-42E6-8059-33E028754A1E}" type="presOf" srcId="{82A6A471-BF1B-440E-99E4-254D8AA8CC0C}" destId="{BACBB1EB-E289-4E38-B730-CB1379695370}" srcOrd="0" destOrd="0" presId="urn:microsoft.com/office/officeart/2005/8/layout/hierarchy2"/>
    <dgm:cxn modelId="{41B979A7-4938-41E6-99E9-B8078A6D9A93}" type="presOf" srcId="{C5FAFC41-18BE-4C7F-9E7B-76A7B5EF5630}" destId="{BE4F6C3C-467A-437F-AA40-81B7A2BE3558}" srcOrd="0" destOrd="0" presId="urn:microsoft.com/office/officeart/2005/8/layout/hierarchy2"/>
    <dgm:cxn modelId="{C266C6C4-B8D8-4E2F-936C-384B20306F6A}" type="presOf" srcId="{82A6A471-BF1B-440E-99E4-254D8AA8CC0C}" destId="{03F21BBA-BC4F-477D-B8D1-2E92F2C530D0}" srcOrd="1" destOrd="0" presId="urn:microsoft.com/office/officeart/2005/8/layout/hierarchy2"/>
    <dgm:cxn modelId="{B88415CA-8C74-40D4-ACCF-5B4A56053B0F}" type="presOf" srcId="{121017A4-9EA4-417D-A6D1-A6BBFCB57492}" destId="{62E7DA8F-76A5-4343-911C-EA36358934C1}" srcOrd="0" destOrd="0" presId="urn:microsoft.com/office/officeart/2005/8/layout/hierarchy2"/>
    <dgm:cxn modelId="{38339AD0-0CA4-4A3E-B0B6-E184BAC038E0}" srcId="{121017A4-9EA4-417D-A6D1-A6BBFCB57492}" destId="{417D04D3-D1B2-4985-8CE2-D08C62E7CD11}" srcOrd="0" destOrd="0" parTransId="{0E257C0F-E762-42CC-9847-712A23329887}" sibTransId="{B9077109-06A6-4CA5-AFCB-699A7F8435BF}"/>
    <dgm:cxn modelId="{1335EAD5-0FEB-44A4-B748-D3A4A8B99EF1}" type="presOf" srcId="{40427D62-35D5-4804-B6C5-869CE3CA7A44}" destId="{1B95F679-79F2-4BBF-994E-7F9382D900FB}" srcOrd="0" destOrd="0" presId="urn:microsoft.com/office/officeart/2005/8/layout/hierarchy2"/>
    <dgm:cxn modelId="{377C18D9-1072-4B1C-A254-D0AB8FF57B0A}" type="presOf" srcId="{294C7328-C1C1-480B-B5B8-116E5B53632E}" destId="{E1AB80B5-B43C-4249-8B5B-E408EB0F86ED}" srcOrd="1" destOrd="0" presId="urn:microsoft.com/office/officeart/2005/8/layout/hierarchy2"/>
    <dgm:cxn modelId="{BBCE65E1-B2CC-4B6D-8FD5-FEA437100992}" type="presOf" srcId="{A434309E-8E6F-416D-A979-5298818717E7}" destId="{6E8300AE-9D80-481D-951B-F01D29409F2B}" srcOrd="0" destOrd="0" presId="urn:microsoft.com/office/officeart/2005/8/layout/hierarchy2"/>
    <dgm:cxn modelId="{C70DF3EC-4F84-4083-A9E2-6AE68C15BB63}" srcId="{121017A4-9EA4-417D-A6D1-A6BBFCB57492}" destId="{F3F4D226-33EF-452F-9E34-98C498393EBF}" srcOrd="3" destOrd="0" parTransId="{294C7328-C1C1-480B-B5B8-116E5B53632E}" sibTransId="{A3E2087B-A862-4606-82CF-5C420BF64BD1}"/>
    <dgm:cxn modelId="{686B526F-E528-4C34-A1C9-096FCBF79D4F}" type="presParOf" srcId="{BE4F6C3C-467A-437F-AA40-81B7A2BE3558}" destId="{67B74122-E49D-4F7B-840B-CFFB97A68882}" srcOrd="0" destOrd="0" presId="urn:microsoft.com/office/officeart/2005/8/layout/hierarchy2"/>
    <dgm:cxn modelId="{39AE1F1A-A7A9-465F-AA5C-65FDBE355523}" type="presParOf" srcId="{67B74122-E49D-4F7B-840B-CFFB97A68882}" destId="{27F3FC2C-1BD3-43B4-9265-1564EF2DFBCC}" srcOrd="0" destOrd="0" presId="urn:microsoft.com/office/officeart/2005/8/layout/hierarchy2"/>
    <dgm:cxn modelId="{C59AFD84-6E58-4BEC-B2D5-8A669CE9E5D3}" type="presParOf" srcId="{67B74122-E49D-4F7B-840B-CFFB97A68882}" destId="{B341EEAD-F072-4EEF-9F77-D580E869BE65}" srcOrd="1" destOrd="0" presId="urn:microsoft.com/office/officeart/2005/8/layout/hierarchy2"/>
    <dgm:cxn modelId="{29A70E02-0759-4A37-93FE-3304B75041D7}" type="presParOf" srcId="{B341EEAD-F072-4EEF-9F77-D580E869BE65}" destId="{4E6E559F-90AF-4142-9B50-1176F7DF7939}" srcOrd="0" destOrd="0" presId="urn:microsoft.com/office/officeart/2005/8/layout/hierarchy2"/>
    <dgm:cxn modelId="{0C1C045E-17E8-4020-A8C7-CD899AC1E03C}" type="presParOf" srcId="{4E6E559F-90AF-4142-9B50-1176F7DF7939}" destId="{F8DC6490-7138-4B00-9F05-E43DAB200572}" srcOrd="0" destOrd="0" presId="urn:microsoft.com/office/officeart/2005/8/layout/hierarchy2"/>
    <dgm:cxn modelId="{F064654D-AEB1-42E9-AD5A-46756253F1F9}" type="presParOf" srcId="{B341EEAD-F072-4EEF-9F77-D580E869BE65}" destId="{C1506A10-E677-4185-AD9E-6FD2A32456A7}" srcOrd="1" destOrd="0" presId="urn:microsoft.com/office/officeart/2005/8/layout/hierarchy2"/>
    <dgm:cxn modelId="{031BFD5C-F586-4E76-9BE2-225970AAF2F6}" type="presParOf" srcId="{C1506A10-E677-4185-AD9E-6FD2A32456A7}" destId="{62E7DA8F-76A5-4343-911C-EA36358934C1}" srcOrd="0" destOrd="0" presId="urn:microsoft.com/office/officeart/2005/8/layout/hierarchy2"/>
    <dgm:cxn modelId="{5DF4F0FC-B647-4514-AFCC-82C02591BCA4}" type="presParOf" srcId="{C1506A10-E677-4185-AD9E-6FD2A32456A7}" destId="{FED94F47-508A-4E13-BBAB-9832E8AF80FC}" srcOrd="1" destOrd="0" presId="urn:microsoft.com/office/officeart/2005/8/layout/hierarchy2"/>
    <dgm:cxn modelId="{CFE96593-1BD7-4FB7-93BF-20A002D842AC}" type="presParOf" srcId="{FED94F47-508A-4E13-BBAB-9832E8AF80FC}" destId="{06C8F279-EA84-4923-AABA-311DE5CC007B}" srcOrd="0" destOrd="0" presId="urn:microsoft.com/office/officeart/2005/8/layout/hierarchy2"/>
    <dgm:cxn modelId="{004651AB-7877-4609-8B89-51B8725E19DE}" type="presParOf" srcId="{06C8F279-EA84-4923-AABA-311DE5CC007B}" destId="{465875E3-5372-49A8-BBE1-1C64EB630F01}" srcOrd="0" destOrd="0" presId="urn:microsoft.com/office/officeart/2005/8/layout/hierarchy2"/>
    <dgm:cxn modelId="{FDC5A4E3-541D-4269-BCFF-94B2F73379F6}" type="presParOf" srcId="{FED94F47-508A-4E13-BBAB-9832E8AF80FC}" destId="{57C596DE-60FA-4F3B-8CA7-521D7ED6ACE2}" srcOrd="1" destOrd="0" presId="urn:microsoft.com/office/officeart/2005/8/layout/hierarchy2"/>
    <dgm:cxn modelId="{AE58532A-DFE8-4284-AB38-5150190DFF7F}" type="presParOf" srcId="{57C596DE-60FA-4F3B-8CA7-521D7ED6ACE2}" destId="{E4F0EFC6-3344-48EA-BD7F-9E6D7F66BDB3}" srcOrd="0" destOrd="0" presId="urn:microsoft.com/office/officeart/2005/8/layout/hierarchy2"/>
    <dgm:cxn modelId="{D338BC26-D555-494A-9299-9BD896583E1D}" type="presParOf" srcId="{57C596DE-60FA-4F3B-8CA7-521D7ED6ACE2}" destId="{4F5085A3-EEFD-4E90-A567-67C32D0209A4}" srcOrd="1" destOrd="0" presId="urn:microsoft.com/office/officeart/2005/8/layout/hierarchy2"/>
    <dgm:cxn modelId="{27CC7E5E-00BB-43E1-92DA-87064F56BC91}" type="presParOf" srcId="{FED94F47-508A-4E13-BBAB-9832E8AF80FC}" destId="{2BF8AEF9-7C97-41A1-9030-54810FF1F214}" srcOrd="2" destOrd="0" presId="urn:microsoft.com/office/officeart/2005/8/layout/hierarchy2"/>
    <dgm:cxn modelId="{1BD84B42-A6A7-478C-9CEE-87B3C5483155}" type="presParOf" srcId="{2BF8AEF9-7C97-41A1-9030-54810FF1F214}" destId="{50907D86-FB79-418E-A5B8-FAA774461D3A}" srcOrd="0" destOrd="0" presId="urn:microsoft.com/office/officeart/2005/8/layout/hierarchy2"/>
    <dgm:cxn modelId="{8E3C6C9E-E934-43A3-9E40-ED2E16FE4C43}" type="presParOf" srcId="{FED94F47-508A-4E13-BBAB-9832E8AF80FC}" destId="{EDAF27BA-8164-453C-AADE-90A47AA5A742}" srcOrd="3" destOrd="0" presId="urn:microsoft.com/office/officeart/2005/8/layout/hierarchy2"/>
    <dgm:cxn modelId="{24B1C024-CA96-41D3-86E5-35728F8A0786}" type="presParOf" srcId="{EDAF27BA-8164-453C-AADE-90A47AA5A742}" destId="{6E8300AE-9D80-481D-951B-F01D29409F2B}" srcOrd="0" destOrd="0" presId="urn:microsoft.com/office/officeart/2005/8/layout/hierarchy2"/>
    <dgm:cxn modelId="{E6D1D8AA-D713-4E79-8EA7-83CD8F48B35E}" type="presParOf" srcId="{EDAF27BA-8164-453C-AADE-90A47AA5A742}" destId="{5311C7EC-4FA3-4419-950D-3C0F8074E274}" srcOrd="1" destOrd="0" presId="urn:microsoft.com/office/officeart/2005/8/layout/hierarchy2"/>
    <dgm:cxn modelId="{06139A9B-C3F2-43E9-9826-C22BB5D7C453}" type="presParOf" srcId="{FED94F47-508A-4E13-BBAB-9832E8AF80FC}" destId="{1B95F679-79F2-4BBF-994E-7F9382D900FB}" srcOrd="4" destOrd="0" presId="urn:microsoft.com/office/officeart/2005/8/layout/hierarchy2"/>
    <dgm:cxn modelId="{34EBE2C6-A444-4BDD-BCF8-39423EDFCD00}" type="presParOf" srcId="{1B95F679-79F2-4BBF-994E-7F9382D900FB}" destId="{BA239E00-26E9-4253-A4FD-0B2ABEC21BEA}" srcOrd="0" destOrd="0" presId="urn:microsoft.com/office/officeart/2005/8/layout/hierarchy2"/>
    <dgm:cxn modelId="{FDE0EC81-547C-4D13-A216-7D751E2F884B}" type="presParOf" srcId="{FED94F47-508A-4E13-BBAB-9832E8AF80FC}" destId="{D3181015-7F32-4654-B40A-ABBFD1D81FB1}" srcOrd="5" destOrd="0" presId="urn:microsoft.com/office/officeart/2005/8/layout/hierarchy2"/>
    <dgm:cxn modelId="{5F4D1B4C-503B-485D-8137-EC395418ED4C}" type="presParOf" srcId="{D3181015-7F32-4654-B40A-ABBFD1D81FB1}" destId="{07C4CD9D-9946-4184-AF6B-A485A52D17F4}" srcOrd="0" destOrd="0" presId="urn:microsoft.com/office/officeart/2005/8/layout/hierarchy2"/>
    <dgm:cxn modelId="{B5417474-7B44-489B-9B63-6F435FA9D67D}" type="presParOf" srcId="{D3181015-7F32-4654-B40A-ABBFD1D81FB1}" destId="{C2B21EB1-EA0F-418A-9FAB-EA6157487589}" srcOrd="1" destOrd="0" presId="urn:microsoft.com/office/officeart/2005/8/layout/hierarchy2"/>
    <dgm:cxn modelId="{7B2B47ED-476A-4388-A372-483CB2716786}" type="presParOf" srcId="{FED94F47-508A-4E13-BBAB-9832E8AF80FC}" destId="{D5AA5FAB-F162-417A-838F-08CC1FFA3FA2}" srcOrd="6" destOrd="0" presId="urn:microsoft.com/office/officeart/2005/8/layout/hierarchy2"/>
    <dgm:cxn modelId="{D85D5F9F-D029-4C71-8EC4-ABC81FF83556}" type="presParOf" srcId="{D5AA5FAB-F162-417A-838F-08CC1FFA3FA2}" destId="{E1AB80B5-B43C-4249-8B5B-E408EB0F86ED}" srcOrd="0" destOrd="0" presId="urn:microsoft.com/office/officeart/2005/8/layout/hierarchy2"/>
    <dgm:cxn modelId="{5DD06A10-7EE8-4AA7-A187-F8C6F2135557}" type="presParOf" srcId="{FED94F47-508A-4E13-BBAB-9832E8AF80FC}" destId="{893D17D3-398C-436A-9008-18EFEF9E59DE}" srcOrd="7" destOrd="0" presId="urn:microsoft.com/office/officeart/2005/8/layout/hierarchy2"/>
    <dgm:cxn modelId="{FF5A1CA2-2A17-4E5A-BE04-C42B461573CD}" type="presParOf" srcId="{893D17D3-398C-436A-9008-18EFEF9E59DE}" destId="{03AF09E7-19FF-4CC2-AC44-B191B0E6E09E}" srcOrd="0" destOrd="0" presId="urn:microsoft.com/office/officeart/2005/8/layout/hierarchy2"/>
    <dgm:cxn modelId="{2DB876F5-2FCE-4DF2-AC72-089DDD39B029}" type="presParOf" srcId="{893D17D3-398C-436A-9008-18EFEF9E59DE}" destId="{6061BCF6-0C22-4128-A75D-8365E1CF743E}" srcOrd="1" destOrd="0" presId="urn:microsoft.com/office/officeart/2005/8/layout/hierarchy2"/>
    <dgm:cxn modelId="{53135E58-1085-40F8-834E-63AB2BF692E5}" type="presParOf" srcId="{B341EEAD-F072-4EEF-9F77-D580E869BE65}" destId="{BACBB1EB-E289-4E38-B730-CB1379695370}" srcOrd="2" destOrd="0" presId="urn:microsoft.com/office/officeart/2005/8/layout/hierarchy2"/>
    <dgm:cxn modelId="{F7DC451B-43B3-4AD4-8EB4-303E82BBE183}" type="presParOf" srcId="{BACBB1EB-E289-4E38-B730-CB1379695370}" destId="{03F21BBA-BC4F-477D-B8D1-2E92F2C530D0}" srcOrd="0" destOrd="0" presId="urn:microsoft.com/office/officeart/2005/8/layout/hierarchy2"/>
    <dgm:cxn modelId="{0319CCCC-FE57-4AB5-B79D-D7D76DEC054B}" type="presParOf" srcId="{B341EEAD-F072-4EEF-9F77-D580E869BE65}" destId="{1CCB01F8-EA16-4685-A4B0-DC5EFCE8B563}" srcOrd="3" destOrd="0" presId="urn:microsoft.com/office/officeart/2005/8/layout/hierarchy2"/>
    <dgm:cxn modelId="{5CB466DD-EDE0-4BFD-AF15-DE0323BFEFAD}" type="presParOf" srcId="{1CCB01F8-EA16-4685-A4B0-DC5EFCE8B563}" destId="{44F33E40-5A8A-488E-88D8-248DF02EB2E4}" srcOrd="0" destOrd="0" presId="urn:microsoft.com/office/officeart/2005/8/layout/hierarchy2"/>
    <dgm:cxn modelId="{06B59FE5-7B02-40C2-B641-CDDA99F760F8}" type="presParOf" srcId="{1CCB01F8-EA16-4685-A4B0-DC5EFCE8B563}" destId="{4447F581-4423-472D-B154-C55B6BB173DD}" srcOrd="1" destOrd="0" presId="urn:microsoft.com/office/officeart/2005/8/layout/hierarchy2"/>
    <dgm:cxn modelId="{4B2FD9AA-D1A1-4DA9-90EE-08DB0EDF0A1B}" type="presParOf" srcId="{B341EEAD-F072-4EEF-9F77-D580E869BE65}" destId="{C33635EE-87C8-4B3D-AB96-8725B91C0E23}" srcOrd="4" destOrd="0" presId="urn:microsoft.com/office/officeart/2005/8/layout/hierarchy2"/>
    <dgm:cxn modelId="{75642391-A15D-45AD-98CD-1D88D69C672C}" type="presParOf" srcId="{C33635EE-87C8-4B3D-AB96-8725B91C0E23}" destId="{94AB7BA5-D1FE-463D-A9F7-96A74D5F8212}" srcOrd="0" destOrd="0" presId="urn:microsoft.com/office/officeart/2005/8/layout/hierarchy2"/>
    <dgm:cxn modelId="{53DB3628-BB3B-48AA-80E0-31077F999B78}" type="presParOf" srcId="{B341EEAD-F072-4EEF-9F77-D580E869BE65}" destId="{0ADA13AA-42E4-4ABB-B248-C4EA7F1B5567}" srcOrd="5" destOrd="0" presId="urn:microsoft.com/office/officeart/2005/8/layout/hierarchy2"/>
    <dgm:cxn modelId="{DB0EC61D-883C-47EA-823D-23D1D67B14FF}" type="presParOf" srcId="{0ADA13AA-42E4-4ABB-B248-C4EA7F1B5567}" destId="{04F133F1-6D7C-4F34-9E7D-122399755BCB}" srcOrd="0" destOrd="0" presId="urn:microsoft.com/office/officeart/2005/8/layout/hierarchy2"/>
    <dgm:cxn modelId="{E522C51E-C546-4F84-AA5E-BF51E980BC18}" type="presParOf" srcId="{0ADA13AA-42E4-4ABB-B248-C4EA7F1B5567}" destId="{D9F38615-EFE6-48F1-B2FF-15B8CA355871}"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F3D54-576D-4CC4-9C60-8931B4EA04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3A78A2-A4C3-4AB8-B481-D1326E893BDA}">
      <dgm:prSet/>
      <dgm:spPr>
        <a:solidFill>
          <a:srgbClr val="0D8295"/>
        </a:solidFill>
      </dgm:spPr>
      <dgm:t>
        <a:bodyPr/>
        <a:lstStyle/>
        <a:p>
          <a:r>
            <a:rPr lang="en-US" dirty="0"/>
            <a:t>Established advisory workgroup in November 2022, which was chaired by Commissioner Knight and consisted of representatives of three state agencies, two CTCs, and one planning agency.</a:t>
          </a:r>
        </a:p>
      </dgm:t>
    </dgm:pt>
    <dgm:pt modelId="{3C101AA8-FF91-493E-BC72-119BD53CFB53}" type="parTrans" cxnId="{FBDF97BE-94F3-4F9F-92F5-3B4E2CB7788E}">
      <dgm:prSet/>
      <dgm:spPr/>
      <dgm:t>
        <a:bodyPr/>
        <a:lstStyle/>
        <a:p>
          <a:endParaRPr lang="en-US"/>
        </a:p>
      </dgm:t>
    </dgm:pt>
    <dgm:pt modelId="{3B4B8891-47B3-4755-A07E-909DEA42EC45}" type="sibTrans" cxnId="{FBDF97BE-94F3-4F9F-92F5-3B4E2CB7788E}">
      <dgm:prSet/>
      <dgm:spPr/>
      <dgm:t>
        <a:bodyPr/>
        <a:lstStyle/>
        <a:p>
          <a:endParaRPr lang="en-US"/>
        </a:p>
      </dgm:t>
    </dgm:pt>
    <dgm:pt modelId="{F2BD7D0C-962E-406D-965E-548F0EFB7CB1}">
      <dgm:prSet/>
      <dgm:spPr>
        <a:solidFill>
          <a:srgbClr val="CB7A09"/>
        </a:solidFill>
      </dgm:spPr>
      <dgm:t>
        <a:bodyPr/>
        <a:lstStyle/>
        <a:p>
          <a:r>
            <a:rPr lang="en-US" dirty="0"/>
            <a:t>CTD facilitated a virtual public workshop on May 25, 2023, where THF presented an alternative approach of collecting data for future report considerations.</a:t>
          </a:r>
        </a:p>
      </dgm:t>
    </dgm:pt>
    <dgm:pt modelId="{ACB12076-B8B3-4874-8571-F706824AF7D0}" type="parTrans" cxnId="{38F7CE48-703D-45EA-82DA-DFDDD2F755C5}">
      <dgm:prSet/>
      <dgm:spPr/>
      <dgm:t>
        <a:bodyPr/>
        <a:lstStyle/>
        <a:p>
          <a:endParaRPr lang="en-US"/>
        </a:p>
      </dgm:t>
    </dgm:pt>
    <dgm:pt modelId="{8F9292D6-752B-4B1F-8B0E-A0DD45892F31}" type="sibTrans" cxnId="{38F7CE48-703D-45EA-82DA-DFDDD2F755C5}">
      <dgm:prSet/>
      <dgm:spPr/>
      <dgm:t>
        <a:bodyPr/>
        <a:lstStyle/>
        <a:p>
          <a:endParaRPr lang="en-US"/>
        </a:p>
      </dgm:t>
    </dgm:pt>
    <dgm:pt modelId="{852D49A6-346E-487C-9612-13EBABE164BA}">
      <dgm:prSet/>
      <dgm:spPr>
        <a:solidFill>
          <a:srgbClr val="0D8295"/>
        </a:solidFill>
      </dgm:spPr>
      <dgm:t>
        <a:bodyPr/>
        <a:lstStyle/>
        <a:p>
          <a:r>
            <a:rPr lang="en-US" dirty="0"/>
            <a:t>CTD launched a temporary webpage in June and encouraged CTCs to test uploading raw (disaggregated) data and provide feedback to Executive Director David Darm.</a:t>
          </a:r>
        </a:p>
      </dgm:t>
    </dgm:pt>
    <dgm:pt modelId="{664309BC-E948-43B4-944E-D62BAFB2BB91}" type="parTrans" cxnId="{473146B1-B96D-4452-B844-370F380FA332}">
      <dgm:prSet/>
      <dgm:spPr/>
      <dgm:t>
        <a:bodyPr/>
        <a:lstStyle/>
        <a:p>
          <a:endParaRPr lang="en-US"/>
        </a:p>
      </dgm:t>
    </dgm:pt>
    <dgm:pt modelId="{B62D9DBE-440F-4192-9B96-3A5A4DFA93AD}" type="sibTrans" cxnId="{473146B1-B96D-4452-B844-370F380FA332}">
      <dgm:prSet/>
      <dgm:spPr/>
      <dgm:t>
        <a:bodyPr/>
        <a:lstStyle/>
        <a:p>
          <a:endParaRPr lang="en-US"/>
        </a:p>
      </dgm:t>
    </dgm:pt>
    <dgm:pt modelId="{8D072022-A616-4B98-B87E-C32FE1A5329C}">
      <dgm:prSet/>
      <dgm:spPr>
        <a:solidFill>
          <a:srgbClr val="CB7A09"/>
        </a:solidFill>
      </dgm:spPr>
      <dgm:t>
        <a:bodyPr/>
        <a:lstStyle/>
        <a:p>
          <a:r>
            <a:rPr lang="en-US" dirty="0"/>
            <a:t>THF presented draft report to CTD in June and advisory workgroup met to discuss in July.</a:t>
          </a:r>
        </a:p>
      </dgm:t>
    </dgm:pt>
    <dgm:pt modelId="{2D8F9EFD-A2F4-4229-96B9-40999467062C}" type="parTrans" cxnId="{D7CEEB6D-07C3-400B-8D41-B68876AEDA6F}">
      <dgm:prSet/>
      <dgm:spPr/>
      <dgm:t>
        <a:bodyPr/>
        <a:lstStyle/>
        <a:p>
          <a:endParaRPr lang="en-US"/>
        </a:p>
      </dgm:t>
    </dgm:pt>
    <dgm:pt modelId="{A179CB33-89A0-4DF8-A921-AC64E7AD5BAF}" type="sibTrans" cxnId="{D7CEEB6D-07C3-400B-8D41-B68876AEDA6F}">
      <dgm:prSet/>
      <dgm:spPr/>
      <dgm:t>
        <a:bodyPr/>
        <a:lstStyle/>
        <a:p>
          <a:endParaRPr lang="en-US"/>
        </a:p>
      </dgm:t>
    </dgm:pt>
    <dgm:pt modelId="{CF1CB6C0-B339-44D0-B2BF-500B7B079D16}">
      <dgm:prSet/>
      <dgm:spPr>
        <a:solidFill>
          <a:srgbClr val="0D8295"/>
        </a:solidFill>
      </dgm:spPr>
      <dgm:t>
        <a:bodyPr/>
        <a:lstStyle/>
        <a:p>
          <a:r>
            <a:rPr lang="en-US" dirty="0"/>
            <a:t>THF presented the final report to CTD on August 23, 2023.</a:t>
          </a:r>
        </a:p>
      </dgm:t>
    </dgm:pt>
    <dgm:pt modelId="{E0685695-0ED3-49E0-ADB0-8E6029F5B03C}" type="parTrans" cxnId="{95672997-2786-4413-8683-22379FBC5FE5}">
      <dgm:prSet/>
      <dgm:spPr/>
      <dgm:t>
        <a:bodyPr/>
        <a:lstStyle/>
        <a:p>
          <a:endParaRPr lang="en-US"/>
        </a:p>
      </dgm:t>
    </dgm:pt>
    <dgm:pt modelId="{A87B17BD-8F30-4F7F-A9FB-E380C83655DF}" type="sibTrans" cxnId="{95672997-2786-4413-8683-22379FBC5FE5}">
      <dgm:prSet/>
      <dgm:spPr/>
      <dgm:t>
        <a:bodyPr/>
        <a:lstStyle/>
        <a:p>
          <a:endParaRPr lang="en-US"/>
        </a:p>
      </dgm:t>
    </dgm:pt>
    <dgm:pt modelId="{C859DA28-6905-406F-8FEA-7B34E2EF7560}" type="pres">
      <dgm:prSet presAssocID="{F02F3D54-576D-4CC4-9C60-8931B4EA0441}" presName="linear" presStyleCnt="0">
        <dgm:presLayoutVars>
          <dgm:animLvl val="lvl"/>
          <dgm:resizeHandles val="exact"/>
        </dgm:presLayoutVars>
      </dgm:prSet>
      <dgm:spPr/>
    </dgm:pt>
    <dgm:pt modelId="{1766E79C-45C3-4F9F-AEA9-C99C0F7BC5A5}" type="pres">
      <dgm:prSet presAssocID="{3B3A78A2-A4C3-4AB8-B481-D1326E893BDA}" presName="parentText" presStyleLbl="node1" presStyleIdx="0" presStyleCnt="5">
        <dgm:presLayoutVars>
          <dgm:chMax val="0"/>
          <dgm:bulletEnabled val="1"/>
        </dgm:presLayoutVars>
      </dgm:prSet>
      <dgm:spPr/>
    </dgm:pt>
    <dgm:pt modelId="{95EB750E-F50E-4BBF-9A02-9542227CD61E}" type="pres">
      <dgm:prSet presAssocID="{3B4B8891-47B3-4755-A07E-909DEA42EC45}" presName="spacer" presStyleCnt="0"/>
      <dgm:spPr/>
    </dgm:pt>
    <dgm:pt modelId="{DB38188D-9706-43F2-853C-7B288185B11C}" type="pres">
      <dgm:prSet presAssocID="{F2BD7D0C-962E-406D-965E-548F0EFB7CB1}" presName="parentText" presStyleLbl="node1" presStyleIdx="1" presStyleCnt="5">
        <dgm:presLayoutVars>
          <dgm:chMax val="0"/>
          <dgm:bulletEnabled val="1"/>
        </dgm:presLayoutVars>
      </dgm:prSet>
      <dgm:spPr/>
    </dgm:pt>
    <dgm:pt modelId="{40905A84-4658-4937-A009-498873BFFE0F}" type="pres">
      <dgm:prSet presAssocID="{8F9292D6-752B-4B1F-8B0E-A0DD45892F31}" presName="spacer" presStyleCnt="0"/>
      <dgm:spPr/>
    </dgm:pt>
    <dgm:pt modelId="{B2B70DAA-0744-4795-B560-B6BFDE3C6973}" type="pres">
      <dgm:prSet presAssocID="{852D49A6-346E-487C-9612-13EBABE164BA}" presName="parentText" presStyleLbl="node1" presStyleIdx="2" presStyleCnt="5">
        <dgm:presLayoutVars>
          <dgm:chMax val="0"/>
          <dgm:bulletEnabled val="1"/>
        </dgm:presLayoutVars>
      </dgm:prSet>
      <dgm:spPr/>
    </dgm:pt>
    <dgm:pt modelId="{B9D4B803-1630-4BBA-8DD8-0C4A2830CC5D}" type="pres">
      <dgm:prSet presAssocID="{B62D9DBE-440F-4192-9B96-3A5A4DFA93AD}" presName="spacer" presStyleCnt="0"/>
      <dgm:spPr/>
    </dgm:pt>
    <dgm:pt modelId="{0D88EAE7-AB2B-4FF7-BD1A-CBF126C8F4BA}" type="pres">
      <dgm:prSet presAssocID="{8D072022-A616-4B98-B87E-C32FE1A5329C}" presName="parentText" presStyleLbl="node1" presStyleIdx="3" presStyleCnt="5">
        <dgm:presLayoutVars>
          <dgm:chMax val="0"/>
          <dgm:bulletEnabled val="1"/>
        </dgm:presLayoutVars>
      </dgm:prSet>
      <dgm:spPr/>
    </dgm:pt>
    <dgm:pt modelId="{7DABF9FD-8C9B-4F27-A8DF-FBF23C40B8F3}" type="pres">
      <dgm:prSet presAssocID="{A179CB33-89A0-4DF8-A921-AC64E7AD5BAF}" presName="spacer" presStyleCnt="0"/>
      <dgm:spPr/>
    </dgm:pt>
    <dgm:pt modelId="{F635880E-B45E-4B02-A265-A86C527DCFC1}" type="pres">
      <dgm:prSet presAssocID="{CF1CB6C0-B339-44D0-B2BF-500B7B079D16}" presName="parentText" presStyleLbl="node1" presStyleIdx="4" presStyleCnt="5">
        <dgm:presLayoutVars>
          <dgm:chMax val="0"/>
          <dgm:bulletEnabled val="1"/>
        </dgm:presLayoutVars>
      </dgm:prSet>
      <dgm:spPr/>
    </dgm:pt>
  </dgm:ptLst>
  <dgm:cxnLst>
    <dgm:cxn modelId="{9980D70E-1DFF-4C90-81FE-FD14800BABFF}" type="presOf" srcId="{F02F3D54-576D-4CC4-9C60-8931B4EA0441}" destId="{C859DA28-6905-406F-8FEA-7B34E2EF7560}" srcOrd="0" destOrd="0" presId="urn:microsoft.com/office/officeart/2005/8/layout/vList2"/>
    <dgm:cxn modelId="{A5E2DF27-19AF-463F-94B4-B3D9D23BD03B}" type="presOf" srcId="{F2BD7D0C-962E-406D-965E-548F0EFB7CB1}" destId="{DB38188D-9706-43F2-853C-7B288185B11C}" srcOrd="0" destOrd="0" presId="urn:microsoft.com/office/officeart/2005/8/layout/vList2"/>
    <dgm:cxn modelId="{9ACFC03B-51F8-4B85-849A-341B441213CE}" type="presOf" srcId="{3B3A78A2-A4C3-4AB8-B481-D1326E893BDA}" destId="{1766E79C-45C3-4F9F-AEA9-C99C0F7BC5A5}" srcOrd="0" destOrd="0" presId="urn:microsoft.com/office/officeart/2005/8/layout/vList2"/>
    <dgm:cxn modelId="{440AC066-2EBB-4186-AB0E-55B73967092F}" type="presOf" srcId="{CF1CB6C0-B339-44D0-B2BF-500B7B079D16}" destId="{F635880E-B45E-4B02-A265-A86C527DCFC1}" srcOrd="0" destOrd="0" presId="urn:microsoft.com/office/officeart/2005/8/layout/vList2"/>
    <dgm:cxn modelId="{38F7CE48-703D-45EA-82DA-DFDDD2F755C5}" srcId="{F02F3D54-576D-4CC4-9C60-8931B4EA0441}" destId="{F2BD7D0C-962E-406D-965E-548F0EFB7CB1}" srcOrd="1" destOrd="0" parTransId="{ACB12076-B8B3-4874-8571-F706824AF7D0}" sibTransId="{8F9292D6-752B-4B1F-8B0E-A0DD45892F31}"/>
    <dgm:cxn modelId="{D7CEEB6D-07C3-400B-8D41-B68876AEDA6F}" srcId="{F02F3D54-576D-4CC4-9C60-8931B4EA0441}" destId="{8D072022-A616-4B98-B87E-C32FE1A5329C}" srcOrd="3" destOrd="0" parTransId="{2D8F9EFD-A2F4-4229-96B9-40999467062C}" sibTransId="{A179CB33-89A0-4DF8-A921-AC64E7AD5BAF}"/>
    <dgm:cxn modelId="{C805D992-8B48-4EEC-ACCD-844C07AFBFF3}" type="presOf" srcId="{852D49A6-346E-487C-9612-13EBABE164BA}" destId="{B2B70DAA-0744-4795-B560-B6BFDE3C6973}" srcOrd="0" destOrd="0" presId="urn:microsoft.com/office/officeart/2005/8/layout/vList2"/>
    <dgm:cxn modelId="{95672997-2786-4413-8683-22379FBC5FE5}" srcId="{F02F3D54-576D-4CC4-9C60-8931B4EA0441}" destId="{CF1CB6C0-B339-44D0-B2BF-500B7B079D16}" srcOrd="4" destOrd="0" parTransId="{E0685695-0ED3-49E0-ADB0-8E6029F5B03C}" sibTransId="{A87B17BD-8F30-4F7F-A9FB-E380C83655DF}"/>
    <dgm:cxn modelId="{473146B1-B96D-4452-B844-370F380FA332}" srcId="{F02F3D54-576D-4CC4-9C60-8931B4EA0441}" destId="{852D49A6-346E-487C-9612-13EBABE164BA}" srcOrd="2" destOrd="0" parTransId="{664309BC-E948-43B4-944E-D62BAFB2BB91}" sibTransId="{B62D9DBE-440F-4192-9B96-3A5A4DFA93AD}"/>
    <dgm:cxn modelId="{FBDF97BE-94F3-4F9F-92F5-3B4E2CB7788E}" srcId="{F02F3D54-576D-4CC4-9C60-8931B4EA0441}" destId="{3B3A78A2-A4C3-4AB8-B481-D1326E893BDA}" srcOrd="0" destOrd="0" parTransId="{3C101AA8-FF91-493E-BC72-119BD53CFB53}" sibTransId="{3B4B8891-47B3-4755-A07E-909DEA42EC45}"/>
    <dgm:cxn modelId="{40E690F7-A543-42EE-861B-73CDA12BCF10}" type="presOf" srcId="{8D072022-A616-4B98-B87E-C32FE1A5329C}" destId="{0D88EAE7-AB2B-4FF7-BD1A-CBF126C8F4BA}" srcOrd="0" destOrd="0" presId="urn:microsoft.com/office/officeart/2005/8/layout/vList2"/>
    <dgm:cxn modelId="{2726D1C2-8F6B-4ED2-8616-FB4284000EC9}" type="presParOf" srcId="{C859DA28-6905-406F-8FEA-7B34E2EF7560}" destId="{1766E79C-45C3-4F9F-AEA9-C99C0F7BC5A5}" srcOrd="0" destOrd="0" presId="urn:microsoft.com/office/officeart/2005/8/layout/vList2"/>
    <dgm:cxn modelId="{4EF1D08C-2C08-4A72-8FD6-62D1240D9A17}" type="presParOf" srcId="{C859DA28-6905-406F-8FEA-7B34E2EF7560}" destId="{95EB750E-F50E-4BBF-9A02-9542227CD61E}" srcOrd="1" destOrd="0" presId="urn:microsoft.com/office/officeart/2005/8/layout/vList2"/>
    <dgm:cxn modelId="{F7DA5C07-9E60-4072-9A8E-007A852C0751}" type="presParOf" srcId="{C859DA28-6905-406F-8FEA-7B34E2EF7560}" destId="{DB38188D-9706-43F2-853C-7B288185B11C}" srcOrd="2" destOrd="0" presId="urn:microsoft.com/office/officeart/2005/8/layout/vList2"/>
    <dgm:cxn modelId="{CF01E3B0-DAC4-4A44-A36B-94F18128CAD2}" type="presParOf" srcId="{C859DA28-6905-406F-8FEA-7B34E2EF7560}" destId="{40905A84-4658-4937-A009-498873BFFE0F}" srcOrd="3" destOrd="0" presId="urn:microsoft.com/office/officeart/2005/8/layout/vList2"/>
    <dgm:cxn modelId="{EC45D8A8-051A-4F70-89DD-8B46328472FD}" type="presParOf" srcId="{C859DA28-6905-406F-8FEA-7B34E2EF7560}" destId="{B2B70DAA-0744-4795-B560-B6BFDE3C6973}" srcOrd="4" destOrd="0" presId="urn:microsoft.com/office/officeart/2005/8/layout/vList2"/>
    <dgm:cxn modelId="{4BB91F27-8DBC-4147-B4C8-8D05374E06AA}" type="presParOf" srcId="{C859DA28-6905-406F-8FEA-7B34E2EF7560}" destId="{B9D4B803-1630-4BBA-8DD8-0C4A2830CC5D}" srcOrd="5" destOrd="0" presId="urn:microsoft.com/office/officeart/2005/8/layout/vList2"/>
    <dgm:cxn modelId="{E66077A5-F52D-4986-A0FA-9ACC74D061D4}" type="presParOf" srcId="{C859DA28-6905-406F-8FEA-7B34E2EF7560}" destId="{0D88EAE7-AB2B-4FF7-BD1A-CBF126C8F4BA}" srcOrd="6" destOrd="0" presId="urn:microsoft.com/office/officeart/2005/8/layout/vList2"/>
    <dgm:cxn modelId="{83D6DD27-FA22-4DBA-91A1-50B8229D0846}" type="presParOf" srcId="{C859DA28-6905-406F-8FEA-7B34E2EF7560}" destId="{7DABF9FD-8C9B-4F27-A8DF-FBF23C40B8F3}" srcOrd="7" destOrd="0" presId="urn:microsoft.com/office/officeart/2005/8/layout/vList2"/>
    <dgm:cxn modelId="{58FEFC27-14D6-4A8D-9E7C-1280349FD212}" type="presParOf" srcId="{C859DA28-6905-406F-8FEA-7B34E2EF7560}" destId="{F635880E-B45E-4B02-A265-A86C527DCFC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D6E1AC8-45AE-4542-9494-BFE8547BA354}" type="doc">
      <dgm:prSet loTypeId="urn:microsoft.com/office/officeart/2008/layout/VerticalCurvedList" loCatId="list" qsTypeId="urn:microsoft.com/office/officeart/2005/8/quickstyle/simple3" qsCatId="simple" csTypeId="urn:microsoft.com/office/officeart/2005/8/colors/accent3_4" csCatId="accent3" phldr="1"/>
      <dgm:spPr/>
      <dgm:t>
        <a:bodyPr/>
        <a:lstStyle/>
        <a:p>
          <a:endParaRPr lang="en-US"/>
        </a:p>
      </dgm:t>
    </dgm:pt>
    <dgm:pt modelId="{131D88D3-C353-4096-AE2A-8C62BE7B024E}">
      <dgm:prSet/>
      <dgm:spPr/>
      <dgm:t>
        <a:bodyPr/>
        <a:lstStyle/>
        <a:p>
          <a:r>
            <a:rPr lang="en-US" dirty="0">
              <a:latin typeface="Tenorite" panose="00000500000000000000" pitchFamily="2" charset="0"/>
            </a:rPr>
            <a:t>“CTD must submit an annual report to the Governor, Speaker of the House, and President of the Senate by January 1st of each year (427.013(12)).”</a:t>
          </a:r>
        </a:p>
      </dgm:t>
    </dgm:pt>
    <dgm:pt modelId="{EFD8924A-CE46-4ACF-9D33-86C1AE3127CF}" type="parTrans" cxnId="{D82650BE-482B-4A3B-B391-AA1E1CA7AB47}">
      <dgm:prSet/>
      <dgm:spPr/>
      <dgm:t>
        <a:bodyPr/>
        <a:lstStyle/>
        <a:p>
          <a:endParaRPr lang="en-US"/>
        </a:p>
      </dgm:t>
    </dgm:pt>
    <dgm:pt modelId="{13D881E2-BF4F-455D-AD39-153826599724}" type="sibTrans" cxnId="{D82650BE-482B-4A3B-B391-AA1E1CA7AB47}">
      <dgm:prSet/>
      <dgm:spPr/>
      <dgm:t>
        <a:bodyPr/>
        <a:lstStyle/>
        <a:p>
          <a:endParaRPr lang="en-US"/>
        </a:p>
      </dgm:t>
    </dgm:pt>
    <dgm:pt modelId="{4D53D03D-B891-4156-9A7A-7B5343DC861B}">
      <dgm:prSet/>
      <dgm:spPr/>
      <dgm:t>
        <a:bodyPr/>
        <a:lstStyle/>
        <a:p>
          <a:r>
            <a:rPr lang="en-US" dirty="0">
              <a:latin typeface="Tenorite" panose="00000500000000000000" pitchFamily="2" charset="0"/>
            </a:rPr>
            <a:t>CTCs must “collect annual operating data” and submit to the CTD (427.0155(2)).</a:t>
          </a:r>
        </a:p>
      </dgm:t>
    </dgm:pt>
    <dgm:pt modelId="{0A3AFC79-B91C-4136-A261-CA442BEA5B72}" type="parTrans" cxnId="{B3A06A35-53D8-44F1-9E1F-46631DBADAE2}">
      <dgm:prSet/>
      <dgm:spPr/>
      <dgm:t>
        <a:bodyPr/>
        <a:lstStyle/>
        <a:p>
          <a:endParaRPr lang="en-US"/>
        </a:p>
      </dgm:t>
    </dgm:pt>
    <dgm:pt modelId="{901D35AC-A407-4251-AEF1-2E51E8E4A38B}" type="sibTrans" cxnId="{B3A06A35-53D8-44F1-9E1F-46631DBADAE2}">
      <dgm:prSet/>
      <dgm:spPr/>
      <dgm:t>
        <a:bodyPr/>
        <a:lstStyle/>
        <a:p>
          <a:endParaRPr lang="en-US"/>
        </a:p>
      </dgm:t>
    </dgm:pt>
    <dgm:pt modelId="{237BAA1F-95CA-42D2-8074-08798649063C}">
      <dgm:prSet/>
      <dgm:spPr/>
      <dgm:t>
        <a:bodyPr/>
        <a:lstStyle/>
        <a:p>
          <a:r>
            <a:rPr lang="en-US" dirty="0">
              <a:latin typeface="Tenorite" panose="00000500000000000000" pitchFamily="2" charset="0"/>
            </a:rPr>
            <a:t>CTD must “compile all available information on the transportation operations for and needs of the transportation disadvantaged in the state” (427.013(1)).</a:t>
          </a:r>
        </a:p>
      </dgm:t>
    </dgm:pt>
    <dgm:pt modelId="{866E68B6-7F26-4C82-9477-D937AB366E0A}" type="parTrans" cxnId="{AC05A390-3554-4C09-931C-F15A796BC6FE}">
      <dgm:prSet/>
      <dgm:spPr/>
      <dgm:t>
        <a:bodyPr/>
        <a:lstStyle/>
        <a:p>
          <a:endParaRPr lang="en-US"/>
        </a:p>
      </dgm:t>
    </dgm:pt>
    <dgm:pt modelId="{1EA35BD0-23D8-4812-96ED-6F1FDCA9742A}" type="sibTrans" cxnId="{AC05A390-3554-4C09-931C-F15A796BC6FE}">
      <dgm:prSet/>
      <dgm:spPr/>
      <dgm:t>
        <a:bodyPr/>
        <a:lstStyle/>
        <a:p>
          <a:endParaRPr lang="en-US"/>
        </a:p>
      </dgm:t>
    </dgm:pt>
    <dgm:pt modelId="{A8D6B269-1F63-4EDC-943A-145FFEBFA28E}">
      <dgm:prSet/>
      <dgm:spPr/>
      <dgm:t>
        <a:bodyPr/>
        <a:lstStyle/>
        <a:p>
          <a:r>
            <a:rPr lang="en-US" dirty="0">
              <a:latin typeface="Tenorite" panose="00000500000000000000" pitchFamily="2" charset="0"/>
            </a:rPr>
            <a:t>The Annual Performance Report (APR) currently satisfies this statute</a:t>
          </a:r>
        </a:p>
      </dgm:t>
    </dgm:pt>
    <dgm:pt modelId="{93487D0C-C3EB-411F-9CA2-70160401FD03}" type="parTrans" cxnId="{F6DED409-AAAB-498B-B8ED-9DEFA08AB6FE}">
      <dgm:prSet/>
      <dgm:spPr/>
      <dgm:t>
        <a:bodyPr/>
        <a:lstStyle/>
        <a:p>
          <a:endParaRPr lang="en-US"/>
        </a:p>
      </dgm:t>
    </dgm:pt>
    <dgm:pt modelId="{484F6BDB-B886-4F1D-B85B-26C61C0AFD53}" type="sibTrans" cxnId="{F6DED409-AAAB-498B-B8ED-9DEFA08AB6FE}">
      <dgm:prSet/>
      <dgm:spPr/>
      <dgm:t>
        <a:bodyPr/>
        <a:lstStyle/>
        <a:p>
          <a:endParaRPr lang="en-US"/>
        </a:p>
      </dgm:t>
    </dgm:pt>
    <dgm:pt modelId="{D719B4FE-D3D6-4267-875F-B34135956F2C}" type="pres">
      <dgm:prSet presAssocID="{BD6E1AC8-45AE-4542-9494-BFE8547BA354}" presName="Name0" presStyleCnt="0">
        <dgm:presLayoutVars>
          <dgm:chMax val="7"/>
          <dgm:chPref val="7"/>
          <dgm:dir/>
        </dgm:presLayoutVars>
      </dgm:prSet>
      <dgm:spPr/>
    </dgm:pt>
    <dgm:pt modelId="{BB88985B-A047-433A-9D4C-B883F9B744A8}" type="pres">
      <dgm:prSet presAssocID="{BD6E1AC8-45AE-4542-9494-BFE8547BA354}" presName="Name1" presStyleCnt="0"/>
      <dgm:spPr/>
    </dgm:pt>
    <dgm:pt modelId="{5512E8C1-CB78-4690-B620-A097D641BF1F}" type="pres">
      <dgm:prSet presAssocID="{BD6E1AC8-45AE-4542-9494-BFE8547BA354}" presName="cycle" presStyleCnt="0"/>
      <dgm:spPr/>
    </dgm:pt>
    <dgm:pt modelId="{3A0D1170-B1A5-4FA4-A8EA-6EAD1043D661}" type="pres">
      <dgm:prSet presAssocID="{BD6E1AC8-45AE-4542-9494-BFE8547BA354}" presName="srcNode" presStyleLbl="node1" presStyleIdx="0" presStyleCnt="4"/>
      <dgm:spPr/>
    </dgm:pt>
    <dgm:pt modelId="{B942ABFA-4AD5-4278-A1CA-D5AC7C32141B}" type="pres">
      <dgm:prSet presAssocID="{BD6E1AC8-45AE-4542-9494-BFE8547BA354}" presName="conn" presStyleLbl="parChTrans1D2" presStyleIdx="0" presStyleCnt="1"/>
      <dgm:spPr/>
    </dgm:pt>
    <dgm:pt modelId="{884CFA53-40DE-4069-8858-1B0B49C8BA04}" type="pres">
      <dgm:prSet presAssocID="{BD6E1AC8-45AE-4542-9494-BFE8547BA354}" presName="extraNode" presStyleLbl="node1" presStyleIdx="0" presStyleCnt="4"/>
      <dgm:spPr/>
    </dgm:pt>
    <dgm:pt modelId="{B277EBCF-56BD-4272-BBC6-8C88BE4C1455}" type="pres">
      <dgm:prSet presAssocID="{BD6E1AC8-45AE-4542-9494-BFE8547BA354}" presName="dstNode" presStyleLbl="node1" presStyleIdx="0" presStyleCnt="4"/>
      <dgm:spPr/>
    </dgm:pt>
    <dgm:pt modelId="{2A28B901-0A9D-4A2D-BB49-82E1D5369BD8}" type="pres">
      <dgm:prSet presAssocID="{131D88D3-C353-4096-AE2A-8C62BE7B024E}" presName="text_1" presStyleLbl="node1" presStyleIdx="0" presStyleCnt="4">
        <dgm:presLayoutVars>
          <dgm:bulletEnabled val="1"/>
        </dgm:presLayoutVars>
      </dgm:prSet>
      <dgm:spPr/>
    </dgm:pt>
    <dgm:pt modelId="{325AA8FA-35FA-4244-B04A-F0F0D6925BD8}" type="pres">
      <dgm:prSet presAssocID="{131D88D3-C353-4096-AE2A-8C62BE7B024E}" presName="accent_1" presStyleCnt="0"/>
      <dgm:spPr/>
    </dgm:pt>
    <dgm:pt modelId="{9FBC2A2D-8370-4801-9348-11CFB3560268}" type="pres">
      <dgm:prSet presAssocID="{131D88D3-C353-4096-AE2A-8C62BE7B024E}" presName="accentRepeatNode" presStyleLbl="solidFgAcc1" presStyleIdx="0" presStyleCnt="4"/>
      <dgm:spPr/>
    </dgm:pt>
    <dgm:pt modelId="{3DF07C93-015D-4153-8D96-B73CD037CBBE}" type="pres">
      <dgm:prSet presAssocID="{4D53D03D-B891-4156-9A7A-7B5343DC861B}" presName="text_2" presStyleLbl="node1" presStyleIdx="1" presStyleCnt="4">
        <dgm:presLayoutVars>
          <dgm:bulletEnabled val="1"/>
        </dgm:presLayoutVars>
      </dgm:prSet>
      <dgm:spPr/>
    </dgm:pt>
    <dgm:pt modelId="{4AF0DBF8-6AD5-480B-938C-3C5688334B2E}" type="pres">
      <dgm:prSet presAssocID="{4D53D03D-B891-4156-9A7A-7B5343DC861B}" presName="accent_2" presStyleCnt="0"/>
      <dgm:spPr/>
    </dgm:pt>
    <dgm:pt modelId="{3D6D0D5F-2135-4927-AD86-DD6CFA896D5E}" type="pres">
      <dgm:prSet presAssocID="{4D53D03D-B891-4156-9A7A-7B5343DC861B}" presName="accentRepeatNode" presStyleLbl="solidFgAcc1" presStyleIdx="1" presStyleCnt="4"/>
      <dgm:spPr/>
    </dgm:pt>
    <dgm:pt modelId="{36BC6704-3BD8-4D92-9DD8-F095FC6272C4}" type="pres">
      <dgm:prSet presAssocID="{237BAA1F-95CA-42D2-8074-08798649063C}" presName="text_3" presStyleLbl="node1" presStyleIdx="2" presStyleCnt="4">
        <dgm:presLayoutVars>
          <dgm:bulletEnabled val="1"/>
        </dgm:presLayoutVars>
      </dgm:prSet>
      <dgm:spPr/>
    </dgm:pt>
    <dgm:pt modelId="{102DD708-4486-43A3-B2CA-A33AC5FB033E}" type="pres">
      <dgm:prSet presAssocID="{237BAA1F-95CA-42D2-8074-08798649063C}" presName="accent_3" presStyleCnt="0"/>
      <dgm:spPr/>
    </dgm:pt>
    <dgm:pt modelId="{CF4F48B1-E796-4E84-A371-06ECAAEB9015}" type="pres">
      <dgm:prSet presAssocID="{237BAA1F-95CA-42D2-8074-08798649063C}" presName="accentRepeatNode" presStyleLbl="solidFgAcc1" presStyleIdx="2" presStyleCnt="4"/>
      <dgm:spPr/>
    </dgm:pt>
    <dgm:pt modelId="{3873E335-A62A-4353-8E1A-EA8F467953D1}" type="pres">
      <dgm:prSet presAssocID="{A8D6B269-1F63-4EDC-943A-145FFEBFA28E}" presName="text_4" presStyleLbl="node1" presStyleIdx="3" presStyleCnt="4">
        <dgm:presLayoutVars>
          <dgm:bulletEnabled val="1"/>
        </dgm:presLayoutVars>
      </dgm:prSet>
      <dgm:spPr/>
    </dgm:pt>
    <dgm:pt modelId="{9CDF4F8A-10CA-4C02-850C-C71D83FCFC9C}" type="pres">
      <dgm:prSet presAssocID="{A8D6B269-1F63-4EDC-943A-145FFEBFA28E}" presName="accent_4" presStyleCnt="0"/>
      <dgm:spPr/>
    </dgm:pt>
    <dgm:pt modelId="{5A3C744A-A8C1-4190-88BC-AFF1B8786DB1}" type="pres">
      <dgm:prSet presAssocID="{A8D6B269-1F63-4EDC-943A-145FFEBFA28E}" presName="accentRepeatNode" presStyleLbl="solidFgAcc1" presStyleIdx="3" presStyleCnt="4"/>
      <dgm:spPr/>
    </dgm:pt>
  </dgm:ptLst>
  <dgm:cxnLst>
    <dgm:cxn modelId="{F6DED409-AAAB-498B-B8ED-9DEFA08AB6FE}" srcId="{BD6E1AC8-45AE-4542-9494-BFE8547BA354}" destId="{A8D6B269-1F63-4EDC-943A-145FFEBFA28E}" srcOrd="3" destOrd="0" parTransId="{93487D0C-C3EB-411F-9CA2-70160401FD03}" sibTransId="{484F6BDB-B886-4F1D-B85B-26C61C0AFD53}"/>
    <dgm:cxn modelId="{B3A06A35-53D8-44F1-9E1F-46631DBADAE2}" srcId="{BD6E1AC8-45AE-4542-9494-BFE8547BA354}" destId="{4D53D03D-B891-4156-9A7A-7B5343DC861B}" srcOrd="1" destOrd="0" parTransId="{0A3AFC79-B91C-4136-A261-CA442BEA5B72}" sibTransId="{901D35AC-A407-4251-AEF1-2E51E8E4A38B}"/>
    <dgm:cxn modelId="{D452643C-44BE-42AE-B433-5AA07F985BDF}" type="presOf" srcId="{237BAA1F-95CA-42D2-8074-08798649063C}" destId="{36BC6704-3BD8-4D92-9DD8-F095FC6272C4}" srcOrd="0" destOrd="0" presId="urn:microsoft.com/office/officeart/2008/layout/VerticalCurvedList"/>
    <dgm:cxn modelId="{8D78675D-A9CF-47DF-9028-34B51853694F}" type="presOf" srcId="{A8D6B269-1F63-4EDC-943A-145FFEBFA28E}" destId="{3873E335-A62A-4353-8E1A-EA8F467953D1}" srcOrd="0" destOrd="0" presId="urn:microsoft.com/office/officeart/2008/layout/VerticalCurvedList"/>
    <dgm:cxn modelId="{69B2655F-F5A0-49DF-979B-CDDE1CA3D916}" type="presOf" srcId="{131D88D3-C353-4096-AE2A-8C62BE7B024E}" destId="{2A28B901-0A9D-4A2D-BB49-82E1D5369BD8}" srcOrd="0" destOrd="0" presId="urn:microsoft.com/office/officeart/2008/layout/VerticalCurvedList"/>
    <dgm:cxn modelId="{E97F555F-2483-41CE-AD3B-BD70EC00790E}" type="presOf" srcId="{BD6E1AC8-45AE-4542-9494-BFE8547BA354}" destId="{D719B4FE-D3D6-4267-875F-B34135956F2C}" srcOrd="0" destOrd="0" presId="urn:microsoft.com/office/officeart/2008/layout/VerticalCurvedList"/>
    <dgm:cxn modelId="{AC05A390-3554-4C09-931C-F15A796BC6FE}" srcId="{BD6E1AC8-45AE-4542-9494-BFE8547BA354}" destId="{237BAA1F-95CA-42D2-8074-08798649063C}" srcOrd="2" destOrd="0" parTransId="{866E68B6-7F26-4C82-9477-D937AB366E0A}" sibTransId="{1EA35BD0-23D8-4812-96ED-6F1FDCA9742A}"/>
    <dgm:cxn modelId="{D82650BE-482B-4A3B-B391-AA1E1CA7AB47}" srcId="{BD6E1AC8-45AE-4542-9494-BFE8547BA354}" destId="{131D88D3-C353-4096-AE2A-8C62BE7B024E}" srcOrd="0" destOrd="0" parTransId="{EFD8924A-CE46-4ACF-9D33-86C1AE3127CF}" sibTransId="{13D881E2-BF4F-455D-AD39-153826599724}"/>
    <dgm:cxn modelId="{41D358EA-D67B-4EF2-B7A9-ECA575EF3FEC}" type="presOf" srcId="{13D881E2-BF4F-455D-AD39-153826599724}" destId="{B942ABFA-4AD5-4278-A1CA-D5AC7C32141B}" srcOrd="0" destOrd="0" presId="urn:microsoft.com/office/officeart/2008/layout/VerticalCurvedList"/>
    <dgm:cxn modelId="{492D6FEF-D9E6-4A11-BBAE-A580C7BCE518}" type="presOf" srcId="{4D53D03D-B891-4156-9A7A-7B5343DC861B}" destId="{3DF07C93-015D-4153-8D96-B73CD037CBBE}" srcOrd="0" destOrd="0" presId="urn:microsoft.com/office/officeart/2008/layout/VerticalCurvedList"/>
    <dgm:cxn modelId="{0BA00D20-139F-4EE7-95EF-830D4AFF5FD7}" type="presParOf" srcId="{D719B4FE-D3D6-4267-875F-B34135956F2C}" destId="{BB88985B-A047-433A-9D4C-B883F9B744A8}" srcOrd="0" destOrd="0" presId="urn:microsoft.com/office/officeart/2008/layout/VerticalCurvedList"/>
    <dgm:cxn modelId="{51B42512-43DD-4B50-8EF4-41924B06AE9E}" type="presParOf" srcId="{BB88985B-A047-433A-9D4C-B883F9B744A8}" destId="{5512E8C1-CB78-4690-B620-A097D641BF1F}" srcOrd="0" destOrd="0" presId="urn:microsoft.com/office/officeart/2008/layout/VerticalCurvedList"/>
    <dgm:cxn modelId="{B4F95E03-5A3C-4382-B0B3-F61F3ECF3121}" type="presParOf" srcId="{5512E8C1-CB78-4690-B620-A097D641BF1F}" destId="{3A0D1170-B1A5-4FA4-A8EA-6EAD1043D661}" srcOrd="0" destOrd="0" presId="urn:microsoft.com/office/officeart/2008/layout/VerticalCurvedList"/>
    <dgm:cxn modelId="{1236ABA7-C659-4D13-BEBF-6B1D24630061}" type="presParOf" srcId="{5512E8C1-CB78-4690-B620-A097D641BF1F}" destId="{B942ABFA-4AD5-4278-A1CA-D5AC7C32141B}" srcOrd="1" destOrd="0" presId="urn:microsoft.com/office/officeart/2008/layout/VerticalCurvedList"/>
    <dgm:cxn modelId="{E26C197D-8B09-473A-A2D4-CBE1755AB16D}" type="presParOf" srcId="{5512E8C1-CB78-4690-B620-A097D641BF1F}" destId="{884CFA53-40DE-4069-8858-1B0B49C8BA04}" srcOrd="2" destOrd="0" presId="urn:microsoft.com/office/officeart/2008/layout/VerticalCurvedList"/>
    <dgm:cxn modelId="{A8F3917A-2B0E-46EB-955F-7E0073DDE114}" type="presParOf" srcId="{5512E8C1-CB78-4690-B620-A097D641BF1F}" destId="{B277EBCF-56BD-4272-BBC6-8C88BE4C1455}" srcOrd="3" destOrd="0" presId="urn:microsoft.com/office/officeart/2008/layout/VerticalCurvedList"/>
    <dgm:cxn modelId="{B221F679-6D4A-4F01-B5CF-627748FC207B}" type="presParOf" srcId="{BB88985B-A047-433A-9D4C-B883F9B744A8}" destId="{2A28B901-0A9D-4A2D-BB49-82E1D5369BD8}" srcOrd="1" destOrd="0" presId="urn:microsoft.com/office/officeart/2008/layout/VerticalCurvedList"/>
    <dgm:cxn modelId="{FC35A6AB-A089-4A97-98F5-96E068595A43}" type="presParOf" srcId="{BB88985B-A047-433A-9D4C-B883F9B744A8}" destId="{325AA8FA-35FA-4244-B04A-F0F0D6925BD8}" srcOrd="2" destOrd="0" presId="urn:microsoft.com/office/officeart/2008/layout/VerticalCurvedList"/>
    <dgm:cxn modelId="{9F71986D-62A0-4B84-B3D3-48F4CC97BE8D}" type="presParOf" srcId="{325AA8FA-35FA-4244-B04A-F0F0D6925BD8}" destId="{9FBC2A2D-8370-4801-9348-11CFB3560268}" srcOrd="0" destOrd="0" presId="urn:microsoft.com/office/officeart/2008/layout/VerticalCurvedList"/>
    <dgm:cxn modelId="{43BC82C0-90E3-4DDA-80B9-437AD0BCB843}" type="presParOf" srcId="{BB88985B-A047-433A-9D4C-B883F9B744A8}" destId="{3DF07C93-015D-4153-8D96-B73CD037CBBE}" srcOrd="3" destOrd="0" presId="urn:microsoft.com/office/officeart/2008/layout/VerticalCurvedList"/>
    <dgm:cxn modelId="{0C1FB3B9-0CBD-4527-84CA-2A4D6FD98DBB}" type="presParOf" srcId="{BB88985B-A047-433A-9D4C-B883F9B744A8}" destId="{4AF0DBF8-6AD5-480B-938C-3C5688334B2E}" srcOrd="4" destOrd="0" presId="urn:microsoft.com/office/officeart/2008/layout/VerticalCurvedList"/>
    <dgm:cxn modelId="{2BA05500-5CD9-4861-8DD5-679C0EC63FA4}" type="presParOf" srcId="{4AF0DBF8-6AD5-480B-938C-3C5688334B2E}" destId="{3D6D0D5F-2135-4927-AD86-DD6CFA896D5E}" srcOrd="0" destOrd="0" presId="urn:microsoft.com/office/officeart/2008/layout/VerticalCurvedList"/>
    <dgm:cxn modelId="{A7D1D23C-81E2-4E58-93F9-C604B087E16B}" type="presParOf" srcId="{BB88985B-A047-433A-9D4C-B883F9B744A8}" destId="{36BC6704-3BD8-4D92-9DD8-F095FC6272C4}" srcOrd="5" destOrd="0" presId="urn:microsoft.com/office/officeart/2008/layout/VerticalCurvedList"/>
    <dgm:cxn modelId="{8C0DB566-A846-4FB8-9614-D04D0601E4A2}" type="presParOf" srcId="{BB88985B-A047-433A-9D4C-B883F9B744A8}" destId="{102DD708-4486-43A3-B2CA-A33AC5FB033E}" srcOrd="6" destOrd="0" presId="urn:microsoft.com/office/officeart/2008/layout/VerticalCurvedList"/>
    <dgm:cxn modelId="{D5AF54E3-01D3-4EBC-AE5D-E615F049347D}" type="presParOf" srcId="{102DD708-4486-43A3-B2CA-A33AC5FB033E}" destId="{CF4F48B1-E796-4E84-A371-06ECAAEB9015}" srcOrd="0" destOrd="0" presId="urn:microsoft.com/office/officeart/2008/layout/VerticalCurvedList"/>
    <dgm:cxn modelId="{9BBAFF78-AD13-45E5-B0E8-72052F732E67}" type="presParOf" srcId="{BB88985B-A047-433A-9D4C-B883F9B744A8}" destId="{3873E335-A62A-4353-8E1A-EA8F467953D1}" srcOrd="7" destOrd="0" presId="urn:microsoft.com/office/officeart/2008/layout/VerticalCurvedList"/>
    <dgm:cxn modelId="{0E218466-6973-44E7-8965-3EFA343AF357}" type="presParOf" srcId="{BB88985B-A047-433A-9D4C-B883F9B744A8}" destId="{9CDF4F8A-10CA-4C02-850C-C71D83FCFC9C}" srcOrd="8" destOrd="0" presId="urn:microsoft.com/office/officeart/2008/layout/VerticalCurvedList"/>
    <dgm:cxn modelId="{1751595E-DD2F-4D64-92A6-AEDB55EC0100}" type="presParOf" srcId="{9CDF4F8A-10CA-4C02-850C-C71D83FCFC9C}" destId="{5A3C744A-A8C1-4190-88BC-AFF1B8786DB1}" srcOrd="0" destOrd="0" presId="urn:microsoft.com/office/officeart/2008/layout/VerticalCurvedList"/>
  </dgm:cxnLst>
  <dgm:bg>
    <a:blipFill>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F3D54-576D-4CC4-9C60-8931B4EA04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3A78A2-A4C3-4AB8-B481-D1326E893BDA}">
      <dgm:prSet/>
      <dgm:spPr>
        <a:solidFill>
          <a:srgbClr val="0D8295"/>
        </a:solidFill>
      </dgm:spPr>
      <dgm:t>
        <a:bodyPr/>
        <a:lstStyle/>
        <a:p>
          <a:r>
            <a:rPr lang="en-US" dirty="0"/>
            <a:t>Prior to FY21-22, CTD Trip &amp; Equipment (T&amp;E) Grant funding was allocated based on total trips and miles in the AOR, including coordination contractors and third-party agencies.</a:t>
          </a:r>
        </a:p>
      </dgm:t>
    </dgm:pt>
    <dgm:pt modelId="{3C101AA8-FF91-493E-BC72-119BD53CFB53}" type="parTrans" cxnId="{FBDF97BE-94F3-4F9F-92F5-3B4E2CB7788E}">
      <dgm:prSet/>
      <dgm:spPr/>
      <dgm:t>
        <a:bodyPr/>
        <a:lstStyle/>
        <a:p>
          <a:endParaRPr lang="en-US"/>
        </a:p>
      </dgm:t>
    </dgm:pt>
    <dgm:pt modelId="{3B4B8891-47B3-4755-A07E-909DEA42EC45}" type="sibTrans" cxnId="{FBDF97BE-94F3-4F9F-92F5-3B4E2CB7788E}">
      <dgm:prSet/>
      <dgm:spPr/>
      <dgm:t>
        <a:bodyPr/>
        <a:lstStyle/>
        <a:p>
          <a:endParaRPr lang="en-US"/>
        </a:p>
      </dgm:t>
    </dgm:pt>
    <dgm:pt modelId="{F2BD7D0C-962E-406D-965E-548F0EFB7CB1}">
      <dgm:prSet/>
      <dgm:spPr>
        <a:solidFill>
          <a:srgbClr val="CB7A09"/>
        </a:solidFill>
      </dgm:spPr>
      <dgm:t>
        <a:bodyPr/>
        <a:lstStyle/>
        <a:p>
          <a:r>
            <a:rPr lang="en-US" dirty="0"/>
            <a:t>In 2020, a CTD study identified concerns with inconsistencies in gathering and reporting AOR data from 60 different sources.</a:t>
          </a:r>
        </a:p>
      </dgm:t>
    </dgm:pt>
    <dgm:pt modelId="{ACB12076-B8B3-4874-8571-F706824AF7D0}" type="parTrans" cxnId="{38F7CE48-703D-45EA-82DA-DFDDD2F755C5}">
      <dgm:prSet/>
      <dgm:spPr/>
      <dgm:t>
        <a:bodyPr/>
        <a:lstStyle/>
        <a:p>
          <a:endParaRPr lang="en-US"/>
        </a:p>
      </dgm:t>
    </dgm:pt>
    <dgm:pt modelId="{8F9292D6-752B-4B1F-8B0E-A0DD45892F31}" type="sibTrans" cxnId="{38F7CE48-703D-45EA-82DA-DFDDD2F755C5}">
      <dgm:prSet/>
      <dgm:spPr/>
      <dgm:t>
        <a:bodyPr/>
        <a:lstStyle/>
        <a:p>
          <a:endParaRPr lang="en-US"/>
        </a:p>
      </dgm:t>
    </dgm:pt>
    <dgm:pt modelId="{852D49A6-346E-487C-9612-13EBABE164BA}">
      <dgm:prSet/>
      <dgm:spPr>
        <a:solidFill>
          <a:srgbClr val="0D8295"/>
        </a:solidFill>
      </dgm:spPr>
      <dgm:t>
        <a:bodyPr/>
        <a:lstStyle/>
        <a:p>
          <a:r>
            <a:rPr lang="en-US" dirty="0"/>
            <a:t>As a result, the CTD removed the AOR from the funding methodology and replaced it with invoice data collected through the T&amp;E Grant.</a:t>
          </a:r>
        </a:p>
      </dgm:t>
    </dgm:pt>
    <dgm:pt modelId="{664309BC-E948-43B4-944E-D62BAFB2BB91}" type="parTrans" cxnId="{473146B1-B96D-4452-B844-370F380FA332}">
      <dgm:prSet/>
      <dgm:spPr/>
      <dgm:t>
        <a:bodyPr/>
        <a:lstStyle/>
        <a:p>
          <a:endParaRPr lang="en-US"/>
        </a:p>
      </dgm:t>
    </dgm:pt>
    <dgm:pt modelId="{B62D9DBE-440F-4192-9B96-3A5A4DFA93AD}" type="sibTrans" cxnId="{473146B1-B96D-4452-B844-370F380FA332}">
      <dgm:prSet/>
      <dgm:spPr/>
      <dgm:t>
        <a:bodyPr/>
        <a:lstStyle/>
        <a:p>
          <a:endParaRPr lang="en-US"/>
        </a:p>
      </dgm:t>
    </dgm:pt>
    <dgm:pt modelId="{8D072022-A616-4B98-B87E-C32FE1A5329C}">
      <dgm:prSet/>
      <dgm:spPr>
        <a:solidFill>
          <a:srgbClr val="CB7A09"/>
        </a:solidFill>
      </dgm:spPr>
      <dgm:t>
        <a:bodyPr/>
        <a:lstStyle/>
        <a:p>
          <a:r>
            <a:rPr lang="en-US" dirty="0"/>
            <a:t>The study recommended re-evaluating the role of the AOR in measuring the performance of the broader Coordinated TD System.</a:t>
          </a:r>
        </a:p>
      </dgm:t>
    </dgm:pt>
    <dgm:pt modelId="{2D8F9EFD-A2F4-4229-96B9-40999467062C}" type="parTrans" cxnId="{D7CEEB6D-07C3-400B-8D41-B68876AEDA6F}">
      <dgm:prSet/>
      <dgm:spPr/>
      <dgm:t>
        <a:bodyPr/>
        <a:lstStyle/>
        <a:p>
          <a:endParaRPr lang="en-US"/>
        </a:p>
      </dgm:t>
    </dgm:pt>
    <dgm:pt modelId="{A179CB33-89A0-4DF8-A921-AC64E7AD5BAF}" type="sibTrans" cxnId="{D7CEEB6D-07C3-400B-8D41-B68876AEDA6F}">
      <dgm:prSet/>
      <dgm:spPr/>
      <dgm:t>
        <a:bodyPr/>
        <a:lstStyle/>
        <a:p>
          <a:endParaRPr lang="en-US"/>
        </a:p>
      </dgm:t>
    </dgm:pt>
    <dgm:pt modelId="{CF1CB6C0-B339-44D0-B2BF-500B7B079D16}">
      <dgm:prSet/>
      <dgm:spPr>
        <a:solidFill>
          <a:srgbClr val="0D8295"/>
        </a:solidFill>
      </dgm:spPr>
      <dgm:t>
        <a:bodyPr/>
        <a:lstStyle/>
        <a:p>
          <a:r>
            <a:rPr lang="en-US" dirty="0"/>
            <a:t>The AOR remains a statutory requirement for CTCs and is compiled in the CTD's Annual Performance Report.</a:t>
          </a:r>
        </a:p>
      </dgm:t>
    </dgm:pt>
    <dgm:pt modelId="{E0685695-0ED3-49E0-ADB0-8E6029F5B03C}" type="parTrans" cxnId="{95672997-2786-4413-8683-22379FBC5FE5}">
      <dgm:prSet/>
      <dgm:spPr/>
      <dgm:t>
        <a:bodyPr/>
        <a:lstStyle/>
        <a:p>
          <a:endParaRPr lang="en-US"/>
        </a:p>
      </dgm:t>
    </dgm:pt>
    <dgm:pt modelId="{A87B17BD-8F30-4F7F-A9FB-E380C83655DF}" type="sibTrans" cxnId="{95672997-2786-4413-8683-22379FBC5FE5}">
      <dgm:prSet/>
      <dgm:spPr/>
      <dgm:t>
        <a:bodyPr/>
        <a:lstStyle/>
        <a:p>
          <a:endParaRPr lang="en-US"/>
        </a:p>
      </dgm:t>
    </dgm:pt>
    <dgm:pt modelId="{C859DA28-6905-406F-8FEA-7B34E2EF7560}" type="pres">
      <dgm:prSet presAssocID="{F02F3D54-576D-4CC4-9C60-8931B4EA0441}" presName="linear" presStyleCnt="0">
        <dgm:presLayoutVars>
          <dgm:animLvl val="lvl"/>
          <dgm:resizeHandles val="exact"/>
        </dgm:presLayoutVars>
      </dgm:prSet>
      <dgm:spPr/>
    </dgm:pt>
    <dgm:pt modelId="{1766E79C-45C3-4F9F-AEA9-C99C0F7BC5A5}" type="pres">
      <dgm:prSet presAssocID="{3B3A78A2-A4C3-4AB8-B481-D1326E893BDA}" presName="parentText" presStyleLbl="node1" presStyleIdx="0" presStyleCnt="5">
        <dgm:presLayoutVars>
          <dgm:chMax val="0"/>
          <dgm:bulletEnabled val="1"/>
        </dgm:presLayoutVars>
      </dgm:prSet>
      <dgm:spPr/>
    </dgm:pt>
    <dgm:pt modelId="{95EB750E-F50E-4BBF-9A02-9542227CD61E}" type="pres">
      <dgm:prSet presAssocID="{3B4B8891-47B3-4755-A07E-909DEA42EC45}" presName="spacer" presStyleCnt="0"/>
      <dgm:spPr/>
    </dgm:pt>
    <dgm:pt modelId="{DB38188D-9706-43F2-853C-7B288185B11C}" type="pres">
      <dgm:prSet presAssocID="{F2BD7D0C-962E-406D-965E-548F0EFB7CB1}" presName="parentText" presStyleLbl="node1" presStyleIdx="1" presStyleCnt="5">
        <dgm:presLayoutVars>
          <dgm:chMax val="0"/>
          <dgm:bulletEnabled val="1"/>
        </dgm:presLayoutVars>
      </dgm:prSet>
      <dgm:spPr/>
    </dgm:pt>
    <dgm:pt modelId="{40905A84-4658-4937-A009-498873BFFE0F}" type="pres">
      <dgm:prSet presAssocID="{8F9292D6-752B-4B1F-8B0E-A0DD45892F31}" presName="spacer" presStyleCnt="0"/>
      <dgm:spPr/>
    </dgm:pt>
    <dgm:pt modelId="{B2B70DAA-0744-4795-B560-B6BFDE3C6973}" type="pres">
      <dgm:prSet presAssocID="{852D49A6-346E-487C-9612-13EBABE164BA}" presName="parentText" presStyleLbl="node1" presStyleIdx="2" presStyleCnt="5">
        <dgm:presLayoutVars>
          <dgm:chMax val="0"/>
          <dgm:bulletEnabled val="1"/>
        </dgm:presLayoutVars>
      </dgm:prSet>
      <dgm:spPr/>
    </dgm:pt>
    <dgm:pt modelId="{B9D4B803-1630-4BBA-8DD8-0C4A2830CC5D}" type="pres">
      <dgm:prSet presAssocID="{B62D9DBE-440F-4192-9B96-3A5A4DFA93AD}" presName="spacer" presStyleCnt="0"/>
      <dgm:spPr/>
    </dgm:pt>
    <dgm:pt modelId="{0D88EAE7-AB2B-4FF7-BD1A-CBF126C8F4BA}" type="pres">
      <dgm:prSet presAssocID="{8D072022-A616-4B98-B87E-C32FE1A5329C}" presName="parentText" presStyleLbl="node1" presStyleIdx="3" presStyleCnt="5">
        <dgm:presLayoutVars>
          <dgm:chMax val="0"/>
          <dgm:bulletEnabled val="1"/>
        </dgm:presLayoutVars>
      </dgm:prSet>
      <dgm:spPr/>
    </dgm:pt>
    <dgm:pt modelId="{7DABF9FD-8C9B-4F27-A8DF-FBF23C40B8F3}" type="pres">
      <dgm:prSet presAssocID="{A179CB33-89A0-4DF8-A921-AC64E7AD5BAF}" presName="spacer" presStyleCnt="0"/>
      <dgm:spPr/>
    </dgm:pt>
    <dgm:pt modelId="{F635880E-B45E-4B02-A265-A86C527DCFC1}" type="pres">
      <dgm:prSet presAssocID="{CF1CB6C0-B339-44D0-B2BF-500B7B079D16}" presName="parentText" presStyleLbl="node1" presStyleIdx="4" presStyleCnt="5">
        <dgm:presLayoutVars>
          <dgm:chMax val="0"/>
          <dgm:bulletEnabled val="1"/>
        </dgm:presLayoutVars>
      </dgm:prSet>
      <dgm:spPr/>
    </dgm:pt>
  </dgm:ptLst>
  <dgm:cxnLst>
    <dgm:cxn modelId="{9980D70E-1DFF-4C90-81FE-FD14800BABFF}" type="presOf" srcId="{F02F3D54-576D-4CC4-9C60-8931B4EA0441}" destId="{C859DA28-6905-406F-8FEA-7B34E2EF7560}" srcOrd="0" destOrd="0" presId="urn:microsoft.com/office/officeart/2005/8/layout/vList2"/>
    <dgm:cxn modelId="{A5E2DF27-19AF-463F-94B4-B3D9D23BD03B}" type="presOf" srcId="{F2BD7D0C-962E-406D-965E-548F0EFB7CB1}" destId="{DB38188D-9706-43F2-853C-7B288185B11C}" srcOrd="0" destOrd="0" presId="urn:microsoft.com/office/officeart/2005/8/layout/vList2"/>
    <dgm:cxn modelId="{9ACFC03B-51F8-4B85-849A-341B441213CE}" type="presOf" srcId="{3B3A78A2-A4C3-4AB8-B481-D1326E893BDA}" destId="{1766E79C-45C3-4F9F-AEA9-C99C0F7BC5A5}" srcOrd="0" destOrd="0" presId="urn:microsoft.com/office/officeart/2005/8/layout/vList2"/>
    <dgm:cxn modelId="{440AC066-2EBB-4186-AB0E-55B73967092F}" type="presOf" srcId="{CF1CB6C0-B339-44D0-B2BF-500B7B079D16}" destId="{F635880E-B45E-4B02-A265-A86C527DCFC1}" srcOrd="0" destOrd="0" presId="urn:microsoft.com/office/officeart/2005/8/layout/vList2"/>
    <dgm:cxn modelId="{38F7CE48-703D-45EA-82DA-DFDDD2F755C5}" srcId="{F02F3D54-576D-4CC4-9C60-8931B4EA0441}" destId="{F2BD7D0C-962E-406D-965E-548F0EFB7CB1}" srcOrd="1" destOrd="0" parTransId="{ACB12076-B8B3-4874-8571-F706824AF7D0}" sibTransId="{8F9292D6-752B-4B1F-8B0E-A0DD45892F31}"/>
    <dgm:cxn modelId="{D7CEEB6D-07C3-400B-8D41-B68876AEDA6F}" srcId="{F02F3D54-576D-4CC4-9C60-8931B4EA0441}" destId="{8D072022-A616-4B98-B87E-C32FE1A5329C}" srcOrd="3" destOrd="0" parTransId="{2D8F9EFD-A2F4-4229-96B9-40999467062C}" sibTransId="{A179CB33-89A0-4DF8-A921-AC64E7AD5BAF}"/>
    <dgm:cxn modelId="{C805D992-8B48-4EEC-ACCD-844C07AFBFF3}" type="presOf" srcId="{852D49A6-346E-487C-9612-13EBABE164BA}" destId="{B2B70DAA-0744-4795-B560-B6BFDE3C6973}" srcOrd="0" destOrd="0" presId="urn:microsoft.com/office/officeart/2005/8/layout/vList2"/>
    <dgm:cxn modelId="{95672997-2786-4413-8683-22379FBC5FE5}" srcId="{F02F3D54-576D-4CC4-9C60-8931B4EA0441}" destId="{CF1CB6C0-B339-44D0-B2BF-500B7B079D16}" srcOrd="4" destOrd="0" parTransId="{E0685695-0ED3-49E0-ADB0-8E6029F5B03C}" sibTransId="{A87B17BD-8F30-4F7F-A9FB-E380C83655DF}"/>
    <dgm:cxn modelId="{473146B1-B96D-4452-B844-370F380FA332}" srcId="{F02F3D54-576D-4CC4-9C60-8931B4EA0441}" destId="{852D49A6-346E-487C-9612-13EBABE164BA}" srcOrd="2" destOrd="0" parTransId="{664309BC-E948-43B4-944E-D62BAFB2BB91}" sibTransId="{B62D9DBE-440F-4192-9B96-3A5A4DFA93AD}"/>
    <dgm:cxn modelId="{FBDF97BE-94F3-4F9F-92F5-3B4E2CB7788E}" srcId="{F02F3D54-576D-4CC4-9C60-8931B4EA0441}" destId="{3B3A78A2-A4C3-4AB8-B481-D1326E893BDA}" srcOrd="0" destOrd="0" parTransId="{3C101AA8-FF91-493E-BC72-119BD53CFB53}" sibTransId="{3B4B8891-47B3-4755-A07E-909DEA42EC45}"/>
    <dgm:cxn modelId="{40E690F7-A543-42EE-861B-73CDA12BCF10}" type="presOf" srcId="{8D072022-A616-4B98-B87E-C32FE1A5329C}" destId="{0D88EAE7-AB2B-4FF7-BD1A-CBF126C8F4BA}" srcOrd="0" destOrd="0" presId="urn:microsoft.com/office/officeart/2005/8/layout/vList2"/>
    <dgm:cxn modelId="{2726D1C2-8F6B-4ED2-8616-FB4284000EC9}" type="presParOf" srcId="{C859DA28-6905-406F-8FEA-7B34E2EF7560}" destId="{1766E79C-45C3-4F9F-AEA9-C99C0F7BC5A5}" srcOrd="0" destOrd="0" presId="urn:microsoft.com/office/officeart/2005/8/layout/vList2"/>
    <dgm:cxn modelId="{4EF1D08C-2C08-4A72-8FD6-62D1240D9A17}" type="presParOf" srcId="{C859DA28-6905-406F-8FEA-7B34E2EF7560}" destId="{95EB750E-F50E-4BBF-9A02-9542227CD61E}" srcOrd="1" destOrd="0" presId="urn:microsoft.com/office/officeart/2005/8/layout/vList2"/>
    <dgm:cxn modelId="{F7DA5C07-9E60-4072-9A8E-007A852C0751}" type="presParOf" srcId="{C859DA28-6905-406F-8FEA-7B34E2EF7560}" destId="{DB38188D-9706-43F2-853C-7B288185B11C}" srcOrd="2" destOrd="0" presId="urn:microsoft.com/office/officeart/2005/8/layout/vList2"/>
    <dgm:cxn modelId="{CF01E3B0-DAC4-4A44-A36B-94F18128CAD2}" type="presParOf" srcId="{C859DA28-6905-406F-8FEA-7B34E2EF7560}" destId="{40905A84-4658-4937-A009-498873BFFE0F}" srcOrd="3" destOrd="0" presId="urn:microsoft.com/office/officeart/2005/8/layout/vList2"/>
    <dgm:cxn modelId="{EC45D8A8-051A-4F70-89DD-8B46328472FD}" type="presParOf" srcId="{C859DA28-6905-406F-8FEA-7B34E2EF7560}" destId="{B2B70DAA-0744-4795-B560-B6BFDE3C6973}" srcOrd="4" destOrd="0" presId="urn:microsoft.com/office/officeart/2005/8/layout/vList2"/>
    <dgm:cxn modelId="{4BB91F27-8DBC-4147-B4C8-8D05374E06AA}" type="presParOf" srcId="{C859DA28-6905-406F-8FEA-7B34E2EF7560}" destId="{B9D4B803-1630-4BBA-8DD8-0C4A2830CC5D}" srcOrd="5" destOrd="0" presId="urn:microsoft.com/office/officeart/2005/8/layout/vList2"/>
    <dgm:cxn modelId="{E66077A5-F52D-4986-A0FA-9ACC74D061D4}" type="presParOf" srcId="{C859DA28-6905-406F-8FEA-7B34E2EF7560}" destId="{0D88EAE7-AB2B-4FF7-BD1A-CBF126C8F4BA}" srcOrd="6" destOrd="0" presId="urn:microsoft.com/office/officeart/2005/8/layout/vList2"/>
    <dgm:cxn modelId="{83D6DD27-FA22-4DBA-91A1-50B8229D0846}" type="presParOf" srcId="{C859DA28-6905-406F-8FEA-7B34E2EF7560}" destId="{7DABF9FD-8C9B-4F27-A8DF-FBF23C40B8F3}" srcOrd="7" destOrd="0" presId="urn:microsoft.com/office/officeart/2005/8/layout/vList2"/>
    <dgm:cxn modelId="{58FEFC27-14D6-4A8D-9E7C-1280349FD212}" type="presParOf" srcId="{C859DA28-6905-406F-8FEA-7B34E2EF7560}" destId="{F635880E-B45E-4B02-A265-A86C527DCFC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5FAFC41-18BE-4C7F-9E7B-76A7B5EF56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9F0341-E530-4C81-812E-0D83E24B8FCE}">
      <dgm:prSet phldrT="[Text]"/>
      <dgm:spPr>
        <a:solidFill>
          <a:schemeClr val="accent3">
            <a:lumMod val="50000"/>
          </a:schemeClr>
        </a:solidFill>
      </dgm:spPr>
      <dgm:t>
        <a:bodyPr/>
        <a:lstStyle/>
        <a:p>
          <a:r>
            <a:rPr lang="en-US" b="1" dirty="0"/>
            <a:t>Trip Purpose</a:t>
          </a:r>
        </a:p>
        <a:p>
          <a:r>
            <a:rPr lang="en-US" b="1" dirty="0"/>
            <a:t>61,377 Total Trips</a:t>
          </a:r>
        </a:p>
      </dgm:t>
    </dgm:pt>
    <dgm:pt modelId="{1A74F12A-E758-4BAE-B52B-401FD45EA9F3}" type="parTrans" cxnId="{42E7A87A-B0D2-4D06-AD9E-2AEB464DAFE8}">
      <dgm:prSet/>
      <dgm:spPr/>
      <dgm:t>
        <a:bodyPr/>
        <a:lstStyle/>
        <a:p>
          <a:endParaRPr lang="en-US"/>
        </a:p>
      </dgm:t>
    </dgm:pt>
    <dgm:pt modelId="{8F1385AE-C47F-4FAB-A9DF-323C77418D19}" type="sibTrans" cxnId="{42E7A87A-B0D2-4D06-AD9E-2AEB464DAFE8}">
      <dgm:prSet/>
      <dgm:spPr/>
      <dgm:t>
        <a:bodyPr/>
        <a:lstStyle/>
        <a:p>
          <a:endParaRPr lang="en-US"/>
        </a:p>
      </dgm:t>
    </dgm:pt>
    <dgm:pt modelId="{6D371519-6CBD-4804-A3EA-3EDF29D2154F}">
      <dgm:prSet phldrT="[Text]" custT="1"/>
      <dgm:spPr>
        <a:solidFill>
          <a:srgbClr val="0D8295">
            <a:alpha val="50196"/>
          </a:srgbClr>
        </a:solidFill>
      </dgm:spPr>
      <dgm:t>
        <a:bodyPr/>
        <a:lstStyle/>
        <a:p>
          <a:r>
            <a:rPr lang="en-US" sz="1000" b="1" dirty="0"/>
            <a:t>Medical</a:t>
          </a:r>
        </a:p>
        <a:p>
          <a:r>
            <a:rPr lang="en-US" sz="1000" b="1" dirty="0"/>
            <a:t>25,005 Trips</a:t>
          </a:r>
        </a:p>
      </dgm:t>
    </dgm:pt>
    <dgm:pt modelId="{ADFC7512-ECAB-4A8D-9C2B-7EBD7FA6BAD9}" type="parTrans" cxnId="{5E3531BB-1333-49C9-93E4-51001AAE8F7F}">
      <dgm:prSet/>
      <dgm:spPr>
        <a:ln>
          <a:solidFill>
            <a:schemeClr val="accent3">
              <a:lumMod val="50000"/>
            </a:schemeClr>
          </a:solidFill>
        </a:ln>
      </dgm:spPr>
      <dgm:t>
        <a:bodyPr/>
        <a:lstStyle/>
        <a:p>
          <a:endParaRPr lang="en-US"/>
        </a:p>
      </dgm:t>
    </dgm:pt>
    <dgm:pt modelId="{076F88C4-B5DE-4F49-8FC7-C6470B13DCD1}" type="sibTrans" cxnId="{5E3531BB-1333-49C9-93E4-51001AAE8F7F}">
      <dgm:prSet/>
      <dgm:spPr/>
      <dgm:t>
        <a:bodyPr/>
        <a:lstStyle/>
        <a:p>
          <a:endParaRPr lang="en-US"/>
        </a:p>
      </dgm:t>
    </dgm:pt>
    <dgm:pt modelId="{121017A4-9EA4-417D-A6D1-A6BBFCB57492}">
      <dgm:prSet phldrT="[Text]" custT="1"/>
      <dgm:spPr>
        <a:solidFill>
          <a:schemeClr val="accent3">
            <a:lumMod val="75000"/>
          </a:schemeClr>
        </a:solidFill>
      </dgm:spPr>
      <dgm:t>
        <a:bodyPr/>
        <a:lstStyle/>
        <a:p>
          <a:r>
            <a:rPr lang="en-US" sz="1000" b="1" dirty="0"/>
            <a:t>Employment</a:t>
          </a:r>
        </a:p>
        <a:p>
          <a:r>
            <a:rPr lang="en-US" sz="1000" b="1" dirty="0"/>
            <a:t>5,312 Trips</a:t>
          </a:r>
        </a:p>
      </dgm:t>
    </dgm:pt>
    <dgm:pt modelId="{2F7B00F0-5028-4E4F-B991-9C71BBAF92FB}" type="parTrans" cxnId="{96D4F37D-F450-4545-BF95-74058BF35167}">
      <dgm:prSet/>
      <dgm:spPr>
        <a:ln>
          <a:solidFill>
            <a:schemeClr val="accent3">
              <a:lumMod val="50000"/>
            </a:schemeClr>
          </a:solidFill>
        </a:ln>
      </dgm:spPr>
      <dgm:t>
        <a:bodyPr/>
        <a:lstStyle/>
        <a:p>
          <a:endParaRPr lang="en-US"/>
        </a:p>
      </dgm:t>
    </dgm:pt>
    <dgm:pt modelId="{B36B6DB3-01BF-4FA6-A934-AF838BD68E0B}" type="sibTrans" cxnId="{96D4F37D-F450-4545-BF95-74058BF35167}">
      <dgm:prSet/>
      <dgm:spPr/>
      <dgm:t>
        <a:bodyPr/>
        <a:lstStyle/>
        <a:p>
          <a:endParaRPr lang="en-US"/>
        </a:p>
      </dgm:t>
    </dgm:pt>
    <dgm:pt modelId="{EBE13645-5877-49AF-8776-EC4A4D130DDD}">
      <dgm:prSet phldrT="[Text]" custT="1"/>
      <dgm:spPr>
        <a:solidFill>
          <a:srgbClr val="0D8295">
            <a:alpha val="50196"/>
          </a:srgbClr>
        </a:solidFill>
      </dgm:spPr>
      <dgm:t>
        <a:bodyPr/>
        <a:lstStyle/>
        <a:p>
          <a:r>
            <a:rPr lang="en-US" sz="1000" b="1" dirty="0"/>
            <a:t>Ed/Train/</a:t>
          </a:r>
          <a:r>
            <a:rPr lang="en-US" sz="1000" b="1" dirty="0" err="1"/>
            <a:t>DayCare</a:t>
          </a:r>
          <a:endParaRPr lang="en-US" sz="1000" b="1" dirty="0"/>
        </a:p>
        <a:p>
          <a:r>
            <a:rPr lang="en-US" sz="1000" b="1" dirty="0"/>
            <a:t>18,731Trips</a:t>
          </a:r>
        </a:p>
      </dgm:t>
    </dgm:pt>
    <dgm:pt modelId="{82A6A471-BF1B-440E-99E4-254D8AA8CC0C}" type="parTrans" cxnId="{95691E3F-469F-427F-9912-18D94067671E}">
      <dgm:prSet/>
      <dgm:spPr>
        <a:ln>
          <a:solidFill>
            <a:schemeClr val="accent3">
              <a:lumMod val="50000"/>
            </a:schemeClr>
          </a:solidFill>
        </a:ln>
      </dgm:spPr>
      <dgm:t>
        <a:bodyPr/>
        <a:lstStyle/>
        <a:p>
          <a:endParaRPr lang="en-US"/>
        </a:p>
      </dgm:t>
    </dgm:pt>
    <dgm:pt modelId="{8CCF687B-186F-43AA-815C-038FD7D4B6A2}" type="sibTrans" cxnId="{95691E3F-469F-427F-9912-18D94067671E}">
      <dgm:prSet/>
      <dgm:spPr/>
      <dgm:t>
        <a:bodyPr/>
        <a:lstStyle/>
        <a:p>
          <a:endParaRPr lang="en-US"/>
        </a:p>
      </dgm:t>
    </dgm:pt>
    <dgm:pt modelId="{2536A160-BF45-4575-B9E1-333CFB898E9D}">
      <dgm:prSet phldrT="[Text]"/>
      <dgm:spPr>
        <a:solidFill>
          <a:srgbClr val="0D8295">
            <a:alpha val="50196"/>
          </a:srgbClr>
        </a:solidFill>
      </dgm:spPr>
      <dgm:t>
        <a:bodyPr/>
        <a:lstStyle/>
        <a:p>
          <a:r>
            <a:rPr lang="en-US" b="1" dirty="0"/>
            <a:t>Life-Sustaining/Other</a:t>
          </a:r>
        </a:p>
        <a:p>
          <a:r>
            <a:rPr lang="en-US" b="1" dirty="0"/>
            <a:t>12,329 Trips</a:t>
          </a:r>
        </a:p>
      </dgm:t>
    </dgm:pt>
    <dgm:pt modelId="{434777A8-F81C-4EBE-9C20-1E41B79FF151}" type="parTrans" cxnId="{D20D6401-B294-41AE-B8BB-B997008CF711}">
      <dgm:prSet/>
      <dgm:spPr>
        <a:ln>
          <a:solidFill>
            <a:schemeClr val="accent3">
              <a:lumMod val="50000"/>
            </a:schemeClr>
          </a:solidFill>
        </a:ln>
      </dgm:spPr>
      <dgm:t>
        <a:bodyPr/>
        <a:lstStyle/>
        <a:p>
          <a:endParaRPr lang="en-US"/>
        </a:p>
      </dgm:t>
    </dgm:pt>
    <dgm:pt modelId="{57B41378-2E5F-45D1-8E0A-844C5B3AA4A7}" type="sibTrans" cxnId="{D20D6401-B294-41AE-B8BB-B997008CF711}">
      <dgm:prSet/>
      <dgm:spPr/>
      <dgm:t>
        <a:bodyPr/>
        <a:lstStyle/>
        <a:p>
          <a:endParaRPr lang="en-US"/>
        </a:p>
      </dgm:t>
    </dgm:pt>
    <dgm:pt modelId="{BE4F6C3C-467A-437F-AA40-81B7A2BE3558}" type="pres">
      <dgm:prSet presAssocID="{C5FAFC41-18BE-4C7F-9E7B-76A7B5EF5630}" presName="diagram" presStyleCnt="0">
        <dgm:presLayoutVars>
          <dgm:chPref val="1"/>
          <dgm:dir/>
          <dgm:animOne val="branch"/>
          <dgm:animLvl val="lvl"/>
          <dgm:resizeHandles val="exact"/>
        </dgm:presLayoutVars>
      </dgm:prSet>
      <dgm:spPr/>
    </dgm:pt>
    <dgm:pt modelId="{67B74122-E49D-4F7B-840B-CFFB97A68882}" type="pres">
      <dgm:prSet presAssocID="{D79F0341-E530-4C81-812E-0D83E24B8FCE}" presName="root1" presStyleCnt="0"/>
      <dgm:spPr/>
    </dgm:pt>
    <dgm:pt modelId="{27F3FC2C-1BD3-43B4-9265-1564EF2DFBCC}" type="pres">
      <dgm:prSet presAssocID="{D79F0341-E530-4C81-812E-0D83E24B8FCE}" presName="LevelOneTextNode" presStyleLbl="node0" presStyleIdx="0" presStyleCnt="1" custLinFactNeighborX="-11880">
        <dgm:presLayoutVars>
          <dgm:chPref val="3"/>
        </dgm:presLayoutVars>
      </dgm:prSet>
      <dgm:spPr/>
    </dgm:pt>
    <dgm:pt modelId="{B341EEAD-F072-4EEF-9F77-D580E869BE65}" type="pres">
      <dgm:prSet presAssocID="{D79F0341-E530-4C81-812E-0D83E24B8FCE}" presName="level2hierChild" presStyleCnt="0"/>
      <dgm:spPr/>
    </dgm:pt>
    <dgm:pt modelId="{C53FC66E-17A4-4C45-8886-35FF55052D54}" type="pres">
      <dgm:prSet presAssocID="{ADFC7512-ECAB-4A8D-9C2B-7EBD7FA6BAD9}" presName="conn2-1" presStyleLbl="parChTrans1D2" presStyleIdx="0" presStyleCnt="4"/>
      <dgm:spPr/>
    </dgm:pt>
    <dgm:pt modelId="{346B948B-169B-453C-BE55-1046972017E0}" type="pres">
      <dgm:prSet presAssocID="{ADFC7512-ECAB-4A8D-9C2B-7EBD7FA6BAD9}" presName="connTx" presStyleLbl="parChTrans1D2" presStyleIdx="0" presStyleCnt="4"/>
      <dgm:spPr/>
    </dgm:pt>
    <dgm:pt modelId="{611574C1-790E-4316-8890-7CF50C9178A4}" type="pres">
      <dgm:prSet presAssocID="{6D371519-6CBD-4804-A3EA-3EDF29D2154F}" presName="root2" presStyleCnt="0"/>
      <dgm:spPr/>
    </dgm:pt>
    <dgm:pt modelId="{65F54671-1F23-42F2-8E7A-6A6B92877BA3}" type="pres">
      <dgm:prSet presAssocID="{6D371519-6CBD-4804-A3EA-3EDF29D2154F}" presName="LevelTwoTextNode" presStyleLbl="node2" presStyleIdx="0" presStyleCnt="4">
        <dgm:presLayoutVars>
          <dgm:chPref val="3"/>
        </dgm:presLayoutVars>
      </dgm:prSet>
      <dgm:spPr/>
    </dgm:pt>
    <dgm:pt modelId="{70507E55-E570-436E-A3DB-B8104C91B81E}" type="pres">
      <dgm:prSet presAssocID="{6D371519-6CBD-4804-A3EA-3EDF29D2154F}" presName="level3hierChild" presStyleCnt="0"/>
      <dgm:spPr/>
    </dgm:pt>
    <dgm:pt modelId="{4E6E559F-90AF-4142-9B50-1176F7DF7939}" type="pres">
      <dgm:prSet presAssocID="{2F7B00F0-5028-4E4F-B991-9C71BBAF92FB}" presName="conn2-1" presStyleLbl="parChTrans1D2" presStyleIdx="1" presStyleCnt="4"/>
      <dgm:spPr/>
    </dgm:pt>
    <dgm:pt modelId="{F8DC6490-7138-4B00-9F05-E43DAB200572}" type="pres">
      <dgm:prSet presAssocID="{2F7B00F0-5028-4E4F-B991-9C71BBAF92FB}" presName="connTx" presStyleLbl="parChTrans1D2" presStyleIdx="1" presStyleCnt="4"/>
      <dgm:spPr/>
    </dgm:pt>
    <dgm:pt modelId="{C1506A10-E677-4185-AD9E-6FD2A32456A7}" type="pres">
      <dgm:prSet presAssocID="{121017A4-9EA4-417D-A6D1-A6BBFCB57492}" presName="root2" presStyleCnt="0"/>
      <dgm:spPr/>
    </dgm:pt>
    <dgm:pt modelId="{62E7DA8F-76A5-4343-911C-EA36358934C1}" type="pres">
      <dgm:prSet presAssocID="{121017A4-9EA4-417D-A6D1-A6BBFCB57492}" presName="LevelTwoTextNode" presStyleLbl="node2" presStyleIdx="1" presStyleCnt="4">
        <dgm:presLayoutVars>
          <dgm:chPref val="3"/>
        </dgm:presLayoutVars>
      </dgm:prSet>
      <dgm:spPr/>
    </dgm:pt>
    <dgm:pt modelId="{FED94F47-508A-4E13-BBAB-9832E8AF80FC}" type="pres">
      <dgm:prSet presAssocID="{121017A4-9EA4-417D-A6D1-A6BBFCB57492}" presName="level3hierChild" presStyleCnt="0"/>
      <dgm:spPr/>
    </dgm:pt>
    <dgm:pt modelId="{BACBB1EB-E289-4E38-B730-CB1379695370}" type="pres">
      <dgm:prSet presAssocID="{82A6A471-BF1B-440E-99E4-254D8AA8CC0C}" presName="conn2-1" presStyleLbl="parChTrans1D2" presStyleIdx="2" presStyleCnt="4"/>
      <dgm:spPr/>
    </dgm:pt>
    <dgm:pt modelId="{03F21BBA-BC4F-477D-B8D1-2E92F2C530D0}" type="pres">
      <dgm:prSet presAssocID="{82A6A471-BF1B-440E-99E4-254D8AA8CC0C}" presName="connTx" presStyleLbl="parChTrans1D2" presStyleIdx="2" presStyleCnt="4"/>
      <dgm:spPr/>
    </dgm:pt>
    <dgm:pt modelId="{1CCB01F8-EA16-4685-A4B0-DC5EFCE8B563}" type="pres">
      <dgm:prSet presAssocID="{EBE13645-5877-49AF-8776-EC4A4D130DDD}" presName="root2" presStyleCnt="0"/>
      <dgm:spPr/>
    </dgm:pt>
    <dgm:pt modelId="{44F33E40-5A8A-488E-88D8-248DF02EB2E4}" type="pres">
      <dgm:prSet presAssocID="{EBE13645-5877-49AF-8776-EC4A4D130DDD}" presName="LevelTwoTextNode" presStyleLbl="node2" presStyleIdx="2" presStyleCnt="4">
        <dgm:presLayoutVars>
          <dgm:chPref val="3"/>
        </dgm:presLayoutVars>
      </dgm:prSet>
      <dgm:spPr/>
    </dgm:pt>
    <dgm:pt modelId="{4447F581-4423-472D-B154-C55B6BB173DD}" type="pres">
      <dgm:prSet presAssocID="{EBE13645-5877-49AF-8776-EC4A4D130DDD}" presName="level3hierChild" presStyleCnt="0"/>
      <dgm:spPr/>
    </dgm:pt>
    <dgm:pt modelId="{C33635EE-87C8-4B3D-AB96-8725B91C0E23}" type="pres">
      <dgm:prSet presAssocID="{434777A8-F81C-4EBE-9C20-1E41B79FF151}" presName="conn2-1" presStyleLbl="parChTrans1D2" presStyleIdx="3" presStyleCnt="4"/>
      <dgm:spPr/>
    </dgm:pt>
    <dgm:pt modelId="{94AB7BA5-D1FE-463D-A9F7-96A74D5F8212}" type="pres">
      <dgm:prSet presAssocID="{434777A8-F81C-4EBE-9C20-1E41B79FF151}" presName="connTx" presStyleLbl="parChTrans1D2" presStyleIdx="3" presStyleCnt="4"/>
      <dgm:spPr/>
    </dgm:pt>
    <dgm:pt modelId="{0ADA13AA-42E4-4ABB-B248-C4EA7F1B5567}" type="pres">
      <dgm:prSet presAssocID="{2536A160-BF45-4575-B9E1-333CFB898E9D}" presName="root2" presStyleCnt="0"/>
      <dgm:spPr/>
    </dgm:pt>
    <dgm:pt modelId="{04F133F1-6D7C-4F34-9E7D-122399755BCB}" type="pres">
      <dgm:prSet presAssocID="{2536A160-BF45-4575-B9E1-333CFB898E9D}" presName="LevelTwoTextNode" presStyleLbl="node2" presStyleIdx="3" presStyleCnt="4">
        <dgm:presLayoutVars>
          <dgm:chPref val="3"/>
        </dgm:presLayoutVars>
      </dgm:prSet>
      <dgm:spPr/>
    </dgm:pt>
    <dgm:pt modelId="{D9F38615-EFE6-48F1-B2FF-15B8CA355871}" type="pres">
      <dgm:prSet presAssocID="{2536A160-BF45-4575-B9E1-333CFB898E9D}" presName="level3hierChild" presStyleCnt="0"/>
      <dgm:spPr/>
    </dgm:pt>
  </dgm:ptLst>
  <dgm:cxnLst>
    <dgm:cxn modelId="{D20D6401-B294-41AE-B8BB-B997008CF711}" srcId="{D79F0341-E530-4C81-812E-0D83E24B8FCE}" destId="{2536A160-BF45-4575-B9E1-333CFB898E9D}" srcOrd="3" destOrd="0" parTransId="{434777A8-F81C-4EBE-9C20-1E41B79FF151}" sibTransId="{57B41378-2E5F-45D1-8E0A-844C5B3AA4A7}"/>
    <dgm:cxn modelId="{45F4CC15-4908-450D-A418-32FFC7B9BFCB}" type="presOf" srcId="{EBE13645-5877-49AF-8776-EC4A4D130DDD}" destId="{44F33E40-5A8A-488E-88D8-248DF02EB2E4}" srcOrd="0" destOrd="0" presId="urn:microsoft.com/office/officeart/2005/8/layout/hierarchy2"/>
    <dgm:cxn modelId="{C215C117-3C90-4589-BD97-1F8E1824A30B}" type="presOf" srcId="{ADFC7512-ECAB-4A8D-9C2B-7EBD7FA6BAD9}" destId="{C53FC66E-17A4-4C45-8886-35FF55052D54}" srcOrd="0" destOrd="0" presId="urn:microsoft.com/office/officeart/2005/8/layout/hierarchy2"/>
    <dgm:cxn modelId="{B2F67F1A-3B1B-4122-B22C-C1A1C69CDFF7}" type="presOf" srcId="{D79F0341-E530-4C81-812E-0D83E24B8FCE}" destId="{27F3FC2C-1BD3-43B4-9265-1564EF2DFBCC}" srcOrd="0" destOrd="0" presId="urn:microsoft.com/office/officeart/2005/8/layout/hierarchy2"/>
    <dgm:cxn modelId="{DAD9AD24-8505-43C7-B9DE-0BD0F2D1B811}" type="presOf" srcId="{434777A8-F81C-4EBE-9C20-1E41B79FF151}" destId="{94AB7BA5-D1FE-463D-A9F7-96A74D5F8212}" srcOrd="1" destOrd="0" presId="urn:microsoft.com/office/officeart/2005/8/layout/hierarchy2"/>
    <dgm:cxn modelId="{98057428-B427-4803-BBD0-CE8097D88677}" type="presOf" srcId="{2F7B00F0-5028-4E4F-B991-9C71BBAF92FB}" destId="{F8DC6490-7138-4B00-9F05-E43DAB200572}" srcOrd="1" destOrd="0" presId="urn:microsoft.com/office/officeart/2005/8/layout/hierarchy2"/>
    <dgm:cxn modelId="{91F57034-013D-4ECA-8631-6F6A144AE5E6}" type="presOf" srcId="{2536A160-BF45-4575-B9E1-333CFB898E9D}" destId="{04F133F1-6D7C-4F34-9E7D-122399755BCB}" srcOrd="0" destOrd="0" presId="urn:microsoft.com/office/officeart/2005/8/layout/hierarchy2"/>
    <dgm:cxn modelId="{95691E3F-469F-427F-9912-18D94067671E}" srcId="{D79F0341-E530-4C81-812E-0D83E24B8FCE}" destId="{EBE13645-5877-49AF-8776-EC4A4D130DDD}" srcOrd="2" destOrd="0" parTransId="{82A6A471-BF1B-440E-99E4-254D8AA8CC0C}" sibTransId="{8CCF687B-186F-43AA-815C-038FD7D4B6A2}"/>
    <dgm:cxn modelId="{0CB68D41-5256-4B54-B6E0-1E74431BBF2F}" type="presOf" srcId="{2F7B00F0-5028-4E4F-B991-9C71BBAF92FB}" destId="{4E6E559F-90AF-4142-9B50-1176F7DF7939}" srcOrd="0" destOrd="0" presId="urn:microsoft.com/office/officeart/2005/8/layout/hierarchy2"/>
    <dgm:cxn modelId="{A6462E67-C844-4E18-9973-EB5A8A4A7F2F}" type="presOf" srcId="{ADFC7512-ECAB-4A8D-9C2B-7EBD7FA6BAD9}" destId="{346B948B-169B-453C-BE55-1046972017E0}" srcOrd="1" destOrd="0" presId="urn:microsoft.com/office/officeart/2005/8/layout/hierarchy2"/>
    <dgm:cxn modelId="{42E7A87A-B0D2-4D06-AD9E-2AEB464DAFE8}" srcId="{C5FAFC41-18BE-4C7F-9E7B-76A7B5EF5630}" destId="{D79F0341-E530-4C81-812E-0D83E24B8FCE}" srcOrd="0" destOrd="0" parTransId="{1A74F12A-E758-4BAE-B52B-401FD45EA9F3}" sibTransId="{8F1385AE-C47F-4FAB-A9DF-323C77418D19}"/>
    <dgm:cxn modelId="{96D4F37D-F450-4545-BF95-74058BF35167}" srcId="{D79F0341-E530-4C81-812E-0D83E24B8FCE}" destId="{121017A4-9EA4-417D-A6D1-A6BBFCB57492}" srcOrd="1" destOrd="0" parTransId="{2F7B00F0-5028-4E4F-B991-9C71BBAF92FB}" sibTransId="{B36B6DB3-01BF-4FA6-A934-AF838BD68E0B}"/>
    <dgm:cxn modelId="{C7160D86-C9AA-40ED-8A12-8B14C50A3E2A}" type="presOf" srcId="{6D371519-6CBD-4804-A3EA-3EDF29D2154F}" destId="{65F54671-1F23-42F2-8E7A-6A6B92877BA3}" srcOrd="0" destOrd="0" presId="urn:microsoft.com/office/officeart/2005/8/layout/hierarchy2"/>
    <dgm:cxn modelId="{98B48C98-9533-43A3-AB90-500BC8574096}" type="presOf" srcId="{434777A8-F81C-4EBE-9C20-1E41B79FF151}" destId="{C33635EE-87C8-4B3D-AB96-8725B91C0E23}" srcOrd="0" destOrd="0" presId="urn:microsoft.com/office/officeart/2005/8/layout/hierarchy2"/>
    <dgm:cxn modelId="{568225A2-FFC4-42E6-8059-33E028754A1E}" type="presOf" srcId="{82A6A471-BF1B-440E-99E4-254D8AA8CC0C}" destId="{BACBB1EB-E289-4E38-B730-CB1379695370}" srcOrd="0" destOrd="0" presId="urn:microsoft.com/office/officeart/2005/8/layout/hierarchy2"/>
    <dgm:cxn modelId="{41B979A7-4938-41E6-99E9-B8078A6D9A93}" type="presOf" srcId="{C5FAFC41-18BE-4C7F-9E7B-76A7B5EF5630}" destId="{BE4F6C3C-467A-437F-AA40-81B7A2BE3558}" srcOrd="0" destOrd="0" presId="urn:microsoft.com/office/officeart/2005/8/layout/hierarchy2"/>
    <dgm:cxn modelId="{5E3531BB-1333-49C9-93E4-51001AAE8F7F}" srcId="{D79F0341-E530-4C81-812E-0D83E24B8FCE}" destId="{6D371519-6CBD-4804-A3EA-3EDF29D2154F}" srcOrd="0" destOrd="0" parTransId="{ADFC7512-ECAB-4A8D-9C2B-7EBD7FA6BAD9}" sibTransId="{076F88C4-B5DE-4F49-8FC7-C6470B13DCD1}"/>
    <dgm:cxn modelId="{C266C6C4-B8D8-4E2F-936C-384B20306F6A}" type="presOf" srcId="{82A6A471-BF1B-440E-99E4-254D8AA8CC0C}" destId="{03F21BBA-BC4F-477D-B8D1-2E92F2C530D0}" srcOrd="1" destOrd="0" presId="urn:microsoft.com/office/officeart/2005/8/layout/hierarchy2"/>
    <dgm:cxn modelId="{B88415CA-8C74-40D4-ACCF-5B4A56053B0F}" type="presOf" srcId="{121017A4-9EA4-417D-A6D1-A6BBFCB57492}" destId="{62E7DA8F-76A5-4343-911C-EA36358934C1}" srcOrd="0" destOrd="0" presId="urn:microsoft.com/office/officeart/2005/8/layout/hierarchy2"/>
    <dgm:cxn modelId="{686B526F-E528-4C34-A1C9-096FCBF79D4F}" type="presParOf" srcId="{BE4F6C3C-467A-437F-AA40-81B7A2BE3558}" destId="{67B74122-E49D-4F7B-840B-CFFB97A68882}" srcOrd="0" destOrd="0" presId="urn:microsoft.com/office/officeart/2005/8/layout/hierarchy2"/>
    <dgm:cxn modelId="{39AE1F1A-A7A9-465F-AA5C-65FDBE355523}" type="presParOf" srcId="{67B74122-E49D-4F7B-840B-CFFB97A68882}" destId="{27F3FC2C-1BD3-43B4-9265-1564EF2DFBCC}" srcOrd="0" destOrd="0" presId="urn:microsoft.com/office/officeart/2005/8/layout/hierarchy2"/>
    <dgm:cxn modelId="{C59AFD84-6E58-4BEC-B2D5-8A669CE9E5D3}" type="presParOf" srcId="{67B74122-E49D-4F7B-840B-CFFB97A68882}" destId="{B341EEAD-F072-4EEF-9F77-D580E869BE65}" srcOrd="1" destOrd="0" presId="urn:microsoft.com/office/officeart/2005/8/layout/hierarchy2"/>
    <dgm:cxn modelId="{9C85FB81-495E-4BBF-91DC-60BF01B48726}" type="presParOf" srcId="{B341EEAD-F072-4EEF-9F77-D580E869BE65}" destId="{C53FC66E-17A4-4C45-8886-35FF55052D54}" srcOrd="0" destOrd="0" presId="urn:microsoft.com/office/officeart/2005/8/layout/hierarchy2"/>
    <dgm:cxn modelId="{C70DEC2F-0C76-47F8-883E-850AF8D38932}" type="presParOf" srcId="{C53FC66E-17A4-4C45-8886-35FF55052D54}" destId="{346B948B-169B-453C-BE55-1046972017E0}" srcOrd="0" destOrd="0" presId="urn:microsoft.com/office/officeart/2005/8/layout/hierarchy2"/>
    <dgm:cxn modelId="{F49D7C67-2E3E-445F-BBF2-E80AA8B49281}" type="presParOf" srcId="{B341EEAD-F072-4EEF-9F77-D580E869BE65}" destId="{611574C1-790E-4316-8890-7CF50C9178A4}" srcOrd="1" destOrd="0" presId="urn:microsoft.com/office/officeart/2005/8/layout/hierarchy2"/>
    <dgm:cxn modelId="{B5515E9D-86E0-46B8-88EB-09C73303ED7F}" type="presParOf" srcId="{611574C1-790E-4316-8890-7CF50C9178A4}" destId="{65F54671-1F23-42F2-8E7A-6A6B92877BA3}" srcOrd="0" destOrd="0" presId="urn:microsoft.com/office/officeart/2005/8/layout/hierarchy2"/>
    <dgm:cxn modelId="{AD82B634-A221-4B00-BC3E-11EA03942225}" type="presParOf" srcId="{611574C1-790E-4316-8890-7CF50C9178A4}" destId="{70507E55-E570-436E-A3DB-B8104C91B81E}" srcOrd="1" destOrd="0" presId="urn:microsoft.com/office/officeart/2005/8/layout/hierarchy2"/>
    <dgm:cxn modelId="{29A70E02-0759-4A37-93FE-3304B75041D7}" type="presParOf" srcId="{B341EEAD-F072-4EEF-9F77-D580E869BE65}" destId="{4E6E559F-90AF-4142-9B50-1176F7DF7939}" srcOrd="2" destOrd="0" presId="urn:microsoft.com/office/officeart/2005/8/layout/hierarchy2"/>
    <dgm:cxn modelId="{0C1C045E-17E8-4020-A8C7-CD899AC1E03C}" type="presParOf" srcId="{4E6E559F-90AF-4142-9B50-1176F7DF7939}" destId="{F8DC6490-7138-4B00-9F05-E43DAB200572}" srcOrd="0" destOrd="0" presId="urn:microsoft.com/office/officeart/2005/8/layout/hierarchy2"/>
    <dgm:cxn modelId="{F064654D-AEB1-42E9-AD5A-46756253F1F9}" type="presParOf" srcId="{B341EEAD-F072-4EEF-9F77-D580E869BE65}" destId="{C1506A10-E677-4185-AD9E-6FD2A32456A7}" srcOrd="3" destOrd="0" presId="urn:microsoft.com/office/officeart/2005/8/layout/hierarchy2"/>
    <dgm:cxn modelId="{031BFD5C-F586-4E76-9BE2-225970AAF2F6}" type="presParOf" srcId="{C1506A10-E677-4185-AD9E-6FD2A32456A7}" destId="{62E7DA8F-76A5-4343-911C-EA36358934C1}" srcOrd="0" destOrd="0" presId="urn:microsoft.com/office/officeart/2005/8/layout/hierarchy2"/>
    <dgm:cxn modelId="{5DF4F0FC-B647-4514-AFCC-82C02591BCA4}" type="presParOf" srcId="{C1506A10-E677-4185-AD9E-6FD2A32456A7}" destId="{FED94F47-508A-4E13-BBAB-9832E8AF80FC}" srcOrd="1" destOrd="0" presId="urn:microsoft.com/office/officeart/2005/8/layout/hierarchy2"/>
    <dgm:cxn modelId="{53135E58-1085-40F8-834E-63AB2BF692E5}" type="presParOf" srcId="{B341EEAD-F072-4EEF-9F77-D580E869BE65}" destId="{BACBB1EB-E289-4E38-B730-CB1379695370}" srcOrd="4" destOrd="0" presId="urn:microsoft.com/office/officeart/2005/8/layout/hierarchy2"/>
    <dgm:cxn modelId="{F7DC451B-43B3-4AD4-8EB4-303E82BBE183}" type="presParOf" srcId="{BACBB1EB-E289-4E38-B730-CB1379695370}" destId="{03F21BBA-BC4F-477D-B8D1-2E92F2C530D0}" srcOrd="0" destOrd="0" presId="urn:microsoft.com/office/officeart/2005/8/layout/hierarchy2"/>
    <dgm:cxn modelId="{0319CCCC-FE57-4AB5-B79D-D7D76DEC054B}" type="presParOf" srcId="{B341EEAD-F072-4EEF-9F77-D580E869BE65}" destId="{1CCB01F8-EA16-4685-A4B0-DC5EFCE8B563}" srcOrd="5" destOrd="0" presId="urn:microsoft.com/office/officeart/2005/8/layout/hierarchy2"/>
    <dgm:cxn modelId="{5CB466DD-EDE0-4BFD-AF15-DE0323BFEFAD}" type="presParOf" srcId="{1CCB01F8-EA16-4685-A4B0-DC5EFCE8B563}" destId="{44F33E40-5A8A-488E-88D8-248DF02EB2E4}" srcOrd="0" destOrd="0" presId="urn:microsoft.com/office/officeart/2005/8/layout/hierarchy2"/>
    <dgm:cxn modelId="{06B59FE5-7B02-40C2-B641-CDDA99F760F8}" type="presParOf" srcId="{1CCB01F8-EA16-4685-A4B0-DC5EFCE8B563}" destId="{4447F581-4423-472D-B154-C55B6BB173DD}" srcOrd="1" destOrd="0" presId="urn:microsoft.com/office/officeart/2005/8/layout/hierarchy2"/>
    <dgm:cxn modelId="{4B2FD9AA-D1A1-4DA9-90EE-08DB0EDF0A1B}" type="presParOf" srcId="{B341EEAD-F072-4EEF-9F77-D580E869BE65}" destId="{C33635EE-87C8-4B3D-AB96-8725B91C0E23}" srcOrd="6" destOrd="0" presId="urn:microsoft.com/office/officeart/2005/8/layout/hierarchy2"/>
    <dgm:cxn modelId="{75642391-A15D-45AD-98CD-1D88D69C672C}" type="presParOf" srcId="{C33635EE-87C8-4B3D-AB96-8725B91C0E23}" destId="{94AB7BA5-D1FE-463D-A9F7-96A74D5F8212}" srcOrd="0" destOrd="0" presId="urn:microsoft.com/office/officeart/2005/8/layout/hierarchy2"/>
    <dgm:cxn modelId="{53DB3628-BB3B-48AA-80E0-31077F999B78}" type="presParOf" srcId="{B341EEAD-F072-4EEF-9F77-D580E869BE65}" destId="{0ADA13AA-42E4-4ABB-B248-C4EA7F1B5567}" srcOrd="7" destOrd="0" presId="urn:microsoft.com/office/officeart/2005/8/layout/hierarchy2"/>
    <dgm:cxn modelId="{DB0EC61D-883C-47EA-823D-23D1D67B14FF}" type="presParOf" srcId="{0ADA13AA-42E4-4ABB-B248-C4EA7F1B5567}" destId="{04F133F1-6D7C-4F34-9E7D-122399755BCB}" srcOrd="0" destOrd="0" presId="urn:microsoft.com/office/officeart/2005/8/layout/hierarchy2"/>
    <dgm:cxn modelId="{E522C51E-C546-4F84-AA5E-BF51E980BC18}" type="presParOf" srcId="{0ADA13AA-42E4-4ABB-B248-C4EA7F1B5567}" destId="{D9F38615-EFE6-48F1-B2FF-15B8CA35587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FAFC41-18BE-4C7F-9E7B-76A7B5EF56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9F0341-E530-4C81-812E-0D83E24B8FCE}">
      <dgm:prSet phldrT="[Text]" custT="1"/>
      <dgm:spPr>
        <a:solidFill>
          <a:schemeClr val="accent3">
            <a:lumMod val="50000"/>
          </a:schemeClr>
        </a:solidFill>
      </dgm:spPr>
      <dgm:t>
        <a:bodyPr/>
        <a:lstStyle/>
        <a:p>
          <a:r>
            <a:rPr lang="en-US" sz="1000" b="1" dirty="0"/>
            <a:t>Revenue Source</a:t>
          </a:r>
        </a:p>
        <a:p>
          <a:r>
            <a:rPr lang="en-US" sz="1000" b="1" dirty="0"/>
            <a:t>61,377 Total Trips</a:t>
          </a:r>
        </a:p>
      </dgm:t>
    </dgm:pt>
    <dgm:pt modelId="{1A74F12A-E758-4BAE-B52B-401FD45EA9F3}" type="parTrans" cxnId="{42E7A87A-B0D2-4D06-AD9E-2AEB464DAFE8}">
      <dgm:prSet/>
      <dgm:spPr/>
      <dgm:t>
        <a:bodyPr/>
        <a:lstStyle/>
        <a:p>
          <a:endParaRPr lang="en-US"/>
        </a:p>
      </dgm:t>
    </dgm:pt>
    <dgm:pt modelId="{8F1385AE-C47F-4FAB-A9DF-323C77418D19}" type="sibTrans" cxnId="{42E7A87A-B0D2-4D06-AD9E-2AEB464DAFE8}">
      <dgm:prSet/>
      <dgm:spPr/>
      <dgm:t>
        <a:bodyPr/>
        <a:lstStyle/>
        <a:p>
          <a:endParaRPr lang="en-US"/>
        </a:p>
      </dgm:t>
    </dgm:pt>
    <dgm:pt modelId="{121017A4-9EA4-417D-A6D1-A6BBFCB57492}">
      <dgm:prSet phldrT="[Text]" custT="1"/>
      <dgm:spPr>
        <a:solidFill>
          <a:schemeClr val="accent3">
            <a:lumMod val="75000"/>
          </a:schemeClr>
        </a:solidFill>
      </dgm:spPr>
      <dgm:t>
        <a:bodyPr/>
        <a:lstStyle/>
        <a:p>
          <a:r>
            <a:rPr lang="en-US" sz="1000" b="1" dirty="0"/>
            <a:t>CTD</a:t>
          </a:r>
        </a:p>
        <a:p>
          <a:r>
            <a:rPr lang="en-US" sz="1000" b="1" dirty="0"/>
            <a:t>13,834 Trips</a:t>
          </a:r>
        </a:p>
      </dgm:t>
    </dgm:pt>
    <dgm:pt modelId="{2F7B00F0-5028-4E4F-B991-9C71BBAF92FB}" type="parTrans" cxnId="{96D4F37D-F450-4545-BF95-74058BF35167}">
      <dgm:prSet/>
      <dgm:spPr>
        <a:ln>
          <a:solidFill>
            <a:schemeClr val="accent3">
              <a:lumMod val="50000"/>
            </a:schemeClr>
          </a:solidFill>
        </a:ln>
      </dgm:spPr>
      <dgm:t>
        <a:bodyPr/>
        <a:lstStyle/>
        <a:p>
          <a:endParaRPr lang="en-US"/>
        </a:p>
      </dgm:t>
    </dgm:pt>
    <dgm:pt modelId="{B36B6DB3-01BF-4FA6-A934-AF838BD68E0B}" type="sibTrans" cxnId="{96D4F37D-F450-4545-BF95-74058BF35167}">
      <dgm:prSet/>
      <dgm:spPr/>
      <dgm:t>
        <a:bodyPr/>
        <a:lstStyle/>
        <a:p>
          <a:endParaRPr lang="en-US"/>
        </a:p>
      </dgm:t>
    </dgm:pt>
    <dgm:pt modelId="{EBE13645-5877-49AF-8776-EC4A4D130DDD}">
      <dgm:prSet phldrT="[Text]" custT="1"/>
      <dgm:spPr>
        <a:solidFill>
          <a:srgbClr val="0D8295">
            <a:alpha val="50196"/>
          </a:srgbClr>
        </a:solidFill>
      </dgm:spPr>
      <dgm:t>
        <a:bodyPr/>
        <a:lstStyle/>
        <a:p>
          <a:r>
            <a:rPr lang="en-US" sz="1000" b="1" dirty="0"/>
            <a:t>APD</a:t>
          </a:r>
        </a:p>
        <a:p>
          <a:r>
            <a:rPr lang="en-US" sz="1000" b="1" dirty="0"/>
            <a:t>12,480 Trips</a:t>
          </a:r>
        </a:p>
      </dgm:t>
    </dgm:pt>
    <dgm:pt modelId="{82A6A471-BF1B-440E-99E4-254D8AA8CC0C}" type="parTrans" cxnId="{95691E3F-469F-427F-9912-18D94067671E}">
      <dgm:prSet/>
      <dgm:spPr>
        <a:ln>
          <a:solidFill>
            <a:schemeClr val="accent3">
              <a:lumMod val="50000"/>
            </a:schemeClr>
          </a:solidFill>
        </a:ln>
      </dgm:spPr>
      <dgm:t>
        <a:bodyPr/>
        <a:lstStyle/>
        <a:p>
          <a:endParaRPr lang="en-US"/>
        </a:p>
      </dgm:t>
    </dgm:pt>
    <dgm:pt modelId="{8CCF687B-186F-43AA-815C-038FD7D4B6A2}" type="sibTrans" cxnId="{95691E3F-469F-427F-9912-18D94067671E}">
      <dgm:prSet/>
      <dgm:spPr/>
      <dgm:t>
        <a:bodyPr/>
        <a:lstStyle/>
        <a:p>
          <a:endParaRPr lang="en-US"/>
        </a:p>
      </dgm:t>
    </dgm:pt>
    <dgm:pt modelId="{2536A160-BF45-4575-B9E1-333CFB898E9D}">
      <dgm:prSet phldrT="[Text]" custT="1"/>
      <dgm:spPr>
        <a:solidFill>
          <a:srgbClr val="0D8295">
            <a:alpha val="50196"/>
          </a:srgbClr>
        </a:solidFill>
      </dgm:spPr>
      <dgm:t>
        <a:bodyPr/>
        <a:lstStyle/>
        <a:p>
          <a:r>
            <a:rPr lang="en-US" sz="1000" b="1" dirty="0"/>
            <a:t>Other</a:t>
          </a:r>
        </a:p>
        <a:p>
          <a:r>
            <a:rPr lang="en-US" sz="1000" b="1" dirty="0"/>
            <a:t>35,063 Trips</a:t>
          </a:r>
        </a:p>
      </dgm:t>
    </dgm:pt>
    <dgm:pt modelId="{434777A8-F81C-4EBE-9C20-1E41B79FF151}" type="parTrans" cxnId="{D20D6401-B294-41AE-B8BB-B997008CF711}">
      <dgm:prSet/>
      <dgm:spPr>
        <a:ln>
          <a:solidFill>
            <a:schemeClr val="accent3">
              <a:lumMod val="50000"/>
            </a:schemeClr>
          </a:solidFill>
        </a:ln>
      </dgm:spPr>
      <dgm:t>
        <a:bodyPr/>
        <a:lstStyle/>
        <a:p>
          <a:endParaRPr lang="en-US"/>
        </a:p>
      </dgm:t>
    </dgm:pt>
    <dgm:pt modelId="{57B41378-2E5F-45D1-8E0A-844C5B3AA4A7}" type="sibTrans" cxnId="{D20D6401-B294-41AE-B8BB-B997008CF711}">
      <dgm:prSet/>
      <dgm:spPr/>
      <dgm:t>
        <a:bodyPr/>
        <a:lstStyle/>
        <a:p>
          <a:endParaRPr lang="en-US"/>
        </a:p>
      </dgm:t>
    </dgm:pt>
    <dgm:pt modelId="{BE4F6C3C-467A-437F-AA40-81B7A2BE3558}" type="pres">
      <dgm:prSet presAssocID="{C5FAFC41-18BE-4C7F-9E7B-76A7B5EF5630}" presName="diagram" presStyleCnt="0">
        <dgm:presLayoutVars>
          <dgm:chPref val="1"/>
          <dgm:dir/>
          <dgm:animOne val="branch"/>
          <dgm:animLvl val="lvl"/>
          <dgm:resizeHandles val="exact"/>
        </dgm:presLayoutVars>
      </dgm:prSet>
      <dgm:spPr/>
    </dgm:pt>
    <dgm:pt modelId="{67B74122-E49D-4F7B-840B-CFFB97A68882}" type="pres">
      <dgm:prSet presAssocID="{D79F0341-E530-4C81-812E-0D83E24B8FCE}" presName="root1" presStyleCnt="0"/>
      <dgm:spPr/>
    </dgm:pt>
    <dgm:pt modelId="{27F3FC2C-1BD3-43B4-9265-1564EF2DFBCC}" type="pres">
      <dgm:prSet presAssocID="{D79F0341-E530-4C81-812E-0D83E24B8FCE}" presName="LevelOneTextNode" presStyleLbl="node0" presStyleIdx="0" presStyleCnt="1" custScaleX="84255" custScaleY="84889" custLinFactNeighborX="-19607">
        <dgm:presLayoutVars>
          <dgm:chPref val="3"/>
        </dgm:presLayoutVars>
      </dgm:prSet>
      <dgm:spPr/>
    </dgm:pt>
    <dgm:pt modelId="{B341EEAD-F072-4EEF-9F77-D580E869BE65}" type="pres">
      <dgm:prSet presAssocID="{D79F0341-E530-4C81-812E-0D83E24B8FCE}" presName="level2hierChild" presStyleCnt="0"/>
      <dgm:spPr/>
    </dgm:pt>
    <dgm:pt modelId="{4E6E559F-90AF-4142-9B50-1176F7DF7939}" type="pres">
      <dgm:prSet presAssocID="{2F7B00F0-5028-4E4F-B991-9C71BBAF92FB}" presName="conn2-1" presStyleLbl="parChTrans1D2" presStyleIdx="0" presStyleCnt="3"/>
      <dgm:spPr/>
    </dgm:pt>
    <dgm:pt modelId="{F8DC6490-7138-4B00-9F05-E43DAB200572}" type="pres">
      <dgm:prSet presAssocID="{2F7B00F0-5028-4E4F-B991-9C71BBAF92FB}" presName="connTx" presStyleLbl="parChTrans1D2" presStyleIdx="0" presStyleCnt="3"/>
      <dgm:spPr/>
    </dgm:pt>
    <dgm:pt modelId="{C1506A10-E677-4185-AD9E-6FD2A32456A7}" type="pres">
      <dgm:prSet presAssocID="{121017A4-9EA4-417D-A6D1-A6BBFCB57492}" presName="root2" presStyleCnt="0"/>
      <dgm:spPr/>
    </dgm:pt>
    <dgm:pt modelId="{62E7DA8F-76A5-4343-911C-EA36358934C1}" type="pres">
      <dgm:prSet presAssocID="{121017A4-9EA4-417D-A6D1-A6BBFCB57492}" presName="LevelTwoTextNode" presStyleLbl="node2" presStyleIdx="0" presStyleCnt="3" custScaleX="84255" custScaleY="84889">
        <dgm:presLayoutVars>
          <dgm:chPref val="3"/>
        </dgm:presLayoutVars>
      </dgm:prSet>
      <dgm:spPr/>
    </dgm:pt>
    <dgm:pt modelId="{FED94F47-508A-4E13-BBAB-9832E8AF80FC}" type="pres">
      <dgm:prSet presAssocID="{121017A4-9EA4-417D-A6D1-A6BBFCB57492}" presName="level3hierChild" presStyleCnt="0"/>
      <dgm:spPr/>
    </dgm:pt>
    <dgm:pt modelId="{BACBB1EB-E289-4E38-B730-CB1379695370}" type="pres">
      <dgm:prSet presAssocID="{82A6A471-BF1B-440E-99E4-254D8AA8CC0C}" presName="conn2-1" presStyleLbl="parChTrans1D2" presStyleIdx="1" presStyleCnt="3"/>
      <dgm:spPr/>
    </dgm:pt>
    <dgm:pt modelId="{03F21BBA-BC4F-477D-B8D1-2E92F2C530D0}" type="pres">
      <dgm:prSet presAssocID="{82A6A471-BF1B-440E-99E4-254D8AA8CC0C}" presName="connTx" presStyleLbl="parChTrans1D2" presStyleIdx="1" presStyleCnt="3"/>
      <dgm:spPr/>
    </dgm:pt>
    <dgm:pt modelId="{1CCB01F8-EA16-4685-A4B0-DC5EFCE8B563}" type="pres">
      <dgm:prSet presAssocID="{EBE13645-5877-49AF-8776-EC4A4D130DDD}" presName="root2" presStyleCnt="0"/>
      <dgm:spPr/>
    </dgm:pt>
    <dgm:pt modelId="{44F33E40-5A8A-488E-88D8-248DF02EB2E4}" type="pres">
      <dgm:prSet presAssocID="{EBE13645-5877-49AF-8776-EC4A4D130DDD}" presName="LevelTwoTextNode" presStyleLbl="node2" presStyleIdx="1" presStyleCnt="3" custScaleX="84255">
        <dgm:presLayoutVars>
          <dgm:chPref val="3"/>
        </dgm:presLayoutVars>
      </dgm:prSet>
      <dgm:spPr/>
    </dgm:pt>
    <dgm:pt modelId="{4447F581-4423-472D-B154-C55B6BB173DD}" type="pres">
      <dgm:prSet presAssocID="{EBE13645-5877-49AF-8776-EC4A4D130DDD}" presName="level3hierChild" presStyleCnt="0"/>
      <dgm:spPr/>
    </dgm:pt>
    <dgm:pt modelId="{C33635EE-87C8-4B3D-AB96-8725B91C0E23}" type="pres">
      <dgm:prSet presAssocID="{434777A8-F81C-4EBE-9C20-1E41B79FF151}" presName="conn2-1" presStyleLbl="parChTrans1D2" presStyleIdx="2" presStyleCnt="3"/>
      <dgm:spPr/>
    </dgm:pt>
    <dgm:pt modelId="{94AB7BA5-D1FE-463D-A9F7-96A74D5F8212}" type="pres">
      <dgm:prSet presAssocID="{434777A8-F81C-4EBE-9C20-1E41B79FF151}" presName="connTx" presStyleLbl="parChTrans1D2" presStyleIdx="2" presStyleCnt="3"/>
      <dgm:spPr/>
    </dgm:pt>
    <dgm:pt modelId="{0ADA13AA-42E4-4ABB-B248-C4EA7F1B5567}" type="pres">
      <dgm:prSet presAssocID="{2536A160-BF45-4575-B9E1-333CFB898E9D}" presName="root2" presStyleCnt="0"/>
      <dgm:spPr/>
    </dgm:pt>
    <dgm:pt modelId="{04F133F1-6D7C-4F34-9E7D-122399755BCB}" type="pres">
      <dgm:prSet presAssocID="{2536A160-BF45-4575-B9E1-333CFB898E9D}" presName="LevelTwoTextNode" presStyleLbl="node2" presStyleIdx="2" presStyleCnt="3" custScaleX="84255">
        <dgm:presLayoutVars>
          <dgm:chPref val="3"/>
        </dgm:presLayoutVars>
      </dgm:prSet>
      <dgm:spPr/>
    </dgm:pt>
    <dgm:pt modelId="{D9F38615-EFE6-48F1-B2FF-15B8CA355871}" type="pres">
      <dgm:prSet presAssocID="{2536A160-BF45-4575-B9E1-333CFB898E9D}" presName="level3hierChild" presStyleCnt="0"/>
      <dgm:spPr/>
    </dgm:pt>
  </dgm:ptLst>
  <dgm:cxnLst>
    <dgm:cxn modelId="{D20D6401-B294-41AE-B8BB-B997008CF711}" srcId="{D79F0341-E530-4C81-812E-0D83E24B8FCE}" destId="{2536A160-BF45-4575-B9E1-333CFB898E9D}" srcOrd="2" destOrd="0" parTransId="{434777A8-F81C-4EBE-9C20-1E41B79FF151}" sibTransId="{57B41378-2E5F-45D1-8E0A-844C5B3AA4A7}"/>
    <dgm:cxn modelId="{45F4CC15-4908-450D-A418-32FFC7B9BFCB}" type="presOf" srcId="{EBE13645-5877-49AF-8776-EC4A4D130DDD}" destId="{44F33E40-5A8A-488E-88D8-248DF02EB2E4}" srcOrd="0" destOrd="0" presId="urn:microsoft.com/office/officeart/2005/8/layout/hierarchy2"/>
    <dgm:cxn modelId="{B2F67F1A-3B1B-4122-B22C-C1A1C69CDFF7}" type="presOf" srcId="{D79F0341-E530-4C81-812E-0D83E24B8FCE}" destId="{27F3FC2C-1BD3-43B4-9265-1564EF2DFBCC}" srcOrd="0" destOrd="0" presId="urn:microsoft.com/office/officeart/2005/8/layout/hierarchy2"/>
    <dgm:cxn modelId="{DAD9AD24-8505-43C7-B9DE-0BD0F2D1B811}" type="presOf" srcId="{434777A8-F81C-4EBE-9C20-1E41B79FF151}" destId="{94AB7BA5-D1FE-463D-A9F7-96A74D5F8212}" srcOrd="1" destOrd="0" presId="urn:microsoft.com/office/officeart/2005/8/layout/hierarchy2"/>
    <dgm:cxn modelId="{98057428-B427-4803-BBD0-CE8097D88677}" type="presOf" srcId="{2F7B00F0-5028-4E4F-B991-9C71BBAF92FB}" destId="{F8DC6490-7138-4B00-9F05-E43DAB200572}" srcOrd="1" destOrd="0" presId="urn:microsoft.com/office/officeart/2005/8/layout/hierarchy2"/>
    <dgm:cxn modelId="{91F57034-013D-4ECA-8631-6F6A144AE5E6}" type="presOf" srcId="{2536A160-BF45-4575-B9E1-333CFB898E9D}" destId="{04F133F1-6D7C-4F34-9E7D-122399755BCB}" srcOrd="0" destOrd="0" presId="urn:microsoft.com/office/officeart/2005/8/layout/hierarchy2"/>
    <dgm:cxn modelId="{95691E3F-469F-427F-9912-18D94067671E}" srcId="{D79F0341-E530-4C81-812E-0D83E24B8FCE}" destId="{EBE13645-5877-49AF-8776-EC4A4D130DDD}" srcOrd="1" destOrd="0" parTransId="{82A6A471-BF1B-440E-99E4-254D8AA8CC0C}" sibTransId="{8CCF687B-186F-43AA-815C-038FD7D4B6A2}"/>
    <dgm:cxn modelId="{0CB68D41-5256-4B54-B6E0-1E74431BBF2F}" type="presOf" srcId="{2F7B00F0-5028-4E4F-B991-9C71BBAF92FB}" destId="{4E6E559F-90AF-4142-9B50-1176F7DF7939}" srcOrd="0" destOrd="0" presId="urn:microsoft.com/office/officeart/2005/8/layout/hierarchy2"/>
    <dgm:cxn modelId="{42E7A87A-B0D2-4D06-AD9E-2AEB464DAFE8}" srcId="{C5FAFC41-18BE-4C7F-9E7B-76A7B5EF5630}" destId="{D79F0341-E530-4C81-812E-0D83E24B8FCE}" srcOrd="0" destOrd="0" parTransId="{1A74F12A-E758-4BAE-B52B-401FD45EA9F3}" sibTransId="{8F1385AE-C47F-4FAB-A9DF-323C77418D19}"/>
    <dgm:cxn modelId="{96D4F37D-F450-4545-BF95-74058BF35167}" srcId="{D79F0341-E530-4C81-812E-0D83E24B8FCE}" destId="{121017A4-9EA4-417D-A6D1-A6BBFCB57492}" srcOrd="0" destOrd="0" parTransId="{2F7B00F0-5028-4E4F-B991-9C71BBAF92FB}" sibTransId="{B36B6DB3-01BF-4FA6-A934-AF838BD68E0B}"/>
    <dgm:cxn modelId="{98B48C98-9533-43A3-AB90-500BC8574096}" type="presOf" srcId="{434777A8-F81C-4EBE-9C20-1E41B79FF151}" destId="{C33635EE-87C8-4B3D-AB96-8725B91C0E23}" srcOrd="0" destOrd="0" presId="urn:microsoft.com/office/officeart/2005/8/layout/hierarchy2"/>
    <dgm:cxn modelId="{568225A2-FFC4-42E6-8059-33E028754A1E}" type="presOf" srcId="{82A6A471-BF1B-440E-99E4-254D8AA8CC0C}" destId="{BACBB1EB-E289-4E38-B730-CB1379695370}" srcOrd="0" destOrd="0" presId="urn:microsoft.com/office/officeart/2005/8/layout/hierarchy2"/>
    <dgm:cxn modelId="{41B979A7-4938-41E6-99E9-B8078A6D9A93}" type="presOf" srcId="{C5FAFC41-18BE-4C7F-9E7B-76A7B5EF5630}" destId="{BE4F6C3C-467A-437F-AA40-81B7A2BE3558}" srcOrd="0" destOrd="0" presId="urn:microsoft.com/office/officeart/2005/8/layout/hierarchy2"/>
    <dgm:cxn modelId="{C266C6C4-B8D8-4E2F-936C-384B20306F6A}" type="presOf" srcId="{82A6A471-BF1B-440E-99E4-254D8AA8CC0C}" destId="{03F21BBA-BC4F-477D-B8D1-2E92F2C530D0}" srcOrd="1" destOrd="0" presId="urn:microsoft.com/office/officeart/2005/8/layout/hierarchy2"/>
    <dgm:cxn modelId="{B88415CA-8C74-40D4-ACCF-5B4A56053B0F}" type="presOf" srcId="{121017A4-9EA4-417D-A6D1-A6BBFCB57492}" destId="{62E7DA8F-76A5-4343-911C-EA36358934C1}" srcOrd="0" destOrd="0" presId="urn:microsoft.com/office/officeart/2005/8/layout/hierarchy2"/>
    <dgm:cxn modelId="{686B526F-E528-4C34-A1C9-096FCBF79D4F}" type="presParOf" srcId="{BE4F6C3C-467A-437F-AA40-81B7A2BE3558}" destId="{67B74122-E49D-4F7B-840B-CFFB97A68882}" srcOrd="0" destOrd="0" presId="urn:microsoft.com/office/officeart/2005/8/layout/hierarchy2"/>
    <dgm:cxn modelId="{39AE1F1A-A7A9-465F-AA5C-65FDBE355523}" type="presParOf" srcId="{67B74122-E49D-4F7B-840B-CFFB97A68882}" destId="{27F3FC2C-1BD3-43B4-9265-1564EF2DFBCC}" srcOrd="0" destOrd="0" presId="urn:microsoft.com/office/officeart/2005/8/layout/hierarchy2"/>
    <dgm:cxn modelId="{C59AFD84-6E58-4BEC-B2D5-8A669CE9E5D3}" type="presParOf" srcId="{67B74122-E49D-4F7B-840B-CFFB97A68882}" destId="{B341EEAD-F072-4EEF-9F77-D580E869BE65}" srcOrd="1" destOrd="0" presId="urn:microsoft.com/office/officeart/2005/8/layout/hierarchy2"/>
    <dgm:cxn modelId="{29A70E02-0759-4A37-93FE-3304B75041D7}" type="presParOf" srcId="{B341EEAD-F072-4EEF-9F77-D580E869BE65}" destId="{4E6E559F-90AF-4142-9B50-1176F7DF7939}" srcOrd="0" destOrd="0" presId="urn:microsoft.com/office/officeart/2005/8/layout/hierarchy2"/>
    <dgm:cxn modelId="{0C1C045E-17E8-4020-A8C7-CD899AC1E03C}" type="presParOf" srcId="{4E6E559F-90AF-4142-9B50-1176F7DF7939}" destId="{F8DC6490-7138-4B00-9F05-E43DAB200572}" srcOrd="0" destOrd="0" presId="urn:microsoft.com/office/officeart/2005/8/layout/hierarchy2"/>
    <dgm:cxn modelId="{F064654D-AEB1-42E9-AD5A-46756253F1F9}" type="presParOf" srcId="{B341EEAD-F072-4EEF-9F77-D580E869BE65}" destId="{C1506A10-E677-4185-AD9E-6FD2A32456A7}" srcOrd="1" destOrd="0" presId="urn:microsoft.com/office/officeart/2005/8/layout/hierarchy2"/>
    <dgm:cxn modelId="{031BFD5C-F586-4E76-9BE2-225970AAF2F6}" type="presParOf" srcId="{C1506A10-E677-4185-AD9E-6FD2A32456A7}" destId="{62E7DA8F-76A5-4343-911C-EA36358934C1}" srcOrd="0" destOrd="0" presId="urn:microsoft.com/office/officeart/2005/8/layout/hierarchy2"/>
    <dgm:cxn modelId="{5DF4F0FC-B647-4514-AFCC-82C02591BCA4}" type="presParOf" srcId="{C1506A10-E677-4185-AD9E-6FD2A32456A7}" destId="{FED94F47-508A-4E13-BBAB-9832E8AF80FC}" srcOrd="1" destOrd="0" presId="urn:microsoft.com/office/officeart/2005/8/layout/hierarchy2"/>
    <dgm:cxn modelId="{53135E58-1085-40F8-834E-63AB2BF692E5}" type="presParOf" srcId="{B341EEAD-F072-4EEF-9F77-D580E869BE65}" destId="{BACBB1EB-E289-4E38-B730-CB1379695370}" srcOrd="2" destOrd="0" presId="urn:microsoft.com/office/officeart/2005/8/layout/hierarchy2"/>
    <dgm:cxn modelId="{F7DC451B-43B3-4AD4-8EB4-303E82BBE183}" type="presParOf" srcId="{BACBB1EB-E289-4E38-B730-CB1379695370}" destId="{03F21BBA-BC4F-477D-B8D1-2E92F2C530D0}" srcOrd="0" destOrd="0" presId="urn:microsoft.com/office/officeart/2005/8/layout/hierarchy2"/>
    <dgm:cxn modelId="{0319CCCC-FE57-4AB5-B79D-D7D76DEC054B}" type="presParOf" srcId="{B341EEAD-F072-4EEF-9F77-D580E869BE65}" destId="{1CCB01F8-EA16-4685-A4B0-DC5EFCE8B563}" srcOrd="3" destOrd="0" presId="urn:microsoft.com/office/officeart/2005/8/layout/hierarchy2"/>
    <dgm:cxn modelId="{5CB466DD-EDE0-4BFD-AF15-DE0323BFEFAD}" type="presParOf" srcId="{1CCB01F8-EA16-4685-A4B0-DC5EFCE8B563}" destId="{44F33E40-5A8A-488E-88D8-248DF02EB2E4}" srcOrd="0" destOrd="0" presId="urn:microsoft.com/office/officeart/2005/8/layout/hierarchy2"/>
    <dgm:cxn modelId="{06B59FE5-7B02-40C2-B641-CDDA99F760F8}" type="presParOf" srcId="{1CCB01F8-EA16-4685-A4B0-DC5EFCE8B563}" destId="{4447F581-4423-472D-B154-C55B6BB173DD}" srcOrd="1" destOrd="0" presId="urn:microsoft.com/office/officeart/2005/8/layout/hierarchy2"/>
    <dgm:cxn modelId="{4B2FD9AA-D1A1-4DA9-90EE-08DB0EDF0A1B}" type="presParOf" srcId="{B341EEAD-F072-4EEF-9F77-D580E869BE65}" destId="{C33635EE-87C8-4B3D-AB96-8725B91C0E23}" srcOrd="4" destOrd="0" presId="urn:microsoft.com/office/officeart/2005/8/layout/hierarchy2"/>
    <dgm:cxn modelId="{75642391-A15D-45AD-98CD-1D88D69C672C}" type="presParOf" srcId="{C33635EE-87C8-4B3D-AB96-8725B91C0E23}" destId="{94AB7BA5-D1FE-463D-A9F7-96A74D5F8212}" srcOrd="0" destOrd="0" presId="urn:microsoft.com/office/officeart/2005/8/layout/hierarchy2"/>
    <dgm:cxn modelId="{53DB3628-BB3B-48AA-80E0-31077F999B78}" type="presParOf" srcId="{B341EEAD-F072-4EEF-9F77-D580E869BE65}" destId="{0ADA13AA-42E4-4ABB-B248-C4EA7F1B5567}" srcOrd="5" destOrd="0" presId="urn:microsoft.com/office/officeart/2005/8/layout/hierarchy2"/>
    <dgm:cxn modelId="{DB0EC61D-883C-47EA-823D-23D1D67B14FF}" type="presParOf" srcId="{0ADA13AA-42E4-4ABB-B248-C4EA7F1B5567}" destId="{04F133F1-6D7C-4F34-9E7D-122399755BCB}" srcOrd="0" destOrd="0" presId="urn:microsoft.com/office/officeart/2005/8/layout/hierarchy2"/>
    <dgm:cxn modelId="{E522C51E-C546-4F84-AA5E-BF51E980BC18}" type="presParOf" srcId="{0ADA13AA-42E4-4ABB-B248-C4EA7F1B5567}" destId="{D9F38615-EFE6-48F1-B2FF-15B8CA35587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FAFC41-18BE-4C7F-9E7B-76A7B5EF56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9F0341-E530-4C81-812E-0D83E24B8FCE}">
      <dgm:prSet phldrT="[Text]" custT="1"/>
      <dgm:spPr>
        <a:solidFill>
          <a:schemeClr val="accent3">
            <a:lumMod val="50000"/>
          </a:schemeClr>
        </a:solidFill>
      </dgm:spPr>
      <dgm:t>
        <a:bodyPr/>
        <a:lstStyle/>
        <a:p>
          <a:r>
            <a:rPr lang="en-US" sz="1000" b="1" dirty="0"/>
            <a:t>Revenue Source</a:t>
          </a:r>
        </a:p>
        <a:p>
          <a:r>
            <a:rPr lang="en-US" sz="1000" b="1" dirty="0"/>
            <a:t>61,377 Total Trips</a:t>
          </a:r>
        </a:p>
      </dgm:t>
    </dgm:pt>
    <dgm:pt modelId="{1A74F12A-E758-4BAE-B52B-401FD45EA9F3}" type="parTrans" cxnId="{42E7A87A-B0D2-4D06-AD9E-2AEB464DAFE8}">
      <dgm:prSet/>
      <dgm:spPr/>
      <dgm:t>
        <a:bodyPr/>
        <a:lstStyle/>
        <a:p>
          <a:endParaRPr lang="en-US"/>
        </a:p>
      </dgm:t>
    </dgm:pt>
    <dgm:pt modelId="{8F1385AE-C47F-4FAB-A9DF-323C77418D19}" type="sibTrans" cxnId="{42E7A87A-B0D2-4D06-AD9E-2AEB464DAFE8}">
      <dgm:prSet/>
      <dgm:spPr/>
      <dgm:t>
        <a:bodyPr/>
        <a:lstStyle/>
        <a:p>
          <a:endParaRPr lang="en-US"/>
        </a:p>
      </dgm:t>
    </dgm:pt>
    <dgm:pt modelId="{121017A4-9EA4-417D-A6D1-A6BBFCB57492}">
      <dgm:prSet phldrT="[Text]" custT="1"/>
      <dgm:spPr>
        <a:solidFill>
          <a:schemeClr val="accent3">
            <a:lumMod val="75000"/>
          </a:schemeClr>
        </a:solidFill>
      </dgm:spPr>
      <dgm:t>
        <a:bodyPr/>
        <a:lstStyle/>
        <a:p>
          <a:r>
            <a:rPr lang="en-US" sz="1000" b="1" dirty="0"/>
            <a:t>CTD</a:t>
          </a:r>
        </a:p>
        <a:p>
          <a:r>
            <a:rPr lang="en-US" sz="1000" b="1" dirty="0"/>
            <a:t>13,834 Trips</a:t>
          </a:r>
        </a:p>
      </dgm:t>
    </dgm:pt>
    <dgm:pt modelId="{2F7B00F0-5028-4E4F-B991-9C71BBAF92FB}" type="parTrans" cxnId="{96D4F37D-F450-4545-BF95-74058BF35167}">
      <dgm:prSet/>
      <dgm:spPr>
        <a:ln>
          <a:solidFill>
            <a:schemeClr val="accent3">
              <a:lumMod val="50000"/>
            </a:schemeClr>
          </a:solidFill>
        </a:ln>
      </dgm:spPr>
      <dgm:t>
        <a:bodyPr/>
        <a:lstStyle/>
        <a:p>
          <a:endParaRPr lang="en-US"/>
        </a:p>
      </dgm:t>
    </dgm:pt>
    <dgm:pt modelId="{B36B6DB3-01BF-4FA6-A934-AF838BD68E0B}" type="sibTrans" cxnId="{96D4F37D-F450-4545-BF95-74058BF35167}">
      <dgm:prSet/>
      <dgm:spPr/>
      <dgm:t>
        <a:bodyPr/>
        <a:lstStyle/>
        <a:p>
          <a:endParaRPr lang="en-US"/>
        </a:p>
      </dgm:t>
    </dgm:pt>
    <dgm:pt modelId="{EBE13645-5877-49AF-8776-EC4A4D130DDD}">
      <dgm:prSet phldrT="[Text]" custT="1"/>
      <dgm:spPr>
        <a:solidFill>
          <a:srgbClr val="0D8295">
            <a:alpha val="50196"/>
          </a:srgbClr>
        </a:solidFill>
      </dgm:spPr>
      <dgm:t>
        <a:bodyPr/>
        <a:lstStyle/>
        <a:p>
          <a:r>
            <a:rPr lang="en-US" sz="1000" b="1" dirty="0"/>
            <a:t>APD</a:t>
          </a:r>
        </a:p>
        <a:p>
          <a:r>
            <a:rPr lang="en-US" sz="1000" b="1" dirty="0"/>
            <a:t>12,480 Trips</a:t>
          </a:r>
        </a:p>
      </dgm:t>
    </dgm:pt>
    <dgm:pt modelId="{82A6A471-BF1B-440E-99E4-254D8AA8CC0C}" type="parTrans" cxnId="{95691E3F-469F-427F-9912-18D94067671E}">
      <dgm:prSet/>
      <dgm:spPr>
        <a:ln>
          <a:solidFill>
            <a:schemeClr val="accent3">
              <a:lumMod val="50000"/>
            </a:schemeClr>
          </a:solidFill>
        </a:ln>
      </dgm:spPr>
      <dgm:t>
        <a:bodyPr/>
        <a:lstStyle/>
        <a:p>
          <a:endParaRPr lang="en-US"/>
        </a:p>
      </dgm:t>
    </dgm:pt>
    <dgm:pt modelId="{8CCF687B-186F-43AA-815C-038FD7D4B6A2}" type="sibTrans" cxnId="{95691E3F-469F-427F-9912-18D94067671E}">
      <dgm:prSet/>
      <dgm:spPr/>
      <dgm:t>
        <a:bodyPr/>
        <a:lstStyle/>
        <a:p>
          <a:endParaRPr lang="en-US"/>
        </a:p>
      </dgm:t>
    </dgm:pt>
    <dgm:pt modelId="{2536A160-BF45-4575-B9E1-333CFB898E9D}">
      <dgm:prSet phldrT="[Text]" custT="1"/>
      <dgm:spPr>
        <a:solidFill>
          <a:srgbClr val="0D8295">
            <a:alpha val="50196"/>
          </a:srgbClr>
        </a:solidFill>
      </dgm:spPr>
      <dgm:t>
        <a:bodyPr/>
        <a:lstStyle/>
        <a:p>
          <a:r>
            <a:rPr lang="en-US" sz="1000" b="1" dirty="0"/>
            <a:t>Other</a:t>
          </a:r>
        </a:p>
        <a:p>
          <a:r>
            <a:rPr lang="en-US" sz="1000" b="1" dirty="0"/>
            <a:t>35,063 Trips</a:t>
          </a:r>
        </a:p>
      </dgm:t>
    </dgm:pt>
    <dgm:pt modelId="{434777A8-F81C-4EBE-9C20-1E41B79FF151}" type="parTrans" cxnId="{D20D6401-B294-41AE-B8BB-B997008CF711}">
      <dgm:prSet/>
      <dgm:spPr>
        <a:ln>
          <a:solidFill>
            <a:schemeClr val="accent3">
              <a:lumMod val="50000"/>
            </a:schemeClr>
          </a:solidFill>
        </a:ln>
      </dgm:spPr>
      <dgm:t>
        <a:bodyPr/>
        <a:lstStyle/>
        <a:p>
          <a:endParaRPr lang="en-US"/>
        </a:p>
      </dgm:t>
    </dgm:pt>
    <dgm:pt modelId="{57B41378-2E5F-45D1-8E0A-844C5B3AA4A7}" type="sibTrans" cxnId="{D20D6401-B294-41AE-B8BB-B997008CF711}">
      <dgm:prSet/>
      <dgm:spPr/>
      <dgm:t>
        <a:bodyPr/>
        <a:lstStyle/>
        <a:p>
          <a:endParaRPr lang="en-US"/>
        </a:p>
      </dgm:t>
    </dgm:pt>
    <dgm:pt modelId="{417D04D3-D1B2-4985-8CE2-D08C62E7CD11}">
      <dgm:prSet phldrT="[Text]" custT="1"/>
      <dgm:spPr>
        <a:solidFill>
          <a:schemeClr val="accent4">
            <a:lumMod val="75000"/>
            <a:alpha val="50196"/>
          </a:schemeClr>
        </a:solidFill>
      </dgm:spPr>
      <dgm:t>
        <a:bodyPr/>
        <a:lstStyle/>
        <a:p>
          <a:r>
            <a:rPr lang="en-US" sz="1000" b="1" dirty="0"/>
            <a:t>Medical</a:t>
          </a:r>
        </a:p>
        <a:p>
          <a:r>
            <a:rPr lang="en-US" sz="1000" b="1" dirty="0"/>
            <a:t>?</a:t>
          </a:r>
        </a:p>
      </dgm:t>
    </dgm:pt>
    <dgm:pt modelId="{0E257C0F-E762-42CC-9847-712A23329887}" type="parTrans" cxnId="{38339AD0-0CA4-4A3E-B0B6-E184BAC038E0}">
      <dgm:prSet/>
      <dgm:spPr>
        <a:ln>
          <a:solidFill>
            <a:schemeClr val="accent4">
              <a:lumMod val="50000"/>
            </a:schemeClr>
          </a:solidFill>
        </a:ln>
      </dgm:spPr>
      <dgm:t>
        <a:bodyPr/>
        <a:lstStyle/>
        <a:p>
          <a:endParaRPr lang="en-US"/>
        </a:p>
      </dgm:t>
    </dgm:pt>
    <dgm:pt modelId="{B9077109-06A6-4CA5-AFCB-699A7F8435BF}" type="sibTrans" cxnId="{38339AD0-0CA4-4A3E-B0B6-E184BAC038E0}">
      <dgm:prSet/>
      <dgm:spPr/>
      <dgm:t>
        <a:bodyPr/>
        <a:lstStyle/>
        <a:p>
          <a:endParaRPr lang="en-US"/>
        </a:p>
      </dgm:t>
    </dgm:pt>
    <dgm:pt modelId="{A434309E-8E6F-416D-A979-5298818717E7}">
      <dgm:prSet phldrT="[Text]" custT="1"/>
      <dgm:spPr>
        <a:solidFill>
          <a:schemeClr val="accent4">
            <a:lumMod val="75000"/>
          </a:schemeClr>
        </a:solidFill>
      </dgm:spPr>
      <dgm:t>
        <a:bodyPr/>
        <a:lstStyle/>
        <a:p>
          <a:r>
            <a:rPr lang="en-US" sz="1000" b="1" dirty="0"/>
            <a:t>Employment</a:t>
          </a:r>
        </a:p>
        <a:p>
          <a:r>
            <a:rPr lang="en-US" sz="1000" b="1" dirty="0"/>
            <a:t>?</a:t>
          </a:r>
        </a:p>
      </dgm:t>
    </dgm:pt>
    <dgm:pt modelId="{3BB31604-12E5-4D26-A338-77E6C0B45F0D}" type="parTrans" cxnId="{0F881081-73BC-462A-A3CB-B20DC459809F}">
      <dgm:prSet/>
      <dgm:spPr>
        <a:ln>
          <a:solidFill>
            <a:schemeClr val="accent4">
              <a:lumMod val="50000"/>
            </a:schemeClr>
          </a:solidFill>
        </a:ln>
      </dgm:spPr>
      <dgm:t>
        <a:bodyPr/>
        <a:lstStyle/>
        <a:p>
          <a:endParaRPr lang="en-US"/>
        </a:p>
      </dgm:t>
    </dgm:pt>
    <dgm:pt modelId="{6E42B613-A2B6-4652-A20A-40381C23B123}" type="sibTrans" cxnId="{0F881081-73BC-462A-A3CB-B20DC459809F}">
      <dgm:prSet/>
      <dgm:spPr/>
      <dgm:t>
        <a:bodyPr/>
        <a:lstStyle/>
        <a:p>
          <a:endParaRPr lang="en-US"/>
        </a:p>
      </dgm:t>
    </dgm:pt>
    <dgm:pt modelId="{EF845B26-0778-4886-BED1-0D413849185E}">
      <dgm:prSet phldrT="[Text]" custT="1"/>
      <dgm:spPr>
        <a:solidFill>
          <a:schemeClr val="accent4">
            <a:lumMod val="75000"/>
            <a:alpha val="50196"/>
          </a:schemeClr>
        </a:solidFill>
      </dgm:spPr>
      <dgm:t>
        <a:bodyPr/>
        <a:lstStyle/>
        <a:p>
          <a:r>
            <a:rPr lang="en-US" sz="1000" b="1" dirty="0"/>
            <a:t>Ed/Train/</a:t>
          </a:r>
          <a:r>
            <a:rPr lang="en-US" sz="1000" b="1" dirty="0" err="1"/>
            <a:t>DayCare</a:t>
          </a:r>
          <a:endParaRPr lang="en-US" sz="1000" b="1" dirty="0"/>
        </a:p>
        <a:p>
          <a:r>
            <a:rPr lang="en-US" sz="1000" b="1" dirty="0"/>
            <a:t>?</a:t>
          </a:r>
        </a:p>
      </dgm:t>
    </dgm:pt>
    <dgm:pt modelId="{40427D62-35D5-4804-B6C5-869CE3CA7A44}" type="parTrans" cxnId="{0923EE29-4ED6-41CC-92DB-000F73395FAB}">
      <dgm:prSet/>
      <dgm:spPr>
        <a:ln>
          <a:solidFill>
            <a:schemeClr val="accent4">
              <a:lumMod val="50000"/>
            </a:schemeClr>
          </a:solidFill>
        </a:ln>
      </dgm:spPr>
      <dgm:t>
        <a:bodyPr/>
        <a:lstStyle/>
        <a:p>
          <a:endParaRPr lang="en-US"/>
        </a:p>
      </dgm:t>
    </dgm:pt>
    <dgm:pt modelId="{7C2FA7AA-C49A-43FA-83EF-F1367B22F6DB}" type="sibTrans" cxnId="{0923EE29-4ED6-41CC-92DB-000F73395FAB}">
      <dgm:prSet/>
      <dgm:spPr/>
      <dgm:t>
        <a:bodyPr/>
        <a:lstStyle/>
        <a:p>
          <a:endParaRPr lang="en-US"/>
        </a:p>
      </dgm:t>
    </dgm:pt>
    <dgm:pt modelId="{F3F4D226-33EF-452F-9E34-98C498393EBF}">
      <dgm:prSet phldrT="[Text]" custT="1"/>
      <dgm:spPr>
        <a:solidFill>
          <a:schemeClr val="accent4">
            <a:lumMod val="75000"/>
            <a:alpha val="50196"/>
          </a:schemeClr>
        </a:solidFill>
      </dgm:spPr>
      <dgm:t>
        <a:bodyPr/>
        <a:lstStyle/>
        <a:p>
          <a:r>
            <a:rPr lang="en-US" sz="1000" b="1" dirty="0"/>
            <a:t>Life-Sustaining/Other</a:t>
          </a:r>
        </a:p>
        <a:p>
          <a:r>
            <a:rPr lang="en-US" sz="1000" b="1" dirty="0"/>
            <a:t>?</a:t>
          </a:r>
        </a:p>
      </dgm:t>
    </dgm:pt>
    <dgm:pt modelId="{294C7328-C1C1-480B-B5B8-116E5B53632E}" type="parTrans" cxnId="{C70DF3EC-4F84-4083-A9E2-6AE68C15BB63}">
      <dgm:prSet/>
      <dgm:spPr>
        <a:ln>
          <a:solidFill>
            <a:schemeClr val="accent4">
              <a:lumMod val="50000"/>
            </a:schemeClr>
          </a:solidFill>
        </a:ln>
      </dgm:spPr>
      <dgm:t>
        <a:bodyPr/>
        <a:lstStyle/>
        <a:p>
          <a:endParaRPr lang="en-US"/>
        </a:p>
      </dgm:t>
    </dgm:pt>
    <dgm:pt modelId="{A3E2087B-A862-4606-82CF-5C420BF64BD1}" type="sibTrans" cxnId="{C70DF3EC-4F84-4083-A9E2-6AE68C15BB63}">
      <dgm:prSet/>
      <dgm:spPr/>
      <dgm:t>
        <a:bodyPr/>
        <a:lstStyle/>
        <a:p>
          <a:endParaRPr lang="en-US"/>
        </a:p>
      </dgm:t>
    </dgm:pt>
    <dgm:pt modelId="{BE4F6C3C-467A-437F-AA40-81B7A2BE3558}" type="pres">
      <dgm:prSet presAssocID="{C5FAFC41-18BE-4C7F-9E7B-76A7B5EF5630}" presName="diagram" presStyleCnt="0">
        <dgm:presLayoutVars>
          <dgm:chPref val="1"/>
          <dgm:dir/>
          <dgm:animOne val="branch"/>
          <dgm:animLvl val="lvl"/>
          <dgm:resizeHandles val="exact"/>
        </dgm:presLayoutVars>
      </dgm:prSet>
      <dgm:spPr/>
    </dgm:pt>
    <dgm:pt modelId="{67B74122-E49D-4F7B-840B-CFFB97A68882}" type="pres">
      <dgm:prSet presAssocID="{D79F0341-E530-4C81-812E-0D83E24B8FCE}" presName="root1" presStyleCnt="0"/>
      <dgm:spPr/>
    </dgm:pt>
    <dgm:pt modelId="{27F3FC2C-1BD3-43B4-9265-1564EF2DFBCC}" type="pres">
      <dgm:prSet presAssocID="{D79F0341-E530-4C81-812E-0D83E24B8FCE}" presName="LevelOneTextNode" presStyleLbl="node0" presStyleIdx="0" presStyleCnt="1" custScaleX="87882" custScaleY="88543" custLinFactY="-41763" custLinFactNeighborX="-36859" custLinFactNeighborY="-100000">
        <dgm:presLayoutVars>
          <dgm:chPref val="3"/>
        </dgm:presLayoutVars>
      </dgm:prSet>
      <dgm:spPr/>
    </dgm:pt>
    <dgm:pt modelId="{B341EEAD-F072-4EEF-9F77-D580E869BE65}" type="pres">
      <dgm:prSet presAssocID="{D79F0341-E530-4C81-812E-0D83E24B8FCE}" presName="level2hierChild" presStyleCnt="0"/>
      <dgm:spPr/>
    </dgm:pt>
    <dgm:pt modelId="{4E6E559F-90AF-4142-9B50-1176F7DF7939}" type="pres">
      <dgm:prSet presAssocID="{2F7B00F0-5028-4E4F-B991-9C71BBAF92FB}" presName="conn2-1" presStyleLbl="parChTrans1D2" presStyleIdx="0" presStyleCnt="3"/>
      <dgm:spPr/>
    </dgm:pt>
    <dgm:pt modelId="{F8DC6490-7138-4B00-9F05-E43DAB200572}" type="pres">
      <dgm:prSet presAssocID="{2F7B00F0-5028-4E4F-B991-9C71BBAF92FB}" presName="connTx" presStyleLbl="parChTrans1D2" presStyleIdx="0" presStyleCnt="3"/>
      <dgm:spPr/>
    </dgm:pt>
    <dgm:pt modelId="{C1506A10-E677-4185-AD9E-6FD2A32456A7}" type="pres">
      <dgm:prSet presAssocID="{121017A4-9EA4-417D-A6D1-A6BBFCB57492}" presName="root2" presStyleCnt="0"/>
      <dgm:spPr/>
    </dgm:pt>
    <dgm:pt modelId="{62E7DA8F-76A5-4343-911C-EA36358934C1}" type="pres">
      <dgm:prSet presAssocID="{121017A4-9EA4-417D-A6D1-A6BBFCB57492}" presName="LevelTwoTextNode" presStyleLbl="node2" presStyleIdx="0" presStyleCnt="3" custScaleX="84255" custScaleY="84889" custLinFactY="-27783" custLinFactNeighborX="-11086" custLinFactNeighborY="-100000">
        <dgm:presLayoutVars>
          <dgm:chPref val="3"/>
        </dgm:presLayoutVars>
      </dgm:prSet>
      <dgm:spPr/>
    </dgm:pt>
    <dgm:pt modelId="{FED94F47-508A-4E13-BBAB-9832E8AF80FC}" type="pres">
      <dgm:prSet presAssocID="{121017A4-9EA4-417D-A6D1-A6BBFCB57492}" presName="level3hierChild" presStyleCnt="0"/>
      <dgm:spPr/>
    </dgm:pt>
    <dgm:pt modelId="{06C8F279-EA84-4923-AABA-311DE5CC007B}" type="pres">
      <dgm:prSet presAssocID="{0E257C0F-E762-42CC-9847-712A23329887}" presName="conn2-1" presStyleLbl="parChTrans1D3" presStyleIdx="0" presStyleCnt="4"/>
      <dgm:spPr/>
    </dgm:pt>
    <dgm:pt modelId="{465875E3-5372-49A8-BBE1-1C64EB630F01}" type="pres">
      <dgm:prSet presAssocID="{0E257C0F-E762-42CC-9847-712A23329887}" presName="connTx" presStyleLbl="parChTrans1D3" presStyleIdx="0" presStyleCnt="4"/>
      <dgm:spPr/>
    </dgm:pt>
    <dgm:pt modelId="{57C596DE-60FA-4F3B-8CA7-521D7ED6ACE2}" type="pres">
      <dgm:prSet presAssocID="{417D04D3-D1B2-4985-8CE2-D08C62E7CD11}" presName="root2" presStyleCnt="0"/>
      <dgm:spPr/>
    </dgm:pt>
    <dgm:pt modelId="{E4F0EFC6-3344-48EA-BD7F-9E6D7F66BDB3}" type="pres">
      <dgm:prSet presAssocID="{417D04D3-D1B2-4985-8CE2-D08C62E7CD11}" presName="LevelTwoTextNode" presStyleLbl="node3" presStyleIdx="0" presStyleCnt="4" custScaleX="86729" custScaleY="87381" custLinFactX="15735" custLinFactNeighborX="100000" custLinFactNeighborY="4296">
        <dgm:presLayoutVars>
          <dgm:chPref val="3"/>
        </dgm:presLayoutVars>
      </dgm:prSet>
      <dgm:spPr/>
    </dgm:pt>
    <dgm:pt modelId="{4F5085A3-EEFD-4E90-A567-67C32D0209A4}" type="pres">
      <dgm:prSet presAssocID="{417D04D3-D1B2-4985-8CE2-D08C62E7CD11}" presName="level3hierChild" presStyleCnt="0"/>
      <dgm:spPr/>
    </dgm:pt>
    <dgm:pt modelId="{2BF8AEF9-7C97-41A1-9030-54810FF1F214}" type="pres">
      <dgm:prSet presAssocID="{3BB31604-12E5-4D26-A338-77E6C0B45F0D}" presName="conn2-1" presStyleLbl="parChTrans1D3" presStyleIdx="1" presStyleCnt="4"/>
      <dgm:spPr/>
    </dgm:pt>
    <dgm:pt modelId="{50907D86-FB79-418E-A5B8-FAA774461D3A}" type="pres">
      <dgm:prSet presAssocID="{3BB31604-12E5-4D26-A338-77E6C0B45F0D}" presName="connTx" presStyleLbl="parChTrans1D3" presStyleIdx="1" presStyleCnt="4"/>
      <dgm:spPr/>
    </dgm:pt>
    <dgm:pt modelId="{EDAF27BA-8164-453C-AADE-90A47AA5A742}" type="pres">
      <dgm:prSet presAssocID="{A434309E-8E6F-416D-A979-5298818717E7}" presName="root2" presStyleCnt="0"/>
      <dgm:spPr/>
    </dgm:pt>
    <dgm:pt modelId="{6E8300AE-9D80-481D-951B-F01D29409F2B}" type="pres">
      <dgm:prSet presAssocID="{A434309E-8E6F-416D-A979-5298818717E7}" presName="LevelTwoTextNode" presStyleLbl="node3" presStyleIdx="1" presStyleCnt="4" custScaleX="85504" custScaleY="86147" custLinFactX="16194" custLinFactNeighborX="100000" custLinFactNeighborY="424">
        <dgm:presLayoutVars>
          <dgm:chPref val="3"/>
        </dgm:presLayoutVars>
      </dgm:prSet>
      <dgm:spPr/>
    </dgm:pt>
    <dgm:pt modelId="{5311C7EC-4FA3-4419-950D-3C0F8074E274}" type="pres">
      <dgm:prSet presAssocID="{A434309E-8E6F-416D-A979-5298818717E7}" presName="level3hierChild" presStyleCnt="0"/>
      <dgm:spPr/>
    </dgm:pt>
    <dgm:pt modelId="{1B95F679-79F2-4BBF-994E-7F9382D900FB}" type="pres">
      <dgm:prSet presAssocID="{40427D62-35D5-4804-B6C5-869CE3CA7A44}" presName="conn2-1" presStyleLbl="parChTrans1D3" presStyleIdx="2" presStyleCnt="4"/>
      <dgm:spPr/>
    </dgm:pt>
    <dgm:pt modelId="{BA239E00-26E9-4253-A4FD-0B2ABEC21BEA}" type="pres">
      <dgm:prSet presAssocID="{40427D62-35D5-4804-B6C5-869CE3CA7A44}" presName="connTx" presStyleLbl="parChTrans1D3" presStyleIdx="2" presStyleCnt="4"/>
      <dgm:spPr/>
    </dgm:pt>
    <dgm:pt modelId="{D3181015-7F32-4654-B40A-ABBFD1D81FB1}" type="pres">
      <dgm:prSet presAssocID="{EF845B26-0778-4886-BED1-0D413849185E}" presName="root2" presStyleCnt="0"/>
      <dgm:spPr/>
    </dgm:pt>
    <dgm:pt modelId="{07C4CD9D-9946-4184-AF6B-A485A52D17F4}" type="pres">
      <dgm:prSet presAssocID="{EF845B26-0778-4886-BED1-0D413849185E}" presName="LevelTwoTextNode" presStyleLbl="node3" presStyleIdx="2" presStyleCnt="4" custScaleX="84216" custScaleY="84849" custLinFactX="16127" custLinFactNeighborX="100000" custLinFactNeighborY="-1553">
        <dgm:presLayoutVars>
          <dgm:chPref val="3"/>
        </dgm:presLayoutVars>
      </dgm:prSet>
      <dgm:spPr/>
    </dgm:pt>
    <dgm:pt modelId="{C2B21EB1-EA0F-418A-9FAB-EA6157487589}" type="pres">
      <dgm:prSet presAssocID="{EF845B26-0778-4886-BED1-0D413849185E}" presName="level3hierChild" presStyleCnt="0"/>
      <dgm:spPr/>
    </dgm:pt>
    <dgm:pt modelId="{D5AA5FAB-F162-417A-838F-08CC1FFA3FA2}" type="pres">
      <dgm:prSet presAssocID="{294C7328-C1C1-480B-B5B8-116E5B53632E}" presName="conn2-1" presStyleLbl="parChTrans1D3" presStyleIdx="3" presStyleCnt="4"/>
      <dgm:spPr/>
    </dgm:pt>
    <dgm:pt modelId="{E1AB80B5-B43C-4249-8B5B-E408EB0F86ED}" type="pres">
      <dgm:prSet presAssocID="{294C7328-C1C1-480B-B5B8-116E5B53632E}" presName="connTx" presStyleLbl="parChTrans1D3" presStyleIdx="3" presStyleCnt="4"/>
      <dgm:spPr/>
    </dgm:pt>
    <dgm:pt modelId="{893D17D3-398C-436A-9008-18EFEF9E59DE}" type="pres">
      <dgm:prSet presAssocID="{F3F4D226-33EF-452F-9E34-98C498393EBF}" presName="root2" presStyleCnt="0"/>
      <dgm:spPr/>
    </dgm:pt>
    <dgm:pt modelId="{03AF09E7-19FF-4CC2-AC44-B191B0E6E09E}" type="pres">
      <dgm:prSet presAssocID="{F3F4D226-33EF-452F-9E34-98C498393EBF}" presName="LevelTwoTextNode" presStyleLbl="node3" presStyleIdx="3" presStyleCnt="4" custScaleX="82683" custScaleY="83305" custLinFactX="17031" custLinFactNeighborX="100000" custLinFactNeighborY="-7001">
        <dgm:presLayoutVars>
          <dgm:chPref val="3"/>
        </dgm:presLayoutVars>
      </dgm:prSet>
      <dgm:spPr/>
    </dgm:pt>
    <dgm:pt modelId="{6061BCF6-0C22-4128-A75D-8365E1CF743E}" type="pres">
      <dgm:prSet presAssocID="{F3F4D226-33EF-452F-9E34-98C498393EBF}" presName="level3hierChild" presStyleCnt="0"/>
      <dgm:spPr/>
    </dgm:pt>
    <dgm:pt modelId="{BACBB1EB-E289-4E38-B730-CB1379695370}" type="pres">
      <dgm:prSet presAssocID="{82A6A471-BF1B-440E-99E4-254D8AA8CC0C}" presName="conn2-1" presStyleLbl="parChTrans1D2" presStyleIdx="1" presStyleCnt="3"/>
      <dgm:spPr/>
    </dgm:pt>
    <dgm:pt modelId="{03F21BBA-BC4F-477D-B8D1-2E92F2C530D0}" type="pres">
      <dgm:prSet presAssocID="{82A6A471-BF1B-440E-99E4-254D8AA8CC0C}" presName="connTx" presStyleLbl="parChTrans1D2" presStyleIdx="1" presStyleCnt="3"/>
      <dgm:spPr/>
    </dgm:pt>
    <dgm:pt modelId="{1CCB01F8-EA16-4685-A4B0-DC5EFCE8B563}" type="pres">
      <dgm:prSet presAssocID="{EBE13645-5877-49AF-8776-EC4A4D130DDD}" presName="root2" presStyleCnt="0"/>
      <dgm:spPr/>
    </dgm:pt>
    <dgm:pt modelId="{44F33E40-5A8A-488E-88D8-248DF02EB2E4}" type="pres">
      <dgm:prSet presAssocID="{EBE13645-5877-49AF-8776-EC4A4D130DDD}" presName="LevelTwoTextNode" presStyleLbl="node2" presStyleIdx="1" presStyleCnt="3" custScaleX="84255" custLinFactY="-28583" custLinFactNeighborX="-11086" custLinFactNeighborY="-100000">
        <dgm:presLayoutVars>
          <dgm:chPref val="3"/>
        </dgm:presLayoutVars>
      </dgm:prSet>
      <dgm:spPr/>
    </dgm:pt>
    <dgm:pt modelId="{4447F581-4423-472D-B154-C55B6BB173DD}" type="pres">
      <dgm:prSet presAssocID="{EBE13645-5877-49AF-8776-EC4A4D130DDD}" presName="level3hierChild" presStyleCnt="0"/>
      <dgm:spPr/>
    </dgm:pt>
    <dgm:pt modelId="{C33635EE-87C8-4B3D-AB96-8725B91C0E23}" type="pres">
      <dgm:prSet presAssocID="{434777A8-F81C-4EBE-9C20-1E41B79FF151}" presName="conn2-1" presStyleLbl="parChTrans1D2" presStyleIdx="2" presStyleCnt="3"/>
      <dgm:spPr/>
    </dgm:pt>
    <dgm:pt modelId="{94AB7BA5-D1FE-463D-A9F7-96A74D5F8212}" type="pres">
      <dgm:prSet presAssocID="{434777A8-F81C-4EBE-9C20-1E41B79FF151}" presName="connTx" presStyleLbl="parChTrans1D2" presStyleIdx="2" presStyleCnt="3"/>
      <dgm:spPr/>
    </dgm:pt>
    <dgm:pt modelId="{0ADA13AA-42E4-4ABB-B248-C4EA7F1B5567}" type="pres">
      <dgm:prSet presAssocID="{2536A160-BF45-4575-B9E1-333CFB898E9D}" presName="root2" presStyleCnt="0"/>
      <dgm:spPr/>
    </dgm:pt>
    <dgm:pt modelId="{04F133F1-6D7C-4F34-9E7D-122399755BCB}" type="pres">
      <dgm:prSet presAssocID="{2536A160-BF45-4575-B9E1-333CFB898E9D}" presName="LevelTwoTextNode" presStyleLbl="node2" presStyleIdx="2" presStyleCnt="3" custScaleX="84255" custLinFactY="-28179" custLinFactNeighborX="-11086" custLinFactNeighborY="-100000">
        <dgm:presLayoutVars>
          <dgm:chPref val="3"/>
        </dgm:presLayoutVars>
      </dgm:prSet>
      <dgm:spPr/>
    </dgm:pt>
    <dgm:pt modelId="{D9F38615-EFE6-48F1-B2FF-15B8CA355871}" type="pres">
      <dgm:prSet presAssocID="{2536A160-BF45-4575-B9E1-333CFB898E9D}" presName="level3hierChild" presStyleCnt="0"/>
      <dgm:spPr/>
    </dgm:pt>
  </dgm:ptLst>
  <dgm:cxnLst>
    <dgm:cxn modelId="{D20D6401-B294-41AE-B8BB-B997008CF711}" srcId="{D79F0341-E530-4C81-812E-0D83E24B8FCE}" destId="{2536A160-BF45-4575-B9E1-333CFB898E9D}" srcOrd="2" destOrd="0" parTransId="{434777A8-F81C-4EBE-9C20-1E41B79FF151}" sibTransId="{57B41378-2E5F-45D1-8E0A-844C5B3AA4A7}"/>
    <dgm:cxn modelId="{DE7F2F0E-DEEE-4753-9803-5D7CA7DF34C8}" type="presOf" srcId="{40427D62-35D5-4804-B6C5-869CE3CA7A44}" destId="{BA239E00-26E9-4253-A4FD-0B2ABEC21BEA}" srcOrd="1" destOrd="0" presId="urn:microsoft.com/office/officeart/2005/8/layout/hierarchy2"/>
    <dgm:cxn modelId="{15A6D011-F3C4-43DB-A28F-06572D8D98FC}" type="presOf" srcId="{417D04D3-D1B2-4985-8CE2-D08C62E7CD11}" destId="{E4F0EFC6-3344-48EA-BD7F-9E6D7F66BDB3}" srcOrd="0" destOrd="0" presId="urn:microsoft.com/office/officeart/2005/8/layout/hierarchy2"/>
    <dgm:cxn modelId="{45F4CC15-4908-450D-A418-32FFC7B9BFCB}" type="presOf" srcId="{EBE13645-5877-49AF-8776-EC4A4D130DDD}" destId="{44F33E40-5A8A-488E-88D8-248DF02EB2E4}" srcOrd="0" destOrd="0" presId="urn:microsoft.com/office/officeart/2005/8/layout/hierarchy2"/>
    <dgm:cxn modelId="{6C2E9916-0A10-42DC-9F07-777F84B9F4BA}" type="presOf" srcId="{3BB31604-12E5-4D26-A338-77E6C0B45F0D}" destId="{2BF8AEF9-7C97-41A1-9030-54810FF1F214}" srcOrd="0" destOrd="0" presId="urn:microsoft.com/office/officeart/2005/8/layout/hierarchy2"/>
    <dgm:cxn modelId="{B2F67F1A-3B1B-4122-B22C-C1A1C69CDFF7}" type="presOf" srcId="{D79F0341-E530-4C81-812E-0D83E24B8FCE}" destId="{27F3FC2C-1BD3-43B4-9265-1564EF2DFBCC}" srcOrd="0" destOrd="0" presId="urn:microsoft.com/office/officeart/2005/8/layout/hierarchy2"/>
    <dgm:cxn modelId="{DAD9AD24-8505-43C7-B9DE-0BD0F2D1B811}" type="presOf" srcId="{434777A8-F81C-4EBE-9C20-1E41B79FF151}" destId="{94AB7BA5-D1FE-463D-A9F7-96A74D5F8212}" srcOrd="1" destOrd="0" presId="urn:microsoft.com/office/officeart/2005/8/layout/hierarchy2"/>
    <dgm:cxn modelId="{98057428-B427-4803-BBD0-CE8097D88677}" type="presOf" srcId="{2F7B00F0-5028-4E4F-B991-9C71BBAF92FB}" destId="{F8DC6490-7138-4B00-9F05-E43DAB200572}" srcOrd="1" destOrd="0" presId="urn:microsoft.com/office/officeart/2005/8/layout/hierarchy2"/>
    <dgm:cxn modelId="{0923EE29-4ED6-41CC-92DB-000F73395FAB}" srcId="{121017A4-9EA4-417D-A6D1-A6BBFCB57492}" destId="{EF845B26-0778-4886-BED1-0D413849185E}" srcOrd="2" destOrd="0" parTransId="{40427D62-35D5-4804-B6C5-869CE3CA7A44}" sibTransId="{7C2FA7AA-C49A-43FA-83EF-F1367B22F6DB}"/>
    <dgm:cxn modelId="{91F57034-013D-4ECA-8631-6F6A144AE5E6}" type="presOf" srcId="{2536A160-BF45-4575-B9E1-333CFB898E9D}" destId="{04F133F1-6D7C-4F34-9E7D-122399755BCB}" srcOrd="0" destOrd="0" presId="urn:microsoft.com/office/officeart/2005/8/layout/hierarchy2"/>
    <dgm:cxn modelId="{95691E3F-469F-427F-9912-18D94067671E}" srcId="{D79F0341-E530-4C81-812E-0D83E24B8FCE}" destId="{EBE13645-5877-49AF-8776-EC4A4D130DDD}" srcOrd="1" destOrd="0" parTransId="{82A6A471-BF1B-440E-99E4-254D8AA8CC0C}" sibTransId="{8CCF687B-186F-43AA-815C-038FD7D4B6A2}"/>
    <dgm:cxn modelId="{74AFCD5F-7B55-478B-AACE-FE86D951C9A2}" type="presOf" srcId="{0E257C0F-E762-42CC-9847-712A23329887}" destId="{465875E3-5372-49A8-BBE1-1C64EB630F01}" srcOrd="1" destOrd="0" presId="urn:microsoft.com/office/officeart/2005/8/layout/hierarchy2"/>
    <dgm:cxn modelId="{0CB68D41-5256-4B54-B6E0-1E74431BBF2F}" type="presOf" srcId="{2F7B00F0-5028-4E4F-B991-9C71BBAF92FB}" destId="{4E6E559F-90AF-4142-9B50-1176F7DF7939}" srcOrd="0" destOrd="0" presId="urn:microsoft.com/office/officeart/2005/8/layout/hierarchy2"/>
    <dgm:cxn modelId="{31788F62-573F-4649-818C-2A6C26A445CC}" type="presOf" srcId="{0E257C0F-E762-42CC-9847-712A23329887}" destId="{06C8F279-EA84-4923-AABA-311DE5CC007B}" srcOrd="0" destOrd="0" presId="urn:microsoft.com/office/officeart/2005/8/layout/hierarchy2"/>
    <dgm:cxn modelId="{4AE9AB4B-41B9-4792-8FF9-E301A72A8B79}" type="presOf" srcId="{F3F4D226-33EF-452F-9E34-98C498393EBF}" destId="{03AF09E7-19FF-4CC2-AC44-B191B0E6E09E}" srcOrd="0" destOrd="0" presId="urn:microsoft.com/office/officeart/2005/8/layout/hierarchy2"/>
    <dgm:cxn modelId="{60F86650-76C2-4DBF-A4F3-81F167324E55}" type="presOf" srcId="{EF845B26-0778-4886-BED1-0D413849185E}" destId="{07C4CD9D-9946-4184-AF6B-A485A52D17F4}" srcOrd="0" destOrd="0" presId="urn:microsoft.com/office/officeart/2005/8/layout/hierarchy2"/>
    <dgm:cxn modelId="{A0257479-FFC8-4664-B5CD-045E833A3717}" type="presOf" srcId="{294C7328-C1C1-480B-B5B8-116E5B53632E}" destId="{D5AA5FAB-F162-417A-838F-08CC1FFA3FA2}" srcOrd="0" destOrd="0" presId="urn:microsoft.com/office/officeart/2005/8/layout/hierarchy2"/>
    <dgm:cxn modelId="{42E7A87A-B0D2-4D06-AD9E-2AEB464DAFE8}" srcId="{C5FAFC41-18BE-4C7F-9E7B-76A7B5EF5630}" destId="{D79F0341-E530-4C81-812E-0D83E24B8FCE}" srcOrd="0" destOrd="0" parTransId="{1A74F12A-E758-4BAE-B52B-401FD45EA9F3}" sibTransId="{8F1385AE-C47F-4FAB-A9DF-323C77418D19}"/>
    <dgm:cxn modelId="{96D4F37D-F450-4545-BF95-74058BF35167}" srcId="{D79F0341-E530-4C81-812E-0D83E24B8FCE}" destId="{121017A4-9EA4-417D-A6D1-A6BBFCB57492}" srcOrd="0" destOrd="0" parTransId="{2F7B00F0-5028-4E4F-B991-9C71BBAF92FB}" sibTransId="{B36B6DB3-01BF-4FA6-A934-AF838BD68E0B}"/>
    <dgm:cxn modelId="{0F881081-73BC-462A-A3CB-B20DC459809F}" srcId="{121017A4-9EA4-417D-A6D1-A6BBFCB57492}" destId="{A434309E-8E6F-416D-A979-5298818717E7}" srcOrd="1" destOrd="0" parTransId="{3BB31604-12E5-4D26-A338-77E6C0B45F0D}" sibTransId="{6E42B613-A2B6-4652-A20A-40381C23B123}"/>
    <dgm:cxn modelId="{6F5E2184-F70E-4190-9051-35BEB7316E4A}" type="presOf" srcId="{3BB31604-12E5-4D26-A338-77E6C0B45F0D}" destId="{50907D86-FB79-418E-A5B8-FAA774461D3A}" srcOrd="1" destOrd="0" presId="urn:microsoft.com/office/officeart/2005/8/layout/hierarchy2"/>
    <dgm:cxn modelId="{98B48C98-9533-43A3-AB90-500BC8574096}" type="presOf" srcId="{434777A8-F81C-4EBE-9C20-1E41B79FF151}" destId="{C33635EE-87C8-4B3D-AB96-8725B91C0E23}" srcOrd="0" destOrd="0" presId="urn:microsoft.com/office/officeart/2005/8/layout/hierarchy2"/>
    <dgm:cxn modelId="{568225A2-FFC4-42E6-8059-33E028754A1E}" type="presOf" srcId="{82A6A471-BF1B-440E-99E4-254D8AA8CC0C}" destId="{BACBB1EB-E289-4E38-B730-CB1379695370}" srcOrd="0" destOrd="0" presId="urn:microsoft.com/office/officeart/2005/8/layout/hierarchy2"/>
    <dgm:cxn modelId="{41B979A7-4938-41E6-99E9-B8078A6D9A93}" type="presOf" srcId="{C5FAFC41-18BE-4C7F-9E7B-76A7B5EF5630}" destId="{BE4F6C3C-467A-437F-AA40-81B7A2BE3558}" srcOrd="0" destOrd="0" presId="urn:microsoft.com/office/officeart/2005/8/layout/hierarchy2"/>
    <dgm:cxn modelId="{C266C6C4-B8D8-4E2F-936C-384B20306F6A}" type="presOf" srcId="{82A6A471-BF1B-440E-99E4-254D8AA8CC0C}" destId="{03F21BBA-BC4F-477D-B8D1-2E92F2C530D0}" srcOrd="1" destOrd="0" presId="urn:microsoft.com/office/officeart/2005/8/layout/hierarchy2"/>
    <dgm:cxn modelId="{B88415CA-8C74-40D4-ACCF-5B4A56053B0F}" type="presOf" srcId="{121017A4-9EA4-417D-A6D1-A6BBFCB57492}" destId="{62E7DA8F-76A5-4343-911C-EA36358934C1}" srcOrd="0" destOrd="0" presId="urn:microsoft.com/office/officeart/2005/8/layout/hierarchy2"/>
    <dgm:cxn modelId="{38339AD0-0CA4-4A3E-B0B6-E184BAC038E0}" srcId="{121017A4-9EA4-417D-A6D1-A6BBFCB57492}" destId="{417D04D3-D1B2-4985-8CE2-D08C62E7CD11}" srcOrd="0" destOrd="0" parTransId="{0E257C0F-E762-42CC-9847-712A23329887}" sibTransId="{B9077109-06A6-4CA5-AFCB-699A7F8435BF}"/>
    <dgm:cxn modelId="{1335EAD5-0FEB-44A4-B748-D3A4A8B99EF1}" type="presOf" srcId="{40427D62-35D5-4804-B6C5-869CE3CA7A44}" destId="{1B95F679-79F2-4BBF-994E-7F9382D900FB}" srcOrd="0" destOrd="0" presId="urn:microsoft.com/office/officeart/2005/8/layout/hierarchy2"/>
    <dgm:cxn modelId="{377C18D9-1072-4B1C-A254-D0AB8FF57B0A}" type="presOf" srcId="{294C7328-C1C1-480B-B5B8-116E5B53632E}" destId="{E1AB80B5-B43C-4249-8B5B-E408EB0F86ED}" srcOrd="1" destOrd="0" presId="urn:microsoft.com/office/officeart/2005/8/layout/hierarchy2"/>
    <dgm:cxn modelId="{BBCE65E1-B2CC-4B6D-8FD5-FEA437100992}" type="presOf" srcId="{A434309E-8E6F-416D-A979-5298818717E7}" destId="{6E8300AE-9D80-481D-951B-F01D29409F2B}" srcOrd="0" destOrd="0" presId="urn:microsoft.com/office/officeart/2005/8/layout/hierarchy2"/>
    <dgm:cxn modelId="{C70DF3EC-4F84-4083-A9E2-6AE68C15BB63}" srcId="{121017A4-9EA4-417D-A6D1-A6BBFCB57492}" destId="{F3F4D226-33EF-452F-9E34-98C498393EBF}" srcOrd="3" destOrd="0" parTransId="{294C7328-C1C1-480B-B5B8-116E5B53632E}" sibTransId="{A3E2087B-A862-4606-82CF-5C420BF64BD1}"/>
    <dgm:cxn modelId="{686B526F-E528-4C34-A1C9-096FCBF79D4F}" type="presParOf" srcId="{BE4F6C3C-467A-437F-AA40-81B7A2BE3558}" destId="{67B74122-E49D-4F7B-840B-CFFB97A68882}" srcOrd="0" destOrd="0" presId="urn:microsoft.com/office/officeart/2005/8/layout/hierarchy2"/>
    <dgm:cxn modelId="{39AE1F1A-A7A9-465F-AA5C-65FDBE355523}" type="presParOf" srcId="{67B74122-E49D-4F7B-840B-CFFB97A68882}" destId="{27F3FC2C-1BD3-43B4-9265-1564EF2DFBCC}" srcOrd="0" destOrd="0" presId="urn:microsoft.com/office/officeart/2005/8/layout/hierarchy2"/>
    <dgm:cxn modelId="{C59AFD84-6E58-4BEC-B2D5-8A669CE9E5D3}" type="presParOf" srcId="{67B74122-E49D-4F7B-840B-CFFB97A68882}" destId="{B341EEAD-F072-4EEF-9F77-D580E869BE65}" srcOrd="1" destOrd="0" presId="urn:microsoft.com/office/officeart/2005/8/layout/hierarchy2"/>
    <dgm:cxn modelId="{29A70E02-0759-4A37-93FE-3304B75041D7}" type="presParOf" srcId="{B341EEAD-F072-4EEF-9F77-D580E869BE65}" destId="{4E6E559F-90AF-4142-9B50-1176F7DF7939}" srcOrd="0" destOrd="0" presId="urn:microsoft.com/office/officeart/2005/8/layout/hierarchy2"/>
    <dgm:cxn modelId="{0C1C045E-17E8-4020-A8C7-CD899AC1E03C}" type="presParOf" srcId="{4E6E559F-90AF-4142-9B50-1176F7DF7939}" destId="{F8DC6490-7138-4B00-9F05-E43DAB200572}" srcOrd="0" destOrd="0" presId="urn:microsoft.com/office/officeart/2005/8/layout/hierarchy2"/>
    <dgm:cxn modelId="{F064654D-AEB1-42E9-AD5A-46756253F1F9}" type="presParOf" srcId="{B341EEAD-F072-4EEF-9F77-D580E869BE65}" destId="{C1506A10-E677-4185-AD9E-6FD2A32456A7}" srcOrd="1" destOrd="0" presId="urn:microsoft.com/office/officeart/2005/8/layout/hierarchy2"/>
    <dgm:cxn modelId="{031BFD5C-F586-4E76-9BE2-225970AAF2F6}" type="presParOf" srcId="{C1506A10-E677-4185-AD9E-6FD2A32456A7}" destId="{62E7DA8F-76A5-4343-911C-EA36358934C1}" srcOrd="0" destOrd="0" presId="urn:microsoft.com/office/officeart/2005/8/layout/hierarchy2"/>
    <dgm:cxn modelId="{5DF4F0FC-B647-4514-AFCC-82C02591BCA4}" type="presParOf" srcId="{C1506A10-E677-4185-AD9E-6FD2A32456A7}" destId="{FED94F47-508A-4E13-BBAB-9832E8AF80FC}" srcOrd="1" destOrd="0" presId="urn:microsoft.com/office/officeart/2005/8/layout/hierarchy2"/>
    <dgm:cxn modelId="{CFE96593-1BD7-4FB7-93BF-20A002D842AC}" type="presParOf" srcId="{FED94F47-508A-4E13-BBAB-9832E8AF80FC}" destId="{06C8F279-EA84-4923-AABA-311DE5CC007B}" srcOrd="0" destOrd="0" presId="urn:microsoft.com/office/officeart/2005/8/layout/hierarchy2"/>
    <dgm:cxn modelId="{004651AB-7877-4609-8B89-51B8725E19DE}" type="presParOf" srcId="{06C8F279-EA84-4923-AABA-311DE5CC007B}" destId="{465875E3-5372-49A8-BBE1-1C64EB630F01}" srcOrd="0" destOrd="0" presId="urn:microsoft.com/office/officeart/2005/8/layout/hierarchy2"/>
    <dgm:cxn modelId="{FDC5A4E3-541D-4269-BCFF-94B2F73379F6}" type="presParOf" srcId="{FED94F47-508A-4E13-BBAB-9832E8AF80FC}" destId="{57C596DE-60FA-4F3B-8CA7-521D7ED6ACE2}" srcOrd="1" destOrd="0" presId="urn:microsoft.com/office/officeart/2005/8/layout/hierarchy2"/>
    <dgm:cxn modelId="{AE58532A-DFE8-4284-AB38-5150190DFF7F}" type="presParOf" srcId="{57C596DE-60FA-4F3B-8CA7-521D7ED6ACE2}" destId="{E4F0EFC6-3344-48EA-BD7F-9E6D7F66BDB3}" srcOrd="0" destOrd="0" presId="urn:microsoft.com/office/officeart/2005/8/layout/hierarchy2"/>
    <dgm:cxn modelId="{D338BC26-D555-494A-9299-9BD896583E1D}" type="presParOf" srcId="{57C596DE-60FA-4F3B-8CA7-521D7ED6ACE2}" destId="{4F5085A3-EEFD-4E90-A567-67C32D0209A4}" srcOrd="1" destOrd="0" presId="urn:microsoft.com/office/officeart/2005/8/layout/hierarchy2"/>
    <dgm:cxn modelId="{27CC7E5E-00BB-43E1-92DA-87064F56BC91}" type="presParOf" srcId="{FED94F47-508A-4E13-BBAB-9832E8AF80FC}" destId="{2BF8AEF9-7C97-41A1-9030-54810FF1F214}" srcOrd="2" destOrd="0" presId="urn:microsoft.com/office/officeart/2005/8/layout/hierarchy2"/>
    <dgm:cxn modelId="{1BD84B42-A6A7-478C-9CEE-87B3C5483155}" type="presParOf" srcId="{2BF8AEF9-7C97-41A1-9030-54810FF1F214}" destId="{50907D86-FB79-418E-A5B8-FAA774461D3A}" srcOrd="0" destOrd="0" presId="urn:microsoft.com/office/officeart/2005/8/layout/hierarchy2"/>
    <dgm:cxn modelId="{8E3C6C9E-E934-43A3-9E40-ED2E16FE4C43}" type="presParOf" srcId="{FED94F47-508A-4E13-BBAB-9832E8AF80FC}" destId="{EDAF27BA-8164-453C-AADE-90A47AA5A742}" srcOrd="3" destOrd="0" presId="urn:microsoft.com/office/officeart/2005/8/layout/hierarchy2"/>
    <dgm:cxn modelId="{24B1C024-CA96-41D3-86E5-35728F8A0786}" type="presParOf" srcId="{EDAF27BA-8164-453C-AADE-90A47AA5A742}" destId="{6E8300AE-9D80-481D-951B-F01D29409F2B}" srcOrd="0" destOrd="0" presId="urn:microsoft.com/office/officeart/2005/8/layout/hierarchy2"/>
    <dgm:cxn modelId="{E6D1D8AA-D713-4E79-8EA7-83CD8F48B35E}" type="presParOf" srcId="{EDAF27BA-8164-453C-AADE-90A47AA5A742}" destId="{5311C7EC-4FA3-4419-950D-3C0F8074E274}" srcOrd="1" destOrd="0" presId="urn:microsoft.com/office/officeart/2005/8/layout/hierarchy2"/>
    <dgm:cxn modelId="{06139A9B-C3F2-43E9-9826-C22BB5D7C453}" type="presParOf" srcId="{FED94F47-508A-4E13-BBAB-9832E8AF80FC}" destId="{1B95F679-79F2-4BBF-994E-7F9382D900FB}" srcOrd="4" destOrd="0" presId="urn:microsoft.com/office/officeart/2005/8/layout/hierarchy2"/>
    <dgm:cxn modelId="{34EBE2C6-A444-4BDD-BCF8-39423EDFCD00}" type="presParOf" srcId="{1B95F679-79F2-4BBF-994E-7F9382D900FB}" destId="{BA239E00-26E9-4253-A4FD-0B2ABEC21BEA}" srcOrd="0" destOrd="0" presId="urn:microsoft.com/office/officeart/2005/8/layout/hierarchy2"/>
    <dgm:cxn modelId="{FDE0EC81-547C-4D13-A216-7D751E2F884B}" type="presParOf" srcId="{FED94F47-508A-4E13-BBAB-9832E8AF80FC}" destId="{D3181015-7F32-4654-B40A-ABBFD1D81FB1}" srcOrd="5" destOrd="0" presId="urn:microsoft.com/office/officeart/2005/8/layout/hierarchy2"/>
    <dgm:cxn modelId="{5F4D1B4C-503B-485D-8137-EC395418ED4C}" type="presParOf" srcId="{D3181015-7F32-4654-B40A-ABBFD1D81FB1}" destId="{07C4CD9D-9946-4184-AF6B-A485A52D17F4}" srcOrd="0" destOrd="0" presId="urn:microsoft.com/office/officeart/2005/8/layout/hierarchy2"/>
    <dgm:cxn modelId="{B5417474-7B44-489B-9B63-6F435FA9D67D}" type="presParOf" srcId="{D3181015-7F32-4654-B40A-ABBFD1D81FB1}" destId="{C2B21EB1-EA0F-418A-9FAB-EA6157487589}" srcOrd="1" destOrd="0" presId="urn:microsoft.com/office/officeart/2005/8/layout/hierarchy2"/>
    <dgm:cxn modelId="{7B2B47ED-476A-4388-A372-483CB2716786}" type="presParOf" srcId="{FED94F47-508A-4E13-BBAB-9832E8AF80FC}" destId="{D5AA5FAB-F162-417A-838F-08CC1FFA3FA2}" srcOrd="6" destOrd="0" presId="urn:microsoft.com/office/officeart/2005/8/layout/hierarchy2"/>
    <dgm:cxn modelId="{D85D5F9F-D029-4C71-8EC4-ABC81FF83556}" type="presParOf" srcId="{D5AA5FAB-F162-417A-838F-08CC1FFA3FA2}" destId="{E1AB80B5-B43C-4249-8B5B-E408EB0F86ED}" srcOrd="0" destOrd="0" presId="urn:microsoft.com/office/officeart/2005/8/layout/hierarchy2"/>
    <dgm:cxn modelId="{5DD06A10-7EE8-4AA7-A187-F8C6F2135557}" type="presParOf" srcId="{FED94F47-508A-4E13-BBAB-9832E8AF80FC}" destId="{893D17D3-398C-436A-9008-18EFEF9E59DE}" srcOrd="7" destOrd="0" presId="urn:microsoft.com/office/officeart/2005/8/layout/hierarchy2"/>
    <dgm:cxn modelId="{FF5A1CA2-2A17-4E5A-BE04-C42B461573CD}" type="presParOf" srcId="{893D17D3-398C-436A-9008-18EFEF9E59DE}" destId="{03AF09E7-19FF-4CC2-AC44-B191B0E6E09E}" srcOrd="0" destOrd="0" presId="urn:microsoft.com/office/officeart/2005/8/layout/hierarchy2"/>
    <dgm:cxn modelId="{2DB876F5-2FCE-4DF2-AC72-089DDD39B029}" type="presParOf" srcId="{893D17D3-398C-436A-9008-18EFEF9E59DE}" destId="{6061BCF6-0C22-4128-A75D-8365E1CF743E}" srcOrd="1" destOrd="0" presId="urn:microsoft.com/office/officeart/2005/8/layout/hierarchy2"/>
    <dgm:cxn modelId="{53135E58-1085-40F8-834E-63AB2BF692E5}" type="presParOf" srcId="{B341EEAD-F072-4EEF-9F77-D580E869BE65}" destId="{BACBB1EB-E289-4E38-B730-CB1379695370}" srcOrd="2" destOrd="0" presId="urn:microsoft.com/office/officeart/2005/8/layout/hierarchy2"/>
    <dgm:cxn modelId="{F7DC451B-43B3-4AD4-8EB4-303E82BBE183}" type="presParOf" srcId="{BACBB1EB-E289-4E38-B730-CB1379695370}" destId="{03F21BBA-BC4F-477D-B8D1-2E92F2C530D0}" srcOrd="0" destOrd="0" presId="urn:microsoft.com/office/officeart/2005/8/layout/hierarchy2"/>
    <dgm:cxn modelId="{0319CCCC-FE57-4AB5-B79D-D7D76DEC054B}" type="presParOf" srcId="{B341EEAD-F072-4EEF-9F77-D580E869BE65}" destId="{1CCB01F8-EA16-4685-A4B0-DC5EFCE8B563}" srcOrd="3" destOrd="0" presId="urn:microsoft.com/office/officeart/2005/8/layout/hierarchy2"/>
    <dgm:cxn modelId="{5CB466DD-EDE0-4BFD-AF15-DE0323BFEFAD}" type="presParOf" srcId="{1CCB01F8-EA16-4685-A4B0-DC5EFCE8B563}" destId="{44F33E40-5A8A-488E-88D8-248DF02EB2E4}" srcOrd="0" destOrd="0" presId="urn:microsoft.com/office/officeart/2005/8/layout/hierarchy2"/>
    <dgm:cxn modelId="{06B59FE5-7B02-40C2-B641-CDDA99F760F8}" type="presParOf" srcId="{1CCB01F8-EA16-4685-A4B0-DC5EFCE8B563}" destId="{4447F581-4423-472D-B154-C55B6BB173DD}" srcOrd="1" destOrd="0" presId="urn:microsoft.com/office/officeart/2005/8/layout/hierarchy2"/>
    <dgm:cxn modelId="{4B2FD9AA-D1A1-4DA9-90EE-08DB0EDF0A1B}" type="presParOf" srcId="{B341EEAD-F072-4EEF-9F77-D580E869BE65}" destId="{C33635EE-87C8-4B3D-AB96-8725B91C0E23}" srcOrd="4" destOrd="0" presId="urn:microsoft.com/office/officeart/2005/8/layout/hierarchy2"/>
    <dgm:cxn modelId="{75642391-A15D-45AD-98CD-1D88D69C672C}" type="presParOf" srcId="{C33635EE-87C8-4B3D-AB96-8725B91C0E23}" destId="{94AB7BA5-D1FE-463D-A9F7-96A74D5F8212}" srcOrd="0" destOrd="0" presId="urn:microsoft.com/office/officeart/2005/8/layout/hierarchy2"/>
    <dgm:cxn modelId="{53DB3628-BB3B-48AA-80E0-31077F999B78}" type="presParOf" srcId="{B341EEAD-F072-4EEF-9F77-D580E869BE65}" destId="{0ADA13AA-42E4-4ABB-B248-C4EA7F1B5567}" srcOrd="5" destOrd="0" presId="urn:microsoft.com/office/officeart/2005/8/layout/hierarchy2"/>
    <dgm:cxn modelId="{DB0EC61D-883C-47EA-823D-23D1D67B14FF}" type="presParOf" srcId="{0ADA13AA-42E4-4ABB-B248-C4EA7F1B5567}" destId="{04F133F1-6D7C-4F34-9E7D-122399755BCB}" srcOrd="0" destOrd="0" presId="urn:microsoft.com/office/officeart/2005/8/layout/hierarchy2"/>
    <dgm:cxn modelId="{E522C51E-C546-4F84-AA5E-BF51E980BC18}" type="presParOf" srcId="{0ADA13AA-42E4-4ABB-B248-C4EA7F1B5567}" destId="{D9F38615-EFE6-48F1-B2FF-15B8CA355871}"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FAFC41-18BE-4C7F-9E7B-76A7B5EF56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9F0341-E530-4C81-812E-0D83E24B8FCE}">
      <dgm:prSet phldrT="[Text]"/>
      <dgm:spPr>
        <a:solidFill>
          <a:schemeClr val="accent3">
            <a:lumMod val="50000"/>
          </a:schemeClr>
        </a:solidFill>
      </dgm:spPr>
      <dgm:t>
        <a:bodyPr/>
        <a:lstStyle/>
        <a:p>
          <a:r>
            <a:rPr lang="en-US" b="1" dirty="0"/>
            <a:t>Trip Purpose</a:t>
          </a:r>
        </a:p>
        <a:p>
          <a:r>
            <a:rPr lang="en-US" b="1" dirty="0"/>
            <a:t>61,377 Total Trips</a:t>
          </a:r>
        </a:p>
      </dgm:t>
    </dgm:pt>
    <dgm:pt modelId="{1A74F12A-E758-4BAE-B52B-401FD45EA9F3}" type="parTrans" cxnId="{42E7A87A-B0D2-4D06-AD9E-2AEB464DAFE8}">
      <dgm:prSet/>
      <dgm:spPr/>
      <dgm:t>
        <a:bodyPr/>
        <a:lstStyle/>
        <a:p>
          <a:endParaRPr lang="en-US"/>
        </a:p>
      </dgm:t>
    </dgm:pt>
    <dgm:pt modelId="{8F1385AE-C47F-4FAB-A9DF-323C77418D19}" type="sibTrans" cxnId="{42E7A87A-B0D2-4D06-AD9E-2AEB464DAFE8}">
      <dgm:prSet/>
      <dgm:spPr/>
      <dgm:t>
        <a:bodyPr/>
        <a:lstStyle/>
        <a:p>
          <a:endParaRPr lang="en-US"/>
        </a:p>
      </dgm:t>
    </dgm:pt>
    <dgm:pt modelId="{6D371519-6CBD-4804-A3EA-3EDF29D2154F}">
      <dgm:prSet phldrT="[Text]" custT="1"/>
      <dgm:spPr>
        <a:solidFill>
          <a:srgbClr val="0D8295">
            <a:alpha val="50196"/>
          </a:srgbClr>
        </a:solidFill>
      </dgm:spPr>
      <dgm:t>
        <a:bodyPr/>
        <a:lstStyle/>
        <a:p>
          <a:r>
            <a:rPr lang="en-US" sz="1000" b="1" dirty="0"/>
            <a:t>Medical</a:t>
          </a:r>
        </a:p>
        <a:p>
          <a:r>
            <a:rPr lang="en-US" sz="1000" b="1" dirty="0"/>
            <a:t>25,005 Trips</a:t>
          </a:r>
        </a:p>
      </dgm:t>
    </dgm:pt>
    <dgm:pt modelId="{ADFC7512-ECAB-4A8D-9C2B-7EBD7FA6BAD9}" type="parTrans" cxnId="{5E3531BB-1333-49C9-93E4-51001AAE8F7F}">
      <dgm:prSet/>
      <dgm:spPr>
        <a:ln>
          <a:solidFill>
            <a:schemeClr val="accent3">
              <a:lumMod val="50000"/>
            </a:schemeClr>
          </a:solidFill>
        </a:ln>
      </dgm:spPr>
      <dgm:t>
        <a:bodyPr/>
        <a:lstStyle/>
        <a:p>
          <a:endParaRPr lang="en-US"/>
        </a:p>
      </dgm:t>
    </dgm:pt>
    <dgm:pt modelId="{076F88C4-B5DE-4F49-8FC7-C6470B13DCD1}" type="sibTrans" cxnId="{5E3531BB-1333-49C9-93E4-51001AAE8F7F}">
      <dgm:prSet/>
      <dgm:spPr/>
      <dgm:t>
        <a:bodyPr/>
        <a:lstStyle/>
        <a:p>
          <a:endParaRPr lang="en-US"/>
        </a:p>
      </dgm:t>
    </dgm:pt>
    <dgm:pt modelId="{121017A4-9EA4-417D-A6D1-A6BBFCB57492}">
      <dgm:prSet phldrT="[Text]" custT="1"/>
      <dgm:spPr>
        <a:solidFill>
          <a:schemeClr val="accent3">
            <a:lumMod val="75000"/>
          </a:schemeClr>
        </a:solidFill>
      </dgm:spPr>
      <dgm:t>
        <a:bodyPr/>
        <a:lstStyle/>
        <a:p>
          <a:r>
            <a:rPr lang="en-US" sz="1000" b="1" dirty="0"/>
            <a:t>Employment</a:t>
          </a:r>
        </a:p>
        <a:p>
          <a:r>
            <a:rPr lang="en-US" sz="1000" b="1" dirty="0"/>
            <a:t>5,312 Trips</a:t>
          </a:r>
        </a:p>
      </dgm:t>
    </dgm:pt>
    <dgm:pt modelId="{2F7B00F0-5028-4E4F-B991-9C71BBAF92FB}" type="parTrans" cxnId="{96D4F37D-F450-4545-BF95-74058BF35167}">
      <dgm:prSet/>
      <dgm:spPr>
        <a:ln>
          <a:solidFill>
            <a:schemeClr val="accent3">
              <a:lumMod val="50000"/>
            </a:schemeClr>
          </a:solidFill>
        </a:ln>
      </dgm:spPr>
      <dgm:t>
        <a:bodyPr/>
        <a:lstStyle/>
        <a:p>
          <a:endParaRPr lang="en-US"/>
        </a:p>
      </dgm:t>
    </dgm:pt>
    <dgm:pt modelId="{B36B6DB3-01BF-4FA6-A934-AF838BD68E0B}" type="sibTrans" cxnId="{96D4F37D-F450-4545-BF95-74058BF35167}">
      <dgm:prSet/>
      <dgm:spPr/>
      <dgm:t>
        <a:bodyPr/>
        <a:lstStyle/>
        <a:p>
          <a:endParaRPr lang="en-US"/>
        </a:p>
      </dgm:t>
    </dgm:pt>
    <dgm:pt modelId="{EBE13645-5877-49AF-8776-EC4A4D130DDD}">
      <dgm:prSet phldrT="[Text]" custT="1"/>
      <dgm:spPr>
        <a:solidFill>
          <a:srgbClr val="0D8295">
            <a:alpha val="50196"/>
          </a:srgbClr>
        </a:solidFill>
      </dgm:spPr>
      <dgm:t>
        <a:bodyPr/>
        <a:lstStyle/>
        <a:p>
          <a:r>
            <a:rPr lang="en-US" sz="1000" b="1" dirty="0"/>
            <a:t>Ed/Train/</a:t>
          </a:r>
          <a:r>
            <a:rPr lang="en-US" sz="1000" b="1" dirty="0" err="1"/>
            <a:t>DayCare</a:t>
          </a:r>
          <a:endParaRPr lang="en-US" sz="1000" b="1" dirty="0"/>
        </a:p>
        <a:p>
          <a:r>
            <a:rPr lang="en-US" sz="1000" b="1" dirty="0"/>
            <a:t>18,731Trips</a:t>
          </a:r>
        </a:p>
      </dgm:t>
    </dgm:pt>
    <dgm:pt modelId="{82A6A471-BF1B-440E-99E4-254D8AA8CC0C}" type="parTrans" cxnId="{95691E3F-469F-427F-9912-18D94067671E}">
      <dgm:prSet/>
      <dgm:spPr>
        <a:ln>
          <a:solidFill>
            <a:schemeClr val="accent3">
              <a:lumMod val="50000"/>
            </a:schemeClr>
          </a:solidFill>
        </a:ln>
      </dgm:spPr>
      <dgm:t>
        <a:bodyPr/>
        <a:lstStyle/>
        <a:p>
          <a:endParaRPr lang="en-US"/>
        </a:p>
      </dgm:t>
    </dgm:pt>
    <dgm:pt modelId="{8CCF687B-186F-43AA-815C-038FD7D4B6A2}" type="sibTrans" cxnId="{95691E3F-469F-427F-9912-18D94067671E}">
      <dgm:prSet/>
      <dgm:spPr/>
      <dgm:t>
        <a:bodyPr/>
        <a:lstStyle/>
        <a:p>
          <a:endParaRPr lang="en-US"/>
        </a:p>
      </dgm:t>
    </dgm:pt>
    <dgm:pt modelId="{2536A160-BF45-4575-B9E1-333CFB898E9D}">
      <dgm:prSet phldrT="[Text]"/>
      <dgm:spPr>
        <a:solidFill>
          <a:srgbClr val="0D8295">
            <a:alpha val="50196"/>
          </a:srgbClr>
        </a:solidFill>
      </dgm:spPr>
      <dgm:t>
        <a:bodyPr/>
        <a:lstStyle/>
        <a:p>
          <a:r>
            <a:rPr lang="en-US" b="1" dirty="0"/>
            <a:t>Life-Sustaining/Other</a:t>
          </a:r>
        </a:p>
        <a:p>
          <a:r>
            <a:rPr lang="en-US" b="1" dirty="0"/>
            <a:t>12,329 Trips</a:t>
          </a:r>
        </a:p>
      </dgm:t>
    </dgm:pt>
    <dgm:pt modelId="{434777A8-F81C-4EBE-9C20-1E41B79FF151}" type="parTrans" cxnId="{D20D6401-B294-41AE-B8BB-B997008CF711}">
      <dgm:prSet/>
      <dgm:spPr>
        <a:ln>
          <a:solidFill>
            <a:schemeClr val="accent3">
              <a:lumMod val="50000"/>
            </a:schemeClr>
          </a:solidFill>
        </a:ln>
      </dgm:spPr>
      <dgm:t>
        <a:bodyPr/>
        <a:lstStyle/>
        <a:p>
          <a:endParaRPr lang="en-US"/>
        </a:p>
      </dgm:t>
    </dgm:pt>
    <dgm:pt modelId="{57B41378-2E5F-45D1-8E0A-844C5B3AA4A7}" type="sibTrans" cxnId="{D20D6401-B294-41AE-B8BB-B997008CF711}">
      <dgm:prSet/>
      <dgm:spPr/>
      <dgm:t>
        <a:bodyPr/>
        <a:lstStyle/>
        <a:p>
          <a:endParaRPr lang="en-US"/>
        </a:p>
      </dgm:t>
    </dgm:pt>
    <dgm:pt modelId="{BE4F6C3C-467A-437F-AA40-81B7A2BE3558}" type="pres">
      <dgm:prSet presAssocID="{C5FAFC41-18BE-4C7F-9E7B-76A7B5EF5630}" presName="diagram" presStyleCnt="0">
        <dgm:presLayoutVars>
          <dgm:chPref val="1"/>
          <dgm:dir/>
          <dgm:animOne val="branch"/>
          <dgm:animLvl val="lvl"/>
          <dgm:resizeHandles val="exact"/>
        </dgm:presLayoutVars>
      </dgm:prSet>
      <dgm:spPr/>
    </dgm:pt>
    <dgm:pt modelId="{67B74122-E49D-4F7B-840B-CFFB97A68882}" type="pres">
      <dgm:prSet presAssocID="{D79F0341-E530-4C81-812E-0D83E24B8FCE}" presName="root1" presStyleCnt="0"/>
      <dgm:spPr/>
    </dgm:pt>
    <dgm:pt modelId="{27F3FC2C-1BD3-43B4-9265-1564EF2DFBCC}" type="pres">
      <dgm:prSet presAssocID="{D79F0341-E530-4C81-812E-0D83E24B8FCE}" presName="LevelOneTextNode" presStyleLbl="node0" presStyleIdx="0" presStyleCnt="1" custLinFactNeighborX="-11880">
        <dgm:presLayoutVars>
          <dgm:chPref val="3"/>
        </dgm:presLayoutVars>
      </dgm:prSet>
      <dgm:spPr/>
    </dgm:pt>
    <dgm:pt modelId="{B341EEAD-F072-4EEF-9F77-D580E869BE65}" type="pres">
      <dgm:prSet presAssocID="{D79F0341-E530-4C81-812E-0D83E24B8FCE}" presName="level2hierChild" presStyleCnt="0"/>
      <dgm:spPr/>
    </dgm:pt>
    <dgm:pt modelId="{C53FC66E-17A4-4C45-8886-35FF55052D54}" type="pres">
      <dgm:prSet presAssocID="{ADFC7512-ECAB-4A8D-9C2B-7EBD7FA6BAD9}" presName="conn2-1" presStyleLbl="parChTrans1D2" presStyleIdx="0" presStyleCnt="4"/>
      <dgm:spPr/>
    </dgm:pt>
    <dgm:pt modelId="{346B948B-169B-453C-BE55-1046972017E0}" type="pres">
      <dgm:prSet presAssocID="{ADFC7512-ECAB-4A8D-9C2B-7EBD7FA6BAD9}" presName="connTx" presStyleLbl="parChTrans1D2" presStyleIdx="0" presStyleCnt="4"/>
      <dgm:spPr/>
    </dgm:pt>
    <dgm:pt modelId="{611574C1-790E-4316-8890-7CF50C9178A4}" type="pres">
      <dgm:prSet presAssocID="{6D371519-6CBD-4804-A3EA-3EDF29D2154F}" presName="root2" presStyleCnt="0"/>
      <dgm:spPr/>
    </dgm:pt>
    <dgm:pt modelId="{65F54671-1F23-42F2-8E7A-6A6B92877BA3}" type="pres">
      <dgm:prSet presAssocID="{6D371519-6CBD-4804-A3EA-3EDF29D2154F}" presName="LevelTwoTextNode" presStyleLbl="node2" presStyleIdx="0" presStyleCnt="4">
        <dgm:presLayoutVars>
          <dgm:chPref val="3"/>
        </dgm:presLayoutVars>
      </dgm:prSet>
      <dgm:spPr/>
    </dgm:pt>
    <dgm:pt modelId="{70507E55-E570-436E-A3DB-B8104C91B81E}" type="pres">
      <dgm:prSet presAssocID="{6D371519-6CBD-4804-A3EA-3EDF29D2154F}" presName="level3hierChild" presStyleCnt="0"/>
      <dgm:spPr/>
    </dgm:pt>
    <dgm:pt modelId="{4E6E559F-90AF-4142-9B50-1176F7DF7939}" type="pres">
      <dgm:prSet presAssocID="{2F7B00F0-5028-4E4F-B991-9C71BBAF92FB}" presName="conn2-1" presStyleLbl="parChTrans1D2" presStyleIdx="1" presStyleCnt="4"/>
      <dgm:spPr/>
    </dgm:pt>
    <dgm:pt modelId="{F8DC6490-7138-4B00-9F05-E43DAB200572}" type="pres">
      <dgm:prSet presAssocID="{2F7B00F0-5028-4E4F-B991-9C71BBAF92FB}" presName="connTx" presStyleLbl="parChTrans1D2" presStyleIdx="1" presStyleCnt="4"/>
      <dgm:spPr/>
    </dgm:pt>
    <dgm:pt modelId="{C1506A10-E677-4185-AD9E-6FD2A32456A7}" type="pres">
      <dgm:prSet presAssocID="{121017A4-9EA4-417D-A6D1-A6BBFCB57492}" presName="root2" presStyleCnt="0"/>
      <dgm:spPr/>
    </dgm:pt>
    <dgm:pt modelId="{62E7DA8F-76A5-4343-911C-EA36358934C1}" type="pres">
      <dgm:prSet presAssocID="{121017A4-9EA4-417D-A6D1-A6BBFCB57492}" presName="LevelTwoTextNode" presStyleLbl="node2" presStyleIdx="1" presStyleCnt="4">
        <dgm:presLayoutVars>
          <dgm:chPref val="3"/>
        </dgm:presLayoutVars>
      </dgm:prSet>
      <dgm:spPr/>
    </dgm:pt>
    <dgm:pt modelId="{FED94F47-508A-4E13-BBAB-9832E8AF80FC}" type="pres">
      <dgm:prSet presAssocID="{121017A4-9EA4-417D-A6D1-A6BBFCB57492}" presName="level3hierChild" presStyleCnt="0"/>
      <dgm:spPr/>
    </dgm:pt>
    <dgm:pt modelId="{BACBB1EB-E289-4E38-B730-CB1379695370}" type="pres">
      <dgm:prSet presAssocID="{82A6A471-BF1B-440E-99E4-254D8AA8CC0C}" presName="conn2-1" presStyleLbl="parChTrans1D2" presStyleIdx="2" presStyleCnt="4"/>
      <dgm:spPr/>
    </dgm:pt>
    <dgm:pt modelId="{03F21BBA-BC4F-477D-B8D1-2E92F2C530D0}" type="pres">
      <dgm:prSet presAssocID="{82A6A471-BF1B-440E-99E4-254D8AA8CC0C}" presName="connTx" presStyleLbl="parChTrans1D2" presStyleIdx="2" presStyleCnt="4"/>
      <dgm:spPr/>
    </dgm:pt>
    <dgm:pt modelId="{1CCB01F8-EA16-4685-A4B0-DC5EFCE8B563}" type="pres">
      <dgm:prSet presAssocID="{EBE13645-5877-49AF-8776-EC4A4D130DDD}" presName="root2" presStyleCnt="0"/>
      <dgm:spPr/>
    </dgm:pt>
    <dgm:pt modelId="{44F33E40-5A8A-488E-88D8-248DF02EB2E4}" type="pres">
      <dgm:prSet presAssocID="{EBE13645-5877-49AF-8776-EC4A4D130DDD}" presName="LevelTwoTextNode" presStyleLbl="node2" presStyleIdx="2" presStyleCnt="4">
        <dgm:presLayoutVars>
          <dgm:chPref val="3"/>
        </dgm:presLayoutVars>
      </dgm:prSet>
      <dgm:spPr/>
    </dgm:pt>
    <dgm:pt modelId="{4447F581-4423-472D-B154-C55B6BB173DD}" type="pres">
      <dgm:prSet presAssocID="{EBE13645-5877-49AF-8776-EC4A4D130DDD}" presName="level3hierChild" presStyleCnt="0"/>
      <dgm:spPr/>
    </dgm:pt>
    <dgm:pt modelId="{C33635EE-87C8-4B3D-AB96-8725B91C0E23}" type="pres">
      <dgm:prSet presAssocID="{434777A8-F81C-4EBE-9C20-1E41B79FF151}" presName="conn2-1" presStyleLbl="parChTrans1D2" presStyleIdx="3" presStyleCnt="4"/>
      <dgm:spPr/>
    </dgm:pt>
    <dgm:pt modelId="{94AB7BA5-D1FE-463D-A9F7-96A74D5F8212}" type="pres">
      <dgm:prSet presAssocID="{434777A8-F81C-4EBE-9C20-1E41B79FF151}" presName="connTx" presStyleLbl="parChTrans1D2" presStyleIdx="3" presStyleCnt="4"/>
      <dgm:spPr/>
    </dgm:pt>
    <dgm:pt modelId="{0ADA13AA-42E4-4ABB-B248-C4EA7F1B5567}" type="pres">
      <dgm:prSet presAssocID="{2536A160-BF45-4575-B9E1-333CFB898E9D}" presName="root2" presStyleCnt="0"/>
      <dgm:spPr/>
    </dgm:pt>
    <dgm:pt modelId="{04F133F1-6D7C-4F34-9E7D-122399755BCB}" type="pres">
      <dgm:prSet presAssocID="{2536A160-BF45-4575-B9E1-333CFB898E9D}" presName="LevelTwoTextNode" presStyleLbl="node2" presStyleIdx="3" presStyleCnt="4">
        <dgm:presLayoutVars>
          <dgm:chPref val="3"/>
        </dgm:presLayoutVars>
      </dgm:prSet>
      <dgm:spPr/>
    </dgm:pt>
    <dgm:pt modelId="{D9F38615-EFE6-48F1-B2FF-15B8CA355871}" type="pres">
      <dgm:prSet presAssocID="{2536A160-BF45-4575-B9E1-333CFB898E9D}" presName="level3hierChild" presStyleCnt="0"/>
      <dgm:spPr/>
    </dgm:pt>
  </dgm:ptLst>
  <dgm:cxnLst>
    <dgm:cxn modelId="{D20D6401-B294-41AE-B8BB-B997008CF711}" srcId="{D79F0341-E530-4C81-812E-0D83E24B8FCE}" destId="{2536A160-BF45-4575-B9E1-333CFB898E9D}" srcOrd="3" destOrd="0" parTransId="{434777A8-F81C-4EBE-9C20-1E41B79FF151}" sibTransId="{57B41378-2E5F-45D1-8E0A-844C5B3AA4A7}"/>
    <dgm:cxn modelId="{45F4CC15-4908-450D-A418-32FFC7B9BFCB}" type="presOf" srcId="{EBE13645-5877-49AF-8776-EC4A4D130DDD}" destId="{44F33E40-5A8A-488E-88D8-248DF02EB2E4}" srcOrd="0" destOrd="0" presId="urn:microsoft.com/office/officeart/2005/8/layout/hierarchy2"/>
    <dgm:cxn modelId="{C215C117-3C90-4589-BD97-1F8E1824A30B}" type="presOf" srcId="{ADFC7512-ECAB-4A8D-9C2B-7EBD7FA6BAD9}" destId="{C53FC66E-17A4-4C45-8886-35FF55052D54}" srcOrd="0" destOrd="0" presId="urn:microsoft.com/office/officeart/2005/8/layout/hierarchy2"/>
    <dgm:cxn modelId="{B2F67F1A-3B1B-4122-B22C-C1A1C69CDFF7}" type="presOf" srcId="{D79F0341-E530-4C81-812E-0D83E24B8FCE}" destId="{27F3FC2C-1BD3-43B4-9265-1564EF2DFBCC}" srcOrd="0" destOrd="0" presId="urn:microsoft.com/office/officeart/2005/8/layout/hierarchy2"/>
    <dgm:cxn modelId="{DAD9AD24-8505-43C7-B9DE-0BD0F2D1B811}" type="presOf" srcId="{434777A8-F81C-4EBE-9C20-1E41B79FF151}" destId="{94AB7BA5-D1FE-463D-A9F7-96A74D5F8212}" srcOrd="1" destOrd="0" presId="urn:microsoft.com/office/officeart/2005/8/layout/hierarchy2"/>
    <dgm:cxn modelId="{98057428-B427-4803-BBD0-CE8097D88677}" type="presOf" srcId="{2F7B00F0-5028-4E4F-B991-9C71BBAF92FB}" destId="{F8DC6490-7138-4B00-9F05-E43DAB200572}" srcOrd="1" destOrd="0" presId="urn:microsoft.com/office/officeart/2005/8/layout/hierarchy2"/>
    <dgm:cxn modelId="{91F57034-013D-4ECA-8631-6F6A144AE5E6}" type="presOf" srcId="{2536A160-BF45-4575-B9E1-333CFB898E9D}" destId="{04F133F1-6D7C-4F34-9E7D-122399755BCB}" srcOrd="0" destOrd="0" presId="urn:microsoft.com/office/officeart/2005/8/layout/hierarchy2"/>
    <dgm:cxn modelId="{95691E3F-469F-427F-9912-18D94067671E}" srcId="{D79F0341-E530-4C81-812E-0D83E24B8FCE}" destId="{EBE13645-5877-49AF-8776-EC4A4D130DDD}" srcOrd="2" destOrd="0" parTransId="{82A6A471-BF1B-440E-99E4-254D8AA8CC0C}" sibTransId="{8CCF687B-186F-43AA-815C-038FD7D4B6A2}"/>
    <dgm:cxn modelId="{0CB68D41-5256-4B54-B6E0-1E74431BBF2F}" type="presOf" srcId="{2F7B00F0-5028-4E4F-B991-9C71BBAF92FB}" destId="{4E6E559F-90AF-4142-9B50-1176F7DF7939}" srcOrd="0" destOrd="0" presId="urn:microsoft.com/office/officeart/2005/8/layout/hierarchy2"/>
    <dgm:cxn modelId="{A6462E67-C844-4E18-9973-EB5A8A4A7F2F}" type="presOf" srcId="{ADFC7512-ECAB-4A8D-9C2B-7EBD7FA6BAD9}" destId="{346B948B-169B-453C-BE55-1046972017E0}" srcOrd="1" destOrd="0" presId="urn:microsoft.com/office/officeart/2005/8/layout/hierarchy2"/>
    <dgm:cxn modelId="{42E7A87A-B0D2-4D06-AD9E-2AEB464DAFE8}" srcId="{C5FAFC41-18BE-4C7F-9E7B-76A7B5EF5630}" destId="{D79F0341-E530-4C81-812E-0D83E24B8FCE}" srcOrd="0" destOrd="0" parTransId="{1A74F12A-E758-4BAE-B52B-401FD45EA9F3}" sibTransId="{8F1385AE-C47F-4FAB-A9DF-323C77418D19}"/>
    <dgm:cxn modelId="{96D4F37D-F450-4545-BF95-74058BF35167}" srcId="{D79F0341-E530-4C81-812E-0D83E24B8FCE}" destId="{121017A4-9EA4-417D-A6D1-A6BBFCB57492}" srcOrd="1" destOrd="0" parTransId="{2F7B00F0-5028-4E4F-B991-9C71BBAF92FB}" sibTransId="{B36B6DB3-01BF-4FA6-A934-AF838BD68E0B}"/>
    <dgm:cxn modelId="{C7160D86-C9AA-40ED-8A12-8B14C50A3E2A}" type="presOf" srcId="{6D371519-6CBD-4804-A3EA-3EDF29D2154F}" destId="{65F54671-1F23-42F2-8E7A-6A6B92877BA3}" srcOrd="0" destOrd="0" presId="urn:microsoft.com/office/officeart/2005/8/layout/hierarchy2"/>
    <dgm:cxn modelId="{98B48C98-9533-43A3-AB90-500BC8574096}" type="presOf" srcId="{434777A8-F81C-4EBE-9C20-1E41B79FF151}" destId="{C33635EE-87C8-4B3D-AB96-8725B91C0E23}" srcOrd="0" destOrd="0" presId="urn:microsoft.com/office/officeart/2005/8/layout/hierarchy2"/>
    <dgm:cxn modelId="{568225A2-FFC4-42E6-8059-33E028754A1E}" type="presOf" srcId="{82A6A471-BF1B-440E-99E4-254D8AA8CC0C}" destId="{BACBB1EB-E289-4E38-B730-CB1379695370}" srcOrd="0" destOrd="0" presId="urn:microsoft.com/office/officeart/2005/8/layout/hierarchy2"/>
    <dgm:cxn modelId="{41B979A7-4938-41E6-99E9-B8078A6D9A93}" type="presOf" srcId="{C5FAFC41-18BE-4C7F-9E7B-76A7B5EF5630}" destId="{BE4F6C3C-467A-437F-AA40-81B7A2BE3558}" srcOrd="0" destOrd="0" presId="urn:microsoft.com/office/officeart/2005/8/layout/hierarchy2"/>
    <dgm:cxn modelId="{5E3531BB-1333-49C9-93E4-51001AAE8F7F}" srcId="{D79F0341-E530-4C81-812E-0D83E24B8FCE}" destId="{6D371519-6CBD-4804-A3EA-3EDF29D2154F}" srcOrd="0" destOrd="0" parTransId="{ADFC7512-ECAB-4A8D-9C2B-7EBD7FA6BAD9}" sibTransId="{076F88C4-B5DE-4F49-8FC7-C6470B13DCD1}"/>
    <dgm:cxn modelId="{C266C6C4-B8D8-4E2F-936C-384B20306F6A}" type="presOf" srcId="{82A6A471-BF1B-440E-99E4-254D8AA8CC0C}" destId="{03F21BBA-BC4F-477D-B8D1-2E92F2C530D0}" srcOrd="1" destOrd="0" presId="urn:microsoft.com/office/officeart/2005/8/layout/hierarchy2"/>
    <dgm:cxn modelId="{B88415CA-8C74-40D4-ACCF-5B4A56053B0F}" type="presOf" srcId="{121017A4-9EA4-417D-A6D1-A6BBFCB57492}" destId="{62E7DA8F-76A5-4343-911C-EA36358934C1}" srcOrd="0" destOrd="0" presId="urn:microsoft.com/office/officeart/2005/8/layout/hierarchy2"/>
    <dgm:cxn modelId="{686B526F-E528-4C34-A1C9-096FCBF79D4F}" type="presParOf" srcId="{BE4F6C3C-467A-437F-AA40-81B7A2BE3558}" destId="{67B74122-E49D-4F7B-840B-CFFB97A68882}" srcOrd="0" destOrd="0" presId="urn:microsoft.com/office/officeart/2005/8/layout/hierarchy2"/>
    <dgm:cxn modelId="{39AE1F1A-A7A9-465F-AA5C-65FDBE355523}" type="presParOf" srcId="{67B74122-E49D-4F7B-840B-CFFB97A68882}" destId="{27F3FC2C-1BD3-43B4-9265-1564EF2DFBCC}" srcOrd="0" destOrd="0" presId="urn:microsoft.com/office/officeart/2005/8/layout/hierarchy2"/>
    <dgm:cxn modelId="{C59AFD84-6E58-4BEC-B2D5-8A669CE9E5D3}" type="presParOf" srcId="{67B74122-E49D-4F7B-840B-CFFB97A68882}" destId="{B341EEAD-F072-4EEF-9F77-D580E869BE65}" srcOrd="1" destOrd="0" presId="urn:microsoft.com/office/officeart/2005/8/layout/hierarchy2"/>
    <dgm:cxn modelId="{9C85FB81-495E-4BBF-91DC-60BF01B48726}" type="presParOf" srcId="{B341EEAD-F072-4EEF-9F77-D580E869BE65}" destId="{C53FC66E-17A4-4C45-8886-35FF55052D54}" srcOrd="0" destOrd="0" presId="urn:microsoft.com/office/officeart/2005/8/layout/hierarchy2"/>
    <dgm:cxn modelId="{C70DEC2F-0C76-47F8-883E-850AF8D38932}" type="presParOf" srcId="{C53FC66E-17A4-4C45-8886-35FF55052D54}" destId="{346B948B-169B-453C-BE55-1046972017E0}" srcOrd="0" destOrd="0" presId="urn:microsoft.com/office/officeart/2005/8/layout/hierarchy2"/>
    <dgm:cxn modelId="{F49D7C67-2E3E-445F-BBF2-E80AA8B49281}" type="presParOf" srcId="{B341EEAD-F072-4EEF-9F77-D580E869BE65}" destId="{611574C1-790E-4316-8890-7CF50C9178A4}" srcOrd="1" destOrd="0" presId="urn:microsoft.com/office/officeart/2005/8/layout/hierarchy2"/>
    <dgm:cxn modelId="{B5515E9D-86E0-46B8-88EB-09C73303ED7F}" type="presParOf" srcId="{611574C1-790E-4316-8890-7CF50C9178A4}" destId="{65F54671-1F23-42F2-8E7A-6A6B92877BA3}" srcOrd="0" destOrd="0" presId="urn:microsoft.com/office/officeart/2005/8/layout/hierarchy2"/>
    <dgm:cxn modelId="{AD82B634-A221-4B00-BC3E-11EA03942225}" type="presParOf" srcId="{611574C1-790E-4316-8890-7CF50C9178A4}" destId="{70507E55-E570-436E-A3DB-B8104C91B81E}" srcOrd="1" destOrd="0" presId="urn:microsoft.com/office/officeart/2005/8/layout/hierarchy2"/>
    <dgm:cxn modelId="{29A70E02-0759-4A37-93FE-3304B75041D7}" type="presParOf" srcId="{B341EEAD-F072-4EEF-9F77-D580E869BE65}" destId="{4E6E559F-90AF-4142-9B50-1176F7DF7939}" srcOrd="2" destOrd="0" presId="urn:microsoft.com/office/officeart/2005/8/layout/hierarchy2"/>
    <dgm:cxn modelId="{0C1C045E-17E8-4020-A8C7-CD899AC1E03C}" type="presParOf" srcId="{4E6E559F-90AF-4142-9B50-1176F7DF7939}" destId="{F8DC6490-7138-4B00-9F05-E43DAB200572}" srcOrd="0" destOrd="0" presId="urn:microsoft.com/office/officeart/2005/8/layout/hierarchy2"/>
    <dgm:cxn modelId="{F064654D-AEB1-42E9-AD5A-46756253F1F9}" type="presParOf" srcId="{B341EEAD-F072-4EEF-9F77-D580E869BE65}" destId="{C1506A10-E677-4185-AD9E-6FD2A32456A7}" srcOrd="3" destOrd="0" presId="urn:microsoft.com/office/officeart/2005/8/layout/hierarchy2"/>
    <dgm:cxn modelId="{031BFD5C-F586-4E76-9BE2-225970AAF2F6}" type="presParOf" srcId="{C1506A10-E677-4185-AD9E-6FD2A32456A7}" destId="{62E7DA8F-76A5-4343-911C-EA36358934C1}" srcOrd="0" destOrd="0" presId="urn:microsoft.com/office/officeart/2005/8/layout/hierarchy2"/>
    <dgm:cxn modelId="{5DF4F0FC-B647-4514-AFCC-82C02591BCA4}" type="presParOf" srcId="{C1506A10-E677-4185-AD9E-6FD2A32456A7}" destId="{FED94F47-508A-4E13-BBAB-9832E8AF80FC}" srcOrd="1" destOrd="0" presId="urn:microsoft.com/office/officeart/2005/8/layout/hierarchy2"/>
    <dgm:cxn modelId="{53135E58-1085-40F8-834E-63AB2BF692E5}" type="presParOf" srcId="{B341EEAD-F072-4EEF-9F77-D580E869BE65}" destId="{BACBB1EB-E289-4E38-B730-CB1379695370}" srcOrd="4" destOrd="0" presId="urn:microsoft.com/office/officeart/2005/8/layout/hierarchy2"/>
    <dgm:cxn modelId="{F7DC451B-43B3-4AD4-8EB4-303E82BBE183}" type="presParOf" srcId="{BACBB1EB-E289-4E38-B730-CB1379695370}" destId="{03F21BBA-BC4F-477D-B8D1-2E92F2C530D0}" srcOrd="0" destOrd="0" presId="urn:microsoft.com/office/officeart/2005/8/layout/hierarchy2"/>
    <dgm:cxn modelId="{0319CCCC-FE57-4AB5-B79D-D7D76DEC054B}" type="presParOf" srcId="{B341EEAD-F072-4EEF-9F77-D580E869BE65}" destId="{1CCB01F8-EA16-4685-A4B0-DC5EFCE8B563}" srcOrd="5" destOrd="0" presId="urn:microsoft.com/office/officeart/2005/8/layout/hierarchy2"/>
    <dgm:cxn modelId="{5CB466DD-EDE0-4BFD-AF15-DE0323BFEFAD}" type="presParOf" srcId="{1CCB01F8-EA16-4685-A4B0-DC5EFCE8B563}" destId="{44F33E40-5A8A-488E-88D8-248DF02EB2E4}" srcOrd="0" destOrd="0" presId="urn:microsoft.com/office/officeart/2005/8/layout/hierarchy2"/>
    <dgm:cxn modelId="{06B59FE5-7B02-40C2-B641-CDDA99F760F8}" type="presParOf" srcId="{1CCB01F8-EA16-4685-A4B0-DC5EFCE8B563}" destId="{4447F581-4423-472D-B154-C55B6BB173DD}" srcOrd="1" destOrd="0" presId="urn:microsoft.com/office/officeart/2005/8/layout/hierarchy2"/>
    <dgm:cxn modelId="{4B2FD9AA-D1A1-4DA9-90EE-08DB0EDF0A1B}" type="presParOf" srcId="{B341EEAD-F072-4EEF-9F77-D580E869BE65}" destId="{C33635EE-87C8-4B3D-AB96-8725B91C0E23}" srcOrd="6" destOrd="0" presId="urn:microsoft.com/office/officeart/2005/8/layout/hierarchy2"/>
    <dgm:cxn modelId="{75642391-A15D-45AD-98CD-1D88D69C672C}" type="presParOf" srcId="{C33635EE-87C8-4B3D-AB96-8725B91C0E23}" destId="{94AB7BA5-D1FE-463D-A9F7-96A74D5F8212}" srcOrd="0" destOrd="0" presId="urn:microsoft.com/office/officeart/2005/8/layout/hierarchy2"/>
    <dgm:cxn modelId="{53DB3628-BB3B-48AA-80E0-31077F999B78}" type="presParOf" srcId="{B341EEAD-F072-4EEF-9F77-D580E869BE65}" destId="{0ADA13AA-42E4-4ABB-B248-C4EA7F1B5567}" srcOrd="7" destOrd="0" presId="urn:microsoft.com/office/officeart/2005/8/layout/hierarchy2"/>
    <dgm:cxn modelId="{DB0EC61D-883C-47EA-823D-23D1D67B14FF}" type="presParOf" srcId="{0ADA13AA-42E4-4ABB-B248-C4EA7F1B5567}" destId="{04F133F1-6D7C-4F34-9E7D-122399755BCB}" srcOrd="0" destOrd="0" presId="urn:microsoft.com/office/officeart/2005/8/layout/hierarchy2"/>
    <dgm:cxn modelId="{E522C51E-C546-4F84-AA5E-BF51E980BC18}" type="presParOf" srcId="{0ADA13AA-42E4-4ABB-B248-C4EA7F1B5567}" destId="{D9F38615-EFE6-48F1-B2FF-15B8CA35587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FAFC41-18BE-4C7F-9E7B-76A7B5EF56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79F0341-E530-4C81-812E-0D83E24B8FCE}">
      <dgm:prSet phldrT="[Text]" custT="1"/>
      <dgm:spPr>
        <a:solidFill>
          <a:schemeClr val="accent3">
            <a:lumMod val="50000"/>
          </a:schemeClr>
        </a:solidFill>
      </dgm:spPr>
      <dgm:t>
        <a:bodyPr/>
        <a:lstStyle/>
        <a:p>
          <a:r>
            <a:rPr lang="en-US" sz="1000" b="1" dirty="0"/>
            <a:t>Revenue Source</a:t>
          </a:r>
        </a:p>
        <a:p>
          <a:r>
            <a:rPr lang="en-US" sz="1000" b="1" dirty="0"/>
            <a:t>61,377 Total Trips</a:t>
          </a:r>
        </a:p>
      </dgm:t>
    </dgm:pt>
    <dgm:pt modelId="{1A74F12A-E758-4BAE-B52B-401FD45EA9F3}" type="parTrans" cxnId="{42E7A87A-B0D2-4D06-AD9E-2AEB464DAFE8}">
      <dgm:prSet/>
      <dgm:spPr/>
      <dgm:t>
        <a:bodyPr/>
        <a:lstStyle/>
        <a:p>
          <a:endParaRPr lang="en-US"/>
        </a:p>
      </dgm:t>
    </dgm:pt>
    <dgm:pt modelId="{8F1385AE-C47F-4FAB-A9DF-323C77418D19}" type="sibTrans" cxnId="{42E7A87A-B0D2-4D06-AD9E-2AEB464DAFE8}">
      <dgm:prSet/>
      <dgm:spPr/>
      <dgm:t>
        <a:bodyPr/>
        <a:lstStyle/>
        <a:p>
          <a:endParaRPr lang="en-US"/>
        </a:p>
      </dgm:t>
    </dgm:pt>
    <dgm:pt modelId="{121017A4-9EA4-417D-A6D1-A6BBFCB57492}">
      <dgm:prSet phldrT="[Text]" custT="1"/>
      <dgm:spPr>
        <a:solidFill>
          <a:schemeClr val="accent3">
            <a:lumMod val="75000"/>
          </a:schemeClr>
        </a:solidFill>
      </dgm:spPr>
      <dgm:t>
        <a:bodyPr/>
        <a:lstStyle/>
        <a:p>
          <a:r>
            <a:rPr lang="en-US" sz="1000" b="1" dirty="0"/>
            <a:t>CTD</a:t>
          </a:r>
        </a:p>
        <a:p>
          <a:r>
            <a:rPr lang="en-US" sz="1000" b="1" dirty="0"/>
            <a:t>13,834 Trips</a:t>
          </a:r>
        </a:p>
      </dgm:t>
    </dgm:pt>
    <dgm:pt modelId="{2F7B00F0-5028-4E4F-B991-9C71BBAF92FB}" type="parTrans" cxnId="{96D4F37D-F450-4545-BF95-74058BF35167}">
      <dgm:prSet/>
      <dgm:spPr>
        <a:ln>
          <a:solidFill>
            <a:schemeClr val="accent3">
              <a:lumMod val="50000"/>
            </a:schemeClr>
          </a:solidFill>
        </a:ln>
      </dgm:spPr>
      <dgm:t>
        <a:bodyPr/>
        <a:lstStyle/>
        <a:p>
          <a:endParaRPr lang="en-US"/>
        </a:p>
      </dgm:t>
    </dgm:pt>
    <dgm:pt modelId="{B36B6DB3-01BF-4FA6-A934-AF838BD68E0B}" type="sibTrans" cxnId="{96D4F37D-F450-4545-BF95-74058BF35167}">
      <dgm:prSet/>
      <dgm:spPr/>
      <dgm:t>
        <a:bodyPr/>
        <a:lstStyle/>
        <a:p>
          <a:endParaRPr lang="en-US"/>
        </a:p>
      </dgm:t>
    </dgm:pt>
    <dgm:pt modelId="{EBE13645-5877-49AF-8776-EC4A4D130DDD}">
      <dgm:prSet phldrT="[Text]" custT="1"/>
      <dgm:spPr>
        <a:solidFill>
          <a:srgbClr val="0D8295">
            <a:alpha val="50196"/>
          </a:srgbClr>
        </a:solidFill>
      </dgm:spPr>
      <dgm:t>
        <a:bodyPr/>
        <a:lstStyle/>
        <a:p>
          <a:r>
            <a:rPr lang="en-US" sz="1000" b="1" dirty="0"/>
            <a:t>APD</a:t>
          </a:r>
        </a:p>
        <a:p>
          <a:r>
            <a:rPr lang="en-US" sz="1000" b="1" dirty="0"/>
            <a:t>12,480 Trips</a:t>
          </a:r>
        </a:p>
      </dgm:t>
    </dgm:pt>
    <dgm:pt modelId="{82A6A471-BF1B-440E-99E4-254D8AA8CC0C}" type="parTrans" cxnId="{95691E3F-469F-427F-9912-18D94067671E}">
      <dgm:prSet/>
      <dgm:spPr>
        <a:ln>
          <a:solidFill>
            <a:schemeClr val="accent3">
              <a:lumMod val="50000"/>
            </a:schemeClr>
          </a:solidFill>
        </a:ln>
      </dgm:spPr>
      <dgm:t>
        <a:bodyPr/>
        <a:lstStyle/>
        <a:p>
          <a:endParaRPr lang="en-US"/>
        </a:p>
      </dgm:t>
    </dgm:pt>
    <dgm:pt modelId="{8CCF687B-186F-43AA-815C-038FD7D4B6A2}" type="sibTrans" cxnId="{95691E3F-469F-427F-9912-18D94067671E}">
      <dgm:prSet/>
      <dgm:spPr/>
      <dgm:t>
        <a:bodyPr/>
        <a:lstStyle/>
        <a:p>
          <a:endParaRPr lang="en-US"/>
        </a:p>
      </dgm:t>
    </dgm:pt>
    <dgm:pt modelId="{2536A160-BF45-4575-B9E1-333CFB898E9D}">
      <dgm:prSet phldrT="[Text]" custT="1"/>
      <dgm:spPr>
        <a:solidFill>
          <a:srgbClr val="0D8295">
            <a:alpha val="50196"/>
          </a:srgbClr>
        </a:solidFill>
      </dgm:spPr>
      <dgm:t>
        <a:bodyPr/>
        <a:lstStyle/>
        <a:p>
          <a:r>
            <a:rPr lang="en-US" sz="1000" b="1" dirty="0"/>
            <a:t>Other</a:t>
          </a:r>
        </a:p>
        <a:p>
          <a:r>
            <a:rPr lang="en-US" sz="1000" b="1" dirty="0"/>
            <a:t>35,063 Trips</a:t>
          </a:r>
        </a:p>
      </dgm:t>
    </dgm:pt>
    <dgm:pt modelId="{434777A8-F81C-4EBE-9C20-1E41B79FF151}" type="parTrans" cxnId="{D20D6401-B294-41AE-B8BB-B997008CF711}">
      <dgm:prSet/>
      <dgm:spPr>
        <a:ln>
          <a:solidFill>
            <a:schemeClr val="accent3">
              <a:lumMod val="50000"/>
            </a:schemeClr>
          </a:solidFill>
        </a:ln>
      </dgm:spPr>
      <dgm:t>
        <a:bodyPr/>
        <a:lstStyle/>
        <a:p>
          <a:endParaRPr lang="en-US"/>
        </a:p>
      </dgm:t>
    </dgm:pt>
    <dgm:pt modelId="{57B41378-2E5F-45D1-8E0A-844C5B3AA4A7}" type="sibTrans" cxnId="{D20D6401-B294-41AE-B8BB-B997008CF711}">
      <dgm:prSet/>
      <dgm:spPr/>
      <dgm:t>
        <a:bodyPr/>
        <a:lstStyle/>
        <a:p>
          <a:endParaRPr lang="en-US"/>
        </a:p>
      </dgm:t>
    </dgm:pt>
    <dgm:pt modelId="{BE4F6C3C-467A-437F-AA40-81B7A2BE3558}" type="pres">
      <dgm:prSet presAssocID="{C5FAFC41-18BE-4C7F-9E7B-76A7B5EF5630}" presName="diagram" presStyleCnt="0">
        <dgm:presLayoutVars>
          <dgm:chPref val="1"/>
          <dgm:dir/>
          <dgm:animOne val="branch"/>
          <dgm:animLvl val="lvl"/>
          <dgm:resizeHandles val="exact"/>
        </dgm:presLayoutVars>
      </dgm:prSet>
      <dgm:spPr/>
    </dgm:pt>
    <dgm:pt modelId="{67B74122-E49D-4F7B-840B-CFFB97A68882}" type="pres">
      <dgm:prSet presAssocID="{D79F0341-E530-4C81-812E-0D83E24B8FCE}" presName="root1" presStyleCnt="0"/>
      <dgm:spPr/>
    </dgm:pt>
    <dgm:pt modelId="{27F3FC2C-1BD3-43B4-9265-1564EF2DFBCC}" type="pres">
      <dgm:prSet presAssocID="{D79F0341-E530-4C81-812E-0D83E24B8FCE}" presName="LevelOneTextNode" presStyleLbl="node0" presStyleIdx="0" presStyleCnt="1" custScaleX="84255" custScaleY="84889" custLinFactNeighborX="-19607">
        <dgm:presLayoutVars>
          <dgm:chPref val="3"/>
        </dgm:presLayoutVars>
      </dgm:prSet>
      <dgm:spPr/>
    </dgm:pt>
    <dgm:pt modelId="{B341EEAD-F072-4EEF-9F77-D580E869BE65}" type="pres">
      <dgm:prSet presAssocID="{D79F0341-E530-4C81-812E-0D83E24B8FCE}" presName="level2hierChild" presStyleCnt="0"/>
      <dgm:spPr/>
    </dgm:pt>
    <dgm:pt modelId="{4E6E559F-90AF-4142-9B50-1176F7DF7939}" type="pres">
      <dgm:prSet presAssocID="{2F7B00F0-5028-4E4F-B991-9C71BBAF92FB}" presName="conn2-1" presStyleLbl="parChTrans1D2" presStyleIdx="0" presStyleCnt="3"/>
      <dgm:spPr/>
    </dgm:pt>
    <dgm:pt modelId="{F8DC6490-7138-4B00-9F05-E43DAB200572}" type="pres">
      <dgm:prSet presAssocID="{2F7B00F0-5028-4E4F-B991-9C71BBAF92FB}" presName="connTx" presStyleLbl="parChTrans1D2" presStyleIdx="0" presStyleCnt="3"/>
      <dgm:spPr/>
    </dgm:pt>
    <dgm:pt modelId="{C1506A10-E677-4185-AD9E-6FD2A32456A7}" type="pres">
      <dgm:prSet presAssocID="{121017A4-9EA4-417D-A6D1-A6BBFCB57492}" presName="root2" presStyleCnt="0"/>
      <dgm:spPr/>
    </dgm:pt>
    <dgm:pt modelId="{62E7DA8F-76A5-4343-911C-EA36358934C1}" type="pres">
      <dgm:prSet presAssocID="{121017A4-9EA4-417D-A6D1-A6BBFCB57492}" presName="LevelTwoTextNode" presStyleLbl="node2" presStyleIdx="0" presStyleCnt="3" custScaleX="84255" custScaleY="84889">
        <dgm:presLayoutVars>
          <dgm:chPref val="3"/>
        </dgm:presLayoutVars>
      </dgm:prSet>
      <dgm:spPr/>
    </dgm:pt>
    <dgm:pt modelId="{FED94F47-508A-4E13-BBAB-9832E8AF80FC}" type="pres">
      <dgm:prSet presAssocID="{121017A4-9EA4-417D-A6D1-A6BBFCB57492}" presName="level3hierChild" presStyleCnt="0"/>
      <dgm:spPr/>
    </dgm:pt>
    <dgm:pt modelId="{BACBB1EB-E289-4E38-B730-CB1379695370}" type="pres">
      <dgm:prSet presAssocID="{82A6A471-BF1B-440E-99E4-254D8AA8CC0C}" presName="conn2-1" presStyleLbl="parChTrans1D2" presStyleIdx="1" presStyleCnt="3"/>
      <dgm:spPr/>
    </dgm:pt>
    <dgm:pt modelId="{03F21BBA-BC4F-477D-B8D1-2E92F2C530D0}" type="pres">
      <dgm:prSet presAssocID="{82A6A471-BF1B-440E-99E4-254D8AA8CC0C}" presName="connTx" presStyleLbl="parChTrans1D2" presStyleIdx="1" presStyleCnt="3"/>
      <dgm:spPr/>
    </dgm:pt>
    <dgm:pt modelId="{1CCB01F8-EA16-4685-A4B0-DC5EFCE8B563}" type="pres">
      <dgm:prSet presAssocID="{EBE13645-5877-49AF-8776-EC4A4D130DDD}" presName="root2" presStyleCnt="0"/>
      <dgm:spPr/>
    </dgm:pt>
    <dgm:pt modelId="{44F33E40-5A8A-488E-88D8-248DF02EB2E4}" type="pres">
      <dgm:prSet presAssocID="{EBE13645-5877-49AF-8776-EC4A4D130DDD}" presName="LevelTwoTextNode" presStyleLbl="node2" presStyleIdx="1" presStyleCnt="3" custScaleX="84255">
        <dgm:presLayoutVars>
          <dgm:chPref val="3"/>
        </dgm:presLayoutVars>
      </dgm:prSet>
      <dgm:spPr/>
    </dgm:pt>
    <dgm:pt modelId="{4447F581-4423-472D-B154-C55B6BB173DD}" type="pres">
      <dgm:prSet presAssocID="{EBE13645-5877-49AF-8776-EC4A4D130DDD}" presName="level3hierChild" presStyleCnt="0"/>
      <dgm:spPr/>
    </dgm:pt>
    <dgm:pt modelId="{C33635EE-87C8-4B3D-AB96-8725B91C0E23}" type="pres">
      <dgm:prSet presAssocID="{434777A8-F81C-4EBE-9C20-1E41B79FF151}" presName="conn2-1" presStyleLbl="parChTrans1D2" presStyleIdx="2" presStyleCnt="3"/>
      <dgm:spPr/>
    </dgm:pt>
    <dgm:pt modelId="{94AB7BA5-D1FE-463D-A9F7-96A74D5F8212}" type="pres">
      <dgm:prSet presAssocID="{434777A8-F81C-4EBE-9C20-1E41B79FF151}" presName="connTx" presStyleLbl="parChTrans1D2" presStyleIdx="2" presStyleCnt="3"/>
      <dgm:spPr/>
    </dgm:pt>
    <dgm:pt modelId="{0ADA13AA-42E4-4ABB-B248-C4EA7F1B5567}" type="pres">
      <dgm:prSet presAssocID="{2536A160-BF45-4575-B9E1-333CFB898E9D}" presName="root2" presStyleCnt="0"/>
      <dgm:spPr/>
    </dgm:pt>
    <dgm:pt modelId="{04F133F1-6D7C-4F34-9E7D-122399755BCB}" type="pres">
      <dgm:prSet presAssocID="{2536A160-BF45-4575-B9E1-333CFB898E9D}" presName="LevelTwoTextNode" presStyleLbl="node2" presStyleIdx="2" presStyleCnt="3" custScaleX="84255">
        <dgm:presLayoutVars>
          <dgm:chPref val="3"/>
        </dgm:presLayoutVars>
      </dgm:prSet>
      <dgm:spPr/>
    </dgm:pt>
    <dgm:pt modelId="{D9F38615-EFE6-48F1-B2FF-15B8CA355871}" type="pres">
      <dgm:prSet presAssocID="{2536A160-BF45-4575-B9E1-333CFB898E9D}" presName="level3hierChild" presStyleCnt="0"/>
      <dgm:spPr/>
    </dgm:pt>
  </dgm:ptLst>
  <dgm:cxnLst>
    <dgm:cxn modelId="{D20D6401-B294-41AE-B8BB-B997008CF711}" srcId="{D79F0341-E530-4C81-812E-0D83E24B8FCE}" destId="{2536A160-BF45-4575-B9E1-333CFB898E9D}" srcOrd="2" destOrd="0" parTransId="{434777A8-F81C-4EBE-9C20-1E41B79FF151}" sibTransId="{57B41378-2E5F-45D1-8E0A-844C5B3AA4A7}"/>
    <dgm:cxn modelId="{45F4CC15-4908-450D-A418-32FFC7B9BFCB}" type="presOf" srcId="{EBE13645-5877-49AF-8776-EC4A4D130DDD}" destId="{44F33E40-5A8A-488E-88D8-248DF02EB2E4}" srcOrd="0" destOrd="0" presId="urn:microsoft.com/office/officeart/2005/8/layout/hierarchy2"/>
    <dgm:cxn modelId="{B2F67F1A-3B1B-4122-B22C-C1A1C69CDFF7}" type="presOf" srcId="{D79F0341-E530-4C81-812E-0D83E24B8FCE}" destId="{27F3FC2C-1BD3-43B4-9265-1564EF2DFBCC}" srcOrd="0" destOrd="0" presId="urn:microsoft.com/office/officeart/2005/8/layout/hierarchy2"/>
    <dgm:cxn modelId="{DAD9AD24-8505-43C7-B9DE-0BD0F2D1B811}" type="presOf" srcId="{434777A8-F81C-4EBE-9C20-1E41B79FF151}" destId="{94AB7BA5-D1FE-463D-A9F7-96A74D5F8212}" srcOrd="1" destOrd="0" presId="urn:microsoft.com/office/officeart/2005/8/layout/hierarchy2"/>
    <dgm:cxn modelId="{98057428-B427-4803-BBD0-CE8097D88677}" type="presOf" srcId="{2F7B00F0-5028-4E4F-B991-9C71BBAF92FB}" destId="{F8DC6490-7138-4B00-9F05-E43DAB200572}" srcOrd="1" destOrd="0" presId="urn:microsoft.com/office/officeart/2005/8/layout/hierarchy2"/>
    <dgm:cxn modelId="{91F57034-013D-4ECA-8631-6F6A144AE5E6}" type="presOf" srcId="{2536A160-BF45-4575-B9E1-333CFB898E9D}" destId="{04F133F1-6D7C-4F34-9E7D-122399755BCB}" srcOrd="0" destOrd="0" presId="urn:microsoft.com/office/officeart/2005/8/layout/hierarchy2"/>
    <dgm:cxn modelId="{95691E3F-469F-427F-9912-18D94067671E}" srcId="{D79F0341-E530-4C81-812E-0D83E24B8FCE}" destId="{EBE13645-5877-49AF-8776-EC4A4D130DDD}" srcOrd="1" destOrd="0" parTransId="{82A6A471-BF1B-440E-99E4-254D8AA8CC0C}" sibTransId="{8CCF687B-186F-43AA-815C-038FD7D4B6A2}"/>
    <dgm:cxn modelId="{0CB68D41-5256-4B54-B6E0-1E74431BBF2F}" type="presOf" srcId="{2F7B00F0-5028-4E4F-B991-9C71BBAF92FB}" destId="{4E6E559F-90AF-4142-9B50-1176F7DF7939}" srcOrd="0" destOrd="0" presId="urn:microsoft.com/office/officeart/2005/8/layout/hierarchy2"/>
    <dgm:cxn modelId="{42E7A87A-B0D2-4D06-AD9E-2AEB464DAFE8}" srcId="{C5FAFC41-18BE-4C7F-9E7B-76A7B5EF5630}" destId="{D79F0341-E530-4C81-812E-0D83E24B8FCE}" srcOrd="0" destOrd="0" parTransId="{1A74F12A-E758-4BAE-B52B-401FD45EA9F3}" sibTransId="{8F1385AE-C47F-4FAB-A9DF-323C77418D19}"/>
    <dgm:cxn modelId="{96D4F37D-F450-4545-BF95-74058BF35167}" srcId="{D79F0341-E530-4C81-812E-0D83E24B8FCE}" destId="{121017A4-9EA4-417D-A6D1-A6BBFCB57492}" srcOrd="0" destOrd="0" parTransId="{2F7B00F0-5028-4E4F-B991-9C71BBAF92FB}" sibTransId="{B36B6DB3-01BF-4FA6-A934-AF838BD68E0B}"/>
    <dgm:cxn modelId="{98B48C98-9533-43A3-AB90-500BC8574096}" type="presOf" srcId="{434777A8-F81C-4EBE-9C20-1E41B79FF151}" destId="{C33635EE-87C8-4B3D-AB96-8725B91C0E23}" srcOrd="0" destOrd="0" presId="urn:microsoft.com/office/officeart/2005/8/layout/hierarchy2"/>
    <dgm:cxn modelId="{568225A2-FFC4-42E6-8059-33E028754A1E}" type="presOf" srcId="{82A6A471-BF1B-440E-99E4-254D8AA8CC0C}" destId="{BACBB1EB-E289-4E38-B730-CB1379695370}" srcOrd="0" destOrd="0" presId="urn:microsoft.com/office/officeart/2005/8/layout/hierarchy2"/>
    <dgm:cxn modelId="{41B979A7-4938-41E6-99E9-B8078A6D9A93}" type="presOf" srcId="{C5FAFC41-18BE-4C7F-9E7B-76A7B5EF5630}" destId="{BE4F6C3C-467A-437F-AA40-81B7A2BE3558}" srcOrd="0" destOrd="0" presId="urn:microsoft.com/office/officeart/2005/8/layout/hierarchy2"/>
    <dgm:cxn modelId="{C266C6C4-B8D8-4E2F-936C-384B20306F6A}" type="presOf" srcId="{82A6A471-BF1B-440E-99E4-254D8AA8CC0C}" destId="{03F21BBA-BC4F-477D-B8D1-2E92F2C530D0}" srcOrd="1" destOrd="0" presId="urn:microsoft.com/office/officeart/2005/8/layout/hierarchy2"/>
    <dgm:cxn modelId="{B88415CA-8C74-40D4-ACCF-5B4A56053B0F}" type="presOf" srcId="{121017A4-9EA4-417D-A6D1-A6BBFCB57492}" destId="{62E7DA8F-76A5-4343-911C-EA36358934C1}" srcOrd="0" destOrd="0" presId="urn:microsoft.com/office/officeart/2005/8/layout/hierarchy2"/>
    <dgm:cxn modelId="{686B526F-E528-4C34-A1C9-096FCBF79D4F}" type="presParOf" srcId="{BE4F6C3C-467A-437F-AA40-81B7A2BE3558}" destId="{67B74122-E49D-4F7B-840B-CFFB97A68882}" srcOrd="0" destOrd="0" presId="urn:microsoft.com/office/officeart/2005/8/layout/hierarchy2"/>
    <dgm:cxn modelId="{39AE1F1A-A7A9-465F-AA5C-65FDBE355523}" type="presParOf" srcId="{67B74122-E49D-4F7B-840B-CFFB97A68882}" destId="{27F3FC2C-1BD3-43B4-9265-1564EF2DFBCC}" srcOrd="0" destOrd="0" presId="urn:microsoft.com/office/officeart/2005/8/layout/hierarchy2"/>
    <dgm:cxn modelId="{C59AFD84-6E58-4BEC-B2D5-8A669CE9E5D3}" type="presParOf" srcId="{67B74122-E49D-4F7B-840B-CFFB97A68882}" destId="{B341EEAD-F072-4EEF-9F77-D580E869BE65}" srcOrd="1" destOrd="0" presId="urn:microsoft.com/office/officeart/2005/8/layout/hierarchy2"/>
    <dgm:cxn modelId="{29A70E02-0759-4A37-93FE-3304B75041D7}" type="presParOf" srcId="{B341EEAD-F072-4EEF-9F77-D580E869BE65}" destId="{4E6E559F-90AF-4142-9B50-1176F7DF7939}" srcOrd="0" destOrd="0" presId="urn:microsoft.com/office/officeart/2005/8/layout/hierarchy2"/>
    <dgm:cxn modelId="{0C1C045E-17E8-4020-A8C7-CD899AC1E03C}" type="presParOf" srcId="{4E6E559F-90AF-4142-9B50-1176F7DF7939}" destId="{F8DC6490-7138-4B00-9F05-E43DAB200572}" srcOrd="0" destOrd="0" presId="urn:microsoft.com/office/officeart/2005/8/layout/hierarchy2"/>
    <dgm:cxn modelId="{F064654D-AEB1-42E9-AD5A-46756253F1F9}" type="presParOf" srcId="{B341EEAD-F072-4EEF-9F77-D580E869BE65}" destId="{C1506A10-E677-4185-AD9E-6FD2A32456A7}" srcOrd="1" destOrd="0" presId="urn:microsoft.com/office/officeart/2005/8/layout/hierarchy2"/>
    <dgm:cxn modelId="{031BFD5C-F586-4E76-9BE2-225970AAF2F6}" type="presParOf" srcId="{C1506A10-E677-4185-AD9E-6FD2A32456A7}" destId="{62E7DA8F-76A5-4343-911C-EA36358934C1}" srcOrd="0" destOrd="0" presId="urn:microsoft.com/office/officeart/2005/8/layout/hierarchy2"/>
    <dgm:cxn modelId="{5DF4F0FC-B647-4514-AFCC-82C02591BCA4}" type="presParOf" srcId="{C1506A10-E677-4185-AD9E-6FD2A32456A7}" destId="{FED94F47-508A-4E13-BBAB-9832E8AF80FC}" srcOrd="1" destOrd="0" presId="urn:microsoft.com/office/officeart/2005/8/layout/hierarchy2"/>
    <dgm:cxn modelId="{53135E58-1085-40F8-834E-63AB2BF692E5}" type="presParOf" srcId="{B341EEAD-F072-4EEF-9F77-D580E869BE65}" destId="{BACBB1EB-E289-4E38-B730-CB1379695370}" srcOrd="2" destOrd="0" presId="urn:microsoft.com/office/officeart/2005/8/layout/hierarchy2"/>
    <dgm:cxn modelId="{F7DC451B-43B3-4AD4-8EB4-303E82BBE183}" type="presParOf" srcId="{BACBB1EB-E289-4E38-B730-CB1379695370}" destId="{03F21BBA-BC4F-477D-B8D1-2E92F2C530D0}" srcOrd="0" destOrd="0" presId="urn:microsoft.com/office/officeart/2005/8/layout/hierarchy2"/>
    <dgm:cxn modelId="{0319CCCC-FE57-4AB5-B79D-D7D76DEC054B}" type="presParOf" srcId="{B341EEAD-F072-4EEF-9F77-D580E869BE65}" destId="{1CCB01F8-EA16-4685-A4B0-DC5EFCE8B563}" srcOrd="3" destOrd="0" presId="urn:microsoft.com/office/officeart/2005/8/layout/hierarchy2"/>
    <dgm:cxn modelId="{5CB466DD-EDE0-4BFD-AF15-DE0323BFEFAD}" type="presParOf" srcId="{1CCB01F8-EA16-4685-A4B0-DC5EFCE8B563}" destId="{44F33E40-5A8A-488E-88D8-248DF02EB2E4}" srcOrd="0" destOrd="0" presId="urn:microsoft.com/office/officeart/2005/8/layout/hierarchy2"/>
    <dgm:cxn modelId="{06B59FE5-7B02-40C2-B641-CDDA99F760F8}" type="presParOf" srcId="{1CCB01F8-EA16-4685-A4B0-DC5EFCE8B563}" destId="{4447F581-4423-472D-B154-C55B6BB173DD}" srcOrd="1" destOrd="0" presId="urn:microsoft.com/office/officeart/2005/8/layout/hierarchy2"/>
    <dgm:cxn modelId="{4B2FD9AA-D1A1-4DA9-90EE-08DB0EDF0A1B}" type="presParOf" srcId="{B341EEAD-F072-4EEF-9F77-D580E869BE65}" destId="{C33635EE-87C8-4B3D-AB96-8725B91C0E23}" srcOrd="4" destOrd="0" presId="urn:microsoft.com/office/officeart/2005/8/layout/hierarchy2"/>
    <dgm:cxn modelId="{75642391-A15D-45AD-98CD-1D88D69C672C}" type="presParOf" srcId="{C33635EE-87C8-4B3D-AB96-8725B91C0E23}" destId="{94AB7BA5-D1FE-463D-A9F7-96A74D5F8212}" srcOrd="0" destOrd="0" presId="urn:microsoft.com/office/officeart/2005/8/layout/hierarchy2"/>
    <dgm:cxn modelId="{53DB3628-BB3B-48AA-80E0-31077F999B78}" type="presParOf" srcId="{B341EEAD-F072-4EEF-9F77-D580E869BE65}" destId="{0ADA13AA-42E4-4ABB-B248-C4EA7F1B5567}" srcOrd="5" destOrd="0" presId="urn:microsoft.com/office/officeart/2005/8/layout/hierarchy2"/>
    <dgm:cxn modelId="{DB0EC61D-883C-47EA-823D-23D1D67B14FF}" type="presParOf" srcId="{0ADA13AA-42E4-4ABB-B248-C4EA7F1B5567}" destId="{04F133F1-6D7C-4F34-9E7D-122399755BCB}" srcOrd="0" destOrd="0" presId="urn:microsoft.com/office/officeart/2005/8/layout/hierarchy2"/>
    <dgm:cxn modelId="{E522C51E-C546-4F84-AA5E-BF51E980BC18}" type="presParOf" srcId="{0ADA13AA-42E4-4ABB-B248-C4EA7F1B5567}" destId="{D9F38615-EFE6-48F1-B2FF-15B8CA35587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2ABFA-4AD5-4278-A1CA-D5AC7C32141B}">
      <dsp:nvSpPr>
        <dsp:cNvPr id="0" name=""/>
        <dsp:cNvSpPr/>
      </dsp:nvSpPr>
      <dsp:spPr>
        <a:xfrm>
          <a:off x="-5437845" y="-832643"/>
          <a:ext cx="6474844" cy="6474844"/>
        </a:xfrm>
        <a:prstGeom prst="blockArc">
          <a:avLst>
            <a:gd name="adj1" fmla="val 18900000"/>
            <a:gd name="adj2" fmla="val 2700000"/>
            <a:gd name="adj3" fmla="val 334"/>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28B901-0A9D-4A2D-BB49-82E1D5369BD8}">
      <dsp:nvSpPr>
        <dsp:cNvPr id="0" name=""/>
        <dsp:cNvSpPr/>
      </dsp:nvSpPr>
      <dsp:spPr>
        <a:xfrm>
          <a:off x="542889" y="369758"/>
          <a:ext cx="9905748" cy="739902"/>
        </a:xfrm>
        <a:prstGeom prst="rect">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enorite" panose="00000500000000000000" pitchFamily="2" charset="0"/>
            </a:rPr>
            <a:t>Each year, CTD collects data on transportation operations related to serving the TD population.</a:t>
          </a:r>
        </a:p>
      </dsp:txBody>
      <dsp:txXfrm>
        <a:off x="542889" y="369758"/>
        <a:ext cx="9905748" cy="739902"/>
      </dsp:txXfrm>
    </dsp:sp>
    <dsp:sp modelId="{9FBC2A2D-8370-4801-9348-11CFB3560268}">
      <dsp:nvSpPr>
        <dsp:cNvPr id="0" name=""/>
        <dsp:cNvSpPr/>
      </dsp:nvSpPr>
      <dsp:spPr>
        <a:xfrm>
          <a:off x="80451" y="277270"/>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DF07C93-015D-4153-8D96-B73CD037CBBE}">
      <dsp:nvSpPr>
        <dsp:cNvPr id="0" name=""/>
        <dsp:cNvSpPr/>
      </dsp:nvSpPr>
      <dsp:spPr>
        <a:xfrm>
          <a:off x="967092" y="1479804"/>
          <a:ext cx="9481545" cy="739902"/>
        </a:xfrm>
        <a:prstGeom prst="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enorite" panose="00000500000000000000" pitchFamily="2" charset="0"/>
            </a:rPr>
            <a:t>The data is reported by Community Transportation Coordinators (CTCs) to CTD</a:t>
          </a:r>
        </a:p>
      </dsp:txBody>
      <dsp:txXfrm>
        <a:off x="967092" y="1479804"/>
        <a:ext cx="9481545" cy="739902"/>
      </dsp:txXfrm>
    </dsp:sp>
    <dsp:sp modelId="{3D6D0D5F-2135-4927-AD86-DD6CFA896D5E}">
      <dsp:nvSpPr>
        <dsp:cNvPr id="0" name=""/>
        <dsp:cNvSpPr/>
      </dsp:nvSpPr>
      <dsp:spPr>
        <a:xfrm>
          <a:off x="504653" y="1387316"/>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17981"/>
              <a:alphaOff val="0"/>
            </a:schemeClr>
          </a:solidFill>
          <a:prstDash val="solid"/>
          <a:miter lim="800000"/>
        </a:ln>
        <a:effectLst/>
      </dsp:spPr>
      <dsp:style>
        <a:lnRef idx="1">
          <a:scrgbClr r="0" g="0" b="0"/>
        </a:lnRef>
        <a:fillRef idx="2">
          <a:scrgbClr r="0" g="0" b="0"/>
        </a:fillRef>
        <a:effectRef idx="0">
          <a:scrgbClr r="0" g="0" b="0"/>
        </a:effectRef>
        <a:fontRef idx="minor"/>
      </dsp:style>
    </dsp:sp>
    <dsp:sp modelId="{36BC6704-3BD8-4D92-9DD8-F095FC6272C4}">
      <dsp:nvSpPr>
        <dsp:cNvPr id="0" name=""/>
        <dsp:cNvSpPr/>
      </dsp:nvSpPr>
      <dsp:spPr>
        <a:xfrm>
          <a:off x="967092" y="2589850"/>
          <a:ext cx="9481545" cy="739902"/>
        </a:xfrm>
        <a:prstGeom prst="rect">
          <a:avLst/>
        </a:prstGeom>
        <a:gradFill rotWithShape="0">
          <a:gsLst>
            <a:gs pos="0">
              <a:schemeClr val="accent3">
                <a:shade val="50000"/>
                <a:hueOff val="0"/>
                <a:satOff val="0"/>
                <a:lumOff val="35962"/>
                <a:alphaOff val="0"/>
                <a:lumMod val="110000"/>
                <a:satMod val="105000"/>
                <a:tint val="67000"/>
              </a:schemeClr>
            </a:gs>
            <a:gs pos="50000">
              <a:schemeClr val="accent3">
                <a:shade val="50000"/>
                <a:hueOff val="0"/>
                <a:satOff val="0"/>
                <a:lumOff val="35962"/>
                <a:alphaOff val="0"/>
                <a:lumMod val="105000"/>
                <a:satMod val="103000"/>
                <a:tint val="73000"/>
              </a:schemeClr>
            </a:gs>
            <a:gs pos="100000">
              <a:schemeClr val="accent3">
                <a:shade val="50000"/>
                <a:hueOff val="0"/>
                <a:satOff val="0"/>
                <a:lumOff val="359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enorite" panose="00000500000000000000" pitchFamily="2" charset="0"/>
            </a:rPr>
            <a:t>Data includes trip totals across the TD system and other operational indicators from the previous state fiscal year. </a:t>
          </a:r>
        </a:p>
      </dsp:txBody>
      <dsp:txXfrm>
        <a:off x="967092" y="2589850"/>
        <a:ext cx="9481545" cy="739902"/>
      </dsp:txXfrm>
    </dsp:sp>
    <dsp:sp modelId="{CF4F48B1-E796-4E84-A371-06ECAAEB9015}">
      <dsp:nvSpPr>
        <dsp:cNvPr id="0" name=""/>
        <dsp:cNvSpPr/>
      </dsp:nvSpPr>
      <dsp:spPr>
        <a:xfrm>
          <a:off x="504653" y="2497362"/>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35962"/>
              <a:alphaOff val="0"/>
            </a:schemeClr>
          </a:solidFill>
          <a:prstDash val="solid"/>
          <a:miter lim="800000"/>
        </a:ln>
        <a:effectLst/>
      </dsp:spPr>
      <dsp:style>
        <a:lnRef idx="1">
          <a:scrgbClr r="0" g="0" b="0"/>
        </a:lnRef>
        <a:fillRef idx="2">
          <a:scrgbClr r="0" g="0" b="0"/>
        </a:fillRef>
        <a:effectRef idx="0">
          <a:scrgbClr r="0" g="0" b="0"/>
        </a:effectRef>
        <a:fontRef idx="minor"/>
      </dsp:style>
    </dsp:sp>
    <dsp:sp modelId="{3873E335-A62A-4353-8E1A-EA8F467953D1}">
      <dsp:nvSpPr>
        <dsp:cNvPr id="0" name=""/>
        <dsp:cNvSpPr/>
      </dsp:nvSpPr>
      <dsp:spPr>
        <a:xfrm>
          <a:off x="542889" y="3699896"/>
          <a:ext cx="9905748" cy="739902"/>
        </a:xfrm>
        <a:prstGeom prst="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enorite" panose="00000500000000000000" pitchFamily="2" charset="0"/>
            </a:rPr>
            <a:t>CTD compiles AOR data within its Annual Performance Report (APR), submitted to the Governor and Legislature each year.</a:t>
          </a:r>
        </a:p>
      </dsp:txBody>
      <dsp:txXfrm>
        <a:off x="542889" y="3699896"/>
        <a:ext cx="9905748" cy="739902"/>
      </dsp:txXfrm>
    </dsp:sp>
    <dsp:sp modelId="{5A3C744A-A8C1-4190-88BC-AFF1B8786DB1}">
      <dsp:nvSpPr>
        <dsp:cNvPr id="0" name=""/>
        <dsp:cNvSpPr/>
      </dsp:nvSpPr>
      <dsp:spPr>
        <a:xfrm>
          <a:off x="80451" y="3607408"/>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1798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3FC2C-1BD3-43B4-9265-1564EF2DFBCC}">
      <dsp:nvSpPr>
        <dsp:cNvPr id="0" name=""/>
        <dsp:cNvSpPr/>
      </dsp:nvSpPr>
      <dsp:spPr>
        <a:xfrm>
          <a:off x="1152963" y="858227"/>
          <a:ext cx="1232339" cy="620804"/>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Revenue Source</a:t>
          </a:r>
        </a:p>
        <a:p>
          <a:pPr marL="0" lvl="0" indent="0" algn="ctr" defTabSz="444500">
            <a:lnSpc>
              <a:spcPct val="90000"/>
            </a:lnSpc>
            <a:spcBef>
              <a:spcPct val="0"/>
            </a:spcBef>
            <a:spcAft>
              <a:spcPct val="35000"/>
            </a:spcAft>
            <a:buNone/>
          </a:pPr>
          <a:r>
            <a:rPr lang="en-US" sz="1000" b="1" kern="1200" dirty="0"/>
            <a:t>61,377 Total Trips</a:t>
          </a:r>
        </a:p>
      </dsp:txBody>
      <dsp:txXfrm>
        <a:off x="1171146" y="876410"/>
        <a:ext cx="1195973" cy="584438"/>
      </dsp:txXfrm>
    </dsp:sp>
    <dsp:sp modelId="{4E6E559F-90AF-4142-9B50-1176F7DF7939}">
      <dsp:nvSpPr>
        <dsp:cNvPr id="0" name=""/>
        <dsp:cNvSpPr/>
      </dsp:nvSpPr>
      <dsp:spPr>
        <a:xfrm rot="19348665">
          <a:off x="2265011" y="795173"/>
          <a:ext cx="1162896" cy="38627"/>
        </a:xfrm>
        <a:custGeom>
          <a:avLst/>
          <a:gdLst/>
          <a:ahLst/>
          <a:cxnLst/>
          <a:rect l="0" t="0" r="0" b="0"/>
          <a:pathLst>
            <a:path>
              <a:moveTo>
                <a:pt x="0" y="19313"/>
              </a:moveTo>
              <a:lnTo>
                <a:pt x="1162896" y="19313"/>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7387" y="785414"/>
        <a:ext cx="58144" cy="58144"/>
      </dsp:txXfrm>
    </dsp:sp>
    <dsp:sp modelId="{62E7DA8F-76A5-4343-911C-EA36358934C1}">
      <dsp:nvSpPr>
        <dsp:cNvPr id="0" name=""/>
        <dsp:cNvSpPr/>
      </dsp:nvSpPr>
      <dsp:spPr>
        <a:xfrm>
          <a:off x="3307616" y="162752"/>
          <a:ext cx="1181479" cy="595184"/>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CTD</a:t>
          </a:r>
        </a:p>
        <a:p>
          <a:pPr marL="0" lvl="0" indent="0" algn="ctr" defTabSz="444500">
            <a:lnSpc>
              <a:spcPct val="90000"/>
            </a:lnSpc>
            <a:spcBef>
              <a:spcPct val="0"/>
            </a:spcBef>
            <a:spcAft>
              <a:spcPct val="35000"/>
            </a:spcAft>
            <a:buNone/>
          </a:pPr>
          <a:r>
            <a:rPr lang="en-US" sz="1000" b="1" kern="1200" dirty="0"/>
            <a:t>13,834 Trips</a:t>
          </a:r>
        </a:p>
      </dsp:txBody>
      <dsp:txXfrm>
        <a:off x="3325048" y="180184"/>
        <a:ext cx="1146615" cy="560320"/>
      </dsp:txXfrm>
    </dsp:sp>
    <dsp:sp modelId="{06C8F279-EA84-4923-AABA-311DE5CC007B}">
      <dsp:nvSpPr>
        <dsp:cNvPr id="0" name=""/>
        <dsp:cNvSpPr/>
      </dsp:nvSpPr>
      <dsp:spPr>
        <a:xfrm rot="21419116">
          <a:off x="4487474" y="379431"/>
          <a:ext cx="2342516" cy="38627"/>
        </a:xfrm>
        <a:custGeom>
          <a:avLst/>
          <a:gdLst/>
          <a:ahLst/>
          <a:cxnLst/>
          <a:rect l="0" t="0" r="0" b="0"/>
          <a:pathLst>
            <a:path>
              <a:moveTo>
                <a:pt x="0" y="19313"/>
              </a:moveTo>
              <a:lnTo>
                <a:pt x="2342516"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600170" y="340182"/>
        <a:ext cx="117125" cy="117125"/>
      </dsp:txXfrm>
    </dsp:sp>
    <dsp:sp modelId="{E4F0EFC6-3344-48EA-BD7F-9E6D7F66BDB3}">
      <dsp:nvSpPr>
        <dsp:cNvPr id="0" name=""/>
        <dsp:cNvSpPr/>
      </dsp:nvSpPr>
      <dsp:spPr>
        <a:xfrm>
          <a:off x="6828370" y="30816"/>
          <a:ext cx="1216171" cy="612657"/>
        </a:xfrm>
        <a:prstGeom prst="roundRect">
          <a:avLst>
            <a:gd name="adj" fmla="val 10000"/>
          </a:avLst>
        </a:prstGeom>
        <a:solidFill>
          <a:schemeClr val="accent4">
            <a:lumMod val="75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Medical</a:t>
          </a:r>
        </a:p>
        <a:p>
          <a:pPr marL="0" lvl="0" indent="0" algn="ctr" defTabSz="444500">
            <a:lnSpc>
              <a:spcPct val="90000"/>
            </a:lnSpc>
            <a:spcBef>
              <a:spcPct val="0"/>
            </a:spcBef>
            <a:spcAft>
              <a:spcPct val="35000"/>
            </a:spcAft>
            <a:buNone/>
          </a:pPr>
          <a:r>
            <a:rPr lang="en-US" sz="1000" b="1" kern="1200" dirty="0"/>
            <a:t>4,522</a:t>
          </a:r>
        </a:p>
      </dsp:txBody>
      <dsp:txXfrm>
        <a:off x="6846314" y="48760"/>
        <a:ext cx="1180283" cy="576769"/>
      </dsp:txXfrm>
    </dsp:sp>
    <dsp:sp modelId="{2BF8AEF9-7C97-41A1-9030-54810FF1F214}">
      <dsp:nvSpPr>
        <dsp:cNvPr id="0" name=""/>
        <dsp:cNvSpPr/>
      </dsp:nvSpPr>
      <dsp:spPr>
        <a:xfrm rot="809998">
          <a:off x="4455768" y="722607"/>
          <a:ext cx="2412364" cy="38627"/>
        </a:xfrm>
        <a:custGeom>
          <a:avLst/>
          <a:gdLst/>
          <a:ahLst/>
          <a:cxnLst/>
          <a:rect l="0" t="0" r="0" b="0"/>
          <a:pathLst>
            <a:path>
              <a:moveTo>
                <a:pt x="0" y="19313"/>
              </a:moveTo>
              <a:lnTo>
                <a:pt x="2412364"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601642" y="681612"/>
        <a:ext cx="120618" cy="120618"/>
      </dsp:txXfrm>
    </dsp:sp>
    <dsp:sp modelId="{6E8300AE-9D80-481D-951B-F01D29409F2B}">
      <dsp:nvSpPr>
        <dsp:cNvPr id="0" name=""/>
        <dsp:cNvSpPr/>
      </dsp:nvSpPr>
      <dsp:spPr>
        <a:xfrm>
          <a:off x="6834806" y="721496"/>
          <a:ext cx="1198993" cy="604005"/>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Employment</a:t>
          </a:r>
        </a:p>
        <a:p>
          <a:pPr marL="0" lvl="0" indent="0" algn="ctr" defTabSz="444500">
            <a:lnSpc>
              <a:spcPct val="90000"/>
            </a:lnSpc>
            <a:spcBef>
              <a:spcPct val="0"/>
            </a:spcBef>
            <a:spcAft>
              <a:spcPct val="35000"/>
            </a:spcAft>
            <a:buNone/>
          </a:pPr>
          <a:r>
            <a:rPr lang="en-US" sz="1000" b="1" kern="1200" dirty="0"/>
            <a:t>3,117</a:t>
          </a:r>
        </a:p>
      </dsp:txBody>
      <dsp:txXfrm>
        <a:off x="6852497" y="739187"/>
        <a:ext cx="1163611" cy="568623"/>
      </dsp:txXfrm>
    </dsp:sp>
    <dsp:sp modelId="{1B95F679-79F2-4BBF-994E-7F9382D900FB}">
      <dsp:nvSpPr>
        <dsp:cNvPr id="0" name=""/>
        <dsp:cNvSpPr/>
      </dsp:nvSpPr>
      <dsp:spPr>
        <a:xfrm rot="1688196">
          <a:off x="4331983" y="1067989"/>
          <a:ext cx="2658996" cy="38627"/>
        </a:xfrm>
        <a:custGeom>
          <a:avLst/>
          <a:gdLst/>
          <a:ahLst/>
          <a:cxnLst/>
          <a:rect l="0" t="0" r="0" b="0"/>
          <a:pathLst>
            <a:path>
              <a:moveTo>
                <a:pt x="0" y="19313"/>
              </a:moveTo>
              <a:lnTo>
                <a:pt x="2658996"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595006" y="1020828"/>
        <a:ext cx="132949" cy="132949"/>
      </dsp:txXfrm>
    </dsp:sp>
    <dsp:sp modelId="{07C4CD9D-9946-4184-AF6B-A485A52D17F4}">
      <dsp:nvSpPr>
        <dsp:cNvPr id="0" name=""/>
        <dsp:cNvSpPr/>
      </dsp:nvSpPr>
      <dsp:spPr>
        <a:xfrm>
          <a:off x="6833867" y="1416809"/>
          <a:ext cx="1180932" cy="594904"/>
        </a:xfrm>
        <a:prstGeom prst="roundRect">
          <a:avLst>
            <a:gd name="adj" fmla="val 10000"/>
          </a:avLst>
        </a:prstGeom>
        <a:solidFill>
          <a:schemeClr val="accent4">
            <a:lumMod val="75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Ed/Train/</a:t>
          </a:r>
          <a:r>
            <a:rPr lang="en-US" sz="1000" b="1" kern="1200" dirty="0" err="1"/>
            <a:t>DayCare</a:t>
          </a:r>
          <a:endParaRPr lang="en-US" sz="1000" b="1" kern="1200" dirty="0"/>
        </a:p>
        <a:p>
          <a:pPr marL="0" lvl="0" indent="0" algn="ctr" defTabSz="444500">
            <a:lnSpc>
              <a:spcPct val="90000"/>
            </a:lnSpc>
            <a:spcBef>
              <a:spcPct val="0"/>
            </a:spcBef>
            <a:spcAft>
              <a:spcPct val="35000"/>
            </a:spcAft>
            <a:buNone/>
          </a:pPr>
          <a:r>
            <a:rPr lang="en-US" sz="1000" b="1" kern="1200" dirty="0"/>
            <a:t>2,288</a:t>
          </a:r>
        </a:p>
      </dsp:txBody>
      <dsp:txXfrm>
        <a:off x="6851291" y="1434233"/>
        <a:ext cx="1146084" cy="560056"/>
      </dsp:txXfrm>
    </dsp:sp>
    <dsp:sp modelId="{D5AA5FAB-F162-417A-838F-08CC1FFA3FA2}">
      <dsp:nvSpPr>
        <dsp:cNvPr id="0" name=""/>
        <dsp:cNvSpPr/>
      </dsp:nvSpPr>
      <dsp:spPr>
        <a:xfrm rot="2341195">
          <a:off x="4150658" y="1396221"/>
          <a:ext cx="3034323" cy="38627"/>
        </a:xfrm>
        <a:custGeom>
          <a:avLst/>
          <a:gdLst/>
          <a:ahLst/>
          <a:cxnLst/>
          <a:rect l="0" t="0" r="0" b="0"/>
          <a:pathLst>
            <a:path>
              <a:moveTo>
                <a:pt x="0" y="19313"/>
              </a:moveTo>
              <a:lnTo>
                <a:pt x="3034323"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591961" y="1339677"/>
        <a:ext cx="151716" cy="151716"/>
      </dsp:txXfrm>
    </dsp:sp>
    <dsp:sp modelId="{03AF09E7-19FF-4CC2-AC44-B191B0E6E09E}">
      <dsp:nvSpPr>
        <dsp:cNvPr id="0" name=""/>
        <dsp:cNvSpPr/>
      </dsp:nvSpPr>
      <dsp:spPr>
        <a:xfrm>
          <a:off x="6846543" y="2078686"/>
          <a:ext cx="1159435" cy="584079"/>
        </a:xfrm>
        <a:prstGeom prst="roundRect">
          <a:avLst>
            <a:gd name="adj" fmla="val 10000"/>
          </a:avLst>
        </a:prstGeom>
        <a:solidFill>
          <a:schemeClr val="accent4">
            <a:lumMod val="75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Life-Sustaining/Other</a:t>
          </a:r>
        </a:p>
        <a:p>
          <a:pPr marL="0" lvl="0" indent="0" algn="ctr" defTabSz="444500">
            <a:lnSpc>
              <a:spcPct val="90000"/>
            </a:lnSpc>
            <a:spcBef>
              <a:spcPct val="0"/>
            </a:spcBef>
            <a:spcAft>
              <a:spcPct val="35000"/>
            </a:spcAft>
            <a:buNone/>
          </a:pPr>
          <a:r>
            <a:rPr lang="en-US" sz="1000" b="1" kern="1200" dirty="0"/>
            <a:t>3,907</a:t>
          </a:r>
        </a:p>
      </dsp:txBody>
      <dsp:txXfrm>
        <a:off x="6863650" y="2095793"/>
        <a:ext cx="1125221" cy="549865"/>
      </dsp:txXfrm>
    </dsp:sp>
    <dsp:sp modelId="{BACBB1EB-E289-4E38-B730-CB1379695370}">
      <dsp:nvSpPr>
        <dsp:cNvPr id="0" name=""/>
        <dsp:cNvSpPr/>
      </dsp:nvSpPr>
      <dsp:spPr>
        <a:xfrm rot="146898">
          <a:off x="2384882" y="1169033"/>
          <a:ext cx="923155" cy="38627"/>
        </a:xfrm>
        <a:custGeom>
          <a:avLst/>
          <a:gdLst/>
          <a:ahLst/>
          <a:cxnLst/>
          <a:rect l="0" t="0" r="0" b="0"/>
          <a:pathLst>
            <a:path>
              <a:moveTo>
                <a:pt x="0" y="19313"/>
              </a:moveTo>
              <a:lnTo>
                <a:pt x="923155" y="19313"/>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3380" y="1165268"/>
        <a:ext cx="46157" cy="46157"/>
      </dsp:txXfrm>
    </dsp:sp>
    <dsp:sp modelId="{44F33E40-5A8A-488E-88D8-248DF02EB2E4}">
      <dsp:nvSpPr>
        <dsp:cNvPr id="0" name=""/>
        <dsp:cNvSpPr/>
      </dsp:nvSpPr>
      <dsp:spPr>
        <a:xfrm>
          <a:off x="3307616" y="857498"/>
          <a:ext cx="1181479" cy="701133"/>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APD</a:t>
          </a:r>
        </a:p>
        <a:p>
          <a:pPr marL="0" lvl="0" indent="0" algn="ctr" defTabSz="444500">
            <a:lnSpc>
              <a:spcPct val="90000"/>
            </a:lnSpc>
            <a:spcBef>
              <a:spcPct val="0"/>
            </a:spcBef>
            <a:spcAft>
              <a:spcPct val="35000"/>
            </a:spcAft>
            <a:buNone/>
          </a:pPr>
          <a:r>
            <a:rPr lang="en-US" sz="1000" b="1" kern="1200" dirty="0"/>
            <a:t>12,480 Trips</a:t>
          </a:r>
        </a:p>
      </dsp:txBody>
      <dsp:txXfrm>
        <a:off x="3328151" y="878033"/>
        <a:ext cx="1140409" cy="660063"/>
      </dsp:txXfrm>
    </dsp:sp>
    <dsp:sp modelId="{C33635EE-87C8-4B3D-AB96-8725B91C0E23}">
      <dsp:nvSpPr>
        <dsp:cNvPr id="0" name=""/>
        <dsp:cNvSpPr/>
      </dsp:nvSpPr>
      <dsp:spPr>
        <a:xfrm rot="2556931">
          <a:off x="2219815" y="1573601"/>
          <a:ext cx="1253289" cy="38627"/>
        </a:xfrm>
        <a:custGeom>
          <a:avLst/>
          <a:gdLst/>
          <a:ahLst/>
          <a:cxnLst/>
          <a:rect l="0" t="0" r="0" b="0"/>
          <a:pathLst>
            <a:path>
              <a:moveTo>
                <a:pt x="0" y="19313"/>
              </a:moveTo>
              <a:lnTo>
                <a:pt x="1253289" y="19313"/>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127" y="1561583"/>
        <a:ext cx="62664" cy="62664"/>
      </dsp:txXfrm>
    </dsp:sp>
    <dsp:sp modelId="{04F133F1-6D7C-4F34-9E7D-122399755BCB}">
      <dsp:nvSpPr>
        <dsp:cNvPr id="0" name=""/>
        <dsp:cNvSpPr/>
      </dsp:nvSpPr>
      <dsp:spPr>
        <a:xfrm>
          <a:off x="3307616" y="1666634"/>
          <a:ext cx="1181479" cy="701133"/>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Other</a:t>
          </a:r>
        </a:p>
        <a:p>
          <a:pPr marL="0" lvl="0" indent="0" algn="ctr" defTabSz="444500">
            <a:lnSpc>
              <a:spcPct val="90000"/>
            </a:lnSpc>
            <a:spcBef>
              <a:spcPct val="0"/>
            </a:spcBef>
            <a:spcAft>
              <a:spcPct val="35000"/>
            </a:spcAft>
            <a:buNone/>
          </a:pPr>
          <a:r>
            <a:rPr lang="en-US" sz="1000" b="1" kern="1200" dirty="0"/>
            <a:t>35,063 Trips</a:t>
          </a:r>
        </a:p>
      </dsp:txBody>
      <dsp:txXfrm>
        <a:off x="3328151" y="1687169"/>
        <a:ext cx="1140409" cy="660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6E79C-45C3-4F9F-AEA9-C99C0F7BC5A5}">
      <dsp:nvSpPr>
        <dsp:cNvPr id="0" name=""/>
        <dsp:cNvSpPr/>
      </dsp:nvSpPr>
      <dsp:spPr>
        <a:xfrm>
          <a:off x="0" y="91379"/>
          <a:ext cx="9509760" cy="716040"/>
        </a:xfrm>
        <a:prstGeom prst="roundRect">
          <a:avLst/>
        </a:prstGeom>
        <a:solidFill>
          <a:srgbClr val="0D82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Established advisory workgroup in November 2022, which was chaired by Commissioner Knight and consisted of representatives of three state agencies, two CTCs, and one planning agency.</a:t>
          </a:r>
        </a:p>
      </dsp:txBody>
      <dsp:txXfrm>
        <a:off x="34954" y="126333"/>
        <a:ext cx="9439852" cy="646132"/>
      </dsp:txXfrm>
    </dsp:sp>
    <dsp:sp modelId="{DB38188D-9706-43F2-853C-7B288185B11C}">
      <dsp:nvSpPr>
        <dsp:cNvPr id="0" name=""/>
        <dsp:cNvSpPr/>
      </dsp:nvSpPr>
      <dsp:spPr>
        <a:xfrm>
          <a:off x="0" y="859259"/>
          <a:ext cx="9509760" cy="716040"/>
        </a:xfrm>
        <a:prstGeom prst="roundRect">
          <a:avLst/>
        </a:prstGeom>
        <a:solidFill>
          <a:srgbClr val="CB7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CTD facilitated a virtual public workshop on May 25, 2023, where THF presented an alternative approach of collecting data for future report considerations.</a:t>
          </a:r>
        </a:p>
      </dsp:txBody>
      <dsp:txXfrm>
        <a:off x="34954" y="894213"/>
        <a:ext cx="9439852" cy="646132"/>
      </dsp:txXfrm>
    </dsp:sp>
    <dsp:sp modelId="{B2B70DAA-0744-4795-B560-B6BFDE3C6973}">
      <dsp:nvSpPr>
        <dsp:cNvPr id="0" name=""/>
        <dsp:cNvSpPr/>
      </dsp:nvSpPr>
      <dsp:spPr>
        <a:xfrm>
          <a:off x="0" y="1627139"/>
          <a:ext cx="9509760" cy="716040"/>
        </a:xfrm>
        <a:prstGeom prst="roundRect">
          <a:avLst/>
        </a:prstGeom>
        <a:solidFill>
          <a:srgbClr val="0D82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CTD launched a temporary webpage in June and encouraged CTCs to test uploading raw (disaggregated) data and provide feedback to Executive Director David Darm.</a:t>
          </a:r>
        </a:p>
      </dsp:txBody>
      <dsp:txXfrm>
        <a:off x="34954" y="1662093"/>
        <a:ext cx="9439852" cy="646132"/>
      </dsp:txXfrm>
    </dsp:sp>
    <dsp:sp modelId="{0D88EAE7-AB2B-4FF7-BD1A-CBF126C8F4BA}">
      <dsp:nvSpPr>
        <dsp:cNvPr id="0" name=""/>
        <dsp:cNvSpPr/>
      </dsp:nvSpPr>
      <dsp:spPr>
        <a:xfrm>
          <a:off x="0" y="2395019"/>
          <a:ext cx="9509760" cy="716040"/>
        </a:xfrm>
        <a:prstGeom prst="roundRect">
          <a:avLst/>
        </a:prstGeom>
        <a:solidFill>
          <a:srgbClr val="CB7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THF presented draft report to CTD in June and advisory workgroup met to discuss in July.</a:t>
          </a:r>
        </a:p>
      </dsp:txBody>
      <dsp:txXfrm>
        <a:off x="34954" y="2429973"/>
        <a:ext cx="9439852" cy="646132"/>
      </dsp:txXfrm>
    </dsp:sp>
    <dsp:sp modelId="{F635880E-B45E-4B02-A265-A86C527DCFC1}">
      <dsp:nvSpPr>
        <dsp:cNvPr id="0" name=""/>
        <dsp:cNvSpPr/>
      </dsp:nvSpPr>
      <dsp:spPr>
        <a:xfrm>
          <a:off x="0" y="3162898"/>
          <a:ext cx="9509760" cy="716040"/>
        </a:xfrm>
        <a:prstGeom prst="roundRect">
          <a:avLst/>
        </a:prstGeom>
        <a:solidFill>
          <a:srgbClr val="0D82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THF presented the final report to CTD on August 23, 2023.</a:t>
          </a:r>
        </a:p>
      </dsp:txBody>
      <dsp:txXfrm>
        <a:off x="34954" y="3197852"/>
        <a:ext cx="9439852" cy="64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2ABFA-4AD5-4278-A1CA-D5AC7C32141B}">
      <dsp:nvSpPr>
        <dsp:cNvPr id="0" name=""/>
        <dsp:cNvSpPr/>
      </dsp:nvSpPr>
      <dsp:spPr>
        <a:xfrm>
          <a:off x="-5437845" y="-832643"/>
          <a:ext cx="6474844" cy="6474844"/>
        </a:xfrm>
        <a:prstGeom prst="blockArc">
          <a:avLst>
            <a:gd name="adj1" fmla="val 18900000"/>
            <a:gd name="adj2" fmla="val 2700000"/>
            <a:gd name="adj3" fmla="val 334"/>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28B901-0A9D-4A2D-BB49-82E1D5369BD8}">
      <dsp:nvSpPr>
        <dsp:cNvPr id="0" name=""/>
        <dsp:cNvSpPr/>
      </dsp:nvSpPr>
      <dsp:spPr>
        <a:xfrm>
          <a:off x="542889" y="369758"/>
          <a:ext cx="9905748" cy="739902"/>
        </a:xfrm>
        <a:prstGeom prst="rect">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enorite" panose="00000500000000000000" pitchFamily="2" charset="0"/>
            </a:rPr>
            <a:t>“CTD must submit an annual report to the Governor, Speaker of the House, and President of the Senate by January 1st of each year (427.013(12)).”</a:t>
          </a:r>
        </a:p>
      </dsp:txBody>
      <dsp:txXfrm>
        <a:off x="542889" y="369758"/>
        <a:ext cx="9905748" cy="739902"/>
      </dsp:txXfrm>
    </dsp:sp>
    <dsp:sp modelId="{9FBC2A2D-8370-4801-9348-11CFB3560268}">
      <dsp:nvSpPr>
        <dsp:cNvPr id="0" name=""/>
        <dsp:cNvSpPr/>
      </dsp:nvSpPr>
      <dsp:spPr>
        <a:xfrm>
          <a:off x="80451" y="277270"/>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DF07C93-015D-4153-8D96-B73CD037CBBE}">
      <dsp:nvSpPr>
        <dsp:cNvPr id="0" name=""/>
        <dsp:cNvSpPr/>
      </dsp:nvSpPr>
      <dsp:spPr>
        <a:xfrm>
          <a:off x="967092" y="1479804"/>
          <a:ext cx="9481545" cy="739902"/>
        </a:xfrm>
        <a:prstGeom prst="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enorite" panose="00000500000000000000" pitchFamily="2" charset="0"/>
            </a:rPr>
            <a:t>CTCs must “collect annual operating data” and submit to the CTD (427.0155(2)).</a:t>
          </a:r>
        </a:p>
      </dsp:txBody>
      <dsp:txXfrm>
        <a:off x="967092" y="1479804"/>
        <a:ext cx="9481545" cy="739902"/>
      </dsp:txXfrm>
    </dsp:sp>
    <dsp:sp modelId="{3D6D0D5F-2135-4927-AD86-DD6CFA896D5E}">
      <dsp:nvSpPr>
        <dsp:cNvPr id="0" name=""/>
        <dsp:cNvSpPr/>
      </dsp:nvSpPr>
      <dsp:spPr>
        <a:xfrm>
          <a:off x="504653" y="1387316"/>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17981"/>
              <a:alphaOff val="0"/>
            </a:schemeClr>
          </a:solidFill>
          <a:prstDash val="solid"/>
          <a:miter lim="800000"/>
        </a:ln>
        <a:effectLst/>
      </dsp:spPr>
      <dsp:style>
        <a:lnRef idx="1">
          <a:scrgbClr r="0" g="0" b="0"/>
        </a:lnRef>
        <a:fillRef idx="2">
          <a:scrgbClr r="0" g="0" b="0"/>
        </a:fillRef>
        <a:effectRef idx="0">
          <a:scrgbClr r="0" g="0" b="0"/>
        </a:effectRef>
        <a:fontRef idx="minor"/>
      </dsp:style>
    </dsp:sp>
    <dsp:sp modelId="{36BC6704-3BD8-4D92-9DD8-F095FC6272C4}">
      <dsp:nvSpPr>
        <dsp:cNvPr id="0" name=""/>
        <dsp:cNvSpPr/>
      </dsp:nvSpPr>
      <dsp:spPr>
        <a:xfrm>
          <a:off x="967092" y="2589850"/>
          <a:ext cx="9481545" cy="739902"/>
        </a:xfrm>
        <a:prstGeom prst="rect">
          <a:avLst/>
        </a:prstGeom>
        <a:gradFill rotWithShape="0">
          <a:gsLst>
            <a:gs pos="0">
              <a:schemeClr val="accent3">
                <a:shade val="50000"/>
                <a:hueOff val="0"/>
                <a:satOff val="0"/>
                <a:lumOff val="35962"/>
                <a:alphaOff val="0"/>
                <a:lumMod val="110000"/>
                <a:satMod val="105000"/>
                <a:tint val="67000"/>
              </a:schemeClr>
            </a:gs>
            <a:gs pos="50000">
              <a:schemeClr val="accent3">
                <a:shade val="50000"/>
                <a:hueOff val="0"/>
                <a:satOff val="0"/>
                <a:lumOff val="35962"/>
                <a:alphaOff val="0"/>
                <a:lumMod val="105000"/>
                <a:satMod val="103000"/>
                <a:tint val="73000"/>
              </a:schemeClr>
            </a:gs>
            <a:gs pos="100000">
              <a:schemeClr val="accent3">
                <a:shade val="50000"/>
                <a:hueOff val="0"/>
                <a:satOff val="0"/>
                <a:lumOff val="359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enorite" panose="00000500000000000000" pitchFamily="2" charset="0"/>
            </a:rPr>
            <a:t>CTD must “compile all available information on the transportation operations for and needs of the transportation disadvantaged in the state” (427.013(1)).</a:t>
          </a:r>
        </a:p>
      </dsp:txBody>
      <dsp:txXfrm>
        <a:off x="967092" y="2589850"/>
        <a:ext cx="9481545" cy="739902"/>
      </dsp:txXfrm>
    </dsp:sp>
    <dsp:sp modelId="{CF4F48B1-E796-4E84-A371-06ECAAEB9015}">
      <dsp:nvSpPr>
        <dsp:cNvPr id="0" name=""/>
        <dsp:cNvSpPr/>
      </dsp:nvSpPr>
      <dsp:spPr>
        <a:xfrm>
          <a:off x="504653" y="2497362"/>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35962"/>
              <a:alphaOff val="0"/>
            </a:schemeClr>
          </a:solidFill>
          <a:prstDash val="solid"/>
          <a:miter lim="800000"/>
        </a:ln>
        <a:effectLst/>
      </dsp:spPr>
      <dsp:style>
        <a:lnRef idx="1">
          <a:scrgbClr r="0" g="0" b="0"/>
        </a:lnRef>
        <a:fillRef idx="2">
          <a:scrgbClr r="0" g="0" b="0"/>
        </a:fillRef>
        <a:effectRef idx="0">
          <a:scrgbClr r="0" g="0" b="0"/>
        </a:effectRef>
        <a:fontRef idx="minor"/>
      </dsp:style>
    </dsp:sp>
    <dsp:sp modelId="{3873E335-A62A-4353-8E1A-EA8F467953D1}">
      <dsp:nvSpPr>
        <dsp:cNvPr id="0" name=""/>
        <dsp:cNvSpPr/>
      </dsp:nvSpPr>
      <dsp:spPr>
        <a:xfrm>
          <a:off x="542889" y="3699896"/>
          <a:ext cx="9905748" cy="739902"/>
        </a:xfrm>
        <a:prstGeom prst="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729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enorite" panose="00000500000000000000" pitchFamily="2" charset="0"/>
            </a:rPr>
            <a:t>The Annual Performance Report (APR) currently satisfies this statute</a:t>
          </a:r>
        </a:p>
      </dsp:txBody>
      <dsp:txXfrm>
        <a:off x="542889" y="3699896"/>
        <a:ext cx="9905748" cy="739902"/>
      </dsp:txXfrm>
    </dsp:sp>
    <dsp:sp modelId="{5A3C744A-A8C1-4190-88BC-AFF1B8786DB1}">
      <dsp:nvSpPr>
        <dsp:cNvPr id="0" name=""/>
        <dsp:cNvSpPr/>
      </dsp:nvSpPr>
      <dsp:spPr>
        <a:xfrm>
          <a:off x="80451" y="3607408"/>
          <a:ext cx="924877" cy="9248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1798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6E79C-45C3-4F9F-AEA9-C99C0F7BC5A5}">
      <dsp:nvSpPr>
        <dsp:cNvPr id="0" name=""/>
        <dsp:cNvSpPr/>
      </dsp:nvSpPr>
      <dsp:spPr>
        <a:xfrm>
          <a:off x="0" y="91379"/>
          <a:ext cx="9509760" cy="716040"/>
        </a:xfrm>
        <a:prstGeom prst="roundRect">
          <a:avLst/>
        </a:prstGeom>
        <a:solidFill>
          <a:srgbClr val="0D82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Prior to FY21-22, CTD Trip &amp; Equipment (T&amp;E) Grant funding was allocated based on total trips and miles in the AOR, including coordination contractors and third-party agencies.</a:t>
          </a:r>
        </a:p>
      </dsp:txBody>
      <dsp:txXfrm>
        <a:off x="34954" y="126333"/>
        <a:ext cx="9439852" cy="646132"/>
      </dsp:txXfrm>
    </dsp:sp>
    <dsp:sp modelId="{DB38188D-9706-43F2-853C-7B288185B11C}">
      <dsp:nvSpPr>
        <dsp:cNvPr id="0" name=""/>
        <dsp:cNvSpPr/>
      </dsp:nvSpPr>
      <dsp:spPr>
        <a:xfrm>
          <a:off x="0" y="859259"/>
          <a:ext cx="9509760" cy="716040"/>
        </a:xfrm>
        <a:prstGeom prst="roundRect">
          <a:avLst/>
        </a:prstGeom>
        <a:solidFill>
          <a:srgbClr val="CB7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 2020, a CTD study identified concerns with inconsistencies in gathering and reporting AOR data from 60 different sources.</a:t>
          </a:r>
        </a:p>
      </dsp:txBody>
      <dsp:txXfrm>
        <a:off x="34954" y="894213"/>
        <a:ext cx="9439852" cy="646132"/>
      </dsp:txXfrm>
    </dsp:sp>
    <dsp:sp modelId="{B2B70DAA-0744-4795-B560-B6BFDE3C6973}">
      <dsp:nvSpPr>
        <dsp:cNvPr id="0" name=""/>
        <dsp:cNvSpPr/>
      </dsp:nvSpPr>
      <dsp:spPr>
        <a:xfrm>
          <a:off x="0" y="1627139"/>
          <a:ext cx="9509760" cy="716040"/>
        </a:xfrm>
        <a:prstGeom prst="roundRect">
          <a:avLst/>
        </a:prstGeom>
        <a:solidFill>
          <a:srgbClr val="0D82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 a result, the CTD removed the AOR from the funding methodology and replaced it with invoice data collected through the T&amp;E Grant.</a:t>
          </a:r>
        </a:p>
      </dsp:txBody>
      <dsp:txXfrm>
        <a:off x="34954" y="1662093"/>
        <a:ext cx="9439852" cy="646132"/>
      </dsp:txXfrm>
    </dsp:sp>
    <dsp:sp modelId="{0D88EAE7-AB2B-4FF7-BD1A-CBF126C8F4BA}">
      <dsp:nvSpPr>
        <dsp:cNvPr id="0" name=""/>
        <dsp:cNvSpPr/>
      </dsp:nvSpPr>
      <dsp:spPr>
        <a:xfrm>
          <a:off x="0" y="2395019"/>
          <a:ext cx="9509760" cy="716040"/>
        </a:xfrm>
        <a:prstGeom prst="roundRect">
          <a:avLst/>
        </a:prstGeom>
        <a:solidFill>
          <a:srgbClr val="CB7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study recommended re-evaluating the role of the AOR in measuring the performance of the broader Coordinated TD System.</a:t>
          </a:r>
        </a:p>
      </dsp:txBody>
      <dsp:txXfrm>
        <a:off x="34954" y="2429973"/>
        <a:ext cx="9439852" cy="646132"/>
      </dsp:txXfrm>
    </dsp:sp>
    <dsp:sp modelId="{F635880E-B45E-4B02-A265-A86C527DCFC1}">
      <dsp:nvSpPr>
        <dsp:cNvPr id="0" name=""/>
        <dsp:cNvSpPr/>
      </dsp:nvSpPr>
      <dsp:spPr>
        <a:xfrm>
          <a:off x="0" y="3162898"/>
          <a:ext cx="9509760" cy="716040"/>
        </a:xfrm>
        <a:prstGeom prst="roundRect">
          <a:avLst/>
        </a:prstGeom>
        <a:solidFill>
          <a:srgbClr val="0D82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AOR remains a statutory requirement for CTCs and is compiled in the CTD's Annual Performance Report.</a:t>
          </a:r>
        </a:p>
      </dsp:txBody>
      <dsp:txXfrm>
        <a:off x="34954" y="3197852"/>
        <a:ext cx="9439852" cy="646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3FC2C-1BD3-43B4-9265-1564EF2DFBCC}">
      <dsp:nvSpPr>
        <dsp:cNvPr id="0" name=""/>
        <dsp:cNvSpPr/>
      </dsp:nvSpPr>
      <dsp:spPr>
        <a:xfrm>
          <a:off x="1283200" y="1050396"/>
          <a:ext cx="1217083" cy="608541"/>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Trip Purpose</a:t>
          </a:r>
        </a:p>
        <a:p>
          <a:pPr marL="0" lvl="0" indent="0" algn="ctr" defTabSz="444500">
            <a:lnSpc>
              <a:spcPct val="90000"/>
            </a:lnSpc>
            <a:spcBef>
              <a:spcPct val="0"/>
            </a:spcBef>
            <a:spcAft>
              <a:spcPct val="35000"/>
            </a:spcAft>
            <a:buNone/>
          </a:pPr>
          <a:r>
            <a:rPr lang="en-US" sz="1000" b="1" kern="1200" dirty="0"/>
            <a:t>61,377 Total Trips</a:t>
          </a:r>
        </a:p>
      </dsp:txBody>
      <dsp:txXfrm>
        <a:off x="1301024" y="1068220"/>
        <a:ext cx="1181435" cy="572893"/>
      </dsp:txXfrm>
    </dsp:sp>
    <dsp:sp modelId="{C53FC66E-17A4-4C45-8886-35FF55052D54}">
      <dsp:nvSpPr>
        <dsp:cNvPr id="0" name=""/>
        <dsp:cNvSpPr/>
      </dsp:nvSpPr>
      <dsp:spPr>
        <a:xfrm rot="18061633">
          <a:off x="2203493" y="809584"/>
          <a:ext cx="1225005" cy="40429"/>
        </a:xfrm>
        <a:custGeom>
          <a:avLst/>
          <a:gdLst/>
          <a:ahLst/>
          <a:cxnLst/>
          <a:rect l="0" t="0" r="0" b="0"/>
          <a:pathLst>
            <a:path>
              <a:moveTo>
                <a:pt x="0" y="20214"/>
              </a:moveTo>
              <a:lnTo>
                <a:pt x="122500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5370" y="799174"/>
        <a:ext cx="61250" cy="61250"/>
      </dsp:txXfrm>
    </dsp:sp>
    <dsp:sp modelId="{65F54671-1F23-42F2-8E7A-6A6B92877BA3}">
      <dsp:nvSpPr>
        <dsp:cNvPr id="0" name=""/>
        <dsp:cNvSpPr/>
      </dsp:nvSpPr>
      <dsp:spPr>
        <a:xfrm>
          <a:off x="3131707" y="661"/>
          <a:ext cx="1217083" cy="608541"/>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Medical</a:t>
          </a:r>
        </a:p>
        <a:p>
          <a:pPr marL="0" lvl="0" indent="0" algn="ctr" defTabSz="444500">
            <a:lnSpc>
              <a:spcPct val="90000"/>
            </a:lnSpc>
            <a:spcBef>
              <a:spcPct val="0"/>
            </a:spcBef>
            <a:spcAft>
              <a:spcPct val="35000"/>
            </a:spcAft>
            <a:buNone/>
          </a:pPr>
          <a:r>
            <a:rPr lang="en-US" sz="1000" b="1" kern="1200" dirty="0"/>
            <a:t>25,005 Trips</a:t>
          </a:r>
        </a:p>
      </dsp:txBody>
      <dsp:txXfrm>
        <a:off x="3149531" y="18485"/>
        <a:ext cx="1181435" cy="572893"/>
      </dsp:txXfrm>
    </dsp:sp>
    <dsp:sp modelId="{4E6E559F-90AF-4142-9B50-1176F7DF7939}">
      <dsp:nvSpPr>
        <dsp:cNvPr id="0" name=""/>
        <dsp:cNvSpPr/>
      </dsp:nvSpPr>
      <dsp:spPr>
        <a:xfrm rot="19860383">
          <a:off x="2455047" y="1159496"/>
          <a:ext cx="721895" cy="40429"/>
        </a:xfrm>
        <a:custGeom>
          <a:avLst/>
          <a:gdLst/>
          <a:ahLst/>
          <a:cxnLst/>
          <a:rect l="0" t="0" r="0" b="0"/>
          <a:pathLst>
            <a:path>
              <a:moveTo>
                <a:pt x="0" y="20214"/>
              </a:moveTo>
              <a:lnTo>
                <a:pt x="72189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7948" y="1161663"/>
        <a:ext cx="36094" cy="36094"/>
      </dsp:txXfrm>
    </dsp:sp>
    <dsp:sp modelId="{62E7DA8F-76A5-4343-911C-EA36358934C1}">
      <dsp:nvSpPr>
        <dsp:cNvPr id="0" name=""/>
        <dsp:cNvSpPr/>
      </dsp:nvSpPr>
      <dsp:spPr>
        <a:xfrm>
          <a:off x="3131707" y="700484"/>
          <a:ext cx="1217083" cy="608541"/>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Employment</a:t>
          </a:r>
        </a:p>
        <a:p>
          <a:pPr marL="0" lvl="0" indent="0" algn="ctr" defTabSz="444500">
            <a:lnSpc>
              <a:spcPct val="90000"/>
            </a:lnSpc>
            <a:spcBef>
              <a:spcPct val="0"/>
            </a:spcBef>
            <a:spcAft>
              <a:spcPct val="35000"/>
            </a:spcAft>
            <a:buNone/>
          </a:pPr>
          <a:r>
            <a:rPr lang="en-US" sz="1000" b="1" kern="1200" dirty="0"/>
            <a:t>5,312 Trips</a:t>
          </a:r>
        </a:p>
      </dsp:txBody>
      <dsp:txXfrm>
        <a:off x="3149531" y="718308"/>
        <a:ext cx="1181435" cy="572893"/>
      </dsp:txXfrm>
    </dsp:sp>
    <dsp:sp modelId="{BACBB1EB-E289-4E38-B730-CB1379695370}">
      <dsp:nvSpPr>
        <dsp:cNvPr id="0" name=""/>
        <dsp:cNvSpPr/>
      </dsp:nvSpPr>
      <dsp:spPr>
        <a:xfrm rot="1739617">
          <a:off x="2455047" y="1509407"/>
          <a:ext cx="721895" cy="40429"/>
        </a:xfrm>
        <a:custGeom>
          <a:avLst/>
          <a:gdLst/>
          <a:ahLst/>
          <a:cxnLst/>
          <a:rect l="0" t="0" r="0" b="0"/>
          <a:pathLst>
            <a:path>
              <a:moveTo>
                <a:pt x="0" y="20214"/>
              </a:moveTo>
              <a:lnTo>
                <a:pt x="72189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7948" y="1511575"/>
        <a:ext cx="36094" cy="36094"/>
      </dsp:txXfrm>
    </dsp:sp>
    <dsp:sp modelId="{44F33E40-5A8A-488E-88D8-248DF02EB2E4}">
      <dsp:nvSpPr>
        <dsp:cNvPr id="0" name=""/>
        <dsp:cNvSpPr/>
      </dsp:nvSpPr>
      <dsp:spPr>
        <a:xfrm>
          <a:off x="3131707" y="1400307"/>
          <a:ext cx="1217083" cy="608541"/>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Ed/Train/</a:t>
          </a:r>
          <a:r>
            <a:rPr lang="en-US" sz="1000" b="1" kern="1200" dirty="0" err="1"/>
            <a:t>DayCare</a:t>
          </a:r>
          <a:endParaRPr lang="en-US" sz="1000" b="1" kern="1200" dirty="0"/>
        </a:p>
        <a:p>
          <a:pPr marL="0" lvl="0" indent="0" algn="ctr" defTabSz="444500">
            <a:lnSpc>
              <a:spcPct val="90000"/>
            </a:lnSpc>
            <a:spcBef>
              <a:spcPct val="0"/>
            </a:spcBef>
            <a:spcAft>
              <a:spcPct val="35000"/>
            </a:spcAft>
            <a:buNone/>
          </a:pPr>
          <a:r>
            <a:rPr lang="en-US" sz="1000" b="1" kern="1200" dirty="0"/>
            <a:t>18,731Trips</a:t>
          </a:r>
        </a:p>
      </dsp:txBody>
      <dsp:txXfrm>
        <a:off x="3149531" y="1418131"/>
        <a:ext cx="1181435" cy="572893"/>
      </dsp:txXfrm>
    </dsp:sp>
    <dsp:sp modelId="{C33635EE-87C8-4B3D-AB96-8725B91C0E23}">
      <dsp:nvSpPr>
        <dsp:cNvPr id="0" name=""/>
        <dsp:cNvSpPr/>
      </dsp:nvSpPr>
      <dsp:spPr>
        <a:xfrm rot="3538367">
          <a:off x="2203493" y="1859319"/>
          <a:ext cx="1225005" cy="40429"/>
        </a:xfrm>
        <a:custGeom>
          <a:avLst/>
          <a:gdLst/>
          <a:ahLst/>
          <a:cxnLst/>
          <a:rect l="0" t="0" r="0" b="0"/>
          <a:pathLst>
            <a:path>
              <a:moveTo>
                <a:pt x="0" y="20214"/>
              </a:moveTo>
              <a:lnTo>
                <a:pt x="122500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5370" y="1848909"/>
        <a:ext cx="61250" cy="61250"/>
      </dsp:txXfrm>
    </dsp:sp>
    <dsp:sp modelId="{04F133F1-6D7C-4F34-9E7D-122399755BCB}">
      <dsp:nvSpPr>
        <dsp:cNvPr id="0" name=""/>
        <dsp:cNvSpPr/>
      </dsp:nvSpPr>
      <dsp:spPr>
        <a:xfrm>
          <a:off x="3131707" y="2100130"/>
          <a:ext cx="1217083" cy="608541"/>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Life-Sustaining/Other</a:t>
          </a:r>
        </a:p>
        <a:p>
          <a:pPr marL="0" lvl="0" indent="0" algn="ctr" defTabSz="444500">
            <a:lnSpc>
              <a:spcPct val="90000"/>
            </a:lnSpc>
            <a:spcBef>
              <a:spcPct val="0"/>
            </a:spcBef>
            <a:spcAft>
              <a:spcPct val="35000"/>
            </a:spcAft>
            <a:buNone/>
          </a:pPr>
          <a:r>
            <a:rPr lang="en-US" sz="1000" b="1" kern="1200" dirty="0"/>
            <a:t>12,329 Trips</a:t>
          </a:r>
        </a:p>
      </dsp:txBody>
      <dsp:txXfrm>
        <a:off x="3149531" y="2117954"/>
        <a:ext cx="1181435" cy="572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3FC2C-1BD3-43B4-9265-1564EF2DFBCC}">
      <dsp:nvSpPr>
        <dsp:cNvPr id="0" name=""/>
        <dsp:cNvSpPr/>
      </dsp:nvSpPr>
      <dsp:spPr>
        <a:xfrm>
          <a:off x="612373" y="830640"/>
          <a:ext cx="1216147" cy="612649"/>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Revenue Source</a:t>
          </a:r>
        </a:p>
        <a:p>
          <a:pPr marL="0" lvl="0" indent="0" algn="ctr" defTabSz="444500">
            <a:lnSpc>
              <a:spcPct val="90000"/>
            </a:lnSpc>
            <a:spcBef>
              <a:spcPct val="0"/>
            </a:spcBef>
            <a:spcAft>
              <a:spcPct val="35000"/>
            </a:spcAft>
            <a:buNone/>
          </a:pPr>
          <a:r>
            <a:rPr lang="en-US" sz="1000" b="1" kern="1200" dirty="0"/>
            <a:t>61,377 Total Trips</a:t>
          </a:r>
        </a:p>
      </dsp:txBody>
      <dsp:txXfrm>
        <a:off x="630317" y="848584"/>
        <a:ext cx="1180259" cy="576761"/>
      </dsp:txXfrm>
    </dsp:sp>
    <dsp:sp modelId="{4E6E559F-90AF-4142-9B50-1176F7DF7939}">
      <dsp:nvSpPr>
        <dsp:cNvPr id="0" name=""/>
        <dsp:cNvSpPr/>
      </dsp:nvSpPr>
      <dsp:spPr>
        <a:xfrm rot="18961846">
          <a:off x="1660987" y="693419"/>
          <a:ext cx="1195442" cy="57128"/>
        </a:xfrm>
        <a:custGeom>
          <a:avLst/>
          <a:gdLst/>
          <a:ahLst/>
          <a:cxnLst/>
          <a:rect l="0" t="0" r="0" b="0"/>
          <a:pathLst>
            <a:path>
              <a:moveTo>
                <a:pt x="0" y="28564"/>
              </a:moveTo>
              <a:lnTo>
                <a:pt x="1195442" y="2856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8822" y="692097"/>
        <a:ext cx="59772" cy="59772"/>
      </dsp:txXfrm>
    </dsp:sp>
    <dsp:sp modelId="{62E7DA8F-76A5-4343-911C-EA36358934C1}">
      <dsp:nvSpPr>
        <dsp:cNvPr id="0" name=""/>
        <dsp:cNvSpPr/>
      </dsp:nvSpPr>
      <dsp:spPr>
        <a:xfrm>
          <a:off x="2688896" y="678"/>
          <a:ext cx="1216147" cy="612649"/>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CTD</a:t>
          </a:r>
        </a:p>
        <a:p>
          <a:pPr marL="0" lvl="0" indent="0" algn="ctr" defTabSz="444500">
            <a:lnSpc>
              <a:spcPct val="90000"/>
            </a:lnSpc>
            <a:spcBef>
              <a:spcPct val="0"/>
            </a:spcBef>
            <a:spcAft>
              <a:spcPct val="35000"/>
            </a:spcAft>
            <a:buNone/>
          </a:pPr>
          <a:r>
            <a:rPr lang="en-US" sz="1000" b="1" kern="1200" dirty="0"/>
            <a:t>13,834 Trips</a:t>
          </a:r>
        </a:p>
      </dsp:txBody>
      <dsp:txXfrm>
        <a:off x="2706840" y="18622"/>
        <a:ext cx="1180259" cy="576761"/>
      </dsp:txXfrm>
    </dsp:sp>
    <dsp:sp modelId="{BACBB1EB-E289-4E38-B730-CB1379695370}">
      <dsp:nvSpPr>
        <dsp:cNvPr id="0" name=""/>
        <dsp:cNvSpPr/>
      </dsp:nvSpPr>
      <dsp:spPr>
        <a:xfrm rot="21382415">
          <a:off x="1827657" y="1081136"/>
          <a:ext cx="862101" cy="57128"/>
        </a:xfrm>
        <a:custGeom>
          <a:avLst/>
          <a:gdLst/>
          <a:ahLst/>
          <a:cxnLst/>
          <a:rect l="0" t="0" r="0" b="0"/>
          <a:pathLst>
            <a:path>
              <a:moveTo>
                <a:pt x="0" y="28564"/>
              </a:moveTo>
              <a:lnTo>
                <a:pt x="862101" y="2856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7156" y="1088148"/>
        <a:ext cx="43105" cy="43105"/>
      </dsp:txXfrm>
    </dsp:sp>
    <dsp:sp modelId="{44F33E40-5A8A-488E-88D8-248DF02EB2E4}">
      <dsp:nvSpPr>
        <dsp:cNvPr id="0" name=""/>
        <dsp:cNvSpPr/>
      </dsp:nvSpPr>
      <dsp:spPr>
        <a:xfrm>
          <a:off x="2688896" y="721583"/>
          <a:ext cx="1216147" cy="721706"/>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APD</a:t>
          </a:r>
        </a:p>
        <a:p>
          <a:pPr marL="0" lvl="0" indent="0" algn="ctr" defTabSz="444500">
            <a:lnSpc>
              <a:spcPct val="90000"/>
            </a:lnSpc>
            <a:spcBef>
              <a:spcPct val="0"/>
            </a:spcBef>
            <a:spcAft>
              <a:spcPct val="35000"/>
            </a:spcAft>
            <a:buNone/>
          </a:pPr>
          <a:r>
            <a:rPr lang="en-US" sz="1000" b="1" kern="1200" dirty="0"/>
            <a:t>12,480 Trips</a:t>
          </a:r>
        </a:p>
      </dsp:txBody>
      <dsp:txXfrm>
        <a:off x="2710034" y="742721"/>
        <a:ext cx="1173871" cy="679430"/>
      </dsp:txXfrm>
    </dsp:sp>
    <dsp:sp modelId="{C33635EE-87C8-4B3D-AB96-8725B91C0E23}">
      <dsp:nvSpPr>
        <dsp:cNvPr id="0" name=""/>
        <dsp:cNvSpPr/>
      </dsp:nvSpPr>
      <dsp:spPr>
        <a:xfrm rot="2521651">
          <a:off x="1679583" y="1496117"/>
          <a:ext cx="1158249" cy="57128"/>
        </a:xfrm>
        <a:custGeom>
          <a:avLst/>
          <a:gdLst/>
          <a:ahLst/>
          <a:cxnLst/>
          <a:rect l="0" t="0" r="0" b="0"/>
          <a:pathLst>
            <a:path>
              <a:moveTo>
                <a:pt x="0" y="28564"/>
              </a:moveTo>
              <a:lnTo>
                <a:pt x="1158249" y="2856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9752" y="1495725"/>
        <a:ext cx="57912" cy="57912"/>
      </dsp:txXfrm>
    </dsp:sp>
    <dsp:sp modelId="{04F133F1-6D7C-4F34-9E7D-122399755BCB}">
      <dsp:nvSpPr>
        <dsp:cNvPr id="0" name=""/>
        <dsp:cNvSpPr/>
      </dsp:nvSpPr>
      <dsp:spPr>
        <a:xfrm>
          <a:off x="2688896" y="1551545"/>
          <a:ext cx="1216147" cy="721706"/>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Other</a:t>
          </a:r>
        </a:p>
        <a:p>
          <a:pPr marL="0" lvl="0" indent="0" algn="ctr" defTabSz="444500">
            <a:lnSpc>
              <a:spcPct val="90000"/>
            </a:lnSpc>
            <a:spcBef>
              <a:spcPct val="0"/>
            </a:spcBef>
            <a:spcAft>
              <a:spcPct val="35000"/>
            </a:spcAft>
            <a:buNone/>
          </a:pPr>
          <a:r>
            <a:rPr lang="en-US" sz="1000" b="1" kern="1200" dirty="0"/>
            <a:t>35,063 Trips</a:t>
          </a:r>
        </a:p>
      </dsp:txBody>
      <dsp:txXfrm>
        <a:off x="2710034" y="1572683"/>
        <a:ext cx="1173871" cy="679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3FC2C-1BD3-43B4-9265-1564EF2DFBCC}">
      <dsp:nvSpPr>
        <dsp:cNvPr id="0" name=""/>
        <dsp:cNvSpPr/>
      </dsp:nvSpPr>
      <dsp:spPr>
        <a:xfrm>
          <a:off x="1152963" y="858227"/>
          <a:ext cx="1232339" cy="620804"/>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Revenue Source</a:t>
          </a:r>
        </a:p>
        <a:p>
          <a:pPr marL="0" lvl="0" indent="0" algn="ctr" defTabSz="444500">
            <a:lnSpc>
              <a:spcPct val="90000"/>
            </a:lnSpc>
            <a:spcBef>
              <a:spcPct val="0"/>
            </a:spcBef>
            <a:spcAft>
              <a:spcPct val="35000"/>
            </a:spcAft>
            <a:buNone/>
          </a:pPr>
          <a:r>
            <a:rPr lang="en-US" sz="1000" b="1" kern="1200" dirty="0"/>
            <a:t>61,377 Total Trips</a:t>
          </a:r>
        </a:p>
      </dsp:txBody>
      <dsp:txXfrm>
        <a:off x="1171146" y="876410"/>
        <a:ext cx="1195973" cy="584438"/>
      </dsp:txXfrm>
    </dsp:sp>
    <dsp:sp modelId="{4E6E559F-90AF-4142-9B50-1176F7DF7939}">
      <dsp:nvSpPr>
        <dsp:cNvPr id="0" name=""/>
        <dsp:cNvSpPr/>
      </dsp:nvSpPr>
      <dsp:spPr>
        <a:xfrm rot="19348665">
          <a:off x="2265011" y="795173"/>
          <a:ext cx="1162896" cy="38627"/>
        </a:xfrm>
        <a:custGeom>
          <a:avLst/>
          <a:gdLst/>
          <a:ahLst/>
          <a:cxnLst/>
          <a:rect l="0" t="0" r="0" b="0"/>
          <a:pathLst>
            <a:path>
              <a:moveTo>
                <a:pt x="0" y="19313"/>
              </a:moveTo>
              <a:lnTo>
                <a:pt x="1162896" y="19313"/>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7387" y="785414"/>
        <a:ext cx="58144" cy="58144"/>
      </dsp:txXfrm>
    </dsp:sp>
    <dsp:sp modelId="{62E7DA8F-76A5-4343-911C-EA36358934C1}">
      <dsp:nvSpPr>
        <dsp:cNvPr id="0" name=""/>
        <dsp:cNvSpPr/>
      </dsp:nvSpPr>
      <dsp:spPr>
        <a:xfrm>
          <a:off x="3307616" y="162752"/>
          <a:ext cx="1181479" cy="595184"/>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CTD</a:t>
          </a:r>
        </a:p>
        <a:p>
          <a:pPr marL="0" lvl="0" indent="0" algn="ctr" defTabSz="444500">
            <a:lnSpc>
              <a:spcPct val="90000"/>
            </a:lnSpc>
            <a:spcBef>
              <a:spcPct val="0"/>
            </a:spcBef>
            <a:spcAft>
              <a:spcPct val="35000"/>
            </a:spcAft>
            <a:buNone/>
          </a:pPr>
          <a:r>
            <a:rPr lang="en-US" sz="1000" b="1" kern="1200" dirty="0"/>
            <a:t>13,834 Trips</a:t>
          </a:r>
        </a:p>
      </dsp:txBody>
      <dsp:txXfrm>
        <a:off x="3325048" y="180184"/>
        <a:ext cx="1146615" cy="560320"/>
      </dsp:txXfrm>
    </dsp:sp>
    <dsp:sp modelId="{06C8F279-EA84-4923-AABA-311DE5CC007B}">
      <dsp:nvSpPr>
        <dsp:cNvPr id="0" name=""/>
        <dsp:cNvSpPr/>
      </dsp:nvSpPr>
      <dsp:spPr>
        <a:xfrm rot="21419116">
          <a:off x="4487474" y="379431"/>
          <a:ext cx="2342516" cy="38627"/>
        </a:xfrm>
        <a:custGeom>
          <a:avLst/>
          <a:gdLst/>
          <a:ahLst/>
          <a:cxnLst/>
          <a:rect l="0" t="0" r="0" b="0"/>
          <a:pathLst>
            <a:path>
              <a:moveTo>
                <a:pt x="0" y="19313"/>
              </a:moveTo>
              <a:lnTo>
                <a:pt x="2342516"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600170" y="340182"/>
        <a:ext cx="117125" cy="117125"/>
      </dsp:txXfrm>
    </dsp:sp>
    <dsp:sp modelId="{E4F0EFC6-3344-48EA-BD7F-9E6D7F66BDB3}">
      <dsp:nvSpPr>
        <dsp:cNvPr id="0" name=""/>
        <dsp:cNvSpPr/>
      </dsp:nvSpPr>
      <dsp:spPr>
        <a:xfrm>
          <a:off x="6828370" y="30816"/>
          <a:ext cx="1216171" cy="612657"/>
        </a:xfrm>
        <a:prstGeom prst="roundRect">
          <a:avLst>
            <a:gd name="adj" fmla="val 10000"/>
          </a:avLst>
        </a:prstGeom>
        <a:solidFill>
          <a:schemeClr val="accent4">
            <a:lumMod val="75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Medical</a:t>
          </a:r>
        </a:p>
        <a:p>
          <a:pPr marL="0" lvl="0" indent="0" algn="ctr" defTabSz="444500">
            <a:lnSpc>
              <a:spcPct val="90000"/>
            </a:lnSpc>
            <a:spcBef>
              <a:spcPct val="0"/>
            </a:spcBef>
            <a:spcAft>
              <a:spcPct val="35000"/>
            </a:spcAft>
            <a:buNone/>
          </a:pPr>
          <a:r>
            <a:rPr lang="en-US" sz="1000" b="1" kern="1200" dirty="0"/>
            <a:t>?</a:t>
          </a:r>
        </a:p>
      </dsp:txBody>
      <dsp:txXfrm>
        <a:off x="6846314" y="48760"/>
        <a:ext cx="1180283" cy="576769"/>
      </dsp:txXfrm>
    </dsp:sp>
    <dsp:sp modelId="{2BF8AEF9-7C97-41A1-9030-54810FF1F214}">
      <dsp:nvSpPr>
        <dsp:cNvPr id="0" name=""/>
        <dsp:cNvSpPr/>
      </dsp:nvSpPr>
      <dsp:spPr>
        <a:xfrm rot="809998">
          <a:off x="4455768" y="722607"/>
          <a:ext cx="2412364" cy="38627"/>
        </a:xfrm>
        <a:custGeom>
          <a:avLst/>
          <a:gdLst/>
          <a:ahLst/>
          <a:cxnLst/>
          <a:rect l="0" t="0" r="0" b="0"/>
          <a:pathLst>
            <a:path>
              <a:moveTo>
                <a:pt x="0" y="19313"/>
              </a:moveTo>
              <a:lnTo>
                <a:pt x="2412364"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601642" y="681612"/>
        <a:ext cx="120618" cy="120618"/>
      </dsp:txXfrm>
    </dsp:sp>
    <dsp:sp modelId="{6E8300AE-9D80-481D-951B-F01D29409F2B}">
      <dsp:nvSpPr>
        <dsp:cNvPr id="0" name=""/>
        <dsp:cNvSpPr/>
      </dsp:nvSpPr>
      <dsp:spPr>
        <a:xfrm>
          <a:off x="6834806" y="721496"/>
          <a:ext cx="1198993" cy="604005"/>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Employment</a:t>
          </a:r>
        </a:p>
        <a:p>
          <a:pPr marL="0" lvl="0" indent="0" algn="ctr" defTabSz="444500">
            <a:lnSpc>
              <a:spcPct val="90000"/>
            </a:lnSpc>
            <a:spcBef>
              <a:spcPct val="0"/>
            </a:spcBef>
            <a:spcAft>
              <a:spcPct val="35000"/>
            </a:spcAft>
            <a:buNone/>
          </a:pPr>
          <a:r>
            <a:rPr lang="en-US" sz="1000" b="1" kern="1200" dirty="0"/>
            <a:t>?</a:t>
          </a:r>
        </a:p>
      </dsp:txBody>
      <dsp:txXfrm>
        <a:off x="6852497" y="739187"/>
        <a:ext cx="1163611" cy="568623"/>
      </dsp:txXfrm>
    </dsp:sp>
    <dsp:sp modelId="{1B95F679-79F2-4BBF-994E-7F9382D900FB}">
      <dsp:nvSpPr>
        <dsp:cNvPr id="0" name=""/>
        <dsp:cNvSpPr/>
      </dsp:nvSpPr>
      <dsp:spPr>
        <a:xfrm rot="1688196">
          <a:off x="4331983" y="1067989"/>
          <a:ext cx="2658996" cy="38627"/>
        </a:xfrm>
        <a:custGeom>
          <a:avLst/>
          <a:gdLst/>
          <a:ahLst/>
          <a:cxnLst/>
          <a:rect l="0" t="0" r="0" b="0"/>
          <a:pathLst>
            <a:path>
              <a:moveTo>
                <a:pt x="0" y="19313"/>
              </a:moveTo>
              <a:lnTo>
                <a:pt x="2658996"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595006" y="1020828"/>
        <a:ext cx="132949" cy="132949"/>
      </dsp:txXfrm>
    </dsp:sp>
    <dsp:sp modelId="{07C4CD9D-9946-4184-AF6B-A485A52D17F4}">
      <dsp:nvSpPr>
        <dsp:cNvPr id="0" name=""/>
        <dsp:cNvSpPr/>
      </dsp:nvSpPr>
      <dsp:spPr>
        <a:xfrm>
          <a:off x="6833867" y="1416809"/>
          <a:ext cx="1180932" cy="594904"/>
        </a:xfrm>
        <a:prstGeom prst="roundRect">
          <a:avLst>
            <a:gd name="adj" fmla="val 10000"/>
          </a:avLst>
        </a:prstGeom>
        <a:solidFill>
          <a:schemeClr val="accent4">
            <a:lumMod val="75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Ed/Train/</a:t>
          </a:r>
          <a:r>
            <a:rPr lang="en-US" sz="1000" b="1" kern="1200" dirty="0" err="1"/>
            <a:t>DayCare</a:t>
          </a:r>
          <a:endParaRPr lang="en-US" sz="1000" b="1" kern="1200" dirty="0"/>
        </a:p>
        <a:p>
          <a:pPr marL="0" lvl="0" indent="0" algn="ctr" defTabSz="444500">
            <a:lnSpc>
              <a:spcPct val="90000"/>
            </a:lnSpc>
            <a:spcBef>
              <a:spcPct val="0"/>
            </a:spcBef>
            <a:spcAft>
              <a:spcPct val="35000"/>
            </a:spcAft>
            <a:buNone/>
          </a:pPr>
          <a:r>
            <a:rPr lang="en-US" sz="1000" b="1" kern="1200" dirty="0"/>
            <a:t>?</a:t>
          </a:r>
        </a:p>
      </dsp:txBody>
      <dsp:txXfrm>
        <a:off x="6851291" y="1434233"/>
        <a:ext cx="1146084" cy="560056"/>
      </dsp:txXfrm>
    </dsp:sp>
    <dsp:sp modelId="{D5AA5FAB-F162-417A-838F-08CC1FFA3FA2}">
      <dsp:nvSpPr>
        <dsp:cNvPr id="0" name=""/>
        <dsp:cNvSpPr/>
      </dsp:nvSpPr>
      <dsp:spPr>
        <a:xfrm rot="2341195">
          <a:off x="4150658" y="1396221"/>
          <a:ext cx="3034323" cy="38627"/>
        </a:xfrm>
        <a:custGeom>
          <a:avLst/>
          <a:gdLst/>
          <a:ahLst/>
          <a:cxnLst/>
          <a:rect l="0" t="0" r="0" b="0"/>
          <a:pathLst>
            <a:path>
              <a:moveTo>
                <a:pt x="0" y="19313"/>
              </a:moveTo>
              <a:lnTo>
                <a:pt x="3034323" y="19313"/>
              </a:lnTo>
            </a:path>
          </a:pathLst>
        </a:custGeom>
        <a:noFill/>
        <a:ln w="127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591961" y="1339677"/>
        <a:ext cx="151716" cy="151716"/>
      </dsp:txXfrm>
    </dsp:sp>
    <dsp:sp modelId="{03AF09E7-19FF-4CC2-AC44-B191B0E6E09E}">
      <dsp:nvSpPr>
        <dsp:cNvPr id="0" name=""/>
        <dsp:cNvSpPr/>
      </dsp:nvSpPr>
      <dsp:spPr>
        <a:xfrm>
          <a:off x="6846543" y="2078686"/>
          <a:ext cx="1159435" cy="584079"/>
        </a:xfrm>
        <a:prstGeom prst="roundRect">
          <a:avLst>
            <a:gd name="adj" fmla="val 10000"/>
          </a:avLst>
        </a:prstGeom>
        <a:solidFill>
          <a:schemeClr val="accent4">
            <a:lumMod val="75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Life-Sustaining/Other</a:t>
          </a:r>
        </a:p>
        <a:p>
          <a:pPr marL="0" lvl="0" indent="0" algn="ctr" defTabSz="444500">
            <a:lnSpc>
              <a:spcPct val="90000"/>
            </a:lnSpc>
            <a:spcBef>
              <a:spcPct val="0"/>
            </a:spcBef>
            <a:spcAft>
              <a:spcPct val="35000"/>
            </a:spcAft>
            <a:buNone/>
          </a:pPr>
          <a:r>
            <a:rPr lang="en-US" sz="1000" b="1" kern="1200" dirty="0"/>
            <a:t>?</a:t>
          </a:r>
        </a:p>
      </dsp:txBody>
      <dsp:txXfrm>
        <a:off x="6863650" y="2095793"/>
        <a:ext cx="1125221" cy="549865"/>
      </dsp:txXfrm>
    </dsp:sp>
    <dsp:sp modelId="{BACBB1EB-E289-4E38-B730-CB1379695370}">
      <dsp:nvSpPr>
        <dsp:cNvPr id="0" name=""/>
        <dsp:cNvSpPr/>
      </dsp:nvSpPr>
      <dsp:spPr>
        <a:xfrm rot="146898">
          <a:off x="2384882" y="1169033"/>
          <a:ext cx="923155" cy="38627"/>
        </a:xfrm>
        <a:custGeom>
          <a:avLst/>
          <a:gdLst/>
          <a:ahLst/>
          <a:cxnLst/>
          <a:rect l="0" t="0" r="0" b="0"/>
          <a:pathLst>
            <a:path>
              <a:moveTo>
                <a:pt x="0" y="19313"/>
              </a:moveTo>
              <a:lnTo>
                <a:pt x="923155" y="19313"/>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3380" y="1165268"/>
        <a:ext cx="46157" cy="46157"/>
      </dsp:txXfrm>
    </dsp:sp>
    <dsp:sp modelId="{44F33E40-5A8A-488E-88D8-248DF02EB2E4}">
      <dsp:nvSpPr>
        <dsp:cNvPr id="0" name=""/>
        <dsp:cNvSpPr/>
      </dsp:nvSpPr>
      <dsp:spPr>
        <a:xfrm>
          <a:off x="3307616" y="857498"/>
          <a:ext cx="1181479" cy="701133"/>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APD</a:t>
          </a:r>
        </a:p>
        <a:p>
          <a:pPr marL="0" lvl="0" indent="0" algn="ctr" defTabSz="444500">
            <a:lnSpc>
              <a:spcPct val="90000"/>
            </a:lnSpc>
            <a:spcBef>
              <a:spcPct val="0"/>
            </a:spcBef>
            <a:spcAft>
              <a:spcPct val="35000"/>
            </a:spcAft>
            <a:buNone/>
          </a:pPr>
          <a:r>
            <a:rPr lang="en-US" sz="1000" b="1" kern="1200" dirty="0"/>
            <a:t>12,480 Trips</a:t>
          </a:r>
        </a:p>
      </dsp:txBody>
      <dsp:txXfrm>
        <a:off x="3328151" y="878033"/>
        <a:ext cx="1140409" cy="660063"/>
      </dsp:txXfrm>
    </dsp:sp>
    <dsp:sp modelId="{C33635EE-87C8-4B3D-AB96-8725B91C0E23}">
      <dsp:nvSpPr>
        <dsp:cNvPr id="0" name=""/>
        <dsp:cNvSpPr/>
      </dsp:nvSpPr>
      <dsp:spPr>
        <a:xfrm rot="2556931">
          <a:off x="2219815" y="1573601"/>
          <a:ext cx="1253289" cy="38627"/>
        </a:xfrm>
        <a:custGeom>
          <a:avLst/>
          <a:gdLst/>
          <a:ahLst/>
          <a:cxnLst/>
          <a:rect l="0" t="0" r="0" b="0"/>
          <a:pathLst>
            <a:path>
              <a:moveTo>
                <a:pt x="0" y="19313"/>
              </a:moveTo>
              <a:lnTo>
                <a:pt x="1253289" y="19313"/>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127" y="1561583"/>
        <a:ext cx="62664" cy="62664"/>
      </dsp:txXfrm>
    </dsp:sp>
    <dsp:sp modelId="{04F133F1-6D7C-4F34-9E7D-122399755BCB}">
      <dsp:nvSpPr>
        <dsp:cNvPr id="0" name=""/>
        <dsp:cNvSpPr/>
      </dsp:nvSpPr>
      <dsp:spPr>
        <a:xfrm>
          <a:off x="3307616" y="1666634"/>
          <a:ext cx="1181479" cy="701133"/>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Other</a:t>
          </a:r>
        </a:p>
        <a:p>
          <a:pPr marL="0" lvl="0" indent="0" algn="ctr" defTabSz="444500">
            <a:lnSpc>
              <a:spcPct val="90000"/>
            </a:lnSpc>
            <a:spcBef>
              <a:spcPct val="0"/>
            </a:spcBef>
            <a:spcAft>
              <a:spcPct val="35000"/>
            </a:spcAft>
            <a:buNone/>
          </a:pPr>
          <a:r>
            <a:rPr lang="en-US" sz="1000" b="1" kern="1200" dirty="0"/>
            <a:t>35,063 Trips</a:t>
          </a:r>
        </a:p>
      </dsp:txBody>
      <dsp:txXfrm>
        <a:off x="3328151" y="1687169"/>
        <a:ext cx="1140409" cy="6600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3FC2C-1BD3-43B4-9265-1564EF2DFBCC}">
      <dsp:nvSpPr>
        <dsp:cNvPr id="0" name=""/>
        <dsp:cNvSpPr/>
      </dsp:nvSpPr>
      <dsp:spPr>
        <a:xfrm>
          <a:off x="1283200" y="1050396"/>
          <a:ext cx="1217083" cy="608541"/>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Trip Purpose</a:t>
          </a:r>
        </a:p>
        <a:p>
          <a:pPr marL="0" lvl="0" indent="0" algn="ctr" defTabSz="444500">
            <a:lnSpc>
              <a:spcPct val="90000"/>
            </a:lnSpc>
            <a:spcBef>
              <a:spcPct val="0"/>
            </a:spcBef>
            <a:spcAft>
              <a:spcPct val="35000"/>
            </a:spcAft>
            <a:buNone/>
          </a:pPr>
          <a:r>
            <a:rPr lang="en-US" sz="1000" b="1" kern="1200" dirty="0"/>
            <a:t>61,377 Total Trips</a:t>
          </a:r>
        </a:p>
      </dsp:txBody>
      <dsp:txXfrm>
        <a:off x="1301024" y="1068220"/>
        <a:ext cx="1181435" cy="572893"/>
      </dsp:txXfrm>
    </dsp:sp>
    <dsp:sp modelId="{C53FC66E-17A4-4C45-8886-35FF55052D54}">
      <dsp:nvSpPr>
        <dsp:cNvPr id="0" name=""/>
        <dsp:cNvSpPr/>
      </dsp:nvSpPr>
      <dsp:spPr>
        <a:xfrm rot="18061633">
          <a:off x="2203493" y="809584"/>
          <a:ext cx="1225005" cy="40429"/>
        </a:xfrm>
        <a:custGeom>
          <a:avLst/>
          <a:gdLst/>
          <a:ahLst/>
          <a:cxnLst/>
          <a:rect l="0" t="0" r="0" b="0"/>
          <a:pathLst>
            <a:path>
              <a:moveTo>
                <a:pt x="0" y="20214"/>
              </a:moveTo>
              <a:lnTo>
                <a:pt x="122500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5370" y="799174"/>
        <a:ext cx="61250" cy="61250"/>
      </dsp:txXfrm>
    </dsp:sp>
    <dsp:sp modelId="{65F54671-1F23-42F2-8E7A-6A6B92877BA3}">
      <dsp:nvSpPr>
        <dsp:cNvPr id="0" name=""/>
        <dsp:cNvSpPr/>
      </dsp:nvSpPr>
      <dsp:spPr>
        <a:xfrm>
          <a:off x="3131707" y="661"/>
          <a:ext cx="1217083" cy="608541"/>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Medical</a:t>
          </a:r>
        </a:p>
        <a:p>
          <a:pPr marL="0" lvl="0" indent="0" algn="ctr" defTabSz="444500">
            <a:lnSpc>
              <a:spcPct val="90000"/>
            </a:lnSpc>
            <a:spcBef>
              <a:spcPct val="0"/>
            </a:spcBef>
            <a:spcAft>
              <a:spcPct val="35000"/>
            </a:spcAft>
            <a:buNone/>
          </a:pPr>
          <a:r>
            <a:rPr lang="en-US" sz="1000" b="1" kern="1200" dirty="0"/>
            <a:t>25,005 Trips</a:t>
          </a:r>
        </a:p>
      </dsp:txBody>
      <dsp:txXfrm>
        <a:off x="3149531" y="18485"/>
        <a:ext cx="1181435" cy="572893"/>
      </dsp:txXfrm>
    </dsp:sp>
    <dsp:sp modelId="{4E6E559F-90AF-4142-9B50-1176F7DF7939}">
      <dsp:nvSpPr>
        <dsp:cNvPr id="0" name=""/>
        <dsp:cNvSpPr/>
      </dsp:nvSpPr>
      <dsp:spPr>
        <a:xfrm rot="19860383">
          <a:off x="2455047" y="1159496"/>
          <a:ext cx="721895" cy="40429"/>
        </a:xfrm>
        <a:custGeom>
          <a:avLst/>
          <a:gdLst/>
          <a:ahLst/>
          <a:cxnLst/>
          <a:rect l="0" t="0" r="0" b="0"/>
          <a:pathLst>
            <a:path>
              <a:moveTo>
                <a:pt x="0" y="20214"/>
              </a:moveTo>
              <a:lnTo>
                <a:pt x="72189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7948" y="1161663"/>
        <a:ext cx="36094" cy="36094"/>
      </dsp:txXfrm>
    </dsp:sp>
    <dsp:sp modelId="{62E7DA8F-76A5-4343-911C-EA36358934C1}">
      <dsp:nvSpPr>
        <dsp:cNvPr id="0" name=""/>
        <dsp:cNvSpPr/>
      </dsp:nvSpPr>
      <dsp:spPr>
        <a:xfrm>
          <a:off x="3131707" y="700484"/>
          <a:ext cx="1217083" cy="608541"/>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Employment</a:t>
          </a:r>
        </a:p>
        <a:p>
          <a:pPr marL="0" lvl="0" indent="0" algn="ctr" defTabSz="444500">
            <a:lnSpc>
              <a:spcPct val="90000"/>
            </a:lnSpc>
            <a:spcBef>
              <a:spcPct val="0"/>
            </a:spcBef>
            <a:spcAft>
              <a:spcPct val="35000"/>
            </a:spcAft>
            <a:buNone/>
          </a:pPr>
          <a:r>
            <a:rPr lang="en-US" sz="1000" b="1" kern="1200" dirty="0"/>
            <a:t>5,312 Trips</a:t>
          </a:r>
        </a:p>
      </dsp:txBody>
      <dsp:txXfrm>
        <a:off x="3149531" y="718308"/>
        <a:ext cx="1181435" cy="572893"/>
      </dsp:txXfrm>
    </dsp:sp>
    <dsp:sp modelId="{BACBB1EB-E289-4E38-B730-CB1379695370}">
      <dsp:nvSpPr>
        <dsp:cNvPr id="0" name=""/>
        <dsp:cNvSpPr/>
      </dsp:nvSpPr>
      <dsp:spPr>
        <a:xfrm rot="1739617">
          <a:off x="2455047" y="1509407"/>
          <a:ext cx="721895" cy="40429"/>
        </a:xfrm>
        <a:custGeom>
          <a:avLst/>
          <a:gdLst/>
          <a:ahLst/>
          <a:cxnLst/>
          <a:rect l="0" t="0" r="0" b="0"/>
          <a:pathLst>
            <a:path>
              <a:moveTo>
                <a:pt x="0" y="20214"/>
              </a:moveTo>
              <a:lnTo>
                <a:pt x="72189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7948" y="1511575"/>
        <a:ext cx="36094" cy="36094"/>
      </dsp:txXfrm>
    </dsp:sp>
    <dsp:sp modelId="{44F33E40-5A8A-488E-88D8-248DF02EB2E4}">
      <dsp:nvSpPr>
        <dsp:cNvPr id="0" name=""/>
        <dsp:cNvSpPr/>
      </dsp:nvSpPr>
      <dsp:spPr>
        <a:xfrm>
          <a:off x="3131707" y="1400307"/>
          <a:ext cx="1217083" cy="608541"/>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Ed/Train/</a:t>
          </a:r>
          <a:r>
            <a:rPr lang="en-US" sz="1000" b="1" kern="1200" dirty="0" err="1"/>
            <a:t>DayCare</a:t>
          </a:r>
          <a:endParaRPr lang="en-US" sz="1000" b="1" kern="1200" dirty="0"/>
        </a:p>
        <a:p>
          <a:pPr marL="0" lvl="0" indent="0" algn="ctr" defTabSz="444500">
            <a:lnSpc>
              <a:spcPct val="90000"/>
            </a:lnSpc>
            <a:spcBef>
              <a:spcPct val="0"/>
            </a:spcBef>
            <a:spcAft>
              <a:spcPct val="35000"/>
            </a:spcAft>
            <a:buNone/>
          </a:pPr>
          <a:r>
            <a:rPr lang="en-US" sz="1000" b="1" kern="1200" dirty="0"/>
            <a:t>18,731Trips</a:t>
          </a:r>
        </a:p>
      </dsp:txBody>
      <dsp:txXfrm>
        <a:off x="3149531" y="1418131"/>
        <a:ext cx="1181435" cy="572893"/>
      </dsp:txXfrm>
    </dsp:sp>
    <dsp:sp modelId="{C33635EE-87C8-4B3D-AB96-8725B91C0E23}">
      <dsp:nvSpPr>
        <dsp:cNvPr id="0" name=""/>
        <dsp:cNvSpPr/>
      </dsp:nvSpPr>
      <dsp:spPr>
        <a:xfrm rot="3538367">
          <a:off x="2203493" y="1859319"/>
          <a:ext cx="1225005" cy="40429"/>
        </a:xfrm>
        <a:custGeom>
          <a:avLst/>
          <a:gdLst/>
          <a:ahLst/>
          <a:cxnLst/>
          <a:rect l="0" t="0" r="0" b="0"/>
          <a:pathLst>
            <a:path>
              <a:moveTo>
                <a:pt x="0" y="20214"/>
              </a:moveTo>
              <a:lnTo>
                <a:pt x="1225005" y="2021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5370" y="1848909"/>
        <a:ext cx="61250" cy="61250"/>
      </dsp:txXfrm>
    </dsp:sp>
    <dsp:sp modelId="{04F133F1-6D7C-4F34-9E7D-122399755BCB}">
      <dsp:nvSpPr>
        <dsp:cNvPr id="0" name=""/>
        <dsp:cNvSpPr/>
      </dsp:nvSpPr>
      <dsp:spPr>
        <a:xfrm>
          <a:off x="3131707" y="2100130"/>
          <a:ext cx="1217083" cy="608541"/>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Life-Sustaining/Other</a:t>
          </a:r>
        </a:p>
        <a:p>
          <a:pPr marL="0" lvl="0" indent="0" algn="ctr" defTabSz="444500">
            <a:lnSpc>
              <a:spcPct val="90000"/>
            </a:lnSpc>
            <a:spcBef>
              <a:spcPct val="0"/>
            </a:spcBef>
            <a:spcAft>
              <a:spcPct val="35000"/>
            </a:spcAft>
            <a:buNone/>
          </a:pPr>
          <a:r>
            <a:rPr lang="en-US" sz="1000" b="1" kern="1200" dirty="0"/>
            <a:t>12,329 Trips</a:t>
          </a:r>
        </a:p>
      </dsp:txBody>
      <dsp:txXfrm>
        <a:off x="3149531" y="2117954"/>
        <a:ext cx="1181435" cy="5728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3FC2C-1BD3-43B4-9265-1564EF2DFBCC}">
      <dsp:nvSpPr>
        <dsp:cNvPr id="0" name=""/>
        <dsp:cNvSpPr/>
      </dsp:nvSpPr>
      <dsp:spPr>
        <a:xfrm>
          <a:off x="612373" y="830640"/>
          <a:ext cx="1216147" cy="612649"/>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Revenue Source</a:t>
          </a:r>
        </a:p>
        <a:p>
          <a:pPr marL="0" lvl="0" indent="0" algn="ctr" defTabSz="444500">
            <a:lnSpc>
              <a:spcPct val="90000"/>
            </a:lnSpc>
            <a:spcBef>
              <a:spcPct val="0"/>
            </a:spcBef>
            <a:spcAft>
              <a:spcPct val="35000"/>
            </a:spcAft>
            <a:buNone/>
          </a:pPr>
          <a:r>
            <a:rPr lang="en-US" sz="1000" b="1" kern="1200" dirty="0"/>
            <a:t>61,377 Total Trips</a:t>
          </a:r>
        </a:p>
      </dsp:txBody>
      <dsp:txXfrm>
        <a:off x="630317" y="848584"/>
        <a:ext cx="1180259" cy="576761"/>
      </dsp:txXfrm>
    </dsp:sp>
    <dsp:sp modelId="{4E6E559F-90AF-4142-9B50-1176F7DF7939}">
      <dsp:nvSpPr>
        <dsp:cNvPr id="0" name=""/>
        <dsp:cNvSpPr/>
      </dsp:nvSpPr>
      <dsp:spPr>
        <a:xfrm rot="18961846">
          <a:off x="1660987" y="693419"/>
          <a:ext cx="1195442" cy="57128"/>
        </a:xfrm>
        <a:custGeom>
          <a:avLst/>
          <a:gdLst/>
          <a:ahLst/>
          <a:cxnLst/>
          <a:rect l="0" t="0" r="0" b="0"/>
          <a:pathLst>
            <a:path>
              <a:moveTo>
                <a:pt x="0" y="28564"/>
              </a:moveTo>
              <a:lnTo>
                <a:pt x="1195442" y="2856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8822" y="692097"/>
        <a:ext cx="59772" cy="59772"/>
      </dsp:txXfrm>
    </dsp:sp>
    <dsp:sp modelId="{62E7DA8F-76A5-4343-911C-EA36358934C1}">
      <dsp:nvSpPr>
        <dsp:cNvPr id="0" name=""/>
        <dsp:cNvSpPr/>
      </dsp:nvSpPr>
      <dsp:spPr>
        <a:xfrm>
          <a:off x="2688896" y="678"/>
          <a:ext cx="1216147" cy="612649"/>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CTD</a:t>
          </a:r>
        </a:p>
        <a:p>
          <a:pPr marL="0" lvl="0" indent="0" algn="ctr" defTabSz="444500">
            <a:lnSpc>
              <a:spcPct val="90000"/>
            </a:lnSpc>
            <a:spcBef>
              <a:spcPct val="0"/>
            </a:spcBef>
            <a:spcAft>
              <a:spcPct val="35000"/>
            </a:spcAft>
            <a:buNone/>
          </a:pPr>
          <a:r>
            <a:rPr lang="en-US" sz="1000" b="1" kern="1200" dirty="0"/>
            <a:t>13,834 Trips</a:t>
          </a:r>
        </a:p>
      </dsp:txBody>
      <dsp:txXfrm>
        <a:off x="2706840" y="18622"/>
        <a:ext cx="1180259" cy="576761"/>
      </dsp:txXfrm>
    </dsp:sp>
    <dsp:sp modelId="{BACBB1EB-E289-4E38-B730-CB1379695370}">
      <dsp:nvSpPr>
        <dsp:cNvPr id="0" name=""/>
        <dsp:cNvSpPr/>
      </dsp:nvSpPr>
      <dsp:spPr>
        <a:xfrm rot="21382415">
          <a:off x="1827657" y="1081136"/>
          <a:ext cx="862101" cy="57128"/>
        </a:xfrm>
        <a:custGeom>
          <a:avLst/>
          <a:gdLst/>
          <a:ahLst/>
          <a:cxnLst/>
          <a:rect l="0" t="0" r="0" b="0"/>
          <a:pathLst>
            <a:path>
              <a:moveTo>
                <a:pt x="0" y="28564"/>
              </a:moveTo>
              <a:lnTo>
                <a:pt x="862101" y="2856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7156" y="1088148"/>
        <a:ext cx="43105" cy="43105"/>
      </dsp:txXfrm>
    </dsp:sp>
    <dsp:sp modelId="{44F33E40-5A8A-488E-88D8-248DF02EB2E4}">
      <dsp:nvSpPr>
        <dsp:cNvPr id="0" name=""/>
        <dsp:cNvSpPr/>
      </dsp:nvSpPr>
      <dsp:spPr>
        <a:xfrm>
          <a:off x="2688896" y="721583"/>
          <a:ext cx="1216147" cy="721706"/>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APD</a:t>
          </a:r>
        </a:p>
        <a:p>
          <a:pPr marL="0" lvl="0" indent="0" algn="ctr" defTabSz="444500">
            <a:lnSpc>
              <a:spcPct val="90000"/>
            </a:lnSpc>
            <a:spcBef>
              <a:spcPct val="0"/>
            </a:spcBef>
            <a:spcAft>
              <a:spcPct val="35000"/>
            </a:spcAft>
            <a:buNone/>
          </a:pPr>
          <a:r>
            <a:rPr lang="en-US" sz="1000" b="1" kern="1200" dirty="0"/>
            <a:t>12,480 Trips</a:t>
          </a:r>
        </a:p>
      </dsp:txBody>
      <dsp:txXfrm>
        <a:off x="2710034" y="742721"/>
        <a:ext cx="1173871" cy="679430"/>
      </dsp:txXfrm>
    </dsp:sp>
    <dsp:sp modelId="{C33635EE-87C8-4B3D-AB96-8725B91C0E23}">
      <dsp:nvSpPr>
        <dsp:cNvPr id="0" name=""/>
        <dsp:cNvSpPr/>
      </dsp:nvSpPr>
      <dsp:spPr>
        <a:xfrm rot="2521651">
          <a:off x="1679583" y="1496117"/>
          <a:ext cx="1158249" cy="57128"/>
        </a:xfrm>
        <a:custGeom>
          <a:avLst/>
          <a:gdLst/>
          <a:ahLst/>
          <a:cxnLst/>
          <a:rect l="0" t="0" r="0" b="0"/>
          <a:pathLst>
            <a:path>
              <a:moveTo>
                <a:pt x="0" y="28564"/>
              </a:moveTo>
              <a:lnTo>
                <a:pt x="1158249" y="28564"/>
              </a:lnTo>
            </a:path>
          </a:pathLst>
        </a:cu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9752" y="1495725"/>
        <a:ext cx="57912" cy="57912"/>
      </dsp:txXfrm>
    </dsp:sp>
    <dsp:sp modelId="{04F133F1-6D7C-4F34-9E7D-122399755BCB}">
      <dsp:nvSpPr>
        <dsp:cNvPr id="0" name=""/>
        <dsp:cNvSpPr/>
      </dsp:nvSpPr>
      <dsp:spPr>
        <a:xfrm>
          <a:off x="2688896" y="1551545"/>
          <a:ext cx="1216147" cy="721706"/>
        </a:xfrm>
        <a:prstGeom prst="roundRect">
          <a:avLst>
            <a:gd name="adj" fmla="val 10000"/>
          </a:avLst>
        </a:prstGeom>
        <a:solidFill>
          <a:srgbClr val="0D829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Other</a:t>
          </a:r>
        </a:p>
        <a:p>
          <a:pPr marL="0" lvl="0" indent="0" algn="ctr" defTabSz="444500">
            <a:lnSpc>
              <a:spcPct val="90000"/>
            </a:lnSpc>
            <a:spcBef>
              <a:spcPct val="0"/>
            </a:spcBef>
            <a:spcAft>
              <a:spcPct val="35000"/>
            </a:spcAft>
            <a:buNone/>
          </a:pPr>
          <a:r>
            <a:rPr lang="en-US" sz="1000" b="1" kern="1200" dirty="0"/>
            <a:t>35,063 Trips</a:t>
          </a:r>
        </a:p>
      </dsp:txBody>
      <dsp:txXfrm>
        <a:off x="2710034" y="1572683"/>
        <a:ext cx="1173871" cy="6794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8A506-0F5F-4429-B46F-DA086CCC39AE}"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26C6A-EC81-4EA5-9B0E-D5E0E5E7912A}" type="slidenum">
              <a:rPr lang="en-US" smtClean="0"/>
              <a:t>‹#›</a:t>
            </a:fld>
            <a:endParaRPr lang="en-US"/>
          </a:p>
        </p:txBody>
      </p:sp>
    </p:spTree>
    <p:extLst>
      <p:ext uri="{BB962C8B-B14F-4D97-AF65-F5344CB8AC3E}">
        <p14:creationId xmlns:p14="http://schemas.microsoft.com/office/powerpoint/2010/main" val="35817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 Renee Knight will provide an introduction</a:t>
            </a:r>
          </a:p>
        </p:txBody>
      </p:sp>
      <p:sp>
        <p:nvSpPr>
          <p:cNvPr id="4" name="Slide Number Placeholder 3"/>
          <p:cNvSpPr>
            <a:spLocks noGrp="1"/>
          </p:cNvSpPr>
          <p:nvPr>
            <p:ph type="sldNum" sz="quarter" idx="5"/>
          </p:nvPr>
        </p:nvSpPr>
        <p:spPr/>
        <p:txBody>
          <a:bodyPr/>
          <a:lstStyle/>
          <a:p>
            <a:fld id="{3BD26C6A-EC81-4EA5-9B0E-D5E0E5E7912A}" type="slidenum">
              <a:rPr lang="en-US" smtClean="0"/>
              <a:t>1</a:t>
            </a:fld>
            <a:endParaRPr lang="en-US"/>
          </a:p>
        </p:txBody>
      </p:sp>
    </p:spTree>
    <p:extLst>
      <p:ext uri="{BB962C8B-B14F-4D97-AF65-F5344CB8AC3E}">
        <p14:creationId xmlns:p14="http://schemas.microsoft.com/office/powerpoint/2010/main" val="255820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10</a:t>
            </a:fld>
            <a:endParaRPr lang="en-US"/>
          </a:p>
        </p:txBody>
      </p:sp>
    </p:spTree>
    <p:extLst>
      <p:ext uri="{BB962C8B-B14F-4D97-AF65-F5344CB8AC3E}">
        <p14:creationId xmlns:p14="http://schemas.microsoft.com/office/powerpoint/2010/main" val="34060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11</a:t>
            </a:fld>
            <a:endParaRPr lang="en-US"/>
          </a:p>
        </p:txBody>
      </p:sp>
    </p:spTree>
    <p:extLst>
      <p:ext uri="{BB962C8B-B14F-4D97-AF65-F5344CB8AC3E}">
        <p14:creationId xmlns:p14="http://schemas.microsoft.com/office/powerpoint/2010/main" val="358592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12</a:t>
            </a:fld>
            <a:endParaRPr lang="en-US"/>
          </a:p>
        </p:txBody>
      </p:sp>
    </p:spTree>
    <p:extLst>
      <p:ext uri="{BB962C8B-B14F-4D97-AF65-F5344CB8AC3E}">
        <p14:creationId xmlns:p14="http://schemas.microsoft.com/office/powerpoint/2010/main" val="18416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13</a:t>
            </a:fld>
            <a:endParaRPr lang="en-US"/>
          </a:p>
        </p:txBody>
      </p:sp>
    </p:spTree>
    <p:extLst>
      <p:ext uri="{BB962C8B-B14F-4D97-AF65-F5344CB8AC3E}">
        <p14:creationId xmlns:p14="http://schemas.microsoft.com/office/powerpoint/2010/main" val="87915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14</a:t>
            </a:fld>
            <a:endParaRPr lang="en-US"/>
          </a:p>
        </p:txBody>
      </p:sp>
    </p:spTree>
    <p:extLst>
      <p:ext uri="{BB962C8B-B14F-4D97-AF65-F5344CB8AC3E}">
        <p14:creationId xmlns:p14="http://schemas.microsoft.com/office/powerpoint/2010/main" val="113628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152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55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83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269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52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 Knight presents</a:t>
            </a:r>
          </a:p>
        </p:txBody>
      </p:sp>
      <p:sp>
        <p:nvSpPr>
          <p:cNvPr id="4" name="Slide Number Placeholder 3"/>
          <p:cNvSpPr>
            <a:spLocks noGrp="1"/>
          </p:cNvSpPr>
          <p:nvPr>
            <p:ph type="sldNum" sz="quarter" idx="5"/>
          </p:nvPr>
        </p:nvSpPr>
        <p:spPr/>
        <p:txBody>
          <a:bodyPr/>
          <a:lstStyle/>
          <a:p>
            <a:fld id="{3BD26C6A-EC81-4EA5-9B0E-D5E0E5E7912A}" type="slidenum">
              <a:rPr lang="en-US" smtClean="0"/>
              <a:t>2</a:t>
            </a:fld>
            <a:endParaRPr lang="en-US"/>
          </a:p>
        </p:txBody>
      </p:sp>
    </p:spTree>
    <p:extLst>
      <p:ext uri="{BB962C8B-B14F-4D97-AF65-F5344CB8AC3E}">
        <p14:creationId xmlns:p14="http://schemas.microsoft.com/office/powerpoint/2010/main" val="3129069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20</a:t>
            </a:fld>
            <a:endParaRPr lang="en-US"/>
          </a:p>
        </p:txBody>
      </p:sp>
    </p:spTree>
    <p:extLst>
      <p:ext uri="{BB962C8B-B14F-4D97-AF65-F5344CB8AC3E}">
        <p14:creationId xmlns:p14="http://schemas.microsoft.com/office/powerpoint/2010/main" val="3307270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21</a:t>
            </a:fld>
            <a:endParaRPr lang="en-US"/>
          </a:p>
        </p:txBody>
      </p:sp>
    </p:spTree>
    <p:extLst>
      <p:ext uri="{BB962C8B-B14F-4D97-AF65-F5344CB8AC3E}">
        <p14:creationId xmlns:p14="http://schemas.microsoft.com/office/powerpoint/2010/main" val="249507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78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56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751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527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56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 Knight presents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16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4</a:t>
            </a:fld>
            <a:endParaRPr lang="en-US"/>
          </a:p>
        </p:txBody>
      </p:sp>
    </p:spTree>
    <p:extLst>
      <p:ext uri="{BB962C8B-B14F-4D97-AF65-F5344CB8AC3E}">
        <p14:creationId xmlns:p14="http://schemas.microsoft.com/office/powerpoint/2010/main" val="15502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 Knight presents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37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6</a:t>
            </a:fld>
            <a:endParaRPr lang="en-US"/>
          </a:p>
        </p:txBody>
      </p:sp>
    </p:spTree>
    <p:extLst>
      <p:ext uri="{BB962C8B-B14F-4D97-AF65-F5344CB8AC3E}">
        <p14:creationId xmlns:p14="http://schemas.microsoft.com/office/powerpoint/2010/main" val="51172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7</a:t>
            </a:fld>
            <a:endParaRPr lang="en-US"/>
          </a:p>
        </p:txBody>
      </p:sp>
    </p:spTree>
    <p:extLst>
      <p:ext uri="{BB962C8B-B14F-4D97-AF65-F5344CB8AC3E}">
        <p14:creationId xmlns:p14="http://schemas.microsoft.com/office/powerpoint/2010/main" val="318397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26C6A-EC81-4EA5-9B0E-D5E0E5E7912A}" type="slidenum">
              <a:rPr lang="en-US" smtClean="0"/>
              <a:t>8</a:t>
            </a:fld>
            <a:endParaRPr lang="en-US"/>
          </a:p>
        </p:txBody>
      </p:sp>
    </p:spTree>
    <p:extLst>
      <p:ext uri="{BB962C8B-B14F-4D97-AF65-F5344CB8AC3E}">
        <p14:creationId xmlns:p14="http://schemas.microsoft.com/office/powerpoint/2010/main" val="293563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61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D2AE-C6FF-91A9-F763-2714F0AAC5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819FC-A31A-CD6F-B90C-100C99F97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437BFA-5EFD-22E2-C300-B849BF18AA0F}"/>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5" name="Footer Placeholder 4">
            <a:extLst>
              <a:ext uri="{FF2B5EF4-FFF2-40B4-BE49-F238E27FC236}">
                <a16:creationId xmlns:a16="http://schemas.microsoft.com/office/drawing/2014/main" id="{32865BB1-2367-6E4F-57D9-93C0D1CD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3BA81-70E1-3BA4-8029-FF6F4F123253}"/>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1196478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DCB7-7F64-FEAB-0DE6-64A36C1A72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6BA1C-BB17-0DEB-567B-CA9087FAE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97588-C719-77F3-64A5-D0F03831FCFE}"/>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5" name="Footer Placeholder 4">
            <a:extLst>
              <a:ext uri="{FF2B5EF4-FFF2-40B4-BE49-F238E27FC236}">
                <a16:creationId xmlns:a16="http://schemas.microsoft.com/office/drawing/2014/main" id="{56E5FE2E-A6CB-4C15-1C37-5FB659C61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5D362-8009-3C07-F744-4ECAE1ACCF83}"/>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3700436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73471-41AD-CDF8-E1B5-F21F16C29E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B6B07-5BD2-B344-8887-0EA89282E4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8D199-FE1F-C5ED-5385-92627237DE1E}"/>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5" name="Footer Placeholder 4">
            <a:extLst>
              <a:ext uri="{FF2B5EF4-FFF2-40B4-BE49-F238E27FC236}">
                <a16:creationId xmlns:a16="http://schemas.microsoft.com/office/drawing/2014/main" id="{33860920-A26E-4A2C-C0F8-FA9EC402D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2FCA6-C9F1-E8E8-3C38-F78D0B3E37B5}"/>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2983287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37794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16877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100847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46569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264789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54605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108942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348770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A273-7023-2590-9A9A-5BB02ACC1B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C5F66-CE7F-C0F4-D99E-4B4D392E0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474AD-31D8-4ED1-C0DF-95C888E1F6A6}"/>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5" name="Footer Placeholder 4">
            <a:extLst>
              <a:ext uri="{FF2B5EF4-FFF2-40B4-BE49-F238E27FC236}">
                <a16:creationId xmlns:a16="http://schemas.microsoft.com/office/drawing/2014/main" id="{D97BE992-3EB0-EF6B-0FA0-E66FA9A4B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CE248-3864-8908-1098-29EF64FB3034}"/>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983696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405907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59037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9/14/2023</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80539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8834-D752-9A1C-961E-7AE701EB5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B3CC6-C423-CD7C-96CA-AED252CE7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654F19-F6F8-2A20-F589-7146ECD4E8CA}"/>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5" name="Footer Placeholder 4">
            <a:extLst>
              <a:ext uri="{FF2B5EF4-FFF2-40B4-BE49-F238E27FC236}">
                <a16:creationId xmlns:a16="http://schemas.microsoft.com/office/drawing/2014/main" id="{44F4FBE8-7F64-AFAE-9A7F-1DF3131BA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D8737-5645-CF54-08B4-C5E271BAE4B7}"/>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492814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3A70-CC98-21B8-FA7C-A090319D8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17987-F8B1-80BB-8B22-7745241460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E0A4-24B2-105B-56EA-E486E55590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6DD5F-47E9-C862-D07A-B66615BE5CAF}"/>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6" name="Footer Placeholder 5">
            <a:extLst>
              <a:ext uri="{FF2B5EF4-FFF2-40B4-BE49-F238E27FC236}">
                <a16:creationId xmlns:a16="http://schemas.microsoft.com/office/drawing/2014/main" id="{FD3F0398-F209-01D4-C38D-0A9BB1BEF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37AF7-FEC7-A563-C059-C2DECE07DBDE}"/>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1103659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ABFA-6075-69E7-261D-E7E85808F4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D779E-624E-97F6-984F-E7345965F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3447D0-83D2-EF63-8302-5679D452C9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834CB0-2D68-0310-C291-F31650304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EA64F-7C9B-68FE-5523-527B9AAC4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4CF7D-E74F-7FED-505F-1DAB410C7349}"/>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8" name="Footer Placeholder 7">
            <a:extLst>
              <a:ext uri="{FF2B5EF4-FFF2-40B4-BE49-F238E27FC236}">
                <a16:creationId xmlns:a16="http://schemas.microsoft.com/office/drawing/2014/main" id="{4873B7B9-9B5C-DE10-5D26-2FB006E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6042B-929A-1207-6278-1605428EBA0E}"/>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1265743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7C85-1991-E8ED-9EDB-29AFBDDF6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051CF5-DDF7-52CC-FDE8-8852C4CC776C}"/>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4" name="Footer Placeholder 3">
            <a:extLst>
              <a:ext uri="{FF2B5EF4-FFF2-40B4-BE49-F238E27FC236}">
                <a16:creationId xmlns:a16="http://schemas.microsoft.com/office/drawing/2014/main" id="{10737B94-44BB-3A6C-84BD-DF096C6FE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440CA-C42C-35E2-4B80-C64CA69225A1}"/>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3918584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37191-C52D-C270-07A1-250ABD470ACD}"/>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3" name="Footer Placeholder 2">
            <a:extLst>
              <a:ext uri="{FF2B5EF4-FFF2-40B4-BE49-F238E27FC236}">
                <a16:creationId xmlns:a16="http://schemas.microsoft.com/office/drawing/2014/main" id="{D61549F2-EEC1-D118-A376-6BD80FC85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25FD68-14CE-1811-10FE-86775E679800}"/>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278854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DE98-0D69-631D-546A-382F0C6E5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C69FFD-4B2D-97EF-51B6-E3C31FF3A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BBEC4-4304-FB21-F175-602AC1991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F22AD-4A7D-A8D9-5F6C-68D23A30C7FB}"/>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6" name="Footer Placeholder 5">
            <a:extLst>
              <a:ext uri="{FF2B5EF4-FFF2-40B4-BE49-F238E27FC236}">
                <a16:creationId xmlns:a16="http://schemas.microsoft.com/office/drawing/2014/main" id="{8D82246B-DBCC-A068-5BC7-AB116B43C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B8744-91D4-65B9-7416-5C491C59B51B}"/>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122097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6903-FCE2-AA96-F106-8494AEB12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F7FA56-9BB7-1BD8-9373-0E1174FBB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A29796-E03E-9D7A-C6FB-EB35414C9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DF526-4148-BBCF-9661-FB9A857FBF08}"/>
              </a:ext>
            </a:extLst>
          </p:cNvPr>
          <p:cNvSpPr>
            <a:spLocks noGrp="1"/>
          </p:cNvSpPr>
          <p:nvPr>
            <p:ph type="dt" sz="half" idx="10"/>
          </p:nvPr>
        </p:nvSpPr>
        <p:spPr/>
        <p:txBody>
          <a:bodyPr/>
          <a:lstStyle/>
          <a:p>
            <a:fld id="{CB27E691-A1D8-4E03-B394-C6806FF274D1}" type="datetimeFigureOut">
              <a:rPr lang="en-US" smtClean="0"/>
              <a:t>9/14/2023</a:t>
            </a:fld>
            <a:endParaRPr lang="en-US"/>
          </a:p>
        </p:txBody>
      </p:sp>
      <p:sp>
        <p:nvSpPr>
          <p:cNvPr id="6" name="Footer Placeholder 5">
            <a:extLst>
              <a:ext uri="{FF2B5EF4-FFF2-40B4-BE49-F238E27FC236}">
                <a16:creationId xmlns:a16="http://schemas.microsoft.com/office/drawing/2014/main" id="{B5BF5E05-1750-44D2-C6FE-115AFC30E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3C175-D516-637D-1BF7-35D33BA2EEB6}"/>
              </a:ext>
            </a:extLst>
          </p:cNvPr>
          <p:cNvSpPr>
            <a:spLocks noGrp="1"/>
          </p:cNvSpPr>
          <p:nvPr>
            <p:ph type="sldNum" sz="quarter" idx="12"/>
          </p:nvPr>
        </p:nvSpPr>
        <p:spPr/>
        <p:txBody>
          <a:bodyPr/>
          <a:lstStyle/>
          <a:p>
            <a:fld id="{9FE0BB63-1ABC-4A7E-9A6A-20856E3384E1}" type="slidenum">
              <a:rPr lang="en-US" smtClean="0"/>
              <a:t>‹#›</a:t>
            </a:fld>
            <a:endParaRPr lang="en-US"/>
          </a:p>
        </p:txBody>
      </p:sp>
    </p:spTree>
    <p:extLst>
      <p:ext uri="{BB962C8B-B14F-4D97-AF65-F5344CB8AC3E}">
        <p14:creationId xmlns:p14="http://schemas.microsoft.com/office/powerpoint/2010/main" val="1421826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8B247-B4F3-20CA-7EDF-D16CA348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B0AD04-E027-131A-0840-1AD5A5195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BC4B8-C217-3FDB-10E9-3C4CA9FA5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7E691-A1D8-4E03-B394-C6806FF274D1}" type="datetimeFigureOut">
              <a:rPr lang="en-US" smtClean="0"/>
              <a:t>9/14/2023</a:t>
            </a:fld>
            <a:endParaRPr lang="en-US"/>
          </a:p>
        </p:txBody>
      </p:sp>
      <p:sp>
        <p:nvSpPr>
          <p:cNvPr id="5" name="Footer Placeholder 4">
            <a:extLst>
              <a:ext uri="{FF2B5EF4-FFF2-40B4-BE49-F238E27FC236}">
                <a16:creationId xmlns:a16="http://schemas.microsoft.com/office/drawing/2014/main" id="{B345B4F2-F978-35C4-61CD-B6FA68F27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A89F71-E562-F405-07D1-C8CDEF176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0BB63-1ABC-4A7E-9A6A-20856E3384E1}" type="slidenum">
              <a:rPr lang="en-US" smtClean="0"/>
              <a:t>‹#›</a:t>
            </a:fld>
            <a:endParaRPr lang="en-US"/>
          </a:p>
        </p:txBody>
      </p:sp>
    </p:spTree>
    <p:extLst>
      <p:ext uri="{BB962C8B-B14F-4D97-AF65-F5344CB8AC3E}">
        <p14:creationId xmlns:p14="http://schemas.microsoft.com/office/powerpoint/2010/main" val="99933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9/14/2023</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641480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24.xml"/><Relationship Id="rId16" Type="http://schemas.openxmlformats.org/officeDocument/2006/relationships/diagramColors" Target="../diagrams/colors7.xml"/><Relationship Id="rId1" Type="http://schemas.openxmlformats.org/officeDocument/2006/relationships/slideLayout" Target="../slideLayouts/slideLayout1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5.xml"/><Relationship Id="rId16" Type="http://schemas.openxmlformats.org/officeDocument/2006/relationships/diagramColors" Target="../diagrams/colors10.xml"/><Relationship Id="rId1" Type="http://schemas.openxmlformats.org/officeDocument/2006/relationships/slideLayout" Target="../slideLayouts/slideLayout1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C19B-406C-99C3-792B-807E4F551AC0}"/>
              </a:ext>
            </a:extLst>
          </p:cNvPr>
          <p:cNvSpPr>
            <a:spLocks noGrp="1"/>
          </p:cNvSpPr>
          <p:nvPr>
            <p:ph type="ctrTitle"/>
          </p:nvPr>
        </p:nvSpPr>
        <p:spPr/>
        <p:txBody>
          <a:bodyPr/>
          <a:lstStyle/>
          <a:p>
            <a:r>
              <a:rPr lang="en-US" dirty="0">
                <a:solidFill>
                  <a:schemeClr val="bg1"/>
                </a:solidFill>
                <a:latin typeface="Tenorite" panose="00000500000000000000" pitchFamily="2" charset="0"/>
              </a:rPr>
              <a:t>Annual Operating Report (AOR) Study</a:t>
            </a:r>
          </a:p>
        </p:txBody>
      </p:sp>
      <p:sp>
        <p:nvSpPr>
          <p:cNvPr id="3" name="Subtitle 2">
            <a:extLst>
              <a:ext uri="{FF2B5EF4-FFF2-40B4-BE49-F238E27FC236}">
                <a16:creationId xmlns:a16="http://schemas.microsoft.com/office/drawing/2014/main" id="{5639BD0E-6544-608B-95A3-2B3EE804CD2C}"/>
              </a:ext>
            </a:extLst>
          </p:cNvPr>
          <p:cNvSpPr>
            <a:spLocks noGrp="1"/>
          </p:cNvSpPr>
          <p:nvPr>
            <p:ph type="subTitle" idx="1"/>
          </p:nvPr>
        </p:nvSpPr>
        <p:spPr/>
        <p:txBody>
          <a:bodyPr/>
          <a:lstStyle/>
          <a:p>
            <a:r>
              <a:rPr lang="en-US" dirty="0">
                <a:solidFill>
                  <a:schemeClr val="bg1"/>
                </a:solidFill>
                <a:latin typeface="Tenorite" panose="00000500000000000000" pitchFamily="2" charset="0"/>
              </a:rPr>
              <a:t>CTD Business Meeting</a:t>
            </a:r>
          </a:p>
          <a:p>
            <a:r>
              <a:rPr lang="en-US" dirty="0">
                <a:solidFill>
                  <a:schemeClr val="bg1"/>
                </a:solidFill>
                <a:latin typeface="Tenorite" panose="00000500000000000000" pitchFamily="2" charset="0"/>
              </a:rPr>
              <a:t>September 15</a:t>
            </a:r>
            <a:r>
              <a:rPr lang="en-US" baseline="30000" dirty="0">
                <a:solidFill>
                  <a:schemeClr val="bg1"/>
                </a:solidFill>
                <a:latin typeface="Tenorite" panose="00000500000000000000" pitchFamily="2" charset="0"/>
              </a:rPr>
              <a:t>th</a:t>
            </a:r>
            <a:r>
              <a:rPr lang="en-US" dirty="0">
                <a:solidFill>
                  <a:schemeClr val="bg1"/>
                </a:solidFill>
                <a:latin typeface="Tenorite" panose="00000500000000000000" pitchFamily="2" charset="0"/>
              </a:rPr>
              <a:t>, 2023</a:t>
            </a:r>
          </a:p>
        </p:txBody>
      </p:sp>
    </p:spTree>
    <p:extLst>
      <p:ext uri="{BB962C8B-B14F-4D97-AF65-F5344CB8AC3E}">
        <p14:creationId xmlns:p14="http://schemas.microsoft.com/office/powerpoint/2010/main" val="2147572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sz="4300" dirty="0">
                <a:solidFill>
                  <a:schemeClr val="bg1"/>
                </a:solidFill>
                <a:latin typeface="Tenorite" panose="00000500000000000000" pitchFamily="2" charset="0"/>
              </a:rPr>
              <a:t>Major Categories of AOR Form Submissions</a:t>
            </a:r>
          </a:p>
        </p:txBody>
      </p:sp>
      <p:grpSp>
        <p:nvGrpSpPr>
          <p:cNvPr id="3" name="Group 2">
            <a:extLst>
              <a:ext uri="{FF2B5EF4-FFF2-40B4-BE49-F238E27FC236}">
                <a16:creationId xmlns:a16="http://schemas.microsoft.com/office/drawing/2014/main" id="{00E9AA7C-075D-25C3-CCAF-A89B1C81AFD0}"/>
              </a:ext>
            </a:extLst>
          </p:cNvPr>
          <p:cNvGrpSpPr/>
          <p:nvPr/>
        </p:nvGrpSpPr>
        <p:grpSpPr>
          <a:xfrm>
            <a:off x="2032622" y="1587278"/>
            <a:ext cx="8126755" cy="4910512"/>
            <a:chOff x="2032622" y="1587278"/>
            <a:chExt cx="8126755" cy="4910512"/>
          </a:xfrm>
        </p:grpSpPr>
        <p:sp>
          <p:nvSpPr>
            <p:cNvPr id="4" name="Freeform: Shape 3">
              <a:extLst>
                <a:ext uri="{FF2B5EF4-FFF2-40B4-BE49-F238E27FC236}">
                  <a16:creationId xmlns:a16="http://schemas.microsoft.com/office/drawing/2014/main" id="{5A901EF8-8342-911F-D0BB-410B67B11C73}"/>
                </a:ext>
              </a:extLst>
            </p:cNvPr>
            <p:cNvSpPr/>
            <p:nvPr/>
          </p:nvSpPr>
          <p:spPr>
            <a:xfrm>
              <a:off x="5050155" y="4406100"/>
              <a:ext cx="2091690" cy="2091690"/>
            </a:xfrm>
            <a:custGeom>
              <a:avLst/>
              <a:gdLst>
                <a:gd name="connsiteX0" fmla="*/ 0 w 2091690"/>
                <a:gd name="connsiteY0" fmla="*/ 1045845 h 2091690"/>
                <a:gd name="connsiteX1" fmla="*/ 1045845 w 2091690"/>
                <a:gd name="connsiteY1" fmla="*/ 0 h 2091690"/>
                <a:gd name="connsiteX2" fmla="*/ 2091690 w 2091690"/>
                <a:gd name="connsiteY2" fmla="*/ 1045845 h 2091690"/>
                <a:gd name="connsiteX3" fmla="*/ 1045845 w 2091690"/>
                <a:gd name="connsiteY3" fmla="*/ 2091690 h 2091690"/>
                <a:gd name="connsiteX4" fmla="*/ 0 w 2091690"/>
                <a:gd name="connsiteY4" fmla="*/ 1045845 h 20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90" h="2091690">
                  <a:moveTo>
                    <a:pt x="0" y="1045845"/>
                  </a:moveTo>
                  <a:cubicBezTo>
                    <a:pt x="0" y="468241"/>
                    <a:pt x="468241" y="0"/>
                    <a:pt x="1045845" y="0"/>
                  </a:cubicBezTo>
                  <a:cubicBezTo>
                    <a:pt x="1623449" y="0"/>
                    <a:pt x="2091690" y="468241"/>
                    <a:pt x="2091690" y="1045845"/>
                  </a:cubicBezTo>
                  <a:cubicBezTo>
                    <a:pt x="2091690" y="1623449"/>
                    <a:pt x="1623449" y="2091690"/>
                    <a:pt x="1045845" y="2091690"/>
                  </a:cubicBezTo>
                  <a:cubicBezTo>
                    <a:pt x="468241" y="2091690"/>
                    <a:pt x="0" y="1623449"/>
                    <a:pt x="0" y="1045845"/>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45691" tIns="345691" rIns="345691" bIns="345691" numCol="1" spcCol="1270" anchor="ctr" anchorCtr="0">
              <a:noAutofit/>
            </a:bodyPr>
            <a:lstStyle/>
            <a:p>
              <a:pPr marL="0" lvl="0" indent="0" algn="ctr" defTabSz="2755900">
                <a:lnSpc>
                  <a:spcPct val="90000"/>
                </a:lnSpc>
                <a:spcBef>
                  <a:spcPct val="0"/>
                </a:spcBef>
                <a:spcAft>
                  <a:spcPct val="35000"/>
                </a:spcAft>
                <a:buNone/>
              </a:pPr>
              <a:r>
                <a:rPr lang="en-US" sz="6200" kern="1200" dirty="0"/>
                <a:t>AOR</a:t>
              </a:r>
            </a:p>
          </p:txBody>
        </p:sp>
        <p:sp>
          <p:nvSpPr>
            <p:cNvPr id="5" name="Arrow: Left 4">
              <a:extLst>
                <a:ext uri="{FF2B5EF4-FFF2-40B4-BE49-F238E27FC236}">
                  <a16:creationId xmlns:a16="http://schemas.microsoft.com/office/drawing/2014/main" id="{C6135754-200F-336E-E8EE-BE458BE6D991}"/>
                </a:ext>
              </a:extLst>
            </p:cNvPr>
            <p:cNvSpPr/>
            <p:nvPr/>
          </p:nvSpPr>
          <p:spPr>
            <a:xfrm rot="10800000">
              <a:off x="3026175" y="5153879"/>
              <a:ext cx="1912661" cy="596131"/>
            </a:xfrm>
            <a:prstGeom prst="leftArrow">
              <a:avLst>
                <a:gd name="adj1" fmla="val 60000"/>
                <a:gd name="adj2" fmla="val 50000"/>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4ACE971E-59C9-A5C0-C31A-7F5D48E48879}"/>
                </a:ext>
              </a:extLst>
            </p:cNvPr>
            <p:cNvSpPr/>
            <p:nvPr/>
          </p:nvSpPr>
          <p:spPr>
            <a:xfrm>
              <a:off x="2032622" y="465710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Organization</a:t>
              </a:r>
            </a:p>
            <a:p>
              <a:pPr marL="0" lvl="0" indent="0" algn="l" defTabSz="889000">
                <a:lnSpc>
                  <a:spcPct val="90000"/>
                </a:lnSpc>
                <a:spcBef>
                  <a:spcPct val="0"/>
                </a:spcBef>
                <a:spcAft>
                  <a:spcPct val="35000"/>
                </a:spcAft>
                <a:buNone/>
              </a:pPr>
              <a:r>
                <a:rPr lang="en-US" sz="1300" i="0" kern="1200" dirty="0"/>
                <a:t>Contains basic information about the CTC (name, address, etc.)</a:t>
              </a:r>
            </a:p>
          </p:txBody>
        </p:sp>
        <p:sp>
          <p:nvSpPr>
            <p:cNvPr id="7" name="Arrow: Left 6">
              <a:extLst>
                <a:ext uri="{FF2B5EF4-FFF2-40B4-BE49-F238E27FC236}">
                  <a16:creationId xmlns:a16="http://schemas.microsoft.com/office/drawing/2014/main" id="{19CC1DD2-1F75-C6A1-FD26-2A86AB8012FC}"/>
                </a:ext>
              </a:extLst>
            </p:cNvPr>
            <p:cNvSpPr/>
            <p:nvPr/>
          </p:nvSpPr>
          <p:spPr>
            <a:xfrm rot="13500000">
              <a:off x="3645203" y="3659413"/>
              <a:ext cx="1912661" cy="596131"/>
            </a:xfrm>
            <a:prstGeom prst="leftArrow">
              <a:avLst>
                <a:gd name="adj1" fmla="val 60000"/>
                <a:gd name="adj2" fmla="val 50000"/>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3D81F457-F7C8-8574-EA46-6DA7C5F301FA}"/>
                </a:ext>
              </a:extLst>
            </p:cNvPr>
            <p:cNvSpPr/>
            <p:nvPr/>
          </p:nvSpPr>
          <p:spPr>
            <a:xfrm>
              <a:off x="2931753" y="2486409"/>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Coordinated System</a:t>
              </a:r>
            </a:p>
            <a:p>
              <a:pPr marL="0" lvl="0" indent="0" algn="l" defTabSz="889000">
                <a:lnSpc>
                  <a:spcPct val="90000"/>
                </a:lnSpc>
                <a:spcBef>
                  <a:spcPct val="0"/>
                </a:spcBef>
                <a:spcAft>
                  <a:spcPct val="35000"/>
                </a:spcAft>
                <a:buNone/>
              </a:pPr>
              <a:r>
                <a:rPr lang="en-US" sz="1300" i="0" kern="1200" dirty="0"/>
                <a:t>Contains a listing of the CTC’s transportation operators and coordination contractors</a:t>
              </a:r>
            </a:p>
          </p:txBody>
        </p:sp>
        <p:sp>
          <p:nvSpPr>
            <p:cNvPr id="9" name="Arrow: Left 8">
              <a:extLst>
                <a:ext uri="{FF2B5EF4-FFF2-40B4-BE49-F238E27FC236}">
                  <a16:creationId xmlns:a16="http://schemas.microsoft.com/office/drawing/2014/main" id="{A0555D81-5F79-B6C6-2F71-61B9FA9CCD12}"/>
                </a:ext>
              </a:extLst>
            </p:cNvPr>
            <p:cNvSpPr/>
            <p:nvPr/>
          </p:nvSpPr>
          <p:spPr>
            <a:xfrm rot="16200000">
              <a:off x="5139669" y="3040385"/>
              <a:ext cx="1912661" cy="596131"/>
            </a:xfrm>
            <a:prstGeom prst="leftArrow">
              <a:avLst>
                <a:gd name="adj1" fmla="val 60000"/>
                <a:gd name="adj2" fmla="val 50000"/>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EF297083-F0D5-47F6-DC4B-DDB1F3D0D5D8}"/>
                </a:ext>
              </a:extLst>
            </p:cNvPr>
            <p:cNvSpPr/>
            <p:nvPr/>
          </p:nvSpPr>
          <p:spPr>
            <a:xfrm>
              <a:off x="5102447" y="1587278"/>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Trips</a:t>
              </a:r>
            </a:p>
            <a:p>
              <a:pPr marL="0" lvl="0" indent="0" algn="l" defTabSz="889000">
                <a:lnSpc>
                  <a:spcPct val="90000"/>
                </a:lnSpc>
                <a:spcBef>
                  <a:spcPct val="0"/>
                </a:spcBef>
                <a:spcAft>
                  <a:spcPct val="35000"/>
                </a:spcAft>
                <a:buNone/>
              </a:pPr>
              <a:r>
                <a:rPr lang="en-US" sz="1300" kern="1200" dirty="0"/>
                <a:t>Contains annual totals of one-way passenger trips provided to TD riders </a:t>
              </a:r>
            </a:p>
          </p:txBody>
        </p:sp>
        <p:sp>
          <p:nvSpPr>
            <p:cNvPr id="11" name="Arrow: Left 10">
              <a:extLst>
                <a:ext uri="{FF2B5EF4-FFF2-40B4-BE49-F238E27FC236}">
                  <a16:creationId xmlns:a16="http://schemas.microsoft.com/office/drawing/2014/main" id="{34963F0E-7C08-947C-E846-A56EB3F8BE26}"/>
                </a:ext>
              </a:extLst>
            </p:cNvPr>
            <p:cNvSpPr/>
            <p:nvPr/>
          </p:nvSpPr>
          <p:spPr>
            <a:xfrm rot="18900000">
              <a:off x="6634135" y="3659413"/>
              <a:ext cx="1912661" cy="596131"/>
            </a:xfrm>
            <a:prstGeom prst="leftArrow">
              <a:avLst>
                <a:gd name="adj1" fmla="val 60000"/>
                <a:gd name="adj2" fmla="val 50000"/>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C640CAD9-0BAC-57E2-7A2C-F0C2EB459AEB}"/>
                </a:ext>
              </a:extLst>
            </p:cNvPr>
            <p:cNvSpPr/>
            <p:nvPr/>
          </p:nvSpPr>
          <p:spPr>
            <a:xfrm>
              <a:off x="7273141" y="2486409"/>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Inventory</a:t>
              </a:r>
            </a:p>
            <a:p>
              <a:pPr marL="0" lvl="0" indent="0" algn="l" defTabSz="889000">
                <a:lnSpc>
                  <a:spcPct val="90000"/>
                </a:lnSpc>
                <a:spcBef>
                  <a:spcPct val="0"/>
                </a:spcBef>
                <a:spcAft>
                  <a:spcPct val="35000"/>
                </a:spcAft>
                <a:buNone/>
              </a:pPr>
              <a:r>
                <a:rPr lang="en-US" sz="1300" kern="1200" dirty="0"/>
                <a:t>Contains data on vehicles and drivers associated with the coordinated system’s operations</a:t>
              </a:r>
            </a:p>
          </p:txBody>
        </p:sp>
        <p:sp>
          <p:nvSpPr>
            <p:cNvPr id="13" name="Arrow: Left 12">
              <a:extLst>
                <a:ext uri="{FF2B5EF4-FFF2-40B4-BE49-F238E27FC236}">
                  <a16:creationId xmlns:a16="http://schemas.microsoft.com/office/drawing/2014/main" id="{7391083F-9A78-770B-179B-496ED2DC164A}"/>
                </a:ext>
              </a:extLst>
            </p:cNvPr>
            <p:cNvSpPr/>
            <p:nvPr/>
          </p:nvSpPr>
          <p:spPr>
            <a:xfrm>
              <a:off x="7253163" y="5153879"/>
              <a:ext cx="1912661" cy="596131"/>
            </a:xfrm>
            <a:prstGeom prst="leftArrow">
              <a:avLst>
                <a:gd name="adj1" fmla="val 60000"/>
                <a:gd name="adj2" fmla="val 50000"/>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E03DE3AA-46B1-5FE0-4BCF-4505FAE91B50}"/>
                </a:ext>
              </a:extLst>
            </p:cNvPr>
            <p:cNvSpPr/>
            <p:nvPr/>
          </p:nvSpPr>
          <p:spPr>
            <a:xfrm>
              <a:off x="8172272" y="465710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Finances</a:t>
              </a:r>
            </a:p>
            <a:p>
              <a:pPr marL="0" lvl="0" indent="0" algn="l" defTabSz="889000">
                <a:lnSpc>
                  <a:spcPct val="90000"/>
                </a:lnSpc>
                <a:spcBef>
                  <a:spcPct val="0"/>
                </a:spcBef>
                <a:spcAft>
                  <a:spcPct val="35000"/>
                </a:spcAft>
                <a:buNone/>
              </a:pPr>
              <a:r>
                <a:rPr lang="en-US" sz="1300" kern="1200" dirty="0"/>
                <a:t>Contains data on revenues and expenses associated with the coordinated system’s operations</a:t>
              </a:r>
            </a:p>
          </p:txBody>
        </p:sp>
      </p:grpSp>
      <p:sp>
        <p:nvSpPr>
          <p:cNvPr id="15" name="Flowchart: Connector 14">
            <a:extLst>
              <a:ext uri="{FF2B5EF4-FFF2-40B4-BE49-F238E27FC236}">
                <a16:creationId xmlns:a16="http://schemas.microsoft.com/office/drawing/2014/main" id="{2B291547-9FA6-8DAC-2CDC-4407E933620E}"/>
              </a:ext>
            </a:extLst>
          </p:cNvPr>
          <p:cNvSpPr/>
          <p:nvPr/>
        </p:nvSpPr>
        <p:spPr>
          <a:xfrm>
            <a:off x="2702146" y="2264573"/>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accent2"/>
                </a:solidFill>
                <a:effectLst>
                  <a:outerShdw blurRad="38100" dist="25400" dir="5400000" algn="ctr" rotWithShape="0">
                    <a:srgbClr val="6E747A">
                      <a:alpha val="43000"/>
                    </a:srgbClr>
                  </a:outerShdw>
                </a:effectLst>
              </a:rPr>
              <a:t>2</a:t>
            </a:r>
            <a:endParaRPr lang="en-US" b="1" dirty="0">
              <a:ln w="22225">
                <a:solidFill>
                  <a:schemeClr val="accent2"/>
                </a:solidFill>
                <a:prstDash val="solid"/>
              </a:ln>
              <a:solidFill>
                <a:schemeClr val="accent2"/>
              </a:solidFill>
            </a:endParaRPr>
          </a:p>
        </p:txBody>
      </p:sp>
      <p:sp>
        <p:nvSpPr>
          <p:cNvPr id="16" name="Flowchart: Connector 15">
            <a:extLst>
              <a:ext uri="{FF2B5EF4-FFF2-40B4-BE49-F238E27FC236}">
                <a16:creationId xmlns:a16="http://schemas.microsoft.com/office/drawing/2014/main" id="{02AD729B-7A9E-07F6-7E88-395AAAA79BD7}"/>
              </a:ext>
            </a:extLst>
          </p:cNvPr>
          <p:cNvSpPr/>
          <p:nvPr/>
        </p:nvSpPr>
        <p:spPr>
          <a:xfrm>
            <a:off x="1803015" y="4435267"/>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1</a:t>
            </a:r>
            <a:endParaRPr lang="en-US" b="1" dirty="0">
              <a:ln w="22225">
                <a:solidFill>
                  <a:schemeClr val="accent2"/>
                </a:solidFill>
                <a:prstDash val="solid"/>
              </a:ln>
              <a:solidFill>
                <a:schemeClr val="accent2"/>
              </a:solidFill>
            </a:endParaRPr>
          </a:p>
        </p:txBody>
      </p:sp>
      <p:sp>
        <p:nvSpPr>
          <p:cNvPr id="17" name="Flowchart: Connector 16">
            <a:extLst>
              <a:ext uri="{FF2B5EF4-FFF2-40B4-BE49-F238E27FC236}">
                <a16:creationId xmlns:a16="http://schemas.microsoft.com/office/drawing/2014/main" id="{166AD96F-1CEB-68D5-DB9C-3BE622A690BF}"/>
              </a:ext>
            </a:extLst>
          </p:cNvPr>
          <p:cNvSpPr/>
          <p:nvPr/>
        </p:nvSpPr>
        <p:spPr>
          <a:xfrm>
            <a:off x="4872840" y="1368590"/>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3</a:t>
            </a:r>
            <a:endParaRPr lang="en-US" b="1" dirty="0">
              <a:ln w="22225">
                <a:solidFill>
                  <a:schemeClr val="accent2"/>
                </a:solidFill>
                <a:prstDash val="solid"/>
              </a:ln>
              <a:solidFill>
                <a:schemeClr val="accent2"/>
              </a:solidFill>
            </a:endParaRPr>
          </a:p>
        </p:txBody>
      </p:sp>
      <p:sp>
        <p:nvSpPr>
          <p:cNvPr id="18" name="Flowchart: Connector 17">
            <a:extLst>
              <a:ext uri="{FF2B5EF4-FFF2-40B4-BE49-F238E27FC236}">
                <a16:creationId xmlns:a16="http://schemas.microsoft.com/office/drawing/2014/main" id="{04E11FCA-5910-F5B4-0CF9-BB233E62FD5F}"/>
              </a:ext>
            </a:extLst>
          </p:cNvPr>
          <p:cNvSpPr/>
          <p:nvPr/>
        </p:nvSpPr>
        <p:spPr>
          <a:xfrm>
            <a:off x="7043534" y="2264573"/>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4</a:t>
            </a:r>
            <a:endParaRPr lang="en-US" b="1" dirty="0">
              <a:ln w="22225">
                <a:solidFill>
                  <a:schemeClr val="accent2"/>
                </a:solidFill>
                <a:prstDash val="solid"/>
              </a:ln>
              <a:solidFill>
                <a:schemeClr val="accent2"/>
              </a:solidFill>
            </a:endParaRPr>
          </a:p>
        </p:txBody>
      </p:sp>
      <p:sp>
        <p:nvSpPr>
          <p:cNvPr id="19" name="Flowchart: Connector 18">
            <a:extLst>
              <a:ext uri="{FF2B5EF4-FFF2-40B4-BE49-F238E27FC236}">
                <a16:creationId xmlns:a16="http://schemas.microsoft.com/office/drawing/2014/main" id="{18421AB0-7B0E-B2AB-1DAD-4382EE2F1794}"/>
              </a:ext>
            </a:extLst>
          </p:cNvPr>
          <p:cNvSpPr/>
          <p:nvPr/>
        </p:nvSpPr>
        <p:spPr>
          <a:xfrm>
            <a:off x="7942665" y="4435267"/>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5</a:t>
            </a:r>
            <a:endParaRPr lang="en-US" b="1" dirty="0">
              <a:ln w="22225">
                <a:solidFill>
                  <a:schemeClr val="accent2"/>
                </a:solidFill>
                <a:prstDash val="solid"/>
              </a:ln>
              <a:solidFill>
                <a:schemeClr val="accent2"/>
              </a:solidFill>
            </a:endParaRPr>
          </a:p>
        </p:txBody>
      </p:sp>
    </p:spTree>
    <p:extLst>
      <p:ext uri="{BB962C8B-B14F-4D97-AF65-F5344CB8AC3E}">
        <p14:creationId xmlns:p14="http://schemas.microsoft.com/office/powerpoint/2010/main" val="75049279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sz="4300" dirty="0">
                <a:solidFill>
                  <a:schemeClr val="bg1"/>
                </a:solidFill>
                <a:latin typeface="Tenorite" panose="00000500000000000000" pitchFamily="2" charset="0"/>
              </a:rPr>
              <a:t>Major Categories of AOR Form Submissions</a:t>
            </a:r>
          </a:p>
        </p:txBody>
      </p:sp>
      <p:sp>
        <p:nvSpPr>
          <p:cNvPr id="6" name="Freeform: Shape 5">
            <a:extLst>
              <a:ext uri="{FF2B5EF4-FFF2-40B4-BE49-F238E27FC236}">
                <a16:creationId xmlns:a16="http://schemas.microsoft.com/office/drawing/2014/main" id="{4ACE971E-59C9-A5C0-C31A-7F5D48E48879}"/>
              </a:ext>
            </a:extLst>
          </p:cNvPr>
          <p:cNvSpPr/>
          <p:nvPr/>
        </p:nvSpPr>
        <p:spPr>
          <a:xfrm>
            <a:off x="2032622" y="465710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Organization</a:t>
            </a:r>
          </a:p>
          <a:p>
            <a:pPr marL="0" lvl="0" indent="0" algn="l" defTabSz="889000">
              <a:lnSpc>
                <a:spcPct val="90000"/>
              </a:lnSpc>
              <a:spcBef>
                <a:spcPct val="0"/>
              </a:spcBef>
              <a:spcAft>
                <a:spcPct val="35000"/>
              </a:spcAft>
              <a:buNone/>
            </a:pPr>
            <a:r>
              <a:rPr lang="en-US" sz="1300" i="0" kern="1200" dirty="0"/>
              <a:t>Contains basic information about the CTC (name, address, etc.)</a:t>
            </a:r>
          </a:p>
        </p:txBody>
      </p:sp>
      <p:sp>
        <p:nvSpPr>
          <p:cNvPr id="8" name="Freeform: Shape 7">
            <a:extLst>
              <a:ext uri="{FF2B5EF4-FFF2-40B4-BE49-F238E27FC236}">
                <a16:creationId xmlns:a16="http://schemas.microsoft.com/office/drawing/2014/main" id="{3D81F457-F7C8-8574-EA46-6DA7C5F301FA}"/>
              </a:ext>
            </a:extLst>
          </p:cNvPr>
          <p:cNvSpPr/>
          <p:nvPr/>
        </p:nvSpPr>
        <p:spPr>
          <a:xfrm>
            <a:off x="2931753" y="2486409"/>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Coordinated System</a:t>
            </a:r>
          </a:p>
          <a:p>
            <a:pPr marL="0" lvl="0" indent="0" algn="l" defTabSz="889000">
              <a:lnSpc>
                <a:spcPct val="90000"/>
              </a:lnSpc>
              <a:spcBef>
                <a:spcPct val="0"/>
              </a:spcBef>
              <a:spcAft>
                <a:spcPct val="35000"/>
              </a:spcAft>
              <a:buNone/>
            </a:pPr>
            <a:r>
              <a:rPr lang="en-US" sz="1300" i="0" kern="1200" dirty="0"/>
              <a:t>Contains a listing of the CTC’s transportation operators and coordination contractors</a:t>
            </a:r>
          </a:p>
        </p:txBody>
      </p:sp>
      <p:sp>
        <p:nvSpPr>
          <p:cNvPr id="10" name="Freeform: Shape 9">
            <a:extLst>
              <a:ext uri="{FF2B5EF4-FFF2-40B4-BE49-F238E27FC236}">
                <a16:creationId xmlns:a16="http://schemas.microsoft.com/office/drawing/2014/main" id="{EF297083-F0D5-47F6-DC4B-DDB1F3D0D5D8}"/>
              </a:ext>
            </a:extLst>
          </p:cNvPr>
          <p:cNvSpPr/>
          <p:nvPr/>
        </p:nvSpPr>
        <p:spPr>
          <a:xfrm>
            <a:off x="5102447" y="1587278"/>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Trips</a:t>
            </a:r>
          </a:p>
          <a:p>
            <a:pPr marL="0" lvl="0" indent="0" algn="l" defTabSz="889000">
              <a:lnSpc>
                <a:spcPct val="90000"/>
              </a:lnSpc>
              <a:spcBef>
                <a:spcPct val="0"/>
              </a:spcBef>
              <a:spcAft>
                <a:spcPct val="35000"/>
              </a:spcAft>
              <a:buNone/>
            </a:pPr>
            <a:r>
              <a:rPr lang="en-US" sz="1300" kern="1200" dirty="0"/>
              <a:t>Contains annual totals of one-way passenger trips provided to TD riders </a:t>
            </a:r>
          </a:p>
        </p:txBody>
      </p:sp>
      <p:sp>
        <p:nvSpPr>
          <p:cNvPr id="12" name="Freeform: Shape 11">
            <a:extLst>
              <a:ext uri="{FF2B5EF4-FFF2-40B4-BE49-F238E27FC236}">
                <a16:creationId xmlns:a16="http://schemas.microsoft.com/office/drawing/2014/main" id="{C640CAD9-0BAC-57E2-7A2C-F0C2EB459AEB}"/>
              </a:ext>
            </a:extLst>
          </p:cNvPr>
          <p:cNvSpPr/>
          <p:nvPr/>
        </p:nvSpPr>
        <p:spPr>
          <a:xfrm>
            <a:off x="7273141" y="2486409"/>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Inventory</a:t>
            </a:r>
          </a:p>
          <a:p>
            <a:pPr marL="0" lvl="0" indent="0" algn="l" defTabSz="889000">
              <a:lnSpc>
                <a:spcPct val="90000"/>
              </a:lnSpc>
              <a:spcBef>
                <a:spcPct val="0"/>
              </a:spcBef>
              <a:spcAft>
                <a:spcPct val="35000"/>
              </a:spcAft>
              <a:buNone/>
            </a:pPr>
            <a:r>
              <a:rPr lang="en-US" sz="1300" kern="1200" dirty="0"/>
              <a:t>Contains data on vehicles and drivers associated with the coordinated system’s operations</a:t>
            </a:r>
          </a:p>
        </p:txBody>
      </p:sp>
      <p:sp>
        <p:nvSpPr>
          <p:cNvPr id="14" name="Freeform: Shape 13">
            <a:extLst>
              <a:ext uri="{FF2B5EF4-FFF2-40B4-BE49-F238E27FC236}">
                <a16:creationId xmlns:a16="http://schemas.microsoft.com/office/drawing/2014/main" id="{E03DE3AA-46B1-5FE0-4BCF-4505FAE91B50}"/>
              </a:ext>
            </a:extLst>
          </p:cNvPr>
          <p:cNvSpPr/>
          <p:nvPr/>
        </p:nvSpPr>
        <p:spPr>
          <a:xfrm>
            <a:off x="8172272" y="465710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Finances</a:t>
            </a:r>
          </a:p>
          <a:p>
            <a:pPr marL="0" lvl="0" indent="0" algn="l" defTabSz="889000">
              <a:lnSpc>
                <a:spcPct val="90000"/>
              </a:lnSpc>
              <a:spcBef>
                <a:spcPct val="0"/>
              </a:spcBef>
              <a:spcAft>
                <a:spcPct val="35000"/>
              </a:spcAft>
              <a:buNone/>
            </a:pPr>
            <a:r>
              <a:rPr lang="en-US" sz="1300" kern="1200" dirty="0"/>
              <a:t>Contains data on revenues and expenses associated with the coordinated system’s operations</a:t>
            </a:r>
          </a:p>
        </p:txBody>
      </p:sp>
      <p:sp>
        <p:nvSpPr>
          <p:cNvPr id="15" name="Flowchart: Connector 14">
            <a:extLst>
              <a:ext uri="{FF2B5EF4-FFF2-40B4-BE49-F238E27FC236}">
                <a16:creationId xmlns:a16="http://schemas.microsoft.com/office/drawing/2014/main" id="{7F7F4FEF-6763-B37F-A453-C3F27A7B6FFB}"/>
              </a:ext>
            </a:extLst>
          </p:cNvPr>
          <p:cNvSpPr/>
          <p:nvPr/>
        </p:nvSpPr>
        <p:spPr>
          <a:xfrm>
            <a:off x="1803015" y="4435267"/>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1</a:t>
            </a:r>
            <a:endParaRPr lang="en-US" b="1" dirty="0">
              <a:ln w="22225">
                <a:solidFill>
                  <a:schemeClr val="accent2"/>
                </a:solidFill>
                <a:prstDash val="solid"/>
              </a:ln>
              <a:solidFill>
                <a:schemeClr val="accent2"/>
              </a:solidFill>
            </a:endParaRPr>
          </a:p>
        </p:txBody>
      </p:sp>
      <p:sp>
        <p:nvSpPr>
          <p:cNvPr id="16" name="Flowchart: Connector 15">
            <a:extLst>
              <a:ext uri="{FF2B5EF4-FFF2-40B4-BE49-F238E27FC236}">
                <a16:creationId xmlns:a16="http://schemas.microsoft.com/office/drawing/2014/main" id="{180D80D6-2C9F-67D0-6056-4D24FB9ABB79}"/>
              </a:ext>
            </a:extLst>
          </p:cNvPr>
          <p:cNvSpPr/>
          <p:nvPr/>
        </p:nvSpPr>
        <p:spPr>
          <a:xfrm>
            <a:off x="2702146" y="2264573"/>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accent2"/>
                </a:solidFill>
                <a:effectLst>
                  <a:outerShdw blurRad="38100" dist="25400" dir="5400000" algn="ctr" rotWithShape="0">
                    <a:srgbClr val="6E747A">
                      <a:alpha val="43000"/>
                    </a:srgbClr>
                  </a:outerShdw>
                </a:effectLst>
              </a:rPr>
              <a:t>2</a:t>
            </a:r>
            <a:endParaRPr lang="en-US" b="1" dirty="0">
              <a:ln w="22225">
                <a:solidFill>
                  <a:schemeClr val="accent2"/>
                </a:solidFill>
                <a:prstDash val="solid"/>
              </a:ln>
              <a:solidFill>
                <a:schemeClr val="accent2"/>
              </a:solidFill>
            </a:endParaRPr>
          </a:p>
        </p:txBody>
      </p:sp>
      <p:sp>
        <p:nvSpPr>
          <p:cNvPr id="17" name="Flowchart: Connector 16">
            <a:extLst>
              <a:ext uri="{FF2B5EF4-FFF2-40B4-BE49-F238E27FC236}">
                <a16:creationId xmlns:a16="http://schemas.microsoft.com/office/drawing/2014/main" id="{6BD0E2BB-8A4B-98EF-E8CF-ACB84486D0A1}"/>
              </a:ext>
            </a:extLst>
          </p:cNvPr>
          <p:cNvSpPr/>
          <p:nvPr/>
        </p:nvSpPr>
        <p:spPr>
          <a:xfrm>
            <a:off x="4872840" y="1368590"/>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3</a:t>
            </a:r>
            <a:endParaRPr lang="en-US" b="1" dirty="0">
              <a:ln w="22225">
                <a:solidFill>
                  <a:schemeClr val="accent2"/>
                </a:solidFill>
                <a:prstDash val="solid"/>
              </a:ln>
              <a:solidFill>
                <a:schemeClr val="accent2"/>
              </a:solidFill>
            </a:endParaRPr>
          </a:p>
        </p:txBody>
      </p:sp>
      <p:sp>
        <p:nvSpPr>
          <p:cNvPr id="18" name="Flowchart: Connector 17">
            <a:extLst>
              <a:ext uri="{FF2B5EF4-FFF2-40B4-BE49-F238E27FC236}">
                <a16:creationId xmlns:a16="http://schemas.microsoft.com/office/drawing/2014/main" id="{1CFC9BD3-0068-8EFE-B92C-198E2CBC4A99}"/>
              </a:ext>
            </a:extLst>
          </p:cNvPr>
          <p:cNvSpPr/>
          <p:nvPr/>
        </p:nvSpPr>
        <p:spPr>
          <a:xfrm>
            <a:off x="7043534" y="2264573"/>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4</a:t>
            </a:r>
            <a:endParaRPr lang="en-US" b="1" dirty="0">
              <a:ln w="22225">
                <a:solidFill>
                  <a:schemeClr val="accent2"/>
                </a:solidFill>
                <a:prstDash val="solid"/>
              </a:ln>
              <a:solidFill>
                <a:schemeClr val="accent2"/>
              </a:solidFill>
            </a:endParaRPr>
          </a:p>
        </p:txBody>
      </p:sp>
      <p:sp>
        <p:nvSpPr>
          <p:cNvPr id="19" name="Flowchart: Connector 18">
            <a:extLst>
              <a:ext uri="{FF2B5EF4-FFF2-40B4-BE49-F238E27FC236}">
                <a16:creationId xmlns:a16="http://schemas.microsoft.com/office/drawing/2014/main" id="{A3B5C112-48BF-CB2A-5953-CF280E8209E7}"/>
              </a:ext>
            </a:extLst>
          </p:cNvPr>
          <p:cNvSpPr/>
          <p:nvPr/>
        </p:nvSpPr>
        <p:spPr>
          <a:xfrm>
            <a:off x="7942665" y="4435267"/>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5</a:t>
            </a:r>
            <a:endParaRPr lang="en-US" b="1" dirty="0">
              <a:ln w="22225">
                <a:solidFill>
                  <a:schemeClr val="accent2"/>
                </a:solidFill>
                <a:prstDash val="solid"/>
              </a:ln>
              <a:solidFill>
                <a:schemeClr val="accent2"/>
              </a:solidFill>
            </a:endParaRPr>
          </a:p>
        </p:txBody>
      </p:sp>
    </p:spTree>
    <p:extLst>
      <p:ext uri="{BB962C8B-B14F-4D97-AF65-F5344CB8AC3E}">
        <p14:creationId xmlns:p14="http://schemas.microsoft.com/office/powerpoint/2010/main" val="38051929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sz="4300" dirty="0">
                <a:solidFill>
                  <a:schemeClr val="bg1"/>
                </a:solidFill>
                <a:latin typeface="Tenorite" panose="00000500000000000000" pitchFamily="2" charset="0"/>
              </a:rPr>
              <a:t>Major Categories of AOR Form Submissions</a:t>
            </a:r>
          </a:p>
        </p:txBody>
      </p:sp>
      <p:sp>
        <p:nvSpPr>
          <p:cNvPr id="6" name="Freeform: Shape 5">
            <a:extLst>
              <a:ext uri="{FF2B5EF4-FFF2-40B4-BE49-F238E27FC236}">
                <a16:creationId xmlns:a16="http://schemas.microsoft.com/office/drawing/2014/main" id="{4ACE971E-59C9-A5C0-C31A-7F5D48E48879}"/>
              </a:ext>
            </a:extLst>
          </p:cNvPr>
          <p:cNvSpPr/>
          <p:nvPr/>
        </p:nvSpPr>
        <p:spPr>
          <a:xfrm>
            <a:off x="761059" y="203684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Organization</a:t>
            </a:r>
          </a:p>
          <a:p>
            <a:pPr marL="0" lvl="0" indent="0" algn="l" defTabSz="889000">
              <a:lnSpc>
                <a:spcPct val="90000"/>
              </a:lnSpc>
              <a:spcBef>
                <a:spcPct val="0"/>
              </a:spcBef>
              <a:spcAft>
                <a:spcPct val="35000"/>
              </a:spcAft>
              <a:buNone/>
            </a:pPr>
            <a:r>
              <a:rPr lang="en-US" sz="1300" i="0" kern="1200" dirty="0"/>
              <a:t>Contains basic information about the CTC (name, address, etc.)</a:t>
            </a:r>
          </a:p>
        </p:txBody>
      </p:sp>
      <p:sp>
        <p:nvSpPr>
          <p:cNvPr id="8" name="Freeform: Shape 7">
            <a:extLst>
              <a:ext uri="{FF2B5EF4-FFF2-40B4-BE49-F238E27FC236}">
                <a16:creationId xmlns:a16="http://schemas.microsoft.com/office/drawing/2014/main" id="{3D81F457-F7C8-8574-EA46-6DA7C5F301FA}"/>
              </a:ext>
            </a:extLst>
          </p:cNvPr>
          <p:cNvSpPr/>
          <p:nvPr/>
        </p:nvSpPr>
        <p:spPr>
          <a:xfrm>
            <a:off x="2947176" y="203684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Coordinated System</a:t>
            </a:r>
          </a:p>
          <a:p>
            <a:pPr marL="0" lvl="0" indent="0" algn="l" defTabSz="889000">
              <a:lnSpc>
                <a:spcPct val="90000"/>
              </a:lnSpc>
              <a:spcBef>
                <a:spcPct val="0"/>
              </a:spcBef>
              <a:spcAft>
                <a:spcPct val="35000"/>
              </a:spcAft>
              <a:buNone/>
            </a:pPr>
            <a:r>
              <a:rPr lang="en-US" sz="1300" i="0" kern="1200" dirty="0"/>
              <a:t>Contains a listing of the CTC’s transportation operators and coordination contractors</a:t>
            </a:r>
          </a:p>
        </p:txBody>
      </p:sp>
      <p:sp>
        <p:nvSpPr>
          <p:cNvPr id="10" name="Freeform: Shape 9">
            <a:extLst>
              <a:ext uri="{FF2B5EF4-FFF2-40B4-BE49-F238E27FC236}">
                <a16:creationId xmlns:a16="http://schemas.microsoft.com/office/drawing/2014/main" id="{EF297083-F0D5-47F6-DC4B-DDB1F3D0D5D8}"/>
              </a:ext>
            </a:extLst>
          </p:cNvPr>
          <p:cNvSpPr/>
          <p:nvPr/>
        </p:nvSpPr>
        <p:spPr>
          <a:xfrm>
            <a:off x="5133293" y="203684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a:solidFill>
            <a:srgbClr val="0D8295"/>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Trips</a:t>
            </a:r>
          </a:p>
          <a:p>
            <a:pPr marL="0" lvl="0" indent="0" algn="l" defTabSz="889000">
              <a:lnSpc>
                <a:spcPct val="90000"/>
              </a:lnSpc>
              <a:spcBef>
                <a:spcPct val="0"/>
              </a:spcBef>
              <a:spcAft>
                <a:spcPct val="35000"/>
              </a:spcAft>
              <a:buNone/>
            </a:pPr>
            <a:r>
              <a:rPr lang="en-US" sz="1300" kern="1200" dirty="0"/>
              <a:t>Contains annual totals of one-way passenger trips provided to TD riders </a:t>
            </a:r>
          </a:p>
        </p:txBody>
      </p:sp>
      <p:sp>
        <p:nvSpPr>
          <p:cNvPr id="12" name="Freeform: Shape 11">
            <a:extLst>
              <a:ext uri="{FF2B5EF4-FFF2-40B4-BE49-F238E27FC236}">
                <a16:creationId xmlns:a16="http://schemas.microsoft.com/office/drawing/2014/main" id="{C640CAD9-0BAC-57E2-7A2C-F0C2EB459AEB}"/>
              </a:ext>
            </a:extLst>
          </p:cNvPr>
          <p:cNvSpPr/>
          <p:nvPr/>
        </p:nvSpPr>
        <p:spPr>
          <a:xfrm>
            <a:off x="7319410" y="203684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Inventory</a:t>
            </a:r>
          </a:p>
          <a:p>
            <a:pPr marL="0" lvl="0" indent="0" algn="l" defTabSz="889000">
              <a:lnSpc>
                <a:spcPct val="90000"/>
              </a:lnSpc>
              <a:spcBef>
                <a:spcPct val="0"/>
              </a:spcBef>
              <a:spcAft>
                <a:spcPct val="35000"/>
              </a:spcAft>
              <a:buNone/>
            </a:pPr>
            <a:r>
              <a:rPr lang="en-US" sz="1300" kern="1200" dirty="0"/>
              <a:t>Contains data on vehicles and drivers associated with the coordinated system’s operations</a:t>
            </a:r>
          </a:p>
        </p:txBody>
      </p:sp>
      <p:sp>
        <p:nvSpPr>
          <p:cNvPr id="14" name="Freeform: Shape 13">
            <a:extLst>
              <a:ext uri="{FF2B5EF4-FFF2-40B4-BE49-F238E27FC236}">
                <a16:creationId xmlns:a16="http://schemas.microsoft.com/office/drawing/2014/main" id="{E03DE3AA-46B1-5FE0-4BCF-4505FAE91B50}"/>
              </a:ext>
            </a:extLst>
          </p:cNvPr>
          <p:cNvSpPr/>
          <p:nvPr/>
        </p:nvSpPr>
        <p:spPr>
          <a:xfrm>
            <a:off x="9505526" y="2036843"/>
            <a:ext cx="1987105" cy="1589684"/>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Finances</a:t>
            </a:r>
          </a:p>
          <a:p>
            <a:pPr marL="0" lvl="0" indent="0" algn="l" defTabSz="889000">
              <a:lnSpc>
                <a:spcPct val="90000"/>
              </a:lnSpc>
              <a:spcBef>
                <a:spcPct val="0"/>
              </a:spcBef>
              <a:spcAft>
                <a:spcPct val="35000"/>
              </a:spcAft>
              <a:buNone/>
            </a:pPr>
            <a:r>
              <a:rPr lang="en-US" sz="1300" kern="1200" dirty="0"/>
              <a:t>Contains data on revenues and expenses associated with the coordinated system’s operations</a:t>
            </a:r>
          </a:p>
        </p:txBody>
      </p:sp>
      <p:sp>
        <p:nvSpPr>
          <p:cNvPr id="3" name="Right Brace 2">
            <a:extLst>
              <a:ext uri="{FF2B5EF4-FFF2-40B4-BE49-F238E27FC236}">
                <a16:creationId xmlns:a16="http://schemas.microsoft.com/office/drawing/2014/main" id="{8AE9BFE6-7E04-D947-91D5-63148A4424A9}"/>
              </a:ext>
            </a:extLst>
          </p:cNvPr>
          <p:cNvSpPr/>
          <p:nvPr/>
        </p:nvSpPr>
        <p:spPr>
          <a:xfrm rot="5400000">
            <a:off x="2655941" y="1833510"/>
            <a:ext cx="383458" cy="4173222"/>
          </a:xfrm>
          <a:prstGeom prst="rightBrace">
            <a:avLst/>
          </a:prstGeom>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B8BD3CB8-222A-C57C-9E68-4CEB9BD81623}"/>
              </a:ext>
            </a:extLst>
          </p:cNvPr>
          <p:cNvSpPr/>
          <p:nvPr/>
        </p:nvSpPr>
        <p:spPr>
          <a:xfrm rot="5400000">
            <a:off x="9214290" y="1833509"/>
            <a:ext cx="383459" cy="4173222"/>
          </a:xfrm>
          <a:prstGeom prst="rightBrace">
            <a:avLst/>
          </a:prstGeom>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1000EBE5-67F2-100B-2F0E-7E34D9658487}"/>
              </a:ext>
            </a:extLst>
          </p:cNvPr>
          <p:cNvSpPr/>
          <p:nvPr/>
        </p:nvSpPr>
        <p:spPr>
          <a:xfrm rot="5400000">
            <a:off x="5935116" y="2926568"/>
            <a:ext cx="383457" cy="1987105"/>
          </a:xfrm>
          <a:prstGeom prst="rightBrace">
            <a:avLst/>
          </a:prstGeom>
          <a:ln>
            <a:solidFill>
              <a:srgbClr val="0D8295"/>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326AC42-9E14-B13E-5980-EF994FC48C7C}"/>
              </a:ext>
            </a:extLst>
          </p:cNvPr>
          <p:cNvSpPr txBox="1"/>
          <p:nvPr/>
        </p:nvSpPr>
        <p:spPr>
          <a:xfrm>
            <a:off x="761059" y="4111849"/>
            <a:ext cx="4173222" cy="323165"/>
          </a:xfrm>
          <a:prstGeom prst="rect">
            <a:avLst/>
          </a:prstGeom>
          <a:noFill/>
        </p:spPr>
        <p:txBody>
          <a:bodyPr wrap="square" rtlCol="0">
            <a:spAutoFit/>
          </a:bodyPr>
          <a:lstStyle/>
          <a:p>
            <a:pPr algn="ctr"/>
            <a:r>
              <a:rPr lang="en-US" sz="1500" dirty="0">
                <a:solidFill>
                  <a:schemeClr val="accent2">
                    <a:lumMod val="20000"/>
                    <a:lumOff val="80000"/>
                  </a:schemeClr>
                </a:solidFill>
              </a:rPr>
              <a:t>Basic information</a:t>
            </a:r>
          </a:p>
        </p:txBody>
      </p:sp>
      <p:sp>
        <p:nvSpPr>
          <p:cNvPr id="9" name="TextBox 8">
            <a:extLst>
              <a:ext uri="{FF2B5EF4-FFF2-40B4-BE49-F238E27FC236}">
                <a16:creationId xmlns:a16="http://schemas.microsoft.com/office/drawing/2014/main" id="{7C1FC8EF-ED23-C42F-C635-D0E5BB80788F}"/>
              </a:ext>
            </a:extLst>
          </p:cNvPr>
          <p:cNvSpPr txBox="1"/>
          <p:nvPr/>
        </p:nvSpPr>
        <p:spPr>
          <a:xfrm>
            <a:off x="7418915" y="4111849"/>
            <a:ext cx="4173222" cy="323165"/>
          </a:xfrm>
          <a:prstGeom prst="rect">
            <a:avLst/>
          </a:prstGeom>
          <a:noFill/>
        </p:spPr>
        <p:txBody>
          <a:bodyPr wrap="square" rtlCol="0">
            <a:spAutoFit/>
          </a:bodyPr>
          <a:lstStyle/>
          <a:p>
            <a:pPr algn="ctr"/>
            <a:r>
              <a:rPr lang="en-US" sz="1500" dirty="0">
                <a:solidFill>
                  <a:schemeClr val="accent2">
                    <a:lumMod val="20000"/>
                    <a:lumOff val="80000"/>
                  </a:schemeClr>
                </a:solidFill>
              </a:rPr>
              <a:t>Information on resources used to provide services</a:t>
            </a:r>
          </a:p>
        </p:txBody>
      </p:sp>
      <p:sp>
        <p:nvSpPr>
          <p:cNvPr id="11" name="TextBox 10">
            <a:extLst>
              <a:ext uri="{FF2B5EF4-FFF2-40B4-BE49-F238E27FC236}">
                <a16:creationId xmlns:a16="http://schemas.microsoft.com/office/drawing/2014/main" id="{1490D559-3C33-DA9C-3B40-657CAFE4EF25}"/>
              </a:ext>
            </a:extLst>
          </p:cNvPr>
          <p:cNvSpPr txBox="1"/>
          <p:nvPr/>
        </p:nvSpPr>
        <p:spPr>
          <a:xfrm>
            <a:off x="4040234" y="4105803"/>
            <a:ext cx="4173222" cy="323165"/>
          </a:xfrm>
          <a:prstGeom prst="rect">
            <a:avLst/>
          </a:prstGeom>
          <a:noFill/>
        </p:spPr>
        <p:txBody>
          <a:bodyPr wrap="square" rtlCol="0">
            <a:spAutoFit/>
          </a:bodyPr>
          <a:lstStyle/>
          <a:p>
            <a:pPr algn="ctr"/>
            <a:r>
              <a:rPr lang="en-US" sz="1500" dirty="0">
                <a:solidFill>
                  <a:srgbClr val="B2EEF8"/>
                </a:solidFill>
              </a:rPr>
              <a:t>Information on services provided</a:t>
            </a:r>
          </a:p>
        </p:txBody>
      </p:sp>
      <p:sp>
        <p:nvSpPr>
          <p:cNvPr id="13" name="Right Brace 12">
            <a:extLst>
              <a:ext uri="{FF2B5EF4-FFF2-40B4-BE49-F238E27FC236}">
                <a16:creationId xmlns:a16="http://schemas.microsoft.com/office/drawing/2014/main" id="{76AF7CCD-DBA2-5334-12C5-48DE4D039397}"/>
              </a:ext>
            </a:extLst>
          </p:cNvPr>
          <p:cNvSpPr/>
          <p:nvPr/>
        </p:nvSpPr>
        <p:spPr>
          <a:xfrm rot="5400000">
            <a:off x="5934751" y="1598416"/>
            <a:ext cx="383458" cy="6565982"/>
          </a:xfrm>
          <a:prstGeom prst="rightBrace">
            <a:avLst/>
          </a:prstGeom>
          <a:ln>
            <a:solidFill>
              <a:schemeClr val="tx1"/>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CF9EA3C7-349D-A073-A06B-35686AB92E7F}"/>
              </a:ext>
            </a:extLst>
          </p:cNvPr>
          <p:cNvSpPr txBox="1"/>
          <p:nvPr/>
        </p:nvSpPr>
        <p:spPr>
          <a:xfrm>
            <a:off x="713251" y="5088551"/>
            <a:ext cx="10831078" cy="523220"/>
          </a:xfrm>
          <a:prstGeom prst="rect">
            <a:avLst/>
          </a:prstGeom>
          <a:noFill/>
        </p:spPr>
        <p:txBody>
          <a:bodyPr wrap="square" rtlCol="0">
            <a:spAutoFit/>
          </a:bodyPr>
          <a:lstStyle/>
          <a:p>
            <a:pPr algn="ctr"/>
            <a:r>
              <a:rPr lang="en-US" sz="2800" dirty="0"/>
              <a:t>The current AOR provides comprehensive </a:t>
            </a:r>
            <a:r>
              <a:rPr lang="en-US" sz="2800" u="sng" dirty="0"/>
              <a:t>breadth</a:t>
            </a:r>
            <a:r>
              <a:rPr lang="en-US" sz="2800" dirty="0"/>
              <a:t> of information</a:t>
            </a:r>
          </a:p>
        </p:txBody>
      </p:sp>
      <p:sp>
        <p:nvSpPr>
          <p:cNvPr id="16" name="Flowchart: Connector 15">
            <a:extLst>
              <a:ext uri="{FF2B5EF4-FFF2-40B4-BE49-F238E27FC236}">
                <a16:creationId xmlns:a16="http://schemas.microsoft.com/office/drawing/2014/main" id="{A10A2B3E-FD6E-124E-AEDF-FFCD2DFFD32E}"/>
              </a:ext>
            </a:extLst>
          </p:cNvPr>
          <p:cNvSpPr/>
          <p:nvPr/>
        </p:nvSpPr>
        <p:spPr>
          <a:xfrm>
            <a:off x="522859" y="1810043"/>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1</a:t>
            </a:r>
            <a:endParaRPr lang="en-US" b="1" dirty="0">
              <a:ln w="22225">
                <a:solidFill>
                  <a:schemeClr val="accent2"/>
                </a:solidFill>
                <a:prstDash val="solid"/>
              </a:ln>
              <a:solidFill>
                <a:schemeClr val="accent2"/>
              </a:solidFill>
            </a:endParaRPr>
          </a:p>
        </p:txBody>
      </p:sp>
      <p:sp>
        <p:nvSpPr>
          <p:cNvPr id="17" name="Flowchart: Connector 16">
            <a:extLst>
              <a:ext uri="{FF2B5EF4-FFF2-40B4-BE49-F238E27FC236}">
                <a16:creationId xmlns:a16="http://schemas.microsoft.com/office/drawing/2014/main" id="{42E803DF-32E8-7B34-7A6D-7F27B633443F}"/>
              </a:ext>
            </a:extLst>
          </p:cNvPr>
          <p:cNvSpPr/>
          <p:nvPr/>
        </p:nvSpPr>
        <p:spPr>
          <a:xfrm>
            <a:off x="2717568" y="1810043"/>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ln w="0"/>
                <a:solidFill>
                  <a:schemeClr val="accent2"/>
                </a:solidFill>
                <a:effectLst>
                  <a:outerShdw blurRad="38100" dist="25400" dir="5400000" algn="ctr" rotWithShape="0">
                    <a:srgbClr val="6E747A">
                      <a:alpha val="43000"/>
                    </a:srgbClr>
                  </a:outerShdw>
                </a:effectLst>
              </a:rPr>
              <a:t>2</a:t>
            </a:r>
            <a:endParaRPr lang="en-US" b="1" dirty="0">
              <a:ln w="22225">
                <a:solidFill>
                  <a:schemeClr val="accent2"/>
                </a:solidFill>
                <a:prstDash val="solid"/>
              </a:ln>
              <a:solidFill>
                <a:schemeClr val="accent2"/>
              </a:solidFill>
            </a:endParaRPr>
          </a:p>
        </p:txBody>
      </p:sp>
      <p:sp>
        <p:nvSpPr>
          <p:cNvPr id="18" name="Flowchart: Connector 17">
            <a:extLst>
              <a:ext uri="{FF2B5EF4-FFF2-40B4-BE49-F238E27FC236}">
                <a16:creationId xmlns:a16="http://schemas.microsoft.com/office/drawing/2014/main" id="{A54F950D-3F8D-56BC-9E53-488DCBD90477}"/>
              </a:ext>
            </a:extLst>
          </p:cNvPr>
          <p:cNvSpPr/>
          <p:nvPr/>
        </p:nvSpPr>
        <p:spPr>
          <a:xfrm>
            <a:off x="4897786" y="1809191"/>
            <a:ext cx="459214" cy="443672"/>
          </a:xfrm>
          <a:prstGeom prst="flowChartConnector">
            <a:avLst/>
          </a:prstGeom>
          <a:solidFill>
            <a:srgbClr val="B2EEF8"/>
          </a:solidFill>
          <a:ln>
            <a:solidFill>
              <a:srgbClr val="0D8295"/>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rgbClr val="0D8295"/>
                </a:solidFill>
                <a:effectLst>
                  <a:outerShdw blurRad="38100" dist="25400" dir="5400000" algn="ctr" rotWithShape="0">
                    <a:srgbClr val="6E747A">
                      <a:alpha val="43000"/>
                    </a:srgbClr>
                  </a:outerShdw>
                </a:effectLst>
              </a:rPr>
              <a:t>3</a:t>
            </a:r>
            <a:endParaRPr lang="en-US" b="1" dirty="0">
              <a:ln w="22225">
                <a:solidFill>
                  <a:schemeClr val="accent2"/>
                </a:solidFill>
                <a:prstDash val="solid"/>
              </a:ln>
              <a:solidFill>
                <a:srgbClr val="0D8295"/>
              </a:solidFill>
            </a:endParaRPr>
          </a:p>
        </p:txBody>
      </p:sp>
      <p:sp>
        <p:nvSpPr>
          <p:cNvPr id="19" name="Flowchart: Connector 18">
            <a:extLst>
              <a:ext uri="{FF2B5EF4-FFF2-40B4-BE49-F238E27FC236}">
                <a16:creationId xmlns:a16="http://schemas.microsoft.com/office/drawing/2014/main" id="{DABCF75E-D8E0-F7B7-F967-D18820CD9E15}"/>
              </a:ext>
            </a:extLst>
          </p:cNvPr>
          <p:cNvSpPr/>
          <p:nvPr/>
        </p:nvSpPr>
        <p:spPr>
          <a:xfrm>
            <a:off x="7089801" y="1809191"/>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4</a:t>
            </a:r>
            <a:endParaRPr lang="en-US" b="1" dirty="0">
              <a:ln w="22225">
                <a:solidFill>
                  <a:schemeClr val="accent2"/>
                </a:solidFill>
                <a:prstDash val="solid"/>
              </a:ln>
              <a:solidFill>
                <a:schemeClr val="accent2"/>
              </a:solidFill>
            </a:endParaRPr>
          </a:p>
        </p:txBody>
      </p:sp>
      <p:sp>
        <p:nvSpPr>
          <p:cNvPr id="20" name="Flowchart: Connector 19">
            <a:extLst>
              <a:ext uri="{FF2B5EF4-FFF2-40B4-BE49-F238E27FC236}">
                <a16:creationId xmlns:a16="http://schemas.microsoft.com/office/drawing/2014/main" id="{76A5F4A7-7969-44C7-E22E-ADEE8E44836E}"/>
              </a:ext>
            </a:extLst>
          </p:cNvPr>
          <p:cNvSpPr/>
          <p:nvPr/>
        </p:nvSpPr>
        <p:spPr>
          <a:xfrm>
            <a:off x="9271121" y="1813199"/>
            <a:ext cx="459214" cy="443672"/>
          </a:xfrm>
          <a:prstGeom prst="flowChartConnector">
            <a:avLst/>
          </a:prstGeom>
          <a:solidFill>
            <a:schemeClr val="accent2">
              <a:lumMod val="40000"/>
              <a:lumOff val="6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chemeClr val="accent2"/>
                </a:solidFill>
                <a:effectLst>
                  <a:outerShdw blurRad="38100" dist="25400" dir="5400000" algn="ctr" rotWithShape="0">
                    <a:srgbClr val="6E747A">
                      <a:alpha val="43000"/>
                    </a:srgbClr>
                  </a:outerShdw>
                </a:effectLst>
              </a:rPr>
              <a:t>5</a:t>
            </a:r>
            <a:endParaRPr lang="en-US" b="1" dirty="0">
              <a:ln w="22225">
                <a:solidFill>
                  <a:schemeClr val="accent2"/>
                </a:solidFill>
                <a:prstDash val="solid"/>
              </a:ln>
              <a:solidFill>
                <a:schemeClr val="accent2"/>
              </a:solidFill>
            </a:endParaRPr>
          </a:p>
        </p:txBody>
      </p:sp>
    </p:spTree>
    <p:extLst>
      <p:ext uri="{BB962C8B-B14F-4D97-AF65-F5344CB8AC3E}">
        <p14:creationId xmlns:p14="http://schemas.microsoft.com/office/powerpoint/2010/main" val="317180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p:tgtEl>
                                          <p:spTgt spid="13"/>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sz="4300" dirty="0">
                <a:solidFill>
                  <a:schemeClr val="bg1"/>
                </a:solidFill>
                <a:latin typeface="Tenorite" panose="00000500000000000000" pitchFamily="2" charset="0"/>
              </a:rPr>
              <a:t>Focus on </a:t>
            </a:r>
            <a:r>
              <a:rPr lang="en-US" sz="4300" u="sng" dirty="0">
                <a:solidFill>
                  <a:schemeClr val="bg1"/>
                </a:solidFill>
                <a:latin typeface="Tenorite" panose="00000500000000000000" pitchFamily="2" charset="0"/>
              </a:rPr>
              <a:t>performance</a:t>
            </a:r>
            <a:r>
              <a:rPr lang="en-US" sz="4300" dirty="0">
                <a:solidFill>
                  <a:schemeClr val="bg1"/>
                </a:solidFill>
                <a:latin typeface="Tenorite" panose="00000500000000000000" pitchFamily="2" charset="0"/>
              </a:rPr>
              <a:t> data</a:t>
            </a:r>
          </a:p>
        </p:txBody>
      </p:sp>
      <p:sp>
        <p:nvSpPr>
          <p:cNvPr id="10" name="Freeform: Shape 9">
            <a:extLst>
              <a:ext uri="{FF2B5EF4-FFF2-40B4-BE49-F238E27FC236}">
                <a16:creationId xmlns:a16="http://schemas.microsoft.com/office/drawing/2014/main" id="{EF297083-F0D5-47F6-DC4B-DDB1F3D0D5D8}"/>
              </a:ext>
            </a:extLst>
          </p:cNvPr>
          <p:cNvSpPr/>
          <p:nvPr/>
        </p:nvSpPr>
        <p:spPr>
          <a:xfrm>
            <a:off x="1275095" y="2036843"/>
            <a:ext cx="1987105" cy="2139900"/>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a:solidFill>
            <a:srgbClr val="0D8295"/>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Trips</a:t>
            </a:r>
          </a:p>
          <a:p>
            <a:pPr marL="0" lvl="0" indent="0" algn="l" defTabSz="889000">
              <a:lnSpc>
                <a:spcPct val="90000"/>
              </a:lnSpc>
              <a:spcBef>
                <a:spcPct val="0"/>
              </a:spcBef>
              <a:spcAft>
                <a:spcPct val="35000"/>
              </a:spcAft>
              <a:buNone/>
            </a:pPr>
            <a:r>
              <a:rPr lang="en-US" sz="1300" kern="1200" dirty="0"/>
              <a:t>Contains </a:t>
            </a:r>
            <a:r>
              <a:rPr lang="en-US" sz="1300" u="sng" kern="1200" dirty="0"/>
              <a:t>annual totals</a:t>
            </a:r>
            <a:r>
              <a:rPr lang="en-US" sz="1300" kern="1200" dirty="0"/>
              <a:t> of one-way passenger trips provided to TD riders </a:t>
            </a:r>
          </a:p>
        </p:txBody>
      </p:sp>
      <p:sp>
        <p:nvSpPr>
          <p:cNvPr id="5" name="Right Brace 4">
            <a:extLst>
              <a:ext uri="{FF2B5EF4-FFF2-40B4-BE49-F238E27FC236}">
                <a16:creationId xmlns:a16="http://schemas.microsoft.com/office/drawing/2014/main" id="{1000EBE5-67F2-100B-2F0E-7E34D9658487}"/>
              </a:ext>
            </a:extLst>
          </p:cNvPr>
          <p:cNvSpPr/>
          <p:nvPr/>
        </p:nvSpPr>
        <p:spPr>
          <a:xfrm>
            <a:off x="3378046" y="2036843"/>
            <a:ext cx="329784" cy="2139900"/>
          </a:xfrm>
          <a:prstGeom prst="rightBrace">
            <a:avLst/>
          </a:prstGeom>
          <a:ln>
            <a:solidFill>
              <a:srgbClr val="0D8295"/>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E1E5896-B5B0-9EEB-A641-71BDAD7EB66B}"/>
              </a:ext>
            </a:extLst>
          </p:cNvPr>
          <p:cNvSpPr txBox="1"/>
          <p:nvPr/>
        </p:nvSpPr>
        <p:spPr>
          <a:xfrm>
            <a:off x="3863297" y="2258612"/>
            <a:ext cx="2643735" cy="1708160"/>
          </a:xfrm>
          <a:prstGeom prst="rect">
            <a:avLst/>
          </a:prstGeom>
          <a:noFill/>
        </p:spPr>
        <p:txBody>
          <a:bodyPr wrap="square" rtlCol="0">
            <a:spAutoFit/>
          </a:bodyPr>
          <a:lstStyle/>
          <a:p>
            <a:r>
              <a:rPr lang="en-US" sz="1500" dirty="0">
                <a:solidFill>
                  <a:srgbClr val="B2EEF8"/>
                </a:solidFill>
              </a:rPr>
              <a:t>Annual totals of trips are broken down by:</a:t>
            </a:r>
          </a:p>
          <a:p>
            <a:pPr marL="285750" indent="-285750">
              <a:buFont typeface="Arial" panose="020B0604020202020204" pitchFamily="34" charset="0"/>
              <a:buChar char="•"/>
            </a:pPr>
            <a:r>
              <a:rPr lang="en-US" sz="1500" dirty="0">
                <a:solidFill>
                  <a:srgbClr val="B2EEF8"/>
                </a:solidFill>
              </a:rPr>
              <a:t>Service Type</a:t>
            </a:r>
          </a:p>
          <a:p>
            <a:pPr marL="285750" indent="-285750">
              <a:buFont typeface="Arial" panose="020B0604020202020204" pitchFamily="34" charset="0"/>
              <a:buChar char="•"/>
            </a:pPr>
            <a:r>
              <a:rPr lang="en-US" sz="1500" dirty="0">
                <a:solidFill>
                  <a:srgbClr val="B2EEF8"/>
                </a:solidFill>
              </a:rPr>
              <a:t>Provider Type</a:t>
            </a:r>
          </a:p>
          <a:p>
            <a:pPr marL="285750" indent="-285750">
              <a:buFont typeface="Arial" panose="020B0604020202020204" pitchFamily="34" charset="0"/>
              <a:buChar char="•"/>
            </a:pPr>
            <a:r>
              <a:rPr lang="en-US" sz="1500" dirty="0">
                <a:solidFill>
                  <a:srgbClr val="B2EEF8"/>
                </a:solidFill>
              </a:rPr>
              <a:t>Funding (Revenue) Source</a:t>
            </a:r>
          </a:p>
          <a:p>
            <a:pPr marL="285750" indent="-285750">
              <a:buFont typeface="Arial" panose="020B0604020202020204" pitchFamily="34" charset="0"/>
              <a:buChar char="•"/>
            </a:pPr>
            <a:r>
              <a:rPr lang="en-US" sz="1500" dirty="0">
                <a:solidFill>
                  <a:srgbClr val="B2EEF8"/>
                </a:solidFill>
              </a:rPr>
              <a:t>Passenger Type</a:t>
            </a:r>
          </a:p>
          <a:p>
            <a:pPr marL="285750" indent="-285750">
              <a:buFont typeface="Arial" panose="020B0604020202020204" pitchFamily="34" charset="0"/>
              <a:buChar char="•"/>
            </a:pPr>
            <a:r>
              <a:rPr lang="en-US" sz="1500" dirty="0">
                <a:solidFill>
                  <a:srgbClr val="B2EEF8"/>
                </a:solidFill>
              </a:rPr>
              <a:t>Trip Purpose</a:t>
            </a:r>
          </a:p>
        </p:txBody>
      </p:sp>
      <p:sp>
        <p:nvSpPr>
          <p:cNvPr id="17" name="Right Brace 16">
            <a:extLst>
              <a:ext uri="{FF2B5EF4-FFF2-40B4-BE49-F238E27FC236}">
                <a16:creationId xmlns:a16="http://schemas.microsoft.com/office/drawing/2014/main" id="{38C727F9-CB4C-1AEE-6583-A05998B734BA}"/>
              </a:ext>
            </a:extLst>
          </p:cNvPr>
          <p:cNvSpPr/>
          <p:nvPr/>
        </p:nvSpPr>
        <p:spPr>
          <a:xfrm>
            <a:off x="6445967" y="2036843"/>
            <a:ext cx="383458" cy="4456032"/>
          </a:xfrm>
          <a:prstGeom prst="rightBrace">
            <a:avLst/>
          </a:prstGeom>
          <a:ln>
            <a:solidFill>
              <a:schemeClr val="tx1"/>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040F72D2-7883-60F7-F568-8EEA5BD493E7}"/>
              </a:ext>
            </a:extLst>
          </p:cNvPr>
          <p:cNvSpPr/>
          <p:nvPr/>
        </p:nvSpPr>
        <p:spPr>
          <a:xfrm>
            <a:off x="1041269" y="1807643"/>
            <a:ext cx="459214" cy="443672"/>
          </a:xfrm>
          <a:prstGeom prst="flowChartConnector">
            <a:avLst/>
          </a:prstGeom>
          <a:solidFill>
            <a:srgbClr val="B2EEF8"/>
          </a:solidFill>
          <a:ln>
            <a:solidFill>
              <a:srgbClr val="0D8295"/>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rgbClr val="0D8295"/>
                </a:solidFill>
                <a:effectLst>
                  <a:outerShdw blurRad="38100" dist="25400" dir="5400000" algn="ctr" rotWithShape="0">
                    <a:srgbClr val="6E747A">
                      <a:alpha val="43000"/>
                    </a:srgbClr>
                  </a:outerShdw>
                </a:effectLst>
              </a:rPr>
              <a:t>3</a:t>
            </a:r>
            <a:endParaRPr lang="en-US" b="1" dirty="0">
              <a:ln w="22225">
                <a:solidFill>
                  <a:schemeClr val="accent2"/>
                </a:solidFill>
                <a:prstDash val="solid"/>
              </a:ln>
              <a:solidFill>
                <a:srgbClr val="0D8295"/>
              </a:solidFill>
            </a:endParaRPr>
          </a:p>
        </p:txBody>
      </p:sp>
      <p:sp>
        <p:nvSpPr>
          <p:cNvPr id="4" name="TextBox 3">
            <a:extLst>
              <a:ext uri="{FF2B5EF4-FFF2-40B4-BE49-F238E27FC236}">
                <a16:creationId xmlns:a16="http://schemas.microsoft.com/office/drawing/2014/main" id="{6E351AA3-55FB-4B53-598E-C729B7E6A080}"/>
              </a:ext>
            </a:extLst>
          </p:cNvPr>
          <p:cNvSpPr txBox="1"/>
          <p:nvPr/>
        </p:nvSpPr>
        <p:spPr>
          <a:xfrm>
            <a:off x="7008472" y="3578260"/>
            <a:ext cx="3586765" cy="1384995"/>
          </a:xfrm>
          <a:prstGeom prst="rect">
            <a:avLst/>
          </a:prstGeom>
          <a:noFill/>
        </p:spPr>
        <p:txBody>
          <a:bodyPr wrap="square" rtlCol="0">
            <a:spAutoFit/>
          </a:bodyPr>
          <a:lstStyle/>
          <a:p>
            <a:r>
              <a:rPr lang="en-US" sz="2800" dirty="0"/>
              <a:t>The current AOR does  not provide as much </a:t>
            </a:r>
            <a:r>
              <a:rPr lang="en-US" sz="2800" u="sng" dirty="0"/>
              <a:t>depth</a:t>
            </a:r>
            <a:r>
              <a:rPr lang="en-US" sz="2800" dirty="0"/>
              <a:t> of information</a:t>
            </a:r>
          </a:p>
        </p:txBody>
      </p:sp>
    </p:spTree>
    <p:extLst>
      <p:ext uri="{BB962C8B-B14F-4D97-AF65-F5344CB8AC3E}">
        <p14:creationId xmlns:p14="http://schemas.microsoft.com/office/powerpoint/2010/main" val="3965310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sz="4300" dirty="0">
                <a:solidFill>
                  <a:schemeClr val="bg1"/>
                </a:solidFill>
                <a:latin typeface="Tenorite" panose="00000500000000000000" pitchFamily="2" charset="0"/>
              </a:rPr>
              <a:t>Aggregated vs Disaggregated Data</a:t>
            </a:r>
          </a:p>
        </p:txBody>
      </p:sp>
      <p:sp>
        <p:nvSpPr>
          <p:cNvPr id="10" name="Freeform: Shape 9">
            <a:extLst>
              <a:ext uri="{FF2B5EF4-FFF2-40B4-BE49-F238E27FC236}">
                <a16:creationId xmlns:a16="http://schemas.microsoft.com/office/drawing/2014/main" id="{EF297083-F0D5-47F6-DC4B-DDB1F3D0D5D8}"/>
              </a:ext>
            </a:extLst>
          </p:cNvPr>
          <p:cNvSpPr/>
          <p:nvPr/>
        </p:nvSpPr>
        <p:spPr>
          <a:xfrm>
            <a:off x="1275095" y="2036843"/>
            <a:ext cx="1987105" cy="2139900"/>
          </a:xfrm>
          <a:custGeom>
            <a:avLst/>
            <a:gdLst>
              <a:gd name="connsiteX0" fmla="*/ 0 w 1987105"/>
              <a:gd name="connsiteY0" fmla="*/ 158968 h 1589684"/>
              <a:gd name="connsiteX1" fmla="*/ 158968 w 1987105"/>
              <a:gd name="connsiteY1" fmla="*/ 0 h 1589684"/>
              <a:gd name="connsiteX2" fmla="*/ 1828137 w 1987105"/>
              <a:gd name="connsiteY2" fmla="*/ 0 h 1589684"/>
              <a:gd name="connsiteX3" fmla="*/ 1987105 w 1987105"/>
              <a:gd name="connsiteY3" fmla="*/ 158968 h 1589684"/>
              <a:gd name="connsiteX4" fmla="*/ 1987105 w 1987105"/>
              <a:gd name="connsiteY4" fmla="*/ 1430716 h 1589684"/>
              <a:gd name="connsiteX5" fmla="*/ 1828137 w 1987105"/>
              <a:gd name="connsiteY5" fmla="*/ 1589684 h 1589684"/>
              <a:gd name="connsiteX6" fmla="*/ 158968 w 1987105"/>
              <a:gd name="connsiteY6" fmla="*/ 1589684 h 1589684"/>
              <a:gd name="connsiteX7" fmla="*/ 0 w 1987105"/>
              <a:gd name="connsiteY7" fmla="*/ 1430716 h 1589684"/>
              <a:gd name="connsiteX8" fmla="*/ 0 w 1987105"/>
              <a:gd name="connsiteY8" fmla="*/ 158968 h 15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5" h="1589684">
                <a:moveTo>
                  <a:pt x="0" y="158968"/>
                </a:moveTo>
                <a:cubicBezTo>
                  <a:pt x="0" y="71172"/>
                  <a:pt x="71172" y="0"/>
                  <a:pt x="158968" y="0"/>
                </a:cubicBezTo>
                <a:lnTo>
                  <a:pt x="1828137" y="0"/>
                </a:lnTo>
                <a:cubicBezTo>
                  <a:pt x="1915933" y="0"/>
                  <a:pt x="1987105" y="71172"/>
                  <a:pt x="1987105" y="158968"/>
                </a:cubicBezTo>
                <a:lnTo>
                  <a:pt x="1987105" y="1430716"/>
                </a:lnTo>
                <a:cubicBezTo>
                  <a:pt x="1987105" y="1518512"/>
                  <a:pt x="1915933" y="1589684"/>
                  <a:pt x="1828137" y="1589684"/>
                </a:cubicBezTo>
                <a:lnTo>
                  <a:pt x="158968" y="1589684"/>
                </a:lnTo>
                <a:cubicBezTo>
                  <a:pt x="71172" y="1589684"/>
                  <a:pt x="0" y="1518512"/>
                  <a:pt x="0" y="1430716"/>
                </a:cubicBezTo>
                <a:lnTo>
                  <a:pt x="0" y="158968"/>
                </a:lnTo>
                <a:close/>
              </a:path>
            </a:pathLst>
          </a:custGeom>
          <a:solidFill>
            <a:srgbClr val="0D8295"/>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60" tIns="84660" rIns="84660" bIns="84660" numCol="1" spcCol="1270" anchor="ctr" anchorCtr="0">
            <a:noAutofit/>
          </a:bodyPr>
          <a:lstStyle/>
          <a:p>
            <a:pPr marL="0" lvl="0" indent="0" algn="ctr" defTabSz="889000">
              <a:lnSpc>
                <a:spcPct val="90000"/>
              </a:lnSpc>
              <a:spcBef>
                <a:spcPct val="0"/>
              </a:spcBef>
              <a:spcAft>
                <a:spcPct val="35000"/>
              </a:spcAft>
              <a:buNone/>
            </a:pPr>
            <a:r>
              <a:rPr lang="en-US" sz="2000" i="1" kern="1200" dirty="0"/>
              <a:t>CTC Trips</a:t>
            </a:r>
          </a:p>
          <a:p>
            <a:pPr marL="0" lvl="0" indent="0" algn="l" defTabSz="889000">
              <a:lnSpc>
                <a:spcPct val="90000"/>
              </a:lnSpc>
              <a:spcBef>
                <a:spcPct val="0"/>
              </a:spcBef>
              <a:spcAft>
                <a:spcPct val="35000"/>
              </a:spcAft>
              <a:buNone/>
            </a:pPr>
            <a:r>
              <a:rPr lang="en-US" sz="1300" kern="1200" dirty="0"/>
              <a:t>Contains </a:t>
            </a:r>
            <a:r>
              <a:rPr lang="en-US" sz="1300" u="sng" kern="1200" dirty="0"/>
              <a:t>annual totals</a:t>
            </a:r>
            <a:r>
              <a:rPr lang="en-US" sz="1300" kern="1200" dirty="0"/>
              <a:t> of one-way passenger trips provided to TD riders </a:t>
            </a:r>
          </a:p>
        </p:txBody>
      </p:sp>
      <p:sp>
        <p:nvSpPr>
          <p:cNvPr id="5" name="Right Brace 4">
            <a:extLst>
              <a:ext uri="{FF2B5EF4-FFF2-40B4-BE49-F238E27FC236}">
                <a16:creationId xmlns:a16="http://schemas.microsoft.com/office/drawing/2014/main" id="{1000EBE5-67F2-100B-2F0E-7E34D9658487}"/>
              </a:ext>
            </a:extLst>
          </p:cNvPr>
          <p:cNvSpPr/>
          <p:nvPr/>
        </p:nvSpPr>
        <p:spPr>
          <a:xfrm>
            <a:off x="3372147" y="2054540"/>
            <a:ext cx="329784" cy="2139900"/>
          </a:xfrm>
          <a:prstGeom prst="rightBrace">
            <a:avLst/>
          </a:prstGeom>
          <a:ln>
            <a:solidFill>
              <a:srgbClr val="0D8295"/>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E1E5896-B5B0-9EEB-A641-71BDAD7EB66B}"/>
              </a:ext>
            </a:extLst>
          </p:cNvPr>
          <p:cNvSpPr txBox="1"/>
          <p:nvPr/>
        </p:nvSpPr>
        <p:spPr>
          <a:xfrm>
            <a:off x="3863297" y="2258612"/>
            <a:ext cx="2643735" cy="1708160"/>
          </a:xfrm>
          <a:prstGeom prst="rect">
            <a:avLst/>
          </a:prstGeom>
          <a:noFill/>
        </p:spPr>
        <p:txBody>
          <a:bodyPr wrap="square" rtlCol="0">
            <a:spAutoFit/>
          </a:bodyPr>
          <a:lstStyle/>
          <a:p>
            <a:r>
              <a:rPr lang="en-US" sz="1500" dirty="0">
                <a:solidFill>
                  <a:srgbClr val="B2EEF8"/>
                </a:solidFill>
              </a:rPr>
              <a:t>Annual totals of trips are broken down by:</a:t>
            </a:r>
          </a:p>
          <a:p>
            <a:pPr marL="285750" indent="-285750">
              <a:buFont typeface="Arial" panose="020B0604020202020204" pitchFamily="34" charset="0"/>
              <a:buChar char="•"/>
            </a:pPr>
            <a:r>
              <a:rPr lang="en-US" sz="1500" dirty="0">
                <a:solidFill>
                  <a:srgbClr val="B2EEF8"/>
                </a:solidFill>
              </a:rPr>
              <a:t>Service Type</a:t>
            </a:r>
          </a:p>
          <a:p>
            <a:pPr marL="285750" indent="-285750">
              <a:buFont typeface="Arial" panose="020B0604020202020204" pitchFamily="34" charset="0"/>
              <a:buChar char="•"/>
            </a:pPr>
            <a:r>
              <a:rPr lang="en-US" sz="1500" dirty="0">
                <a:solidFill>
                  <a:srgbClr val="B2EEF8"/>
                </a:solidFill>
              </a:rPr>
              <a:t>Provider Type</a:t>
            </a:r>
          </a:p>
          <a:p>
            <a:pPr marL="285750" indent="-285750">
              <a:buFont typeface="Arial" panose="020B0604020202020204" pitchFamily="34" charset="0"/>
              <a:buChar char="•"/>
            </a:pPr>
            <a:r>
              <a:rPr lang="en-US" sz="1500" dirty="0">
                <a:solidFill>
                  <a:srgbClr val="B2EEF8"/>
                </a:solidFill>
              </a:rPr>
              <a:t>Funding (Revenue) Source</a:t>
            </a:r>
          </a:p>
          <a:p>
            <a:pPr marL="285750" indent="-285750">
              <a:buFont typeface="Arial" panose="020B0604020202020204" pitchFamily="34" charset="0"/>
              <a:buChar char="•"/>
            </a:pPr>
            <a:r>
              <a:rPr lang="en-US" sz="1500" dirty="0">
                <a:solidFill>
                  <a:srgbClr val="B2EEF8"/>
                </a:solidFill>
              </a:rPr>
              <a:t>Passenger Type</a:t>
            </a:r>
          </a:p>
          <a:p>
            <a:pPr marL="285750" indent="-285750">
              <a:buFont typeface="Arial" panose="020B0604020202020204" pitchFamily="34" charset="0"/>
              <a:buChar char="•"/>
            </a:pPr>
            <a:r>
              <a:rPr lang="en-US" sz="1500" dirty="0">
                <a:solidFill>
                  <a:srgbClr val="B2EEF8"/>
                </a:solidFill>
              </a:rPr>
              <a:t>Trip Purpose</a:t>
            </a:r>
          </a:p>
        </p:txBody>
      </p:sp>
      <p:sp>
        <p:nvSpPr>
          <p:cNvPr id="17" name="Right Brace 16">
            <a:extLst>
              <a:ext uri="{FF2B5EF4-FFF2-40B4-BE49-F238E27FC236}">
                <a16:creationId xmlns:a16="http://schemas.microsoft.com/office/drawing/2014/main" id="{38C727F9-CB4C-1AEE-6583-A05998B734BA}"/>
              </a:ext>
            </a:extLst>
          </p:cNvPr>
          <p:cNvSpPr/>
          <p:nvPr/>
        </p:nvSpPr>
        <p:spPr>
          <a:xfrm>
            <a:off x="6445967" y="2036843"/>
            <a:ext cx="383458" cy="4456032"/>
          </a:xfrm>
          <a:prstGeom prst="rightBrace">
            <a:avLst/>
          </a:prstGeom>
          <a:ln>
            <a:solidFill>
              <a:schemeClr val="tx1"/>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040F72D2-7883-60F7-F568-8EEA5BD493E7}"/>
              </a:ext>
            </a:extLst>
          </p:cNvPr>
          <p:cNvSpPr/>
          <p:nvPr/>
        </p:nvSpPr>
        <p:spPr>
          <a:xfrm>
            <a:off x="1041269" y="1807643"/>
            <a:ext cx="459214" cy="443672"/>
          </a:xfrm>
          <a:prstGeom prst="flowChartConnector">
            <a:avLst/>
          </a:prstGeom>
          <a:solidFill>
            <a:srgbClr val="B2EEF8"/>
          </a:solidFill>
          <a:ln>
            <a:solidFill>
              <a:srgbClr val="0D8295"/>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ln w="0"/>
                <a:solidFill>
                  <a:srgbClr val="0D8295"/>
                </a:solidFill>
                <a:effectLst>
                  <a:outerShdw blurRad="38100" dist="25400" dir="5400000" algn="ctr" rotWithShape="0">
                    <a:srgbClr val="6E747A">
                      <a:alpha val="43000"/>
                    </a:srgbClr>
                  </a:outerShdw>
                </a:effectLst>
              </a:rPr>
              <a:t>3</a:t>
            </a:r>
            <a:endParaRPr lang="en-US" b="1" dirty="0">
              <a:ln w="22225">
                <a:solidFill>
                  <a:schemeClr val="accent2"/>
                </a:solidFill>
                <a:prstDash val="solid"/>
              </a:ln>
              <a:solidFill>
                <a:srgbClr val="0D8295"/>
              </a:solidFill>
            </a:endParaRPr>
          </a:p>
        </p:txBody>
      </p:sp>
      <p:sp>
        <p:nvSpPr>
          <p:cNvPr id="20" name="Right Brace 19">
            <a:extLst>
              <a:ext uri="{FF2B5EF4-FFF2-40B4-BE49-F238E27FC236}">
                <a16:creationId xmlns:a16="http://schemas.microsoft.com/office/drawing/2014/main" id="{EE50A73F-AB81-F38E-6D9E-82FA3D0C3578}"/>
              </a:ext>
            </a:extLst>
          </p:cNvPr>
          <p:cNvSpPr/>
          <p:nvPr/>
        </p:nvSpPr>
        <p:spPr>
          <a:xfrm>
            <a:off x="3377065" y="4318923"/>
            <a:ext cx="329784" cy="2139900"/>
          </a:xfrm>
          <a:prstGeom prst="rightBrace">
            <a:avLst/>
          </a:prstGeom>
          <a:ln>
            <a:solidFill>
              <a:srgbClr val="0D8295"/>
            </a:solidFill>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362A834B-089F-81D6-A33F-F309F8BD9A8F}"/>
              </a:ext>
            </a:extLst>
          </p:cNvPr>
          <p:cNvSpPr txBox="1"/>
          <p:nvPr/>
        </p:nvSpPr>
        <p:spPr>
          <a:xfrm>
            <a:off x="3862316" y="4764867"/>
            <a:ext cx="2643735" cy="1246495"/>
          </a:xfrm>
          <a:prstGeom prst="rect">
            <a:avLst/>
          </a:prstGeom>
          <a:noFill/>
        </p:spPr>
        <p:txBody>
          <a:bodyPr wrap="square" rtlCol="0">
            <a:spAutoFit/>
          </a:bodyPr>
          <a:lstStyle/>
          <a:p>
            <a:r>
              <a:rPr lang="en-US" sz="1500" dirty="0">
                <a:solidFill>
                  <a:srgbClr val="B2EEF8"/>
                </a:solidFill>
              </a:rPr>
              <a:t>But the AOR only collects the high-level annual totals—it does not collect more detailed data on trips such as records of individual trips</a:t>
            </a:r>
          </a:p>
        </p:txBody>
      </p:sp>
      <p:pic>
        <p:nvPicPr>
          <p:cNvPr id="3" name="Picture 2">
            <a:extLst>
              <a:ext uri="{FF2B5EF4-FFF2-40B4-BE49-F238E27FC236}">
                <a16:creationId xmlns:a16="http://schemas.microsoft.com/office/drawing/2014/main" id="{67AFA622-5F4C-2263-5A71-1FB588663551}"/>
              </a:ext>
            </a:extLst>
          </p:cNvPr>
          <p:cNvPicPr>
            <a:picLocks noChangeAspect="1"/>
          </p:cNvPicPr>
          <p:nvPr/>
        </p:nvPicPr>
        <p:blipFill>
          <a:blip r:embed="rId3"/>
          <a:stretch>
            <a:fillRect/>
          </a:stretch>
        </p:blipFill>
        <p:spPr>
          <a:xfrm>
            <a:off x="7029916" y="1971920"/>
            <a:ext cx="4382884" cy="4593091"/>
          </a:xfrm>
          <a:prstGeom prst="rect">
            <a:avLst/>
          </a:prstGeom>
        </p:spPr>
      </p:pic>
      <p:cxnSp>
        <p:nvCxnSpPr>
          <p:cNvPr id="6" name="Straight Connector 5">
            <a:extLst>
              <a:ext uri="{FF2B5EF4-FFF2-40B4-BE49-F238E27FC236}">
                <a16:creationId xmlns:a16="http://schemas.microsoft.com/office/drawing/2014/main" id="{AD265ADE-F29D-46DF-31BF-6FF7E519266B}"/>
              </a:ext>
            </a:extLst>
          </p:cNvPr>
          <p:cNvCxnSpPr>
            <a:cxnSpLocks/>
          </p:cNvCxnSpPr>
          <p:nvPr/>
        </p:nvCxnSpPr>
        <p:spPr>
          <a:xfrm>
            <a:off x="3377065" y="4265232"/>
            <a:ext cx="8575028" cy="0"/>
          </a:xfrm>
          <a:prstGeom prst="line">
            <a:avLst/>
          </a:prstGeom>
          <a:ln>
            <a:solidFill>
              <a:srgbClr val="FFFFFF">
                <a:alpha val="20000"/>
              </a:srgbClr>
            </a:solidFill>
            <a:prstDash val="dash"/>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4F707F18-3AA7-7947-E2D0-6AA2FB53054D}"/>
              </a:ext>
            </a:extLst>
          </p:cNvPr>
          <p:cNvSpPr txBox="1"/>
          <p:nvPr/>
        </p:nvSpPr>
        <p:spPr>
          <a:xfrm>
            <a:off x="7899490" y="1550214"/>
            <a:ext cx="2643735" cy="323165"/>
          </a:xfrm>
          <a:prstGeom prst="rect">
            <a:avLst/>
          </a:prstGeom>
          <a:noFill/>
        </p:spPr>
        <p:txBody>
          <a:bodyPr wrap="square" rtlCol="0">
            <a:spAutoFit/>
          </a:bodyPr>
          <a:lstStyle/>
          <a:p>
            <a:r>
              <a:rPr lang="en-US" sz="1500" dirty="0">
                <a:solidFill>
                  <a:srgbClr val="B2EEF8"/>
                </a:solidFill>
              </a:rPr>
              <a:t>Analogy with Education data…</a:t>
            </a:r>
          </a:p>
        </p:txBody>
      </p:sp>
    </p:spTree>
    <p:extLst>
      <p:ext uri="{BB962C8B-B14F-4D97-AF65-F5344CB8AC3E}">
        <p14:creationId xmlns:p14="http://schemas.microsoft.com/office/powerpoint/2010/main" val="708893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8"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entury Gothic"/>
                <a:ea typeface="+mj-ea"/>
                <a:cs typeface="+mj-cs"/>
              </a:rPr>
              <a:t>Indian River 2021-2022 AOR (Example)</a:t>
            </a:r>
            <a:br>
              <a:rPr kumimoji="0" lang="en-US" sz="2800" b="0" i="0" u="none" strike="noStrike" kern="1200" cap="none" spc="0" normalizeH="0" baseline="0" noProof="0" dirty="0">
                <a:ln>
                  <a:noFill/>
                </a:ln>
                <a:solidFill>
                  <a:schemeClr val="bg1"/>
                </a:solidFill>
                <a:effectLst/>
                <a:uLnTx/>
                <a:uFillTx/>
                <a:latin typeface="Century Gothic"/>
                <a:ea typeface="+mj-ea"/>
                <a:cs typeface="+mj-cs"/>
              </a:rPr>
            </a:br>
            <a:endParaRPr kumimoji="0" lang="en-US" sz="2800" b="0" i="0" u="none" strike="noStrike" kern="1200" cap="none" spc="0" normalizeH="0" baseline="0" noProof="0" dirty="0">
              <a:ln>
                <a:noFill/>
              </a:ln>
              <a:solidFill>
                <a:schemeClr val="bg1"/>
              </a:solidFill>
              <a:effectLst/>
              <a:uLnTx/>
              <a:uFillTx/>
              <a:latin typeface="Century Gothic"/>
              <a:ea typeface="+mj-ea"/>
              <a:cs typeface="+mj-cs"/>
            </a:endParaRPr>
          </a:p>
        </p:txBody>
      </p:sp>
      <p:pic>
        <p:nvPicPr>
          <p:cNvPr id="5" name="Picture 4" descr="Table&#10;&#10;Description automatically generated">
            <a:extLst>
              <a:ext uri="{FF2B5EF4-FFF2-40B4-BE49-F238E27FC236}">
                <a16:creationId xmlns:a16="http://schemas.microsoft.com/office/drawing/2014/main" id="{BF8C7A10-6AD1-A896-E2EC-3AAE3A720FCD}"/>
              </a:ext>
            </a:extLst>
          </p:cNvPr>
          <p:cNvPicPr>
            <a:picLocks noChangeAspect="1"/>
          </p:cNvPicPr>
          <p:nvPr/>
        </p:nvPicPr>
        <p:blipFill rotWithShape="1">
          <a:blip r:embed="rId3">
            <a:extLst>
              <a:ext uri="{28A0092B-C50C-407E-A947-70E740481C1C}">
                <a14:useLocalDpi xmlns:a14="http://schemas.microsoft.com/office/drawing/2010/main" val="0"/>
              </a:ext>
            </a:extLst>
          </a:blip>
          <a:srcRect l="1310" t="1766" r="3242" b="9581"/>
          <a:stretch/>
        </p:blipFill>
        <p:spPr>
          <a:xfrm>
            <a:off x="3232399" y="846124"/>
            <a:ext cx="8205378" cy="5888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Left Brace 1">
            <a:extLst>
              <a:ext uri="{FF2B5EF4-FFF2-40B4-BE49-F238E27FC236}">
                <a16:creationId xmlns:a16="http://schemas.microsoft.com/office/drawing/2014/main" id="{06A23E66-CC07-55E5-3CAB-F456D3C7CFD4}"/>
              </a:ext>
            </a:extLst>
          </p:cNvPr>
          <p:cNvSpPr/>
          <p:nvPr/>
        </p:nvSpPr>
        <p:spPr>
          <a:xfrm>
            <a:off x="2565583" y="2019574"/>
            <a:ext cx="666816" cy="4565422"/>
          </a:xfrm>
          <a:prstGeom prst="leftBrace">
            <a:avLst/>
          </a:prstGeom>
          <a:ln w="19050">
            <a:solidFill>
              <a:schemeClr val="bg1"/>
            </a:solidFill>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Light"/>
              <a:ea typeface="+mn-ea"/>
              <a:cs typeface="+mn-cs"/>
            </a:endParaRPr>
          </a:p>
        </p:txBody>
      </p:sp>
      <p:sp>
        <p:nvSpPr>
          <p:cNvPr id="3" name="Rectangle 2">
            <a:extLst>
              <a:ext uri="{FF2B5EF4-FFF2-40B4-BE49-F238E27FC236}">
                <a16:creationId xmlns:a16="http://schemas.microsoft.com/office/drawing/2014/main" id="{E13EF2D8-EF9A-049F-F72F-FBD34FE3CB14}"/>
              </a:ext>
            </a:extLst>
          </p:cNvPr>
          <p:cNvSpPr/>
          <p:nvPr/>
        </p:nvSpPr>
        <p:spPr>
          <a:xfrm>
            <a:off x="3315522" y="2019574"/>
            <a:ext cx="4036816" cy="4647926"/>
          </a:xfrm>
          <a:prstGeom prst="rect">
            <a:avLst/>
          </a:prstGeom>
          <a:solidFill>
            <a:schemeClr val="accent3">
              <a:lumMod val="60000"/>
              <a:lumOff val="4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6" name="Rectangle 5">
            <a:extLst>
              <a:ext uri="{FF2B5EF4-FFF2-40B4-BE49-F238E27FC236}">
                <a16:creationId xmlns:a16="http://schemas.microsoft.com/office/drawing/2014/main" id="{F832EFA8-8F2D-4BBA-040C-869C72217ACE}"/>
              </a:ext>
            </a:extLst>
          </p:cNvPr>
          <p:cNvSpPr/>
          <p:nvPr/>
        </p:nvSpPr>
        <p:spPr>
          <a:xfrm>
            <a:off x="103386" y="2128881"/>
            <a:ext cx="2526890" cy="438581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The AOR collects </a:t>
            </a:r>
            <a:r>
              <a:rPr kumimoji="0" lang="en-US" sz="1300" b="1" i="0" u="sng"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aggregated</a:t>
            </a: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 trip data by fields such as “Trip Purpose” and “Revenue Source”, among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Aggregated data is just a set of calculations on top of raw data that exists at a more granular level. In this sense, data submitted by CTC’s in the AOR is more analysis than it is pure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Aggregated data represents a summary of </a:t>
            </a:r>
            <a:r>
              <a:rPr kumimoji="0" lang="en-US" sz="1300" b="1" i="0" u="sng"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disaggregated</a:t>
            </a: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 data. In this case, 61,377 individual trips (the disaggregated data) are aggregated (summarized)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Type of Service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Trip Purpose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Revenue Source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Segoe UI Light"/>
                <a:ea typeface="+mn-ea"/>
                <a:cs typeface="+mn-cs"/>
              </a:rPr>
              <a:t>Provider Type</a:t>
            </a:r>
          </a:p>
        </p:txBody>
      </p:sp>
      <p:sp>
        <p:nvSpPr>
          <p:cNvPr id="7" name="Oval 6">
            <a:extLst>
              <a:ext uri="{FF2B5EF4-FFF2-40B4-BE49-F238E27FC236}">
                <a16:creationId xmlns:a16="http://schemas.microsoft.com/office/drawing/2014/main" id="{F915A07D-80B0-0126-873B-7B87EB81889F}"/>
              </a:ext>
            </a:extLst>
          </p:cNvPr>
          <p:cNvSpPr/>
          <p:nvPr/>
        </p:nvSpPr>
        <p:spPr>
          <a:xfrm>
            <a:off x="6920495" y="3348414"/>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Oval 7">
            <a:extLst>
              <a:ext uri="{FF2B5EF4-FFF2-40B4-BE49-F238E27FC236}">
                <a16:creationId xmlns:a16="http://schemas.microsoft.com/office/drawing/2014/main" id="{8418C863-2B62-B309-BA92-78C6409AE2E2}"/>
              </a:ext>
            </a:extLst>
          </p:cNvPr>
          <p:cNvSpPr/>
          <p:nvPr/>
        </p:nvSpPr>
        <p:spPr>
          <a:xfrm>
            <a:off x="6908440" y="4441529"/>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9" name="Oval 8">
            <a:extLst>
              <a:ext uri="{FF2B5EF4-FFF2-40B4-BE49-F238E27FC236}">
                <a16:creationId xmlns:a16="http://schemas.microsoft.com/office/drawing/2014/main" id="{6B6FE70F-D8FF-CF84-4343-65B2190213C6}"/>
              </a:ext>
            </a:extLst>
          </p:cNvPr>
          <p:cNvSpPr/>
          <p:nvPr/>
        </p:nvSpPr>
        <p:spPr>
          <a:xfrm>
            <a:off x="6908439" y="6454514"/>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0" name="Oval 9">
            <a:extLst>
              <a:ext uri="{FF2B5EF4-FFF2-40B4-BE49-F238E27FC236}">
                <a16:creationId xmlns:a16="http://schemas.microsoft.com/office/drawing/2014/main" id="{4044EED9-B515-62C3-4EF4-ACA61575A855}"/>
              </a:ext>
            </a:extLst>
          </p:cNvPr>
          <p:cNvSpPr/>
          <p:nvPr/>
        </p:nvSpPr>
        <p:spPr>
          <a:xfrm>
            <a:off x="6901861" y="5665112"/>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74544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 presetClass="entr" presetSubtype="8" fill="hold" grpId="0" nodeType="afterEffect">
                                  <p:stCondLst>
                                    <p:cond delay="1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809617" y="522898"/>
            <a:ext cx="338328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Study </a:t>
            </a:r>
            <a:r>
              <a:rPr kumimoji="0" lang="en-US" sz="2800" b="1" i="0" u="none" strike="noStrike" kern="1200" cap="none" spc="0" normalizeH="0" baseline="0" noProof="0" dirty="0">
                <a:ln>
                  <a:noFill/>
                </a:ln>
                <a:solidFill>
                  <a:srgbClr val="F59F26">
                    <a:lumMod val="75000"/>
                  </a:srgbClr>
                </a:solidFill>
                <a:effectLst/>
                <a:uLnTx/>
                <a:uFillTx/>
                <a:latin typeface="Century Gothic"/>
                <a:ea typeface="+mj-ea"/>
                <a:cs typeface="+mj-cs"/>
              </a:rPr>
              <a:t>Purpose</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and </a:t>
            </a:r>
            <a:r>
              <a:rPr kumimoji="0" lang="en-US" sz="2800" b="1" i="0" u="none" strike="noStrike" kern="1200" cap="none" spc="0" normalizeH="0" baseline="0" noProof="0" dirty="0">
                <a:ln>
                  <a:noFill/>
                </a:ln>
                <a:solidFill>
                  <a:srgbClr val="11AEC7">
                    <a:lumMod val="50000"/>
                  </a:srgbClr>
                </a:solidFill>
                <a:effectLst/>
                <a:uLnTx/>
                <a:uFillTx/>
                <a:latin typeface="Century Gothic"/>
                <a:ea typeface="+mj-ea"/>
                <a:cs typeface="+mj-cs"/>
              </a:rPr>
              <a:t>Objectives</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3832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275125" y="28865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ASSESS</a:t>
            </a:r>
          </a:p>
        </p:txBody>
      </p:sp>
      <p:sp>
        <p:nvSpPr>
          <p:cNvPr id="51" name="Rectangle 50">
            <a:extLst>
              <a:ext uri="{FF2B5EF4-FFF2-40B4-BE49-F238E27FC236}">
                <a16:creationId xmlns:a16="http://schemas.microsoft.com/office/drawing/2014/main" id="{8AA18108-5B8B-4147-84A7-D30A16BEC4EA}"/>
              </a:ext>
            </a:extLst>
          </p:cNvPr>
          <p:cNvSpPr/>
          <p:nvPr/>
        </p:nvSpPr>
        <p:spPr>
          <a:xfrm>
            <a:off x="932448" y="3593443"/>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a:ea typeface="+mn-ea"/>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849245" y="2427325"/>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6" name="Rectangle: Rounded Corners 5">
            <a:extLst>
              <a:ext uri="{FF2B5EF4-FFF2-40B4-BE49-F238E27FC236}">
                <a16:creationId xmlns:a16="http://schemas.microsoft.com/office/drawing/2014/main" id="{A376A78B-7B1D-2850-96CA-5718DCDB3A3C}"/>
              </a:ext>
              <a:ext uri="{C183D7F6-B498-43B3-948B-1728B52AA6E4}">
                <adec:decorative xmlns:adec="http://schemas.microsoft.com/office/drawing/2017/decorative" val="1"/>
              </a:ext>
            </a:extLst>
          </p:cNvPr>
          <p:cNvSpPr/>
          <p:nvPr/>
        </p:nvSpPr>
        <p:spPr>
          <a:xfrm rot="5400000">
            <a:off x="-73324"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DC61766A-5812-BF37-8428-254BC8237395}"/>
              </a:ext>
            </a:extLst>
          </p:cNvPr>
          <p:cNvSpPr/>
          <p:nvPr/>
        </p:nvSpPr>
        <p:spPr>
          <a:xfrm>
            <a:off x="1499936" y="30389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ASSESS</a:t>
            </a:r>
          </a:p>
        </p:txBody>
      </p:sp>
      <p:sp>
        <p:nvSpPr>
          <p:cNvPr id="10" name="Rectangle 9">
            <a:extLst>
              <a:ext uri="{FF2B5EF4-FFF2-40B4-BE49-F238E27FC236}">
                <a16:creationId xmlns:a16="http://schemas.microsoft.com/office/drawing/2014/main" id="{23DF7406-E1F8-9D00-2858-55E186301D36}"/>
              </a:ext>
            </a:extLst>
          </p:cNvPr>
          <p:cNvSpPr/>
          <p:nvPr/>
        </p:nvSpPr>
        <p:spPr>
          <a:xfrm>
            <a:off x="1130910" y="3629095"/>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13" name="Rectangle: Rounded Corners 12">
            <a:extLst>
              <a:ext uri="{FF2B5EF4-FFF2-40B4-BE49-F238E27FC236}">
                <a16:creationId xmlns:a16="http://schemas.microsoft.com/office/drawing/2014/main" id="{B9E2C5B9-EB97-DAB2-9448-E100FE534E66}"/>
              </a:ext>
              <a:ext uri="{C183D7F6-B498-43B3-948B-1728B52AA6E4}">
                <adec:decorative xmlns:adec="http://schemas.microsoft.com/office/drawing/2017/decorative" val="1"/>
              </a:ext>
            </a:extLst>
          </p:cNvPr>
          <p:cNvSpPr/>
          <p:nvPr/>
        </p:nvSpPr>
        <p:spPr>
          <a:xfrm rot="5400000">
            <a:off x="3830865" y="3042861"/>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 name="Rectangle 14">
            <a:extLst>
              <a:ext uri="{FF2B5EF4-FFF2-40B4-BE49-F238E27FC236}">
                <a16:creationId xmlns:a16="http://schemas.microsoft.com/office/drawing/2014/main" id="{E35B70A3-0B2A-4211-30D6-642D32BC118B}"/>
              </a:ext>
            </a:extLst>
          </p:cNvPr>
          <p:cNvSpPr/>
          <p:nvPr/>
        </p:nvSpPr>
        <p:spPr>
          <a:xfrm>
            <a:off x="5410200" y="3038961"/>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VERIFY</a:t>
            </a:r>
          </a:p>
        </p:txBody>
      </p:sp>
      <p:sp>
        <p:nvSpPr>
          <p:cNvPr id="16" name="Rectangle 15">
            <a:extLst>
              <a:ext uri="{FF2B5EF4-FFF2-40B4-BE49-F238E27FC236}">
                <a16:creationId xmlns:a16="http://schemas.microsoft.com/office/drawing/2014/main" id="{E9B9E84A-C2D8-A9C2-B78E-03AD3EE9D803}"/>
              </a:ext>
            </a:extLst>
          </p:cNvPr>
          <p:cNvSpPr/>
          <p:nvPr/>
        </p:nvSpPr>
        <p:spPr>
          <a:xfrm>
            <a:off x="5078996" y="3629096"/>
            <a:ext cx="2201778" cy="1679499"/>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identify strategies that can assist CTCs in reporting accurate and consistent data within the AOR. This is critical to the third objective of performing analyses and capturing accurate service trends year-over-year.</a:t>
            </a:r>
          </a:p>
        </p:txBody>
      </p:sp>
      <p:pic>
        <p:nvPicPr>
          <p:cNvPr id="31" name="Graphic 30" descr="Magnifying glass with solid fill">
            <a:extLst>
              <a:ext uri="{FF2B5EF4-FFF2-40B4-BE49-F238E27FC236}">
                <a16:creationId xmlns:a16="http://schemas.microsoft.com/office/drawing/2014/main" id="{ACD6DC02-9B86-DCE8-726E-0A7472AD5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74915" y="2443225"/>
            <a:ext cx="621643" cy="621643"/>
          </a:xfrm>
          <a:prstGeom prst="rect">
            <a:avLst/>
          </a:prstGeom>
        </p:spPr>
      </p:pic>
      <p:pic>
        <p:nvPicPr>
          <p:cNvPr id="32" name="Graphic 31" descr="Checkmark with solid fill">
            <a:extLst>
              <a:ext uri="{FF2B5EF4-FFF2-40B4-BE49-F238E27FC236}">
                <a16:creationId xmlns:a16="http://schemas.microsoft.com/office/drawing/2014/main" id="{66E89175-508B-5213-F228-D5668E97F2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85179" y="2462874"/>
            <a:ext cx="621643" cy="621643"/>
          </a:xfrm>
          <a:prstGeom prst="rect">
            <a:avLst/>
          </a:prstGeom>
        </p:spPr>
      </p:pic>
      <p:sp>
        <p:nvSpPr>
          <p:cNvPr id="35" name="Rectangle: Rounded Corners 34">
            <a:extLst>
              <a:ext uri="{FF2B5EF4-FFF2-40B4-BE49-F238E27FC236}">
                <a16:creationId xmlns:a16="http://schemas.microsoft.com/office/drawing/2014/main" id="{E550FCAF-60B8-E29D-1010-3EC5FAD14E04}"/>
              </a:ext>
              <a:ext uri="{C183D7F6-B498-43B3-948B-1728B52AA6E4}">
                <adec:decorative xmlns:adec="http://schemas.microsoft.com/office/drawing/2017/decorative" val="1"/>
              </a:ext>
            </a:extLst>
          </p:cNvPr>
          <p:cNvSpPr/>
          <p:nvPr/>
        </p:nvSpPr>
        <p:spPr>
          <a:xfrm rot="5400000">
            <a:off x="7735055"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6" name="Rectangle 35">
            <a:extLst>
              <a:ext uri="{FF2B5EF4-FFF2-40B4-BE49-F238E27FC236}">
                <a16:creationId xmlns:a16="http://schemas.microsoft.com/office/drawing/2014/main" id="{3C0DE06E-B99A-FE5E-556E-78C4F9545CB7}"/>
              </a:ext>
            </a:extLst>
          </p:cNvPr>
          <p:cNvSpPr/>
          <p:nvPr/>
        </p:nvSpPr>
        <p:spPr>
          <a:xfrm>
            <a:off x="9314390" y="3038958"/>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ANALYZE</a:t>
            </a:r>
          </a:p>
        </p:txBody>
      </p:sp>
      <p:sp>
        <p:nvSpPr>
          <p:cNvPr id="37" name="Rectangle 36">
            <a:extLst>
              <a:ext uri="{FF2B5EF4-FFF2-40B4-BE49-F238E27FC236}">
                <a16:creationId xmlns:a16="http://schemas.microsoft.com/office/drawing/2014/main" id="{ADC61F65-F91E-DA1D-18CC-B6FC0B84F1B9}"/>
              </a:ext>
            </a:extLst>
          </p:cNvPr>
          <p:cNvSpPr/>
          <p:nvPr/>
        </p:nvSpPr>
        <p:spPr>
          <a:xfrm>
            <a:off x="8983186" y="3629093"/>
            <a:ext cx="2201778" cy="2657331"/>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explore ways AOR data can be used to evaluate coordination of TD services. For purposes of this study, “coordination” is defined as the services being delivered directly by CTCs (in addition to what are funded by the T&amp;E Grant), including paratransit trips and bus pass programs serving TD riders.</a:t>
            </a:r>
          </a:p>
        </p:txBody>
      </p:sp>
      <p:pic>
        <p:nvPicPr>
          <p:cNvPr id="38" name="Graphic 37" descr="Bar chart outline">
            <a:extLst>
              <a:ext uri="{FF2B5EF4-FFF2-40B4-BE49-F238E27FC236}">
                <a16:creationId xmlns:a16="http://schemas.microsoft.com/office/drawing/2014/main" id="{CC7027EF-952D-F28D-E16C-519ECC5F31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689369" y="2462871"/>
            <a:ext cx="621643" cy="621643"/>
          </a:xfrm>
          <a:prstGeom prst="rect">
            <a:avLst/>
          </a:prstGeom>
        </p:spPr>
      </p:pic>
      <p:sp>
        <p:nvSpPr>
          <p:cNvPr id="2" name="Oval 1">
            <a:extLst>
              <a:ext uri="{FF2B5EF4-FFF2-40B4-BE49-F238E27FC236}">
                <a16:creationId xmlns:a16="http://schemas.microsoft.com/office/drawing/2014/main" id="{8BE42CCF-1E91-69FC-AADA-82489C6F49C6}"/>
              </a:ext>
            </a:extLst>
          </p:cNvPr>
          <p:cNvSpPr/>
          <p:nvPr/>
        </p:nvSpPr>
        <p:spPr>
          <a:xfrm>
            <a:off x="4589575" y="1625600"/>
            <a:ext cx="3016250" cy="5276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5" name="Rectangle: Rounded Corners 4">
            <a:extLst>
              <a:ext uri="{FF2B5EF4-FFF2-40B4-BE49-F238E27FC236}">
                <a16:creationId xmlns:a16="http://schemas.microsoft.com/office/drawing/2014/main" id="{73587B64-C332-7E89-16B5-C8D17B3C6C00}"/>
              </a:ext>
              <a:ext uri="{C183D7F6-B498-43B3-948B-1728B52AA6E4}">
                <adec:decorative xmlns:adec="http://schemas.microsoft.com/office/drawing/2017/decorative" val="1"/>
              </a:ext>
            </a:extLst>
          </p:cNvPr>
          <p:cNvSpPr/>
          <p:nvPr/>
        </p:nvSpPr>
        <p:spPr>
          <a:xfrm rot="5400000">
            <a:off x="-69020" y="3043965"/>
            <a:ext cx="4530272" cy="2598701"/>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2" name="Rectangle: Rounded Corners 11">
            <a:extLst>
              <a:ext uri="{FF2B5EF4-FFF2-40B4-BE49-F238E27FC236}">
                <a16:creationId xmlns:a16="http://schemas.microsoft.com/office/drawing/2014/main" id="{D35BEAFE-23CD-4B01-20FB-2B13CD9855A7}"/>
              </a:ext>
              <a:ext uri="{C183D7F6-B498-43B3-948B-1728B52AA6E4}">
                <adec:decorative xmlns:adec="http://schemas.microsoft.com/office/drawing/2017/decorative" val="1"/>
              </a:ext>
            </a:extLst>
          </p:cNvPr>
          <p:cNvSpPr/>
          <p:nvPr/>
        </p:nvSpPr>
        <p:spPr>
          <a:xfrm rot="5400000">
            <a:off x="7734050" y="3038489"/>
            <a:ext cx="4530272" cy="2598701"/>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7" name="Rectangle: Rounded Corners 16">
            <a:extLst>
              <a:ext uri="{FF2B5EF4-FFF2-40B4-BE49-F238E27FC236}">
                <a16:creationId xmlns:a16="http://schemas.microsoft.com/office/drawing/2014/main" id="{F0408546-1F87-8FDA-37D1-D433C11B7095}"/>
              </a:ext>
            </a:extLst>
          </p:cNvPr>
          <p:cNvSpPr/>
          <p:nvPr/>
        </p:nvSpPr>
        <p:spPr>
          <a:xfrm>
            <a:off x="1499936" y="838656"/>
            <a:ext cx="8973553" cy="71075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8" name="Rectangle 17">
            <a:extLst>
              <a:ext uri="{FF2B5EF4-FFF2-40B4-BE49-F238E27FC236}">
                <a16:creationId xmlns:a16="http://schemas.microsoft.com/office/drawing/2014/main" id="{2A5D7001-D02F-E206-413E-8E991077B918}"/>
              </a:ext>
            </a:extLst>
          </p:cNvPr>
          <p:cNvSpPr/>
          <p:nvPr/>
        </p:nvSpPr>
        <p:spPr>
          <a:xfrm>
            <a:off x="1572237" y="838656"/>
            <a:ext cx="9043347" cy="67710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The Commission for the Transportation Disadvantaged (CTD) is conducting a study to improve the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accuracy</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and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analyses</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of performance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data</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reported in the AOR</a:t>
            </a:r>
          </a:p>
        </p:txBody>
      </p:sp>
    </p:spTree>
    <p:extLst>
      <p:ext uri="{BB962C8B-B14F-4D97-AF65-F5344CB8AC3E}">
        <p14:creationId xmlns:p14="http://schemas.microsoft.com/office/powerpoint/2010/main" val="3763839907"/>
      </p:ext>
    </p:extLst>
  </p:cSld>
  <p:clrMapOvr>
    <a:masterClrMapping/>
  </p:clrMapOvr>
  <p:transition spd="slow" advClick="0" advTm="1000">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entury Gothic"/>
                <a:ea typeface="+mj-ea"/>
                <a:cs typeface="+mj-cs"/>
              </a:rPr>
              <a:t>Indian River 2021-2022 AOR</a:t>
            </a:r>
            <a:br>
              <a:rPr kumimoji="0" lang="en-US" sz="2800" b="0" i="0" u="none" strike="noStrike" kern="1200" cap="none" spc="0" normalizeH="0" baseline="0" noProof="0" dirty="0">
                <a:ln>
                  <a:noFill/>
                </a:ln>
                <a:solidFill>
                  <a:schemeClr val="bg1"/>
                </a:solidFill>
                <a:effectLst/>
                <a:uLnTx/>
                <a:uFillTx/>
                <a:latin typeface="Century Gothic"/>
                <a:ea typeface="+mj-ea"/>
                <a:cs typeface="+mj-cs"/>
              </a:rPr>
            </a:br>
            <a:endParaRPr kumimoji="0" lang="en-US" sz="2800" b="0" i="0" u="none" strike="noStrike" kern="1200" cap="none" spc="0" normalizeH="0" baseline="0" noProof="0" dirty="0">
              <a:ln>
                <a:noFill/>
              </a:ln>
              <a:solidFill>
                <a:schemeClr val="bg1"/>
              </a:solidFill>
              <a:effectLst/>
              <a:uLnTx/>
              <a:uFillTx/>
              <a:latin typeface="Century Gothic"/>
              <a:ea typeface="+mj-ea"/>
              <a:cs typeface="+mj-cs"/>
            </a:endParaRPr>
          </a:p>
        </p:txBody>
      </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grpSp>
      <p:sp>
        <p:nvSpPr>
          <p:cNvPr id="2" name="Left Brace 1">
            <a:extLst>
              <a:ext uri="{FF2B5EF4-FFF2-40B4-BE49-F238E27FC236}">
                <a16:creationId xmlns:a16="http://schemas.microsoft.com/office/drawing/2014/main" id="{06A23E66-CC07-55E5-3CAB-F456D3C7CFD4}"/>
              </a:ext>
            </a:extLst>
          </p:cNvPr>
          <p:cNvSpPr/>
          <p:nvPr/>
        </p:nvSpPr>
        <p:spPr>
          <a:xfrm>
            <a:off x="2565583" y="2019574"/>
            <a:ext cx="666816" cy="4565422"/>
          </a:xfrm>
          <a:prstGeom prst="leftBrace">
            <a:avLst/>
          </a:prstGeom>
          <a:ln w="19050">
            <a:solidFill>
              <a:schemeClr val="bg1"/>
            </a:solidFill>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Light"/>
              <a:ea typeface="+mn-ea"/>
              <a:cs typeface="+mn-cs"/>
            </a:endParaRPr>
          </a:p>
        </p:txBody>
      </p:sp>
      <p:grpSp>
        <p:nvGrpSpPr>
          <p:cNvPr id="12" name="Group 11">
            <a:extLst>
              <a:ext uri="{FF2B5EF4-FFF2-40B4-BE49-F238E27FC236}">
                <a16:creationId xmlns:a16="http://schemas.microsoft.com/office/drawing/2014/main" id="{51E45BF2-7F0A-651B-4C80-E2907266CFEF}"/>
              </a:ext>
            </a:extLst>
          </p:cNvPr>
          <p:cNvGrpSpPr/>
          <p:nvPr/>
        </p:nvGrpSpPr>
        <p:grpSpPr>
          <a:xfrm>
            <a:off x="3232399" y="846124"/>
            <a:ext cx="8205378" cy="5888632"/>
            <a:chOff x="3232399" y="846124"/>
            <a:chExt cx="8205378" cy="5888632"/>
          </a:xfrm>
        </p:grpSpPr>
        <p:pic>
          <p:nvPicPr>
            <p:cNvPr id="5" name="Picture 4" descr="Table&#10;&#10;Description automatically generated">
              <a:extLst>
                <a:ext uri="{FF2B5EF4-FFF2-40B4-BE49-F238E27FC236}">
                  <a16:creationId xmlns:a16="http://schemas.microsoft.com/office/drawing/2014/main" id="{BF8C7A10-6AD1-A896-E2EC-3AAE3A720FCD}"/>
                </a:ext>
              </a:extLst>
            </p:cNvPr>
            <p:cNvPicPr>
              <a:picLocks noChangeAspect="1"/>
            </p:cNvPicPr>
            <p:nvPr/>
          </p:nvPicPr>
          <p:blipFill rotWithShape="1">
            <a:blip r:embed="rId3">
              <a:extLst>
                <a:ext uri="{28A0092B-C50C-407E-A947-70E740481C1C}">
                  <a14:useLocalDpi xmlns:a14="http://schemas.microsoft.com/office/drawing/2010/main" val="0"/>
                </a:ext>
              </a:extLst>
            </a:blip>
            <a:srcRect l="1310" t="1766" r="3242" b="9581"/>
            <a:stretch/>
          </p:blipFill>
          <p:spPr>
            <a:xfrm>
              <a:off x="3232399" y="846124"/>
              <a:ext cx="8205378" cy="5888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E13EF2D8-EF9A-049F-F72F-FBD34FE3CB14}"/>
                </a:ext>
              </a:extLst>
            </p:cNvPr>
            <p:cNvSpPr/>
            <p:nvPr/>
          </p:nvSpPr>
          <p:spPr>
            <a:xfrm>
              <a:off x="3315522" y="2019574"/>
              <a:ext cx="4036816" cy="4647926"/>
            </a:xfrm>
            <a:prstGeom prst="rect">
              <a:avLst/>
            </a:prstGeom>
            <a:solidFill>
              <a:schemeClr val="accent3">
                <a:lumMod val="60000"/>
                <a:lumOff val="4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sp>
        <p:nvSpPr>
          <p:cNvPr id="6" name="Rectangle 5">
            <a:extLst>
              <a:ext uri="{FF2B5EF4-FFF2-40B4-BE49-F238E27FC236}">
                <a16:creationId xmlns:a16="http://schemas.microsoft.com/office/drawing/2014/main" id="{F832EFA8-8F2D-4BBA-040C-869C72217ACE}"/>
              </a:ext>
            </a:extLst>
          </p:cNvPr>
          <p:cNvSpPr/>
          <p:nvPr/>
        </p:nvSpPr>
        <p:spPr>
          <a:xfrm>
            <a:off x="152762" y="3327325"/>
            <a:ext cx="2603390" cy="218521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Tenorite" panose="00000500000000000000" pitchFamily="2" charset="0"/>
              </a:rPr>
              <a:t>The only figures that can be </a:t>
            </a:r>
            <a:r>
              <a:rPr lang="en-US" sz="1700" dirty="0" err="1">
                <a:ln w="0"/>
                <a:solidFill>
                  <a:schemeClr val="bg1"/>
                </a:solidFill>
                <a:effectLst>
                  <a:outerShdw blurRad="38100" dist="19050" dir="2700000" algn="tl" rotWithShape="0">
                    <a:srgbClr val="000000">
                      <a:alpha val="40000"/>
                    </a:srgbClr>
                  </a:outerShdw>
                </a:effectLst>
                <a:latin typeface="Tenorite" panose="00000500000000000000" pitchFamily="2" charset="0"/>
              </a:rPr>
              <a:t>verifi</a:t>
            </a:r>
            <a:r>
              <a:rPr kumimoji="0" lang="en-US" sz="1700" i="0"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Tenorite" panose="00000500000000000000" pitchFamily="2" charset="0"/>
              </a:rPr>
              <a:t>ed for accuracy within the </a:t>
            </a:r>
            <a:r>
              <a:rPr lang="en-US" sz="1700" dirty="0">
                <a:ln w="0"/>
                <a:solidFill>
                  <a:schemeClr val="bg1"/>
                </a:solidFill>
                <a:effectLst>
                  <a:outerShdw blurRad="38100" dist="19050" dir="2700000" algn="tl" rotWithShape="0">
                    <a:srgbClr val="000000">
                      <a:alpha val="40000"/>
                    </a:srgbClr>
                  </a:outerShdw>
                </a:effectLst>
                <a:latin typeface="Tenorite" panose="00000500000000000000" pitchFamily="2" charset="0"/>
              </a:rPr>
              <a:t>AOR</a:t>
            </a:r>
            <a:r>
              <a:rPr kumimoji="0" lang="en-US" sz="1700" i="0"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Tenorite" panose="00000500000000000000" pitchFamily="2" charset="0"/>
              </a:rPr>
              <a:t> itself are the summary totals against one another. </a:t>
            </a:r>
            <a:r>
              <a:rPr lang="en-US" sz="1700" dirty="0">
                <a:ln w="0"/>
                <a:solidFill>
                  <a:schemeClr val="bg1"/>
                </a:solidFill>
                <a:effectLst>
                  <a:outerShdw blurRad="38100" dist="19050" dir="2700000" algn="tl" rotWithShape="0">
                    <a:srgbClr val="000000">
                      <a:alpha val="40000"/>
                    </a:srgbClr>
                  </a:outerShdw>
                </a:effectLst>
                <a:latin typeface="Tenorite" panose="00000500000000000000" pitchFamily="2" charset="0"/>
              </a:rPr>
              <a:t>But t</a:t>
            </a:r>
            <a:r>
              <a:rPr kumimoji="0" lang="en-US" sz="1700" i="0"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Tenorite" panose="00000500000000000000" pitchFamily="2" charset="0"/>
              </a:rPr>
              <a:t>here is no audit trail for these summarized totals.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i="0"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Tenorite" panose="00000500000000000000" pitchFamily="2" charset="0"/>
            </a:endParaRPr>
          </a:p>
        </p:txBody>
      </p:sp>
      <p:sp>
        <p:nvSpPr>
          <p:cNvPr id="7" name="Oval 6">
            <a:extLst>
              <a:ext uri="{FF2B5EF4-FFF2-40B4-BE49-F238E27FC236}">
                <a16:creationId xmlns:a16="http://schemas.microsoft.com/office/drawing/2014/main" id="{F915A07D-80B0-0126-873B-7B87EB81889F}"/>
              </a:ext>
            </a:extLst>
          </p:cNvPr>
          <p:cNvSpPr/>
          <p:nvPr/>
        </p:nvSpPr>
        <p:spPr>
          <a:xfrm>
            <a:off x="6890655" y="3336203"/>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9" name="Oval 8">
            <a:extLst>
              <a:ext uri="{FF2B5EF4-FFF2-40B4-BE49-F238E27FC236}">
                <a16:creationId xmlns:a16="http://schemas.microsoft.com/office/drawing/2014/main" id="{6B6FE70F-D8FF-CF84-4343-65B2190213C6}"/>
              </a:ext>
            </a:extLst>
          </p:cNvPr>
          <p:cNvSpPr/>
          <p:nvPr/>
        </p:nvSpPr>
        <p:spPr>
          <a:xfrm>
            <a:off x="6908439" y="6454514"/>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0" name="Oval 9">
            <a:extLst>
              <a:ext uri="{FF2B5EF4-FFF2-40B4-BE49-F238E27FC236}">
                <a16:creationId xmlns:a16="http://schemas.microsoft.com/office/drawing/2014/main" id="{4044EED9-B515-62C3-4EF4-ACA61575A855}"/>
              </a:ext>
            </a:extLst>
          </p:cNvPr>
          <p:cNvSpPr/>
          <p:nvPr/>
        </p:nvSpPr>
        <p:spPr>
          <a:xfrm>
            <a:off x="6901861" y="5665112"/>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3" name="Rectangle 12">
            <a:extLst>
              <a:ext uri="{FF2B5EF4-FFF2-40B4-BE49-F238E27FC236}">
                <a16:creationId xmlns:a16="http://schemas.microsoft.com/office/drawing/2014/main" id="{0376BCA8-9BA2-B5AD-11D1-67A7B5354402}"/>
              </a:ext>
            </a:extLst>
          </p:cNvPr>
          <p:cNvSpPr/>
          <p:nvPr/>
        </p:nvSpPr>
        <p:spPr>
          <a:xfrm>
            <a:off x="150509" y="4618602"/>
            <a:ext cx="2603390" cy="353943"/>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n w="0"/>
                <a:solidFill>
                  <a:schemeClr val="bg1"/>
                </a:solidFill>
                <a:effectLst>
                  <a:outerShdw blurRad="38100" dist="19050" dir="2700000" algn="tl" rotWithShape="0">
                    <a:srgbClr val="000000">
                      <a:alpha val="40000"/>
                    </a:srgbClr>
                  </a:outerShdw>
                </a:effectLst>
                <a:latin typeface="Tenorite" panose="00000500000000000000" pitchFamily="2" charset="0"/>
              </a:rPr>
              <a:t>t</a:t>
            </a:r>
            <a:r>
              <a:rPr kumimoji="0" lang="en-US" sz="1700" i="0"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Tenorite" panose="00000500000000000000" pitchFamily="2" charset="0"/>
              </a:rPr>
              <a:t>here is no audit trail</a:t>
            </a:r>
            <a:endParaRPr kumimoji="0" lang="en-US" sz="1700" i="0" u="none" strike="noStrike" kern="1200" cap="none" spc="0" normalizeH="0" baseline="0" noProof="0" dirty="0">
              <a:ln w="0"/>
              <a:solidFill>
                <a:schemeClr val="bg1"/>
              </a:solidFill>
              <a:effectLst>
                <a:outerShdw blurRad="38100" dist="19050" dir="2700000" algn="tl" rotWithShape="0">
                  <a:srgbClr val="000000">
                    <a:alpha val="40000"/>
                  </a:srgbClr>
                </a:outerShdw>
              </a:effectLst>
              <a:uLnTx/>
              <a:uFillTx/>
              <a:latin typeface="Tenorite" panose="00000500000000000000" pitchFamily="2" charset="0"/>
            </a:endParaRPr>
          </a:p>
        </p:txBody>
      </p:sp>
      <p:sp>
        <p:nvSpPr>
          <p:cNvPr id="14" name="Oval 13">
            <a:extLst>
              <a:ext uri="{FF2B5EF4-FFF2-40B4-BE49-F238E27FC236}">
                <a16:creationId xmlns:a16="http://schemas.microsoft.com/office/drawing/2014/main" id="{90B9F88C-BB3A-4A0B-1533-BF193B39CDB1}"/>
              </a:ext>
            </a:extLst>
          </p:cNvPr>
          <p:cNvSpPr/>
          <p:nvPr/>
        </p:nvSpPr>
        <p:spPr>
          <a:xfrm>
            <a:off x="6903339" y="4432592"/>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4110706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2" presetClass="entr" presetSubtype="8" fill="hold" grpId="0" nodeType="withEffect">
                                  <p:stCondLst>
                                    <p:cond delay="0"/>
                                  </p:stCondLst>
                                  <p:iterate type="lt">
                                    <p:tmPct val="0"/>
                                  </p:iterate>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 fill="hold"/>
                                        <p:tgtEl>
                                          <p:spTgt spid="13"/>
                                        </p:tgtEl>
                                        <p:attrNameLst>
                                          <p:attrName>ppt_x</p:attrName>
                                        </p:attrNameLst>
                                      </p:cBhvr>
                                      <p:tavLst>
                                        <p:tav tm="0">
                                          <p:val>
                                            <p:strVal val="0-#ppt_w/2"/>
                                          </p:val>
                                        </p:tav>
                                        <p:tav tm="100000">
                                          <p:val>
                                            <p:strVal val="#ppt_x"/>
                                          </p:val>
                                        </p:tav>
                                      </p:tavLst>
                                    </p:anim>
                                    <p:anim calcmode="lin" valueType="num">
                                      <p:cBhvr additive="base">
                                        <p:cTn id="16" dur="1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grpSp>
      <p:grpSp>
        <p:nvGrpSpPr>
          <p:cNvPr id="12" name="Group 11">
            <a:extLst>
              <a:ext uri="{FF2B5EF4-FFF2-40B4-BE49-F238E27FC236}">
                <a16:creationId xmlns:a16="http://schemas.microsoft.com/office/drawing/2014/main" id="{51E45BF2-7F0A-651B-4C80-E2907266CFEF}"/>
              </a:ext>
            </a:extLst>
          </p:cNvPr>
          <p:cNvGrpSpPr>
            <a:grpSpLocks noChangeAspect="1"/>
          </p:cNvGrpSpPr>
          <p:nvPr/>
        </p:nvGrpSpPr>
        <p:grpSpPr>
          <a:xfrm>
            <a:off x="228600" y="1562437"/>
            <a:ext cx="7602884" cy="4846320"/>
            <a:chOff x="3232399" y="846124"/>
            <a:chExt cx="8205378" cy="5888632"/>
          </a:xfrm>
        </p:grpSpPr>
        <p:pic>
          <p:nvPicPr>
            <p:cNvPr id="5" name="Picture 4" descr="Table&#10;&#10;Description automatically generated">
              <a:extLst>
                <a:ext uri="{FF2B5EF4-FFF2-40B4-BE49-F238E27FC236}">
                  <a16:creationId xmlns:a16="http://schemas.microsoft.com/office/drawing/2014/main" id="{BF8C7A10-6AD1-A896-E2EC-3AAE3A720FCD}"/>
                </a:ext>
              </a:extLst>
            </p:cNvPr>
            <p:cNvPicPr>
              <a:picLocks noChangeAspect="1"/>
            </p:cNvPicPr>
            <p:nvPr/>
          </p:nvPicPr>
          <p:blipFill rotWithShape="1">
            <a:blip r:embed="rId3">
              <a:extLst>
                <a:ext uri="{28A0092B-C50C-407E-A947-70E740481C1C}">
                  <a14:useLocalDpi xmlns:a14="http://schemas.microsoft.com/office/drawing/2010/main" val="0"/>
                </a:ext>
              </a:extLst>
            </a:blip>
            <a:srcRect l="1310" t="1766" r="3242" b="9581"/>
            <a:stretch/>
          </p:blipFill>
          <p:spPr>
            <a:xfrm>
              <a:off x="3232399" y="846124"/>
              <a:ext cx="8205378" cy="5888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E13EF2D8-EF9A-049F-F72F-FBD34FE3CB14}"/>
                </a:ext>
              </a:extLst>
            </p:cNvPr>
            <p:cNvSpPr/>
            <p:nvPr/>
          </p:nvSpPr>
          <p:spPr>
            <a:xfrm>
              <a:off x="3315522" y="2019574"/>
              <a:ext cx="4036816" cy="4647926"/>
            </a:xfrm>
            <a:prstGeom prst="rect">
              <a:avLst/>
            </a:prstGeom>
            <a:solidFill>
              <a:schemeClr val="accent3">
                <a:lumMod val="60000"/>
                <a:lumOff val="4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grpSp>
      <p:pic>
        <p:nvPicPr>
          <p:cNvPr id="14" name="Graphic 1">
            <a:extLst>
              <a:ext uri="{FF2B5EF4-FFF2-40B4-BE49-F238E27FC236}">
                <a16:creationId xmlns:a16="http://schemas.microsoft.com/office/drawing/2014/main" id="{2FA3B55B-AF8F-A7DE-2209-6ABB37253E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57681" y="1488029"/>
            <a:ext cx="3714479" cy="5229773"/>
          </a:xfrm>
          <a:prstGeom prst="rect">
            <a:avLst/>
          </a:prstGeom>
        </p:spPr>
      </p:pic>
      <p:sp>
        <p:nvSpPr>
          <p:cNvPr id="15" name="Rectangle 14">
            <a:extLst>
              <a:ext uri="{FF2B5EF4-FFF2-40B4-BE49-F238E27FC236}">
                <a16:creationId xmlns:a16="http://schemas.microsoft.com/office/drawing/2014/main" id="{884DD0AC-04F2-0462-11A2-E6C4347A5394}"/>
              </a:ext>
            </a:extLst>
          </p:cNvPr>
          <p:cNvSpPr/>
          <p:nvPr/>
        </p:nvSpPr>
        <p:spPr>
          <a:xfrm>
            <a:off x="2617744" y="283909"/>
            <a:ext cx="6956520"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25400" dir="5400000" algn="ctr" rotWithShape="0">
                    <a:srgbClr val="6E747A">
                      <a:alpha val="43000"/>
                    </a:srgbClr>
                  </a:outerShdw>
                </a:effectLst>
                <a:latin typeface="Tenorite" panose="00000500000000000000" pitchFamily="2" charset="0"/>
              </a:rPr>
              <a:t>Using CTD Invoices as Analogy</a:t>
            </a:r>
          </a:p>
        </p:txBody>
      </p:sp>
      <p:sp>
        <p:nvSpPr>
          <p:cNvPr id="16" name="Rectangle 15">
            <a:extLst>
              <a:ext uri="{FF2B5EF4-FFF2-40B4-BE49-F238E27FC236}">
                <a16:creationId xmlns:a16="http://schemas.microsoft.com/office/drawing/2014/main" id="{E502BE41-4BBA-E952-4915-32C5EA345581}"/>
              </a:ext>
            </a:extLst>
          </p:cNvPr>
          <p:cNvSpPr/>
          <p:nvPr/>
        </p:nvSpPr>
        <p:spPr>
          <a:xfrm>
            <a:off x="2714247" y="942812"/>
            <a:ext cx="2624436" cy="584775"/>
          </a:xfrm>
          <a:prstGeom prst="rect">
            <a:avLst/>
          </a:prstGeom>
          <a:noFill/>
        </p:spPr>
        <p:txBody>
          <a:bodyPr wrap="none" lIns="91440" tIns="45720" rIns="91440" bIns="45720">
            <a:spAutoFit/>
          </a:bodyPr>
          <a:lstStyle/>
          <a:p>
            <a:pPr algn="ctr"/>
            <a:r>
              <a:rPr lang="en-US" sz="3200" dirty="0">
                <a:ln w="0"/>
                <a:solidFill>
                  <a:schemeClr val="accent4">
                    <a:lumMod val="40000"/>
                    <a:lumOff val="60000"/>
                  </a:schemeClr>
                </a:solidFill>
                <a:effectLst>
                  <a:outerShdw blurRad="38100" dist="25400" dir="5400000" algn="ctr" rotWithShape="0">
                    <a:srgbClr val="6E747A">
                      <a:alpha val="43000"/>
                    </a:srgbClr>
                  </a:outerShdw>
                </a:effectLst>
              </a:rPr>
              <a:t>n</a:t>
            </a:r>
            <a:r>
              <a:rPr lang="en-US" sz="3200" b="0" cap="none" spc="0" dirty="0">
                <a:ln w="0"/>
                <a:solidFill>
                  <a:schemeClr val="accent4">
                    <a:lumMod val="40000"/>
                    <a:lumOff val="60000"/>
                  </a:schemeClr>
                </a:solidFill>
                <a:effectLst>
                  <a:outerShdw blurRad="38100" dist="25400" dir="5400000" algn="ctr" rotWithShape="0">
                    <a:srgbClr val="6E747A">
                      <a:alpha val="43000"/>
                    </a:srgbClr>
                  </a:outerShdw>
                </a:effectLst>
              </a:rPr>
              <a:t>o audit trai</a:t>
            </a:r>
            <a:r>
              <a:rPr lang="en-US" sz="3200" dirty="0">
                <a:ln w="0"/>
                <a:solidFill>
                  <a:schemeClr val="accent4">
                    <a:lumMod val="40000"/>
                    <a:lumOff val="60000"/>
                  </a:schemeClr>
                </a:solidFill>
                <a:effectLst>
                  <a:outerShdw blurRad="38100" dist="25400" dir="5400000" algn="ctr" rotWithShape="0">
                    <a:srgbClr val="6E747A">
                      <a:alpha val="43000"/>
                    </a:srgbClr>
                  </a:outerShdw>
                </a:effectLst>
              </a:rPr>
              <a:t>l</a:t>
            </a:r>
            <a:r>
              <a:rPr lang="en-US" sz="3200" b="0" cap="none" spc="0" dirty="0">
                <a:ln w="0"/>
                <a:solidFill>
                  <a:schemeClr val="accent4">
                    <a:lumMod val="40000"/>
                    <a:lumOff val="60000"/>
                  </a:schemeClr>
                </a:solidFill>
                <a:effectLst>
                  <a:outerShdw blurRad="38100" dist="25400" dir="5400000" algn="ctr" rotWithShape="0">
                    <a:srgbClr val="6E747A">
                      <a:alpha val="43000"/>
                    </a:srgbClr>
                  </a:outerShdw>
                </a:effectLst>
              </a:rPr>
              <a:t>...</a:t>
            </a:r>
          </a:p>
        </p:txBody>
      </p:sp>
      <p:sp>
        <p:nvSpPr>
          <p:cNvPr id="17" name="Rectangle 16">
            <a:extLst>
              <a:ext uri="{FF2B5EF4-FFF2-40B4-BE49-F238E27FC236}">
                <a16:creationId xmlns:a16="http://schemas.microsoft.com/office/drawing/2014/main" id="{1D248A95-A146-FBDE-E094-43A4B53833C6}"/>
              </a:ext>
            </a:extLst>
          </p:cNvPr>
          <p:cNvSpPr/>
          <p:nvPr/>
        </p:nvSpPr>
        <p:spPr>
          <a:xfrm>
            <a:off x="9084028" y="942812"/>
            <a:ext cx="2061782" cy="584775"/>
          </a:xfrm>
          <a:prstGeom prst="rect">
            <a:avLst/>
          </a:prstGeom>
          <a:noFill/>
        </p:spPr>
        <p:txBody>
          <a:bodyPr wrap="none" lIns="91440" tIns="45720" rIns="91440" bIns="45720">
            <a:spAutoFit/>
          </a:bodyPr>
          <a:lstStyle/>
          <a:p>
            <a:pPr algn="ctr"/>
            <a:r>
              <a:rPr lang="en-US" sz="3200" dirty="0">
                <a:ln w="0"/>
                <a:solidFill>
                  <a:schemeClr val="accent4">
                    <a:lumMod val="40000"/>
                    <a:lumOff val="60000"/>
                  </a:schemeClr>
                </a:solidFill>
                <a:effectLst>
                  <a:outerShdw blurRad="38100" dist="25400" dir="5400000" algn="ctr" rotWithShape="0">
                    <a:srgbClr val="6E747A">
                      <a:alpha val="43000"/>
                    </a:srgbClr>
                  </a:outerShdw>
                </a:effectLst>
              </a:rPr>
              <a:t>a</a:t>
            </a:r>
            <a:r>
              <a:rPr lang="en-US" sz="3200" b="0" cap="none" spc="0" dirty="0">
                <a:ln w="0"/>
                <a:solidFill>
                  <a:schemeClr val="accent4">
                    <a:lumMod val="40000"/>
                    <a:lumOff val="60000"/>
                  </a:schemeClr>
                </a:solidFill>
                <a:effectLst>
                  <a:outerShdw blurRad="38100" dist="25400" dir="5400000" algn="ctr" rotWithShape="0">
                    <a:srgbClr val="6E747A">
                      <a:alpha val="43000"/>
                    </a:srgbClr>
                  </a:outerShdw>
                </a:effectLst>
              </a:rPr>
              <a:t>udit trai</a:t>
            </a:r>
            <a:r>
              <a:rPr lang="en-US" sz="3200" dirty="0">
                <a:ln w="0"/>
                <a:solidFill>
                  <a:schemeClr val="accent4">
                    <a:lumMod val="40000"/>
                    <a:lumOff val="60000"/>
                  </a:schemeClr>
                </a:solidFill>
                <a:effectLst>
                  <a:outerShdw blurRad="38100" dist="25400" dir="5400000" algn="ctr" rotWithShape="0">
                    <a:srgbClr val="6E747A">
                      <a:alpha val="43000"/>
                    </a:srgbClr>
                  </a:outerShdw>
                </a:effectLst>
              </a:rPr>
              <a:t>l</a:t>
            </a:r>
            <a:r>
              <a:rPr lang="en-US" sz="3200" b="0" cap="none" spc="0" dirty="0">
                <a:ln w="0"/>
                <a:solidFill>
                  <a:schemeClr val="accent4">
                    <a:lumMod val="40000"/>
                    <a:lumOff val="60000"/>
                  </a:schemeClr>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128094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pic>
        <p:nvPicPr>
          <p:cNvPr id="14" name="Graphic 1">
            <a:extLst>
              <a:ext uri="{FF2B5EF4-FFF2-40B4-BE49-F238E27FC236}">
                <a16:creationId xmlns:a16="http://schemas.microsoft.com/office/drawing/2014/main" id="{2FA3B55B-AF8F-A7DE-2209-6ABB37253E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2358" y="1177303"/>
            <a:ext cx="3714479" cy="5229773"/>
          </a:xfrm>
          <a:prstGeom prst="rect">
            <a:avLst/>
          </a:prstGeom>
        </p:spPr>
      </p:pic>
      <p:sp>
        <p:nvSpPr>
          <p:cNvPr id="6" name="TextBox 5">
            <a:extLst>
              <a:ext uri="{FF2B5EF4-FFF2-40B4-BE49-F238E27FC236}">
                <a16:creationId xmlns:a16="http://schemas.microsoft.com/office/drawing/2014/main" id="{0EAC40DA-40E5-644F-92B1-3673615510E3}"/>
              </a:ext>
            </a:extLst>
          </p:cNvPr>
          <p:cNvSpPr txBox="1"/>
          <p:nvPr/>
        </p:nvSpPr>
        <p:spPr>
          <a:xfrm>
            <a:off x="6425966" y="2066538"/>
            <a:ext cx="4861219" cy="3461658"/>
          </a:xfrm>
          <a:prstGeom prst="rect">
            <a:avLst/>
          </a:prstGeom>
        </p:spPr>
        <p:txBody>
          <a:bodyPr vert="horz" lIns="0" tIns="45720" rIns="0" bIns="45720" rtlCol="0">
            <a:normAutofit/>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“The Trip Summary Data Report provides a summary of the invoice back-up documentation. This report must be submitted with the invoice and detailed back-up documentation in order for the invoice to be processed by the Commission. Data provided on this form must match data provided on the back-up documentation.” </a:t>
            </a:r>
          </a:p>
          <a:p>
            <a:pPr marL="171450" marR="0" lvl="0" indent="-1714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defRPr/>
            </a:pPr>
            <a:r>
              <a:rPr kumimoji="0" lang="en-US" sz="1100" b="0" i="1" u="none" strike="noStrike" kern="1200" cap="none" spc="0" normalizeH="0" baseline="0" noProof="0" dirty="0">
                <a:ln>
                  <a:noFill/>
                </a:ln>
                <a:solidFill>
                  <a:schemeClr val="bg1"/>
                </a:solidFill>
                <a:effectLst/>
                <a:uLnTx/>
                <a:uFillTx/>
                <a:latin typeface="Calibri" panose="020F0502020204030204"/>
                <a:ea typeface="+mn-ea"/>
                <a:cs typeface="+mn-cs"/>
              </a:rPr>
              <a:t>COMMISSION FOR THE TRANSPORTATION DISADVANTAGED INVOICING PROCEDURES FOR THE PROVISION OF TRANSPORTATION AND CAPITAL EQUIPMENT. July 1, 2017. p. 6</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E31C399-FF75-3FFC-D207-1FC29C24D153}"/>
              </a:ext>
            </a:extLst>
          </p:cNvPr>
          <p:cNvSpPr/>
          <p:nvPr/>
        </p:nvSpPr>
        <p:spPr>
          <a:xfrm>
            <a:off x="2617744" y="283909"/>
            <a:ext cx="6956520"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25400" dir="5400000" algn="ctr" rotWithShape="0">
                    <a:srgbClr val="6E747A">
                      <a:alpha val="43000"/>
                    </a:srgbClr>
                  </a:outerShdw>
                </a:effectLst>
                <a:latin typeface="Tenorite" panose="00000500000000000000" pitchFamily="2" charset="0"/>
              </a:rPr>
              <a:t>Using CTD Invoices as Analogy</a:t>
            </a:r>
          </a:p>
        </p:txBody>
      </p:sp>
      <p:pic>
        <p:nvPicPr>
          <p:cNvPr id="8" name="Picture 7">
            <a:extLst>
              <a:ext uri="{FF2B5EF4-FFF2-40B4-BE49-F238E27FC236}">
                <a16:creationId xmlns:a16="http://schemas.microsoft.com/office/drawing/2014/main" id="{5603DAC9-4476-0B7F-434A-EBE425B0B005}"/>
              </a:ext>
            </a:extLst>
          </p:cNvPr>
          <p:cNvPicPr>
            <a:picLocks noChangeAspect="1"/>
          </p:cNvPicPr>
          <p:nvPr/>
        </p:nvPicPr>
        <p:blipFill>
          <a:blip r:embed="rId4"/>
          <a:stretch>
            <a:fillRect/>
          </a:stretch>
        </p:blipFill>
        <p:spPr>
          <a:xfrm>
            <a:off x="-5669265" y="1688364"/>
            <a:ext cx="5127180" cy="3615241"/>
          </a:xfrm>
          <a:prstGeom prst="rect">
            <a:avLst/>
          </a:prstGeom>
        </p:spPr>
      </p:pic>
    </p:spTree>
    <p:extLst>
      <p:ext uri="{BB962C8B-B14F-4D97-AF65-F5344CB8AC3E}">
        <p14:creationId xmlns:p14="http://schemas.microsoft.com/office/powerpoint/2010/main" val="3098486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lstStyle/>
          <a:p>
            <a:r>
              <a:rPr lang="en-US" dirty="0">
                <a:solidFill>
                  <a:schemeClr val="bg1"/>
                </a:solidFill>
                <a:latin typeface="Tenorite" panose="00000500000000000000" pitchFamily="2" charset="0"/>
              </a:rPr>
              <a:t>Background on AOR</a:t>
            </a:r>
          </a:p>
        </p:txBody>
      </p:sp>
      <p:graphicFrame>
        <p:nvGraphicFramePr>
          <p:cNvPr id="4" name="Content Placeholder 3">
            <a:extLst>
              <a:ext uri="{FF2B5EF4-FFF2-40B4-BE49-F238E27FC236}">
                <a16:creationId xmlns:a16="http://schemas.microsoft.com/office/drawing/2014/main" id="{45C85320-5DA8-38EF-0619-07D0C815A7B8}"/>
              </a:ext>
            </a:extLst>
          </p:cNvPr>
          <p:cNvGraphicFramePr>
            <a:graphicFrameLocks noGrp="1"/>
          </p:cNvGraphicFramePr>
          <p:nvPr>
            <p:ph idx="1"/>
            <p:extLst>
              <p:ext uri="{D42A27DB-BD31-4B8C-83A1-F6EECF244321}">
                <p14:modId xmlns:p14="http://schemas.microsoft.com/office/powerpoint/2010/main" val="4183366834"/>
              </p:ext>
            </p:extLst>
          </p:nvPr>
        </p:nvGraphicFramePr>
        <p:xfrm>
          <a:off x="838200" y="1367406"/>
          <a:ext cx="10515600" cy="480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Rectangle 37">
            <a:extLst>
              <a:ext uri="{FF2B5EF4-FFF2-40B4-BE49-F238E27FC236}">
                <a16:creationId xmlns:a16="http://schemas.microsoft.com/office/drawing/2014/main" id="{55957F59-0773-E9CC-2563-D7AC4118A5BE}"/>
              </a:ext>
            </a:extLst>
          </p:cNvPr>
          <p:cNvSpPr/>
          <p:nvPr/>
        </p:nvSpPr>
        <p:spPr>
          <a:xfrm>
            <a:off x="917709" y="1885155"/>
            <a:ext cx="954107" cy="400110"/>
          </a:xfrm>
          <a:prstGeom prst="rect">
            <a:avLst/>
          </a:prstGeom>
          <a:noFill/>
        </p:spPr>
        <p:txBody>
          <a:bodyPr wrap="none" lIns="91440" tIns="45720" rIns="91440" bIns="45720">
            <a:spAutoFit/>
          </a:bodyPr>
          <a:lstStyle/>
          <a:p>
            <a:pPr algn="ctr"/>
            <a:r>
              <a:rPr lang="en-US" sz="2000" b="0" cap="none" spc="0" dirty="0">
                <a:ln w="0"/>
                <a:effectLst>
                  <a:outerShdw blurRad="38100" dist="25400" dir="5400000" algn="ctr" rotWithShape="0">
                    <a:srgbClr val="6E747A">
                      <a:alpha val="43000"/>
                    </a:srgbClr>
                  </a:outerShdw>
                </a:effectLst>
                <a:latin typeface="Tenorite" panose="00000500000000000000" pitchFamily="2" charset="0"/>
              </a:rPr>
              <a:t>Annual</a:t>
            </a:r>
          </a:p>
        </p:txBody>
      </p:sp>
      <p:sp>
        <p:nvSpPr>
          <p:cNvPr id="40" name="Rectangle 39">
            <a:extLst>
              <a:ext uri="{FF2B5EF4-FFF2-40B4-BE49-F238E27FC236}">
                <a16:creationId xmlns:a16="http://schemas.microsoft.com/office/drawing/2014/main" id="{18080B40-F8C6-4C85-E9D2-92B4CF2A35DB}"/>
              </a:ext>
            </a:extLst>
          </p:cNvPr>
          <p:cNvSpPr/>
          <p:nvPr/>
        </p:nvSpPr>
        <p:spPr>
          <a:xfrm>
            <a:off x="1444477" y="3009862"/>
            <a:ext cx="737125" cy="400110"/>
          </a:xfrm>
          <a:prstGeom prst="rect">
            <a:avLst/>
          </a:prstGeom>
          <a:noFill/>
        </p:spPr>
        <p:txBody>
          <a:bodyPr wrap="none" lIns="91440" tIns="45720" rIns="91440" bIns="45720">
            <a:spAutoFit/>
          </a:bodyPr>
          <a:lstStyle/>
          <a:p>
            <a:pPr algn="ctr"/>
            <a:r>
              <a:rPr lang="en-US" sz="2000" b="0" cap="none" spc="0" dirty="0">
                <a:ln w="0"/>
                <a:effectLst>
                  <a:outerShdw blurRad="38100" dist="25400" dir="5400000" algn="ctr" rotWithShape="0">
                    <a:srgbClr val="6E747A">
                      <a:alpha val="43000"/>
                    </a:srgbClr>
                  </a:outerShdw>
                </a:effectLst>
                <a:latin typeface="Tenorite" panose="00000500000000000000" pitchFamily="2" charset="0"/>
              </a:rPr>
              <a:t>CTCs</a:t>
            </a:r>
          </a:p>
        </p:txBody>
      </p:sp>
      <p:sp>
        <p:nvSpPr>
          <p:cNvPr id="41" name="Rectangle 40">
            <a:extLst>
              <a:ext uri="{FF2B5EF4-FFF2-40B4-BE49-F238E27FC236}">
                <a16:creationId xmlns:a16="http://schemas.microsoft.com/office/drawing/2014/main" id="{EC986069-1CAC-82D5-169B-7DC8B2818862}"/>
              </a:ext>
            </a:extLst>
          </p:cNvPr>
          <p:cNvSpPr/>
          <p:nvPr/>
        </p:nvSpPr>
        <p:spPr>
          <a:xfrm>
            <a:off x="1316984" y="4126180"/>
            <a:ext cx="975331" cy="400110"/>
          </a:xfrm>
          <a:prstGeom prst="rect">
            <a:avLst/>
          </a:prstGeom>
          <a:noFill/>
        </p:spPr>
        <p:txBody>
          <a:bodyPr wrap="none" lIns="91440" tIns="45720" rIns="91440" bIns="45720">
            <a:spAutoFit/>
          </a:bodyPr>
          <a:lstStyle/>
          <a:p>
            <a:pPr algn="ctr"/>
            <a:r>
              <a:rPr lang="en-US" sz="2000" dirty="0">
                <a:ln w="0"/>
                <a:effectLst>
                  <a:outerShdw blurRad="38100" dist="25400" dir="5400000" algn="ctr" rotWithShape="0">
                    <a:srgbClr val="6E747A">
                      <a:alpha val="43000"/>
                    </a:srgbClr>
                  </a:outerShdw>
                </a:effectLst>
                <a:latin typeface="Tenorite" panose="00000500000000000000" pitchFamily="2" charset="0"/>
              </a:rPr>
              <a:t>System</a:t>
            </a:r>
            <a:endParaRPr lang="en-US" sz="2000" b="0" cap="none" spc="0" dirty="0">
              <a:ln w="0"/>
              <a:effectLst>
                <a:outerShdw blurRad="38100" dist="25400" dir="5400000" algn="ctr" rotWithShape="0">
                  <a:srgbClr val="6E747A">
                    <a:alpha val="43000"/>
                  </a:srgbClr>
                </a:outerShdw>
              </a:effectLst>
              <a:latin typeface="Tenorite" panose="00000500000000000000" pitchFamily="2" charset="0"/>
            </a:endParaRPr>
          </a:p>
        </p:txBody>
      </p:sp>
      <p:sp>
        <p:nvSpPr>
          <p:cNvPr id="42" name="Rectangle 41">
            <a:extLst>
              <a:ext uri="{FF2B5EF4-FFF2-40B4-BE49-F238E27FC236}">
                <a16:creationId xmlns:a16="http://schemas.microsoft.com/office/drawing/2014/main" id="{0758EDE9-417F-1D7E-B07A-DA3F326FE11C}"/>
              </a:ext>
            </a:extLst>
          </p:cNvPr>
          <p:cNvSpPr/>
          <p:nvPr/>
        </p:nvSpPr>
        <p:spPr>
          <a:xfrm>
            <a:off x="902234" y="5216438"/>
            <a:ext cx="922497" cy="400110"/>
          </a:xfrm>
          <a:prstGeom prst="rect">
            <a:avLst/>
          </a:prstGeom>
          <a:noFill/>
        </p:spPr>
        <p:txBody>
          <a:bodyPr wrap="none" lIns="91440" tIns="45720" rIns="91440" bIns="45720">
            <a:spAutoFit/>
          </a:bodyPr>
          <a:lstStyle/>
          <a:p>
            <a:pPr algn="ctr"/>
            <a:r>
              <a:rPr lang="en-US" sz="2000" dirty="0">
                <a:ln w="0"/>
                <a:effectLst>
                  <a:outerShdw blurRad="38100" dist="25400" dir="5400000" algn="ctr" rotWithShape="0">
                    <a:srgbClr val="6E747A">
                      <a:alpha val="43000"/>
                    </a:srgbClr>
                  </a:outerShdw>
                </a:effectLst>
                <a:latin typeface="Tenorite" panose="00000500000000000000" pitchFamily="2" charset="0"/>
              </a:rPr>
              <a:t>Report</a:t>
            </a:r>
            <a:endParaRPr lang="en-US" sz="2000" b="0" cap="none" spc="0" dirty="0">
              <a:ln w="0"/>
              <a:effectLst>
                <a:outerShdw blurRad="38100" dist="25400" dir="5400000" algn="ctr" rotWithShape="0">
                  <a:srgbClr val="6E747A">
                    <a:alpha val="43000"/>
                  </a:srgbClr>
                </a:outerShdw>
              </a:effectLst>
              <a:latin typeface="Tenorite" panose="00000500000000000000" pitchFamily="2" charset="0"/>
            </a:endParaRPr>
          </a:p>
        </p:txBody>
      </p:sp>
    </p:spTree>
    <p:extLst>
      <p:ext uri="{BB962C8B-B14F-4D97-AF65-F5344CB8AC3E}">
        <p14:creationId xmlns:p14="http://schemas.microsoft.com/office/powerpoint/2010/main" val="2411613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403BC9A-62F1-4220-72B2-BDFEC01750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2704" y="1984812"/>
            <a:ext cx="5127172" cy="3616807"/>
          </a:xfrm>
          <a:prstGeom prst="rect">
            <a:avLst/>
          </a:prstGeom>
        </p:spPr>
      </p:pic>
      <p:sp>
        <p:nvSpPr>
          <p:cNvPr id="3" name="TextBox 2">
            <a:extLst>
              <a:ext uri="{FF2B5EF4-FFF2-40B4-BE49-F238E27FC236}">
                <a16:creationId xmlns:a16="http://schemas.microsoft.com/office/drawing/2014/main" id="{8088ACA0-FA29-D8C8-E8E4-7FCAF7EC1B37}"/>
              </a:ext>
            </a:extLst>
          </p:cNvPr>
          <p:cNvSpPr txBox="1"/>
          <p:nvPr/>
        </p:nvSpPr>
        <p:spPr>
          <a:xfrm>
            <a:off x="6436851" y="2143585"/>
            <a:ext cx="4864608" cy="3461658"/>
          </a:xfrm>
          <a:prstGeom prst="rect">
            <a:avLst/>
          </a:prstGeom>
        </p:spPr>
        <p:txBody>
          <a:bodyPr vert="horz" lIns="0" tIns="45720" rIns="0" bIns="45720" rtlCol="0">
            <a:normAutofit/>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“The Grantee must provide the following supporting documentation for reimbursement which identifies specific trips designated as eligible for the Transportation Disadvantaged Trust Fund. The Grantee shall provide sufficient documentation for each cost or claims for reimbursement to allow an audit trail to ensure that the services rendered or costs incurred were for those that were provided.” </a:t>
            </a:r>
          </a:p>
          <a:p>
            <a:pPr marL="171450" marR="0" lvl="0" indent="-1714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defRPr/>
            </a:pPr>
            <a:r>
              <a:rPr kumimoji="0" lang="en-US" sz="1100" b="0" i="1" u="none" strike="noStrike" kern="1200" cap="none" spc="0" normalizeH="0" baseline="0" noProof="0" dirty="0">
                <a:ln>
                  <a:noFill/>
                </a:ln>
                <a:solidFill>
                  <a:schemeClr val="bg1"/>
                </a:solidFill>
                <a:effectLst/>
                <a:uLnTx/>
                <a:uFillTx/>
                <a:latin typeface="Calibri" panose="020F0502020204030204"/>
                <a:ea typeface="+mn-ea"/>
                <a:cs typeface="+mn-cs"/>
              </a:rPr>
              <a:t>COMMISSION FOR THE TRANSPORTATION DISADVANTAGED INVOICING PROCEDURES FOR THE PROVISION OF TRANSPORTATION AND CAPITAL EQUIPMENT. July 1, 2017. p. 8</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ABBC271-D1EE-4736-E650-7FFF7E776AB2}"/>
              </a:ext>
            </a:extLst>
          </p:cNvPr>
          <p:cNvSpPr/>
          <p:nvPr/>
        </p:nvSpPr>
        <p:spPr>
          <a:xfrm>
            <a:off x="2617744" y="283909"/>
            <a:ext cx="6956520"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25400" dir="5400000" algn="ctr" rotWithShape="0">
                    <a:srgbClr val="6E747A">
                      <a:alpha val="43000"/>
                    </a:srgbClr>
                  </a:outerShdw>
                </a:effectLst>
                <a:latin typeface="Tenorite" panose="00000500000000000000" pitchFamily="2" charset="0"/>
              </a:rPr>
              <a:t>Using CTD Invoices as Analogy</a:t>
            </a:r>
          </a:p>
        </p:txBody>
      </p:sp>
      <p:sp>
        <p:nvSpPr>
          <p:cNvPr id="6" name="TextBox 5">
            <a:extLst>
              <a:ext uri="{FF2B5EF4-FFF2-40B4-BE49-F238E27FC236}">
                <a16:creationId xmlns:a16="http://schemas.microsoft.com/office/drawing/2014/main" id="{80770D44-99BA-0858-6295-06D5E681A533}"/>
              </a:ext>
            </a:extLst>
          </p:cNvPr>
          <p:cNvSpPr txBox="1"/>
          <p:nvPr/>
        </p:nvSpPr>
        <p:spPr>
          <a:xfrm>
            <a:off x="10325440" y="2446244"/>
            <a:ext cx="918731" cy="350945"/>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dirty="0">
                <a:solidFill>
                  <a:schemeClr val="bg1"/>
                </a:solidFill>
                <a:latin typeface="Calibri" panose="020F0502020204030204"/>
              </a:rPr>
              <a:t>identifies</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630C1C3-56E4-1176-2B1D-3EC3E427369F}"/>
              </a:ext>
            </a:extLst>
          </p:cNvPr>
          <p:cNvSpPr txBox="1"/>
          <p:nvPr/>
        </p:nvSpPr>
        <p:spPr>
          <a:xfrm>
            <a:off x="6436851" y="2716746"/>
            <a:ext cx="1191083" cy="350945"/>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dirty="0">
                <a:solidFill>
                  <a:schemeClr val="bg1"/>
                </a:solidFill>
                <a:latin typeface="Calibri" panose="020F0502020204030204"/>
              </a:rPr>
              <a:t>specific trips</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2ECF838-C2EE-0FF3-742D-0D2A7D29C60E}"/>
              </a:ext>
            </a:extLst>
          </p:cNvPr>
          <p:cNvSpPr txBox="1"/>
          <p:nvPr/>
        </p:nvSpPr>
        <p:spPr>
          <a:xfrm>
            <a:off x="10058071" y="3541166"/>
            <a:ext cx="1243387" cy="350945"/>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dirty="0">
                <a:solidFill>
                  <a:schemeClr val="bg1"/>
                </a:solidFill>
                <a:latin typeface="Calibri" panose="020F0502020204030204"/>
              </a:rPr>
              <a:t>to allow an</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4C5B7EC-8574-7DC6-58D6-237742474FC8}"/>
              </a:ext>
            </a:extLst>
          </p:cNvPr>
          <p:cNvSpPr txBox="1"/>
          <p:nvPr/>
        </p:nvSpPr>
        <p:spPr>
          <a:xfrm>
            <a:off x="6436850" y="3813504"/>
            <a:ext cx="1243387" cy="350945"/>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noProof="0" dirty="0">
                <a:solidFill>
                  <a:schemeClr val="bg1"/>
                </a:solidFill>
                <a:latin typeface="Calibri" panose="020F0502020204030204"/>
              </a:rPr>
              <a:t>audit trail</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8D5F4C7-1BDF-F946-60AC-C04F99D16F24}"/>
              </a:ext>
            </a:extLst>
          </p:cNvPr>
          <p:cNvSpPr txBox="1"/>
          <p:nvPr/>
        </p:nvSpPr>
        <p:spPr>
          <a:xfrm>
            <a:off x="10293060" y="2167181"/>
            <a:ext cx="1243387" cy="350945"/>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dirty="0">
                <a:solidFill>
                  <a:schemeClr val="bg1"/>
                </a:solidFill>
                <a:latin typeface="Calibri" panose="020F0502020204030204"/>
              </a:rPr>
              <a:t>supporting</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911A42D-CAE9-4B53-7B64-72066C6DBF14}"/>
              </a:ext>
            </a:extLst>
          </p:cNvPr>
          <p:cNvSpPr txBox="1"/>
          <p:nvPr/>
        </p:nvSpPr>
        <p:spPr>
          <a:xfrm>
            <a:off x="6436850" y="2442973"/>
            <a:ext cx="1589224" cy="350945"/>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dirty="0">
                <a:solidFill>
                  <a:schemeClr val="bg1"/>
                </a:solidFill>
                <a:latin typeface="Calibri" panose="020F0502020204030204"/>
              </a:rPr>
              <a:t>documentation</a:t>
            </a:r>
            <a:endParaRPr kumimoji="0" lang="en-US" sz="18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870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1000" fill="hold"/>
                                        <p:tgtEl>
                                          <p:spTgt spid="10"/>
                                        </p:tgtEl>
                                        <p:attrNameLst>
                                          <p:attrName>style.textDecorationUnderline</p:attrName>
                                        </p:attrNameLst>
                                      </p:cBhvr>
                                      <p:to>
                                        <p:strVal val="true"/>
                                      </p:to>
                                    </p:set>
                                  </p:childTnLst>
                                </p:cTn>
                              </p:par>
                              <p:par>
                                <p:cTn id="7" presetID="18" presetClass="emph" presetSubtype="0" fill="hold" grpId="0" nodeType="withEffect">
                                  <p:stCondLst>
                                    <p:cond delay="0"/>
                                  </p:stCondLst>
                                  <p:iterate type="lt">
                                    <p:tmPct val="4000"/>
                                  </p:iterate>
                                  <p:childTnLst>
                                    <p:set>
                                      <p:cBhvr override="childStyle">
                                        <p:cTn id="8" dur="1000" fill="hold"/>
                                        <p:tgtEl>
                                          <p:spTgt spid="11"/>
                                        </p:tgtEl>
                                        <p:attrNameLst>
                                          <p:attrName>style.textDecorationUnderline</p:attrName>
                                        </p:attrNameLst>
                                      </p:cBhvr>
                                      <p:to>
                                        <p:strVal val="true"/>
                                      </p:to>
                                    </p:set>
                                  </p:childTnLst>
                                </p:cTn>
                              </p:par>
                            </p:childTnLst>
                          </p:cTn>
                        </p:par>
                        <p:par>
                          <p:cTn id="9" fill="hold">
                            <p:stCondLst>
                              <p:cond delay="1480"/>
                            </p:stCondLst>
                            <p:childTnLst>
                              <p:par>
                                <p:cTn id="10" presetID="18" presetClass="emph" presetSubtype="0" fill="hold" grpId="0" nodeType="afterEffect">
                                  <p:stCondLst>
                                    <p:cond delay="500"/>
                                  </p:stCondLst>
                                  <p:iterate type="lt">
                                    <p:tmPct val="4000"/>
                                  </p:iterate>
                                  <p:childTnLst>
                                    <p:set>
                                      <p:cBhvr override="childStyle">
                                        <p:cTn id="11" dur="1000" fill="hold"/>
                                        <p:tgtEl>
                                          <p:spTgt spid="6"/>
                                        </p:tgtEl>
                                        <p:attrNameLst>
                                          <p:attrName>style.textDecorationUnderline</p:attrName>
                                        </p:attrNameLst>
                                      </p:cBhvr>
                                      <p:to>
                                        <p:strVal val="true"/>
                                      </p:to>
                                    </p:set>
                                  </p:childTnLst>
                                </p:cTn>
                              </p:par>
                              <p:par>
                                <p:cTn id="12" presetID="18" presetClass="emph" presetSubtype="0" fill="hold" grpId="0" nodeType="withEffect">
                                  <p:stCondLst>
                                    <p:cond delay="500"/>
                                  </p:stCondLst>
                                  <p:iterate type="lt">
                                    <p:tmPct val="4000"/>
                                  </p:iterate>
                                  <p:childTnLst>
                                    <p:set>
                                      <p:cBhvr override="childStyle">
                                        <p:cTn id="13" dur="1000" fill="hold"/>
                                        <p:tgtEl>
                                          <p:spTgt spid="7"/>
                                        </p:tgtEl>
                                        <p:attrNameLst>
                                          <p:attrName>style.textDecorationUnderline</p:attrName>
                                        </p:attrNameLst>
                                      </p:cBhvr>
                                      <p:to>
                                        <p:strVal val="true"/>
                                      </p:to>
                                    </p:set>
                                  </p:childTnLst>
                                </p:cTn>
                              </p:par>
                            </p:childTnLst>
                          </p:cTn>
                        </p:par>
                        <p:par>
                          <p:cTn id="14" fill="hold">
                            <p:stCondLst>
                              <p:cond delay="3460"/>
                            </p:stCondLst>
                            <p:childTnLst>
                              <p:par>
                                <p:cTn id="15" presetID="18" presetClass="emph" presetSubtype="0" fill="hold" grpId="0" nodeType="afterEffect">
                                  <p:stCondLst>
                                    <p:cond delay="500"/>
                                  </p:stCondLst>
                                  <p:iterate type="lt">
                                    <p:tmPct val="4000"/>
                                  </p:iterate>
                                  <p:childTnLst>
                                    <p:set>
                                      <p:cBhvr override="childStyle">
                                        <p:cTn id="16" dur="1000" fill="hold"/>
                                        <p:tgtEl>
                                          <p:spTgt spid="8"/>
                                        </p:tgtEl>
                                        <p:attrNameLst>
                                          <p:attrName>style.textDecorationUnderline</p:attrName>
                                        </p:attrNameLst>
                                      </p:cBhvr>
                                      <p:to>
                                        <p:strVal val="true"/>
                                      </p:to>
                                    </p:set>
                                  </p:childTnLst>
                                </p:cTn>
                              </p:par>
                              <p:par>
                                <p:cTn id="17" presetID="18" presetClass="emph" presetSubtype="0" fill="hold" grpId="0" nodeType="withEffect">
                                  <p:stCondLst>
                                    <p:cond delay="500"/>
                                  </p:stCondLst>
                                  <p:iterate type="lt">
                                    <p:tmPct val="4000"/>
                                  </p:iterate>
                                  <p:childTnLst>
                                    <p:set>
                                      <p:cBhvr override="childStyle">
                                        <p:cTn id="18" dur="10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BBC271-D1EE-4736-E650-7FFF7E776AB2}"/>
              </a:ext>
            </a:extLst>
          </p:cNvPr>
          <p:cNvSpPr/>
          <p:nvPr/>
        </p:nvSpPr>
        <p:spPr>
          <a:xfrm>
            <a:off x="2015400" y="283909"/>
            <a:ext cx="8161210" cy="707886"/>
          </a:xfrm>
          <a:prstGeom prst="rect">
            <a:avLst/>
          </a:prstGeom>
          <a:noFill/>
        </p:spPr>
        <p:txBody>
          <a:bodyPr wrap="none" lIns="91440" tIns="45720" rIns="91440" bIns="45720">
            <a:spAutoFit/>
          </a:bodyPr>
          <a:lstStyle/>
          <a:p>
            <a:pPr algn="ctr"/>
            <a:r>
              <a:rPr lang="en-US" sz="4000" dirty="0">
                <a:ln w="0"/>
                <a:solidFill>
                  <a:schemeClr val="bg1"/>
                </a:solidFill>
                <a:effectLst>
                  <a:outerShdw blurRad="38100" dist="25400" dir="5400000" algn="ctr" rotWithShape="0">
                    <a:srgbClr val="6E747A">
                      <a:alpha val="43000"/>
                    </a:srgbClr>
                  </a:outerShdw>
                </a:effectLst>
                <a:latin typeface="Tenorite" panose="00000500000000000000" pitchFamily="2" charset="0"/>
              </a:rPr>
              <a:t>AOR History with T&amp;E Grant Funding</a:t>
            </a:r>
            <a:endParaRPr lang="en-US" sz="4000" b="0" cap="none" spc="0" dirty="0">
              <a:ln w="0"/>
              <a:solidFill>
                <a:schemeClr val="bg1"/>
              </a:solidFill>
              <a:effectLst>
                <a:outerShdw blurRad="38100" dist="25400" dir="5400000" algn="ctr" rotWithShape="0">
                  <a:srgbClr val="6E747A">
                    <a:alpha val="43000"/>
                  </a:srgbClr>
                </a:outerShdw>
              </a:effectLst>
              <a:latin typeface="Tenorite" panose="00000500000000000000" pitchFamily="2" charset="0"/>
            </a:endParaRPr>
          </a:p>
        </p:txBody>
      </p:sp>
      <p:graphicFrame>
        <p:nvGraphicFramePr>
          <p:cNvPr id="13" name="Diagram 12">
            <a:extLst>
              <a:ext uri="{FF2B5EF4-FFF2-40B4-BE49-F238E27FC236}">
                <a16:creationId xmlns:a16="http://schemas.microsoft.com/office/drawing/2014/main" id="{A7D3CB44-DE03-EE96-0619-7CBA4EF6BAED}"/>
              </a:ext>
            </a:extLst>
          </p:cNvPr>
          <p:cNvGraphicFramePr/>
          <p:nvPr>
            <p:extLst>
              <p:ext uri="{D42A27DB-BD31-4B8C-83A1-F6EECF244321}">
                <p14:modId xmlns:p14="http://schemas.microsoft.com/office/powerpoint/2010/main" val="996995540"/>
              </p:ext>
            </p:extLst>
          </p:nvPr>
        </p:nvGraphicFramePr>
        <p:xfrm>
          <a:off x="1498436" y="1651824"/>
          <a:ext cx="9509760"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04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dgm id="{1766E79C-45C3-4F9F-AEA9-C99C0F7BC5A5}"/>
                                            </p:graphicEl>
                                          </p:spTgt>
                                        </p:tgtEl>
                                        <p:attrNameLst>
                                          <p:attrName>style.visibility</p:attrName>
                                        </p:attrNameLst>
                                      </p:cBhvr>
                                      <p:to>
                                        <p:strVal val="visible"/>
                                      </p:to>
                                    </p:set>
                                    <p:animEffect transition="in" filter="fade">
                                      <p:cBhvr>
                                        <p:cTn id="7" dur="3000"/>
                                        <p:tgtEl>
                                          <p:spTgt spid="13">
                                            <p:graphicEl>
                                              <a:dgm id="{1766E79C-45C3-4F9F-AEA9-C99C0F7BC5A5}"/>
                                            </p:graphic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3">
                                            <p:graphicEl>
                                              <a:dgm id="{DB38188D-9706-43F2-853C-7B288185B11C}"/>
                                            </p:graphicEl>
                                          </p:spTgt>
                                        </p:tgtEl>
                                        <p:attrNameLst>
                                          <p:attrName>style.visibility</p:attrName>
                                        </p:attrNameLst>
                                      </p:cBhvr>
                                      <p:to>
                                        <p:strVal val="visible"/>
                                      </p:to>
                                    </p:set>
                                    <p:animEffect transition="in" filter="fade">
                                      <p:cBhvr>
                                        <p:cTn id="11" dur="3000"/>
                                        <p:tgtEl>
                                          <p:spTgt spid="13">
                                            <p:graphicEl>
                                              <a:dgm id="{DB38188D-9706-43F2-853C-7B288185B11C}"/>
                                            </p:graphic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3">
                                            <p:graphicEl>
                                              <a:dgm id="{B2B70DAA-0744-4795-B560-B6BFDE3C6973}"/>
                                            </p:graphicEl>
                                          </p:spTgt>
                                        </p:tgtEl>
                                        <p:attrNameLst>
                                          <p:attrName>style.visibility</p:attrName>
                                        </p:attrNameLst>
                                      </p:cBhvr>
                                      <p:to>
                                        <p:strVal val="visible"/>
                                      </p:to>
                                    </p:set>
                                    <p:animEffect transition="in" filter="fade">
                                      <p:cBhvr>
                                        <p:cTn id="15" dur="3000"/>
                                        <p:tgtEl>
                                          <p:spTgt spid="13">
                                            <p:graphicEl>
                                              <a:dgm id="{B2B70DAA-0744-4795-B560-B6BFDE3C6973}"/>
                                            </p:graphic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3">
                                            <p:graphicEl>
                                              <a:dgm id="{0D88EAE7-AB2B-4FF7-BD1A-CBF126C8F4BA}"/>
                                            </p:graphicEl>
                                          </p:spTgt>
                                        </p:tgtEl>
                                        <p:attrNameLst>
                                          <p:attrName>style.visibility</p:attrName>
                                        </p:attrNameLst>
                                      </p:cBhvr>
                                      <p:to>
                                        <p:strVal val="visible"/>
                                      </p:to>
                                    </p:set>
                                    <p:animEffect transition="in" filter="fade">
                                      <p:cBhvr>
                                        <p:cTn id="19" dur="3000"/>
                                        <p:tgtEl>
                                          <p:spTgt spid="13">
                                            <p:graphicEl>
                                              <a:dgm id="{0D88EAE7-AB2B-4FF7-BD1A-CBF126C8F4BA}"/>
                                            </p:graphicEl>
                                          </p:spTgt>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13">
                                            <p:graphicEl>
                                              <a:dgm id="{F635880E-B45E-4B02-A265-A86C527DCFC1}"/>
                                            </p:graphicEl>
                                          </p:spTgt>
                                        </p:tgtEl>
                                        <p:attrNameLst>
                                          <p:attrName>style.visibility</p:attrName>
                                        </p:attrNameLst>
                                      </p:cBhvr>
                                      <p:to>
                                        <p:strVal val="visible"/>
                                      </p:to>
                                    </p:set>
                                    <p:animEffect transition="in" filter="fade">
                                      <p:cBhvr>
                                        <p:cTn id="23" dur="3000"/>
                                        <p:tgtEl>
                                          <p:spTgt spid="13">
                                            <p:graphicEl>
                                              <a:dgm id="{F635880E-B45E-4B02-A265-A86C527DCF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52EB55EE-70CB-F026-9816-8E2FD517EC17}"/>
              </a:ext>
            </a:extLst>
          </p:cNvPr>
          <p:cNvSpPr/>
          <p:nvPr/>
        </p:nvSpPr>
        <p:spPr>
          <a:xfrm>
            <a:off x="1499936" y="838656"/>
            <a:ext cx="8973553" cy="71075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809617" y="522898"/>
            <a:ext cx="338328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Study </a:t>
            </a:r>
            <a:r>
              <a:rPr kumimoji="0" lang="en-US" sz="2800" b="1" i="0" u="none" strike="noStrike" kern="1200" cap="none" spc="0" normalizeH="0" baseline="0" noProof="0" dirty="0">
                <a:ln>
                  <a:noFill/>
                </a:ln>
                <a:solidFill>
                  <a:srgbClr val="F59F26">
                    <a:lumMod val="75000"/>
                  </a:srgbClr>
                </a:solidFill>
                <a:effectLst/>
                <a:uLnTx/>
                <a:uFillTx/>
                <a:latin typeface="Century Gothic"/>
                <a:ea typeface="+mj-ea"/>
                <a:cs typeface="+mj-cs"/>
              </a:rPr>
              <a:t>Purpose</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and </a:t>
            </a:r>
            <a:r>
              <a:rPr kumimoji="0" lang="en-US" sz="2800" b="1" i="0" u="none" strike="noStrike" kern="1200" cap="none" spc="0" normalizeH="0" baseline="0" noProof="0" dirty="0">
                <a:ln>
                  <a:noFill/>
                </a:ln>
                <a:solidFill>
                  <a:srgbClr val="11AEC7">
                    <a:lumMod val="50000"/>
                  </a:srgbClr>
                </a:solidFill>
                <a:effectLst/>
                <a:uLnTx/>
                <a:uFillTx/>
                <a:latin typeface="Century Gothic"/>
                <a:ea typeface="+mj-ea"/>
                <a:cs typeface="+mj-cs"/>
              </a:rPr>
              <a:t>Objectives</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3832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275125" y="28865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ASSESS</a:t>
            </a:r>
          </a:p>
        </p:txBody>
      </p:sp>
      <p:sp>
        <p:nvSpPr>
          <p:cNvPr id="51" name="Rectangle 50">
            <a:extLst>
              <a:ext uri="{FF2B5EF4-FFF2-40B4-BE49-F238E27FC236}">
                <a16:creationId xmlns:a16="http://schemas.microsoft.com/office/drawing/2014/main" id="{8AA18108-5B8B-4147-84A7-D30A16BEC4EA}"/>
              </a:ext>
            </a:extLst>
          </p:cNvPr>
          <p:cNvSpPr/>
          <p:nvPr/>
        </p:nvSpPr>
        <p:spPr>
          <a:xfrm>
            <a:off x="932448" y="3593443"/>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a:ea typeface="+mn-ea"/>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849245" y="2427325"/>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3" name="Rectangle 2">
            <a:extLst>
              <a:ext uri="{FF2B5EF4-FFF2-40B4-BE49-F238E27FC236}">
                <a16:creationId xmlns:a16="http://schemas.microsoft.com/office/drawing/2014/main" id="{E49D296F-5DAB-B0B1-9283-F8F99E709C5B}"/>
              </a:ext>
            </a:extLst>
          </p:cNvPr>
          <p:cNvSpPr/>
          <p:nvPr/>
        </p:nvSpPr>
        <p:spPr>
          <a:xfrm>
            <a:off x="1572237" y="838656"/>
            <a:ext cx="9043347" cy="67710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The Commission for the Transportation Disadvantaged (CTD) is conducting a study to improve the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accuracy</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and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analyses</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of performance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data</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reported in the AOR</a:t>
            </a:r>
          </a:p>
        </p:txBody>
      </p:sp>
      <p:sp>
        <p:nvSpPr>
          <p:cNvPr id="6" name="Rectangle: Rounded Corners 5">
            <a:extLst>
              <a:ext uri="{FF2B5EF4-FFF2-40B4-BE49-F238E27FC236}">
                <a16:creationId xmlns:a16="http://schemas.microsoft.com/office/drawing/2014/main" id="{A376A78B-7B1D-2850-96CA-5718DCDB3A3C}"/>
              </a:ext>
              <a:ext uri="{C183D7F6-B498-43B3-948B-1728B52AA6E4}">
                <adec:decorative xmlns:adec="http://schemas.microsoft.com/office/drawing/2017/decorative" val="1"/>
              </a:ext>
            </a:extLst>
          </p:cNvPr>
          <p:cNvSpPr/>
          <p:nvPr/>
        </p:nvSpPr>
        <p:spPr>
          <a:xfrm rot="5400000">
            <a:off x="-73324"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DC61766A-5812-BF37-8428-254BC8237395}"/>
              </a:ext>
            </a:extLst>
          </p:cNvPr>
          <p:cNvSpPr/>
          <p:nvPr/>
        </p:nvSpPr>
        <p:spPr>
          <a:xfrm>
            <a:off x="1499936" y="30389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ASSESS</a:t>
            </a:r>
          </a:p>
        </p:txBody>
      </p:sp>
      <p:sp>
        <p:nvSpPr>
          <p:cNvPr id="10" name="Rectangle 9">
            <a:extLst>
              <a:ext uri="{FF2B5EF4-FFF2-40B4-BE49-F238E27FC236}">
                <a16:creationId xmlns:a16="http://schemas.microsoft.com/office/drawing/2014/main" id="{23DF7406-E1F8-9D00-2858-55E186301D36}"/>
              </a:ext>
            </a:extLst>
          </p:cNvPr>
          <p:cNvSpPr/>
          <p:nvPr/>
        </p:nvSpPr>
        <p:spPr>
          <a:xfrm>
            <a:off x="1130910" y="3629095"/>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ea typeface="+mn-ea"/>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13" name="Rectangle: Rounded Corners 12">
            <a:extLst>
              <a:ext uri="{FF2B5EF4-FFF2-40B4-BE49-F238E27FC236}">
                <a16:creationId xmlns:a16="http://schemas.microsoft.com/office/drawing/2014/main" id="{B9E2C5B9-EB97-DAB2-9448-E100FE534E66}"/>
              </a:ext>
              <a:ext uri="{C183D7F6-B498-43B3-948B-1728B52AA6E4}">
                <adec:decorative xmlns:adec="http://schemas.microsoft.com/office/drawing/2017/decorative" val="1"/>
              </a:ext>
            </a:extLst>
          </p:cNvPr>
          <p:cNvSpPr/>
          <p:nvPr/>
        </p:nvSpPr>
        <p:spPr>
          <a:xfrm rot="5400000">
            <a:off x="3830865" y="3042861"/>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 name="Rectangle 14">
            <a:extLst>
              <a:ext uri="{FF2B5EF4-FFF2-40B4-BE49-F238E27FC236}">
                <a16:creationId xmlns:a16="http://schemas.microsoft.com/office/drawing/2014/main" id="{E35B70A3-0B2A-4211-30D6-642D32BC118B}"/>
              </a:ext>
            </a:extLst>
          </p:cNvPr>
          <p:cNvSpPr/>
          <p:nvPr/>
        </p:nvSpPr>
        <p:spPr>
          <a:xfrm>
            <a:off x="5410200" y="3038961"/>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Objective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VERIFY</a:t>
            </a:r>
          </a:p>
        </p:txBody>
      </p:sp>
      <p:sp>
        <p:nvSpPr>
          <p:cNvPr id="16" name="Rectangle 15">
            <a:extLst>
              <a:ext uri="{FF2B5EF4-FFF2-40B4-BE49-F238E27FC236}">
                <a16:creationId xmlns:a16="http://schemas.microsoft.com/office/drawing/2014/main" id="{E9B9E84A-C2D8-A9C2-B78E-03AD3EE9D803}"/>
              </a:ext>
            </a:extLst>
          </p:cNvPr>
          <p:cNvSpPr/>
          <p:nvPr/>
        </p:nvSpPr>
        <p:spPr>
          <a:xfrm>
            <a:off x="5078996" y="3629096"/>
            <a:ext cx="2201778" cy="1679499"/>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ea typeface="+mn-ea"/>
                <a:cs typeface="Segoe UI" panose="020B0502040204020203" pitchFamily="34" charset="0"/>
              </a:rPr>
              <a:t>The CTD will identify strategies that can assist CTCs in reporting accurate and consistent data within the AOR. This is critical to the third objective of performing analyses and capturing accurate service trends year-over-year.</a:t>
            </a:r>
          </a:p>
        </p:txBody>
      </p:sp>
      <p:pic>
        <p:nvPicPr>
          <p:cNvPr id="31" name="Graphic 30" descr="Magnifying glass with solid fill">
            <a:extLst>
              <a:ext uri="{FF2B5EF4-FFF2-40B4-BE49-F238E27FC236}">
                <a16:creationId xmlns:a16="http://schemas.microsoft.com/office/drawing/2014/main" id="{ACD6DC02-9B86-DCE8-726E-0A7472AD5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74915" y="2443225"/>
            <a:ext cx="621643" cy="621643"/>
          </a:xfrm>
          <a:prstGeom prst="rect">
            <a:avLst/>
          </a:prstGeom>
        </p:spPr>
      </p:pic>
      <p:pic>
        <p:nvPicPr>
          <p:cNvPr id="32" name="Graphic 31" descr="Checkmark with solid fill">
            <a:extLst>
              <a:ext uri="{FF2B5EF4-FFF2-40B4-BE49-F238E27FC236}">
                <a16:creationId xmlns:a16="http://schemas.microsoft.com/office/drawing/2014/main" id="{66E89175-508B-5213-F228-D5668E97F2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85179" y="2462874"/>
            <a:ext cx="621643" cy="621643"/>
          </a:xfrm>
          <a:prstGeom prst="rect">
            <a:avLst/>
          </a:prstGeom>
        </p:spPr>
      </p:pic>
      <p:sp>
        <p:nvSpPr>
          <p:cNvPr id="35" name="Rectangle: Rounded Corners 34">
            <a:extLst>
              <a:ext uri="{FF2B5EF4-FFF2-40B4-BE49-F238E27FC236}">
                <a16:creationId xmlns:a16="http://schemas.microsoft.com/office/drawing/2014/main" id="{E550FCAF-60B8-E29D-1010-3EC5FAD14E04}"/>
              </a:ext>
              <a:ext uri="{C183D7F6-B498-43B3-948B-1728B52AA6E4}">
                <adec:decorative xmlns:adec="http://schemas.microsoft.com/office/drawing/2017/decorative" val="1"/>
              </a:ext>
            </a:extLst>
          </p:cNvPr>
          <p:cNvSpPr/>
          <p:nvPr/>
        </p:nvSpPr>
        <p:spPr>
          <a:xfrm rot="5400000">
            <a:off x="7735055"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6" name="Rectangle 35">
            <a:extLst>
              <a:ext uri="{FF2B5EF4-FFF2-40B4-BE49-F238E27FC236}">
                <a16:creationId xmlns:a16="http://schemas.microsoft.com/office/drawing/2014/main" id="{3C0DE06E-B99A-FE5E-556E-78C4F9545CB7}"/>
              </a:ext>
            </a:extLst>
          </p:cNvPr>
          <p:cNvSpPr/>
          <p:nvPr/>
        </p:nvSpPr>
        <p:spPr>
          <a:xfrm>
            <a:off x="9314390" y="3038958"/>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Objective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ANALYZE</a:t>
            </a:r>
          </a:p>
        </p:txBody>
      </p:sp>
      <p:sp>
        <p:nvSpPr>
          <p:cNvPr id="37" name="Rectangle 36">
            <a:extLst>
              <a:ext uri="{FF2B5EF4-FFF2-40B4-BE49-F238E27FC236}">
                <a16:creationId xmlns:a16="http://schemas.microsoft.com/office/drawing/2014/main" id="{ADC61F65-F91E-DA1D-18CC-B6FC0B84F1B9}"/>
              </a:ext>
            </a:extLst>
          </p:cNvPr>
          <p:cNvSpPr/>
          <p:nvPr/>
        </p:nvSpPr>
        <p:spPr>
          <a:xfrm>
            <a:off x="8983186" y="3629093"/>
            <a:ext cx="2201778" cy="2657331"/>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ea typeface="+mn-ea"/>
                <a:cs typeface="Segoe UI" panose="020B0502040204020203" pitchFamily="34" charset="0"/>
              </a:rPr>
              <a:t>The CTD will explore ways AOR data can be used to evaluate coordination of TD services. For purposes of this study, “coordination” is defined as the services being delivered directly by CTCs (in addition to what are funded by the T&amp;E Grant), including paratransit trips and bus pass programs serving TD riders.</a:t>
            </a:r>
          </a:p>
        </p:txBody>
      </p:sp>
      <p:pic>
        <p:nvPicPr>
          <p:cNvPr id="38" name="Graphic 37" descr="Bar chart outline">
            <a:extLst>
              <a:ext uri="{FF2B5EF4-FFF2-40B4-BE49-F238E27FC236}">
                <a16:creationId xmlns:a16="http://schemas.microsoft.com/office/drawing/2014/main" id="{CC7027EF-952D-F28D-E16C-519ECC5F31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689369" y="2462871"/>
            <a:ext cx="621643" cy="621643"/>
          </a:xfrm>
          <a:prstGeom prst="rect">
            <a:avLst/>
          </a:prstGeom>
        </p:spPr>
      </p:pic>
      <p:sp>
        <p:nvSpPr>
          <p:cNvPr id="2" name="Oval 1">
            <a:extLst>
              <a:ext uri="{FF2B5EF4-FFF2-40B4-BE49-F238E27FC236}">
                <a16:creationId xmlns:a16="http://schemas.microsoft.com/office/drawing/2014/main" id="{8BE42CCF-1E91-69FC-AADA-82489C6F49C6}"/>
              </a:ext>
            </a:extLst>
          </p:cNvPr>
          <p:cNvSpPr/>
          <p:nvPr/>
        </p:nvSpPr>
        <p:spPr>
          <a:xfrm>
            <a:off x="8490562" y="1625600"/>
            <a:ext cx="3016250" cy="5276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5" name="Rectangle: Rounded Corners 4">
            <a:extLst>
              <a:ext uri="{FF2B5EF4-FFF2-40B4-BE49-F238E27FC236}">
                <a16:creationId xmlns:a16="http://schemas.microsoft.com/office/drawing/2014/main" id="{73587B64-C332-7E89-16B5-C8D17B3C6C00}"/>
              </a:ext>
              <a:ext uri="{C183D7F6-B498-43B3-948B-1728B52AA6E4}">
                <adec:decorative xmlns:adec="http://schemas.microsoft.com/office/drawing/2017/decorative" val="1"/>
              </a:ext>
            </a:extLst>
          </p:cNvPr>
          <p:cNvSpPr/>
          <p:nvPr/>
        </p:nvSpPr>
        <p:spPr>
          <a:xfrm rot="5400000">
            <a:off x="-69020" y="3043965"/>
            <a:ext cx="4530272" cy="2598701"/>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2" name="Rectangle: Rounded Corners 11">
            <a:extLst>
              <a:ext uri="{FF2B5EF4-FFF2-40B4-BE49-F238E27FC236}">
                <a16:creationId xmlns:a16="http://schemas.microsoft.com/office/drawing/2014/main" id="{D35BEAFE-23CD-4B01-20FB-2B13CD9855A7}"/>
              </a:ext>
              <a:ext uri="{C183D7F6-B498-43B3-948B-1728B52AA6E4}">
                <adec:decorative xmlns:adec="http://schemas.microsoft.com/office/drawing/2017/decorative" val="1"/>
              </a:ext>
            </a:extLst>
          </p:cNvPr>
          <p:cNvSpPr/>
          <p:nvPr/>
        </p:nvSpPr>
        <p:spPr>
          <a:xfrm rot="5400000">
            <a:off x="3833058" y="3038489"/>
            <a:ext cx="4530272" cy="2598701"/>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75898672"/>
      </p:ext>
    </p:extLst>
  </p:cSld>
  <p:clrMapOvr>
    <a:masterClrMapping/>
  </p:clrMapOvr>
  <p:transition spd="slow" advClick="0" advTm="1000">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a:ea typeface="+mj-ea"/>
                <a:cs typeface="+mj-cs"/>
              </a:rPr>
              <a:t>Indian River 2021-2022 AOR (Example)</a:t>
            </a:r>
            <a:br>
              <a:rPr kumimoji="0" lang="en-US" sz="2800" b="0" i="0" u="none" strike="noStrike" kern="1200" cap="none" spc="0" normalizeH="0" baseline="0" noProof="0" dirty="0">
                <a:ln>
                  <a:noFill/>
                </a:ln>
                <a:solidFill>
                  <a:prstClr val="white"/>
                </a:solidFill>
                <a:effectLst/>
                <a:uLnTx/>
                <a:uFillTx/>
                <a:latin typeface="Century Gothic"/>
                <a:ea typeface="+mj-ea"/>
                <a:cs typeface="+mj-cs"/>
              </a:rPr>
            </a:br>
            <a:endParaRPr kumimoji="0" lang="en-US" sz="2800" b="0" i="0" u="none" strike="noStrike" kern="1200" cap="none" spc="0" normalizeH="0" baseline="0" noProof="0" dirty="0">
              <a:ln>
                <a:noFill/>
              </a:ln>
              <a:solidFill>
                <a:prstClr val="white"/>
              </a:solidFill>
              <a:effectLst/>
              <a:uLnTx/>
              <a:uFillTx/>
              <a:latin typeface="Century Gothic"/>
              <a:ea typeface="+mj-ea"/>
              <a:cs typeface="+mj-cs"/>
            </a:endParaRPr>
          </a:p>
        </p:txBody>
      </p:sp>
      <p:pic>
        <p:nvPicPr>
          <p:cNvPr id="5" name="Picture 4" descr="Table&#10;&#10;Description automatically generated">
            <a:extLst>
              <a:ext uri="{FF2B5EF4-FFF2-40B4-BE49-F238E27FC236}">
                <a16:creationId xmlns:a16="http://schemas.microsoft.com/office/drawing/2014/main" id="{BF8C7A10-6AD1-A896-E2EC-3AAE3A720FCD}"/>
              </a:ext>
            </a:extLst>
          </p:cNvPr>
          <p:cNvPicPr>
            <a:picLocks noChangeAspect="1"/>
          </p:cNvPicPr>
          <p:nvPr/>
        </p:nvPicPr>
        <p:blipFill rotWithShape="1">
          <a:blip r:embed="rId3">
            <a:extLst>
              <a:ext uri="{28A0092B-C50C-407E-A947-70E740481C1C}">
                <a14:useLocalDpi xmlns:a14="http://schemas.microsoft.com/office/drawing/2010/main" val="0"/>
              </a:ext>
            </a:extLst>
          </a:blip>
          <a:srcRect l="1310" t="1766" r="3242" b="9581"/>
          <a:stretch/>
        </p:blipFill>
        <p:spPr>
          <a:xfrm>
            <a:off x="3232399" y="846124"/>
            <a:ext cx="8205378" cy="5888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E13EF2D8-EF9A-049F-F72F-FBD34FE3CB14}"/>
              </a:ext>
            </a:extLst>
          </p:cNvPr>
          <p:cNvSpPr/>
          <p:nvPr/>
        </p:nvSpPr>
        <p:spPr>
          <a:xfrm>
            <a:off x="3315522" y="2019574"/>
            <a:ext cx="4036816" cy="4647926"/>
          </a:xfrm>
          <a:prstGeom prst="rect">
            <a:avLst/>
          </a:prstGeom>
          <a:solidFill>
            <a:schemeClr val="accent3">
              <a:lumMod val="60000"/>
              <a:lumOff val="4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7" name="Oval 6">
            <a:extLst>
              <a:ext uri="{FF2B5EF4-FFF2-40B4-BE49-F238E27FC236}">
                <a16:creationId xmlns:a16="http://schemas.microsoft.com/office/drawing/2014/main" id="{F915A07D-80B0-0126-873B-7B87EB81889F}"/>
              </a:ext>
            </a:extLst>
          </p:cNvPr>
          <p:cNvSpPr/>
          <p:nvPr/>
        </p:nvSpPr>
        <p:spPr>
          <a:xfrm>
            <a:off x="6920495" y="3348414"/>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Oval 7">
            <a:extLst>
              <a:ext uri="{FF2B5EF4-FFF2-40B4-BE49-F238E27FC236}">
                <a16:creationId xmlns:a16="http://schemas.microsoft.com/office/drawing/2014/main" id="{8418C863-2B62-B309-BA92-78C6409AE2E2}"/>
              </a:ext>
            </a:extLst>
          </p:cNvPr>
          <p:cNvSpPr/>
          <p:nvPr/>
        </p:nvSpPr>
        <p:spPr>
          <a:xfrm>
            <a:off x="6908440" y="4441529"/>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9" name="Oval 8">
            <a:extLst>
              <a:ext uri="{FF2B5EF4-FFF2-40B4-BE49-F238E27FC236}">
                <a16:creationId xmlns:a16="http://schemas.microsoft.com/office/drawing/2014/main" id="{6B6FE70F-D8FF-CF84-4343-65B2190213C6}"/>
              </a:ext>
            </a:extLst>
          </p:cNvPr>
          <p:cNvSpPr/>
          <p:nvPr/>
        </p:nvSpPr>
        <p:spPr>
          <a:xfrm>
            <a:off x="6908439" y="6454514"/>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0" name="Oval 9">
            <a:extLst>
              <a:ext uri="{FF2B5EF4-FFF2-40B4-BE49-F238E27FC236}">
                <a16:creationId xmlns:a16="http://schemas.microsoft.com/office/drawing/2014/main" id="{4044EED9-B515-62C3-4EF4-ACA61575A855}"/>
              </a:ext>
            </a:extLst>
          </p:cNvPr>
          <p:cNvSpPr/>
          <p:nvPr/>
        </p:nvSpPr>
        <p:spPr>
          <a:xfrm>
            <a:off x="6901861" y="5665112"/>
            <a:ext cx="431843" cy="18297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ectangle 11">
            <a:extLst>
              <a:ext uri="{FF2B5EF4-FFF2-40B4-BE49-F238E27FC236}">
                <a16:creationId xmlns:a16="http://schemas.microsoft.com/office/drawing/2014/main" id="{C01DE1F3-BD2A-84C7-71A7-8453891D9807}"/>
              </a:ext>
            </a:extLst>
          </p:cNvPr>
          <p:cNvSpPr/>
          <p:nvPr/>
        </p:nvSpPr>
        <p:spPr>
          <a:xfrm>
            <a:off x="6920495" y="4819773"/>
            <a:ext cx="431843" cy="141584"/>
          </a:xfrm>
          <a:prstGeom prst="rect">
            <a:avLst/>
          </a:prstGeom>
          <a:solidFill>
            <a:srgbClr val="D1E00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3" name="Rectangle 12">
            <a:extLst>
              <a:ext uri="{FF2B5EF4-FFF2-40B4-BE49-F238E27FC236}">
                <a16:creationId xmlns:a16="http://schemas.microsoft.com/office/drawing/2014/main" id="{95F04E37-815F-D6FE-690E-EBE7B414248F}"/>
              </a:ext>
            </a:extLst>
          </p:cNvPr>
          <p:cNvSpPr/>
          <p:nvPr/>
        </p:nvSpPr>
        <p:spPr>
          <a:xfrm>
            <a:off x="6920494" y="3877276"/>
            <a:ext cx="431843" cy="141584"/>
          </a:xfrm>
          <a:prstGeom prst="rect">
            <a:avLst/>
          </a:prstGeom>
          <a:solidFill>
            <a:srgbClr val="D1E00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4" name="Left Brace 13">
            <a:extLst>
              <a:ext uri="{FF2B5EF4-FFF2-40B4-BE49-F238E27FC236}">
                <a16:creationId xmlns:a16="http://schemas.microsoft.com/office/drawing/2014/main" id="{9492D5F0-491B-8386-0EF9-8374B66BF3C2}"/>
              </a:ext>
            </a:extLst>
          </p:cNvPr>
          <p:cNvSpPr/>
          <p:nvPr/>
        </p:nvSpPr>
        <p:spPr>
          <a:xfrm>
            <a:off x="2565583" y="2019574"/>
            <a:ext cx="666816" cy="4565422"/>
          </a:xfrm>
          <a:prstGeom prst="leftBrace">
            <a:avLst/>
          </a:prstGeom>
          <a:ln w="19050">
            <a:solidFill>
              <a:schemeClr val="bg1"/>
            </a:solidFill>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Light"/>
              <a:ea typeface="+mn-ea"/>
              <a:cs typeface="+mn-cs"/>
            </a:endParaRPr>
          </a:p>
        </p:txBody>
      </p:sp>
      <p:sp>
        <p:nvSpPr>
          <p:cNvPr id="15" name="Rectangle 14">
            <a:extLst>
              <a:ext uri="{FF2B5EF4-FFF2-40B4-BE49-F238E27FC236}">
                <a16:creationId xmlns:a16="http://schemas.microsoft.com/office/drawing/2014/main" id="{8C293A4E-DE5E-1E8D-1B6F-6C5C5317B0BE}"/>
              </a:ext>
            </a:extLst>
          </p:cNvPr>
          <p:cNvSpPr/>
          <p:nvPr/>
        </p:nvSpPr>
        <p:spPr>
          <a:xfrm>
            <a:off x="93772" y="3327325"/>
            <a:ext cx="2603390" cy="270843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w="0"/>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This aggregated format can tell us how many CTD trips there are (13,834) and how many trips were for the purpose of employment (5,312). But it can’t tell us how many CTD trips were for the purpose of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w="0"/>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endParaRPr>
          </a:p>
        </p:txBody>
      </p:sp>
    </p:spTree>
    <p:extLst>
      <p:ext uri="{BB962C8B-B14F-4D97-AF65-F5344CB8AC3E}">
        <p14:creationId xmlns:p14="http://schemas.microsoft.com/office/powerpoint/2010/main" val="388226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 presetClass="entr" presetSubtype="8" fill="hold" grpId="0" nodeType="withEffect">
                                  <p:stCondLst>
                                    <p:cond delay="15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3000"/>
                            </p:stCondLst>
                            <p:childTnLst>
                              <p:par>
                                <p:cTn id="29" presetID="2" presetClass="entr" presetSubtype="4" fill="hold" grpId="0" nodeType="afterEffect">
                                  <p:stCondLst>
                                    <p:cond delay="3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6500"/>
                            </p:stCondLst>
                            <p:childTnLst>
                              <p:par>
                                <p:cTn id="34" presetID="2" presetClass="entr" presetSubtype="4" fill="hold" grpId="0" nodeType="afterEffect">
                                  <p:stCondLst>
                                    <p:cond delay="3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2" grpId="0" animBg="1"/>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66828" y="522898"/>
            <a:ext cx="292608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1AEC7">
                    <a:lumMod val="40000"/>
                    <a:lumOff val="60000"/>
                  </a:srgbClr>
                </a:solidFill>
                <a:effectLst/>
                <a:uLnTx/>
                <a:uFillTx/>
                <a:latin typeface="Century Gothic"/>
                <a:ea typeface="+mj-ea"/>
                <a:cs typeface="+mj-cs"/>
              </a:rPr>
              <a:t>Aggregated</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t>
            </a:r>
            <a:r>
              <a:rPr kumimoji="0" lang="en-US" sz="2800" b="1" i="0" u="none" strike="noStrike" kern="1200" cap="none" spc="0" normalizeH="0" baseline="0" noProof="0" dirty="0">
                <a:ln>
                  <a:noFill/>
                </a:ln>
                <a:solidFill>
                  <a:prstClr val="white"/>
                </a:solidFill>
                <a:effectLst/>
                <a:uLnTx/>
                <a:uFillTx/>
                <a:latin typeface="Century Gothic"/>
                <a:ea typeface="+mj-ea"/>
                <a:cs typeface="+mj-cs"/>
              </a:rPr>
              <a:t>vs</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t>
            </a:r>
            <a:r>
              <a:rPr kumimoji="0" lang="en-US" sz="2800" b="1" i="0" u="none" strike="noStrike" kern="1200" cap="none" spc="0" normalizeH="0" baseline="0" noProof="0" dirty="0">
                <a:ln>
                  <a:noFill/>
                </a:ln>
                <a:solidFill>
                  <a:srgbClr val="F59F26">
                    <a:lumMod val="60000"/>
                    <a:lumOff val="40000"/>
                  </a:srgbClr>
                </a:solidFill>
                <a:effectLst/>
                <a:uLnTx/>
                <a:uFillTx/>
                <a:latin typeface="Century Gothic"/>
                <a:ea typeface="+mj-ea"/>
                <a:cs typeface="+mj-cs"/>
              </a:rPr>
              <a:t>Disaggregated</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t>
            </a:r>
            <a:r>
              <a:rPr kumimoji="0" lang="en-US" sz="2800" b="1" i="0" u="none" strike="noStrike" kern="1200" cap="none" spc="0" normalizeH="0" baseline="0" noProof="0" dirty="0">
                <a:ln>
                  <a:noFill/>
                </a:ln>
                <a:solidFill>
                  <a:prstClr val="white"/>
                </a:solidFill>
                <a:effectLst/>
                <a:uLnTx/>
                <a:uFillTx/>
                <a:latin typeface="Century Gothic"/>
                <a:ea typeface="+mj-ea"/>
                <a:cs typeface="+mj-cs"/>
              </a:rPr>
              <a:t>Data</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9260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5E7D9511-8018-A40A-A351-193130D5D802}"/>
              </a:ext>
            </a:extLst>
          </p:cNvPr>
          <p:cNvGraphicFramePr/>
          <p:nvPr/>
        </p:nvGraphicFramePr>
        <p:xfrm>
          <a:off x="7471537" y="646036"/>
          <a:ext cx="5776581" cy="270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352CC598-576E-0692-D095-3A5491D42A2F}"/>
              </a:ext>
            </a:extLst>
          </p:cNvPr>
          <p:cNvGraphicFramePr/>
          <p:nvPr/>
        </p:nvGraphicFramePr>
        <p:xfrm>
          <a:off x="4319143" y="845402"/>
          <a:ext cx="4800427" cy="22739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54332A8F-32F4-F99A-F1D9-27E85E1AB290}"/>
              </a:ext>
            </a:extLst>
          </p:cNvPr>
          <p:cNvGraphicFramePr/>
          <p:nvPr/>
        </p:nvGraphicFramePr>
        <p:xfrm>
          <a:off x="3756275" y="3900535"/>
          <a:ext cx="8091454" cy="32671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a:extLst>
              <a:ext uri="{FF2B5EF4-FFF2-40B4-BE49-F238E27FC236}">
                <a16:creationId xmlns:a16="http://schemas.microsoft.com/office/drawing/2014/main" id="{BBE2169D-BB71-64F5-09E0-2FDDF82C1B6F}"/>
              </a:ext>
            </a:extLst>
          </p:cNvPr>
          <p:cNvSpPr txBox="1"/>
          <p:nvPr/>
        </p:nvSpPr>
        <p:spPr>
          <a:xfrm>
            <a:off x="228600" y="646036"/>
            <a:ext cx="4281512"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An example </a:t>
            </a:r>
            <a:r>
              <a:rPr kumimoji="0" lang="en-US" sz="1800" b="0" i="0" u="sng" strike="noStrike" kern="1200" cap="none" spc="0" normalizeH="0" baseline="0" noProof="0" dirty="0">
                <a:ln>
                  <a:noFill/>
                </a:ln>
                <a:solidFill>
                  <a:prstClr val="white"/>
                </a:solidFill>
                <a:effectLst/>
                <a:uLnTx/>
                <a:uFillTx/>
                <a:latin typeface="Tenorite" panose="00000500000000000000" pitchFamily="2" charset="0"/>
                <a:ea typeface="+mn-ea"/>
                <a:cs typeface="+mn-cs"/>
              </a:rPr>
              <a:t>strength</a:t>
            </a:r>
            <a:r>
              <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 of the AOR’s aggregated form of data is how (in Indian River’s case in 2021-2022) it is immediately apparent how many trips were funded by CTD (13,834 trips) and how many trips there were for the purpose of employment (5,312 trips).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p:txBody>
      </p:sp>
      <p:cxnSp>
        <p:nvCxnSpPr>
          <p:cNvPr id="43" name="Straight Connector 42">
            <a:extLst>
              <a:ext uri="{FF2B5EF4-FFF2-40B4-BE49-F238E27FC236}">
                <a16:creationId xmlns:a16="http://schemas.microsoft.com/office/drawing/2014/main" id="{9DB809B7-9647-E3E2-914F-F2AFB6290FCA}"/>
              </a:ext>
            </a:extLst>
          </p:cNvPr>
          <p:cNvCxnSpPr/>
          <p:nvPr/>
        </p:nvCxnSpPr>
        <p:spPr>
          <a:xfrm flipH="1">
            <a:off x="228600" y="3651022"/>
            <a:ext cx="1173480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82D61FB1-F48D-6BBE-16AB-A76935F38260}"/>
              </a:ext>
            </a:extLst>
          </p:cNvPr>
          <p:cNvSpPr txBox="1"/>
          <p:nvPr/>
        </p:nvSpPr>
        <p:spPr>
          <a:xfrm>
            <a:off x="231495" y="3878104"/>
            <a:ext cx="4281511"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An example </a:t>
            </a:r>
            <a:r>
              <a:rPr kumimoji="0" lang="en-US" sz="1800" b="0" i="0" u="sng" strike="noStrike" kern="1200" cap="none" spc="0" normalizeH="0" baseline="0" noProof="0" dirty="0">
                <a:ln>
                  <a:noFill/>
                </a:ln>
                <a:solidFill>
                  <a:prstClr val="white"/>
                </a:solidFill>
                <a:effectLst/>
                <a:uLnTx/>
                <a:uFillTx/>
                <a:latin typeface="Tenorite" panose="00000500000000000000" pitchFamily="2" charset="0"/>
                <a:ea typeface="+mn-ea"/>
                <a:cs typeface="+mn-cs"/>
              </a:rPr>
              <a:t>weakness</a:t>
            </a:r>
            <a:r>
              <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 of the AOR’s lack of disaggregation of data is how (again, in Indian River’s case) it is impossible to determine how many CTD trips were for the purpose of employment. Data is aggregated by Funding Source and by Trip Purpose, but not disaggregated by any combination of the two.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p:txBody>
      </p:sp>
    </p:spTree>
    <p:extLst>
      <p:ext uri="{BB962C8B-B14F-4D97-AF65-F5344CB8AC3E}">
        <p14:creationId xmlns:p14="http://schemas.microsoft.com/office/powerpoint/2010/main" val="3623266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266828" y="522898"/>
            <a:ext cx="292608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1AEC7">
                    <a:lumMod val="40000"/>
                    <a:lumOff val="60000"/>
                  </a:srgbClr>
                </a:solidFill>
                <a:effectLst/>
                <a:uLnTx/>
                <a:uFillTx/>
                <a:latin typeface="Century Gothic"/>
                <a:ea typeface="+mj-ea"/>
                <a:cs typeface="+mj-cs"/>
              </a:rPr>
              <a:t>Aggregated</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t>
            </a:r>
            <a:r>
              <a:rPr kumimoji="0" lang="en-US" sz="2800" b="1" i="0" u="none" strike="noStrike" kern="1200" cap="none" spc="0" normalizeH="0" baseline="0" noProof="0" dirty="0">
                <a:ln>
                  <a:noFill/>
                </a:ln>
                <a:solidFill>
                  <a:prstClr val="white"/>
                </a:solidFill>
                <a:effectLst/>
                <a:uLnTx/>
                <a:uFillTx/>
                <a:latin typeface="Century Gothic"/>
                <a:ea typeface="+mj-ea"/>
                <a:cs typeface="+mj-cs"/>
              </a:rPr>
              <a:t>vs</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t>
            </a:r>
            <a:r>
              <a:rPr kumimoji="0" lang="en-US" sz="2800" b="1" i="0" u="none" strike="noStrike" kern="1200" cap="none" spc="0" normalizeH="0" baseline="0" noProof="0" dirty="0">
                <a:ln>
                  <a:noFill/>
                </a:ln>
                <a:solidFill>
                  <a:srgbClr val="F59F26">
                    <a:lumMod val="60000"/>
                    <a:lumOff val="40000"/>
                  </a:srgbClr>
                </a:solidFill>
                <a:effectLst/>
                <a:uLnTx/>
                <a:uFillTx/>
                <a:latin typeface="Century Gothic"/>
                <a:ea typeface="+mj-ea"/>
                <a:cs typeface="+mj-cs"/>
              </a:rPr>
              <a:t>Disaggregated</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t>
            </a:r>
            <a:r>
              <a:rPr kumimoji="0" lang="en-US" sz="2800" b="1" i="0" u="none" strike="noStrike" kern="1200" cap="none" spc="0" normalizeH="0" baseline="0" noProof="0" dirty="0">
                <a:ln>
                  <a:noFill/>
                </a:ln>
                <a:solidFill>
                  <a:prstClr val="white"/>
                </a:solidFill>
                <a:effectLst/>
                <a:uLnTx/>
                <a:uFillTx/>
                <a:latin typeface="Century Gothic"/>
                <a:ea typeface="+mj-ea"/>
                <a:cs typeface="+mj-cs"/>
              </a:rPr>
              <a:t>Data</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9260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5E7D9511-8018-A40A-A351-193130D5D802}"/>
              </a:ext>
            </a:extLst>
          </p:cNvPr>
          <p:cNvGraphicFramePr/>
          <p:nvPr/>
        </p:nvGraphicFramePr>
        <p:xfrm>
          <a:off x="7471537" y="646036"/>
          <a:ext cx="5776581" cy="270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352CC598-576E-0692-D095-3A5491D42A2F}"/>
              </a:ext>
            </a:extLst>
          </p:cNvPr>
          <p:cNvGraphicFramePr/>
          <p:nvPr/>
        </p:nvGraphicFramePr>
        <p:xfrm>
          <a:off x="4319143" y="845402"/>
          <a:ext cx="4800427" cy="22739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54332A8F-32F4-F99A-F1D9-27E85E1AB290}"/>
              </a:ext>
            </a:extLst>
          </p:cNvPr>
          <p:cNvGraphicFramePr/>
          <p:nvPr>
            <p:extLst>
              <p:ext uri="{D42A27DB-BD31-4B8C-83A1-F6EECF244321}">
                <p14:modId xmlns:p14="http://schemas.microsoft.com/office/powerpoint/2010/main" val="1806657115"/>
              </p:ext>
            </p:extLst>
          </p:nvPr>
        </p:nvGraphicFramePr>
        <p:xfrm>
          <a:off x="3756275" y="3900535"/>
          <a:ext cx="8091454" cy="32671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a:extLst>
              <a:ext uri="{FF2B5EF4-FFF2-40B4-BE49-F238E27FC236}">
                <a16:creationId xmlns:a16="http://schemas.microsoft.com/office/drawing/2014/main" id="{BBE2169D-BB71-64F5-09E0-2FDDF82C1B6F}"/>
              </a:ext>
            </a:extLst>
          </p:cNvPr>
          <p:cNvSpPr txBox="1"/>
          <p:nvPr/>
        </p:nvSpPr>
        <p:spPr>
          <a:xfrm>
            <a:off x="228600" y="646036"/>
            <a:ext cx="4281512"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An example </a:t>
            </a:r>
            <a:r>
              <a:rPr kumimoji="0" lang="en-US" sz="1800" b="0" i="0" u="sng" strike="noStrike" kern="1200" cap="none" spc="0" normalizeH="0" baseline="0" noProof="0" dirty="0">
                <a:ln>
                  <a:noFill/>
                </a:ln>
                <a:solidFill>
                  <a:prstClr val="white"/>
                </a:solidFill>
                <a:effectLst/>
                <a:uLnTx/>
                <a:uFillTx/>
                <a:latin typeface="Tenorite" panose="00000500000000000000" pitchFamily="2" charset="0"/>
                <a:ea typeface="+mn-ea"/>
                <a:cs typeface="+mn-cs"/>
              </a:rPr>
              <a:t>strength</a:t>
            </a:r>
            <a:r>
              <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rPr>
              <a:t> of the AOR’s aggregated form of data is how (in Indian River’s case in 2021-2022) it is immediately apparent how many trips were funded by CTD (13,834 trips) and how many trips there were for the purpose of employment (5,312 trips).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p:txBody>
      </p:sp>
      <p:cxnSp>
        <p:nvCxnSpPr>
          <p:cNvPr id="43" name="Straight Connector 42">
            <a:extLst>
              <a:ext uri="{FF2B5EF4-FFF2-40B4-BE49-F238E27FC236}">
                <a16:creationId xmlns:a16="http://schemas.microsoft.com/office/drawing/2014/main" id="{9DB809B7-9647-E3E2-914F-F2AFB6290FCA}"/>
              </a:ext>
            </a:extLst>
          </p:cNvPr>
          <p:cNvCxnSpPr/>
          <p:nvPr/>
        </p:nvCxnSpPr>
        <p:spPr>
          <a:xfrm flipH="1">
            <a:off x="228600" y="3651022"/>
            <a:ext cx="1173480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82D61FB1-F48D-6BBE-16AB-A76935F38260}"/>
              </a:ext>
            </a:extLst>
          </p:cNvPr>
          <p:cNvSpPr txBox="1"/>
          <p:nvPr/>
        </p:nvSpPr>
        <p:spPr>
          <a:xfrm>
            <a:off x="231495" y="3878104"/>
            <a:ext cx="4281511" cy="2031325"/>
          </a:xfrm>
          <a:prstGeom prst="rect">
            <a:avLst/>
          </a:prstGeom>
          <a:noFill/>
        </p:spPr>
        <p:txBody>
          <a:bodyPr wrap="square" rtlCol="0">
            <a:spAutoFit/>
          </a:bodyPr>
          <a:lstStyle/>
          <a:p>
            <a:pPr lvl="0">
              <a:defRPr/>
            </a:pPr>
            <a:r>
              <a:rPr lang="en-US" dirty="0">
                <a:solidFill>
                  <a:prstClr val="white"/>
                </a:solidFill>
                <a:latin typeface="Tenorite" panose="00000500000000000000" pitchFamily="2" charset="0"/>
              </a:rPr>
              <a:t>With the individual trip level AOR data provided by Indian River, Thomas Howell Ferguson was able to answer this particular question of how many CTD trips were for the purpose of employment, as well as others like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enorite" panose="00000500000000000000" pitchFamily="2" charset="0"/>
              <a:ea typeface="+mn-ea"/>
              <a:cs typeface="+mn-cs"/>
            </a:endParaRPr>
          </a:p>
        </p:txBody>
      </p:sp>
    </p:spTree>
    <p:extLst>
      <p:ext uri="{BB962C8B-B14F-4D97-AF65-F5344CB8AC3E}">
        <p14:creationId xmlns:p14="http://schemas.microsoft.com/office/powerpoint/2010/main" val="2935715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809617" y="522898"/>
            <a:ext cx="3383280" cy="0"/>
          </a:xfrm>
          <a:prstGeom prst="line">
            <a:avLst/>
          </a:prstGeom>
          <a:ln>
            <a:solidFill>
              <a:srgbClr val="CB7A09"/>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268188"/>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St</a:t>
            </a:r>
            <a:r>
              <a:rPr kumimoji="0" lang="en-US" sz="2800" b="1" i="0" u="none" strike="noStrike" kern="1200" cap="none" spc="0" normalizeH="0" baseline="0" noProof="0" dirty="0">
                <a:ln>
                  <a:noFill/>
                </a:ln>
                <a:effectLst/>
                <a:uLnTx/>
                <a:uFillTx/>
                <a:latin typeface="Century Gothic"/>
                <a:ea typeface="+mj-ea"/>
                <a:cs typeface="+mj-cs"/>
              </a:rPr>
              <a:t>udy </a:t>
            </a:r>
            <a:r>
              <a:rPr lang="en-US" sz="2800" b="1" dirty="0">
                <a:latin typeface="Century Gothic"/>
              </a:rPr>
              <a:t>Recommendations</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3832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275125" y="28865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ASSESS</a:t>
            </a:r>
          </a:p>
        </p:txBody>
      </p:sp>
      <p:sp>
        <p:nvSpPr>
          <p:cNvPr id="51" name="Rectangle 50">
            <a:extLst>
              <a:ext uri="{FF2B5EF4-FFF2-40B4-BE49-F238E27FC236}">
                <a16:creationId xmlns:a16="http://schemas.microsoft.com/office/drawing/2014/main" id="{8AA18108-5B8B-4147-84A7-D30A16BEC4EA}"/>
              </a:ext>
            </a:extLst>
          </p:cNvPr>
          <p:cNvSpPr/>
          <p:nvPr/>
        </p:nvSpPr>
        <p:spPr>
          <a:xfrm>
            <a:off x="932448" y="3593443"/>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a:ea typeface="+mn-ea"/>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849245" y="2427325"/>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pic>
        <p:nvPicPr>
          <p:cNvPr id="31" name="Graphic 30" descr="Magnifying glass with solid fill">
            <a:extLst>
              <a:ext uri="{FF2B5EF4-FFF2-40B4-BE49-F238E27FC236}">
                <a16:creationId xmlns:a16="http://schemas.microsoft.com/office/drawing/2014/main" id="{ACD6DC02-9B86-DCE8-726E-0A7472AD5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74915" y="2443225"/>
            <a:ext cx="621643" cy="621643"/>
          </a:xfrm>
          <a:prstGeom prst="rect">
            <a:avLst/>
          </a:prstGeom>
        </p:spPr>
      </p:pic>
      <p:sp>
        <p:nvSpPr>
          <p:cNvPr id="17" name="TextBox 16">
            <a:extLst>
              <a:ext uri="{FF2B5EF4-FFF2-40B4-BE49-F238E27FC236}">
                <a16:creationId xmlns:a16="http://schemas.microsoft.com/office/drawing/2014/main" id="{B0184637-EC0B-5D4E-6573-1ED4E103E3F3}"/>
              </a:ext>
            </a:extLst>
          </p:cNvPr>
          <p:cNvSpPr txBox="1"/>
          <p:nvPr/>
        </p:nvSpPr>
        <p:spPr>
          <a:xfrm>
            <a:off x="2462304" y="896491"/>
            <a:ext cx="7333130" cy="877163"/>
          </a:xfrm>
          <a:prstGeom prst="rect">
            <a:avLst/>
          </a:prstGeom>
          <a:noFill/>
        </p:spPr>
        <p:txBody>
          <a:bodyPr wrap="square" rtlCol="0">
            <a:spAutoFit/>
          </a:bodyPr>
          <a:lstStyle/>
          <a:p>
            <a:r>
              <a:rPr lang="en-US" sz="1700" b="1" u="sng" dirty="0">
                <a:solidFill>
                  <a:srgbClr val="0D8295"/>
                </a:solidFill>
              </a:rPr>
              <a:t>Recommendation 1:</a:t>
            </a:r>
            <a:r>
              <a:rPr lang="en-US" sz="1700" b="1" dirty="0">
                <a:solidFill>
                  <a:srgbClr val="0D8295"/>
                </a:solidFill>
              </a:rPr>
              <a:t> </a:t>
            </a:r>
            <a:r>
              <a:rPr lang="en-US" sz="1700" dirty="0">
                <a:solidFill>
                  <a:srgbClr val="0D8295"/>
                </a:solidFill>
              </a:rPr>
              <a:t>For the upcoming AOR submissions in 2023, the  Commission should continue with the current processes and methods it has in place and collect the same information as it has in recent years.</a:t>
            </a:r>
            <a:endParaRPr lang="en-US" sz="1700" u="sng" dirty="0">
              <a:solidFill>
                <a:srgbClr val="0D8295"/>
              </a:solidFill>
            </a:endParaRPr>
          </a:p>
        </p:txBody>
      </p:sp>
      <p:sp>
        <p:nvSpPr>
          <p:cNvPr id="18" name="TextBox 17">
            <a:extLst>
              <a:ext uri="{FF2B5EF4-FFF2-40B4-BE49-F238E27FC236}">
                <a16:creationId xmlns:a16="http://schemas.microsoft.com/office/drawing/2014/main" id="{DC78B512-074A-8C75-E229-6BFF80F71AEF}"/>
              </a:ext>
            </a:extLst>
          </p:cNvPr>
          <p:cNvSpPr txBox="1"/>
          <p:nvPr/>
        </p:nvSpPr>
        <p:spPr>
          <a:xfrm>
            <a:off x="2462304" y="1999886"/>
            <a:ext cx="7333131" cy="1661993"/>
          </a:xfrm>
          <a:prstGeom prst="rect">
            <a:avLst/>
          </a:prstGeom>
          <a:noFill/>
        </p:spPr>
        <p:txBody>
          <a:bodyPr wrap="square" rtlCol="0">
            <a:spAutoFit/>
          </a:bodyPr>
          <a:lstStyle/>
          <a:p>
            <a:r>
              <a:rPr lang="en-US" sz="1700" b="1" u="sng" dirty="0">
                <a:solidFill>
                  <a:srgbClr val="CB7A09"/>
                </a:solidFill>
              </a:rPr>
              <a:t>Recommendation 2:</a:t>
            </a:r>
            <a:r>
              <a:rPr lang="en-US" sz="1700" b="1" dirty="0">
                <a:solidFill>
                  <a:srgbClr val="CB7A09"/>
                </a:solidFill>
              </a:rPr>
              <a:t> </a:t>
            </a:r>
            <a:r>
              <a:rPr lang="en-US" sz="1700" dirty="0">
                <a:solidFill>
                  <a:srgbClr val="CB7A09"/>
                </a:solidFill>
              </a:rPr>
              <a:t>The Commission should develop a detailed plan to test run the additional collection of individual trip level data, as well as individual bus pass level data, from CTCs as part of the 2023 AOR submission cycle. This planned test run for collecting data on individual trips and bus passes should function separately from the existing processes referenced in Recommendation 1 and not be integrated within them.</a:t>
            </a:r>
            <a:endParaRPr lang="en-US" sz="1700" u="sng" dirty="0">
              <a:solidFill>
                <a:srgbClr val="CB7A09"/>
              </a:solidFill>
            </a:endParaRPr>
          </a:p>
        </p:txBody>
      </p:sp>
      <p:sp>
        <p:nvSpPr>
          <p:cNvPr id="19" name="TextBox 18">
            <a:extLst>
              <a:ext uri="{FF2B5EF4-FFF2-40B4-BE49-F238E27FC236}">
                <a16:creationId xmlns:a16="http://schemas.microsoft.com/office/drawing/2014/main" id="{F7F068D7-B846-A87C-79C7-EACBF580E65C}"/>
              </a:ext>
            </a:extLst>
          </p:cNvPr>
          <p:cNvSpPr txBox="1"/>
          <p:nvPr/>
        </p:nvSpPr>
        <p:spPr>
          <a:xfrm>
            <a:off x="2462304" y="3888110"/>
            <a:ext cx="7333131" cy="2708434"/>
          </a:xfrm>
          <a:prstGeom prst="rect">
            <a:avLst/>
          </a:prstGeom>
          <a:noFill/>
        </p:spPr>
        <p:txBody>
          <a:bodyPr wrap="square" rtlCol="0">
            <a:spAutoFit/>
          </a:bodyPr>
          <a:lstStyle/>
          <a:p>
            <a:r>
              <a:rPr lang="en-US" sz="1700" b="1" u="sng" dirty="0">
                <a:solidFill>
                  <a:srgbClr val="0D8295"/>
                </a:solidFill>
              </a:rPr>
              <a:t>Recommendation 3:</a:t>
            </a:r>
            <a:r>
              <a:rPr lang="en-US" sz="1700" b="1" dirty="0">
                <a:solidFill>
                  <a:srgbClr val="0D8295"/>
                </a:solidFill>
              </a:rPr>
              <a:t> </a:t>
            </a:r>
            <a:r>
              <a:rPr lang="en-US" sz="1700" dirty="0">
                <a:solidFill>
                  <a:srgbClr val="0D8295"/>
                </a:solidFill>
              </a:rPr>
              <a:t>As part off the detailed plan in Recommendation 2, the Commission should conduct a comprehensive and thorough review of its legal options and authorities pertaining to the collection of data on individual trips and bus passes. The review should especially focus on the collection of potentially sensitive information, including potential personally identifiable details such as names or addresses. By proactively exploring its legal options and authorities for collecting specific detail, the Commission can ensure that its data collection practices align with legal requirements, protect privacy rights, and build a strong foundation for the ethical and responsible use of disaggregated data.</a:t>
            </a:r>
            <a:endParaRPr lang="en-US" sz="1700" u="sng" dirty="0">
              <a:solidFill>
                <a:srgbClr val="0D8295"/>
              </a:solidFill>
            </a:endParaRPr>
          </a:p>
        </p:txBody>
      </p:sp>
    </p:spTree>
    <p:extLst>
      <p:ext uri="{BB962C8B-B14F-4D97-AF65-F5344CB8AC3E}">
        <p14:creationId xmlns:p14="http://schemas.microsoft.com/office/powerpoint/2010/main" val="2478485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par>
                          <p:cTn id="8" fill="hold">
                            <p:stCondLst>
                              <p:cond delay="1750"/>
                            </p:stCondLst>
                            <p:childTnLst>
                              <p:par>
                                <p:cTn id="9" presetID="10" presetClass="entr" presetSubtype="0" fill="hold" grpId="0" nodeType="afterEffect">
                                  <p:stCondLst>
                                    <p:cond delay="10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12500"/>
                            </p:stCondLst>
                            <p:childTnLst>
                              <p:par>
                                <p:cTn id="13" presetID="10" presetClass="entr" presetSubtype="0" fill="hold" grpId="0" nodeType="afterEffect">
                                  <p:stCondLst>
                                    <p:cond delay="15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809617" y="522898"/>
            <a:ext cx="338328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rPr>
              <a:t>Study </a:t>
            </a:r>
            <a:r>
              <a:rPr kumimoji="0" lang="en-US" sz="2800" b="1" i="0" u="none" strike="noStrike" kern="1200" cap="none" spc="0" normalizeH="0" baseline="0" noProof="0" dirty="0">
                <a:ln>
                  <a:noFill/>
                </a:ln>
                <a:solidFill>
                  <a:srgbClr val="F59F26">
                    <a:lumMod val="75000"/>
                  </a:srgbClr>
                </a:solidFill>
                <a:effectLst/>
                <a:uLnTx/>
                <a:uFillTx/>
                <a:latin typeface="Century Gothic"/>
              </a:rPr>
              <a:t>Purpose</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rPr>
              <a:t> and </a:t>
            </a:r>
            <a:r>
              <a:rPr kumimoji="0" lang="en-US" sz="2800" b="1" i="0" u="none" strike="noStrike" kern="1200" cap="none" spc="0" normalizeH="0" baseline="0" noProof="0" dirty="0">
                <a:ln>
                  <a:noFill/>
                </a:ln>
                <a:solidFill>
                  <a:srgbClr val="11AEC7">
                    <a:lumMod val="50000"/>
                  </a:srgbClr>
                </a:solidFill>
                <a:effectLst/>
                <a:uLnTx/>
                <a:uFillTx/>
                <a:latin typeface="Century Gothic"/>
              </a:rPr>
              <a:t>Objectives</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3832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275125" y="28865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ASSESS</a:t>
            </a:r>
          </a:p>
        </p:txBody>
      </p:sp>
      <p:sp>
        <p:nvSpPr>
          <p:cNvPr id="51" name="Rectangle 50">
            <a:extLst>
              <a:ext uri="{FF2B5EF4-FFF2-40B4-BE49-F238E27FC236}">
                <a16:creationId xmlns:a16="http://schemas.microsoft.com/office/drawing/2014/main" id="{8AA18108-5B8B-4147-84A7-D30A16BEC4EA}"/>
              </a:ext>
            </a:extLst>
          </p:cNvPr>
          <p:cNvSpPr/>
          <p:nvPr/>
        </p:nvSpPr>
        <p:spPr>
          <a:xfrm>
            <a:off x="932448" y="3593443"/>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a:ea typeface="+mn-ea"/>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849245" y="2427325"/>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6" name="Rectangle: Rounded Corners 5">
            <a:extLst>
              <a:ext uri="{FF2B5EF4-FFF2-40B4-BE49-F238E27FC236}">
                <a16:creationId xmlns:a16="http://schemas.microsoft.com/office/drawing/2014/main" id="{A376A78B-7B1D-2850-96CA-5718DCDB3A3C}"/>
              </a:ext>
              <a:ext uri="{C183D7F6-B498-43B3-948B-1728B52AA6E4}">
                <adec:decorative xmlns:adec="http://schemas.microsoft.com/office/drawing/2017/decorative" val="1"/>
              </a:ext>
            </a:extLst>
          </p:cNvPr>
          <p:cNvSpPr/>
          <p:nvPr/>
        </p:nvSpPr>
        <p:spPr>
          <a:xfrm rot="5400000">
            <a:off x="-73324"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DC61766A-5812-BF37-8428-254BC8237395}"/>
              </a:ext>
            </a:extLst>
          </p:cNvPr>
          <p:cNvSpPr/>
          <p:nvPr/>
        </p:nvSpPr>
        <p:spPr>
          <a:xfrm>
            <a:off x="1499936" y="30389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ASSESS</a:t>
            </a:r>
          </a:p>
        </p:txBody>
      </p:sp>
      <p:sp>
        <p:nvSpPr>
          <p:cNvPr id="10" name="Rectangle 9">
            <a:extLst>
              <a:ext uri="{FF2B5EF4-FFF2-40B4-BE49-F238E27FC236}">
                <a16:creationId xmlns:a16="http://schemas.microsoft.com/office/drawing/2014/main" id="{23DF7406-E1F8-9D00-2858-55E186301D36}"/>
              </a:ext>
            </a:extLst>
          </p:cNvPr>
          <p:cNvSpPr/>
          <p:nvPr/>
        </p:nvSpPr>
        <p:spPr>
          <a:xfrm>
            <a:off x="1130910" y="3629095"/>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13" name="Rectangle: Rounded Corners 12">
            <a:extLst>
              <a:ext uri="{FF2B5EF4-FFF2-40B4-BE49-F238E27FC236}">
                <a16:creationId xmlns:a16="http://schemas.microsoft.com/office/drawing/2014/main" id="{B9E2C5B9-EB97-DAB2-9448-E100FE534E66}"/>
              </a:ext>
              <a:ext uri="{C183D7F6-B498-43B3-948B-1728B52AA6E4}">
                <adec:decorative xmlns:adec="http://schemas.microsoft.com/office/drawing/2017/decorative" val="1"/>
              </a:ext>
            </a:extLst>
          </p:cNvPr>
          <p:cNvSpPr/>
          <p:nvPr/>
        </p:nvSpPr>
        <p:spPr>
          <a:xfrm rot="5400000">
            <a:off x="3830865" y="3042861"/>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 name="Rectangle 14">
            <a:extLst>
              <a:ext uri="{FF2B5EF4-FFF2-40B4-BE49-F238E27FC236}">
                <a16:creationId xmlns:a16="http://schemas.microsoft.com/office/drawing/2014/main" id="{E35B70A3-0B2A-4211-30D6-642D32BC118B}"/>
              </a:ext>
            </a:extLst>
          </p:cNvPr>
          <p:cNvSpPr/>
          <p:nvPr/>
        </p:nvSpPr>
        <p:spPr>
          <a:xfrm>
            <a:off x="5410200" y="3038961"/>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VERIFY</a:t>
            </a:r>
          </a:p>
        </p:txBody>
      </p:sp>
      <p:sp>
        <p:nvSpPr>
          <p:cNvPr id="16" name="Rectangle 15">
            <a:extLst>
              <a:ext uri="{FF2B5EF4-FFF2-40B4-BE49-F238E27FC236}">
                <a16:creationId xmlns:a16="http://schemas.microsoft.com/office/drawing/2014/main" id="{E9B9E84A-C2D8-A9C2-B78E-03AD3EE9D803}"/>
              </a:ext>
            </a:extLst>
          </p:cNvPr>
          <p:cNvSpPr/>
          <p:nvPr/>
        </p:nvSpPr>
        <p:spPr>
          <a:xfrm>
            <a:off x="5078996" y="3629096"/>
            <a:ext cx="2201778" cy="1679499"/>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identify strategies that can assist CTCs in reporting accurate and consistent data within the AOR. This is critical to the third objective of performing analyses and capturing accurate service trends year-over-year.</a:t>
            </a:r>
          </a:p>
        </p:txBody>
      </p:sp>
      <p:pic>
        <p:nvPicPr>
          <p:cNvPr id="31" name="Graphic 30" descr="Magnifying glass with solid fill">
            <a:extLst>
              <a:ext uri="{FF2B5EF4-FFF2-40B4-BE49-F238E27FC236}">
                <a16:creationId xmlns:a16="http://schemas.microsoft.com/office/drawing/2014/main" id="{ACD6DC02-9B86-DCE8-726E-0A7472AD5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74915" y="2443225"/>
            <a:ext cx="621643" cy="621643"/>
          </a:xfrm>
          <a:prstGeom prst="rect">
            <a:avLst/>
          </a:prstGeom>
        </p:spPr>
      </p:pic>
      <p:pic>
        <p:nvPicPr>
          <p:cNvPr id="32" name="Graphic 31" descr="Checkmark with solid fill">
            <a:extLst>
              <a:ext uri="{FF2B5EF4-FFF2-40B4-BE49-F238E27FC236}">
                <a16:creationId xmlns:a16="http://schemas.microsoft.com/office/drawing/2014/main" id="{66E89175-508B-5213-F228-D5668E97F2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85179" y="2462874"/>
            <a:ext cx="621643" cy="621643"/>
          </a:xfrm>
          <a:prstGeom prst="rect">
            <a:avLst/>
          </a:prstGeom>
        </p:spPr>
      </p:pic>
      <p:sp>
        <p:nvSpPr>
          <p:cNvPr id="35" name="Rectangle: Rounded Corners 34">
            <a:extLst>
              <a:ext uri="{FF2B5EF4-FFF2-40B4-BE49-F238E27FC236}">
                <a16:creationId xmlns:a16="http://schemas.microsoft.com/office/drawing/2014/main" id="{E550FCAF-60B8-E29D-1010-3EC5FAD14E04}"/>
              </a:ext>
              <a:ext uri="{C183D7F6-B498-43B3-948B-1728B52AA6E4}">
                <adec:decorative xmlns:adec="http://schemas.microsoft.com/office/drawing/2017/decorative" val="1"/>
              </a:ext>
            </a:extLst>
          </p:cNvPr>
          <p:cNvSpPr/>
          <p:nvPr/>
        </p:nvSpPr>
        <p:spPr>
          <a:xfrm rot="5400000">
            <a:off x="7735055"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6" name="Rectangle 35">
            <a:extLst>
              <a:ext uri="{FF2B5EF4-FFF2-40B4-BE49-F238E27FC236}">
                <a16:creationId xmlns:a16="http://schemas.microsoft.com/office/drawing/2014/main" id="{3C0DE06E-B99A-FE5E-556E-78C4F9545CB7}"/>
              </a:ext>
            </a:extLst>
          </p:cNvPr>
          <p:cNvSpPr/>
          <p:nvPr/>
        </p:nvSpPr>
        <p:spPr>
          <a:xfrm>
            <a:off x="9314390" y="3038958"/>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ANALYZE</a:t>
            </a:r>
          </a:p>
        </p:txBody>
      </p:sp>
      <p:sp>
        <p:nvSpPr>
          <p:cNvPr id="37" name="Rectangle 36">
            <a:extLst>
              <a:ext uri="{FF2B5EF4-FFF2-40B4-BE49-F238E27FC236}">
                <a16:creationId xmlns:a16="http://schemas.microsoft.com/office/drawing/2014/main" id="{ADC61F65-F91E-DA1D-18CC-B6FC0B84F1B9}"/>
              </a:ext>
            </a:extLst>
          </p:cNvPr>
          <p:cNvSpPr/>
          <p:nvPr/>
        </p:nvSpPr>
        <p:spPr>
          <a:xfrm>
            <a:off x="8983186" y="3629093"/>
            <a:ext cx="2201778" cy="2657331"/>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explore ways AOR data can be used to evaluate coordination of TD services. For purposes of this study, “coordination” is defined as the services being delivered directly by CTCs (in addition to what are funded by the T&amp;E Grant), including paratransit trips and bus pass programs serving TD riders.</a:t>
            </a:r>
          </a:p>
        </p:txBody>
      </p:sp>
      <p:pic>
        <p:nvPicPr>
          <p:cNvPr id="38" name="Graphic 37" descr="Bar chart outline">
            <a:extLst>
              <a:ext uri="{FF2B5EF4-FFF2-40B4-BE49-F238E27FC236}">
                <a16:creationId xmlns:a16="http://schemas.microsoft.com/office/drawing/2014/main" id="{CC7027EF-952D-F28D-E16C-519ECC5F31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689369" y="2462871"/>
            <a:ext cx="621643" cy="621643"/>
          </a:xfrm>
          <a:prstGeom prst="rect">
            <a:avLst/>
          </a:prstGeom>
        </p:spPr>
      </p:pic>
      <p:sp>
        <p:nvSpPr>
          <p:cNvPr id="2" name="Rectangle: Rounded Corners 1">
            <a:extLst>
              <a:ext uri="{FF2B5EF4-FFF2-40B4-BE49-F238E27FC236}">
                <a16:creationId xmlns:a16="http://schemas.microsoft.com/office/drawing/2014/main" id="{EB6410E0-2046-17F9-EE88-DE33AE110684}"/>
              </a:ext>
            </a:extLst>
          </p:cNvPr>
          <p:cNvSpPr/>
          <p:nvPr/>
        </p:nvSpPr>
        <p:spPr>
          <a:xfrm>
            <a:off x="1499936" y="838656"/>
            <a:ext cx="8973553" cy="71075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5" name="Rectangle 4">
            <a:extLst>
              <a:ext uri="{FF2B5EF4-FFF2-40B4-BE49-F238E27FC236}">
                <a16:creationId xmlns:a16="http://schemas.microsoft.com/office/drawing/2014/main" id="{4B3A039C-0F4B-85DE-D42A-5B02A68E7AF7}"/>
              </a:ext>
            </a:extLst>
          </p:cNvPr>
          <p:cNvSpPr/>
          <p:nvPr/>
        </p:nvSpPr>
        <p:spPr>
          <a:xfrm>
            <a:off x="1572237" y="838656"/>
            <a:ext cx="9043347" cy="67710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The Commission for the Transportation Disadvantaged (CTD) is conducting a study to improve the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accuracy</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and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analyses</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of performance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data</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reported in the AOR</a:t>
            </a:r>
          </a:p>
        </p:txBody>
      </p:sp>
    </p:spTree>
    <p:extLst>
      <p:ext uri="{BB962C8B-B14F-4D97-AF65-F5344CB8AC3E}">
        <p14:creationId xmlns:p14="http://schemas.microsoft.com/office/powerpoint/2010/main" val="32146282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BBC271-D1EE-4736-E650-7FFF7E776AB2}"/>
              </a:ext>
            </a:extLst>
          </p:cNvPr>
          <p:cNvSpPr/>
          <p:nvPr/>
        </p:nvSpPr>
        <p:spPr>
          <a:xfrm>
            <a:off x="3962982" y="283909"/>
            <a:ext cx="426604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n w="0"/>
                <a:solidFill>
                  <a:prstClr val="white"/>
                </a:solidFill>
                <a:effectLst>
                  <a:outerShdw blurRad="38100" dist="25400" dir="5400000" algn="ctr" rotWithShape="0">
                    <a:srgbClr val="6E747A">
                      <a:alpha val="43000"/>
                    </a:srgbClr>
                  </a:outerShdw>
                </a:effectLst>
                <a:latin typeface="Tenorite" panose="00000500000000000000" pitchFamily="2" charset="0"/>
              </a:rPr>
              <a:t>Study Deliverables</a:t>
            </a:r>
            <a:endParaRPr kumimoji="0" lang="en-US" sz="40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enorite" panose="00000500000000000000" pitchFamily="2" charset="0"/>
              <a:ea typeface="+mn-ea"/>
              <a:cs typeface="+mn-cs"/>
            </a:endParaRPr>
          </a:p>
        </p:txBody>
      </p:sp>
      <p:graphicFrame>
        <p:nvGraphicFramePr>
          <p:cNvPr id="13" name="Diagram 12">
            <a:extLst>
              <a:ext uri="{FF2B5EF4-FFF2-40B4-BE49-F238E27FC236}">
                <a16:creationId xmlns:a16="http://schemas.microsoft.com/office/drawing/2014/main" id="{A7D3CB44-DE03-EE96-0619-7CBA4EF6BAED}"/>
              </a:ext>
            </a:extLst>
          </p:cNvPr>
          <p:cNvGraphicFramePr/>
          <p:nvPr>
            <p:extLst>
              <p:ext uri="{D42A27DB-BD31-4B8C-83A1-F6EECF244321}">
                <p14:modId xmlns:p14="http://schemas.microsoft.com/office/powerpoint/2010/main" val="2883632253"/>
              </p:ext>
            </p:extLst>
          </p:nvPr>
        </p:nvGraphicFramePr>
        <p:xfrm>
          <a:off x="1498436" y="1651824"/>
          <a:ext cx="9509760"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492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dgm id="{1766E79C-45C3-4F9F-AEA9-C99C0F7BC5A5}"/>
                                            </p:graphicEl>
                                          </p:spTgt>
                                        </p:tgtEl>
                                        <p:attrNameLst>
                                          <p:attrName>style.visibility</p:attrName>
                                        </p:attrNameLst>
                                      </p:cBhvr>
                                      <p:to>
                                        <p:strVal val="visible"/>
                                      </p:to>
                                    </p:set>
                                    <p:animEffect transition="in" filter="fade">
                                      <p:cBhvr>
                                        <p:cTn id="7" dur="3000"/>
                                        <p:tgtEl>
                                          <p:spTgt spid="13">
                                            <p:graphicEl>
                                              <a:dgm id="{1766E79C-45C3-4F9F-AEA9-C99C0F7BC5A5}"/>
                                            </p:graphic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3">
                                            <p:graphicEl>
                                              <a:dgm id="{DB38188D-9706-43F2-853C-7B288185B11C}"/>
                                            </p:graphicEl>
                                          </p:spTgt>
                                        </p:tgtEl>
                                        <p:attrNameLst>
                                          <p:attrName>style.visibility</p:attrName>
                                        </p:attrNameLst>
                                      </p:cBhvr>
                                      <p:to>
                                        <p:strVal val="visible"/>
                                      </p:to>
                                    </p:set>
                                    <p:animEffect transition="in" filter="fade">
                                      <p:cBhvr>
                                        <p:cTn id="11" dur="3000"/>
                                        <p:tgtEl>
                                          <p:spTgt spid="13">
                                            <p:graphicEl>
                                              <a:dgm id="{DB38188D-9706-43F2-853C-7B288185B11C}"/>
                                            </p:graphic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3">
                                            <p:graphicEl>
                                              <a:dgm id="{B2B70DAA-0744-4795-B560-B6BFDE3C6973}"/>
                                            </p:graphicEl>
                                          </p:spTgt>
                                        </p:tgtEl>
                                        <p:attrNameLst>
                                          <p:attrName>style.visibility</p:attrName>
                                        </p:attrNameLst>
                                      </p:cBhvr>
                                      <p:to>
                                        <p:strVal val="visible"/>
                                      </p:to>
                                    </p:set>
                                    <p:animEffect transition="in" filter="fade">
                                      <p:cBhvr>
                                        <p:cTn id="15" dur="3000"/>
                                        <p:tgtEl>
                                          <p:spTgt spid="13">
                                            <p:graphicEl>
                                              <a:dgm id="{B2B70DAA-0744-4795-B560-B6BFDE3C6973}"/>
                                            </p:graphic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3">
                                            <p:graphicEl>
                                              <a:dgm id="{0D88EAE7-AB2B-4FF7-BD1A-CBF126C8F4BA}"/>
                                            </p:graphicEl>
                                          </p:spTgt>
                                        </p:tgtEl>
                                        <p:attrNameLst>
                                          <p:attrName>style.visibility</p:attrName>
                                        </p:attrNameLst>
                                      </p:cBhvr>
                                      <p:to>
                                        <p:strVal val="visible"/>
                                      </p:to>
                                    </p:set>
                                    <p:animEffect transition="in" filter="fade">
                                      <p:cBhvr>
                                        <p:cTn id="19" dur="3000"/>
                                        <p:tgtEl>
                                          <p:spTgt spid="13">
                                            <p:graphicEl>
                                              <a:dgm id="{0D88EAE7-AB2B-4FF7-BD1A-CBF126C8F4BA}"/>
                                            </p:graphicEl>
                                          </p:spTgt>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13">
                                            <p:graphicEl>
                                              <a:dgm id="{F635880E-B45E-4B02-A265-A86C527DCFC1}"/>
                                            </p:graphicEl>
                                          </p:spTgt>
                                        </p:tgtEl>
                                        <p:attrNameLst>
                                          <p:attrName>style.visibility</p:attrName>
                                        </p:attrNameLst>
                                      </p:cBhvr>
                                      <p:to>
                                        <p:strVal val="visible"/>
                                      </p:to>
                                    </p:set>
                                    <p:animEffect transition="in" filter="fade">
                                      <p:cBhvr>
                                        <p:cTn id="23" dur="3000"/>
                                        <p:tgtEl>
                                          <p:spTgt spid="13">
                                            <p:graphicEl>
                                              <a:dgm id="{F635880E-B45E-4B02-A265-A86C527DCF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809617" y="522898"/>
            <a:ext cx="3383280" cy="0"/>
          </a:xfrm>
          <a:prstGeom prst="line">
            <a:avLst/>
          </a:prstGeom>
          <a:ln>
            <a:solidFill>
              <a:srgbClr val="CB7A09"/>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268188"/>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St</a:t>
            </a:r>
            <a:r>
              <a:rPr kumimoji="0" lang="en-US" sz="2800" b="1" i="0" u="none" strike="noStrike" kern="1200" cap="none" spc="0" normalizeH="0" baseline="0" noProof="0" dirty="0">
                <a:ln>
                  <a:noFill/>
                </a:ln>
                <a:solidFill>
                  <a:srgbClr val="000000"/>
                </a:solidFill>
                <a:effectLst/>
                <a:uLnTx/>
                <a:uFillTx/>
                <a:latin typeface="Century Gothic"/>
                <a:ea typeface="+mj-ea"/>
                <a:cs typeface="+mj-cs"/>
              </a:rPr>
              <a:t>udy Recommendations</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3832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275125" y="28865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ASSESS</a:t>
            </a:r>
          </a:p>
        </p:txBody>
      </p:sp>
      <p:sp>
        <p:nvSpPr>
          <p:cNvPr id="51" name="Rectangle 50">
            <a:extLst>
              <a:ext uri="{FF2B5EF4-FFF2-40B4-BE49-F238E27FC236}">
                <a16:creationId xmlns:a16="http://schemas.microsoft.com/office/drawing/2014/main" id="{8AA18108-5B8B-4147-84A7-D30A16BEC4EA}"/>
              </a:ext>
            </a:extLst>
          </p:cNvPr>
          <p:cNvSpPr/>
          <p:nvPr/>
        </p:nvSpPr>
        <p:spPr>
          <a:xfrm>
            <a:off x="932448" y="3593443"/>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a:ea typeface="+mn-ea"/>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849245" y="2427325"/>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pic>
        <p:nvPicPr>
          <p:cNvPr id="31" name="Graphic 30" descr="Magnifying glass with solid fill">
            <a:extLst>
              <a:ext uri="{FF2B5EF4-FFF2-40B4-BE49-F238E27FC236}">
                <a16:creationId xmlns:a16="http://schemas.microsoft.com/office/drawing/2014/main" id="{ACD6DC02-9B86-DCE8-726E-0A7472AD5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74915" y="2443225"/>
            <a:ext cx="621643" cy="621643"/>
          </a:xfrm>
          <a:prstGeom prst="rect">
            <a:avLst/>
          </a:prstGeom>
        </p:spPr>
      </p:pic>
      <p:sp>
        <p:nvSpPr>
          <p:cNvPr id="17" name="TextBox 16">
            <a:extLst>
              <a:ext uri="{FF2B5EF4-FFF2-40B4-BE49-F238E27FC236}">
                <a16:creationId xmlns:a16="http://schemas.microsoft.com/office/drawing/2014/main" id="{B0184637-EC0B-5D4E-6573-1ED4E103E3F3}"/>
              </a:ext>
            </a:extLst>
          </p:cNvPr>
          <p:cNvSpPr txBox="1"/>
          <p:nvPr/>
        </p:nvSpPr>
        <p:spPr>
          <a:xfrm>
            <a:off x="2462304" y="896491"/>
            <a:ext cx="733313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0D8295"/>
                </a:solidFill>
                <a:effectLst/>
                <a:uLnTx/>
                <a:uFillTx/>
                <a:latin typeface="Segoe UI Light"/>
                <a:ea typeface="+mn-ea"/>
                <a:cs typeface="+mn-cs"/>
              </a:rPr>
              <a:t>Recommendation 1:</a:t>
            </a:r>
            <a:r>
              <a:rPr kumimoji="0" lang="en-US" sz="1700" b="1" i="0" u="none" strike="noStrike" kern="1200" cap="none" spc="0" normalizeH="0" baseline="0" noProof="0" dirty="0">
                <a:ln>
                  <a:noFill/>
                </a:ln>
                <a:solidFill>
                  <a:srgbClr val="0D8295"/>
                </a:solidFill>
                <a:effectLst/>
                <a:uLnTx/>
                <a:uFillTx/>
                <a:latin typeface="Segoe UI Light"/>
                <a:ea typeface="+mn-ea"/>
                <a:cs typeface="+mn-cs"/>
              </a:rPr>
              <a:t> </a:t>
            </a:r>
            <a:r>
              <a:rPr kumimoji="0" lang="en-US" sz="1700" b="0" i="0" u="none" strike="noStrike" kern="1200" cap="none" spc="0" normalizeH="0" baseline="0" noProof="0" dirty="0">
                <a:ln>
                  <a:noFill/>
                </a:ln>
                <a:solidFill>
                  <a:srgbClr val="0D8295"/>
                </a:solidFill>
                <a:effectLst/>
                <a:uLnTx/>
                <a:uFillTx/>
                <a:latin typeface="Segoe UI Light"/>
                <a:ea typeface="+mn-ea"/>
                <a:cs typeface="+mn-cs"/>
              </a:rPr>
              <a:t>For the upcoming AOR submissions in 2023, the  Commission should continue with the current processes and methods it has in place and collect the same information as it has in recent years.</a:t>
            </a:r>
            <a:endParaRPr kumimoji="0" lang="en-US" sz="1700" b="0" i="0" u="sng" strike="noStrike" kern="1200" cap="none" spc="0" normalizeH="0" baseline="0" noProof="0" dirty="0">
              <a:ln>
                <a:noFill/>
              </a:ln>
              <a:solidFill>
                <a:srgbClr val="0D8295"/>
              </a:solidFill>
              <a:effectLst/>
              <a:uLnTx/>
              <a:uFillTx/>
              <a:latin typeface="Segoe UI Light"/>
              <a:ea typeface="+mn-ea"/>
              <a:cs typeface="+mn-cs"/>
            </a:endParaRPr>
          </a:p>
        </p:txBody>
      </p:sp>
      <p:sp>
        <p:nvSpPr>
          <p:cNvPr id="18" name="TextBox 17">
            <a:extLst>
              <a:ext uri="{FF2B5EF4-FFF2-40B4-BE49-F238E27FC236}">
                <a16:creationId xmlns:a16="http://schemas.microsoft.com/office/drawing/2014/main" id="{DC78B512-074A-8C75-E229-6BFF80F71AEF}"/>
              </a:ext>
            </a:extLst>
          </p:cNvPr>
          <p:cNvSpPr txBox="1"/>
          <p:nvPr/>
        </p:nvSpPr>
        <p:spPr>
          <a:xfrm>
            <a:off x="2462304" y="1999886"/>
            <a:ext cx="733313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CB7A09"/>
                </a:solidFill>
                <a:effectLst/>
                <a:uLnTx/>
                <a:uFillTx/>
                <a:latin typeface="Segoe UI Light"/>
                <a:ea typeface="+mn-ea"/>
                <a:cs typeface="+mn-cs"/>
              </a:rPr>
              <a:t>Recommendation 2:</a:t>
            </a:r>
            <a:r>
              <a:rPr kumimoji="0" lang="en-US" sz="1700" b="1" i="0" u="none" strike="noStrike" kern="1200" cap="none" spc="0" normalizeH="0" baseline="0" noProof="0" dirty="0">
                <a:ln>
                  <a:noFill/>
                </a:ln>
                <a:solidFill>
                  <a:srgbClr val="CB7A09"/>
                </a:solidFill>
                <a:effectLst/>
                <a:uLnTx/>
                <a:uFillTx/>
                <a:latin typeface="Segoe UI Light"/>
                <a:ea typeface="+mn-ea"/>
                <a:cs typeface="+mn-cs"/>
              </a:rPr>
              <a:t> </a:t>
            </a:r>
            <a:r>
              <a:rPr kumimoji="0" lang="en-US" sz="1700" b="0" i="0" u="none" strike="noStrike" kern="1200" cap="none" spc="0" normalizeH="0" baseline="0" noProof="0" dirty="0">
                <a:ln>
                  <a:noFill/>
                </a:ln>
                <a:solidFill>
                  <a:srgbClr val="CB7A09"/>
                </a:solidFill>
                <a:effectLst/>
                <a:uLnTx/>
                <a:uFillTx/>
                <a:latin typeface="Segoe UI Light"/>
                <a:ea typeface="+mn-ea"/>
                <a:cs typeface="+mn-cs"/>
              </a:rPr>
              <a:t>The Commission should develop a detailed plan to test run the additional collection of individual trip level data, as well as individual bus pass level data, from CTCs as part of the 2023 AOR submission cycle. This planned test run for collecting data on individual trips and bus passes should function separately from the existing processes referenced in Recommendation 1 and not be integrated within them.</a:t>
            </a:r>
            <a:endParaRPr kumimoji="0" lang="en-US" sz="1700" b="0" i="0" u="sng" strike="noStrike" kern="1200" cap="none" spc="0" normalizeH="0" baseline="0" noProof="0" dirty="0">
              <a:ln>
                <a:noFill/>
              </a:ln>
              <a:solidFill>
                <a:srgbClr val="CB7A09"/>
              </a:solidFill>
              <a:effectLst/>
              <a:uLnTx/>
              <a:uFillTx/>
              <a:latin typeface="Segoe UI Light"/>
              <a:ea typeface="+mn-ea"/>
              <a:cs typeface="+mn-cs"/>
            </a:endParaRPr>
          </a:p>
        </p:txBody>
      </p:sp>
      <p:sp>
        <p:nvSpPr>
          <p:cNvPr id="19" name="TextBox 18">
            <a:extLst>
              <a:ext uri="{FF2B5EF4-FFF2-40B4-BE49-F238E27FC236}">
                <a16:creationId xmlns:a16="http://schemas.microsoft.com/office/drawing/2014/main" id="{F7F068D7-B846-A87C-79C7-EACBF580E65C}"/>
              </a:ext>
            </a:extLst>
          </p:cNvPr>
          <p:cNvSpPr txBox="1"/>
          <p:nvPr/>
        </p:nvSpPr>
        <p:spPr>
          <a:xfrm>
            <a:off x="2462304" y="3888110"/>
            <a:ext cx="7333131"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0D8295"/>
                </a:solidFill>
                <a:effectLst/>
                <a:uLnTx/>
                <a:uFillTx/>
                <a:latin typeface="Segoe UI Light"/>
                <a:ea typeface="+mn-ea"/>
                <a:cs typeface="+mn-cs"/>
              </a:rPr>
              <a:t>Recommendation 3:</a:t>
            </a:r>
            <a:r>
              <a:rPr kumimoji="0" lang="en-US" sz="1700" b="1" i="0" u="none" strike="noStrike" kern="1200" cap="none" spc="0" normalizeH="0" baseline="0" noProof="0" dirty="0">
                <a:ln>
                  <a:noFill/>
                </a:ln>
                <a:solidFill>
                  <a:srgbClr val="0D8295"/>
                </a:solidFill>
                <a:effectLst/>
                <a:uLnTx/>
                <a:uFillTx/>
                <a:latin typeface="Segoe UI Light"/>
                <a:ea typeface="+mn-ea"/>
                <a:cs typeface="+mn-cs"/>
              </a:rPr>
              <a:t> </a:t>
            </a:r>
            <a:r>
              <a:rPr kumimoji="0" lang="en-US" sz="1700" b="0" i="0" u="none" strike="noStrike" kern="1200" cap="none" spc="0" normalizeH="0" baseline="0" noProof="0" dirty="0">
                <a:ln>
                  <a:noFill/>
                </a:ln>
                <a:solidFill>
                  <a:srgbClr val="0D8295"/>
                </a:solidFill>
                <a:effectLst/>
                <a:uLnTx/>
                <a:uFillTx/>
                <a:latin typeface="Segoe UI Light"/>
                <a:ea typeface="+mn-ea"/>
                <a:cs typeface="+mn-cs"/>
              </a:rPr>
              <a:t>As part off the detailed plan in Recommendation 2, the Commission should conduct a comprehensive and thorough review of its legal options and authorities pertaining to the collection of data on individual trips and bus passes. The review should especially focus on the collection of potentially sensitive information, including potential personally identifiable details such as names or addresses. By proactively exploring its legal options and authorities for collecting specific detail, the Commission can ensure that its data collection practices align with legal requirements, protect privacy rights, and build a strong foundation for the ethical and responsible use of disaggregated data.</a:t>
            </a:r>
            <a:endParaRPr kumimoji="0" lang="en-US" sz="1700" b="0" i="0" u="sng" strike="noStrike" kern="1200" cap="none" spc="0" normalizeH="0" baseline="0" noProof="0" dirty="0">
              <a:ln>
                <a:noFill/>
              </a:ln>
              <a:solidFill>
                <a:srgbClr val="0D8295"/>
              </a:solidFill>
              <a:effectLst/>
              <a:uLnTx/>
              <a:uFillTx/>
              <a:latin typeface="Segoe UI Light"/>
              <a:ea typeface="+mn-ea"/>
              <a:cs typeface="+mn-cs"/>
            </a:endParaRPr>
          </a:p>
        </p:txBody>
      </p:sp>
    </p:spTree>
    <p:extLst>
      <p:ext uri="{BB962C8B-B14F-4D97-AF65-F5344CB8AC3E}">
        <p14:creationId xmlns:p14="http://schemas.microsoft.com/office/powerpoint/2010/main" val="2816681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par>
                          <p:cTn id="8" fill="hold">
                            <p:stCondLst>
                              <p:cond delay="1750"/>
                            </p:stCondLst>
                            <p:childTnLst>
                              <p:par>
                                <p:cTn id="9" presetID="10" presetClass="entr" presetSubtype="0" fill="hold" grpId="0" nodeType="afterEffect">
                                  <p:stCondLst>
                                    <p:cond delay="5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7500"/>
                            </p:stCondLst>
                            <p:childTnLst>
                              <p:par>
                                <p:cTn id="13" presetID="10" presetClass="entr" presetSubtype="0" fill="hold" grpId="0" nodeType="afterEffect">
                                  <p:stCondLst>
                                    <p:cond delay="5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dirty="0">
                <a:solidFill>
                  <a:schemeClr val="bg1"/>
                </a:solidFill>
                <a:latin typeface="Tenorite" panose="00000500000000000000" pitchFamily="2" charset="0"/>
              </a:rPr>
              <a:t>Why does CTD collect AOR data? Statute</a:t>
            </a:r>
            <a:endParaRPr lang="en-US" sz="2600" dirty="0">
              <a:solidFill>
                <a:schemeClr val="bg1"/>
              </a:solidFill>
              <a:latin typeface="Tenorite" panose="00000500000000000000" pitchFamily="2" charset="0"/>
            </a:endParaRPr>
          </a:p>
        </p:txBody>
      </p:sp>
      <p:graphicFrame>
        <p:nvGraphicFramePr>
          <p:cNvPr id="4" name="Content Placeholder 3">
            <a:extLst>
              <a:ext uri="{FF2B5EF4-FFF2-40B4-BE49-F238E27FC236}">
                <a16:creationId xmlns:a16="http://schemas.microsoft.com/office/drawing/2014/main" id="{45C85320-5DA8-38EF-0619-07D0C815A7B8}"/>
              </a:ext>
            </a:extLst>
          </p:cNvPr>
          <p:cNvGraphicFramePr>
            <a:graphicFrameLocks noGrp="1"/>
          </p:cNvGraphicFramePr>
          <p:nvPr>
            <p:ph idx="1"/>
            <p:extLst>
              <p:ext uri="{D42A27DB-BD31-4B8C-83A1-F6EECF244321}">
                <p14:modId xmlns:p14="http://schemas.microsoft.com/office/powerpoint/2010/main" val="2687580239"/>
              </p:ext>
            </p:extLst>
          </p:nvPr>
        </p:nvGraphicFramePr>
        <p:xfrm>
          <a:off x="838200" y="1367406"/>
          <a:ext cx="10515600" cy="480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Rectangle 37">
            <a:extLst>
              <a:ext uri="{FF2B5EF4-FFF2-40B4-BE49-F238E27FC236}">
                <a16:creationId xmlns:a16="http://schemas.microsoft.com/office/drawing/2014/main" id="{55957F59-0773-E9CC-2563-D7AC4118A5BE}"/>
              </a:ext>
            </a:extLst>
          </p:cNvPr>
          <p:cNvSpPr/>
          <p:nvPr/>
        </p:nvSpPr>
        <p:spPr>
          <a:xfrm>
            <a:off x="917709" y="1885155"/>
            <a:ext cx="954107" cy="400110"/>
          </a:xfrm>
          <a:prstGeom prst="rect">
            <a:avLst/>
          </a:prstGeom>
          <a:noFill/>
        </p:spPr>
        <p:txBody>
          <a:bodyPr wrap="none" lIns="91440" tIns="45720" rIns="91440" bIns="45720">
            <a:spAutoFit/>
          </a:bodyPr>
          <a:lstStyle/>
          <a:p>
            <a:pPr algn="ctr"/>
            <a:r>
              <a:rPr lang="en-US" sz="2000" b="0" cap="none" spc="0" dirty="0">
                <a:ln w="0"/>
                <a:effectLst>
                  <a:outerShdw blurRad="38100" dist="25400" dir="5400000" algn="ctr" rotWithShape="0">
                    <a:srgbClr val="6E747A">
                      <a:alpha val="43000"/>
                    </a:srgbClr>
                  </a:outerShdw>
                </a:effectLst>
                <a:latin typeface="Tenorite" panose="00000500000000000000" pitchFamily="2" charset="0"/>
              </a:rPr>
              <a:t>Annual</a:t>
            </a:r>
          </a:p>
        </p:txBody>
      </p:sp>
      <p:sp>
        <p:nvSpPr>
          <p:cNvPr id="40" name="Rectangle 39">
            <a:extLst>
              <a:ext uri="{FF2B5EF4-FFF2-40B4-BE49-F238E27FC236}">
                <a16:creationId xmlns:a16="http://schemas.microsoft.com/office/drawing/2014/main" id="{18080B40-F8C6-4C85-E9D2-92B4CF2A35DB}"/>
              </a:ext>
            </a:extLst>
          </p:cNvPr>
          <p:cNvSpPr/>
          <p:nvPr/>
        </p:nvSpPr>
        <p:spPr>
          <a:xfrm>
            <a:off x="1444477" y="3009862"/>
            <a:ext cx="737125" cy="400110"/>
          </a:xfrm>
          <a:prstGeom prst="rect">
            <a:avLst/>
          </a:prstGeom>
          <a:noFill/>
        </p:spPr>
        <p:txBody>
          <a:bodyPr wrap="none" lIns="91440" tIns="45720" rIns="91440" bIns="45720">
            <a:spAutoFit/>
          </a:bodyPr>
          <a:lstStyle/>
          <a:p>
            <a:pPr algn="ctr"/>
            <a:r>
              <a:rPr lang="en-US" sz="2000" b="0" cap="none" spc="0" dirty="0">
                <a:ln w="0"/>
                <a:effectLst>
                  <a:outerShdw blurRad="38100" dist="25400" dir="5400000" algn="ctr" rotWithShape="0">
                    <a:srgbClr val="6E747A">
                      <a:alpha val="43000"/>
                    </a:srgbClr>
                  </a:outerShdw>
                </a:effectLst>
                <a:latin typeface="Tenorite" panose="00000500000000000000" pitchFamily="2" charset="0"/>
              </a:rPr>
              <a:t>CTCs</a:t>
            </a:r>
          </a:p>
        </p:txBody>
      </p:sp>
      <p:sp>
        <p:nvSpPr>
          <p:cNvPr id="41" name="Rectangle 40">
            <a:extLst>
              <a:ext uri="{FF2B5EF4-FFF2-40B4-BE49-F238E27FC236}">
                <a16:creationId xmlns:a16="http://schemas.microsoft.com/office/drawing/2014/main" id="{EC986069-1CAC-82D5-169B-7DC8B2818862}"/>
              </a:ext>
            </a:extLst>
          </p:cNvPr>
          <p:cNvSpPr/>
          <p:nvPr/>
        </p:nvSpPr>
        <p:spPr>
          <a:xfrm>
            <a:off x="1316984" y="4126180"/>
            <a:ext cx="975332" cy="400110"/>
          </a:xfrm>
          <a:prstGeom prst="rect">
            <a:avLst/>
          </a:prstGeom>
          <a:noFill/>
        </p:spPr>
        <p:txBody>
          <a:bodyPr wrap="none" lIns="91440" tIns="45720" rIns="91440" bIns="45720">
            <a:spAutoFit/>
          </a:bodyPr>
          <a:lstStyle/>
          <a:p>
            <a:pPr algn="ctr"/>
            <a:r>
              <a:rPr lang="en-US" sz="2000" dirty="0">
                <a:ln w="0"/>
                <a:effectLst>
                  <a:outerShdw blurRad="38100" dist="25400" dir="5400000" algn="ctr" rotWithShape="0">
                    <a:srgbClr val="6E747A">
                      <a:alpha val="43000"/>
                    </a:srgbClr>
                  </a:outerShdw>
                </a:effectLst>
                <a:latin typeface="Tenorite" panose="00000500000000000000" pitchFamily="2" charset="0"/>
              </a:rPr>
              <a:t>System</a:t>
            </a:r>
            <a:endParaRPr lang="en-US" sz="2000" b="0" cap="none" spc="0" dirty="0">
              <a:ln w="0"/>
              <a:effectLst>
                <a:outerShdw blurRad="38100" dist="25400" dir="5400000" algn="ctr" rotWithShape="0">
                  <a:srgbClr val="6E747A">
                    <a:alpha val="43000"/>
                  </a:srgbClr>
                </a:outerShdw>
              </a:effectLst>
              <a:latin typeface="Tenorite" panose="00000500000000000000" pitchFamily="2" charset="0"/>
            </a:endParaRPr>
          </a:p>
        </p:txBody>
      </p:sp>
      <p:sp>
        <p:nvSpPr>
          <p:cNvPr id="42" name="Rectangle 41">
            <a:extLst>
              <a:ext uri="{FF2B5EF4-FFF2-40B4-BE49-F238E27FC236}">
                <a16:creationId xmlns:a16="http://schemas.microsoft.com/office/drawing/2014/main" id="{0758EDE9-417F-1D7E-B07A-DA3F326FE11C}"/>
              </a:ext>
            </a:extLst>
          </p:cNvPr>
          <p:cNvSpPr/>
          <p:nvPr/>
        </p:nvSpPr>
        <p:spPr>
          <a:xfrm>
            <a:off x="902234" y="5216438"/>
            <a:ext cx="922497" cy="400110"/>
          </a:xfrm>
          <a:prstGeom prst="rect">
            <a:avLst/>
          </a:prstGeom>
          <a:noFill/>
        </p:spPr>
        <p:txBody>
          <a:bodyPr wrap="none" lIns="91440" tIns="45720" rIns="91440" bIns="45720">
            <a:spAutoFit/>
          </a:bodyPr>
          <a:lstStyle/>
          <a:p>
            <a:pPr algn="ctr"/>
            <a:r>
              <a:rPr lang="en-US" sz="2000" dirty="0">
                <a:ln w="0"/>
                <a:effectLst>
                  <a:outerShdw blurRad="38100" dist="25400" dir="5400000" algn="ctr" rotWithShape="0">
                    <a:srgbClr val="6E747A">
                      <a:alpha val="43000"/>
                    </a:srgbClr>
                  </a:outerShdw>
                </a:effectLst>
                <a:latin typeface="Tenorite" panose="00000500000000000000" pitchFamily="2" charset="0"/>
              </a:rPr>
              <a:t>Report</a:t>
            </a:r>
            <a:endParaRPr lang="en-US" sz="2000" b="0" cap="none" spc="0" dirty="0">
              <a:ln w="0"/>
              <a:effectLst>
                <a:outerShdw blurRad="38100" dist="25400" dir="5400000" algn="ctr" rotWithShape="0">
                  <a:srgbClr val="6E747A">
                    <a:alpha val="43000"/>
                  </a:srgbClr>
                </a:outerShdw>
              </a:effectLst>
              <a:latin typeface="Tenorite" panose="00000500000000000000" pitchFamily="2" charset="0"/>
            </a:endParaRPr>
          </a:p>
        </p:txBody>
      </p:sp>
    </p:spTree>
    <p:extLst>
      <p:ext uri="{BB962C8B-B14F-4D97-AF65-F5344CB8AC3E}">
        <p14:creationId xmlns:p14="http://schemas.microsoft.com/office/powerpoint/2010/main" val="312626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a:solidFill>
                  <a:schemeClr val="bg1"/>
                </a:solidFill>
                <a:latin typeface="Tenorite" panose="00000500000000000000" pitchFamily="2" charset="0"/>
              </a:rPr>
              <a:t>Why does CTD collect AOR data? Statute</a:t>
            </a:r>
            <a:endParaRPr lang="en-US" sz="2600" dirty="0">
              <a:solidFill>
                <a:schemeClr val="bg1"/>
              </a:solidFill>
              <a:latin typeface="Tenorite" panose="00000500000000000000" pitchFamily="2" charset="0"/>
            </a:endParaRPr>
          </a:p>
        </p:txBody>
      </p:sp>
      <p:pic>
        <p:nvPicPr>
          <p:cNvPr id="9" name="Picture 8">
            <a:extLst>
              <a:ext uri="{FF2B5EF4-FFF2-40B4-BE49-F238E27FC236}">
                <a16:creationId xmlns:a16="http://schemas.microsoft.com/office/drawing/2014/main" id="{FC532301-4591-E6A1-3549-67B3F926464F}"/>
              </a:ext>
            </a:extLst>
          </p:cNvPr>
          <p:cNvPicPr>
            <a:picLocks noChangeAspect="1"/>
          </p:cNvPicPr>
          <p:nvPr/>
        </p:nvPicPr>
        <p:blipFill rotWithShape="1">
          <a:blip r:embed="rId3"/>
          <a:srcRect l="34537" t="27800" r="24016" b="5280"/>
          <a:stretch/>
        </p:blipFill>
        <p:spPr>
          <a:xfrm>
            <a:off x="3216676" y="1470727"/>
            <a:ext cx="5758648" cy="52301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F43384AF-2BC2-A66E-5FAD-5A3FDBD3E18A}"/>
              </a:ext>
            </a:extLst>
          </p:cNvPr>
          <p:cNvSpPr/>
          <p:nvPr/>
        </p:nvSpPr>
        <p:spPr>
          <a:xfrm>
            <a:off x="3302493" y="3915052"/>
            <a:ext cx="5326602" cy="390618"/>
          </a:xfrm>
          <a:prstGeom prst="rect">
            <a:avLst/>
          </a:prstGeom>
          <a:solidFill>
            <a:srgbClr val="FFFF00">
              <a:alpha val="14902"/>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20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D8295"/>
            </a:gs>
            <a:gs pos="100000">
              <a:srgbClr val="CB7A0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CEBB-9E9B-6690-224D-ED26EEEAEB71}"/>
              </a:ext>
            </a:extLst>
          </p:cNvPr>
          <p:cNvSpPr>
            <a:spLocks noGrp="1"/>
          </p:cNvSpPr>
          <p:nvPr>
            <p:ph type="title"/>
          </p:nvPr>
        </p:nvSpPr>
        <p:spPr/>
        <p:txBody>
          <a:bodyPr>
            <a:normAutofit/>
          </a:bodyPr>
          <a:lstStyle/>
          <a:p>
            <a:r>
              <a:rPr lang="en-US" dirty="0">
                <a:solidFill>
                  <a:schemeClr val="bg1"/>
                </a:solidFill>
                <a:latin typeface="Tenorite" panose="00000500000000000000" pitchFamily="2" charset="0"/>
              </a:rPr>
              <a:t>Statute requires the AOR, but is flexible</a:t>
            </a:r>
            <a:endParaRPr lang="en-US" sz="2600" dirty="0">
              <a:solidFill>
                <a:schemeClr val="bg1"/>
              </a:solidFill>
              <a:latin typeface="Tenorite" panose="00000500000000000000" pitchFamily="2" charset="0"/>
            </a:endParaRPr>
          </a:p>
        </p:txBody>
      </p:sp>
      <p:pic>
        <p:nvPicPr>
          <p:cNvPr id="9" name="Picture 8">
            <a:extLst>
              <a:ext uri="{FF2B5EF4-FFF2-40B4-BE49-F238E27FC236}">
                <a16:creationId xmlns:a16="http://schemas.microsoft.com/office/drawing/2014/main" id="{FC532301-4591-E6A1-3549-67B3F926464F}"/>
              </a:ext>
            </a:extLst>
          </p:cNvPr>
          <p:cNvPicPr>
            <a:picLocks noChangeAspect="1"/>
          </p:cNvPicPr>
          <p:nvPr/>
        </p:nvPicPr>
        <p:blipFill rotWithShape="1">
          <a:blip r:embed="rId3"/>
          <a:srcRect l="34537" t="27800" r="24016" b="5280"/>
          <a:stretch/>
        </p:blipFill>
        <p:spPr>
          <a:xfrm>
            <a:off x="567867" y="1470727"/>
            <a:ext cx="5758648" cy="52301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F43384AF-2BC2-A66E-5FAD-5A3FDBD3E18A}"/>
              </a:ext>
            </a:extLst>
          </p:cNvPr>
          <p:cNvSpPr/>
          <p:nvPr/>
        </p:nvSpPr>
        <p:spPr>
          <a:xfrm>
            <a:off x="653684" y="3915052"/>
            <a:ext cx="5326602" cy="390618"/>
          </a:xfrm>
          <a:prstGeom prst="rect">
            <a:avLst/>
          </a:prstGeom>
          <a:solidFill>
            <a:srgbClr val="FFFF00">
              <a:alpha val="14902"/>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B6FC96-8FE6-FE40-E5F9-380A5E33AA5E}"/>
              </a:ext>
            </a:extLst>
          </p:cNvPr>
          <p:cNvSpPr txBox="1"/>
          <p:nvPr/>
        </p:nvSpPr>
        <p:spPr>
          <a:xfrm>
            <a:off x="6849801" y="2687448"/>
            <a:ext cx="4864608" cy="3461658"/>
          </a:xfrm>
          <a:prstGeom prst="rect">
            <a:avLst/>
          </a:prstGeom>
        </p:spPr>
        <p:txBody>
          <a:bodyPr vert="horz" lIns="0" tIns="45720" rIns="0" bIns="45720" rtlCol="0">
            <a:normAutofit/>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“The very first directive given to CTD in carrying out its statutory purpose . . . </a:t>
            </a:r>
            <a:r>
              <a:rPr lang="en-US" dirty="0">
                <a:solidFill>
                  <a:schemeClr val="bg1"/>
                </a:solidFill>
                <a:latin typeface="Calibri" panose="020F0502020204030204"/>
              </a:rPr>
              <a:t>is to ‘Compile all available information on the transportation operations for and needs of the transportation disadvantaged in the state . . . CTD exercises considerable self-determination in what it collects through the AOR.</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600"/>
              </a:spcAft>
              <a:buClrTx/>
              <a:buSzTx/>
              <a:buFont typeface="Franklin Gothic Book" panose="020B0503020102020204" pitchFamily="34" charset="0"/>
              <a:buChar char="―"/>
              <a:tabLst/>
              <a:defRPr/>
            </a:pPr>
            <a:r>
              <a:rPr kumimoji="0" lang="en-US" sz="1100" b="0" i="1" u="none" strike="noStrike" kern="1200" cap="none" spc="0" normalizeH="0" baseline="0" noProof="0" dirty="0">
                <a:ln>
                  <a:noFill/>
                </a:ln>
                <a:solidFill>
                  <a:schemeClr val="bg1"/>
                </a:solidFill>
                <a:effectLst/>
                <a:uLnTx/>
                <a:uFillTx/>
                <a:latin typeface="Calibri" panose="020F0502020204030204"/>
                <a:ea typeface="+mn-ea"/>
                <a:cs typeface="+mn-cs"/>
              </a:rPr>
              <a:t>A Study of the Annual Operating Report and the Data Used to Create It</a:t>
            </a:r>
            <a:r>
              <a:rPr kumimoji="0" lang="en-US" sz="1100" b="0" u="none" strike="noStrike" kern="1200" cap="none" spc="0" normalizeH="0" baseline="0" noProof="0" dirty="0">
                <a:ln>
                  <a:noFill/>
                </a:ln>
                <a:solidFill>
                  <a:schemeClr val="bg1"/>
                </a:solidFill>
                <a:effectLst/>
                <a:uLnTx/>
                <a:uFillTx/>
                <a:latin typeface="Calibri" panose="020F0502020204030204"/>
                <a:ea typeface="+mn-ea"/>
                <a:cs typeface="+mn-cs"/>
              </a:rPr>
              <a:t>. Florida Commission for</a:t>
            </a:r>
            <a:r>
              <a:rPr lang="en-US" sz="1100" dirty="0">
                <a:solidFill>
                  <a:schemeClr val="bg1"/>
                </a:solidFill>
                <a:latin typeface="Calibri" panose="020F0502020204030204"/>
              </a:rPr>
              <a:t> the Transportation Disadvantaged.</a:t>
            </a:r>
            <a:r>
              <a:rPr kumimoji="0" lang="en-US" sz="1100" b="0" i="1"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1100" b="0" u="none" strike="noStrike" kern="1200" cap="none" spc="0" normalizeH="0" baseline="0" noProof="0" dirty="0">
                <a:ln>
                  <a:noFill/>
                </a:ln>
                <a:solidFill>
                  <a:schemeClr val="bg1"/>
                </a:solidFill>
                <a:effectLst/>
                <a:uLnTx/>
                <a:uFillTx/>
                <a:latin typeface="Calibri" panose="020F0502020204030204"/>
                <a:ea typeface="+mn-ea"/>
                <a:cs typeface="+mn-cs"/>
              </a:rPr>
              <a:t>June </a:t>
            </a:r>
            <a:r>
              <a:rPr lang="en-US" sz="1100" dirty="0">
                <a:solidFill>
                  <a:schemeClr val="bg1"/>
                </a:solidFill>
                <a:latin typeface="Calibri" panose="020F0502020204030204"/>
              </a:rPr>
              <a:t>30</a:t>
            </a:r>
            <a:r>
              <a:rPr kumimoji="0" lang="en-US" sz="1100" b="0" u="none" strike="noStrike" kern="1200" cap="none" spc="0" normalizeH="0" baseline="0" noProof="0" dirty="0">
                <a:ln>
                  <a:noFill/>
                </a:ln>
                <a:solidFill>
                  <a:schemeClr val="bg1"/>
                </a:solidFill>
                <a:effectLst/>
                <a:uLnTx/>
                <a:uFillTx/>
                <a:latin typeface="Calibri" panose="020F0502020204030204"/>
                <a:ea typeface="+mn-ea"/>
                <a:cs typeface="+mn-cs"/>
              </a:rPr>
              <a:t>, 2023. pp. </a:t>
            </a:r>
            <a:r>
              <a:rPr lang="en-US" sz="1100" dirty="0">
                <a:solidFill>
                  <a:schemeClr val="bg1"/>
                </a:solidFill>
                <a:latin typeface="Calibri" panose="020F0502020204030204"/>
              </a:rPr>
              <a:t>4-5</a:t>
            </a:r>
            <a:endParaRPr kumimoji="0" lang="en-US" sz="1800" b="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184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809617" y="522898"/>
            <a:ext cx="338328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Study </a:t>
            </a:r>
            <a:r>
              <a:rPr kumimoji="0" lang="en-US" sz="2800" b="1" i="0" u="none" strike="noStrike" kern="1200" cap="none" spc="0" normalizeH="0" baseline="0" noProof="0" dirty="0">
                <a:ln>
                  <a:noFill/>
                </a:ln>
                <a:solidFill>
                  <a:srgbClr val="F59F26">
                    <a:lumMod val="75000"/>
                  </a:srgbClr>
                </a:solidFill>
                <a:effectLst/>
                <a:uLnTx/>
                <a:uFillTx/>
                <a:latin typeface="Century Gothic"/>
                <a:ea typeface="+mj-ea"/>
                <a:cs typeface="+mj-cs"/>
              </a:rPr>
              <a:t>Purpose</a:t>
            </a:r>
            <a:r>
              <a:rPr kumimoji="0" lang="en-US" sz="2800" b="1"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t> and </a:t>
            </a:r>
            <a:r>
              <a:rPr kumimoji="0" lang="en-US" sz="2800" b="1" i="0" u="none" strike="noStrike" kern="1200" cap="none" spc="0" normalizeH="0" baseline="0" noProof="0" dirty="0">
                <a:ln>
                  <a:noFill/>
                </a:ln>
                <a:solidFill>
                  <a:srgbClr val="11AEC7">
                    <a:lumMod val="50000"/>
                  </a:srgbClr>
                </a:solidFill>
                <a:effectLst/>
                <a:uLnTx/>
                <a:uFillTx/>
                <a:latin typeface="Century Gothic"/>
                <a:ea typeface="+mj-ea"/>
                <a:cs typeface="+mj-cs"/>
              </a:rPr>
              <a:t>Objectives</a:t>
            </a:r>
            <a:br>
              <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rPr>
            </a:br>
            <a:endParaRPr kumimoji="0" lang="en-US" sz="2800" b="0" i="0" u="none" strike="noStrike" kern="1200" cap="none" spc="0" normalizeH="0" baseline="0" noProof="0" dirty="0">
              <a:ln>
                <a:noFill/>
              </a:ln>
              <a:solidFill>
                <a:srgbClr val="000000">
                  <a:lumMod val="75000"/>
                  <a:lumOff val="25000"/>
                </a:srgbClr>
              </a:solidFill>
              <a:effectLst/>
              <a:uLnTx/>
              <a:uFillTx/>
              <a:latin typeface="Century Gothic"/>
              <a:ea typeface="+mj-ea"/>
              <a:cs typeface="+mj-cs"/>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38328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19BFA5-D0CA-4CF0-8499-504D956B6563}"/>
              </a:ext>
            </a:extLst>
          </p:cNvPr>
          <p:cNvSpPr/>
          <p:nvPr/>
        </p:nvSpPr>
        <p:spPr>
          <a:xfrm>
            <a:off x="1275125" y="28865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Light"/>
                <a:ea typeface="+mn-ea"/>
                <a:cs typeface="+mn-cs"/>
              </a:rPr>
              <a:t>ASSESS</a:t>
            </a:r>
          </a:p>
        </p:txBody>
      </p:sp>
      <p:sp>
        <p:nvSpPr>
          <p:cNvPr id="51" name="Rectangle 50">
            <a:extLst>
              <a:ext uri="{FF2B5EF4-FFF2-40B4-BE49-F238E27FC236}">
                <a16:creationId xmlns:a16="http://schemas.microsoft.com/office/drawing/2014/main" id="{8AA18108-5B8B-4147-84A7-D30A16BEC4EA}"/>
              </a:ext>
            </a:extLst>
          </p:cNvPr>
          <p:cNvSpPr/>
          <p:nvPr/>
        </p:nvSpPr>
        <p:spPr>
          <a:xfrm>
            <a:off x="932448" y="3593443"/>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Light"/>
                <a:ea typeface="+mn-ea"/>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849245" y="2427325"/>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Light"/>
              <a:ea typeface="+mn-ea"/>
              <a:cs typeface="+mn-cs"/>
            </a:endParaRPr>
          </a:p>
        </p:txBody>
      </p:sp>
      <p:sp>
        <p:nvSpPr>
          <p:cNvPr id="6" name="Rectangle: Rounded Corners 5">
            <a:extLst>
              <a:ext uri="{FF2B5EF4-FFF2-40B4-BE49-F238E27FC236}">
                <a16:creationId xmlns:a16="http://schemas.microsoft.com/office/drawing/2014/main" id="{A376A78B-7B1D-2850-96CA-5718DCDB3A3C}"/>
              </a:ext>
              <a:ext uri="{C183D7F6-B498-43B3-948B-1728B52AA6E4}">
                <adec:decorative xmlns:adec="http://schemas.microsoft.com/office/drawing/2017/decorative" val="1"/>
              </a:ext>
            </a:extLst>
          </p:cNvPr>
          <p:cNvSpPr/>
          <p:nvPr/>
        </p:nvSpPr>
        <p:spPr>
          <a:xfrm rot="5400000">
            <a:off x="-73324"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DC61766A-5812-BF37-8428-254BC8237395}"/>
              </a:ext>
            </a:extLst>
          </p:cNvPr>
          <p:cNvSpPr/>
          <p:nvPr/>
        </p:nvSpPr>
        <p:spPr>
          <a:xfrm>
            <a:off x="1499936" y="3038960"/>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ASSESS</a:t>
            </a:r>
          </a:p>
        </p:txBody>
      </p:sp>
      <p:sp>
        <p:nvSpPr>
          <p:cNvPr id="10" name="Rectangle 9">
            <a:extLst>
              <a:ext uri="{FF2B5EF4-FFF2-40B4-BE49-F238E27FC236}">
                <a16:creationId xmlns:a16="http://schemas.microsoft.com/office/drawing/2014/main" id="{23DF7406-E1F8-9D00-2858-55E186301D36}"/>
              </a:ext>
            </a:extLst>
          </p:cNvPr>
          <p:cNvSpPr/>
          <p:nvPr/>
        </p:nvSpPr>
        <p:spPr>
          <a:xfrm>
            <a:off x="1130910" y="3629095"/>
            <a:ext cx="2201778" cy="1923155"/>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examine the current role of the AOR, including the process used to collect and report performance data each fiscal year. This will help identify both the strengths of the current system and the areas in need of future improvement.</a:t>
            </a:r>
          </a:p>
        </p:txBody>
      </p:sp>
      <p:sp>
        <p:nvSpPr>
          <p:cNvPr id="13" name="Rectangle: Rounded Corners 12">
            <a:extLst>
              <a:ext uri="{FF2B5EF4-FFF2-40B4-BE49-F238E27FC236}">
                <a16:creationId xmlns:a16="http://schemas.microsoft.com/office/drawing/2014/main" id="{B9E2C5B9-EB97-DAB2-9448-E100FE534E66}"/>
              </a:ext>
              <a:ext uri="{C183D7F6-B498-43B3-948B-1728B52AA6E4}">
                <adec:decorative xmlns:adec="http://schemas.microsoft.com/office/drawing/2017/decorative" val="1"/>
              </a:ext>
            </a:extLst>
          </p:cNvPr>
          <p:cNvSpPr/>
          <p:nvPr/>
        </p:nvSpPr>
        <p:spPr>
          <a:xfrm rot="5400000">
            <a:off x="3830865" y="3042861"/>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 name="Rectangle 14">
            <a:extLst>
              <a:ext uri="{FF2B5EF4-FFF2-40B4-BE49-F238E27FC236}">
                <a16:creationId xmlns:a16="http://schemas.microsoft.com/office/drawing/2014/main" id="{E35B70A3-0B2A-4211-30D6-642D32BC118B}"/>
              </a:ext>
            </a:extLst>
          </p:cNvPr>
          <p:cNvSpPr/>
          <p:nvPr/>
        </p:nvSpPr>
        <p:spPr>
          <a:xfrm>
            <a:off x="5410200" y="3038961"/>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VERIFY</a:t>
            </a:r>
          </a:p>
        </p:txBody>
      </p:sp>
      <p:sp>
        <p:nvSpPr>
          <p:cNvPr id="16" name="Rectangle 15">
            <a:extLst>
              <a:ext uri="{FF2B5EF4-FFF2-40B4-BE49-F238E27FC236}">
                <a16:creationId xmlns:a16="http://schemas.microsoft.com/office/drawing/2014/main" id="{E9B9E84A-C2D8-A9C2-B78E-03AD3EE9D803}"/>
              </a:ext>
            </a:extLst>
          </p:cNvPr>
          <p:cNvSpPr/>
          <p:nvPr/>
        </p:nvSpPr>
        <p:spPr>
          <a:xfrm>
            <a:off x="5078996" y="3629096"/>
            <a:ext cx="2201778" cy="1679499"/>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identify strategies that can assist CTCs in reporting accurate and consistent data within the AOR. This is critical to the third objective of performing analyses and capturing accurate service trends year-over-year.</a:t>
            </a:r>
          </a:p>
        </p:txBody>
      </p:sp>
      <p:pic>
        <p:nvPicPr>
          <p:cNvPr id="31" name="Graphic 30" descr="Magnifying glass with solid fill">
            <a:extLst>
              <a:ext uri="{FF2B5EF4-FFF2-40B4-BE49-F238E27FC236}">
                <a16:creationId xmlns:a16="http://schemas.microsoft.com/office/drawing/2014/main" id="{ACD6DC02-9B86-DCE8-726E-0A7472AD5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74915" y="2443225"/>
            <a:ext cx="621643" cy="621643"/>
          </a:xfrm>
          <a:prstGeom prst="rect">
            <a:avLst/>
          </a:prstGeom>
        </p:spPr>
      </p:pic>
      <p:pic>
        <p:nvPicPr>
          <p:cNvPr id="32" name="Graphic 31" descr="Checkmark with solid fill">
            <a:extLst>
              <a:ext uri="{FF2B5EF4-FFF2-40B4-BE49-F238E27FC236}">
                <a16:creationId xmlns:a16="http://schemas.microsoft.com/office/drawing/2014/main" id="{66E89175-508B-5213-F228-D5668E97F2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85179" y="2462874"/>
            <a:ext cx="621643" cy="621643"/>
          </a:xfrm>
          <a:prstGeom prst="rect">
            <a:avLst/>
          </a:prstGeom>
        </p:spPr>
      </p:pic>
      <p:sp>
        <p:nvSpPr>
          <p:cNvPr id="35" name="Rectangle: Rounded Corners 34">
            <a:extLst>
              <a:ext uri="{FF2B5EF4-FFF2-40B4-BE49-F238E27FC236}">
                <a16:creationId xmlns:a16="http://schemas.microsoft.com/office/drawing/2014/main" id="{E550FCAF-60B8-E29D-1010-3EC5FAD14E04}"/>
              </a:ext>
              <a:ext uri="{C183D7F6-B498-43B3-948B-1728B52AA6E4}">
                <adec:decorative xmlns:adec="http://schemas.microsoft.com/office/drawing/2017/decorative" val="1"/>
              </a:ext>
            </a:extLst>
          </p:cNvPr>
          <p:cNvSpPr/>
          <p:nvPr/>
        </p:nvSpPr>
        <p:spPr>
          <a:xfrm rot="5400000">
            <a:off x="7735055" y="3042858"/>
            <a:ext cx="4530272" cy="25987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6" name="Rectangle 35">
            <a:extLst>
              <a:ext uri="{FF2B5EF4-FFF2-40B4-BE49-F238E27FC236}">
                <a16:creationId xmlns:a16="http://schemas.microsoft.com/office/drawing/2014/main" id="{3C0DE06E-B99A-FE5E-556E-78C4F9545CB7}"/>
              </a:ext>
            </a:extLst>
          </p:cNvPr>
          <p:cNvSpPr/>
          <p:nvPr/>
        </p:nvSpPr>
        <p:spPr>
          <a:xfrm>
            <a:off x="9314390" y="3038958"/>
            <a:ext cx="1371600"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enorite" panose="00000500000000000000" pitchFamily="2" charset="0"/>
              </a:rPr>
              <a:t>Objective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enorite" panose="00000500000000000000" pitchFamily="2" charset="0"/>
              </a:rPr>
              <a:t>ANALYZE</a:t>
            </a:r>
          </a:p>
        </p:txBody>
      </p:sp>
      <p:sp>
        <p:nvSpPr>
          <p:cNvPr id="37" name="Rectangle 36">
            <a:extLst>
              <a:ext uri="{FF2B5EF4-FFF2-40B4-BE49-F238E27FC236}">
                <a16:creationId xmlns:a16="http://schemas.microsoft.com/office/drawing/2014/main" id="{ADC61F65-F91E-DA1D-18CC-B6FC0B84F1B9}"/>
              </a:ext>
            </a:extLst>
          </p:cNvPr>
          <p:cNvSpPr/>
          <p:nvPr/>
        </p:nvSpPr>
        <p:spPr>
          <a:xfrm>
            <a:off x="8983186" y="3629093"/>
            <a:ext cx="2201778" cy="2657331"/>
          </a:xfrm>
          <a:prstGeom prst="rect">
            <a:avLst/>
          </a:prstGeom>
        </p:spPr>
        <p:txBody>
          <a:bodyPr wrap="square" lIns="0" tIns="0" rIns="0" bIns="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enorite" panose="00000500000000000000" pitchFamily="2" charset="0"/>
                <a:cs typeface="Segoe UI" panose="020B0502040204020203" pitchFamily="34" charset="0"/>
              </a:rPr>
              <a:t>The CTD will explore ways AOR data can be used to evaluate coordination of TD services. For purposes of this study, “coordination” is defined as the services being delivered directly by CTCs (in addition to what are funded by the T&amp;E Grant), including paratransit trips and bus pass programs serving TD riders.</a:t>
            </a:r>
          </a:p>
        </p:txBody>
      </p:sp>
      <p:pic>
        <p:nvPicPr>
          <p:cNvPr id="38" name="Graphic 37" descr="Bar chart outline">
            <a:extLst>
              <a:ext uri="{FF2B5EF4-FFF2-40B4-BE49-F238E27FC236}">
                <a16:creationId xmlns:a16="http://schemas.microsoft.com/office/drawing/2014/main" id="{CC7027EF-952D-F28D-E16C-519ECC5F31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689369" y="2462871"/>
            <a:ext cx="621643" cy="621643"/>
          </a:xfrm>
          <a:prstGeom prst="rect">
            <a:avLst/>
          </a:prstGeom>
        </p:spPr>
      </p:pic>
      <p:sp>
        <p:nvSpPr>
          <p:cNvPr id="2" name="Oval 1">
            <a:extLst>
              <a:ext uri="{FF2B5EF4-FFF2-40B4-BE49-F238E27FC236}">
                <a16:creationId xmlns:a16="http://schemas.microsoft.com/office/drawing/2014/main" id="{8BE42CCF-1E91-69FC-AADA-82489C6F49C6}"/>
              </a:ext>
            </a:extLst>
          </p:cNvPr>
          <p:cNvSpPr/>
          <p:nvPr/>
        </p:nvSpPr>
        <p:spPr>
          <a:xfrm>
            <a:off x="673100" y="1625600"/>
            <a:ext cx="3016250" cy="5276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5" name="Rectangle: Rounded Corners 4">
            <a:extLst>
              <a:ext uri="{FF2B5EF4-FFF2-40B4-BE49-F238E27FC236}">
                <a16:creationId xmlns:a16="http://schemas.microsoft.com/office/drawing/2014/main" id="{73587B64-C332-7E89-16B5-C8D17B3C6C00}"/>
              </a:ext>
              <a:ext uri="{C183D7F6-B498-43B3-948B-1728B52AA6E4}">
                <adec:decorative xmlns:adec="http://schemas.microsoft.com/office/drawing/2017/decorative" val="1"/>
              </a:ext>
            </a:extLst>
          </p:cNvPr>
          <p:cNvSpPr/>
          <p:nvPr/>
        </p:nvSpPr>
        <p:spPr>
          <a:xfrm rot="5400000">
            <a:off x="3831967" y="3043965"/>
            <a:ext cx="4530272" cy="2598701"/>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2" name="Rectangle: Rounded Corners 11">
            <a:extLst>
              <a:ext uri="{FF2B5EF4-FFF2-40B4-BE49-F238E27FC236}">
                <a16:creationId xmlns:a16="http://schemas.microsoft.com/office/drawing/2014/main" id="{D35BEAFE-23CD-4B01-20FB-2B13CD9855A7}"/>
              </a:ext>
              <a:ext uri="{C183D7F6-B498-43B3-948B-1728B52AA6E4}">
                <adec:decorative xmlns:adec="http://schemas.microsoft.com/office/drawing/2017/decorative" val="1"/>
              </a:ext>
            </a:extLst>
          </p:cNvPr>
          <p:cNvSpPr/>
          <p:nvPr/>
        </p:nvSpPr>
        <p:spPr>
          <a:xfrm rot="5400000">
            <a:off x="7734050" y="3038489"/>
            <a:ext cx="4530272" cy="2598701"/>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9" name="Rectangle: Rounded Corners 8">
            <a:extLst>
              <a:ext uri="{FF2B5EF4-FFF2-40B4-BE49-F238E27FC236}">
                <a16:creationId xmlns:a16="http://schemas.microsoft.com/office/drawing/2014/main" id="{A8D6615A-5FCA-A968-605A-55CEDA768DB5}"/>
              </a:ext>
            </a:extLst>
          </p:cNvPr>
          <p:cNvSpPr/>
          <p:nvPr/>
        </p:nvSpPr>
        <p:spPr>
          <a:xfrm>
            <a:off x="1499936" y="838656"/>
            <a:ext cx="8973553" cy="71075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7" name="Rectangle 16">
            <a:extLst>
              <a:ext uri="{FF2B5EF4-FFF2-40B4-BE49-F238E27FC236}">
                <a16:creationId xmlns:a16="http://schemas.microsoft.com/office/drawing/2014/main" id="{E0F91F38-EF1A-DB69-51E0-369DC609DF11}"/>
              </a:ext>
            </a:extLst>
          </p:cNvPr>
          <p:cNvSpPr/>
          <p:nvPr/>
        </p:nvSpPr>
        <p:spPr>
          <a:xfrm>
            <a:off x="1572237" y="838656"/>
            <a:ext cx="9043347" cy="67710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The Commission for the Transportation Disadvantaged (CTD) is conducting a study to improve the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accuracy</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and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analyses</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of performance </a:t>
            </a:r>
            <a:r>
              <a:rPr kumimoji="0" lang="en-US" sz="1900" b="1" i="1" u="sng"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data</a:t>
            </a:r>
            <a:r>
              <a:rPr kumimoji="0" lang="en-US" sz="1900" b="0" i="1" u="none" strike="noStrike" kern="1200" cap="none" spc="0" normalizeH="0" baseline="0" noProof="0" dirty="0">
                <a:ln w="0">
                  <a:solidFill>
                    <a:prstClr val="white"/>
                  </a:solidFill>
                </a:ln>
                <a:solidFill>
                  <a:prstClr val="white"/>
                </a:solidFill>
                <a:effectLst>
                  <a:outerShdw blurRad="38100" dist="19050" dir="2700000" algn="tl" rotWithShape="0">
                    <a:srgbClr val="000000">
                      <a:alpha val="40000"/>
                    </a:srgbClr>
                  </a:outerShdw>
                </a:effectLst>
                <a:uLnTx/>
                <a:uFillTx/>
                <a:latin typeface="Tenorite" panose="00000500000000000000" pitchFamily="2" charset="0"/>
                <a:ea typeface="+mn-ea"/>
                <a:cs typeface="+mn-cs"/>
              </a:rPr>
              <a:t> reported in the AOR</a:t>
            </a:r>
          </a:p>
        </p:txBody>
      </p:sp>
    </p:spTree>
    <p:extLst>
      <p:ext uri="{BB962C8B-B14F-4D97-AF65-F5344CB8AC3E}">
        <p14:creationId xmlns:p14="http://schemas.microsoft.com/office/powerpoint/2010/main" val="3062873108"/>
      </p:ext>
    </p:extLst>
  </p:cSld>
  <p:clrMapOvr>
    <a:masterClrMapping/>
  </p:clrMapOvr>
  <p:transition spd="slow" advClick="0" advTm="100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3215</Words>
  <Application>Microsoft Office PowerPoint</Application>
  <PresentationFormat>Widescreen</PresentationFormat>
  <Paragraphs>338</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Century Gothic</vt:lpstr>
      <vt:lpstr>Franklin Gothic Book</vt:lpstr>
      <vt:lpstr>Segoe UI Light</vt:lpstr>
      <vt:lpstr>Tenorite</vt:lpstr>
      <vt:lpstr>Office Theme</vt:lpstr>
      <vt:lpstr>1_Office Theme</vt:lpstr>
      <vt:lpstr>Annual Operating Report (AOR) Study</vt:lpstr>
      <vt:lpstr>Background on AOR</vt:lpstr>
      <vt:lpstr>Project analysis slide 3</vt:lpstr>
      <vt:lpstr>PowerPoint Presentation</vt:lpstr>
      <vt:lpstr>Project analysis slide 3</vt:lpstr>
      <vt:lpstr>Why does CTD collect AOR data? Statute</vt:lpstr>
      <vt:lpstr>Why does CTD collect AOR data? Statute</vt:lpstr>
      <vt:lpstr>Statute requires the AOR, but is flexible</vt:lpstr>
      <vt:lpstr>PowerPoint Presentation</vt:lpstr>
      <vt:lpstr>Major Categories of AOR Form Submissions</vt:lpstr>
      <vt:lpstr>Major Categories of AOR Form Submissions</vt:lpstr>
      <vt:lpstr>Major Categories of AOR Form Submissions</vt:lpstr>
      <vt:lpstr>Focus on performance data</vt:lpstr>
      <vt:lpstr>Aggregated vs Disaggregated Data</vt:lpstr>
      <vt:lpstr>Project analysis slide 2</vt:lpstr>
      <vt:lpstr>Project analysis slide 3</vt:lpstr>
      <vt:lpstr>Project analysis slide 2</vt:lpstr>
      <vt:lpstr>Project analysis slide 2</vt:lpstr>
      <vt:lpstr>Project analysis slide 2</vt:lpstr>
      <vt:lpstr>PowerPoint Presentation</vt:lpstr>
      <vt:lpstr>PowerPoint Presentation</vt:lpstr>
      <vt:lpstr>Project analysis slide 3</vt:lpstr>
      <vt:lpstr>Project analysis slide 2</vt:lpstr>
      <vt:lpstr>Project analysis slide 2</vt:lpstr>
      <vt:lpstr>Project analysis slide 2</vt:lpstr>
      <vt:lpstr>Project analysis slide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Operating Report (AOR) Study</dc:title>
  <dc:creator>Casey Perkins</dc:creator>
  <cp:lastModifiedBy>Casey Perkins</cp:lastModifiedBy>
  <cp:revision>65</cp:revision>
  <dcterms:created xsi:type="dcterms:W3CDTF">2023-05-23T19:10:41Z</dcterms:created>
  <dcterms:modified xsi:type="dcterms:W3CDTF">2023-09-15T10:18:28Z</dcterms:modified>
</cp:coreProperties>
</file>