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8" r:id="rId3"/>
    <p:sldId id="287" r:id="rId4"/>
    <p:sldId id="282" r:id="rId5"/>
    <p:sldId id="283" r:id="rId6"/>
    <p:sldId id="284" r:id="rId7"/>
    <p:sldId id="285" r:id="rId8"/>
    <p:sldId id="286" r:id="rId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555"/>
    <a:srgbClr val="2A2525"/>
    <a:srgbClr val="71FFFC"/>
    <a:srgbClr val="00EEE8"/>
    <a:srgbClr val="00B0AC"/>
    <a:srgbClr val="00D2CD"/>
    <a:srgbClr val="009592"/>
    <a:srgbClr val="0B8087"/>
    <a:srgbClr val="EE6D3D"/>
    <a:srgbClr val="31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894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80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6D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06-405E-9D24-B8949EB2517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606-405E-9D24-B8949EB251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06-405E-9D24-B8949EB251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FY2023</c:v>
                </c:pt>
                <c:pt idx="1">
                  <c:v>FY2024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2721</c:v>
                </c:pt>
                <c:pt idx="1">
                  <c:v>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6-405E-9D24-B8949EB25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190120368"/>
        <c:axId val="1190139568"/>
      </c:barChart>
      <c:catAx>
        <c:axId val="119012036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39568"/>
        <c:crosses val="autoZero"/>
        <c:auto val="1"/>
        <c:lblAlgn val="ctr"/>
        <c:lblOffset val="100"/>
        <c:noMultiLvlLbl val="0"/>
      </c:catAx>
      <c:valAx>
        <c:axId val="11901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2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6D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15-4526-8165-B3B5D61668DB}"/>
              </c:ext>
            </c:extLst>
          </c:dPt>
          <c:dPt>
            <c:idx val="1"/>
            <c:invertIfNegative val="0"/>
            <c:bubble3D val="0"/>
            <c:spPr>
              <a:solidFill>
                <a:srgbClr val="0B80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15-4526-8165-B3B5D61668D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01274152417132"/>
                      <c:h val="7.3685989253564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15-4526-8165-B3B5D61668D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4050181848082"/>
                      <c:h val="7.36860972412040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715-4526-8165-B3B5D6166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FY2023</c:v>
                </c:pt>
                <c:pt idx="1">
                  <c:v>FY2024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0.98829999999999996</c:v>
                </c:pt>
                <c:pt idx="1">
                  <c:v>0.99339999999999995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5-4526-8165-B3B5D616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261280735"/>
        <c:axId val="1261281695"/>
      </c:barChart>
      <c:catAx>
        <c:axId val="1261280735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281695"/>
        <c:crosses val="autoZero"/>
        <c:auto val="1"/>
        <c:lblAlgn val="ctr"/>
        <c:lblOffset val="100"/>
        <c:noMultiLvlLbl val="0"/>
      </c:catAx>
      <c:valAx>
        <c:axId val="12612816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28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80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6D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F-4BE6-B428-AE89F3D248D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6F-4BE6-B428-AE89F3D248D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6F-4BE6-B428-AE89F3D24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FY2023</c:v>
                </c:pt>
                <c:pt idx="1">
                  <c:v>FY2024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57</c:v>
                </c:pt>
                <c:pt idx="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F-4BE6-B428-AE89F3D24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190120368"/>
        <c:axId val="1190139568"/>
      </c:barChart>
      <c:catAx>
        <c:axId val="119012036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39568"/>
        <c:crosses val="autoZero"/>
        <c:auto val="1"/>
        <c:lblAlgn val="ctr"/>
        <c:lblOffset val="100"/>
        <c:noMultiLvlLbl val="0"/>
      </c:catAx>
      <c:valAx>
        <c:axId val="11901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2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80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6D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A-4D2E-A24C-4E0FBEEBB72B}"/>
              </c:ext>
            </c:extLst>
          </c:dPt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5A-4D2E-A24C-4E0FBEEBB72B}"/>
                </c:ext>
              </c:extLst>
            </c:dLbl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D5A-4D2E-A24C-4E0FBEEBB7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FY2023</c:v>
                </c:pt>
                <c:pt idx="1">
                  <c:v>FY2024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8.36</c:v>
                </c:pt>
                <c:pt idx="1">
                  <c:v>9.2799999999999994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5A-4D2E-A24C-4E0FBEEBB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190120368"/>
        <c:axId val="1190139568"/>
      </c:barChart>
      <c:catAx>
        <c:axId val="119012036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39568"/>
        <c:crosses val="autoZero"/>
        <c:auto val="1"/>
        <c:lblAlgn val="ctr"/>
        <c:lblOffset val="100"/>
        <c:noMultiLvlLbl val="0"/>
      </c:catAx>
      <c:valAx>
        <c:axId val="1190139568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20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80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6D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C-413E-BCB9-C0AAD89E967A}"/>
              </c:ext>
            </c:extLst>
          </c:dPt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8C-413E-BCB9-C0AAD89E967A}"/>
                </c:ext>
              </c:extLst>
            </c:dLbl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8C-413E-BCB9-C0AAD89E967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FY2023</c:v>
                </c:pt>
                <c:pt idx="1">
                  <c:v>FY2024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28.42</c:v>
                </c:pt>
                <c:pt idx="1">
                  <c:v>28.53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C-413E-BCB9-C0AAD89E9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190120368"/>
        <c:axId val="1190139568"/>
      </c:barChart>
      <c:catAx>
        <c:axId val="119012036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39568"/>
        <c:crosses val="autoZero"/>
        <c:auto val="1"/>
        <c:lblAlgn val="ctr"/>
        <c:lblOffset val="100"/>
        <c:noMultiLvlLbl val="0"/>
      </c:catAx>
      <c:valAx>
        <c:axId val="1190139568"/>
        <c:scaling>
          <c:orientation val="minMax"/>
          <c:max val="3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120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8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3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82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82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9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8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1C93C-CA13-4CEB-BC5B-DEC00B2541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32874-913F-4B94-AB3C-B04B33B9F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5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47E99F-1674-C622-7355-4A9B9572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3" y="2464904"/>
            <a:ext cx="4879602" cy="1550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D3BD68B-D299-E9DB-52C0-931862AE97A1}"/>
              </a:ext>
            </a:extLst>
          </p:cNvPr>
          <p:cNvSpPr txBox="1"/>
          <p:nvPr/>
        </p:nvSpPr>
        <p:spPr>
          <a:xfrm>
            <a:off x="3227666" y="4393096"/>
            <a:ext cx="447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340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FY2023-24 Innovation and Service Development Project Year-in-Review </a:t>
            </a:r>
          </a:p>
          <a:p>
            <a:pPr algn="ctr"/>
            <a:endParaRPr lang="en-US" sz="2000" b="1" dirty="0">
              <a:solidFill>
                <a:srgbClr val="23407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27ACC12-E264-D9C7-9CE7-2CCFFE7D5779}"/>
              </a:ext>
            </a:extLst>
          </p:cNvPr>
          <p:cNvSpPr/>
          <p:nvPr/>
        </p:nvSpPr>
        <p:spPr>
          <a:xfrm>
            <a:off x="9073950" y="2168306"/>
            <a:ext cx="1828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32B18F-B522-2071-598D-0223BD4B4277}"/>
              </a:ext>
            </a:extLst>
          </p:cNvPr>
          <p:cNvSpPr/>
          <p:nvPr/>
        </p:nvSpPr>
        <p:spPr>
          <a:xfrm>
            <a:off x="6935222" y="2168306"/>
            <a:ext cx="1828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AE2B1F-BCDD-B21A-E8D9-02F2CE906AD0}"/>
              </a:ext>
            </a:extLst>
          </p:cNvPr>
          <p:cNvSpPr/>
          <p:nvPr/>
        </p:nvSpPr>
        <p:spPr>
          <a:xfrm>
            <a:off x="4796494" y="2168306"/>
            <a:ext cx="1828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A7004C-530F-61B7-B919-047BB763ED19}"/>
              </a:ext>
            </a:extLst>
          </p:cNvPr>
          <p:cNvSpPr/>
          <p:nvPr/>
        </p:nvSpPr>
        <p:spPr>
          <a:xfrm>
            <a:off x="2657766" y="2168306"/>
            <a:ext cx="1828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87481-EB20-4242-37A4-E5C7F2926E88}"/>
              </a:ext>
            </a:extLst>
          </p:cNvPr>
          <p:cNvSpPr/>
          <p:nvPr/>
        </p:nvSpPr>
        <p:spPr>
          <a:xfrm>
            <a:off x="519038" y="2168306"/>
            <a:ext cx="1828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7E99F-1674-C622-7355-4A9B9572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5" y="177032"/>
            <a:ext cx="1769941" cy="5625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B4487D-636B-2DF4-182B-33580F10A64E}"/>
              </a:ext>
            </a:extLst>
          </p:cNvPr>
          <p:cNvSpPr txBox="1"/>
          <p:nvPr/>
        </p:nvSpPr>
        <p:spPr>
          <a:xfrm>
            <a:off x="2543877" y="454934"/>
            <a:ext cx="68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July-March FY2022-23 ISD Project vs. July-March FY2023-24 ISD Project</a:t>
            </a:r>
          </a:p>
          <a:p>
            <a:pPr algn="ctr"/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BAE9924-B2B0-4775-76AD-C79362B18919}"/>
              </a:ext>
            </a:extLst>
          </p:cNvPr>
          <p:cNvGraphicFramePr/>
          <p:nvPr/>
        </p:nvGraphicFramePr>
        <p:xfrm>
          <a:off x="564280" y="2259747"/>
          <a:ext cx="1724700" cy="379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DD63FC4-D217-5B35-C8D3-0D87854238BA}"/>
              </a:ext>
            </a:extLst>
          </p:cNvPr>
          <p:cNvGraphicFramePr/>
          <p:nvPr/>
        </p:nvGraphicFramePr>
        <p:xfrm>
          <a:off x="2697781" y="2259747"/>
          <a:ext cx="174578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1B3FE8B-89DD-63F1-444D-F746CF20FB05}"/>
              </a:ext>
            </a:extLst>
          </p:cNvPr>
          <p:cNvSpPr txBox="1"/>
          <p:nvPr/>
        </p:nvSpPr>
        <p:spPr>
          <a:xfrm>
            <a:off x="528068" y="1893987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Trips Provided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BED56F-AA5C-4519-273C-78A6DDE38034}"/>
              </a:ext>
            </a:extLst>
          </p:cNvPr>
          <p:cNvSpPr txBox="1"/>
          <p:nvPr/>
        </p:nvSpPr>
        <p:spPr>
          <a:xfrm>
            <a:off x="2673604" y="1893987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On-Time Performance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4E5AAE06-B027-D6CC-6013-2AE22438F9A7}"/>
              </a:ext>
            </a:extLst>
          </p:cNvPr>
          <p:cNvGraphicFramePr/>
          <p:nvPr/>
        </p:nvGraphicFramePr>
        <p:xfrm>
          <a:off x="4848045" y="2259747"/>
          <a:ext cx="17247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E358E34-E824-BF6C-7C2E-487082B9FF7A}"/>
              </a:ext>
            </a:extLst>
          </p:cNvPr>
          <p:cNvSpPr txBox="1"/>
          <p:nvPr/>
        </p:nvSpPr>
        <p:spPr>
          <a:xfrm>
            <a:off x="4799856" y="1893987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Ridership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302E6431-3D7D-B6EA-9118-25E43A01096A}"/>
              </a:ext>
            </a:extLst>
          </p:cNvPr>
          <p:cNvGraphicFramePr/>
          <p:nvPr/>
        </p:nvGraphicFramePr>
        <p:xfrm>
          <a:off x="6985004" y="2259747"/>
          <a:ext cx="17247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3388804-C94D-4FD5-FAA1-9A9E098B5BC0}"/>
              </a:ext>
            </a:extLst>
          </p:cNvPr>
          <p:cNvGraphicFramePr/>
          <p:nvPr/>
        </p:nvGraphicFramePr>
        <p:xfrm>
          <a:off x="9127992" y="2259747"/>
          <a:ext cx="1724700" cy="379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F2972AC-113F-B2D1-E7CB-A68EC140880F}"/>
              </a:ext>
            </a:extLst>
          </p:cNvPr>
          <p:cNvSpPr txBox="1"/>
          <p:nvPr/>
        </p:nvSpPr>
        <p:spPr>
          <a:xfrm>
            <a:off x="6931960" y="1893987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Avg. Miles per Trip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5D5552-8239-1990-FC30-515E1ACFE303}"/>
              </a:ext>
            </a:extLst>
          </p:cNvPr>
          <p:cNvSpPr txBox="1"/>
          <p:nvPr/>
        </p:nvSpPr>
        <p:spPr>
          <a:xfrm>
            <a:off x="9068649" y="1893987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Avg. Minutes per Trip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3BD68B-D299-E9DB-52C0-931862AE97A1}"/>
              </a:ext>
            </a:extLst>
          </p:cNvPr>
          <p:cNvSpPr txBox="1"/>
          <p:nvPr/>
        </p:nvSpPr>
        <p:spPr>
          <a:xfrm>
            <a:off x="2760650" y="131767"/>
            <a:ext cx="256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40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COMPARISION:</a:t>
            </a:r>
          </a:p>
          <a:p>
            <a:pPr algn="ctr"/>
            <a:endParaRPr lang="en-US" b="1" dirty="0">
              <a:solidFill>
                <a:srgbClr val="23407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2A788-AB67-CED1-2711-27614430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" y="0"/>
            <a:ext cx="1142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3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463876-597C-E073-CBF4-4CA4EFA7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" y="0"/>
            <a:ext cx="1141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006FC-EA62-487E-2DC5-6F4A8027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" y="0"/>
            <a:ext cx="1142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2D1A5-01DB-A7CB-48D6-E2B627AC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" y="0"/>
            <a:ext cx="1142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6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94EA59-00BF-7BF8-94D8-32E84954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" y="0"/>
            <a:ext cx="1142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6C146-6636-A17D-F952-18AAD74E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" y="0"/>
            <a:ext cx="1142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24427</TotalTime>
  <Words>45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Register</dc:creator>
  <cp:lastModifiedBy>Jonathan Register</cp:lastModifiedBy>
  <cp:revision>58</cp:revision>
  <dcterms:created xsi:type="dcterms:W3CDTF">2024-03-14T11:52:08Z</dcterms:created>
  <dcterms:modified xsi:type="dcterms:W3CDTF">2024-04-16T21:51:55Z</dcterms:modified>
</cp:coreProperties>
</file>