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notesMasterIdLst>
    <p:notesMasterId r:id="rId10"/>
  </p:notesMasterIdLst>
  <p:sldIdLst>
    <p:sldId id="257" r:id="rId3"/>
    <p:sldId id="402" r:id="rId4"/>
    <p:sldId id="453" r:id="rId5"/>
    <p:sldId id="457" r:id="rId6"/>
    <p:sldId id="458" r:id="rId7"/>
    <p:sldId id="455" r:id="rId8"/>
    <p:sldId id="45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0639F2-E5DA-CC11-29B6-A857E9845035}" v="22" dt="2024-04-16T18:40:19.3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DCB304-FEEF-40DB-90CF-5A0824C027BA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A5057A-13FA-45DB-BD03-945CA9BE8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990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5057A-13FA-45DB-BD03-945CA9BE83B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521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Location</a:t>
            </a:r>
          </a:p>
          <a:p>
            <a:r>
              <a:rPr lang="en-US"/>
              <a:t>Mid size agency </a:t>
            </a:r>
          </a:p>
          <a:p>
            <a:r>
              <a:rPr lang="en-US"/>
              <a:t>We’ve been working with taxis and TNCs since 2016 for first/last mile and overnight trips</a:t>
            </a:r>
          </a:p>
          <a:p>
            <a:r>
              <a:rPr lang="en-US"/>
              <a:t>Our median age is higher than FL, higher than 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5057A-13FA-45DB-BD03-945CA9BE83B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672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Location</a:t>
            </a:r>
          </a:p>
          <a:p>
            <a:r>
              <a:rPr lang="en-US"/>
              <a:t>Mid size agency </a:t>
            </a:r>
          </a:p>
          <a:p>
            <a:r>
              <a:rPr lang="en-US"/>
              <a:t>We’ve been working with taxis and TNCs since 2016 for first/last mile and overnight trips</a:t>
            </a:r>
          </a:p>
          <a:p>
            <a:r>
              <a:rPr lang="en-US"/>
              <a:t>Our median age is higher than FL, higher than 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5057A-13FA-45DB-BD03-945CA9BE83B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405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03200" y="2130426"/>
            <a:ext cx="11785600" cy="1470025"/>
          </a:xfrm>
        </p:spPr>
        <p:txBody>
          <a:bodyPr/>
          <a:lstStyle>
            <a:lvl1pPr algn="ctr">
              <a:defRPr b="1" u="none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828800" y="3886200"/>
            <a:ext cx="8534400" cy="1600200"/>
          </a:xfrm>
        </p:spPr>
        <p:txBody>
          <a:bodyPr/>
          <a:lstStyle>
            <a:lvl1pPr marL="0" indent="0" algn="ctr">
              <a:buFontTx/>
              <a:buNone/>
              <a:defRPr sz="2200" baseline="0"/>
            </a:lvl1pPr>
          </a:lstStyle>
          <a:p>
            <a:r>
              <a:rPr lang="en-US"/>
              <a:t>Meeting Name, Date, Location, etc.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40433" y="5486400"/>
            <a:ext cx="853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rgbClr val="808080"/>
                </a:solidFill>
              </a:rPr>
              <a:t>Pinellas Suncoast Transit Authority (PSTA)</a:t>
            </a:r>
          </a:p>
          <a:p>
            <a:pPr algn="ctr">
              <a:defRPr/>
            </a:pPr>
            <a:r>
              <a:rPr lang="en-US" sz="1800">
                <a:solidFill>
                  <a:srgbClr val="808080"/>
                </a:solidFill>
              </a:rPr>
              <a:t>St. Petersburg, Florida</a:t>
            </a:r>
          </a:p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03200" y="6553200"/>
            <a:ext cx="3251200" cy="3048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latin typeface="+mj-lt"/>
              </a:defRPr>
            </a:lvl1pPr>
          </a:lstStyle>
          <a:p>
            <a:fld id="{EE6B6B43-5554-431D-8F5D-25F984988EBF}" type="datetimeFigureOut">
              <a:rPr lang="en-US" smtClean="0">
                <a:solidFill>
                  <a:srgbClr val="000000"/>
                </a:solidFill>
              </a:rPr>
              <a:pPr/>
              <a:t>4/17/2024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994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066800"/>
            <a:ext cx="117856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0" y="304800"/>
            <a:ext cx="11785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03200" y="6553200"/>
            <a:ext cx="3251200" cy="3048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176000" y="6553200"/>
            <a:ext cx="812800" cy="304800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BA8C3BCC-64EB-4353-BACF-0EA6E19D85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598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Icons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8C3BCC-64EB-4353-BACF-0EA6E19D85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03200" y="1066800"/>
            <a:ext cx="117856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961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176000" y="6553200"/>
            <a:ext cx="812800" cy="304800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BA8C3BCC-64EB-4353-BACF-0EA6E19D85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03200" y="6553200"/>
            <a:ext cx="3251200" cy="3048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5820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1066800"/>
            <a:ext cx="57912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066800"/>
            <a:ext cx="57912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0" y="304800"/>
            <a:ext cx="11785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" name="Slide Number Placeholder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176000" y="6553200"/>
            <a:ext cx="812800" cy="304800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BA8C3BCC-64EB-4353-BACF-0EA6E19D85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03200" y="6553200"/>
            <a:ext cx="3251200" cy="3048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53200"/>
            <a:ext cx="3860800" cy="3048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3170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3200" y="1066800"/>
            <a:ext cx="57933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3200" y="1752600"/>
            <a:ext cx="5793317" cy="4572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066800"/>
            <a:ext cx="57954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752600"/>
            <a:ext cx="5795433" cy="4572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0" y="304800"/>
            <a:ext cx="11785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176000" y="6553200"/>
            <a:ext cx="812800" cy="304800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BA8C3BCC-64EB-4353-BACF-0EA6E19D85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03200" y="6553200"/>
            <a:ext cx="3251200" cy="3048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53200"/>
            <a:ext cx="3860800" cy="3048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8459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1" y="273050"/>
            <a:ext cx="4417484" cy="565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5200" y="1447801"/>
            <a:ext cx="7213600" cy="48767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3201" y="838201"/>
            <a:ext cx="4417484" cy="54863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176000" y="6553200"/>
            <a:ext cx="812800" cy="304800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BA8C3BCC-64EB-4353-BACF-0EA6E19D85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03200" y="6553200"/>
            <a:ext cx="3251200" cy="3048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53200"/>
            <a:ext cx="3860800" cy="3048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1714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724400"/>
            <a:ext cx="7315200" cy="533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257800"/>
            <a:ext cx="7315200" cy="1066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176000" y="6553200"/>
            <a:ext cx="812800" cy="304800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BA8C3BCC-64EB-4353-BACF-0EA6E19D85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03200" y="6553200"/>
            <a:ext cx="3251200" cy="3048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53200"/>
            <a:ext cx="3860800" cy="3048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697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066800"/>
            <a:ext cx="1178560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0" y="304800"/>
            <a:ext cx="11785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03200" y="6553200"/>
            <a:ext cx="3251200" cy="3048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EE6B6B43-5554-431D-8F5D-25F984988EBF}" type="datetimeFigureOut">
              <a:rPr lang="en-US" smtClean="0">
                <a:solidFill>
                  <a:srgbClr val="FFFFFF"/>
                </a:solidFill>
              </a:rPr>
              <a:pPr/>
              <a:t>4/17/2024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Slide Number Placeholder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176000" y="6553200"/>
            <a:ext cx="812800" cy="304800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7A8ACE7D-98AA-4F8D-9B7B-763C43E2359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186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 Icons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ACE7D-98AA-4F8D-9B7B-763C43E2359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03200" y="1066800"/>
            <a:ext cx="1178560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8717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176000" y="6553200"/>
            <a:ext cx="812800" cy="304800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7A8ACE7D-98AA-4F8D-9B7B-763C43E235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03200" y="6553200"/>
            <a:ext cx="3251200" cy="3048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EE6B6B43-5554-431D-8F5D-25F984988EBF}" type="datetimeFigureOut">
              <a:rPr lang="en-US" smtClean="0">
                <a:solidFill>
                  <a:srgbClr val="000000"/>
                </a:solidFill>
              </a:rPr>
              <a:pPr/>
              <a:t>4/17/2024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009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1066800"/>
            <a:ext cx="57912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066800"/>
            <a:ext cx="57912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0" y="304800"/>
            <a:ext cx="11785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" name="Slide Number Placeholder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176000" y="6553200"/>
            <a:ext cx="812800" cy="304800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7A8ACE7D-98AA-4F8D-9B7B-763C43E2359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03200" y="6553200"/>
            <a:ext cx="3251200" cy="3048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EE6B6B43-5554-431D-8F5D-25F984988EBF}" type="datetimeFigureOut">
              <a:rPr lang="en-US" smtClean="0">
                <a:solidFill>
                  <a:srgbClr val="FFFFFF"/>
                </a:solidFill>
              </a:rPr>
              <a:pPr/>
              <a:t>4/17/2024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53200"/>
            <a:ext cx="3860800" cy="3048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405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3200" y="1066800"/>
            <a:ext cx="57933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3200" y="1752600"/>
            <a:ext cx="5793317" cy="4572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066800"/>
            <a:ext cx="57954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752600"/>
            <a:ext cx="5795433" cy="4572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0" y="304800"/>
            <a:ext cx="11785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176000" y="6553200"/>
            <a:ext cx="812800" cy="304800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7A8ACE7D-98AA-4F8D-9B7B-763C43E2359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03200" y="6553200"/>
            <a:ext cx="3251200" cy="3048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EE6B6B43-5554-431D-8F5D-25F984988EBF}" type="datetimeFigureOut">
              <a:rPr lang="en-US" smtClean="0">
                <a:solidFill>
                  <a:srgbClr val="FFFFFF"/>
                </a:solidFill>
              </a:rPr>
              <a:pPr/>
              <a:t>4/17/2024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53200"/>
            <a:ext cx="3860800" cy="3048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553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1" y="273050"/>
            <a:ext cx="4417484" cy="565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5200" y="1447801"/>
            <a:ext cx="7213600" cy="48767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3201" y="838201"/>
            <a:ext cx="4417484" cy="54863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Slide Number Placeholder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176000" y="6553200"/>
            <a:ext cx="812800" cy="304800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7A8ACE7D-98AA-4F8D-9B7B-763C43E2359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03200" y="6553200"/>
            <a:ext cx="3251200" cy="3048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EE6B6B43-5554-431D-8F5D-25F984988EBF}" type="datetimeFigureOut">
              <a:rPr lang="en-US" smtClean="0">
                <a:solidFill>
                  <a:srgbClr val="FFFFFF"/>
                </a:solidFill>
              </a:rPr>
              <a:pPr/>
              <a:t>4/17/2024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53200"/>
            <a:ext cx="3860800" cy="3048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86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724400"/>
            <a:ext cx="7315200" cy="533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257800"/>
            <a:ext cx="7315200" cy="1066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Slide Number Placeholder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176000" y="6553200"/>
            <a:ext cx="812800" cy="304800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7A8ACE7D-98AA-4F8D-9B7B-763C43E2359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03200" y="6553200"/>
            <a:ext cx="3251200" cy="3048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EE6B6B43-5554-431D-8F5D-25F984988EBF}" type="datetimeFigureOut">
              <a:rPr lang="en-US" smtClean="0">
                <a:solidFill>
                  <a:srgbClr val="FFFFFF"/>
                </a:solidFill>
              </a:rPr>
              <a:pPr/>
              <a:t>4/17/2024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53200"/>
            <a:ext cx="3860800" cy="3048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562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03200" y="2130426"/>
            <a:ext cx="11785600" cy="1470025"/>
          </a:xfrm>
        </p:spPr>
        <p:txBody>
          <a:bodyPr/>
          <a:lstStyle>
            <a:lvl1pPr algn="ctr">
              <a:defRPr b="1" u="none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828800" y="3886200"/>
            <a:ext cx="8534400" cy="1600200"/>
          </a:xfrm>
        </p:spPr>
        <p:txBody>
          <a:bodyPr/>
          <a:lstStyle>
            <a:lvl1pPr marL="0" indent="0" algn="ctr">
              <a:buFontTx/>
              <a:buNone/>
              <a:defRPr sz="2200" baseline="0"/>
            </a:lvl1pPr>
          </a:lstStyle>
          <a:p>
            <a:r>
              <a:rPr lang="en-US"/>
              <a:t>Meeting Name, Date, Location, etc.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1840433" y="5486400"/>
            <a:ext cx="853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bg2"/>
                </a:solidFill>
                <a:latin typeface="+mj-lt"/>
              </a:rPr>
              <a:t>Pinellas Suncoast Transit Authority (PSTA)</a:t>
            </a:r>
          </a:p>
          <a:p>
            <a:pPr algn="ctr">
              <a:defRPr/>
            </a:pPr>
            <a:r>
              <a:rPr lang="en-US" sz="1800">
                <a:solidFill>
                  <a:schemeClr val="bg2"/>
                </a:solidFill>
                <a:latin typeface="+mj-lt"/>
              </a:rPr>
              <a:t>St. Petersburg, Florida</a:t>
            </a:r>
          </a:p>
          <a:p>
            <a:endParaRPr lang="en-US" sz="180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03200" y="6553200"/>
            <a:ext cx="3251200" cy="3048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80799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0" y="304800"/>
            <a:ext cx="11785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" y="1066800"/>
            <a:ext cx="11785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176000" y="6553200"/>
            <a:ext cx="812800" cy="304800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7A8ACE7D-98AA-4F8D-9B7B-763C43E2359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615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u="sng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0" y="304800"/>
            <a:ext cx="11785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" y="1066800"/>
            <a:ext cx="11785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176000" y="6553200"/>
            <a:ext cx="812800" cy="304800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BA8C3BCC-64EB-4353-BACF-0EA6E19D85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849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u="sng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13741-548B-4661-8E3E-3C3036E298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786" y="2255521"/>
            <a:ext cx="11785600" cy="1754292"/>
          </a:xfrm>
        </p:spPr>
        <p:txBody>
          <a:bodyPr/>
          <a:lstStyle/>
          <a:p>
            <a:br>
              <a:rPr lang="en-US" sz="2400"/>
            </a:br>
            <a:r>
              <a:rPr lang="en-US" sz="2800"/>
              <a:t>Pinellas, Pasco, Hillsborough Regional ISD 2023-24 Grant Update</a:t>
            </a:r>
            <a:br>
              <a:rPr lang="en-US" sz="2800"/>
            </a:br>
            <a:endParaRPr lang="en-US" sz="28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0054CE-BD49-49B2-88B8-0F262B6649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43838" y="3127058"/>
            <a:ext cx="6446939" cy="2032233"/>
          </a:xfrm>
        </p:spPr>
        <p:txBody>
          <a:bodyPr/>
          <a:lstStyle/>
          <a:p>
            <a:endParaRPr lang="en-US" sz="2100" dirty="0"/>
          </a:p>
          <a:p>
            <a:endParaRPr lang="en-US" sz="2800" dirty="0"/>
          </a:p>
          <a:p>
            <a:r>
              <a:rPr lang="en-US" sz="2400" dirty="0"/>
              <a:t>April 24, 2024</a:t>
            </a:r>
          </a:p>
          <a:p>
            <a:r>
              <a:rPr lang="en-US" sz="2100" dirty="0"/>
              <a:t>Ross Silvers, Mobility Services</a:t>
            </a:r>
          </a:p>
        </p:txBody>
      </p:sp>
    </p:spTree>
    <p:extLst>
      <p:ext uri="{BB962C8B-B14F-4D97-AF65-F5344CB8AC3E}">
        <p14:creationId xmlns:p14="http://schemas.microsoft.com/office/powerpoint/2010/main" val="79507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PSTA and Pinellas County, FL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8C3BCC-64EB-4353-BACF-0EA6E19D85A9}" type="slidenum">
              <a:rPr lang="en-US">
                <a:solidFill>
                  <a:srgbClr val="FFFFFF"/>
                </a:solidFill>
                <a:latin typeface="Calibri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5" name="Google Shape;88;p12">
            <a:extLst>
              <a:ext uri="{FF2B5EF4-FFF2-40B4-BE49-F238E27FC236}">
                <a16:creationId xmlns:a16="http://schemas.microsoft.com/office/drawing/2014/main" id="{E7E99BF4-41D9-432B-8646-602D5F81FA64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 r="13605" b="-3816"/>
          <a:stretch/>
        </p:blipFill>
        <p:spPr>
          <a:xfrm>
            <a:off x="5486400" y="1524000"/>
            <a:ext cx="4838700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89;p12">
            <a:extLst>
              <a:ext uri="{FF2B5EF4-FFF2-40B4-BE49-F238E27FC236}">
                <a16:creationId xmlns:a16="http://schemas.microsoft.com/office/drawing/2014/main" id="{F80CD288-818A-43D3-9F0C-D12C5EFE5D9A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62776" y="4038601"/>
            <a:ext cx="4662324" cy="241501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12CF78D0-233C-46EF-A931-DAD0E7CA3785}"/>
              </a:ext>
            </a:extLst>
          </p:cNvPr>
          <p:cNvSpPr txBox="1">
            <a:spLocks/>
          </p:cNvSpPr>
          <p:nvPr/>
        </p:nvSpPr>
        <p:spPr bwMode="auto">
          <a:xfrm>
            <a:off x="619760" y="1114213"/>
            <a:ext cx="486664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800" kern="0">
                <a:solidFill>
                  <a:srgbClr val="000000"/>
                </a:solidFill>
                <a:latin typeface="Palatino Linotype" panose="02040502050505030304" pitchFamily="18" charset="0"/>
              </a:rPr>
              <a:t>Population near 1,000,000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800" kern="0">
                <a:solidFill>
                  <a:srgbClr val="000000"/>
                </a:solidFill>
                <a:latin typeface="Palatino Linotype" panose="02040502050505030304" pitchFamily="18" charset="0"/>
              </a:rPr>
              <a:t>Median age of 46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800" kern="0">
                <a:solidFill>
                  <a:srgbClr val="000000"/>
                </a:solidFill>
                <a:latin typeface="Palatino Linotype" panose="02040502050505030304" pitchFamily="18" charset="0"/>
              </a:rPr>
              <a:t>42 bus routes, 11.66 million Trips FY19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800" kern="0">
                <a:solidFill>
                  <a:srgbClr val="000000"/>
                </a:solidFill>
                <a:latin typeface="Palatino Linotype" panose="02040502050505030304" pitchFamily="18" charset="0"/>
              </a:rPr>
              <a:t>Top 10 Lowest funded transit agencies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800" kern="0">
                <a:solidFill>
                  <a:srgbClr val="000000"/>
                </a:solidFill>
                <a:latin typeface="Palatino Linotype" panose="02040502050505030304" pitchFamily="18" charset="0"/>
              </a:rPr>
              <a:t>Top 10 Most Dangerous for Pedestrians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800" kern="0">
                <a:solidFill>
                  <a:srgbClr val="000000"/>
                </a:solidFill>
                <a:latin typeface="Palatino Linotype" panose="02040502050505030304" pitchFamily="18" charset="0"/>
              </a:rPr>
              <a:t>Service economy = low pay, high turnover, shift ends when work is done, 24/7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800" kern="0">
                <a:solidFill>
                  <a:srgbClr val="000000"/>
                </a:solidFill>
                <a:latin typeface="Palatino Linotype" panose="02040502050505030304" pitchFamily="18" charset="0"/>
              </a:rPr>
              <a:t>Sunset Hours on most buses, advance reservation TD paratransit inflexible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800" kern="0">
                <a:solidFill>
                  <a:srgbClr val="000000"/>
                </a:solidFill>
                <a:latin typeface="Palatino Linotype" panose="02040502050505030304" pitchFamily="18" charset="0"/>
              </a:rPr>
              <a:t>¼ of all bus riders are using TD fare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800" kern="0">
                <a:solidFill>
                  <a:srgbClr val="000000"/>
                </a:solidFill>
                <a:latin typeface="Palatino Linotype" panose="02040502050505030304" pitchFamily="18" charset="0"/>
              </a:rPr>
              <a:t>If 2</a:t>
            </a:r>
            <a:r>
              <a:rPr lang="en-US" sz="1800" kern="0" baseline="30000">
                <a:solidFill>
                  <a:srgbClr val="000000"/>
                </a:solidFill>
                <a:latin typeface="Palatino Linotype" panose="02040502050505030304" pitchFamily="18" charset="0"/>
              </a:rPr>
              <a:t>nd</a:t>
            </a:r>
            <a:r>
              <a:rPr lang="en-US" sz="1800" kern="0">
                <a:solidFill>
                  <a:srgbClr val="000000"/>
                </a:solidFill>
                <a:latin typeface="Palatino Linotype" panose="02040502050505030304" pitchFamily="18" charset="0"/>
              </a:rPr>
              <a:t> or 3</a:t>
            </a:r>
            <a:r>
              <a:rPr lang="en-US" sz="1800" kern="0" baseline="30000">
                <a:solidFill>
                  <a:srgbClr val="000000"/>
                </a:solidFill>
                <a:latin typeface="Palatino Linotype" panose="02040502050505030304" pitchFamily="18" charset="0"/>
              </a:rPr>
              <a:t>rd</a:t>
            </a:r>
            <a:r>
              <a:rPr lang="en-US" sz="1800" kern="0">
                <a:solidFill>
                  <a:srgbClr val="000000"/>
                </a:solidFill>
                <a:latin typeface="Palatino Linotype" panose="02040502050505030304" pitchFamily="18" charset="0"/>
              </a:rPr>
              <a:t> shift, bus one way only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1800" kern="0">
                <a:solidFill>
                  <a:srgbClr val="000000"/>
                </a:solidFill>
                <a:latin typeface="Palatino Linotype" panose="02040502050505030304" pitchFamily="18" charset="0"/>
              </a:rPr>
              <a:t>Wheelchair &amp; Taxi companies priority is on servicing contracts v. on-demand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1800" kern="0">
              <a:solidFill>
                <a:srgbClr val="000000"/>
              </a:solidFill>
              <a:latin typeface="Palatino Linotype" panose="02040502050505030304" pitchFamily="18" charset="0"/>
            </a:endParaRPr>
          </a:p>
          <a:p>
            <a:endParaRPr lang="en-US" kern="0">
              <a:solidFill>
                <a:srgbClr val="000000"/>
              </a:solidFill>
              <a:latin typeface="Calibri"/>
            </a:endParaRPr>
          </a:p>
          <a:p>
            <a:endParaRPr lang="en-US" kern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872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CF96456-4E1F-44E4-996D-3480853A4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1066800"/>
            <a:ext cx="8932412" cy="5257800"/>
          </a:xfrm>
        </p:spPr>
        <p:txBody>
          <a:bodyPr numCol="2"/>
          <a:lstStyle/>
          <a:p>
            <a:pPr marL="0" indent="0">
              <a:buNone/>
            </a:pPr>
            <a:r>
              <a:rPr lang="en-US" sz="2000"/>
              <a:t>Pre-Existing Services</a:t>
            </a:r>
          </a:p>
          <a:p>
            <a:r>
              <a:rPr lang="en-US" sz="2000"/>
              <a:t>PSTA’s Two Express Buses to Downtown Tampa, but most service jobs are long bus ride from there </a:t>
            </a:r>
          </a:p>
          <a:p>
            <a:r>
              <a:rPr lang="en-US" sz="2000"/>
              <a:t>Pasco buses serve PSTA’s Tarpon Springs transfer center, but these Pasco routes are not where most Pasco residents live.</a:t>
            </a:r>
          </a:p>
          <a:p>
            <a:r>
              <a:rPr lang="en-US" sz="2000"/>
              <a:t>Paratransit cross-county vehicle transfers are hard to coordinate due to heavy traffic, weather</a:t>
            </a:r>
          </a:p>
          <a:p>
            <a:pPr marL="0" indent="0">
              <a:buNone/>
            </a:pPr>
            <a:r>
              <a:rPr lang="en-US" sz="2000"/>
              <a:t>Prior Pilots Demonstrated Demand</a:t>
            </a:r>
          </a:p>
          <a:p>
            <a:r>
              <a:rPr lang="en-US" sz="2000"/>
              <a:t>CTD’s prior TD Tampa Bay pilot had high demand in these 3 counties, with great interest in resumption</a:t>
            </a:r>
          </a:p>
          <a:p>
            <a:pPr marL="0" indent="0">
              <a:buNone/>
            </a:pPr>
            <a:r>
              <a:rPr lang="en-US" sz="2000"/>
              <a:t>Current CTD TD Tampa Bay grant</a:t>
            </a:r>
          </a:p>
          <a:p>
            <a:r>
              <a:rPr lang="en-US" sz="2000"/>
              <a:t>Cross-County On-Demand Rides Monday – Saturday</a:t>
            </a:r>
          </a:p>
          <a:p>
            <a:r>
              <a:rPr lang="en-US" sz="2000"/>
              <a:t>In-County Urgent Rides Evenings &amp; Saturdays (Pasco &amp; Hillsborough)</a:t>
            </a:r>
          </a:p>
          <a:p>
            <a:r>
              <a:rPr lang="en-US" sz="2000"/>
              <a:t>Late Shift (Pinellas)</a:t>
            </a: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11D13BB-CE1E-4F39-BEC1-9FD75A0DB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Regional Needs: One Metro Area </a:t>
            </a:r>
          </a:p>
        </p:txBody>
      </p:sp>
    </p:spTree>
    <p:extLst>
      <p:ext uri="{BB962C8B-B14F-4D97-AF65-F5344CB8AC3E}">
        <p14:creationId xmlns:p14="http://schemas.microsoft.com/office/powerpoint/2010/main" val="2044746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CF96456-4E1F-44E4-996D-3480853A4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1066800"/>
            <a:ext cx="5892800" cy="5257800"/>
          </a:xfrm>
        </p:spPr>
        <p:txBody>
          <a:bodyPr/>
          <a:lstStyle/>
          <a:p>
            <a:pPr marL="0" indent="0">
              <a:buNone/>
            </a:pPr>
            <a:r>
              <a:rPr lang="en-US" sz="2000"/>
              <a:t>Providers</a:t>
            </a:r>
          </a:p>
          <a:p>
            <a:r>
              <a:rPr lang="en-US" sz="2000"/>
              <a:t>Lyft, Uber, United Taxi, Wheelchair Transport </a:t>
            </a:r>
          </a:p>
          <a:p>
            <a:r>
              <a:rPr lang="en-US" sz="2000"/>
              <a:t>GoGo (Grandparent) added</a:t>
            </a:r>
          </a:p>
          <a:p>
            <a:r>
              <a:rPr lang="en-US" sz="2000"/>
              <a:t>Trip requests taken live by phone or in app</a:t>
            </a:r>
          </a:p>
          <a:p>
            <a:pPr marL="0" indent="0">
              <a:buNone/>
            </a:pPr>
            <a:r>
              <a:rPr lang="en-US" sz="2000"/>
              <a:t>Fares/Costs</a:t>
            </a:r>
          </a:p>
          <a:p>
            <a:r>
              <a:rPr lang="en-US" sz="2000"/>
              <a:t>Cross-County $6, Urgent $3, Early/Late $9/month</a:t>
            </a:r>
          </a:p>
          <a:p>
            <a:pPr marL="0" indent="0">
              <a:buNone/>
            </a:pPr>
            <a:r>
              <a:rPr lang="en-US" sz="2000"/>
              <a:t>Response Time</a:t>
            </a:r>
          </a:p>
          <a:p>
            <a:r>
              <a:rPr lang="en-US" sz="2000"/>
              <a:t>Ambulatory response time = Under 20 mins</a:t>
            </a:r>
          </a:p>
          <a:p>
            <a:r>
              <a:rPr lang="en-US" sz="2000"/>
              <a:t>Wheelchair response time = 37 min on average</a:t>
            </a:r>
          </a:p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11D13BB-CE1E-4F39-BEC1-9FD75A0DB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TD Tampa Bay Service </a:t>
            </a:r>
          </a:p>
        </p:txBody>
      </p:sp>
      <p:pic>
        <p:nvPicPr>
          <p:cNvPr id="6" name="Google Shape;136;p16">
            <a:extLst>
              <a:ext uri="{FF2B5EF4-FFF2-40B4-BE49-F238E27FC236}">
                <a16:creationId xmlns:a16="http://schemas.microsoft.com/office/drawing/2014/main" id="{2606A347-6B79-46CE-B505-B0F277532F1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231778" y="1525863"/>
            <a:ext cx="2433430" cy="1772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37;p16">
            <a:extLst>
              <a:ext uri="{FF2B5EF4-FFF2-40B4-BE49-F238E27FC236}">
                <a16:creationId xmlns:a16="http://schemas.microsoft.com/office/drawing/2014/main" id="{A14602D2-BFE4-471F-95C5-C8009EDFDB3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39754" y="3757244"/>
            <a:ext cx="2982070" cy="20974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359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Progress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8C3BCC-64EB-4353-BACF-0EA6E19D85A9}" type="slidenum">
              <a:rPr lang="en-US">
                <a:solidFill>
                  <a:srgbClr val="FFFFFF"/>
                </a:solidFill>
                <a:latin typeface="Calibri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12CF78D0-233C-46EF-A931-DAD0E7CA3785}"/>
              </a:ext>
            </a:extLst>
          </p:cNvPr>
          <p:cNvSpPr txBox="1">
            <a:spLocks/>
          </p:cNvSpPr>
          <p:nvPr/>
        </p:nvSpPr>
        <p:spPr bwMode="auto">
          <a:xfrm>
            <a:off x="619760" y="1114213"/>
            <a:ext cx="486664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kern="0" dirty="0">
                <a:solidFill>
                  <a:srgbClr val="000000"/>
                </a:solidFill>
              </a:rPr>
              <a:t>Most Recent Data (YTD as of 12/31/23)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kern="0" dirty="0">
                <a:solidFill>
                  <a:srgbClr val="000000"/>
                </a:solidFill>
              </a:rPr>
              <a:t>Over 1,800 TD riders (Goal = 2,100) took nearly 10,000 rides (Goal = 25,000 rides)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kern="0" dirty="0">
                <a:solidFill>
                  <a:srgbClr val="000000"/>
                </a:solidFill>
              </a:rPr>
              <a:t>9,153 Cross-County Rides were provided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kern="0" dirty="0">
                <a:solidFill>
                  <a:srgbClr val="000000"/>
                </a:solidFill>
              </a:rPr>
              <a:t>Just under 900 Early/Late &amp; Urgent Rides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kern="0" dirty="0">
                <a:solidFill>
                  <a:srgbClr val="000000"/>
                </a:solidFill>
              </a:rPr>
              <a:t>98% of rides had Response Time of less than 20 minutes (Goal = 90%)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kern="0" dirty="0">
                <a:solidFill>
                  <a:srgbClr val="000000"/>
                </a:solidFill>
              </a:rPr>
              <a:t>Customer Survey Results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kern="0" dirty="0">
                <a:solidFill>
                  <a:srgbClr val="000000"/>
                </a:solidFill>
              </a:rPr>
              <a:t>93% reported positive satisfaction rating (Goal = 90%)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kern="0" dirty="0">
                <a:solidFill>
                  <a:srgbClr val="000000"/>
                </a:solidFill>
              </a:rPr>
              <a:t>95% reported positive satisfaction for safety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kern="0" dirty="0">
                <a:solidFill>
                  <a:srgbClr val="000000"/>
                </a:solidFill>
              </a:rPr>
              <a:t>93% reported positive satisfaction for vehicle accessibility and cleanliness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1800" kern="0" dirty="0">
              <a:solidFill>
                <a:srgbClr val="000000"/>
              </a:solidFill>
              <a:latin typeface="Palatino Linotype" panose="0204050205050503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1800" kern="0" dirty="0">
              <a:solidFill>
                <a:srgbClr val="000000"/>
              </a:solidFill>
              <a:latin typeface="Palatino Linotype" panose="02040502050505030304" pitchFamily="18" charset="0"/>
            </a:endParaRPr>
          </a:p>
          <a:p>
            <a:endParaRPr lang="en-US" kern="0" dirty="0">
              <a:solidFill>
                <a:srgbClr val="000000"/>
              </a:solidFill>
              <a:latin typeface="Calibri"/>
            </a:endParaRPr>
          </a:p>
          <a:p>
            <a:endParaRPr lang="en-US" kern="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4C3EAF5-F399-4182-E4E9-EA7C370C10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1286" y="963736"/>
            <a:ext cx="4681660" cy="2908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D5ADAA-330E-F7A9-ADCE-92EF0251EE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8131" y="3865194"/>
            <a:ext cx="4759814" cy="2585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671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6F5B409-F1E0-47DB-B0DC-3AC2BFC16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Lessons Learned &amp; Challenges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380335-85A6-4206-9C68-2ECBDFC29F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582" y="1473945"/>
            <a:ext cx="4602768" cy="3464362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447BBC-8237-4494-BAB5-5D66166695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199" y="1066800"/>
            <a:ext cx="6130489" cy="5257800"/>
          </a:xfrm>
        </p:spPr>
        <p:txBody>
          <a:bodyPr/>
          <a:lstStyle/>
          <a:p>
            <a:r>
              <a:rPr lang="en-US" sz="2000"/>
              <a:t>Everyone Wants TD Tampa Bay cross-county rides, but not all actually use it.</a:t>
            </a:r>
          </a:p>
          <a:p>
            <a:r>
              <a:rPr lang="en-US" sz="2000"/>
              <a:t>Wait List since Fall when exceeded grant allocation</a:t>
            </a:r>
          </a:p>
          <a:p>
            <a:r>
              <a:rPr lang="en-US" sz="2000"/>
              <a:t>Three Services under TD Tampa Bay is confusing for TD clients, staff, and providers; it is a challenge for, coordination, communication, and documentation</a:t>
            </a:r>
          </a:p>
          <a:p>
            <a:r>
              <a:rPr lang="en-US" sz="2000"/>
              <a:t>Cross-County and Early/Late have been most in-demand</a:t>
            </a:r>
          </a:p>
          <a:p>
            <a:r>
              <a:rPr lang="en-US" sz="2000"/>
              <a:t>Next year’s ISD application will be one TD Tampa Bay service, expanding to Sundays &amp; overnight for top priority trips. </a:t>
            </a:r>
          </a:p>
        </p:txBody>
      </p:sp>
    </p:spTree>
    <p:extLst>
      <p:ext uri="{BB962C8B-B14F-4D97-AF65-F5344CB8AC3E}">
        <p14:creationId xmlns:p14="http://schemas.microsoft.com/office/powerpoint/2010/main" val="4193552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441E85B-BD66-402B-B81C-CBCE6A8F1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469392"/>
            <a:ext cx="11785600" cy="762000"/>
          </a:xfrm>
        </p:spPr>
        <p:txBody>
          <a:bodyPr/>
          <a:lstStyle/>
          <a:p>
            <a:r>
              <a:rPr lang="en-US"/>
              <a:t>Contact Information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1F81496-147D-4921-BC2D-360391757C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659" y="3970260"/>
            <a:ext cx="5432552" cy="23088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26089C-CB00-4340-B985-682733608D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4516" y="1310424"/>
            <a:ext cx="3724979" cy="49686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479DA00-3DA6-42AF-BDFC-5242DA30A38A}"/>
              </a:ext>
            </a:extLst>
          </p:cNvPr>
          <p:cNvSpPr txBox="1"/>
          <p:nvPr/>
        </p:nvSpPr>
        <p:spPr>
          <a:xfrm>
            <a:off x="310735" y="1231392"/>
            <a:ext cx="609447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/>
              <a:t>Ross Silvers </a:t>
            </a:r>
          </a:p>
          <a:p>
            <a:r>
              <a:rPr lang="en-US" sz="2400"/>
              <a:t>ADA &amp; Community Relations Officer</a:t>
            </a:r>
          </a:p>
          <a:p>
            <a:r>
              <a:rPr lang="en-US" sz="2400"/>
              <a:t>Phone – 727-540-1844</a:t>
            </a:r>
          </a:p>
          <a:p>
            <a:r>
              <a:rPr lang="en-US" sz="2400"/>
              <a:t>Email – rsilvers@psta.net</a:t>
            </a:r>
          </a:p>
          <a:p>
            <a:r>
              <a:rPr lang="en-US" sz="2400"/>
              <a:t>Pinellas Suncoast Transit Authority</a:t>
            </a:r>
          </a:p>
          <a:p>
            <a:r>
              <a:rPr lang="en-US" sz="2400"/>
              <a:t>Saint Petersburg, FL</a:t>
            </a:r>
          </a:p>
        </p:txBody>
      </p:sp>
    </p:spTree>
    <p:extLst>
      <p:ext uri="{BB962C8B-B14F-4D97-AF65-F5344CB8AC3E}">
        <p14:creationId xmlns:p14="http://schemas.microsoft.com/office/powerpoint/2010/main" val="782342875"/>
      </p:ext>
    </p:extLst>
  </p:cSld>
  <p:clrMapOvr>
    <a:masterClrMapping/>
  </p:clrMapOvr>
</p:sld>
</file>

<file path=ppt/theme/theme1.xml><?xml version="1.0" encoding="utf-8"?>
<a:theme xmlns:a="http://schemas.openxmlformats.org/drawingml/2006/main" name="PSTA Theme">
  <a:themeElements>
    <a:clrScheme name="Custom 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66CC"/>
      </a:accent2>
      <a:accent3>
        <a:srgbClr val="009999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STA Theme" id="{347F81E2-02CB-4BB2-A16D-72CDA8F204F9}" vid="{934B22AA-C771-4F00-9BEF-21657212B459}"/>
    </a:ext>
  </a:extLst>
</a:theme>
</file>

<file path=ppt/theme/theme2.xml><?xml version="1.0" encoding="utf-8"?>
<a:theme xmlns:a="http://schemas.openxmlformats.org/drawingml/2006/main" name="1_Default Design">
  <a:themeElements>
    <a:clrScheme name="Custom 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66CC"/>
      </a:accent2>
      <a:accent3>
        <a:srgbClr val="009999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563</Words>
  <Application>Microsoft Office PowerPoint</Application>
  <PresentationFormat>Widescreen</PresentationFormat>
  <Paragraphs>76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Palatino Linotype</vt:lpstr>
      <vt:lpstr>PSTA Theme</vt:lpstr>
      <vt:lpstr>1_Default Design</vt:lpstr>
      <vt:lpstr> Pinellas, Pasco, Hillsborough Regional ISD 2023-24 Grant Update </vt:lpstr>
      <vt:lpstr>PSTA and Pinellas County, FL</vt:lpstr>
      <vt:lpstr>Regional Needs: One Metro Area </vt:lpstr>
      <vt:lpstr>TD Tampa Bay Service </vt:lpstr>
      <vt:lpstr>Progress Report</vt:lpstr>
      <vt:lpstr>Lessons Learned &amp; Challenges 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T3 Webinar Findings and Lessons Learned from the MOD Sandbox Demonstrations: Accessibility Focus</dc:title>
  <dc:creator>Bonnie Epstein</dc:creator>
  <cp:lastModifiedBy>Powers, Sheryl</cp:lastModifiedBy>
  <cp:revision>2</cp:revision>
  <dcterms:created xsi:type="dcterms:W3CDTF">2021-06-23T02:06:45Z</dcterms:created>
  <dcterms:modified xsi:type="dcterms:W3CDTF">2024-04-17T12:47:24Z</dcterms:modified>
</cp:coreProperties>
</file>