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15"/>
  </p:notesMasterIdLst>
  <p:handoutMasterIdLst>
    <p:handoutMasterId r:id="rId16"/>
  </p:handoutMasterIdLst>
  <p:sldIdLst>
    <p:sldId id="257" r:id="rId5"/>
    <p:sldId id="389" r:id="rId6"/>
    <p:sldId id="384" r:id="rId7"/>
    <p:sldId id="398" r:id="rId8"/>
    <p:sldId id="400" r:id="rId9"/>
    <p:sldId id="278" r:id="rId10"/>
    <p:sldId id="396" r:id="rId11"/>
    <p:sldId id="397" r:id="rId12"/>
    <p:sldId id="279" r:id="rId13"/>
    <p:sldId id="3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EDFD"/>
    <a:srgbClr val="FF3399"/>
    <a:srgbClr val="FF0066"/>
    <a:srgbClr val="F3700D"/>
    <a:srgbClr val="2EEAB0"/>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25" autoAdjust="0"/>
  </p:normalViewPr>
  <p:slideViewPr>
    <p:cSldViewPr snapToGrid="0">
      <p:cViewPr varScale="1">
        <p:scale>
          <a:sx n="90" d="100"/>
          <a:sy n="90" d="100"/>
        </p:scale>
        <p:origin x="126" y="78"/>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een Dunleavy" userId="38915933-835f-48e3-bce7-de4b3d00ca7d" providerId="ADAL" clId="{CE4862FF-C9D6-40EB-931B-1DD4CDB758B9}"/>
    <pc:docChg chg="modSld">
      <pc:chgData name="Maureen Dunleavy" userId="38915933-835f-48e3-bce7-de4b3d00ca7d" providerId="ADAL" clId="{CE4862FF-C9D6-40EB-931B-1DD4CDB758B9}" dt="2024-04-02T17:10:15.852" v="23" actId="27107"/>
      <pc:docMkLst>
        <pc:docMk/>
      </pc:docMkLst>
      <pc:sldChg chg="modSp mod">
        <pc:chgData name="Maureen Dunleavy" userId="38915933-835f-48e3-bce7-de4b3d00ca7d" providerId="ADAL" clId="{CE4862FF-C9D6-40EB-931B-1DD4CDB758B9}" dt="2024-04-02T17:10:15.852" v="23" actId="27107"/>
        <pc:sldMkLst>
          <pc:docMk/>
          <pc:sldMk cId="3247798845" sldId="391"/>
        </pc:sldMkLst>
        <pc:spChg chg="mod">
          <ac:chgData name="Maureen Dunleavy" userId="38915933-835f-48e3-bce7-de4b3d00ca7d" providerId="ADAL" clId="{CE4862FF-C9D6-40EB-931B-1DD4CDB758B9}" dt="2024-04-02T17:10:15.852" v="23" actId="27107"/>
          <ac:spMkLst>
            <pc:docMk/>
            <pc:sldMk cId="3247798845" sldId="391"/>
            <ac:spMk id="23" creationId="{8E5E4638-9BCB-4C2E-914F-CC868E2020D5}"/>
          </ac:spMkLst>
        </pc:spChg>
      </pc:sldChg>
      <pc:sldChg chg="modSp mod">
        <pc:chgData name="Maureen Dunleavy" userId="38915933-835f-48e3-bce7-de4b3d00ca7d" providerId="ADAL" clId="{CE4862FF-C9D6-40EB-931B-1DD4CDB758B9}" dt="2024-04-02T17:09:52.370" v="22" actId="20577"/>
        <pc:sldMkLst>
          <pc:docMk/>
          <pc:sldMk cId="3228882936" sldId="397"/>
        </pc:sldMkLst>
        <pc:spChg chg="mod">
          <ac:chgData name="Maureen Dunleavy" userId="38915933-835f-48e3-bce7-de4b3d00ca7d" providerId="ADAL" clId="{CE4862FF-C9D6-40EB-931B-1DD4CDB758B9}" dt="2024-04-02T17:09:52.370" v="22" actId="20577"/>
          <ac:spMkLst>
            <pc:docMk/>
            <pc:sldMk cId="3228882936" sldId="397"/>
            <ac:spMk id="2" creationId="{C5C5E9B8-D760-60E5-C020-E88466D5DA6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4/2/2024</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3</a:t>
            </a:fld>
            <a:endParaRPr lang="en-US"/>
          </a:p>
        </p:txBody>
      </p:sp>
    </p:spTree>
    <p:extLst>
      <p:ext uri="{BB962C8B-B14F-4D97-AF65-F5344CB8AC3E}">
        <p14:creationId xmlns:p14="http://schemas.microsoft.com/office/powerpoint/2010/main" val="2100331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pixabay.com/en/cheap-specials-seniors-special-43900/" TargetMode="External"/><Relationship Id="rId3" Type="http://schemas.openxmlformats.org/officeDocument/2006/relationships/image" Target="../media/image13.jp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hyperlink" Target="https://www.pxfuel.com/en/free-photo-qtdkw" TargetMode="External"/><Relationship Id="rId5" Type="http://schemas.openxmlformats.org/officeDocument/2006/relationships/image" Target="../media/image14.jpg"/><Relationship Id="rId10" Type="http://schemas.openxmlformats.org/officeDocument/2006/relationships/hyperlink" Target="https://www.flickr.com/photos/141574894@N07/27513018336" TargetMode="External"/><Relationship Id="rId4" Type="http://schemas.openxmlformats.org/officeDocument/2006/relationships/hyperlink" Target="https://www.flickr.com/photos/lwr/303392715" TargetMode="External"/><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128331" y="2328057"/>
            <a:ext cx="3998068" cy="1716833"/>
          </a:xfrm>
        </p:spPr>
        <p:txBody>
          <a:bodyPr anchor="b" anchorCtr="0">
            <a:normAutofit/>
          </a:bodyPr>
          <a:lstStyle/>
          <a:p>
            <a:pPr algn="ctr"/>
            <a:r>
              <a:rPr lang="en-US" sz="4000" dirty="0"/>
              <a:t>Middle Keys Transportation</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6195527"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6988372" y="4282750"/>
            <a:ext cx="3998067" cy="1931437"/>
          </a:xfrm>
        </p:spPr>
        <p:txBody>
          <a:bodyPr>
            <a:normAutofit lnSpcReduction="10000"/>
          </a:bodyPr>
          <a:lstStyle/>
          <a:p>
            <a:pPr algn="ctr"/>
            <a:r>
              <a:rPr lang="en-US" dirty="0"/>
              <a:t>Maureen Dunleavy, </a:t>
            </a:r>
            <a:r>
              <a:rPr lang="en-US" sz="1500" b="1" dirty="0">
                <a:effectLst/>
                <a:latin typeface="Arial" panose="020B0604020202020204" pitchFamily="34" charset="0"/>
                <a:ea typeface="Calibri" panose="020F0502020204030204" pitchFamily="34" charset="0"/>
              </a:rPr>
              <a:t>LMHC</a:t>
            </a:r>
            <a:r>
              <a:rPr lang="en-US" sz="1500" dirty="0">
                <a:effectLst/>
                <a:latin typeface="Arial" panose="020B0604020202020204" pitchFamily="34" charset="0"/>
                <a:ea typeface="Calibri" panose="020F0502020204030204" pitchFamily="34" charset="0"/>
              </a:rPr>
              <a:t>, </a:t>
            </a:r>
          </a:p>
          <a:p>
            <a:pPr algn="ctr"/>
            <a:r>
              <a:rPr lang="en-US" sz="1500" i="1" dirty="0">
                <a:effectLst/>
                <a:latin typeface="Arial" panose="020B0604020202020204" pitchFamily="34" charset="0"/>
                <a:ea typeface="Calibri" panose="020F0502020204030204" pitchFamily="34" charset="0"/>
              </a:rPr>
              <a:t>Regional Senior Vice President </a:t>
            </a:r>
          </a:p>
          <a:p>
            <a:pPr algn="ctr"/>
            <a:r>
              <a:rPr lang="en-US" sz="1500" i="1" dirty="0">
                <a:solidFill>
                  <a:srgbClr val="FFC000">
                    <a:alpha val="60000"/>
                  </a:srgbClr>
                </a:solidFill>
                <a:effectLst/>
                <a:latin typeface="Arial" panose="020B0604020202020204" pitchFamily="34" charset="0"/>
                <a:ea typeface="Calibri" panose="020F0502020204030204" pitchFamily="34" charset="0"/>
              </a:rPr>
              <a:t>“Connecting the Keys”</a:t>
            </a:r>
          </a:p>
          <a:p>
            <a:br>
              <a:rPr lang="en-US" sz="1500" dirty="0">
                <a:effectLst/>
                <a:latin typeface="Arial" panose="020B0604020202020204" pitchFamily="34" charset="0"/>
                <a:ea typeface="Calibri" panose="020F0502020204030204" pitchFamily="34" charset="0"/>
              </a:rPr>
            </a:br>
            <a:endParaRPr lang="en-US" sz="1500" dirty="0"/>
          </a:p>
        </p:txBody>
      </p:sp>
      <p:pic>
        <p:nvPicPr>
          <p:cNvPr id="5" name="Picture 4" descr="Logo&#10;&#10;Description automatically generated">
            <a:extLst>
              <a:ext uri="{FF2B5EF4-FFF2-40B4-BE49-F238E27FC236}">
                <a16:creationId xmlns:a16="http://schemas.microsoft.com/office/drawing/2014/main" id="{65B54EFF-FEA0-C212-F549-1D78D7F76992}"/>
              </a:ext>
            </a:extLst>
          </p:cNvPr>
          <p:cNvPicPr>
            <a:picLocks noChangeAspect="1"/>
          </p:cNvPicPr>
          <p:nvPr/>
        </p:nvPicPr>
        <p:blipFill>
          <a:blip r:embed="rId4"/>
          <a:stretch>
            <a:fillRect/>
          </a:stretch>
        </p:blipFill>
        <p:spPr>
          <a:xfrm>
            <a:off x="9565903" y="239953"/>
            <a:ext cx="1911441" cy="2088104"/>
          </a:xfrm>
          <a:prstGeom prst="rect">
            <a:avLst/>
          </a:prstGeom>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p:txBody>
          <a:bodyPr/>
          <a:lstStyle/>
          <a:p>
            <a:r>
              <a:rPr lang="en-US"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116959" y="3429001"/>
            <a:ext cx="6439290" cy="2663826"/>
          </a:xfrm>
        </p:spPr>
        <p:txBody>
          <a:bodyPr wrap="none"/>
          <a:lstStyle/>
          <a:p>
            <a:endParaRPr lang="en-US" sz="1800" b="1" dirty="0">
              <a:solidFill>
                <a:srgbClr val="FFFF00">
                  <a:alpha val="60000"/>
                </a:srgbClr>
              </a:solidFill>
            </a:endParaRPr>
          </a:p>
          <a:p>
            <a:pPr>
              <a:spcBef>
                <a:spcPts val="0"/>
              </a:spcBef>
              <a:spcAft>
                <a:spcPts val="0"/>
              </a:spcAft>
            </a:pPr>
            <a:r>
              <a:rPr lang="en-US" sz="1800" b="1" dirty="0">
                <a:solidFill>
                  <a:srgbClr val="FFFF00">
                    <a:alpha val="60000"/>
                  </a:srgbClr>
                </a:solidFill>
              </a:rPr>
              <a:t>This has been a very worthwhile project critical to our </a:t>
            </a:r>
          </a:p>
          <a:p>
            <a:pPr>
              <a:spcBef>
                <a:spcPts val="0"/>
              </a:spcBef>
              <a:spcAft>
                <a:spcPts val="0"/>
              </a:spcAft>
            </a:pPr>
            <a:r>
              <a:rPr lang="en-US" sz="1800" b="1" dirty="0">
                <a:solidFill>
                  <a:srgbClr val="FFFF00">
                    <a:alpha val="60000"/>
                  </a:srgbClr>
                </a:solidFill>
              </a:rPr>
              <a:t>community</a:t>
            </a:r>
            <a:r>
              <a:rPr lang="en-US" sz="1200" b="1" dirty="0">
                <a:solidFill>
                  <a:srgbClr val="FFFF00">
                    <a:alpha val="60000"/>
                  </a:srgbClr>
                </a:solidFill>
              </a:rPr>
              <a:t>.</a:t>
            </a:r>
          </a:p>
          <a:p>
            <a:pPr>
              <a:lnSpc>
                <a:spcPct val="100000"/>
              </a:lnSpc>
              <a:spcAft>
                <a:spcPts val="0"/>
              </a:spcAft>
            </a:pPr>
            <a:r>
              <a:rPr lang="en-US" dirty="0"/>
              <a:t>Maureen Dunleavy,  Regional Sr.  Vice President</a:t>
            </a:r>
          </a:p>
          <a:p>
            <a:pPr>
              <a:lnSpc>
                <a:spcPct val="100000"/>
              </a:lnSpc>
              <a:spcAft>
                <a:spcPts val="0"/>
              </a:spcAft>
            </a:pPr>
            <a:r>
              <a:rPr lang="en-US" dirty="0"/>
              <a:t>maureen.dunleavy@westcare.com</a:t>
            </a:r>
          </a:p>
          <a:p>
            <a:pPr>
              <a:lnSpc>
                <a:spcPct val="100000"/>
              </a:lnSpc>
              <a:spcAft>
                <a:spcPts val="0"/>
              </a:spcAft>
            </a:pPr>
            <a:r>
              <a:rPr lang="en-US" dirty="0"/>
              <a:t>www.guidancecarecenter.org</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l="5" r="5"/>
          <a:stretch/>
        </p:blipFill>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l="5" r="5"/>
          <a:stretch/>
        </p:blipFill>
        <p:spPr>
          <a:xfrm>
            <a:off x="6556248" y="3429000"/>
            <a:ext cx="5084064" cy="2880360"/>
          </a:xfrm>
        </p:spPr>
      </p:pic>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p:txBody>
          <a:bodyPr/>
          <a:lstStyle/>
          <a:p>
            <a:fld id="{DBA1B0FB-D917-4C8C-928F-313BD683BF39}" type="slidenum">
              <a:rPr lang="en-US" smtClean="0"/>
              <a:pPr/>
              <a:t>10</a:t>
            </a:fld>
            <a:endParaRPr lang="en-US"/>
          </a:p>
        </p:txBody>
      </p:sp>
      <p:pic>
        <p:nvPicPr>
          <p:cNvPr id="3" name="Picture 2" descr="Logo&#10;&#10;Description automatically generated">
            <a:extLst>
              <a:ext uri="{FF2B5EF4-FFF2-40B4-BE49-F238E27FC236}">
                <a16:creationId xmlns:a16="http://schemas.microsoft.com/office/drawing/2014/main" id="{A336F289-D180-BF7C-FF7F-FB66CF71ECCF}"/>
              </a:ext>
            </a:extLst>
          </p:cNvPr>
          <p:cNvPicPr>
            <a:picLocks noChangeAspect="1"/>
          </p:cNvPicPr>
          <p:nvPr/>
        </p:nvPicPr>
        <p:blipFill>
          <a:blip r:embed="rId4"/>
          <a:stretch>
            <a:fillRect/>
          </a:stretch>
        </p:blipFill>
        <p:spPr>
          <a:xfrm>
            <a:off x="550863" y="536935"/>
            <a:ext cx="1911441" cy="2088104"/>
          </a:xfrm>
          <a:prstGeom prst="rect">
            <a:avLst/>
          </a:prstGeom>
        </p:spPr>
      </p:pic>
      <p:pic>
        <p:nvPicPr>
          <p:cNvPr id="7" name="Picture Placeholder 15" descr="Logo&#10;&#10;Description automatically generated">
            <a:extLst>
              <a:ext uri="{FF2B5EF4-FFF2-40B4-BE49-F238E27FC236}">
                <a16:creationId xmlns:a16="http://schemas.microsoft.com/office/drawing/2014/main" id="{3CE4754F-4E3C-5D0C-9203-2565C55DABED}"/>
              </a:ext>
            </a:extLst>
          </p:cNvPr>
          <p:cNvPicPr>
            <a:picLocks noChangeAspect="1"/>
          </p:cNvPicPr>
          <p:nvPr/>
        </p:nvPicPr>
        <p:blipFill>
          <a:blip r:embed="rId5"/>
          <a:srcRect t="108" b="108"/>
          <a:stretch>
            <a:fillRect/>
          </a:stretch>
        </p:blipFill>
        <p:spPr>
          <a:xfrm>
            <a:off x="3115235" y="536935"/>
            <a:ext cx="2788082" cy="2350424"/>
          </a:xfrm>
          <a:prstGeom prst="rect">
            <a:avLst/>
          </a:prstGeom>
          <a:solidFill>
            <a:schemeClr val="accent5"/>
          </a:solidFill>
        </p:spPr>
      </p:pic>
    </p:spTree>
    <p:extLst>
      <p:ext uri="{BB962C8B-B14F-4D97-AF65-F5344CB8AC3E}">
        <p14:creationId xmlns:p14="http://schemas.microsoft.com/office/powerpoint/2010/main" val="3247798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p:txBody>
          <a:bodyPr/>
          <a:lstStyle/>
          <a:p>
            <a:r>
              <a:rPr lang="en-US" dirty="0"/>
              <a:t>Need – </a:t>
            </a:r>
            <a:r>
              <a:rPr lang="en-US" dirty="0">
                <a:solidFill>
                  <a:srgbClr val="FFC000">
                    <a:alpha val="60000"/>
                  </a:srgbClr>
                </a:solidFill>
              </a:rPr>
              <a:t>“Connecting the Keys”</a:t>
            </a:r>
          </a:p>
          <a:p>
            <a:r>
              <a:rPr lang="en-US" dirty="0"/>
              <a:t>Project Proposal and Overview</a:t>
            </a:r>
          </a:p>
          <a:p>
            <a:r>
              <a:rPr lang="en-US" dirty="0"/>
              <a:t>Results</a:t>
            </a:r>
          </a:p>
          <a:p>
            <a:r>
              <a:rPr lang="en-US" dirty="0"/>
              <a:t>Lessons Learned</a:t>
            </a:r>
          </a:p>
          <a:p>
            <a:r>
              <a:rPr lang="en-US" dirty="0"/>
              <a:t> </a:t>
            </a:r>
          </a:p>
          <a:p>
            <a:r>
              <a:rPr lang="en-US" dirty="0"/>
              <a:t> </a:t>
            </a:r>
          </a:p>
          <a:p>
            <a:endParaRPr lang="en-US" dirty="0"/>
          </a:p>
        </p:txBody>
      </p:sp>
      <p:pic>
        <p:nvPicPr>
          <p:cNvPr id="8" name="Picture Placeholder 7" descr="Digital Data">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t="23" b="23"/>
          <a:stretch/>
        </p:blipFill>
        <p:spPr/>
      </p:pic>
      <p:pic>
        <p:nvPicPr>
          <p:cNvPr id="10" name="Picture Placeholder 9" descr="Data Points ">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134" b="134"/>
          <a:stretch/>
        </p:blipFill>
        <p:spPr>
          <a:xfrm>
            <a:off x="8816975" y="923468"/>
            <a:ext cx="2263776" cy="2263776"/>
          </a:xfrm>
        </p:spPr>
      </p:pic>
      <p:pic>
        <p:nvPicPr>
          <p:cNvPr id="16" name="Picture Placeholder 15" descr="Logo&#10;&#10;Description automatically generated">
            <a:extLst>
              <a:ext uri="{FF2B5EF4-FFF2-40B4-BE49-F238E27FC236}">
                <a16:creationId xmlns:a16="http://schemas.microsoft.com/office/drawing/2014/main" id="{1F0DE3C1-C4CE-62CB-6AA2-49C3F288AE95}"/>
              </a:ext>
            </a:extLst>
          </p:cNvPr>
          <p:cNvPicPr>
            <a:picLocks noGrp="1" noChangeAspect="1"/>
          </p:cNvPicPr>
          <p:nvPr>
            <p:ph type="pic" sz="quarter" idx="15"/>
          </p:nvPr>
        </p:nvPicPr>
        <p:blipFill>
          <a:blip r:embed="rId4"/>
          <a:srcRect t="108" b="108"/>
          <a:stretch>
            <a:fillRect/>
          </a:stretch>
        </p:blipFill>
        <p:spPr/>
      </p:pic>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p:txBody>
          <a:bodyPr/>
          <a:lstStyle/>
          <a:p>
            <a:fld id="{DBA1B0FB-D917-4C8C-928F-313BD683BF39}" type="slidenum">
              <a:rPr lang="en-US" smtClean="0"/>
              <a:pPr/>
              <a:t>2</a:t>
            </a:fld>
            <a:endParaRPr lang="en-US"/>
          </a:p>
        </p:txBody>
      </p:sp>
      <p:sp>
        <p:nvSpPr>
          <p:cNvPr id="6" name="TextBox 5">
            <a:extLst>
              <a:ext uri="{FF2B5EF4-FFF2-40B4-BE49-F238E27FC236}">
                <a16:creationId xmlns:a16="http://schemas.microsoft.com/office/drawing/2014/main" id="{F35DDB7B-EEC7-5C1D-8713-AD7461427909}"/>
              </a:ext>
            </a:extLst>
          </p:cNvPr>
          <p:cNvSpPr txBox="1"/>
          <p:nvPr/>
        </p:nvSpPr>
        <p:spPr>
          <a:xfrm>
            <a:off x="407036" y="395843"/>
            <a:ext cx="9668142" cy="430887"/>
          </a:xfrm>
          <a:prstGeom prst="rect">
            <a:avLst/>
          </a:prstGeom>
          <a:noFill/>
        </p:spPr>
        <p:txBody>
          <a:bodyPr wrap="square" rtlCol="0">
            <a:spAutoFit/>
          </a:bodyPr>
          <a:lstStyle/>
          <a:p>
            <a:r>
              <a:rPr lang="en-US" sz="2200" dirty="0">
                <a:solidFill>
                  <a:srgbClr val="00B0F0"/>
                </a:solidFill>
              </a:rPr>
              <a:t>Transportation of the Disadvantaged Innovative Service Development Grant (ISD)</a:t>
            </a:r>
          </a:p>
        </p:txBody>
      </p:sp>
      <p:sp>
        <p:nvSpPr>
          <p:cNvPr id="18" name="TextBox 17">
            <a:extLst>
              <a:ext uri="{FF2B5EF4-FFF2-40B4-BE49-F238E27FC236}">
                <a16:creationId xmlns:a16="http://schemas.microsoft.com/office/drawing/2014/main" id="{29EA36F4-B287-786B-07AD-A606DE7F6220}"/>
              </a:ext>
            </a:extLst>
          </p:cNvPr>
          <p:cNvSpPr txBox="1"/>
          <p:nvPr/>
        </p:nvSpPr>
        <p:spPr>
          <a:xfrm>
            <a:off x="550863" y="1023457"/>
            <a:ext cx="6664004" cy="369332"/>
          </a:xfrm>
          <a:prstGeom prst="rect">
            <a:avLst/>
          </a:prstGeom>
          <a:noFill/>
        </p:spPr>
        <p:txBody>
          <a:bodyPr wrap="none" rtlCol="0">
            <a:spAutoFit/>
          </a:bodyPr>
          <a:lstStyle/>
          <a:p>
            <a:r>
              <a:rPr lang="en-US" dirty="0"/>
              <a:t>Provided by: Middle Keys Transportation at the Guidance/Care Center</a:t>
            </a:r>
          </a:p>
        </p:txBody>
      </p:sp>
    </p:spTree>
    <p:extLst>
      <p:ext uri="{BB962C8B-B14F-4D97-AF65-F5344CB8AC3E}">
        <p14:creationId xmlns:p14="http://schemas.microsoft.com/office/powerpoint/2010/main" val="231323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2" y="4507200"/>
            <a:ext cx="10762179" cy="1562959"/>
          </a:xfrm>
        </p:spPr>
        <p:txBody>
          <a:bodyPr/>
          <a:lstStyle/>
          <a:p>
            <a:r>
              <a:rPr lang="en-US" dirty="0"/>
              <a:t>Introduction </a:t>
            </a:r>
            <a:br>
              <a:rPr lang="en-US" dirty="0"/>
            </a:br>
            <a:r>
              <a:rPr lang="en-US" sz="1800" dirty="0">
                <a:latin typeface="arial" panose="020B0604020202020204" pitchFamily="34" charset="0"/>
              </a:rPr>
              <a:t>The Guidance/Care Center (GCC) operates Middle Keys Transportation services and is the designated Community Transportation </a:t>
            </a:r>
            <a:r>
              <a:rPr lang="en-US" sz="1800" b="0" i="0" dirty="0">
                <a:effectLst/>
                <a:latin typeface="arial" panose="020B0604020202020204" pitchFamily="34" charset="0"/>
              </a:rPr>
              <a:t>Coordinator (CTC) for Monroe County. The CTC is responsible for administering a countywide system of transportation for all Monroe citizens who are transportation disadvantaged.</a:t>
            </a:r>
            <a:endParaRPr lang="en-US" sz="1800" dirty="0"/>
          </a:p>
        </p:txBody>
      </p:sp>
      <p:pic>
        <p:nvPicPr>
          <p:cNvPr id="30" name="Picture Placeholder 29" descr="Senior on a wheelchair">
            <a:extLst>
              <a:ext uri="{FF2B5EF4-FFF2-40B4-BE49-F238E27FC236}">
                <a16:creationId xmlns:a16="http://schemas.microsoft.com/office/drawing/2014/main" id="{17AA534F-4EA7-8149-663E-127FBE88CC17}"/>
              </a:ext>
            </a:extLst>
          </p:cNvPr>
          <p:cNvPicPr>
            <a:picLocks noGrp="1" noChangeAspect="1"/>
          </p:cNvPicPr>
          <p:nvPr>
            <p:ph type="pic" sz="quarter" idx="13"/>
          </p:nvPr>
        </p:nvPicPr>
        <p:blipFill>
          <a:blip r:embed="rId3"/>
          <a:srcRect l="23042" r="23042"/>
          <a:stretch>
            <a:fillRect/>
          </a:stretch>
        </p:blipFill>
        <p:spPr/>
      </p:pic>
      <p:pic>
        <p:nvPicPr>
          <p:cNvPr id="42" name="Picture Placeholder 41" descr="A white truck parked in a parking lot&#10;&#10;Description automatically generated with medium confidence">
            <a:extLst>
              <a:ext uri="{FF2B5EF4-FFF2-40B4-BE49-F238E27FC236}">
                <a16:creationId xmlns:a16="http://schemas.microsoft.com/office/drawing/2014/main" id="{04984546-97AD-66E2-A3C3-6103AAEB1901}"/>
              </a:ext>
            </a:extLst>
          </p:cNvPr>
          <p:cNvPicPr>
            <a:picLocks noGrp="1" noChangeAspect="1"/>
          </p:cNvPicPr>
          <p:nvPr>
            <p:ph type="pic" sz="quarter" idx="14"/>
          </p:nvPr>
        </p:nvPicPr>
        <p:blipFill>
          <a:blip r:embed="rId4"/>
          <a:srcRect l="10592" r="10592"/>
          <a:stretch>
            <a:fillRect/>
          </a:stretch>
        </p:blipFill>
        <p:spPr/>
      </p:pic>
      <p:pic>
        <p:nvPicPr>
          <p:cNvPr id="34" name="Picture Placeholder 33" descr="Doctor check on an elderly woman">
            <a:extLst>
              <a:ext uri="{FF2B5EF4-FFF2-40B4-BE49-F238E27FC236}">
                <a16:creationId xmlns:a16="http://schemas.microsoft.com/office/drawing/2014/main" id="{325B35BD-54B4-A9A2-8C67-AC10D4747F3F}"/>
              </a:ext>
            </a:extLst>
          </p:cNvPr>
          <p:cNvPicPr>
            <a:picLocks noGrp="1" noChangeAspect="1"/>
          </p:cNvPicPr>
          <p:nvPr>
            <p:ph type="pic" sz="quarter" idx="16"/>
          </p:nvPr>
        </p:nvPicPr>
        <p:blipFill>
          <a:blip r:embed="rId5"/>
          <a:srcRect l="23042" r="23042"/>
          <a:stretch>
            <a:fillRect/>
          </a:stretch>
        </p:blipFill>
        <p:spPr>
          <a:xfrm>
            <a:off x="-12192" y="0"/>
            <a:ext cx="3054096" cy="3776472"/>
          </a:xfrm>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p:txBody>
          <a:bodyPr/>
          <a:lstStyle/>
          <a:p>
            <a:fld id="{DBA1B0FB-D917-4C8C-928F-313BD683BF39}" type="slidenum">
              <a:rPr lang="en-US" smtClean="0"/>
              <a:pPr/>
              <a:t>3</a:t>
            </a:fld>
            <a:endParaRPr lang="en-US"/>
          </a:p>
        </p:txBody>
      </p:sp>
      <p:pic>
        <p:nvPicPr>
          <p:cNvPr id="44" name="Picture 43" descr="Senior on a wheelchair">
            <a:extLst>
              <a:ext uri="{FF2B5EF4-FFF2-40B4-BE49-F238E27FC236}">
                <a16:creationId xmlns:a16="http://schemas.microsoft.com/office/drawing/2014/main" id="{5352CD9D-0B77-DD2D-0265-96FC5AEC73CB}"/>
              </a:ext>
            </a:extLst>
          </p:cNvPr>
          <p:cNvPicPr>
            <a:picLocks noChangeAspect="1"/>
          </p:cNvPicPr>
          <p:nvPr/>
        </p:nvPicPr>
        <p:blipFill>
          <a:blip r:embed="rId3"/>
          <a:stretch>
            <a:fillRect/>
          </a:stretch>
        </p:blipFill>
        <p:spPr>
          <a:xfrm flipH="1">
            <a:off x="9137899" y="9022"/>
            <a:ext cx="3054097" cy="3776472"/>
          </a:xfrm>
          <a:prstGeom prst="rect">
            <a:avLst/>
          </a:prstGeom>
        </p:spPr>
      </p:pic>
      <p:pic>
        <p:nvPicPr>
          <p:cNvPr id="38" name="Picture Placeholder 37" descr="The inside of a bus&#10;&#10;Description automatically generated with medium confidence">
            <a:extLst>
              <a:ext uri="{FF2B5EF4-FFF2-40B4-BE49-F238E27FC236}">
                <a16:creationId xmlns:a16="http://schemas.microsoft.com/office/drawing/2014/main" id="{CACAC445-3171-1B81-11B6-B5B8E977DF7C}"/>
              </a:ext>
            </a:extLst>
          </p:cNvPr>
          <p:cNvPicPr>
            <a:picLocks noGrp="1" noChangeAspect="1"/>
          </p:cNvPicPr>
          <p:nvPr>
            <p:ph type="pic" sz="quarter" idx="15"/>
          </p:nvPr>
        </p:nvPicPr>
        <p:blipFill>
          <a:blip r:embed="rId6"/>
          <a:srcRect l="18458" r="18458"/>
          <a:stretch>
            <a:fillRect/>
          </a:stretch>
        </p:blipFill>
        <p:spPr/>
      </p:pic>
    </p:spTree>
    <p:extLst>
      <p:ext uri="{BB962C8B-B14F-4D97-AF65-F5344CB8AC3E}">
        <p14:creationId xmlns:p14="http://schemas.microsoft.com/office/powerpoint/2010/main" val="2158886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87EBE5-8091-6065-6F20-8EF7DC2D5A69}"/>
              </a:ext>
            </a:extLst>
          </p:cNvPr>
          <p:cNvSpPr>
            <a:spLocks noGrp="1"/>
          </p:cNvSpPr>
          <p:nvPr>
            <p:ph type="sldNum" sz="quarter" idx="12"/>
          </p:nvPr>
        </p:nvSpPr>
        <p:spPr/>
        <p:txBody>
          <a:bodyPr/>
          <a:lstStyle/>
          <a:p>
            <a:fld id="{DBA1B0FB-D917-4C8C-928F-313BD683BF39}" type="slidenum">
              <a:rPr lang="en-US" smtClean="0"/>
              <a:t>4</a:t>
            </a:fld>
            <a:endParaRPr lang="en-US"/>
          </a:p>
        </p:txBody>
      </p:sp>
      <p:sp>
        <p:nvSpPr>
          <p:cNvPr id="9" name="Title 14">
            <a:extLst>
              <a:ext uri="{FF2B5EF4-FFF2-40B4-BE49-F238E27FC236}">
                <a16:creationId xmlns:a16="http://schemas.microsoft.com/office/drawing/2014/main" id="{17051BA8-9995-594C-5F55-EFB6E325D4A7}"/>
              </a:ext>
            </a:extLst>
          </p:cNvPr>
          <p:cNvSpPr txBox="1">
            <a:spLocks/>
          </p:cNvSpPr>
          <p:nvPr/>
        </p:nvSpPr>
        <p:spPr>
          <a:xfrm>
            <a:off x="550863" y="549275"/>
            <a:ext cx="5437187" cy="928825"/>
          </a:xfrm>
          <a:prstGeom prst="rect">
            <a:avLst/>
          </a:prstGeom>
        </p:spPr>
        <p:txBody>
          <a:bodyPr vert="horz" wrap="square" lIns="0" tIns="0" rIns="0" bIns="0" rtlCol="0" anchor="b" anchorCtr="0">
            <a:normAutofit fontScale="97500"/>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pPr>
              <a:lnSpc>
                <a:spcPct val="100000"/>
              </a:lnSpc>
            </a:pPr>
            <a:r>
              <a:rPr lang="en-US" dirty="0"/>
              <a:t>Need</a:t>
            </a:r>
            <a:endParaRPr lang="en-US" sz="6400" dirty="0"/>
          </a:p>
        </p:txBody>
      </p:sp>
      <p:sp>
        <p:nvSpPr>
          <p:cNvPr id="10" name="Subtitle 15">
            <a:extLst>
              <a:ext uri="{FF2B5EF4-FFF2-40B4-BE49-F238E27FC236}">
                <a16:creationId xmlns:a16="http://schemas.microsoft.com/office/drawing/2014/main" id="{1973799B-5083-CD36-709F-E41A8568EA68}"/>
              </a:ext>
            </a:extLst>
          </p:cNvPr>
          <p:cNvSpPr txBox="1">
            <a:spLocks/>
          </p:cNvSpPr>
          <p:nvPr/>
        </p:nvSpPr>
        <p:spPr>
          <a:xfrm>
            <a:off x="2440220" y="616819"/>
            <a:ext cx="6374688" cy="793735"/>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dirty="0">
                <a:solidFill>
                  <a:srgbClr val="FFFF00">
                    <a:alpha val="60000"/>
                  </a:srgbClr>
                </a:solidFill>
              </a:rPr>
              <a:t>“Connecting the Keys” to services on the Mainland</a:t>
            </a:r>
          </a:p>
        </p:txBody>
      </p:sp>
      <p:sp>
        <p:nvSpPr>
          <p:cNvPr id="11" name="TextBox 10">
            <a:extLst>
              <a:ext uri="{FF2B5EF4-FFF2-40B4-BE49-F238E27FC236}">
                <a16:creationId xmlns:a16="http://schemas.microsoft.com/office/drawing/2014/main" id="{56AFBFF2-BB61-F4C1-7D5B-9A8D83F0E1E1}"/>
              </a:ext>
            </a:extLst>
          </p:cNvPr>
          <p:cNvSpPr txBox="1"/>
          <p:nvPr/>
        </p:nvSpPr>
        <p:spPr>
          <a:xfrm>
            <a:off x="671804" y="1782147"/>
            <a:ext cx="11322651" cy="923330"/>
          </a:xfrm>
          <a:prstGeom prst="rect">
            <a:avLst/>
          </a:prstGeom>
          <a:noFill/>
        </p:spPr>
        <p:txBody>
          <a:bodyPr wrap="none" rtlCol="0">
            <a:spAutoFit/>
          </a:bodyPr>
          <a:lstStyle/>
          <a:p>
            <a:r>
              <a:rPr lang="en-US" dirty="0"/>
              <a:t>Middle Keys Transportation’s seven bus service </a:t>
            </a:r>
            <a:r>
              <a:rPr lang="en-US" dirty="0">
                <a:solidFill>
                  <a:srgbClr val="FFFF00"/>
                </a:solidFill>
              </a:rPr>
              <a:t>provides 4,000 trips totaling 110,000 miles </a:t>
            </a:r>
            <a:r>
              <a:rPr lang="en-US" dirty="0"/>
              <a:t>throughout Monroe County </a:t>
            </a:r>
          </a:p>
          <a:p>
            <a:r>
              <a:rPr lang="en-US" dirty="0"/>
              <a:t>to the Transportation Disadvantaged (elderly, disabled, low income) </a:t>
            </a:r>
          </a:p>
          <a:p>
            <a:r>
              <a:rPr lang="en-US" dirty="0"/>
              <a:t>for medical appointments, shopping, day care, entertainment and employment.</a:t>
            </a:r>
          </a:p>
        </p:txBody>
      </p:sp>
      <p:sp>
        <p:nvSpPr>
          <p:cNvPr id="12" name="TextBox 11">
            <a:extLst>
              <a:ext uri="{FF2B5EF4-FFF2-40B4-BE49-F238E27FC236}">
                <a16:creationId xmlns:a16="http://schemas.microsoft.com/office/drawing/2014/main" id="{0CE2FA1D-4D00-67BE-1E04-DFDE694AC4AA}"/>
              </a:ext>
            </a:extLst>
          </p:cNvPr>
          <p:cNvSpPr txBox="1"/>
          <p:nvPr/>
        </p:nvSpPr>
        <p:spPr>
          <a:xfrm>
            <a:off x="1399592" y="2705477"/>
            <a:ext cx="8369984" cy="1200329"/>
          </a:xfrm>
          <a:prstGeom prst="rect">
            <a:avLst/>
          </a:prstGeom>
          <a:noFill/>
        </p:spPr>
        <p:txBody>
          <a:bodyPr wrap="none" rtlCol="0">
            <a:spAutoFit/>
          </a:bodyPr>
          <a:lstStyle/>
          <a:p>
            <a:endParaRPr lang="en-US" dirty="0"/>
          </a:p>
          <a:p>
            <a:r>
              <a:rPr lang="en-US" dirty="0"/>
              <a:t>Operates Lower Keys through Upper Keys Monday to Friday (excluding major holidays)</a:t>
            </a:r>
          </a:p>
          <a:p>
            <a:r>
              <a:rPr lang="en-US" dirty="0"/>
              <a:t>with originally </a:t>
            </a:r>
            <a:r>
              <a:rPr lang="en-US" dirty="0">
                <a:solidFill>
                  <a:srgbClr val="FFFF00"/>
                </a:solidFill>
              </a:rPr>
              <a:t>only ONE trip per week to Miami Dade when driver was available;  </a:t>
            </a:r>
          </a:p>
          <a:p>
            <a:r>
              <a:rPr lang="en-US" dirty="0">
                <a:solidFill>
                  <a:srgbClr val="FFFF00"/>
                </a:solidFill>
              </a:rPr>
              <a:t>with ISD we now provide 4 trips/2 days a week with dedicated Driver</a:t>
            </a:r>
          </a:p>
        </p:txBody>
      </p:sp>
      <p:sp>
        <p:nvSpPr>
          <p:cNvPr id="13" name="TextBox 12">
            <a:extLst>
              <a:ext uri="{FF2B5EF4-FFF2-40B4-BE49-F238E27FC236}">
                <a16:creationId xmlns:a16="http://schemas.microsoft.com/office/drawing/2014/main" id="{D81DD298-B04A-D3C1-1024-10915A599EE5}"/>
              </a:ext>
            </a:extLst>
          </p:cNvPr>
          <p:cNvSpPr txBox="1"/>
          <p:nvPr/>
        </p:nvSpPr>
        <p:spPr>
          <a:xfrm>
            <a:off x="989045" y="3397316"/>
            <a:ext cx="7329699" cy="3693319"/>
          </a:xfrm>
          <a:prstGeom prst="rect">
            <a:avLst/>
          </a:prstGeom>
          <a:noFill/>
        </p:spPr>
        <p:txBody>
          <a:bodyPr wrap="none" rtlCol="0">
            <a:spAutoFit/>
          </a:bodyPr>
          <a:lstStyle/>
          <a:p>
            <a:endParaRPr lang="en-US" dirty="0"/>
          </a:p>
          <a:p>
            <a:endParaRPr lang="en-US" dirty="0"/>
          </a:p>
          <a:p>
            <a:r>
              <a:rPr lang="en-US" dirty="0"/>
              <a:t>Service limitations – </a:t>
            </a:r>
          </a:p>
          <a:p>
            <a:endParaRPr lang="en-US" dirty="0"/>
          </a:p>
          <a:p>
            <a:pPr marL="285750" indent="-285750">
              <a:buFont typeface="Arial" panose="020B0604020202020204" pitchFamily="34" charset="0"/>
              <a:buChar char="•"/>
            </a:pPr>
            <a:r>
              <a:rPr lang="en-US" dirty="0"/>
              <a:t>Lack of Local Medical Providers- Cancer Center in Key West closed 2023</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Ballooning fuel, insurance and repair costs and global supply chain issues</a:t>
            </a:r>
          </a:p>
          <a:p>
            <a:pPr marL="285750" indent="-285750">
              <a:buFont typeface="Arial" panose="020B0604020202020204" pitchFamily="34" charset="0"/>
              <a:buChar char="•"/>
            </a:pPr>
            <a:endParaRPr lang="en-US" sz="1800" b="1" dirty="0">
              <a:solidFill>
                <a:srgbClr val="51EDFD">
                  <a:alpha val="60000"/>
                </a:srgbClr>
              </a:solidFill>
            </a:endParaRPr>
          </a:p>
          <a:p>
            <a:pPr marL="285750" indent="-285750">
              <a:buFont typeface="Arial" panose="020B0604020202020204" pitchFamily="34" charset="0"/>
              <a:buChar char="•"/>
            </a:pPr>
            <a:r>
              <a:rPr lang="en-US" dirty="0"/>
              <a:t>Q</a:t>
            </a:r>
            <a:r>
              <a:rPr lang="en-US" sz="1800" dirty="0"/>
              <a:t>uicker deterioration  of ve</a:t>
            </a:r>
            <a:r>
              <a:rPr lang="en-US" dirty="0"/>
              <a:t>hicles </a:t>
            </a:r>
            <a:r>
              <a:rPr lang="en-US" sz="1800" dirty="0"/>
              <a:t>due to be surrounding by salt air.</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Rising Cost of Living in Florida Keys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1F92FCD9-6A80-2929-1D8B-78E7D6F5705E}"/>
              </a:ext>
            </a:extLst>
          </p:cNvPr>
          <p:cNvPicPr>
            <a:picLocks noChangeAspect="1"/>
          </p:cNvPicPr>
          <p:nvPr/>
        </p:nvPicPr>
        <p:blipFill>
          <a:blip r:embed="rId2"/>
          <a:stretch>
            <a:fillRect/>
          </a:stretch>
        </p:blipFill>
        <p:spPr>
          <a:xfrm>
            <a:off x="8814908" y="3695181"/>
            <a:ext cx="2267909" cy="2267909"/>
          </a:xfrm>
          <a:prstGeom prst="rect">
            <a:avLst/>
          </a:prstGeom>
        </p:spPr>
      </p:pic>
    </p:spTree>
    <p:extLst>
      <p:ext uri="{BB962C8B-B14F-4D97-AF65-F5344CB8AC3E}">
        <p14:creationId xmlns:p14="http://schemas.microsoft.com/office/powerpoint/2010/main" val="547680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598E60-20D0-6E38-3F88-A8E63C6E73DA}"/>
              </a:ext>
            </a:extLst>
          </p:cNvPr>
          <p:cNvSpPr>
            <a:spLocks noGrp="1"/>
          </p:cNvSpPr>
          <p:nvPr>
            <p:ph type="sldNum" sz="quarter" idx="12"/>
          </p:nvPr>
        </p:nvSpPr>
        <p:spPr/>
        <p:txBody>
          <a:bodyPr/>
          <a:lstStyle/>
          <a:p>
            <a:fld id="{DBA1B0FB-D917-4C8C-928F-313BD683BF39}" type="slidenum">
              <a:rPr lang="en-US" smtClean="0"/>
              <a:t>5</a:t>
            </a:fld>
            <a:endParaRPr lang="en-US"/>
          </a:p>
        </p:txBody>
      </p:sp>
      <p:sp>
        <p:nvSpPr>
          <p:cNvPr id="3" name="Title 14">
            <a:extLst>
              <a:ext uri="{FF2B5EF4-FFF2-40B4-BE49-F238E27FC236}">
                <a16:creationId xmlns:a16="http://schemas.microsoft.com/office/drawing/2014/main" id="{17551EC4-435A-6544-63C9-239A69C9A511}"/>
              </a:ext>
            </a:extLst>
          </p:cNvPr>
          <p:cNvSpPr txBox="1">
            <a:spLocks/>
          </p:cNvSpPr>
          <p:nvPr/>
        </p:nvSpPr>
        <p:spPr>
          <a:xfrm>
            <a:off x="550863" y="549275"/>
            <a:ext cx="5437187" cy="928825"/>
          </a:xfrm>
          <a:prstGeom prst="rect">
            <a:avLst/>
          </a:prstGeom>
        </p:spPr>
        <p:txBody>
          <a:bodyPr vert="horz" wrap="square" lIns="0" tIns="0" rIns="0" bIns="0" rtlCol="0" anchor="b" anchorCtr="0">
            <a:normAutofit fontScale="97500"/>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pPr>
              <a:lnSpc>
                <a:spcPct val="100000"/>
              </a:lnSpc>
            </a:pPr>
            <a:r>
              <a:rPr lang="en-US"/>
              <a:t>Need</a:t>
            </a:r>
            <a:endParaRPr lang="en-US" sz="6400"/>
          </a:p>
        </p:txBody>
      </p:sp>
      <p:sp>
        <p:nvSpPr>
          <p:cNvPr id="4" name="Subtitle 15">
            <a:extLst>
              <a:ext uri="{FF2B5EF4-FFF2-40B4-BE49-F238E27FC236}">
                <a16:creationId xmlns:a16="http://schemas.microsoft.com/office/drawing/2014/main" id="{0DDD0FFB-1FAA-117C-868B-73694B979153}"/>
              </a:ext>
            </a:extLst>
          </p:cNvPr>
          <p:cNvSpPr txBox="1">
            <a:spLocks/>
          </p:cNvSpPr>
          <p:nvPr/>
        </p:nvSpPr>
        <p:spPr>
          <a:xfrm>
            <a:off x="2083982" y="616819"/>
            <a:ext cx="6368902" cy="793735"/>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dirty="0">
                <a:solidFill>
                  <a:srgbClr val="FFFF00">
                    <a:alpha val="60000"/>
                  </a:srgbClr>
                </a:solidFill>
              </a:rPr>
              <a:t>“Connecting the Keys” to services on the Mainland</a:t>
            </a:r>
          </a:p>
        </p:txBody>
      </p:sp>
      <p:sp>
        <p:nvSpPr>
          <p:cNvPr id="5" name="TextBox 4">
            <a:extLst>
              <a:ext uri="{FF2B5EF4-FFF2-40B4-BE49-F238E27FC236}">
                <a16:creationId xmlns:a16="http://schemas.microsoft.com/office/drawing/2014/main" id="{5B335620-5F71-BE7E-B5B3-E6AF9FD61450}"/>
              </a:ext>
            </a:extLst>
          </p:cNvPr>
          <p:cNvSpPr txBox="1"/>
          <p:nvPr/>
        </p:nvSpPr>
        <p:spPr>
          <a:xfrm>
            <a:off x="550862" y="1545446"/>
            <a:ext cx="11090275" cy="4801314"/>
          </a:xfrm>
          <a:prstGeom prst="rect">
            <a:avLst/>
          </a:prstGeom>
          <a:noFill/>
        </p:spPr>
        <p:txBody>
          <a:bodyPr wrap="square" rtlCol="0">
            <a:spAutoFit/>
          </a:bodyPr>
          <a:lstStyle/>
          <a:p>
            <a:r>
              <a:rPr lang="en-US" dirty="0">
                <a:solidFill>
                  <a:srgbClr val="00B0F0"/>
                </a:solidFill>
              </a:rPr>
              <a:t>Service limitations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00B0F0"/>
                </a:solidFill>
              </a:rPr>
              <a:t>Lack of Local Medical Providers/Services – </a:t>
            </a:r>
            <a:r>
              <a:rPr lang="en-US" dirty="0"/>
              <a:t>residents are referred to:  Miami Veterans Medical Center, University of Miami Health System,  Bascom Palmer Eye Institutes, Mount Sinai Medical Center Cardiology, Baptist Medical Center Kendall – Center for Eye Excellence, Miami Cancer Institute, Miami </a:t>
            </a:r>
          </a:p>
          <a:p>
            <a:r>
              <a:rPr lang="en-US" dirty="0"/>
              <a:t>      Cardio Vascular Institute, South Miami Hospital and Jackson Memorial</a:t>
            </a:r>
          </a:p>
          <a:p>
            <a:pPr marL="285750" indent="-285750">
              <a:lnSpc>
                <a:spcPct val="150000"/>
              </a:lnSpc>
              <a:buFont typeface="Arial" panose="020B0604020202020204" pitchFamily="34" charset="0"/>
              <a:buChar char="•"/>
            </a:pPr>
            <a:r>
              <a:rPr lang="en-US" dirty="0">
                <a:solidFill>
                  <a:srgbClr val="00B0F0"/>
                </a:solidFill>
              </a:rPr>
              <a:t>Lack of out of county transportation services</a:t>
            </a:r>
          </a:p>
          <a:p>
            <a:pPr marL="285750" indent="-285750">
              <a:lnSpc>
                <a:spcPct val="150000"/>
              </a:lnSpc>
              <a:buFont typeface="Arial" panose="020B0604020202020204" pitchFamily="34" charset="0"/>
              <a:buChar char="•"/>
            </a:pPr>
            <a:r>
              <a:rPr lang="en-US" dirty="0">
                <a:solidFill>
                  <a:srgbClr val="00B0F0"/>
                </a:solidFill>
              </a:rPr>
              <a:t>Geography of Monroe County</a:t>
            </a:r>
          </a:p>
          <a:p>
            <a:pPr marL="285750" indent="-285750">
              <a:lnSpc>
                <a:spcPct val="150000"/>
              </a:lnSpc>
              <a:buFont typeface="Arial" panose="020B0604020202020204" pitchFamily="34" charset="0"/>
              <a:buChar char="•"/>
            </a:pPr>
            <a:r>
              <a:rPr lang="en-US" dirty="0">
                <a:solidFill>
                  <a:srgbClr val="00B0F0"/>
                </a:solidFill>
              </a:rPr>
              <a:t>57% of residents in Monroe County have no access to public transportation</a:t>
            </a:r>
          </a:p>
          <a:p>
            <a:pPr marL="285750" indent="-285750">
              <a:lnSpc>
                <a:spcPct val="150000"/>
              </a:lnSpc>
              <a:buFont typeface="Arial" panose="020B0604020202020204" pitchFamily="34" charset="0"/>
              <a:buChar char="•"/>
            </a:pPr>
            <a:r>
              <a:rPr lang="en-US" dirty="0">
                <a:solidFill>
                  <a:srgbClr val="00B0F0"/>
                </a:solidFill>
              </a:rPr>
              <a:t>Two-lane Highway for 113 Miles with 45 mph speed zones.  Variables:  Accidents, Construction, Utility Work</a:t>
            </a:r>
          </a:p>
          <a:p>
            <a:pPr marL="285750" indent="-285750">
              <a:lnSpc>
                <a:spcPct val="150000"/>
              </a:lnSpc>
              <a:buFont typeface="Arial" panose="020B0604020202020204" pitchFamily="34" charset="0"/>
              <a:buChar char="•"/>
            </a:pPr>
            <a:r>
              <a:rPr lang="en-US" dirty="0">
                <a:solidFill>
                  <a:srgbClr val="00B0F0"/>
                </a:solidFill>
                <a:effectLst/>
                <a:ea typeface="Calibri" panose="020F0502020204030204" pitchFamily="34" charset="0"/>
              </a:rPr>
              <a:t>Limited appointment window for out of county transportation due to extended travel time and parameters set for driver availability</a:t>
            </a:r>
            <a:endParaRPr lang="en-US" dirty="0">
              <a:solidFill>
                <a:srgbClr val="00B0F0"/>
              </a:solidFill>
            </a:endParaRP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46DF3A1E-D473-B318-72BB-558ABED3B319}"/>
              </a:ext>
            </a:extLst>
          </p:cNvPr>
          <p:cNvPicPr>
            <a:picLocks noChangeAspect="1"/>
          </p:cNvPicPr>
          <p:nvPr/>
        </p:nvPicPr>
        <p:blipFill>
          <a:blip r:embed="rId2"/>
          <a:stretch>
            <a:fillRect/>
          </a:stretch>
        </p:blipFill>
        <p:spPr>
          <a:xfrm>
            <a:off x="8375374" y="100434"/>
            <a:ext cx="2707443" cy="2267909"/>
          </a:xfrm>
          <a:prstGeom prst="rect">
            <a:avLst/>
          </a:prstGeom>
        </p:spPr>
      </p:pic>
    </p:spTree>
    <p:extLst>
      <p:ext uri="{BB962C8B-B14F-4D97-AF65-F5344CB8AC3E}">
        <p14:creationId xmlns:p14="http://schemas.microsoft.com/office/powerpoint/2010/main" val="2092002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p:txBody>
          <a:bodyPr/>
          <a:lstStyle/>
          <a:p>
            <a:r>
              <a:rPr lang="en-US" sz="3200" dirty="0"/>
              <a:t>Geography</a:t>
            </a:r>
          </a:p>
        </p:txBody>
      </p:sp>
      <p:graphicFrame>
        <p:nvGraphicFramePr>
          <p:cNvPr id="13" name="Table 13">
            <a:extLst>
              <a:ext uri="{FF2B5EF4-FFF2-40B4-BE49-F238E27FC236}">
                <a16:creationId xmlns:a16="http://schemas.microsoft.com/office/drawing/2014/main" id="{914D6EE3-4782-45C1-A75C-003483879C97}"/>
              </a:ext>
            </a:extLst>
          </p:cNvPr>
          <p:cNvGraphicFramePr>
            <a:graphicFrameLocks noGrp="1"/>
          </p:cNvGraphicFramePr>
          <p:nvPr>
            <p:ph idx="1"/>
            <p:extLst>
              <p:ext uri="{D42A27DB-BD31-4B8C-83A1-F6EECF244321}">
                <p14:modId xmlns:p14="http://schemas.microsoft.com/office/powerpoint/2010/main" val="2578988950"/>
              </p:ext>
            </p:extLst>
          </p:nvPr>
        </p:nvGraphicFramePr>
        <p:xfrm>
          <a:off x="1404158" y="2859337"/>
          <a:ext cx="8837742" cy="2744385"/>
        </p:xfrm>
        <a:graphic>
          <a:graphicData uri="http://schemas.openxmlformats.org/drawingml/2006/table">
            <a:tbl>
              <a:tblPr firstRow="1" bandRow="1">
                <a:tableStyleId>{7DF18680-E054-41AD-8BC1-D1AEF772440D}</a:tableStyleId>
              </a:tblPr>
              <a:tblGrid>
                <a:gridCol w="1472957">
                  <a:extLst>
                    <a:ext uri="{9D8B030D-6E8A-4147-A177-3AD203B41FA5}">
                      <a16:colId xmlns:a16="http://schemas.microsoft.com/office/drawing/2014/main" val="562691606"/>
                    </a:ext>
                  </a:extLst>
                </a:gridCol>
                <a:gridCol w="1472957">
                  <a:extLst>
                    <a:ext uri="{9D8B030D-6E8A-4147-A177-3AD203B41FA5}">
                      <a16:colId xmlns:a16="http://schemas.microsoft.com/office/drawing/2014/main" val="3970149589"/>
                    </a:ext>
                  </a:extLst>
                </a:gridCol>
                <a:gridCol w="1472957">
                  <a:extLst>
                    <a:ext uri="{9D8B030D-6E8A-4147-A177-3AD203B41FA5}">
                      <a16:colId xmlns:a16="http://schemas.microsoft.com/office/drawing/2014/main" val="1552287268"/>
                    </a:ext>
                  </a:extLst>
                </a:gridCol>
                <a:gridCol w="1794025">
                  <a:extLst>
                    <a:ext uri="{9D8B030D-6E8A-4147-A177-3AD203B41FA5}">
                      <a16:colId xmlns:a16="http://schemas.microsoft.com/office/drawing/2014/main" val="3134637789"/>
                    </a:ext>
                  </a:extLst>
                </a:gridCol>
                <a:gridCol w="1151889">
                  <a:extLst>
                    <a:ext uri="{9D8B030D-6E8A-4147-A177-3AD203B41FA5}">
                      <a16:colId xmlns:a16="http://schemas.microsoft.com/office/drawing/2014/main" val="3845467599"/>
                    </a:ext>
                  </a:extLst>
                </a:gridCol>
                <a:gridCol w="1472957">
                  <a:extLst>
                    <a:ext uri="{9D8B030D-6E8A-4147-A177-3AD203B41FA5}">
                      <a16:colId xmlns:a16="http://schemas.microsoft.com/office/drawing/2014/main" val="3849328884"/>
                    </a:ext>
                  </a:extLst>
                </a:gridCol>
              </a:tblGrid>
              <a:tr h="678366">
                <a:tc>
                  <a:txBody>
                    <a:bodyPr/>
                    <a:lstStyle/>
                    <a:p>
                      <a:pPr algn="ctr"/>
                      <a:r>
                        <a:rPr lang="en-US" dirty="0"/>
                        <a:t>City</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algn="ctr"/>
                      <a:r>
                        <a:rPr lang="en-US" dirty="0"/>
                        <a:t>Mile Marker</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algn="ctr"/>
                      <a:r>
                        <a:rPr lang="en-US" dirty="0"/>
                        <a:t>Miles from Miami  </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algn="ctr"/>
                      <a:r>
                        <a:rPr lang="en-US" dirty="0"/>
                        <a:t>Minimal Travel Time (no delays)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algn="ctr"/>
                      <a:r>
                        <a:rPr lang="en-US" dirty="0"/>
                        <a:t>Round Trip</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algn="ctr"/>
                      <a:r>
                        <a:rPr lang="en-US" dirty="0"/>
                        <a:t>Minimal Round Trip (no delays)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93002138"/>
                  </a:ext>
                </a:extLst>
              </a:tr>
              <a:tr h="365997">
                <a:tc>
                  <a:txBody>
                    <a:bodyPr/>
                    <a:lstStyle/>
                    <a:p>
                      <a:pPr algn="ctr"/>
                      <a:r>
                        <a:rPr lang="en-US" dirty="0">
                          <a:solidFill>
                            <a:schemeClr val="tx1"/>
                          </a:solidFill>
                        </a:rPr>
                        <a:t>Key West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0-8</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159</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 hrs. 42 Min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318</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7.25 </a:t>
                      </a:r>
                      <a:r>
                        <a:rPr lang="en-US" dirty="0" err="1">
                          <a:solidFill>
                            <a:schemeClr val="tx1"/>
                          </a:solidFill>
                        </a:rPr>
                        <a:t>hrs</a:t>
                      </a:r>
                      <a:endParaRPr lang="en-US"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2611538"/>
                  </a:ext>
                </a:extLst>
              </a:tr>
              <a:tr h="365997">
                <a:tc>
                  <a:txBody>
                    <a:bodyPr/>
                    <a:lstStyle/>
                    <a:p>
                      <a:pPr algn="ctr"/>
                      <a:r>
                        <a:rPr lang="en-US" dirty="0">
                          <a:solidFill>
                            <a:schemeClr val="tx1"/>
                          </a:solidFill>
                        </a:rPr>
                        <a:t>Big Pine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9-39</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128</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 </a:t>
                      </a:r>
                      <a:r>
                        <a:rPr lang="en-US" dirty="0" err="1">
                          <a:solidFill>
                            <a:schemeClr val="tx1"/>
                          </a:solidFill>
                        </a:rPr>
                        <a:t>hrs</a:t>
                      </a:r>
                      <a:r>
                        <a:rPr lang="en-US" dirty="0">
                          <a:solidFill>
                            <a:schemeClr val="tx1"/>
                          </a:solidFill>
                        </a:rPr>
                        <a:t> 49 min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256</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  </a:t>
                      </a:r>
                      <a:r>
                        <a:rPr lang="en-US" dirty="0" err="1">
                          <a:solidFill>
                            <a:schemeClr val="tx1"/>
                          </a:solidFill>
                        </a:rPr>
                        <a:t>hrs</a:t>
                      </a:r>
                      <a:endParaRPr lang="en-US"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0915798"/>
                  </a:ext>
                </a:extLst>
              </a:tr>
              <a:tr h="365997">
                <a:tc>
                  <a:txBody>
                    <a:bodyPr/>
                    <a:lstStyle/>
                    <a:p>
                      <a:pPr algn="ctr"/>
                      <a:r>
                        <a:rPr lang="en-US" dirty="0">
                          <a:solidFill>
                            <a:schemeClr val="tx1"/>
                          </a:solidFill>
                        </a:rPr>
                        <a:t>Marathon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40-65</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111</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 </a:t>
                      </a:r>
                      <a:r>
                        <a:rPr lang="en-US" dirty="0" err="1">
                          <a:solidFill>
                            <a:schemeClr val="tx1"/>
                          </a:solidFill>
                        </a:rPr>
                        <a:t>hrs</a:t>
                      </a:r>
                      <a:r>
                        <a:rPr lang="en-US" dirty="0">
                          <a:solidFill>
                            <a:schemeClr val="tx1"/>
                          </a:solidFill>
                        </a:rPr>
                        <a:t> 26 min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222</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 </a:t>
                      </a:r>
                      <a:r>
                        <a:rPr lang="en-US" dirty="0" err="1">
                          <a:solidFill>
                            <a:schemeClr val="tx1"/>
                          </a:solidFill>
                        </a:rPr>
                        <a:t>hrs</a:t>
                      </a:r>
                      <a:endParaRPr lang="en-US"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6691047"/>
                  </a:ext>
                </a:extLst>
              </a:tr>
              <a:tr h="365997">
                <a:tc>
                  <a:txBody>
                    <a:bodyPr/>
                    <a:lstStyle/>
                    <a:p>
                      <a:pPr algn="ctr"/>
                      <a:r>
                        <a:rPr lang="en-US" dirty="0">
                          <a:solidFill>
                            <a:schemeClr val="tx1"/>
                          </a:solidFill>
                        </a:rPr>
                        <a:t>Islamorada</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66-88</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76</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 </a:t>
                      </a:r>
                      <a:r>
                        <a:rPr lang="en-US" dirty="0" err="1">
                          <a:solidFill>
                            <a:schemeClr val="tx1"/>
                          </a:solidFill>
                        </a:rPr>
                        <a:t>hr</a:t>
                      </a:r>
                      <a:r>
                        <a:rPr lang="en-US" dirty="0">
                          <a:solidFill>
                            <a:schemeClr val="tx1"/>
                          </a:solidFill>
                        </a:rPr>
                        <a:t> 42 min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152</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3.75 </a:t>
                      </a:r>
                      <a:r>
                        <a:rPr lang="en-US" dirty="0" err="1">
                          <a:solidFill>
                            <a:schemeClr val="tx1"/>
                          </a:solidFill>
                        </a:rPr>
                        <a:t>hrs</a:t>
                      </a:r>
                      <a:endParaRPr lang="en-US"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269701"/>
                  </a:ext>
                </a:extLst>
              </a:tr>
              <a:tr h="365997">
                <a:tc>
                  <a:txBody>
                    <a:bodyPr/>
                    <a:lstStyle/>
                    <a:p>
                      <a:pPr algn="ctr"/>
                      <a:r>
                        <a:rPr lang="en-US" dirty="0">
                          <a:solidFill>
                            <a:schemeClr val="tx1"/>
                          </a:solidFill>
                        </a:rPr>
                        <a:t>Key Largo</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89-110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58</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 </a:t>
                      </a:r>
                      <a:r>
                        <a:rPr lang="en-US" dirty="0" err="1">
                          <a:solidFill>
                            <a:schemeClr val="tx1"/>
                          </a:solidFill>
                        </a:rPr>
                        <a:t>hr</a:t>
                      </a:r>
                      <a:r>
                        <a:rPr lang="en-US" dirty="0">
                          <a:solidFill>
                            <a:schemeClr val="tx1"/>
                          </a:solidFill>
                        </a:rPr>
                        <a:t> 15 min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116</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2.5  </a:t>
                      </a:r>
                      <a:r>
                        <a:rPr lang="en-US" dirty="0" err="1">
                          <a:solidFill>
                            <a:schemeClr val="tx1"/>
                          </a:solidFill>
                        </a:rPr>
                        <a:t>hrs</a:t>
                      </a:r>
                      <a:endParaRPr lang="en-US"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2243234"/>
                  </a:ext>
                </a:extLst>
              </a:tr>
            </a:tbl>
          </a:graphicData>
        </a:graphic>
      </p:graphicFrame>
      <p:sp>
        <p:nvSpPr>
          <p:cNvPr id="16" name="Slide Number Placeholder 15">
            <a:extLst>
              <a:ext uri="{FF2B5EF4-FFF2-40B4-BE49-F238E27FC236}">
                <a16:creationId xmlns:a16="http://schemas.microsoft.com/office/drawing/2014/main" id="{3F8A62C8-5437-4C47-AC0F-0605F84CBA57}"/>
              </a:ext>
            </a:extLst>
          </p:cNvPr>
          <p:cNvSpPr>
            <a:spLocks noGrp="1"/>
          </p:cNvSpPr>
          <p:nvPr>
            <p:ph type="sldNum" sz="quarter" idx="12"/>
          </p:nvPr>
        </p:nvSpPr>
        <p:spPr/>
        <p:txBody>
          <a:bodyPr/>
          <a:lstStyle/>
          <a:p>
            <a:fld id="{DBA1B0FB-D917-4C8C-928F-313BD683BF39}" type="slidenum">
              <a:rPr lang="en-US" smtClean="0"/>
              <a:pPr/>
              <a:t>6</a:t>
            </a:fld>
            <a:endParaRPr lang="en-US"/>
          </a:p>
        </p:txBody>
      </p:sp>
      <p:pic>
        <p:nvPicPr>
          <p:cNvPr id="4" name="Picture 3" descr="Map&#10;&#10;Description automatically generated">
            <a:extLst>
              <a:ext uri="{FF2B5EF4-FFF2-40B4-BE49-F238E27FC236}">
                <a16:creationId xmlns:a16="http://schemas.microsoft.com/office/drawing/2014/main" id="{29A8E58E-4B70-072E-3198-A4F62D2D596C}"/>
              </a:ext>
            </a:extLst>
          </p:cNvPr>
          <p:cNvPicPr>
            <a:picLocks noChangeAspect="1"/>
          </p:cNvPicPr>
          <p:nvPr/>
        </p:nvPicPr>
        <p:blipFill>
          <a:blip r:embed="rId2"/>
          <a:stretch>
            <a:fillRect/>
          </a:stretch>
        </p:blipFill>
        <p:spPr>
          <a:xfrm>
            <a:off x="3359150" y="396847"/>
            <a:ext cx="5308600" cy="2387918"/>
          </a:xfrm>
          <a:prstGeom prst="rect">
            <a:avLst/>
          </a:prstGeom>
        </p:spPr>
      </p:pic>
      <p:sp>
        <p:nvSpPr>
          <p:cNvPr id="5" name="TextBox 4">
            <a:extLst>
              <a:ext uri="{FF2B5EF4-FFF2-40B4-BE49-F238E27FC236}">
                <a16:creationId xmlns:a16="http://schemas.microsoft.com/office/drawing/2014/main" id="{FDE090CE-062F-FEBE-6E5B-4852A5FF7C80}"/>
              </a:ext>
            </a:extLst>
          </p:cNvPr>
          <p:cNvSpPr txBox="1"/>
          <p:nvPr/>
        </p:nvSpPr>
        <p:spPr>
          <a:xfrm>
            <a:off x="945573" y="5686135"/>
            <a:ext cx="10588668" cy="369332"/>
          </a:xfrm>
          <a:prstGeom prst="rect">
            <a:avLst/>
          </a:prstGeom>
          <a:noFill/>
        </p:spPr>
        <p:txBody>
          <a:bodyPr wrap="none" rtlCol="0">
            <a:spAutoFit/>
          </a:bodyPr>
          <a:lstStyle/>
          <a:p>
            <a:r>
              <a:rPr lang="en-US" dirty="0"/>
              <a:t>Accidents or other roadway obstacles can result in traffic congestion and </a:t>
            </a:r>
            <a:r>
              <a:rPr lang="en-US" dirty="0">
                <a:solidFill>
                  <a:schemeClr val="accent2">
                    <a:lumMod val="60000"/>
                    <a:lumOff val="40000"/>
                  </a:schemeClr>
                </a:solidFill>
              </a:rPr>
              <a:t>additional wait time of several hours</a:t>
            </a:r>
          </a:p>
        </p:txBody>
      </p:sp>
      <p:sp>
        <p:nvSpPr>
          <p:cNvPr id="6" name="TextBox 5">
            <a:extLst>
              <a:ext uri="{FF2B5EF4-FFF2-40B4-BE49-F238E27FC236}">
                <a16:creationId xmlns:a16="http://schemas.microsoft.com/office/drawing/2014/main" id="{A9D4CA56-5977-344E-93A9-EFAA0CA5C85C}"/>
              </a:ext>
            </a:extLst>
          </p:cNvPr>
          <p:cNvSpPr txBox="1"/>
          <p:nvPr/>
        </p:nvSpPr>
        <p:spPr>
          <a:xfrm>
            <a:off x="2005445" y="6055467"/>
            <a:ext cx="7339638" cy="369332"/>
          </a:xfrm>
          <a:prstGeom prst="rect">
            <a:avLst/>
          </a:prstGeom>
          <a:noFill/>
        </p:spPr>
        <p:txBody>
          <a:bodyPr wrap="none" rtlCol="0">
            <a:spAutoFit/>
          </a:bodyPr>
          <a:lstStyle/>
          <a:p>
            <a:r>
              <a:rPr lang="en-US" dirty="0">
                <a:solidFill>
                  <a:srgbClr val="FFFF00"/>
                </a:solidFill>
              </a:rPr>
              <a:t>Pickups scheduled at 8 am for Appointments scheduled between 12-4 ONLY</a:t>
            </a:r>
          </a:p>
        </p:txBody>
      </p:sp>
    </p:spTree>
    <p:extLst>
      <p:ext uri="{BB962C8B-B14F-4D97-AF65-F5344CB8AC3E}">
        <p14:creationId xmlns:p14="http://schemas.microsoft.com/office/powerpoint/2010/main" val="2496947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561109" y="2675775"/>
            <a:ext cx="7757611" cy="638069"/>
          </a:xfrm>
        </p:spPr>
        <p:txBody>
          <a:bodyPr/>
          <a:lstStyle/>
          <a:p>
            <a:r>
              <a:rPr lang="en-US" sz="1800" dirty="0">
                <a:solidFill>
                  <a:srgbClr val="F3700D"/>
                </a:solidFill>
              </a:rPr>
              <a:t>Vehicles are </a:t>
            </a:r>
            <a:r>
              <a:rPr lang="en-US" dirty="0">
                <a:solidFill>
                  <a:srgbClr val="F3700D"/>
                </a:solidFill>
              </a:rPr>
              <a:t> ADA-compliant and equipped with mobility devices for riders in wheelchairs or disabled.  Drivers are trained to provide assistance</a:t>
            </a:r>
          </a:p>
          <a:p>
            <a:r>
              <a:rPr lang="en-US" dirty="0"/>
              <a:t> </a:t>
            </a:r>
            <a:r>
              <a:rPr lang="en-US" sz="1800" dirty="0">
                <a:solidFill>
                  <a:srgbClr val="2EEAB0"/>
                </a:solidFill>
              </a:rPr>
              <a:t>Process: Client Application and eligibility.  Call for reservation line 48 hours prior.  Client will receive a confirmation call 24 </a:t>
            </a:r>
            <a:r>
              <a:rPr lang="en-US" sz="1800" dirty="0" err="1">
                <a:solidFill>
                  <a:srgbClr val="2EEAB0"/>
                </a:solidFill>
              </a:rPr>
              <a:t>hrs</a:t>
            </a:r>
            <a:r>
              <a:rPr lang="en-US" sz="1800" dirty="0">
                <a:solidFill>
                  <a:srgbClr val="2EEAB0"/>
                </a:solidFill>
              </a:rPr>
              <a:t> in advance with Pickup time and service drop off.</a:t>
            </a:r>
          </a:p>
          <a:p>
            <a:r>
              <a:rPr lang="en-US" sz="1800" dirty="0">
                <a:solidFill>
                  <a:srgbClr val="FF3399"/>
                </a:solidFill>
              </a:rPr>
              <a:t>Client outcomes – 1) less restrictive appointment times – less wait for doctor      2) Residents will not incur lodging expenses for early morning surgery schedules       3) Extended time will allow providers to complete long treatments in 1 visit vs. 2  4) Door to door eases coordination with transport services and missed rides        5) Affordable roundtrip $10 per person fee.  Will not be denied for inability to pay</a:t>
            </a:r>
          </a:p>
          <a:p>
            <a:endParaRPr lang="en-US" dirty="0"/>
          </a:p>
        </p:txBody>
      </p:sp>
      <p:pic>
        <p:nvPicPr>
          <p:cNvPr id="10" name="Picture Placeholder 9" descr="Data Points ">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t="134" b="134"/>
          <a:stretch/>
        </p:blipFill>
        <p:spPr>
          <a:xfrm>
            <a:off x="9842147" y="161879"/>
            <a:ext cx="2263776" cy="2263776"/>
          </a:xfrm>
        </p:spPr>
      </p:pic>
      <p:pic>
        <p:nvPicPr>
          <p:cNvPr id="16" name="Picture Placeholder 15" descr="Logo&#10;&#10;Description automatically generated">
            <a:extLst>
              <a:ext uri="{FF2B5EF4-FFF2-40B4-BE49-F238E27FC236}">
                <a16:creationId xmlns:a16="http://schemas.microsoft.com/office/drawing/2014/main" id="{1F0DE3C1-C4CE-62CB-6AA2-49C3F288AE95}"/>
              </a:ext>
            </a:extLst>
          </p:cNvPr>
          <p:cNvPicPr>
            <a:picLocks noGrp="1" noChangeAspect="1"/>
          </p:cNvPicPr>
          <p:nvPr>
            <p:ph type="pic" sz="quarter" idx="15"/>
          </p:nvPr>
        </p:nvPicPr>
        <p:blipFill>
          <a:blip r:embed="rId3"/>
          <a:srcRect t="108" b="108"/>
          <a:stretch>
            <a:fillRect/>
          </a:stretch>
        </p:blipFill>
        <p:spPr>
          <a:xfrm>
            <a:off x="9085448" y="3303113"/>
            <a:ext cx="2788082" cy="2936876"/>
          </a:xfrm>
        </p:spPr>
      </p:pic>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p:txBody>
          <a:bodyPr/>
          <a:lstStyle/>
          <a:p>
            <a:fld id="{DBA1B0FB-D917-4C8C-928F-313BD683BF39}" type="slidenum">
              <a:rPr lang="en-US" smtClean="0"/>
              <a:pPr/>
              <a:t>7</a:t>
            </a:fld>
            <a:endParaRPr lang="en-US"/>
          </a:p>
        </p:txBody>
      </p:sp>
      <p:sp>
        <p:nvSpPr>
          <p:cNvPr id="6" name="TextBox 5">
            <a:extLst>
              <a:ext uri="{FF2B5EF4-FFF2-40B4-BE49-F238E27FC236}">
                <a16:creationId xmlns:a16="http://schemas.microsoft.com/office/drawing/2014/main" id="{F35DDB7B-EEC7-5C1D-8713-AD7461427909}"/>
              </a:ext>
            </a:extLst>
          </p:cNvPr>
          <p:cNvSpPr txBox="1"/>
          <p:nvPr/>
        </p:nvSpPr>
        <p:spPr>
          <a:xfrm>
            <a:off x="374857" y="380947"/>
            <a:ext cx="9668142" cy="430887"/>
          </a:xfrm>
          <a:prstGeom prst="rect">
            <a:avLst/>
          </a:prstGeom>
          <a:noFill/>
        </p:spPr>
        <p:txBody>
          <a:bodyPr wrap="square" rtlCol="0">
            <a:spAutoFit/>
          </a:bodyPr>
          <a:lstStyle/>
          <a:p>
            <a:r>
              <a:rPr lang="en-US" sz="2200" dirty="0">
                <a:solidFill>
                  <a:srgbClr val="FFFF00"/>
                </a:solidFill>
              </a:rPr>
              <a:t>PROJECT PROPOSAL AND OVERVIEW</a:t>
            </a:r>
          </a:p>
        </p:txBody>
      </p:sp>
      <p:sp>
        <p:nvSpPr>
          <p:cNvPr id="18" name="TextBox 17">
            <a:extLst>
              <a:ext uri="{FF2B5EF4-FFF2-40B4-BE49-F238E27FC236}">
                <a16:creationId xmlns:a16="http://schemas.microsoft.com/office/drawing/2014/main" id="{29EA36F4-B287-786B-07AD-A606DE7F6220}"/>
              </a:ext>
            </a:extLst>
          </p:cNvPr>
          <p:cNvSpPr txBox="1"/>
          <p:nvPr/>
        </p:nvSpPr>
        <p:spPr>
          <a:xfrm>
            <a:off x="424722" y="1023457"/>
            <a:ext cx="8808069" cy="369332"/>
          </a:xfrm>
          <a:prstGeom prst="rect">
            <a:avLst/>
          </a:prstGeom>
          <a:noFill/>
        </p:spPr>
        <p:txBody>
          <a:bodyPr wrap="square" rtlCol="0">
            <a:spAutoFit/>
          </a:bodyPr>
          <a:lstStyle/>
          <a:p>
            <a:r>
              <a:rPr lang="en-US" dirty="0"/>
              <a:t>Established two (2) early-morning multi-rider door to door trips per week to Miami-Dade</a:t>
            </a:r>
          </a:p>
        </p:txBody>
      </p:sp>
      <p:sp>
        <p:nvSpPr>
          <p:cNvPr id="5" name="TextBox 4">
            <a:extLst>
              <a:ext uri="{FF2B5EF4-FFF2-40B4-BE49-F238E27FC236}">
                <a16:creationId xmlns:a16="http://schemas.microsoft.com/office/drawing/2014/main" id="{19A6311D-93DB-75C8-A87B-8A396319360F}"/>
              </a:ext>
            </a:extLst>
          </p:cNvPr>
          <p:cNvSpPr txBox="1"/>
          <p:nvPr/>
        </p:nvSpPr>
        <p:spPr>
          <a:xfrm>
            <a:off x="424722" y="1895941"/>
            <a:ext cx="10747423" cy="923330"/>
          </a:xfrm>
          <a:prstGeom prst="rect">
            <a:avLst/>
          </a:prstGeom>
          <a:noFill/>
        </p:spPr>
        <p:txBody>
          <a:bodyPr wrap="square" rtlCol="0">
            <a:spAutoFit/>
          </a:bodyPr>
          <a:lstStyle/>
          <a:p>
            <a:r>
              <a:rPr lang="en-US" dirty="0">
                <a:solidFill>
                  <a:srgbClr val="51EDFD"/>
                </a:solidFill>
              </a:rPr>
              <a:t>Morning Service Hours expanded to pickups in Lower Keys as early as </a:t>
            </a:r>
            <a:r>
              <a:rPr lang="en-US" dirty="0">
                <a:solidFill>
                  <a:srgbClr val="FFFF00"/>
                </a:solidFill>
              </a:rPr>
              <a:t>3:30 AM for 8 AM-12PM </a:t>
            </a:r>
            <a:r>
              <a:rPr lang="en-US" dirty="0">
                <a:solidFill>
                  <a:srgbClr val="51EDFD"/>
                </a:solidFill>
              </a:rPr>
              <a:t>appointments Clients requiring additional time for their appointments can return on the normal afternoon route 12-4 pm</a:t>
            </a:r>
          </a:p>
          <a:p>
            <a:r>
              <a:rPr lang="en-US" dirty="0"/>
              <a:t> </a:t>
            </a:r>
          </a:p>
        </p:txBody>
      </p:sp>
      <p:sp>
        <p:nvSpPr>
          <p:cNvPr id="7" name="TextBox 6">
            <a:extLst>
              <a:ext uri="{FF2B5EF4-FFF2-40B4-BE49-F238E27FC236}">
                <a16:creationId xmlns:a16="http://schemas.microsoft.com/office/drawing/2014/main" id="{0AE52E8E-C4F1-C614-B64C-B5822E4ABB23}"/>
              </a:ext>
            </a:extLst>
          </p:cNvPr>
          <p:cNvSpPr txBox="1"/>
          <p:nvPr/>
        </p:nvSpPr>
        <p:spPr>
          <a:xfrm>
            <a:off x="2331339" y="1293767"/>
            <a:ext cx="6326026" cy="646331"/>
          </a:xfrm>
          <a:prstGeom prst="rect">
            <a:avLst/>
          </a:prstGeom>
          <a:noFill/>
        </p:spPr>
        <p:txBody>
          <a:bodyPr wrap="square" rtlCol="0">
            <a:spAutoFit/>
          </a:bodyPr>
          <a:lstStyle/>
          <a:p>
            <a:r>
              <a:rPr lang="en-US" dirty="0">
                <a:solidFill>
                  <a:srgbClr val="FFFF00"/>
                </a:solidFill>
              </a:rPr>
              <a:t>Added a dedicated driver and an additional Trip 2 days per week</a:t>
            </a:r>
          </a:p>
          <a:p>
            <a:endParaRPr lang="en-US" dirty="0"/>
          </a:p>
        </p:txBody>
      </p:sp>
    </p:spTree>
    <p:extLst>
      <p:ext uri="{BB962C8B-B14F-4D97-AF65-F5344CB8AC3E}">
        <p14:creationId xmlns:p14="http://schemas.microsoft.com/office/powerpoint/2010/main" val="1670595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5E9B8-D760-60E5-C020-E88466D5DA68}"/>
              </a:ext>
            </a:extLst>
          </p:cNvPr>
          <p:cNvSpPr>
            <a:spLocks noGrp="1"/>
          </p:cNvSpPr>
          <p:nvPr>
            <p:ph type="title"/>
          </p:nvPr>
        </p:nvSpPr>
        <p:spPr>
          <a:xfrm>
            <a:off x="550864" y="549275"/>
            <a:ext cx="8042418" cy="843107"/>
          </a:xfrm>
        </p:spPr>
        <p:txBody>
          <a:bodyPr/>
          <a:lstStyle/>
          <a:p>
            <a:r>
              <a:rPr lang="en-US" dirty="0">
                <a:solidFill>
                  <a:srgbClr val="FFFF00"/>
                </a:solidFill>
              </a:rPr>
              <a:t>ISD Results </a:t>
            </a:r>
            <a:r>
              <a:rPr lang="en-US" sz="1800" dirty="0"/>
              <a:t>(data based on 2 quarters July- December 2023) </a:t>
            </a:r>
          </a:p>
        </p:txBody>
      </p:sp>
      <p:pic>
        <p:nvPicPr>
          <p:cNvPr id="15" name="Picture Placeholder 14" descr="A white bus parked in a parking lot&#10;&#10;Description automatically generated with medium confidence">
            <a:extLst>
              <a:ext uri="{FF2B5EF4-FFF2-40B4-BE49-F238E27FC236}">
                <a16:creationId xmlns:a16="http://schemas.microsoft.com/office/drawing/2014/main" id="{4AAE1BE5-F37B-934C-CD82-C2344270D516}"/>
              </a:ext>
            </a:extLst>
          </p:cNvPr>
          <p:cNvPicPr>
            <a:picLocks noGrp="1" noChangeAspect="1"/>
          </p:cNvPicPr>
          <p:nvPr>
            <p:ph type="pic" sz="quarter" idx="13"/>
          </p:nvPr>
        </p:nvPicPr>
        <p:blipFill>
          <a:blip r:embed="rId2"/>
          <a:srcRect l="29448" r="29448"/>
          <a:stretch>
            <a:fillRect/>
          </a:stretch>
        </p:blipFill>
        <p:spPr>
          <a:xfrm>
            <a:off x="7827673" y="3572082"/>
            <a:ext cx="3813464" cy="2792176"/>
          </a:xfrm>
        </p:spPr>
      </p:pic>
      <p:sp>
        <p:nvSpPr>
          <p:cNvPr id="9" name="Slide Number Placeholder 8">
            <a:extLst>
              <a:ext uri="{FF2B5EF4-FFF2-40B4-BE49-F238E27FC236}">
                <a16:creationId xmlns:a16="http://schemas.microsoft.com/office/drawing/2014/main" id="{F3649E1F-CA39-6C83-6689-CC237C03498A}"/>
              </a:ext>
            </a:extLst>
          </p:cNvPr>
          <p:cNvSpPr>
            <a:spLocks noGrp="1"/>
          </p:cNvSpPr>
          <p:nvPr>
            <p:ph type="sldNum" sz="quarter" idx="12"/>
          </p:nvPr>
        </p:nvSpPr>
        <p:spPr/>
        <p:txBody>
          <a:bodyPr/>
          <a:lstStyle/>
          <a:p>
            <a:fld id="{DBA1B0FB-D917-4C8C-928F-313BD683BF39}" type="slidenum">
              <a:rPr lang="en-US" smtClean="0"/>
              <a:t>8</a:t>
            </a:fld>
            <a:endParaRPr lang="en-US" dirty="0"/>
          </a:p>
        </p:txBody>
      </p:sp>
      <p:sp>
        <p:nvSpPr>
          <p:cNvPr id="11" name="TextBox 10">
            <a:extLst>
              <a:ext uri="{FF2B5EF4-FFF2-40B4-BE49-F238E27FC236}">
                <a16:creationId xmlns:a16="http://schemas.microsoft.com/office/drawing/2014/main" id="{47D60365-75EB-DC0B-1A69-9C6A584A3CBB}"/>
              </a:ext>
            </a:extLst>
          </p:cNvPr>
          <p:cNvSpPr txBox="1"/>
          <p:nvPr/>
        </p:nvSpPr>
        <p:spPr>
          <a:xfrm>
            <a:off x="384609" y="3118158"/>
            <a:ext cx="8268482" cy="646331"/>
          </a:xfrm>
          <a:prstGeom prst="rect">
            <a:avLst/>
          </a:prstGeom>
          <a:noFill/>
        </p:spPr>
        <p:txBody>
          <a:bodyPr wrap="none" rtlCol="0">
            <a:spAutoFit/>
          </a:bodyPr>
          <a:lstStyle/>
          <a:p>
            <a:r>
              <a:rPr lang="en-US" dirty="0">
                <a:solidFill>
                  <a:srgbClr val="51EDFD"/>
                </a:solidFill>
              </a:rPr>
              <a:t>Unduplicated Passenger Head Count </a:t>
            </a:r>
            <a:r>
              <a:rPr lang="en-US" dirty="0"/>
              <a:t>(goal 45).  Unduplicated year to date is </a:t>
            </a:r>
            <a:r>
              <a:rPr lang="en-US" dirty="0">
                <a:solidFill>
                  <a:srgbClr val="FFFF00"/>
                </a:solidFill>
              </a:rPr>
              <a:t>49 clients. </a:t>
            </a:r>
          </a:p>
          <a:p>
            <a:r>
              <a:rPr lang="en-US" dirty="0"/>
              <a:t>With time left for this grant we have exceeded our goal.</a:t>
            </a:r>
          </a:p>
        </p:txBody>
      </p:sp>
      <p:sp>
        <p:nvSpPr>
          <p:cNvPr id="12" name="TextBox 11">
            <a:extLst>
              <a:ext uri="{FF2B5EF4-FFF2-40B4-BE49-F238E27FC236}">
                <a16:creationId xmlns:a16="http://schemas.microsoft.com/office/drawing/2014/main" id="{29AF63EE-68ED-9EF1-B442-64DE37F5A14F}"/>
              </a:ext>
            </a:extLst>
          </p:cNvPr>
          <p:cNvSpPr txBox="1"/>
          <p:nvPr/>
        </p:nvSpPr>
        <p:spPr>
          <a:xfrm>
            <a:off x="384609" y="1893183"/>
            <a:ext cx="8958414" cy="1477328"/>
          </a:xfrm>
          <a:prstGeom prst="rect">
            <a:avLst/>
          </a:prstGeom>
          <a:noFill/>
        </p:spPr>
        <p:txBody>
          <a:bodyPr wrap="none" rtlCol="0">
            <a:spAutoFit/>
          </a:bodyPr>
          <a:lstStyle/>
          <a:p>
            <a:r>
              <a:rPr lang="en-US" dirty="0">
                <a:solidFill>
                  <a:srgbClr val="51EDFD"/>
                </a:solidFill>
              </a:rPr>
              <a:t>Total number of trips  </a:t>
            </a:r>
            <a:r>
              <a:rPr lang="en-US" dirty="0"/>
              <a:t>- As of 12/31/23 we have invoiced $48,007 for </a:t>
            </a:r>
            <a:r>
              <a:rPr lang="en-US" dirty="0">
                <a:solidFill>
                  <a:srgbClr val="FFFF00"/>
                </a:solidFill>
              </a:rPr>
              <a:t>91 trips </a:t>
            </a:r>
            <a:r>
              <a:rPr lang="en-US" dirty="0"/>
              <a:t> and </a:t>
            </a:r>
            <a:r>
              <a:rPr lang="en-US" dirty="0">
                <a:solidFill>
                  <a:srgbClr val="FFFF00"/>
                </a:solidFill>
              </a:rPr>
              <a:t>9148</a:t>
            </a:r>
            <a:r>
              <a:rPr lang="en-US" dirty="0"/>
              <a:t> miles </a:t>
            </a:r>
          </a:p>
          <a:p>
            <a:r>
              <a:rPr lang="en-US" dirty="0"/>
              <a:t>Providing </a:t>
            </a:r>
            <a:r>
              <a:rPr lang="en-US" dirty="0">
                <a:solidFill>
                  <a:srgbClr val="FFFF00"/>
                </a:solidFill>
              </a:rPr>
              <a:t>2 daily trips to Miami 2 days a week </a:t>
            </a:r>
            <a:r>
              <a:rPr lang="en-US" dirty="0"/>
              <a:t>(Tuesdays and Thursdays) totaling</a:t>
            </a:r>
          </a:p>
          <a:p>
            <a:r>
              <a:rPr lang="en-US" dirty="0"/>
              <a:t>8 trips per week.  Mostly medical trips have been provided. There were 3 trips that</a:t>
            </a:r>
          </a:p>
          <a:p>
            <a:r>
              <a:rPr lang="en-US" dirty="0"/>
              <a:t>were non-medical.</a:t>
            </a:r>
          </a:p>
          <a:p>
            <a:endParaRPr lang="en-US" dirty="0"/>
          </a:p>
        </p:txBody>
      </p:sp>
      <p:sp>
        <p:nvSpPr>
          <p:cNvPr id="13" name="TextBox 12">
            <a:extLst>
              <a:ext uri="{FF2B5EF4-FFF2-40B4-BE49-F238E27FC236}">
                <a16:creationId xmlns:a16="http://schemas.microsoft.com/office/drawing/2014/main" id="{899F8E0A-5C32-E99C-B78A-3FACCA4CD9B3}"/>
              </a:ext>
            </a:extLst>
          </p:cNvPr>
          <p:cNvSpPr txBox="1"/>
          <p:nvPr/>
        </p:nvSpPr>
        <p:spPr>
          <a:xfrm>
            <a:off x="422723" y="4314813"/>
            <a:ext cx="5123134" cy="1969770"/>
          </a:xfrm>
          <a:prstGeom prst="rect">
            <a:avLst/>
          </a:prstGeom>
          <a:noFill/>
        </p:spPr>
        <p:txBody>
          <a:bodyPr wrap="none" rtlCol="0">
            <a:spAutoFit/>
          </a:bodyPr>
          <a:lstStyle/>
          <a:p>
            <a:r>
              <a:rPr lang="en-US" dirty="0">
                <a:solidFill>
                  <a:srgbClr val="51EDFD"/>
                </a:solidFill>
              </a:rPr>
              <a:t>Performance Indicators – </a:t>
            </a:r>
          </a:p>
          <a:p>
            <a:r>
              <a:rPr lang="en-US" dirty="0"/>
              <a:t>Average </a:t>
            </a:r>
            <a:r>
              <a:rPr lang="en-US" dirty="0">
                <a:solidFill>
                  <a:srgbClr val="FFFF00"/>
                </a:solidFill>
              </a:rPr>
              <a:t>service hours per </a:t>
            </a:r>
            <a:r>
              <a:rPr lang="en-US" dirty="0"/>
              <a:t>day total</a:t>
            </a:r>
            <a:r>
              <a:rPr lang="en-US" dirty="0">
                <a:solidFill>
                  <a:srgbClr val="FFFF00"/>
                </a:solidFill>
              </a:rPr>
              <a:t> – 6.24 hours</a:t>
            </a:r>
          </a:p>
          <a:p>
            <a:r>
              <a:rPr lang="en-US" dirty="0"/>
              <a:t>Average </a:t>
            </a:r>
            <a:r>
              <a:rPr lang="en-US" dirty="0">
                <a:solidFill>
                  <a:srgbClr val="FFFF00"/>
                </a:solidFill>
              </a:rPr>
              <a:t>Vehicle</a:t>
            </a:r>
            <a:r>
              <a:rPr lang="en-US" dirty="0"/>
              <a:t> </a:t>
            </a:r>
            <a:r>
              <a:rPr lang="en-US" dirty="0">
                <a:solidFill>
                  <a:srgbClr val="FFFF00"/>
                </a:solidFill>
              </a:rPr>
              <a:t>miles </a:t>
            </a:r>
            <a:r>
              <a:rPr lang="en-US" dirty="0"/>
              <a:t>per day total </a:t>
            </a:r>
            <a:r>
              <a:rPr lang="en-US" dirty="0">
                <a:solidFill>
                  <a:srgbClr val="FFFF00"/>
                </a:solidFill>
              </a:rPr>
              <a:t>– 240 miles</a:t>
            </a:r>
          </a:p>
          <a:p>
            <a:r>
              <a:rPr lang="en-US" dirty="0"/>
              <a:t>Average </a:t>
            </a:r>
            <a:r>
              <a:rPr lang="en-US" dirty="0">
                <a:solidFill>
                  <a:srgbClr val="FFFF00"/>
                </a:solidFill>
              </a:rPr>
              <a:t>Passenger miles per </a:t>
            </a:r>
            <a:r>
              <a:rPr lang="en-US" dirty="0"/>
              <a:t>day  total </a:t>
            </a:r>
            <a:r>
              <a:rPr lang="en-US" dirty="0">
                <a:solidFill>
                  <a:srgbClr val="FFFF00"/>
                </a:solidFill>
              </a:rPr>
              <a:t>– 285.81miles</a:t>
            </a:r>
          </a:p>
          <a:p>
            <a:r>
              <a:rPr lang="en-US" dirty="0"/>
              <a:t>Average </a:t>
            </a:r>
            <a:r>
              <a:rPr lang="en-US" dirty="0">
                <a:solidFill>
                  <a:srgbClr val="FFFF00"/>
                </a:solidFill>
              </a:rPr>
              <a:t>wait time </a:t>
            </a:r>
            <a:r>
              <a:rPr lang="en-US" dirty="0"/>
              <a:t>per trip – </a:t>
            </a:r>
            <a:r>
              <a:rPr lang="en-US" dirty="0">
                <a:solidFill>
                  <a:srgbClr val="FFFF00"/>
                </a:solidFill>
              </a:rPr>
              <a:t>2 hours 40 minutes.</a:t>
            </a:r>
          </a:p>
          <a:p>
            <a:r>
              <a:rPr lang="en-US" dirty="0">
                <a:solidFill>
                  <a:srgbClr val="FFFF00"/>
                </a:solidFill>
              </a:rPr>
              <a:t>On-time</a:t>
            </a:r>
            <a:r>
              <a:rPr lang="en-US" dirty="0"/>
              <a:t> performance percentage – </a:t>
            </a:r>
            <a:r>
              <a:rPr lang="en-US" dirty="0">
                <a:solidFill>
                  <a:srgbClr val="FFFF00"/>
                </a:solidFill>
              </a:rPr>
              <a:t>96% </a:t>
            </a:r>
          </a:p>
          <a:p>
            <a:endParaRPr lang="en-US" sz="1400" dirty="0">
              <a:solidFill>
                <a:schemeClr val="accent2">
                  <a:lumMod val="60000"/>
                  <a:lumOff val="40000"/>
                </a:schemeClr>
              </a:solidFill>
            </a:endParaRPr>
          </a:p>
        </p:txBody>
      </p:sp>
    </p:spTree>
    <p:extLst>
      <p:ext uri="{BB962C8B-B14F-4D97-AF65-F5344CB8AC3E}">
        <p14:creationId xmlns:p14="http://schemas.microsoft.com/office/powerpoint/2010/main" val="3228882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541785" y="656633"/>
            <a:ext cx="3823709" cy="6513093"/>
          </a:xfrm>
        </p:spPr>
        <p:txBody>
          <a:bodyPr>
            <a:normAutofit fontScale="90000"/>
          </a:bodyPr>
          <a:lstStyle/>
          <a:p>
            <a:pPr marL="0" marR="0">
              <a:spcBef>
                <a:spcPts val="0"/>
              </a:spcBef>
              <a:spcAft>
                <a:spcPts val="0"/>
              </a:spcAft>
            </a:pPr>
            <a:r>
              <a:rPr lang="en-US" sz="1700" dirty="0">
                <a:latin typeface="Calibri" panose="020F0502020204030204" pitchFamily="34" charset="0"/>
                <a:ea typeface="Calibri" panose="020F0502020204030204" pitchFamily="34" charset="0"/>
                <a:cs typeface="Times New Roman" panose="02020603050405020304" pitchFamily="18" charset="0"/>
              </a:rPr>
              <a:t>“ I </a:t>
            </a:r>
            <a:r>
              <a:rPr lang="en-US" sz="1700" dirty="0">
                <a:effectLst/>
                <a:latin typeface="Calibri" panose="020F0502020204030204" pitchFamily="34" charset="0"/>
                <a:ea typeface="Calibri" panose="020F0502020204030204" pitchFamily="34" charset="0"/>
                <a:cs typeface="Times New Roman" panose="02020603050405020304" pitchFamily="18" charset="0"/>
              </a:rPr>
              <a:t>have lived in KW for 40+ years and fortunately have not had a need for transportation help.</a:t>
            </a:r>
            <a:br>
              <a:rPr lang="en-US" sz="1700" dirty="0">
                <a:effectLst/>
                <a:latin typeface="Calibri" panose="020F0502020204030204" pitchFamily="34" charset="0"/>
                <a:ea typeface="Calibri" panose="020F0502020204030204" pitchFamily="34" charset="0"/>
                <a:cs typeface="Times New Roman" panose="02020603050405020304" pitchFamily="18" charset="0"/>
              </a:rPr>
            </a:br>
            <a:r>
              <a:rPr lang="en-US" sz="1700" dirty="0">
                <a:effectLst/>
                <a:latin typeface="Calibri" panose="020F0502020204030204" pitchFamily="34" charset="0"/>
                <a:ea typeface="Calibri" panose="020F0502020204030204" pitchFamily="34" charset="0"/>
                <a:cs typeface="Times New Roman" panose="02020603050405020304" pitchFamily="18" charset="0"/>
              </a:rPr>
              <a:t>I now am in that position as I </a:t>
            </a:r>
            <a:r>
              <a:rPr lang="en-US" sz="17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go to Miami every 6 weeks for an eye condition where I cannot see well enough to drive home after treatment</a:t>
            </a:r>
            <a:r>
              <a:rPr lang="en-US" sz="1700" dirty="0">
                <a:effectLst/>
                <a:latin typeface="Calibri" panose="020F0502020204030204" pitchFamily="34" charset="0"/>
                <a:ea typeface="Calibri" panose="020F0502020204030204" pitchFamily="34" charset="0"/>
                <a:cs typeface="Times New Roman" panose="02020603050405020304" pitchFamily="18" charset="0"/>
              </a:rPr>
              <a:t>.  I had to resort to staying overnight in hotels, pay for cabs, meals  for two days as well as gas and the wear and tear on my older car.  It was becoming </a:t>
            </a:r>
            <a:r>
              <a:rPr lang="en-US" sz="1700" dirty="0">
                <a:solidFill>
                  <a:srgbClr val="51EDFD"/>
                </a:solidFill>
                <a:effectLst/>
                <a:latin typeface="Calibri" panose="020F0502020204030204" pitchFamily="34" charset="0"/>
                <a:ea typeface="Calibri" panose="020F0502020204030204" pitchFamily="34" charset="0"/>
                <a:cs typeface="Times New Roman" panose="02020603050405020304" pitchFamily="18" charset="0"/>
              </a:rPr>
              <a:t>financially intolerable</a:t>
            </a:r>
            <a:r>
              <a:rPr lang="en-US" sz="1700" dirty="0">
                <a:effectLst/>
                <a:latin typeface="Calibri" panose="020F0502020204030204" pitchFamily="34" charset="0"/>
                <a:ea typeface="Calibri" panose="020F0502020204030204" pitchFamily="34" charset="0"/>
                <a:cs typeface="Times New Roman" panose="02020603050405020304" pitchFamily="18" charset="0"/>
              </a:rPr>
              <a:t>.</a:t>
            </a:r>
            <a:br>
              <a:rPr lang="en-US" sz="1700" dirty="0">
                <a:latin typeface="Calibri" panose="020F0502020204030204" pitchFamily="34" charset="0"/>
                <a:ea typeface="Calibri" panose="020F0502020204030204" pitchFamily="34" charset="0"/>
                <a:cs typeface="Times New Roman" panose="02020603050405020304" pitchFamily="18" charset="0"/>
              </a:rPr>
            </a:br>
            <a:r>
              <a:rPr lang="en-US" sz="1700" dirty="0">
                <a:effectLst/>
                <a:latin typeface="Calibri" panose="020F0502020204030204" pitchFamily="34" charset="0"/>
                <a:ea typeface="Calibri" panose="020F0502020204030204" pitchFamily="34" charset="0"/>
                <a:cs typeface="Times New Roman" panose="02020603050405020304" pitchFamily="18" charset="0"/>
              </a:rPr>
              <a:t> Then my provider told me about  </a:t>
            </a:r>
            <a:r>
              <a:rPr lang="en-US" sz="170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Middle Keys Transport </a:t>
            </a:r>
            <a:r>
              <a:rPr lang="en-US" sz="1700" dirty="0">
                <a:effectLst/>
                <a:latin typeface="Calibri" panose="020F0502020204030204" pitchFamily="34" charset="0"/>
                <a:ea typeface="Calibri" panose="020F0502020204030204" pitchFamily="34" charset="0"/>
                <a:cs typeface="Times New Roman" panose="02020603050405020304" pitchFamily="18" charset="0"/>
              </a:rPr>
              <a:t>and after coordinator Katrina sent me an application and my Retina doctor signed off, I was approved. </a:t>
            </a:r>
            <a:br>
              <a:rPr lang="en-US" sz="1700" dirty="0">
                <a:effectLst/>
                <a:latin typeface="Calibri" panose="020F0502020204030204" pitchFamily="34" charset="0"/>
                <a:ea typeface="Calibri" panose="020F0502020204030204" pitchFamily="34" charset="0"/>
                <a:cs typeface="Times New Roman" panose="02020603050405020304" pitchFamily="18" charset="0"/>
              </a:rPr>
            </a:br>
            <a:r>
              <a:rPr lang="en-US" sz="17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Being thankful is an understatement!</a:t>
            </a:r>
            <a:br>
              <a:rPr lang="en-US" sz="1700" dirty="0">
                <a:effectLst/>
                <a:latin typeface="Calibri" panose="020F0502020204030204" pitchFamily="34" charset="0"/>
                <a:ea typeface="Calibri" panose="020F0502020204030204" pitchFamily="34" charset="0"/>
                <a:cs typeface="Times New Roman" panose="02020603050405020304" pitchFamily="18" charset="0"/>
              </a:rPr>
            </a:br>
            <a:r>
              <a:rPr lang="en-US" sz="1700" dirty="0">
                <a:solidFill>
                  <a:srgbClr val="51EDFD"/>
                </a:solidFill>
                <a:effectLst/>
                <a:latin typeface="Calibri" panose="020F0502020204030204" pitchFamily="34" charset="0"/>
                <a:ea typeface="Calibri" panose="020F0502020204030204" pitchFamily="34" charset="0"/>
                <a:cs typeface="Times New Roman" panose="02020603050405020304" pitchFamily="18" charset="0"/>
              </a:rPr>
              <a:t>What a great service you provide and what wonderful drivers.</a:t>
            </a:r>
            <a:br>
              <a:rPr lang="en-US" sz="1700" dirty="0">
                <a:solidFill>
                  <a:srgbClr val="51EDFD"/>
                </a:solidFill>
                <a:effectLst/>
                <a:latin typeface="Calibri" panose="020F0502020204030204" pitchFamily="34" charset="0"/>
                <a:ea typeface="Calibri" panose="020F0502020204030204" pitchFamily="34" charset="0"/>
                <a:cs typeface="Times New Roman" panose="02020603050405020304" pitchFamily="18" charset="0"/>
              </a:rPr>
            </a:br>
            <a:r>
              <a:rPr lang="en-US" sz="1700" dirty="0">
                <a:effectLst/>
                <a:latin typeface="Calibri" panose="020F0502020204030204" pitchFamily="34" charset="0"/>
                <a:ea typeface="Calibri" panose="020F0502020204030204" pitchFamily="34" charset="0"/>
                <a:cs typeface="Times New Roman" panose="02020603050405020304" pitchFamily="18" charset="0"/>
              </a:rPr>
              <a:t>I have used the transportation shuttle twice now and the driver comes from Marathon and picks up KW and Lower Keys riders at their door early morning. Drivers are so helpful and will answer questions or stop if someone needs to. I feel safe riding with them.  The driver gets everyone where needed and returns us all home door to door the same day.</a:t>
            </a:r>
            <a:br>
              <a:rPr lang="en-US" sz="1700" dirty="0">
                <a:effectLst/>
                <a:latin typeface="Calibri" panose="020F0502020204030204" pitchFamily="34" charset="0"/>
                <a:ea typeface="Calibri" panose="020F0502020204030204" pitchFamily="34" charset="0"/>
                <a:cs typeface="Times New Roman" panose="02020603050405020304" pitchFamily="18" charset="0"/>
              </a:rPr>
            </a:br>
            <a:r>
              <a:rPr lang="en-US" sz="1700" dirty="0">
                <a:effectLst/>
                <a:latin typeface="Calibri" panose="020F0502020204030204" pitchFamily="34" charset="0"/>
                <a:ea typeface="Calibri" panose="020F0502020204030204" pitchFamily="34" charset="0"/>
                <a:cs typeface="Times New Roman" panose="02020603050405020304" pitchFamily="18" charset="0"/>
              </a:rPr>
              <a:t>How </a:t>
            </a:r>
            <a:r>
              <a:rPr lang="en-US" sz="1700" dirty="0">
                <a:solidFill>
                  <a:schemeClr val="accent3">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rPr>
              <a:t>wonderful this service </a:t>
            </a:r>
            <a:r>
              <a:rPr lang="en-US" sz="1700" dirty="0">
                <a:effectLst/>
                <a:latin typeface="Calibri" panose="020F0502020204030204" pitchFamily="34" charset="0"/>
                <a:ea typeface="Calibri" panose="020F0502020204030204" pitchFamily="34" charset="0"/>
                <a:cs typeface="Times New Roman" panose="02020603050405020304" pitchFamily="18" charset="0"/>
              </a:rPr>
              <a:t>is and thank you for the professionalism of your staff!   This is an </a:t>
            </a:r>
            <a:r>
              <a:rPr lang="en-US" sz="17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important </a:t>
            </a:r>
            <a:r>
              <a:rPr lang="en-US" sz="17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service </a:t>
            </a:r>
            <a:r>
              <a:rPr lang="en-US" sz="17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and I am truly grateful!”</a:t>
            </a:r>
            <a:br>
              <a:rPr lang="en-US" sz="17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p:txBody>
          <a:bodyPr/>
          <a:lstStyle/>
          <a:p>
            <a:fld id="{DBA1B0FB-D917-4C8C-928F-313BD683BF39}" type="slidenum">
              <a:rPr lang="en-US" smtClean="0"/>
              <a:pPr/>
              <a:t>9</a:t>
            </a:fld>
            <a:endParaRPr lang="en-US"/>
          </a:p>
        </p:txBody>
      </p:sp>
      <p:pic>
        <p:nvPicPr>
          <p:cNvPr id="5" name="Picture 4" descr="A white bus parked in a parking lot&#10;&#10;Description automatically generated with medium confidence">
            <a:extLst>
              <a:ext uri="{FF2B5EF4-FFF2-40B4-BE49-F238E27FC236}">
                <a16:creationId xmlns:a16="http://schemas.microsoft.com/office/drawing/2014/main" id="{33EDDECF-E8C4-C55F-2F83-D280169E086B}"/>
              </a:ext>
            </a:extLst>
          </p:cNvPr>
          <p:cNvPicPr>
            <a:picLocks noChangeAspect="1"/>
          </p:cNvPicPr>
          <p:nvPr/>
        </p:nvPicPr>
        <p:blipFill>
          <a:blip r:embed="rId2"/>
          <a:stretch>
            <a:fillRect/>
          </a:stretch>
        </p:blipFill>
        <p:spPr>
          <a:xfrm>
            <a:off x="4898389" y="428624"/>
            <a:ext cx="6836267" cy="2686721"/>
          </a:xfrm>
          <a:prstGeom prst="rect">
            <a:avLst/>
          </a:prstGeom>
        </p:spPr>
      </p:pic>
      <p:sp>
        <p:nvSpPr>
          <p:cNvPr id="6" name="TextBox 5">
            <a:extLst>
              <a:ext uri="{FF2B5EF4-FFF2-40B4-BE49-F238E27FC236}">
                <a16:creationId xmlns:a16="http://schemas.microsoft.com/office/drawing/2014/main" id="{CD7FB700-07E2-1BB9-792E-0B619EFAA18E}"/>
              </a:ext>
            </a:extLst>
          </p:cNvPr>
          <p:cNvSpPr txBox="1"/>
          <p:nvPr/>
        </p:nvSpPr>
        <p:spPr>
          <a:xfrm>
            <a:off x="457344" y="428624"/>
            <a:ext cx="4356604" cy="461665"/>
          </a:xfrm>
          <a:prstGeom prst="rect">
            <a:avLst/>
          </a:prstGeom>
          <a:noFill/>
        </p:spPr>
        <p:txBody>
          <a:bodyPr wrap="square" rtlCol="0">
            <a:spAutoFit/>
          </a:bodyPr>
          <a:lstStyle/>
          <a:p>
            <a:r>
              <a:rPr lang="en-US" sz="2400" u="sng" dirty="0">
                <a:solidFill>
                  <a:srgbClr val="51EDFD"/>
                </a:solidFill>
              </a:rPr>
              <a:t>Typical Testimonial</a:t>
            </a:r>
            <a:r>
              <a:rPr lang="en-US" sz="1200" dirty="0">
                <a:solidFill>
                  <a:srgbClr val="51EDFD"/>
                </a:solidFill>
              </a:rPr>
              <a:t> (over 90% favorable goal met)</a:t>
            </a:r>
            <a:endParaRPr lang="en-US" sz="2400" u="sng" dirty="0">
              <a:solidFill>
                <a:srgbClr val="51EDFD"/>
              </a:solidFill>
            </a:endParaRPr>
          </a:p>
        </p:txBody>
      </p:sp>
      <p:pic>
        <p:nvPicPr>
          <p:cNvPr id="8" name="Picture 7" descr="A picture containing text, ground, outdoor, sidewalk&#10;&#10;Description automatically generated">
            <a:extLst>
              <a:ext uri="{FF2B5EF4-FFF2-40B4-BE49-F238E27FC236}">
                <a16:creationId xmlns:a16="http://schemas.microsoft.com/office/drawing/2014/main" id="{D71C2A1E-A42D-05E0-3A52-4FEC431EA22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3429000"/>
            <a:ext cx="2131868" cy="2266503"/>
          </a:xfrm>
          <a:prstGeom prst="rect">
            <a:avLst/>
          </a:prstGeom>
        </p:spPr>
      </p:pic>
      <p:pic>
        <p:nvPicPr>
          <p:cNvPr id="17" name="Picture 16" descr="A picture containing person, sofa, indoor&#10;&#10;Description automatically generated">
            <a:extLst>
              <a:ext uri="{FF2B5EF4-FFF2-40B4-BE49-F238E27FC236}">
                <a16:creationId xmlns:a16="http://schemas.microsoft.com/office/drawing/2014/main" id="{52362C62-4BA8-DB8E-1C5E-3268D0EC2FA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285227" y="5135542"/>
            <a:ext cx="2246448" cy="1498455"/>
          </a:xfrm>
          <a:prstGeom prst="rect">
            <a:avLst/>
          </a:prstGeom>
        </p:spPr>
      </p:pic>
      <p:pic>
        <p:nvPicPr>
          <p:cNvPr id="23" name="Picture 22" descr="Icon&#10;&#10;Description automatically generated">
            <a:extLst>
              <a:ext uri="{FF2B5EF4-FFF2-40B4-BE49-F238E27FC236}">
                <a16:creationId xmlns:a16="http://schemas.microsoft.com/office/drawing/2014/main" id="{AFE698B6-3673-7538-1551-F97E09DAA71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288106" y="4629569"/>
            <a:ext cx="2131868" cy="2131868"/>
          </a:xfrm>
          <a:prstGeom prst="rect">
            <a:avLst/>
          </a:prstGeom>
        </p:spPr>
      </p:pic>
      <p:pic>
        <p:nvPicPr>
          <p:cNvPr id="27" name="Picture 26" descr="A picture containing text, sign, outdoor, yellow&#10;&#10;Description automatically generated">
            <a:extLst>
              <a:ext uri="{FF2B5EF4-FFF2-40B4-BE49-F238E27FC236}">
                <a16:creationId xmlns:a16="http://schemas.microsoft.com/office/drawing/2014/main" id="{BF10BE99-D5FA-5057-9ED5-E3EF0ABF11B2}"/>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062245" y="3523634"/>
            <a:ext cx="2740095" cy="1824903"/>
          </a:xfrm>
          <a:prstGeom prst="rect">
            <a:avLst/>
          </a:prstGeom>
        </p:spPr>
      </p:pic>
    </p:spTree>
    <p:extLst>
      <p:ext uri="{BB962C8B-B14F-4D97-AF65-F5344CB8AC3E}">
        <p14:creationId xmlns:p14="http://schemas.microsoft.com/office/powerpoint/2010/main" val="395518310"/>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811A92-D464-4AC4-A396-BA73B10CEEAC}">
  <ds:schemaRefs>
    <ds:schemaRef ds:uri="http://schemas.microsoft.com/sharepoint/v3"/>
    <ds:schemaRef ds:uri="http://schemas.openxmlformats.org/package/2006/metadata/core-properties"/>
    <ds:schemaRef ds:uri="http://purl.org/dc/terms/"/>
    <ds:schemaRef ds:uri="http://purl.org/dc/dcmitype/"/>
    <ds:schemaRef ds:uri="http://purl.org/dc/elements/1.1/"/>
    <ds:schemaRef ds:uri="http://schemas.microsoft.com/office/infopath/2007/PartnerControls"/>
    <ds:schemaRef ds:uri="230e9df3-be65-4c73-a93b-d1236ebd677e"/>
    <ds:schemaRef ds:uri="http://schemas.microsoft.com/office/2006/documentManagement/types"/>
    <ds:schemaRef ds:uri="16c05727-aa75-4e4a-9b5f-8a80a1165891"/>
    <ds:schemaRef ds:uri="71af3243-3dd4-4a8d-8c0d-dd76da1f02a5"/>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2407</TotalTime>
  <Words>1118</Words>
  <Application>Microsoft Office PowerPoint</Application>
  <PresentationFormat>Widescreen</PresentationFormat>
  <Paragraphs>127</Paragraphs>
  <Slides>10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vt:lpstr>
      <vt:lpstr>Calibri</vt:lpstr>
      <vt:lpstr>Gill Sans MT</vt:lpstr>
      <vt:lpstr>Walbaum Display</vt:lpstr>
      <vt:lpstr>3DFloatVTI</vt:lpstr>
      <vt:lpstr>Middle Keys Transportation</vt:lpstr>
      <vt:lpstr>Agenda</vt:lpstr>
      <vt:lpstr>Introduction  The Guidance/Care Center (GCC) operates Middle Keys Transportation services and is the designated Community Transportation Coordinator (CTC) for Monroe County. The CTC is responsible for administering a countywide system of transportation for all Monroe citizens who are transportation disadvantaged.</vt:lpstr>
      <vt:lpstr>PowerPoint Presentation</vt:lpstr>
      <vt:lpstr>PowerPoint Presentation</vt:lpstr>
      <vt:lpstr>Geography</vt:lpstr>
      <vt:lpstr>PowerPoint Presentation</vt:lpstr>
      <vt:lpstr>ISD Results (data based on 2 quarters July- December 2023) </vt:lpstr>
      <vt:lpstr>“ I have lived in KW for 40+ years and fortunately have not had a need for transportation help. I now am in that position as I go to Miami every 6 weeks for an eye condition where I cannot see well enough to drive home after treatment.  I had to resort to staying overnight in hotels, pay for cabs, meals  for two days as well as gas and the wear and tear on my older car.  It was becoming financially intolerable.  Then my provider told me about  Middle Keys Transport and after coordinator Katrina sent me an application and my Retina doctor signed off, I was approved.  Being thankful is an understatement! What a great service you provide and what wonderful drivers. I have used the transportation shuttle twice now and the driver comes from Marathon and picks up KW and Lower Keys riders at their door early morning. Drivers are so helpful and will answer questions or stop if someone needs to. I feel safe riding with them.  The driver gets everyone where needed and returns us all home door to door the same day. How wonderful this service is and thank you for the professionalism of your staff!   This is an important service and I am truly grateful!”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Keys Transportation</dc:title>
  <dc:creator>Maryanne Johnson</dc:creator>
  <cp:lastModifiedBy>Maureen Dunleavy</cp:lastModifiedBy>
  <cp:revision>6</cp:revision>
  <cp:lastPrinted>2023-03-10T20:20:34Z</cp:lastPrinted>
  <dcterms:created xsi:type="dcterms:W3CDTF">2023-03-06T15:46:36Z</dcterms:created>
  <dcterms:modified xsi:type="dcterms:W3CDTF">2024-04-02T17:10:18Z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