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373" r:id="rId5"/>
    <p:sldId id="3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m, David" userId="8aa17495-63ff-405c-9ef6-3fc65f6cdc2c" providerId="ADAL" clId="{6F4D9D01-E23A-43B2-A187-28071D845B05}"/>
    <pc:docChg chg="custSel modSld">
      <pc:chgData name="Darm, David" userId="8aa17495-63ff-405c-9ef6-3fc65f6cdc2c" providerId="ADAL" clId="{6F4D9D01-E23A-43B2-A187-28071D845B05}" dt="2024-04-24T13:24:50.628" v="103" actId="20577"/>
      <pc:docMkLst>
        <pc:docMk/>
      </pc:docMkLst>
      <pc:sldChg chg="modSp mod">
        <pc:chgData name="Darm, David" userId="8aa17495-63ff-405c-9ef6-3fc65f6cdc2c" providerId="ADAL" clId="{6F4D9D01-E23A-43B2-A187-28071D845B05}" dt="2024-04-24T13:24:13.128" v="1" actId="20577"/>
        <pc:sldMkLst>
          <pc:docMk/>
          <pc:sldMk cId="2121600195" sldId="257"/>
        </pc:sldMkLst>
        <pc:spChg chg="mod">
          <ac:chgData name="Darm, David" userId="8aa17495-63ff-405c-9ef6-3fc65f6cdc2c" providerId="ADAL" clId="{6F4D9D01-E23A-43B2-A187-28071D845B05}" dt="2024-04-24T13:24:13.128" v="1" actId="20577"/>
          <ac:spMkLst>
            <pc:docMk/>
            <pc:sldMk cId="2121600195" sldId="257"/>
            <ac:spMk id="2" creationId="{3333997B-147C-45B1-B017-0D78C4BEE885}"/>
          </ac:spMkLst>
        </pc:spChg>
      </pc:sldChg>
      <pc:sldChg chg="modSp mod">
        <pc:chgData name="Darm, David" userId="8aa17495-63ff-405c-9ef6-3fc65f6cdc2c" providerId="ADAL" clId="{6F4D9D01-E23A-43B2-A187-28071D845B05}" dt="2024-04-24T13:24:50.628" v="103" actId="20577"/>
        <pc:sldMkLst>
          <pc:docMk/>
          <pc:sldMk cId="2538031835" sldId="379"/>
        </pc:sldMkLst>
        <pc:spChg chg="mod">
          <ac:chgData name="Darm, David" userId="8aa17495-63ff-405c-9ef6-3fc65f6cdc2c" providerId="ADAL" clId="{6F4D9D01-E23A-43B2-A187-28071D845B05}" dt="2024-04-24T13:24:50.628" v="103" actId="20577"/>
          <ac:spMkLst>
            <pc:docMk/>
            <pc:sldMk cId="2538031835" sldId="379"/>
            <ac:spMk id="10" creationId="{21F41D78-4B28-40C1-8E52-49FEE898E8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3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90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604D-1CE8-4D1B-A83F-72C63BD65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F295B-0B1B-4D0F-858C-22D312D63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31A89-2CC5-45C7-9D05-3EF1B5EC7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B452C-6258-4D8E-AB53-052854D3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9EBEF-368F-48A2-939A-C5E9AE9E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03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BFBE-68D8-4CD1-A95F-423F33ABB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379FA-C146-45FE-8F06-D8464C4A1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4343-813E-40F9-8E74-F463E358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BEF78-9C6D-4D31-A6E6-33B53B1F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CA13B-0F04-42D2-915D-AC66C51B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9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BF377-4142-4840-AD7E-EF53EFF11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70847-42BD-4A7E-AA26-BD0039676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828AA-4932-468C-A4CD-BBAB9E18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56B09-8CBD-4DE3-A812-5E8F3DF4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376E0-79C9-41D9-93A5-2C904270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C9DF-1ACF-4F96-A4CB-8845E06F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4F14A-9B79-4A44-B437-378051F75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9CCD0-7AF3-4632-AC9C-E94525E35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DD565-54FE-49BC-8C07-984DDF87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5569D-F5EB-4CBD-8841-933C839D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14292-88A6-4AD8-9ECB-627155CD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03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1B00-65E5-4DB6-8A24-CEAC3436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C90F7-9550-4311-9739-3C3F59327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7B65E-54B7-42EC-9C13-E49753A1C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D5A56-956D-4885-8ADA-6A1BF38B6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3D27E9-5D7F-4701-AABB-1FF6F96F0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FA4343-3423-44B9-9CD1-27973F63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59E60-2FF1-448D-A0BA-DD9856B1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0F4D8B-5F5D-44AE-A267-41BD7A1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5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4256-0312-4E34-A6DE-CDABA0C5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6CD36-47B2-4A97-B3EE-8BC27BF92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4A99F-BBA8-4987-B5F9-89086319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55EA8-E738-40F8-A5CD-A4361A5FA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55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90DD6-B2A1-4730-B63E-C08AACC0D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BBACB-B0F9-4635-87A4-492B2A9D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1207D-02C5-4A8A-8C0A-4B0BFFAA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8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1C482-EC99-4EAC-BA03-4A1854C55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32CAE-0B53-46FD-AE8D-12D7F31D5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545AA-6AA5-4AA2-B76E-7311D9DC5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9E328-CE16-467F-A393-8F1D1684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78C2D-C806-4D7C-82A5-38017ACD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E563C-A955-4ECD-93A6-57D7531A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9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B277-0608-44B2-9B53-6559937C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BE6524-9B01-4F32-A2D8-46AE62C09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CB4AA-008E-45D6-934A-170879FD4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80669-A522-4A0B-BDA9-4147D568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C46C0-B0A8-4C22-9344-9D9CA031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53D69-3997-4BC3-85D0-8BEB8E621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03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80BA-506C-4012-A33D-086F01B2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7B1A2-FA30-4E9F-A1AE-1DD8AD197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59D6A-08FA-4E29-AA31-DD3CA494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65FCB-3887-44F4-993A-6E707677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B2CBD-5DF1-40AC-951D-CB983109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52658-2DDA-4916-ACBC-82302F591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B0E1A-8F29-4F98-A529-164134E99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32EF1-1D55-4876-8C49-BAABA4BA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F9E6C-169C-4134-86B8-23A0033C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AFF14-23D7-4C30-A30B-C9EFE3FE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50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23" indent="0" algn="ctr">
              <a:buNone/>
              <a:defRPr sz="2400"/>
            </a:lvl2pPr>
            <a:lvl3pPr marL="914446" indent="0" algn="ctr">
              <a:buNone/>
              <a:defRPr sz="2400"/>
            </a:lvl3pPr>
            <a:lvl4pPr marL="1371669" indent="0" algn="ctr">
              <a:buNone/>
              <a:defRPr sz="2000"/>
            </a:lvl4pPr>
            <a:lvl5pPr marL="1828891" indent="0" algn="ctr">
              <a:buNone/>
              <a:defRPr sz="2000"/>
            </a:lvl5pPr>
            <a:lvl6pPr marL="2286114" indent="0" algn="ctr">
              <a:buNone/>
              <a:defRPr sz="2000"/>
            </a:lvl6pPr>
            <a:lvl7pPr marL="2743337" indent="0" algn="ctr">
              <a:buNone/>
              <a:defRPr sz="2000"/>
            </a:lvl7pPr>
            <a:lvl8pPr marL="3200560" indent="0" algn="ctr">
              <a:buNone/>
              <a:defRPr sz="2000"/>
            </a:lvl8pPr>
            <a:lvl9pPr marL="3657783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32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34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11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1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832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04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53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0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85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786384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800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6" y="3043051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1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4" y="6446521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71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1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80" y="6446839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7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9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8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3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5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E168-16C0-4CD4-B253-B354CF7C3A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B0FD-11AC-4FFF-A241-308B65BF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2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AEBC5-06C0-470C-B397-A2CEE311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2199-2813-4B7D-9174-504E2484B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0F04C-6205-488E-835F-45D6DCD23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50F9-540A-4BD6-B10B-0573D95597E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D7F10-7C46-4A0C-8E24-812C24B29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A9BC-4CF7-42B3-BB5F-40F29B1F7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8894-E612-4676-8E3A-C4E17474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91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2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9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446839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9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6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sldNum="0" hdr="0" ft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5" indent="-91445" algn="l" defTabSz="914446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67" indent="-182889" algn="l" defTabSz="914446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56" indent="-182889" algn="l" defTabSz="914446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45" indent="-182889" algn="l" defTabSz="914446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735" indent="-182889" algn="l" defTabSz="914446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55" indent="-228611" algn="l" defTabSz="91444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65" indent="-228611" algn="l" defTabSz="91444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75" indent="-228611" algn="l" defTabSz="91444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85" indent="-228611" algn="l" defTabSz="91444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2462" y="-14058"/>
            <a:ext cx="8302752" cy="6873139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23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7106" y="-14058"/>
            <a:ext cx="7972841" cy="6873139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23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33997B-147C-45B1-B017-0D78C4BEE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0724" y="2459737"/>
            <a:ext cx="5310554" cy="298059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685834"/>
            <a:br>
              <a:rPr lang="en-US" sz="25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25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Innovative Service Development Grant Project Presentations </a:t>
            </a:r>
            <a:b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Fiscal Year 2023-2024</a:t>
            </a:r>
            <a:b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b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b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r>
              <a:rPr lang="en-US" sz="25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April 24, 2024</a:t>
            </a:r>
          </a:p>
        </p:txBody>
      </p:sp>
      <p:pic>
        <p:nvPicPr>
          <p:cNvPr id="37" name="Picture 13" descr="09TDLogo No Trans bkgrd 010.jpg">
            <a:extLst>
              <a:ext uri="{FF2B5EF4-FFF2-40B4-BE49-F238E27FC236}">
                <a16:creationId xmlns:a16="http://schemas.microsoft.com/office/drawing/2014/main" id="{49539866-71B0-4743-A83C-2B6749FB72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86" y="847344"/>
            <a:ext cx="1889028" cy="161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60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4675E5-DC71-4BE9-A218-057360AE1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46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close up of smoke&#10;&#10;Description automatically generated">
            <a:extLst>
              <a:ext uri="{FF2B5EF4-FFF2-40B4-BE49-F238E27FC236}">
                <a16:creationId xmlns:a16="http://schemas.microsoft.com/office/drawing/2014/main" id="{73EE21E2-8BE6-4068-B21C-415C547E89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3" r="511"/>
          <a:stretch/>
        </p:blipFill>
        <p:spPr>
          <a:xfrm>
            <a:off x="21" y="227"/>
            <a:ext cx="12191675" cy="6858000"/>
          </a:xfrm>
          <a:prstGeom prst="rect">
            <a:avLst/>
          </a:prstGeom>
        </p:spPr>
      </p:pic>
      <p:sp>
        <p:nvSpPr>
          <p:cNvPr id="12" name="Freeform 6">
            <a:extLst>
              <a:ext uri="{FF2B5EF4-FFF2-40B4-BE49-F238E27FC236}">
                <a16:creationId xmlns:a16="http://schemas.microsoft.com/office/drawing/2014/main" id="{01FB15EB-9446-4F9C-894D-70507266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926259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46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38F07916-3915-4716-BF80-65754B20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50" y="658610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46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2DFF82BD-CC26-4EED-9652-13FB95DBF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4410" y="659524"/>
            <a:ext cx="5299200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46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639C7-97A7-4D15-8365-0683E6AC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0914" y="437833"/>
            <a:ext cx="4648242" cy="113543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Meeting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F6DF-33AD-4407-ADA6-F2D558B1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0914" y="1625714"/>
            <a:ext cx="4648242" cy="4285456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rgbClr val="FEFFFF"/>
                </a:solidFill>
              </a:rPr>
              <a:t>This is a </a:t>
            </a:r>
            <a:r>
              <a:rPr lang="en-US" sz="2000" b="1" i="1" u="sng" dirty="0">
                <a:solidFill>
                  <a:srgbClr val="FEFFFF"/>
                </a:solidFill>
              </a:rPr>
              <a:t>public</a:t>
            </a:r>
            <a:r>
              <a:rPr lang="en-US" sz="2000" dirty="0">
                <a:solidFill>
                  <a:srgbClr val="FEFFFF"/>
                </a:solidFill>
              </a:rPr>
              <a:t> meeting under Florida’s Government in the Sunshine Act.</a:t>
            </a:r>
          </a:p>
          <a:p>
            <a:r>
              <a:rPr lang="en-US" sz="2000" dirty="0">
                <a:solidFill>
                  <a:srgbClr val="FEFFFF"/>
                </a:solidFill>
              </a:rPr>
              <a:t>This meeting is being recorded.</a:t>
            </a:r>
            <a:endParaRPr lang="en-US" sz="1600" dirty="0">
              <a:solidFill>
                <a:srgbClr val="FEFFFF"/>
              </a:solidFill>
            </a:endParaRPr>
          </a:p>
          <a:p>
            <a:r>
              <a:rPr lang="en-US" sz="2000" dirty="0">
                <a:solidFill>
                  <a:srgbClr val="FEFFFF"/>
                </a:solidFill>
              </a:rPr>
              <a:t>All audio and phone lines are muted.</a:t>
            </a:r>
          </a:p>
          <a:p>
            <a:r>
              <a:rPr lang="en-US" sz="2000" dirty="0">
                <a:solidFill>
                  <a:srgbClr val="FEFFFF"/>
                </a:solidFill>
              </a:rPr>
              <a:t>Webinar speakers must unmute their line when called on by the chair.</a:t>
            </a:r>
          </a:p>
          <a:p>
            <a:r>
              <a:rPr lang="en-US" sz="2000" dirty="0">
                <a:solidFill>
                  <a:srgbClr val="FEFFFF"/>
                </a:solidFill>
              </a:rPr>
              <a:t>Phone participants must press *6 to mute and unmute their lines.</a:t>
            </a:r>
          </a:p>
          <a:p>
            <a:r>
              <a:rPr lang="en-US" sz="2000" dirty="0">
                <a:solidFill>
                  <a:srgbClr val="FEFFFF"/>
                </a:solidFill>
              </a:rPr>
              <a:t>Each presentation will be followed by a Q&amp;A with commissioners and advisors.</a:t>
            </a:r>
          </a:p>
          <a:p>
            <a:r>
              <a:rPr lang="en-US" sz="2000" dirty="0">
                <a:solidFill>
                  <a:srgbClr val="FEFFFF"/>
                </a:solidFill>
              </a:rPr>
              <a:t>Public comments must be related to the ISD Grant and are limited to 5 minutes.</a:t>
            </a:r>
            <a:endParaRPr lang="en-US" sz="800" dirty="0">
              <a:solidFill>
                <a:srgbClr val="FEFFFF"/>
              </a:solidFill>
            </a:endParaRPr>
          </a:p>
          <a:p>
            <a:endParaRPr lang="en-US" sz="2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9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609630"/>
            <a:endParaRPr lang="en-US" sz="1200">
              <a:solidFill>
                <a:prstClr val="white"/>
              </a:solidFill>
              <a:latin typeface="Franklin Gothic Book" panose="020F0502020204030204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6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46">
              <a:defRPr/>
            </a:pPr>
            <a:endParaRPr lang="en-US" dirty="0">
              <a:solidFill>
                <a:prstClr val="white"/>
              </a:solidFill>
              <a:latin typeface="Franklin Gothic Book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FE3DC2-FF34-4B65-8E61-F87D7AF432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7" r="13680" b="-1"/>
          <a:stretch/>
        </p:blipFill>
        <p:spPr>
          <a:xfrm>
            <a:off x="2844" y="10"/>
            <a:ext cx="12186315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3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46">
              <a:defRPr/>
            </a:pPr>
            <a:endParaRPr lang="en-US">
              <a:solidFill>
                <a:prstClr val="white"/>
              </a:solidFill>
              <a:latin typeface="Franklin Gothic Book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BF945E-EA2D-4EF3-AA31-9CDE692E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648" y="1419273"/>
            <a:ext cx="3153580" cy="13581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Public Comments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21F41D78-4B28-40C1-8E52-49FEE898E845}"/>
              </a:ext>
            </a:extLst>
          </p:cNvPr>
          <p:cNvSpPr txBox="1">
            <a:spLocks/>
          </p:cNvSpPr>
          <p:nvPr/>
        </p:nvSpPr>
        <p:spPr>
          <a:xfrm>
            <a:off x="948648" y="2978254"/>
            <a:ext cx="3153580" cy="244423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5" indent="-91445" defTabSz="914446">
              <a:lnSpc>
                <a:spcPct val="100000"/>
              </a:lnSpc>
              <a:buClr>
                <a:srgbClr val="EC7016"/>
              </a:buClr>
              <a:defRPr/>
            </a:pPr>
            <a:r>
              <a:rPr lang="en-US" sz="1600" dirty="0">
                <a:solidFill>
                  <a:srgbClr val="FFFFFF"/>
                </a:solidFill>
                <a:latin typeface="Franklin Gothic Book" panose="020F0502020204030204"/>
              </a:rPr>
              <a:t>Speakers will be called on in the order requests are received.</a:t>
            </a:r>
          </a:p>
          <a:p>
            <a:pPr marL="91445" indent="-91445" defTabSz="914446">
              <a:lnSpc>
                <a:spcPct val="100000"/>
              </a:lnSpc>
              <a:buClr>
                <a:srgbClr val="EC7016"/>
              </a:buClr>
              <a:defRPr/>
            </a:pPr>
            <a:r>
              <a:rPr lang="en-US" sz="1600" dirty="0">
                <a:solidFill>
                  <a:srgbClr val="FFFFFF"/>
                </a:solidFill>
                <a:latin typeface="Franklin Gothic Book" panose="020F0502020204030204"/>
              </a:rPr>
              <a:t>Comments must be related to the ISD Grant program.</a:t>
            </a:r>
          </a:p>
          <a:p>
            <a:pPr marL="91445" indent="-91445" defTabSz="914446">
              <a:lnSpc>
                <a:spcPct val="100000"/>
              </a:lnSpc>
              <a:buClr>
                <a:srgbClr val="EC7016"/>
              </a:buClr>
              <a:defRPr/>
            </a:pPr>
            <a:r>
              <a:rPr lang="en-US" sz="1600" dirty="0">
                <a:solidFill>
                  <a:srgbClr val="FFFFFF"/>
                </a:solidFill>
                <a:latin typeface="Franklin Gothic Book" panose="020F0502020204030204"/>
              </a:rPr>
              <a:t>All speakers are limited to five minutes per public comment.</a:t>
            </a:r>
          </a:p>
          <a:p>
            <a:pPr marL="91445" indent="-91445" defTabSz="914446">
              <a:lnSpc>
                <a:spcPct val="100000"/>
              </a:lnSpc>
              <a:buClr>
                <a:srgbClr val="EC7016"/>
              </a:buClr>
              <a:defRPr/>
            </a:pPr>
            <a:r>
              <a:rPr lang="en-US" sz="1600" dirty="0">
                <a:solidFill>
                  <a:srgbClr val="FFFFFF"/>
                </a:solidFill>
                <a:latin typeface="Franklin Gothic Book" panose="020F0502020204030204"/>
              </a:rPr>
              <a:t>Commission </a:t>
            </a:r>
            <a:r>
              <a:rPr lang="en-US" sz="1600">
                <a:solidFill>
                  <a:srgbClr val="FFFFFF"/>
                </a:solidFill>
                <a:latin typeface="Franklin Gothic Book" panose="020F0502020204030204"/>
              </a:rPr>
              <a:t>Business Meeting: June 3, 2024 (Tampa)</a:t>
            </a:r>
            <a:endParaRPr lang="en-US" sz="1600" dirty="0">
              <a:solidFill>
                <a:srgbClr val="FFFFFF"/>
              </a:solidFill>
              <a:latin typeface="Franklin Gothic Book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609630"/>
            <a:endParaRPr lang="en-US" sz="1200">
              <a:solidFill>
                <a:prstClr val="white"/>
              </a:solidFill>
              <a:latin typeface="Franklin Gothic Book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8031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RetrospectVTI">
  <a:themeElements>
    <a:clrScheme name="Custom 3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C7016"/>
      </a:accent1>
      <a:accent2>
        <a:srgbClr val="F8931D"/>
      </a:accent2>
      <a:accent3>
        <a:srgbClr val="CE8D3E"/>
      </a:accent3>
      <a:accent4>
        <a:srgbClr val="E64823"/>
      </a:accent4>
      <a:accent5>
        <a:srgbClr val="FFCA08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Bookman Old Style</vt:lpstr>
      <vt:lpstr>Calibri</vt:lpstr>
      <vt:lpstr>Calibri Light</vt:lpstr>
      <vt:lpstr>Franklin Gothic Book</vt:lpstr>
      <vt:lpstr>1_Office Theme</vt:lpstr>
      <vt:lpstr>2_Office Theme</vt:lpstr>
      <vt:lpstr>1_RetrospectVTI</vt:lpstr>
      <vt:lpstr>  Innovative Service Development Grant Project Presentations  Fiscal Year 2023-2024   April 24, 2024</vt:lpstr>
      <vt:lpstr>Meeting Rules</vt:lpstr>
      <vt:lpstr>Public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Service Development Grant Project Presentations  Fiscal Year 2023-2024   April 23, 2024</dc:title>
  <dc:creator>Darm, David</dc:creator>
  <cp:lastModifiedBy>Darm, David</cp:lastModifiedBy>
  <cp:revision>1</cp:revision>
  <dcterms:created xsi:type="dcterms:W3CDTF">2024-04-23T12:50:41Z</dcterms:created>
  <dcterms:modified xsi:type="dcterms:W3CDTF">2024-04-24T13:24:56Z</dcterms:modified>
</cp:coreProperties>
</file>