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599" r:id="rId6"/>
    <p:sldId id="607" r:id="rId7"/>
    <p:sldId id="608" r:id="rId8"/>
    <p:sldId id="600" r:id="rId9"/>
    <p:sldId id="606" r:id="rId10"/>
    <p:sldId id="602" r:id="rId11"/>
    <p:sldId id="603" r:id="rId12"/>
    <p:sldId id="605" r:id="rId13"/>
    <p:sldId id="283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right, Nikki" initials="WN" lastIdx="1" clrIdx="0">
    <p:extLst>
      <p:ext uri="{19B8F6BF-5375-455C-9EA6-DF929625EA0E}">
        <p15:presenceInfo xmlns:p15="http://schemas.microsoft.com/office/powerpoint/2012/main" userId="S::NWright@lakecountyfl.gov::bc09d932-7a1c-421c-85ea-194aef02f2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943"/>
    <a:srgbClr val="05334D"/>
    <a:srgbClr val="063551"/>
    <a:srgbClr val="ED7D31"/>
    <a:srgbClr val="70AD47"/>
    <a:srgbClr val="A6A6A6"/>
    <a:srgbClr val="929292"/>
    <a:srgbClr val="8EB04E"/>
    <a:srgbClr val="7FB3B2"/>
    <a:srgbClr val="868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3758" autoAdjust="0"/>
  </p:normalViewPr>
  <p:slideViewPr>
    <p:cSldViewPr snapToGrid="0" snapToObjects="1">
      <p:cViewPr varScale="1">
        <p:scale>
          <a:sx n="97" d="100"/>
          <a:sy n="97" d="100"/>
        </p:scale>
        <p:origin x="2100" y="78"/>
      </p:cViewPr>
      <p:guideLst/>
    </p:cSldViewPr>
  </p:slideViewPr>
  <p:outlineViewPr>
    <p:cViewPr>
      <p:scale>
        <a:sx n="33" d="100"/>
        <a:sy n="33" d="100"/>
      </p:scale>
      <p:origin x="0" y="-369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583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5C3C6860-7219-6A4C-AD10-F531E8546E17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40852003-A696-4C41-9402-CB97C93E0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4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52003-A696-4C41-9402-CB97C93E029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5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52003-A696-4C41-9402-CB97C93E029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95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DA251F-1B26-37AA-6A4F-97A59E46F8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42ADB5-EA20-E03E-B115-98DF7759BC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1DF0AF-6729-B9AA-811B-6823FBB516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D4BA1-F621-FC28-1DD4-FED9C05CDF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52003-A696-4C41-9402-CB97C93E029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50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0A900B-06EC-2543-2675-E16DCE1188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51AF62F-E716-56A1-84B3-E0019232D8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EE83F1-1666-CE99-C741-9C223B3F24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FD39-B145-8A1A-6D5A-C5F6CC5554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52003-A696-4C41-9402-CB97C93E029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79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4AD6C7-AD4D-1345-CAEF-FEC25E18DF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BA1F78-CFC3-4732-C88B-A702048D71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C183A1-2324-8CB5-3646-05F1F667AC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29860-69DD-9133-35FB-2C7989B8A2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52003-A696-4C41-9402-CB97C93E029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2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591270-46F6-2DF8-DBC5-764E9CACE8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E0A935-D68F-B838-C052-708FACA5BE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8E86BA-A7AD-87A0-323B-23120AFF1C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35D8A-B3AB-4B3D-87CB-7E4D5E35E9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52003-A696-4C41-9402-CB97C93E029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40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0B1F17-8D74-7741-13DE-129B5A2CD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121602-C1AA-D241-E8A8-4870A5ABD2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C493DE-A941-5013-4FE2-239088557B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C7771-88EA-90AF-2BEE-BAF02AB362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52003-A696-4C41-9402-CB97C93E029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71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FCE89C-B2C9-4F3A-731B-045D6C4D10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F78074-BA21-83F7-FF91-D76682ADE3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C3F601-AC66-EA44-3FD7-5DFBEFB57E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E6D6F-95D4-1BDC-6E2D-842061F525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52003-A696-4C41-9402-CB97C93E029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61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0E317-1D2B-4CFC-3C4C-6F732E64C7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E74CAD-4261-96FB-DCDB-20F4F9E90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5BAF12-ECA5-562F-944C-9196B351E2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BBA28-572D-325B-722E-1D31309E85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52003-A696-4C41-9402-CB97C93E029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84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0AE218-E5E3-0F62-9B27-28E9127DD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925726-BD2D-9B2E-ABD5-18FC55E535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E1E423-3C36-B8E4-8756-551E5326E5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27597-5699-E4B9-9B76-3608132EC0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52003-A696-4C41-9402-CB97C93E029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0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45D0A-103C-0140-82CA-9C7869D63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429000"/>
            <a:ext cx="10972800" cy="1466559"/>
          </a:xfrm>
        </p:spPr>
        <p:txBody>
          <a:bodyPr anchor="b">
            <a:normAutofit/>
          </a:bodyPr>
          <a:lstStyle>
            <a:lvl1pPr algn="ctr">
              <a:defRPr sz="4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DBB02-FB01-7A4E-8CA6-C340D69D0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060706"/>
            <a:ext cx="10972799" cy="36512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3F32B-73CB-CF4A-87C0-E46EC7BE9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5956106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 b="1" i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fld id="{81380B32-87B2-664C-B2DF-F6481DB1A613}" type="datetime1">
              <a:rPr lang="en-US" smtClean="0"/>
              <a:t>4/17/2024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2BC865-4CDA-6C4B-88E4-648DB5E52376}"/>
              </a:ext>
            </a:extLst>
          </p:cNvPr>
          <p:cNvCxnSpPr>
            <a:cxnSpLocks/>
          </p:cNvCxnSpPr>
          <p:nvPr userDrawn="1"/>
        </p:nvCxnSpPr>
        <p:spPr>
          <a:xfrm>
            <a:off x="609599" y="4876899"/>
            <a:ext cx="10972799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26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98C254-6755-8F48-BD1A-A7DD60994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D1027-0883-2043-AFCD-49B6A3E64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84FC8-D2D2-CE4A-B5A4-25A6BFC9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0B7A7B-FD23-6D40-A777-6355F0FC9D9B}" type="datetime1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DB179-6A3F-6646-A689-8647B7F0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DEBA5-965B-A142-B757-F6264A414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E0D4-1C04-CD49-9D42-D96A754C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0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8299-B39B-0D48-AC02-10BC52F69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677" y="365126"/>
            <a:ext cx="9364201" cy="941154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C9EC5-5B8D-1545-A849-B605DF9EE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1632861"/>
            <a:ext cx="11033758" cy="4544102"/>
          </a:xfrm>
        </p:spPr>
        <p:txBody>
          <a:bodyPr/>
          <a:lstStyle>
            <a:lvl1pPr marL="457200" indent="-4572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  <a:lvl2pPr>
              <a:lnSpc>
                <a:spcPct val="140000"/>
              </a:lnSpc>
              <a:spcBef>
                <a:spcPts val="0"/>
              </a:spcBef>
              <a:defRPr/>
            </a:lvl2pPr>
            <a:lvl3pPr>
              <a:lnSpc>
                <a:spcPct val="140000"/>
              </a:lnSpc>
              <a:spcBef>
                <a:spcPts val="0"/>
              </a:spcBef>
              <a:spcAft>
                <a:spcPts val="500"/>
              </a:spcAft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2A3A84D-35F5-464C-9032-E6AC253453C6}"/>
              </a:ext>
            </a:extLst>
          </p:cNvPr>
          <p:cNvCxnSpPr/>
          <p:nvPr userDrawn="1"/>
        </p:nvCxnSpPr>
        <p:spPr>
          <a:xfrm>
            <a:off x="0" y="1306286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6A26936-2508-434C-9EAD-A5F585673A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9121" y="295216"/>
            <a:ext cx="1113369" cy="82037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EFB86-03BE-F44D-A61D-195705BB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E0D4-1C04-CD49-9D42-D96A754C5F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8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F60E6-14E2-E143-AB2D-A6DEB954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1709738"/>
            <a:ext cx="11033760" cy="2852737"/>
          </a:xfrm>
        </p:spPr>
        <p:txBody>
          <a:bodyPr anchor="b"/>
          <a:lstStyle>
            <a:lvl1pPr>
              <a:defRPr sz="60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A6518-7894-C347-972A-E8D4AE8D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120" y="4805275"/>
            <a:ext cx="11033760" cy="128437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6F948-5A7D-1947-AC88-18045005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74A75D-13BA-0149-88B8-192B1044C351}" type="datetime1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6109A-438B-6C42-9BE3-0C466257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A9315-BF46-7847-9129-106640475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E0D4-1C04-CD49-9D42-D96A754C5F5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C3B67A-C948-B644-8322-78155022060A}"/>
              </a:ext>
            </a:extLst>
          </p:cNvPr>
          <p:cNvCxnSpPr/>
          <p:nvPr userDrawn="1"/>
        </p:nvCxnSpPr>
        <p:spPr>
          <a:xfrm>
            <a:off x="0" y="4562475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076AEEC-6A20-3145-9ADC-A25B184F2D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9121" y="295216"/>
            <a:ext cx="1113369" cy="82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5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24564D-69C1-C14F-8329-E509916E6132}"/>
              </a:ext>
            </a:extLst>
          </p:cNvPr>
          <p:cNvCxnSpPr/>
          <p:nvPr userDrawn="1"/>
        </p:nvCxnSpPr>
        <p:spPr>
          <a:xfrm>
            <a:off x="0" y="1716834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14D385B-EA0D-7648-8C8D-8A35EC706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411" y="365125"/>
            <a:ext cx="5025469" cy="1325563"/>
          </a:xfrm>
        </p:spPr>
        <p:txBody>
          <a:bodyPr>
            <a:normAutofit/>
          </a:bodyPr>
          <a:lstStyle>
            <a:lvl1pPr algn="l">
              <a:defRPr sz="3600" b="1" i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A3B72-9FF7-1148-AF13-1D54F6620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7411" y="1894113"/>
            <a:ext cx="5025468" cy="42828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B78AF73-6BEA-1C4C-A004-22B1F1D53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59436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E92B51-2EE1-D147-B90F-CD3CE1DC64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5E0D4-1C04-CD49-9D42-D96A754C5F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3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AE98C-12CC-5447-8CE5-DDCD1CF68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122" y="1681163"/>
            <a:ext cx="52618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5D989-6358-A348-85E9-93630F169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122" y="2621901"/>
            <a:ext cx="5261841" cy="35677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DCE117-A73A-2442-89F6-F3CFB093A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1036" y="1681163"/>
            <a:ext cx="52618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53EF33-CF2B-8349-B3D3-4E98991E1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1034" y="2621901"/>
            <a:ext cx="5261842" cy="35677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EC68CB5-380E-894E-B884-4CA4208A6B59}"/>
              </a:ext>
            </a:extLst>
          </p:cNvPr>
          <p:cNvCxnSpPr/>
          <p:nvPr userDrawn="1"/>
        </p:nvCxnSpPr>
        <p:spPr>
          <a:xfrm>
            <a:off x="0" y="1306286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069D3D77-1611-0F48-A010-670D467F4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677" y="365126"/>
            <a:ext cx="9364201" cy="941154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B5CAD01-2E3D-E143-862F-B3D35A9A4A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9121" y="295216"/>
            <a:ext cx="1113369" cy="82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6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8353EC7-D3F7-4F48-9E19-EF975AFA029B}"/>
              </a:ext>
            </a:extLst>
          </p:cNvPr>
          <p:cNvSpPr txBox="1">
            <a:spLocks/>
          </p:cNvSpPr>
          <p:nvPr userDrawn="1"/>
        </p:nvSpPr>
        <p:spPr>
          <a:xfrm>
            <a:off x="579121" y="365126"/>
            <a:ext cx="11033758" cy="941154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>
            <a:lvl1pPr algn="r" defTabSz="914400" rtl="0" eaLnBrk="1" fontAlgn="b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Open Sans Light" panose="020B0306030504020204" pitchFamily="34" charset="0"/>
                <a:ea typeface="+mj-ea"/>
                <a:cs typeface="+mj-cs"/>
              </a:defRPr>
            </a:lvl1pPr>
          </a:lstStyle>
          <a:p>
            <a:r>
              <a:rPr lang="en-US" cap="all" baseline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3C07E78-64B3-8B45-BBC3-3789218545CE}"/>
              </a:ext>
            </a:extLst>
          </p:cNvPr>
          <p:cNvCxnSpPr/>
          <p:nvPr userDrawn="1"/>
        </p:nvCxnSpPr>
        <p:spPr>
          <a:xfrm>
            <a:off x="0" y="1306286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32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63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81935-5207-BA4B-8FC8-5C346F58B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48E60-4415-394B-A143-F1DC433E4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F912FED9-D082-B542-9BBF-CCEF07FF3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8400" y="0"/>
            <a:ext cx="59436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FF3AD3A-D023-6846-8EA4-710BA0BC96FC}"/>
              </a:ext>
            </a:extLst>
          </p:cNvPr>
          <p:cNvCxnSpPr/>
          <p:nvPr userDrawn="1"/>
        </p:nvCxnSpPr>
        <p:spPr>
          <a:xfrm>
            <a:off x="0" y="6375920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0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3812-E255-F944-A9C9-41DA83CA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4614-DF9E-D14D-AE8C-634BCA22C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B7A7-F471-2F4D-AC16-C945056D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038768-4F60-DF4D-9020-8C5F1C5BAE9B}" type="datetime1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66C86-C84B-E246-8B54-578F71BD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A6035-1025-A240-9944-8A771C26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E0D4-1C04-CD49-9D42-D96A754C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9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C45275-C630-0C4A-933F-1E21AE4FF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1" y="365125"/>
            <a:ext cx="11140128" cy="1325563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D9B66-15B7-D046-856A-9BE4EB8A7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121" y="1825625"/>
            <a:ext cx="111401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E6968-0F1D-AE40-96FB-5FA794654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760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27C5E0D4-1C04-CD49-9D42-D96A754C5F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7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hf hdr="0" ftr="0" dt="0"/>
  <p:txStyles>
    <p:titleStyle>
      <a:lvl1pPr algn="r" defTabSz="914400" rtl="0" eaLnBrk="1" fontAlgn="b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Open Sans Light" panose="020B0306030504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None/>
        <a:defRPr sz="3200" b="0" i="0" kern="1200">
          <a:solidFill>
            <a:schemeClr val="bg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200" b="0" i="0" kern="1200">
          <a:solidFill>
            <a:schemeClr val="bg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821E3-E93E-F346-B904-BC1C1A61B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Transportation Network Company Pilot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CEE33-AE4F-C949-8763-75F447DA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April 23, 2024</a:t>
            </a:r>
          </a:p>
        </p:txBody>
      </p:sp>
    </p:spTree>
    <p:extLst>
      <p:ext uri="{BB962C8B-B14F-4D97-AF65-F5344CB8AC3E}">
        <p14:creationId xmlns:p14="http://schemas.microsoft.com/office/powerpoint/2010/main" val="417041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0A6F6-2822-32E5-82EE-DE5F1AD9B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285A37-BD9A-E3C7-B53A-6BCED3BFF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060706"/>
            <a:ext cx="10972799" cy="146655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Bill Hearndon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Bill.Hearndon@LakeCountyFL.gov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(352) 323-5733</a:t>
            </a:r>
          </a:p>
        </p:txBody>
      </p:sp>
    </p:spTree>
    <p:extLst>
      <p:ext uri="{BB962C8B-B14F-4D97-AF65-F5344CB8AC3E}">
        <p14:creationId xmlns:p14="http://schemas.microsoft.com/office/powerpoint/2010/main" val="3582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7E53C6-A723-D0EF-62A6-EF53B3CB79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A26DE-826C-5812-956F-945243BE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1E1C89-FA3E-5619-FF72-B3D1B66CD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6049" y="6356350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CDB48A-BA30-368C-A08F-D682DBFEB4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73988" y="1633538"/>
            <a:ext cx="3844025" cy="4543425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1026E3-8F44-E664-5EAA-E5EF1789A5B9}"/>
              </a:ext>
            </a:extLst>
          </p:cNvPr>
          <p:cNvSpPr txBox="1"/>
          <p:nvPr/>
        </p:nvSpPr>
        <p:spPr>
          <a:xfrm>
            <a:off x="3378467" y="4389120"/>
            <a:ext cx="5024388" cy="835342"/>
          </a:xfrm>
          <a:prstGeom prst="rect">
            <a:avLst/>
          </a:prstGeom>
          <a:solidFill>
            <a:srgbClr val="05334D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A2F0B9-59B0-051E-701D-7633DE1CE58A}"/>
              </a:ext>
            </a:extLst>
          </p:cNvPr>
          <p:cNvSpPr txBox="1"/>
          <p:nvPr/>
        </p:nvSpPr>
        <p:spPr>
          <a:xfrm>
            <a:off x="3378467" y="5224461"/>
            <a:ext cx="5101390" cy="1279759"/>
          </a:xfrm>
          <a:prstGeom prst="rect">
            <a:avLst/>
          </a:prstGeom>
          <a:solidFill>
            <a:srgbClr val="04294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DEE7CE-B498-E55E-1E15-561913300971}"/>
              </a:ext>
            </a:extLst>
          </p:cNvPr>
          <p:cNvSpPr txBox="1"/>
          <p:nvPr/>
        </p:nvSpPr>
        <p:spPr>
          <a:xfrm>
            <a:off x="612396" y="1828800"/>
            <a:ext cx="2689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Lake County:</a:t>
            </a:r>
          </a:p>
          <a:p>
            <a:r>
              <a:rPr lang="en-US" dirty="0">
                <a:solidFill>
                  <a:schemeClr val="bg1"/>
                </a:solidFill>
              </a:rPr>
              <a:t>1,157 Square Miles</a:t>
            </a:r>
          </a:p>
          <a:p>
            <a:r>
              <a:rPr lang="en-US" dirty="0">
                <a:solidFill>
                  <a:schemeClr val="bg1"/>
                </a:solidFill>
              </a:rPr>
              <a:t>18.9% Water</a:t>
            </a:r>
          </a:p>
          <a:p>
            <a:r>
              <a:rPr lang="en-US" dirty="0">
                <a:solidFill>
                  <a:schemeClr val="bg1"/>
                </a:solidFill>
              </a:rPr>
              <a:t>North to South = 65 Miles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74E469-6500-7A88-F000-391E4146A33E}"/>
              </a:ext>
            </a:extLst>
          </p:cNvPr>
          <p:cNvSpPr txBox="1"/>
          <p:nvPr/>
        </p:nvSpPr>
        <p:spPr>
          <a:xfrm>
            <a:off x="8976049" y="1828800"/>
            <a:ext cx="26890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LakeXpress:</a:t>
            </a:r>
          </a:p>
          <a:p>
            <a:r>
              <a:rPr lang="en-US" dirty="0">
                <a:solidFill>
                  <a:schemeClr val="bg1"/>
                </a:solidFill>
              </a:rPr>
              <a:t>Monday to Friday, 6a-7p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Lake County Connection:</a:t>
            </a:r>
          </a:p>
          <a:p>
            <a:r>
              <a:rPr lang="en-US" dirty="0">
                <a:solidFill>
                  <a:schemeClr val="bg1"/>
                </a:solidFill>
              </a:rPr>
              <a:t>Monday to Friday, 6a-7p</a:t>
            </a:r>
          </a:p>
          <a:p>
            <a:r>
              <a:rPr lang="en-US" dirty="0">
                <a:solidFill>
                  <a:schemeClr val="bg1"/>
                </a:solidFill>
              </a:rPr>
              <a:t>Saturday, Dialysis Only</a:t>
            </a:r>
          </a:p>
        </p:txBody>
      </p:sp>
    </p:spTree>
    <p:extLst>
      <p:ext uri="{BB962C8B-B14F-4D97-AF65-F5344CB8AC3E}">
        <p14:creationId xmlns:p14="http://schemas.microsoft.com/office/powerpoint/2010/main" val="16026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93D276-EE50-D11A-5572-B6A20A808E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60A0E-BDE1-9255-4E20-AC570977F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Systemwide Concerns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A3FE4-11A0-37F7-DE58-C0FC77B0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6049" y="6356350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AA98314-1A33-52D9-D6D4-4A3670095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1632861"/>
            <a:ext cx="11033757" cy="4544102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b="1" u="sng" dirty="0"/>
              <a:t>Lake County Residents</a:t>
            </a:r>
          </a:p>
          <a:p>
            <a:r>
              <a:rPr lang="en-US" dirty="0"/>
              <a:t>No Evening Transit Services</a:t>
            </a:r>
          </a:p>
          <a:p>
            <a:r>
              <a:rPr lang="en-US" dirty="0"/>
              <a:t>No Weekend Transit Services</a:t>
            </a:r>
          </a:p>
          <a:p>
            <a:r>
              <a:rPr lang="en-US" dirty="0"/>
              <a:t>30-Minute Average Work Commute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Lake County Transit</a:t>
            </a:r>
          </a:p>
          <a:p>
            <a:r>
              <a:rPr lang="en-US" dirty="0"/>
              <a:t>Increased Paratransit Trips</a:t>
            </a:r>
          </a:p>
          <a:p>
            <a:r>
              <a:rPr lang="en-US" dirty="0"/>
              <a:t>Increased Expenses</a:t>
            </a:r>
          </a:p>
          <a:p>
            <a:r>
              <a:rPr lang="en-US" dirty="0"/>
              <a:t>Lack of Bus Operators</a:t>
            </a:r>
          </a:p>
          <a:p>
            <a:r>
              <a:rPr lang="en-US" dirty="0"/>
              <a:t>Lack of Transit Network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Fixed Route Customers</a:t>
            </a:r>
          </a:p>
          <a:p>
            <a:r>
              <a:rPr lang="en-US" dirty="0"/>
              <a:t>Hourly Headways</a:t>
            </a:r>
          </a:p>
          <a:p>
            <a:r>
              <a:rPr lang="en-US" dirty="0"/>
              <a:t>Lack of Connectivity</a:t>
            </a:r>
          </a:p>
          <a:p>
            <a:r>
              <a:rPr lang="en-US" dirty="0"/>
              <a:t>First/Last Mile</a:t>
            </a:r>
          </a:p>
          <a:p>
            <a:r>
              <a:rPr lang="en-US" dirty="0"/>
              <a:t>Travel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Paratransit Customers</a:t>
            </a:r>
          </a:p>
          <a:p>
            <a:r>
              <a:rPr lang="en-US" dirty="0"/>
              <a:t>No Same Services</a:t>
            </a:r>
          </a:p>
          <a:p>
            <a:r>
              <a:rPr lang="en-US" dirty="0"/>
              <a:t>No Same Day Changes</a:t>
            </a:r>
          </a:p>
          <a:p>
            <a:r>
              <a:rPr lang="en-US" dirty="0"/>
              <a:t>On-Time Performance Levels</a:t>
            </a:r>
          </a:p>
          <a:p>
            <a:r>
              <a:rPr lang="en-US" dirty="0"/>
              <a:t>Travel Time</a:t>
            </a:r>
          </a:p>
        </p:txBody>
      </p:sp>
    </p:spTree>
    <p:extLst>
      <p:ext uri="{BB962C8B-B14F-4D97-AF65-F5344CB8AC3E}">
        <p14:creationId xmlns:p14="http://schemas.microsoft.com/office/powerpoint/2010/main" val="101506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AD5B37-A92C-690A-B0B6-795331F214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BB44-85EC-5E41-F2C6-1F69698B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Goals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B80346-9A33-37FA-735F-70D33714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6049" y="6356350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6882A6-D949-9731-57AF-E3573D1BC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1632861"/>
            <a:ext cx="11033757" cy="4544102"/>
          </a:xfrm>
        </p:spPr>
        <p:txBody>
          <a:bodyPr numCol="1">
            <a:normAutofit fontScale="55000" lnSpcReduction="20000"/>
          </a:bodyPr>
          <a:lstStyle/>
          <a:p>
            <a:r>
              <a:rPr lang="en-US" dirty="0"/>
              <a:t>Supplement Paratransit Program</a:t>
            </a:r>
          </a:p>
          <a:p>
            <a:r>
              <a:rPr lang="en-US" dirty="0"/>
              <a:t>Provide Eligible Paratransit Customers with Options</a:t>
            </a:r>
          </a:p>
          <a:p>
            <a:r>
              <a:rPr lang="en-US" dirty="0"/>
              <a:t>Same Day Service</a:t>
            </a:r>
          </a:p>
          <a:p>
            <a:r>
              <a:rPr lang="en-US" dirty="0"/>
              <a:t>Evening Transit Services</a:t>
            </a:r>
          </a:p>
          <a:p>
            <a:r>
              <a:rPr lang="en-US" dirty="0"/>
              <a:t>Weekend Transit Services</a:t>
            </a:r>
          </a:p>
          <a:p>
            <a:r>
              <a:rPr lang="en-US" dirty="0"/>
              <a:t>Reduced Customer Wait Time</a:t>
            </a:r>
          </a:p>
          <a:p>
            <a:r>
              <a:rPr lang="en-US" dirty="0"/>
              <a:t>Reduced Customer Travel Time</a:t>
            </a:r>
          </a:p>
          <a:p>
            <a:r>
              <a:rPr lang="en-US" dirty="0"/>
              <a:t>Reduced Trip Costs</a:t>
            </a:r>
          </a:p>
          <a:p>
            <a:r>
              <a:rPr lang="en-US" dirty="0"/>
              <a:t>Increased On-Time Performance</a:t>
            </a:r>
          </a:p>
          <a:p>
            <a:r>
              <a:rPr lang="en-US" dirty="0"/>
              <a:t>Increased Customer Satisfaction</a:t>
            </a:r>
          </a:p>
        </p:txBody>
      </p:sp>
    </p:spTree>
    <p:extLst>
      <p:ext uri="{BB962C8B-B14F-4D97-AF65-F5344CB8AC3E}">
        <p14:creationId xmlns:p14="http://schemas.microsoft.com/office/powerpoint/2010/main" val="342890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98D1E1-B5B4-14D5-D369-D94D5002E5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us stop vector">
            <a:extLst>
              <a:ext uri="{FF2B5EF4-FFF2-40B4-BE49-F238E27FC236}">
                <a16:creationId xmlns:a16="http://schemas.microsoft.com/office/drawing/2014/main" id="{E6E40B36-0E7A-CE47-68A2-D194E27CC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038" y="3267393"/>
            <a:ext cx="4364355" cy="29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A8E315-60AF-D996-10DF-B5EB78B32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Obvious Solutions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A5530-36B6-E46E-37AF-1663C1A6B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6049" y="6356350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047E7A-188A-DE95-A637-E94ED501F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1632861"/>
            <a:ext cx="11033757" cy="4544102"/>
          </a:xfrm>
        </p:spPr>
        <p:txBody>
          <a:bodyPr/>
          <a:lstStyle/>
          <a:p>
            <a:r>
              <a:rPr lang="en-US" dirty="0"/>
              <a:t>Hire More Operators and Staff</a:t>
            </a:r>
          </a:p>
          <a:p>
            <a:r>
              <a:rPr lang="en-US" dirty="0"/>
              <a:t>Buy More Buses</a:t>
            </a:r>
          </a:p>
          <a:p>
            <a:r>
              <a:rPr lang="en-US" dirty="0"/>
              <a:t>Print More Money</a:t>
            </a:r>
          </a:p>
        </p:txBody>
      </p:sp>
      <p:pic>
        <p:nvPicPr>
          <p:cNvPr id="1026" name="Picture 2" descr="drivers set car person man woman driver hands vector">
            <a:extLst>
              <a:ext uri="{FF2B5EF4-FFF2-40B4-BE49-F238E27FC236}">
                <a16:creationId xmlns:a16="http://schemas.microsoft.com/office/drawing/2014/main" id="{AF904EA9-0318-FDB5-0B64-7F3918073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124" y="1655167"/>
            <a:ext cx="2529355" cy="252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inting money vector">
            <a:extLst>
              <a:ext uri="{FF2B5EF4-FFF2-40B4-BE49-F238E27FC236}">
                <a16:creationId xmlns:a16="http://schemas.microsoft.com/office/drawing/2014/main" id="{953EE63D-407E-D989-6664-F6319A17B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877" y="4184521"/>
            <a:ext cx="2580523" cy="258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98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3BB538-B31F-5219-1575-AE5EC9DD29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AD666-2FF3-F921-D369-CAE7164B2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Transportation Network Companies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C8C8A-5B7A-30DF-B4B9-4A3C79BC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6049" y="6356350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224406A-03AB-B926-0A2A-0D6775770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1632861"/>
            <a:ext cx="11033757" cy="454410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Apply &amp; Receive ISD Grant Funding</a:t>
            </a:r>
          </a:p>
          <a:p>
            <a:r>
              <a:rPr lang="en-US" dirty="0"/>
              <a:t>Contract with TNCs</a:t>
            </a:r>
          </a:p>
          <a:p>
            <a:r>
              <a:rPr lang="en-US" dirty="0"/>
              <a:t>Develop Policies, Procedures, Marketing, and Promotional Items</a:t>
            </a:r>
          </a:p>
          <a:p>
            <a:r>
              <a:rPr lang="en-US" dirty="0"/>
              <a:t>Customers “Opt-In” to the Program</a:t>
            </a:r>
          </a:p>
          <a:p>
            <a:r>
              <a:rPr lang="en-US" dirty="0"/>
              <a:t>LCT Authorizes the Customer</a:t>
            </a:r>
          </a:p>
          <a:p>
            <a:r>
              <a:rPr lang="en-US" dirty="0"/>
              <a:t>Customer Downloads App and Registers</a:t>
            </a:r>
          </a:p>
          <a:p>
            <a:r>
              <a:rPr lang="en-US" dirty="0"/>
              <a:t>Customer Makes Reservation / Confirms Fare</a:t>
            </a:r>
          </a:p>
          <a:p>
            <a:r>
              <a:rPr lang="en-US" dirty="0"/>
              <a:t>Customer Takes Trip</a:t>
            </a:r>
          </a:p>
          <a:p>
            <a:r>
              <a:rPr lang="en-US" dirty="0"/>
              <a:t>TNC Invoices LCT</a:t>
            </a:r>
          </a:p>
          <a:p>
            <a:r>
              <a:rPr lang="en-US" dirty="0"/>
              <a:t>Evaluate the Project for Continuation / Enhancement</a:t>
            </a:r>
          </a:p>
        </p:txBody>
      </p:sp>
    </p:spTree>
    <p:extLst>
      <p:ext uri="{BB962C8B-B14F-4D97-AF65-F5344CB8AC3E}">
        <p14:creationId xmlns:p14="http://schemas.microsoft.com/office/powerpoint/2010/main" val="65756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8646C2-A801-6607-A9FB-41CF757F6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7A215-0CAF-CCE3-20DF-D44F5BA9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26E8E-8754-49D4-376F-A686867A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6049" y="6356350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33AE458B-3BA9-95CB-B7B0-88650BD85767}"/>
              </a:ext>
            </a:extLst>
          </p:cNvPr>
          <p:cNvSpPr txBox="1">
            <a:spLocks/>
          </p:cNvSpPr>
          <p:nvPr/>
        </p:nvSpPr>
        <p:spPr>
          <a:xfrm>
            <a:off x="579121" y="1632861"/>
            <a:ext cx="11033757" cy="4544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3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500"/>
              </a:spcAft>
              <a:buFont typeface="Courier New" panose="02070309020205020404" pitchFamily="49" charset="0"/>
              <a:buChar char="o"/>
              <a:defRPr sz="2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Action							Planned	Actual</a:t>
            </a:r>
          </a:p>
          <a:p>
            <a:pPr marL="0" indent="0">
              <a:buNone/>
            </a:pPr>
            <a:r>
              <a:rPr lang="en-US" sz="1800" b="1" dirty="0"/>
              <a:t>CTD Approves ISD Award Recommendations		</a:t>
            </a:r>
            <a:r>
              <a:rPr lang="en-US" sz="1800" dirty="0"/>
              <a:t>&lt; 07/01/2023	08/28/2023</a:t>
            </a:r>
          </a:p>
          <a:p>
            <a:pPr marL="0" indent="0">
              <a:buNone/>
            </a:pPr>
            <a:r>
              <a:rPr lang="en-US" sz="1800" b="1" dirty="0"/>
              <a:t>“Authorization to Accept Grant Award”			</a:t>
            </a:r>
            <a:r>
              <a:rPr lang="en-US" sz="1800" dirty="0"/>
              <a:t>08/2023		10/24/2023</a:t>
            </a:r>
          </a:p>
          <a:p>
            <a:pPr marL="0" indent="0">
              <a:buNone/>
            </a:pPr>
            <a:r>
              <a:rPr lang="en-US" sz="1800" b="1" dirty="0"/>
              <a:t>Grant Execution					</a:t>
            </a:r>
            <a:r>
              <a:rPr lang="en-US" sz="1800" dirty="0"/>
              <a:t>09/2023		11/29/2023</a:t>
            </a:r>
          </a:p>
          <a:p>
            <a:pPr marL="0" indent="0">
              <a:buNone/>
            </a:pPr>
            <a:r>
              <a:rPr lang="en-US" sz="1800" b="1" dirty="0"/>
              <a:t>Procurement Process / Discussions			</a:t>
            </a:r>
            <a:r>
              <a:rPr lang="en-US" sz="1800" dirty="0"/>
              <a:t>09/2023		09/2023 to Present</a:t>
            </a:r>
          </a:p>
          <a:p>
            <a:pPr marL="0" indent="0">
              <a:buNone/>
            </a:pPr>
            <a:r>
              <a:rPr lang="en-US" sz="1800" b="1" dirty="0"/>
              <a:t>Project Policy &amp; Procedure Development / Marketing	</a:t>
            </a:r>
            <a:r>
              <a:rPr lang="en-US" sz="1800" dirty="0"/>
              <a:t>09/2023		Pending Contract</a:t>
            </a:r>
          </a:p>
          <a:p>
            <a:pPr marL="0" indent="0">
              <a:buNone/>
            </a:pPr>
            <a:r>
              <a:rPr lang="en-US" sz="1800" b="1" dirty="0"/>
              <a:t>Project Start Date					</a:t>
            </a:r>
            <a:r>
              <a:rPr lang="en-US" sz="1800" dirty="0"/>
              <a:t>10/01/2023	Pending Contract</a:t>
            </a:r>
          </a:p>
        </p:txBody>
      </p:sp>
    </p:spTree>
    <p:extLst>
      <p:ext uri="{BB962C8B-B14F-4D97-AF65-F5344CB8AC3E}">
        <p14:creationId xmlns:p14="http://schemas.microsoft.com/office/powerpoint/2010/main" val="36976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65641A-1ACF-2747-4C60-58CFBB87A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998C5-B619-863F-CBED-AE603D497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ACBAF-73F0-2247-DFEE-91FCDC9B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6049" y="6356350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E85B631-C57B-CB9D-33A8-BF8FE7A9B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1632861"/>
            <a:ext cx="11033757" cy="4544102"/>
          </a:xfrm>
        </p:spPr>
        <p:txBody>
          <a:bodyPr>
            <a:normAutofit/>
          </a:bodyPr>
          <a:lstStyle/>
          <a:p>
            <a:r>
              <a:rPr lang="en-US" dirty="0"/>
              <a:t>Contracting</a:t>
            </a:r>
          </a:p>
          <a:p>
            <a:r>
              <a:rPr lang="en-US" dirty="0"/>
              <a:t>Policies, Procedures, Marketing</a:t>
            </a:r>
          </a:p>
          <a:p>
            <a:r>
              <a:rPr lang="en-US" dirty="0"/>
              <a:t>Enrolling (Opting-In) Eligible Customers</a:t>
            </a:r>
          </a:p>
          <a:p>
            <a:r>
              <a:rPr lang="en-US" dirty="0"/>
              <a:t>Service Provision</a:t>
            </a:r>
          </a:p>
        </p:txBody>
      </p:sp>
    </p:spTree>
    <p:extLst>
      <p:ext uri="{BB962C8B-B14F-4D97-AF65-F5344CB8AC3E}">
        <p14:creationId xmlns:p14="http://schemas.microsoft.com/office/powerpoint/2010/main" val="21985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6A616E-C01C-0A2C-FDB3-C78CF16A97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D433-F3A9-4513-2F9A-F716AD83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Moving Forward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01F28-D599-E2CF-E339-B72DBDA7C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6049" y="6356350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D129ABC-9A0B-4F8D-CBC5-430481CEE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1632861"/>
            <a:ext cx="11033757" cy="454410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Implement Year One Pilot Project</a:t>
            </a:r>
          </a:p>
          <a:p>
            <a:r>
              <a:rPr lang="en-US" dirty="0"/>
              <a:t>Apply for Year Two Pilot Project Funding</a:t>
            </a:r>
          </a:p>
          <a:p>
            <a:r>
              <a:rPr lang="en-US" dirty="0"/>
              <a:t>Share Lessons Learned</a:t>
            </a:r>
          </a:p>
          <a:p>
            <a:pPr lvl="2"/>
            <a:r>
              <a:rPr lang="en-US" dirty="0"/>
              <a:t>Develop Project Outline (Living Document)</a:t>
            </a:r>
          </a:p>
          <a:p>
            <a:pPr lvl="2"/>
            <a:r>
              <a:rPr lang="en-US" dirty="0"/>
              <a:t>Start the Procurement Process EARLY</a:t>
            </a:r>
          </a:p>
          <a:p>
            <a:pPr lvl="3"/>
            <a:r>
              <a:rPr lang="en-US" dirty="0"/>
              <a:t>ITB?</a:t>
            </a:r>
          </a:p>
          <a:p>
            <a:pPr lvl="3"/>
            <a:r>
              <a:rPr lang="en-US" dirty="0"/>
              <a:t>RFP?</a:t>
            </a:r>
          </a:p>
          <a:p>
            <a:pPr lvl="3"/>
            <a:r>
              <a:rPr lang="en-US" dirty="0"/>
              <a:t>Piggybacking?</a:t>
            </a:r>
          </a:p>
          <a:p>
            <a:pPr lvl="2"/>
            <a:r>
              <a:rPr lang="en-US" dirty="0"/>
              <a:t>Year One – Plan for less than 12-months of operating</a:t>
            </a:r>
          </a:p>
          <a:p>
            <a:pPr lvl="2"/>
            <a:r>
              <a:rPr lang="en-US" dirty="0"/>
              <a:t>Project Size</a:t>
            </a:r>
          </a:p>
          <a:p>
            <a:pPr lvl="3"/>
            <a:r>
              <a:rPr lang="en-US" dirty="0"/>
              <a:t>Trip Volume</a:t>
            </a:r>
          </a:p>
          <a:p>
            <a:pPr lvl="3"/>
            <a:r>
              <a:rPr lang="en-US" dirty="0"/>
              <a:t>Available Project Funding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7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61B589F861C34CAF19275B72D4DA38" ma:contentTypeVersion="0" ma:contentTypeDescription="Create a new document." ma:contentTypeScope="" ma:versionID="2fcab816df391970e8d9d972a8ff85a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a26cc6b3748b69c93bc0737ee44a3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DC63D-DAAE-4B0E-9709-6F374B427DF1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B10F5D-C002-4F57-B7E4-518E134941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375D67-D74F-4CA5-9587-71D340A179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14456</TotalTime>
  <Words>392</Words>
  <Application>Microsoft Office PowerPoint</Application>
  <PresentationFormat>Widescreen</PresentationFormat>
  <Paragraphs>103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Open Sans</vt:lpstr>
      <vt:lpstr>Open Sans Light</vt:lpstr>
      <vt:lpstr>Open Sans Semibold</vt:lpstr>
      <vt:lpstr>Office Theme</vt:lpstr>
      <vt:lpstr>Transportation Network Company Pilot Program</vt:lpstr>
      <vt:lpstr>Facts</vt:lpstr>
      <vt:lpstr>Systemwide Concerns</vt:lpstr>
      <vt:lpstr>Project Goals</vt:lpstr>
      <vt:lpstr>Obvious Solutions</vt:lpstr>
      <vt:lpstr>Transportation Network Companies</vt:lpstr>
      <vt:lpstr>Timelines</vt:lpstr>
      <vt:lpstr>Current Status</vt:lpstr>
      <vt:lpstr>Moving Forward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Zapata, Magdalena</dc:creator>
  <cp:lastModifiedBy>Hearndon, Bill</cp:lastModifiedBy>
  <cp:revision>295</cp:revision>
  <cp:lastPrinted>2021-05-11T22:56:29Z</cp:lastPrinted>
  <dcterms:created xsi:type="dcterms:W3CDTF">2019-03-25T14:14:09Z</dcterms:created>
  <dcterms:modified xsi:type="dcterms:W3CDTF">2024-04-17T17:26:17Z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0x010100B161B589F861C34CAF19275B72D4DA38</vt:lpwstr>
  </property>
</Properties>
</file>