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8" r:id="rId4"/>
    <p:sldId id="269" r:id="rId5"/>
    <p:sldId id="267" r:id="rId6"/>
    <p:sldId id="259" r:id="rId7"/>
    <p:sldId id="261" r:id="rId8"/>
    <p:sldId id="266" r:id="rId9"/>
    <p:sldId id="264" r:id="rId10"/>
    <p:sldId id="262"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A3D914-37BE-D77E-D769-27FE4E8FDB8E}" name="Felix Collazo" initials="FC" userId="S::fcollazo@mtm-inc.net::ecdde04a-abb9-4580-b05c-fbd12cc826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B4426-A0D5-4B24-8487-447CE1FE5BC4}" v="37" dt="2024-04-17T22:16:01.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649120576"/>
        <c:axId val="649119616"/>
      </c:lineChart>
      <c:catAx>
        <c:axId val="6491205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119616"/>
        <c:crosses val="autoZero"/>
        <c:auto val="1"/>
        <c:lblAlgn val="ctr"/>
        <c:lblOffset val="100"/>
        <c:noMultiLvlLbl val="0"/>
      </c:catAx>
      <c:valAx>
        <c:axId val="649119616"/>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12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AMBY</c:v>
                </c:pt>
              </c:strCache>
            </c:strRef>
          </c:tx>
          <c:spPr>
            <a:ln w="22225" cap="rnd">
              <a:solidFill>
                <a:schemeClr val="accent2"/>
              </a:solidFill>
            </a:ln>
            <a:effectLst>
              <a:glow rad="139700">
                <a:schemeClr val="accent2">
                  <a:satMod val="175000"/>
                  <a:alpha val="14000"/>
                </a:schemeClr>
              </a:glow>
            </a:effectLst>
          </c:spPr>
          <c:marker>
            <c:symbol val="none"/>
          </c:marker>
          <c:cat>
            <c:strRef>
              <c:f>Sheet1!$A$2:$A$8</c:f>
              <c:strCache>
                <c:ptCount val="7"/>
                <c:pt idx="0">
                  <c:v>September</c:v>
                </c:pt>
                <c:pt idx="1">
                  <c:v>October</c:v>
                </c:pt>
                <c:pt idx="2">
                  <c:v>November</c:v>
                </c:pt>
                <c:pt idx="3">
                  <c:v>December</c:v>
                </c:pt>
                <c:pt idx="4">
                  <c:v>January</c:v>
                </c:pt>
                <c:pt idx="5">
                  <c:v>February</c:v>
                </c:pt>
                <c:pt idx="6">
                  <c:v>March</c:v>
                </c:pt>
              </c:strCache>
            </c:strRef>
          </c:cat>
          <c:val>
            <c:numRef>
              <c:f>Sheet1!$B$2:$B$8</c:f>
              <c:numCache>
                <c:formatCode>General</c:formatCode>
                <c:ptCount val="7"/>
                <c:pt idx="0">
                  <c:v>55</c:v>
                </c:pt>
                <c:pt idx="1">
                  <c:v>264</c:v>
                </c:pt>
                <c:pt idx="2">
                  <c:v>225</c:v>
                </c:pt>
                <c:pt idx="3">
                  <c:v>166</c:v>
                </c:pt>
                <c:pt idx="4">
                  <c:v>172</c:v>
                </c:pt>
                <c:pt idx="5">
                  <c:v>234</c:v>
                </c:pt>
                <c:pt idx="6">
                  <c:v>204</c:v>
                </c:pt>
              </c:numCache>
            </c:numRef>
          </c:val>
          <c:smooth val="0"/>
          <c:extLst>
            <c:ext xmlns:c16="http://schemas.microsoft.com/office/drawing/2014/chart" uri="{C3380CC4-5D6E-409C-BE32-E72D297353CC}">
              <c16:uniqueId val="{00000000-7364-427E-848E-FFA522E51D0B}"/>
            </c:ext>
          </c:extLst>
        </c:ser>
        <c:ser>
          <c:idx val="1"/>
          <c:order val="1"/>
          <c:tx>
            <c:strRef>
              <c:f>Sheet1!$C$1</c:f>
              <c:strCache>
                <c:ptCount val="1"/>
                <c:pt idx="0">
                  <c:v>NON AMBY</c:v>
                </c:pt>
              </c:strCache>
            </c:strRef>
          </c:tx>
          <c:spPr>
            <a:ln w="22225" cap="rnd">
              <a:solidFill>
                <a:schemeClr val="accent4"/>
              </a:solidFill>
            </a:ln>
            <a:effectLst>
              <a:glow rad="139700">
                <a:schemeClr val="accent4">
                  <a:satMod val="175000"/>
                  <a:alpha val="14000"/>
                </a:schemeClr>
              </a:glow>
            </a:effectLst>
          </c:spPr>
          <c:marker>
            <c:symbol val="none"/>
          </c:marker>
          <c:cat>
            <c:strRef>
              <c:f>Sheet1!$A$2:$A$8</c:f>
              <c:strCache>
                <c:ptCount val="7"/>
                <c:pt idx="0">
                  <c:v>September</c:v>
                </c:pt>
                <c:pt idx="1">
                  <c:v>October</c:v>
                </c:pt>
                <c:pt idx="2">
                  <c:v>November</c:v>
                </c:pt>
                <c:pt idx="3">
                  <c:v>December</c:v>
                </c:pt>
                <c:pt idx="4">
                  <c:v>January</c:v>
                </c:pt>
                <c:pt idx="5">
                  <c:v>February</c:v>
                </c:pt>
                <c:pt idx="6">
                  <c:v>March</c:v>
                </c:pt>
              </c:strCache>
            </c:strRef>
          </c:cat>
          <c:val>
            <c:numRef>
              <c:f>Sheet1!$C$2:$C$8</c:f>
              <c:numCache>
                <c:formatCode>General</c:formatCode>
                <c:ptCount val="7"/>
                <c:pt idx="0">
                  <c:v>20</c:v>
                </c:pt>
                <c:pt idx="1">
                  <c:v>66</c:v>
                </c:pt>
                <c:pt idx="2">
                  <c:v>35</c:v>
                </c:pt>
                <c:pt idx="3">
                  <c:v>22</c:v>
                </c:pt>
                <c:pt idx="4">
                  <c:v>32</c:v>
                </c:pt>
                <c:pt idx="5">
                  <c:v>20</c:v>
                </c:pt>
                <c:pt idx="6">
                  <c:v>21</c:v>
                </c:pt>
              </c:numCache>
            </c:numRef>
          </c:val>
          <c:smooth val="0"/>
          <c:extLst>
            <c:ext xmlns:c16="http://schemas.microsoft.com/office/drawing/2014/chart" uri="{C3380CC4-5D6E-409C-BE32-E72D297353CC}">
              <c16:uniqueId val="{00000001-7364-427E-848E-FFA522E51D0B}"/>
            </c:ext>
          </c:extLst>
        </c:ser>
        <c:dLbls>
          <c:showLegendKey val="0"/>
          <c:showVal val="0"/>
          <c:showCatName val="0"/>
          <c:showSerName val="0"/>
          <c:showPercent val="0"/>
          <c:showBubbleSize val="0"/>
        </c:dLbls>
        <c:smooth val="0"/>
        <c:axId val="1401552367"/>
        <c:axId val="1401558127"/>
      </c:lineChart>
      <c:catAx>
        <c:axId val="1401552367"/>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401558127"/>
        <c:crosses val="autoZero"/>
        <c:auto val="1"/>
        <c:lblAlgn val="ctr"/>
        <c:lblOffset val="100"/>
        <c:noMultiLvlLbl val="0"/>
      </c:catAx>
      <c:valAx>
        <c:axId val="1401558127"/>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4015523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ISD GRANT FUNDS USED</c:v>
                </c:pt>
              </c:strCache>
            </c:strRef>
          </c:tx>
          <c:spPr>
            <a:ln w="34925" cap="rnd">
              <a:solidFill>
                <a:schemeClr val="accent1"/>
              </a:solidFill>
              <a:round/>
            </a:ln>
            <a:effectLst>
              <a:outerShdw blurRad="63500" dist="38100" dir="5400000" rotWithShape="0">
                <a:srgbClr val="000000">
                  <a:alpha val="60000"/>
                </a:srgbClr>
              </a:outerShdw>
            </a:effectLst>
          </c:spPr>
          <c:marker>
            <c:symbol val="none"/>
          </c:marker>
          <c:cat>
            <c:strRef>
              <c:f>Sheet1!$A$2:$A$8</c:f>
              <c:strCache>
                <c:ptCount val="7"/>
                <c:pt idx="0">
                  <c:v>SEPTEMBER</c:v>
                </c:pt>
                <c:pt idx="1">
                  <c:v>OCTOBER</c:v>
                </c:pt>
                <c:pt idx="2">
                  <c:v>NOVEMBER</c:v>
                </c:pt>
                <c:pt idx="3">
                  <c:v>DECEMBER</c:v>
                </c:pt>
                <c:pt idx="4">
                  <c:v>JANUARY</c:v>
                </c:pt>
                <c:pt idx="5">
                  <c:v>FEBRUARY</c:v>
                </c:pt>
                <c:pt idx="6">
                  <c:v>MARCH</c:v>
                </c:pt>
              </c:strCache>
            </c:strRef>
          </c:cat>
          <c:val>
            <c:numRef>
              <c:f>Sheet1!$B$2:$B$8</c:f>
              <c:numCache>
                <c:formatCode>_("$"* #,##0.00_);_("$"* \(#,##0.00\);_("$"* "-"??_);_(@_)</c:formatCode>
                <c:ptCount val="7"/>
                <c:pt idx="0">
                  <c:v>4669.7</c:v>
                </c:pt>
                <c:pt idx="1">
                  <c:v>17262.82</c:v>
                </c:pt>
                <c:pt idx="2">
                  <c:v>14905.6</c:v>
                </c:pt>
                <c:pt idx="3">
                  <c:v>10654.32</c:v>
                </c:pt>
                <c:pt idx="4">
                  <c:v>11864.72</c:v>
                </c:pt>
                <c:pt idx="5">
                  <c:v>14031.4</c:v>
                </c:pt>
                <c:pt idx="6">
                  <c:v>12552.06</c:v>
                </c:pt>
              </c:numCache>
            </c:numRef>
          </c:val>
          <c:smooth val="0"/>
          <c:extLst>
            <c:ext xmlns:c16="http://schemas.microsoft.com/office/drawing/2014/chart" uri="{C3380CC4-5D6E-409C-BE32-E72D297353CC}">
              <c16:uniqueId val="{00000000-5D00-4374-9F21-5762E0A94493}"/>
            </c:ext>
          </c:extLst>
        </c:ser>
        <c:dLbls>
          <c:showLegendKey val="0"/>
          <c:showVal val="0"/>
          <c:showCatName val="0"/>
          <c:showSerName val="0"/>
          <c:showPercent val="0"/>
          <c:showBubbleSize val="0"/>
        </c:dLbls>
        <c:smooth val="0"/>
        <c:axId val="474909120"/>
        <c:axId val="474923040"/>
      </c:lineChart>
      <c:catAx>
        <c:axId val="4749091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4923040"/>
        <c:crosses val="autoZero"/>
        <c:auto val="1"/>
        <c:lblAlgn val="ctr"/>
        <c:lblOffset val="100"/>
        <c:noMultiLvlLbl val="0"/>
      </c:catAx>
      <c:valAx>
        <c:axId val="474923040"/>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490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849129940"/>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6C32E-A830-4AD0-B741-9A782944ED2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70212154"/>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3046963815"/>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294273210"/>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840685299"/>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6C32E-A830-4AD0-B741-9A782944ED23}"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275389993"/>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6C32E-A830-4AD0-B741-9A782944ED23}" type="datetimeFigureOut">
              <a:rPr lang="en-US" smtClean="0"/>
              <a:t>4/17/2024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3568486897"/>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952716776"/>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3628710451"/>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450836840"/>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6C32E-A830-4AD0-B741-9A782944ED2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003139208"/>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46C32E-A830-4AD0-B741-9A782944ED2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2857158429"/>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46C32E-A830-4AD0-B741-9A782944ED23}"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3634697489"/>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3146C32E-A830-4AD0-B741-9A782944ED23}"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2451502091"/>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6C32E-A830-4AD0-B741-9A782944ED23}"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2971301904"/>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6C32E-A830-4AD0-B741-9A782944ED2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545337362"/>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6C32E-A830-4AD0-B741-9A782944ED2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B5B733-63D7-405C-9409-6FE9B77387D7}" type="slidenum">
              <a:rPr lang="en-US" smtClean="0"/>
              <a:t>‹#›</a:t>
            </a:fld>
            <a:endParaRPr lang="en-US"/>
          </a:p>
        </p:txBody>
      </p:sp>
    </p:spTree>
    <p:extLst>
      <p:ext uri="{BB962C8B-B14F-4D97-AF65-F5344CB8AC3E}">
        <p14:creationId xmlns:p14="http://schemas.microsoft.com/office/powerpoint/2010/main" val="1819829082"/>
      </p:ext>
    </p:extLst>
  </p:cSld>
  <p:clrMapOvr>
    <a:masterClrMapping/>
  </p:clrMapOvr>
  <mc:AlternateContent xmlns:mc="http://schemas.openxmlformats.org/markup-compatibility/2006" xmlns:p14="http://schemas.microsoft.com/office/powerpoint/2010/main">
    <mc:Choice Requires="p14">
      <p:transition spd="slow">
        <p14:reveal/>
        <p:sndAc>
          <p:stSnd>
            <p:snd r:embed="rId1" name="applause.wav"/>
          </p:stSnd>
        </p:sndAc>
      </p:transition>
    </mc:Choice>
    <mc:Fallback xmlns="">
      <p:transition spd="slow">
        <p:fade/>
        <p:sndAc>
          <p:stSnd>
            <p:snd r:embed="rId4"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146C32E-A830-4AD0-B741-9A782944ED23}" type="datetimeFigureOut">
              <a:rPr lang="en-US" smtClean="0"/>
              <a:t>4/17/2024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EB5B733-63D7-405C-9409-6FE9B77387D7}" type="slidenum">
              <a:rPr lang="en-US" smtClean="0"/>
              <a:t>‹#›</a:t>
            </a:fld>
            <a:endParaRPr lang="en-US"/>
          </a:p>
        </p:txBody>
      </p:sp>
    </p:spTree>
    <p:extLst>
      <p:ext uri="{BB962C8B-B14F-4D97-AF65-F5344CB8AC3E}">
        <p14:creationId xmlns:p14="http://schemas.microsoft.com/office/powerpoint/2010/main" val="22294195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reveal/>
        <p:sndAc>
          <p:stSnd>
            <p:snd r:embed="rId19" name="applause.wav"/>
          </p:stSnd>
        </p:sndAc>
      </p:transition>
    </mc:Choice>
    <mc:Fallback xmlns="">
      <p:transition spd="slow">
        <p:fade/>
        <p:sndAc>
          <p:stSnd>
            <p:snd r:embed="rId21" name="applause.wav"/>
          </p:stSnd>
        </p:sndAc>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9108A814-778B-D052-83F8-D7CCF65C729B}"/>
              </a:ext>
            </a:extLst>
          </p:cNvPr>
          <p:cNvSpPr>
            <a:spLocks/>
          </p:cNvSpPr>
          <p:nvPr/>
        </p:nvSpPr>
        <p:spPr>
          <a:xfrm>
            <a:off x="1238932" y="4860101"/>
            <a:ext cx="8726463" cy="851738"/>
          </a:xfrm>
          <a:prstGeom prst="rect">
            <a:avLst/>
          </a:prstGeom>
        </p:spPr>
        <p:txBody>
          <a:bodyPr>
            <a:normAutofit fontScale="62500" lnSpcReduction="20000"/>
          </a:bodyPr>
          <a:lstStyle/>
          <a:p>
            <a:pPr defTabSz="446154">
              <a:lnSpc>
                <a:spcPct val="90000"/>
              </a:lnSpc>
              <a:spcAft>
                <a:spcPts val="547"/>
              </a:spcAft>
            </a:pPr>
            <a:endParaRPr lang="en-US" sz="1100" b="1" kern="0">
              <a:solidFill>
                <a:srgbClr val="684A71"/>
              </a:solidFill>
              <a:latin typeface="Calibri" panose="020F0502020204030204" pitchFamily="34" charset="0"/>
              <a:ea typeface="+mn-ea"/>
              <a:cs typeface="+mn-cs"/>
            </a:endParaRPr>
          </a:p>
          <a:p>
            <a:pPr defTabSz="446154">
              <a:lnSpc>
                <a:spcPct val="90000"/>
              </a:lnSpc>
              <a:spcAft>
                <a:spcPts val="547"/>
              </a:spcAft>
            </a:pPr>
            <a:r>
              <a:rPr lang="en-US" sz="2300" b="1" kern="0">
                <a:solidFill>
                  <a:srgbClr val="684A71"/>
                </a:solidFill>
                <a:latin typeface="Calibri" panose="020F0502020204030204" pitchFamily="34" charset="0"/>
                <a:ea typeface="+mn-ea"/>
                <a:cs typeface="+mn-cs"/>
              </a:rPr>
              <a:t>Heartland Community Transportation Coordinator   </a:t>
            </a:r>
          </a:p>
          <a:p>
            <a:pPr defTabSz="446154">
              <a:lnSpc>
                <a:spcPct val="90000"/>
              </a:lnSpc>
              <a:spcAft>
                <a:spcPts val="547"/>
              </a:spcAft>
            </a:pPr>
            <a:endParaRPr lang="en-US" sz="2300" b="1" kern="0">
              <a:solidFill>
                <a:srgbClr val="684A71"/>
              </a:solidFill>
              <a:latin typeface="Calibri" panose="020F0502020204030204" pitchFamily="34" charset="0"/>
              <a:ea typeface="+mn-ea"/>
              <a:cs typeface="+mn-cs"/>
            </a:endParaRPr>
          </a:p>
          <a:p>
            <a:pPr defTabSz="446154">
              <a:lnSpc>
                <a:spcPct val="90000"/>
              </a:lnSpc>
              <a:spcAft>
                <a:spcPts val="547"/>
              </a:spcAft>
            </a:pPr>
            <a:r>
              <a:rPr lang="en-US" sz="2300" b="1" kern="0">
                <a:solidFill>
                  <a:srgbClr val="684A71"/>
                </a:solidFill>
                <a:latin typeface="Calibri" panose="020F0502020204030204" pitchFamily="34" charset="0"/>
                <a:ea typeface="+mn-ea"/>
                <a:cs typeface="+mn-cs"/>
              </a:rPr>
              <a:t>Respect Individuals</a:t>
            </a:r>
            <a:r>
              <a:rPr lang="en-US" sz="2300" b="1" kern="0">
                <a:solidFill>
                  <a:srgbClr val="335970"/>
                </a:solidFill>
                <a:latin typeface="Calibri" panose="020F0502020204030204" pitchFamily="34" charset="0"/>
                <a:ea typeface="+mn-ea"/>
                <a:cs typeface="+mn-cs"/>
              </a:rPr>
              <a:t> </a:t>
            </a:r>
            <a:r>
              <a:rPr lang="en-US" sz="2300" kern="0">
                <a:solidFill>
                  <a:srgbClr val="555555"/>
                </a:solidFill>
                <a:latin typeface="Calibri" panose="020F0502020204030204" pitchFamily="34" charset="0"/>
                <a:ea typeface="+mn-ea"/>
                <a:cs typeface="+mn-cs"/>
              </a:rPr>
              <a:t>|</a:t>
            </a:r>
            <a:r>
              <a:rPr lang="en-US" sz="2300" kern="0">
                <a:solidFill>
                  <a:srgbClr val="005F70"/>
                </a:solidFill>
                <a:latin typeface="Calibri" panose="020F0502020204030204" pitchFamily="34" charset="0"/>
                <a:ea typeface="+mn-ea"/>
                <a:cs typeface="+mn-cs"/>
              </a:rPr>
              <a:t> </a:t>
            </a:r>
            <a:r>
              <a:rPr lang="en-US" sz="2300" b="1" kern="0">
                <a:solidFill>
                  <a:srgbClr val="4C6000"/>
                </a:solidFill>
                <a:latin typeface="Calibri" panose="020F0502020204030204" pitchFamily="34" charset="0"/>
                <a:ea typeface="+mn-ea"/>
                <a:cs typeface="+mn-cs"/>
              </a:rPr>
              <a:t>Collaborate to Innovate </a:t>
            </a:r>
            <a:r>
              <a:rPr lang="en-US" sz="2300" kern="0">
                <a:solidFill>
                  <a:srgbClr val="555555"/>
                </a:solidFill>
                <a:latin typeface="Calibri" panose="020F0502020204030204" pitchFamily="34" charset="0"/>
                <a:ea typeface="+mn-ea"/>
                <a:cs typeface="+mn-cs"/>
              </a:rPr>
              <a:t>|</a:t>
            </a:r>
            <a:r>
              <a:rPr lang="en-US" sz="2300" kern="0">
                <a:solidFill>
                  <a:srgbClr val="4C6000"/>
                </a:solidFill>
                <a:latin typeface="Calibri" panose="020F0502020204030204" pitchFamily="34" charset="0"/>
                <a:ea typeface="+mn-ea"/>
                <a:cs typeface="+mn-cs"/>
              </a:rPr>
              <a:t> </a:t>
            </a:r>
            <a:r>
              <a:rPr lang="en-US" sz="2300" b="1" kern="0">
                <a:solidFill>
                  <a:srgbClr val="714F00"/>
                </a:solidFill>
                <a:latin typeface="Calibri" panose="020F0502020204030204" pitchFamily="34" charset="0"/>
                <a:ea typeface="+mn-ea"/>
                <a:cs typeface="+mn-cs"/>
              </a:rPr>
              <a:t>Deliver Value</a:t>
            </a:r>
            <a:r>
              <a:rPr lang="en-US" sz="2300" b="1" kern="0">
                <a:solidFill>
                  <a:srgbClr val="275B6E"/>
                </a:solidFill>
                <a:latin typeface="Calibri" panose="020F0502020204030204" pitchFamily="34" charset="0"/>
                <a:ea typeface="+mn-ea"/>
                <a:cs typeface="+mn-cs"/>
              </a:rPr>
              <a:t> </a:t>
            </a:r>
            <a:r>
              <a:rPr lang="en-US" sz="2300" kern="0">
                <a:solidFill>
                  <a:srgbClr val="555555"/>
                </a:solidFill>
                <a:latin typeface="Calibri" panose="020F0502020204030204" pitchFamily="34" charset="0"/>
                <a:ea typeface="+mn-ea"/>
                <a:cs typeface="+mn-cs"/>
              </a:rPr>
              <a:t>|</a:t>
            </a:r>
            <a:r>
              <a:rPr lang="en-US" sz="2300" b="1" kern="0">
                <a:solidFill>
                  <a:srgbClr val="275B6E"/>
                </a:solidFill>
                <a:latin typeface="Calibri" panose="020F0502020204030204" pitchFamily="34" charset="0"/>
                <a:ea typeface="+mn-ea"/>
                <a:cs typeface="+mn-cs"/>
              </a:rPr>
              <a:t> </a:t>
            </a:r>
            <a:r>
              <a:rPr lang="en-US" sz="2300" b="1" kern="0">
                <a:solidFill>
                  <a:srgbClr val="714671"/>
                </a:solidFill>
                <a:latin typeface="Calibri" panose="020F0502020204030204" pitchFamily="34" charset="0"/>
                <a:ea typeface="+mn-ea"/>
                <a:cs typeface="+mn-cs"/>
              </a:rPr>
              <a:t>Align with Clients </a:t>
            </a:r>
            <a:r>
              <a:rPr lang="en-US" sz="2300" kern="0">
                <a:solidFill>
                  <a:srgbClr val="555555"/>
                </a:solidFill>
                <a:latin typeface="Calibri" panose="020F0502020204030204" pitchFamily="34" charset="0"/>
                <a:ea typeface="+mn-ea"/>
                <a:cs typeface="+mn-cs"/>
              </a:rPr>
              <a:t>|</a:t>
            </a:r>
            <a:r>
              <a:rPr lang="en-US" sz="2300" kern="0">
                <a:solidFill>
                  <a:srgbClr val="005F70"/>
                </a:solidFill>
                <a:latin typeface="Calibri" panose="020F0502020204030204" pitchFamily="34" charset="0"/>
                <a:ea typeface="+mn-ea"/>
                <a:cs typeface="+mn-cs"/>
              </a:rPr>
              <a:t> </a:t>
            </a:r>
            <a:r>
              <a:rPr lang="en-US" sz="2300" b="1" kern="0">
                <a:solidFill>
                  <a:srgbClr val="455570"/>
                </a:solidFill>
                <a:latin typeface="Calibri" panose="020F0502020204030204" pitchFamily="34" charset="0"/>
                <a:ea typeface="+mn-ea"/>
                <a:cs typeface="+mn-cs"/>
              </a:rPr>
              <a:t>Act with Integrity</a:t>
            </a:r>
            <a:endParaRPr lang="en-US" sz="2300"/>
          </a:p>
        </p:txBody>
      </p:sp>
      <p:pic>
        <p:nvPicPr>
          <p:cNvPr id="5" name="Picture 4">
            <a:extLst>
              <a:ext uri="{FF2B5EF4-FFF2-40B4-BE49-F238E27FC236}">
                <a16:creationId xmlns:a16="http://schemas.microsoft.com/office/drawing/2014/main" id="{94A2BC68-977C-47A5-6C4D-963770D148D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0419" y="1284394"/>
            <a:ext cx="5020320" cy="2050229"/>
          </a:xfrm>
          <a:prstGeom prst="rect">
            <a:avLst/>
          </a:prstGeom>
          <a:noFill/>
          <a:ln>
            <a:noFill/>
          </a:ln>
        </p:spPr>
      </p:pic>
    </p:spTree>
    <p:extLst>
      <p:ext uri="{BB962C8B-B14F-4D97-AF65-F5344CB8AC3E}">
        <p14:creationId xmlns:p14="http://schemas.microsoft.com/office/powerpoint/2010/main" val="25129545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7" name="Rectangle 36">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8" name="Rectangle 2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1">
            <a:extLst>
              <a:ext uri="{FF2B5EF4-FFF2-40B4-BE49-F238E27FC236}">
                <a16:creationId xmlns:a16="http://schemas.microsoft.com/office/drawing/2014/main" id="{906931B6-1105-FD6E-777C-FA7346DD2F1B}"/>
              </a:ext>
            </a:extLst>
          </p:cNvPr>
          <p:cNvSpPr>
            <a:spLocks noChangeArrowheads="1"/>
          </p:cNvSpPr>
          <p:nvPr/>
        </p:nvSpPr>
        <p:spPr bwMode="auto">
          <a:xfrm>
            <a:off x="454894" y="2120900"/>
            <a:ext cx="4316377" cy="38989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0" fontAlgn="base">
              <a:spcBef>
                <a:spcPts val="1000"/>
              </a:spcBef>
              <a:buClr>
                <a:schemeClr val="accent1"/>
              </a:buClr>
              <a:buSzPct val="80000"/>
              <a:buFont typeface="Wingdings 3" charset="2"/>
              <a:buChar char=""/>
              <a:tabLst/>
            </a:pPr>
            <a:r>
              <a:rPr lang="en-US" altLang="en-US" dirty="0"/>
              <a:t>Career Source </a:t>
            </a:r>
            <a:r>
              <a:rPr kumimoji="0" lang="en-US" altLang="en-US" u="none" strike="noStrike" cap="none" normalizeH="0" baseline="0" dirty="0">
                <a:ln>
                  <a:noFill/>
                </a:ln>
                <a:effectLst/>
              </a:rPr>
              <a:t>Heartland</a:t>
            </a:r>
          </a:p>
          <a:p>
            <a:pPr marL="0" marR="0" lvl="0" indent="0" fontAlgn="base">
              <a:spcBef>
                <a:spcPts val="1000"/>
              </a:spcBef>
              <a:buClr>
                <a:schemeClr val="accent1"/>
              </a:buClr>
              <a:buSzPct val="80000"/>
              <a:buFont typeface="Wingdings 3" charset="2"/>
              <a:buChar char=""/>
              <a:tabLst/>
            </a:pPr>
            <a:r>
              <a:rPr lang="en-US" altLang="en-US" dirty="0"/>
              <a:t>5901 US Hwy 27 South Suite 1</a:t>
            </a:r>
            <a:br>
              <a:rPr kumimoji="0" lang="en-US" altLang="en-US" u="none" strike="noStrike" cap="none" normalizeH="0" baseline="0" dirty="0">
                <a:ln>
                  <a:noFill/>
                </a:ln>
                <a:effectLst/>
              </a:rPr>
            </a:br>
            <a:r>
              <a:rPr lang="en-US" altLang="en-US" dirty="0"/>
              <a:t>Sebring </a:t>
            </a:r>
            <a:r>
              <a:rPr kumimoji="0" lang="en-US" altLang="en-US" u="none" strike="noStrike" cap="none" normalizeH="0" baseline="0" dirty="0">
                <a:ln>
                  <a:noFill/>
                </a:ln>
                <a:effectLst/>
              </a:rPr>
              <a:t>, FL </a:t>
            </a:r>
          </a:p>
          <a:p>
            <a:pPr marL="0" marR="0" lvl="0" indent="0" fontAlgn="base">
              <a:spcBef>
                <a:spcPts val="1000"/>
              </a:spcBef>
              <a:buClr>
                <a:schemeClr val="accent1"/>
              </a:buClr>
              <a:buSzPct val="80000"/>
              <a:buFont typeface="Wingdings 3" charset="2"/>
              <a:buChar char=""/>
              <a:tabLst/>
            </a:pPr>
            <a:endParaRPr kumimoji="0" lang="en-US" altLang="en-US" u="none" strike="noStrike" cap="none" normalizeH="0" baseline="0" dirty="0">
              <a:ln>
                <a:noFill/>
              </a:ln>
              <a:effectLst/>
            </a:endParaRPr>
          </a:p>
        </p:txBody>
      </p:sp>
      <p:sp>
        <p:nvSpPr>
          <p:cNvPr id="3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pic>
        <p:nvPicPr>
          <p:cNvPr id="1026" name="Picture 2" descr="Provided by Business Website">
            <a:extLst>
              <a:ext uri="{FF2B5EF4-FFF2-40B4-BE49-F238E27FC236}">
                <a16:creationId xmlns:a16="http://schemas.microsoft.com/office/drawing/2014/main" id="{3908E119-0BD6-D8E3-AFC9-FB2A9200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73" y="1143000"/>
            <a:ext cx="4554061" cy="2330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vided by nicelocal.com">
            <a:extLst>
              <a:ext uri="{FF2B5EF4-FFF2-40B4-BE49-F238E27FC236}">
                <a16:creationId xmlns:a16="http://schemas.microsoft.com/office/drawing/2014/main" id="{23608305-947B-1D15-17FF-F91CA534A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166" y="4184317"/>
            <a:ext cx="2692984" cy="137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vided by Facebook">
            <a:extLst>
              <a:ext uri="{FF2B5EF4-FFF2-40B4-BE49-F238E27FC236}">
                <a16:creationId xmlns:a16="http://schemas.microsoft.com/office/drawing/2014/main" id="{F2663285-6E02-B66F-A9B1-8981F2590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3692" y="4237033"/>
            <a:ext cx="2533194" cy="132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64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3" name="Rectangle 52">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4"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5" name="Rectangle 5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96B0CAC6-1DFD-1DE3-252B-2B177CF12281}"/>
              </a:ext>
            </a:extLst>
          </p:cNvPr>
          <p:cNvSpPr txBox="1"/>
          <p:nvPr/>
        </p:nvSpPr>
        <p:spPr>
          <a:xfrm>
            <a:off x="5274825" y="1143000"/>
            <a:ext cx="5906082" cy="3134032"/>
          </a:xfrm>
          <a:prstGeom prst="rect">
            <a:avLst/>
          </a:prstGeom>
        </p:spPr>
        <p:txBody>
          <a:bodyPr vert="horz" lIns="91440" tIns="45720" rIns="91440" bIns="45720" rtlCol="0" anchor="b">
            <a:normAutofit/>
          </a:bodyPr>
          <a:lstStyle/>
          <a:p>
            <a:pPr>
              <a:spcBef>
                <a:spcPct val="0"/>
              </a:spcBef>
              <a:spcAft>
                <a:spcPts val="600"/>
              </a:spcAft>
              <a:buClr>
                <a:schemeClr val="accent1"/>
              </a:buClr>
              <a:buSzPct val="80000"/>
            </a:pPr>
            <a:r>
              <a:rPr lang="en-US" sz="6600" b="0" i="0" kern="1200">
                <a:solidFill>
                  <a:schemeClr val="bg2"/>
                </a:solidFill>
                <a:effectLst/>
                <a:latin typeface="+mj-lt"/>
                <a:ea typeface="+mj-ea"/>
                <a:cs typeface="+mj-cs"/>
              </a:rPr>
              <a:t>Fresenius Kidney Care Sebring</a:t>
            </a:r>
          </a:p>
        </p:txBody>
      </p:sp>
      <p:sp>
        <p:nvSpPr>
          <p:cNvPr id="56" name="Rectangle 55">
            <a:extLst>
              <a:ext uri="{FF2B5EF4-FFF2-40B4-BE49-F238E27FC236}">
                <a16:creationId xmlns:a16="http://schemas.microsoft.com/office/drawing/2014/main" id="{913A8AF1-1365-4A41-80E0-69255FA3A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4" y="1143000"/>
            <a:ext cx="3531062" cy="4598822"/>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A0CF155-2A84-5026-8E24-5E909E6ED392}"/>
              </a:ext>
            </a:extLst>
          </p:cNvPr>
          <p:cNvPicPr>
            <a:picLocks noChangeAspect="1"/>
          </p:cNvPicPr>
          <p:nvPr/>
        </p:nvPicPr>
        <p:blipFill>
          <a:blip r:embed="rId3"/>
          <a:stretch>
            <a:fillRect/>
          </a:stretch>
        </p:blipFill>
        <p:spPr>
          <a:xfrm>
            <a:off x="1502369" y="1307590"/>
            <a:ext cx="2745851" cy="2052524"/>
          </a:xfrm>
          <a:prstGeom prst="roundRect">
            <a:avLst>
              <a:gd name="adj" fmla="val 1858"/>
            </a:avLst>
          </a:prstGeom>
          <a:effectLst/>
        </p:spPr>
      </p:pic>
      <p:pic>
        <p:nvPicPr>
          <p:cNvPr id="7" name="Picture 6">
            <a:extLst>
              <a:ext uri="{FF2B5EF4-FFF2-40B4-BE49-F238E27FC236}">
                <a16:creationId xmlns:a16="http://schemas.microsoft.com/office/drawing/2014/main" id="{7151F59B-4EEE-7D26-C071-6ED4BCB53B6A}"/>
              </a:ext>
            </a:extLst>
          </p:cNvPr>
          <p:cNvPicPr>
            <a:picLocks noChangeAspect="1"/>
          </p:cNvPicPr>
          <p:nvPr/>
        </p:nvPicPr>
        <p:blipFill>
          <a:blip r:embed="rId4"/>
          <a:stretch>
            <a:fillRect/>
          </a:stretch>
        </p:blipFill>
        <p:spPr>
          <a:xfrm>
            <a:off x="1273490" y="4177586"/>
            <a:ext cx="3203610" cy="746762"/>
          </a:xfrm>
          <a:prstGeom prst="roundRect">
            <a:avLst>
              <a:gd name="adj" fmla="val 1858"/>
            </a:avLst>
          </a:prstGeom>
          <a:effectLst/>
        </p:spPr>
      </p:pic>
    </p:spTree>
    <p:extLst>
      <p:ext uri="{BB962C8B-B14F-4D97-AF65-F5344CB8AC3E}">
        <p14:creationId xmlns:p14="http://schemas.microsoft.com/office/powerpoint/2010/main" val="31067260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8" name="Rectangle 37">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9" name="Group 38">
            <a:extLst>
              <a:ext uri="{FF2B5EF4-FFF2-40B4-BE49-F238E27FC236}">
                <a16:creationId xmlns:a16="http://schemas.microsoft.com/office/drawing/2014/main" id="{5F72ECA3-2A46-4A5A-8330-12F7E22105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0" name="Rectangle 39">
              <a:extLst>
                <a:ext uri="{FF2B5EF4-FFF2-40B4-BE49-F238E27FC236}">
                  <a16:creationId xmlns:a16="http://schemas.microsoft.com/office/drawing/2014/main" id="{2A4A5C4D-76C1-47EA-A0B6-CF294A5F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29BC618C-AD3C-444D-B8CB-6FB6920D48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9069AEB9-FCBE-DCE3-73F4-CECF434EB191}"/>
              </a:ext>
            </a:extLst>
          </p:cNvPr>
          <p:cNvSpPr>
            <a:spLocks noGrp="1"/>
          </p:cNvSpPr>
          <p:nvPr>
            <p:ph type="title"/>
          </p:nvPr>
        </p:nvSpPr>
        <p:spPr>
          <a:xfrm>
            <a:off x="1287379" y="1449324"/>
            <a:ext cx="9836233" cy="4189475"/>
          </a:xfrm>
        </p:spPr>
        <p:txBody>
          <a:bodyPr vert="horz" lIns="91440" tIns="45720" rIns="91440" bIns="45720" rtlCol="0" anchor="t">
            <a:normAutofit/>
          </a:bodyPr>
          <a:lstStyle/>
          <a:p>
            <a:pPr algn="ctr"/>
            <a:r>
              <a:rPr lang="en-US" sz="5400" dirty="0">
                <a:solidFill>
                  <a:schemeClr val="tx1"/>
                </a:solidFill>
              </a:rPr>
              <a:t>2023-2024 ISD                   GRANT UPDATES</a:t>
            </a:r>
          </a:p>
        </p:txBody>
      </p:sp>
      <p:sp>
        <p:nvSpPr>
          <p:cNvPr id="42" name="Rectangle 41">
            <a:extLst>
              <a:ext uri="{FF2B5EF4-FFF2-40B4-BE49-F238E27FC236}">
                <a16:creationId xmlns:a16="http://schemas.microsoft.com/office/drawing/2014/main" id="{029C0D00-401D-42B7-94D8-008C7DAA8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56076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6B7A-5BFE-9BF2-C1D2-F865811D0101}"/>
              </a:ext>
            </a:extLst>
          </p:cNvPr>
          <p:cNvSpPr>
            <a:spLocks noGrp="1"/>
          </p:cNvSpPr>
          <p:nvPr>
            <p:ph type="title"/>
          </p:nvPr>
        </p:nvSpPr>
        <p:spPr>
          <a:xfrm>
            <a:off x="937549" y="950519"/>
            <a:ext cx="10324618" cy="706964"/>
          </a:xfrm>
        </p:spPr>
        <p:txBody>
          <a:bodyPr/>
          <a:lstStyle/>
          <a:p>
            <a:pPr algn="ctr"/>
            <a:r>
              <a:rPr lang="en-US" dirty="0"/>
              <a:t>Ambulatory vs. Non-Ambulatory Rider Metrics</a:t>
            </a:r>
          </a:p>
        </p:txBody>
      </p:sp>
      <p:graphicFrame>
        <p:nvGraphicFramePr>
          <p:cNvPr id="6" name="Content Placeholder 5">
            <a:extLst>
              <a:ext uri="{FF2B5EF4-FFF2-40B4-BE49-F238E27FC236}">
                <a16:creationId xmlns:a16="http://schemas.microsoft.com/office/drawing/2014/main" id="{7366DB9E-38BB-81A6-520F-DC62686A1C74}"/>
              </a:ext>
            </a:extLst>
          </p:cNvPr>
          <p:cNvGraphicFramePr>
            <a:graphicFrameLocks noGrp="1"/>
          </p:cNvGraphicFramePr>
          <p:nvPr>
            <p:ph idx="1"/>
            <p:extLst>
              <p:ext uri="{D42A27DB-BD31-4B8C-83A1-F6EECF244321}">
                <p14:modId xmlns:p14="http://schemas.microsoft.com/office/powerpoint/2010/main" val="3464754278"/>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173C742-9D9C-2873-3FD3-1852F3E5FFFD}"/>
              </a:ext>
            </a:extLst>
          </p:cNvPr>
          <p:cNvGraphicFramePr/>
          <p:nvPr>
            <p:extLst>
              <p:ext uri="{D42A27DB-BD31-4B8C-83A1-F6EECF244321}">
                <p14:modId xmlns:p14="http://schemas.microsoft.com/office/powerpoint/2010/main" val="3714769660"/>
              </p:ext>
            </p:extLst>
          </p:nvPr>
        </p:nvGraphicFramePr>
        <p:xfrm>
          <a:off x="2032000" y="2372810"/>
          <a:ext cx="8128000" cy="4485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5782150"/>
      </p:ext>
    </p:extLst>
  </p:cSld>
  <p:clrMapOvr>
    <a:masterClrMapping/>
  </p:clrMapOvr>
  <mc:AlternateContent xmlns:mc="http://schemas.openxmlformats.org/markup-compatibility/2006" xmlns:p14="http://schemas.microsoft.com/office/powerpoint/2010/main">
    <mc:Choice Requires="p14">
      <p:transition spd="slow">
        <p14:reveal/>
        <p:sndAc>
          <p:stSnd>
            <p:snd r:embed="rId2" name="applause.wav"/>
          </p:stSnd>
        </p:sndAc>
      </p:transition>
    </mc:Choice>
    <mc:Fallback xmlns="">
      <p:transition spd="slow">
        <p:fade/>
        <p:sndAc>
          <p:stSnd>
            <p:snd r:embed="rId5"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386D-A8D7-56AD-5A1B-53CA11DAF1B2}"/>
              </a:ext>
            </a:extLst>
          </p:cNvPr>
          <p:cNvSpPr>
            <a:spLocks noGrp="1"/>
          </p:cNvSpPr>
          <p:nvPr>
            <p:ph type="title"/>
          </p:nvPr>
        </p:nvSpPr>
        <p:spPr/>
        <p:txBody>
          <a:bodyPr/>
          <a:lstStyle/>
          <a:p>
            <a:pPr algn="ctr"/>
            <a:r>
              <a:rPr lang="en-US" dirty="0"/>
              <a:t>ISD GRANT FUNDS USED PER MONTH</a:t>
            </a:r>
          </a:p>
        </p:txBody>
      </p:sp>
      <p:graphicFrame>
        <p:nvGraphicFramePr>
          <p:cNvPr id="6" name="Content Placeholder 5">
            <a:extLst>
              <a:ext uri="{FF2B5EF4-FFF2-40B4-BE49-F238E27FC236}">
                <a16:creationId xmlns:a16="http://schemas.microsoft.com/office/drawing/2014/main" id="{A372561D-53BA-39F6-9D36-5BB2DF345D32}"/>
              </a:ext>
            </a:extLst>
          </p:cNvPr>
          <p:cNvGraphicFramePr>
            <a:graphicFrameLocks noGrp="1"/>
          </p:cNvGraphicFramePr>
          <p:nvPr>
            <p:ph idx="1"/>
            <p:extLst>
              <p:ext uri="{D42A27DB-BD31-4B8C-83A1-F6EECF244321}">
                <p14:modId xmlns:p14="http://schemas.microsoft.com/office/powerpoint/2010/main" val="606728058"/>
              </p:ext>
            </p:extLst>
          </p:nvPr>
        </p:nvGraphicFramePr>
        <p:xfrm>
          <a:off x="1683543" y="2696098"/>
          <a:ext cx="8824913" cy="341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504955"/>
      </p:ext>
    </p:extLst>
  </p:cSld>
  <p:clrMapOvr>
    <a:masterClrMapping/>
  </p:clrMapOvr>
  <mc:AlternateContent xmlns:mc="http://schemas.openxmlformats.org/markup-compatibility/2006" xmlns:p14="http://schemas.microsoft.com/office/powerpoint/2010/main">
    <mc:Choice Requires="p14">
      <p:transition spd="slow">
        <p14:reveal/>
        <p:sndAc>
          <p:stSnd>
            <p:snd r:embed="rId2" name="applause.wav"/>
          </p:stSnd>
        </p:sndAc>
      </p:transition>
    </mc:Choice>
    <mc:Fallback xmlns="">
      <p:transition spd="slow">
        <p:fade/>
        <p:sndAc>
          <p:stSnd>
            <p:snd r:embed="rId4" name="applaus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51F6-2348-432F-E46F-6F2A1D2495B2}"/>
              </a:ext>
            </a:extLst>
          </p:cNvPr>
          <p:cNvSpPr>
            <a:spLocks noGrp="1"/>
          </p:cNvSpPr>
          <p:nvPr>
            <p:ph type="title"/>
          </p:nvPr>
        </p:nvSpPr>
        <p:spPr/>
        <p:txBody>
          <a:bodyPr/>
          <a:lstStyle/>
          <a:p>
            <a:r>
              <a:rPr lang="en-US" dirty="0"/>
              <a:t>MTM CTC Service updates: </a:t>
            </a:r>
          </a:p>
        </p:txBody>
      </p:sp>
      <p:sp>
        <p:nvSpPr>
          <p:cNvPr id="4" name="TextBox 3">
            <a:extLst>
              <a:ext uri="{FF2B5EF4-FFF2-40B4-BE49-F238E27FC236}">
                <a16:creationId xmlns:a16="http://schemas.microsoft.com/office/drawing/2014/main" id="{E46AB482-B91E-37A4-4F02-E5E94F2F9768}"/>
              </a:ext>
            </a:extLst>
          </p:cNvPr>
          <p:cNvSpPr txBox="1"/>
          <p:nvPr/>
        </p:nvSpPr>
        <p:spPr>
          <a:xfrm>
            <a:off x="790222" y="2266370"/>
            <a:ext cx="10622845" cy="4339650"/>
          </a:xfrm>
          <a:prstGeom prst="rect">
            <a:avLst/>
          </a:prstGeom>
          <a:noFill/>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Same Day or Next Day program for Highlands County has </a:t>
            </a:r>
            <a:r>
              <a:rPr lang="en-US" dirty="0">
                <a:latin typeface="Aptos" panose="020B0004020202020204" pitchFamily="34" charset="0"/>
                <a:ea typeface="Times New Roman" panose="02020603050405020304" pitchFamily="18" charset="0"/>
                <a:cs typeface="Aptos" panose="020B0004020202020204" pitchFamily="34" charset="0"/>
              </a:rPr>
              <a:t>given the riders a new opportunity to meet those unexpected changes or challenges on their day-to-day  life.  </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latin typeface="Aptos" panose="020B0004020202020204" pitchFamily="34" charset="0"/>
                <a:ea typeface="Times New Roman" panose="02020603050405020304" pitchFamily="18" charset="0"/>
                <a:cs typeface="Aptos" panose="020B0004020202020204" pitchFamily="34" charset="0"/>
              </a:rPr>
              <a:t>MTM / Contractors are</a:t>
            </a:r>
            <a:r>
              <a:rPr lang="en-US" sz="1800" dirty="0">
                <a:effectLst/>
                <a:latin typeface="Aptos" panose="020B0004020202020204" pitchFamily="34" charset="0"/>
                <a:ea typeface="Times New Roman" panose="02020603050405020304" pitchFamily="18" charset="0"/>
                <a:cs typeface="Aptos" panose="020B0004020202020204" pitchFamily="34" charset="0"/>
              </a:rPr>
              <a:t> keeping  the momentum </a:t>
            </a:r>
            <a:r>
              <a:rPr lang="en-US" dirty="0">
                <a:latin typeface="Aptos" panose="020B0004020202020204" pitchFamily="34" charset="0"/>
                <a:ea typeface="Times New Roman" panose="02020603050405020304" pitchFamily="18" charset="0"/>
                <a:cs typeface="Aptos" panose="020B0004020202020204" pitchFamily="34" charset="0"/>
              </a:rPr>
              <a:t>moving forward </a:t>
            </a:r>
            <a:r>
              <a:rPr lang="en-US" sz="1800" dirty="0">
                <a:effectLst/>
                <a:latin typeface="Aptos" panose="020B0004020202020204" pitchFamily="34" charset="0"/>
                <a:ea typeface="Times New Roman" panose="02020603050405020304" pitchFamily="18" charset="0"/>
                <a:cs typeface="Aptos" panose="020B0004020202020204" pitchFamily="34" charset="0"/>
              </a:rPr>
              <a:t>this year</a:t>
            </a:r>
            <a:r>
              <a:rPr lang="en-US" dirty="0">
                <a:latin typeface="Aptos" panose="020B0004020202020204" pitchFamily="34" charset="0"/>
                <a:ea typeface="Times New Roman" panose="02020603050405020304" pitchFamily="18" charset="0"/>
                <a:cs typeface="Aptos" panose="020B0004020202020204" pitchFamily="34" charset="0"/>
              </a:rPr>
              <a:t> by adding more Para-Transit drivers and better reporting technologies. </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Highlands </a:t>
            </a:r>
            <a:r>
              <a:rPr lang="en-US" dirty="0">
                <a:solidFill>
                  <a:srgbClr val="242424"/>
                </a:solidFill>
                <a:latin typeface="Aptos" panose="020B0004020202020204" pitchFamily="34" charset="0"/>
                <a:ea typeface="Times New Roman" panose="02020603050405020304" pitchFamily="18" charset="0"/>
                <a:cs typeface="Aptos" panose="020B0004020202020204" pitchFamily="34" charset="0"/>
              </a:rPr>
              <a:t>C</a:t>
            </a:r>
            <a:r>
              <a:rPr lang="en-US"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ounty clients have the ability to call in the same day or the day before and request a trip instead of the normal policy of up to 2 weeks in advance for local appointments.</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solidFill>
                <a:srgbClr val="242424"/>
              </a:solidFill>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This Grant has assisted various clients to get to their life-saving medical treatments like dialysis, to their employment, as well as nutritional trips to the grocery store and food banks.  Educational trips have also increased in the past year, as well using the ISD grant.</a:t>
            </a: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solidFill>
                <a:srgbClr val="242424"/>
              </a:solidFill>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solidFill>
                  <a:srgbClr val="242424"/>
                </a:solidFill>
                <a:effectLst/>
                <a:latin typeface="Aptos" panose="020B0004020202020204" pitchFamily="34" charset="0"/>
                <a:ea typeface="Aptos" panose="020B0004020202020204" pitchFamily="34" charset="0"/>
                <a:cs typeface="Aptos" panose="020B0004020202020204" pitchFamily="34" charset="0"/>
              </a:rPr>
              <a:t>Communication is KEY!  Informing new and existing clients of the Same Day Next Day program to continue to increase ridership</a:t>
            </a:r>
            <a:endParaRPr lang="en-US"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07871957"/>
      </p:ext>
    </p:extLst>
  </p:cSld>
  <p:clrMapOvr>
    <a:masterClrMapping/>
  </p:clrMapOvr>
  <mc:AlternateContent xmlns:mc="http://schemas.openxmlformats.org/markup-compatibility/2006" xmlns:p14="http://schemas.microsoft.com/office/powerpoint/2010/main">
    <mc:Choice Requires="p14">
      <p:transition spd="slow">
        <p14:reveal/>
        <p:sndAc>
          <p:stSnd>
            <p:snd r:embed="rId2" name="applause.wav"/>
          </p:stSnd>
        </p:sndAc>
      </p:transition>
    </mc:Choice>
    <mc:Fallback xmlns="">
      <p:transition spd="slow">
        <p:fade/>
        <p:sndAc>
          <p:stSnd>
            <p:snd r:embed="rId3"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386C98ED-10DF-AE39-3F25-0B018867D710}"/>
              </a:ext>
            </a:extLst>
          </p:cNvPr>
          <p:cNvPicPr>
            <a:picLocks noChangeAspect="1"/>
          </p:cNvPicPr>
          <p:nvPr/>
        </p:nvPicPr>
        <p:blipFill>
          <a:blip r:embed="rId2"/>
          <a:stretch>
            <a:fillRect/>
          </a:stretch>
        </p:blipFill>
        <p:spPr>
          <a:xfrm>
            <a:off x="1805353" y="801794"/>
            <a:ext cx="8409720" cy="5129928"/>
          </a:xfrm>
          <a:prstGeom prst="rect">
            <a:avLst/>
          </a:prstGeom>
        </p:spPr>
      </p:pic>
    </p:spTree>
    <p:extLst>
      <p:ext uri="{BB962C8B-B14F-4D97-AF65-F5344CB8AC3E}">
        <p14:creationId xmlns:p14="http://schemas.microsoft.com/office/powerpoint/2010/main" val="26424158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27" name="Rectangle 26">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3083C1C5-2A97-F83B-957B-5E252A7B0404}"/>
              </a:ext>
            </a:extLst>
          </p:cNvPr>
          <p:cNvPicPr>
            <a:picLocks noChangeAspect="1"/>
          </p:cNvPicPr>
          <p:nvPr/>
        </p:nvPicPr>
        <p:blipFill>
          <a:blip r:embed="rId2"/>
          <a:stretch>
            <a:fillRect/>
          </a:stretch>
        </p:blipFill>
        <p:spPr>
          <a:xfrm>
            <a:off x="2661417" y="1284394"/>
            <a:ext cx="6964335" cy="4283066"/>
          </a:xfrm>
          <a:prstGeom prst="rect">
            <a:avLst/>
          </a:prstGeom>
        </p:spPr>
      </p:pic>
    </p:spTree>
    <p:extLst>
      <p:ext uri="{BB962C8B-B14F-4D97-AF65-F5344CB8AC3E}">
        <p14:creationId xmlns:p14="http://schemas.microsoft.com/office/powerpoint/2010/main" val="34714432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7B5587E7-4F30-C933-37D2-1B9A01AD603F}"/>
              </a:ext>
            </a:extLst>
          </p:cNvPr>
          <p:cNvPicPr>
            <a:picLocks noChangeAspect="1"/>
          </p:cNvPicPr>
          <p:nvPr/>
        </p:nvPicPr>
        <p:blipFill>
          <a:blip r:embed="rId3"/>
          <a:stretch>
            <a:fillRect/>
          </a:stretch>
        </p:blipFill>
        <p:spPr>
          <a:xfrm>
            <a:off x="2632874" y="1284394"/>
            <a:ext cx="7021421" cy="4283066"/>
          </a:xfrm>
          <a:prstGeom prst="rect">
            <a:avLst/>
          </a:prstGeom>
        </p:spPr>
      </p:pic>
    </p:spTree>
    <p:extLst>
      <p:ext uri="{BB962C8B-B14F-4D97-AF65-F5344CB8AC3E}">
        <p14:creationId xmlns:p14="http://schemas.microsoft.com/office/powerpoint/2010/main" val="3010448405"/>
      </p:ext>
    </p:extLst>
  </p:cSld>
  <p:clrMapOvr>
    <a:masterClrMapping/>
  </p:clrMapOvr>
  <mc:AlternateContent xmlns:mc="http://schemas.openxmlformats.org/markup-compatibility/2006" xmlns:p14="http://schemas.microsoft.com/office/powerpoint/2010/main">
    <mc:Choice Requires="p14">
      <p:transition spd="slow">
        <p14:reveal/>
        <p:sndAc>
          <p:stSnd>
            <p:snd r:embed="rId2" name="applause.wav"/>
          </p:stSnd>
        </p:sndAc>
      </p:transition>
    </mc:Choice>
    <mc:Fallback xmlns="">
      <p:transition spd="slow">
        <p:fade/>
        <p:sndAc>
          <p:stSnd>
            <p:snd r:embed="rId4" name="applaus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91122823-9934-27A8-7E31-CDA64DD8D45B}"/>
              </a:ext>
            </a:extLst>
          </p:cNvPr>
          <p:cNvPicPr>
            <a:picLocks noChangeAspect="1"/>
          </p:cNvPicPr>
          <p:nvPr/>
        </p:nvPicPr>
        <p:blipFill rotWithShape="1">
          <a:blip r:embed="rId2"/>
          <a:srcRect l="5392" r="10926" b="-1"/>
          <a:stretch/>
        </p:blipFill>
        <p:spPr>
          <a:xfrm>
            <a:off x="1951629" y="1284394"/>
            <a:ext cx="8383910" cy="4283066"/>
          </a:xfrm>
          <a:prstGeom prst="rect">
            <a:avLst/>
          </a:prstGeom>
        </p:spPr>
      </p:pic>
    </p:spTree>
    <p:extLst>
      <p:ext uri="{BB962C8B-B14F-4D97-AF65-F5344CB8AC3E}">
        <p14:creationId xmlns:p14="http://schemas.microsoft.com/office/powerpoint/2010/main" val="39556206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80</TotalTime>
  <Words>222</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Century Gothic</vt:lpstr>
      <vt:lpstr>Symbol</vt:lpstr>
      <vt:lpstr>Wingdings 3</vt:lpstr>
      <vt:lpstr>Ion Boardroom</vt:lpstr>
      <vt:lpstr>PowerPoint Presentation</vt:lpstr>
      <vt:lpstr>2023-2024 ISD                   GRANT UPDATES</vt:lpstr>
      <vt:lpstr>Ambulatory vs. Non-Ambulatory Rider Metrics</vt:lpstr>
      <vt:lpstr>ISD GRANT FUNDS USED PER MONTH</vt:lpstr>
      <vt:lpstr>MTM CTC Service updates: </vt:lpstr>
      <vt:lpstr>PowerPoint Presentation</vt:lpstr>
      <vt:lpstr>PowerPoint Presentation</vt:lpstr>
      <vt:lpstr>PowerPoint Presentation</vt:lpstr>
      <vt:lpstr>PowerPoint Presentation</vt:lpstr>
      <vt:lpstr>PowerPoint Presentation</vt:lpstr>
      <vt:lpstr>PowerPoint Presentation</vt:lpstr>
    </vt:vector>
  </TitlesOfParts>
  <Company>Medical Transportation Management,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Felix Collazo</dc:creator>
  <cp:lastModifiedBy>Powers, Sheryl</cp:lastModifiedBy>
  <cp:revision>3</cp:revision>
  <dcterms:created xsi:type="dcterms:W3CDTF">2024-03-27T14:25:05Z</dcterms:created>
  <dcterms:modified xsi:type="dcterms:W3CDTF">2024-04-17T22:39:49Z</dcterms:modified>
</cp:coreProperties>
</file>