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722" r:id="rId2"/>
    <p:sldMasterId id="2147483778" r:id="rId3"/>
    <p:sldMasterId id="2147483802" r:id="rId4"/>
    <p:sldMasterId id="2147483816" r:id="rId5"/>
  </p:sldMasterIdLst>
  <p:notesMasterIdLst>
    <p:notesMasterId r:id="rId28"/>
  </p:notesMasterIdLst>
  <p:sldIdLst>
    <p:sldId id="372" r:id="rId6"/>
    <p:sldId id="844" r:id="rId7"/>
    <p:sldId id="845" r:id="rId8"/>
    <p:sldId id="411" r:id="rId9"/>
    <p:sldId id="871" r:id="rId10"/>
    <p:sldId id="886" r:id="rId11"/>
    <p:sldId id="870" r:id="rId12"/>
    <p:sldId id="881" r:id="rId13"/>
    <p:sldId id="898" r:id="rId14"/>
    <p:sldId id="875" r:id="rId15"/>
    <p:sldId id="877" r:id="rId16"/>
    <p:sldId id="874" r:id="rId17"/>
    <p:sldId id="873" r:id="rId18"/>
    <p:sldId id="887" r:id="rId19"/>
    <p:sldId id="890" r:id="rId20"/>
    <p:sldId id="884" r:id="rId21"/>
    <p:sldId id="897" r:id="rId22"/>
    <p:sldId id="896" r:id="rId23"/>
    <p:sldId id="888" r:id="rId24"/>
    <p:sldId id="847" r:id="rId25"/>
    <p:sldId id="889" r:id="rId26"/>
    <p:sldId id="285"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1346" autoAdjust="0"/>
  </p:normalViewPr>
  <p:slideViewPr>
    <p:cSldViewPr snapToGrid="0">
      <p:cViewPr varScale="1">
        <p:scale>
          <a:sx n="148" d="100"/>
          <a:sy n="148" d="100"/>
        </p:scale>
        <p:origin x="36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m, David" userId="8aa17495-63ff-405c-9ef6-3fc65f6cdc2c" providerId="ADAL" clId="{438E20CB-46DB-496B-89AF-76149D32363D}"/>
    <pc:docChg chg="custSel delSld modSld">
      <pc:chgData name="Darm, David" userId="8aa17495-63ff-405c-9ef6-3fc65f6cdc2c" providerId="ADAL" clId="{438E20CB-46DB-496B-89AF-76149D32363D}" dt="2024-02-13T19:37:04.824" v="303" actId="20577"/>
      <pc:docMkLst>
        <pc:docMk/>
      </pc:docMkLst>
      <pc:sldChg chg="modSp mod modNotesTx">
        <pc:chgData name="Darm, David" userId="8aa17495-63ff-405c-9ef6-3fc65f6cdc2c" providerId="ADAL" clId="{438E20CB-46DB-496B-89AF-76149D32363D}" dt="2024-02-13T19:28:17.599" v="137" actId="20577"/>
        <pc:sldMkLst>
          <pc:docMk/>
          <pc:sldMk cId="0" sldId="372"/>
        </pc:sldMkLst>
        <pc:spChg chg="mod">
          <ac:chgData name="Darm, David" userId="8aa17495-63ff-405c-9ef6-3fc65f6cdc2c" providerId="ADAL" clId="{438E20CB-46DB-496B-89AF-76149D32363D}" dt="2024-02-13T19:28:06.445" v="89" actId="20577"/>
          <ac:spMkLst>
            <pc:docMk/>
            <pc:sldMk cId="0" sldId="372"/>
            <ac:spMk id="3" creationId="{40C37313-80EA-A814-A2B3-DFA07B565009}"/>
          </ac:spMkLst>
        </pc:spChg>
      </pc:sldChg>
      <pc:sldChg chg="modSp mod modNotesTx">
        <pc:chgData name="Darm, David" userId="8aa17495-63ff-405c-9ef6-3fc65f6cdc2c" providerId="ADAL" clId="{438E20CB-46DB-496B-89AF-76149D32363D}" dt="2024-02-13T19:37:04.824" v="303" actId="20577"/>
        <pc:sldMkLst>
          <pc:docMk/>
          <pc:sldMk cId="3913236072" sldId="889"/>
        </pc:sldMkLst>
        <pc:spChg chg="mod">
          <ac:chgData name="Darm, David" userId="8aa17495-63ff-405c-9ef6-3fc65f6cdc2c" providerId="ADAL" clId="{438E20CB-46DB-496B-89AF-76149D32363D}" dt="2024-02-13T19:26:15.133" v="59" actId="20577"/>
          <ac:spMkLst>
            <pc:docMk/>
            <pc:sldMk cId="3913236072" sldId="889"/>
            <ac:spMk id="3" creationId="{EB2A9617-B2A4-1A1D-A6EB-AE55D9FF7D56}"/>
          </ac:spMkLst>
        </pc:spChg>
      </pc:sldChg>
      <pc:sldChg chg="modSp mod">
        <pc:chgData name="Darm, David" userId="8aa17495-63ff-405c-9ef6-3fc65f6cdc2c" providerId="ADAL" clId="{438E20CB-46DB-496B-89AF-76149D32363D}" dt="2024-02-13T19:27:40.060" v="70" actId="20577"/>
        <pc:sldMkLst>
          <pc:docMk/>
          <pc:sldMk cId="4085583571" sldId="890"/>
        </pc:sldMkLst>
        <pc:spChg chg="mod">
          <ac:chgData name="Darm, David" userId="8aa17495-63ff-405c-9ef6-3fc65f6cdc2c" providerId="ADAL" clId="{438E20CB-46DB-496B-89AF-76149D32363D}" dt="2024-02-13T19:27:40.060" v="70" actId="20577"/>
          <ac:spMkLst>
            <pc:docMk/>
            <pc:sldMk cId="4085583571" sldId="890"/>
            <ac:spMk id="3" creationId="{6D61D752-14F6-3315-D520-58090F0C0337}"/>
          </ac:spMkLst>
        </pc:spChg>
      </pc:sldChg>
      <pc:sldChg chg="modSp mod">
        <pc:chgData name="Darm, David" userId="8aa17495-63ff-405c-9ef6-3fc65f6cdc2c" providerId="ADAL" clId="{438E20CB-46DB-496B-89AF-76149D32363D}" dt="2024-02-13T19:33:40.760" v="164" actId="255"/>
        <pc:sldMkLst>
          <pc:docMk/>
          <pc:sldMk cId="357000662" sldId="897"/>
        </pc:sldMkLst>
        <pc:spChg chg="mod">
          <ac:chgData name="Darm, David" userId="8aa17495-63ff-405c-9ef6-3fc65f6cdc2c" providerId="ADAL" clId="{438E20CB-46DB-496B-89AF-76149D32363D}" dt="2024-02-13T19:33:40.760" v="164" actId="255"/>
          <ac:spMkLst>
            <pc:docMk/>
            <pc:sldMk cId="357000662" sldId="897"/>
            <ac:spMk id="10" creationId="{998F2A76-7CEB-D041-8193-975028A2515E}"/>
          </ac:spMkLst>
        </pc:spChg>
      </pc:sldChg>
      <pc:sldChg chg="del">
        <pc:chgData name="Darm, David" userId="8aa17495-63ff-405c-9ef6-3fc65f6cdc2c" providerId="ADAL" clId="{438E20CB-46DB-496B-89AF-76149D32363D}" dt="2024-02-13T19:35:01.124" v="165" actId="47"/>
        <pc:sldMkLst>
          <pc:docMk/>
          <pc:sldMk cId="3618605793" sldId="899"/>
        </pc:sldMkLst>
      </pc:sldChg>
      <pc:sldChg chg="del">
        <pc:chgData name="Darm, David" userId="8aa17495-63ff-405c-9ef6-3fc65f6cdc2c" providerId="ADAL" clId="{438E20CB-46DB-496B-89AF-76149D32363D}" dt="2024-02-13T19:35:03.338" v="166" actId="47"/>
        <pc:sldMkLst>
          <pc:docMk/>
          <pc:sldMk cId="3604121735" sldId="90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a:t>
            </a:r>
            <a:r>
              <a:rPr lang="en-US" baseline="0"/>
              <a:t> Passenger Trips by Fiscal Year</a:t>
            </a:r>
          </a:p>
        </c:rich>
      </c:tx>
      <c:layout>
        <c:manualLayout>
          <c:xMode val="edge"/>
          <c:yMode val="edge"/>
          <c:x val="1.795122484689414E-2"/>
          <c:y val="2.7777777777777776E-2"/>
        </c:manualLayout>
      </c:layout>
      <c:overlay val="1"/>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0555555555555555E-2"/>
          <c:y val="7.407407407407407E-2"/>
          <c:w val="0.93888888888888888"/>
          <c:h val="0.84204505686789155"/>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A7542E"/>
              </a:solidFill>
              <a:ln>
                <a:noFill/>
              </a:ln>
              <a:effectLst/>
            </c:spPr>
            <c:extLst>
              <c:ext xmlns:c16="http://schemas.microsoft.com/office/drawing/2014/chart" uri="{C3380CC4-5D6E-409C-BE32-E72D297353CC}">
                <c16:uniqueId val="{00000001-AADB-4D38-B412-BEF0B6324F22}"/>
              </c:ext>
            </c:extLst>
          </c:dPt>
          <c:dPt>
            <c:idx val="1"/>
            <c:invertIfNegative val="0"/>
            <c:bubble3D val="0"/>
            <c:spPr>
              <a:solidFill>
                <a:srgbClr val="002060"/>
              </a:solidFill>
              <a:ln>
                <a:noFill/>
              </a:ln>
              <a:effectLst/>
            </c:spPr>
            <c:extLst>
              <c:ext xmlns:c16="http://schemas.microsoft.com/office/drawing/2014/chart" uri="{C3380CC4-5D6E-409C-BE32-E72D297353CC}">
                <c16:uniqueId val="{00000003-AADB-4D38-B412-BEF0B6324F22}"/>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AADB-4D38-B412-BEF0B6324F2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AADB-4D38-B412-BEF0B6324F2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Sheet1!$A$1:$D$1</c:f>
              <c:strCache>
                <c:ptCount val="4"/>
                <c:pt idx="0">
                  <c:v>2019-2020</c:v>
                </c:pt>
                <c:pt idx="1">
                  <c:v>2020-2021</c:v>
                </c:pt>
                <c:pt idx="2">
                  <c:v>2021-2022</c:v>
                </c:pt>
                <c:pt idx="3">
                  <c:v>2022-2023</c:v>
                </c:pt>
              </c:strCache>
            </c:strRef>
          </c:cat>
          <c:val>
            <c:numRef>
              <c:f>Sheet1!$A$2:$D$2</c:f>
              <c:numCache>
                <c:formatCode>#,##0</c:formatCode>
                <c:ptCount val="4"/>
                <c:pt idx="0">
                  <c:v>1376767</c:v>
                </c:pt>
                <c:pt idx="1">
                  <c:v>1108805</c:v>
                </c:pt>
                <c:pt idx="2">
                  <c:v>1261722</c:v>
                </c:pt>
                <c:pt idx="3">
                  <c:v>1409297</c:v>
                </c:pt>
              </c:numCache>
            </c:numRef>
          </c:val>
          <c:extLst>
            <c:ext xmlns:c16="http://schemas.microsoft.com/office/drawing/2014/chart" uri="{C3380CC4-5D6E-409C-BE32-E72D297353CC}">
              <c16:uniqueId val="{00000008-AADB-4D38-B412-BEF0B6324F22}"/>
            </c:ext>
          </c:extLst>
        </c:ser>
        <c:dLbls>
          <c:dLblPos val="outEnd"/>
          <c:showLegendKey val="0"/>
          <c:showVal val="1"/>
          <c:showCatName val="0"/>
          <c:showSerName val="0"/>
          <c:showPercent val="0"/>
          <c:showBubbleSize val="0"/>
        </c:dLbls>
        <c:gapWidth val="57"/>
        <c:overlap val="-27"/>
        <c:axId val="2076580079"/>
        <c:axId val="830981135"/>
      </c:barChart>
      <c:catAx>
        <c:axId val="2076580079"/>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0981135"/>
        <c:crosses val="autoZero"/>
        <c:auto val="1"/>
        <c:lblAlgn val="ctr"/>
        <c:lblOffset val="100"/>
        <c:noMultiLvlLbl val="0"/>
      </c:catAx>
      <c:valAx>
        <c:axId val="830981135"/>
        <c:scaling>
          <c:orientation val="minMax"/>
        </c:scaling>
        <c:delete val="1"/>
        <c:axPos val="l"/>
        <c:majorGridlines>
          <c:spPr>
            <a:ln w="9525" cap="flat" cmpd="sng" algn="ctr">
              <a:solidFill>
                <a:schemeClr val="tx1">
                  <a:lumMod val="15000"/>
                  <a:lumOff val="85000"/>
                  <a:alpha val="34000"/>
                </a:schemeClr>
              </a:solidFill>
              <a:prstDash val="sysDot"/>
              <a:round/>
            </a:ln>
            <a:effectLst/>
          </c:spPr>
        </c:majorGridlines>
        <c:numFmt formatCode="#,##0" sourceLinked="1"/>
        <c:majorTickMark val="out"/>
        <c:minorTickMark val="none"/>
        <c:tickLblPos val="nextTo"/>
        <c:crossAx val="2076580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127826-8674-4D99-A0B8-6C24AD5B08FB}" type="datetimeFigureOut">
              <a:rPr lang="en-US" smtClean="0"/>
              <a:t>2/13/2024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C9F530-2814-4A57-AAA1-D1486D4C4C45}" type="slidenum">
              <a:rPr lang="en-US" smtClean="0"/>
              <a:t>‹#›</a:t>
            </a:fld>
            <a:endParaRPr lang="en-US"/>
          </a:p>
        </p:txBody>
      </p:sp>
    </p:spTree>
    <p:extLst>
      <p:ext uri="{BB962C8B-B14F-4D97-AF65-F5344CB8AC3E}">
        <p14:creationId xmlns:p14="http://schemas.microsoft.com/office/powerpoint/2010/main" val="428759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A601CABD-268A-2A09-34BE-19FAC79050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74514A26-6BC4-546C-F155-0FD28B59EA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Presented by the Florida Commission for the Transportation Disadvantaged (CTD).</a:t>
            </a:r>
          </a:p>
        </p:txBody>
      </p:sp>
      <p:sp>
        <p:nvSpPr>
          <p:cNvPr id="33796" name="Slide Number Placeholder 3">
            <a:extLst>
              <a:ext uri="{FF2B5EF4-FFF2-40B4-BE49-F238E27FC236}">
                <a16:creationId xmlns:a16="http://schemas.microsoft.com/office/drawing/2014/main" id="{CBA678C4-A0CA-D8C2-405E-714B2ABF07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AB2AD7-7E34-42D6-A332-56980DF634D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Commission designates and contracts with planning agencies to help administer the TD program at the local level. The planner assists the CTC and LCB in developing the TD Service Plan, which identifies the needs of the service area. It also facilitates a procurement process to recommend an entity to serve as the CTC for the designated service area.</a:t>
            </a:r>
          </a:p>
        </p:txBody>
      </p:sp>
      <p:sp>
        <p:nvSpPr>
          <p:cNvPr id="4" name="Slide Number Placeholder 3"/>
          <p:cNvSpPr>
            <a:spLocks noGrp="1"/>
          </p:cNvSpPr>
          <p:nvPr>
            <p:ph type="sldNum" sz="quarter" idx="5"/>
          </p:nvPr>
        </p:nvSpPr>
        <p:spPr/>
        <p:txBody>
          <a:bodyPr/>
          <a:lstStyle/>
          <a:p>
            <a:fld id="{F9C9F530-2814-4A57-AAA1-D1486D4C4C45}" type="slidenum">
              <a:rPr lang="en-US" smtClean="0"/>
              <a:t>10</a:t>
            </a:fld>
            <a:endParaRPr lang="en-US"/>
          </a:p>
        </p:txBody>
      </p:sp>
    </p:spTree>
    <p:extLst>
      <p:ext uri="{BB962C8B-B14F-4D97-AF65-F5344CB8AC3E}">
        <p14:creationId xmlns:p14="http://schemas.microsoft.com/office/powerpoint/2010/main" val="2619904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Local Coordinating Board serves in an advisory capacity to the CTC and Commission. The board members are made up of stakeholders impacted by the program, including advocates and their families, state agencies, and transportation service organizations. The LCB is chaired by a local elected official.</a:t>
            </a:r>
          </a:p>
        </p:txBody>
      </p:sp>
      <p:sp>
        <p:nvSpPr>
          <p:cNvPr id="4" name="Slide Number Placeholder 3"/>
          <p:cNvSpPr>
            <a:spLocks noGrp="1"/>
          </p:cNvSpPr>
          <p:nvPr>
            <p:ph type="sldNum" sz="quarter" idx="5"/>
          </p:nvPr>
        </p:nvSpPr>
        <p:spPr/>
        <p:txBody>
          <a:bodyPr/>
          <a:lstStyle/>
          <a:p>
            <a:fld id="{F9C9F530-2814-4A57-AAA1-D1486D4C4C45}" type="slidenum">
              <a:rPr lang="en-US" smtClean="0"/>
              <a:t>11</a:t>
            </a:fld>
            <a:endParaRPr lang="en-US"/>
          </a:p>
        </p:txBody>
      </p:sp>
    </p:spTree>
    <p:extLst>
      <p:ext uri="{BB962C8B-B14F-4D97-AF65-F5344CB8AC3E}">
        <p14:creationId xmlns:p14="http://schemas.microsoft.com/office/powerpoint/2010/main" val="2580185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CTC arranges transportation services to the TD population in its designated service (county or multi-county) area. It could be a transit agency, county government, not-for-profit or private company. The CTC can provide direct services or contract with transportation operators to deliver the services. The CTC is reimbursed by the Commission for the delivery of “non-sponsored” trips funded under the TD Trust Fund.</a:t>
            </a:r>
          </a:p>
        </p:txBody>
      </p:sp>
      <p:sp>
        <p:nvSpPr>
          <p:cNvPr id="4" name="Slide Number Placeholder 3"/>
          <p:cNvSpPr>
            <a:spLocks noGrp="1"/>
          </p:cNvSpPr>
          <p:nvPr>
            <p:ph type="sldNum" sz="quarter" idx="5"/>
          </p:nvPr>
        </p:nvSpPr>
        <p:spPr/>
        <p:txBody>
          <a:bodyPr/>
          <a:lstStyle/>
          <a:p>
            <a:fld id="{F9C9F530-2814-4A57-AAA1-D1486D4C4C45}" type="slidenum">
              <a:rPr lang="en-US" smtClean="0"/>
              <a:t>12</a:t>
            </a:fld>
            <a:endParaRPr lang="en-US"/>
          </a:p>
        </p:txBody>
      </p:sp>
    </p:spTree>
    <p:extLst>
      <p:ext uri="{BB962C8B-B14F-4D97-AF65-F5344CB8AC3E}">
        <p14:creationId xmlns:p14="http://schemas.microsoft.com/office/powerpoint/2010/main" val="1722849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Commission also works with state and local governmental entities to purchase transportation for their clients through the Coordinated System. </a:t>
            </a:r>
          </a:p>
        </p:txBody>
      </p:sp>
      <p:sp>
        <p:nvSpPr>
          <p:cNvPr id="4" name="Slide Number Placeholder 3"/>
          <p:cNvSpPr>
            <a:spLocks noGrp="1"/>
          </p:cNvSpPr>
          <p:nvPr>
            <p:ph type="sldNum" sz="quarter" idx="5"/>
          </p:nvPr>
        </p:nvSpPr>
        <p:spPr/>
        <p:txBody>
          <a:bodyPr/>
          <a:lstStyle/>
          <a:p>
            <a:fld id="{F9C9F530-2814-4A57-AAA1-D1486D4C4C45}" type="slidenum">
              <a:rPr lang="en-US" smtClean="0"/>
              <a:t>13</a:t>
            </a:fld>
            <a:endParaRPr lang="en-US"/>
          </a:p>
        </p:txBody>
      </p:sp>
    </p:spTree>
    <p:extLst>
      <p:ext uri="{BB962C8B-B14F-4D97-AF65-F5344CB8AC3E}">
        <p14:creationId xmlns:p14="http://schemas.microsoft.com/office/powerpoint/2010/main" val="3732137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discuss some of the performance reported through the Coordinated TD System.</a:t>
            </a:r>
          </a:p>
        </p:txBody>
      </p:sp>
      <p:sp>
        <p:nvSpPr>
          <p:cNvPr id="4" name="Slide Number Placeholder 3"/>
          <p:cNvSpPr>
            <a:spLocks noGrp="1"/>
          </p:cNvSpPr>
          <p:nvPr>
            <p:ph type="sldNum" sz="quarter" idx="5"/>
          </p:nvPr>
        </p:nvSpPr>
        <p:spPr/>
        <p:txBody>
          <a:bodyPr/>
          <a:lstStyle/>
          <a:p>
            <a:fld id="{F9C9F530-2814-4A57-AAA1-D1486D4C4C45}" type="slidenum">
              <a:rPr lang="en-US" smtClean="0"/>
              <a:t>14</a:t>
            </a:fld>
            <a:endParaRPr lang="en-US"/>
          </a:p>
        </p:txBody>
      </p:sp>
    </p:spTree>
    <p:extLst>
      <p:ext uri="{BB962C8B-B14F-4D97-AF65-F5344CB8AC3E}">
        <p14:creationId xmlns:p14="http://schemas.microsoft.com/office/powerpoint/2010/main" val="75765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represents a macro-level view of all coordinated transportation services for the TD population. </a:t>
            </a:r>
          </a:p>
        </p:txBody>
      </p:sp>
      <p:sp>
        <p:nvSpPr>
          <p:cNvPr id="4" name="Slide Number Placeholder 3"/>
          <p:cNvSpPr>
            <a:spLocks noGrp="1"/>
          </p:cNvSpPr>
          <p:nvPr>
            <p:ph type="sldNum" sz="quarter" idx="5"/>
          </p:nvPr>
        </p:nvSpPr>
        <p:spPr/>
        <p:txBody>
          <a:bodyPr/>
          <a:lstStyle/>
          <a:p>
            <a:fld id="{F9C9F530-2814-4A57-AAA1-D1486D4C4C45}" type="slidenum">
              <a:rPr lang="en-US" smtClean="0"/>
              <a:t>15</a:t>
            </a:fld>
            <a:endParaRPr lang="en-US"/>
          </a:p>
        </p:txBody>
      </p:sp>
    </p:spTree>
    <p:extLst>
      <p:ext uri="{BB962C8B-B14F-4D97-AF65-F5344CB8AC3E}">
        <p14:creationId xmlns:p14="http://schemas.microsoft.com/office/powerpoint/2010/main" val="2508046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represents the reported revenues to the Coordinated System. Note that the largest funder is local government (58.8%).</a:t>
            </a:r>
          </a:p>
        </p:txBody>
      </p:sp>
      <p:sp>
        <p:nvSpPr>
          <p:cNvPr id="4" name="Slide Number Placeholder 3"/>
          <p:cNvSpPr>
            <a:spLocks noGrp="1"/>
          </p:cNvSpPr>
          <p:nvPr>
            <p:ph type="sldNum" sz="quarter" idx="5"/>
          </p:nvPr>
        </p:nvSpPr>
        <p:spPr/>
        <p:txBody>
          <a:bodyPr/>
          <a:lstStyle/>
          <a:p>
            <a:fld id="{F9C9F530-2814-4A57-AAA1-D1486D4C4C45}" type="slidenum">
              <a:rPr lang="en-US" smtClean="0"/>
              <a:t>16</a:t>
            </a:fld>
            <a:endParaRPr lang="en-US"/>
          </a:p>
        </p:txBody>
      </p:sp>
    </p:spTree>
    <p:extLst>
      <p:ext uri="{BB962C8B-B14F-4D97-AF65-F5344CB8AC3E}">
        <p14:creationId xmlns:p14="http://schemas.microsoft.com/office/powerpoint/2010/main" val="138678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Drilling down into the programmatic level, this chart represents the total trips that were funded under the TD Trust Fund for the last four years.</a:t>
            </a:r>
          </a:p>
        </p:txBody>
      </p:sp>
      <p:sp>
        <p:nvSpPr>
          <p:cNvPr id="4" name="Slide Number Placeholder 3"/>
          <p:cNvSpPr>
            <a:spLocks noGrp="1"/>
          </p:cNvSpPr>
          <p:nvPr>
            <p:ph type="sldNum" sz="quarter" idx="5"/>
          </p:nvPr>
        </p:nvSpPr>
        <p:spPr/>
        <p:txBody>
          <a:bodyPr/>
          <a:lstStyle/>
          <a:p>
            <a:fld id="{F9C9F530-2814-4A57-AAA1-D1486D4C4C45}" type="slidenum">
              <a:rPr lang="en-US" smtClean="0"/>
              <a:t>17</a:t>
            </a:fld>
            <a:endParaRPr lang="en-US"/>
          </a:p>
        </p:txBody>
      </p:sp>
    </p:spTree>
    <p:extLst>
      <p:ext uri="{BB962C8B-B14F-4D97-AF65-F5344CB8AC3E}">
        <p14:creationId xmlns:p14="http://schemas.microsoft.com/office/powerpoint/2010/main" val="2748834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the COVID-19 pandemic began in March 2020, where the state experienced a substantial decrease in paratransit services. Over the next three years, the services gradually increased and reached their pre-COVID levels by FY 2022-23. </a:t>
            </a:r>
          </a:p>
        </p:txBody>
      </p:sp>
      <p:sp>
        <p:nvSpPr>
          <p:cNvPr id="4" name="Slide Number Placeholder 3"/>
          <p:cNvSpPr>
            <a:spLocks noGrp="1"/>
          </p:cNvSpPr>
          <p:nvPr>
            <p:ph type="sldNum" sz="quarter" idx="5"/>
          </p:nvPr>
        </p:nvSpPr>
        <p:spPr/>
        <p:txBody>
          <a:bodyPr/>
          <a:lstStyle/>
          <a:p>
            <a:fld id="{F9C9F530-2814-4A57-AAA1-D1486D4C4C45}" type="slidenum">
              <a:rPr lang="en-US" smtClean="0"/>
              <a:t>18</a:t>
            </a:fld>
            <a:endParaRPr lang="en-US"/>
          </a:p>
        </p:txBody>
      </p:sp>
    </p:spTree>
    <p:extLst>
      <p:ext uri="{BB962C8B-B14F-4D97-AF65-F5344CB8AC3E}">
        <p14:creationId xmlns:p14="http://schemas.microsoft.com/office/powerpoint/2010/main" val="1363564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conclusion, we would like to share about some upcoming events for 2024 and ways you can get involved to support the Transportation Disadvantaged program. </a:t>
            </a:r>
            <a:endParaRPr lang="en-US" dirty="0"/>
          </a:p>
        </p:txBody>
      </p:sp>
      <p:sp>
        <p:nvSpPr>
          <p:cNvPr id="4" name="Slide Number Placeholder 3"/>
          <p:cNvSpPr>
            <a:spLocks noGrp="1"/>
          </p:cNvSpPr>
          <p:nvPr>
            <p:ph type="sldNum" sz="quarter" idx="5"/>
          </p:nvPr>
        </p:nvSpPr>
        <p:spPr/>
        <p:txBody>
          <a:bodyPr/>
          <a:lstStyle/>
          <a:p>
            <a:fld id="{F9C9F530-2814-4A57-AAA1-D1486D4C4C45}" type="slidenum">
              <a:rPr lang="en-US" smtClean="0"/>
              <a:t>19</a:t>
            </a:fld>
            <a:endParaRPr lang="en-US"/>
          </a:p>
        </p:txBody>
      </p:sp>
    </p:spTree>
    <p:extLst>
      <p:ext uri="{BB962C8B-B14F-4D97-AF65-F5344CB8AC3E}">
        <p14:creationId xmlns:p14="http://schemas.microsoft.com/office/powerpoint/2010/main" val="656443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29ECC0B9-CBCD-42A3-8FC7-83A54805BB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3772F802-A4FC-46E3-B773-01BCF7AA8C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Steve Jobs (the late CEO of Apple) once said: “You’ve got to start with the customer experience and work backwards to the technology. You can’t start with the technology and try to figure out where you are going to try to sell it.” This is also a good way to approach the transportation challenges facing our customers: we must first understand their barriers, needs, and options available in their community before we examine the transportation systems. With this in mind, let’s start with our customer’s experiences, then work backwards to the transportation…</a:t>
            </a:r>
          </a:p>
        </p:txBody>
      </p:sp>
      <p:sp>
        <p:nvSpPr>
          <p:cNvPr id="12292" name="Slide Number Placeholder 3">
            <a:extLst>
              <a:ext uri="{FF2B5EF4-FFF2-40B4-BE49-F238E27FC236}">
                <a16:creationId xmlns:a16="http://schemas.microsoft.com/office/drawing/2014/main" id="{EEABE897-8C85-409A-8C0E-060BAB2045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defTabSz="931774">
              <a:spcBef>
                <a:spcPct val="0"/>
              </a:spcBef>
              <a:defRPr/>
            </a:pPr>
            <a:fld id="{051134BE-2D1E-466E-A59C-327797D0CA0A}" type="slidenum">
              <a:rPr lang="en-US" altLang="en-US">
                <a:solidFill>
                  <a:prstClr val="black"/>
                </a:solidFill>
              </a:rPr>
              <a:pPr defTabSz="931774">
                <a:spcBef>
                  <a:spcPct val="0"/>
                </a:spcBef>
                <a:defRPr/>
              </a:pPr>
              <a:t>2</a:t>
            </a:fld>
            <a:endParaRPr lang="en-US" altLang="en-US">
              <a:solidFill>
                <a:prstClr val="black"/>
              </a:solidFill>
            </a:endParaRPr>
          </a:p>
        </p:txBody>
      </p:sp>
    </p:spTree>
    <p:extLst>
      <p:ext uri="{BB962C8B-B14F-4D97-AF65-F5344CB8AC3E}">
        <p14:creationId xmlns:p14="http://schemas.microsoft.com/office/powerpoint/2010/main" val="2433161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E42ACEEC-CD4B-534B-7427-4D3E4A901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1F56287E-2BBA-1B51-7A1D-28DA7EEB83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Commission board meets at least on a quarterly basis. Our next meeting will be in Polk County on March 20. The Commission will also co-host a two-day workshop with the Florida Public Transportation Association (FPTA), where stakeholders can acquire training and learn about best practices within the field. This year’s workshop will be held in West Palm Beach, September 23-25. We hope to have new board members appointed by this event. In addition to these events, the Commission will hold business meetings and training workshops throughout the year – please visit our website (provided on the following slide) for more details about these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We’d also like to highlight some initiatives for the next year. For the 2024 Florida Session, we are requesting an increase of $5 million in legislative budget authority to continue funding ($4 million) for our Innovative Service Development Grant as well as modest increases to our other grant programs. One of our top priorities is to develop the five-year Transportation Disadvantaged Plan that is required in our statute. We are in the search for a vendor that can assist us in developing the plan and facilitating discussions with stakeholders throughout the year. We look forward to partnering with our state and county partners on this important initiative. In addition to the five-year plan, the Commission is currently examining ways to improve our data reporting and analyses of coordinated TD services within the AOR. Finally, we will be examining ways to streamline and improve our quality assurance review process of CTCs and Planning Agencies.</a:t>
            </a:r>
          </a:p>
          <a:p>
            <a:endParaRPr lang="en-US" altLang="en-US" dirty="0"/>
          </a:p>
        </p:txBody>
      </p:sp>
      <p:sp>
        <p:nvSpPr>
          <p:cNvPr id="87044" name="Slide Number Placeholder 3">
            <a:extLst>
              <a:ext uri="{FF2B5EF4-FFF2-40B4-BE49-F238E27FC236}">
                <a16:creationId xmlns:a16="http://schemas.microsoft.com/office/drawing/2014/main" id="{408DF76B-44DC-42FD-5527-95A96D7329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C608A9-1700-44C5-9B38-8CE093A0AB6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those who are interested in learning more about our program, we encourage you to attend our business meetings held around the state as well as our Local Coordinating Board meetings. In addition to the contribution made by renewing your vehicle registration, you can also donate an additional dollar or more to the TD Trust Fund, which will go directly to the county’s TD program. We encourage you to communicate with your CTC and Planner to identify other areas where there is need for greater coordination. To learn more about our program, you can visit our website or contact our office (as provided on this slide).</a:t>
            </a:r>
          </a:p>
          <a:p>
            <a:endParaRPr lang="en-US" dirty="0"/>
          </a:p>
        </p:txBody>
      </p:sp>
      <p:sp>
        <p:nvSpPr>
          <p:cNvPr id="4" name="Slide Number Placeholder 3"/>
          <p:cNvSpPr>
            <a:spLocks noGrp="1"/>
          </p:cNvSpPr>
          <p:nvPr>
            <p:ph type="sldNum" sz="quarter" idx="5"/>
          </p:nvPr>
        </p:nvSpPr>
        <p:spPr/>
        <p:txBody>
          <a:bodyPr/>
          <a:lstStyle/>
          <a:p>
            <a:fld id="{F9C9F530-2814-4A57-AAA1-D1486D4C4C45}" type="slidenum">
              <a:rPr lang="en-US" smtClean="0"/>
              <a:t>21</a:t>
            </a:fld>
            <a:endParaRPr lang="en-US"/>
          </a:p>
        </p:txBody>
      </p:sp>
    </p:spTree>
    <p:extLst>
      <p:ext uri="{BB962C8B-B14F-4D97-AF65-F5344CB8AC3E}">
        <p14:creationId xmlns:p14="http://schemas.microsoft.com/office/powerpoint/2010/main" val="3757216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289E2F-E2C8-4A1C-AED6-DEDB1E1F09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00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427, Florida Statutes, defines the “Transportation Disadvantaged” as older adults, individuals with disabilities, persons with low-income, or at-risk children who are unable to transport themselves or purchase transportation. They are dependent upon others to obtain access to health care, employment, education, shopping, social and other life-sustaining activities. Some of these individuals may have access to limited transportation options in their community. For example, if enrolled in Medicaid, they may have transportation to medical appointments, but not necessarily options to access grocery shopping or employment.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9F530-2814-4A57-AAA1-D1486D4C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059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A5F5A67-E139-B6DB-796B-388AC59B42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08B62E05-714A-92E2-83F0-31C33FA185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TD Program was created by the Florida Legislature in 1979, with the goal to establish a Coordinated Transportation System “fully responsive to the needs” of the TD population. The Legislature recognized that the availability of public transportation (i.e., fixed bus route) services were limited to large metropolitan communities and not generally conducive to the needs of persons with disabilities and older adults. Further, there were a variety of programs and human service agencies that were providing transportation to certain activities, but they were not effectively coordinated across the state. Thus, Florida spent the next ten years (1979 – 1989) building a coordinated transportation system, culminating with the creation of a statewide commission and dedicated trust fund.</a:t>
            </a:r>
          </a:p>
          <a:p>
            <a:endParaRPr lang="en-US" altLang="en-US" dirty="0"/>
          </a:p>
          <a:p>
            <a:r>
              <a:rPr lang="en-US" altLang="en-US" dirty="0"/>
              <a:t>The CTD serves as the statewide policy board that oversees the coordination of TD services in every county of the state (discussed further in Slides 6-8). The program is implemented at the local level by three primary entities. The CTC is designed by the CTD to deliver and/or contract the TD services in a county or multi-county area. The Planner is a Metropolitan Planning Organization (MPO) or similar agency responsible for coordinating the planning activities for the local TD program, including staffing and appointing members to the LCB. And the LCB is made up of stakeholders of the TD program (rider advocates, state agencies, human service providers, and elected officials) that advise the CTC and Planning on the delivery of the TD services in their designated area. The CTD also works with state and local partners, including FDOT, to coordinate funding and purchase trips through the Coordinated TD System.</a:t>
            </a:r>
          </a:p>
        </p:txBody>
      </p:sp>
      <p:sp>
        <p:nvSpPr>
          <p:cNvPr id="49156" name="Slide Number Placeholder 3">
            <a:extLst>
              <a:ext uri="{FF2B5EF4-FFF2-40B4-BE49-F238E27FC236}">
                <a16:creationId xmlns:a16="http://schemas.microsoft.com/office/drawing/2014/main" id="{BF98027A-EA52-4AAB-A672-50DD01974C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167D9C-223D-4166-A836-8068BB94B2A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TD program is governed under Chapter 427, Florida Statutes. The term “coordination” is defined by statute as the arrangement of transportation in a manner that is cost-effective, efficient, and reduces duplication of services. The Legislature recognized that there was not enough money to meet all the needs of the TD population; thus, the State directed that the Commission and its partners coordinate with the various funding sources and human service agencies to deliver this transportation in the most cost-effective way possible. This is accomplished by first determining whether the individual meets the criteria of “transportation disadvantaged” (age, disability or income), which is performed by the CTC. Then the CTC is tasked with identifying what transportation options are available to the individual, including if the individual has a personal vehicle or family/friend to </a:t>
            </a:r>
            <a:r>
              <a:rPr lang="en-US"/>
              <a:t>provide transportation, </a:t>
            </a:r>
            <a:r>
              <a:rPr lang="en-US" dirty="0"/>
              <a:t>whether they can use public transit, or if they have another “sponsoring” agency that funds their trips to certain activities (such as Medicaid). If the CTC determines the individual has no other transportation option available to access a certain activity within its service area, the individual may qualify for “non-sponsored” TD services, which are funded under the TD Trust Fund.</a:t>
            </a:r>
          </a:p>
          <a:p>
            <a:endParaRPr lang="en-US" dirty="0"/>
          </a:p>
          <a:p>
            <a:r>
              <a:rPr lang="en-US" dirty="0"/>
              <a:t>Transportation purchased under the TD Trust Fund mostly consist of “demand-response” paratransit trips. These are usually scheduled between the rider and CTC and are provided door-to-door or curb-to-curb. If the individual has the physical/mental ability to access the fixed route but have income limits, the TD Trust Fund may be used to subsidize their fare to use the fixed route (also known as a “bus pass”).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9F530-2814-4A57-AAA1-D1486D4C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451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Now that we’ve provided an overview of the Coordinated TD System, let’s examine the specific role and responsibilities of the Commission and our partners.</a:t>
            </a:r>
            <a:endParaRPr lang="en-US" dirty="0"/>
          </a:p>
        </p:txBody>
      </p:sp>
      <p:sp>
        <p:nvSpPr>
          <p:cNvPr id="4" name="Slide Number Placeholder 3"/>
          <p:cNvSpPr>
            <a:spLocks noGrp="1"/>
          </p:cNvSpPr>
          <p:nvPr>
            <p:ph type="sldNum" sz="quarter" idx="5"/>
          </p:nvPr>
        </p:nvSpPr>
        <p:spPr/>
        <p:txBody>
          <a:bodyPr/>
          <a:lstStyle/>
          <a:p>
            <a:fld id="{F9C9F530-2814-4A57-AAA1-D1486D4C4C45}" type="slidenum">
              <a:rPr lang="en-US" smtClean="0"/>
              <a:t>6</a:t>
            </a:fld>
            <a:endParaRPr lang="en-US"/>
          </a:p>
        </p:txBody>
      </p:sp>
    </p:spTree>
    <p:extLst>
      <p:ext uri="{BB962C8B-B14F-4D97-AF65-F5344CB8AC3E}">
        <p14:creationId xmlns:p14="http://schemas.microsoft.com/office/powerpoint/2010/main" val="2713774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CTD is administratively housed within the Florida Dept of Transportation, but functions as an independent state agency that reports directly to the Governor. Currently, the Commission board is made up of seven voting members (all appointed by the Governor): five that represent the business community, two members with a disability who use the system, and at least one member who is 65 years of age or older. The board also consists of eight ex-officio (non-voting) advisors representing seven state agencies (including FDOT) and one local government (appointed by the Governor). The board meets at least four times a year and approves policies, reports, and the designation of entities responsible for delivering the TD services around the state. The Commission appoints and supervises the Executive Director and has a full-time staff of 13 individuals in Tallahassee.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Commission administers the TD Trust Fund and distributes the funding each year appropriated by the Legislature through its grant programs (discussed further in the next two slides). The Commission implements its statutes under Rule 41-2, FAC, and develops policies that assist with the coordination of TD services. The CTD contracts with the CTCs and Planning Agencies and reviews/monitors activities funded under its grant programs. This includes “non-sponsored” trips funded under the TD Trust Fund (reported on a CTC’s invoice), the development of the TD Service Plan under the Planning Grant. Each year, CTCs are required to submit an Annual Operating Report (AOR) on trips and other operating data, which are then compiled within the Commission’s Annual Performance Report to the Governor and Legislature on January 1</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Slide Number Placeholder 3"/>
          <p:cNvSpPr>
            <a:spLocks noGrp="1"/>
          </p:cNvSpPr>
          <p:nvPr>
            <p:ph type="sldNum" sz="quarter" idx="5"/>
          </p:nvPr>
        </p:nvSpPr>
        <p:spPr/>
        <p:txBody>
          <a:bodyPr/>
          <a:lstStyle/>
          <a:p>
            <a:fld id="{F9C9F530-2814-4A57-AAA1-D1486D4C4C45}" type="slidenum">
              <a:rPr lang="en-US" smtClean="0"/>
              <a:t>7</a:t>
            </a:fld>
            <a:endParaRPr lang="en-US"/>
          </a:p>
        </p:txBody>
      </p:sp>
    </p:spTree>
    <p:extLst>
      <p:ext uri="{BB962C8B-B14F-4D97-AF65-F5344CB8AC3E}">
        <p14:creationId xmlns:p14="http://schemas.microsoft.com/office/powerpoint/2010/main" val="3715991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TD Trust Fund is established in Chapter 427.0159, FS, and consists entirely of state revenues (i.e., no federal dollars). The largest share of revenue comes from the $1.50 when Florida residents renew their vehicle registration. FDOT contributes 15% of its block grant to the TD Trust Fund as well as transfers $1.4 million each year to support the purchase of capital equipment (discussed on the next slide). </a:t>
            </a:r>
          </a:p>
          <a:p>
            <a:endParaRPr lang="en-US" dirty="0"/>
          </a:p>
        </p:txBody>
      </p:sp>
      <p:sp>
        <p:nvSpPr>
          <p:cNvPr id="4" name="Slide Number Placeholder 3"/>
          <p:cNvSpPr>
            <a:spLocks noGrp="1"/>
          </p:cNvSpPr>
          <p:nvPr>
            <p:ph type="sldNum" sz="quarter" idx="5"/>
          </p:nvPr>
        </p:nvSpPr>
        <p:spPr/>
        <p:txBody>
          <a:bodyPr/>
          <a:lstStyle/>
          <a:p>
            <a:fld id="{F9C9F530-2814-4A57-AAA1-D1486D4C4C45}" type="slidenum">
              <a:rPr lang="en-US" smtClean="0"/>
              <a:t>8</a:t>
            </a:fld>
            <a:endParaRPr lang="en-US"/>
          </a:p>
        </p:txBody>
      </p:sp>
    </p:spTree>
    <p:extLst>
      <p:ext uri="{BB962C8B-B14F-4D97-AF65-F5344CB8AC3E}">
        <p14:creationId xmlns:p14="http://schemas.microsoft.com/office/powerpoint/2010/main" val="45884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year, the Commission receives legislative budget authority (through the General Appropriations Act) to distribute TD Trust Fund dollars through its four grant programs. The Trip &amp; Equipment (T&amp;E) Grant is a formula-based program that allocates funding to all 67 counties to deliver TD “non-sponsored” services for the state fiscal year (July 1 – June 30). After funding is allocated and grant agreements are executed for the fiscal year, the CTC will submit a monthly invoice of services rendered under the T&amp;E Grant, which are then reimbursed after the Commission approves the invoice. Funding that is not spent by the end of the fiscal year are reverted to the TD Trust Fund and re-appropriated for a future year. The Planning Grant supports the activities performed by the Designated Official Planning Agencies of the TD program, including facilitating the quarterly LCB meetings and developing the TD Service Plan. The “Shirley Conroy” Grant is a competitive program for CTCs to purchase capital equipment (e.g., vehicles, technology) in service to the TD population. FDOT transfers $1.4 million for the Shirley Conroy Grant and has a representative on the review subcommittee that recommends projects for approval each year. And the Innovative Service Development (ISD) Grant is a competitive program for CTCs to test new services that accomplish one of three goals: 1) increase access to TD services (such as targeting an underserved population or expanding service hours) not provided under the T&amp;E Grant; 2) expand cross-county or regional mobility options; and/or 3) reduce barriers to access the fixed route system (if available). The ISD Grant is the newest program and has evolved over the years with different levels of funding: this year, the Commission awarded $4.9 million for 12 projects.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9F530-2814-4A57-AAA1-D1486D4C4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1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F4B70272-5063-496A-B052-074BB7EC5BCA}" type="datetime1">
              <a:rPr lang="en-US" smtClean="0"/>
              <a:t>2/13/2024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8801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85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626564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808449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51"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2"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98931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Tree>
    <p:extLst>
      <p:ext uri="{BB962C8B-B14F-4D97-AF65-F5344CB8AC3E}">
        <p14:creationId xmlns:p14="http://schemas.microsoft.com/office/powerpoint/2010/main" val="2603602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100112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56"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7"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8"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780510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6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2"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884134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6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5"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6"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48195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68"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9"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261498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1D106172-CBF4-4F1F-A755-9D72EB251772}" type="datetime1">
              <a:rPr lang="en-US" smtClean="0"/>
              <a:t>2/13/2024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24501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71"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2"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3"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4"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10249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76"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7"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8"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9"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0"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81"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762735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577788"/>
          </a:xfrm>
        </p:spPr>
        <p:txBody>
          <a:bodyPr>
            <a:normAutofit/>
          </a:bodyPr>
          <a:lstStyle>
            <a:lvl1pPr algn="l">
              <a:defRPr sz="4400"/>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E2EE52F9-275A-4264-A84D-D577471D76F5}"/>
              </a:ext>
            </a:extLst>
          </p:cNvPr>
          <p:cNvSpPr>
            <a:spLocks noGrp="1"/>
          </p:cNvSpPr>
          <p:nvPr>
            <p:ph type="dt" sz="half" idx="10"/>
          </p:nvPr>
        </p:nvSpPr>
        <p:spPr/>
        <p:txBody>
          <a:bodyPr/>
          <a:lstStyle>
            <a:lvl1pPr>
              <a:defRPr/>
            </a:lvl1pPr>
          </a:lstStyle>
          <a:p>
            <a:pPr>
              <a:defRPr/>
            </a:pPr>
            <a:fld id="{9632B79B-DC08-4559-AF42-9589F3E72FF1}" type="datetime1">
              <a:rPr lang="en-US" smtClean="0"/>
              <a:t>2/13/2024</a:t>
            </a:fld>
            <a:endParaRPr lang="en-US"/>
          </a:p>
        </p:txBody>
      </p:sp>
      <p:sp>
        <p:nvSpPr>
          <p:cNvPr id="5" name="Footer Placeholder 4">
            <a:extLst>
              <a:ext uri="{FF2B5EF4-FFF2-40B4-BE49-F238E27FC236}">
                <a16:creationId xmlns:a16="http://schemas.microsoft.com/office/drawing/2014/main" id="{33800D18-2F4F-4B4B-BFC7-CA7612026F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4E189E-20F8-436E-B6D4-85D5401331BE}"/>
              </a:ext>
            </a:extLst>
          </p:cNvPr>
          <p:cNvSpPr>
            <a:spLocks noGrp="1"/>
          </p:cNvSpPr>
          <p:nvPr>
            <p:ph type="sldNum" sz="quarter" idx="12"/>
          </p:nvPr>
        </p:nvSpPr>
        <p:spPr/>
        <p:txBody>
          <a:bodyPr/>
          <a:lstStyle>
            <a:lvl1pPr>
              <a:defRPr/>
            </a:lvl1pPr>
          </a:lstStyle>
          <a:p>
            <a:pPr>
              <a:defRPr/>
            </a:pPr>
            <a:fld id="{E3AD0F91-3A89-4D2E-B74F-F2F8BD2C30C1}" type="slidenum">
              <a:rPr lang="en-US" altLang="en-US"/>
              <a:pPr>
                <a:defRPr/>
              </a:pPr>
              <a:t>‹#›</a:t>
            </a:fld>
            <a:endParaRPr lang="en-US" altLang="en-US"/>
          </a:p>
        </p:txBody>
      </p:sp>
    </p:spTree>
    <p:extLst>
      <p:ext uri="{BB962C8B-B14F-4D97-AF65-F5344CB8AC3E}">
        <p14:creationId xmlns:p14="http://schemas.microsoft.com/office/powerpoint/2010/main" val="1587138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1320167-0FA7-596C-CE08-B895A20CFBF1}"/>
              </a:ext>
            </a:extLst>
          </p:cNvPr>
          <p:cNvSpPr>
            <a:spLocks noGrp="1"/>
          </p:cNvSpPr>
          <p:nvPr>
            <p:ph type="dt" sz="half" idx="10"/>
          </p:nvPr>
        </p:nvSpPr>
        <p:spPr/>
        <p:txBody>
          <a:bodyPr/>
          <a:lstStyle>
            <a:lvl1pPr>
              <a:defRPr/>
            </a:lvl1pPr>
          </a:lstStyle>
          <a:p>
            <a:pPr>
              <a:defRPr/>
            </a:pPr>
            <a:fld id="{F85E75A7-01B7-4BDC-8E34-0BCE2729D0A5}" type="datetime1">
              <a:rPr lang="en-US" smtClean="0"/>
              <a:t>2/13/2024</a:t>
            </a:fld>
            <a:endParaRPr lang="en-US"/>
          </a:p>
        </p:txBody>
      </p:sp>
      <p:sp>
        <p:nvSpPr>
          <p:cNvPr id="5" name="Footer Placeholder 4">
            <a:extLst>
              <a:ext uri="{FF2B5EF4-FFF2-40B4-BE49-F238E27FC236}">
                <a16:creationId xmlns:a16="http://schemas.microsoft.com/office/drawing/2014/main" id="{65DB1D7D-9EC9-1C60-5C71-00AD47D5E0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F684FB-3691-2BC6-2004-96058D1C5ACC}"/>
              </a:ext>
            </a:extLst>
          </p:cNvPr>
          <p:cNvSpPr>
            <a:spLocks noGrp="1"/>
          </p:cNvSpPr>
          <p:nvPr>
            <p:ph type="sldNum" sz="quarter" idx="12"/>
          </p:nvPr>
        </p:nvSpPr>
        <p:spPr/>
        <p:txBody>
          <a:bodyPr/>
          <a:lstStyle>
            <a:lvl1pPr>
              <a:defRPr/>
            </a:lvl1pPr>
          </a:lstStyle>
          <a:p>
            <a:pPr>
              <a:defRPr/>
            </a:pPr>
            <a:fld id="{E24EC121-E0B0-46F6-9A8B-B58ACAC57C2E}" type="slidenum">
              <a:rPr lang="en-US" altLang="en-US"/>
              <a:pPr>
                <a:defRPr/>
              </a:pPr>
              <a:t>‹#›</a:t>
            </a:fld>
            <a:endParaRPr lang="en-US" altLang="en-US"/>
          </a:p>
        </p:txBody>
      </p:sp>
    </p:spTree>
    <p:extLst>
      <p:ext uri="{BB962C8B-B14F-4D97-AF65-F5344CB8AC3E}">
        <p14:creationId xmlns:p14="http://schemas.microsoft.com/office/powerpoint/2010/main" val="21528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D28FC-C2C9-9FB6-E8E5-1D009BE6C3C3}"/>
              </a:ext>
            </a:extLst>
          </p:cNvPr>
          <p:cNvSpPr>
            <a:spLocks noGrp="1"/>
          </p:cNvSpPr>
          <p:nvPr>
            <p:ph type="dt" sz="half" idx="10"/>
          </p:nvPr>
        </p:nvSpPr>
        <p:spPr/>
        <p:txBody>
          <a:bodyPr/>
          <a:lstStyle>
            <a:lvl1pPr>
              <a:defRPr/>
            </a:lvl1pPr>
          </a:lstStyle>
          <a:p>
            <a:pPr>
              <a:defRPr/>
            </a:pPr>
            <a:fld id="{A773D86A-E8F0-455F-BA55-44AA0853A471}" type="datetime1">
              <a:rPr lang="en-US" smtClean="0"/>
              <a:t>2/13/2024</a:t>
            </a:fld>
            <a:endParaRPr lang="en-US"/>
          </a:p>
        </p:txBody>
      </p:sp>
      <p:sp>
        <p:nvSpPr>
          <p:cNvPr id="5" name="Footer Placeholder 4">
            <a:extLst>
              <a:ext uri="{FF2B5EF4-FFF2-40B4-BE49-F238E27FC236}">
                <a16:creationId xmlns:a16="http://schemas.microsoft.com/office/drawing/2014/main" id="{E157B814-5330-D5C9-213F-9C1DA00960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2BE7B4-B854-AA97-3DDF-DE77B08675A7}"/>
              </a:ext>
            </a:extLst>
          </p:cNvPr>
          <p:cNvSpPr>
            <a:spLocks noGrp="1"/>
          </p:cNvSpPr>
          <p:nvPr>
            <p:ph type="sldNum" sz="quarter" idx="12"/>
          </p:nvPr>
        </p:nvSpPr>
        <p:spPr/>
        <p:txBody>
          <a:bodyPr/>
          <a:lstStyle>
            <a:lvl1pPr>
              <a:defRPr/>
            </a:lvl1pPr>
          </a:lstStyle>
          <a:p>
            <a:pPr>
              <a:defRPr/>
            </a:pPr>
            <a:fld id="{94BA5D95-1CCB-405C-AD3A-1E50F392F068}" type="slidenum">
              <a:rPr lang="en-US" altLang="en-US"/>
              <a:pPr>
                <a:defRPr/>
              </a:pPr>
              <a:t>‹#›</a:t>
            </a:fld>
            <a:endParaRPr lang="en-US" altLang="en-US"/>
          </a:p>
        </p:txBody>
      </p:sp>
    </p:spTree>
    <p:extLst>
      <p:ext uri="{BB962C8B-B14F-4D97-AF65-F5344CB8AC3E}">
        <p14:creationId xmlns:p14="http://schemas.microsoft.com/office/powerpoint/2010/main" val="3418867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B8068-3844-E459-7FA2-8116F5F6A831}"/>
              </a:ext>
            </a:extLst>
          </p:cNvPr>
          <p:cNvSpPr>
            <a:spLocks noGrp="1"/>
          </p:cNvSpPr>
          <p:nvPr>
            <p:ph type="dt" sz="half" idx="10"/>
          </p:nvPr>
        </p:nvSpPr>
        <p:spPr/>
        <p:txBody>
          <a:bodyPr/>
          <a:lstStyle>
            <a:lvl1pPr>
              <a:defRPr/>
            </a:lvl1pPr>
          </a:lstStyle>
          <a:p>
            <a:pPr>
              <a:defRPr/>
            </a:pPr>
            <a:fld id="{4BBC12FD-C5F4-4F64-8708-7E2F6F1C22C5}" type="datetime1">
              <a:rPr lang="en-US" smtClean="0"/>
              <a:t>2/13/2024</a:t>
            </a:fld>
            <a:endParaRPr lang="en-US"/>
          </a:p>
        </p:txBody>
      </p:sp>
      <p:sp>
        <p:nvSpPr>
          <p:cNvPr id="5" name="Footer Placeholder 4">
            <a:extLst>
              <a:ext uri="{FF2B5EF4-FFF2-40B4-BE49-F238E27FC236}">
                <a16:creationId xmlns:a16="http://schemas.microsoft.com/office/drawing/2014/main" id="{14FF6FAE-E456-2DB0-CCEE-47C6580B68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A91BBD-76D8-750E-DF6C-7AC33436FD46}"/>
              </a:ext>
            </a:extLst>
          </p:cNvPr>
          <p:cNvSpPr>
            <a:spLocks noGrp="1"/>
          </p:cNvSpPr>
          <p:nvPr>
            <p:ph type="sldNum" sz="quarter" idx="12"/>
          </p:nvPr>
        </p:nvSpPr>
        <p:spPr/>
        <p:txBody>
          <a:bodyPr/>
          <a:lstStyle>
            <a:lvl1pPr>
              <a:defRPr/>
            </a:lvl1pPr>
          </a:lstStyle>
          <a:p>
            <a:pPr>
              <a:defRPr/>
            </a:pPr>
            <a:fld id="{04E30B56-E777-4DDE-B82B-09AD99FE5094}" type="slidenum">
              <a:rPr lang="en-US" altLang="en-US"/>
              <a:pPr>
                <a:defRPr/>
              </a:pPr>
              <a:t>‹#›</a:t>
            </a:fld>
            <a:endParaRPr lang="en-US" altLang="en-US"/>
          </a:p>
        </p:txBody>
      </p:sp>
    </p:spTree>
    <p:extLst>
      <p:ext uri="{BB962C8B-B14F-4D97-AF65-F5344CB8AC3E}">
        <p14:creationId xmlns:p14="http://schemas.microsoft.com/office/powerpoint/2010/main" val="2669005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2F0F9D5-21C7-D3EC-900A-0A4613F40993}"/>
              </a:ext>
            </a:extLst>
          </p:cNvPr>
          <p:cNvSpPr>
            <a:spLocks noGrp="1"/>
          </p:cNvSpPr>
          <p:nvPr>
            <p:ph type="dt" sz="half" idx="10"/>
          </p:nvPr>
        </p:nvSpPr>
        <p:spPr/>
        <p:txBody>
          <a:bodyPr/>
          <a:lstStyle>
            <a:lvl1pPr>
              <a:defRPr/>
            </a:lvl1pPr>
          </a:lstStyle>
          <a:p>
            <a:pPr>
              <a:defRPr/>
            </a:pPr>
            <a:fld id="{D32A9E9E-E66F-438A-8540-A345B0A71176}" type="datetime1">
              <a:rPr lang="en-US" smtClean="0"/>
              <a:t>2/13/2024</a:t>
            </a:fld>
            <a:endParaRPr lang="en-US"/>
          </a:p>
        </p:txBody>
      </p:sp>
      <p:sp>
        <p:nvSpPr>
          <p:cNvPr id="6" name="Footer Placeholder 4">
            <a:extLst>
              <a:ext uri="{FF2B5EF4-FFF2-40B4-BE49-F238E27FC236}">
                <a16:creationId xmlns:a16="http://schemas.microsoft.com/office/drawing/2014/main" id="{7A332C08-5F34-F075-F0D4-8B9024E281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D773E4-352A-5695-168B-945D6ED1041B}"/>
              </a:ext>
            </a:extLst>
          </p:cNvPr>
          <p:cNvSpPr>
            <a:spLocks noGrp="1"/>
          </p:cNvSpPr>
          <p:nvPr>
            <p:ph type="sldNum" sz="quarter" idx="12"/>
          </p:nvPr>
        </p:nvSpPr>
        <p:spPr/>
        <p:txBody>
          <a:bodyPr/>
          <a:lstStyle>
            <a:lvl1pPr>
              <a:defRPr/>
            </a:lvl1pPr>
          </a:lstStyle>
          <a:p>
            <a:pPr>
              <a:defRPr/>
            </a:pPr>
            <a:fld id="{5C471908-9F09-48F7-890E-BA7E73125439}" type="slidenum">
              <a:rPr lang="en-US" altLang="en-US"/>
              <a:pPr>
                <a:defRPr/>
              </a:pPr>
              <a:t>‹#›</a:t>
            </a:fld>
            <a:endParaRPr lang="en-US" altLang="en-US"/>
          </a:p>
        </p:txBody>
      </p:sp>
    </p:spTree>
    <p:extLst>
      <p:ext uri="{BB962C8B-B14F-4D97-AF65-F5344CB8AC3E}">
        <p14:creationId xmlns:p14="http://schemas.microsoft.com/office/powerpoint/2010/main" val="833001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15DB0D3-2F24-EC93-9544-AB31E897EF67}"/>
              </a:ext>
            </a:extLst>
          </p:cNvPr>
          <p:cNvSpPr>
            <a:spLocks noGrp="1"/>
          </p:cNvSpPr>
          <p:nvPr>
            <p:ph type="dt" sz="half" idx="10"/>
          </p:nvPr>
        </p:nvSpPr>
        <p:spPr/>
        <p:txBody>
          <a:bodyPr/>
          <a:lstStyle>
            <a:lvl1pPr>
              <a:defRPr/>
            </a:lvl1pPr>
          </a:lstStyle>
          <a:p>
            <a:pPr>
              <a:defRPr/>
            </a:pPr>
            <a:fld id="{1D9710B5-AFAB-438B-AD15-3E4FAF364018}" type="datetime1">
              <a:rPr lang="en-US" smtClean="0"/>
              <a:t>2/13/2024</a:t>
            </a:fld>
            <a:endParaRPr lang="en-US"/>
          </a:p>
        </p:txBody>
      </p:sp>
      <p:sp>
        <p:nvSpPr>
          <p:cNvPr id="8" name="Footer Placeholder 4">
            <a:extLst>
              <a:ext uri="{FF2B5EF4-FFF2-40B4-BE49-F238E27FC236}">
                <a16:creationId xmlns:a16="http://schemas.microsoft.com/office/drawing/2014/main" id="{898E25D8-C5B8-A169-ACB3-DE32017D18A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81AC96A-9010-23B4-C4FB-186E23EEDF77}"/>
              </a:ext>
            </a:extLst>
          </p:cNvPr>
          <p:cNvSpPr>
            <a:spLocks noGrp="1"/>
          </p:cNvSpPr>
          <p:nvPr>
            <p:ph type="sldNum" sz="quarter" idx="12"/>
          </p:nvPr>
        </p:nvSpPr>
        <p:spPr/>
        <p:txBody>
          <a:bodyPr/>
          <a:lstStyle>
            <a:lvl1pPr>
              <a:defRPr/>
            </a:lvl1pPr>
          </a:lstStyle>
          <a:p>
            <a:pPr>
              <a:defRPr/>
            </a:pPr>
            <a:fld id="{C1782C04-F951-4755-81CC-11A043D58584}" type="slidenum">
              <a:rPr lang="en-US" altLang="en-US"/>
              <a:pPr>
                <a:defRPr/>
              </a:pPr>
              <a:t>‹#›</a:t>
            </a:fld>
            <a:endParaRPr lang="en-US" altLang="en-US"/>
          </a:p>
        </p:txBody>
      </p:sp>
    </p:spTree>
    <p:extLst>
      <p:ext uri="{BB962C8B-B14F-4D97-AF65-F5344CB8AC3E}">
        <p14:creationId xmlns:p14="http://schemas.microsoft.com/office/powerpoint/2010/main" val="1344435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B65DCD2-55D9-14A3-AF2C-33004B5BCD25}"/>
              </a:ext>
            </a:extLst>
          </p:cNvPr>
          <p:cNvSpPr>
            <a:spLocks noGrp="1"/>
          </p:cNvSpPr>
          <p:nvPr>
            <p:ph type="dt" sz="half" idx="10"/>
          </p:nvPr>
        </p:nvSpPr>
        <p:spPr/>
        <p:txBody>
          <a:bodyPr/>
          <a:lstStyle>
            <a:lvl1pPr>
              <a:defRPr/>
            </a:lvl1pPr>
          </a:lstStyle>
          <a:p>
            <a:pPr>
              <a:defRPr/>
            </a:pPr>
            <a:fld id="{23219E73-D45D-4709-94C3-F4D18B6723A1}" type="datetime1">
              <a:rPr lang="en-US" smtClean="0"/>
              <a:t>2/13/2024</a:t>
            </a:fld>
            <a:endParaRPr lang="en-US"/>
          </a:p>
        </p:txBody>
      </p:sp>
      <p:sp>
        <p:nvSpPr>
          <p:cNvPr id="4" name="Footer Placeholder 4">
            <a:extLst>
              <a:ext uri="{FF2B5EF4-FFF2-40B4-BE49-F238E27FC236}">
                <a16:creationId xmlns:a16="http://schemas.microsoft.com/office/drawing/2014/main" id="{E7B8A574-3DB0-28C3-D4BD-3A612A9A2CF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1A771D6-BC9E-7CC6-F81C-5436EBAE42A9}"/>
              </a:ext>
            </a:extLst>
          </p:cNvPr>
          <p:cNvSpPr>
            <a:spLocks noGrp="1"/>
          </p:cNvSpPr>
          <p:nvPr>
            <p:ph type="sldNum" sz="quarter" idx="12"/>
          </p:nvPr>
        </p:nvSpPr>
        <p:spPr/>
        <p:txBody>
          <a:bodyPr/>
          <a:lstStyle>
            <a:lvl1pPr>
              <a:defRPr/>
            </a:lvl1pPr>
          </a:lstStyle>
          <a:p>
            <a:pPr>
              <a:defRPr/>
            </a:pPr>
            <a:fld id="{05645734-848F-4AF6-9EA2-A085D75D63BE}" type="slidenum">
              <a:rPr lang="en-US" altLang="en-US"/>
              <a:pPr>
                <a:defRPr/>
              </a:pPr>
              <a:t>‹#›</a:t>
            </a:fld>
            <a:endParaRPr lang="en-US" altLang="en-US"/>
          </a:p>
        </p:txBody>
      </p:sp>
    </p:spTree>
    <p:extLst>
      <p:ext uri="{BB962C8B-B14F-4D97-AF65-F5344CB8AC3E}">
        <p14:creationId xmlns:p14="http://schemas.microsoft.com/office/powerpoint/2010/main" val="3491838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28E8B66-F36B-E1E5-5C1C-C5343B4BDA80}"/>
              </a:ext>
            </a:extLst>
          </p:cNvPr>
          <p:cNvSpPr>
            <a:spLocks noGrp="1"/>
          </p:cNvSpPr>
          <p:nvPr>
            <p:ph type="dt" sz="half" idx="10"/>
          </p:nvPr>
        </p:nvSpPr>
        <p:spPr/>
        <p:txBody>
          <a:bodyPr/>
          <a:lstStyle>
            <a:lvl1pPr>
              <a:defRPr/>
            </a:lvl1pPr>
          </a:lstStyle>
          <a:p>
            <a:pPr>
              <a:defRPr/>
            </a:pPr>
            <a:fld id="{57359492-9219-4613-8CEC-ABDBE36308F1}" type="datetime1">
              <a:rPr lang="en-US" smtClean="0"/>
              <a:t>2/13/2024</a:t>
            </a:fld>
            <a:endParaRPr lang="en-US"/>
          </a:p>
        </p:txBody>
      </p:sp>
      <p:sp>
        <p:nvSpPr>
          <p:cNvPr id="3" name="Footer Placeholder 4">
            <a:extLst>
              <a:ext uri="{FF2B5EF4-FFF2-40B4-BE49-F238E27FC236}">
                <a16:creationId xmlns:a16="http://schemas.microsoft.com/office/drawing/2014/main" id="{4C8C29AF-80E6-26A9-9B9E-960EC7F2AF5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A9DE589-EAD8-0FDC-B24E-73150B6B0893}"/>
              </a:ext>
            </a:extLst>
          </p:cNvPr>
          <p:cNvSpPr>
            <a:spLocks noGrp="1"/>
          </p:cNvSpPr>
          <p:nvPr>
            <p:ph type="sldNum" sz="quarter" idx="12"/>
          </p:nvPr>
        </p:nvSpPr>
        <p:spPr/>
        <p:txBody>
          <a:bodyPr/>
          <a:lstStyle>
            <a:lvl1pPr>
              <a:defRPr/>
            </a:lvl1pPr>
          </a:lstStyle>
          <a:p>
            <a:pPr>
              <a:defRPr/>
            </a:pPr>
            <a:fld id="{B2E18E7E-5994-4699-98F2-2E9A999CBC85}" type="slidenum">
              <a:rPr lang="en-US" altLang="en-US"/>
              <a:pPr>
                <a:defRPr/>
              </a:pPr>
              <a:t>‹#›</a:t>
            </a:fld>
            <a:endParaRPr lang="en-US" altLang="en-US"/>
          </a:p>
        </p:txBody>
      </p:sp>
    </p:spTree>
    <p:extLst>
      <p:ext uri="{BB962C8B-B14F-4D97-AF65-F5344CB8AC3E}">
        <p14:creationId xmlns:p14="http://schemas.microsoft.com/office/powerpoint/2010/main" val="323944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20EC3872-4FDF-4E4C-B6B8-0FB0E302234E}" type="datetime1">
              <a:rPr lang="en-US" smtClean="0"/>
              <a:t>2/13/2024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0678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334EB4-7108-3637-9D31-790056B657D8}"/>
              </a:ext>
            </a:extLst>
          </p:cNvPr>
          <p:cNvSpPr>
            <a:spLocks noGrp="1"/>
          </p:cNvSpPr>
          <p:nvPr>
            <p:ph type="dt" sz="half" idx="10"/>
          </p:nvPr>
        </p:nvSpPr>
        <p:spPr/>
        <p:txBody>
          <a:bodyPr/>
          <a:lstStyle>
            <a:lvl1pPr>
              <a:defRPr/>
            </a:lvl1pPr>
          </a:lstStyle>
          <a:p>
            <a:pPr>
              <a:defRPr/>
            </a:pPr>
            <a:fld id="{52727B66-68F6-44AA-ADBA-631A5A69DC50}" type="datetime1">
              <a:rPr lang="en-US" smtClean="0"/>
              <a:t>2/13/2024</a:t>
            </a:fld>
            <a:endParaRPr lang="en-US"/>
          </a:p>
        </p:txBody>
      </p:sp>
      <p:sp>
        <p:nvSpPr>
          <p:cNvPr id="6" name="Footer Placeholder 4">
            <a:extLst>
              <a:ext uri="{FF2B5EF4-FFF2-40B4-BE49-F238E27FC236}">
                <a16:creationId xmlns:a16="http://schemas.microsoft.com/office/drawing/2014/main" id="{8CC61B70-8873-B2E3-237C-D3C72A97CA1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86E65C-7CC2-7DD8-C857-E5A678A1AB94}"/>
              </a:ext>
            </a:extLst>
          </p:cNvPr>
          <p:cNvSpPr>
            <a:spLocks noGrp="1"/>
          </p:cNvSpPr>
          <p:nvPr>
            <p:ph type="sldNum" sz="quarter" idx="12"/>
          </p:nvPr>
        </p:nvSpPr>
        <p:spPr/>
        <p:txBody>
          <a:bodyPr/>
          <a:lstStyle>
            <a:lvl1pPr>
              <a:defRPr/>
            </a:lvl1pPr>
          </a:lstStyle>
          <a:p>
            <a:pPr>
              <a:defRPr/>
            </a:pPr>
            <a:fld id="{25D248B5-11E4-4ADF-9D41-9708C67C359D}" type="slidenum">
              <a:rPr lang="en-US" altLang="en-US"/>
              <a:pPr>
                <a:defRPr/>
              </a:pPr>
              <a:t>‹#›</a:t>
            </a:fld>
            <a:endParaRPr lang="en-US" altLang="en-US"/>
          </a:p>
        </p:txBody>
      </p:sp>
    </p:spTree>
    <p:extLst>
      <p:ext uri="{BB962C8B-B14F-4D97-AF65-F5344CB8AC3E}">
        <p14:creationId xmlns:p14="http://schemas.microsoft.com/office/powerpoint/2010/main" val="687333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71E4B90-4D0C-E916-CFD2-8FA79B4C2E69}"/>
              </a:ext>
            </a:extLst>
          </p:cNvPr>
          <p:cNvSpPr>
            <a:spLocks noGrp="1"/>
          </p:cNvSpPr>
          <p:nvPr>
            <p:ph type="dt" sz="half" idx="10"/>
          </p:nvPr>
        </p:nvSpPr>
        <p:spPr/>
        <p:txBody>
          <a:bodyPr/>
          <a:lstStyle>
            <a:lvl1pPr>
              <a:defRPr/>
            </a:lvl1pPr>
          </a:lstStyle>
          <a:p>
            <a:pPr>
              <a:defRPr/>
            </a:pPr>
            <a:fld id="{1420D8FF-9AC2-4613-B112-9A4955B569E3}" type="datetime1">
              <a:rPr lang="en-US" smtClean="0"/>
              <a:t>2/13/2024</a:t>
            </a:fld>
            <a:endParaRPr lang="en-US"/>
          </a:p>
        </p:txBody>
      </p:sp>
      <p:sp>
        <p:nvSpPr>
          <p:cNvPr id="6" name="Footer Placeholder 4">
            <a:extLst>
              <a:ext uri="{FF2B5EF4-FFF2-40B4-BE49-F238E27FC236}">
                <a16:creationId xmlns:a16="http://schemas.microsoft.com/office/drawing/2014/main" id="{289812DA-323E-8D87-D08E-2A9E7173C9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877CAE-E4E9-9B87-7F32-9D4ABEEE4062}"/>
              </a:ext>
            </a:extLst>
          </p:cNvPr>
          <p:cNvSpPr>
            <a:spLocks noGrp="1"/>
          </p:cNvSpPr>
          <p:nvPr>
            <p:ph type="sldNum" sz="quarter" idx="12"/>
          </p:nvPr>
        </p:nvSpPr>
        <p:spPr/>
        <p:txBody>
          <a:bodyPr/>
          <a:lstStyle>
            <a:lvl1pPr>
              <a:defRPr/>
            </a:lvl1pPr>
          </a:lstStyle>
          <a:p>
            <a:pPr>
              <a:defRPr/>
            </a:pPr>
            <a:fld id="{190281EF-F20C-4E47-9089-5931322BC547}" type="slidenum">
              <a:rPr lang="en-US" altLang="en-US"/>
              <a:pPr>
                <a:defRPr/>
              </a:pPr>
              <a:t>‹#›</a:t>
            </a:fld>
            <a:endParaRPr lang="en-US" altLang="en-US"/>
          </a:p>
        </p:txBody>
      </p:sp>
    </p:spTree>
    <p:extLst>
      <p:ext uri="{BB962C8B-B14F-4D97-AF65-F5344CB8AC3E}">
        <p14:creationId xmlns:p14="http://schemas.microsoft.com/office/powerpoint/2010/main" val="1085754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38753-7050-112A-09CF-040964700C1B}"/>
              </a:ext>
            </a:extLst>
          </p:cNvPr>
          <p:cNvSpPr>
            <a:spLocks noGrp="1"/>
          </p:cNvSpPr>
          <p:nvPr>
            <p:ph type="dt" sz="half" idx="10"/>
          </p:nvPr>
        </p:nvSpPr>
        <p:spPr/>
        <p:txBody>
          <a:bodyPr/>
          <a:lstStyle>
            <a:lvl1pPr>
              <a:defRPr/>
            </a:lvl1pPr>
          </a:lstStyle>
          <a:p>
            <a:pPr>
              <a:defRPr/>
            </a:pPr>
            <a:fld id="{E42976E3-F354-4172-9318-FF2CD2D9AC00}" type="datetime1">
              <a:rPr lang="en-US" smtClean="0"/>
              <a:t>2/13/2024</a:t>
            </a:fld>
            <a:endParaRPr lang="en-US"/>
          </a:p>
        </p:txBody>
      </p:sp>
      <p:sp>
        <p:nvSpPr>
          <p:cNvPr id="5" name="Footer Placeholder 4">
            <a:extLst>
              <a:ext uri="{FF2B5EF4-FFF2-40B4-BE49-F238E27FC236}">
                <a16:creationId xmlns:a16="http://schemas.microsoft.com/office/drawing/2014/main" id="{C259053F-2107-1F0E-8E21-3572D2D105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9425A6-9E91-9AB8-C5E7-1EA09F8702B0}"/>
              </a:ext>
            </a:extLst>
          </p:cNvPr>
          <p:cNvSpPr>
            <a:spLocks noGrp="1"/>
          </p:cNvSpPr>
          <p:nvPr>
            <p:ph type="sldNum" sz="quarter" idx="12"/>
          </p:nvPr>
        </p:nvSpPr>
        <p:spPr/>
        <p:txBody>
          <a:bodyPr/>
          <a:lstStyle>
            <a:lvl1pPr>
              <a:defRPr/>
            </a:lvl1pPr>
          </a:lstStyle>
          <a:p>
            <a:pPr>
              <a:defRPr/>
            </a:pPr>
            <a:fld id="{ECA982BE-D11B-4D5B-B742-8A1838CC7449}" type="slidenum">
              <a:rPr lang="en-US" altLang="en-US"/>
              <a:pPr>
                <a:defRPr/>
              </a:pPr>
              <a:t>‹#›</a:t>
            </a:fld>
            <a:endParaRPr lang="en-US" altLang="en-US"/>
          </a:p>
        </p:txBody>
      </p:sp>
    </p:spTree>
    <p:extLst>
      <p:ext uri="{BB962C8B-B14F-4D97-AF65-F5344CB8AC3E}">
        <p14:creationId xmlns:p14="http://schemas.microsoft.com/office/powerpoint/2010/main" val="2714397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59E6C-469C-714A-30B0-C432F656F581}"/>
              </a:ext>
            </a:extLst>
          </p:cNvPr>
          <p:cNvSpPr>
            <a:spLocks noGrp="1"/>
          </p:cNvSpPr>
          <p:nvPr>
            <p:ph type="dt" sz="half" idx="10"/>
          </p:nvPr>
        </p:nvSpPr>
        <p:spPr/>
        <p:txBody>
          <a:bodyPr/>
          <a:lstStyle>
            <a:lvl1pPr>
              <a:defRPr/>
            </a:lvl1pPr>
          </a:lstStyle>
          <a:p>
            <a:pPr>
              <a:defRPr/>
            </a:pPr>
            <a:fld id="{7263BB63-B704-496B-B158-89EA19062281}" type="datetime1">
              <a:rPr lang="en-US" smtClean="0"/>
              <a:t>2/13/2024</a:t>
            </a:fld>
            <a:endParaRPr lang="en-US"/>
          </a:p>
        </p:txBody>
      </p:sp>
      <p:sp>
        <p:nvSpPr>
          <p:cNvPr id="5" name="Footer Placeholder 4">
            <a:extLst>
              <a:ext uri="{FF2B5EF4-FFF2-40B4-BE49-F238E27FC236}">
                <a16:creationId xmlns:a16="http://schemas.microsoft.com/office/drawing/2014/main" id="{EB67FD3F-2E0D-C59B-9DF7-C9D3319723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349A26-3F1C-FF64-6D34-E0A4C7B9533A}"/>
              </a:ext>
            </a:extLst>
          </p:cNvPr>
          <p:cNvSpPr>
            <a:spLocks noGrp="1"/>
          </p:cNvSpPr>
          <p:nvPr>
            <p:ph type="sldNum" sz="quarter" idx="12"/>
          </p:nvPr>
        </p:nvSpPr>
        <p:spPr/>
        <p:txBody>
          <a:bodyPr/>
          <a:lstStyle>
            <a:lvl1pPr>
              <a:defRPr/>
            </a:lvl1pPr>
          </a:lstStyle>
          <a:p>
            <a:pPr>
              <a:defRPr/>
            </a:pPr>
            <a:fld id="{7BB05912-958E-4C16-B6EE-4C8939E62D05}" type="slidenum">
              <a:rPr lang="en-US" altLang="en-US"/>
              <a:pPr>
                <a:defRPr/>
              </a:pPr>
              <a:t>‹#›</a:t>
            </a:fld>
            <a:endParaRPr lang="en-US" altLang="en-US"/>
          </a:p>
        </p:txBody>
      </p:sp>
    </p:spTree>
    <p:extLst>
      <p:ext uri="{BB962C8B-B14F-4D97-AF65-F5344CB8AC3E}">
        <p14:creationId xmlns:p14="http://schemas.microsoft.com/office/powerpoint/2010/main" val="1633001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80B33-D499-4F3D-A5CF-3DF4578AAB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C72C64-891B-49A4-B157-9FEFDFA27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6FDD3A-770C-402F-8B23-FD6C32D92F05}"/>
              </a:ext>
            </a:extLst>
          </p:cNvPr>
          <p:cNvSpPr>
            <a:spLocks noGrp="1"/>
          </p:cNvSpPr>
          <p:nvPr>
            <p:ph type="dt" sz="half" idx="10"/>
          </p:nvPr>
        </p:nvSpPr>
        <p:spPr/>
        <p:txBody>
          <a:bodyPr/>
          <a:lstStyle/>
          <a:p>
            <a:fld id="{88ABB1C0-2700-47F9-8107-2E566BBCFB2C}" type="datetime1">
              <a:rPr lang="en-US" smtClean="0"/>
              <a:t>2/13/2024</a:t>
            </a:fld>
            <a:endParaRPr lang="en-US"/>
          </a:p>
        </p:txBody>
      </p:sp>
      <p:sp>
        <p:nvSpPr>
          <p:cNvPr id="5" name="Footer Placeholder 4">
            <a:extLst>
              <a:ext uri="{FF2B5EF4-FFF2-40B4-BE49-F238E27FC236}">
                <a16:creationId xmlns:a16="http://schemas.microsoft.com/office/drawing/2014/main" id="{CF8C4DDE-630E-4899-9631-33BA4984E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13B2C-30DE-4F2B-A7EB-C05A0437D1EB}"/>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870269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CB03-C5BC-4C4B-B253-1215030E5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20D93C-BD37-4902-B951-6319E232F0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17234-4199-453C-AFE0-2BE03630E5D0}"/>
              </a:ext>
            </a:extLst>
          </p:cNvPr>
          <p:cNvSpPr>
            <a:spLocks noGrp="1"/>
          </p:cNvSpPr>
          <p:nvPr>
            <p:ph type="dt" sz="half" idx="10"/>
          </p:nvPr>
        </p:nvSpPr>
        <p:spPr/>
        <p:txBody>
          <a:bodyPr/>
          <a:lstStyle/>
          <a:p>
            <a:fld id="{123EDF05-D8B0-476E-B534-BF14A8D4EAC2}" type="datetime1">
              <a:rPr lang="en-US" smtClean="0"/>
              <a:t>2/13/2024</a:t>
            </a:fld>
            <a:endParaRPr lang="en-US"/>
          </a:p>
        </p:txBody>
      </p:sp>
      <p:sp>
        <p:nvSpPr>
          <p:cNvPr id="5" name="Footer Placeholder 4">
            <a:extLst>
              <a:ext uri="{FF2B5EF4-FFF2-40B4-BE49-F238E27FC236}">
                <a16:creationId xmlns:a16="http://schemas.microsoft.com/office/drawing/2014/main" id="{4B439A5C-02BA-4E3B-BB32-3B41934DD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98C88-EE8D-4830-A42E-D64118A2093B}"/>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470750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823F1-6910-4DD2-9FBE-0527F16E4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465A8F-A769-4C80-8EC5-CAE220CE02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3C0F0E-94CB-4488-9636-D7AEDA707021}"/>
              </a:ext>
            </a:extLst>
          </p:cNvPr>
          <p:cNvSpPr>
            <a:spLocks noGrp="1"/>
          </p:cNvSpPr>
          <p:nvPr>
            <p:ph type="dt" sz="half" idx="10"/>
          </p:nvPr>
        </p:nvSpPr>
        <p:spPr/>
        <p:txBody>
          <a:bodyPr/>
          <a:lstStyle/>
          <a:p>
            <a:fld id="{F30D1C03-379D-49EA-9FAB-FB38B592540C}" type="datetime1">
              <a:rPr lang="en-US" smtClean="0"/>
              <a:t>2/13/2024</a:t>
            </a:fld>
            <a:endParaRPr lang="en-US"/>
          </a:p>
        </p:txBody>
      </p:sp>
      <p:sp>
        <p:nvSpPr>
          <p:cNvPr id="5" name="Footer Placeholder 4">
            <a:extLst>
              <a:ext uri="{FF2B5EF4-FFF2-40B4-BE49-F238E27FC236}">
                <a16:creationId xmlns:a16="http://schemas.microsoft.com/office/drawing/2014/main" id="{303A92C0-4293-4D2D-AF17-5613085E0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7E801-CC49-4CE7-B917-5C7A52F1C9C4}"/>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2036632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01F5-FD8E-40BB-9198-21D89CDFFC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0F4085-9BF9-45F4-9405-F7B4573C8B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6C57-A64F-4169-BC74-E714E764314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675982-DEAF-4765-8C01-199265E54258}"/>
              </a:ext>
            </a:extLst>
          </p:cNvPr>
          <p:cNvSpPr>
            <a:spLocks noGrp="1"/>
          </p:cNvSpPr>
          <p:nvPr>
            <p:ph type="dt" sz="half" idx="10"/>
          </p:nvPr>
        </p:nvSpPr>
        <p:spPr/>
        <p:txBody>
          <a:bodyPr/>
          <a:lstStyle/>
          <a:p>
            <a:fld id="{DBD6E05F-F61D-43E3-8588-0631C14FC9E1}" type="datetime1">
              <a:rPr lang="en-US" smtClean="0"/>
              <a:t>2/13/2024</a:t>
            </a:fld>
            <a:endParaRPr lang="en-US"/>
          </a:p>
        </p:txBody>
      </p:sp>
      <p:sp>
        <p:nvSpPr>
          <p:cNvPr id="6" name="Footer Placeholder 5">
            <a:extLst>
              <a:ext uri="{FF2B5EF4-FFF2-40B4-BE49-F238E27FC236}">
                <a16:creationId xmlns:a16="http://schemas.microsoft.com/office/drawing/2014/main" id="{DF051C0B-E724-47FA-98AB-AA35BA4F4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7623C-53BD-42A6-B060-CC3483C6BA86}"/>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2064113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9B46-F092-4E60-AB18-57816D1104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44084D-3269-4CC8-9C1B-0ED2AD3D72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F749F9-EB39-4BB2-A77E-FDC36FC7D06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0671F8-F2B2-45CD-AB6A-BF3EC7387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F90ADA-4E2E-4F92-9571-E00249F849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A7E0A4-86E7-4E28-9EC4-D51993945048}"/>
              </a:ext>
            </a:extLst>
          </p:cNvPr>
          <p:cNvSpPr>
            <a:spLocks noGrp="1"/>
          </p:cNvSpPr>
          <p:nvPr>
            <p:ph type="dt" sz="half" idx="10"/>
          </p:nvPr>
        </p:nvSpPr>
        <p:spPr/>
        <p:txBody>
          <a:bodyPr/>
          <a:lstStyle/>
          <a:p>
            <a:fld id="{B7A06D2D-E73B-4059-B127-2CB7CA312BF1}" type="datetime1">
              <a:rPr lang="en-US" smtClean="0"/>
              <a:t>2/13/2024</a:t>
            </a:fld>
            <a:endParaRPr lang="en-US"/>
          </a:p>
        </p:txBody>
      </p:sp>
      <p:sp>
        <p:nvSpPr>
          <p:cNvPr id="8" name="Footer Placeholder 7">
            <a:extLst>
              <a:ext uri="{FF2B5EF4-FFF2-40B4-BE49-F238E27FC236}">
                <a16:creationId xmlns:a16="http://schemas.microsoft.com/office/drawing/2014/main" id="{CCA98D93-3B74-48F7-BC14-7EFC87064B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E6FD79-8BB2-454F-8D3C-F27EE1538E39}"/>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1596675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2A5D9-FE91-4B0F-ABBA-D9CCB55FC8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FEDFC3-4D6B-4071-B813-4442BA33C551}"/>
              </a:ext>
            </a:extLst>
          </p:cNvPr>
          <p:cNvSpPr>
            <a:spLocks noGrp="1"/>
          </p:cNvSpPr>
          <p:nvPr>
            <p:ph type="dt" sz="half" idx="10"/>
          </p:nvPr>
        </p:nvSpPr>
        <p:spPr/>
        <p:txBody>
          <a:bodyPr/>
          <a:lstStyle/>
          <a:p>
            <a:fld id="{5B990DDC-9143-4C6F-AE40-B629CBBF589F}" type="datetime1">
              <a:rPr lang="en-US" smtClean="0"/>
              <a:t>2/13/2024</a:t>
            </a:fld>
            <a:endParaRPr lang="en-US"/>
          </a:p>
        </p:txBody>
      </p:sp>
      <p:sp>
        <p:nvSpPr>
          <p:cNvPr id="4" name="Footer Placeholder 3">
            <a:extLst>
              <a:ext uri="{FF2B5EF4-FFF2-40B4-BE49-F238E27FC236}">
                <a16:creationId xmlns:a16="http://schemas.microsoft.com/office/drawing/2014/main" id="{FE239714-5C55-43CE-B069-CDA76BA461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089303-DDB3-4483-A9A1-72144B9DCE42}"/>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51893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7A12CFE6-9FC6-49C1-9E9C-2D61BC145DC0}" type="datetime1">
              <a:rPr lang="en-US" smtClean="0"/>
              <a:t>2/13/2024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39068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87B7DD-8BB8-4A7C-B021-78112F745588}"/>
              </a:ext>
            </a:extLst>
          </p:cNvPr>
          <p:cNvSpPr>
            <a:spLocks noGrp="1"/>
          </p:cNvSpPr>
          <p:nvPr>
            <p:ph type="dt" sz="half" idx="10"/>
          </p:nvPr>
        </p:nvSpPr>
        <p:spPr/>
        <p:txBody>
          <a:bodyPr/>
          <a:lstStyle/>
          <a:p>
            <a:fld id="{F1757DCE-5401-449D-8183-D9B29AC2072B}" type="datetime1">
              <a:rPr lang="en-US" smtClean="0"/>
              <a:t>2/13/2024</a:t>
            </a:fld>
            <a:endParaRPr lang="en-US"/>
          </a:p>
        </p:txBody>
      </p:sp>
      <p:sp>
        <p:nvSpPr>
          <p:cNvPr id="3" name="Footer Placeholder 2">
            <a:extLst>
              <a:ext uri="{FF2B5EF4-FFF2-40B4-BE49-F238E27FC236}">
                <a16:creationId xmlns:a16="http://schemas.microsoft.com/office/drawing/2014/main" id="{9ADD79D9-C036-4296-B835-68916A86D9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DF1EF5-8693-4E88-BB6D-26FE9DEA1A43}"/>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3077228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CC81-BE7C-401C-9C1E-C3B72D4664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3F22A8-E665-4C5A-A1C9-917BD40967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55975F-43ED-496E-B819-DB73CBF2A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F89564-B02A-4485-ACC8-4478ECCD5DB8}"/>
              </a:ext>
            </a:extLst>
          </p:cNvPr>
          <p:cNvSpPr>
            <a:spLocks noGrp="1"/>
          </p:cNvSpPr>
          <p:nvPr>
            <p:ph type="dt" sz="half" idx="10"/>
          </p:nvPr>
        </p:nvSpPr>
        <p:spPr/>
        <p:txBody>
          <a:bodyPr/>
          <a:lstStyle/>
          <a:p>
            <a:fld id="{4196F320-BD02-49F7-95E0-F47918696626}" type="datetime1">
              <a:rPr lang="en-US" smtClean="0"/>
              <a:t>2/13/2024</a:t>
            </a:fld>
            <a:endParaRPr lang="en-US"/>
          </a:p>
        </p:txBody>
      </p:sp>
      <p:sp>
        <p:nvSpPr>
          <p:cNvPr id="6" name="Footer Placeholder 5">
            <a:extLst>
              <a:ext uri="{FF2B5EF4-FFF2-40B4-BE49-F238E27FC236}">
                <a16:creationId xmlns:a16="http://schemas.microsoft.com/office/drawing/2014/main" id="{0C77A1ED-654D-4917-8BAA-C5621BA96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5CFB0-DF3E-4C8A-A18C-B35B0C4D3760}"/>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2403999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AF7F3-C564-4479-8411-BACCC5B89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67F33C-05E3-4273-9FE5-52F221E43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E85177-7852-4358-B76F-35816612E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3C0F60-2AB8-4B4C-B6E6-5C4AE0F20A47}"/>
              </a:ext>
            </a:extLst>
          </p:cNvPr>
          <p:cNvSpPr>
            <a:spLocks noGrp="1"/>
          </p:cNvSpPr>
          <p:nvPr>
            <p:ph type="dt" sz="half" idx="10"/>
          </p:nvPr>
        </p:nvSpPr>
        <p:spPr/>
        <p:txBody>
          <a:bodyPr/>
          <a:lstStyle/>
          <a:p>
            <a:fld id="{4B8B26A9-3403-4191-B33A-033A8E4870E4}" type="datetime1">
              <a:rPr lang="en-US" smtClean="0"/>
              <a:t>2/13/2024</a:t>
            </a:fld>
            <a:endParaRPr lang="en-US"/>
          </a:p>
        </p:txBody>
      </p:sp>
      <p:sp>
        <p:nvSpPr>
          <p:cNvPr id="6" name="Footer Placeholder 5">
            <a:extLst>
              <a:ext uri="{FF2B5EF4-FFF2-40B4-BE49-F238E27FC236}">
                <a16:creationId xmlns:a16="http://schemas.microsoft.com/office/drawing/2014/main" id="{B84544E3-D8FF-4A59-BADF-6D9ADB7666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A1723E-50AA-4C3A-B4AC-D3BDF9E850DF}"/>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3394904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F313B-129F-456F-BB9D-99BF273E96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32B386-5AC8-4C0F-9BED-56503FAC67D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557D7-2C72-4DD1-8CAF-32B7B47BA770}"/>
              </a:ext>
            </a:extLst>
          </p:cNvPr>
          <p:cNvSpPr>
            <a:spLocks noGrp="1"/>
          </p:cNvSpPr>
          <p:nvPr>
            <p:ph type="dt" sz="half" idx="10"/>
          </p:nvPr>
        </p:nvSpPr>
        <p:spPr/>
        <p:txBody>
          <a:bodyPr/>
          <a:lstStyle/>
          <a:p>
            <a:fld id="{F4710DCE-77EF-4E62-89F7-11C2FDA369A0}" type="datetime1">
              <a:rPr lang="en-US" smtClean="0"/>
              <a:t>2/13/2024</a:t>
            </a:fld>
            <a:endParaRPr lang="en-US"/>
          </a:p>
        </p:txBody>
      </p:sp>
      <p:sp>
        <p:nvSpPr>
          <p:cNvPr id="5" name="Footer Placeholder 4">
            <a:extLst>
              <a:ext uri="{FF2B5EF4-FFF2-40B4-BE49-F238E27FC236}">
                <a16:creationId xmlns:a16="http://schemas.microsoft.com/office/drawing/2014/main" id="{65F08670-AB35-4E2C-B400-FDF52FCDA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C96F7-3EBD-41C5-ADD9-710600D1BB00}"/>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421329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FC205-E6B4-45CF-A5A6-12891D5F80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EFD95C-7377-43A7-A71B-191817FAAEA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39CC6-FA13-44B1-90C2-6032C7DB3F42}"/>
              </a:ext>
            </a:extLst>
          </p:cNvPr>
          <p:cNvSpPr>
            <a:spLocks noGrp="1"/>
          </p:cNvSpPr>
          <p:nvPr>
            <p:ph type="dt" sz="half" idx="10"/>
          </p:nvPr>
        </p:nvSpPr>
        <p:spPr/>
        <p:txBody>
          <a:bodyPr/>
          <a:lstStyle/>
          <a:p>
            <a:fld id="{E508B12C-115C-4953-A20B-8BCE28F05096}" type="datetime1">
              <a:rPr lang="en-US" smtClean="0"/>
              <a:t>2/13/2024</a:t>
            </a:fld>
            <a:endParaRPr lang="en-US"/>
          </a:p>
        </p:txBody>
      </p:sp>
      <p:sp>
        <p:nvSpPr>
          <p:cNvPr id="5" name="Footer Placeholder 4">
            <a:extLst>
              <a:ext uri="{FF2B5EF4-FFF2-40B4-BE49-F238E27FC236}">
                <a16:creationId xmlns:a16="http://schemas.microsoft.com/office/drawing/2014/main" id="{16F7F2AA-733A-442F-B924-10A99452B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5A5F9-86C7-4EE7-9801-3AB8CA47CE01}"/>
              </a:ext>
            </a:extLst>
          </p:cNvPr>
          <p:cNvSpPr>
            <a:spLocks noGrp="1"/>
          </p:cNvSpPr>
          <p:nvPr>
            <p:ph type="sldNum" sz="quarter" idx="12"/>
          </p:nvPr>
        </p:nvSpPr>
        <p:spPr/>
        <p:txBody>
          <a:bodyPr/>
          <a:lstStyle/>
          <a:p>
            <a:fld id="{7DFBA9CC-F8C9-485B-947E-BD45432E9692}" type="slidenum">
              <a:rPr lang="en-US" smtClean="0"/>
              <a:t>‹#›</a:t>
            </a:fld>
            <a:endParaRPr lang="en-US"/>
          </a:p>
        </p:txBody>
      </p:sp>
    </p:spTree>
    <p:extLst>
      <p:ext uri="{BB962C8B-B14F-4D97-AF65-F5344CB8AC3E}">
        <p14:creationId xmlns:p14="http://schemas.microsoft.com/office/powerpoint/2010/main" val="1167602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244852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1279827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F60F35-72F5-4454-8E1E-51C4CFFE6176}" type="datetime1">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86605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A7D5CF-5EEA-4948-B8B6-B5F5CF2B902C}" type="datetime1">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093384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450076-F0E5-44FE-8401-7A15E99A10B9}" type="datetime1">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82351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C739DD39-0490-46AC-A8B8-6F774B0E23C0}" type="datetime1">
              <a:rPr lang="en-US" smtClean="0"/>
              <a:t>2/13/2024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095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800773-18F6-4C02-BDCF-7993EF819808}" type="datetime1">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6173031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E1DA42-8729-449C-88C4-125AAC01FB01}" type="datetime1">
              <a:rPr lang="en-US" smtClean="0"/>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3907204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7D1437-E16C-4CD4-A09A-7626B2399E30}" type="datetime1">
              <a:rPr lang="en-US" smtClean="0"/>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128219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20FA7-40CE-41CC-A56C-99340802AC83}" type="datetime1">
              <a:rPr lang="en-US" smtClean="0"/>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587105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FD334E-7958-4B6E-831F-EAB10935CD4B}" type="datetime1">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16860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B26751-3BFC-4E93-9CD5-48DBAE4610C0}" type="datetime1">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8312591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0C94-0152-4791-A3F1-93825FD09AA6}" type="datetime1">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3040813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A528A-6C5C-47C1-A003-6EB0B47DD013}" type="datetime1">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73075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F5041041-7D60-44FD-9246-07491F4AA61F}" type="datetime1">
              <a:rPr lang="en-US" smtClean="0"/>
              <a:t>2/13/2024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7493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F95E3367-3BC2-439D-8FA9-792D07118C85}" type="datetime1">
              <a:rPr lang="en-US" smtClean="0"/>
              <a:t>2/13/2024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1532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532C8E09-B9D1-4487-B6C0-3B574CDE1A55}" type="datetime1">
              <a:rPr lang="en-US" smtClean="0"/>
              <a:t>2/13/2024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4416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1A861B0-1EAA-4779-B222-6B0A78D7DBEE}" type="datetime1">
              <a:rPr lang="en-US" smtClean="0"/>
              <a:t>2/13/2024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2819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3FA394D1-E495-4ED7-BD83-D4B0E11075D6}" type="datetime1">
              <a:rPr lang="en-US" smtClean="0"/>
              <a:t>2/13/2024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0723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lstStyle/>
          <a:p>
            <a:pPr>
              <a:lnSpc>
                <a:spcPct val="90000"/>
              </a:lnSpc>
            </a:pPr>
            <a:r>
              <a:rPr lang="en-US"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lstStyle/>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Edit Master text styles</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Second level</a:t>
            </a: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Third level</a:t>
            </a: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Fourth level</a:t>
            </a:r>
          </a:p>
          <a:p>
            <a:pPr marL="2057400" lvl="4" indent="-228240">
              <a:lnSpc>
                <a:spcPct val="90000"/>
              </a:lnSpc>
              <a:spcBef>
                <a:spcPts val="499"/>
              </a:spcBef>
              <a:buClr>
                <a:srgbClr val="000000"/>
              </a:buClr>
              <a:buFont typeface="Arial"/>
              <a:buChar char="•"/>
            </a:pPr>
            <a:r>
              <a:rPr lang="en-US" sz="1800" b="0" strike="noStrike" spc="-1">
                <a:solidFill>
                  <a:srgbClr val="000000"/>
                </a:solidFill>
                <a:latin typeface="Calibri"/>
              </a:rPr>
              <a:t>Fifth level</a:t>
            </a:r>
          </a:p>
        </p:txBody>
      </p:sp>
      <p:sp>
        <p:nvSpPr>
          <p:cNvPr id="43" name="PlaceHolder 3"/>
          <p:cNvSpPr>
            <a:spLocks noGrp="1"/>
          </p:cNvSpPr>
          <p:nvPr>
            <p:ph type="dt"/>
          </p:nvPr>
        </p:nvSpPr>
        <p:spPr>
          <a:xfrm>
            <a:off x="838080" y="6356520"/>
            <a:ext cx="2742840" cy="364680"/>
          </a:xfrm>
          <a:prstGeom prst="rect">
            <a:avLst/>
          </a:prstGeom>
        </p:spPr>
        <p:txBody>
          <a:bodyPr anchor="ctr"/>
          <a:lstStyle/>
          <a:p>
            <a:pPr>
              <a:lnSpc>
                <a:spcPct val="100000"/>
              </a:lnSpc>
            </a:pPr>
            <a:fld id="{91723AE6-D1C2-458E-BCA2-D71D51920165}" type="datetime1">
              <a:rPr lang="en-US" sz="1200" b="0" strike="noStrike" spc="-1" smtClean="0">
                <a:solidFill>
                  <a:srgbClr val="8B8B8B"/>
                </a:solidFill>
                <a:latin typeface="Calibri"/>
              </a:rPr>
              <a:t>2/13/2024</a:t>
            </a:fld>
            <a:endParaRPr lang="en-US" sz="1200" b="0" strike="noStrike" spc="-1">
              <a:latin typeface="Times New Roman"/>
            </a:endParaRPr>
          </a:p>
        </p:txBody>
      </p:sp>
      <p:sp>
        <p:nvSpPr>
          <p:cNvPr id="44" name="PlaceHolder 4"/>
          <p:cNvSpPr>
            <a:spLocks noGrp="1"/>
          </p:cNvSpPr>
          <p:nvPr>
            <p:ph type="ftr"/>
          </p:nvPr>
        </p:nvSpPr>
        <p:spPr>
          <a:xfrm>
            <a:off x="4038480" y="6356520"/>
            <a:ext cx="4114440" cy="364680"/>
          </a:xfrm>
          <a:prstGeom prst="rect">
            <a:avLst/>
          </a:prstGeom>
        </p:spPr>
        <p:txBody>
          <a:bodyPr anchor="ctr"/>
          <a:lstStyle/>
          <a:p>
            <a:endParaRPr lang="en-US" sz="2400" b="0" strike="noStrike" spc="-1">
              <a:latin typeface="Times New Roman"/>
            </a:endParaRPr>
          </a:p>
        </p:txBody>
      </p:sp>
      <p:sp>
        <p:nvSpPr>
          <p:cNvPr id="45" name="PlaceHolder 5"/>
          <p:cNvSpPr>
            <a:spLocks noGrp="1"/>
          </p:cNvSpPr>
          <p:nvPr>
            <p:ph type="sldNum"/>
          </p:nvPr>
        </p:nvSpPr>
        <p:spPr>
          <a:xfrm>
            <a:off x="8610480" y="6356520"/>
            <a:ext cx="2742840" cy="364680"/>
          </a:xfrm>
          <a:prstGeom prst="rect">
            <a:avLst/>
          </a:prstGeom>
        </p:spPr>
        <p:txBody>
          <a:bodyPr anchor="ctr"/>
          <a:lstStyle/>
          <a:p>
            <a:pPr algn="r">
              <a:lnSpc>
                <a:spcPct val="100000"/>
              </a:lnSpc>
            </a:pPr>
            <a:fld id="{886A79C1-9AE5-43DF-BB13-AA8F138B55A5}" type="slidenum">
              <a:rPr lang="en-US" sz="1200" b="0" strike="noStrike" spc="-1">
                <a:solidFill>
                  <a:srgbClr val="8B8B8B"/>
                </a:solidFill>
                <a:latin typeface="Calibri"/>
              </a:rPr>
              <a:t>‹#›</a:t>
            </a:fld>
            <a:endParaRPr lang="en-US" sz="1200" b="0" strike="noStrike" spc="-1">
              <a:latin typeface="Times New Roman"/>
            </a:endParaRPr>
          </a:p>
        </p:txBody>
      </p:sp>
    </p:spTree>
    <p:extLst>
      <p:ext uri="{BB962C8B-B14F-4D97-AF65-F5344CB8AC3E}">
        <p14:creationId xmlns:p14="http://schemas.microsoft.com/office/powerpoint/2010/main" val="285846188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07F1FBE-2095-AF9A-453C-F351771AEB2E}"/>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49AF045-46BE-34FB-ECA0-4618E80327D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78C89C3-F71B-B65F-8796-1A3DCF6FF23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41024D9-D24B-4912-AD75-1400FF12F4E3}" type="datetime1">
              <a:rPr lang="en-US" smtClean="0"/>
              <a:t>2/13/2024</a:t>
            </a:fld>
            <a:endParaRPr lang="en-US"/>
          </a:p>
        </p:txBody>
      </p:sp>
      <p:sp>
        <p:nvSpPr>
          <p:cNvPr id="5" name="Footer Placeholder 4">
            <a:extLst>
              <a:ext uri="{FF2B5EF4-FFF2-40B4-BE49-F238E27FC236}">
                <a16:creationId xmlns:a16="http://schemas.microsoft.com/office/drawing/2014/main" id="{3B135CA6-08D0-4CD0-D13C-B0DEA7DEF3B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08F506CA-B01E-9DA3-7172-4687F60AFCA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F6DE2A1-1CD3-406C-8445-4F3BCE2DDEB0}" type="slidenum">
              <a:rPr lang="en-US" altLang="en-US"/>
              <a:pPr>
                <a:defRPr/>
              </a:pPr>
              <a:t>‹#›</a:t>
            </a:fld>
            <a:endParaRPr lang="en-US" altLang="en-US"/>
          </a:p>
        </p:txBody>
      </p:sp>
    </p:spTree>
    <p:extLst>
      <p:ext uri="{BB962C8B-B14F-4D97-AF65-F5344CB8AC3E}">
        <p14:creationId xmlns:p14="http://schemas.microsoft.com/office/powerpoint/2010/main" val="292373862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E9D68-7629-4CD8-A5F3-6909800AB4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D619A7-3F5A-40BF-875D-D73AAD53F4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81CEB-17DF-4DC3-ABE2-463170695C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B179E-E409-4292-88EE-220195B24520}" type="datetime1">
              <a:rPr lang="en-US" smtClean="0"/>
              <a:t>2/13/2024</a:t>
            </a:fld>
            <a:endParaRPr lang="en-US"/>
          </a:p>
        </p:txBody>
      </p:sp>
      <p:sp>
        <p:nvSpPr>
          <p:cNvPr id="5" name="Footer Placeholder 4">
            <a:extLst>
              <a:ext uri="{FF2B5EF4-FFF2-40B4-BE49-F238E27FC236}">
                <a16:creationId xmlns:a16="http://schemas.microsoft.com/office/drawing/2014/main" id="{CADBE002-147E-4438-B75D-2F96EEE33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6250D8-9EDA-4D40-9E0D-F814B3881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BA9CC-F8C9-485B-947E-BD45432E9692}" type="slidenum">
              <a:rPr lang="en-US" smtClean="0"/>
              <a:t>‹#›</a:t>
            </a:fld>
            <a:endParaRPr lang="en-US"/>
          </a:p>
        </p:txBody>
      </p:sp>
    </p:spTree>
    <p:extLst>
      <p:ext uri="{BB962C8B-B14F-4D97-AF65-F5344CB8AC3E}">
        <p14:creationId xmlns:p14="http://schemas.microsoft.com/office/powerpoint/2010/main" val="299487458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299A4-7333-4C9B-89C9-DEA69322018F}" type="datetime1">
              <a:rPr lang="en-US" smtClean="0"/>
              <a:t>2/13/2024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83099225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hyperlink" Target="mailto:David.Darm@dot.state.fl.us" TargetMode="External"/><Relationship Id="rId4" Type="http://schemas.openxmlformats.org/officeDocument/2006/relationships/hyperlink" Target="https://ctd.fdot.gov/index.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AC4ABFAA-E8D1-3728-CE78-0C86CEB2A65C}"/>
              </a:ext>
            </a:extLst>
          </p:cNvPr>
          <p:cNvSpPr>
            <a:spLocks noGrp="1"/>
          </p:cNvSpPr>
          <p:nvPr>
            <p:ph type="ctrTitle"/>
          </p:nvPr>
        </p:nvSpPr>
        <p:spPr>
          <a:xfrm>
            <a:off x="1524000" y="963614"/>
            <a:ext cx="9144000" cy="3265487"/>
          </a:xfrm>
        </p:spPr>
        <p:txBody>
          <a:bodyPr>
            <a:normAutofit fontScale="90000"/>
          </a:bodyPr>
          <a:lstStyle/>
          <a:p>
            <a:pPr>
              <a:defRPr/>
            </a:pPr>
            <a:br>
              <a:rPr lang="en-US" altLang="en-US" sz="3600" b="1" dirty="0"/>
            </a:br>
            <a:br>
              <a:rPr lang="en-US" altLang="en-US" sz="3600" b="1" dirty="0"/>
            </a:br>
            <a:br>
              <a:rPr lang="en-US" altLang="en-US" sz="3600" b="1" dirty="0"/>
            </a:br>
            <a:r>
              <a:rPr lang="en-US" altLang="en-US" sz="3600" b="1" dirty="0"/>
              <a:t>TD 101 </a:t>
            </a:r>
            <a:br>
              <a:rPr lang="en-US" altLang="en-US" sz="3600" b="1" dirty="0"/>
            </a:br>
            <a:r>
              <a:rPr lang="en-US" altLang="en-US" sz="3600" b="1" dirty="0"/>
              <a:t>An Overview of the </a:t>
            </a:r>
            <a:br>
              <a:rPr lang="en-US" altLang="en-US" sz="3600" b="1" dirty="0"/>
            </a:br>
            <a:r>
              <a:rPr lang="en-US" altLang="en-US" sz="3600" b="1" dirty="0"/>
              <a:t>Transportation Disadvantaged Program</a:t>
            </a:r>
            <a:br>
              <a:rPr lang="en-US" altLang="en-US" sz="3600" b="1" dirty="0"/>
            </a:br>
            <a:br>
              <a:rPr lang="en-US" altLang="en-US" sz="3600" b="1" dirty="0"/>
            </a:br>
            <a:endParaRPr lang="en-US" altLang="en-US" sz="3600" b="1" dirty="0"/>
          </a:p>
        </p:txBody>
      </p:sp>
      <p:sp>
        <p:nvSpPr>
          <p:cNvPr id="3" name="Subtitle 2">
            <a:extLst>
              <a:ext uri="{FF2B5EF4-FFF2-40B4-BE49-F238E27FC236}">
                <a16:creationId xmlns:a16="http://schemas.microsoft.com/office/drawing/2014/main" id="{40C37313-80EA-A814-A2B3-DFA07B565009}"/>
              </a:ext>
            </a:extLst>
          </p:cNvPr>
          <p:cNvSpPr>
            <a:spLocks noGrp="1"/>
          </p:cNvSpPr>
          <p:nvPr>
            <p:ph type="subTitle" idx="1"/>
          </p:nvPr>
        </p:nvSpPr>
        <p:spPr>
          <a:xfrm>
            <a:off x="1730375" y="4905375"/>
            <a:ext cx="8713788" cy="1752600"/>
          </a:xfrm>
        </p:spPr>
        <p:txBody>
          <a:bodyPr>
            <a:normAutofit fontScale="85000" lnSpcReduction="20000"/>
          </a:bodyPr>
          <a:lstStyle/>
          <a:p>
            <a:pPr>
              <a:buFont typeface="Arial" charset="0"/>
              <a:buNone/>
              <a:defRPr/>
            </a:pPr>
            <a:endParaRPr lang="en-US" sz="2800" b="1" dirty="0"/>
          </a:p>
          <a:p>
            <a:pPr>
              <a:buFont typeface="Arial" charset="0"/>
              <a:buNone/>
              <a:defRPr/>
            </a:pPr>
            <a:endParaRPr lang="en-US" sz="2800" b="1" dirty="0"/>
          </a:p>
          <a:p>
            <a:pPr>
              <a:buFont typeface="Arial" charset="0"/>
              <a:buNone/>
              <a:defRPr/>
            </a:pPr>
            <a:endParaRPr lang="en-US" sz="2800" b="1" dirty="0"/>
          </a:p>
          <a:p>
            <a:pPr>
              <a:buFont typeface="Arial" charset="0"/>
              <a:buNone/>
              <a:defRPr/>
            </a:pPr>
            <a:r>
              <a:rPr lang="en-US" sz="2400" b="1" dirty="0"/>
              <a:t>Updated:</a:t>
            </a:r>
          </a:p>
          <a:p>
            <a:pPr>
              <a:buFont typeface="Arial" charset="0"/>
              <a:buNone/>
              <a:defRPr/>
            </a:pPr>
            <a:r>
              <a:rPr lang="en-US" sz="2400" b="1" dirty="0"/>
              <a:t>February 13, 2024</a:t>
            </a:r>
          </a:p>
        </p:txBody>
      </p:sp>
      <p:pic>
        <p:nvPicPr>
          <p:cNvPr id="8" name="Picture 7">
            <a:extLst>
              <a:ext uri="{FF2B5EF4-FFF2-40B4-BE49-F238E27FC236}">
                <a16:creationId xmlns:a16="http://schemas.microsoft.com/office/drawing/2014/main" id="{1FDFCB34-1138-FA7A-0047-D38465445CE3}"/>
              </a:ext>
            </a:extLst>
          </p:cNvPr>
          <p:cNvPicPr>
            <a:picLocks noChangeAspect="1"/>
          </p:cNvPicPr>
          <p:nvPr/>
        </p:nvPicPr>
        <p:blipFill>
          <a:blip r:embed="rId3"/>
          <a:stretch>
            <a:fillRect/>
          </a:stretch>
        </p:blipFill>
        <p:spPr>
          <a:xfrm>
            <a:off x="8011891" y="211141"/>
            <a:ext cx="2336801" cy="1846263"/>
          </a:xfrm>
          <a:prstGeom prst="ellipse">
            <a:avLst/>
          </a:prstGeom>
          <a:ln>
            <a:noFill/>
          </a:ln>
          <a:effectLst>
            <a:softEdge rad="112500"/>
          </a:effectLst>
        </p:spPr>
      </p:pic>
      <p:pic>
        <p:nvPicPr>
          <p:cNvPr id="10" name="Picture 9">
            <a:extLst>
              <a:ext uri="{FF2B5EF4-FFF2-40B4-BE49-F238E27FC236}">
                <a16:creationId xmlns:a16="http://schemas.microsoft.com/office/drawing/2014/main" id="{D4DEEAA1-5FDF-1E39-C7B7-B6B04F555465}"/>
              </a:ext>
            </a:extLst>
          </p:cNvPr>
          <p:cNvPicPr>
            <a:picLocks noChangeAspect="1"/>
          </p:cNvPicPr>
          <p:nvPr/>
        </p:nvPicPr>
        <p:blipFill>
          <a:blip r:embed="rId4"/>
          <a:stretch>
            <a:fillRect/>
          </a:stretch>
        </p:blipFill>
        <p:spPr>
          <a:xfrm>
            <a:off x="7834087" y="4261647"/>
            <a:ext cx="2514600" cy="1885951"/>
          </a:xfrm>
          <a:prstGeom prst="rect">
            <a:avLst/>
          </a:prstGeom>
          <a:ln>
            <a:noFill/>
          </a:ln>
          <a:effectLst>
            <a:softEdge rad="112500"/>
          </a:effectLst>
        </p:spPr>
      </p:pic>
      <p:pic>
        <p:nvPicPr>
          <p:cNvPr id="14" name="Picture 13">
            <a:extLst>
              <a:ext uri="{FF2B5EF4-FFF2-40B4-BE49-F238E27FC236}">
                <a16:creationId xmlns:a16="http://schemas.microsoft.com/office/drawing/2014/main" id="{E3E5D22A-EBDD-62CD-73F3-6AEA8F4D1346}"/>
              </a:ext>
            </a:extLst>
          </p:cNvPr>
          <p:cNvPicPr>
            <a:picLocks noChangeAspect="1"/>
          </p:cNvPicPr>
          <p:nvPr/>
        </p:nvPicPr>
        <p:blipFill>
          <a:blip r:embed="rId5"/>
          <a:stretch>
            <a:fillRect/>
          </a:stretch>
        </p:blipFill>
        <p:spPr>
          <a:xfrm>
            <a:off x="1748064" y="4191000"/>
            <a:ext cx="2743200" cy="1752600"/>
          </a:xfrm>
          <a:prstGeom prst="ellipse">
            <a:avLst/>
          </a:prstGeom>
          <a:ln>
            <a:noFill/>
          </a:ln>
          <a:effectLst>
            <a:softEdge rad="112500"/>
          </a:effectLst>
        </p:spPr>
      </p:pic>
      <p:pic>
        <p:nvPicPr>
          <p:cNvPr id="45063" name="Picture 7" descr="Image result for paratransit riders">
            <a:extLst>
              <a:ext uri="{FF2B5EF4-FFF2-40B4-BE49-F238E27FC236}">
                <a16:creationId xmlns:a16="http://schemas.microsoft.com/office/drawing/2014/main" id="{843B43D1-652B-F8A3-A479-F4A00C078EED}"/>
              </a:ext>
            </a:extLst>
          </p:cNvPr>
          <p:cNvPicPr>
            <a:picLocks noChangeAspect="1" noChangeArrowheads="1"/>
          </p:cNvPicPr>
          <p:nvPr/>
        </p:nvPicPr>
        <p:blipFill>
          <a:blip r:embed="rId6"/>
          <a:srcRect/>
          <a:stretch>
            <a:fillRect/>
          </a:stretch>
        </p:blipFill>
        <p:spPr bwMode="auto">
          <a:xfrm>
            <a:off x="1905002" y="389514"/>
            <a:ext cx="2686051" cy="1695451"/>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1097280" y="286603"/>
            <a:ext cx="10058400" cy="1450757"/>
          </a:xfrm>
        </p:spPr>
        <p:txBody>
          <a:bodyPr>
            <a:normAutofit/>
          </a:bodyPr>
          <a:lstStyle/>
          <a:p>
            <a:pPr algn="ctr"/>
            <a:r>
              <a:rPr lang="en-US" dirty="0"/>
              <a:t>Planning Agency Responsibilities</a:t>
            </a:r>
          </a:p>
        </p:txBody>
      </p:sp>
      <p:cxnSp>
        <p:nvCxnSpPr>
          <p:cNvPr id="43"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378692" y="2108201"/>
            <a:ext cx="6982690" cy="4033980"/>
          </a:xfrm>
        </p:spPr>
        <p:txBody>
          <a:bodyPr>
            <a:normAutofit/>
          </a:bodyPr>
          <a:lstStyle/>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May be an MPO, regional planning council, or other local organization performing planning activities for a service area.</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Assists the CTC and LCB to implement local TD program.</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Staffs and appoints members to the LCB.</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Facilitates the procurement of the CTC and recommends approval by the CTD.</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Works with CTC and LCB in developing the TD Service Plan.</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Reviews the CTC’s Annual Operating Report and submits to the LCB each year.</a:t>
            </a:r>
          </a:p>
        </p:txBody>
      </p:sp>
      <p:pic>
        <p:nvPicPr>
          <p:cNvPr id="5" name="Picture 4">
            <a:extLst>
              <a:ext uri="{FF2B5EF4-FFF2-40B4-BE49-F238E27FC236}">
                <a16:creationId xmlns:a16="http://schemas.microsoft.com/office/drawing/2014/main" id="{97A8F31F-8B18-46D3-B28C-82CD07BDE1EB}"/>
              </a:ext>
            </a:extLst>
          </p:cNvPr>
          <p:cNvPicPr>
            <a:picLocks noChangeAspect="1"/>
          </p:cNvPicPr>
          <p:nvPr/>
        </p:nvPicPr>
        <p:blipFill rotWithShape="1">
          <a:blip r:embed="rId3">
            <a:extLst>
              <a:ext uri="{28A0092B-C50C-407E-A947-70E740481C1C}">
                <a14:useLocalDpi xmlns:a14="http://schemas.microsoft.com/office/drawing/2010/main" val="0"/>
              </a:ext>
            </a:extLst>
          </a:blip>
          <a:srcRect l="6538" r="6538"/>
          <a:stretch/>
        </p:blipFill>
        <p:spPr>
          <a:xfrm>
            <a:off x="7534656" y="2108200"/>
            <a:ext cx="3621024" cy="3600613"/>
          </a:xfrm>
          <a:prstGeom prst="rect">
            <a:avLst/>
          </a:prstGeom>
        </p:spPr>
      </p:pic>
      <p:sp>
        <p:nvSpPr>
          <p:cNvPr id="45" name="Rectangle 44">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54553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1097280" y="286603"/>
            <a:ext cx="10058400" cy="1450757"/>
          </a:xfrm>
        </p:spPr>
        <p:txBody>
          <a:bodyPr>
            <a:normAutofit/>
          </a:bodyPr>
          <a:lstStyle/>
          <a:p>
            <a:pPr algn="ctr"/>
            <a:r>
              <a:rPr lang="en-US" dirty="0"/>
              <a:t>LCB Responsibilities</a:t>
            </a:r>
          </a:p>
        </p:txBody>
      </p:sp>
      <p:cxnSp>
        <p:nvCxnSpPr>
          <p:cNvPr id="43"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378692" y="2108201"/>
            <a:ext cx="6982690" cy="4366490"/>
          </a:xfrm>
        </p:spPr>
        <p:txBody>
          <a:bodyPr>
            <a:normAutofit/>
          </a:bodyPr>
          <a:lstStyle/>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Represents local stakeholders of the TD program, including:</a:t>
            </a:r>
          </a:p>
          <a:p>
            <a:pPr lvl="1" indent="-91440">
              <a:spcBef>
                <a:spcPts val="1200"/>
              </a:spcBef>
              <a:spcAft>
                <a:spcPts val="200"/>
              </a:spcAft>
              <a:buClr>
                <a:srgbClr val="EC7016"/>
              </a:buClr>
              <a:buSzPct val="100000"/>
              <a:buFont typeface="Calibri" panose="020F0502020204030204" pitchFamily="34" charset="0"/>
              <a:buChar char=" "/>
              <a:defRPr/>
            </a:pPr>
            <a:r>
              <a:rPr lang="en-US" sz="1600" dirty="0">
                <a:latin typeface="Franklin Gothic Book" panose="020F0502020204030204"/>
              </a:rPr>
              <a:t>Local elected officials (LCB Chair)</a:t>
            </a:r>
          </a:p>
          <a:p>
            <a:pPr lvl="1" indent="-91440">
              <a:spcBef>
                <a:spcPts val="1200"/>
              </a:spcBef>
              <a:spcAft>
                <a:spcPts val="200"/>
              </a:spcAft>
              <a:buClr>
                <a:srgbClr val="EC7016"/>
              </a:buClr>
              <a:buSzPct val="100000"/>
              <a:buFont typeface="Calibri" panose="020F0502020204030204" pitchFamily="34" charset="0"/>
              <a:buChar char=" "/>
              <a:defRPr/>
            </a:pPr>
            <a:r>
              <a:rPr lang="en-US" sz="1600" dirty="0">
                <a:latin typeface="Franklin Gothic Book" panose="020F0502020204030204"/>
              </a:rPr>
              <a:t>Purchasing agencies (FDOT, Agency for Persons with Disabilities, etc.)</a:t>
            </a:r>
          </a:p>
          <a:p>
            <a:pPr lvl="1" indent="-91440">
              <a:spcBef>
                <a:spcPts val="1200"/>
              </a:spcBef>
              <a:spcAft>
                <a:spcPts val="200"/>
              </a:spcAft>
              <a:buClr>
                <a:srgbClr val="EC7016"/>
              </a:buClr>
              <a:buSzPct val="100000"/>
              <a:buFont typeface="Calibri" panose="020F0502020204030204" pitchFamily="34" charset="0"/>
              <a:buChar char=" "/>
              <a:defRPr/>
            </a:pPr>
            <a:r>
              <a:rPr lang="en-US" sz="1600" dirty="0">
                <a:latin typeface="Franklin Gothic Book" panose="020F0502020204030204"/>
              </a:rPr>
              <a:t>Transportation provider organizations</a:t>
            </a:r>
          </a:p>
          <a:p>
            <a:pPr lvl="1" indent="-91440">
              <a:spcBef>
                <a:spcPts val="1200"/>
              </a:spcBef>
              <a:spcAft>
                <a:spcPts val="200"/>
              </a:spcAft>
              <a:buClr>
                <a:srgbClr val="EC7016"/>
              </a:buClr>
              <a:buSzPct val="100000"/>
              <a:buFont typeface="Calibri" panose="020F0502020204030204" pitchFamily="34" charset="0"/>
              <a:buChar char=" "/>
              <a:defRPr/>
            </a:pPr>
            <a:r>
              <a:rPr lang="en-US" sz="1600" dirty="0">
                <a:latin typeface="Franklin Gothic Book" panose="020F0502020204030204"/>
              </a:rPr>
              <a:t>Rider advocates</a:t>
            </a:r>
            <a:endParaRPr lang="en-US" sz="2000" dirty="0">
              <a:latin typeface="Franklin Gothic Book" panose="020F0502020204030204"/>
            </a:endParaRP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Assists in establishing eligibility guidelines and trip priorities.</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Assists CTC and Planner with developing the TD Service Plan.</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Evaluates the performance of the CTC.</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Appoints a grievance committee. </a:t>
            </a:r>
          </a:p>
        </p:txBody>
      </p:sp>
      <p:pic>
        <p:nvPicPr>
          <p:cNvPr id="5" name="Picture 4">
            <a:extLst>
              <a:ext uri="{FF2B5EF4-FFF2-40B4-BE49-F238E27FC236}">
                <a16:creationId xmlns:a16="http://schemas.microsoft.com/office/drawing/2014/main" id="{97A8F31F-8B18-46D3-B28C-82CD07BDE1EB}"/>
              </a:ext>
            </a:extLst>
          </p:cNvPr>
          <p:cNvPicPr>
            <a:picLocks noChangeAspect="1"/>
          </p:cNvPicPr>
          <p:nvPr/>
        </p:nvPicPr>
        <p:blipFill rotWithShape="1">
          <a:blip r:embed="rId3">
            <a:extLst>
              <a:ext uri="{28A0092B-C50C-407E-A947-70E740481C1C}">
                <a14:useLocalDpi xmlns:a14="http://schemas.microsoft.com/office/drawing/2010/main" val="0"/>
              </a:ext>
            </a:extLst>
          </a:blip>
          <a:srcRect l="55" r="55"/>
          <a:stretch/>
        </p:blipFill>
        <p:spPr>
          <a:xfrm>
            <a:off x="7534656" y="2108200"/>
            <a:ext cx="3621024" cy="3600613"/>
          </a:xfrm>
          <a:prstGeom prst="rect">
            <a:avLst/>
          </a:prstGeom>
          <a:ln>
            <a:noFill/>
          </a:ln>
          <a:effectLst>
            <a:softEdge rad="112500"/>
          </a:effectLst>
        </p:spPr>
      </p:pic>
      <p:sp>
        <p:nvSpPr>
          <p:cNvPr id="45" name="Rectangle 44">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43289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1097280" y="286603"/>
            <a:ext cx="10058400" cy="1450757"/>
          </a:xfrm>
        </p:spPr>
        <p:txBody>
          <a:bodyPr>
            <a:normAutofit/>
          </a:bodyPr>
          <a:lstStyle/>
          <a:p>
            <a:pPr algn="ctr"/>
            <a:r>
              <a:rPr lang="en-US" dirty="0"/>
              <a:t>CTC Responsibilities</a:t>
            </a:r>
          </a:p>
        </p:txBody>
      </p:sp>
      <p:cxnSp>
        <p:nvCxnSpPr>
          <p:cNvPr id="43"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378692" y="2108201"/>
            <a:ext cx="6982690" cy="4033980"/>
          </a:xfrm>
        </p:spPr>
        <p:txBody>
          <a:bodyPr>
            <a:normAutofit/>
          </a:bodyPr>
          <a:lstStyle/>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May be a transit agency, non-profit organization, for-profit company, or local governmental entity.</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Provides and/or contracts with transportation companies to deliver trips to TD customers in county or multi-county area.</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Determines rider eligibility based on state and local guidelines.</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Invoices agencies for trips “purchased” for TD customers.</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Assists LCB in developing the TD Service Plan.</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latin typeface="Franklin Gothic Book" panose="020F0502020204030204"/>
              </a:rPr>
              <a:t>Submits performance data to the CTD, compiled within the Annual Operating Report (AOR).</a:t>
            </a:r>
          </a:p>
        </p:txBody>
      </p:sp>
      <p:pic>
        <p:nvPicPr>
          <p:cNvPr id="5" name="Picture 4">
            <a:extLst>
              <a:ext uri="{FF2B5EF4-FFF2-40B4-BE49-F238E27FC236}">
                <a16:creationId xmlns:a16="http://schemas.microsoft.com/office/drawing/2014/main" id="{97A8F31F-8B18-46D3-B28C-82CD07BDE1EB}"/>
              </a:ext>
            </a:extLst>
          </p:cNvPr>
          <p:cNvPicPr>
            <a:picLocks noChangeAspect="1"/>
          </p:cNvPicPr>
          <p:nvPr/>
        </p:nvPicPr>
        <p:blipFill rotWithShape="1">
          <a:blip r:embed="rId3">
            <a:extLst>
              <a:ext uri="{28A0092B-C50C-407E-A947-70E740481C1C}">
                <a14:useLocalDpi xmlns:a14="http://schemas.microsoft.com/office/drawing/2010/main" val="0"/>
              </a:ext>
            </a:extLst>
          </a:blip>
          <a:srcRect t="1959" b="1959"/>
          <a:stretch/>
        </p:blipFill>
        <p:spPr>
          <a:xfrm>
            <a:off x="7534656" y="2108200"/>
            <a:ext cx="3621024" cy="3600613"/>
          </a:xfrm>
          <a:prstGeom prst="rect">
            <a:avLst/>
          </a:prstGeom>
        </p:spPr>
      </p:pic>
      <p:sp>
        <p:nvSpPr>
          <p:cNvPr id="45" name="Rectangle 44">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6856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F406866-B2B6-4970-BEE9-17E9330B2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502418" y="516835"/>
            <a:ext cx="6572799" cy="1666501"/>
          </a:xfrm>
        </p:spPr>
        <p:txBody>
          <a:bodyPr>
            <a:normAutofit/>
          </a:bodyPr>
          <a:lstStyle/>
          <a:p>
            <a:pPr algn="ctr"/>
            <a:r>
              <a:rPr lang="en-US" sz="3700">
                <a:solidFill>
                  <a:schemeClr val="tx1"/>
                </a:solidFill>
              </a:rPr>
              <a:t>Partnering </a:t>
            </a:r>
            <a:r>
              <a:rPr lang="en-US" sz="3700" dirty="0">
                <a:solidFill>
                  <a:schemeClr val="tx1"/>
                </a:solidFill>
              </a:rPr>
              <a:t>Agencies</a:t>
            </a:r>
          </a:p>
        </p:txBody>
      </p: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600358" y="2236304"/>
            <a:ext cx="6572799" cy="4423114"/>
          </a:xfrm>
        </p:spPr>
        <p:txBody>
          <a:bodyPr>
            <a:normAutofit/>
          </a:bodyPr>
          <a:lstStyle/>
          <a:p>
            <a:pPr>
              <a:lnSpc>
                <a:spcPct val="90000"/>
              </a:lnSpc>
            </a:pPr>
            <a:r>
              <a:rPr lang="en-US" sz="2000" dirty="0">
                <a:solidFill>
                  <a:schemeClr val="tx1"/>
                </a:solidFill>
                <a:latin typeface="Times New Roman" panose="02020603050405020304" pitchFamily="18" charset="0"/>
                <a:ea typeface="Times New Roman" panose="02020603050405020304" pitchFamily="18" charset="0"/>
              </a:rPr>
              <a:t>State agencies that serve as advisors to the CTD and voting members to the LCB, including:</a:t>
            </a:r>
          </a:p>
          <a:p>
            <a:pPr lvl="1">
              <a:lnSpc>
                <a:spcPct val="90000"/>
              </a:lnSpc>
            </a:pPr>
            <a:r>
              <a:rPr lang="en-US" sz="1800" dirty="0">
                <a:solidFill>
                  <a:schemeClr val="tx1"/>
                </a:solidFill>
                <a:effectLst/>
                <a:latin typeface="Times New Roman" panose="02020603050405020304" pitchFamily="18" charset="0"/>
                <a:ea typeface="Times New Roman" panose="02020603050405020304" pitchFamily="18" charset="0"/>
              </a:rPr>
              <a:t>FDOT</a:t>
            </a:r>
          </a:p>
          <a:p>
            <a:pPr lvl="1">
              <a:lnSpc>
                <a:spcPct val="90000"/>
              </a:lnSpc>
            </a:pPr>
            <a:r>
              <a:rPr lang="en-US" sz="1800" dirty="0">
                <a:solidFill>
                  <a:schemeClr val="tx1"/>
                </a:solidFill>
                <a:latin typeface="Times New Roman" panose="02020603050405020304" pitchFamily="18" charset="0"/>
                <a:ea typeface="Times New Roman" panose="02020603050405020304" pitchFamily="18" charset="0"/>
              </a:rPr>
              <a:t>Agency for Persons with Disabilities (APD)</a:t>
            </a:r>
          </a:p>
          <a:p>
            <a:pPr lvl="1">
              <a:lnSpc>
                <a:spcPct val="90000"/>
              </a:lnSpc>
            </a:pPr>
            <a:r>
              <a:rPr lang="en-US" sz="1800" dirty="0">
                <a:solidFill>
                  <a:schemeClr val="tx1"/>
                </a:solidFill>
                <a:effectLst/>
                <a:latin typeface="Times New Roman" panose="02020603050405020304" pitchFamily="18" charset="0"/>
                <a:ea typeface="Times New Roman" panose="02020603050405020304" pitchFamily="18" charset="0"/>
              </a:rPr>
              <a:t>Agency for Health Care Administration (Medicaid)</a:t>
            </a:r>
          </a:p>
          <a:p>
            <a:pPr lvl="1">
              <a:lnSpc>
                <a:spcPct val="90000"/>
              </a:lnSpc>
            </a:pPr>
            <a:r>
              <a:rPr lang="en-US" sz="1800" dirty="0">
                <a:solidFill>
                  <a:schemeClr val="tx1"/>
                </a:solidFill>
                <a:latin typeface="Times New Roman" panose="02020603050405020304" pitchFamily="18" charset="0"/>
                <a:ea typeface="Times New Roman" panose="02020603050405020304" pitchFamily="18" charset="0"/>
              </a:rPr>
              <a:t>Department of Elder Affairs (DOEA)</a:t>
            </a:r>
            <a:endParaRPr lang="en-US" sz="1800" dirty="0">
              <a:solidFill>
                <a:schemeClr val="tx1"/>
              </a:solidFill>
              <a:effectLst/>
              <a:latin typeface="Times New Roman" panose="02020603050405020304" pitchFamily="18" charset="0"/>
              <a:ea typeface="Times New Roman" panose="02020603050405020304" pitchFamily="18" charset="0"/>
            </a:endParaRPr>
          </a:p>
          <a:p>
            <a:pPr>
              <a:lnSpc>
                <a:spcPct val="90000"/>
              </a:lnSpc>
            </a:pPr>
            <a:r>
              <a:rPr lang="en-US" sz="2000" dirty="0">
                <a:solidFill>
                  <a:schemeClr val="tx1"/>
                </a:solidFill>
                <a:latin typeface="Times New Roman" panose="02020603050405020304" pitchFamily="18" charset="0"/>
                <a:ea typeface="Times New Roman" panose="02020603050405020304" pitchFamily="18" charset="0"/>
              </a:rPr>
              <a:t>Purchase trips or support the transportation operations that serve segments of the TD population.</a:t>
            </a:r>
            <a:endParaRPr lang="en-US" sz="2000" dirty="0">
              <a:solidFill>
                <a:schemeClr val="tx1"/>
              </a:solidFill>
              <a:effectLst/>
              <a:latin typeface="Times New Roman" panose="02020603050405020304" pitchFamily="18" charset="0"/>
              <a:ea typeface="Times New Roman" panose="02020603050405020304" pitchFamily="18" charset="0"/>
            </a:endParaRPr>
          </a:p>
          <a:p>
            <a:pPr>
              <a:lnSpc>
                <a:spcPct val="90000"/>
              </a:lnSpc>
            </a:pPr>
            <a:r>
              <a:rPr lang="en-US" sz="2000" dirty="0">
                <a:solidFill>
                  <a:schemeClr val="tx1"/>
                </a:solidFill>
                <a:effectLst/>
                <a:latin typeface="Times New Roman" panose="02020603050405020304" pitchFamily="18" charset="0"/>
                <a:ea typeface="Times New Roman" panose="02020603050405020304" pitchFamily="18" charset="0"/>
              </a:rPr>
              <a:t>Assist communities in designing transportation systems that meet the needs of TD customers.</a:t>
            </a:r>
          </a:p>
          <a:p>
            <a:pPr>
              <a:lnSpc>
                <a:spcPct val="90000"/>
              </a:lnSpc>
            </a:pPr>
            <a:r>
              <a:rPr lang="en-US" sz="2000" dirty="0">
                <a:solidFill>
                  <a:schemeClr val="tx1"/>
                </a:solidFill>
                <a:latin typeface="Times New Roman" panose="02020603050405020304" pitchFamily="18" charset="0"/>
                <a:ea typeface="Times New Roman" panose="02020603050405020304" pitchFamily="18" charset="0"/>
              </a:rPr>
              <a:t>Ensure their rules, procedures and guidelines are supportive of the TD population.</a:t>
            </a:r>
          </a:p>
        </p:txBody>
      </p:sp>
      <p:pic>
        <p:nvPicPr>
          <p:cNvPr id="6" name="Picture 5">
            <a:extLst>
              <a:ext uri="{FF2B5EF4-FFF2-40B4-BE49-F238E27FC236}">
                <a16:creationId xmlns:a16="http://schemas.microsoft.com/office/drawing/2014/main" id="{396CABB9-5650-44D7-843A-646F5A9310EA}"/>
              </a:ext>
            </a:extLst>
          </p:cNvPr>
          <p:cNvPicPr>
            <a:picLocks noChangeAspect="1"/>
          </p:cNvPicPr>
          <p:nvPr/>
        </p:nvPicPr>
        <p:blipFill rotWithShape="1">
          <a:blip r:embed="rId3">
            <a:extLst>
              <a:ext uri="{28A0092B-C50C-407E-A947-70E740481C1C}">
                <a14:useLocalDpi xmlns:a14="http://schemas.microsoft.com/office/drawing/2010/main" val="0"/>
              </a:ext>
            </a:extLst>
          </a:blip>
          <a:srcRect t="6095" b="6095"/>
          <a:stretch/>
        </p:blipFill>
        <p:spPr>
          <a:xfrm>
            <a:off x="7613447" y="10"/>
            <a:ext cx="4578557" cy="2261469"/>
          </a:xfrm>
          <a:prstGeom prst="rect">
            <a:avLst/>
          </a:prstGeom>
        </p:spPr>
      </p:pic>
      <p:pic>
        <p:nvPicPr>
          <p:cNvPr id="10" name="Picture 9">
            <a:extLst>
              <a:ext uri="{FF2B5EF4-FFF2-40B4-BE49-F238E27FC236}">
                <a16:creationId xmlns:a16="http://schemas.microsoft.com/office/drawing/2014/main" id="{46D2216C-2FA0-49DF-AD88-29CB6D57B7A4}"/>
              </a:ext>
            </a:extLst>
          </p:cNvPr>
          <p:cNvPicPr>
            <a:picLocks noChangeAspect="1"/>
          </p:cNvPicPr>
          <p:nvPr/>
        </p:nvPicPr>
        <p:blipFill rotWithShape="1">
          <a:blip r:embed="rId4">
            <a:extLst>
              <a:ext uri="{28A0092B-C50C-407E-A947-70E740481C1C}">
                <a14:useLocalDpi xmlns:a14="http://schemas.microsoft.com/office/drawing/2010/main" val="0"/>
              </a:ext>
            </a:extLst>
          </a:blip>
          <a:srcRect t="11607" b="11607"/>
          <a:stretch/>
        </p:blipFill>
        <p:spPr>
          <a:xfrm>
            <a:off x="7611898" y="2331119"/>
            <a:ext cx="4580098" cy="2214673"/>
          </a:xfrm>
          <a:prstGeom prst="rect">
            <a:avLst/>
          </a:prstGeom>
        </p:spPr>
      </p:pic>
      <p:pic>
        <p:nvPicPr>
          <p:cNvPr id="8" name="Picture 7">
            <a:extLst>
              <a:ext uri="{FF2B5EF4-FFF2-40B4-BE49-F238E27FC236}">
                <a16:creationId xmlns:a16="http://schemas.microsoft.com/office/drawing/2014/main" id="{33F04984-1133-4D6B-8290-49163EF70CFC}"/>
              </a:ext>
            </a:extLst>
          </p:cNvPr>
          <p:cNvPicPr>
            <a:picLocks noChangeAspect="1"/>
          </p:cNvPicPr>
          <p:nvPr/>
        </p:nvPicPr>
        <p:blipFill rotWithShape="1">
          <a:blip r:embed="rId5">
            <a:extLst>
              <a:ext uri="{28A0092B-C50C-407E-A947-70E740481C1C}">
                <a14:useLocalDpi xmlns:a14="http://schemas.microsoft.com/office/drawing/2010/main" val="0"/>
              </a:ext>
            </a:extLst>
          </a:blip>
          <a:srcRect t="25312" b="25312"/>
          <a:stretch/>
        </p:blipFill>
        <p:spPr>
          <a:xfrm>
            <a:off x="7611903" y="4596520"/>
            <a:ext cx="4580097" cy="2261479"/>
          </a:xfrm>
          <a:prstGeom prst="rect">
            <a:avLst/>
          </a:prstGeom>
        </p:spPr>
      </p:pic>
      <p:sp>
        <p:nvSpPr>
          <p:cNvPr id="4" name="Slide Number Placeholder 3">
            <a:extLst>
              <a:ext uri="{FF2B5EF4-FFF2-40B4-BE49-F238E27FC236}">
                <a16:creationId xmlns:a16="http://schemas.microsoft.com/office/drawing/2014/main" id="{84E9176B-5E52-E69D-C6F1-4791681CCD2C}"/>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426492943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1" name="Rectangle 1639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6393" name="Straight Connector 1639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395" name="Rectangle 16394">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What Is the Data Analysis Process? 5 Key Steps to Follow">
            <a:extLst>
              <a:ext uri="{FF2B5EF4-FFF2-40B4-BE49-F238E27FC236}">
                <a16:creationId xmlns:a16="http://schemas.microsoft.com/office/drawing/2014/main" id="{C177F94A-3768-AD8F-5722-4D9588DC2E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00"/>
          <a:stretch/>
        </p:blipFill>
        <p:spPr bwMode="auto">
          <a:xfrm>
            <a:off x="20" y="975"/>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97" name="Rectangle 16396">
            <a:extLst>
              <a:ext uri="{FF2B5EF4-FFF2-40B4-BE49-F238E27FC236}">
                <a16:creationId xmlns:a16="http://schemas.microsoft.com/office/drawing/2014/main" id="{B94BE868-D43F-4940-8CE9-93D953A11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92622" y="-341385"/>
            <a:ext cx="6858003" cy="7540754"/>
          </a:xfrm>
          <a:prstGeom prst="rect">
            <a:avLst/>
          </a:prstGeom>
          <a:gradFill flip="none" rotWithShape="1">
            <a:gsLst>
              <a:gs pos="48000">
                <a:schemeClr val="tx1">
                  <a:alpha val="25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1889B-BFF8-7CF8-0C36-FCAA8F2575CE}"/>
              </a:ext>
            </a:extLst>
          </p:cNvPr>
          <p:cNvSpPr>
            <a:spLocks noGrp="1"/>
          </p:cNvSpPr>
          <p:nvPr>
            <p:ph type="title"/>
          </p:nvPr>
        </p:nvSpPr>
        <p:spPr>
          <a:xfrm>
            <a:off x="8123416" y="1475234"/>
            <a:ext cx="3214307" cy="2901694"/>
          </a:xfrm>
        </p:spPr>
        <p:txBody>
          <a:bodyPr vert="horz" lIns="91440" tIns="45720" rIns="91440" bIns="45720" rtlCol="0" anchor="b">
            <a:normAutofit/>
          </a:bodyPr>
          <a:lstStyle/>
          <a:p>
            <a:r>
              <a:rPr lang="en-US" sz="4400" dirty="0">
                <a:solidFill>
                  <a:schemeClr val="bg1"/>
                </a:solidFill>
              </a:rPr>
              <a:t>Data on TD Program</a:t>
            </a:r>
          </a:p>
        </p:txBody>
      </p:sp>
      <p:cxnSp>
        <p:nvCxnSpPr>
          <p:cNvPr id="16399" name="Straight Connector 16398">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474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547C-4534-8DF8-4748-CE9041816105}"/>
              </a:ext>
            </a:extLst>
          </p:cNvPr>
          <p:cNvSpPr>
            <a:spLocks noGrp="1"/>
          </p:cNvSpPr>
          <p:nvPr>
            <p:ph type="title"/>
          </p:nvPr>
        </p:nvSpPr>
        <p:spPr/>
        <p:txBody>
          <a:bodyPr/>
          <a:lstStyle/>
          <a:p>
            <a:pPr algn="ctr"/>
            <a:r>
              <a:rPr lang="en-US" dirty="0"/>
              <a:t>Coordinated Transportation Services in FY22-23 (AOR)</a:t>
            </a:r>
          </a:p>
        </p:txBody>
      </p:sp>
      <p:sp>
        <p:nvSpPr>
          <p:cNvPr id="3" name="Content Placeholder 2">
            <a:extLst>
              <a:ext uri="{FF2B5EF4-FFF2-40B4-BE49-F238E27FC236}">
                <a16:creationId xmlns:a16="http://schemas.microsoft.com/office/drawing/2014/main" id="{6D61D752-14F6-3315-D520-58090F0C0337}"/>
              </a:ext>
            </a:extLst>
          </p:cNvPr>
          <p:cNvSpPr>
            <a:spLocks noGrp="1"/>
          </p:cNvSpPr>
          <p:nvPr>
            <p:ph idx="1"/>
          </p:nvPr>
        </p:nvSpPr>
        <p:spPr/>
        <p:txBody>
          <a:bodyPr>
            <a:normAutofit lnSpcReduction="10000"/>
          </a:bodyPr>
          <a:lstStyle/>
          <a:p>
            <a:r>
              <a:rPr lang="en-US" sz="2400" b="1" u="sng" dirty="0"/>
              <a:t>Ridership</a:t>
            </a:r>
            <a:r>
              <a:rPr lang="en-US" sz="2400" dirty="0"/>
              <a:t> – Approximately 11.6 million trips were provided to nearly 193,000 riders within the TD population.</a:t>
            </a:r>
          </a:p>
          <a:p>
            <a:r>
              <a:rPr lang="en-US" sz="2400" b="1" u="sng" dirty="0"/>
              <a:t>Trips by Purpose </a:t>
            </a:r>
            <a:r>
              <a:rPr lang="en-US" sz="2400" dirty="0"/>
              <a:t>– 4 million (35%) of all reported trips supported life-sustaining activities and 2.5 million (22%) trips supported medical activities.</a:t>
            </a:r>
          </a:p>
          <a:p>
            <a:r>
              <a:rPr lang="en-US" sz="2400" b="1" u="sng" dirty="0"/>
              <a:t>Trips by Service Type</a:t>
            </a:r>
            <a:r>
              <a:rPr lang="en-US" sz="2400" dirty="0"/>
              <a:t> – 6.6 million (57%) of all reported trips were delivered by the fixed-route system and the remaining 5 million (43%) were paratransit trips.</a:t>
            </a:r>
          </a:p>
          <a:p>
            <a:pPr lvl="1"/>
            <a:r>
              <a:rPr lang="en-US" sz="2200" dirty="0"/>
              <a:t>203,814 of reported trips were delivered by Taxicab or Transportation Network Companies (TNCs), such as Uber and Lyft.</a:t>
            </a:r>
          </a:p>
        </p:txBody>
      </p:sp>
    </p:spTree>
    <p:extLst>
      <p:ext uri="{BB962C8B-B14F-4D97-AF65-F5344CB8AC3E}">
        <p14:creationId xmlns:p14="http://schemas.microsoft.com/office/powerpoint/2010/main" val="4085583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B3C6EB-22A4-DEE7-B24F-1DEF8AEA8003}"/>
              </a:ext>
            </a:extLst>
          </p:cNvPr>
          <p:cNvSpPr>
            <a:spLocks noGrp="1"/>
          </p:cNvSpPr>
          <p:nvPr>
            <p:ph type="title"/>
          </p:nvPr>
        </p:nvSpPr>
        <p:spPr>
          <a:xfrm>
            <a:off x="315238" y="274638"/>
            <a:ext cx="11561523" cy="836407"/>
          </a:xfrm>
        </p:spPr>
        <p:txBody>
          <a:bodyPr/>
          <a:lstStyle/>
          <a:p>
            <a:r>
              <a:rPr lang="en-US" dirty="0"/>
              <a:t>Coordinated System Reported Revenues FY22-23</a:t>
            </a:r>
          </a:p>
        </p:txBody>
      </p:sp>
      <p:pic>
        <p:nvPicPr>
          <p:cNvPr id="5" name="Picture 4">
            <a:extLst>
              <a:ext uri="{FF2B5EF4-FFF2-40B4-BE49-F238E27FC236}">
                <a16:creationId xmlns:a16="http://schemas.microsoft.com/office/drawing/2014/main" id="{A51B9877-F20A-1704-B4C8-003FBB3D2711}"/>
              </a:ext>
            </a:extLst>
          </p:cNvPr>
          <p:cNvPicPr>
            <a:picLocks noChangeAspect="1"/>
          </p:cNvPicPr>
          <p:nvPr/>
        </p:nvPicPr>
        <p:blipFill>
          <a:blip r:embed="rId3"/>
          <a:stretch>
            <a:fillRect/>
          </a:stretch>
        </p:blipFill>
        <p:spPr>
          <a:xfrm>
            <a:off x="2566219" y="1087969"/>
            <a:ext cx="6902246" cy="5495393"/>
          </a:xfrm>
          <a:prstGeom prst="rect">
            <a:avLst/>
          </a:prstGeom>
        </p:spPr>
      </p:pic>
    </p:spTree>
    <p:extLst>
      <p:ext uri="{BB962C8B-B14F-4D97-AF65-F5344CB8AC3E}">
        <p14:creationId xmlns:p14="http://schemas.microsoft.com/office/powerpoint/2010/main" val="2739741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98F2A76-7CEB-D041-8193-975028A2515E}"/>
              </a:ext>
            </a:extLst>
          </p:cNvPr>
          <p:cNvSpPr>
            <a:spLocks noGrp="1"/>
          </p:cNvSpPr>
          <p:nvPr>
            <p:ph type="title"/>
          </p:nvPr>
        </p:nvSpPr>
        <p:spPr>
          <a:xfrm>
            <a:off x="609600" y="274638"/>
            <a:ext cx="10972800" cy="1143000"/>
          </a:xfrm>
        </p:spPr>
        <p:txBody>
          <a:bodyPr/>
          <a:lstStyle/>
          <a:p>
            <a:r>
              <a:rPr lang="en-US" sz="4000" dirty="0"/>
              <a:t>Statewide TD “Non-Sponsored” Paratransit Trips</a:t>
            </a:r>
          </a:p>
        </p:txBody>
      </p:sp>
      <p:graphicFrame>
        <p:nvGraphicFramePr>
          <p:cNvPr id="5" name="Chart 4">
            <a:extLst>
              <a:ext uri="{FF2B5EF4-FFF2-40B4-BE49-F238E27FC236}">
                <a16:creationId xmlns:a16="http://schemas.microsoft.com/office/drawing/2014/main" id="{122BC02F-FE13-91B8-50C8-88C5EC005B26}"/>
              </a:ext>
            </a:extLst>
          </p:cNvPr>
          <p:cNvGraphicFramePr>
            <a:graphicFrameLocks/>
          </p:cNvGraphicFramePr>
          <p:nvPr>
            <p:extLst>
              <p:ext uri="{D42A27DB-BD31-4B8C-83A1-F6EECF244321}">
                <p14:modId xmlns:p14="http://schemas.microsoft.com/office/powerpoint/2010/main" val="540325533"/>
              </p:ext>
            </p:extLst>
          </p:nvPr>
        </p:nvGraphicFramePr>
        <p:xfrm>
          <a:off x="609600" y="1600201"/>
          <a:ext cx="109728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000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055D-DC4C-6C15-3B21-6CEF101DE40F}"/>
              </a:ext>
            </a:extLst>
          </p:cNvPr>
          <p:cNvSpPr>
            <a:spLocks noGrp="1"/>
          </p:cNvSpPr>
          <p:nvPr>
            <p:ph type="title"/>
          </p:nvPr>
        </p:nvSpPr>
        <p:spPr/>
        <p:txBody>
          <a:bodyPr/>
          <a:lstStyle/>
          <a:p>
            <a:r>
              <a:rPr lang="en-US" dirty="0"/>
              <a:t>Before and After COVID-19 Pandemic</a:t>
            </a:r>
          </a:p>
        </p:txBody>
      </p:sp>
      <p:pic>
        <p:nvPicPr>
          <p:cNvPr id="6" name="Picture 5">
            <a:extLst>
              <a:ext uri="{FF2B5EF4-FFF2-40B4-BE49-F238E27FC236}">
                <a16:creationId xmlns:a16="http://schemas.microsoft.com/office/drawing/2014/main" id="{1A0827C9-782D-5C6E-228B-77740628A086}"/>
              </a:ext>
            </a:extLst>
          </p:cNvPr>
          <p:cNvPicPr>
            <a:picLocks noChangeAspect="1"/>
          </p:cNvPicPr>
          <p:nvPr/>
        </p:nvPicPr>
        <p:blipFill>
          <a:blip r:embed="rId3"/>
          <a:stretch>
            <a:fillRect/>
          </a:stretch>
        </p:blipFill>
        <p:spPr>
          <a:xfrm>
            <a:off x="1266093" y="1494837"/>
            <a:ext cx="9966345" cy="5088525"/>
          </a:xfrm>
          <a:prstGeom prst="rect">
            <a:avLst/>
          </a:prstGeom>
        </p:spPr>
      </p:pic>
    </p:spTree>
    <p:extLst>
      <p:ext uri="{BB962C8B-B14F-4D97-AF65-F5344CB8AC3E}">
        <p14:creationId xmlns:p14="http://schemas.microsoft.com/office/powerpoint/2010/main" val="1941583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4FDCCB-189F-4D65-8477-DD159A44943A}"/>
              </a:ext>
            </a:extLst>
          </p:cNvPr>
          <p:cNvPicPr>
            <a:picLocks noChangeAspect="1"/>
          </p:cNvPicPr>
          <p:nvPr/>
        </p:nvPicPr>
        <p:blipFill rotWithShape="1">
          <a:blip r:embed="rId3">
            <a:extLst>
              <a:ext uri="{28A0092B-C50C-407E-A947-70E740481C1C}">
                <a14:useLocalDpi xmlns:a14="http://schemas.microsoft.com/office/drawing/2010/main" val="0"/>
              </a:ext>
            </a:extLst>
          </a:blip>
          <a:srcRect t="18797" r="1" b="39297"/>
          <a:stretch/>
        </p:blipFill>
        <p:spPr>
          <a:xfrm>
            <a:off x="20" y="10"/>
            <a:ext cx="12191980" cy="6857990"/>
          </a:xfrm>
          <a:prstGeom prst="rect">
            <a:avLst/>
          </a:prstGeom>
        </p:spPr>
      </p:pic>
      <p:sp>
        <p:nvSpPr>
          <p:cNvPr id="2" name="Title 1">
            <a:extLst>
              <a:ext uri="{FF2B5EF4-FFF2-40B4-BE49-F238E27FC236}">
                <a16:creationId xmlns:a16="http://schemas.microsoft.com/office/drawing/2014/main" id="{F217B151-1F9F-4ADB-8FA4-C3C1E593432F}"/>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r>
              <a:rPr lang="en-US" sz="2800">
                <a:solidFill>
                  <a:srgbClr val="FFFFFF"/>
                </a:solidFill>
              </a:rPr>
              <a:t>What Can You Do?</a:t>
            </a:r>
            <a:endParaRPr lang="en-US" sz="2800" dirty="0">
              <a:solidFill>
                <a:srgbClr val="FFFFFF"/>
              </a:solidFill>
            </a:endParaRPr>
          </a:p>
        </p:txBody>
      </p:sp>
    </p:spTree>
    <p:extLst>
      <p:ext uri="{BB962C8B-B14F-4D97-AF65-F5344CB8AC3E}">
        <p14:creationId xmlns:p14="http://schemas.microsoft.com/office/powerpoint/2010/main" val="365691648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2E85-DAE3-4383-9057-420A9FDD33CF}"/>
              </a:ext>
            </a:extLst>
          </p:cNvPr>
          <p:cNvSpPr>
            <a:spLocks noGrp="1"/>
          </p:cNvSpPr>
          <p:nvPr>
            <p:ph type="title"/>
          </p:nvPr>
        </p:nvSpPr>
        <p:spPr>
          <a:xfrm>
            <a:off x="3810000" y="2286000"/>
            <a:ext cx="4114800" cy="1905000"/>
          </a:xfrm>
        </p:spPr>
        <p:txBody>
          <a:bodyPr rtlCol="0">
            <a:normAutofit/>
          </a:bodyPr>
          <a:lstStyle/>
          <a:p>
            <a:pPr algn="ctr">
              <a:defRPr/>
            </a:pPr>
            <a:r>
              <a:rPr lang="en-US" dirty="0">
                <a:solidFill>
                  <a:schemeClr val="tx1">
                    <a:lumMod val="75000"/>
                  </a:schemeClr>
                </a:solidFill>
              </a:rPr>
              <a:t>Who Are Our Customers?</a:t>
            </a:r>
          </a:p>
        </p:txBody>
      </p:sp>
      <p:pic>
        <p:nvPicPr>
          <p:cNvPr id="7172" name="Picture 2" descr="untitled2">
            <a:extLst>
              <a:ext uri="{FF2B5EF4-FFF2-40B4-BE49-F238E27FC236}">
                <a16:creationId xmlns:a16="http://schemas.microsoft.com/office/drawing/2014/main" id="{5CD6EBD5-D288-48CC-9266-030138F76460}"/>
              </a:ext>
            </a:extLst>
          </p:cNvPr>
          <p:cNvPicPr>
            <a:picLocks noChangeAspect="1" noChangeArrowheads="1"/>
          </p:cNvPicPr>
          <p:nvPr/>
        </p:nvPicPr>
        <p:blipFill>
          <a:blip r:embed="rId3" cstate="print"/>
          <a:srcRect l="32703" r="31754" b="49352"/>
          <a:stretch>
            <a:fillRect/>
          </a:stretch>
        </p:blipFill>
        <p:spPr bwMode="auto">
          <a:xfrm>
            <a:off x="1676400" y="2362200"/>
            <a:ext cx="1905000" cy="1981200"/>
          </a:xfrm>
          <a:prstGeom prst="rect">
            <a:avLst/>
          </a:prstGeom>
          <a:noFill/>
          <a:ln w="9525">
            <a:noFill/>
            <a:miter lim="800000"/>
            <a:headEnd/>
            <a:tailEnd/>
          </a:ln>
          <a:effectLst>
            <a:softEdge rad="127000"/>
          </a:effectLst>
        </p:spPr>
      </p:pic>
      <p:pic>
        <p:nvPicPr>
          <p:cNvPr id="7173" name="Picture 1" descr="Lorraine Prussing 003">
            <a:extLst>
              <a:ext uri="{FF2B5EF4-FFF2-40B4-BE49-F238E27FC236}">
                <a16:creationId xmlns:a16="http://schemas.microsoft.com/office/drawing/2014/main" id="{F66DA25D-6511-46D3-B45F-E2F61B5492B4}"/>
              </a:ext>
            </a:extLst>
          </p:cNvPr>
          <p:cNvPicPr>
            <a:picLocks noChangeAspect="1" noChangeArrowheads="1"/>
          </p:cNvPicPr>
          <p:nvPr/>
        </p:nvPicPr>
        <p:blipFill>
          <a:blip r:embed="rId4" cstate="print"/>
          <a:srcRect l="25139" t="11429" r="15443"/>
          <a:stretch>
            <a:fillRect/>
          </a:stretch>
        </p:blipFill>
        <p:spPr bwMode="auto">
          <a:xfrm>
            <a:off x="8077200" y="2438400"/>
            <a:ext cx="2060448" cy="1981200"/>
          </a:xfrm>
          <a:prstGeom prst="rect">
            <a:avLst/>
          </a:prstGeom>
          <a:noFill/>
          <a:ln w="9525">
            <a:noFill/>
            <a:miter lim="800000"/>
            <a:headEnd/>
            <a:tailEnd/>
          </a:ln>
          <a:effectLst>
            <a:softEdge rad="127000"/>
          </a:effectLst>
        </p:spPr>
      </p:pic>
      <p:pic>
        <p:nvPicPr>
          <p:cNvPr id="7174" name="Picture 3" descr="Mr Donnelly-1">
            <a:extLst>
              <a:ext uri="{FF2B5EF4-FFF2-40B4-BE49-F238E27FC236}">
                <a16:creationId xmlns:a16="http://schemas.microsoft.com/office/drawing/2014/main" id="{85ABAA2C-8B76-4F0D-9416-61D93AACE2BA}"/>
              </a:ext>
            </a:extLst>
          </p:cNvPr>
          <p:cNvPicPr>
            <a:picLocks noChangeAspect="1" noChangeArrowheads="1"/>
          </p:cNvPicPr>
          <p:nvPr/>
        </p:nvPicPr>
        <p:blipFill>
          <a:blip r:embed="rId5" cstate="print"/>
          <a:srcRect l="27406" t="16628" r="51714" b="55656"/>
          <a:stretch>
            <a:fillRect/>
          </a:stretch>
        </p:blipFill>
        <p:spPr bwMode="auto">
          <a:xfrm>
            <a:off x="4038600" y="4800600"/>
            <a:ext cx="1600200" cy="1600200"/>
          </a:xfrm>
          <a:prstGeom prst="rect">
            <a:avLst/>
          </a:prstGeom>
          <a:noFill/>
          <a:ln w="9525">
            <a:noFill/>
            <a:miter lim="800000"/>
            <a:headEnd/>
            <a:tailEnd/>
          </a:ln>
          <a:effectLst>
            <a:softEdge rad="127000"/>
          </a:effectLst>
        </p:spPr>
      </p:pic>
      <p:pic>
        <p:nvPicPr>
          <p:cNvPr id="7175" name="Picture 4" descr="Thomas McShea-1">
            <a:extLst>
              <a:ext uri="{FF2B5EF4-FFF2-40B4-BE49-F238E27FC236}">
                <a16:creationId xmlns:a16="http://schemas.microsoft.com/office/drawing/2014/main" id="{2FEA2FA7-CF28-4E6E-A0B1-649320367CE0}"/>
              </a:ext>
            </a:extLst>
          </p:cNvPr>
          <p:cNvPicPr>
            <a:picLocks noChangeAspect="1" noChangeArrowheads="1"/>
          </p:cNvPicPr>
          <p:nvPr/>
        </p:nvPicPr>
        <p:blipFill>
          <a:blip r:embed="rId6" cstate="print"/>
          <a:srcRect l="37566" t="3764" r="40173" b="66118"/>
          <a:stretch>
            <a:fillRect/>
          </a:stretch>
        </p:blipFill>
        <p:spPr bwMode="auto">
          <a:xfrm>
            <a:off x="6629400" y="381000"/>
            <a:ext cx="1524000" cy="1600200"/>
          </a:xfrm>
          <a:prstGeom prst="rect">
            <a:avLst/>
          </a:prstGeom>
          <a:noFill/>
          <a:ln w="9525">
            <a:noFill/>
            <a:miter lim="800000"/>
            <a:headEnd/>
            <a:tailEnd/>
          </a:ln>
          <a:effectLst>
            <a:softEdge rad="127000"/>
          </a:effectLst>
        </p:spPr>
      </p:pic>
      <p:pic>
        <p:nvPicPr>
          <p:cNvPr id="7176" name="Picture 6" descr="Marlene Mahanes">
            <a:extLst>
              <a:ext uri="{FF2B5EF4-FFF2-40B4-BE49-F238E27FC236}">
                <a16:creationId xmlns:a16="http://schemas.microsoft.com/office/drawing/2014/main" id="{4A68D5AA-3E42-4C7A-B478-98B95B12A353}"/>
              </a:ext>
            </a:extLst>
          </p:cNvPr>
          <p:cNvPicPr>
            <a:picLocks noChangeAspect="1" noChangeArrowheads="1"/>
          </p:cNvPicPr>
          <p:nvPr/>
        </p:nvPicPr>
        <p:blipFill>
          <a:blip r:embed="rId7" cstate="print"/>
          <a:srcRect l="29448" t="10187" r="45522" b="47029"/>
          <a:stretch>
            <a:fillRect/>
          </a:stretch>
        </p:blipFill>
        <p:spPr bwMode="auto">
          <a:xfrm>
            <a:off x="3810000" y="228600"/>
            <a:ext cx="1295400" cy="1600200"/>
          </a:xfrm>
          <a:prstGeom prst="rect">
            <a:avLst/>
          </a:prstGeom>
          <a:noFill/>
          <a:ln w="9525">
            <a:noFill/>
            <a:miter lim="800000"/>
            <a:headEnd/>
            <a:tailEnd/>
          </a:ln>
          <a:effectLst>
            <a:softEdge rad="127000"/>
          </a:effectLst>
        </p:spPr>
      </p:pic>
      <p:pic>
        <p:nvPicPr>
          <p:cNvPr id="7177" name="Picture 1" descr="PICT0012">
            <a:extLst>
              <a:ext uri="{FF2B5EF4-FFF2-40B4-BE49-F238E27FC236}">
                <a16:creationId xmlns:a16="http://schemas.microsoft.com/office/drawing/2014/main" id="{36ABDA6D-894D-459F-9C21-82C9248C33AC}"/>
              </a:ext>
            </a:extLst>
          </p:cNvPr>
          <p:cNvPicPr>
            <a:picLocks noChangeAspect="1" noChangeArrowheads="1"/>
          </p:cNvPicPr>
          <p:nvPr/>
        </p:nvPicPr>
        <p:blipFill>
          <a:blip r:embed="rId8" cstate="print"/>
          <a:srcRect l="34615" t="13397" r="23077" b="25359"/>
          <a:stretch>
            <a:fillRect/>
          </a:stretch>
        </p:blipFill>
        <p:spPr bwMode="auto">
          <a:xfrm>
            <a:off x="5715001" y="4495800"/>
            <a:ext cx="1831731" cy="1905000"/>
          </a:xfrm>
          <a:prstGeom prst="rect">
            <a:avLst/>
          </a:prstGeom>
          <a:noFill/>
          <a:ln w="9525">
            <a:noFill/>
            <a:miter lim="800000"/>
            <a:headEnd/>
            <a:tailEnd/>
          </a:ln>
          <a:effectLst>
            <a:softEdge rad="127000"/>
          </a:effectLst>
        </p:spPr>
      </p:pic>
      <p:pic>
        <p:nvPicPr>
          <p:cNvPr id="7178" name="Picture 8" descr="Leroy Monroe">
            <a:extLst>
              <a:ext uri="{FF2B5EF4-FFF2-40B4-BE49-F238E27FC236}">
                <a16:creationId xmlns:a16="http://schemas.microsoft.com/office/drawing/2014/main" id="{99979676-7F2C-45F3-89C3-9AD55C8DA5F6}"/>
              </a:ext>
            </a:extLst>
          </p:cNvPr>
          <p:cNvPicPr>
            <a:picLocks noChangeAspect="1" noChangeArrowheads="1"/>
          </p:cNvPicPr>
          <p:nvPr/>
        </p:nvPicPr>
        <p:blipFill>
          <a:blip r:embed="rId9" cstate="print"/>
          <a:srcRect l="50053" t="3645" r="19144" b="56264"/>
          <a:stretch>
            <a:fillRect/>
          </a:stretch>
        </p:blipFill>
        <p:spPr bwMode="auto">
          <a:xfrm>
            <a:off x="4876800" y="0"/>
            <a:ext cx="1828800" cy="1676400"/>
          </a:xfrm>
          <a:prstGeom prst="rect">
            <a:avLst/>
          </a:prstGeom>
          <a:noFill/>
          <a:ln w="9525">
            <a:noFill/>
            <a:miter lim="800000"/>
            <a:headEnd/>
            <a:tailEnd/>
          </a:ln>
          <a:effectLst>
            <a:softEdge rad="127000"/>
          </a:effectLst>
        </p:spPr>
      </p:pic>
      <p:pic>
        <p:nvPicPr>
          <p:cNvPr id="7179" name="Picture 11" descr="PICT0009">
            <a:extLst>
              <a:ext uri="{FF2B5EF4-FFF2-40B4-BE49-F238E27FC236}">
                <a16:creationId xmlns:a16="http://schemas.microsoft.com/office/drawing/2014/main" id="{7AFDBE30-D943-47D5-BA34-855019279855}"/>
              </a:ext>
            </a:extLst>
          </p:cNvPr>
          <p:cNvPicPr>
            <a:picLocks noChangeAspect="1" noChangeArrowheads="1"/>
          </p:cNvPicPr>
          <p:nvPr/>
        </p:nvPicPr>
        <p:blipFill>
          <a:blip r:embed="rId10" cstate="print"/>
          <a:srcRect l="27399" t="12227" r="35616" b="30132"/>
          <a:stretch>
            <a:fillRect/>
          </a:stretch>
        </p:blipFill>
        <p:spPr bwMode="auto">
          <a:xfrm>
            <a:off x="2514601" y="4267200"/>
            <a:ext cx="1563329" cy="2107096"/>
          </a:xfrm>
          <a:prstGeom prst="rect">
            <a:avLst/>
          </a:prstGeom>
          <a:noFill/>
          <a:ln w="9525">
            <a:noFill/>
            <a:miter lim="800000"/>
            <a:headEnd/>
            <a:tailEnd/>
          </a:ln>
          <a:effectLst>
            <a:softEdge rad="127000"/>
          </a:effectLst>
        </p:spPr>
      </p:pic>
      <p:pic>
        <p:nvPicPr>
          <p:cNvPr id="7180" name="Picture 1" descr="PICT0015">
            <a:extLst>
              <a:ext uri="{FF2B5EF4-FFF2-40B4-BE49-F238E27FC236}">
                <a16:creationId xmlns:a16="http://schemas.microsoft.com/office/drawing/2014/main" id="{B5ED74A6-5AA0-47DA-B984-3DC0B3B8CD2C}"/>
              </a:ext>
            </a:extLst>
          </p:cNvPr>
          <p:cNvPicPr>
            <a:picLocks noChangeAspect="1" noChangeArrowheads="1"/>
          </p:cNvPicPr>
          <p:nvPr/>
        </p:nvPicPr>
        <p:blipFill>
          <a:blip r:embed="rId11" cstate="print"/>
          <a:srcRect l="18056" t="25168" r="43056" b="37079"/>
          <a:stretch>
            <a:fillRect/>
          </a:stretch>
        </p:blipFill>
        <p:spPr bwMode="auto">
          <a:xfrm>
            <a:off x="8001000" y="990600"/>
            <a:ext cx="2057400" cy="1600200"/>
          </a:xfrm>
          <a:prstGeom prst="rect">
            <a:avLst/>
          </a:prstGeom>
          <a:noFill/>
          <a:ln w="9525">
            <a:noFill/>
            <a:miter lim="800000"/>
            <a:headEnd/>
            <a:tailEnd/>
          </a:ln>
          <a:effectLst>
            <a:softEdge rad="127000"/>
          </a:effectLst>
        </p:spPr>
      </p:pic>
      <p:pic>
        <p:nvPicPr>
          <p:cNvPr id="7181" name="Picture 1" descr="PICT0002">
            <a:extLst>
              <a:ext uri="{FF2B5EF4-FFF2-40B4-BE49-F238E27FC236}">
                <a16:creationId xmlns:a16="http://schemas.microsoft.com/office/drawing/2014/main" id="{9B96ED8C-DB4B-456F-B24C-0E7530BD1FBD}"/>
              </a:ext>
            </a:extLst>
          </p:cNvPr>
          <p:cNvPicPr>
            <a:picLocks noChangeAspect="1" noChangeArrowheads="1"/>
          </p:cNvPicPr>
          <p:nvPr/>
        </p:nvPicPr>
        <p:blipFill>
          <a:blip r:embed="rId12" cstate="print"/>
          <a:srcRect l="27272" t="7080" r="31169"/>
          <a:stretch>
            <a:fillRect/>
          </a:stretch>
        </p:blipFill>
        <p:spPr bwMode="auto">
          <a:xfrm>
            <a:off x="7696200" y="4267200"/>
            <a:ext cx="1676400" cy="2129204"/>
          </a:xfrm>
          <a:prstGeom prst="rect">
            <a:avLst/>
          </a:prstGeom>
          <a:noFill/>
          <a:ln w="9525">
            <a:noFill/>
            <a:miter lim="800000"/>
            <a:headEnd/>
            <a:tailEnd/>
          </a:ln>
          <a:effectLst>
            <a:softEdge rad="127000"/>
          </a:effectLst>
        </p:spPr>
      </p:pic>
      <p:pic>
        <p:nvPicPr>
          <p:cNvPr id="7182" name="Picture 11" descr="LGlass02">
            <a:extLst>
              <a:ext uri="{FF2B5EF4-FFF2-40B4-BE49-F238E27FC236}">
                <a16:creationId xmlns:a16="http://schemas.microsoft.com/office/drawing/2014/main" id="{D47D9C68-94AA-4D63-8A69-F717E586B175}"/>
              </a:ext>
            </a:extLst>
          </p:cNvPr>
          <p:cNvPicPr>
            <a:picLocks noChangeAspect="1" noChangeArrowheads="1"/>
          </p:cNvPicPr>
          <p:nvPr/>
        </p:nvPicPr>
        <p:blipFill>
          <a:blip r:embed="rId13" cstate="print"/>
          <a:srcRect l="35974" t="26624" r="48608" b="46751"/>
          <a:stretch>
            <a:fillRect/>
          </a:stretch>
        </p:blipFill>
        <p:spPr bwMode="auto">
          <a:xfrm>
            <a:off x="2286000" y="762000"/>
            <a:ext cx="1600200" cy="1676400"/>
          </a:xfrm>
          <a:prstGeom prst="rect">
            <a:avLst/>
          </a:prstGeom>
          <a:ln>
            <a:headEnd/>
            <a:tailEnd/>
          </a:ln>
          <a:effectLst>
            <a:innerShdw blurRad="63500">
              <a:srgbClr val="FFFFFF">
                <a:alpha val="50000"/>
              </a:srgbClr>
            </a:innerShdw>
            <a:softEdge rad="127000"/>
          </a:effectLst>
        </p:spPr>
        <p:style>
          <a:lnRef idx="1">
            <a:schemeClr val="accent6"/>
          </a:lnRef>
          <a:fillRef idx="1002">
            <a:schemeClr val="lt2"/>
          </a:fillRef>
          <a:effectRef idx="2">
            <a:schemeClr val="accent6"/>
          </a:effectRef>
          <a:fontRef idx="minor">
            <a:schemeClr val="lt1"/>
          </a:fontRef>
        </p:style>
      </p:pic>
    </p:spTree>
    <p:extLst>
      <p:ext uri="{BB962C8B-B14F-4D97-AF65-F5344CB8AC3E}">
        <p14:creationId xmlns:p14="http://schemas.microsoft.com/office/powerpoint/2010/main" val="2481285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3F9C52-5D65-786B-0655-94547BD1F638}"/>
              </a:ext>
            </a:extLst>
          </p:cNvPr>
          <p:cNvSpPr/>
          <p:nvPr/>
        </p:nvSpPr>
        <p:spPr>
          <a:xfrm>
            <a:off x="152400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269CB2B3-F3FF-57F9-072A-DB018DC47823}"/>
              </a:ext>
            </a:extLst>
          </p:cNvPr>
          <p:cNvPicPr/>
          <p:nvPr/>
        </p:nvPicPr>
        <p:blipFill rotWithShape="1">
          <a:blip r:embed="rId3"/>
          <a:srcRect r="36005" b="-1"/>
          <a:stretch/>
        </p:blipFill>
        <p:spPr>
          <a:xfrm>
            <a:off x="1500854" y="1137"/>
            <a:ext cx="3846729" cy="3962400"/>
          </a:xfrm>
          <a:custGeom>
            <a:avLst/>
            <a:gdLst>
              <a:gd name="connsiteX0" fmla="*/ 0 w 5441859"/>
              <a:gd name="connsiteY0" fmla="*/ 0 h 5654940"/>
              <a:gd name="connsiteX1" fmla="*/ 4400491 w 5441859"/>
              <a:gd name="connsiteY1" fmla="*/ 0 h 5654940"/>
              <a:gd name="connsiteX2" fmla="*/ 4484766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4" name="TextShape 1">
            <a:extLst>
              <a:ext uri="{FF2B5EF4-FFF2-40B4-BE49-F238E27FC236}">
                <a16:creationId xmlns:a16="http://schemas.microsoft.com/office/drawing/2014/main" id="{5FCB566F-8386-5186-E232-8D683ED44E4C}"/>
              </a:ext>
            </a:extLst>
          </p:cNvPr>
          <p:cNvSpPr txBox="1"/>
          <p:nvPr/>
        </p:nvSpPr>
        <p:spPr>
          <a:xfrm>
            <a:off x="5324476" y="1"/>
            <a:ext cx="5343525" cy="1325563"/>
          </a:xfrm>
          <a:prstGeom prst="rect">
            <a:avLst/>
          </a:prstGeom>
        </p:spPr>
        <p:txBody>
          <a:bodyPr anchor="ctr">
            <a:normAutofit/>
          </a:bodyPr>
          <a:lstStyle/>
          <a:p>
            <a:pPr marL="0" marR="0" lvl="0" indent="0" algn="ctr" defTabSz="914400" rtl="0" eaLnBrk="0" fontAlgn="auto" latinLnBrk="0" hangingPunct="0">
              <a:lnSpc>
                <a:spcPct val="90000"/>
              </a:lnSpc>
              <a:spcBef>
                <a:spcPct val="0"/>
              </a:spcBef>
              <a:spcAft>
                <a:spcPts val="600"/>
              </a:spcAft>
              <a:buClrTx/>
              <a:buSzTx/>
              <a:buFontTx/>
              <a:buNone/>
              <a:tabLst/>
              <a:defRPr/>
            </a:pPr>
            <a:r>
              <a:rPr kumimoji="0" lang="en-US" sz="4200" b="1" i="1" u="none" strike="noStrike" kern="1200" cap="none" spc="-1" normalizeH="0" baseline="30000" noProof="0" dirty="0">
                <a:ln>
                  <a:noFill/>
                </a:ln>
                <a:solidFill>
                  <a:prstClr val="white"/>
                </a:solidFill>
                <a:effectLst/>
                <a:uLnTx/>
                <a:uFillTx/>
                <a:latin typeface="Calibri"/>
                <a:ea typeface="+mn-ea"/>
                <a:cs typeface="Arial" panose="020B0604020202020204" pitchFamily="34" charset="0"/>
              </a:rPr>
              <a:t>CTD Priorities &amp; Events for </a:t>
            </a:r>
            <a:r>
              <a:rPr lang="en-US" sz="4200" b="1" i="1" spc="-1" baseline="30000" dirty="0">
                <a:solidFill>
                  <a:prstClr val="white"/>
                </a:solidFill>
                <a:latin typeface="Calibri"/>
                <a:cs typeface="Arial" panose="020B0604020202020204" pitchFamily="34" charset="0"/>
              </a:rPr>
              <a:t>20</a:t>
            </a:r>
            <a:r>
              <a:rPr kumimoji="0" lang="en-US" sz="4200" b="1" i="1" u="none" strike="noStrike" kern="1200" cap="none" spc="-1" normalizeH="0" baseline="30000" noProof="0" dirty="0">
                <a:ln>
                  <a:noFill/>
                </a:ln>
                <a:solidFill>
                  <a:prstClr val="white"/>
                </a:solidFill>
                <a:effectLst/>
                <a:uLnTx/>
                <a:uFillTx/>
                <a:latin typeface="Calibri"/>
                <a:ea typeface="+mn-ea"/>
                <a:cs typeface="Arial" panose="020B0604020202020204" pitchFamily="34" charset="0"/>
              </a:rPr>
              <a:t>24</a:t>
            </a:r>
          </a:p>
        </p:txBody>
      </p:sp>
      <p:sp>
        <p:nvSpPr>
          <p:cNvPr id="5" name="TextShape 2">
            <a:extLst>
              <a:ext uri="{FF2B5EF4-FFF2-40B4-BE49-F238E27FC236}">
                <a16:creationId xmlns:a16="http://schemas.microsoft.com/office/drawing/2014/main" id="{6C51CB19-BFD7-6853-3C40-B3D57099E4BE}"/>
              </a:ext>
            </a:extLst>
          </p:cNvPr>
          <p:cNvSpPr txBox="1"/>
          <p:nvPr/>
        </p:nvSpPr>
        <p:spPr>
          <a:xfrm>
            <a:off x="5461001" y="838201"/>
            <a:ext cx="5076825" cy="5700713"/>
          </a:xfrm>
          <a:prstGeom prst="rect">
            <a:avLst/>
          </a:prstGeom>
        </p:spPr>
        <p:txBody>
          <a:bodyPr/>
          <a:lstStyle/>
          <a:p>
            <a:pPr marL="0" marR="0" lvl="0" indent="0" algn="l" defTabSz="914400" rtl="0" eaLnBrk="0" fontAlgn="auto" latinLnBrk="0" hangingPunct="0">
              <a:lnSpc>
                <a:spcPct val="90000"/>
              </a:lnSpc>
              <a:spcBef>
                <a:spcPts val="1001"/>
              </a:spcBef>
              <a:spcAft>
                <a:spcPts val="1800"/>
              </a:spcAft>
              <a:buClr>
                <a:srgbClr val="000000"/>
              </a:buClr>
              <a:buSzTx/>
              <a:buFontTx/>
              <a:buNone/>
              <a:tabLst/>
              <a:defRPr/>
            </a:pPr>
            <a:r>
              <a:rPr lang="en-US" sz="2000" spc="-1" dirty="0">
                <a:solidFill>
                  <a:prstClr val="white"/>
                </a:solidFill>
                <a:latin typeface="Arial" panose="020B0604020202020204" pitchFamily="34" charset="0"/>
                <a:cs typeface="Arial" panose="020B0604020202020204" pitchFamily="34" charset="0"/>
              </a:rPr>
              <a:t>Fill all vacant seats on Commission board</a:t>
            </a:r>
            <a:endParaRPr kumimoji="0" lang="en-US" sz="2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auto" latinLnBrk="0" hangingPunct="0">
              <a:lnSpc>
                <a:spcPct val="90000"/>
              </a:lnSpc>
              <a:spcBef>
                <a:spcPts val="1001"/>
              </a:spcBef>
              <a:spcAft>
                <a:spcPts val="1800"/>
              </a:spcAft>
              <a:buClr>
                <a:srgbClr val="000000"/>
              </a:buClr>
              <a:buSzTx/>
              <a:buFontTx/>
              <a:buNone/>
              <a:tabLst/>
              <a:defRPr/>
            </a:pPr>
            <a:r>
              <a:rPr kumimoji="0" lang="en-US" sz="2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Develop Five-Year Transportation Disadvantaged Plan (s. 427.013(15), FS), solicit stakeholder input throughout process</a:t>
            </a:r>
          </a:p>
          <a:p>
            <a:pPr marL="0" marR="0" lvl="0" indent="0" algn="l" defTabSz="914400" rtl="0" eaLnBrk="0" fontAlgn="auto" latinLnBrk="0" hangingPunct="0">
              <a:lnSpc>
                <a:spcPct val="90000"/>
              </a:lnSpc>
              <a:spcBef>
                <a:spcPts val="1001"/>
              </a:spcBef>
              <a:spcAft>
                <a:spcPts val="1800"/>
              </a:spcAft>
              <a:buClr>
                <a:srgbClr val="000000"/>
              </a:buClr>
              <a:buSzTx/>
              <a:buFontTx/>
              <a:buNone/>
              <a:tabLst/>
              <a:defRPr/>
            </a:pPr>
            <a:r>
              <a:rPr kumimoji="0" lang="en-US" sz="2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Improve accuracy and analyses of performance data reported to CTD, Governor, Legislature, and stakeholders</a:t>
            </a:r>
          </a:p>
          <a:p>
            <a:pPr marL="0" marR="0" lvl="0" indent="0" algn="l" defTabSz="914400" rtl="0" eaLnBrk="0" fontAlgn="auto" latinLnBrk="0" hangingPunct="0">
              <a:lnSpc>
                <a:spcPct val="90000"/>
              </a:lnSpc>
              <a:spcBef>
                <a:spcPts val="1001"/>
              </a:spcBef>
              <a:spcAft>
                <a:spcPts val="1800"/>
              </a:spcAft>
              <a:buClr>
                <a:srgbClr val="000000"/>
              </a:buClr>
              <a:buSzTx/>
              <a:buFontTx/>
              <a:buNone/>
              <a:tabLst/>
              <a:defRPr/>
            </a:pPr>
            <a:r>
              <a:rPr kumimoji="0" lang="en-US" sz="2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Continue funding Innovative Service Development Grant program</a:t>
            </a:r>
          </a:p>
          <a:p>
            <a:pPr marL="0" marR="0" lvl="0" indent="0" algn="l" defTabSz="914400" rtl="0" eaLnBrk="0" fontAlgn="auto" latinLnBrk="0" hangingPunct="0">
              <a:lnSpc>
                <a:spcPct val="90000"/>
              </a:lnSpc>
              <a:spcBef>
                <a:spcPts val="1001"/>
              </a:spcBef>
              <a:spcAft>
                <a:spcPts val="1800"/>
              </a:spcAft>
              <a:buClr>
                <a:srgbClr val="000000"/>
              </a:buClr>
              <a:buSzTx/>
              <a:buFontTx/>
              <a:buNone/>
              <a:tabLst/>
              <a:defRPr/>
            </a:pPr>
            <a:r>
              <a:rPr lang="en-US" sz="2000" spc="-1" dirty="0">
                <a:solidFill>
                  <a:prstClr val="white"/>
                </a:solidFill>
                <a:latin typeface="Arial" panose="020B0604020202020204" pitchFamily="34" charset="0"/>
                <a:cs typeface="Arial" panose="020B0604020202020204" pitchFamily="34" charset="0"/>
              </a:rPr>
              <a:t>Upcoming CTD meetings: March 20 (Polk County), June 5 (Tampa), Sept 23 (West Palm Beach), and Dec 11 (Virtual)</a:t>
            </a:r>
            <a:endParaRPr kumimoji="0" lang="en-US" sz="2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auto" latinLnBrk="0" hangingPunct="0">
              <a:lnSpc>
                <a:spcPct val="90000"/>
              </a:lnSpc>
              <a:spcBef>
                <a:spcPts val="1001"/>
              </a:spcBef>
              <a:spcAft>
                <a:spcPts val="1800"/>
              </a:spcAft>
              <a:buClr>
                <a:srgbClr val="000000"/>
              </a:buClr>
              <a:buSzTx/>
              <a:buFontTx/>
              <a:buNone/>
              <a:tabLst/>
              <a:defRPr/>
            </a:pPr>
            <a:r>
              <a:rPr lang="en-US" sz="2000" spc="-1" dirty="0">
                <a:solidFill>
                  <a:prstClr val="white"/>
                </a:solidFill>
                <a:latin typeface="Arial" panose="020B0604020202020204" pitchFamily="34" charset="0"/>
                <a:cs typeface="Arial" panose="020B0604020202020204" pitchFamily="34" charset="0"/>
              </a:rPr>
              <a:t>Annual Training Conference and Expo</a:t>
            </a:r>
            <a:r>
              <a:rPr kumimoji="0" lang="en-US" sz="2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a:t>
            </a:r>
            <a:r>
              <a:rPr lang="en-US" sz="2000" spc="-1" dirty="0">
                <a:solidFill>
                  <a:prstClr val="white"/>
                </a:solidFill>
                <a:latin typeface="Arial" panose="020B0604020202020204" pitchFamily="34" charset="0"/>
                <a:cs typeface="Arial" panose="020B0604020202020204" pitchFamily="34" charset="0"/>
              </a:rPr>
              <a:t>Sept 23-25</a:t>
            </a:r>
            <a:r>
              <a:rPr kumimoji="0" lang="en-US" sz="2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2024 (West </a:t>
            </a:r>
            <a:r>
              <a:rPr kumimoji="0" lang="en-US" sz="2000" b="0" i="0" u="none" strike="noStrike" kern="1200" cap="none" spc="-1"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Palm Beach)</a:t>
            </a:r>
            <a:endParaRPr kumimoji="0" lang="en-US" sz="2000" b="0" i="0" u="none" strike="noStrike" kern="1200" cap="none" spc="-1"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 up of text on a white background&#10;&#10;Description automatically generated">
            <a:extLst>
              <a:ext uri="{FF2B5EF4-FFF2-40B4-BE49-F238E27FC236}">
                <a16:creationId xmlns:a16="http://schemas.microsoft.com/office/drawing/2014/main" id="{CA12E451-882E-79AE-28AB-338260993352}"/>
              </a:ext>
            </a:extLst>
          </p:cNvPr>
          <p:cNvPicPr>
            <a:picLocks noChangeAspect="1"/>
          </p:cNvPicPr>
          <p:nvPr/>
        </p:nvPicPr>
        <p:blipFill rotWithShape="1">
          <a:blip r:embed="rId3">
            <a:extLst>
              <a:ext uri="{28A0092B-C50C-407E-A947-70E740481C1C}">
                <a14:useLocalDpi xmlns:a14="http://schemas.microsoft.com/office/drawing/2010/main" val="0"/>
              </a:ext>
            </a:extLst>
          </a:blip>
          <a:srcRect l="2007" r="4215"/>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F6CA5E-DA24-AAFF-0FEF-3C9F0F4D3AEA}"/>
              </a:ext>
            </a:extLst>
          </p:cNvPr>
          <p:cNvSpPr>
            <a:spLocks noGrp="1"/>
          </p:cNvSpPr>
          <p:nvPr>
            <p:ph type="title"/>
          </p:nvPr>
        </p:nvSpPr>
        <p:spPr>
          <a:xfrm>
            <a:off x="5827048" y="407987"/>
            <a:ext cx="5721484" cy="1325563"/>
          </a:xfrm>
        </p:spPr>
        <p:txBody>
          <a:bodyPr>
            <a:normAutofit/>
          </a:bodyPr>
          <a:lstStyle/>
          <a:p>
            <a:r>
              <a:rPr lang="en-US" dirty="0"/>
              <a:t>How You Can Serve Our Customers</a:t>
            </a:r>
            <a:endParaRPr lang="en-US"/>
          </a:p>
        </p:txBody>
      </p:sp>
      <p:sp>
        <p:nvSpPr>
          <p:cNvPr id="3" name="Content Placeholder 2">
            <a:extLst>
              <a:ext uri="{FF2B5EF4-FFF2-40B4-BE49-F238E27FC236}">
                <a16:creationId xmlns:a16="http://schemas.microsoft.com/office/drawing/2014/main" id="{EB2A9617-B2A4-1A1D-A6EB-AE55D9FF7D56}"/>
              </a:ext>
            </a:extLst>
          </p:cNvPr>
          <p:cNvSpPr>
            <a:spLocks noGrp="1"/>
          </p:cNvSpPr>
          <p:nvPr>
            <p:ph idx="1"/>
          </p:nvPr>
        </p:nvSpPr>
        <p:spPr>
          <a:xfrm>
            <a:off x="5827047" y="1868487"/>
            <a:ext cx="5917083" cy="4351338"/>
          </a:xfrm>
        </p:spPr>
        <p:txBody>
          <a:bodyPr>
            <a:normAutofit lnSpcReduction="10000"/>
          </a:bodyPr>
          <a:lstStyle/>
          <a:p>
            <a:r>
              <a:rPr lang="en-US" dirty="0"/>
              <a:t>Be a voice for riders and your community on the LCB.</a:t>
            </a:r>
          </a:p>
          <a:p>
            <a:r>
              <a:rPr lang="en-US" dirty="0"/>
              <a:t>Donate a dollar or more to the TD Trust Fund when renewing your auto tags.</a:t>
            </a:r>
          </a:p>
          <a:p>
            <a:r>
              <a:rPr lang="en-US" dirty="0"/>
              <a:t>Inform elected officials and other local leaders about the importance of the TD program.</a:t>
            </a:r>
          </a:p>
          <a:p>
            <a:r>
              <a:rPr lang="en-US" dirty="0"/>
              <a:t>Work with CTC and other partners to identify areas of need in the community.</a:t>
            </a:r>
          </a:p>
        </p:txBody>
      </p:sp>
    </p:spTree>
    <p:extLst>
      <p:ext uri="{BB962C8B-B14F-4D97-AF65-F5344CB8AC3E}">
        <p14:creationId xmlns:p14="http://schemas.microsoft.com/office/powerpoint/2010/main" val="3913236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3" name="Rectangle 21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extShape 1"/>
          <p:cNvSpPr txBox="1"/>
          <p:nvPr/>
        </p:nvSpPr>
        <p:spPr>
          <a:xfrm>
            <a:off x="6330272" y="467271"/>
            <a:ext cx="5538761" cy="2052522"/>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lang="en-US" sz="5600" b="1" spc="-1" dirty="0">
                <a:latin typeface="+mj-lt"/>
                <a:ea typeface="+mj-ea"/>
                <a:cs typeface="+mj-cs"/>
              </a:rPr>
              <a:t>For More Info…</a:t>
            </a:r>
            <a:endParaRPr kumimoji="0" lang="en-US" sz="5600" b="0" i="0" u="none" strike="noStrike" cap="none" spc="-1" normalizeH="0" baseline="0" noProof="0" dirty="0">
              <a:ln>
                <a:noFill/>
              </a:ln>
              <a:effectLst/>
              <a:uLnTx/>
              <a:uFillTx/>
              <a:latin typeface="+mj-lt"/>
              <a:ea typeface="+mj-ea"/>
              <a:cs typeface="+mj-cs"/>
            </a:endParaRPr>
          </a:p>
        </p:txBody>
      </p:sp>
      <p:sp>
        <p:nvSpPr>
          <p:cNvPr id="225" name="Oval 21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D83991-A2F1-4FCD-8230-F2F0B63DA748}"/>
              </a:ext>
            </a:extLst>
          </p:cNvPr>
          <p:cNvPicPr>
            <a:picLocks noChangeAspect="1"/>
          </p:cNvPicPr>
          <p:nvPr/>
        </p:nvPicPr>
        <p:blipFill rotWithShape="1">
          <a:blip r:embed="rId3">
            <a:extLst>
              <a:ext uri="{28A0092B-C50C-407E-A947-70E740481C1C}">
                <a14:useLocalDpi xmlns:a14="http://schemas.microsoft.com/office/drawing/2010/main" val="0"/>
              </a:ext>
            </a:extLst>
          </a:blip>
          <a:srcRect l="27304" r="20697"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2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2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213" name="TextShape 2"/>
          <p:cNvSpPr txBox="1"/>
          <p:nvPr/>
        </p:nvSpPr>
        <p:spPr>
          <a:xfrm>
            <a:off x="6657715" y="2990818"/>
            <a:ext cx="4195673" cy="2913872"/>
          </a:xfrm>
          <a:prstGeom prst="rect">
            <a:avLst/>
          </a:prstGeom>
        </p:spPr>
        <p:txBody>
          <a:bodyPr vert="horz" lIns="91440" tIns="45720" rIns="91440" bIns="45720" rtlCol="0" anchor="t">
            <a:normAutofit/>
          </a:bodyPr>
          <a:lstStyle/>
          <a:p>
            <a:pPr marR="0" lvl="0" fontAlgn="auto">
              <a:lnSpc>
                <a:spcPct val="90000"/>
              </a:lnSpc>
              <a:spcBef>
                <a:spcPts val="1001"/>
              </a:spcBef>
              <a:spcAft>
                <a:spcPts val="0"/>
              </a:spcAft>
              <a:buClrTx/>
              <a:buSzTx/>
              <a:tabLst/>
              <a:defRPr/>
            </a:pPr>
            <a:r>
              <a:rPr kumimoji="0" lang="en-US" sz="1900" b="0" i="0" u="none" strike="noStrike" cap="none" spc="-1" normalizeH="0" baseline="0" noProof="0">
                <a:ln>
                  <a:noFill/>
                </a:ln>
                <a:solidFill>
                  <a:schemeClr val="tx1">
                    <a:alpha val="80000"/>
                  </a:schemeClr>
                </a:solidFill>
                <a:effectLst/>
                <a:uLnTx/>
                <a:uFillTx/>
              </a:rPr>
              <a:t>Visit </a:t>
            </a:r>
            <a:r>
              <a:rPr kumimoji="0" lang="en-US" sz="1900" b="0" i="0" u="none" strike="noStrike" cap="none" spc="-1" normalizeH="0" baseline="0" noProof="0" dirty="0">
                <a:ln>
                  <a:noFill/>
                </a:ln>
                <a:solidFill>
                  <a:schemeClr val="tx1">
                    <a:alpha val="80000"/>
                  </a:schemeClr>
                </a:solidFill>
                <a:effectLst/>
                <a:uLnTx/>
                <a:uFillTx/>
              </a:rPr>
              <a:t>CTD website at: </a:t>
            </a:r>
            <a:r>
              <a:rPr lang="en-US" sz="1900" dirty="0">
                <a:solidFill>
                  <a:schemeClr val="tx1">
                    <a:alpha val="80000"/>
                  </a:schemeClr>
                </a:solidFill>
                <a:hlinkClick r:id="rId4"/>
              </a:rPr>
              <a:t>Florida Commission for the Transportation Disadvantaged - Home (fdot.gov)</a:t>
            </a:r>
            <a:endParaRPr kumimoji="0" lang="en-US" sz="1900" b="0" i="0" u="none" strike="noStrike" cap="none" spc="-1" normalizeH="0" baseline="0" noProof="0" dirty="0">
              <a:ln>
                <a:noFill/>
              </a:ln>
              <a:solidFill>
                <a:schemeClr val="tx1">
                  <a:alpha val="80000"/>
                </a:schemeClr>
              </a:solidFill>
              <a:effectLst/>
              <a:uLnTx/>
              <a:uFillTx/>
            </a:endParaRPr>
          </a:p>
          <a:p>
            <a:pPr marR="0" lvl="0" fontAlgn="auto">
              <a:lnSpc>
                <a:spcPct val="90000"/>
              </a:lnSpc>
              <a:spcBef>
                <a:spcPts val="0"/>
              </a:spcBef>
              <a:spcAft>
                <a:spcPts val="0"/>
              </a:spcAft>
              <a:buClrTx/>
              <a:buSzTx/>
              <a:tabLst/>
              <a:defRPr/>
            </a:pPr>
            <a:endParaRPr kumimoji="0" lang="en-US" sz="1900" b="0" i="0" u="none" strike="noStrike" cap="none" spc="-1" normalizeH="0" baseline="0" noProof="0" dirty="0">
              <a:ln>
                <a:noFill/>
              </a:ln>
              <a:solidFill>
                <a:schemeClr val="tx1">
                  <a:alpha val="80000"/>
                </a:schemeClr>
              </a:solidFill>
              <a:effectLst/>
              <a:uLnTx/>
              <a:uFillTx/>
            </a:endParaRPr>
          </a:p>
          <a:p>
            <a:pPr marR="0" lvl="0" fontAlgn="auto">
              <a:lnSpc>
                <a:spcPct val="90000"/>
              </a:lnSpc>
              <a:spcBef>
                <a:spcPts val="0"/>
              </a:spcBef>
              <a:spcAft>
                <a:spcPts val="0"/>
              </a:spcAft>
              <a:buClrTx/>
              <a:buSzTx/>
              <a:tabLst/>
              <a:defRPr/>
            </a:pPr>
            <a:r>
              <a:rPr kumimoji="0" lang="en-US" sz="1900" b="0" i="0" u="none" strike="noStrike" cap="none" spc="-1" normalizeH="0" baseline="0" noProof="0" dirty="0">
                <a:ln>
                  <a:noFill/>
                </a:ln>
                <a:solidFill>
                  <a:schemeClr val="tx1">
                    <a:alpha val="80000"/>
                  </a:schemeClr>
                </a:solidFill>
                <a:effectLst/>
                <a:uLnTx/>
                <a:uFillTx/>
              </a:rPr>
              <a:t>Or contact David Darm, CTD Executive Director, at:</a:t>
            </a:r>
            <a:r>
              <a:rPr lang="en-US" sz="1900" spc="-1" dirty="0">
                <a:solidFill>
                  <a:schemeClr val="tx1">
                    <a:alpha val="80000"/>
                  </a:schemeClr>
                </a:solidFill>
              </a:rPr>
              <a:t> </a:t>
            </a:r>
            <a:r>
              <a:rPr kumimoji="0" lang="en-US" sz="1900" b="0" i="0" u="none" strike="noStrike" cap="none" spc="-1" normalizeH="0" baseline="0" noProof="0" dirty="0">
                <a:ln>
                  <a:noFill/>
                </a:ln>
                <a:solidFill>
                  <a:schemeClr val="tx1">
                    <a:alpha val="80000"/>
                  </a:schemeClr>
                </a:solidFill>
                <a:effectLst/>
                <a:uLnTx/>
                <a:uFillTx/>
              </a:rPr>
              <a:t>(</a:t>
            </a:r>
            <a:r>
              <a:rPr lang="en-US" sz="1900" spc="-1" dirty="0">
                <a:solidFill>
                  <a:schemeClr val="tx1">
                    <a:alpha val="80000"/>
                  </a:schemeClr>
                </a:solidFill>
              </a:rPr>
              <a:t>850) 688-2953 or </a:t>
            </a:r>
            <a:r>
              <a:rPr lang="en-US" sz="1900" u="sng" spc="-1" dirty="0">
                <a:solidFill>
                  <a:schemeClr val="tx1">
                    <a:alpha val="80000"/>
                  </a:schemeClr>
                </a:solidFill>
                <a:hlinkClick r:id="rId5"/>
              </a:rPr>
              <a:t>David.Darm@dot.state.fl.us</a:t>
            </a:r>
            <a:r>
              <a:rPr lang="en-US" sz="1900" u="sng" spc="-1" dirty="0">
                <a:solidFill>
                  <a:schemeClr val="tx1">
                    <a:alpha val="80000"/>
                  </a:schemeClr>
                </a:solidFill>
              </a:rPr>
              <a:t> </a:t>
            </a:r>
            <a:endParaRPr kumimoji="0" lang="en-US" sz="1900" b="0" i="0" u="none" strike="noStrike" cap="none" spc="-1" normalizeH="0" baseline="0" noProof="0" dirty="0">
              <a:ln>
                <a:noFill/>
              </a:ln>
              <a:solidFill>
                <a:schemeClr val="tx1">
                  <a:alpha val="80000"/>
                </a:schemeClr>
              </a:solidFill>
              <a:effectLst/>
              <a:uLnTx/>
              <a:uFillTx/>
            </a:endParaRPr>
          </a:p>
          <a:p>
            <a:pPr marL="0" marR="0" lvl="0" indent="-228600" fontAlgn="auto">
              <a:lnSpc>
                <a:spcPct val="90000"/>
              </a:lnSpc>
              <a:spcBef>
                <a:spcPts val="0"/>
              </a:spcBef>
              <a:spcAft>
                <a:spcPts val="0"/>
              </a:spcAft>
              <a:buClrTx/>
              <a:buSzTx/>
              <a:buFont typeface="Arial" panose="020B0604020202020204" pitchFamily="34" charset="0"/>
              <a:buChar char="•"/>
              <a:tabLst/>
              <a:defRPr/>
            </a:pPr>
            <a:endParaRPr kumimoji="0" lang="en-US" sz="1700" b="0" i="0" u="none" strike="noStrike" cap="none" spc="-1" normalizeH="0" baseline="0" noProof="0" dirty="0">
              <a:ln>
                <a:noFill/>
              </a:ln>
              <a:solidFill>
                <a:schemeClr val="tx1">
                  <a:alpha val="80000"/>
                </a:schemeClr>
              </a:solidFill>
              <a:effectLst/>
              <a:uLnTx/>
              <a:uFillTx/>
            </a:endParaRPr>
          </a:p>
          <a:p>
            <a:pPr marL="0" marR="0" lvl="0" indent="-228600" fontAlgn="auto">
              <a:lnSpc>
                <a:spcPct val="90000"/>
              </a:lnSpc>
              <a:spcBef>
                <a:spcPts val="1001"/>
              </a:spcBef>
              <a:spcAft>
                <a:spcPts val="0"/>
              </a:spcAft>
              <a:buClrTx/>
              <a:buSzTx/>
              <a:buFont typeface="Arial" panose="020B0604020202020204" pitchFamily="34" charset="0"/>
              <a:buChar char="•"/>
              <a:tabLst/>
              <a:defRPr/>
            </a:pPr>
            <a:endParaRPr kumimoji="0" lang="en-US" sz="1700" b="0" i="0" u="none" strike="noStrike" cap="none" spc="-1" normalizeH="0" baseline="0" noProof="0" dirty="0">
              <a:ln>
                <a:noFill/>
              </a:ln>
              <a:solidFill>
                <a:schemeClr val="tx1">
                  <a:alpha val="80000"/>
                </a:schemeClr>
              </a:solidFill>
              <a:effectLst/>
              <a:uLnTx/>
              <a:uFillTx/>
            </a:endParaRPr>
          </a:p>
        </p:txBody>
      </p:sp>
      <p:sp>
        <p:nvSpPr>
          <p:cNvPr id="22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19" name="Picture 1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A8802F-E42A-42A3-B2CB-7B6FDD97A304}"/>
              </a:ext>
            </a:extLst>
          </p:cNvPr>
          <p:cNvSpPr>
            <a:spLocks noGrp="1"/>
          </p:cNvSpPr>
          <p:nvPr>
            <p:ph type="title"/>
          </p:nvPr>
        </p:nvSpPr>
        <p:spPr>
          <a:xfrm>
            <a:off x="6176865" y="802955"/>
            <a:ext cx="5141167" cy="1454051"/>
          </a:xfrm>
        </p:spPr>
        <p:txBody>
          <a:bodyPr vert="horz" lIns="91440" tIns="45720" rIns="91440" bIns="45720" rtlCol="0" anchor="ctr">
            <a:normAutofit/>
          </a:bodyPr>
          <a:lstStyle/>
          <a:p>
            <a:r>
              <a:rPr lang="en-US" dirty="0">
                <a:solidFill>
                  <a:srgbClr val="000000"/>
                </a:solidFill>
              </a:rPr>
              <a:t>Individuals Who…</a:t>
            </a:r>
          </a:p>
        </p:txBody>
      </p:sp>
      <p:sp>
        <p:nvSpPr>
          <p:cNvPr id="2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7" name="Picture 4" descr="A woman in a wheelchair being assisted off a bus by a man">
            <a:extLst>
              <a:ext uri="{FF2B5EF4-FFF2-40B4-BE49-F238E27FC236}">
                <a16:creationId xmlns:a16="http://schemas.microsoft.com/office/drawing/2014/main" id="{B8A6C83F-7621-4FEA-90AB-CF824B5F6050}"/>
              </a:ext>
            </a:extLst>
          </p:cNvPr>
          <p:cNvPicPr>
            <a:picLocks noChangeAspect="1" noChangeArrowheads="1"/>
          </p:cNvPicPr>
          <p:nvPr/>
        </p:nvPicPr>
        <p:blipFill rotWithShape="1">
          <a:blip r:embed="rId4" cstate="print">
            <a:alphaModFix/>
          </a:blip>
          <a:srcRect l="24068" r="11442" b="2"/>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p:spPr>
      </p:pic>
      <p:sp>
        <p:nvSpPr>
          <p:cNvPr id="3" name="Subtitle 2">
            <a:extLst>
              <a:ext uri="{FF2B5EF4-FFF2-40B4-BE49-F238E27FC236}">
                <a16:creationId xmlns:a16="http://schemas.microsoft.com/office/drawing/2014/main" id="{F945EDA5-9616-4A92-83AF-895CC5A9B1AA}"/>
              </a:ext>
            </a:extLst>
          </p:cNvPr>
          <p:cNvSpPr>
            <a:spLocks noGrp="1"/>
          </p:cNvSpPr>
          <p:nvPr>
            <p:ph type="subTitle"/>
          </p:nvPr>
        </p:nvSpPr>
        <p:spPr>
          <a:xfrm>
            <a:off x="6090574" y="2421682"/>
            <a:ext cx="4977578" cy="3639289"/>
          </a:xfrm>
        </p:spPr>
        <p:txBody>
          <a:bodyPr vert="horz" lIns="91440" tIns="45720" rIns="91440" bIns="45720" rtlCol="0" anchor="ctr">
            <a:normAutofit/>
          </a:bodyPr>
          <a:lstStyle/>
          <a:p>
            <a:pPr>
              <a:spcAft>
                <a:spcPts val="600"/>
              </a:spcAft>
            </a:pPr>
            <a:r>
              <a:rPr lang="en-US" sz="2000" dirty="0">
                <a:solidFill>
                  <a:srgbClr val="000000"/>
                </a:solidFill>
                <a:latin typeface="+mn-lt"/>
                <a:ea typeface="+mn-ea"/>
                <a:cs typeface="+mn-cs"/>
              </a:rPr>
              <a:t>Are “Transportation </a:t>
            </a:r>
            <a:r>
              <a:rPr lang="en-US" sz="2000" dirty="0">
                <a:solidFill>
                  <a:srgbClr val="000000"/>
                </a:solidFill>
              </a:rPr>
              <a:t>D</a:t>
            </a:r>
            <a:r>
              <a:rPr lang="en-US" sz="2000" dirty="0">
                <a:solidFill>
                  <a:srgbClr val="000000"/>
                </a:solidFill>
                <a:latin typeface="+mn-lt"/>
                <a:ea typeface="+mn-ea"/>
                <a:cs typeface="+mn-cs"/>
              </a:rPr>
              <a:t>isadvantaged” due to </a:t>
            </a:r>
            <a:r>
              <a:rPr lang="en-US" sz="2000" dirty="0">
                <a:solidFill>
                  <a:srgbClr val="000000"/>
                </a:solidFill>
              </a:rPr>
              <a:t>d</a:t>
            </a:r>
            <a:r>
              <a:rPr lang="en-US" sz="2000" kern="1200" dirty="0">
                <a:solidFill>
                  <a:srgbClr val="000000"/>
                </a:solidFill>
                <a:latin typeface="+mn-lt"/>
                <a:ea typeface="+mn-ea"/>
                <a:cs typeface="+mn-cs"/>
              </a:rPr>
              <a:t>isability</a:t>
            </a:r>
            <a:r>
              <a:rPr lang="en-US" sz="2000" dirty="0">
                <a:solidFill>
                  <a:srgbClr val="000000"/>
                </a:solidFill>
              </a:rPr>
              <a:t>, age or income;</a:t>
            </a:r>
          </a:p>
          <a:p>
            <a:pPr>
              <a:spcAft>
                <a:spcPts val="600"/>
              </a:spcAft>
            </a:pPr>
            <a:endParaRPr lang="en-US" sz="2000" kern="1200" dirty="0">
              <a:solidFill>
                <a:srgbClr val="000000"/>
              </a:solidFill>
              <a:latin typeface="+mn-lt"/>
              <a:ea typeface="+mn-ea"/>
              <a:cs typeface="+mn-cs"/>
            </a:endParaRPr>
          </a:p>
          <a:p>
            <a:pPr>
              <a:spcAft>
                <a:spcPts val="600"/>
              </a:spcAft>
            </a:pPr>
            <a:r>
              <a:rPr lang="en-US" sz="2000" dirty="0">
                <a:solidFill>
                  <a:srgbClr val="000000"/>
                </a:solidFill>
                <a:latin typeface="+mn-lt"/>
                <a:ea typeface="+mn-ea"/>
                <a:cs typeface="+mn-cs"/>
              </a:rPr>
              <a:t>Rely on others to access health care, employment, education, and other activities in their community; and</a:t>
            </a:r>
          </a:p>
          <a:p>
            <a:pPr>
              <a:spcAft>
                <a:spcPts val="600"/>
              </a:spcAft>
            </a:pPr>
            <a:endParaRPr lang="en-US" sz="2000" dirty="0">
              <a:solidFill>
                <a:srgbClr val="000000"/>
              </a:solidFill>
              <a:latin typeface="+mn-lt"/>
              <a:ea typeface="+mn-ea"/>
              <a:cs typeface="+mn-cs"/>
            </a:endParaRPr>
          </a:p>
          <a:p>
            <a:pPr>
              <a:spcAft>
                <a:spcPts val="600"/>
              </a:spcAft>
            </a:pPr>
            <a:r>
              <a:rPr lang="en-US" sz="2000" dirty="0">
                <a:solidFill>
                  <a:srgbClr val="000000"/>
                </a:solidFill>
              </a:rPr>
              <a:t>Have limited transportation options to participate in these activities.</a:t>
            </a:r>
            <a:endParaRPr lang="en-US" sz="2000" dirty="0">
              <a:solidFill>
                <a:srgbClr val="000000"/>
              </a:solidFill>
              <a:latin typeface="+mn-lt"/>
              <a:ea typeface="+mn-ea"/>
              <a:cs typeface="+mn-cs"/>
            </a:endParaRPr>
          </a:p>
        </p:txBody>
      </p:sp>
    </p:spTree>
    <p:extLst>
      <p:ext uri="{BB962C8B-B14F-4D97-AF65-F5344CB8AC3E}">
        <p14:creationId xmlns:p14="http://schemas.microsoft.com/office/powerpoint/2010/main" val="47281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Shape 1">
            <a:extLst>
              <a:ext uri="{FF2B5EF4-FFF2-40B4-BE49-F238E27FC236}">
                <a16:creationId xmlns:a16="http://schemas.microsoft.com/office/drawing/2014/main" id="{0F48D152-9BAD-5D5A-ECD2-C982E5E9073F}"/>
              </a:ext>
            </a:extLst>
          </p:cNvPr>
          <p:cNvSpPr txBox="1"/>
          <p:nvPr/>
        </p:nvSpPr>
        <p:spPr>
          <a:xfrm>
            <a:off x="1202893" y="374650"/>
            <a:ext cx="4408487" cy="993775"/>
          </a:xfrm>
          <a:prstGeom prst="rect">
            <a:avLst/>
          </a:prstGeom>
        </p:spPr>
        <p:txBody>
          <a:bodyPr lIns="68580" tIns="34291" rIns="68580" bIns="34291" anchor="ctr">
            <a:normAutofit/>
          </a:bodyPr>
          <a:lstStyle/>
          <a:p>
            <a:pPr marL="0" marR="0" lvl="0" indent="0" algn="l" defTabSz="914400" rtl="0" eaLnBrk="1" fontAlgn="auto" latinLnBrk="0" hangingPunct="1">
              <a:lnSpc>
                <a:spcPct val="90000"/>
              </a:lnSpc>
              <a:spcBef>
                <a:spcPct val="0"/>
              </a:spcBef>
              <a:spcAft>
                <a:spcPts val="451"/>
              </a:spcAft>
              <a:buClrTx/>
              <a:buSzTx/>
              <a:buFontTx/>
              <a:buNone/>
              <a:tabLst/>
              <a:defRPr/>
            </a:pPr>
            <a:r>
              <a:rPr kumimoji="0" lang="en-US" sz="4400" b="1" i="1" u="none" strike="noStrike" kern="1200" cap="none" spc="-1" normalizeH="0" baseline="30000" noProof="0" dirty="0">
                <a:ln>
                  <a:noFill/>
                </a:ln>
                <a:solidFill>
                  <a:srgbClr val="40302B"/>
                </a:solidFill>
                <a:effectLst/>
                <a:uLnTx/>
                <a:uFillTx/>
                <a:latin typeface="Constantia"/>
                <a:ea typeface="+mn-ea"/>
                <a:cs typeface="Arial" panose="020B0604020202020204" pitchFamily="34" charset="0"/>
              </a:rPr>
              <a:t>TD Program Foundation</a:t>
            </a:r>
            <a:endParaRPr kumimoji="0" lang="en-US" sz="4400" b="0" i="0" u="none" strike="noStrike" kern="1200" cap="none" spc="-1" normalizeH="0" baseline="0" noProof="0" dirty="0">
              <a:ln>
                <a:noFill/>
              </a:ln>
              <a:solidFill>
                <a:srgbClr val="40302B"/>
              </a:solidFill>
              <a:effectLst/>
              <a:uLnTx/>
              <a:uFillTx/>
              <a:latin typeface="Constantia"/>
              <a:ea typeface="+mn-ea"/>
              <a:cs typeface="Arial" panose="020B0604020202020204" pitchFamily="34" charset="0"/>
            </a:endParaRPr>
          </a:p>
        </p:txBody>
      </p:sp>
      <p:sp>
        <p:nvSpPr>
          <p:cNvPr id="128" name="TextShape 2">
            <a:extLst>
              <a:ext uri="{FF2B5EF4-FFF2-40B4-BE49-F238E27FC236}">
                <a16:creationId xmlns:a16="http://schemas.microsoft.com/office/drawing/2014/main" id="{CE065099-4E10-C748-02EA-772E9D7484CE}"/>
              </a:ext>
            </a:extLst>
          </p:cNvPr>
          <p:cNvSpPr txBox="1"/>
          <p:nvPr/>
        </p:nvSpPr>
        <p:spPr>
          <a:xfrm>
            <a:off x="729673" y="1066800"/>
            <a:ext cx="5671129" cy="5715000"/>
          </a:xfrm>
          <a:prstGeom prst="rect">
            <a:avLst/>
          </a:prstGeom>
          <a:noFill/>
        </p:spPr>
        <p:txBody>
          <a:bodyPr lIns="68580" tIns="34291" rIns="68580" bIns="34291">
            <a:normAutofit lnSpcReduction="10000"/>
          </a:bodyPr>
          <a:lstStyle/>
          <a:p>
            <a:pPr marL="171446" marR="0" lvl="0" indent="0" algn="l" defTabSz="914400" rtl="0" eaLnBrk="1" fontAlgn="auto" latinLnBrk="0" hangingPunct="1">
              <a:lnSpc>
                <a:spcPct val="90000"/>
              </a:lnSpc>
              <a:spcBef>
                <a:spcPts val="751"/>
              </a:spcBef>
              <a:spcAft>
                <a:spcPts val="1351"/>
              </a:spcAft>
              <a:buClr>
                <a:srgbClr val="000000"/>
              </a:buClr>
              <a:buSzTx/>
              <a:buFontTx/>
              <a:buNone/>
              <a:tabLst/>
              <a:defRPr/>
            </a:pPr>
            <a:r>
              <a:rPr kumimoji="0" lang="en-US" sz="1800" b="0" i="0" u="none" strike="noStrike" kern="1200" cap="none" spc="-1" normalizeH="0" baseline="0" noProof="0" dirty="0">
                <a:ln>
                  <a:noFill/>
                </a:ln>
                <a:solidFill>
                  <a:srgbClr val="40302B"/>
                </a:solidFill>
                <a:effectLst/>
                <a:uLnTx/>
                <a:uFillTx/>
                <a:latin typeface="Arial" panose="020B0604020202020204" pitchFamily="34" charset="0"/>
                <a:ea typeface="+mn-ea"/>
                <a:cs typeface="Arial" panose="020B0604020202020204" pitchFamily="34" charset="0"/>
              </a:rPr>
              <a:t>In 1979, Legislature created the program to be “fully responsive to the needs” of this population.</a:t>
            </a:r>
          </a:p>
          <a:p>
            <a:pPr marL="171446" marR="0" lvl="0" indent="0" algn="l" defTabSz="914400" rtl="0" eaLnBrk="1" fontAlgn="auto" latinLnBrk="0" hangingPunct="1">
              <a:lnSpc>
                <a:spcPct val="90000"/>
              </a:lnSpc>
              <a:spcBef>
                <a:spcPts val="751"/>
              </a:spcBef>
              <a:spcAft>
                <a:spcPts val="1351"/>
              </a:spcAft>
              <a:buClr>
                <a:srgbClr val="000000"/>
              </a:buClr>
              <a:buSzTx/>
              <a:buFontTx/>
              <a:buNone/>
              <a:tabLst/>
              <a:defRPr/>
            </a:pPr>
            <a:r>
              <a:rPr kumimoji="0" lang="en-US" sz="1800" b="0" i="0" u="none" strike="noStrike" kern="1200" cap="none" spc="-1" normalizeH="0" baseline="0" noProof="0" dirty="0">
                <a:ln>
                  <a:noFill/>
                </a:ln>
                <a:solidFill>
                  <a:srgbClr val="40302B"/>
                </a:solidFill>
                <a:effectLst/>
                <a:uLnTx/>
                <a:uFillTx/>
                <a:latin typeface="Arial" panose="020B0604020202020204" pitchFamily="34" charset="0"/>
                <a:ea typeface="+mn-ea"/>
                <a:cs typeface="Arial" panose="020B0604020202020204" pitchFamily="34" charset="0"/>
              </a:rPr>
              <a:t>Legislature created CTD and TD Trust Fund in 1989.</a:t>
            </a:r>
          </a:p>
          <a:p>
            <a:pPr marL="171446" marR="0" lvl="0" indent="0" algn="l" defTabSz="914400" rtl="0" eaLnBrk="1" fontAlgn="auto" latinLnBrk="0" hangingPunct="1">
              <a:lnSpc>
                <a:spcPct val="90000"/>
              </a:lnSpc>
              <a:spcBef>
                <a:spcPts val="751"/>
              </a:spcBef>
              <a:spcAft>
                <a:spcPts val="1351"/>
              </a:spcAft>
              <a:buClr>
                <a:srgbClr val="000000"/>
              </a:buClr>
              <a:buSzTx/>
              <a:buFontTx/>
              <a:buNone/>
              <a:tabLst/>
              <a:defRPr/>
            </a:pPr>
            <a:r>
              <a:rPr kumimoji="0" lang="en-US" sz="1800" b="0" i="0" u="none" strike="noStrike" kern="1200" cap="none" spc="-1" normalizeH="0" baseline="0" noProof="0" dirty="0">
                <a:ln>
                  <a:noFill/>
                </a:ln>
                <a:solidFill>
                  <a:srgbClr val="40302B"/>
                </a:solidFill>
                <a:effectLst/>
                <a:uLnTx/>
                <a:uFillTx/>
                <a:latin typeface="Arial" panose="020B0604020202020204" pitchFamily="34" charset="0"/>
                <a:ea typeface="+mn-ea"/>
                <a:cs typeface="Arial" panose="020B0604020202020204" pitchFamily="34" charset="0"/>
              </a:rPr>
              <a:t>The purpose was to “coordinate” transportation services in each county in Florida.</a:t>
            </a:r>
          </a:p>
          <a:p>
            <a:pPr marL="171446" marR="0" lvl="0" indent="0" algn="l" defTabSz="914400" rtl="0" eaLnBrk="1" fontAlgn="auto" latinLnBrk="0" hangingPunct="1">
              <a:lnSpc>
                <a:spcPct val="90000"/>
              </a:lnSpc>
              <a:spcBef>
                <a:spcPts val="751"/>
              </a:spcBef>
              <a:spcAft>
                <a:spcPts val="1351"/>
              </a:spcAft>
              <a:buClr>
                <a:srgbClr val="000000"/>
              </a:buClr>
              <a:buSzTx/>
              <a:buFontTx/>
              <a:buNone/>
              <a:tabLst/>
              <a:defRPr/>
            </a:pPr>
            <a:r>
              <a:rPr kumimoji="0" lang="en-US" sz="1800" b="0" i="0" u="none" strike="noStrike" kern="1200" cap="none" spc="-1" normalizeH="0" baseline="0" noProof="0" dirty="0">
                <a:ln>
                  <a:noFill/>
                </a:ln>
                <a:solidFill>
                  <a:srgbClr val="40302B"/>
                </a:solidFill>
                <a:effectLst/>
                <a:uLnTx/>
                <a:uFillTx/>
                <a:latin typeface="Arial" panose="020B0604020202020204" pitchFamily="34" charset="0"/>
                <a:ea typeface="+mn-ea"/>
                <a:cs typeface="Arial" panose="020B0604020202020204" pitchFamily="34" charset="0"/>
              </a:rPr>
              <a:t>Implemented by three primary entities at local level:</a:t>
            </a:r>
          </a:p>
          <a:p>
            <a:pPr marL="457189" marR="0" lvl="0" indent="-285744" algn="l" defTabSz="914400" rtl="0" eaLnBrk="1" fontAlgn="auto" latinLnBrk="0" hangingPunct="1">
              <a:lnSpc>
                <a:spcPct val="90000"/>
              </a:lnSpc>
              <a:spcBef>
                <a:spcPts val="751"/>
              </a:spcBef>
              <a:spcAft>
                <a:spcPts val="1351"/>
              </a:spcAft>
              <a:buClr>
                <a:srgbClr val="000000"/>
              </a:buClr>
              <a:buSzTx/>
              <a:buFont typeface="Arial" panose="020B0604020202020204" pitchFamily="34" charset="0"/>
              <a:buChar char="•"/>
              <a:tabLst/>
              <a:defRPr/>
            </a:pPr>
            <a:r>
              <a:rPr kumimoji="0" lang="en-US" sz="1600" b="0" i="0" u="none" strike="noStrike" kern="1200" cap="none" spc="-1" normalizeH="0" baseline="0" noProof="0" dirty="0">
                <a:ln>
                  <a:noFill/>
                </a:ln>
                <a:solidFill>
                  <a:srgbClr val="40302B"/>
                </a:solidFill>
                <a:effectLst/>
                <a:uLnTx/>
                <a:uFillTx/>
                <a:latin typeface="Arial" panose="020B0604020202020204" pitchFamily="34" charset="0"/>
                <a:ea typeface="+mn-ea"/>
                <a:cs typeface="Arial" panose="020B0604020202020204" pitchFamily="34" charset="0"/>
              </a:rPr>
              <a:t>Community Transportation Coordinator (CTC) – Oversees the delivery of TD services in designated county or multi-county area.</a:t>
            </a:r>
          </a:p>
          <a:p>
            <a:pPr marL="457189" marR="0" lvl="0" indent="-285744" algn="l" defTabSz="914400" rtl="0" eaLnBrk="1" fontAlgn="auto" latinLnBrk="0" hangingPunct="1">
              <a:lnSpc>
                <a:spcPct val="90000"/>
              </a:lnSpc>
              <a:spcBef>
                <a:spcPts val="751"/>
              </a:spcBef>
              <a:spcAft>
                <a:spcPts val="1351"/>
              </a:spcAft>
              <a:buClr>
                <a:srgbClr val="000000"/>
              </a:buClr>
              <a:buSzTx/>
              <a:buFont typeface="Arial" panose="020B0604020202020204" pitchFamily="34" charset="0"/>
              <a:buChar char="•"/>
              <a:tabLst/>
              <a:defRPr/>
            </a:pPr>
            <a:r>
              <a:rPr kumimoji="0" lang="en-US" sz="1600" b="0" i="0" u="none" strike="noStrike" kern="1200" cap="none" spc="-1" normalizeH="0" baseline="0" noProof="0" dirty="0">
                <a:ln>
                  <a:noFill/>
                </a:ln>
                <a:solidFill>
                  <a:srgbClr val="40302B"/>
                </a:solidFill>
                <a:effectLst/>
                <a:uLnTx/>
                <a:uFillTx/>
                <a:latin typeface="Arial" panose="020B0604020202020204" pitchFamily="34" charset="0"/>
                <a:ea typeface="+mn-ea"/>
                <a:cs typeface="Arial" panose="020B0604020202020204" pitchFamily="34" charset="0"/>
              </a:rPr>
              <a:t>Planning Agency (Planner) – Coordinates planning activities for local TD program.</a:t>
            </a:r>
          </a:p>
          <a:p>
            <a:pPr marL="457189" marR="0" lvl="0" indent="-285744" algn="l" defTabSz="914400" rtl="0" eaLnBrk="1" fontAlgn="auto" latinLnBrk="0" hangingPunct="1">
              <a:lnSpc>
                <a:spcPct val="90000"/>
              </a:lnSpc>
              <a:spcBef>
                <a:spcPts val="751"/>
              </a:spcBef>
              <a:spcAft>
                <a:spcPts val="1351"/>
              </a:spcAft>
              <a:buClr>
                <a:srgbClr val="000000"/>
              </a:buClr>
              <a:buSzTx/>
              <a:buFont typeface="Arial" panose="020B0604020202020204" pitchFamily="34" charset="0"/>
              <a:buChar char="•"/>
              <a:tabLst/>
              <a:defRPr/>
            </a:pPr>
            <a:r>
              <a:rPr kumimoji="0" lang="en-US" sz="1600" b="0" i="0" u="none" strike="noStrike" kern="1200" cap="none" spc="-1" normalizeH="0" baseline="0" noProof="0" dirty="0">
                <a:ln>
                  <a:noFill/>
                </a:ln>
                <a:solidFill>
                  <a:srgbClr val="40302B"/>
                </a:solidFill>
                <a:effectLst/>
                <a:uLnTx/>
                <a:uFillTx/>
                <a:latin typeface="Arial" panose="020B0604020202020204" pitchFamily="34" charset="0"/>
                <a:ea typeface="+mn-ea"/>
                <a:cs typeface="Arial" panose="020B0604020202020204" pitchFamily="34" charset="0"/>
              </a:rPr>
              <a:t>Local Coordinating Board (LCB) – Represents stakeholders and advises on the delivery of TD services.</a:t>
            </a:r>
          </a:p>
          <a:p>
            <a:pPr marL="171446" marR="0" lvl="0" indent="0" algn="l" defTabSz="914400" rtl="0" eaLnBrk="1" fontAlgn="auto" latinLnBrk="0" hangingPunct="1">
              <a:lnSpc>
                <a:spcPct val="90000"/>
              </a:lnSpc>
              <a:spcBef>
                <a:spcPts val="751"/>
              </a:spcBef>
              <a:spcAft>
                <a:spcPts val="1351"/>
              </a:spcAft>
              <a:buClr>
                <a:srgbClr val="000000"/>
              </a:buClr>
              <a:buSzTx/>
              <a:buFontTx/>
              <a:buNone/>
              <a:tabLst/>
              <a:defRPr/>
            </a:pPr>
            <a:r>
              <a:rPr kumimoji="0" lang="en-US" sz="1800" b="0" i="0" u="none" strike="noStrike" kern="1200" cap="none" spc="-1" normalizeH="0" baseline="0" noProof="0" dirty="0">
                <a:ln>
                  <a:noFill/>
                </a:ln>
                <a:solidFill>
                  <a:srgbClr val="40302B"/>
                </a:solidFill>
                <a:effectLst/>
                <a:uLnTx/>
                <a:uFillTx/>
                <a:latin typeface="Arial" panose="020B0604020202020204" pitchFamily="34" charset="0"/>
                <a:ea typeface="+mn-ea"/>
                <a:cs typeface="Arial" panose="020B0604020202020204" pitchFamily="34" charset="0"/>
              </a:rPr>
              <a:t>CTD also works with state/local partners or “purchasing agencies” to coordinate funding for these services.</a:t>
            </a:r>
          </a:p>
        </p:txBody>
      </p:sp>
      <p:sp>
        <p:nvSpPr>
          <p:cNvPr id="130" name="CustomShape 4">
            <a:extLst>
              <a:ext uri="{FF2B5EF4-FFF2-40B4-BE49-F238E27FC236}">
                <a16:creationId xmlns:a16="http://schemas.microsoft.com/office/drawing/2014/main" id="{4E04696C-315B-92E2-45FD-B2860BFEAA87}"/>
              </a:ext>
            </a:extLst>
          </p:cNvPr>
          <p:cNvSpPr/>
          <p:nvPr/>
        </p:nvSpPr>
        <p:spPr>
          <a:xfrm>
            <a:off x="5981700" y="3314700"/>
            <a:ext cx="228600" cy="228600"/>
          </a:xfrm>
          <a:prstGeom prst="rect">
            <a:avLst/>
          </a:prstGeom>
          <a:noFill/>
          <a:ln>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Cylinder 4">
            <a:extLst>
              <a:ext uri="{FF2B5EF4-FFF2-40B4-BE49-F238E27FC236}">
                <a16:creationId xmlns:a16="http://schemas.microsoft.com/office/drawing/2014/main" id="{C2D86D88-0673-028F-E747-E84B7A97D3F8}"/>
              </a:ext>
            </a:extLst>
          </p:cNvPr>
          <p:cNvSpPr/>
          <p:nvPr/>
        </p:nvSpPr>
        <p:spPr>
          <a:xfrm>
            <a:off x="9296400" y="2133600"/>
            <a:ext cx="1066800" cy="2819400"/>
          </a:xfrm>
          <a:prstGeom prst="can">
            <a:avLst/>
          </a:prstGeom>
          <a:blipFill>
            <a:blip r:embed="rId3"/>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LCB</a:t>
            </a:r>
          </a:p>
        </p:txBody>
      </p:sp>
      <p:sp>
        <p:nvSpPr>
          <p:cNvPr id="6" name="Cylinder 5">
            <a:extLst>
              <a:ext uri="{FF2B5EF4-FFF2-40B4-BE49-F238E27FC236}">
                <a16:creationId xmlns:a16="http://schemas.microsoft.com/office/drawing/2014/main" id="{A108692E-F67A-CC70-2423-65F88EA50A6C}"/>
              </a:ext>
            </a:extLst>
          </p:cNvPr>
          <p:cNvSpPr/>
          <p:nvPr/>
        </p:nvSpPr>
        <p:spPr>
          <a:xfrm>
            <a:off x="6629401" y="2225675"/>
            <a:ext cx="1000125" cy="2705100"/>
          </a:xfrm>
          <a:prstGeom prst="can">
            <a:avLst/>
          </a:prstGeom>
          <a:blipFill>
            <a:blip r:embed="rId3"/>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Planner</a:t>
            </a:r>
          </a:p>
        </p:txBody>
      </p:sp>
      <p:sp>
        <p:nvSpPr>
          <p:cNvPr id="11" name="Cylinder 10">
            <a:extLst>
              <a:ext uri="{FF2B5EF4-FFF2-40B4-BE49-F238E27FC236}">
                <a16:creationId xmlns:a16="http://schemas.microsoft.com/office/drawing/2014/main" id="{849DA64A-02CA-672F-EA52-8DD5A6549088}"/>
              </a:ext>
            </a:extLst>
          </p:cNvPr>
          <p:cNvSpPr/>
          <p:nvPr/>
        </p:nvSpPr>
        <p:spPr>
          <a:xfrm>
            <a:off x="7877176" y="2435226"/>
            <a:ext cx="1190625" cy="2974975"/>
          </a:xfrm>
          <a:prstGeom prst="can">
            <a:avLst/>
          </a:prstGeom>
          <a:blipFill dpi="0" rotWithShape="1">
            <a:blip r:embed="rId3"/>
            <a:srcRect/>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CTC</a:t>
            </a:r>
          </a:p>
        </p:txBody>
      </p:sp>
      <p:sp>
        <p:nvSpPr>
          <p:cNvPr id="3" name="Flowchart: Magnetic Disk 2">
            <a:extLst>
              <a:ext uri="{FF2B5EF4-FFF2-40B4-BE49-F238E27FC236}">
                <a16:creationId xmlns:a16="http://schemas.microsoft.com/office/drawing/2014/main" id="{F6AA83BF-88D9-E20B-0A59-912E317A7B9C}"/>
              </a:ext>
            </a:extLst>
          </p:cNvPr>
          <p:cNvSpPr/>
          <p:nvPr/>
        </p:nvSpPr>
        <p:spPr>
          <a:xfrm>
            <a:off x="6629400" y="1295400"/>
            <a:ext cx="3733800" cy="1524000"/>
          </a:xfrm>
          <a:prstGeom prst="flowChartMagneticDisk">
            <a:avLst/>
          </a:prstGeom>
          <a:blipFill>
            <a:blip r:embed="rId3"/>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Commission for the Transportation Disadvantaged (CTD)</a:t>
            </a:r>
          </a:p>
        </p:txBody>
      </p:sp>
      <p:sp>
        <p:nvSpPr>
          <p:cNvPr id="9" name="TextShape 1">
            <a:extLst>
              <a:ext uri="{FF2B5EF4-FFF2-40B4-BE49-F238E27FC236}">
                <a16:creationId xmlns:a16="http://schemas.microsoft.com/office/drawing/2014/main" id="{87C265E3-EFA0-65DF-D829-3F04FE3DFA45}"/>
              </a:ext>
            </a:extLst>
          </p:cNvPr>
          <p:cNvSpPr txBox="1"/>
          <p:nvPr/>
        </p:nvSpPr>
        <p:spPr>
          <a:xfrm>
            <a:off x="6437313" y="374651"/>
            <a:ext cx="3848100" cy="993775"/>
          </a:xfrm>
          <a:prstGeom prst="rect">
            <a:avLst/>
          </a:prstGeom>
        </p:spPr>
        <p:txBody>
          <a:bodyPr lIns="68580" tIns="34291" rIns="68580" bIns="34291" anchor="ctr">
            <a:normAutofit/>
          </a:bodyPr>
          <a:lstStyle/>
          <a:p>
            <a:pPr marL="0" marR="0" lvl="0" indent="0" algn="ctr" defTabSz="914400" rtl="0" eaLnBrk="1" fontAlgn="auto" latinLnBrk="0" hangingPunct="1">
              <a:lnSpc>
                <a:spcPct val="90000"/>
              </a:lnSpc>
              <a:spcBef>
                <a:spcPct val="0"/>
              </a:spcBef>
              <a:spcAft>
                <a:spcPts val="451"/>
              </a:spcAft>
              <a:buClrTx/>
              <a:buSzTx/>
              <a:buFontTx/>
              <a:buNone/>
              <a:tabLst/>
              <a:defRPr/>
            </a:pPr>
            <a:r>
              <a:rPr kumimoji="0" lang="en-US" sz="2800" b="0" i="0" u="none" strike="noStrike" kern="1200" cap="none" spc="-1" normalizeH="0" baseline="30000" noProof="0" dirty="0">
                <a:ln>
                  <a:noFill/>
                </a:ln>
                <a:solidFill>
                  <a:srgbClr val="40302B"/>
                </a:solidFill>
                <a:effectLst/>
                <a:uLnTx/>
                <a:uFillTx/>
                <a:latin typeface="Constantia"/>
                <a:ea typeface="+mn-ea"/>
                <a:cs typeface="Arial" panose="020B0604020202020204" pitchFamily="34" charset="0"/>
              </a:rPr>
              <a:t>The “Three-Legged Stool” of Coordination </a:t>
            </a:r>
            <a:endParaRPr kumimoji="0" lang="en-US" sz="2800" b="0" i="0" u="none" strike="noStrike" kern="1200" cap="none" spc="-1" normalizeH="0" baseline="0" noProof="0" dirty="0">
              <a:ln>
                <a:noFill/>
              </a:ln>
              <a:solidFill>
                <a:srgbClr val="40302B"/>
              </a:solidFill>
              <a:effectLst/>
              <a:uLnTx/>
              <a:uFillTx/>
              <a:latin typeface="Constantia"/>
              <a:ea typeface="+mn-ea"/>
              <a:cs typeface="Arial" panose="020B0604020202020204" pitchFamily="34"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EA37765E-5F46-4D56-B038-EBADDB2AE6B4}"/>
              </a:ext>
            </a:extLst>
          </p:cNvPr>
          <p:cNvSpPr>
            <a:spLocks noGrp="1"/>
          </p:cNvSpPr>
          <p:nvPr>
            <p:ph type="title"/>
          </p:nvPr>
        </p:nvSpPr>
        <p:spPr>
          <a:xfrm>
            <a:off x="5116783" y="516835"/>
            <a:ext cx="5977937" cy="1666501"/>
          </a:xfrm>
        </p:spPr>
        <p:txBody>
          <a:bodyPr>
            <a:normAutofit/>
          </a:bodyPr>
          <a:lstStyle/>
          <a:p>
            <a:r>
              <a:rPr lang="en-US" sz="4000" dirty="0">
                <a:solidFill>
                  <a:srgbClr val="FFFFFF"/>
                </a:solidFill>
              </a:rPr>
              <a:t>What is “Coordinated Transportation”?</a:t>
            </a:r>
          </a:p>
        </p:txBody>
      </p:sp>
      <p:pic>
        <p:nvPicPr>
          <p:cNvPr id="5" name="Picture 4" descr="A woman with a walker getting off a bus">
            <a:extLst>
              <a:ext uri="{FF2B5EF4-FFF2-40B4-BE49-F238E27FC236}">
                <a16:creationId xmlns:a16="http://schemas.microsoft.com/office/drawing/2014/main" id="{97A8F31F-8B18-46D3-B28C-82CD07BDE1EB}"/>
              </a:ext>
            </a:extLst>
          </p:cNvPr>
          <p:cNvPicPr>
            <a:picLocks noChangeAspect="1"/>
          </p:cNvPicPr>
          <p:nvPr/>
        </p:nvPicPr>
        <p:blipFill rotWithShape="1">
          <a:blip r:embed="rId3">
            <a:extLst>
              <a:ext uri="{28A0092B-C50C-407E-A947-70E740481C1C}">
                <a14:useLocalDpi xmlns:a14="http://schemas.microsoft.com/office/drawing/2010/main" val="0"/>
              </a:ext>
            </a:extLst>
          </a:blip>
          <a:srcRect l="22157" r="22157"/>
          <a:stretch/>
        </p:blipFill>
        <p:spPr>
          <a:xfrm>
            <a:off x="20" y="10"/>
            <a:ext cx="4580077" cy="6857990"/>
          </a:xfrm>
          <a:prstGeom prst="rect">
            <a:avLst/>
          </a:prstGeom>
        </p:spPr>
      </p:pic>
      <p:cxnSp>
        <p:nvCxnSpPr>
          <p:cNvPr id="36" name="Straight Connector 35">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510432C-1AFE-48A5-ABD6-F843470E6826}"/>
              </a:ext>
            </a:extLst>
          </p:cNvPr>
          <p:cNvSpPr>
            <a:spLocks noGrp="1"/>
          </p:cNvSpPr>
          <p:nvPr>
            <p:ph idx="1"/>
          </p:nvPr>
        </p:nvSpPr>
        <p:spPr>
          <a:xfrm>
            <a:off x="4823927" y="2546224"/>
            <a:ext cx="6749237" cy="3994533"/>
          </a:xfrm>
        </p:spPr>
        <p:txBody>
          <a:bodyPr>
            <a:normAutofit lnSpcReduction="10000"/>
          </a:bodyPr>
          <a:lstStyle/>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solidFill>
                  <a:srgbClr val="FFFFFF"/>
                </a:solidFill>
                <a:latin typeface="Franklin Gothic Book" panose="020F0502020204030204"/>
              </a:rPr>
              <a:t>“Coordination” is the arrangement of transportation “in a manner that is </a:t>
            </a:r>
            <a:r>
              <a:rPr lang="en-US" sz="2000" u="sng" dirty="0">
                <a:solidFill>
                  <a:srgbClr val="FFFFFF"/>
                </a:solidFill>
                <a:latin typeface="Franklin Gothic Book" panose="020F0502020204030204"/>
              </a:rPr>
              <a:t>cost-effective, efficient, and reduces fragmentation and duplication of services</a:t>
            </a:r>
            <a:r>
              <a:rPr lang="en-US" sz="2000" dirty="0">
                <a:solidFill>
                  <a:srgbClr val="FFFFFF"/>
                </a:solidFill>
                <a:latin typeface="Franklin Gothic Book" panose="020F0502020204030204"/>
              </a:rPr>
              <a:t>” (s. 427.011, F.S.).</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solidFill>
                  <a:srgbClr val="FFFFFF"/>
                </a:solidFill>
                <a:latin typeface="Franklin Gothic Book" panose="020F0502020204030204"/>
              </a:rPr>
              <a:t>For example, an individual may have access to medical transportation through Medicaid but requires another funding source to access employment.</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solidFill>
                  <a:srgbClr val="FFFFFF"/>
                </a:solidFill>
                <a:latin typeface="Franklin Gothic Book" panose="020F0502020204030204"/>
              </a:rPr>
              <a:t>Paratransit (demand-response) trips that are not “sponsored” by any other agency or provided as an extension of the fixed-route system may be purchased under the TD Trust Fund.</a:t>
            </a:r>
          </a:p>
          <a:p>
            <a:pPr marL="91440" marR="0" lvl="0" indent="-91440" defTabSz="914400" rtl="0" eaLnBrk="1" fontAlgn="auto" latinLnBrk="0" hangingPunct="1">
              <a:lnSpc>
                <a:spcPct val="100000"/>
              </a:lnSpc>
              <a:spcBef>
                <a:spcPts val="1200"/>
              </a:spcBef>
              <a:spcAft>
                <a:spcPts val="200"/>
              </a:spcAft>
              <a:buClr>
                <a:srgbClr val="EC7016"/>
              </a:buClr>
              <a:buSzPct val="100000"/>
              <a:buFont typeface="Calibri" panose="020F0502020204030204" pitchFamily="34" charset="0"/>
              <a:buChar char=" "/>
              <a:tabLst/>
              <a:defRPr/>
            </a:pPr>
            <a:r>
              <a:rPr lang="en-US" sz="2000" dirty="0">
                <a:solidFill>
                  <a:srgbClr val="FFFFFF"/>
                </a:solidFill>
                <a:latin typeface="Franklin Gothic Book" panose="020F0502020204030204"/>
              </a:rPr>
              <a:t>If TD riders are physically able to access the fixed-route system, TD funds may be used to purchase bus passes (more cost-effective than paratransit services).</a:t>
            </a:r>
          </a:p>
        </p:txBody>
      </p:sp>
    </p:spTree>
    <p:extLst>
      <p:ext uri="{BB962C8B-B14F-4D97-AF65-F5344CB8AC3E}">
        <p14:creationId xmlns:p14="http://schemas.microsoft.com/office/powerpoint/2010/main" val="226201908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29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What is Medicaid Planning?">
            <a:extLst>
              <a:ext uri="{FF2B5EF4-FFF2-40B4-BE49-F238E27FC236}">
                <a16:creationId xmlns:a16="http://schemas.microsoft.com/office/drawing/2014/main" id="{42D68316-DF68-92B0-1945-A0311B022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089025"/>
            <a:ext cx="4578350" cy="2551113"/>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Indianapolis Metropolitan Planning Organization | Indianapolis IN">
            <a:extLst>
              <a:ext uri="{FF2B5EF4-FFF2-40B4-BE49-F238E27FC236}">
                <a16:creationId xmlns:a16="http://schemas.microsoft.com/office/drawing/2014/main" id="{4A8B8BF3-CAF1-4BA0-415D-C0F6A63CE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100" y="1089025"/>
            <a:ext cx="2551113" cy="2551113"/>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0401064-EC22-C6DF-ED6D-4B8F91B3A0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38600" y="3965698"/>
            <a:ext cx="2427288" cy="152851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6E54125-9B18-85F6-CFEE-13F97DAAA3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523038" y="4513785"/>
            <a:ext cx="2065338" cy="432344"/>
          </a:xfrm>
          <a:prstGeom prst="rect">
            <a:avLst/>
          </a:prstGeom>
          <a:extLst>
            <a:ext uri="{909E8E84-426E-40DD-AFC4-6F175D3DCCD1}">
              <a14:hiddenFill xmlns:a14="http://schemas.microsoft.com/office/drawing/2010/main">
                <a:solidFill>
                  <a:srgbClr val="FFFFFF"/>
                </a:solidFill>
              </a14:hiddenFill>
            </a:ext>
          </a:extLst>
        </p:spPr>
      </p:pic>
      <p:pic>
        <p:nvPicPr>
          <p:cNvPr id="3" name="Picture 4" descr="A group of people holding a banner&#10;&#10;Description automatically generated with medium confidence">
            <a:extLst>
              <a:ext uri="{FF2B5EF4-FFF2-40B4-BE49-F238E27FC236}">
                <a16:creationId xmlns:a16="http://schemas.microsoft.com/office/drawing/2014/main" id="{6005CAD9-BCB5-6328-610D-6639917EFB28}"/>
              </a:ext>
            </a:extLst>
          </p:cNvPr>
          <p:cNvPicPr/>
          <p:nvPr/>
        </p:nvPicPr>
        <p:blipFill>
          <a:blip r:embed="rId7">
            <a:extLst>
              <a:ext uri="{28A0092B-C50C-407E-A947-70E740481C1C}">
                <a14:useLocalDpi xmlns:a14="http://schemas.microsoft.com/office/drawing/2010/main" val="0"/>
              </a:ext>
            </a:extLst>
          </a:blip>
          <a:stretch>
            <a:fillRect/>
          </a:stretch>
        </p:blipFill>
        <p:spPr>
          <a:xfrm>
            <a:off x="8643938" y="3697288"/>
            <a:ext cx="2581275" cy="2065338"/>
          </a:xfrm>
          <a:prstGeom prst="rect">
            <a:avLst/>
          </a:prstGeom>
        </p:spPr>
      </p:pic>
      <p:sp>
        <p:nvSpPr>
          <p:cNvPr id="2" name="Title 1">
            <a:extLst>
              <a:ext uri="{FF2B5EF4-FFF2-40B4-BE49-F238E27FC236}">
                <a16:creationId xmlns:a16="http://schemas.microsoft.com/office/drawing/2014/main" id="{1246A2BC-E528-BB89-6D46-818965360EC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200" dirty="0">
                <a:solidFill>
                  <a:srgbClr val="FFFFFF"/>
                </a:solidFill>
              </a:rPr>
              <a:t>Who Are the System’s Players?</a:t>
            </a:r>
          </a:p>
        </p:txBody>
      </p:sp>
    </p:spTree>
    <p:extLst>
      <p:ext uri="{BB962C8B-B14F-4D97-AF65-F5344CB8AC3E}">
        <p14:creationId xmlns:p14="http://schemas.microsoft.com/office/powerpoint/2010/main" val="846228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5" name="Rectangle 29">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EB383D73-C0E3-4AF9-9641-0E52AD36A811}"/>
              </a:ext>
            </a:extLst>
          </p:cNvPr>
          <p:cNvSpPr>
            <a:spLocks noGrp="1"/>
          </p:cNvSpPr>
          <p:nvPr>
            <p:ph type="title"/>
          </p:nvPr>
        </p:nvSpPr>
        <p:spPr>
          <a:xfrm>
            <a:off x="498764" y="516835"/>
            <a:ext cx="6807199" cy="1666501"/>
          </a:xfrm>
        </p:spPr>
        <p:txBody>
          <a:bodyPr>
            <a:normAutofit/>
          </a:bodyPr>
          <a:lstStyle/>
          <a:p>
            <a:pPr algn="ctr"/>
            <a:r>
              <a:rPr lang="en-US" sz="3600" dirty="0">
                <a:solidFill>
                  <a:srgbClr val="FFFFFF"/>
                </a:solidFill>
              </a:rPr>
              <a:t>CTD Responsibilities</a:t>
            </a:r>
          </a:p>
        </p:txBody>
      </p:sp>
      <p:cxnSp>
        <p:nvCxnSpPr>
          <p:cNvPr id="36" name="Straight Connector 31">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8268" y="2344202"/>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Content Placeholder 4">
            <a:extLst>
              <a:ext uri="{FF2B5EF4-FFF2-40B4-BE49-F238E27FC236}">
                <a16:creationId xmlns:a16="http://schemas.microsoft.com/office/drawing/2014/main" id="{486C4468-CC16-451E-98FC-9B672345D467}"/>
              </a:ext>
            </a:extLst>
          </p:cNvPr>
          <p:cNvSpPr>
            <a:spLocks noGrp="1"/>
          </p:cNvSpPr>
          <p:nvPr>
            <p:ph idx="1"/>
          </p:nvPr>
        </p:nvSpPr>
        <p:spPr>
          <a:xfrm>
            <a:off x="223936" y="2435916"/>
            <a:ext cx="7221894" cy="4269684"/>
          </a:xfrm>
        </p:spPr>
        <p:txBody>
          <a:bodyPr>
            <a:noAutofit/>
          </a:bodyPr>
          <a:lstStyle/>
          <a:p>
            <a:pPr>
              <a:lnSpc>
                <a:spcPct val="100000"/>
              </a:lnSpc>
            </a:pPr>
            <a:r>
              <a:rPr lang="en-US" sz="1800" dirty="0">
                <a:solidFill>
                  <a:srgbClr val="FFFFFF"/>
                </a:solidFill>
              </a:rPr>
              <a:t>Independent state government agency, administratively housed within the Florida Department of Transportation (FDOT).</a:t>
            </a:r>
            <a:endParaRPr lang="en-US" sz="1600" dirty="0">
              <a:solidFill>
                <a:srgbClr val="FFFFFF"/>
              </a:solidFill>
            </a:endParaRPr>
          </a:p>
          <a:p>
            <a:pPr>
              <a:lnSpc>
                <a:spcPct val="100000"/>
              </a:lnSpc>
            </a:pPr>
            <a:r>
              <a:rPr lang="en-US" sz="1800" dirty="0">
                <a:solidFill>
                  <a:srgbClr val="FFFFFF"/>
                </a:solidFill>
              </a:rPr>
              <a:t>Consists of seven board members, appointed by the Governor, and eight (non-voting) advisors representing state agencies, including FDOT.</a:t>
            </a:r>
          </a:p>
          <a:p>
            <a:pPr>
              <a:lnSpc>
                <a:spcPct val="100000"/>
              </a:lnSpc>
            </a:pPr>
            <a:r>
              <a:rPr lang="en-US" sz="1800" dirty="0">
                <a:solidFill>
                  <a:srgbClr val="FFFFFF"/>
                </a:solidFill>
              </a:rPr>
              <a:t>Administers the Transportation Disadvantaged Trust Fund and distributes funding through its grant programs.</a:t>
            </a:r>
          </a:p>
          <a:p>
            <a:pPr>
              <a:lnSpc>
                <a:spcPct val="100000"/>
              </a:lnSpc>
            </a:pPr>
            <a:r>
              <a:rPr lang="en-US" sz="1800" dirty="0">
                <a:solidFill>
                  <a:srgbClr val="FFFFFF"/>
                </a:solidFill>
              </a:rPr>
              <a:t>Develops rules and policies governing the Coordinated System.</a:t>
            </a:r>
          </a:p>
          <a:p>
            <a:pPr>
              <a:lnSpc>
                <a:spcPct val="100000"/>
              </a:lnSpc>
            </a:pPr>
            <a:r>
              <a:rPr lang="en-US" sz="1800" dirty="0">
                <a:solidFill>
                  <a:srgbClr val="FFFFFF"/>
                </a:solidFill>
              </a:rPr>
              <a:t>Approves and contracts with CTCs to support the delivery of TD services.</a:t>
            </a:r>
          </a:p>
          <a:p>
            <a:pPr>
              <a:lnSpc>
                <a:spcPct val="100000"/>
              </a:lnSpc>
            </a:pPr>
            <a:r>
              <a:rPr lang="en-US" sz="1800" dirty="0">
                <a:solidFill>
                  <a:srgbClr val="FFFFFF"/>
                </a:solidFill>
              </a:rPr>
              <a:t>Designates the planning agency to implement program at local level, including staffing the Local Coordinating Boards.</a:t>
            </a:r>
          </a:p>
          <a:p>
            <a:pPr>
              <a:lnSpc>
                <a:spcPct val="100000"/>
              </a:lnSpc>
            </a:pPr>
            <a:r>
              <a:rPr lang="en-US" sz="1800" dirty="0">
                <a:solidFill>
                  <a:srgbClr val="FFFFFF"/>
                </a:solidFill>
              </a:rPr>
              <a:t>Submits an annual performance report to the Governor and Legislature.</a:t>
            </a:r>
          </a:p>
        </p:txBody>
      </p:sp>
      <p:pic>
        <p:nvPicPr>
          <p:cNvPr id="38" name="Graphic 24">
            <a:extLst>
              <a:ext uri="{FF2B5EF4-FFF2-40B4-BE49-F238E27FC236}">
                <a16:creationId xmlns:a16="http://schemas.microsoft.com/office/drawing/2014/main" id="{8236F008-9852-4819-B5BB-D92E591E67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1982" y="2008663"/>
            <a:ext cx="3294253" cy="2818880"/>
          </a:xfrm>
          <a:prstGeom prst="rect">
            <a:avLst/>
          </a:prstGeom>
        </p:spPr>
      </p:pic>
      <p:sp>
        <p:nvSpPr>
          <p:cNvPr id="2" name="Slide Number Placeholder 1">
            <a:extLst>
              <a:ext uri="{FF2B5EF4-FFF2-40B4-BE49-F238E27FC236}">
                <a16:creationId xmlns:a16="http://schemas.microsoft.com/office/drawing/2014/main" id="{1D15B0D0-D0EB-7C57-5B39-F42F44FBB584}"/>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142420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55DCA2-7611-F0F6-BFEC-0A68DD019EE6}"/>
              </a:ext>
            </a:extLst>
          </p:cNvPr>
          <p:cNvSpPr txBox="1">
            <a:spLocks/>
          </p:cNvSpPr>
          <p:nvPr/>
        </p:nvSpPr>
        <p:spPr bwMode="auto">
          <a:xfrm>
            <a:off x="1981200" y="226347"/>
            <a:ext cx="82296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ysClr val="windowText" lastClr="000000"/>
                </a:solidFill>
                <a:effectLst/>
                <a:uLnTx/>
                <a:uFillTx/>
                <a:latin typeface="Franklin Gothic Medium" panose="020B0603020102020204"/>
                <a:ea typeface="+mj-ea"/>
                <a:cs typeface="+mj-cs"/>
              </a:rPr>
              <a:t>Transportation Disadvantaged Trust Fund Revenues FY23-24</a:t>
            </a:r>
            <a:br>
              <a:rPr kumimoji="0" lang="en-US" altLang="en-US" sz="2400" b="1" i="0" u="none" strike="noStrike" kern="1200" cap="none" spc="0" normalizeH="0" baseline="0" noProof="0" dirty="0">
                <a:ln>
                  <a:noFill/>
                </a:ln>
                <a:solidFill>
                  <a:sysClr val="windowText" lastClr="000000"/>
                </a:solidFill>
                <a:effectLst/>
                <a:uLnTx/>
                <a:uFillTx/>
                <a:latin typeface="Franklin Gothic Medium" panose="020B0603020102020204"/>
                <a:ea typeface="+mj-ea"/>
                <a:cs typeface="+mj-cs"/>
              </a:rPr>
            </a:br>
            <a:r>
              <a:rPr kumimoji="0" lang="en-US" altLang="en-US" sz="2400" b="1" i="0" u="none" strike="noStrike" kern="1200" cap="none" spc="0" normalizeH="0" baseline="0" noProof="0" dirty="0">
                <a:ln>
                  <a:noFill/>
                </a:ln>
                <a:solidFill>
                  <a:sysClr val="windowText" lastClr="000000"/>
                </a:solidFill>
                <a:effectLst/>
                <a:uLnTx/>
                <a:uFillTx/>
                <a:latin typeface="Franklin Gothic Medium" panose="020B0603020102020204"/>
                <a:ea typeface="+mj-ea"/>
                <a:cs typeface="+mj-cs"/>
              </a:rPr>
              <a:t>$61,693,461</a:t>
            </a:r>
            <a:endParaRPr kumimoji="0" lang="en-US" altLang="en-US" sz="2400" b="0" i="0" u="none" strike="noStrike" kern="1200" cap="none" spc="0" normalizeH="0" baseline="0" noProof="0" dirty="0">
              <a:ln>
                <a:noFill/>
              </a:ln>
              <a:solidFill>
                <a:sysClr val="windowText" lastClr="000000"/>
              </a:solidFill>
              <a:effectLst/>
              <a:uLnTx/>
              <a:uFillTx/>
              <a:latin typeface="Franklin Gothic Medium" panose="020B0603020102020204"/>
              <a:ea typeface="+mj-ea"/>
              <a:cs typeface="+mj-cs"/>
            </a:endParaRPr>
          </a:p>
        </p:txBody>
      </p:sp>
      <p:pic>
        <p:nvPicPr>
          <p:cNvPr id="7" name="Picture 6">
            <a:extLst>
              <a:ext uri="{FF2B5EF4-FFF2-40B4-BE49-F238E27FC236}">
                <a16:creationId xmlns:a16="http://schemas.microsoft.com/office/drawing/2014/main" id="{BA2FCF85-FF29-3BB3-9B3B-AA0920810B96}"/>
              </a:ext>
            </a:extLst>
          </p:cNvPr>
          <p:cNvPicPr>
            <a:picLocks noChangeAspect="1"/>
          </p:cNvPicPr>
          <p:nvPr/>
        </p:nvPicPr>
        <p:blipFill>
          <a:blip r:embed="rId3"/>
          <a:stretch>
            <a:fillRect/>
          </a:stretch>
        </p:blipFill>
        <p:spPr>
          <a:xfrm>
            <a:off x="2477729" y="1087218"/>
            <a:ext cx="7236542" cy="5215259"/>
          </a:xfrm>
          <a:prstGeom prst="rect">
            <a:avLst/>
          </a:prstGeom>
        </p:spPr>
      </p:pic>
    </p:spTree>
    <p:extLst>
      <p:ext uri="{BB962C8B-B14F-4D97-AF65-F5344CB8AC3E}">
        <p14:creationId xmlns:p14="http://schemas.microsoft.com/office/powerpoint/2010/main" val="3001607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E9BA134F-37B6-498A-B46D-040B86E5D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5" name="Rectangle 29">
            <a:extLst>
              <a:ext uri="{FF2B5EF4-FFF2-40B4-BE49-F238E27FC236}">
                <a16:creationId xmlns:a16="http://schemas.microsoft.com/office/drawing/2014/main" id="{2BFE3F30-11E0-4842-8523-7222538C8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4" name="Title 3">
            <a:extLst>
              <a:ext uri="{FF2B5EF4-FFF2-40B4-BE49-F238E27FC236}">
                <a16:creationId xmlns:a16="http://schemas.microsoft.com/office/drawing/2014/main" id="{EB383D73-C0E3-4AF9-9641-0E52AD36A811}"/>
              </a:ext>
            </a:extLst>
          </p:cNvPr>
          <p:cNvSpPr>
            <a:spLocks noGrp="1"/>
          </p:cNvSpPr>
          <p:nvPr>
            <p:ph type="title"/>
          </p:nvPr>
        </p:nvSpPr>
        <p:spPr>
          <a:xfrm>
            <a:off x="1198268" y="516835"/>
            <a:ext cx="5486400" cy="1666501"/>
          </a:xfrm>
        </p:spPr>
        <p:txBody>
          <a:bodyPr>
            <a:normAutofit/>
          </a:bodyPr>
          <a:lstStyle/>
          <a:p>
            <a:pPr algn="ctr"/>
            <a:r>
              <a:rPr lang="en-US" sz="4000" dirty="0">
                <a:solidFill>
                  <a:srgbClr val="FFFFFF"/>
                </a:solidFill>
              </a:rPr>
              <a:t>CTD Grant Programs</a:t>
            </a:r>
          </a:p>
        </p:txBody>
      </p:sp>
      <p:cxnSp>
        <p:nvCxnSpPr>
          <p:cNvPr id="36" name="Straight Connector 31">
            <a:extLst>
              <a:ext uri="{FF2B5EF4-FFF2-40B4-BE49-F238E27FC236}">
                <a16:creationId xmlns:a16="http://schemas.microsoft.com/office/drawing/2014/main" id="{67E7D319-545A-41CD-95DF-4DE4FA8A46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8268" y="2344202"/>
            <a:ext cx="5486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Content Placeholder 4">
            <a:extLst>
              <a:ext uri="{FF2B5EF4-FFF2-40B4-BE49-F238E27FC236}">
                <a16:creationId xmlns:a16="http://schemas.microsoft.com/office/drawing/2014/main" id="{486C4468-CC16-451E-98FC-9B672345D467}"/>
              </a:ext>
            </a:extLst>
          </p:cNvPr>
          <p:cNvSpPr>
            <a:spLocks noGrp="1"/>
          </p:cNvSpPr>
          <p:nvPr>
            <p:ph idx="1"/>
          </p:nvPr>
        </p:nvSpPr>
        <p:spPr>
          <a:xfrm>
            <a:off x="476250" y="2505068"/>
            <a:ext cx="6810375" cy="3905249"/>
          </a:xfrm>
        </p:spPr>
        <p:txBody>
          <a:bodyPr>
            <a:noAutofit/>
          </a:bodyPr>
          <a:lstStyle/>
          <a:p>
            <a:pPr>
              <a:lnSpc>
                <a:spcPct val="100000"/>
              </a:lnSpc>
            </a:pPr>
            <a:r>
              <a:rPr lang="en-US" sz="1800" dirty="0">
                <a:solidFill>
                  <a:srgbClr val="FFFFFF"/>
                </a:solidFill>
              </a:rPr>
              <a:t>Trip &amp; Equipment Grant – Annually allocates funding to 67 counties for CTCs to purchase trips, bus passes, and capital equipment.</a:t>
            </a:r>
          </a:p>
          <a:p>
            <a:pPr lvl="1"/>
            <a:r>
              <a:rPr lang="en-US" sz="1600" dirty="0">
                <a:solidFill>
                  <a:srgbClr val="FFFFFF"/>
                </a:solidFill>
              </a:rPr>
              <a:t>Legislature appropriated $53 million for State Fiscal Year (FY) 2023-24</a:t>
            </a:r>
          </a:p>
          <a:p>
            <a:r>
              <a:rPr lang="en-US" sz="1800" dirty="0">
                <a:solidFill>
                  <a:srgbClr val="FFFFFF"/>
                </a:solidFill>
              </a:rPr>
              <a:t>Planning Grant – Annually allocates approximately $1.8 million to support planning activities for local TD programs.</a:t>
            </a:r>
          </a:p>
          <a:p>
            <a:r>
              <a:rPr lang="en-US" sz="1800" dirty="0">
                <a:solidFill>
                  <a:srgbClr val="FFFFFF"/>
                </a:solidFill>
              </a:rPr>
              <a:t>“Shirley Conroy” Rural Area Capital Assistance Grant – Competitive funding for CTCs to purchase capital equipment for TD services.</a:t>
            </a:r>
          </a:p>
          <a:p>
            <a:pPr lvl="1"/>
            <a:r>
              <a:rPr lang="en-US" sz="1600" dirty="0">
                <a:solidFill>
                  <a:srgbClr val="FFFFFF"/>
                </a:solidFill>
              </a:rPr>
              <a:t>FDOT transfers $1.4 million each year for CTD to award funding.</a:t>
            </a:r>
          </a:p>
          <a:p>
            <a:r>
              <a:rPr lang="en-US" sz="1800" dirty="0">
                <a:solidFill>
                  <a:srgbClr val="FFFFFF"/>
                </a:solidFill>
              </a:rPr>
              <a:t>Innovative Service Development Grant – Competitive funding for CTCs to test new services that increase access for TD riders, enhance cross-county mobility, or reduce barriers to fixed-route system.</a:t>
            </a:r>
          </a:p>
          <a:p>
            <a:pPr lvl="1"/>
            <a:r>
              <a:rPr lang="en-US" sz="1600" dirty="0">
                <a:solidFill>
                  <a:srgbClr val="FFFFFF"/>
                </a:solidFill>
              </a:rPr>
              <a:t>CTD awarded $4.9 million for 12 projects for FY 2023-24</a:t>
            </a:r>
          </a:p>
        </p:txBody>
      </p:sp>
      <p:pic>
        <p:nvPicPr>
          <p:cNvPr id="38" name="Graphic 24" descr="Dollar">
            <a:extLst>
              <a:ext uri="{FF2B5EF4-FFF2-40B4-BE49-F238E27FC236}">
                <a16:creationId xmlns:a16="http://schemas.microsoft.com/office/drawing/2014/main" id="{8236F008-9852-4819-B5BB-D92E591E67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1982" y="1770977"/>
            <a:ext cx="3294253" cy="3294253"/>
          </a:xfrm>
          <a:prstGeom prst="rect">
            <a:avLst/>
          </a:prstGeom>
        </p:spPr>
      </p:pic>
      <p:sp>
        <p:nvSpPr>
          <p:cNvPr id="2" name="Slide Number Placeholder 1">
            <a:extLst>
              <a:ext uri="{FF2B5EF4-FFF2-40B4-BE49-F238E27FC236}">
                <a16:creationId xmlns:a16="http://schemas.microsoft.com/office/drawing/2014/main" id="{8A0A4279-F2CD-C033-6FBC-A9957C2C6604}"/>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2028652541"/>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13941</TotalTime>
  <Words>3620</Words>
  <Application>Microsoft Office PowerPoint</Application>
  <PresentationFormat>Widescreen</PresentationFormat>
  <Paragraphs>165</Paragraphs>
  <Slides>22</Slides>
  <Notes>22</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Arial</vt:lpstr>
      <vt:lpstr>Bookman Old Style</vt:lpstr>
      <vt:lpstr>Calibri</vt:lpstr>
      <vt:lpstr>Calibri Light</vt:lpstr>
      <vt:lpstr>Constantia</vt:lpstr>
      <vt:lpstr>Franklin Gothic Book</vt:lpstr>
      <vt:lpstr>Franklin Gothic Medium</vt:lpstr>
      <vt:lpstr>Times New Roman</vt:lpstr>
      <vt:lpstr>1_RetrospectVTI</vt:lpstr>
      <vt:lpstr>3_Office Theme</vt:lpstr>
      <vt:lpstr>4_Office Theme</vt:lpstr>
      <vt:lpstr>Office Theme</vt:lpstr>
      <vt:lpstr>Custom Design</vt:lpstr>
      <vt:lpstr>   TD 101  An Overview of the  Transportation Disadvantaged Program  </vt:lpstr>
      <vt:lpstr>Who Are Our Customers?</vt:lpstr>
      <vt:lpstr>Individuals Who…</vt:lpstr>
      <vt:lpstr>PowerPoint Presentation</vt:lpstr>
      <vt:lpstr>What is “Coordinated Transportation”?</vt:lpstr>
      <vt:lpstr>Who Are the System’s Players?</vt:lpstr>
      <vt:lpstr>CTD Responsibilities</vt:lpstr>
      <vt:lpstr>PowerPoint Presentation</vt:lpstr>
      <vt:lpstr>CTD Grant Programs</vt:lpstr>
      <vt:lpstr>Planning Agency Responsibilities</vt:lpstr>
      <vt:lpstr>LCB Responsibilities</vt:lpstr>
      <vt:lpstr>CTC Responsibilities</vt:lpstr>
      <vt:lpstr>Partnering Agencies</vt:lpstr>
      <vt:lpstr>Data on TD Program</vt:lpstr>
      <vt:lpstr>Coordinated Transportation Services in FY22-23 (AOR)</vt:lpstr>
      <vt:lpstr>Coordinated System Reported Revenues FY22-23</vt:lpstr>
      <vt:lpstr>Statewide TD “Non-Sponsored” Paratransit Trips</vt:lpstr>
      <vt:lpstr>Before and After COVID-19 Pandemic</vt:lpstr>
      <vt:lpstr>What Can You Do?</vt:lpstr>
      <vt:lpstr>PowerPoint Presentation</vt:lpstr>
      <vt:lpstr>How You Can Serve Our Customers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CTD Business Meeting</dc:title>
  <dc:creator>Darm, David</dc:creator>
  <cp:lastModifiedBy>Darm, David</cp:lastModifiedBy>
  <cp:revision>58</cp:revision>
  <cp:lastPrinted>2024-02-05T17:41:45Z</cp:lastPrinted>
  <dcterms:created xsi:type="dcterms:W3CDTF">2020-09-28T15:42:42Z</dcterms:created>
  <dcterms:modified xsi:type="dcterms:W3CDTF">2024-02-13T19:37:14Z</dcterms:modified>
</cp:coreProperties>
</file>