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256" r:id="rId2"/>
    <p:sldId id="369" r:id="rId3"/>
    <p:sldId id="370" r:id="rId4"/>
    <p:sldId id="371" r:id="rId5"/>
    <p:sldId id="372" r:id="rId6"/>
    <p:sldId id="373" r:id="rId7"/>
    <p:sldId id="374" r:id="rId8"/>
    <p:sldId id="345" r:id="rId9"/>
    <p:sldId id="346" r:id="rId10"/>
    <p:sldId id="347" r:id="rId11"/>
    <p:sldId id="335" r:id="rId12"/>
    <p:sldId id="336" r:id="rId13"/>
    <p:sldId id="375" r:id="rId14"/>
    <p:sldId id="446" r:id="rId15"/>
    <p:sldId id="380" r:id="rId16"/>
    <p:sldId id="381" r:id="rId17"/>
    <p:sldId id="382" r:id="rId18"/>
    <p:sldId id="445" r:id="rId19"/>
    <p:sldId id="444" r:id="rId20"/>
    <p:sldId id="443" r:id="rId21"/>
    <p:sldId id="388" r:id="rId22"/>
    <p:sldId id="385" r:id="rId23"/>
    <p:sldId id="436" r:id="rId24"/>
    <p:sldId id="437" r:id="rId25"/>
    <p:sldId id="441" r:id="rId26"/>
    <p:sldId id="435" r:id="rId27"/>
    <p:sldId id="389" r:id="rId28"/>
    <p:sldId id="390" r:id="rId29"/>
    <p:sldId id="391" r:id="rId30"/>
    <p:sldId id="392" r:id="rId31"/>
    <p:sldId id="393" r:id="rId32"/>
    <p:sldId id="450" r:id="rId33"/>
    <p:sldId id="451" r:id="rId34"/>
    <p:sldId id="449" r:id="rId35"/>
    <p:sldId id="395" r:id="rId36"/>
    <p:sldId id="448" r:id="rId37"/>
    <p:sldId id="399" r:id="rId38"/>
    <p:sldId id="400" r:id="rId39"/>
    <p:sldId id="447" r:id="rId40"/>
    <p:sldId id="404" r:id="rId41"/>
    <p:sldId id="406" r:id="rId42"/>
    <p:sldId id="407" r:id="rId43"/>
    <p:sldId id="410" r:id="rId44"/>
    <p:sldId id="411" r:id="rId45"/>
    <p:sldId id="412" r:id="rId46"/>
    <p:sldId id="413" r:id="rId47"/>
    <p:sldId id="415" r:id="rId48"/>
    <p:sldId id="416" r:id="rId49"/>
    <p:sldId id="418" r:id="rId50"/>
    <p:sldId id="419" r:id="rId51"/>
    <p:sldId id="420" r:id="rId52"/>
    <p:sldId id="421" r:id="rId53"/>
    <p:sldId id="422" r:id="rId54"/>
    <p:sldId id="423" r:id="rId55"/>
    <p:sldId id="424" r:id="rId56"/>
    <p:sldId id="425" r:id="rId57"/>
    <p:sldId id="355" r:id="rId58"/>
    <p:sldId id="356" r:id="rId59"/>
    <p:sldId id="357" r:id="rId60"/>
    <p:sldId id="360" r:id="rId61"/>
    <p:sldId id="361" r:id="rId62"/>
    <p:sldId id="362" r:id="rId63"/>
    <p:sldId id="363" r:id="rId64"/>
    <p:sldId id="365" r:id="rId65"/>
    <p:sldId id="366" r:id="rId66"/>
    <p:sldId id="426" r:id="rId67"/>
    <p:sldId id="427" r:id="rId68"/>
    <p:sldId id="428" r:id="rId69"/>
    <p:sldId id="429" r:id="rId70"/>
    <p:sldId id="431" r:id="rId71"/>
    <p:sldId id="430" r:id="rId72"/>
    <p:sldId id="432" r:id="rId73"/>
    <p:sldId id="433" r:id="rId74"/>
    <p:sldId id="434" r:id="rId75"/>
    <p:sldId id="349" r:id="rId76"/>
    <p:sldId id="350" r:id="rId77"/>
    <p:sldId id="351" r:id="rId78"/>
    <p:sldId id="352" r:id="rId79"/>
    <p:sldId id="353" r:id="rId80"/>
    <p:sldId id="293" r:id="rId81"/>
    <p:sldId id="376" r:id="rId82"/>
    <p:sldId id="377" r:id="rId83"/>
    <p:sldId id="378" r:id="rId84"/>
    <p:sldId id="379" r:id="rId85"/>
    <p:sldId id="301" r:id="rId8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97"/>
    <a:srgbClr val="FFFFCC"/>
    <a:srgbClr val="FFFFFF"/>
    <a:srgbClr val="98C8D4"/>
    <a:srgbClr val="CCECFF"/>
    <a:srgbClr val="99FF33"/>
    <a:srgbClr val="FF9900"/>
    <a:srgbClr val="6600FF"/>
    <a:srgbClr val="00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047" autoAdjust="0"/>
    <p:restoredTop sz="70952" autoAdjust="0"/>
  </p:normalViewPr>
  <p:slideViewPr>
    <p:cSldViewPr>
      <p:cViewPr varScale="1">
        <p:scale>
          <a:sx n="61" d="100"/>
          <a:sy n="61" d="100"/>
        </p:scale>
        <p:origin x="-43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192"/>
    </p:cViewPr>
  </p:sorterViewPr>
  <p:notesViewPr>
    <p:cSldViewPr>
      <p:cViewPr varScale="1">
        <p:scale>
          <a:sx n="98" d="100"/>
          <a:sy n="98" d="100"/>
        </p:scale>
        <p:origin x="-3564" y="-96"/>
      </p:cViewPr>
      <p:guideLst>
        <p:guide orient="horz" pos="2928"/>
        <p:guide pos="216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C0A27EB6-94B3-4BD2-BA60-38FA9188158E}" type="datetimeFigureOut">
              <a:rPr lang="en-US" smtClean="0"/>
              <a:pPr/>
              <a:t>6/15/2009</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3AF18347-C0DD-482C-9BA5-07383B2A924D}"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19ED554B-22AB-48B5-93AE-89A2F4DCF5A6}" type="datetimeFigureOut">
              <a:rPr lang="en-US" smtClean="0"/>
              <a:pPr/>
              <a:t>6/15/2009</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E66FB14F-AD2B-42B7-A046-B166A87739A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6FB14F-AD2B-42B7-A046-B166A87739A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E0E38871-98A7-4317-AD18-E98996BC0AC2}" type="slidenum">
              <a:rPr lang="en-US" sz="1200">
                <a:latin typeface="Times"/>
              </a:rPr>
              <a:pPr algn="r" defTabSz="913224"/>
              <a:t>18</a:t>
            </a:fld>
            <a:endParaRPr lang="en-US" sz="1200" dirty="0">
              <a:latin typeface="Times"/>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2C48DDD9-9AF8-4AFB-86A6-1D3401FB6C95}" type="slidenum">
              <a:rPr lang="en-US" sz="1200">
                <a:latin typeface="Calibri" pitchFamily="34" charset="0"/>
              </a:rPr>
              <a:pPr algn="r" defTabSz="913224"/>
              <a:t>19</a:t>
            </a:fld>
            <a:endParaRPr lang="en-US" sz="1200" dirty="0">
              <a:latin typeface="Calibri" pitchFamily="34"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C8AF21FB-7763-45CE-8DEF-B42EC9ED4B0A}" type="slidenum">
              <a:rPr lang="en-US" sz="1200">
                <a:latin typeface="Calibri" pitchFamily="34" charset="0"/>
              </a:rPr>
              <a:pPr algn="r" defTabSz="913224"/>
              <a:t>20</a:t>
            </a:fld>
            <a:endParaRPr lang="en-US" sz="1200" dirty="0">
              <a:latin typeface="Calibri"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833D40B3-3208-4653-91C2-54DCF05BFCB3}" type="slidenum">
              <a:rPr lang="en-US" sz="1200">
                <a:latin typeface="Calibri" pitchFamily="34" charset="0"/>
              </a:rPr>
              <a:pPr algn="r" defTabSz="913224"/>
              <a:t>21</a:t>
            </a:fld>
            <a:endParaRPr lang="en-US" sz="1200" dirty="0">
              <a:latin typeface="Calibri" pitchFamily="34"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02F8BFA4-0EAF-4782-9DC4-C7E6AEA48B88}" type="slidenum">
              <a:rPr lang="en-US" sz="1200">
                <a:latin typeface="Calibri" pitchFamily="34" charset="0"/>
              </a:rPr>
              <a:pPr algn="r" defTabSz="913224"/>
              <a:t>22</a:t>
            </a:fld>
            <a:endParaRPr lang="en-US" sz="1200" dirty="0">
              <a:latin typeface="Calibri" pitchFamily="34"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E5406FC9-AA5A-484B-BABE-165EED8E7633}" type="slidenum">
              <a:rPr lang="en-US" sz="1200">
                <a:latin typeface="Calibri" pitchFamily="34" charset="0"/>
              </a:rPr>
              <a:pPr algn="r" defTabSz="913224"/>
              <a:t>23</a:t>
            </a:fld>
            <a:endParaRPr lang="en-US" sz="1200" dirty="0">
              <a:latin typeface="Calibri"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D8CC95FB-DD80-4188-B23B-6402ADD1FC26}" type="slidenum">
              <a:rPr lang="en-US" sz="1200">
                <a:latin typeface="Calibri" pitchFamily="34" charset="0"/>
              </a:rPr>
              <a:pPr algn="r" defTabSz="913224"/>
              <a:t>24</a:t>
            </a:fld>
            <a:endParaRPr lang="en-US" sz="1200" dirty="0">
              <a:latin typeface="Calibri"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C8AF21FB-7763-45CE-8DEF-B42EC9ED4B0A}" type="slidenum">
              <a:rPr lang="en-US" sz="1200">
                <a:latin typeface="Calibri" pitchFamily="34" charset="0"/>
              </a:rPr>
              <a:pPr algn="r" defTabSz="913224"/>
              <a:t>25</a:t>
            </a:fld>
            <a:endParaRPr lang="en-US" sz="1200" dirty="0">
              <a:latin typeface="Calibri"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E5406FC9-AA5A-484B-BABE-165EED8E7633}" type="slidenum">
              <a:rPr lang="en-US" sz="1200">
                <a:latin typeface="Calibri" pitchFamily="34" charset="0"/>
              </a:rPr>
              <a:pPr algn="r" defTabSz="913224"/>
              <a:t>27</a:t>
            </a:fld>
            <a:endParaRPr lang="en-US" sz="1200" dirty="0">
              <a:latin typeface="Calibri"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B79AA4F8-B00A-4D8E-BF76-1E8A1A145F42}" type="slidenum">
              <a:rPr lang="en-US" sz="1200">
                <a:latin typeface="Calibri" pitchFamily="34" charset="0"/>
              </a:rPr>
              <a:pPr algn="r" defTabSz="913224"/>
              <a:t>28</a:t>
            </a:fld>
            <a:endParaRPr lang="en-US" sz="1200" dirty="0">
              <a:latin typeface="Calibri" pitchFamily="34" charset="0"/>
            </a:endParaRPr>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Good morning.  Welcome.  My name is Conrad Campbell and on</a:t>
            </a:r>
            <a:r>
              <a:rPr lang="en-US" baseline="0" dirty="0" smtClean="0"/>
              <a:t> behalf of the Department and District Seven I would like to thank you for your interest in this key and monumental project in District Seven.  </a:t>
            </a:r>
          </a:p>
          <a:p>
            <a:endParaRPr lang="en-US" baseline="0" dirty="0" smtClean="0"/>
          </a:p>
          <a:p>
            <a:r>
              <a:rPr lang="en-US" baseline="0" dirty="0" smtClean="0"/>
              <a:t>You are aware of the comments that were made at our Industry Forum held in May.</a:t>
            </a:r>
          </a:p>
          <a:p>
            <a:endParaRPr lang="en-US" baseline="0" dirty="0" smtClean="0"/>
          </a:p>
          <a:p>
            <a:r>
              <a:rPr lang="en-US" baseline="0" dirty="0" smtClean="0"/>
              <a:t>This project is one of two of it’s kind, and is key in fulfilling our commitment to the Federal Government and to the citizens of Florida when it comes to our use of ARRA (stimulus) funds.</a:t>
            </a:r>
          </a:p>
          <a:p>
            <a:endParaRPr lang="en-US" baseline="0" dirty="0" smtClean="0"/>
          </a:p>
          <a:p>
            <a:r>
              <a:rPr lang="en-US" baseline="0" dirty="0" smtClean="0"/>
              <a:t>To that end, our goals for this meeting are simple.  This morning we intend to disseminate information about this complex project in order to help our contractor submit accurate bids.  Ultimately we expect to successfully let and award this project come September 16, 2009. </a:t>
            </a:r>
          </a:p>
          <a:p>
            <a:endParaRPr lang="en-US" baseline="0" dirty="0" smtClean="0"/>
          </a:p>
          <a:p>
            <a:r>
              <a:rPr lang="en-US" baseline="0" dirty="0" smtClean="0"/>
              <a:t>You can see from the slide on the screen I have a few opening remarks and pieces of information and then I intend to hand-off the Funding/Financing portion of the presentation to Scott Collister, our Director of Transportation Development.  After Director Collister gives his portion of the presentation I will introduce the Engineer’s of Record who, along with their staff, will be sharing the project details with us.  After they present Richard Frank, our interstate construction project manager, will be discussing several other key topics.</a:t>
            </a:r>
          </a:p>
          <a:p>
            <a:endParaRPr lang="en-US" baseline="0" dirty="0" smtClean="0"/>
          </a:p>
          <a:p>
            <a:r>
              <a:rPr lang="en-US" baseline="0" dirty="0" smtClean="0"/>
              <a:t>I will wrap up the meeting with some brief comments about bid questions and opening the floor for your comments.</a:t>
            </a:r>
          </a:p>
          <a:p>
            <a:endParaRPr lang="en-US" baseline="0" dirty="0" smtClean="0"/>
          </a:p>
          <a:p>
            <a:r>
              <a:rPr lang="en-US" baseline="0" dirty="0" smtClean="0"/>
              <a:t>In order to keep everything moving, I will ask that you keep all of your questions until the end of the presentation.</a:t>
            </a:r>
          </a:p>
          <a:p>
            <a:endParaRPr lang="en-US" baseline="0" dirty="0" smtClean="0"/>
          </a:p>
          <a:p>
            <a:r>
              <a:rPr lang="en-US" baseline="0" dirty="0" smtClean="0"/>
              <a:t>There is a volume of information that will be presented at this meeting today – it is important that you get an overview of the project and its key features, the PowerPoint presentation will be available for download from the Contracts Administration internet website.</a:t>
            </a:r>
          </a:p>
          <a:p>
            <a:endParaRPr lang="en-US" baseline="0" dirty="0" smtClean="0"/>
          </a:p>
          <a:p>
            <a:r>
              <a:rPr lang="en-US" baseline="0" dirty="0" smtClean="0"/>
              <a:t>Also the meeting is being recorded today and a transcript will be provided to all in attendance.</a:t>
            </a:r>
            <a:endParaRPr lang="en-US" dirty="0"/>
          </a:p>
        </p:txBody>
      </p:sp>
      <p:sp>
        <p:nvSpPr>
          <p:cNvPr id="4" name="Slide Number Placeholder 3"/>
          <p:cNvSpPr>
            <a:spLocks noGrp="1"/>
          </p:cNvSpPr>
          <p:nvPr>
            <p:ph type="sldNum" sz="quarter" idx="10"/>
          </p:nvPr>
        </p:nvSpPr>
        <p:spPr/>
        <p:txBody>
          <a:bodyPr/>
          <a:lstStyle/>
          <a:p>
            <a:fld id="{E66FB14F-AD2B-42B7-A046-B166A87739A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FD9E8B36-5D6E-49EB-B56A-8CA98A4C6AA4}" type="slidenum">
              <a:rPr lang="en-US" sz="1200">
                <a:latin typeface="Calibri" pitchFamily="34" charset="0"/>
              </a:rPr>
              <a:pPr algn="r" defTabSz="913224"/>
              <a:t>29</a:t>
            </a:fld>
            <a:endParaRPr lang="en-US" sz="1200" dirty="0">
              <a:latin typeface="Calibri" pitchFamily="34"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83019735-4F71-45D5-9588-D19ED376CF3D}" type="slidenum">
              <a:rPr lang="en-US" sz="1200">
                <a:latin typeface="Calibri" pitchFamily="34" charset="0"/>
              </a:rPr>
              <a:pPr algn="r" defTabSz="913224"/>
              <a:t>30</a:t>
            </a:fld>
            <a:endParaRPr lang="en-US" sz="1200" dirty="0">
              <a:latin typeface="Calibri" pitchFamily="34" charset="0"/>
            </a:endParaRP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4F5BD870-654D-419E-B82B-105B21E666EF}" type="slidenum">
              <a:rPr lang="en-US" sz="1200">
                <a:latin typeface="Calibri" pitchFamily="34" charset="0"/>
              </a:rPr>
              <a:pPr algn="r" defTabSz="913224"/>
              <a:t>31</a:t>
            </a:fld>
            <a:endParaRPr lang="en-US" sz="1200" dirty="0">
              <a:latin typeface="Calibri" pitchFamily="34"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1BB41F0D-C2F3-4377-842B-601BB1B44C33}" type="slidenum">
              <a:rPr lang="en-US" sz="1200">
                <a:latin typeface="Calibri" pitchFamily="34" charset="0"/>
              </a:rPr>
              <a:pPr algn="r" defTabSz="913224"/>
              <a:t>32</a:t>
            </a:fld>
            <a:endParaRPr lang="en-US" sz="1200" dirty="0">
              <a:latin typeface="Calibri" pitchFamily="34"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A7780EC4-9CCF-47FA-ACB4-7C07DA8A1996}" type="slidenum">
              <a:rPr lang="en-US" sz="1200">
                <a:latin typeface="Calibri" pitchFamily="34" charset="0"/>
              </a:rPr>
              <a:pPr algn="r" defTabSz="913224"/>
              <a:t>33</a:t>
            </a:fld>
            <a:endParaRPr lang="en-US" sz="1200" dirty="0">
              <a:latin typeface="Calibri" pitchFamily="34"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F953E173-2976-494F-B020-C7C6E978F192}" type="slidenum">
              <a:rPr lang="en-US" sz="1200">
                <a:latin typeface="Calibri" pitchFamily="34" charset="0"/>
              </a:rPr>
              <a:pPr algn="r" defTabSz="913224"/>
              <a:t>34</a:t>
            </a:fld>
            <a:endParaRPr lang="en-US" sz="1200" dirty="0">
              <a:latin typeface="Calibri" pitchFamily="34"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BFD4417B-8156-44C4-88B5-FBBCDB75D812}" type="slidenum">
              <a:rPr lang="en-US" sz="1200">
                <a:latin typeface="Calibri" pitchFamily="34" charset="0"/>
              </a:rPr>
              <a:pPr algn="r" defTabSz="913224"/>
              <a:t>35</a:t>
            </a:fld>
            <a:endParaRPr lang="en-US" sz="1200" dirty="0">
              <a:latin typeface="Calibri" pitchFamily="34" charset="0"/>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7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39F17532-7F8E-4AF2-B763-EB46F9DEF0BE}" type="slidenum">
              <a:rPr lang="en-US" sz="1200">
                <a:latin typeface="Calibri" pitchFamily="34" charset="0"/>
              </a:rPr>
              <a:pPr algn="r" defTabSz="913224"/>
              <a:t>36</a:t>
            </a:fld>
            <a:endParaRPr lang="en-US" sz="1200" dirty="0">
              <a:latin typeface="Calibri" pitchFamily="34"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EA312F87-6782-4E6B-883B-D83B1D26283C}" type="slidenum">
              <a:rPr lang="en-US" sz="1200">
                <a:latin typeface="Calibri" pitchFamily="34" charset="0"/>
              </a:rPr>
              <a:pPr algn="r" defTabSz="913224"/>
              <a:t>37</a:t>
            </a:fld>
            <a:endParaRPr lang="en-US" sz="1200" dirty="0">
              <a:latin typeface="Calibri" pitchFamily="34"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BC024048-737C-4C61-BB5D-7846E301581D}" type="slidenum">
              <a:rPr lang="en-US" sz="1200">
                <a:latin typeface="Calibri" pitchFamily="34" charset="0"/>
              </a:rPr>
              <a:pPr algn="r" defTabSz="913224"/>
              <a:t>38</a:t>
            </a:fld>
            <a:endParaRPr lang="en-US" sz="1200" dirty="0">
              <a:latin typeface="Calibri" pitchFamily="34" charset="0"/>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98671" y="8831580"/>
            <a:ext cx="2983144" cy="464820"/>
          </a:xfrm>
          <a:prstGeom prst="rect">
            <a:avLst/>
          </a:prstGeom>
          <a:noFill/>
          <a:ln w="9525">
            <a:noFill/>
            <a:miter lim="800000"/>
            <a:headEnd/>
            <a:tailEnd/>
          </a:ln>
        </p:spPr>
        <p:txBody>
          <a:bodyPr lIns="91508" tIns="45755" rIns="91508" bIns="45755" anchor="b"/>
          <a:lstStyle/>
          <a:p>
            <a:pPr algn="r" defTabSz="914555"/>
            <a:fld id="{27BFE125-AC88-4A66-8284-85BFA6257886}" type="slidenum">
              <a:rPr lang="en-US" sz="1200">
                <a:latin typeface="Times" pitchFamily="18" charset="0"/>
              </a:rPr>
              <a:pPr algn="r" defTabSz="914555"/>
              <a:t>3</a:t>
            </a:fld>
            <a:endParaRPr lang="en-US" sz="1200" dirty="0">
              <a:latin typeface="Times"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dirty="0" smtClean="0"/>
              <a:t>As a reminder, please</a:t>
            </a:r>
            <a:r>
              <a:rPr lang="en-US" baseline="0" dirty="0" smtClean="0"/>
              <a:t> be absolutely sure you have signed in.  The sign-in sheet will be transmitted to Tallahassee this afternoon and bid packages will be issued only to attendees of this mandatory pre-bid conference.</a:t>
            </a:r>
          </a:p>
          <a:p>
            <a:pPr eaLnBrk="1" hangingPunct="1"/>
            <a:endParaRPr lang="en-US" baseline="0" dirty="0" smtClean="0"/>
          </a:p>
          <a:p>
            <a:pPr eaLnBrk="1" hangingPunct="1"/>
            <a:r>
              <a:rPr lang="en-US" baseline="0" dirty="0" smtClean="0"/>
              <a:t>Introductions – Name and Firm you are representing.  </a:t>
            </a:r>
          </a:p>
          <a:p>
            <a:pPr eaLnBrk="1" hangingPunct="1"/>
            <a:endParaRPr lang="en-US" baseline="0" dirty="0" smtClean="0"/>
          </a:p>
          <a:p>
            <a:pPr eaLnBrk="1" hangingPunct="1"/>
            <a:r>
              <a:rPr lang="en-US" baseline="0" dirty="0" smtClean="0"/>
              <a:t>Thank you.</a:t>
            </a:r>
          </a:p>
          <a:p>
            <a:pPr eaLnBrk="1" hangingPunct="1"/>
            <a:endParaRPr lang="en-US" baseline="0" dirty="0" smtClean="0"/>
          </a:p>
          <a:p>
            <a:pPr eaLnBrk="1" hangingPunct="1"/>
            <a:r>
              <a:rPr lang="en-US" baseline="0" dirty="0" smtClean="0"/>
              <a:t>Once again please save your questions until the Q&amp;A time at the end.</a:t>
            </a:r>
          </a:p>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33149E39-25FD-459A-809C-41AD83723BE4}" type="slidenum">
              <a:rPr lang="en-US" sz="1200">
                <a:latin typeface="Calibri" pitchFamily="34" charset="0"/>
              </a:rPr>
              <a:pPr algn="r" defTabSz="913224"/>
              <a:t>39</a:t>
            </a:fld>
            <a:endParaRPr lang="en-US" sz="1200" dirty="0">
              <a:latin typeface="Calibri" pitchFamily="34"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CDACEAC1-6651-444C-9F16-DE8687BCE689}" type="slidenum">
              <a:rPr lang="en-US" sz="1200">
                <a:latin typeface="Calibri" pitchFamily="34" charset="0"/>
              </a:rPr>
              <a:pPr algn="r" defTabSz="913224"/>
              <a:t>40</a:t>
            </a:fld>
            <a:endParaRPr lang="en-US" sz="1200" dirty="0">
              <a:latin typeface="Calibri"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790794D5-4677-4227-8769-9BCB04F31C1B}" type="slidenum">
              <a:rPr lang="en-US" sz="1200">
                <a:latin typeface="Calibri" pitchFamily="34" charset="0"/>
              </a:rPr>
              <a:pPr algn="r" defTabSz="913224"/>
              <a:t>41</a:t>
            </a:fld>
            <a:endParaRPr lang="en-US" sz="1200" dirty="0">
              <a:latin typeface="Calibri"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8582BF88-E76F-45C0-A550-295E90F4634B}" type="slidenum">
              <a:rPr lang="en-US" sz="1200">
                <a:latin typeface="Calibri" pitchFamily="34" charset="0"/>
              </a:rPr>
              <a:pPr algn="r" defTabSz="913224"/>
              <a:t>42</a:t>
            </a:fld>
            <a:endParaRPr lang="en-US" sz="1200" dirty="0">
              <a:latin typeface="Calibri"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7A0C0965-AD78-4C71-8787-6A901E6C63B7}" type="slidenum">
              <a:rPr lang="en-US" sz="1200">
                <a:latin typeface="Calibri" pitchFamily="34" charset="0"/>
              </a:rPr>
              <a:pPr algn="r" defTabSz="913224"/>
              <a:t>43</a:t>
            </a:fld>
            <a:endParaRPr lang="en-US" sz="1200" dirty="0">
              <a:latin typeface="Calibri" pitchFamily="34" charset="0"/>
            </a:endParaRPr>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9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6CCE2C2D-9405-4025-A0EB-157910809E9C}" type="slidenum">
              <a:rPr lang="en-US" sz="1200">
                <a:latin typeface="Times"/>
              </a:rPr>
              <a:pPr algn="r" defTabSz="913224"/>
              <a:t>44</a:t>
            </a:fld>
            <a:endParaRPr lang="en-US" sz="1200" dirty="0">
              <a:latin typeface="Times"/>
            </a:endParaRPr>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A069545F-2CEF-47FD-AC33-ECFE5F780C74}" type="slidenum">
              <a:rPr lang="en-US" sz="1200">
                <a:latin typeface="Calibri" pitchFamily="34" charset="0"/>
              </a:rPr>
              <a:pPr algn="r" defTabSz="913224"/>
              <a:t>45</a:t>
            </a:fld>
            <a:endParaRPr lang="en-US" sz="1200" dirty="0">
              <a:latin typeface="Calibri" pitchFamily="34"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1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E755717A-377D-4818-B134-5471423FC751}" type="slidenum">
              <a:rPr lang="en-US" sz="1200">
                <a:latin typeface="Calibri" pitchFamily="34" charset="0"/>
              </a:rPr>
              <a:pPr algn="r" defTabSz="913224"/>
              <a:t>46</a:t>
            </a:fld>
            <a:endParaRPr lang="en-US" sz="1200" dirty="0">
              <a:latin typeface="Calibri" pitchFamily="34" charset="0"/>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defTabSz="913224"/>
            <a:fld id="{B60BAB51-E863-47E5-A19E-BBEF79025CD0}" type="slidenum">
              <a:rPr lang="en-US" sz="1200">
                <a:latin typeface="Calibri" pitchFamily="34" charset="0"/>
              </a:rPr>
              <a:pPr algn="r" defTabSz="913224"/>
              <a:t>47</a:t>
            </a:fld>
            <a:endParaRPr lang="en-US" sz="1200" dirty="0">
              <a:latin typeface="Calibri" pitchFamily="34" charset="0"/>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5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66C61ED3-D392-45EB-9990-302BD5C59009}" type="slidenum">
              <a:rPr lang="en-US" sz="1200">
                <a:latin typeface="Times"/>
              </a:rPr>
              <a:pPr algn="r" defTabSz="913224"/>
              <a:t>48</a:t>
            </a:fld>
            <a:endParaRPr lang="en-US" sz="1200" dirty="0">
              <a:latin typeface="Times"/>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several project numbers that comprise this project.  The ‘Lead’ project number is the dash one project</a:t>
            </a:r>
            <a:r>
              <a:rPr lang="en-US" baseline="0" dirty="0" smtClean="0"/>
              <a:t> and there are several utility components to this project also.</a:t>
            </a:r>
          </a:p>
          <a:p>
            <a:endParaRPr lang="en-US" baseline="0" dirty="0" smtClean="0"/>
          </a:p>
          <a:p>
            <a:r>
              <a:rPr lang="en-US" baseline="0" dirty="0" smtClean="0"/>
              <a:t>This is an A+B project with a maximum number of days being 1713 days.</a:t>
            </a:r>
            <a:endParaRPr lang="en-US" dirty="0"/>
          </a:p>
        </p:txBody>
      </p:sp>
      <p:sp>
        <p:nvSpPr>
          <p:cNvPr id="4" name="Slide Number Placeholder 3"/>
          <p:cNvSpPr>
            <a:spLocks noGrp="1"/>
          </p:cNvSpPr>
          <p:nvPr>
            <p:ph type="sldNum" sz="quarter" idx="10"/>
          </p:nvPr>
        </p:nvSpPr>
        <p:spPr/>
        <p:txBody>
          <a:bodyPr/>
          <a:lstStyle/>
          <a:p>
            <a:fld id="{E66FB14F-AD2B-42B7-A046-B166A87739A6}"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152B790B-15E3-4617-8AA2-0CE72DFDCFF0}" type="slidenum">
              <a:rPr lang="en-US" sz="1200">
                <a:latin typeface="Times"/>
              </a:rPr>
              <a:pPr algn="r" defTabSz="913224"/>
              <a:t>49</a:t>
            </a:fld>
            <a:endParaRPr lang="en-US" sz="1200" dirty="0">
              <a:latin typeface="Times"/>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92B3DEB5-96BA-42C6-B102-31BAEBD21C75}" type="slidenum">
              <a:rPr lang="en-US" sz="1200">
                <a:latin typeface="Times"/>
              </a:rPr>
              <a:pPr algn="r" defTabSz="913224"/>
              <a:t>50</a:t>
            </a:fld>
            <a:endParaRPr lang="en-US" sz="1200" dirty="0">
              <a:latin typeface="Times"/>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BD528227-3CEE-43A5-BEC3-DB7B8BB8A3AE}" type="slidenum">
              <a:rPr lang="en-US" sz="1200">
                <a:latin typeface="Times"/>
              </a:rPr>
              <a:pPr algn="r" defTabSz="913224"/>
              <a:t>51</a:t>
            </a:fld>
            <a:endParaRPr lang="en-US" sz="1200" dirty="0">
              <a:latin typeface="Times"/>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5A5FEC32-0BA7-4EAA-8E24-1A8D4A6868EA}" type="slidenum">
              <a:rPr lang="en-US" sz="1200">
                <a:latin typeface="Times"/>
              </a:rPr>
              <a:pPr algn="r" defTabSz="913224"/>
              <a:t>52</a:t>
            </a:fld>
            <a:endParaRPr lang="en-US" sz="1200" dirty="0">
              <a:latin typeface="Times"/>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E496697D-C9A7-4956-ADC2-6118353ED536}" type="slidenum">
              <a:rPr lang="en-US" sz="1200">
                <a:latin typeface="Times"/>
              </a:rPr>
              <a:pPr algn="r" defTabSz="913224"/>
              <a:t>53</a:t>
            </a:fld>
            <a:endParaRPr lang="en-US" sz="1200" dirty="0">
              <a:latin typeface="Times"/>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CC355A64-B22F-413A-BD19-FA90A82CB81D}" type="slidenum">
              <a:rPr lang="en-US" sz="1200">
                <a:latin typeface="Times"/>
              </a:rPr>
              <a:pPr algn="r" defTabSz="913224"/>
              <a:t>54</a:t>
            </a:fld>
            <a:endParaRPr lang="en-US" sz="1200" dirty="0">
              <a:latin typeface="Times"/>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37866A51-35A7-427B-AD3C-28132F16E350}" type="slidenum">
              <a:rPr lang="en-US" sz="1200">
                <a:latin typeface="Times"/>
              </a:rPr>
              <a:pPr algn="r" defTabSz="913224"/>
              <a:t>55</a:t>
            </a:fld>
            <a:endParaRPr lang="en-US" sz="1200" dirty="0">
              <a:latin typeface="Times"/>
            </a:endParaRPr>
          </a:p>
        </p:txBody>
      </p:sp>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647C8A91-756B-4317-A072-7A0C3387A122}" type="slidenum">
              <a:rPr lang="en-US" sz="1200">
                <a:latin typeface="Times"/>
              </a:rPr>
              <a:pPr algn="r" defTabSz="913224"/>
              <a:t>56</a:t>
            </a:fld>
            <a:endParaRPr lang="en-US" sz="1200" dirty="0">
              <a:latin typeface="Times"/>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2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914601"/>
            <a:fld id="{5CB4031D-3B76-451F-B868-819F1892B1A0}" type="slidenum">
              <a:rPr lang="en-US" smtClean="0"/>
              <a:pPr defTabSz="914601"/>
              <a:t>63</a:t>
            </a:fld>
            <a:endParaRPr lang="en-US" dirty="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FA1CBB0D-90B2-4E89-8CE7-68D3B72FD324}" type="slidenum">
              <a:rPr lang="en-US" sz="1200">
                <a:latin typeface="Times" pitchFamily="18" charset="0"/>
              </a:rPr>
              <a:pPr algn="r" defTabSz="913224"/>
              <a:t>75</a:t>
            </a:fld>
            <a:endParaRPr lang="en-US" sz="1200" dirty="0">
              <a:latin typeface="Times" pitchFamily="18" charset="0"/>
            </a:endParaRPr>
          </a:p>
        </p:txBody>
      </p:sp>
      <p:sp>
        <p:nvSpPr>
          <p:cNvPr id="8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lvl="1">
              <a:spcBef>
                <a:spcPct val="0"/>
              </a:spcBef>
              <a:buFontTx/>
              <a:buChar char="•"/>
            </a:pPr>
            <a:r>
              <a:rPr lang="en-US" dirty="0" smtClean="0"/>
              <a:t>The Contractor will be required to perform NESHAP (National Emission Standard for Hazardous Air Pollutants) notifications for renovations and/or demolitions of any structure as well as providing a certificate affirming that no asbestos containing material was used in the construction of the project.  </a:t>
            </a:r>
          </a:p>
          <a:p>
            <a:pPr marL="0" lvl="1">
              <a:spcBef>
                <a:spcPct val="0"/>
              </a:spcBef>
            </a:pPr>
            <a:r>
              <a:rPr lang="en-US" dirty="0" smtClean="0"/>
              <a:t>-See Segment 1, Sheet 3, General Note Items 13 &amp; 14</a:t>
            </a:r>
          </a:p>
          <a:p>
            <a:pPr eaLnBrk="1" hangingPunct="1">
              <a:spcBef>
                <a:spcPct val="0"/>
              </a:spcBef>
              <a:buFontTx/>
              <a:buChar char="•"/>
            </a:pPr>
            <a:endParaRPr lang="en-US" dirty="0" smtClean="0"/>
          </a:p>
          <a:p>
            <a:pPr eaLnBrk="1" hangingPunct="1">
              <a:spcBef>
                <a:spcPct val="0"/>
              </a:spcBef>
              <a:buFontTx/>
              <a:buChar char="•"/>
            </a:pPr>
            <a:r>
              <a:rPr lang="en-US" dirty="0" smtClean="0"/>
              <a:t>Various written notification procedures are required by the Contractor pertaining to known contamination sites and when unexpected contamination are encountered. </a:t>
            </a:r>
          </a:p>
          <a:p>
            <a:pPr eaLnBrk="1" hangingPunct="1">
              <a:spcBef>
                <a:spcPct val="0"/>
              </a:spcBef>
            </a:pPr>
            <a:r>
              <a:rPr lang="en-US" dirty="0" smtClean="0"/>
              <a:t>-See Segment 1, Sheet 4, Contamination Note Items 1,2,3 &amp; 4 </a:t>
            </a:r>
          </a:p>
          <a:p>
            <a:pPr eaLnBrk="1" hangingPunct="1">
              <a:spcBef>
                <a:spcPct val="0"/>
              </a:spcBef>
            </a:pPr>
            <a:r>
              <a:rPr lang="en-US" dirty="0" smtClean="0"/>
              <a:t>-Segment 2, Sheet 24, Contamination Note Items 1,2,3 &amp; 4 </a:t>
            </a:r>
          </a:p>
          <a:p>
            <a:pPr eaLnBrk="1" hangingPunct="1">
              <a:spcBef>
                <a:spcPct val="0"/>
              </a:spcBef>
            </a:pPr>
            <a:endParaRPr lang="en-US" dirty="0" smtClean="0"/>
          </a:p>
          <a:p>
            <a:pPr eaLnBrk="1" hangingPunct="1">
              <a:spcBef>
                <a:spcPct val="0"/>
              </a:spcBef>
              <a:buFontTx/>
              <a:buChar char="•"/>
            </a:pPr>
            <a:endParaRPr lang="en-US" dirty="0" smtClean="0"/>
          </a:p>
          <a:p>
            <a:pPr eaLnBrk="1" hangingPunct="1">
              <a:spcBef>
                <a:spcPct val="0"/>
              </a:spcBef>
            </a:pPr>
            <a:endParaRPr lang="en-US" dirty="0" smtClean="0"/>
          </a:p>
          <a:p>
            <a:pPr eaLnBrk="1" hangingPunct="1">
              <a:spcBef>
                <a:spcPct val="0"/>
              </a:spcBef>
              <a:buFontTx/>
              <a:buChar cha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project along with several others we have been letting recently has a ‘Maximum Budget’ specification as part of the contract.</a:t>
            </a:r>
          </a:p>
          <a:p>
            <a:endParaRPr lang="en-US" dirty="0" smtClean="0"/>
          </a:p>
          <a:p>
            <a:r>
              <a:rPr lang="en-US" dirty="0" smtClean="0"/>
              <a:t>This</a:t>
            </a:r>
            <a:r>
              <a:rPr lang="en-US" baseline="0" dirty="0" smtClean="0"/>
              <a:t> limiting amount is $446,192,015 – all bids over this amount will be rejected and if there are concerns regarding the amount, these should be directed to Scott Collister (his information is provided in on the slide and bid solicitation notice).</a:t>
            </a:r>
            <a:endParaRPr lang="en-US" dirty="0"/>
          </a:p>
        </p:txBody>
      </p:sp>
      <p:sp>
        <p:nvSpPr>
          <p:cNvPr id="4" name="Slide Number Placeholder 3"/>
          <p:cNvSpPr>
            <a:spLocks noGrp="1"/>
          </p:cNvSpPr>
          <p:nvPr>
            <p:ph type="sldNum" sz="quarter" idx="10"/>
          </p:nvPr>
        </p:nvSpPr>
        <p:spPr/>
        <p:txBody>
          <a:bodyPr/>
          <a:lstStyle/>
          <a:p>
            <a:fld id="{E66FB14F-AD2B-42B7-A046-B166A87739A6}"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792A889C-058C-41FF-BDF6-783C618008A9}" type="slidenum">
              <a:rPr lang="en-US" sz="1200">
                <a:latin typeface="Times" pitchFamily="18" charset="0"/>
              </a:rPr>
              <a:pPr algn="r" defTabSz="913224"/>
              <a:t>76</a:t>
            </a:fld>
            <a:endParaRPr lang="en-US" sz="1200" dirty="0">
              <a:latin typeface="Times" pitchFamily="18" charset="0"/>
            </a:endParaRPr>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 The Contractor shall provide a level staging area for the sole use of the DRC (District Remediation Contractor) within close proximity of the dewatering discharge points.  </a:t>
            </a:r>
          </a:p>
          <a:p>
            <a:pPr marL="0" lvl="1">
              <a:spcBef>
                <a:spcPct val="0"/>
              </a:spcBef>
            </a:pPr>
            <a:r>
              <a:rPr lang="en-US" dirty="0" smtClean="0"/>
              <a:t>-See Segment 1, Sheet 4, Contamination Note Item 2b</a:t>
            </a:r>
          </a:p>
          <a:p>
            <a:pPr marL="0" lvl="1">
              <a:spcBef>
                <a:spcPct val="0"/>
              </a:spcBef>
            </a:pPr>
            <a:r>
              <a:rPr lang="en-US" dirty="0" smtClean="0"/>
              <a:t>-See Segment 2, Sheet 24, Contamination Note Item 2b</a:t>
            </a:r>
          </a:p>
          <a:p>
            <a:pPr eaLnBrk="1" hangingPunct="1">
              <a:spcBef>
                <a:spcPct val="0"/>
              </a:spcBef>
            </a:pPr>
            <a:endParaRPr lang="en-US" dirty="0" smtClean="0"/>
          </a:p>
          <a:p>
            <a:pPr eaLnBrk="1" hangingPunct="1">
              <a:spcBef>
                <a:spcPct val="0"/>
              </a:spcBef>
              <a:buFontTx/>
              <a:buChar char="•"/>
            </a:pPr>
            <a:r>
              <a:rPr lang="en-US" dirty="0" smtClean="0"/>
              <a:t> Per approved schedule, if the Contractor is required to work in more than one area of known contamination, the Contractor shall work on parcels where the DRC is already working.  Written notification procedures also apply.  </a:t>
            </a:r>
          </a:p>
          <a:p>
            <a:pPr eaLnBrk="1" hangingPunct="1">
              <a:spcBef>
                <a:spcPct val="0"/>
              </a:spcBef>
            </a:pPr>
            <a:r>
              <a:rPr lang="en-US" dirty="0" smtClean="0"/>
              <a:t>-See Segment 1, Sheet 4, Contamination Note Item 3</a:t>
            </a:r>
          </a:p>
          <a:p>
            <a:pPr eaLnBrk="1" hangingPunct="1">
              <a:spcBef>
                <a:spcPct val="0"/>
              </a:spcBef>
            </a:pPr>
            <a:r>
              <a:rPr lang="en-US" dirty="0" smtClean="0"/>
              <a:t>-See Segment 2, Sheet 24, Contamination Note Item 3</a:t>
            </a:r>
          </a:p>
          <a:p>
            <a:pPr eaLnBrk="1" hangingPunct="1">
              <a:spcBef>
                <a:spcPct val="0"/>
              </a:spcBef>
            </a:pPr>
            <a:endParaRPr lang="en-US" dirty="0" smtClean="0"/>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pPr>
            <a:endParaRPr lang="en-US" dirty="0" smtClean="0"/>
          </a:p>
          <a:p>
            <a:pPr eaLnBrk="1" hangingPunct="1">
              <a:spcBef>
                <a:spcPct val="0"/>
              </a:spcBef>
              <a:buFontTx/>
              <a:buChar char="•"/>
            </a:pP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B1F2C2DE-AA0E-4A90-BCDB-5B0F91C088AF}" type="slidenum">
              <a:rPr lang="en-US" sz="1200">
                <a:latin typeface="Times" pitchFamily="18" charset="0"/>
              </a:rPr>
              <a:pPr algn="r" defTabSz="913224"/>
              <a:t>77</a:t>
            </a:fld>
            <a:endParaRPr lang="en-US" sz="1200" dirty="0">
              <a:latin typeface="Times" pitchFamily="18"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The DRC will provide backfill for areas of contaminated soil removal.  It will be the responsibility of the Contractor to perform compaction activities for these areas unless, under the discretion of the Engineer, the Contractor is directed to do otherwise.  </a:t>
            </a:r>
          </a:p>
          <a:p>
            <a:pPr eaLnBrk="1" hangingPunct="1">
              <a:spcBef>
                <a:spcPct val="0"/>
              </a:spcBef>
            </a:pPr>
            <a:r>
              <a:rPr lang="en-US" dirty="0" smtClean="0"/>
              <a:t>-See Segment 1, Sheet 4, Contamination Note Item 5</a:t>
            </a:r>
          </a:p>
          <a:p>
            <a:pPr eaLnBrk="1" hangingPunct="1">
              <a:spcBef>
                <a:spcPct val="0"/>
              </a:spcBef>
            </a:pPr>
            <a:r>
              <a:rPr lang="en-US" dirty="0" smtClean="0"/>
              <a:t>-See Segment 2, Sheet 24, Contamination Note Item 5</a:t>
            </a:r>
          </a:p>
          <a:p>
            <a:pPr eaLnBrk="1" hangingPunct="1">
              <a:spcBef>
                <a:spcPct val="0"/>
              </a:spcBef>
            </a:pPr>
            <a:endParaRPr lang="en-US" dirty="0" smtClean="0"/>
          </a:p>
          <a:p>
            <a:pPr eaLnBrk="1" hangingPunct="1">
              <a:buFontTx/>
              <a:buChar char="•"/>
            </a:pPr>
            <a:r>
              <a:rPr lang="en-US" dirty="0" smtClean="0"/>
              <a:t>Contractor can reuse slurry within contaminated areas but not use slurry from contaminated areas in clean areas. </a:t>
            </a:r>
            <a:endParaRPr lang="en-US" b="1" i="1" dirty="0" smtClean="0">
              <a:solidFill>
                <a:srgbClr val="FF0000"/>
              </a:solidFill>
            </a:endParaRPr>
          </a:p>
          <a:p>
            <a:pPr eaLnBrk="1" hangingPunct="1">
              <a:spcBef>
                <a:spcPct val="0"/>
              </a:spcBef>
            </a:pPr>
            <a:endParaRPr lang="en-US" dirty="0" smtClean="0"/>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pPr>
            <a:endParaRPr lang="en-US" dirty="0" smtClean="0"/>
          </a:p>
          <a:p>
            <a:pPr eaLnBrk="1" hangingPunct="1">
              <a:spcBef>
                <a:spcPct val="0"/>
              </a:spcBef>
              <a:buFontTx/>
              <a:buChar char="•"/>
            </a:pP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A2C45D7B-70BF-4956-8C67-2D825ED7EAE1}" type="slidenum">
              <a:rPr lang="en-US" sz="1200">
                <a:latin typeface="Times" pitchFamily="18" charset="0"/>
              </a:rPr>
              <a:pPr algn="r" defTabSz="913224"/>
              <a:t>78</a:t>
            </a:fld>
            <a:endParaRPr lang="en-US" sz="1200" dirty="0">
              <a:latin typeface="Times" pitchFamily="18"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There are multiple known contaminated sites that require the DRC to perform groundwater and/or soil support services during construction activities.  Soil screening performed by the DRC will not be physical screening but rather screening with an OVA/FID monitor.  (Organic Vapor Analyzer/Flame Ionization Detector)</a:t>
            </a:r>
          </a:p>
          <a:p>
            <a:pPr eaLnBrk="1" hangingPunct="1">
              <a:spcBef>
                <a:spcPct val="0"/>
              </a:spcBef>
            </a:pPr>
            <a:r>
              <a:rPr lang="en-US" dirty="0" smtClean="0"/>
              <a:t>-See Segment 1, Sheet 4, Contamination Note Item 6</a:t>
            </a:r>
          </a:p>
          <a:p>
            <a:pPr eaLnBrk="1" hangingPunct="1">
              <a:spcBef>
                <a:spcPct val="0"/>
              </a:spcBef>
            </a:pPr>
            <a:r>
              <a:rPr lang="en-US" dirty="0" smtClean="0"/>
              <a:t>-See Segment 2, Sheet 24, Contamination Note Item 6</a:t>
            </a:r>
          </a:p>
          <a:p>
            <a:pPr eaLnBrk="1" hangingPunct="1">
              <a:spcBef>
                <a:spcPct val="0"/>
              </a:spcBef>
            </a:pPr>
            <a:endParaRPr lang="en-US" dirty="0" smtClean="0"/>
          </a:p>
          <a:p>
            <a:pPr eaLnBrk="1" hangingPunct="1">
              <a:spcBef>
                <a:spcPct val="0"/>
              </a:spcBef>
              <a:buFontTx/>
              <a:buChar char="•"/>
            </a:pPr>
            <a:r>
              <a:rPr lang="en-US" dirty="0" smtClean="0"/>
              <a:t>Due to remediation efforts, some identified contaminated sites may no longer need soil screening for petroleum compounds using an OVA/FID during construction.  </a:t>
            </a:r>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pPr>
            <a:endParaRPr lang="en-US" dirty="0" smtClean="0"/>
          </a:p>
          <a:p>
            <a:pPr eaLnBrk="1" hangingPunct="1">
              <a:spcBef>
                <a:spcPct val="0"/>
              </a:spcBef>
              <a:buFontTx/>
              <a:buChar char="•"/>
            </a:pP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9087C970-AADC-4A7A-B39A-CEDFBB645A73}" type="slidenum">
              <a:rPr lang="en-US" sz="1200">
                <a:latin typeface="Times" pitchFamily="18" charset="0"/>
              </a:rPr>
              <a:pPr algn="r" defTabSz="913224"/>
              <a:t>79</a:t>
            </a:fld>
            <a:endParaRPr lang="en-US" sz="1200" dirty="0">
              <a:latin typeface="Times" pitchFamily="18" charset="0"/>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The Contractor is responsible for obtaining their own NPDES (National Pollutant Discharge Elimination System) permit and to discharge water from uncontaminated sites.  To follow FDEP’s (Florida Department of Environmental Protection’s) regulations, the Contractor cannot utilize the DRC’s treatment system to discharge water from </a:t>
            </a:r>
            <a:r>
              <a:rPr lang="en-US" dirty="0" smtClean="0">
                <a:solidFill>
                  <a:srgbClr val="002060"/>
                </a:solidFill>
              </a:rPr>
              <a:t>uncontaminated sites.  The DRC has obtained City of Tampa dewatering discharge permits.  These permits specify locations which are for the sole use of the DRC to discharge into.  Some sanitary sewer lines connected to these discharge locations are to be abandoned.  As a result, for all sanitary sewer connections listed in the contamination notes, the Contractor must maintain these sewer lines and access to the discharge location, for the DRC’s use </a:t>
            </a:r>
            <a:r>
              <a:rPr lang="en-US" dirty="0" smtClean="0"/>
              <a:t>throughout the construction phase of the project.    </a:t>
            </a:r>
            <a:endParaRPr lang="en-US" b="1" i="1" dirty="0" smtClean="0"/>
          </a:p>
          <a:p>
            <a:pPr eaLnBrk="1" hangingPunct="1">
              <a:spcBef>
                <a:spcPct val="0"/>
              </a:spcBef>
            </a:pPr>
            <a:r>
              <a:rPr lang="en-US" b="1" i="1" dirty="0" smtClean="0"/>
              <a:t>-</a:t>
            </a:r>
            <a:r>
              <a:rPr lang="en-US" dirty="0" smtClean="0"/>
              <a:t>See Segment 1, Sheet 4, Contamination Note Item 7</a:t>
            </a:r>
          </a:p>
          <a:p>
            <a:pPr eaLnBrk="1" hangingPunct="1">
              <a:spcBef>
                <a:spcPct val="0"/>
              </a:spcBef>
            </a:pPr>
            <a:r>
              <a:rPr lang="en-US" dirty="0" smtClean="0"/>
              <a:t>-See Segment 2, Sheet 24, Contamination Note Item 7</a:t>
            </a:r>
          </a:p>
          <a:p>
            <a:pPr eaLnBrk="1" hangingPunct="1">
              <a:spcBef>
                <a:spcPct val="0"/>
              </a:spcBef>
            </a:pPr>
            <a:endParaRPr lang="en-US" b="1" i="1" dirty="0" smtClean="0"/>
          </a:p>
          <a:p>
            <a:pPr eaLnBrk="1" hangingPunct="1">
              <a:spcBef>
                <a:spcPct val="0"/>
              </a:spcBef>
              <a:buFontTx/>
              <a:buChar char="•"/>
            </a:pPr>
            <a:r>
              <a:rPr lang="en-US" dirty="0" smtClean="0"/>
              <a:t>Due to certain circumstances, there are some areas that remediation activities by the DRC may still be ongoing beyond the actual letting date.  This may also include the 42” sanitary sewer installation discussed in this pre-bid presentation.  </a:t>
            </a:r>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buFontTx/>
              <a:buChar char="•"/>
            </a:pPr>
            <a:endParaRPr lang="en-US" dirty="0" smtClean="0"/>
          </a:p>
          <a:p>
            <a:pPr eaLnBrk="1" hangingPunct="1">
              <a:spcBef>
                <a:spcPct val="0"/>
              </a:spcBef>
            </a:pPr>
            <a:endParaRPr lang="en-US" dirty="0" smtClean="0"/>
          </a:p>
          <a:p>
            <a:pPr eaLnBrk="1" hangingPunct="1">
              <a:spcBef>
                <a:spcPct val="0"/>
              </a:spcBef>
              <a:buFontTx/>
              <a:buChar char="•"/>
            </a:pP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98671" y="8831580"/>
            <a:ext cx="2983144" cy="464820"/>
          </a:xfrm>
          <a:prstGeom prst="rect">
            <a:avLst/>
          </a:prstGeom>
          <a:noFill/>
          <a:ln w="9525">
            <a:noFill/>
            <a:miter lim="800000"/>
            <a:headEnd/>
            <a:tailEnd/>
          </a:ln>
        </p:spPr>
        <p:txBody>
          <a:bodyPr lIns="91518" tIns="45760" rIns="91518" bIns="45760" anchor="b"/>
          <a:lstStyle/>
          <a:p>
            <a:pPr algn="r" defTabSz="914652"/>
            <a:fld id="{3B4DA359-F266-4E3B-A45E-698C721F2866}" type="slidenum">
              <a:rPr lang="en-US" sz="1200">
                <a:latin typeface="Times" pitchFamily="18" charset="0"/>
              </a:rPr>
              <a:pPr algn="r" defTabSz="914652"/>
              <a:t>80</a:t>
            </a:fld>
            <a:endParaRPr lang="en-US" sz="1200" dirty="0">
              <a:latin typeface="Times"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Direct all questions to the Department by posting them to the Department’s website at the following URL address:  www2.dot.state.fl.us/construction/bidquestionmain.asp</a:t>
            </a:r>
          </a:p>
          <a:p>
            <a:endParaRPr lang="en-US" dirty="0" smtClean="0"/>
          </a:p>
          <a:p>
            <a:r>
              <a:rPr lang="en-US" dirty="0" smtClean="0"/>
              <a:t>Questions posted before 5:00 P.M. (EST) on the 21st  calendar day prior to the bid opening will be responded to.</a:t>
            </a:r>
          </a:p>
          <a:p>
            <a:endParaRPr lang="en-US" dirty="0" smtClean="0"/>
          </a:p>
          <a:p>
            <a:r>
              <a:rPr lang="en-US" dirty="0" smtClean="0"/>
              <a:t>Contractor’s are responsible to review and be familiar with all questions and responses posted to this website up through 2 business days prior to the bid opening and to make the necessary adjustments to their bids.</a:t>
            </a:r>
          </a:p>
          <a:p>
            <a:endParaRPr lang="en-US" dirty="0"/>
          </a:p>
        </p:txBody>
      </p:sp>
      <p:sp>
        <p:nvSpPr>
          <p:cNvPr id="4" name="Slide Number Placeholder 3"/>
          <p:cNvSpPr>
            <a:spLocks noGrp="1"/>
          </p:cNvSpPr>
          <p:nvPr>
            <p:ph type="sldNum" sz="quarter" idx="10"/>
          </p:nvPr>
        </p:nvSpPr>
        <p:spPr/>
        <p:txBody>
          <a:bodyPr/>
          <a:lstStyle/>
          <a:p>
            <a:fld id="{E66FB14F-AD2B-42B7-A046-B166A87739A6}" type="slidenum">
              <a:rPr lang="en-US" smtClean="0"/>
              <a:pPr/>
              <a:t>83</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 like to share a few helpful tips about the submission of bid questions:</a:t>
            </a:r>
          </a:p>
          <a:p>
            <a:endParaRPr lang="en-US" dirty="0" smtClean="0"/>
          </a:p>
          <a:p>
            <a:r>
              <a:rPr lang="en-US" dirty="0" smtClean="0"/>
              <a:t>Please submit your bid questions individually: By submitting one question per entry, time for response should be minimized.</a:t>
            </a:r>
            <a:r>
              <a:rPr lang="en-US" baseline="0" dirty="0" smtClean="0"/>
              <a:t>  Sometimes several questions get submitted as one entry – this complicates the response since we are forced to respond to all the questions at one time.  If the questions are submitted separately we can prioritize our responses. Etc.</a:t>
            </a:r>
            <a:endParaRPr lang="en-US" dirty="0" smtClean="0"/>
          </a:p>
          <a:p>
            <a:endParaRPr lang="en-US" dirty="0" smtClean="0"/>
          </a:p>
          <a:p>
            <a:r>
              <a:rPr lang="en-US" dirty="0" smtClean="0"/>
              <a:t>Please be very clear on the sheet location of the question. Please included the FIN Number (for the particular project you are commenting on), Alternate description and number, and the sheet number.</a:t>
            </a:r>
          </a:p>
          <a:p>
            <a:r>
              <a:rPr lang="en-US" dirty="0" smtClean="0"/>
              <a:t>These</a:t>
            </a:r>
            <a:r>
              <a:rPr lang="en-US" baseline="0" dirty="0" smtClean="0"/>
              <a:t> plans represent a large volume of plan sheets.  It would expedite  our responses if you would identify clearly which plan sheet you are referring to in your question – which plan set, MOT, lighting, etc., </a:t>
            </a:r>
            <a:endParaRPr lang="en-US" dirty="0" smtClean="0"/>
          </a:p>
          <a:p>
            <a:endParaRPr lang="en-US" dirty="0"/>
          </a:p>
        </p:txBody>
      </p:sp>
      <p:sp>
        <p:nvSpPr>
          <p:cNvPr id="4" name="Slide Number Placeholder 3"/>
          <p:cNvSpPr>
            <a:spLocks noGrp="1"/>
          </p:cNvSpPr>
          <p:nvPr>
            <p:ph type="sldNum" sz="quarter" idx="10"/>
          </p:nvPr>
        </p:nvSpPr>
        <p:spPr/>
        <p:txBody>
          <a:bodyPr/>
          <a:lstStyle/>
          <a:p>
            <a:fld id="{E66FB14F-AD2B-42B7-A046-B166A87739A6}" type="slidenum">
              <a:rPr lang="en-US" smtClean="0"/>
              <a:pPr/>
              <a:t>84</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 for your time and patience.</a:t>
            </a:r>
          </a:p>
          <a:p>
            <a:endParaRPr lang="en-US" baseline="0" dirty="0" smtClean="0"/>
          </a:p>
          <a:p>
            <a:r>
              <a:rPr lang="en-US" baseline="0" dirty="0" smtClean="0"/>
              <a:t>I will open the floor for some questions.  There are microphones available for you.  I will ask that you clearly state your name and the firm you are representing prior to stating your question.</a:t>
            </a:r>
          </a:p>
          <a:p>
            <a:endParaRPr lang="en-US" baseline="0" dirty="0" smtClean="0"/>
          </a:p>
          <a:p>
            <a:r>
              <a:rPr lang="en-US" baseline="0" dirty="0" smtClean="0"/>
              <a:t>I will ask our presenters to respond, however if we are unable to respond today without looking into the plans/contract, we will get back to you with a response.  We will take your question down and post a response via the bid question website.</a:t>
            </a:r>
          </a:p>
          <a:p>
            <a:endParaRPr lang="en-US" baseline="0" dirty="0" smtClean="0"/>
          </a:p>
          <a:p>
            <a:endParaRPr lang="en-US" baseline="0" dirty="0" smtClean="0"/>
          </a:p>
          <a:p>
            <a:r>
              <a:rPr lang="en-US" baseline="0" dirty="0" smtClean="0"/>
              <a:t>Thank you for coming and for your interest.  We look forward to a successful letting and award come September.</a:t>
            </a:r>
          </a:p>
          <a:p>
            <a:endParaRPr lang="en-US" baseline="0" dirty="0" smtClean="0"/>
          </a:p>
          <a:p>
            <a:r>
              <a:rPr lang="en-US" baseline="0" dirty="0" smtClean="0"/>
              <a:t>Thank you the meeting is adjourned.</a:t>
            </a:r>
            <a:endParaRPr lang="en-US" dirty="0"/>
          </a:p>
        </p:txBody>
      </p:sp>
      <p:sp>
        <p:nvSpPr>
          <p:cNvPr id="4" name="Slide Number Placeholder 3"/>
          <p:cNvSpPr>
            <a:spLocks noGrp="1"/>
          </p:cNvSpPr>
          <p:nvPr>
            <p:ph type="sldNum" sz="quarter" idx="10"/>
          </p:nvPr>
        </p:nvSpPr>
        <p:spPr/>
        <p:txBody>
          <a:bodyPr/>
          <a:lstStyle/>
          <a:p>
            <a:fld id="{E66FB14F-AD2B-42B7-A046-B166A87739A6}" type="slidenum">
              <a:rPr lang="en-US" smtClean="0"/>
              <a:pPr/>
              <a:t>85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is just a brief overview of some of the key personnel within District Seven, some of whom will be presenting today.</a:t>
            </a:r>
            <a:endParaRPr lang="en-US" dirty="0"/>
          </a:p>
        </p:txBody>
      </p:sp>
      <p:sp>
        <p:nvSpPr>
          <p:cNvPr id="4" name="Slide Number Placeholder 3"/>
          <p:cNvSpPr>
            <a:spLocks noGrp="1"/>
          </p:cNvSpPr>
          <p:nvPr>
            <p:ph type="sldNum" sz="quarter" idx="10"/>
          </p:nvPr>
        </p:nvSpPr>
        <p:spPr/>
        <p:txBody>
          <a:bodyPr/>
          <a:lstStyle/>
          <a:p>
            <a:fld id="{E66FB14F-AD2B-42B7-A046-B166A87739A6}"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project touches many local entities, not to mention two DOT districts (D7 and the Turnpike).</a:t>
            </a:r>
            <a:r>
              <a:rPr lang="en-US" baseline="0" dirty="0" smtClean="0"/>
              <a:t>  Needless to say a significant amount of coordination has occurred between the Department and these entities already – you’ll see from subsequent presentations today – but also coordination will have to continue to occur to insure our key stake holders are not impacted negatively.</a:t>
            </a:r>
          </a:p>
          <a:p>
            <a:endParaRPr lang="en-US" baseline="0" dirty="0" smtClean="0"/>
          </a:p>
          <a:p>
            <a:r>
              <a:rPr lang="en-US" b="1" baseline="0" dirty="0" smtClean="0"/>
              <a:t>***Spot for the Port of Tampa</a:t>
            </a:r>
            <a:endParaRPr lang="en-US" b="1" dirty="0"/>
          </a:p>
        </p:txBody>
      </p:sp>
      <p:sp>
        <p:nvSpPr>
          <p:cNvPr id="4" name="Slide Number Placeholder 3"/>
          <p:cNvSpPr>
            <a:spLocks noGrp="1"/>
          </p:cNvSpPr>
          <p:nvPr>
            <p:ph type="sldNum" sz="quarter" idx="10"/>
          </p:nvPr>
        </p:nvSpPr>
        <p:spPr/>
        <p:txBody>
          <a:bodyPr/>
          <a:lstStyle/>
          <a:p>
            <a:fld id="{E66FB14F-AD2B-42B7-A046-B166A87739A6}"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3224" fontAlgn="base">
              <a:spcBef>
                <a:spcPct val="0"/>
              </a:spcBef>
              <a:spcAft>
                <a:spcPct val="0"/>
              </a:spcAft>
            </a:pPr>
            <a:fld id="{3D1AF60F-91B8-41B8-8905-23A8F77F9A5A}" type="slidenum">
              <a:rPr lang="en-US"/>
              <a:pPr defTabSz="913224" fontAlgn="base">
                <a:spcBef>
                  <a:spcPct val="0"/>
                </a:spcBef>
                <a:spcAft>
                  <a:spcPct val="0"/>
                </a:spcAft>
              </a:pPr>
              <a:t>16</a:t>
            </a:fld>
            <a:endParaRPr lang="en-US" dirty="0"/>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898102" y="8831580"/>
            <a:ext cx="2983711" cy="464820"/>
          </a:xfrm>
          <a:prstGeom prst="rect">
            <a:avLst/>
          </a:prstGeom>
          <a:noFill/>
          <a:ln w="9525">
            <a:noFill/>
            <a:miter lim="800000"/>
            <a:headEnd/>
            <a:tailEnd/>
          </a:ln>
        </p:spPr>
        <p:txBody>
          <a:bodyPr lIns="91518" tIns="45760" rIns="91518" bIns="45760" anchor="b"/>
          <a:lstStyle/>
          <a:p>
            <a:pPr algn="r" defTabSz="913224"/>
            <a:fld id="{FC68D638-13A7-425A-85C9-99FB80111374}" type="slidenum">
              <a:rPr lang="en-US" sz="1200">
                <a:latin typeface="Times"/>
              </a:rPr>
              <a:pPr algn="r" defTabSz="913224"/>
              <a:t>17</a:t>
            </a:fld>
            <a:endParaRPr lang="en-US" sz="1200" dirty="0">
              <a:latin typeface="Times"/>
            </a:endParaRPr>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stim wksp xtc title slide.jpg"/>
          <p:cNvPicPr>
            <a:picLocks noChangeAspect="1"/>
          </p:cNvPicPr>
          <p:nvPr userDrawn="1"/>
        </p:nvPicPr>
        <p:blipFill>
          <a:blip r:embed="rId2" cstate="print"/>
          <a:srcRect l="632" b="7088"/>
          <a:stretch>
            <a:fillRect/>
          </a:stretch>
        </p:blipFill>
        <p:spPr>
          <a:xfrm>
            <a:off x="0" y="0"/>
            <a:ext cx="9144000" cy="685521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Title Slide.jpg"/>
          <p:cNvPicPr>
            <a:picLocks noChangeAspect="1"/>
          </p:cNvPicPr>
          <p:nvPr userDrawn="1"/>
        </p:nvPicPr>
        <p:blipFill>
          <a:blip r:embed="rId2" cstate="print"/>
          <a:srcRect l="1667" t="665"/>
          <a:stretch>
            <a:fillRect/>
          </a:stretch>
        </p:blipFill>
        <p:spPr>
          <a:xfrm>
            <a:off x="0" y="0"/>
            <a:ext cx="9144000" cy="6873391"/>
          </a:xfrm>
          <a:prstGeom prst="rect">
            <a:avLst/>
          </a:prstGeom>
        </p:spPr>
      </p:pic>
      <p:sp>
        <p:nvSpPr>
          <p:cNvPr id="2" name="Title 1"/>
          <p:cNvSpPr>
            <a:spLocks noGrp="1"/>
          </p:cNvSpPr>
          <p:nvPr>
            <p:ph type="title"/>
          </p:nvPr>
        </p:nvSpPr>
        <p:spPr>
          <a:xfrm>
            <a:off x="76200" y="76200"/>
            <a:ext cx="8991600" cy="685800"/>
          </a:xfrm>
        </p:spPr>
        <p:txBody>
          <a:bodyPr/>
          <a:lstStyle>
            <a:lvl1pPr algn="r">
              <a:defRPr>
                <a:solidFill>
                  <a:schemeClr val="bg1"/>
                </a:solidFill>
                <a:effectLst>
                  <a:outerShdw blurRad="38100" dist="38100" dir="2700000" algn="tl">
                    <a:srgbClr val="000000">
                      <a:alpha val="43137"/>
                    </a:srgbClr>
                  </a:outerShdw>
                </a:effectLst>
                <a:latin typeface="Impac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143000"/>
            <a:ext cx="8458200" cy="5715000"/>
          </a:xfrm>
        </p:spPr>
        <p:txBody>
          <a:bodyPr/>
          <a:lstStyle>
            <a:lvl1pPr>
              <a:defRPr>
                <a:ln w="3175">
                  <a:noFill/>
                </a:ln>
                <a:solidFill>
                  <a:schemeClr val="tx1"/>
                </a:solidFill>
                <a:effectLst/>
                <a:latin typeface="Impact" pitchFamily="34" charset="0"/>
                <a:cs typeface="Arial" pitchFamily="34" charset="0"/>
              </a:defRPr>
            </a:lvl1pPr>
            <a:lvl2pPr>
              <a:buClrTx/>
              <a:buSzPct val="100000"/>
              <a:buFont typeface="Impact" pitchFamily="34" charset="0"/>
              <a:buChar char="♦"/>
              <a:defRPr b="1">
                <a:latin typeface="Arial Narrow" pitchFamily="34" charset="0"/>
                <a:cs typeface="Arial" pitchFamily="34" charset="0"/>
              </a:defRPr>
            </a:lvl2pPr>
            <a:lvl3pPr>
              <a:buFont typeface="Wingdings" pitchFamily="2" charset="2"/>
              <a:buChar char="§"/>
              <a:defRPr b="1">
                <a:latin typeface="Arial Narrow" pitchFamily="34" charset="0"/>
                <a:cs typeface="Arial" pitchFamily="34" charset="0"/>
              </a:defRPr>
            </a:lvl3pPr>
            <a:lvl4pPr>
              <a:defRPr b="1">
                <a:latin typeface="Arial Narrow" pitchFamily="34" charset="0"/>
                <a:cs typeface="Arial" pitchFamily="34" charset="0"/>
              </a:defRPr>
            </a:lvl4pPr>
            <a:lvl5pPr>
              <a:defRPr b="1">
                <a:latin typeface="Arial Narrow"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860FF-0B56-4CAB-8BF0-42836E712C76}" type="datetimeFigureOut">
              <a:rPr lang="en-US" smtClean="0"/>
              <a:pPr/>
              <a:t>6/15/2009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DE6805-1A23-49B1-88EF-AB88D6AE4F8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860FF-0B56-4CAB-8BF0-42836E712C76}" type="datetimeFigureOut">
              <a:rPr lang="en-US" smtClean="0"/>
              <a:pPr/>
              <a:t>6/15/2009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E6805-1A23-49B1-88EF-AB88D6AE4F8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dotsd7sanfs1\LongTerm\PRODUCTION\ProjectManagement\Adam\Connector\LISA-Tour%20heading%20south%20sped%20up%20150.wmv" TargetMode="Externa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file:///\\dotsd7sanfs1\LongTerm\PRODUCTION\ProjectManagement\Adam\Connector\LISA-gantry%20drive%20through.wmv"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6.gif"/><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5.gif"/></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www.mytbi.com/" TargetMode="External"/><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gif"/><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DOT New Logo 2003 Small.gif"/>
          <p:cNvPicPr>
            <a:picLocks noChangeAspect="1"/>
          </p:cNvPicPr>
          <p:nvPr/>
        </p:nvPicPr>
        <p:blipFill>
          <a:blip r:embed="rId3"/>
          <a:stretch>
            <a:fillRect/>
          </a:stretch>
        </p:blipFill>
        <p:spPr>
          <a:xfrm>
            <a:off x="7924800" y="4495800"/>
            <a:ext cx="909638" cy="909638"/>
          </a:xfrm>
          <a:prstGeom prst="rect">
            <a:avLst/>
          </a:prstGeom>
          <a:effectLst>
            <a:outerShdw blurRad="50800" dist="38100" dir="2700000" algn="tl" rotWithShape="0">
              <a:prstClr val="black">
                <a:alpha val="40000"/>
              </a:prstClr>
            </a:outerShdw>
          </a:effectLst>
        </p:spPr>
      </p:pic>
      <p:pic>
        <p:nvPicPr>
          <p:cNvPr id="4" name="Picture 3" descr="Turnpike Enterprise NEW copy.gif"/>
          <p:cNvPicPr>
            <a:picLocks noChangeAspect="1"/>
          </p:cNvPicPr>
          <p:nvPr/>
        </p:nvPicPr>
        <p:blipFill>
          <a:blip r:embed="rId4"/>
          <a:stretch>
            <a:fillRect/>
          </a:stretch>
        </p:blipFill>
        <p:spPr>
          <a:xfrm>
            <a:off x="6208590" y="5486400"/>
            <a:ext cx="736576" cy="914400"/>
          </a:xfrm>
          <a:prstGeom prst="rect">
            <a:avLst/>
          </a:prstGeom>
          <a:effectLst>
            <a:outerShdw blurRad="50800" dist="38100" dir="2700000" algn="tl" rotWithShape="0">
              <a:prstClr val="black">
                <a:alpha val="40000"/>
              </a:prstClr>
            </a:outerShdw>
          </a:effectLst>
        </p:spPr>
      </p:pic>
      <p:pic>
        <p:nvPicPr>
          <p:cNvPr id="5" name="Picture 4" descr="New THEA Selmon-Logo-web.gif"/>
          <p:cNvPicPr>
            <a:picLocks noChangeAspect="1"/>
          </p:cNvPicPr>
          <p:nvPr/>
        </p:nvPicPr>
        <p:blipFill>
          <a:blip r:embed="rId5"/>
          <a:stretch>
            <a:fillRect/>
          </a:stretch>
        </p:blipFill>
        <p:spPr>
          <a:xfrm>
            <a:off x="7097566" y="5486400"/>
            <a:ext cx="674834" cy="914400"/>
          </a:xfrm>
          <a:prstGeom prst="rect">
            <a:avLst/>
          </a:prstGeom>
          <a:effectLst>
            <a:outerShdw blurRad="50800" dist="38100" dir="2700000" algn="tl" rotWithShape="0">
              <a:prstClr val="black">
                <a:alpha val="40000"/>
              </a:prstClr>
            </a:outerShdw>
          </a:effectLst>
        </p:spPr>
      </p:pic>
      <p:pic>
        <p:nvPicPr>
          <p:cNvPr id="6" name="Picture 5" descr="fhwa-BW.gif"/>
          <p:cNvPicPr>
            <a:picLocks noChangeAspect="1"/>
          </p:cNvPicPr>
          <p:nvPr/>
        </p:nvPicPr>
        <p:blipFill>
          <a:blip r:embed="rId6"/>
          <a:stretch>
            <a:fillRect/>
          </a:stretch>
        </p:blipFill>
        <p:spPr>
          <a:xfrm>
            <a:off x="7943385" y="5486400"/>
            <a:ext cx="895815" cy="914400"/>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4648200" y="1905000"/>
            <a:ext cx="4343400" cy="1323439"/>
          </a:xfrm>
          <a:prstGeom prst="rect">
            <a:avLst/>
          </a:prstGeom>
          <a:noFill/>
          <a:effectLst>
            <a:outerShdw blurRad="50800" dist="38100" dir="2700000" algn="tl" rotWithShape="0">
              <a:prstClr val="black">
                <a:alpha val="91000"/>
              </a:prstClr>
            </a:outerShdw>
          </a:effectLst>
        </p:spPr>
        <p:txBody>
          <a:bodyPr wrap="square" rtlCol="0">
            <a:spAutoFit/>
          </a:bodyPr>
          <a:lstStyle/>
          <a:p>
            <a:pPr algn="r"/>
            <a:r>
              <a:rPr lang="en-US" sz="2000" b="1" dirty="0" smtClean="0">
                <a:solidFill>
                  <a:schemeClr val="bg1"/>
                </a:solidFill>
              </a:rPr>
              <a:t>June 15, 2009</a:t>
            </a:r>
          </a:p>
          <a:p>
            <a:pPr algn="r"/>
            <a:r>
              <a:rPr lang="en-US" sz="2000" b="1" dirty="0" smtClean="0">
                <a:solidFill>
                  <a:schemeClr val="bg1"/>
                </a:solidFill>
              </a:rPr>
              <a:t>Florida Department of Transportation</a:t>
            </a:r>
          </a:p>
          <a:p>
            <a:pPr algn="r"/>
            <a:r>
              <a:rPr lang="en-US" sz="2000" b="1" dirty="0" smtClean="0">
                <a:solidFill>
                  <a:schemeClr val="bg1"/>
                </a:solidFill>
              </a:rPr>
              <a:t>District 7 Auditorium</a:t>
            </a:r>
          </a:p>
          <a:p>
            <a:pPr algn="r"/>
            <a:r>
              <a:rPr lang="en-US" sz="2000" b="1" dirty="0" smtClean="0">
                <a:solidFill>
                  <a:schemeClr val="bg1"/>
                </a:solidFill>
              </a:rPr>
              <a:t>9:00  am</a:t>
            </a:r>
            <a:endParaRPr lang="en-US" sz="2000" b="1" dirty="0">
              <a:solidFill>
                <a:schemeClr val="bg1"/>
              </a:solidFill>
            </a:endParaRPr>
          </a:p>
        </p:txBody>
      </p:sp>
      <p:pic>
        <p:nvPicPr>
          <p:cNvPr id="8" name="Picture 7" descr="arra.png"/>
          <p:cNvPicPr>
            <a:picLocks noChangeAspect="1"/>
          </p:cNvPicPr>
          <p:nvPr/>
        </p:nvPicPr>
        <p:blipFill>
          <a:blip r:embed="rId7" cstate="print"/>
          <a:stretch>
            <a:fillRect/>
          </a:stretch>
        </p:blipFill>
        <p:spPr>
          <a:xfrm>
            <a:off x="7620000" y="2971800"/>
            <a:ext cx="1600204" cy="1600204"/>
          </a:xfrm>
          <a:prstGeom prst="rect">
            <a:avLst/>
          </a:prstGeom>
        </p:spPr>
      </p:pic>
      <p:sp>
        <p:nvSpPr>
          <p:cNvPr id="9" name="TextBox 8"/>
          <p:cNvSpPr txBox="1"/>
          <p:nvPr/>
        </p:nvSpPr>
        <p:spPr>
          <a:xfrm>
            <a:off x="3581400" y="1371600"/>
            <a:ext cx="5410200" cy="584775"/>
          </a:xfrm>
          <a:prstGeom prst="rect">
            <a:avLst/>
          </a:prstGeom>
          <a:noFill/>
        </p:spPr>
        <p:txBody>
          <a:bodyPr wrap="square" rtlCol="0">
            <a:spAutoFit/>
          </a:bodyPr>
          <a:lstStyle/>
          <a:p>
            <a:pPr algn="r"/>
            <a:r>
              <a:rPr lang="en-US" sz="3200" dirty="0" smtClean="0">
                <a:solidFill>
                  <a:srgbClr val="FFFF97"/>
                </a:solidFill>
                <a:effectLst>
                  <a:outerShdw blurRad="38100" dist="38100" dir="2700000" algn="tl">
                    <a:srgbClr val="000000">
                      <a:alpha val="43137"/>
                    </a:srgbClr>
                  </a:outerShdw>
                </a:effectLst>
                <a:latin typeface="Impact" pitchFamily="34" charset="0"/>
                <a:cs typeface="Arial" pitchFamily="34" charset="0"/>
              </a:rPr>
              <a:t>MANDATORY PRE-BID MEETING</a:t>
            </a:r>
            <a:endParaRPr lang="en-US" sz="3200" dirty="0">
              <a:solidFill>
                <a:srgbClr val="FFFF97"/>
              </a:solidFill>
              <a:effectLst>
                <a:outerShdw blurRad="38100" dist="38100" dir="2700000" algn="tl">
                  <a:srgbClr val="000000">
                    <a:alpha val="43137"/>
                  </a:srgbClr>
                </a:outerShdw>
              </a:effectLst>
              <a:latin typeface="Impact"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Funding</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defRPr/>
            </a:pPr>
            <a:r>
              <a:rPr lang="en-US" sz="3000" b="1" dirty="0" smtClean="0">
                <a:latin typeface="Arial" pitchFamily="34" charset="0"/>
              </a:rPr>
              <a:t>Chief Financial Officer Attestation </a:t>
            </a:r>
          </a:p>
          <a:p>
            <a:pPr lvl="1" fontAlgn="auto">
              <a:spcAft>
                <a:spcPts val="0"/>
              </a:spcAft>
              <a:defRPr/>
            </a:pPr>
            <a:r>
              <a:rPr lang="en-US" dirty="0" smtClean="0"/>
              <a:t>Required for accuracy and completeness of all financial information.</a:t>
            </a:r>
          </a:p>
          <a:p>
            <a:pPr>
              <a:defRPr/>
            </a:pPr>
            <a:r>
              <a:rPr lang="en-US" sz="3000" b="1" dirty="0" smtClean="0">
                <a:latin typeface="Arial" pitchFamily="34" charset="0"/>
              </a:rPr>
              <a:t>Ownership and Organizational structure </a:t>
            </a:r>
          </a:p>
          <a:p>
            <a:pPr lvl="1" fontAlgn="auto">
              <a:spcAft>
                <a:spcPts val="0"/>
              </a:spcAft>
              <a:defRPr/>
            </a:pPr>
            <a:r>
              <a:rPr lang="en-US" dirty="0" smtClean="0"/>
              <a:t>Required of all project entities, including financial relationships with other entities included or involved in project delivery.</a:t>
            </a:r>
          </a:p>
          <a:p>
            <a:pPr fontAlgn="auto">
              <a:spcAft>
                <a:spcPts val="0"/>
              </a:spcAft>
              <a:defRPr/>
            </a:pPr>
            <a:r>
              <a:rPr lang="en-US" sz="3000" b="1" dirty="0" smtClean="0">
                <a:latin typeface="Arial" pitchFamily="34" charset="0"/>
              </a:rPr>
              <a:t>Bonding company affidavit </a:t>
            </a:r>
          </a:p>
          <a:p>
            <a:pPr lvl="1" fontAlgn="auto">
              <a:spcAft>
                <a:spcPts val="0"/>
              </a:spcAft>
              <a:defRPr/>
            </a:pPr>
            <a:r>
              <a:rPr lang="en-US" dirty="0" smtClean="0"/>
              <a:t>Certifies contractor has the financial means and capacity to bond 100% payment and performance for the face amount of $250,000,000 for the project. </a:t>
            </a:r>
          </a:p>
          <a:p>
            <a:pPr>
              <a:defRPr/>
            </a:pPr>
            <a:r>
              <a:rPr lang="en-US" sz="3000" b="1" dirty="0" smtClean="0">
                <a:latin typeface="Arial" pitchFamily="34" charset="0"/>
              </a:rPr>
              <a:t>As appropriate </a:t>
            </a:r>
          </a:p>
          <a:p>
            <a:pPr lvl="1" fontAlgn="auto">
              <a:spcAft>
                <a:spcPts val="0"/>
              </a:spcAft>
              <a:defRPr/>
            </a:pPr>
            <a:r>
              <a:rPr lang="en-US" dirty="0" smtClean="0"/>
              <a:t>Any and all financial warranties, bonds, sureties, certifications and other commitments for the financial security of the project.</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Funding</a:t>
            </a:r>
            <a:endParaRPr lang="en-US" dirty="0"/>
          </a:p>
        </p:txBody>
      </p:sp>
      <p:sp>
        <p:nvSpPr>
          <p:cNvPr id="3" name="Content Placeholder 2"/>
          <p:cNvSpPr>
            <a:spLocks noGrp="1"/>
          </p:cNvSpPr>
          <p:nvPr>
            <p:ph idx="1"/>
          </p:nvPr>
        </p:nvSpPr>
        <p:spPr/>
        <p:txBody>
          <a:bodyPr/>
          <a:lstStyle/>
          <a:p>
            <a:r>
              <a:rPr lang="en-US" dirty="0" smtClean="0"/>
              <a:t>Cash Availability Schedule</a:t>
            </a:r>
          </a:p>
        </p:txBody>
      </p:sp>
      <p:graphicFrame>
        <p:nvGraphicFramePr>
          <p:cNvPr id="6" name="Table 5"/>
          <p:cNvGraphicFramePr>
            <a:graphicFrameLocks noGrp="1"/>
          </p:cNvGraphicFramePr>
          <p:nvPr/>
        </p:nvGraphicFramePr>
        <p:xfrm>
          <a:off x="609600" y="1905000"/>
          <a:ext cx="8229600" cy="4572000"/>
        </p:xfrm>
        <a:graphic>
          <a:graphicData uri="http://schemas.openxmlformats.org/drawingml/2006/table">
            <a:tbl>
              <a:tblPr/>
              <a:tblGrid>
                <a:gridCol w="1162269"/>
                <a:gridCol w="1421868"/>
                <a:gridCol w="1358315"/>
                <a:gridCol w="1357238"/>
                <a:gridCol w="1378781"/>
                <a:gridCol w="1551129"/>
              </a:tblGrid>
              <a:tr h="386080">
                <a:tc gridSpan="6">
                  <a:txBody>
                    <a:bodyPr/>
                    <a:lstStyle/>
                    <a:p>
                      <a:pPr marL="0" marR="0" algn="ctr">
                        <a:spcBef>
                          <a:spcPts val="0"/>
                        </a:spcBef>
                        <a:spcAft>
                          <a:spcPts val="0"/>
                        </a:spcAft>
                      </a:pPr>
                      <a:r>
                        <a:rPr lang="en-US" sz="1600" b="1" dirty="0" smtClean="0">
                          <a:solidFill>
                            <a:schemeClr val="bg1"/>
                          </a:solidFill>
                          <a:latin typeface="Arial" pitchFamily="34" charset="0"/>
                          <a:ea typeface="Times New Roman"/>
                          <a:cs typeface="Arial" pitchFamily="34" charset="0"/>
                        </a:rPr>
                        <a:t>Project </a:t>
                      </a:r>
                      <a:r>
                        <a:rPr lang="en-US" sz="1600" b="1" dirty="0">
                          <a:solidFill>
                            <a:schemeClr val="bg1"/>
                          </a:solidFill>
                          <a:latin typeface="Arial" pitchFamily="34" charset="0"/>
                          <a:ea typeface="Times New Roman"/>
                          <a:cs typeface="Arial" pitchFamily="34" charset="0"/>
                        </a:rPr>
                        <a:t>Number: 258415-1-52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sz="1600" b="1" dirty="0">
                        <a:latin typeface="Arial" pitchFamily="34" charset="0"/>
                        <a:ea typeface="Times New Roman"/>
                        <a:cs typeface="Arial" pitchFamily="34" charset="0"/>
                      </a:endParaRPr>
                    </a:p>
                  </a:txBody>
                  <a:tcPr marL="68580" marR="68580" marT="0" marB="0" anchor="b">
                    <a:lnL w="28575" cap="flat" cmpd="dbl"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sz="1600" b="1" dirty="0">
                        <a:latin typeface="Arial" pitchFamily="34" charset="0"/>
                        <a:ea typeface="Times New Roman"/>
                        <a:cs typeface="Arial"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sz="1600" b="1" dirty="0">
                        <a:latin typeface="Arial" pitchFamily="34" charset="0"/>
                        <a:ea typeface="Times New Roman"/>
                        <a:cs typeface="Arial"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365760">
                <a:tc>
                  <a:txBody>
                    <a:bodyPr/>
                    <a:lstStyle/>
                    <a:p>
                      <a:pPr marL="0" marR="0" algn="ctr">
                        <a:spcBef>
                          <a:spcPts val="0"/>
                        </a:spcBef>
                        <a:spcAft>
                          <a:spcPts val="0"/>
                        </a:spcAft>
                      </a:pPr>
                      <a:r>
                        <a:rPr lang="en-US" sz="1400" b="1" dirty="0">
                          <a:latin typeface="Arial" pitchFamily="34" charset="0"/>
                          <a:ea typeface="Times New Roman"/>
                          <a:cs typeface="Arial" pitchFamily="34" charset="0"/>
                        </a:rPr>
                        <a:t>Fiscal Year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July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October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January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April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$91,380,329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$91,380,329</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$80,000,001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$137,513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$1,673,611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$4,992,191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$86,803,316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$8,175,854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$11,315,499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$15,348,747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$18,000,089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$52,840,189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$19,582,298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$21,881,937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$23,096,191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$22,024,368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$86,584,794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$21,225,113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$20,068,409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$17,673,127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$14,517,948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$73,484,597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$12,862,606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$10,081,074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$7,519,252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$9,650,466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$40,113,398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45440">
                <a:tc>
                  <a:txBody>
                    <a:bodyPr/>
                    <a:lstStyle/>
                    <a:p>
                      <a:pPr marL="0" marR="0" algn="ctr">
                        <a:spcBef>
                          <a:spcPts val="0"/>
                        </a:spcBef>
                        <a:spcAft>
                          <a:spcPts val="0"/>
                        </a:spcAft>
                      </a:pPr>
                      <a:r>
                        <a:rPr lang="en-US" sz="1400" b="1" dirty="0">
                          <a:latin typeface="Arial" pitchFamily="34" charset="0"/>
                          <a:ea typeface="Times New Roman"/>
                          <a:cs typeface="Arial" pitchFamily="34" charset="0"/>
                        </a:rPr>
                        <a:t>2018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$3,236,978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$2,095,439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$1,285,115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$3,353,932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$9,971,464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65760">
                <a:tc>
                  <a:txBody>
                    <a:bodyPr/>
                    <a:lstStyle/>
                    <a:p>
                      <a:pPr marL="0" marR="0" algn="ctr">
                        <a:spcBef>
                          <a:spcPts val="0"/>
                        </a:spcBef>
                        <a:spcAft>
                          <a:spcPts val="0"/>
                        </a:spcAft>
                      </a:pPr>
                      <a:r>
                        <a:rPr lang="en-US" sz="1400" b="1" dirty="0">
                          <a:latin typeface="Arial" pitchFamily="34" charset="0"/>
                          <a:ea typeface="Times New Roman"/>
                          <a:cs typeface="Arial" pitchFamily="34"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$236,463,179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$65,579,871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$66,596,043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$72,538,994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$441,178,087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Funding</a:t>
            </a:r>
            <a:endParaRPr lang="en-US" dirty="0"/>
          </a:p>
        </p:txBody>
      </p:sp>
      <p:sp>
        <p:nvSpPr>
          <p:cNvPr id="3" name="Content Placeholder 2"/>
          <p:cNvSpPr>
            <a:spLocks noGrp="1"/>
          </p:cNvSpPr>
          <p:nvPr>
            <p:ph idx="1"/>
          </p:nvPr>
        </p:nvSpPr>
        <p:spPr/>
        <p:txBody>
          <a:bodyPr/>
          <a:lstStyle/>
          <a:p>
            <a:r>
              <a:rPr lang="en-US" dirty="0" smtClean="0"/>
              <a:t>Cash Availability Schedule</a:t>
            </a:r>
          </a:p>
        </p:txBody>
      </p:sp>
      <p:graphicFrame>
        <p:nvGraphicFramePr>
          <p:cNvPr id="6" name="Table 5"/>
          <p:cNvGraphicFramePr>
            <a:graphicFrameLocks noGrp="1"/>
          </p:cNvGraphicFramePr>
          <p:nvPr/>
        </p:nvGraphicFramePr>
        <p:xfrm>
          <a:off x="609600" y="1981197"/>
          <a:ext cx="8229600" cy="4495803"/>
        </p:xfrm>
        <a:graphic>
          <a:graphicData uri="http://schemas.openxmlformats.org/drawingml/2006/table">
            <a:tbl>
              <a:tblPr/>
              <a:tblGrid>
                <a:gridCol w="1162269"/>
                <a:gridCol w="1421868"/>
                <a:gridCol w="1358315"/>
                <a:gridCol w="1357238"/>
                <a:gridCol w="1378781"/>
                <a:gridCol w="1551129"/>
              </a:tblGrid>
              <a:tr h="379645">
                <a:tc gridSpan="6">
                  <a:txBody>
                    <a:bodyPr/>
                    <a:lstStyle/>
                    <a:p>
                      <a:pPr marL="0" marR="0" algn="ctr">
                        <a:spcBef>
                          <a:spcPts val="0"/>
                        </a:spcBef>
                        <a:spcAft>
                          <a:spcPts val="0"/>
                        </a:spcAft>
                      </a:pPr>
                      <a:r>
                        <a:rPr lang="en-US" sz="1600" b="1" dirty="0" smtClean="0">
                          <a:solidFill>
                            <a:schemeClr val="bg1"/>
                          </a:solidFill>
                          <a:latin typeface="Arial" pitchFamily="34" charset="0"/>
                          <a:ea typeface="Times New Roman"/>
                          <a:cs typeface="Arial" pitchFamily="34" charset="0"/>
                        </a:rPr>
                        <a:t>Project </a:t>
                      </a:r>
                      <a:r>
                        <a:rPr lang="en-US" sz="1600" b="1" dirty="0">
                          <a:solidFill>
                            <a:schemeClr val="bg1"/>
                          </a:solidFill>
                          <a:latin typeface="Arial" pitchFamily="34" charset="0"/>
                          <a:ea typeface="Times New Roman"/>
                          <a:cs typeface="Arial" pitchFamily="34" charset="0"/>
                        </a:rPr>
                        <a:t>Number: </a:t>
                      </a:r>
                      <a:r>
                        <a:rPr lang="en-US" sz="1600" b="1" dirty="0" smtClean="0">
                          <a:solidFill>
                            <a:schemeClr val="bg1"/>
                          </a:solidFill>
                          <a:latin typeface="Arial" pitchFamily="34" charset="0"/>
                          <a:ea typeface="Times New Roman"/>
                          <a:cs typeface="Arial" pitchFamily="34" charset="0"/>
                        </a:rPr>
                        <a:t>258415-1-56</a:t>
                      </a:r>
                      <a:endParaRPr lang="en-US" sz="1600" b="1" dirty="0">
                        <a:solidFill>
                          <a:schemeClr val="bg1"/>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sz="1600" b="1" dirty="0">
                        <a:latin typeface="Arial" pitchFamily="34" charset="0"/>
                        <a:ea typeface="Times New Roman"/>
                        <a:cs typeface="Arial" pitchFamily="34" charset="0"/>
                      </a:endParaRPr>
                    </a:p>
                  </a:txBody>
                  <a:tcPr marL="68580" marR="68580" marT="0" marB="0" anchor="b">
                    <a:lnL w="28575" cap="flat" cmpd="dbl"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sz="1600" b="1" dirty="0">
                        <a:latin typeface="Arial" pitchFamily="34" charset="0"/>
                        <a:ea typeface="Times New Roman"/>
                        <a:cs typeface="Arial"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sz="1600" b="1" dirty="0">
                        <a:latin typeface="Arial" pitchFamily="34" charset="0"/>
                        <a:ea typeface="Times New Roman"/>
                        <a:cs typeface="Arial"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r>
              <a:tr h="359664">
                <a:tc>
                  <a:txBody>
                    <a:bodyPr/>
                    <a:lstStyle/>
                    <a:p>
                      <a:pPr marL="0" marR="0" algn="ctr">
                        <a:spcBef>
                          <a:spcPts val="0"/>
                        </a:spcBef>
                        <a:spcAft>
                          <a:spcPts val="0"/>
                        </a:spcAft>
                      </a:pPr>
                      <a:r>
                        <a:rPr lang="en-US" sz="1400" b="1" dirty="0">
                          <a:latin typeface="Arial" pitchFamily="34" charset="0"/>
                          <a:ea typeface="Times New Roman"/>
                          <a:cs typeface="Arial" pitchFamily="34" charset="0"/>
                        </a:rPr>
                        <a:t>Fiscal Year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July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October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January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April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c>
                  <a:txBody>
                    <a:bodyPr/>
                    <a:lstStyle/>
                    <a:p>
                      <a:pPr marL="0" marR="0" algn="ctr">
                        <a:spcBef>
                          <a:spcPts val="0"/>
                        </a:spcBef>
                        <a:spcAft>
                          <a:spcPts val="0"/>
                        </a:spcAft>
                      </a:pPr>
                      <a:r>
                        <a:rPr lang="en-US" sz="1600" b="1" dirty="0">
                          <a:latin typeface="Arial" pitchFamily="34" charset="0"/>
                          <a:ea typeface="Times New Roman"/>
                          <a:cs typeface="Arial" pitchFamily="34"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C8D4"/>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2009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$4,072</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$49,561</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$147,836</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$201,469</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$242,124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$332,684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$425,171</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$445,379</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$1,445,358</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$436,271</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$450,654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$431,685</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$387,907</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$1,706,517</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$369,639</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$326,796</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$267,101</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$199,656</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$1,163,192</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$161,464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$104,528</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$64,106</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$167,294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$497,392</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39683">
                <a:tc>
                  <a:txBody>
                    <a:bodyPr/>
                    <a:lstStyle/>
                    <a:p>
                      <a:pPr marL="0" marR="0" algn="ctr">
                        <a:spcBef>
                          <a:spcPts val="0"/>
                        </a:spcBef>
                        <a:spcAft>
                          <a:spcPts val="0"/>
                        </a:spcAft>
                      </a:pPr>
                      <a:r>
                        <a:rPr lang="en-US" sz="1400" b="1" dirty="0">
                          <a:latin typeface="Arial" pitchFamily="34" charset="0"/>
                          <a:ea typeface="Times New Roman"/>
                          <a:cs typeface="Arial" pitchFamily="34" charset="0"/>
                        </a:rPr>
                        <a:t>2018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a:latin typeface="Arial" pitchFamily="34" charset="0"/>
                          <a:ea typeface="Times New Roman"/>
                          <a:cs typeface="Arial"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r h="359664">
                <a:tc>
                  <a:txBody>
                    <a:bodyPr/>
                    <a:lstStyle/>
                    <a:p>
                      <a:pPr marL="0" marR="0" algn="ctr">
                        <a:spcBef>
                          <a:spcPts val="0"/>
                        </a:spcBef>
                        <a:spcAft>
                          <a:spcPts val="0"/>
                        </a:spcAft>
                      </a:pPr>
                      <a:r>
                        <a:rPr lang="en-US" sz="1400" b="1" dirty="0">
                          <a:latin typeface="Arial" pitchFamily="34" charset="0"/>
                          <a:ea typeface="Times New Roman"/>
                          <a:cs typeface="Arial" pitchFamily="34"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$1,209,498</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$1,218,734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$1,237,624</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$1,348,072</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c>
                  <a:txBody>
                    <a:bodyPr/>
                    <a:lstStyle/>
                    <a:p>
                      <a:pPr marL="0" marR="0" algn="r">
                        <a:spcBef>
                          <a:spcPts val="0"/>
                        </a:spcBef>
                        <a:spcAft>
                          <a:spcPts val="0"/>
                        </a:spcAft>
                      </a:pPr>
                      <a:r>
                        <a:rPr lang="en-US" sz="1600" b="1" dirty="0" smtClean="0">
                          <a:latin typeface="Arial" pitchFamily="34" charset="0"/>
                          <a:ea typeface="Times New Roman"/>
                          <a:cs typeface="Arial" pitchFamily="34" charset="0"/>
                        </a:rPr>
                        <a:t>$5,013,928</a:t>
                      </a:r>
                      <a:endParaRPr lang="en-US" sz="1600" b="1"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50196"/>
                      </a:srgbClr>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p:txBody>
          <a:bodyPr>
            <a:normAutofit/>
          </a:bodyPr>
          <a:lstStyle/>
          <a:p>
            <a:r>
              <a:rPr lang="en-US" dirty="0" smtClean="0"/>
              <a:t>Overview</a:t>
            </a:r>
          </a:p>
          <a:p>
            <a:pPr lvl="1"/>
            <a:r>
              <a:rPr lang="en-US" dirty="0" smtClean="0"/>
              <a:t>Engineer of Record</a:t>
            </a:r>
          </a:p>
          <a:p>
            <a:pPr lvl="2">
              <a:tabLst>
                <a:tab pos="8113713" algn="r"/>
              </a:tabLst>
            </a:pPr>
            <a:r>
              <a:rPr lang="en-US" dirty="0" smtClean="0"/>
              <a:t>Robert Szatynski, PE 	FPID: 258415-2</a:t>
            </a:r>
          </a:p>
          <a:p>
            <a:pPr lvl="2">
              <a:tabLst>
                <a:tab pos="8113713" algn="r"/>
              </a:tabLst>
            </a:pPr>
            <a:r>
              <a:rPr lang="en-US" dirty="0" smtClean="0"/>
              <a:t>Joe Garrity, PE 	FPID: 258415-1 and 258415-3</a:t>
            </a:r>
          </a:p>
        </p:txBody>
      </p:sp>
      <p:pic>
        <p:nvPicPr>
          <p:cNvPr id="8" name="Picture 7" descr="PBSJRGB2_reg.png"/>
          <p:cNvPicPr>
            <a:picLocks noChangeAspect="1"/>
          </p:cNvPicPr>
          <p:nvPr/>
        </p:nvPicPr>
        <p:blipFill>
          <a:blip r:embed="rId2" cstate="print"/>
          <a:stretch>
            <a:fillRect/>
          </a:stretch>
        </p:blipFill>
        <p:spPr>
          <a:xfrm>
            <a:off x="5029200" y="4343400"/>
            <a:ext cx="3505200" cy="1655710"/>
          </a:xfrm>
          <a:prstGeom prst="rect">
            <a:avLst/>
          </a:prstGeom>
        </p:spPr>
      </p:pic>
      <p:pic>
        <p:nvPicPr>
          <p:cNvPr id="6" name="Picture 5" descr="Pblogo_white.png"/>
          <p:cNvPicPr>
            <a:picLocks noChangeAspect="1"/>
          </p:cNvPicPr>
          <p:nvPr/>
        </p:nvPicPr>
        <p:blipFill>
          <a:blip r:embed="rId3"/>
          <a:stretch>
            <a:fillRect/>
          </a:stretch>
        </p:blipFill>
        <p:spPr>
          <a:xfrm>
            <a:off x="1524000" y="4343400"/>
            <a:ext cx="2372056" cy="2057687"/>
          </a:xfrm>
          <a:prstGeom prst="rect">
            <a:avLst/>
          </a:prstGeom>
          <a:effectLst>
            <a:outerShdw blurRad="50800" dist="38100" algn="l"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p:txBody>
          <a:bodyPr/>
          <a:lstStyle/>
          <a:p>
            <a:r>
              <a:rPr lang="en-US" dirty="0" smtClean="0"/>
              <a:t>Primary Movements</a:t>
            </a:r>
            <a:endParaRPr lang="en-US" dirty="0"/>
          </a:p>
        </p:txBody>
      </p:sp>
      <p:pic>
        <p:nvPicPr>
          <p:cNvPr id="4" name="Picture 3" descr="background.png"/>
          <p:cNvPicPr>
            <a:picLocks noChangeAspect="1"/>
          </p:cNvPicPr>
          <p:nvPr/>
        </p:nvPicPr>
        <p:blipFill>
          <a:blip r:embed="rId2" cstate="print"/>
          <a:srcRect/>
          <a:stretch>
            <a:fillRect/>
          </a:stretch>
        </p:blipFill>
        <p:spPr>
          <a:xfrm>
            <a:off x="304800" y="1793547"/>
            <a:ext cx="8763000" cy="4898828"/>
          </a:xfrm>
          <a:prstGeom prst="rect">
            <a:avLst/>
          </a:prstGeom>
        </p:spPr>
      </p:pic>
      <p:grpSp>
        <p:nvGrpSpPr>
          <p:cNvPr id="5" name="Group 4"/>
          <p:cNvGrpSpPr/>
          <p:nvPr/>
        </p:nvGrpSpPr>
        <p:grpSpPr>
          <a:xfrm>
            <a:off x="300805" y="1815794"/>
            <a:ext cx="8763000" cy="4840139"/>
            <a:chOff x="4763" y="1157127"/>
            <a:chExt cx="9144000" cy="5050579"/>
          </a:xfrm>
        </p:grpSpPr>
        <p:pic>
          <p:nvPicPr>
            <p:cNvPr id="6" name="Picture 5" descr="s movement.png"/>
            <p:cNvPicPr>
              <a:picLocks noChangeAspect="1"/>
            </p:cNvPicPr>
            <p:nvPr/>
          </p:nvPicPr>
          <p:blipFill>
            <a:blip r:embed="rId3" cstate="print"/>
            <a:stretch>
              <a:fillRect/>
            </a:stretch>
          </p:blipFill>
          <p:spPr>
            <a:xfrm>
              <a:off x="4763" y="1157127"/>
              <a:ext cx="9144000" cy="5050579"/>
            </a:xfrm>
            <a:prstGeom prst="rect">
              <a:avLst/>
            </a:prstGeom>
          </p:spPr>
        </p:pic>
        <p:sp>
          <p:nvSpPr>
            <p:cNvPr id="7" name="Rectangle 6"/>
            <p:cNvSpPr/>
            <p:nvPr/>
          </p:nvSpPr>
          <p:spPr>
            <a:xfrm>
              <a:off x="4724400" y="5943600"/>
              <a:ext cx="1219200" cy="2286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Impact" pitchFamily="34" charset="0"/>
                </a:rPr>
                <a:t>“S” Movement</a:t>
              </a:r>
              <a:endParaRPr lang="en-US" sz="1200" dirty="0">
                <a:solidFill>
                  <a:schemeClr val="tx1"/>
                </a:solidFill>
                <a:latin typeface="Impact" pitchFamily="34" charset="0"/>
              </a:endParaRPr>
            </a:p>
          </p:txBody>
        </p:sp>
      </p:grpSp>
      <p:grpSp>
        <p:nvGrpSpPr>
          <p:cNvPr id="8" name="Group 7"/>
          <p:cNvGrpSpPr/>
          <p:nvPr/>
        </p:nvGrpSpPr>
        <p:grpSpPr>
          <a:xfrm>
            <a:off x="302418" y="1814513"/>
            <a:ext cx="8763000" cy="4840139"/>
            <a:chOff x="0" y="1143000"/>
            <a:chExt cx="9144000" cy="5050579"/>
          </a:xfrm>
        </p:grpSpPr>
        <p:pic>
          <p:nvPicPr>
            <p:cNvPr id="9" name="Picture 8" descr="z movement.png"/>
            <p:cNvPicPr>
              <a:picLocks noChangeAspect="1"/>
            </p:cNvPicPr>
            <p:nvPr/>
          </p:nvPicPr>
          <p:blipFill>
            <a:blip r:embed="rId4" cstate="print"/>
            <a:stretch>
              <a:fillRect/>
            </a:stretch>
          </p:blipFill>
          <p:spPr>
            <a:xfrm>
              <a:off x="0" y="1143000"/>
              <a:ext cx="9144000" cy="5050579"/>
            </a:xfrm>
            <a:prstGeom prst="rect">
              <a:avLst/>
            </a:prstGeom>
          </p:spPr>
        </p:pic>
        <p:sp>
          <p:nvSpPr>
            <p:cNvPr id="10" name="Rectangle 9"/>
            <p:cNvSpPr/>
            <p:nvPr/>
          </p:nvSpPr>
          <p:spPr>
            <a:xfrm>
              <a:off x="6019800" y="5943600"/>
              <a:ext cx="1143000" cy="228600"/>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Impact" pitchFamily="34" charset="0"/>
                </a:rPr>
                <a:t>“Z” Movement</a:t>
              </a:r>
              <a:endParaRPr lang="en-US" sz="1200" dirty="0">
                <a:solidFill>
                  <a:schemeClr val="tx1"/>
                </a:solidFill>
                <a:latin typeface="Impact" pitchFamily="34" charset="0"/>
              </a:endParaRPr>
            </a:p>
          </p:txBody>
        </p:sp>
      </p:grpSp>
      <p:grpSp>
        <p:nvGrpSpPr>
          <p:cNvPr id="11" name="Group 10"/>
          <p:cNvGrpSpPr/>
          <p:nvPr/>
        </p:nvGrpSpPr>
        <p:grpSpPr>
          <a:xfrm>
            <a:off x="300038" y="1816894"/>
            <a:ext cx="8763000" cy="4847658"/>
            <a:chOff x="19050" y="1143000"/>
            <a:chExt cx="9144000" cy="5058425"/>
          </a:xfrm>
        </p:grpSpPr>
        <p:pic>
          <p:nvPicPr>
            <p:cNvPr id="12" name="Picture 11" descr="t movement.png"/>
            <p:cNvPicPr>
              <a:picLocks noChangeAspect="1"/>
            </p:cNvPicPr>
            <p:nvPr/>
          </p:nvPicPr>
          <p:blipFill>
            <a:blip r:embed="rId5" cstate="print"/>
            <a:stretch>
              <a:fillRect/>
            </a:stretch>
          </p:blipFill>
          <p:spPr>
            <a:xfrm>
              <a:off x="19050" y="1143000"/>
              <a:ext cx="9144000" cy="5058425"/>
            </a:xfrm>
            <a:prstGeom prst="rect">
              <a:avLst/>
            </a:prstGeom>
          </p:spPr>
        </p:pic>
        <p:sp>
          <p:nvSpPr>
            <p:cNvPr id="13" name="Rectangle 12"/>
            <p:cNvSpPr/>
            <p:nvPr/>
          </p:nvSpPr>
          <p:spPr>
            <a:xfrm>
              <a:off x="7238999" y="5943600"/>
              <a:ext cx="1210117" cy="228600"/>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Impact" pitchFamily="34" charset="0"/>
                </a:rPr>
                <a:t>“T” Movement</a:t>
              </a:r>
              <a:endParaRPr lang="en-US" sz="1200" dirty="0">
                <a:solidFill>
                  <a:schemeClr val="tx1"/>
                </a:solidFill>
                <a:latin typeface="Impact"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Project Details</a:t>
            </a:r>
            <a:endParaRPr lang="en-US" dirty="0"/>
          </a:p>
        </p:txBody>
      </p:sp>
      <p:sp>
        <p:nvSpPr>
          <p:cNvPr id="35842" name="Content Placeholder 2"/>
          <p:cNvSpPr>
            <a:spLocks noGrp="1"/>
          </p:cNvSpPr>
          <p:nvPr>
            <p:ph idx="1"/>
          </p:nvPr>
        </p:nvSpPr>
        <p:spPr/>
        <p:txBody>
          <a:bodyPr/>
          <a:lstStyle/>
          <a:p>
            <a:r>
              <a:rPr lang="en-US" dirty="0" smtClean="0">
                <a:ln>
                  <a:noFill/>
                </a:ln>
                <a:cs typeface="Arial" charset="0"/>
              </a:rPr>
              <a:t>Overview of FPID Packages</a:t>
            </a:r>
          </a:p>
        </p:txBody>
      </p:sp>
      <p:pic>
        <p:nvPicPr>
          <p:cNvPr id="14" name="Picture 13" descr="xtc stim workshop v8clipped-Default-000.jpg"/>
          <p:cNvPicPr>
            <a:picLocks noChangeAspect="1"/>
          </p:cNvPicPr>
          <p:nvPr/>
        </p:nvPicPr>
        <p:blipFill>
          <a:blip r:embed="rId2" cstate="print"/>
          <a:stretch>
            <a:fillRect/>
          </a:stretch>
        </p:blipFill>
        <p:spPr>
          <a:xfrm>
            <a:off x="609600" y="1646695"/>
            <a:ext cx="8458200" cy="5209780"/>
          </a:xfrm>
          <a:prstGeom prst="rect">
            <a:avLst/>
          </a:prstGeom>
          <a:effectLst>
            <a:innerShdw blurRad="114300">
              <a:prstClr val="black"/>
            </a:innerShdw>
          </a:effectLst>
        </p:spPr>
      </p:pic>
      <p:sp>
        <p:nvSpPr>
          <p:cNvPr id="15" name="Rectangle 14"/>
          <p:cNvSpPr/>
          <p:nvPr/>
        </p:nvSpPr>
        <p:spPr>
          <a:xfrm>
            <a:off x="1843088" y="6496050"/>
            <a:ext cx="5410200" cy="2286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1903413" y="6535738"/>
            <a:ext cx="457200" cy="1524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846" name="TextBox 16"/>
          <p:cNvSpPr txBox="1">
            <a:spLocks noChangeArrowheads="1"/>
          </p:cNvSpPr>
          <p:nvPr/>
        </p:nvSpPr>
        <p:spPr bwMode="auto">
          <a:xfrm>
            <a:off x="2347913" y="6462713"/>
            <a:ext cx="1600200" cy="307975"/>
          </a:xfrm>
          <a:prstGeom prst="rect">
            <a:avLst/>
          </a:prstGeom>
          <a:noFill/>
          <a:ln w="9525">
            <a:noFill/>
            <a:miter lim="800000"/>
            <a:headEnd/>
            <a:tailEnd/>
          </a:ln>
        </p:spPr>
        <p:txBody>
          <a:bodyPr>
            <a:spAutoFit/>
          </a:bodyPr>
          <a:lstStyle/>
          <a:p>
            <a:r>
              <a:rPr lang="en-US" sz="1400" b="1" dirty="0">
                <a:latin typeface="Arial Narrow" pitchFamily="34" charset="0"/>
              </a:rPr>
              <a:t>FPID: 258415-1</a:t>
            </a:r>
          </a:p>
        </p:txBody>
      </p:sp>
      <p:sp>
        <p:nvSpPr>
          <p:cNvPr id="18" name="Rectangle 17"/>
          <p:cNvSpPr/>
          <p:nvPr/>
        </p:nvSpPr>
        <p:spPr>
          <a:xfrm>
            <a:off x="3760788" y="6538913"/>
            <a:ext cx="457200" cy="152400"/>
          </a:xfrm>
          <a:prstGeom prst="rect">
            <a:avLst/>
          </a:prstGeom>
          <a:solidFill>
            <a:srgbClr val="FF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848" name="TextBox 18"/>
          <p:cNvSpPr txBox="1">
            <a:spLocks noChangeArrowheads="1"/>
          </p:cNvSpPr>
          <p:nvPr/>
        </p:nvSpPr>
        <p:spPr bwMode="auto">
          <a:xfrm>
            <a:off x="4205288" y="6465888"/>
            <a:ext cx="1600200" cy="307975"/>
          </a:xfrm>
          <a:prstGeom prst="rect">
            <a:avLst/>
          </a:prstGeom>
          <a:noFill/>
          <a:ln w="9525">
            <a:noFill/>
            <a:miter lim="800000"/>
            <a:headEnd/>
            <a:tailEnd/>
          </a:ln>
        </p:spPr>
        <p:txBody>
          <a:bodyPr>
            <a:spAutoFit/>
          </a:bodyPr>
          <a:lstStyle/>
          <a:p>
            <a:r>
              <a:rPr lang="en-US" sz="1400" b="1" dirty="0">
                <a:latin typeface="Arial Narrow" pitchFamily="34" charset="0"/>
              </a:rPr>
              <a:t>FPID: 258415-2</a:t>
            </a:r>
          </a:p>
        </p:txBody>
      </p:sp>
      <p:sp>
        <p:nvSpPr>
          <p:cNvPr id="20" name="Rectangle 19"/>
          <p:cNvSpPr/>
          <p:nvPr/>
        </p:nvSpPr>
        <p:spPr>
          <a:xfrm>
            <a:off x="5589588" y="6537325"/>
            <a:ext cx="457200" cy="152400"/>
          </a:xfrm>
          <a:prstGeom prst="rect">
            <a:avLst/>
          </a:prstGeom>
          <a:solidFill>
            <a:srgbClr val="99FF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850" name="TextBox 20"/>
          <p:cNvSpPr txBox="1">
            <a:spLocks noChangeArrowheads="1"/>
          </p:cNvSpPr>
          <p:nvPr/>
        </p:nvSpPr>
        <p:spPr bwMode="auto">
          <a:xfrm>
            <a:off x="6019800" y="6446838"/>
            <a:ext cx="1600200" cy="306387"/>
          </a:xfrm>
          <a:prstGeom prst="rect">
            <a:avLst/>
          </a:prstGeom>
          <a:noFill/>
          <a:ln w="9525">
            <a:noFill/>
            <a:miter lim="800000"/>
            <a:headEnd/>
            <a:tailEnd/>
          </a:ln>
        </p:spPr>
        <p:txBody>
          <a:bodyPr>
            <a:spAutoFit/>
          </a:bodyPr>
          <a:lstStyle/>
          <a:p>
            <a:r>
              <a:rPr lang="en-US" sz="1400" b="1" dirty="0">
                <a:latin typeface="Arial Narrow" pitchFamily="34" charset="0"/>
              </a:rPr>
              <a:t>FPID: 258415-3</a:t>
            </a:r>
          </a:p>
        </p:txBody>
      </p:sp>
      <p:sp>
        <p:nvSpPr>
          <p:cNvPr id="35851" name="TextBox 11"/>
          <p:cNvSpPr txBox="1">
            <a:spLocks noChangeArrowheads="1"/>
          </p:cNvSpPr>
          <p:nvPr/>
        </p:nvSpPr>
        <p:spPr bwMode="auto">
          <a:xfrm>
            <a:off x="3816350" y="3765550"/>
            <a:ext cx="1371600" cy="231775"/>
          </a:xfrm>
          <a:prstGeom prst="rect">
            <a:avLst/>
          </a:prstGeom>
          <a:noFill/>
          <a:ln w="9525">
            <a:noFill/>
            <a:miter lim="800000"/>
            <a:headEnd/>
            <a:tailEnd/>
          </a:ln>
        </p:spPr>
        <p:txBody>
          <a:bodyPr>
            <a:spAutoFit/>
          </a:bodyPr>
          <a:lstStyle/>
          <a:p>
            <a:r>
              <a:rPr lang="en-US" sz="900" b="1" dirty="0">
                <a:solidFill>
                  <a:schemeClr val="bg1"/>
                </a:solidFill>
                <a:cs typeface="Arial" charset="0"/>
              </a:rPr>
              <a:t>Toll Gantry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Project Details</a:t>
            </a:r>
          </a:p>
        </p:txBody>
      </p:sp>
      <p:sp>
        <p:nvSpPr>
          <p:cNvPr id="630787" name="Rectangle 3"/>
          <p:cNvSpPr>
            <a:spLocks noGrp="1" noChangeArrowheads="1"/>
          </p:cNvSpPr>
          <p:nvPr>
            <p:ph type="body" idx="1"/>
          </p:nvPr>
        </p:nvSpPr>
        <p:spPr/>
        <p:txBody>
          <a:bodyPr rtlCol="0">
            <a:normAutofit lnSpcReduction="10000"/>
          </a:bodyPr>
          <a:lstStyle/>
          <a:p>
            <a:pPr fontAlgn="auto">
              <a:spcAft>
                <a:spcPts val="0"/>
              </a:spcAft>
              <a:buFont typeface="Arial" pitchFamily="34" charset="0"/>
              <a:buChar char="•"/>
              <a:defRPr/>
            </a:pPr>
            <a:r>
              <a:rPr lang="en-US" dirty="0" smtClean="0"/>
              <a:t>Overview of FPID Packages</a:t>
            </a:r>
          </a:p>
          <a:p>
            <a:pPr fontAlgn="auto">
              <a:spcAft>
                <a:spcPts val="0"/>
              </a:spcAft>
              <a:buFont typeface="Arial" pitchFamily="34" charset="0"/>
              <a:buChar char="•"/>
              <a:defRPr/>
            </a:pPr>
            <a:r>
              <a:rPr lang="en-US" dirty="0" smtClean="0"/>
              <a:t>Core Project</a:t>
            </a:r>
          </a:p>
          <a:p>
            <a:pPr fontAlgn="auto">
              <a:spcAft>
                <a:spcPts val="0"/>
              </a:spcAft>
              <a:buFont typeface="Arial" pitchFamily="34" charset="0"/>
              <a:buChar char="•"/>
              <a:defRPr/>
            </a:pPr>
            <a:r>
              <a:rPr lang="en-US" dirty="0" smtClean="0"/>
              <a:t>Bid Alternatives</a:t>
            </a:r>
          </a:p>
          <a:p>
            <a:pPr fontAlgn="auto">
              <a:spcAft>
                <a:spcPts val="0"/>
              </a:spcAft>
              <a:buFont typeface="Arial" pitchFamily="34" charset="0"/>
              <a:buChar char="•"/>
              <a:defRPr/>
            </a:pPr>
            <a:r>
              <a:rPr lang="en-US" dirty="0" smtClean="0"/>
              <a:t>Construction Highlights</a:t>
            </a:r>
          </a:p>
          <a:p>
            <a:pPr lvl="1" fontAlgn="auto">
              <a:spcAft>
                <a:spcPts val="0"/>
              </a:spcAft>
              <a:defRPr/>
            </a:pPr>
            <a:r>
              <a:rPr lang="en-US" dirty="0" smtClean="0"/>
              <a:t>Toll Gantry</a:t>
            </a:r>
          </a:p>
          <a:p>
            <a:pPr lvl="1" fontAlgn="auto">
              <a:spcAft>
                <a:spcPts val="0"/>
              </a:spcAft>
              <a:defRPr/>
            </a:pPr>
            <a:r>
              <a:rPr lang="en-US" dirty="0" smtClean="0"/>
              <a:t>Deck Panel Replacement</a:t>
            </a:r>
          </a:p>
          <a:p>
            <a:pPr lvl="1" fontAlgn="auto">
              <a:spcAft>
                <a:spcPts val="0"/>
              </a:spcAft>
              <a:defRPr/>
            </a:pPr>
            <a:r>
              <a:rPr lang="en-US" dirty="0" smtClean="0"/>
              <a:t>Hazardous Materials</a:t>
            </a:r>
          </a:p>
          <a:p>
            <a:pPr lvl="1" fontAlgn="auto">
              <a:spcAft>
                <a:spcPts val="0"/>
              </a:spcAft>
              <a:defRPr/>
            </a:pPr>
            <a:r>
              <a:rPr lang="en-US" dirty="0" smtClean="0"/>
              <a:t>Utilities</a:t>
            </a:r>
          </a:p>
          <a:p>
            <a:pPr lvl="1" fontAlgn="auto">
              <a:spcAft>
                <a:spcPts val="0"/>
              </a:spcAft>
              <a:defRPr/>
            </a:pPr>
            <a:r>
              <a:rPr lang="en-US" dirty="0" smtClean="0"/>
              <a:t>CSX Coordination</a:t>
            </a:r>
          </a:p>
          <a:p>
            <a:pPr lvl="1" fontAlgn="auto">
              <a:spcAft>
                <a:spcPts val="0"/>
              </a:spcAft>
              <a:defRPr/>
            </a:pPr>
            <a:r>
              <a:rPr lang="en-US" dirty="0" smtClean="0"/>
              <a:t>Aesthetics</a:t>
            </a:r>
          </a:p>
          <a:p>
            <a:pPr lvl="1" fontAlgn="auto">
              <a:spcAft>
                <a:spcPts val="0"/>
              </a:spcAft>
              <a:defRPr/>
            </a:pPr>
            <a:r>
              <a:rPr lang="en-US" dirty="0" smtClean="0"/>
              <a:t>Traffic Control Phasing</a:t>
            </a:r>
          </a:p>
          <a:p>
            <a:pPr fontAlgn="auto">
              <a:spcAft>
                <a:spcPts val="0"/>
              </a:spcAft>
              <a:buFont typeface="Arial" pitchFamily="34" charset="0"/>
              <a:buChar char="•"/>
              <a:defRPr/>
            </a:pPr>
            <a:endParaRPr lang="en-US" dirty="0" smtClean="0"/>
          </a:p>
        </p:txBody>
      </p:sp>
      <p:pic>
        <p:nvPicPr>
          <p:cNvPr id="4" name="Picture 3" descr="z movement.jpg"/>
          <p:cNvPicPr>
            <a:picLocks noChangeAspect="1"/>
          </p:cNvPicPr>
          <p:nvPr/>
        </p:nvPicPr>
        <p:blipFill>
          <a:blip r:embed="rId3" cstate="print"/>
          <a:srcRect l="5085" r="10169"/>
          <a:stretch>
            <a:fillRect/>
          </a:stretch>
        </p:blipFill>
        <p:spPr>
          <a:xfrm>
            <a:off x="4923295" y="1752600"/>
            <a:ext cx="4068305" cy="4800600"/>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Project Details</a:t>
            </a:r>
          </a:p>
        </p:txBody>
      </p:sp>
      <p:sp>
        <p:nvSpPr>
          <p:cNvPr id="36866" name="Rectangle 3"/>
          <p:cNvSpPr>
            <a:spLocks noGrp="1" noChangeArrowheads="1"/>
          </p:cNvSpPr>
          <p:nvPr>
            <p:ph idx="1"/>
          </p:nvPr>
        </p:nvSpPr>
        <p:spPr>
          <a:xfrm>
            <a:off x="533400" y="1143000"/>
            <a:ext cx="3581400" cy="5715000"/>
          </a:xfrm>
        </p:spPr>
        <p:txBody>
          <a:bodyPr/>
          <a:lstStyle/>
          <a:p>
            <a:r>
              <a:rPr lang="en-US" dirty="0" smtClean="0">
                <a:ln>
                  <a:noFill/>
                </a:ln>
                <a:cs typeface="Arial" charset="0"/>
              </a:rPr>
              <a:t>Core Project</a:t>
            </a:r>
          </a:p>
          <a:p>
            <a:pPr lvl="1">
              <a:buSzTx/>
            </a:pPr>
            <a:r>
              <a:rPr lang="en-US" dirty="0" smtClean="0">
                <a:cs typeface="Arial" charset="0"/>
              </a:rPr>
              <a:t>Architecture Plans</a:t>
            </a:r>
          </a:p>
          <a:p>
            <a:pPr lvl="1">
              <a:buSzTx/>
            </a:pPr>
            <a:r>
              <a:rPr lang="en-US" dirty="0" smtClean="0">
                <a:cs typeface="Arial" charset="0"/>
              </a:rPr>
              <a:t>Signing</a:t>
            </a:r>
          </a:p>
          <a:p>
            <a:pPr lvl="1">
              <a:buSzTx/>
            </a:pPr>
            <a:r>
              <a:rPr lang="en-US" dirty="0" smtClean="0">
                <a:cs typeface="Arial" charset="0"/>
              </a:rPr>
              <a:t>Signals</a:t>
            </a:r>
          </a:p>
          <a:p>
            <a:pPr lvl="1">
              <a:buSzTx/>
            </a:pPr>
            <a:r>
              <a:rPr lang="en-US" dirty="0" smtClean="0">
                <a:cs typeface="Arial" charset="0"/>
              </a:rPr>
              <a:t>ITS</a:t>
            </a:r>
          </a:p>
          <a:p>
            <a:pPr lvl="1">
              <a:buSzTx/>
            </a:pPr>
            <a:r>
              <a:rPr lang="en-US" dirty="0" smtClean="0">
                <a:cs typeface="Arial" charset="0"/>
              </a:rPr>
              <a:t>Landscape Plans</a:t>
            </a:r>
          </a:p>
          <a:p>
            <a:pPr lvl="1">
              <a:buSzTx/>
            </a:pPr>
            <a:r>
              <a:rPr lang="en-US" dirty="0" smtClean="0">
                <a:cs typeface="Arial" charset="0"/>
              </a:rPr>
              <a:t>McKay Bay Bridge</a:t>
            </a:r>
          </a:p>
          <a:p>
            <a:pPr lvl="1">
              <a:buSzTx/>
            </a:pPr>
            <a:r>
              <a:rPr lang="en-US" dirty="0" smtClean="0">
                <a:cs typeface="Arial" charset="0"/>
              </a:rPr>
              <a:t>Deck Panel Bridges</a:t>
            </a:r>
          </a:p>
          <a:p>
            <a:pPr lvl="1">
              <a:buSzTx/>
            </a:pPr>
            <a:r>
              <a:rPr lang="en-US" dirty="0" smtClean="0">
                <a:cs typeface="Arial" charset="0"/>
              </a:rPr>
              <a:t>I-4 over 26</a:t>
            </a:r>
            <a:r>
              <a:rPr lang="en-US" baseline="30000" dirty="0" smtClean="0">
                <a:cs typeface="Arial" charset="0"/>
              </a:rPr>
              <a:t>th</a:t>
            </a:r>
            <a:r>
              <a:rPr lang="en-US" dirty="0" smtClean="0">
                <a:cs typeface="Arial" charset="0"/>
              </a:rPr>
              <a:t> Street Bridges</a:t>
            </a:r>
          </a:p>
          <a:p>
            <a:pPr lvl="1">
              <a:buSzTx/>
            </a:pPr>
            <a:endParaRPr lang="en-US" dirty="0" smtClean="0">
              <a:cs typeface="Arial" charset="0"/>
            </a:endParaRPr>
          </a:p>
          <a:p>
            <a:pPr lvl="1">
              <a:buSzTx/>
            </a:pPr>
            <a:endParaRPr lang="en-US" dirty="0" smtClean="0">
              <a:cs typeface="Arial" charset="0"/>
            </a:endParaRPr>
          </a:p>
        </p:txBody>
      </p:sp>
      <p:pic>
        <p:nvPicPr>
          <p:cNvPr id="8" name="Picture 7" descr="connector long shot north to I4.jpg"/>
          <p:cNvPicPr>
            <a:picLocks noChangeAspect="1"/>
          </p:cNvPicPr>
          <p:nvPr/>
        </p:nvPicPr>
        <p:blipFill>
          <a:blip r:embed="rId3"/>
          <a:stretch>
            <a:fillRect/>
          </a:stretch>
        </p:blipFill>
        <p:spPr>
          <a:xfrm>
            <a:off x="4800600" y="1066800"/>
            <a:ext cx="4209945" cy="5715000"/>
          </a:xfrm>
          <a:prstGeom prst="rect">
            <a:avLst/>
          </a:prstGeom>
          <a:ln>
            <a:solidFill>
              <a:schemeClr val="tx1"/>
            </a:solidFill>
          </a:ln>
          <a:effectLst>
            <a:innerShdw blurRad="114300">
              <a:prstClr val="black"/>
            </a:inn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Project Details</a:t>
            </a:r>
          </a:p>
        </p:txBody>
      </p:sp>
      <p:sp>
        <p:nvSpPr>
          <p:cNvPr id="38914" name="Rectangle 3"/>
          <p:cNvSpPr>
            <a:spLocks noGrp="1" noChangeArrowheads="1"/>
          </p:cNvSpPr>
          <p:nvPr>
            <p:ph idx="1"/>
          </p:nvPr>
        </p:nvSpPr>
        <p:spPr>
          <a:xfrm>
            <a:off x="533400" y="1143000"/>
            <a:ext cx="3352800" cy="5715000"/>
          </a:xfrm>
        </p:spPr>
        <p:txBody>
          <a:bodyPr/>
          <a:lstStyle/>
          <a:p>
            <a:r>
              <a:rPr lang="en-US" dirty="0" smtClean="0">
                <a:ln>
                  <a:noFill/>
                </a:ln>
                <a:cs typeface="Arial" charset="0"/>
              </a:rPr>
              <a:t>Bid Alternatives</a:t>
            </a:r>
          </a:p>
          <a:p>
            <a:pPr lvl="1">
              <a:buSzTx/>
            </a:pPr>
            <a:r>
              <a:rPr lang="en-US" dirty="0" smtClean="0">
                <a:cs typeface="Arial" charset="0"/>
              </a:rPr>
              <a:t>Bid Alternative 1: </a:t>
            </a:r>
            <a:r>
              <a:rPr lang="en-US" sz="1600" dirty="0" smtClean="0">
                <a:cs typeface="Arial" charset="0"/>
              </a:rPr>
              <a:t>Core + AA1 Steel Girder Bridges</a:t>
            </a:r>
          </a:p>
          <a:p>
            <a:pPr lvl="1">
              <a:buSzTx/>
            </a:pPr>
            <a:r>
              <a:rPr lang="en-US" dirty="0" smtClean="0">
                <a:cs typeface="Arial" charset="0"/>
              </a:rPr>
              <a:t>Bid Alternative 2: </a:t>
            </a:r>
            <a:r>
              <a:rPr lang="en-US" sz="1600" dirty="0" smtClean="0">
                <a:cs typeface="Arial" charset="0"/>
              </a:rPr>
              <a:t>Core + AA2 Segmental Concrete Bridges</a:t>
            </a:r>
          </a:p>
          <a:p>
            <a:pPr lvl="1">
              <a:buSzTx/>
            </a:pPr>
            <a:r>
              <a:rPr lang="en-US" dirty="0" smtClean="0">
                <a:cs typeface="Arial" charset="0"/>
              </a:rPr>
              <a:t>Bid Alternative 3: </a:t>
            </a:r>
            <a:r>
              <a:rPr lang="en-US" sz="1500" dirty="0" smtClean="0">
                <a:cs typeface="Arial" charset="0"/>
              </a:rPr>
              <a:t>Core + AA3 Steel Girder Bridges with Bulb T Alternate</a:t>
            </a:r>
          </a:p>
          <a:p>
            <a:pPr lvl="1">
              <a:buSzTx/>
            </a:pPr>
            <a:r>
              <a:rPr lang="en-US" dirty="0" smtClean="0">
                <a:cs typeface="Arial" charset="0"/>
              </a:rPr>
              <a:t>Bid Alternative 4: </a:t>
            </a:r>
            <a:r>
              <a:rPr lang="en-US" sz="1500" dirty="0" smtClean="0">
                <a:cs typeface="Arial" charset="0"/>
              </a:rPr>
              <a:t>Core + AA4 Segmental Concrete Bridges with Bulb T Alternate</a:t>
            </a:r>
          </a:p>
          <a:p>
            <a:pPr lvl="1">
              <a:buSzTx/>
            </a:pPr>
            <a:endParaRPr lang="en-US" dirty="0" smtClean="0">
              <a:cs typeface="Arial" charset="0"/>
            </a:endParaRPr>
          </a:p>
          <a:p>
            <a:pPr lvl="1">
              <a:buSzTx/>
            </a:pPr>
            <a:endParaRPr lang="en-US" dirty="0" smtClean="0">
              <a:cs typeface="Arial" charset="0"/>
            </a:endParaRPr>
          </a:p>
        </p:txBody>
      </p:sp>
      <p:pic>
        <p:nvPicPr>
          <p:cNvPr id="15" name="Picture 14" descr="test8.jpg"/>
          <p:cNvPicPr>
            <a:picLocks noChangeAspect="1"/>
          </p:cNvPicPr>
          <p:nvPr/>
        </p:nvPicPr>
        <p:blipFill>
          <a:blip r:embed="rId3"/>
          <a:srcRect l="10127" r="19873" b="568"/>
          <a:stretch>
            <a:fillRect/>
          </a:stretch>
        </p:blipFill>
        <p:spPr>
          <a:xfrm>
            <a:off x="3928669" y="1143000"/>
            <a:ext cx="5139131" cy="5562600"/>
          </a:xfrm>
          <a:prstGeom prst="rect">
            <a:avLst/>
          </a:prstGeom>
          <a:ln>
            <a:solidFill>
              <a:schemeClr val="tx1"/>
            </a:solidFill>
          </a:ln>
          <a:effectLst>
            <a:innerShdw blurRad="114300">
              <a:prstClr val="black"/>
            </a:inn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idx="4294967295"/>
          </p:nvPr>
        </p:nvSpPr>
        <p:spPr>
          <a:xfrm>
            <a:off x="76200" y="76200"/>
            <a:ext cx="8991600" cy="685800"/>
          </a:xfrm>
        </p:spPr>
        <p:txBody>
          <a:bodyPr rtlCol="0">
            <a:normAutofit fontScale="90000"/>
          </a:bodyPr>
          <a:lstStyle/>
          <a:p>
            <a:pPr algn="r" fontAlgn="auto">
              <a:spcAft>
                <a:spcPts val="0"/>
              </a:spcAft>
              <a:defRPr/>
            </a:pPr>
            <a:r>
              <a:rPr lang="en-US" dirty="0" smtClean="0">
                <a:solidFill>
                  <a:schemeClr val="bg1"/>
                </a:solidFill>
                <a:effectLst>
                  <a:outerShdw blurRad="38100" dist="38100" dir="2700000" algn="tl">
                    <a:srgbClr val="000000">
                      <a:alpha val="43137"/>
                    </a:srgbClr>
                  </a:outerShdw>
                </a:effectLst>
                <a:latin typeface="Impact" pitchFamily="34" charset="0"/>
              </a:rPr>
              <a:t>Project Details</a:t>
            </a:r>
          </a:p>
        </p:txBody>
      </p:sp>
      <p:sp>
        <p:nvSpPr>
          <p:cNvPr id="79875" name="Rectangle 3"/>
          <p:cNvSpPr>
            <a:spLocks noGrp="1" noChangeArrowheads="1"/>
          </p:cNvSpPr>
          <p:nvPr>
            <p:ph type="body" idx="4294967295"/>
          </p:nvPr>
        </p:nvSpPr>
        <p:spPr>
          <a:xfrm>
            <a:off x="533400" y="1143000"/>
            <a:ext cx="8458200" cy="5715000"/>
          </a:xfrm>
        </p:spPr>
        <p:txBody>
          <a:bodyPr/>
          <a:lstStyle/>
          <a:p>
            <a:r>
              <a:rPr lang="en-US" dirty="0" smtClean="0">
                <a:latin typeface="Impact" pitchFamily="34" charset="0"/>
                <a:cs typeface="Arial" charset="0"/>
              </a:rPr>
              <a:t>Bid Alternatives</a:t>
            </a:r>
          </a:p>
        </p:txBody>
      </p:sp>
      <p:graphicFrame>
        <p:nvGraphicFramePr>
          <p:cNvPr id="80402" name="Object 530"/>
          <p:cNvGraphicFramePr>
            <a:graphicFrameLocks noChangeAspect="1"/>
          </p:cNvGraphicFramePr>
          <p:nvPr/>
        </p:nvGraphicFramePr>
        <p:xfrm>
          <a:off x="531813" y="1998663"/>
          <a:ext cx="8764587" cy="3663950"/>
        </p:xfrm>
        <a:graphic>
          <a:graphicData uri="http://schemas.openxmlformats.org/presentationml/2006/ole">
            <p:oleObj spid="_x0000_s44034" name="Worksheet" r:id="rId4" imgW="12573000" imgH="5258003" progId="Excel.Sheet.8">
              <p:link updateAutomatic="1"/>
            </p:oleObj>
          </a:graphicData>
        </a:graphic>
      </p:graphicFrame>
      <p:sp>
        <p:nvSpPr>
          <p:cNvPr id="6" name="Rectangle 5"/>
          <p:cNvSpPr/>
          <p:nvPr/>
        </p:nvSpPr>
        <p:spPr>
          <a:xfrm>
            <a:off x="1552574" y="3733800"/>
            <a:ext cx="542925"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629024" y="3724275"/>
            <a:ext cx="542925"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686424" y="3724275"/>
            <a:ext cx="542925"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399" y="3752850"/>
            <a:ext cx="542925"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nnector image faded.pn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smtClean="0"/>
              <a:t>Opening Remarks</a:t>
            </a:r>
            <a:endParaRPr lang="en-US" dirty="0"/>
          </a:p>
        </p:txBody>
      </p:sp>
      <p:sp>
        <p:nvSpPr>
          <p:cNvPr id="3" name="Content Placeholder 2"/>
          <p:cNvSpPr>
            <a:spLocks noGrp="1"/>
          </p:cNvSpPr>
          <p:nvPr>
            <p:ph idx="1"/>
          </p:nvPr>
        </p:nvSpPr>
        <p:spPr/>
        <p:txBody>
          <a:bodyPr/>
          <a:lstStyle/>
          <a:p>
            <a:r>
              <a:rPr lang="en-US" dirty="0" smtClean="0"/>
              <a:t>Welcome</a:t>
            </a:r>
          </a:p>
          <a:p>
            <a:pPr lvl="1"/>
            <a:r>
              <a:rPr lang="en-US" dirty="0" smtClean="0"/>
              <a:t>Goals</a:t>
            </a:r>
          </a:p>
          <a:p>
            <a:pPr lvl="1"/>
            <a:r>
              <a:rPr lang="en-US" dirty="0" smtClean="0"/>
              <a:t>Overview of Today’s Meeting</a:t>
            </a:r>
          </a:p>
          <a:p>
            <a:r>
              <a:rPr lang="en-US" dirty="0" smtClean="0"/>
              <a:t>Project Description</a:t>
            </a:r>
          </a:p>
          <a:p>
            <a:r>
              <a:rPr lang="en-US" dirty="0" smtClean="0"/>
              <a:t>FDOT Hierarchy</a:t>
            </a:r>
          </a:p>
          <a:p>
            <a:r>
              <a:rPr lang="en-US" dirty="0" smtClean="0"/>
              <a:t>Key Stakeholders</a:t>
            </a:r>
          </a:p>
          <a:p>
            <a:r>
              <a:rPr lang="en-US" dirty="0" smtClean="0"/>
              <a:t>Funding</a:t>
            </a:r>
          </a:p>
          <a:p>
            <a:r>
              <a:rPr lang="en-US" dirty="0" smtClean="0"/>
              <a:t>Introduction to Project Details (EOR’s)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500"/>
                                        <p:tgtEl>
                                          <p:spTgt spid="3">
                                            <p:txEl>
                                              <p:pRg st="6" end="6"/>
                                            </p:txEl>
                                          </p:spTgt>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up)">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89091" name="Rectangle 3"/>
          <p:cNvSpPr>
            <a:spLocks noGrp="1" noChangeArrowheads="1"/>
          </p:cNvSpPr>
          <p:nvPr>
            <p:ph type="body" idx="1"/>
          </p:nvPr>
        </p:nvSpPr>
        <p:spPr/>
        <p:txBody>
          <a:bodyPr>
            <a:normAutofit/>
          </a:bodyPr>
          <a:lstStyle/>
          <a:p>
            <a:r>
              <a:rPr lang="en-US" dirty="0" smtClean="0"/>
              <a:t>Factoids</a:t>
            </a:r>
          </a:p>
          <a:p>
            <a:pPr lvl="1"/>
            <a:r>
              <a:rPr lang="en-US" dirty="0" smtClean="0"/>
              <a:t>19473 Drawings Were Needed to Produce The Four Bid Alternatives.  Double that when you include the computation books and double it again when you include the geotechnical and structures calculation reports.</a:t>
            </a:r>
          </a:p>
          <a:p>
            <a:pPr lvl="1"/>
            <a:r>
              <a:rPr lang="en-US" dirty="0" smtClean="0"/>
              <a:t>FDOT District 7’s Highest Profile Project and Highest Priority.</a:t>
            </a:r>
          </a:p>
          <a:p>
            <a:pPr lvl="1"/>
            <a:r>
              <a:rPr lang="en-US" dirty="0" smtClean="0"/>
              <a:t>FDOT’s Standard Specification Book has 926 Pages. The Supplemental Specification for the Connector is 1446 pages.</a:t>
            </a:r>
          </a:p>
          <a:p>
            <a:pPr lvl="1"/>
            <a:endParaRPr lang="en-US" dirty="0" smtClean="0"/>
          </a:p>
          <a:p>
            <a:pPr lvl="1"/>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91139" name="Rectangle 3"/>
          <p:cNvSpPr>
            <a:spLocks noGrp="1" noChangeArrowheads="1"/>
          </p:cNvSpPr>
          <p:nvPr>
            <p:ph type="body" idx="1"/>
          </p:nvPr>
        </p:nvSpPr>
        <p:spPr>
          <a:xfrm>
            <a:off x="533400" y="1143000"/>
            <a:ext cx="4191000" cy="5715000"/>
          </a:xfrm>
        </p:spPr>
        <p:txBody>
          <a:bodyPr/>
          <a:lstStyle/>
          <a:p>
            <a:r>
              <a:rPr lang="en-US" dirty="0" smtClean="0"/>
              <a:t>Factoids</a:t>
            </a:r>
          </a:p>
          <a:p>
            <a:pPr lvl="1"/>
            <a:r>
              <a:rPr lang="en-US" dirty="0" smtClean="0"/>
              <a:t>The Plans Single Stacked Measures 8 feet high. Double Sided (as shown) 4 feet High.</a:t>
            </a:r>
          </a:p>
          <a:p>
            <a:endParaRPr lang="en-US" dirty="0" smtClean="0"/>
          </a:p>
          <a:p>
            <a:endParaRPr lang="en-US" dirty="0" smtClean="0"/>
          </a:p>
          <a:p>
            <a:endParaRPr lang="en-US" dirty="0" smtClean="0"/>
          </a:p>
        </p:txBody>
      </p:sp>
      <p:pic>
        <p:nvPicPr>
          <p:cNvPr id="91140" name="Picture 4" descr="Connector Photos 11"/>
          <p:cNvPicPr>
            <a:picLocks noChangeAspect="1" noChangeArrowheads="1"/>
          </p:cNvPicPr>
          <p:nvPr/>
        </p:nvPicPr>
        <p:blipFill>
          <a:blip r:embed="rId3"/>
          <a:srcRect/>
          <a:stretch>
            <a:fillRect/>
          </a:stretch>
        </p:blipFill>
        <p:spPr bwMode="auto">
          <a:xfrm>
            <a:off x="4933950" y="1219200"/>
            <a:ext cx="4057650" cy="5410200"/>
          </a:xfrm>
          <a:prstGeom prst="rect">
            <a:avLst/>
          </a:prstGeom>
          <a:noFill/>
          <a:effectLst>
            <a:innerShdw blurRad="114300">
              <a:prstClr val="black"/>
            </a:inn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idx="4294967295"/>
          </p:nvPr>
        </p:nvSpPr>
        <p:spPr>
          <a:xfrm>
            <a:off x="76200" y="76200"/>
            <a:ext cx="8991600" cy="685800"/>
          </a:xfrm>
        </p:spPr>
        <p:txBody>
          <a:bodyPr rtlCol="0">
            <a:normAutofit fontScale="90000"/>
          </a:bodyPr>
          <a:lstStyle/>
          <a:p>
            <a:pPr algn="r" fontAlgn="auto">
              <a:spcAft>
                <a:spcPts val="0"/>
              </a:spcAft>
              <a:defRPr/>
            </a:pPr>
            <a:r>
              <a:rPr lang="en-US" dirty="0" smtClean="0">
                <a:solidFill>
                  <a:schemeClr val="bg1"/>
                </a:solidFill>
                <a:effectLst>
                  <a:outerShdw blurRad="38100" dist="38100" dir="2700000" algn="tl">
                    <a:srgbClr val="000000">
                      <a:alpha val="43137"/>
                    </a:srgbClr>
                  </a:outerShdw>
                </a:effectLst>
                <a:latin typeface="Impact" pitchFamily="34" charset="0"/>
              </a:rPr>
              <a:t>Project Details</a:t>
            </a:r>
          </a:p>
        </p:txBody>
      </p:sp>
      <p:sp>
        <p:nvSpPr>
          <p:cNvPr id="82947" name="Rectangle 3"/>
          <p:cNvSpPr>
            <a:spLocks noGrp="1" noChangeArrowheads="1"/>
          </p:cNvSpPr>
          <p:nvPr>
            <p:ph type="body" idx="4294967295"/>
          </p:nvPr>
        </p:nvSpPr>
        <p:spPr>
          <a:xfrm>
            <a:off x="533400" y="1143000"/>
            <a:ext cx="8458200" cy="5715000"/>
          </a:xfrm>
        </p:spPr>
        <p:txBody>
          <a:bodyPr/>
          <a:lstStyle/>
          <a:p>
            <a:r>
              <a:rPr lang="en-US" dirty="0" smtClean="0">
                <a:latin typeface="Impact" pitchFamily="34" charset="0"/>
                <a:cs typeface="Arial" charset="0"/>
              </a:rPr>
              <a:t>Project Map 258415-2</a:t>
            </a:r>
          </a:p>
        </p:txBody>
      </p:sp>
      <p:pic>
        <p:nvPicPr>
          <p:cNvPr id="4" name="Picture 3" descr="north map.jpg"/>
          <p:cNvPicPr>
            <a:picLocks noChangeAspect="1"/>
          </p:cNvPicPr>
          <p:nvPr/>
        </p:nvPicPr>
        <p:blipFill>
          <a:blip r:embed="rId3" cstate="print"/>
          <a:stretch>
            <a:fillRect/>
          </a:stretch>
        </p:blipFill>
        <p:spPr>
          <a:xfrm>
            <a:off x="762000" y="1676400"/>
            <a:ext cx="8229600" cy="5068975"/>
          </a:xfrm>
          <a:prstGeom prst="rect">
            <a:avLst/>
          </a:prstGeom>
          <a:effectLst>
            <a:innerShdw blurRad="114300">
              <a:prstClr val="black"/>
            </a:innerShdw>
          </a:effectLst>
        </p:spPr>
      </p:pic>
      <p:sp>
        <p:nvSpPr>
          <p:cNvPr id="5" name="Rectangle 4"/>
          <p:cNvSpPr/>
          <p:nvPr/>
        </p:nvSpPr>
        <p:spPr>
          <a:xfrm>
            <a:off x="820119" y="6458596"/>
            <a:ext cx="1828800" cy="2286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923307" y="6501459"/>
            <a:ext cx="457200" cy="152400"/>
          </a:xfrm>
          <a:prstGeom prst="rect">
            <a:avLst/>
          </a:prstGeom>
          <a:solidFill>
            <a:srgbClr val="FF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18"/>
          <p:cNvSpPr txBox="1">
            <a:spLocks noChangeArrowheads="1"/>
          </p:cNvSpPr>
          <p:nvPr/>
        </p:nvSpPr>
        <p:spPr bwMode="auto">
          <a:xfrm>
            <a:off x="1367807" y="6428434"/>
            <a:ext cx="1600200" cy="307975"/>
          </a:xfrm>
          <a:prstGeom prst="rect">
            <a:avLst/>
          </a:prstGeom>
          <a:noFill/>
          <a:ln w="9525">
            <a:noFill/>
            <a:miter lim="800000"/>
            <a:headEnd/>
            <a:tailEnd/>
          </a:ln>
        </p:spPr>
        <p:txBody>
          <a:bodyPr>
            <a:spAutoFit/>
          </a:bodyPr>
          <a:lstStyle/>
          <a:p>
            <a:r>
              <a:rPr lang="en-US" sz="1400" b="1" dirty="0">
                <a:latin typeface="Arial Narrow" pitchFamily="34" charset="0"/>
              </a:rPr>
              <a:t>FPID: 258415-2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93187" name="Rectangle 3"/>
          <p:cNvSpPr>
            <a:spLocks noGrp="1" noChangeArrowheads="1"/>
          </p:cNvSpPr>
          <p:nvPr>
            <p:ph type="body" idx="1"/>
          </p:nvPr>
        </p:nvSpPr>
        <p:spPr>
          <a:xfrm>
            <a:off x="533400" y="1143000"/>
            <a:ext cx="8458200" cy="2743200"/>
          </a:xfrm>
        </p:spPr>
        <p:txBody>
          <a:bodyPr>
            <a:normAutofit fontScale="77500" lnSpcReduction="20000"/>
          </a:bodyPr>
          <a:lstStyle/>
          <a:p>
            <a:r>
              <a:rPr lang="en-US" dirty="0" smtClean="0"/>
              <a:t>Major Work Items (North Section)</a:t>
            </a:r>
          </a:p>
          <a:p>
            <a:pPr lvl="1"/>
            <a:r>
              <a:rPr lang="en-US" dirty="0" smtClean="0"/>
              <a:t>Segmental Bridges</a:t>
            </a:r>
          </a:p>
          <a:p>
            <a:pPr lvl="1"/>
            <a:r>
              <a:rPr lang="en-US" dirty="0" smtClean="0"/>
              <a:t>Steel Box Bridges</a:t>
            </a:r>
          </a:p>
          <a:p>
            <a:pPr lvl="1"/>
            <a:r>
              <a:rPr lang="en-US" dirty="0" smtClean="0"/>
              <a:t>AASHTO Girder Bridges</a:t>
            </a:r>
          </a:p>
          <a:p>
            <a:pPr lvl="1"/>
            <a:r>
              <a:rPr lang="en-US" dirty="0" smtClean="0"/>
              <a:t>Bulb T Bridges</a:t>
            </a:r>
          </a:p>
          <a:p>
            <a:pPr lvl="1"/>
            <a:r>
              <a:rPr lang="en-US" dirty="0" smtClean="0"/>
              <a:t>MSE walls</a:t>
            </a:r>
          </a:p>
          <a:p>
            <a:pPr lvl="1"/>
            <a:r>
              <a:rPr lang="en-US" dirty="0" smtClean="0"/>
              <a:t>Miscellaneous Structures</a:t>
            </a:r>
          </a:p>
          <a:p>
            <a:pPr lvl="1"/>
            <a:r>
              <a:rPr lang="en-US" dirty="0" smtClean="0"/>
              <a:t>Drilled Shaft Foundation</a:t>
            </a:r>
          </a:p>
          <a:p>
            <a:pPr lvl="1"/>
            <a:endParaRPr lang="en-US" dirty="0" smtClean="0"/>
          </a:p>
          <a:p>
            <a:pPr lvl="1"/>
            <a:endParaRPr lang="en-US" dirty="0" smtClean="0"/>
          </a:p>
          <a:p>
            <a:endParaRPr lang="en-US" dirty="0" smtClean="0"/>
          </a:p>
          <a:p>
            <a:endParaRPr lang="en-US" dirty="0" smtClean="0"/>
          </a:p>
          <a:p>
            <a:endParaRPr lang="en-US" dirty="0" smtClean="0"/>
          </a:p>
        </p:txBody>
      </p:sp>
      <p:pic>
        <p:nvPicPr>
          <p:cNvPr id="6" name="Picture 5" descr="north map.jpg"/>
          <p:cNvPicPr>
            <a:picLocks noChangeAspect="1"/>
          </p:cNvPicPr>
          <p:nvPr/>
        </p:nvPicPr>
        <p:blipFill>
          <a:blip r:embed="rId3"/>
          <a:srcRect l="12963" t="6367" r="44444" b="66231"/>
          <a:stretch>
            <a:fillRect/>
          </a:stretch>
        </p:blipFill>
        <p:spPr>
          <a:xfrm>
            <a:off x="1143000" y="3891501"/>
            <a:ext cx="7315200" cy="2898797"/>
          </a:xfrm>
          <a:prstGeom prst="rect">
            <a:avLst/>
          </a:prstGeom>
          <a:effectLst>
            <a:innerShdw blurRad="114300">
              <a:prstClr val="black"/>
            </a:innerShdw>
          </a:effectLst>
        </p:spPr>
      </p:pic>
      <p:sp>
        <p:nvSpPr>
          <p:cNvPr id="7" name="Rectangle 3"/>
          <p:cNvSpPr txBox="1">
            <a:spLocks noChangeArrowheads="1"/>
          </p:cNvSpPr>
          <p:nvPr/>
        </p:nvSpPr>
        <p:spPr>
          <a:xfrm>
            <a:off x="4724400" y="1524000"/>
            <a:ext cx="4038600" cy="2209800"/>
          </a:xfrm>
          <a:prstGeom prst="rect">
            <a:avLst/>
          </a:prstGeom>
        </p:spPr>
        <p:txBody>
          <a:bodyPr vert="horz" lIns="91440" tIns="45720" rIns="91440" bIns="45720" rtlCol="0">
            <a:normAutofit fontScale="77500" lnSpcReduction="20000"/>
          </a:bodyPr>
          <a:lstStyle/>
          <a:p>
            <a:pPr marL="742950" marR="0" lvl="1" indent="-285750" algn="l" defTabSz="914400" rtl="0" eaLnBrk="1" fontAlgn="auto" latinLnBrk="0" hangingPunct="1">
              <a:lnSpc>
                <a:spcPct val="100000"/>
              </a:lnSpc>
              <a:spcBef>
                <a:spcPct val="20000"/>
              </a:spcBef>
              <a:spcAft>
                <a:spcPts val="0"/>
              </a:spcAft>
              <a:buClrTx/>
              <a:buSzPct val="100000"/>
              <a:buFont typeface="Impact"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rPr>
              <a:t>Lighting</a:t>
            </a:r>
          </a:p>
          <a:p>
            <a:pPr marL="742950" marR="0" lvl="1" indent="-285750" algn="l" defTabSz="914400" rtl="0" eaLnBrk="1" fontAlgn="auto" latinLnBrk="0" hangingPunct="1">
              <a:lnSpc>
                <a:spcPct val="100000"/>
              </a:lnSpc>
              <a:spcBef>
                <a:spcPct val="20000"/>
              </a:spcBef>
              <a:spcAft>
                <a:spcPts val="0"/>
              </a:spcAft>
              <a:buClrTx/>
              <a:buSzPct val="100000"/>
              <a:buFont typeface="Impact"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rPr>
              <a:t>Signing and Marking</a:t>
            </a:r>
          </a:p>
          <a:p>
            <a:pPr marL="742950" marR="0" lvl="1" indent="-285750" algn="l" defTabSz="914400" rtl="0" eaLnBrk="1" fontAlgn="auto" latinLnBrk="0" hangingPunct="1">
              <a:lnSpc>
                <a:spcPct val="100000"/>
              </a:lnSpc>
              <a:spcBef>
                <a:spcPct val="20000"/>
              </a:spcBef>
              <a:spcAft>
                <a:spcPts val="0"/>
              </a:spcAft>
              <a:buClrTx/>
              <a:buSzPct val="100000"/>
              <a:buFont typeface="Impact"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rPr>
              <a:t>Landscaping</a:t>
            </a:r>
          </a:p>
          <a:p>
            <a:pPr marL="742950" marR="0" lvl="1" indent="-285750" algn="l" defTabSz="914400" rtl="0" eaLnBrk="1" fontAlgn="auto" latinLnBrk="0" hangingPunct="1">
              <a:lnSpc>
                <a:spcPct val="100000"/>
              </a:lnSpc>
              <a:spcBef>
                <a:spcPct val="20000"/>
              </a:spcBef>
              <a:spcAft>
                <a:spcPts val="0"/>
              </a:spcAft>
              <a:buClrTx/>
              <a:buSzPct val="100000"/>
              <a:buFont typeface="Impact"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rPr>
              <a:t>Drainage</a:t>
            </a:r>
          </a:p>
          <a:p>
            <a:pPr marL="742950" marR="0" lvl="1" indent="-285750" algn="l" defTabSz="914400" rtl="0" eaLnBrk="1" fontAlgn="auto" latinLnBrk="0" hangingPunct="1">
              <a:lnSpc>
                <a:spcPct val="100000"/>
              </a:lnSpc>
              <a:spcBef>
                <a:spcPct val="20000"/>
              </a:spcBef>
              <a:spcAft>
                <a:spcPts val="0"/>
              </a:spcAft>
              <a:buClrTx/>
              <a:buSzPct val="100000"/>
              <a:buFont typeface="Impact"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rPr>
              <a:t>TCP</a:t>
            </a:r>
          </a:p>
          <a:p>
            <a:pPr marL="742950" marR="0" lvl="1" indent="-285750" algn="l" defTabSz="914400" rtl="0" eaLnBrk="1" fontAlgn="auto" latinLnBrk="0" hangingPunct="1">
              <a:lnSpc>
                <a:spcPct val="100000"/>
              </a:lnSpc>
              <a:spcBef>
                <a:spcPct val="20000"/>
              </a:spcBef>
              <a:spcAft>
                <a:spcPts val="0"/>
              </a:spcAft>
              <a:buClrTx/>
              <a:buSzPct val="100000"/>
              <a:buFont typeface="Impact" pitchFamily="34" charset="0"/>
              <a:buChar char="♦"/>
              <a:tabLst/>
              <a:defRPr/>
            </a:pPr>
            <a:r>
              <a:rPr kumimoji="0" lang="en-US" sz="2800" b="1"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rPr>
              <a:t>Utilities</a:t>
            </a:r>
          </a:p>
          <a:p>
            <a:pPr marL="742950" marR="0" lvl="1" indent="-285750" algn="l" defTabSz="914400" rtl="0" eaLnBrk="1" fontAlgn="auto" latinLnBrk="0" hangingPunct="1">
              <a:lnSpc>
                <a:spcPct val="100000"/>
              </a:lnSpc>
              <a:spcBef>
                <a:spcPct val="20000"/>
              </a:spcBef>
              <a:spcAft>
                <a:spcPts val="0"/>
              </a:spcAft>
              <a:buClrTx/>
              <a:buSzPct val="100000"/>
              <a:buFont typeface="Impact" pitchFamily="34" charset="0"/>
              <a:buChar char="♦"/>
              <a:tabLst/>
              <a:defRPr/>
            </a:pPr>
            <a:endParaRPr kumimoji="0" lang="en-US" sz="2800" b="1"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Pct val="100000"/>
              <a:buFont typeface="Impact" pitchFamily="34" charset="0"/>
              <a:buChar char="♦"/>
              <a:tabLst/>
              <a:defRPr/>
            </a:pPr>
            <a:endParaRPr kumimoji="0" lang="en-US" sz="2800" b="1"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w="3175">
                <a:noFill/>
              </a:ln>
              <a:solidFill>
                <a:schemeClr val="tx1"/>
              </a:solidFill>
              <a:effectLst/>
              <a:uLnTx/>
              <a:uFillTx/>
              <a:latin typeface="Impact"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w="3175">
                <a:noFill/>
              </a:ln>
              <a:solidFill>
                <a:schemeClr val="tx1"/>
              </a:solidFill>
              <a:effectLst/>
              <a:uLnTx/>
              <a:uFillTx/>
              <a:latin typeface="Impact"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w="3175">
                <a:noFill/>
              </a:ln>
              <a:solidFill>
                <a:schemeClr val="tx1"/>
              </a:solidFill>
              <a:effectLst/>
              <a:uLnTx/>
              <a:uFillTx/>
              <a:latin typeface="Impact"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87043" name="Rectangle 3"/>
          <p:cNvSpPr>
            <a:spLocks noGrp="1" noChangeArrowheads="1"/>
          </p:cNvSpPr>
          <p:nvPr>
            <p:ph type="body" idx="1"/>
          </p:nvPr>
        </p:nvSpPr>
        <p:spPr>
          <a:xfrm>
            <a:off x="533400" y="1143000"/>
            <a:ext cx="8458200" cy="5715000"/>
          </a:xfrm>
        </p:spPr>
        <p:txBody>
          <a:bodyPr>
            <a:normAutofit fontScale="92500" lnSpcReduction="10000"/>
          </a:bodyPr>
          <a:lstStyle/>
          <a:p>
            <a:r>
              <a:rPr lang="en-US" dirty="0" smtClean="0"/>
              <a:t>North Section (Major Design Issues)</a:t>
            </a:r>
          </a:p>
          <a:p>
            <a:pPr lvl="1"/>
            <a:r>
              <a:rPr lang="en-US" dirty="0" smtClean="0"/>
              <a:t>Connections to I-4</a:t>
            </a:r>
          </a:p>
          <a:p>
            <a:pPr lvl="1"/>
            <a:r>
              <a:rPr lang="en-US" dirty="0" smtClean="0"/>
              <a:t>Structural Challenges</a:t>
            </a:r>
          </a:p>
          <a:p>
            <a:pPr lvl="1"/>
            <a:r>
              <a:rPr lang="en-US" dirty="0" smtClean="0"/>
              <a:t>Relocation of ITS </a:t>
            </a:r>
          </a:p>
          <a:p>
            <a:pPr lvl="1">
              <a:buNone/>
            </a:pPr>
            <a:r>
              <a:rPr lang="en-US" dirty="0" smtClean="0"/>
              <a:t>	features</a:t>
            </a:r>
          </a:p>
          <a:p>
            <a:pPr lvl="1"/>
            <a:r>
              <a:rPr lang="en-US" dirty="0" smtClean="0"/>
              <a:t>Sensitive Grading</a:t>
            </a:r>
          </a:p>
          <a:p>
            <a:pPr lvl="1"/>
            <a:r>
              <a:rPr lang="en-US" dirty="0" smtClean="0"/>
              <a:t>Landscaping &amp; Pond</a:t>
            </a:r>
          </a:p>
          <a:p>
            <a:pPr lvl="1">
              <a:buNone/>
            </a:pPr>
            <a:r>
              <a:rPr lang="en-US" dirty="0" smtClean="0"/>
              <a:t>	Construction</a:t>
            </a:r>
          </a:p>
          <a:p>
            <a:pPr lvl="1"/>
            <a:r>
              <a:rPr lang="en-US" dirty="0" smtClean="0"/>
              <a:t>Aesthetics and </a:t>
            </a:r>
          </a:p>
          <a:p>
            <a:pPr lvl="1">
              <a:buNone/>
            </a:pPr>
            <a:r>
              <a:rPr lang="en-US" dirty="0" smtClean="0"/>
              <a:t>	Restoration</a:t>
            </a:r>
          </a:p>
          <a:p>
            <a:pPr lvl="1"/>
            <a:r>
              <a:rPr lang="en-US" dirty="0" smtClean="0"/>
              <a:t>TCP &amp; RR</a:t>
            </a:r>
          </a:p>
          <a:p>
            <a:pPr lvl="1">
              <a:buNone/>
            </a:pPr>
            <a:r>
              <a:rPr lang="en-US" dirty="0" smtClean="0"/>
              <a:t>	Coordination  etc. (combined with south section)</a:t>
            </a:r>
          </a:p>
        </p:txBody>
      </p:sp>
      <p:pic>
        <p:nvPicPr>
          <p:cNvPr id="6" name="Picture 5" descr="overall.jpg"/>
          <p:cNvPicPr>
            <a:picLocks noChangeAspect="1"/>
          </p:cNvPicPr>
          <p:nvPr/>
        </p:nvPicPr>
        <p:blipFill>
          <a:blip r:embed="rId3" cstate="print"/>
          <a:srcRect l="47500" t="26250"/>
          <a:stretch>
            <a:fillRect/>
          </a:stretch>
        </p:blipFill>
        <p:spPr>
          <a:xfrm>
            <a:off x="4572000" y="1752600"/>
            <a:ext cx="4393769" cy="4114800"/>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89091" name="Rectangle 3"/>
          <p:cNvSpPr>
            <a:spLocks noGrp="1" noChangeArrowheads="1"/>
          </p:cNvSpPr>
          <p:nvPr>
            <p:ph type="body" idx="1"/>
          </p:nvPr>
        </p:nvSpPr>
        <p:spPr/>
        <p:txBody>
          <a:bodyPr/>
          <a:lstStyle/>
          <a:p>
            <a:r>
              <a:rPr lang="en-US" dirty="0" smtClean="0"/>
              <a:t>Aesthetics and Restoration</a:t>
            </a:r>
          </a:p>
          <a:p>
            <a:pPr lvl="1"/>
            <a:r>
              <a:rPr lang="en-US" dirty="0" smtClean="0"/>
              <a:t>Restore Landscape &amp; Hardscape Elements @ 26</a:t>
            </a:r>
            <a:r>
              <a:rPr lang="en-US" baseline="30000" dirty="0" smtClean="0"/>
              <a:t>th</a:t>
            </a:r>
            <a:r>
              <a:rPr lang="en-US" dirty="0" smtClean="0"/>
              <a:t> Street</a:t>
            </a:r>
          </a:p>
          <a:p>
            <a:pPr lvl="1"/>
            <a:r>
              <a:rPr lang="en-US" dirty="0" smtClean="0"/>
              <a:t>Landscape Establishment Period</a:t>
            </a:r>
          </a:p>
          <a:p>
            <a:endParaRPr lang="en-US" dirty="0" smtClean="0"/>
          </a:p>
        </p:txBody>
      </p:sp>
      <p:pic>
        <p:nvPicPr>
          <p:cNvPr id="7" name="Picture 6" descr="26th Street Median.jpeg"/>
          <p:cNvPicPr>
            <a:picLocks noChangeAspect="1"/>
          </p:cNvPicPr>
          <p:nvPr/>
        </p:nvPicPr>
        <p:blipFill>
          <a:blip r:embed="rId3" cstate="print"/>
          <a:stretch>
            <a:fillRect/>
          </a:stretch>
        </p:blipFill>
        <p:spPr>
          <a:xfrm>
            <a:off x="609600" y="3619500"/>
            <a:ext cx="4114800" cy="3086100"/>
          </a:xfrm>
          <a:prstGeom prst="rect">
            <a:avLst/>
          </a:prstGeom>
          <a:effectLst>
            <a:innerShdw blurRad="114300">
              <a:prstClr val="black"/>
            </a:innerShdw>
          </a:effectLst>
        </p:spPr>
      </p:pic>
      <p:pic>
        <p:nvPicPr>
          <p:cNvPr id="4" name="Picture 3" descr="I-4_LRSEI_field-visit_092608 048.jpeg"/>
          <p:cNvPicPr>
            <a:picLocks noChangeAspect="1"/>
          </p:cNvPicPr>
          <p:nvPr/>
        </p:nvPicPr>
        <p:blipFill>
          <a:blip r:embed="rId4" cstate="print"/>
          <a:stretch>
            <a:fillRect/>
          </a:stretch>
        </p:blipFill>
        <p:spPr>
          <a:xfrm>
            <a:off x="4876800" y="3619500"/>
            <a:ext cx="4114800" cy="3086100"/>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p:txBody>
          <a:bodyPr/>
          <a:lstStyle/>
          <a:p>
            <a:r>
              <a:rPr lang="en-US" dirty="0" smtClean="0"/>
              <a:t>Project Map 258415-1 and 258415-3</a:t>
            </a:r>
            <a:endParaRPr lang="en-US" dirty="0"/>
          </a:p>
        </p:txBody>
      </p:sp>
      <p:pic>
        <p:nvPicPr>
          <p:cNvPr id="4" name="Picture 3" descr="south map.jpg"/>
          <p:cNvPicPr>
            <a:picLocks noChangeAspect="1"/>
          </p:cNvPicPr>
          <p:nvPr/>
        </p:nvPicPr>
        <p:blipFill>
          <a:blip r:embed="rId2" cstate="print"/>
          <a:stretch>
            <a:fillRect/>
          </a:stretch>
        </p:blipFill>
        <p:spPr>
          <a:xfrm>
            <a:off x="750376" y="1697785"/>
            <a:ext cx="8229600" cy="5068975"/>
          </a:xfrm>
          <a:prstGeom prst="rect">
            <a:avLst/>
          </a:prstGeom>
          <a:effectLst>
            <a:innerShdw blurRad="114300">
              <a:prstClr val="black"/>
            </a:innerShdw>
          </a:effectLst>
        </p:spPr>
      </p:pic>
      <p:sp>
        <p:nvSpPr>
          <p:cNvPr id="5" name="Rectangle 4"/>
          <p:cNvSpPr/>
          <p:nvPr/>
        </p:nvSpPr>
        <p:spPr>
          <a:xfrm>
            <a:off x="838200" y="6496050"/>
            <a:ext cx="3643312" cy="2286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898525" y="6535738"/>
            <a:ext cx="457200" cy="1524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16"/>
          <p:cNvSpPr txBox="1">
            <a:spLocks noChangeArrowheads="1"/>
          </p:cNvSpPr>
          <p:nvPr/>
        </p:nvSpPr>
        <p:spPr bwMode="auto">
          <a:xfrm>
            <a:off x="1343025" y="6462713"/>
            <a:ext cx="1600200" cy="307975"/>
          </a:xfrm>
          <a:prstGeom prst="rect">
            <a:avLst/>
          </a:prstGeom>
          <a:noFill/>
          <a:ln w="9525">
            <a:noFill/>
            <a:miter lim="800000"/>
            <a:headEnd/>
            <a:tailEnd/>
          </a:ln>
        </p:spPr>
        <p:txBody>
          <a:bodyPr>
            <a:spAutoFit/>
          </a:bodyPr>
          <a:lstStyle/>
          <a:p>
            <a:r>
              <a:rPr lang="en-US" sz="1400" b="1" dirty="0">
                <a:latin typeface="Arial Narrow" pitchFamily="34" charset="0"/>
              </a:rPr>
              <a:t>FPID: 258415-1</a:t>
            </a:r>
          </a:p>
        </p:txBody>
      </p:sp>
      <p:sp>
        <p:nvSpPr>
          <p:cNvPr id="9" name="TextBox 18"/>
          <p:cNvSpPr txBox="1">
            <a:spLocks noChangeArrowheads="1"/>
          </p:cNvSpPr>
          <p:nvPr/>
        </p:nvSpPr>
        <p:spPr bwMode="auto">
          <a:xfrm>
            <a:off x="3200400" y="6465888"/>
            <a:ext cx="1600200" cy="307975"/>
          </a:xfrm>
          <a:prstGeom prst="rect">
            <a:avLst/>
          </a:prstGeom>
          <a:noFill/>
          <a:ln w="9525">
            <a:noFill/>
            <a:miter lim="800000"/>
            <a:headEnd/>
            <a:tailEnd/>
          </a:ln>
        </p:spPr>
        <p:txBody>
          <a:bodyPr>
            <a:spAutoFit/>
          </a:bodyPr>
          <a:lstStyle/>
          <a:p>
            <a:r>
              <a:rPr lang="en-US" sz="1400" b="1" dirty="0">
                <a:latin typeface="Arial Narrow" pitchFamily="34" charset="0"/>
              </a:rPr>
              <a:t>FPID: </a:t>
            </a:r>
            <a:r>
              <a:rPr lang="en-US" sz="1400" b="1" dirty="0" smtClean="0">
                <a:latin typeface="Arial Narrow" pitchFamily="34" charset="0"/>
              </a:rPr>
              <a:t>258415-3</a:t>
            </a:r>
            <a:endParaRPr lang="en-US" sz="1400" b="1" dirty="0">
              <a:latin typeface="Arial Narrow" pitchFamily="34" charset="0"/>
            </a:endParaRPr>
          </a:p>
        </p:txBody>
      </p:sp>
      <p:sp>
        <p:nvSpPr>
          <p:cNvPr id="10" name="Rectangle 9"/>
          <p:cNvSpPr/>
          <p:nvPr/>
        </p:nvSpPr>
        <p:spPr>
          <a:xfrm>
            <a:off x="2728912" y="6537325"/>
            <a:ext cx="457200" cy="152400"/>
          </a:xfrm>
          <a:prstGeom prst="rect">
            <a:avLst/>
          </a:prstGeom>
          <a:solidFill>
            <a:srgbClr val="99FF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Box 11"/>
          <p:cNvSpPr txBox="1">
            <a:spLocks noChangeArrowheads="1"/>
          </p:cNvSpPr>
          <p:nvPr/>
        </p:nvSpPr>
        <p:spPr bwMode="auto">
          <a:xfrm>
            <a:off x="3886200" y="3733800"/>
            <a:ext cx="1371600" cy="231775"/>
          </a:xfrm>
          <a:prstGeom prst="rect">
            <a:avLst/>
          </a:prstGeom>
          <a:noFill/>
          <a:ln w="9525">
            <a:noFill/>
            <a:miter lim="800000"/>
            <a:headEnd/>
            <a:tailEnd/>
          </a:ln>
        </p:spPr>
        <p:txBody>
          <a:bodyPr>
            <a:spAutoFit/>
          </a:bodyPr>
          <a:lstStyle/>
          <a:p>
            <a:r>
              <a:rPr lang="en-US" sz="900" b="1" dirty="0">
                <a:solidFill>
                  <a:schemeClr val="bg1"/>
                </a:solidFill>
                <a:cs typeface="Arial" charset="0"/>
              </a:rPr>
              <a:t>Toll Gantry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nector image faded.png"/>
          <p:cNvPicPr>
            <a:picLocks noChangeAspect="1"/>
          </p:cNvPicPr>
          <p:nvPr/>
        </p:nvPicPr>
        <p:blipFill>
          <a:blip r:embed="rId3" cstate="print"/>
          <a:stretch>
            <a:fillRect/>
          </a:stretch>
        </p:blipFill>
        <p:spPr>
          <a:xfrm>
            <a:off x="0" y="0"/>
            <a:ext cx="9144000" cy="6858000"/>
          </a:xfrm>
          <a:prstGeom prst="rect">
            <a:avLst/>
          </a:prstGeom>
        </p:spPr>
      </p:pic>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93187" name="Rectangle 3"/>
          <p:cNvSpPr>
            <a:spLocks noGrp="1" noChangeArrowheads="1"/>
          </p:cNvSpPr>
          <p:nvPr>
            <p:ph type="body" idx="1"/>
          </p:nvPr>
        </p:nvSpPr>
        <p:spPr/>
        <p:txBody>
          <a:bodyPr/>
          <a:lstStyle/>
          <a:p>
            <a:r>
              <a:rPr lang="en-US" dirty="0" smtClean="0"/>
              <a:t>Major Work Items (South Section)</a:t>
            </a:r>
          </a:p>
          <a:p>
            <a:pPr lvl="1"/>
            <a:r>
              <a:rPr lang="en-US" dirty="0" smtClean="0"/>
              <a:t>Segmental Bridges</a:t>
            </a:r>
          </a:p>
          <a:p>
            <a:pPr lvl="1"/>
            <a:r>
              <a:rPr lang="en-US" dirty="0" smtClean="0"/>
              <a:t>Steel Box Bridges</a:t>
            </a:r>
          </a:p>
          <a:p>
            <a:pPr lvl="1"/>
            <a:r>
              <a:rPr lang="en-US" dirty="0" smtClean="0"/>
              <a:t>AASHTO Girder Bridges</a:t>
            </a:r>
          </a:p>
          <a:p>
            <a:pPr lvl="1"/>
            <a:r>
              <a:rPr lang="en-US" dirty="0" smtClean="0"/>
              <a:t>Deck Panel Replacement</a:t>
            </a:r>
          </a:p>
          <a:p>
            <a:pPr lvl="1"/>
            <a:r>
              <a:rPr lang="en-US" dirty="0" smtClean="0"/>
              <a:t>Bulb T Bridges</a:t>
            </a:r>
          </a:p>
          <a:p>
            <a:pPr lvl="1"/>
            <a:r>
              <a:rPr lang="en-US" dirty="0" smtClean="0"/>
              <a:t>Pre-stressed Concrete Beam Bridge (34th Street)</a:t>
            </a:r>
          </a:p>
          <a:p>
            <a:pPr lvl="1"/>
            <a:r>
              <a:rPr lang="en-US" dirty="0" smtClean="0"/>
              <a:t>AASHTO Girder / Steel Plate Mix (22nd Street Viaduct)</a:t>
            </a:r>
          </a:p>
          <a:p>
            <a:pPr lvl="1"/>
            <a:r>
              <a:rPr lang="en-US" dirty="0" smtClean="0"/>
              <a:t>Bridge Widening (22nd Street Viaduct)</a:t>
            </a:r>
          </a:p>
          <a:p>
            <a:pPr lvl="1"/>
            <a:r>
              <a:rPr lang="en-US" dirty="0" smtClean="0"/>
              <a:t>3 Concrete Box Culvert Extensions</a:t>
            </a:r>
          </a:p>
          <a:p>
            <a:pPr lvl="1"/>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nnector image faded.png"/>
          <p:cNvPicPr>
            <a:picLocks noChangeAspect="1"/>
          </p:cNvPicPr>
          <p:nvPr/>
        </p:nvPicPr>
        <p:blipFill>
          <a:blip r:embed="rId3" cstate="print"/>
          <a:stretch>
            <a:fillRect/>
          </a:stretch>
        </p:blipFill>
        <p:spPr>
          <a:xfrm>
            <a:off x="0" y="0"/>
            <a:ext cx="9144000" cy="6858000"/>
          </a:xfrm>
          <a:prstGeom prst="rect">
            <a:avLst/>
          </a:prstGeom>
        </p:spPr>
      </p:pic>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46435" name="Rectangle 3"/>
          <p:cNvSpPr>
            <a:spLocks noGrp="1" noChangeArrowheads="1"/>
          </p:cNvSpPr>
          <p:nvPr>
            <p:ph type="body" idx="1"/>
          </p:nvPr>
        </p:nvSpPr>
        <p:spPr/>
        <p:txBody>
          <a:bodyPr/>
          <a:lstStyle/>
          <a:p>
            <a:r>
              <a:rPr lang="en-US" dirty="0" smtClean="0"/>
              <a:t>Major Work Items (South Section)</a:t>
            </a:r>
          </a:p>
          <a:p>
            <a:pPr lvl="1"/>
            <a:r>
              <a:rPr lang="en-US" dirty="0" smtClean="0"/>
              <a:t>Drilled Shafts</a:t>
            </a:r>
          </a:p>
          <a:p>
            <a:pPr lvl="1"/>
            <a:r>
              <a:rPr lang="en-US" dirty="0" smtClean="0"/>
              <a:t>Major Sign Structures</a:t>
            </a:r>
          </a:p>
          <a:p>
            <a:pPr lvl="1"/>
            <a:r>
              <a:rPr lang="en-US" dirty="0" smtClean="0"/>
              <a:t>Retaining Walls</a:t>
            </a:r>
          </a:p>
          <a:p>
            <a:pPr lvl="1"/>
            <a:r>
              <a:rPr lang="en-US" dirty="0" smtClean="0"/>
              <a:t>Toll Gantry</a:t>
            </a:r>
          </a:p>
          <a:p>
            <a:pPr lvl="1"/>
            <a:r>
              <a:rPr lang="en-US" dirty="0" smtClean="0"/>
              <a:t>Lighting</a:t>
            </a:r>
          </a:p>
          <a:p>
            <a:pPr lvl="1"/>
            <a:r>
              <a:rPr lang="en-US" dirty="0" smtClean="0"/>
              <a:t>Signing and Marking</a:t>
            </a:r>
          </a:p>
          <a:p>
            <a:pPr lvl="1"/>
            <a:r>
              <a:rPr lang="en-US" dirty="0" smtClean="0"/>
              <a:t>Signalization</a:t>
            </a:r>
          </a:p>
          <a:p>
            <a:pPr lvl="1"/>
            <a:r>
              <a:rPr lang="en-US" dirty="0" smtClean="0"/>
              <a:t>ITS</a:t>
            </a:r>
          </a:p>
          <a:p>
            <a:pPr lvl="1"/>
            <a:r>
              <a:rPr lang="en-US" dirty="0" smtClean="0"/>
              <a:t>Architecture</a:t>
            </a:r>
          </a:p>
          <a:p>
            <a:pPr lvl="1"/>
            <a:r>
              <a:rPr lang="en-US" dirty="0" smtClean="0"/>
              <a:t>UWHCA – Water and Sewer</a:t>
            </a:r>
          </a:p>
          <a:p>
            <a:pPr lvl="1"/>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nector image faded.png"/>
          <p:cNvPicPr>
            <a:picLocks noChangeAspect="1"/>
          </p:cNvPicPr>
          <p:nvPr/>
        </p:nvPicPr>
        <p:blipFill>
          <a:blip r:embed="rId3" cstate="print"/>
          <a:stretch>
            <a:fillRect/>
          </a:stretch>
        </p:blipFill>
        <p:spPr>
          <a:xfrm>
            <a:off x="0" y="0"/>
            <a:ext cx="9144000" cy="6858000"/>
          </a:xfrm>
          <a:prstGeom prst="rect">
            <a:avLst/>
          </a:prstGeom>
        </p:spPr>
      </p:pic>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40291" name="Rectangle 3"/>
          <p:cNvSpPr>
            <a:spLocks noGrp="1" noChangeArrowheads="1"/>
          </p:cNvSpPr>
          <p:nvPr>
            <p:ph type="body" idx="1"/>
          </p:nvPr>
        </p:nvSpPr>
        <p:spPr/>
        <p:txBody>
          <a:bodyPr/>
          <a:lstStyle/>
          <a:p>
            <a:r>
              <a:rPr lang="en-US" dirty="0" smtClean="0"/>
              <a:t>Major Work Items (South Section)</a:t>
            </a:r>
          </a:p>
          <a:p>
            <a:pPr lvl="1"/>
            <a:r>
              <a:rPr lang="en-US" dirty="0" smtClean="0"/>
              <a:t>Retention Ponds</a:t>
            </a:r>
          </a:p>
          <a:p>
            <a:pPr lvl="1"/>
            <a:r>
              <a:rPr lang="en-US" dirty="0" smtClean="0"/>
              <a:t>Channel Reconstruction</a:t>
            </a:r>
          </a:p>
          <a:p>
            <a:pPr lvl="1"/>
            <a:r>
              <a:rPr lang="en-US" dirty="0" smtClean="0"/>
              <a:t>Extensive Storm Sewer</a:t>
            </a:r>
          </a:p>
          <a:p>
            <a:pPr lvl="1"/>
            <a:r>
              <a:rPr lang="en-US" dirty="0" smtClean="0"/>
              <a:t>Roadway Embankment</a:t>
            </a:r>
          </a:p>
          <a:p>
            <a:pPr lvl="1"/>
            <a:r>
              <a:rPr lang="en-US" dirty="0" smtClean="0"/>
              <a:t>Asphalt and Concrete Pavement</a:t>
            </a:r>
          </a:p>
          <a:p>
            <a:pPr lvl="1"/>
            <a:r>
              <a:rPr lang="en-US" dirty="0" smtClean="0"/>
              <a:t>Slope Pavement</a:t>
            </a:r>
          </a:p>
          <a:p>
            <a:pPr lvl="1"/>
            <a:r>
              <a:rPr lang="en-US" dirty="0" smtClean="0"/>
              <a:t>SR 618 Traffic Control</a:t>
            </a:r>
          </a:p>
          <a:p>
            <a:pPr lvl="1"/>
            <a:r>
              <a:rPr lang="en-US" dirty="0" smtClean="0"/>
              <a:t>Temporary and Permanent Barrier Wall</a:t>
            </a:r>
          </a:p>
          <a:p>
            <a:pPr lvl="1"/>
            <a:r>
              <a:rPr lang="en-US" dirty="0" smtClean="0"/>
              <a:t>Shared Use Path</a:t>
            </a: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nector image faded.png"/>
          <p:cNvPicPr>
            <a:picLocks noChangeAspect="1"/>
          </p:cNvPicPr>
          <p:nvPr/>
        </p:nvPicPr>
        <p:blipFill>
          <a:blip r:embed="rId3" cstate="print"/>
          <a:stretch>
            <a:fillRect/>
          </a:stretch>
        </p:blipFill>
        <p:spPr>
          <a:xfrm>
            <a:off x="0" y="0"/>
            <a:ext cx="9144000" cy="6858000"/>
          </a:xfrm>
          <a:prstGeom prst="rect">
            <a:avLst/>
          </a:prstGeom>
        </p:spPr>
      </p:pic>
      <p:sp>
        <p:nvSpPr>
          <p:cNvPr id="517122" name="Rectangle 2"/>
          <p:cNvSpPr>
            <a:spLocks noGrp="1" noChangeArrowheads="1"/>
          </p:cNvSpPr>
          <p:nvPr>
            <p:ph type="title"/>
          </p:nvPr>
        </p:nvSpPr>
        <p:spPr/>
        <p:txBody>
          <a:bodyPr>
            <a:normAutofit fontScale="90000"/>
          </a:bodyPr>
          <a:lstStyle/>
          <a:p>
            <a:r>
              <a:rPr lang="en-US" dirty="0" smtClean="0"/>
              <a:t>Welcome</a:t>
            </a:r>
          </a:p>
        </p:txBody>
      </p:sp>
      <p:sp>
        <p:nvSpPr>
          <p:cNvPr id="517123" name="Rectangle 3"/>
          <p:cNvSpPr>
            <a:spLocks noGrp="1" noChangeArrowheads="1"/>
          </p:cNvSpPr>
          <p:nvPr>
            <p:ph idx="1"/>
          </p:nvPr>
        </p:nvSpPr>
        <p:spPr/>
        <p:txBody>
          <a:bodyPr/>
          <a:lstStyle/>
          <a:p>
            <a:r>
              <a:rPr lang="en-US" dirty="0" smtClean="0"/>
              <a:t>Pre-Bid Meeting Goals </a:t>
            </a:r>
          </a:p>
          <a:p>
            <a:pPr lvl="1"/>
            <a:r>
              <a:rPr lang="en-US" dirty="0" smtClean="0"/>
              <a:t>House Keeping</a:t>
            </a:r>
          </a:p>
          <a:p>
            <a:pPr lvl="2"/>
            <a:r>
              <a:rPr lang="en-US" dirty="0" smtClean="0"/>
              <a:t>Proposal forms (bid packages) will be issued only to attendees of the mandatory pre-bid conference.</a:t>
            </a:r>
          </a:p>
          <a:p>
            <a:pPr lvl="1"/>
            <a:r>
              <a:rPr lang="en-US" dirty="0" smtClean="0"/>
              <a:t>Introductions</a:t>
            </a:r>
          </a:p>
          <a:p>
            <a:pPr lvl="1"/>
            <a:r>
              <a:rPr lang="en-US" dirty="0" smtClean="0"/>
              <a:t>Questions &amp; Answers – Please hold until the end.</a:t>
            </a:r>
          </a:p>
          <a:p>
            <a:pPr lvl="1"/>
            <a:endParaRPr lang="en-US" dirty="0" smtClean="0"/>
          </a:p>
        </p:txBody>
      </p:sp>
      <p:pic>
        <p:nvPicPr>
          <p:cNvPr id="25605" name="Picture 6" descr="spacer"/>
          <p:cNvPicPr>
            <a:picLocks noChangeAspect="1" noChangeArrowheads="1"/>
          </p:cNvPicPr>
          <p:nvPr/>
        </p:nvPicPr>
        <p:blipFill>
          <a:blip r:embed="rId4"/>
          <a:srcRect/>
          <a:stretch>
            <a:fillRect/>
          </a:stretch>
        </p:blipFill>
        <p:spPr bwMode="auto">
          <a:xfrm>
            <a:off x="0" y="0"/>
            <a:ext cx="85725" cy="11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19811" name="Rectangle 3"/>
          <p:cNvSpPr>
            <a:spLocks noGrp="1" noChangeArrowheads="1"/>
          </p:cNvSpPr>
          <p:nvPr>
            <p:ph type="body" idx="1"/>
          </p:nvPr>
        </p:nvSpPr>
        <p:spPr>
          <a:xfrm>
            <a:off x="533400" y="1143000"/>
            <a:ext cx="4267200" cy="5715000"/>
          </a:xfrm>
        </p:spPr>
        <p:txBody>
          <a:bodyPr>
            <a:normAutofit/>
          </a:bodyPr>
          <a:lstStyle/>
          <a:p>
            <a:r>
              <a:rPr lang="en-US" dirty="0" smtClean="0"/>
              <a:t>Major Structure –Buy America Provisions</a:t>
            </a:r>
          </a:p>
          <a:p>
            <a:pPr lvl="1"/>
            <a:r>
              <a:rPr lang="en-US" dirty="0" smtClean="0"/>
              <a:t>Consider domestic steel availability and required ordering lead times for all permanent steel products.</a:t>
            </a:r>
          </a:p>
          <a:p>
            <a:endParaRPr lang="en-US" dirty="0" smtClean="0"/>
          </a:p>
          <a:p>
            <a:endParaRPr lang="en-US" dirty="0" smtClean="0"/>
          </a:p>
          <a:p>
            <a:endParaRPr lang="en-US" dirty="0" smtClean="0"/>
          </a:p>
        </p:txBody>
      </p:sp>
      <p:pic>
        <p:nvPicPr>
          <p:cNvPr id="6" name="Picture 5" descr="z movement.jpg"/>
          <p:cNvPicPr>
            <a:picLocks noChangeAspect="1"/>
          </p:cNvPicPr>
          <p:nvPr/>
        </p:nvPicPr>
        <p:blipFill>
          <a:blip r:embed="rId3" cstate="print"/>
          <a:stretch>
            <a:fillRect/>
          </a:stretch>
        </p:blipFill>
        <p:spPr>
          <a:xfrm>
            <a:off x="4795434" y="2138766"/>
            <a:ext cx="4267200" cy="4267200"/>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21859" name="Rectangle 3"/>
          <p:cNvSpPr>
            <a:spLocks noGrp="1" noChangeArrowheads="1"/>
          </p:cNvSpPr>
          <p:nvPr>
            <p:ph type="body" idx="1"/>
          </p:nvPr>
        </p:nvSpPr>
        <p:spPr/>
        <p:txBody>
          <a:bodyPr/>
          <a:lstStyle/>
          <a:p>
            <a:r>
              <a:rPr lang="en-US" dirty="0" smtClean="0"/>
              <a:t>Major Structure – Aesthetic Treatments</a:t>
            </a:r>
          </a:p>
          <a:p>
            <a:pPr lvl="1"/>
            <a:r>
              <a:rPr lang="en-US" dirty="0" smtClean="0"/>
              <a:t>Aesthetic requirements do not allow altering the bridge superstructure type for the steel box girder and segmental box girder bridges.</a:t>
            </a: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Project Details</a:t>
            </a:r>
            <a:endParaRPr lang="en-US" dirty="0" smtClean="0"/>
          </a:p>
        </p:txBody>
      </p:sp>
      <p:sp>
        <p:nvSpPr>
          <p:cNvPr id="16386" name="Rectangle 3"/>
          <p:cNvSpPr>
            <a:spLocks noGrp="1" noChangeArrowheads="1"/>
          </p:cNvSpPr>
          <p:nvPr>
            <p:ph type="body" idx="1"/>
          </p:nvPr>
        </p:nvSpPr>
        <p:spPr/>
        <p:txBody>
          <a:bodyPr/>
          <a:lstStyle/>
          <a:p>
            <a:pPr eaLnBrk="1" hangingPunct="1">
              <a:lnSpc>
                <a:spcPct val="90000"/>
              </a:lnSpc>
            </a:pPr>
            <a:r>
              <a:rPr lang="en-US" sz="2800" dirty="0" smtClean="0">
                <a:ln>
                  <a:noFill/>
                </a:ln>
                <a:cs typeface="Arial" charset="0"/>
              </a:rPr>
              <a:t>Major Structure – Steel Box Bridges</a:t>
            </a:r>
          </a:p>
          <a:p>
            <a:pPr lvl="1" eaLnBrk="1" hangingPunct="1">
              <a:lnSpc>
                <a:spcPct val="90000"/>
              </a:lnSpc>
              <a:buSzTx/>
            </a:pPr>
            <a:r>
              <a:rPr lang="en-US" sz="2400" dirty="0" smtClean="0">
                <a:latin typeface="Calibri" pitchFamily="34" charset="0"/>
                <a:cs typeface="Arial" charset="0"/>
              </a:rPr>
              <a:t>Completed units and partially completed units supported by piers and temporary towers have been analyzed and designed to provide adequate resistance for a design hurricane wind event. During the hurricane season, as determined by the national hurricane center, the contractor shall have all materials, labor and equipment available on site to install required temporary bracing (see scheme note 7) and to complete construction stages such that the </a:t>
            </a:r>
            <a:r>
              <a:rPr lang="en-US" sz="2400" dirty="0" err="1" smtClean="0">
                <a:latin typeface="Calibri" pitchFamily="34" charset="0"/>
                <a:cs typeface="Arial" charset="0"/>
              </a:rPr>
              <a:t>falsework</a:t>
            </a:r>
            <a:r>
              <a:rPr lang="en-US" sz="2400" dirty="0" smtClean="0">
                <a:latin typeface="Calibri" pitchFamily="34" charset="0"/>
                <a:cs typeface="Arial" charset="0"/>
              </a:rPr>
              <a:t> towers are not required to provide stability to the structural steel framework.  Disengage all </a:t>
            </a:r>
            <a:r>
              <a:rPr lang="en-US" sz="2400" dirty="0" err="1" smtClean="0">
                <a:latin typeface="Calibri" pitchFamily="34" charset="0"/>
                <a:cs typeface="Arial" charset="0"/>
              </a:rPr>
              <a:t>falsework</a:t>
            </a:r>
            <a:r>
              <a:rPr lang="en-US" sz="2400" dirty="0" smtClean="0">
                <a:latin typeface="Calibri" pitchFamily="34" charset="0"/>
                <a:cs typeface="Arial" charset="0"/>
              </a:rPr>
              <a:t> towers 24 hours prior to a hurricane wind event striking the project area. after the national hurricane center issues an all clear, the contractor shall reinstall the </a:t>
            </a:r>
            <a:r>
              <a:rPr lang="en-US" sz="2400" dirty="0" err="1" smtClean="0">
                <a:latin typeface="Calibri" pitchFamily="34" charset="0"/>
                <a:cs typeface="Arial" charset="0"/>
              </a:rPr>
              <a:t>falsework</a:t>
            </a:r>
            <a:r>
              <a:rPr lang="en-US" sz="2400" dirty="0" smtClean="0">
                <a:latin typeface="Calibri" pitchFamily="34" charset="0"/>
                <a:cs typeface="Arial" charset="0"/>
              </a:rPr>
              <a:t> and jack girders to their proper elevation prior to installation of next stage.</a:t>
            </a:r>
            <a:endParaRPr lang="en-US" sz="2400" b="0" dirty="0" smtClean="0">
              <a:latin typeface="Impact" pitchFamily="34" charset="0"/>
              <a:cs typeface="Arial" charset="0"/>
            </a:endParaRPr>
          </a:p>
          <a:p>
            <a:pPr eaLnBrk="1" hangingPunct="1">
              <a:lnSpc>
                <a:spcPct val="90000"/>
              </a:lnSpc>
            </a:pPr>
            <a:endParaRPr lang="en-US" sz="2800" dirty="0" smtClean="0">
              <a:ln>
                <a:noFill/>
              </a:ln>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Project Details</a:t>
            </a:r>
            <a:endParaRPr lang="en-US" dirty="0" smtClean="0"/>
          </a:p>
        </p:txBody>
      </p:sp>
      <p:sp>
        <p:nvSpPr>
          <p:cNvPr id="14338" name="Rectangle 3"/>
          <p:cNvSpPr>
            <a:spLocks noGrp="1" noChangeArrowheads="1"/>
          </p:cNvSpPr>
          <p:nvPr>
            <p:ph type="body" idx="1"/>
          </p:nvPr>
        </p:nvSpPr>
        <p:spPr/>
        <p:txBody>
          <a:bodyPr/>
          <a:lstStyle/>
          <a:p>
            <a:pPr eaLnBrk="1" hangingPunct="1"/>
            <a:r>
              <a:rPr lang="en-US" smtClean="0">
                <a:ln>
                  <a:noFill/>
                </a:ln>
                <a:cs typeface="Arial" charset="0"/>
              </a:rPr>
              <a:t>Major Structure – Segmental Bridges</a:t>
            </a:r>
          </a:p>
          <a:p>
            <a:pPr lvl="1" eaLnBrk="1" hangingPunct="1">
              <a:buSzTx/>
            </a:pPr>
            <a:r>
              <a:rPr lang="en-US" smtClean="0">
                <a:cs typeface="Arial" charset="0"/>
              </a:rPr>
              <a:t>Bridges erected by balanced cantilever method have not been designed for span by span gantry loads.</a:t>
            </a:r>
            <a:endParaRPr lang="en-US" b="0" smtClean="0">
              <a:latin typeface="Impact" pitchFamily="34" charset="0"/>
              <a:cs typeface="Arial" charset="0"/>
            </a:endParaRPr>
          </a:p>
          <a:p>
            <a:pPr eaLnBrk="1" hangingPunct="1"/>
            <a:endParaRPr lang="en-US" smtClean="0">
              <a:ln>
                <a:noFill/>
              </a:ln>
              <a:cs typeface="Arial" charset="0"/>
            </a:endParaRPr>
          </a:p>
          <a:p>
            <a:pPr eaLnBrk="1" hangingPunct="1"/>
            <a:endParaRPr lang="en-US" smtClean="0">
              <a:ln>
                <a:noFill/>
              </a:ln>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Project Details</a:t>
            </a:r>
            <a:endParaRPr lang="en-US" dirty="0" smtClean="0"/>
          </a:p>
        </p:txBody>
      </p:sp>
      <p:sp>
        <p:nvSpPr>
          <p:cNvPr id="18434" name="Rectangle 3"/>
          <p:cNvSpPr>
            <a:spLocks noGrp="1" noChangeArrowheads="1"/>
          </p:cNvSpPr>
          <p:nvPr>
            <p:ph type="body" idx="1"/>
          </p:nvPr>
        </p:nvSpPr>
        <p:spPr/>
        <p:txBody>
          <a:bodyPr/>
          <a:lstStyle/>
          <a:p>
            <a:pPr eaLnBrk="1" hangingPunct="1"/>
            <a:r>
              <a:rPr lang="en-US" smtClean="0">
                <a:ln>
                  <a:noFill/>
                </a:ln>
                <a:cs typeface="Arial" charset="0"/>
              </a:rPr>
              <a:t>Major Structures – South Section</a:t>
            </a:r>
          </a:p>
          <a:p>
            <a:pPr lvl="1" eaLnBrk="1" hangingPunct="1">
              <a:buSzTx/>
            </a:pPr>
            <a:r>
              <a:rPr lang="en-US" smtClean="0">
                <a:cs typeface="Arial" charset="0"/>
              </a:rPr>
              <a:t>Deck Panel Replacement Bridges:</a:t>
            </a:r>
          </a:p>
          <a:p>
            <a:pPr lvl="2" eaLnBrk="1" hangingPunct="1"/>
            <a:r>
              <a:rPr lang="en-US" smtClean="0">
                <a:cs typeface="Arial" charset="0"/>
              </a:rPr>
              <a:t>Stay-in-Place forms are not allowed</a:t>
            </a:r>
          </a:p>
          <a:p>
            <a:pPr lvl="2" eaLnBrk="1" hangingPunct="1"/>
            <a:r>
              <a:rPr lang="en-US" smtClean="0">
                <a:cs typeface="Arial" charset="0"/>
              </a:rPr>
              <a:t>Contractor must survey the elevations of the existing girders after the deck slab has been removed and calculate any elevation changes required.</a:t>
            </a:r>
          </a:p>
          <a:p>
            <a:pPr eaLnBrk="1" hangingPunct="1"/>
            <a:endParaRPr lang="en-US" smtClean="0">
              <a:ln>
                <a:noFill/>
              </a:ln>
              <a:cs typeface="Arial" charset="0"/>
            </a:endParaRPr>
          </a:p>
          <a:p>
            <a:pPr eaLnBrk="1" hangingPunct="1"/>
            <a:endParaRPr lang="en-US" smtClean="0">
              <a:ln>
                <a:noFill/>
              </a:ln>
              <a:cs typeface="Arial" charset="0"/>
            </a:endParaRPr>
          </a:p>
          <a:p>
            <a:pPr eaLnBrk="1" hangingPunct="1"/>
            <a:endParaRPr lang="en-US" smtClean="0">
              <a:ln>
                <a:noFill/>
              </a:ln>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idx="4294967295"/>
          </p:nvPr>
        </p:nvSpPr>
        <p:spPr>
          <a:xfrm>
            <a:off x="76200" y="76200"/>
            <a:ext cx="8991600" cy="685800"/>
          </a:xfrm>
        </p:spPr>
        <p:txBody>
          <a:bodyPr rtlCol="0">
            <a:normAutofit fontScale="90000"/>
          </a:bodyPr>
          <a:lstStyle/>
          <a:p>
            <a:pPr algn="r" fontAlgn="auto">
              <a:spcAft>
                <a:spcPts val="0"/>
              </a:spcAft>
              <a:defRPr/>
            </a:pPr>
            <a:r>
              <a:rPr lang="en-US" dirty="0" smtClean="0">
                <a:solidFill>
                  <a:schemeClr val="bg1"/>
                </a:solidFill>
                <a:effectLst>
                  <a:outerShdw blurRad="38100" dist="38100" dir="2700000" algn="tl">
                    <a:srgbClr val="000000">
                      <a:alpha val="43137"/>
                    </a:srgbClr>
                  </a:outerShdw>
                </a:effectLst>
                <a:latin typeface="Impact" pitchFamily="34" charset="0"/>
              </a:rPr>
              <a:t>Project Details</a:t>
            </a:r>
          </a:p>
        </p:txBody>
      </p:sp>
      <p:sp>
        <p:nvSpPr>
          <p:cNvPr id="166915" name="Rectangle 3"/>
          <p:cNvSpPr>
            <a:spLocks noGrp="1" noChangeArrowheads="1"/>
          </p:cNvSpPr>
          <p:nvPr>
            <p:ph type="body" idx="4294967295"/>
          </p:nvPr>
        </p:nvSpPr>
        <p:spPr>
          <a:xfrm>
            <a:off x="533400" y="1143000"/>
            <a:ext cx="8458200" cy="5715000"/>
          </a:xfrm>
        </p:spPr>
        <p:txBody>
          <a:bodyPr/>
          <a:lstStyle/>
          <a:p>
            <a:r>
              <a:rPr lang="en-US" dirty="0" smtClean="0">
                <a:latin typeface="Impact" pitchFamily="34" charset="0"/>
                <a:cs typeface="Arial" charset="0"/>
              </a:rPr>
              <a:t>Deck Panels</a:t>
            </a:r>
          </a:p>
        </p:txBody>
      </p:sp>
      <p:pic>
        <p:nvPicPr>
          <p:cNvPr id="20" name="Picture 19" descr="THEA BridgeExhibits_Page_1.jpg"/>
          <p:cNvPicPr>
            <a:picLocks noChangeAspect="1"/>
          </p:cNvPicPr>
          <p:nvPr/>
        </p:nvPicPr>
        <p:blipFill>
          <a:blip r:embed="rId3" cstate="print"/>
          <a:srcRect l="7083" t="18367" r="11044" b="28572"/>
          <a:stretch>
            <a:fillRect/>
          </a:stretch>
        </p:blipFill>
        <p:spPr>
          <a:xfrm>
            <a:off x="4526797" y="1029088"/>
            <a:ext cx="4343400" cy="1821426"/>
          </a:xfrm>
          <a:prstGeom prst="rect">
            <a:avLst/>
          </a:prstGeom>
          <a:ln>
            <a:solidFill>
              <a:schemeClr val="tx1"/>
            </a:solidFill>
          </a:ln>
          <a:effectLst>
            <a:innerShdw blurRad="114300">
              <a:prstClr val="black"/>
            </a:innerShdw>
          </a:effectLst>
        </p:spPr>
      </p:pic>
      <p:pic>
        <p:nvPicPr>
          <p:cNvPr id="21" name="Picture 20" descr="THEA BridgeExhibits_Page_2.jpg"/>
          <p:cNvPicPr>
            <a:picLocks noChangeAspect="1"/>
          </p:cNvPicPr>
          <p:nvPr/>
        </p:nvPicPr>
        <p:blipFill>
          <a:blip r:embed="rId4"/>
          <a:srcRect l="13333" t="15227" r="20000" b="28106"/>
          <a:stretch>
            <a:fillRect/>
          </a:stretch>
        </p:blipFill>
        <p:spPr>
          <a:xfrm>
            <a:off x="715505" y="2681207"/>
            <a:ext cx="3657600" cy="2011680"/>
          </a:xfrm>
          <a:prstGeom prst="rect">
            <a:avLst/>
          </a:prstGeom>
          <a:ln>
            <a:solidFill>
              <a:schemeClr val="tx1"/>
            </a:solidFill>
          </a:ln>
          <a:effectLst>
            <a:innerShdw blurRad="114300">
              <a:prstClr val="black"/>
            </a:innerShdw>
          </a:effectLst>
        </p:spPr>
      </p:pic>
      <p:pic>
        <p:nvPicPr>
          <p:cNvPr id="22" name="Picture 21" descr="THEA BridgeExhibits_Page_3.jpg"/>
          <p:cNvPicPr>
            <a:picLocks noChangeAspect="1"/>
          </p:cNvPicPr>
          <p:nvPr/>
        </p:nvPicPr>
        <p:blipFill>
          <a:blip r:embed="rId5"/>
          <a:srcRect l="13158" t="8749" r="15789" b="34313"/>
          <a:stretch>
            <a:fillRect/>
          </a:stretch>
        </p:blipFill>
        <p:spPr>
          <a:xfrm>
            <a:off x="707756" y="4822556"/>
            <a:ext cx="3657600" cy="1896533"/>
          </a:xfrm>
          <a:prstGeom prst="rect">
            <a:avLst/>
          </a:prstGeom>
          <a:ln>
            <a:solidFill>
              <a:schemeClr val="tx1"/>
            </a:solidFill>
          </a:ln>
          <a:effectLst>
            <a:innerShdw blurRad="114300">
              <a:prstClr val="black"/>
            </a:innerShdw>
          </a:effectLst>
        </p:spPr>
      </p:pic>
      <p:pic>
        <p:nvPicPr>
          <p:cNvPr id="23" name="Picture 22" descr="THEA BridgeExhibits_Page_4.jpg"/>
          <p:cNvPicPr>
            <a:picLocks noChangeAspect="1"/>
          </p:cNvPicPr>
          <p:nvPr/>
        </p:nvPicPr>
        <p:blipFill>
          <a:blip r:embed="rId6"/>
          <a:srcRect l="8265" t="10500" r="11500" b="41500"/>
          <a:stretch>
            <a:fillRect/>
          </a:stretch>
        </p:blipFill>
        <p:spPr>
          <a:xfrm>
            <a:off x="4542295" y="3074864"/>
            <a:ext cx="4343400" cy="1681316"/>
          </a:xfrm>
          <a:prstGeom prst="rect">
            <a:avLst/>
          </a:prstGeom>
          <a:ln>
            <a:solidFill>
              <a:schemeClr val="tx1"/>
            </a:solidFill>
          </a:ln>
          <a:effectLst>
            <a:innerShdw blurRad="114300">
              <a:prstClr val="black"/>
            </a:innerShdw>
          </a:effectLst>
        </p:spPr>
      </p:pic>
      <p:pic>
        <p:nvPicPr>
          <p:cNvPr id="24" name="Picture 23" descr="THEA BridgeExhibits_Page_5.jpg"/>
          <p:cNvPicPr>
            <a:picLocks noChangeAspect="1"/>
          </p:cNvPicPr>
          <p:nvPr/>
        </p:nvPicPr>
        <p:blipFill>
          <a:blip r:embed="rId7"/>
          <a:srcRect l="13765" t="21500" r="8588" b="30500"/>
          <a:stretch>
            <a:fillRect/>
          </a:stretch>
        </p:blipFill>
        <p:spPr>
          <a:xfrm>
            <a:off x="4551336" y="4968240"/>
            <a:ext cx="4343400" cy="1737360"/>
          </a:xfrm>
          <a:prstGeom prst="rect">
            <a:avLst/>
          </a:prstGeom>
          <a:ln>
            <a:solidFill>
              <a:schemeClr val="tx1"/>
            </a:solidFill>
          </a:ln>
          <a:effectLst>
            <a:innerShdw blurRad="114300">
              <a:prstClr val="black"/>
            </a:innerShdw>
          </a:effectLst>
        </p:spPr>
      </p:pic>
      <p:sp>
        <p:nvSpPr>
          <p:cNvPr id="25" name="TextBox 24"/>
          <p:cNvSpPr txBox="1"/>
          <p:nvPr/>
        </p:nvSpPr>
        <p:spPr>
          <a:xfrm>
            <a:off x="4629150" y="1089615"/>
            <a:ext cx="1066800" cy="338554"/>
          </a:xfrm>
          <a:prstGeom prst="rect">
            <a:avLst/>
          </a:prstGeom>
          <a:solidFill>
            <a:srgbClr val="FFFFFF">
              <a:alpha val="65098"/>
            </a:srgbClr>
          </a:solidFill>
          <a:effectLst/>
          <a:scene3d>
            <a:camera prst="orthographicFront"/>
            <a:lightRig rig="threePt" dir="t"/>
          </a:scene3d>
          <a:sp3d>
            <a:bevelT w="152400" h="50800" prst="softRound"/>
          </a:sp3d>
        </p:spPr>
        <p:txBody>
          <a:bodyPr>
            <a:spAutoFit/>
          </a:bodyPr>
          <a:lstStyle/>
          <a:p>
            <a:pPr algn="ctr" fontAlgn="auto">
              <a:spcBef>
                <a:spcPts val="0"/>
              </a:spcBef>
              <a:spcAft>
                <a:spcPts val="0"/>
              </a:spcAft>
              <a:defRPr/>
            </a:pPr>
            <a:r>
              <a:rPr lang="en-US" sz="1600" b="1" dirty="0">
                <a:latin typeface="Arial Narrow" pitchFamily="34" charset="0"/>
              </a:rPr>
              <a:t>22</a:t>
            </a:r>
            <a:r>
              <a:rPr lang="en-US" sz="1600" b="1" baseline="30000" dirty="0">
                <a:latin typeface="Arial Narrow" pitchFamily="34" charset="0"/>
              </a:rPr>
              <a:t>nd</a:t>
            </a:r>
            <a:r>
              <a:rPr lang="en-US" sz="1600" b="1" dirty="0">
                <a:latin typeface="Arial Narrow" pitchFamily="34" charset="0"/>
              </a:rPr>
              <a:t> Street</a:t>
            </a:r>
          </a:p>
        </p:txBody>
      </p:sp>
      <p:sp>
        <p:nvSpPr>
          <p:cNvPr id="26" name="TextBox 25"/>
          <p:cNvSpPr txBox="1"/>
          <p:nvPr/>
        </p:nvSpPr>
        <p:spPr>
          <a:xfrm>
            <a:off x="773624" y="2746900"/>
            <a:ext cx="1066800" cy="338554"/>
          </a:xfrm>
          <a:prstGeom prst="rect">
            <a:avLst/>
          </a:prstGeom>
          <a:solidFill>
            <a:srgbClr val="FFFFFF">
              <a:alpha val="65098"/>
            </a:srgbClr>
          </a:solidFill>
          <a:effectLst/>
          <a:scene3d>
            <a:camera prst="orthographicFront"/>
            <a:lightRig rig="threePt" dir="t"/>
          </a:scene3d>
          <a:sp3d>
            <a:bevelT w="152400" h="50800" prst="softRound"/>
          </a:sp3d>
        </p:spPr>
        <p:txBody>
          <a:bodyPr>
            <a:spAutoFit/>
          </a:bodyPr>
          <a:lstStyle/>
          <a:p>
            <a:pPr algn="ctr" fontAlgn="auto">
              <a:spcBef>
                <a:spcPts val="0"/>
              </a:spcBef>
              <a:spcAft>
                <a:spcPts val="0"/>
              </a:spcAft>
              <a:defRPr/>
            </a:pPr>
            <a:r>
              <a:rPr lang="en-US" sz="1600" b="1" dirty="0">
                <a:latin typeface="Arial Narrow" pitchFamily="34" charset="0"/>
              </a:rPr>
              <a:t>26</a:t>
            </a:r>
            <a:r>
              <a:rPr lang="en-US" sz="1600" b="1" baseline="30000" dirty="0">
                <a:latin typeface="Arial Narrow" pitchFamily="34" charset="0"/>
              </a:rPr>
              <a:t>th</a:t>
            </a:r>
            <a:r>
              <a:rPr lang="en-US" sz="1600" b="1" dirty="0">
                <a:latin typeface="Arial Narrow" pitchFamily="34" charset="0"/>
              </a:rPr>
              <a:t> Street</a:t>
            </a:r>
          </a:p>
        </p:txBody>
      </p:sp>
      <p:sp>
        <p:nvSpPr>
          <p:cNvPr id="27" name="TextBox 26"/>
          <p:cNvSpPr txBox="1"/>
          <p:nvPr/>
        </p:nvSpPr>
        <p:spPr>
          <a:xfrm>
            <a:off x="764583" y="4889554"/>
            <a:ext cx="1158240" cy="338554"/>
          </a:xfrm>
          <a:prstGeom prst="rect">
            <a:avLst/>
          </a:prstGeom>
          <a:solidFill>
            <a:srgbClr val="FFFFFF">
              <a:alpha val="65098"/>
            </a:srgbClr>
          </a:solidFill>
          <a:effectLst/>
          <a:scene3d>
            <a:camera prst="orthographicFront"/>
            <a:lightRig rig="threePt" dir="t"/>
          </a:scene3d>
          <a:sp3d>
            <a:bevelT w="152400" h="50800" prst="softRound"/>
          </a:sp3d>
        </p:spPr>
        <p:txBody>
          <a:bodyPr>
            <a:spAutoFit/>
          </a:bodyPr>
          <a:lstStyle/>
          <a:p>
            <a:pPr algn="ctr" fontAlgn="auto">
              <a:spcBef>
                <a:spcPts val="0"/>
              </a:spcBef>
              <a:spcAft>
                <a:spcPts val="0"/>
              </a:spcAft>
              <a:defRPr/>
            </a:pPr>
            <a:r>
              <a:rPr lang="en-US" sz="1600" b="1" dirty="0">
                <a:latin typeface="Arial Narrow" pitchFamily="34" charset="0"/>
              </a:rPr>
              <a:t>CSX RR</a:t>
            </a:r>
          </a:p>
        </p:txBody>
      </p:sp>
      <p:sp>
        <p:nvSpPr>
          <p:cNvPr id="28" name="TextBox 27"/>
          <p:cNvSpPr txBox="1"/>
          <p:nvPr/>
        </p:nvSpPr>
        <p:spPr>
          <a:xfrm>
            <a:off x="4629150" y="3139266"/>
            <a:ext cx="1066800" cy="338554"/>
          </a:xfrm>
          <a:prstGeom prst="rect">
            <a:avLst/>
          </a:prstGeom>
          <a:solidFill>
            <a:srgbClr val="FFFFFF">
              <a:alpha val="65098"/>
            </a:srgbClr>
          </a:solidFill>
          <a:effectLst/>
          <a:scene3d>
            <a:camera prst="orthographicFront"/>
            <a:lightRig rig="threePt" dir="t"/>
          </a:scene3d>
          <a:sp3d>
            <a:bevelT w="152400" h="50800" prst="softRound"/>
          </a:sp3d>
        </p:spPr>
        <p:txBody>
          <a:bodyPr>
            <a:spAutoFit/>
          </a:bodyPr>
          <a:lstStyle/>
          <a:p>
            <a:pPr algn="ctr" fontAlgn="auto">
              <a:spcBef>
                <a:spcPts val="0"/>
              </a:spcBef>
              <a:spcAft>
                <a:spcPts val="0"/>
              </a:spcAft>
              <a:defRPr/>
            </a:pPr>
            <a:r>
              <a:rPr lang="en-US" sz="1600" b="1" dirty="0">
                <a:latin typeface="Arial Narrow" pitchFamily="34" charset="0"/>
              </a:rPr>
              <a:t>34</a:t>
            </a:r>
            <a:r>
              <a:rPr lang="en-US" sz="1600" b="1" baseline="30000" dirty="0">
                <a:latin typeface="Arial Narrow" pitchFamily="34" charset="0"/>
              </a:rPr>
              <a:t>th</a:t>
            </a:r>
            <a:r>
              <a:rPr lang="en-US" sz="1600" b="1" dirty="0">
                <a:latin typeface="Arial Narrow" pitchFamily="34" charset="0"/>
              </a:rPr>
              <a:t> Street</a:t>
            </a:r>
          </a:p>
        </p:txBody>
      </p:sp>
      <p:sp>
        <p:nvSpPr>
          <p:cNvPr id="29" name="TextBox 28"/>
          <p:cNvSpPr txBox="1"/>
          <p:nvPr/>
        </p:nvSpPr>
        <p:spPr>
          <a:xfrm>
            <a:off x="4648200" y="5052015"/>
            <a:ext cx="1066800" cy="338554"/>
          </a:xfrm>
          <a:prstGeom prst="rect">
            <a:avLst/>
          </a:prstGeom>
          <a:solidFill>
            <a:srgbClr val="FFFFFF">
              <a:alpha val="65098"/>
            </a:srgbClr>
          </a:solidFill>
          <a:effectLst/>
          <a:scene3d>
            <a:camera prst="orthographicFront"/>
            <a:lightRig rig="threePt" dir="t"/>
          </a:scene3d>
          <a:sp3d>
            <a:bevelT w="152400" h="50800" prst="softRound"/>
          </a:sp3d>
        </p:spPr>
        <p:txBody>
          <a:bodyPr>
            <a:spAutoFit/>
          </a:bodyPr>
          <a:lstStyle/>
          <a:p>
            <a:pPr algn="ctr" fontAlgn="auto">
              <a:spcBef>
                <a:spcPts val="0"/>
              </a:spcBef>
              <a:spcAft>
                <a:spcPts val="0"/>
              </a:spcAft>
              <a:defRPr/>
            </a:pPr>
            <a:r>
              <a:rPr lang="en-US" sz="1600" b="1" dirty="0">
                <a:latin typeface="Arial Narrow" pitchFamily="34" charset="0"/>
              </a:rPr>
              <a:t>39</a:t>
            </a:r>
            <a:r>
              <a:rPr lang="en-US" sz="1600" b="1" baseline="30000" dirty="0">
                <a:latin typeface="Arial Narrow" pitchFamily="34" charset="0"/>
              </a:rPr>
              <a:t>th</a:t>
            </a:r>
            <a:r>
              <a:rPr lang="en-US" sz="1600" b="1" dirty="0">
                <a:latin typeface="Arial Narrow" pitchFamily="34" charset="0"/>
              </a:rPr>
              <a:t> Street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Project Details</a:t>
            </a:r>
            <a:endParaRPr lang="en-US" dirty="0" smtClean="0"/>
          </a:p>
        </p:txBody>
      </p:sp>
      <p:sp>
        <p:nvSpPr>
          <p:cNvPr id="20482" name="Rectangle 3"/>
          <p:cNvSpPr>
            <a:spLocks noGrp="1" noChangeArrowheads="1"/>
          </p:cNvSpPr>
          <p:nvPr>
            <p:ph type="body" idx="1"/>
          </p:nvPr>
        </p:nvSpPr>
        <p:spPr/>
        <p:txBody>
          <a:bodyPr/>
          <a:lstStyle/>
          <a:p>
            <a:pPr eaLnBrk="1" hangingPunct="1"/>
            <a:r>
              <a:rPr lang="en-US" smtClean="0">
                <a:ln>
                  <a:noFill/>
                </a:ln>
                <a:cs typeface="Arial" charset="0"/>
              </a:rPr>
              <a:t>Major Structure – Bulb T Bridges</a:t>
            </a:r>
          </a:p>
          <a:p>
            <a:pPr lvl="1" eaLnBrk="1" hangingPunct="1">
              <a:buSzTx/>
            </a:pPr>
            <a:r>
              <a:rPr lang="en-US" smtClean="0">
                <a:cs typeface="Arial" charset="0"/>
              </a:rPr>
              <a:t>Bulb-T bridges were not designed to carry any gantry loads for segmental construction.</a:t>
            </a:r>
          </a:p>
          <a:p>
            <a:pPr eaLnBrk="1" hangingPunct="1"/>
            <a:endParaRPr lang="en-US" smtClean="0">
              <a:ln>
                <a:noFill/>
              </a:ln>
              <a:cs typeface="Arial" charset="0"/>
            </a:endParaRPr>
          </a:p>
          <a:p>
            <a:pPr eaLnBrk="1" hangingPunct="1"/>
            <a:endParaRPr lang="en-US" smtClean="0">
              <a:ln>
                <a:noFill/>
              </a:ln>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32099" name="Rectangle 3"/>
          <p:cNvSpPr>
            <a:spLocks noGrp="1" noChangeArrowheads="1"/>
          </p:cNvSpPr>
          <p:nvPr>
            <p:ph type="body" idx="1"/>
          </p:nvPr>
        </p:nvSpPr>
        <p:spPr/>
        <p:txBody>
          <a:bodyPr/>
          <a:lstStyle/>
          <a:p>
            <a:r>
              <a:rPr lang="en-US" dirty="0" smtClean="0"/>
              <a:t>Major Structure – Walls</a:t>
            </a:r>
          </a:p>
          <a:p>
            <a:pPr lvl="1"/>
            <a:r>
              <a:rPr lang="en-US" dirty="0" smtClean="0"/>
              <a:t>Special care must be taken when installing and removing temporary walls in the median of S.R. 618. Buried temporary walls or other construction debris may be encountered. The Reversible Lanes remediation piers may be in close proximity.  </a:t>
            </a:r>
          </a:p>
          <a:p>
            <a:pPr lvl="1"/>
            <a:r>
              <a:rPr lang="en-US" dirty="0" smtClean="0"/>
              <a:t>Where sheet pile is to be installed within 20 feet of an existing mechanically stabilized earth (MSE) wall, sheet pile installation and removal shall be completed by non-vibratory equipment.</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34147" name="Rectangle 3"/>
          <p:cNvSpPr>
            <a:spLocks noGrp="1" noChangeArrowheads="1"/>
          </p:cNvSpPr>
          <p:nvPr>
            <p:ph type="body" idx="1"/>
          </p:nvPr>
        </p:nvSpPr>
        <p:spPr/>
        <p:txBody>
          <a:bodyPr>
            <a:normAutofit fontScale="92500" lnSpcReduction="10000"/>
          </a:bodyPr>
          <a:lstStyle/>
          <a:p>
            <a:r>
              <a:rPr lang="en-US" dirty="0" smtClean="0"/>
              <a:t>Major Structure – Geotechnical</a:t>
            </a:r>
          </a:p>
          <a:p>
            <a:pPr lvl="1"/>
            <a:r>
              <a:rPr lang="en-US" dirty="0" smtClean="0"/>
              <a:t>There are restrictions on vibratory installation of drilled shaft casing adjacent to existing structures.  These restrictions are located in the plan notes.  For construction of drilled shafts located 9 feet or less (clear distance) from existing MSE walls, oscillation or other non-vibratory installation and removal of steel casing will be required.  Vibration of steel casing is prohibited.</a:t>
            </a:r>
          </a:p>
          <a:p>
            <a:pPr lvl="1"/>
            <a:r>
              <a:rPr lang="en-US" dirty="0" smtClean="0"/>
              <a:t>Certain existing structures will require pre- and post-condition surveys, settlement monitoring, and vibration monitoring.</a:t>
            </a:r>
          </a:p>
          <a:p>
            <a:pPr lvl="1"/>
            <a:r>
              <a:rPr lang="en-US" dirty="0" smtClean="0"/>
              <a:t>The Contractor shall ensure drilled shaft operations do not affect the performance of nearby critical temporary walls.</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Project Details</a:t>
            </a:r>
            <a:endParaRPr lang="en-US" dirty="0" smtClean="0"/>
          </a:p>
        </p:txBody>
      </p:sp>
      <p:sp>
        <p:nvSpPr>
          <p:cNvPr id="24578" name="Rectangle 3"/>
          <p:cNvSpPr>
            <a:spLocks noGrp="1" noChangeArrowheads="1"/>
          </p:cNvSpPr>
          <p:nvPr>
            <p:ph type="body" idx="1"/>
          </p:nvPr>
        </p:nvSpPr>
        <p:spPr/>
        <p:txBody>
          <a:bodyPr/>
          <a:lstStyle/>
          <a:p>
            <a:pPr eaLnBrk="1" hangingPunct="1"/>
            <a:r>
              <a:rPr lang="en-US" smtClean="0">
                <a:ln>
                  <a:noFill/>
                </a:ln>
                <a:cs typeface="Arial" charset="0"/>
              </a:rPr>
              <a:t>Major Structure – Muck Excavation</a:t>
            </a:r>
          </a:p>
          <a:p>
            <a:pPr eaLnBrk="1" hangingPunct="1"/>
            <a:endParaRPr lang="en-US" smtClean="0">
              <a:ln>
                <a:noFill/>
              </a:ln>
              <a:cs typeface="Arial" charset="0"/>
            </a:endParaRPr>
          </a:p>
          <a:p>
            <a:pPr eaLnBrk="1" hangingPunct="1"/>
            <a:endParaRPr lang="en-US" smtClean="0">
              <a:ln>
                <a:noFill/>
              </a:ln>
              <a:cs typeface="Arial" charset="0"/>
            </a:endParaRPr>
          </a:p>
        </p:txBody>
      </p:sp>
      <p:pic>
        <p:nvPicPr>
          <p:cNvPr id="24579" name="Picture 6" descr="Rdxsrd_Geotech01"/>
          <p:cNvPicPr>
            <a:picLocks noChangeAspect="1" noChangeArrowheads="1"/>
          </p:cNvPicPr>
          <p:nvPr/>
        </p:nvPicPr>
        <p:blipFill>
          <a:blip r:embed="rId3"/>
          <a:srcRect/>
          <a:stretch>
            <a:fillRect/>
          </a:stretch>
        </p:blipFill>
        <p:spPr bwMode="auto">
          <a:xfrm>
            <a:off x="990600" y="1752600"/>
            <a:ext cx="7620000" cy="4932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Description</a:t>
            </a:r>
            <a:endParaRPr lang="en-US" dirty="0"/>
          </a:p>
        </p:txBody>
      </p:sp>
      <p:sp>
        <p:nvSpPr>
          <p:cNvPr id="4099" name="Content Placeholder 2"/>
          <p:cNvSpPr>
            <a:spLocks noGrp="1"/>
          </p:cNvSpPr>
          <p:nvPr>
            <p:ph idx="1"/>
          </p:nvPr>
        </p:nvSpPr>
        <p:spPr/>
        <p:txBody>
          <a:bodyPr>
            <a:normAutofit lnSpcReduction="10000"/>
          </a:bodyPr>
          <a:lstStyle/>
          <a:p>
            <a:r>
              <a:rPr lang="en-US" dirty="0" smtClean="0"/>
              <a:t>Financial Project Numbers</a:t>
            </a:r>
          </a:p>
          <a:p>
            <a:pPr lvl="1"/>
            <a:r>
              <a:rPr lang="en-US" dirty="0" smtClean="0"/>
              <a:t>25841515201 (*) Lead FIN</a:t>
            </a:r>
          </a:p>
          <a:p>
            <a:pPr lvl="1"/>
            <a:r>
              <a:rPr lang="en-US" dirty="0" smtClean="0"/>
              <a:t>25841525201</a:t>
            </a:r>
          </a:p>
          <a:p>
            <a:pPr lvl="1"/>
            <a:r>
              <a:rPr lang="en-US" dirty="0" smtClean="0"/>
              <a:t>25841535201</a:t>
            </a:r>
          </a:p>
          <a:p>
            <a:pPr lvl="1"/>
            <a:r>
              <a:rPr lang="en-US" dirty="0" smtClean="0"/>
              <a:t>25841515601 Utilities (UHWCA)</a:t>
            </a:r>
          </a:p>
          <a:p>
            <a:pPr lvl="1"/>
            <a:r>
              <a:rPr lang="en-US" dirty="0" smtClean="0"/>
              <a:t>25841515602 Utilities (UHWCA)</a:t>
            </a:r>
          </a:p>
          <a:p>
            <a:pPr lvl="1"/>
            <a:r>
              <a:rPr lang="en-US" dirty="0" smtClean="0"/>
              <a:t>25841525601 Utilities (UHWCA)</a:t>
            </a:r>
          </a:p>
          <a:p>
            <a:pPr lvl="1"/>
            <a:r>
              <a:rPr lang="en-US" dirty="0" smtClean="0"/>
              <a:t>25841525602 Utilities (UHWCA)</a:t>
            </a:r>
          </a:p>
          <a:p>
            <a:pPr lvl="1"/>
            <a:r>
              <a:rPr lang="en-US" dirty="0" smtClean="0"/>
              <a:t>A + B</a:t>
            </a:r>
          </a:p>
          <a:p>
            <a:pPr lvl="1"/>
            <a:r>
              <a:rPr lang="en-US" dirty="0" smtClean="0"/>
              <a:t>Letting Date: 09/16/09</a:t>
            </a:r>
          </a:p>
          <a:p>
            <a:pPr lvl="1"/>
            <a:r>
              <a:rPr lang="en-US" dirty="0" smtClean="0"/>
              <a:t>Max Number of Days: 1713</a:t>
            </a:r>
          </a:p>
          <a:p>
            <a:pPr lvl="1"/>
            <a:r>
              <a:rPr lang="en-US" dirty="0" smtClean="0"/>
              <a:t>Acquisition Time: 120 DAYS</a:t>
            </a:r>
          </a:p>
        </p:txBody>
      </p:sp>
      <p:pic>
        <p:nvPicPr>
          <p:cNvPr id="4" name="LISA-Tour heading south sped up 150.wmv">
            <a:hlinkClick r:id="" action="ppaction://media"/>
          </p:cNvPr>
          <p:cNvPicPr>
            <a:picLocks noRot="1" noChangeAspect="1"/>
          </p:cNvPicPr>
          <p:nvPr>
            <a:videoFile r:link="rId1"/>
          </p:nvPr>
        </p:nvPicPr>
        <p:blipFill>
          <a:blip r:embed="rId4"/>
          <a:stretch>
            <a:fillRect/>
          </a:stretch>
        </p:blipFill>
        <p:spPr>
          <a:xfrm>
            <a:off x="5486400" y="1143000"/>
            <a:ext cx="3566160" cy="1981200"/>
          </a:xfrm>
          <a:prstGeom prst="rect">
            <a:avLst/>
          </a:prstGeom>
          <a:effectLst>
            <a:innerShdw blurRad="114300">
              <a:prstClr val="black"/>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06499" name="Rectangle 3"/>
          <p:cNvSpPr>
            <a:spLocks noGrp="1" noChangeArrowheads="1"/>
          </p:cNvSpPr>
          <p:nvPr>
            <p:ph type="body" idx="1"/>
          </p:nvPr>
        </p:nvSpPr>
        <p:spPr/>
        <p:txBody>
          <a:bodyPr>
            <a:normAutofit/>
          </a:bodyPr>
          <a:lstStyle/>
          <a:p>
            <a:r>
              <a:rPr lang="en-US" dirty="0" smtClean="0"/>
              <a:t>Roadway</a:t>
            </a:r>
          </a:p>
          <a:p>
            <a:pPr lvl="1"/>
            <a:r>
              <a:rPr lang="en-US" dirty="0" smtClean="0"/>
              <a:t>For the Deck Panel Replacement Bridges, the existing 7 inch deck surface will be replaced with a 8 ½” deck thickness to meet Current Standards.</a:t>
            </a:r>
          </a:p>
          <a:p>
            <a:pPr lvl="1"/>
            <a:r>
              <a:rPr lang="en-US" dirty="0" smtClean="0"/>
              <a:t>Concrete Pavement within the Toll Gantry Walled Section utilizes a Fiber-Reinforced Concrete Pavement with the Asphalt Base Option.  Loop Detectors will be installed in the pavement for the Toll Gantry through coordination with FTE.</a:t>
            </a:r>
          </a:p>
          <a:p>
            <a:pPr lvl="1"/>
            <a:r>
              <a:rPr lang="en-US" dirty="0" smtClean="0"/>
              <a:t>Special sleeper (moment) slab designs have been proposed for the roadways with concrete shoulders adjacent to MSE walls.</a:t>
            </a:r>
          </a:p>
          <a:p>
            <a:pPr lvl="1"/>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11619" name="Rectangle 3"/>
          <p:cNvSpPr>
            <a:spLocks noGrp="1" noChangeArrowheads="1"/>
          </p:cNvSpPr>
          <p:nvPr>
            <p:ph type="body" idx="1"/>
          </p:nvPr>
        </p:nvSpPr>
        <p:spPr/>
        <p:txBody>
          <a:bodyPr>
            <a:normAutofit/>
          </a:bodyPr>
          <a:lstStyle/>
          <a:p>
            <a:r>
              <a:rPr lang="en-US" dirty="0" smtClean="0"/>
              <a:t>Drainage</a:t>
            </a:r>
          </a:p>
          <a:p>
            <a:pPr lvl="1"/>
            <a:r>
              <a:rPr lang="en-US" dirty="0" smtClean="0"/>
              <a:t>All the proposed and existing ponds can be used for de-watering and flood control purposes.  However, this does not alleviate the contractor of the conditions of the Environmental Resource Permits.  </a:t>
            </a:r>
          </a:p>
          <a:p>
            <a:pPr lvl="1"/>
            <a:r>
              <a:rPr lang="en-US" dirty="0" smtClean="0"/>
              <a:t>The Contractor must ensure all the downstream pipes have been de-silted in order to have smooth flow of storm water to the outfall.</a:t>
            </a:r>
          </a:p>
          <a:p>
            <a:pPr lvl="1"/>
            <a:r>
              <a:rPr lang="en-US" dirty="0" smtClean="0"/>
              <a:t>Drainage is significantly different for all four options largely due to pier placement differences and differences in where pipes exit the pier column or footer.</a:t>
            </a:r>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13667" name="Rectangle 3"/>
          <p:cNvSpPr>
            <a:spLocks noGrp="1" noChangeArrowheads="1"/>
          </p:cNvSpPr>
          <p:nvPr>
            <p:ph type="body" idx="1"/>
          </p:nvPr>
        </p:nvSpPr>
        <p:spPr/>
        <p:txBody>
          <a:bodyPr/>
          <a:lstStyle/>
          <a:p>
            <a:r>
              <a:rPr lang="en-US" dirty="0" smtClean="0"/>
              <a:t>Drainage</a:t>
            </a:r>
          </a:p>
          <a:p>
            <a:pPr lvl="1"/>
            <a:r>
              <a:rPr lang="en-US" dirty="0" smtClean="0"/>
              <a:t>There are differences in inlet pan depths and configuration between the alternatives due to structural considerations. </a:t>
            </a:r>
          </a:p>
          <a:p>
            <a:pPr lvl="1"/>
            <a:r>
              <a:rPr lang="en-US" dirty="0" smtClean="0"/>
              <a:t>A special design has been developed for pipes entering and exiting the Toll Gantry earth area between 3rd and 4th Avenues due to the expected wall settlement.</a:t>
            </a:r>
          </a:p>
          <a:p>
            <a:pPr lvl="1"/>
            <a:r>
              <a:rPr lang="en-US" dirty="0" smtClean="0"/>
              <a:t>Any existing ponds to remain that are disturbed by construction activities will require being returned to their preconstruction state.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58723" name="Rectangle 3"/>
          <p:cNvSpPr>
            <a:spLocks noGrp="1" noChangeArrowheads="1"/>
          </p:cNvSpPr>
          <p:nvPr>
            <p:ph type="body" idx="1"/>
          </p:nvPr>
        </p:nvSpPr>
        <p:spPr/>
        <p:txBody>
          <a:bodyPr>
            <a:normAutofit lnSpcReduction="10000"/>
          </a:bodyPr>
          <a:lstStyle/>
          <a:p>
            <a:r>
              <a:rPr lang="en-US" dirty="0" smtClean="0"/>
              <a:t>CSX Railroad Coordination - General</a:t>
            </a:r>
          </a:p>
          <a:p>
            <a:pPr lvl="1"/>
            <a:r>
              <a:rPr lang="en-US" dirty="0" smtClean="0"/>
              <a:t>Connector Ramps to be constructed over 23 tracks Including:SY-Line;A-Line;and Extension of Hooker’s Point Spur</a:t>
            </a:r>
          </a:p>
          <a:p>
            <a:pPr lvl="1"/>
            <a:r>
              <a:rPr lang="en-US" dirty="0" smtClean="0"/>
              <a:t>10 Railroad Grade Separation Agreements Approved</a:t>
            </a:r>
          </a:p>
          <a:p>
            <a:pPr lvl="1"/>
            <a:r>
              <a:rPr lang="en-US" dirty="0" smtClean="0"/>
              <a:t>1 - at-Grade Crossing Agreement – Approval Pending</a:t>
            </a:r>
          </a:p>
          <a:p>
            <a:pPr lvl="1"/>
            <a:r>
              <a:rPr lang="en-US" dirty="0" smtClean="0"/>
              <a:t>7 - Storm Sewer Pipeline Agreements – Approval Pending</a:t>
            </a:r>
          </a:p>
          <a:p>
            <a:pPr lvl="1"/>
            <a:r>
              <a:rPr lang="en-US" dirty="0" smtClean="0"/>
              <a:t>4 - Water Mains Pipeline Agreements – Approval Pending.</a:t>
            </a:r>
          </a:p>
          <a:p>
            <a:pPr lvl="1"/>
            <a:r>
              <a:rPr lang="en-US" dirty="0" smtClean="0"/>
              <a:t>11 – ITS Wire Line Agreements – Approval Pending</a:t>
            </a:r>
          </a:p>
          <a:p>
            <a:pPr lvl="1"/>
            <a:r>
              <a:rPr lang="en-US" dirty="0" smtClean="0"/>
              <a:t>FDOT will Pay CSX under Separate Contract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56675" name="Rectangle 3"/>
          <p:cNvSpPr>
            <a:spLocks noGrp="1" noChangeArrowheads="1"/>
          </p:cNvSpPr>
          <p:nvPr>
            <p:ph idx="1"/>
          </p:nvPr>
        </p:nvSpPr>
        <p:spPr/>
        <p:txBody>
          <a:bodyPr/>
          <a:lstStyle/>
          <a:p>
            <a:r>
              <a:rPr lang="en-US" dirty="0" smtClean="0"/>
              <a:t>CSX Railroad Coordination</a:t>
            </a:r>
          </a:p>
        </p:txBody>
      </p:sp>
      <p:pic>
        <p:nvPicPr>
          <p:cNvPr id="6" name="Picture 5" descr="RR_Exhibit.jpg"/>
          <p:cNvPicPr>
            <a:picLocks noChangeAspect="1"/>
          </p:cNvPicPr>
          <p:nvPr/>
        </p:nvPicPr>
        <p:blipFill>
          <a:blip r:embed="rId3"/>
          <a:srcRect l="1803" t="10734" r="1890" b="11525"/>
          <a:stretch>
            <a:fillRect/>
          </a:stretch>
        </p:blipFill>
        <p:spPr>
          <a:xfrm>
            <a:off x="762000" y="1752600"/>
            <a:ext cx="8062801" cy="5029200"/>
          </a:xfrm>
          <a:prstGeom prst="rect">
            <a:avLst/>
          </a:prstGeom>
          <a:ln>
            <a:solidFill>
              <a:schemeClr val="tx1"/>
            </a:solidFill>
          </a:ln>
          <a:effectLst>
            <a:innerShdw blurRad="114300">
              <a:prstClr val="black"/>
            </a:inn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60771" name="Rectangle 3"/>
          <p:cNvSpPr>
            <a:spLocks noGrp="1" noChangeArrowheads="1"/>
          </p:cNvSpPr>
          <p:nvPr>
            <p:ph type="body" idx="1"/>
          </p:nvPr>
        </p:nvSpPr>
        <p:spPr/>
        <p:txBody>
          <a:bodyPr>
            <a:normAutofit lnSpcReduction="10000"/>
          </a:bodyPr>
          <a:lstStyle/>
          <a:p>
            <a:r>
              <a:rPr lang="en-US" dirty="0" smtClean="0"/>
              <a:t>CSX Railroad Coordination - Flaggers</a:t>
            </a:r>
          </a:p>
          <a:p>
            <a:pPr lvl="1"/>
            <a:r>
              <a:rPr lang="en-US" dirty="0" smtClean="0"/>
              <a:t>It Takes 45 to 60 days to obtain project Flaggers (CSX union requirement)</a:t>
            </a:r>
          </a:p>
          <a:p>
            <a:pPr lvl="1"/>
            <a:r>
              <a:rPr lang="en-US" dirty="0" smtClean="0"/>
              <a:t>CSX will provide utility inspectors per requirement during underground installations whenever the contractor is on CSX right of way.</a:t>
            </a:r>
          </a:p>
          <a:p>
            <a:pPr lvl="1"/>
            <a:r>
              <a:rPr lang="en-US" dirty="0" smtClean="0"/>
              <a:t>Erection over railroad will require CSX CEI engineers to be present (see general notes)</a:t>
            </a:r>
          </a:p>
          <a:p>
            <a:pPr lvl="1"/>
            <a:r>
              <a:rPr lang="en-US" dirty="0" smtClean="0"/>
              <a:t>Contractor will be responsible for any temporary railroad crossings. (access will be via 4th &amp; 7th avenues, SY-line grade crossings)</a:t>
            </a:r>
          </a:p>
          <a:p>
            <a:pPr lvl="1"/>
            <a:r>
              <a:rPr lang="en-US" dirty="0" smtClean="0"/>
              <a:t>One additional at-Grade Crossing Agreement is Currently Pending (Hooker’s Point Spur)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62819" name="Rectangle 3"/>
          <p:cNvSpPr>
            <a:spLocks noGrp="1" noChangeArrowheads="1"/>
          </p:cNvSpPr>
          <p:nvPr>
            <p:ph type="body" idx="1"/>
          </p:nvPr>
        </p:nvSpPr>
        <p:spPr/>
        <p:txBody>
          <a:bodyPr/>
          <a:lstStyle/>
          <a:p>
            <a:r>
              <a:rPr lang="en-US" dirty="0" smtClean="0"/>
              <a:t>CSX Railroad Coordination - Clearances</a:t>
            </a:r>
          </a:p>
          <a:p>
            <a:pPr lvl="1"/>
            <a:r>
              <a:rPr lang="en-US" dirty="0" smtClean="0"/>
              <a:t>23 - Foot Minimum Vertical Clearance when trains are passing the Work Zone.</a:t>
            </a:r>
          </a:p>
          <a:p>
            <a:pPr lvl="1"/>
            <a:r>
              <a:rPr lang="en-US" dirty="0" smtClean="0"/>
              <a:t>The Contractor may Work within 10 feet of the Centerline of Track with CSX Flaggers Approval.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54627" name="Rectangle 3"/>
          <p:cNvSpPr>
            <a:spLocks noGrp="1" noChangeArrowheads="1"/>
          </p:cNvSpPr>
          <p:nvPr>
            <p:ph type="body" idx="1"/>
          </p:nvPr>
        </p:nvSpPr>
        <p:spPr/>
        <p:txBody>
          <a:bodyPr/>
          <a:lstStyle/>
          <a:p>
            <a:r>
              <a:rPr lang="en-US" dirty="0" smtClean="0"/>
              <a:t>THEA ITS Facilities</a:t>
            </a:r>
          </a:p>
          <a:p>
            <a:pPr lvl="1"/>
            <a:r>
              <a:rPr lang="en-US" dirty="0" smtClean="0"/>
              <a:t>The Tampa Hillsborough Expressway Authority (THEA) maintains a 96-strand fiber optic cable along SR 618 (Selmon Expressway) that controls the slip ramp gates, cameras, and variable and changeable message signs along the Reversible Expressway Lanes (REL). </a:t>
            </a:r>
          </a:p>
          <a:p>
            <a:pPr lvl="1"/>
            <a:r>
              <a:rPr lang="en-US" dirty="0" smtClean="0"/>
              <a:t>The Contractor must protect this fiber optic trunk at all times during any construction activities adjacent to or near its location.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36196" name="Rectangle 3"/>
          <p:cNvSpPr>
            <a:spLocks noGrp="1" noChangeArrowheads="1"/>
          </p:cNvSpPr>
          <p:nvPr>
            <p:ph idx="1"/>
          </p:nvPr>
        </p:nvSpPr>
        <p:spPr/>
        <p:txBody>
          <a:bodyPr/>
          <a:lstStyle/>
          <a:p>
            <a:r>
              <a:rPr lang="en-US" dirty="0" smtClean="0"/>
              <a:t>THEA ITS Facilities</a:t>
            </a:r>
          </a:p>
          <a:p>
            <a:pPr lvl="1"/>
            <a:r>
              <a:rPr lang="en-US" dirty="0" smtClean="0"/>
              <a:t>See ITS Plans for Locations</a:t>
            </a:r>
          </a:p>
        </p:txBody>
      </p:sp>
      <p:pic>
        <p:nvPicPr>
          <p:cNvPr id="4" name="Picture 3" descr="CFPGasLine.jpg"/>
          <p:cNvPicPr>
            <a:picLocks noChangeAspect="1"/>
          </p:cNvPicPr>
          <p:nvPr/>
        </p:nvPicPr>
        <p:blipFill>
          <a:blip r:embed="rId3"/>
          <a:srcRect l="953" t="4597" r="989" b="4509"/>
          <a:stretch>
            <a:fillRect/>
          </a:stretch>
        </p:blipFill>
        <p:spPr>
          <a:xfrm>
            <a:off x="838200" y="2149769"/>
            <a:ext cx="7772400" cy="4661736"/>
          </a:xfrm>
          <a:prstGeom prst="rect">
            <a:avLst/>
          </a:prstGeom>
          <a:effectLst>
            <a:innerShdw blurRad="114300">
              <a:prstClr val="black"/>
            </a:innerShdw>
          </a:effectLst>
        </p:spPr>
      </p:pic>
      <p:sp>
        <p:nvSpPr>
          <p:cNvPr id="136197" name="TextBox 6"/>
          <p:cNvSpPr txBox="1">
            <a:spLocks noChangeArrowheads="1"/>
          </p:cNvSpPr>
          <p:nvPr/>
        </p:nvSpPr>
        <p:spPr bwMode="auto">
          <a:xfrm>
            <a:off x="1219200" y="3886200"/>
            <a:ext cx="3810000" cy="307975"/>
          </a:xfrm>
          <a:prstGeom prst="rect">
            <a:avLst/>
          </a:prstGeom>
          <a:noFill/>
          <a:ln w="9525">
            <a:noFill/>
            <a:miter lim="800000"/>
            <a:headEnd/>
            <a:tailEnd/>
          </a:ln>
        </p:spPr>
        <p:txBody>
          <a:bodyPr>
            <a:spAutoFit/>
          </a:bodyPr>
          <a:lstStyle/>
          <a:p>
            <a:r>
              <a:rPr lang="en-US" sz="1400" b="1" dirty="0">
                <a:latin typeface="Arial Narrow" pitchFamily="34" charset="0"/>
              </a:rPr>
              <a:t>Lee Roy Selmon Expressway</a:t>
            </a:r>
          </a:p>
        </p:txBody>
      </p:sp>
      <p:sp>
        <p:nvSpPr>
          <p:cNvPr id="136198" name="TextBox 7"/>
          <p:cNvSpPr txBox="1">
            <a:spLocks noChangeArrowheads="1"/>
          </p:cNvSpPr>
          <p:nvPr/>
        </p:nvSpPr>
        <p:spPr bwMode="auto">
          <a:xfrm rot="-5400000">
            <a:off x="4230688" y="2322512"/>
            <a:ext cx="533400" cy="307975"/>
          </a:xfrm>
          <a:prstGeom prst="rect">
            <a:avLst/>
          </a:prstGeom>
          <a:noFill/>
          <a:ln w="9525">
            <a:noFill/>
            <a:miter lim="800000"/>
            <a:headEnd/>
            <a:tailEnd/>
          </a:ln>
        </p:spPr>
        <p:txBody>
          <a:bodyPr>
            <a:spAutoFit/>
          </a:bodyPr>
          <a:lstStyle/>
          <a:p>
            <a:r>
              <a:rPr lang="en-US" sz="1400" b="1" dirty="0">
                <a:latin typeface="Arial Narrow" pitchFamily="34" charset="0"/>
              </a:rPr>
              <a:t>CSX</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Project Details</a:t>
            </a:r>
          </a:p>
        </p:txBody>
      </p:sp>
      <p:sp>
        <p:nvSpPr>
          <p:cNvPr id="53250" name="Rectangle 3"/>
          <p:cNvSpPr>
            <a:spLocks noGrp="1" noChangeArrowheads="1"/>
          </p:cNvSpPr>
          <p:nvPr>
            <p:ph idx="1"/>
          </p:nvPr>
        </p:nvSpPr>
        <p:spPr/>
        <p:txBody>
          <a:bodyPr/>
          <a:lstStyle/>
          <a:p>
            <a:r>
              <a:rPr lang="en-US" dirty="0" smtClean="0">
                <a:ln>
                  <a:noFill/>
                </a:ln>
                <a:cs typeface="Arial" charset="0"/>
              </a:rPr>
              <a:t>Utilities</a:t>
            </a:r>
          </a:p>
        </p:txBody>
      </p:sp>
      <p:sp>
        <p:nvSpPr>
          <p:cNvPr id="8" name="TextBox 7"/>
          <p:cNvSpPr txBox="1"/>
          <p:nvPr/>
        </p:nvSpPr>
        <p:spPr>
          <a:xfrm>
            <a:off x="685800" y="1905000"/>
            <a:ext cx="8305800" cy="4462760"/>
          </a:xfrm>
          <a:prstGeom prst="rect">
            <a:avLst/>
          </a:prstGeom>
          <a:noFill/>
        </p:spPr>
        <p:txBody>
          <a:bodyPr numCol="2">
            <a:spAutoFit/>
          </a:bodyPr>
          <a:lstStyle/>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TAMPA ELECTRIC (TECO)</a:t>
            </a:r>
          </a:p>
          <a:p>
            <a:pPr marL="688975" lvl="2"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DISTRIBUTION</a:t>
            </a:r>
          </a:p>
          <a:p>
            <a:pPr marL="688975" lvl="2"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TRANSMISSION</a:t>
            </a:r>
          </a:p>
          <a:p>
            <a:pPr marL="688975" lvl="2"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PEOPLE’S GAS</a:t>
            </a:r>
          </a:p>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TAMPA WATER DEPT.</a:t>
            </a:r>
          </a:p>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TAMPA WASTEWATER DEPT.</a:t>
            </a:r>
          </a:p>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CENTRAL FLORIDA PIPELINE</a:t>
            </a:r>
          </a:p>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VERIZON FLORIDA</a:t>
            </a:r>
          </a:p>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SPRINT</a:t>
            </a:r>
          </a:p>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BRIGHTHOUSE NETWORKS</a:t>
            </a:r>
          </a:p>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LEVEL 3 COMMUNICATIONS</a:t>
            </a:r>
          </a:p>
          <a:p>
            <a:pPr marL="231775" indent="-231775" fontAlgn="auto">
              <a:spcBef>
                <a:spcPct val="20000"/>
              </a:spcBef>
              <a:spcAft>
                <a:spcPts val="0"/>
              </a:spcAft>
              <a:buSzPct val="125000"/>
              <a:buFont typeface="Wingdings" pitchFamily="2" charset="2"/>
              <a:buChar char="§"/>
              <a:defRPr/>
            </a:pPr>
            <a:r>
              <a:rPr lang="en-US" sz="2000" b="1" kern="0" dirty="0">
                <a:latin typeface="Arial Narrow" pitchFamily="34" charset="0"/>
              </a:rPr>
              <a:t>MCI WORLDCOM</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FPL FIBERNET</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FIBER LIGHT</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P.E.A., INC.</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GLOBAL CROSSING TELECOMMUNICATIONS, INC.</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HILLSBOROUGH COUNTY TRAFFIC SERVICE UNIT</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ITC DELTA COM</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QWEST COMMUNICATIONS</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PROGRESS TELECOM</a:t>
            </a:r>
          </a:p>
          <a:p>
            <a:pPr marL="798513" indent="-225425" fontAlgn="auto">
              <a:spcBef>
                <a:spcPct val="20000"/>
              </a:spcBef>
              <a:spcAft>
                <a:spcPts val="0"/>
              </a:spcAft>
              <a:buSzPct val="125000"/>
              <a:buFont typeface="Wingdings" pitchFamily="2" charset="2"/>
              <a:buChar char="§"/>
              <a:defRPr/>
            </a:pPr>
            <a:r>
              <a:rPr lang="en-US" sz="2000" b="1" kern="0" dirty="0">
                <a:latin typeface="Arial Narrow" pitchFamily="34" charset="0"/>
              </a:rPr>
              <a:t>XO COMMUNICATIONS</a:t>
            </a:r>
          </a:p>
          <a:p>
            <a:pPr marL="990600" lvl="1" indent="-533400" fontAlgn="auto">
              <a:spcBef>
                <a:spcPct val="20000"/>
              </a:spcBef>
              <a:spcAft>
                <a:spcPts val="0"/>
              </a:spcAft>
              <a:buClr>
                <a:schemeClr val="bg2">
                  <a:lumMod val="60000"/>
                  <a:lumOff val="40000"/>
                </a:schemeClr>
              </a:buClr>
              <a:buSzPct val="125000"/>
              <a:buFont typeface="Wingdings" pitchFamily="2" charset="2"/>
              <a:buChar char="§"/>
              <a:defRPr/>
            </a:pPr>
            <a:endParaRPr lang="en-US" sz="2000" b="1" kern="0" dirty="0">
              <a:latin typeface="Arial Narrow"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Description</a:t>
            </a:r>
            <a:endParaRPr lang="en-US" dirty="0"/>
          </a:p>
        </p:txBody>
      </p:sp>
      <p:sp>
        <p:nvSpPr>
          <p:cNvPr id="3" name="Content Placeholder 2"/>
          <p:cNvSpPr>
            <a:spLocks noGrp="1"/>
          </p:cNvSpPr>
          <p:nvPr>
            <p:ph idx="1"/>
          </p:nvPr>
        </p:nvSpPr>
        <p:spPr/>
        <p:txBody>
          <a:bodyPr/>
          <a:lstStyle/>
          <a:p>
            <a:r>
              <a:rPr lang="en-US" dirty="0" smtClean="0"/>
              <a:t>Maximum Budget Specification</a:t>
            </a:r>
          </a:p>
          <a:p>
            <a:pPr lvl="1"/>
            <a:r>
              <a:rPr lang="en-US" dirty="0" smtClean="0"/>
              <a:t>For the purpose of bidding, the Department has established a maximum budget of $446,192,015.…For this contract, the Department will reject as non-responsive any bid in which the contractor submits a bid in excess of the maximum budget amount shown above.</a:t>
            </a:r>
          </a:p>
          <a:p>
            <a:pPr lvl="1"/>
            <a:r>
              <a:rPr lang="en-US" dirty="0" smtClean="0"/>
              <a:t>Concerns regarding the Department's maximum budget arise, submit a letter of budget concern to Scott Collister, P.E., CPCM, Director of Transportation Development, District Seven, Florida DOT, Fax Number (813) 975-4853 by 8/3/2009.</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2SanSewer.jpg"/>
          <p:cNvPicPr>
            <a:picLocks noChangeAspect="1"/>
          </p:cNvPicPr>
          <p:nvPr/>
        </p:nvPicPr>
        <p:blipFill>
          <a:blip r:embed="rId3" cstate="print"/>
          <a:srcRect l="1017" t="4488" r="5180" b="4488"/>
          <a:stretch>
            <a:fillRect/>
          </a:stretch>
        </p:blipFill>
        <p:spPr>
          <a:xfrm>
            <a:off x="3657600" y="1804059"/>
            <a:ext cx="5257800" cy="3301341"/>
          </a:xfrm>
          <a:prstGeom prst="rect">
            <a:avLst/>
          </a:prstGeom>
          <a:effectLst>
            <a:innerShdw blurRad="114300">
              <a:prstClr val="black"/>
            </a:innerShdw>
          </a:effectLst>
        </p:spPr>
      </p:pic>
      <p:sp>
        <p:nvSpPr>
          <p:cNvPr id="517122"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Project Details</a:t>
            </a:r>
          </a:p>
        </p:txBody>
      </p:sp>
      <p:sp>
        <p:nvSpPr>
          <p:cNvPr id="55299" name="Rectangle 3"/>
          <p:cNvSpPr>
            <a:spLocks noGrp="1" noChangeArrowheads="1"/>
          </p:cNvSpPr>
          <p:nvPr>
            <p:ph idx="1"/>
          </p:nvPr>
        </p:nvSpPr>
        <p:spPr/>
        <p:txBody>
          <a:bodyPr/>
          <a:lstStyle/>
          <a:p>
            <a:r>
              <a:rPr lang="en-US" dirty="0" smtClean="0">
                <a:ln>
                  <a:noFill/>
                </a:ln>
                <a:cs typeface="Arial" charset="0"/>
              </a:rPr>
              <a:t>Utilities – Performing Ongoing Relocations</a:t>
            </a:r>
          </a:p>
          <a:p>
            <a:pPr lvl="1">
              <a:buSzTx/>
            </a:pPr>
            <a:r>
              <a:rPr lang="en-US" dirty="0" smtClean="0">
                <a:cs typeface="Arial" charset="0"/>
              </a:rPr>
              <a:t>TECO Peoples </a:t>
            </a:r>
          </a:p>
          <a:p>
            <a:pPr lvl="1">
              <a:buSzTx/>
              <a:buFont typeface="Impact" pitchFamily="34" charset="0"/>
              <a:buNone/>
            </a:pPr>
            <a:r>
              <a:rPr lang="en-US" dirty="0" smtClean="0">
                <a:cs typeface="Arial" charset="0"/>
              </a:rPr>
              <a:t>	Gas		</a:t>
            </a:r>
          </a:p>
          <a:p>
            <a:pPr lvl="1">
              <a:buSzTx/>
            </a:pPr>
            <a:r>
              <a:rPr lang="en-US" dirty="0" smtClean="0">
                <a:cs typeface="Arial" charset="0"/>
              </a:rPr>
              <a:t>Bright House</a:t>
            </a:r>
          </a:p>
          <a:p>
            <a:pPr lvl="1">
              <a:buSzTx/>
            </a:pPr>
            <a:r>
              <a:rPr lang="en-US" dirty="0" smtClean="0">
                <a:cs typeface="Arial" charset="0"/>
              </a:rPr>
              <a:t>Central Florida </a:t>
            </a:r>
          </a:p>
          <a:p>
            <a:pPr lvl="1">
              <a:buSzTx/>
              <a:buFont typeface="Impact" pitchFamily="34" charset="0"/>
              <a:buNone/>
            </a:pPr>
            <a:r>
              <a:rPr lang="en-US" dirty="0" smtClean="0">
                <a:cs typeface="Arial" charset="0"/>
              </a:rPr>
              <a:t>	Pipeline</a:t>
            </a:r>
          </a:p>
          <a:p>
            <a:pPr lvl="1">
              <a:buSzTx/>
            </a:pPr>
            <a:r>
              <a:rPr lang="en-US" dirty="0" smtClean="0">
                <a:cs typeface="Arial" charset="0"/>
              </a:rPr>
              <a:t>Qwest</a:t>
            </a:r>
          </a:p>
          <a:p>
            <a:pPr lvl="1">
              <a:buSzTx/>
              <a:buFont typeface="Impact" pitchFamily="34" charset="0"/>
              <a:buNone/>
            </a:pPr>
            <a:r>
              <a:rPr lang="en-US" dirty="0" smtClean="0">
                <a:cs typeface="Arial" charset="0"/>
              </a:rPr>
              <a:t>	Communications</a:t>
            </a:r>
          </a:p>
          <a:p>
            <a:pPr lvl="1">
              <a:buSzTx/>
            </a:pPr>
            <a:r>
              <a:rPr lang="en-US" dirty="0" smtClean="0">
                <a:cs typeface="Arial" charset="0"/>
              </a:rPr>
              <a:t>42” Sanitary Sewer from 31st Street to south of Trademark Metals Recycling</a:t>
            </a:r>
          </a:p>
          <a:p>
            <a:pPr lvl="1">
              <a:buSzTx/>
            </a:pPr>
            <a:endParaRPr lang="en-US" dirty="0" smtClean="0">
              <a:cs typeface="Arial" charset="0"/>
            </a:endParaRPr>
          </a:p>
        </p:txBody>
      </p:sp>
      <p:sp>
        <p:nvSpPr>
          <p:cNvPr id="55300" name="TextBox 9"/>
          <p:cNvSpPr txBox="1">
            <a:spLocks noChangeArrowheads="1"/>
          </p:cNvSpPr>
          <p:nvPr/>
        </p:nvSpPr>
        <p:spPr bwMode="auto">
          <a:xfrm>
            <a:off x="3657600" y="3352800"/>
            <a:ext cx="990600" cy="738188"/>
          </a:xfrm>
          <a:prstGeom prst="rect">
            <a:avLst/>
          </a:prstGeom>
          <a:noFill/>
          <a:ln w="9525">
            <a:noFill/>
            <a:miter lim="800000"/>
            <a:headEnd/>
            <a:tailEnd/>
          </a:ln>
        </p:spPr>
        <p:txBody>
          <a:bodyPr>
            <a:spAutoFit/>
          </a:bodyPr>
          <a:lstStyle/>
          <a:p>
            <a:pPr algn="ctr"/>
            <a:r>
              <a:rPr lang="en-US" sz="1400" b="1" dirty="0">
                <a:latin typeface="Arial Narrow" pitchFamily="34" charset="0"/>
              </a:rPr>
              <a:t>Trademark</a:t>
            </a:r>
          </a:p>
          <a:p>
            <a:pPr algn="ctr"/>
            <a:r>
              <a:rPr lang="en-US" sz="1400" b="1" dirty="0">
                <a:latin typeface="Arial Narrow" pitchFamily="34" charset="0"/>
              </a:rPr>
              <a:t>Metals</a:t>
            </a:r>
          </a:p>
          <a:p>
            <a:pPr algn="ctr"/>
            <a:r>
              <a:rPr lang="en-US" sz="1400" b="1" dirty="0">
                <a:latin typeface="Arial Narrow" pitchFamily="34" charset="0"/>
              </a:rPr>
              <a:t>Recycling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57346" name="Rectangle 3"/>
          <p:cNvSpPr>
            <a:spLocks noGrp="1" noChangeArrowheads="1"/>
          </p:cNvSpPr>
          <p:nvPr>
            <p:ph idx="1"/>
          </p:nvPr>
        </p:nvSpPr>
        <p:spPr>
          <a:xfrm>
            <a:off x="533400" y="1143000"/>
            <a:ext cx="4495800" cy="5715000"/>
          </a:xfrm>
        </p:spPr>
        <p:txBody>
          <a:bodyPr/>
          <a:lstStyle/>
          <a:p>
            <a:r>
              <a:rPr lang="en-US" dirty="0" smtClean="0"/>
              <a:t>Utilities</a:t>
            </a:r>
          </a:p>
          <a:p>
            <a:pPr lvl="1"/>
            <a:r>
              <a:rPr lang="en-US" dirty="0" smtClean="0"/>
              <a:t>Owner Relocations During Construction</a:t>
            </a:r>
          </a:p>
          <a:p>
            <a:pPr lvl="2"/>
            <a:r>
              <a:rPr lang="en-US" dirty="0" smtClean="0"/>
              <a:t>TECO Distribution</a:t>
            </a:r>
          </a:p>
          <a:p>
            <a:pPr lvl="2"/>
            <a:r>
              <a:rPr lang="en-US" dirty="0" smtClean="0"/>
              <a:t>TECO Transmission</a:t>
            </a:r>
          </a:p>
          <a:p>
            <a:pPr lvl="2"/>
            <a:r>
              <a:rPr lang="en-US" dirty="0" smtClean="0"/>
              <a:t>Fiber Light, LLC</a:t>
            </a:r>
          </a:p>
          <a:p>
            <a:pPr lvl="2"/>
            <a:r>
              <a:rPr lang="en-US" dirty="0" smtClean="0"/>
              <a:t>TECO Peoples Gas</a:t>
            </a:r>
          </a:p>
          <a:p>
            <a:pPr lvl="2"/>
            <a:r>
              <a:rPr lang="en-US" dirty="0" smtClean="0"/>
              <a:t>Verizon</a:t>
            </a:r>
          </a:p>
          <a:p>
            <a:pPr lvl="2"/>
            <a:r>
              <a:rPr lang="en-US" dirty="0" smtClean="0"/>
              <a:t>Central Florida Pipeline</a:t>
            </a:r>
          </a:p>
        </p:txBody>
      </p:sp>
      <p:pic>
        <p:nvPicPr>
          <p:cNvPr id="4" name="Picture 3" descr="DSC08304.JPG"/>
          <p:cNvPicPr>
            <a:picLocks noChangeAspect="1"/>
          </p:cNvPicPr>
          <p:nvPr/>
        </p:nvPicPr>
        <p:blipFill>
          <a:blip r:embed="rId3" cstate="print"/>
          <a:stretch>
            <a:fillRect/>
          </a:stretch>
        </p:blipFill>
        <p:spPr>
          <a:xfrm>
            <a:off x="5181600" y="3962400"/>
            <a:ext cx="3657600" cy="2743200"/>
          </a:xfrm>
          <a:prstGeom prst="rect">
            <a:avLst/>
          </a:prstGeom>
          <a:effectLst>
            <a:innerShdw blurRad="114300">
              <a:prstClr val="black"/>
            </a:innerShdw>
          </a:effectLst>
        </p:spPr>
      </p:pic>
      <p:pic>
        <p:nvPicPr>
          <p:cNvPr id="5" name="Picture 4" descr="DSC08300.JPG"/>
          <p:cNvPicPr>
            <a:picLocks noChangeAspect="1"/>
          </p:cNvPicPr>
          <p:nvPr/>
        </p:nvPicPr>
        <p:blipFill>
          <a:blip r:embed="rId4" cstate="print"/>
          <a:stretch>
            <a:fillRect/>
          </a:stretch>
        </p:blipFill>
        <p:spPr>
          <a:xfrm>
            <a:off x="5181600" y="1066800"/>
            <a:ext cx="3657600" cy="2743200"/>
          </a:xfrm>
          <a:prstGeom prst="rect">
            <a:avLst/>
          </a:prstGeom>
          <a:effectLst>
            <a:innerShdw blurRad="114300">
              <a:prstClr val="black"/>
            </a:inn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Project Details</a:t>
            </a:r>
          </a:p>
        </p:txBody>
      </p:sp>
      <p:sp>
        <p:nvSpPr>
          <p:cNvPr id="59394" name="Rectangle 3"/>
          <p:cNvSpPr>
            <a:spLocks noGrp="1" noChangeArrowheads="1"/>
          </p:cNvSpPr>
          <p:nvPr>
            <p:ph idx="1"/>
          </p:nvPr>
        </p:nvSpPr>
        <p:spPr>
          <a:xfrm>
            <a:off x="533400" y="1143000"/>
            <a:ext cx="5410200" cy="5715000"/>
          </a:xfrm>
        </p:spPr>
        <p:txBody>
          <a:bodyPr/>
          <a:lstStyle/>
          <a:p>
            <a:r>
              <a:rPr lang="en-US" dirty="0" smtClean="0">
                <a:ln>
                  <a:noFill/>
                </a:ln>
                <a:cs typeface="Arial" charset="0"/>
              </a:rPr>
              <a:t>Utilities</a:t>
            </a:r>
          </a:p>
          <a:p>
            <a:pPr lvl="1">
              <a:buSzTx/>
            </a:pPr>
            <a:r>
              <a:rPr lang="en-US" dirty="0" smtClean="0">
                <a:cs typeface="Arial" charset="0"/>
              </a:rPr>
              <a:t>Utility Work by Highway Contractor Agreements (UWHCA)</a:t>
            </a:r>
          </a:p>
          <a:p>
            <a:pPr lvl="2"/>
            <a:r>
              <a:rPr lang="en-US" dirty="0" smtClean="0">
                <a:cs typeface="Arial" charset="0"/>
              </a:rPr>
              <a:t>City of Tampa Water</a:t>
            </a:r>
          </a:p>
          <a:p>
            <a:pPr lvl="3"/>
            <a:r>
              <a:rPr lang="en-US" dirty="0" smtClean="0">
                <a:cs typeface="Arial" charset="0"/>
              </a:rPr>
              <a:t>Size: 2” to 24”</a:t>
            </a:r>
          </a:p>
          <a:p>
            <a:pPr lvl="3"/>
            <a:r>
              <a:rPr lang="en-US" dirty="0" smtClean="0">
                <a:cs typeface="Arial" charset="0"/>
              </a:rPr>
              <a:t>Lengths: 8’ to 747’</a:t>
            </a:r>
          </a:p>
          <a:p>
            <a:pPr lvl="2"/>
            <a:r>
              <a:rPr lang="en-US" dirty="0" smtClean="0">
                <a:cs typeface="Arial" charset="0"/>
              </a:rPr>
              <a:t>City of Tampa Wastewater</a:t>
            </a:r>
          </a:p>
          <a:p>
            <a:pPr lvl="3"/>
            <a:r>
              <a:rPr lang="en-US" dirty="0" smtClean="0">
                <a:cs typeface="Arial" charset="0"/>
              </a:rPr>
              <a:t>Size: 4” to 36”</a:t>
            </a:r>
          </a:p>
          <a:p>
            <a:pPr lvl="3"/>
            <a:r>
              <a:rPr lang="en-US" dirty="0" smtClean="0">
                <a:cs typeface="Arial" charset="0"/>
              </a:rPr>
              <a:t>Lengths: 20’ to 390’</a:t>
            </a:r>
          </a:p>
        </p:txBody>
      </p:sp>
      <p:pic>
        <p:nvPicPr>
          <p:cNvPr id="59395" name="Picture 4" descr="keysuw01_25841525601_water.jpg"/>
          <p:cNvPicPr>
            <a:picLocks noChangeAspect="1"/>
          </p:cNvPicPr>
          <p:nvPr/>
        </p:nvPicPr>
        <p:blipFill>
          <a:blip r:embed="rId3"/>
          <a:srcRect/>
          <a:stretch>
            <a:fillRect/>
          </a:stretch>
        </p:blipFill>
        <p:spPr bwMode="auto">
          <a:xfrm>
            <a:off x="6035675" y="973138"/>
            <a:ext cx="2967038" cy="1920875"/>
          </a:xfrm>
          <a:prstGeom prst="rect">
            <a:avLst/>
          </a:prstGeom>
          <a:noFill/>
          <a:ln w="9525">
            <a:noFill/>
            <a:miter lim="800000"/>
            <a:headEnd/>
            <a:tailEnd/>
          </a:ln>
        </p:spPr>
      </p:pic>
      <p:pic>
        <p:nvPicPr>
          <p:cNvPr id="59396" name="Picture 5" descr="keysuw01_25841525602_ww.jpg"/>
          <p:cNvPicPr>
            <a:picLocks noChangeAspect="1"/>
          </p:cNvPicPr>
          <p:nvPr/>
        </p:nvPicPr>
        <p:blipFill>
          <a:blip r:embed="rId4"/>
          <a:srcRect/>
          <a:stretch>
            <a:fillRect/>
          </a:stretch>
        </p:blipFill>
        <p:spPr bwMode="auto">
          <a:xfrm>
            <a:off x="6022975" y="4921250"/>
            <a:ext cx="2967038" cy="1919288"/>
          </a:xfrm>
          <a:prstGeom prst="rect">
            <a:avLst/>
          </a:prstGeom>
          <a:noFill/>
          <a:ln w="9525">
            <a:noFill/>
            <a:miter lim="800000"/>
            <a:headEnd/>
            <a:tailEnd/>
          </a:ln>
        </p:spPr>
      </p:pic>
      <p:pic>
        <p:nvPicPr>
          <p:cNvPr id="59397" name="Picture 6" descr="keysuw01__25841515601_water.jpg"/>
          <p:cNvPicPr>
            <a:picLocks noChangeAspect="1"/>
          </p:cNvPicPr>
          <p:nvPr/>
        </p:nvPicPr>
        <p:blipFill>
          <a:blip r:embed="rId5"/>
          <a:srcRect/>
          <a:stretch>
            <a:fillRect/>
          </a:stretch>
        </p:blipFill>
        <p:spPr bwMode="auto">
          <a:xfrm>
            <a:off x="6024563" y="2927350"/>
            <a:ext cx="2968625" cy="192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Project Details</a:t>
            </a:r>
          </a:p>
        </p:txBody>
      </p:sp>
      <p:pic>
        <p:nvPicPr>
          <p:cNvPr id="4" name="Picture 3" descr="HotOilLine.jpg"/>
          <p:cNvPicPr>
            <a:picLocks noChangeAspect="1"/>
          </p:cNvPicPr>
          <p:nvPr/>
        </p:nvPicPr>
        <p:blipFill>
          <a:blip r:embed="rId3"/>
          <a:srcRect l="1017" t="4619" r="1102" b="4619"/>
          <a:stretch>
            <a:fillRect/>
          </a:stretch>
        </p:blipFill>
        <p:spPr>
          <a:xfrm>
            <a:off x="877956" y="2152816"/>
            <a:ext cx="7772400" cy="4663440"/>
          </a:xfrm>
          <a:prstGeom prst="rect">
            <a:avLst/>
          </a:prstGeom>
          <a:effectLst>
            <a:innerShdw blurRad="114300">
              <a:prstClr val="black"/>
            </a:innerShdw>
          </a:effectLst>
        </p:spPr>
      </p:pic>
      <p:sp>
        <p:nvSpPr>
          <p:cNvPr id="61443" name="Rectangle 3"/>
          <p:cNvSpPr>
            <a:spLocks noGrp="1" noChangeArrowheads="1"/>
          </p:cNvSpPr>
          <p:nvPr>
            <p:ph idx="1"/>
          </p:nvPr>
        </p:nvSpPr>
        <p:spPr/>
        <p:txBody>
          <a:bodyPr/>
          <a:lstStyle/>
          <a:p>
            <a:r>
              <a:rPr lang="en-US" dirty="0" smtClean="0">
                <a:ln>
                  <a:noFill/>
                </a:ln>
                <a:cs typeface="Arial" charset="0"/>
              </a:rPr>
              <a:t>Utilities</a:t>
            </a:r>
          </a:p>
          <a:p>
            <a:pPr lvl="1">
              <a:buSzTx/>
            </a:pPr>
            <a:r>
              <a:rPr lang="en-US" dirty="0" smtClean="0">
                <a:cs typeface="Arial" charset="0"/>
              </a:rPr>
              <a:t>Utility Awareness – TECO Transmission</a:t>
            </a:r>
          </a:p>
        </p:txBody>
      </p:sp>
      <p:sp>
        <p:nvSpPr>
          <p:cNvPr id="61444" name="TextBox 5"/>
          <p:cNvSpPr txBox="1">
            <a:spLocks noChangeArrowheads="1"/>
          </p:cNvSpPr>
          <p:nvPr/>
        </p:nvSpPr>
        <p:spPr bwMode="auto">
          <a:xfrm>
            <a:off x="914400" y="2209800"/>
            <a:ext cx="3733800" cy="1384300"/>
          </a:xfrm>
          <a:prstGeom prst="rect">
            <a:avLst/>
          </a:prstGeom>
          <a:solidFill>
            <a:schemeClr val="bg1">
              <a:alpha val="50195"/>
            </a:schemeClr>
          </a:solidFill>
          <a:ln w="9525">
            <a:noFill/>
            <a:miter lim="800000"/>
            <a:headEnd/>
            <a:tailEnd/>
          </a:ln>
        </p:spPr>
        <p:txBody>
          <a:bodyPr>
            <a:spAutoFit/>
          </a:bodyPr>
          <a:lstStyle/>
          <a:p>
            <a:pPr marL="0" lvl="2" algn="just"/>
            <a:r>
              <a:rPr lang="en-US" sz="1400" b="1" dirty="0">
                <a:latin typeface="Arial Narrow" pitchFamily="34" charset="0"/>
              </a:rPr>
              <a:t>Two buried oil encased 69 kilovolt transmission lines in the Long Street right-of-way from 24th Street to 26th Street, and along 26th Street from Long Street north to the CSXT railroad crossing.  These lines are to remain in place and are to be protected. </a:t>
            </a:r>
            <a:endParaRPr lang="en-US" dirty="0">
              <a:latin typeface="Calibri" pitchFamily="34" charset="0"/>
            </a:endParaRPr>
          </a:p>
        </p:txBody>
      </p:sp>
      <p:sp>
        <p:nvSpPr>
          <p:cNvPr id="61445" name="TextBox 6"/>
          <p:cNvSpPr txBox="1">
            <a:spLocks noChangeArrowheads="1"/>
          </p:cNvSpPr>
          <p:nvPr/>
        </p:nvSpPr>
        <p:spPr bwMode="auto">
          <a:xfrm>
            <a:off x="914400" y="3733800"/>
            <a:ext cx="1219200" cy="307975"/>
          </a:xfrm>
          <a:prstGeom prst="rect">
            <a:avLst/>
          </a:prstGeom>
          <a:noFill/>
          <a:ln w="9525">
            <a:noFill/>
            <a:miter lim="800000"/>
            <a:headEnd/>
            <a:tailEnd/>
          </a:ln>
        </p:spPr>
        <p:txBody>
          <a:bodyPr>
            <a:spAutoFit/>
          </a:bodyPr>
          <a:lstStyle/>
          <a:p>
            <a:r>
              <a:rPr lang="en-US" sz="1400" b="1" dirty="0">
                <a:latin typeface="Arial Narrow" pitchFamily="34" charset="0"/>
              </a:rPr>
              <a:t>Long Street</a:t>
            </a:r>
          </a:p>
        </p:txBody>
      </p:sp>
      <p:sp>
        <p:nvSpPr>
          <p:cNvPr id="61446" name="TextBox 7"/>
          <p:cNvSpPr txBox="1">
            <a:spLocks noChangeArrowheads="1"/>
          </p:cNvSpPr>
          <p:nvPr/>
        </p:nvSpPr>
        <p:spPr bwMode="auto">
          <a:xfrm>
            <a:off x="3733800" y="6172200"/>
            <a:ext cx="1219200" cy="307975"/>
          </a:xfrm>
          <a:prstGeom prst="rect">
            <a:avLst/>
          </a:prstGeom>
          <a:noFill/>
          <a:ln w="9525">
            <a:noFill/>
            <a:miter lim="800000"/>
            <a:headEnd/>
            <a:tailEnd/>
          </a:ln>
        </p:spPr>
        <p:txBody>
          <a:bodyPr>
            <a:spAutoFit/>
          </a:bodyPr>
          <a:lstStyle/>
          <a:p>
            <a:r>
              <a:rPr lang="en-US" sz="1400" b="1" dirty="0">
                <a:latin typeface="Arial Narrow" pitchFamily="34" charset="0"/>
              </a:rPr>
              <a:t>Durham Street</a:t>
            </a:r>
          </a:p>
        </p:txBody>
      </p:sp>
      <p:sp>
        <p:nvSpPr>
          <p:cNvPr id="61447" name="TextBox 8"/>
          <p:cNvSpPr txBox="1">
            <a:spLocks noChangeArrowheads="1"/>
          </p:cNvSpPr>
          <p:nvPr/>
        </p:nvSpPr>
        <p:spPr bwMode="auto">
          <a:xfrm rot="-5400000">
            <a:off x="7373938" y="5091112"/>
            <a:ext cx="1219200" cy="307975"/>
          </a:xfrm>
          <a:prstGeom prst="rect">
            <a:avLst/>
          </a:prstGeom>
          <a:noFill/>
          <a:ln w="9525">
            <a:noFill/>
            <a:miter lim="800000"/>
            <a:headEnd/>
            <a:tailEnd/>
          </a:ln>
        </p:spPr>
        <p:txBody>
          <a:bodyPr>
            <a:spAutoFit/>
          </a:bodyPr>
          <a:lstStyle/>
          <a:p>
            <a:r>
              <a:rPr lang="en-US" sz="1400" b="1" dirty="0">
                <a:latin typeface="Arial Narrow" pitchFamily="34" charset="0"/>
              </a:rPr>
              <a:t>26</a:t>
            </a:r>
            <a:r>
              <a:rPr lang="en-US" sz="1400" b="1" baseline="30000" dirty="0">
                <a:latin typeface="Arial Narrow" pitchFamily="34" charset="0"/>
              </a:rPr>
              <a:t>th</a:t>
            </a:r>
            <a:r>
              <a:rPr lang="en-US" sz="1400" b="1" dirty="0">
                <a:latin typeface="Arial Narrow" pitchFamily="34" charset="0"/>
              </a:rPr>
              <a:t> Street</a:t>
            </a:r>
          </a:p>
        </p:txBody>
      </p:sp>
      <p:sp>
        <p:nvSpPr>
          <p:cNvPr id="61448" name="TextBox 9"/>
          <p:cNvSpPr txBox="1">
            <a:spLocks noChangeArrowheads="1"/>
          </p:cNvSpPr>
          <p:nvPr/>
        </p:nvSpPr>
        <p:spPr bwMode="auto">
          <a:xfrm rot="-5400000">
            <a:off x="1282701" y="5278437"/>
            <a:ext cx="1219200" cy="307975"/>
          </a:xfrm>
          <a:prstGeom prst="rect">
            <a:avLst/>
          </a:prstGeom>
          <a:noFill/>
          <a:ln w="9525">
            <a:noFill/>
            <a:miter lim="800000"/>
            <a:headEnd/>
            <a:tailEnd/>
          </a:ln>
        </p:spPr>
        <p:txBody>
          <a:bodyPr>
            <a:spAutoFit/>
          </a:bodyPr>
          <a:lstStyle/>
          <a:p>
            <a:r>
              <a:rPr lang="en-US" sz="1400" b="1" dirty="0">
                <a:latin typeface="Arial Narrow" pitchFamily="34" charset="0"/>
              </a:rPr>
              <a:t>24</a:t>
            </a:r>
            <a:r>
              <a:rPr lang="en-US" sz="1400" b="1" baseline="30000" dirty="0">
                <a:latin typeface="Arial Narrow" pitchFamily="34" charset="0"/>
              </a:rPr>
              <a:t>th</a:t>
            </a:r>
            <a:r>
              <a:rPr lang="en-US" sz="1400" b="1" dirty="0">
                <a:latin typeface="Arial Narrow" pitchFamily="34" charset="0"/>
              </a:rPr>
              <a:t> Street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68963" name="Rectangle 3"/>
          <p:cNvSpPr>
            <a:spLocks noGrp="1" noChangeArrowheads="1"/>
          </p:cNvSpPr>
          <p:nvPr>
            <p:ph idx="1"/>
          </p:nvPr>
        </p:nvSpPr>
        <p:spPr/>
        <p:txBody>
          <a:bodyPr>
            <a:normAutofit lnSpcReduction="10000"/>
          </a:bodyPr>
          <a:lstStyle/>
          <a:p>
            <a:r>
              <a:rPr lang="en-US" dirty="0" smtClean="0"/>
              <a:t>Utilities</a:t>
            </a:r>
          </a:p>
          <a:p>
            <a:pPr lvl="1"/>
            <a:r>
              <a:rPr lang="en-US" dirty="0" smtClean="0"/>
              <a:t>CAUTION:  This utility has a BURIED, OIL FILLED, double barrel, 69KV line from 24th Street up to 26th Street. They power 3 substations, and if hit, cannot be replaced for 12 months.</a:t>
            </a:r>
          </a:p>
          <a:p>
            <a:pPr lvl="1"/>
            <a:r>
              <a:rPr lang="en-US" dirty="0" smtClean="0"/>
              <a:t>CAREFUL COORDINATION is necessary during the installation of drainage for the proposed pond, pond construction, and bridge drill shafts installation near the 69KV line.</a:t>
            </a:r>
          </a:p>
          <a:p>
            <a:pPr lvl="1"/>
            <a:r>
              <a:rPr lang="en-US" dirty="0" smtClean="0"/>
              <a:t>The Contractor MUST contact TECO Transmission per the plans before attempting to work around these lines.  A meeting must be set up with TECO to discuss the specific details of these lines.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Project Details</a:t>
            </a:r>
          </a:p>
        </p:txBody>
      </p:sp>
      <p:pic>
        <p:nvPicPr>
          <p:cNvPr id="4" name="Picture 3" descr="CFPGasLine.jpg"/>
          <p:cNvPicPr>
            <a:picLocks noChangeAspect="1"/>
          </p:cNvPicPr>
          <p:nvPr/>
        </p:nvPicPr>
        <p:blipFill>
          <a:blip r:embed="rId3" cstate="print"/>
          <a:srcRect l="1102" t="4628" r="1017" b="4628"/>
          <a:stretch>
            <a:fillRect/>
          </a:stretch>
        </p:blipFill>
        <p:spPr>
          <a:xfrm>
            <a:off x="849824" y="2141349"/>
            <a:ext cx="7772400" cy="4663440"/>
          </a:xfrm>
          <a:prstGeom prst="rect">
            <a:avLst/>
          </a:prstGeom>
          <a:effectLst>
            <a:innerShdw blurRad="114300">
              <a:prstClr val="black"/>
            </a:innerShdw>
          </a:effectLst>
        </p:spPr>
      </p:pic>
      <p:sp>
        <p:nvSpPr>
          <p:cNvPr id="63491" name="Rectangle 3"/>
          <p:cNvSpPr>
            <a:spLocks noGrp="1" noChangeArrowheads="1"/>
          </p:cNvSpPr>
          <p:nvPr>
            <p:ph idx="1"/>
          </p:nvPr>
        </p:nvSpPr>
        <p:spPr/>
        <p:txBody>
          <a:bodyPr/>
          <a:lstStyle/>
          <a:p>
            <a:r>
              <a:rPr lang="en-US" dirty="0" smtClean="0">
                <a:ln>
                  <a:noFill/>
                </a:ln>
                <a:cs typeface="Arial" charset="0"/>
              </a:rPr>
              <a:t>Utilities</a:t>
            </a:r>
          </a:p>
          <a:p>
            <a:pPr lvl="1">
              <a:buSzTx/>
            </a:pPr>
            <a:r>
              <a:rPr lang="en-US" dirty="0" smtClean="0">
                <a:cs typeface="Arial" charset="0"/>
              </a:rPr>
              <a:t>Utility Awareness – Central Florida Pipeline</a:t>
            </a:r>
          </a:p>
        </p:txBody>
      </p:sp>
      <p:sp>
        <p:nvSpPr>
          <p:cNvPr id="63492" name="TextBox 5"/>
          <p:cNvSpPr txBox="1">
            <a:spLocks noChangeArrowheads="1"/>
          </p:cNvSpPr>
          <p:nvPr/>
        </p:nvSpPr>
        <p:spPr bwMode="auto">
          <a:xfrm>
            <a:off x="954088" y="2232025"/>
            <a:ext cx="3657600" cy="1384300"/>
          </a:xfrm>
          <a:prstGeom prst="rect">
            <a:avLst/>
          </a:prstGeom>
          <a:solidFill>
            <a:srgbClr val="FFFFFF">
              <a:alpha val="50195"/>
            </a:srgbClr>
          </a:solidFill>
          <a:ln w="9525">
            <a:noFill/>
            <a:miter lim="800000"/>
            <a:headEnd/>
            <a:tailEnd/>
          </a:ln>
        </p:spPr>
        <p:txBody>
          <a:bodyPr>
            <a:spAutoFit/>
          </a:bodyPr>
          <a:lstStyle/>
          <a:p>
            <a:pPr marL="0" lvl="2" algn="just"/>
            <a:r>
              <a:rPr lang="en-US" sz="1400" b="1" dirty="0">
                <a:latin typeface="Arial Narrow" pitchFamily="34" charset="0"/>
              </a:rPr>
              <a:t>The contractor cannot work within 10 feet of the Central Florida 10" pipeline without a Kinder Morgan representative on site. The contractor cannot dig with any mechanical equipment within 2 feet of the pipeline. The contractor must hand dig within 2 feet of the pipeline. </a:t>
            </a:r>
          </a:p>
        </p:txBody>
      </p:sp>
      <p:sp>
        <p:nvSpPr>
          <p:cNvPr id="63493" name="TextBox 6"/>
          <p:cNvSpPr txBox="1">
            <a:spLocks noChangeArrowheads="1"/>
          </p:cNvSpPr>
          <p:nvPr/>
        </p:nvSpPr>
        <p:spPr bwMode="auto">
          <a:xfrm>
            <a:off x="2587625" y="5608638"/>
            <a:ext cx="1219200" cy="307975"/>
          </a:xfrm>
          <a:prstGeom prst="rect">
            <a:avLst/>
          </a:prstGeom>
          <a:noFill/>
          <a:ln w="9525">
            <a:noFill/>
            <a:miter lim="800000"/>
            <a:headEnd/>
            <a:tailEnd/>
          </a:ln>
        </p:spPr>
        <p:txBody>
          <a:bodyPr>
            <a:spAutoFit/>
          </a:bodyPr>
          <a:lstStyle/>
          <a:p>
            <a:r>
              <a:rPr lang="en-US" sz="1400" b="1" dirty="0">
                <a:latin typeface="Arial Narrow" pitchFamily="34" charset="0"/>
              </a:rPr>
              <a:t>Long Street</a:t>
            </a:r>
          </a:p>
        </p:txBody>
      </p:sp>
      <p:sp>
        <p:nvSpPr>
          <p:cNvPr id="63494" name="TextBox 7"/>
          <p:cNvSpPr txBox="1">
            <a:spLocks noChangeArrowheads="1"/>
          </p:cNvSpPr>
          <p:nvPr/>
        </p:nvSpPr>
        <p:spPr bwMode="auto">
          <a:xfrm rot="-5400000">
            <a:off x="4268788" y="6016625"/>
            <a:ext cx="1219200" cy="307975"/>
          </a:xfrm>
          <a:prstGeom prst="rect">
            <a:avLst/>
          </a:prstGeom>
          <a:noFill/>
          <a:ln w="9525">
            <a:noFill/>
            <a:miter lim="800000"/>
            <a:headEnd/>
            <a:tailEnd/>
          </a:ln>
        </p:spPr>
        <p:txBody>
          <a:bodyPr>
            <a:spAutoFit/>
          </a:bodyPr>
          <a:lstStyle/>
          <a:p>
            <a:r>
              <a:rPr lang="en-US" sz="1400" b="1" dirty="0">
                <a:latin typeface="Arial Narrow" pitchFamily="34" charset="0"/>
              </a:rPr>
              <a:t>24</a:t>
            </a:r>
            <a:r>
              <a:rPr lang="en-US" sz="1400" b="1" baseline="30000" dirty="0">
                <a:latin typeface="Arial Narrow" pitchFamily="34" charset="0"/>
              </a:rPr>
              <a:t>th</a:t>
            </a:r>
            <a:r>
              <a:rPr lang="en-US" sz="1400" b="1" dirty="0">
                <a:latin typeface="Arial Narrow" pitchFamily="34" charset="0"/>
              </a:rPr>
              <a:t> Street</a:t>
            </a:r>
          </a:p>
        </p:txBody>
      </p:sp>
      <p:sp>
        <p:nvSpPr>
          <p:cNvPr id="63495" name="TextBox 8"/>
          <p:cNvSpPr txBox="1">
            <a:spLocks noChangeArrowheads="1"/>
          </p:cNvSpPr>
          <p:nvPr/>
        </p:nvSpPr>
        <p:spPr bwMode="auto">
          <a:xfrm rot="-5181455">
            <a:off x="359569" y="4048919"/>
            <a:ext cx="1219200" cy="306388"/>
          </a:xfrm>
          <a:prstGeom prst="rect">
            <a:avLst/>
          </a:prstGeom>
          <a:noFill/>
          <a:ln w="9525">
            <a:noFill/>
            <a:miter lim="800000"/>
            <a:headEnd/>
            <a:tailEnd/>
          </a:ln>
        </p:spPr>
        <p:txBody>
          <a:bodyPr>
            <a:spAutoFit/>
          </a:bodyPr>
          <a:lstStyle/>
          <a:p>
            <a:r>
              <a:rPr lang="en-US" sz="1400" b="1" dirty="0">
                <a:latin typeface="Arial Narrow" pitchFamily="34" charset="0"/>
              </a:rPr>
              <a:t>22</a:t>
            </a:r>
            <a:r>
              <a:rPr lang="en-US" sz="1400" b="1" baseline="30000" dirty="0">
                <a:latin typeface="Arial Narrow" pitchFamily="34" charset="0"/>
              </a:rPr>
              <a:t>nd</a:t>
            </a:r>
            <a:r>
              <a:rPr lang="en-US" sz="1400" b="1" dirty="0">
                <a:latin typeface="Arial Narrow" pitchFamily="34" charset="0"/>
              </a:rPr>
              <a:t>  Street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171011" name="Rectangle 3"/>
          <p:cNvSpPr>
            <a:spLocks noGrp="1" noChangeArrowheads="1"/>
          </p:cNvSpPr>
          <p:nvPr>
            <p:ph idx="1"/>
          </p:nvPr>
        </p:nvSpPr>
        <p:spPr/>
        <p:txBody>
          <a:bodyPr/>
          <a:lstStyle/>
          <a:p>
            <a:r>
              <a:rPr lang="en-US" dirty="0" smtClean="0"/>
              <a:t>Utilities – Central Florida Pipeline</a:t>
            </a:r>
          </a:p>
          <a:p>
            <a:pPr lvl="1"/>
            <a:r>
              <a:rPr lang="en-US" dirty="0" smtClean="0"/>
              <a:t>This utility will adjust their lines if necessary, but they must be given 60 days notice if it is major.  Refer to notes in the plans.  </a:t>
            </a:r>
          </a:p>
          <a:p>
            <a:pPr lvl="1"/>
            <a:r>
              <a:rPr lang="en-US" dirty="0" smtClean="0"/>
              <a:t>They are located within an easement, so the Contractor will have to sign documentation to enter into this easement.  </a:t>
            </a:r>
          </a:p>
          <a:p>
            <a:pPr lvl="1"/>
            <a:r>
              <a:rPr lang="en-US" dirty="0" smtClean="0"/>
              <a:t>Close coordination regarding proposed drainage crossing is imperative for this utility.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grpSp>
        <p:nvGrpSpPr>
          <p:cNvPr id="3" name="Group 11"/>
          <p:cNvGrpSpPr/>
          <p:nvPr/>
        </p:nvGrpSpPr>
        <p:grpSpPr>
          <a:xfrm>
            <a:off x="514350" y="1900238"/>
            <a:ext cx="8540858" cy="4800600"/>
            <a:chOff x="517497" y="1671762"/>
            <a:chExt cx="8540858" cy="4800600"/>
          </a:xfrm>
        </p:grpSpPr>
        <p:pic>
          <p:nvPicPr>
            <p:cNvPr id="6" name="Picture 6" descr="I-4 CC Cover"/>
            <p:cNvPicPr>
              <a:picLocks noChangeAspect="1" noChangeArrowheads="1"/>
            </p:cNvPicPr>
            <p:nvPr/>
          </p:nvPicPr>
          <p:blipFill>
            <a:blip r:embed="rId2" cstate="print"/>
            <a:stretch>
              <a:fillRect/>
            </a:stretch>
          </p:blipFill>
          <p:spPr bwMode="auto">
            <a:xfrm>
              <a:off x="517497" y="1671762"/>
              <a:ext cx="8540858" cy="4800600"/>
            </a:xfrm>
            <a:prstGeom prst="rect">
              <a:avLst/>
            </a:prstGeom>
            <a:ln>
              <a:solidFill>
                <a:schemeClr val="tx1"/>
              </a:solidFill>
            </a:ln>
            <a:effectLst>
              <a:innerShdw blurRad="114300">
                <a:prstClr val="black"/>
              </a:innerShdw>
            </a:effectLst>
          </p:spPr>
        </p:pic>
        <p:sp>
          <p:nvSpPr>
            <p:cNvPr id="5" name="Text Box 10"/>
            <p:cNvSpPr txBox="1">
              <a:spLocks noChangeArrowheads="1"/>
            </p:cNvSpPr>
            <p:nvPr/>
          </p:nvSpPr>
          <p:spPr bwMode="auto">
            <a:xfrm rot="1560000">
              <a:off x="2635268" y="4041607"/>
              <a:ext cx="3199424" cy="246221"/>
            </a:xfrm>
            <a:prstGeom prst="rect">
              <a:avLst/>
            </a:prstGeom>
            <a:noFill/>
            <a:ln w="9525">
              <a:noFill/>
              <a:miter lim="800000"/>
              <a:headEnd/>
              <a:tailEnd/>
            </a:ln>
            <a:effectLst>
              <a:outerShdw dist="17961" dir="2700000" algn="ctr" rotWithShape="0">
                <a:srgbClr val="1C1C1C"/>
              </a:outerShdw>
            </a:effectLst>
          </p:spPr>
          <p:txBody>
            <a:bodyPr wrap="square">
              <a:spAutoFit/>
            </a:bodyPr>
            <a:lstStyle/>
            <a:p>
              <a:pPr>
                <a:spcBef>
                  <a:spcPct val="50000"/>
                </a:spcBef>
                <a:defRPr/>
              </a:pPr>
              <a:r>
                <a:rPr lang="en-US" sz="1000" b="1" dirty="0">
                  <a:solidFill>
                    <a:schemeClr val="bg1"/>
                  </a:solidFill>
                  <a:latin typeface="Arial" charset="0"/>
                </a:rPr>
                <a:t>I-4/Lee Roy Selmon Expressway </a:t>
              </a:r>
              <a:r>
                <a:rPr lang="en-US" sz="1000" b="1" dirty="0" smtClean="0">
                  <a:solidFill>
                    <a:schemeClr val="bg1"/>
                  </a:solidFill>
                  <a:latin typeface="Arial" charset="0"/>
                </a:rPr>
                <a:t>Interchange</a:t>
              </a:r>
              <a:endParaRPr lang="en-US" sz="1000" b="1" dirty="0">
                <a:solidFill>
                  <a:schemeClr val="bg1"/>
                </a:solidFill>
                <a:latin typeface="Arial" charset="0"/>
              </a:endParaRPr>
            </a:p>
          </p:txBody>
        </p:sp>
        <p:pic>
          <p:nvPicPr>
            <p:cNvPr id="7" name="Picture 19" descr="I-4"/>
            <p:cNvPicPr>
              <a:picLocks noChangeAspect="1" noChangeArrowheads="1"/>
            </p:cNvPicPr>
            <p:nvPr/>
          </p:nvPicPr>
          <p:blipFill>
            <a:blip r:embed="rId3"/>
            <a:srcRect/>
            <a:stretch>
              <a:fillRect/>
            </a:stretch>
          </p:blipFill>
          <p:spPr bwMode="auto">
            <a:xfrm>
              <a:off x="8610600" y="3276600"/>
              <a:ext cx="336315" cy="3582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20" descr="Lee Roy Selmon"/>
            <p:cNvPicPr>
              <a:picLocks noChangeAspect="1" noChangeArrowheads="1"/>
            </p:cNvPicPr>
            <p:nvPr/>
          </p:nvPicPr>
          <p:blipFill>
            <a:blip r:embed="rId4"/>
            <a:stretch>
              <a:fillRect/>
            </a:stretch>
          </p:blipFill>
          <p:spPr bwMode="auto">
            <a:xfrm>
              <a:off x="4388085" y="1752600"/>
              <a:ext cx="304578" cy="41270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21" descr="Turnpike Enterprise NEW copy"/>
            <p:cNvPicPr>
              <a:picLocks noChangeAspect="1" noChangeArrowheads="1"/>
            </p:cNvPicPr>
            <p:nvPr/>
          </p:nvPicPr>
          <p:blipFill>
            <a:blip r:embed="rId5"/>
            <a:srcRect/>
            <a:stretch>
              <a:fillRect/>
            </a:stretch>
          </p:blipFill>
          <p:spPr bwMode="auto">
            <a:xfrm>
              <a:off x="5867400" y="4267200"/>
              <a:ext cx="336314" cy="4152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10" descr="NORTH ARROW -45.png"/>
            <p:cNvPicPr>
              <a:picLocks noChangeAspect="1"/>
            </p:cNvPicPr>
            <p:nvPr/>
          </p:nvPicPr>
          <p:blipFill>
            <a:blip r:embed="rId6" cstate="print"/>
            <a:stretch>
              <a:fillRect/>
            </a:stretch>
          </p:blipFill>
          <p:spPr>
            <a:xfrm>
              <a:off x="8458200" y="1752600"/>
              <a:ext cx="350935" cy="350935"/>
            </a:xfrm>
            <a:prstGeom prst="rect">
              <a:avLst/>
            </a:prstGeom>
            <a:scene3d>
              <a:camera prst="orthographicFront">
                <a:rot lat="0" lon="0" rev="1200000"/>
              </a:camera>
              <a:lightRig rig="threePt" dir="t"/>
            </a:scene3d>
          </p:spPr>
        </p:pic>
      </p:grpSp>
      <p:sp>
        <p:nvSpPr>
          <p:cNvPr id="14" name="Rectangle 13"/>
          <p:cNvSpPr/>
          <p:nvPr/>
        </p:nvSpPr>
        <p:spPr>
          <a:xfrm>
            <a:off x="609600" y="990600"/>
            <a:ext cx="2713628" cy="584775"/>
          </a:xfrm>
          <a:prstGeom prst="rect">
            <a:avLst/>
          </a:prstGeom>
        </p:spPr>
        <p:txBody>
          <a:bodyPr wrap="none">
            <a:spAutoFit/>
          </a:bodyPr>
          <a:lstStyle/>
          <a:p>
            <a:pPr>
              <a:buFont typeface="Arial" pitchFamily="34" charset="0"/>
              <a:buChar char="•"/>
            </a:pPr>
            <a:r>
              <a:rPr lang="en-US" sz="3200" dirty="0" smtClean="0">
                <a:latin typeface="Impact" pitchFamily="34" charset="0"/>
              </a:rPr>
              <a:t>  TCP Overview</a:t>
            </a:r>
            <a:endParaRPr lang="en-US" sz="3200" dirty="0">
              <a:latin typeface="Impact"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6" name="Content Placeholder 5"/>
          <p:cNvSpPr>
            <a:spLocks noGrp="1"/>
          </p:cNvSpPr>
          <p:nvPr>
            <p:ph idx="1"/>
          </p:nvPr>
        </p:nvSpPr>
        <p:spPr/>
        <p:txBody>
          <a:bodyPr/>
          <a:lstStyle/>
          <a:p>
            <a:r>
              <a:rPr lang="en-US" dirty="0" smtClean="0"/>
              <a:t>TCP Overview cont’d</a:t>
            </a:r>
          </a:p>
          <a:p>
            <a:pPr lvl="1"/>
            <a:r>
              <a:rPr lang="en-US" dirty="0" smtClean="0"/>
              <a:t>Contract Duration = 1713 days</a:t>
            </a:r>
          </a:p>
          <a:p>
            <a:pPr lvl="1"/>
            <a:r>
              <a:rPr lang="en-US" dirty="0" smtClean="0"/>
              <a:t>Flexibility in Traffic Control Staging</a:t>
            </a:r>
          </a:p>
          <a:p>
            <a:pPr lvl="2"/>
            <a:r>
              <a:rPr lang="en-US" dirty="0" smtClean="0"/>
              <a:t>Refer to Special Phasing Notes under 258415-1</a:t>
            </a:r>
          </a:p>
          <a:p>
            <a:pPr lvl="2"/>
            <a:r>
              <a:rPr lang="en-US" dirty="0" smtClean="0"/>
              <a:t>Coordinate staging between 258415-1 and 258415-2</a:t>
            </a:r>
          </a:p>
          <a:p>
            <a:pPr lvl="2"/>
            <a:r>
              <a:rPr lang="en-US" dirty="0" smtClean="0"/>
              <a:t>Complete non-traffic related construction outside of the TCP work zones</a:t>
            </a:r>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6" name="Content Placeholder 5"/>
          <p:cNvSpPr>
            <a:spLocks noGrp="1"/>
          </p:cNvSpPr>
          <p:nvPr>
            <p:ph idx="1"/>
          </p:nvPr>
        </p:nvSpPr>
        <p:spPr/>
        <p:txBody>
          <a:bodyPr/>
          <a:lstStyle/>
          <a:p>
            <a:r>
              <a:rPr lang="en-US" dirty="0" smtClean="0"/>
              <a:t>TCP Overview cont’d</a:t>
            </a:r>
          </a:p>
          <a:p>
            <a:pPr lvl="1"/>
            <a:r>
              <a:rPr lang="en-US" dirty="0" smtClean="0"/>
              <a:t>Phasing is based on:</a:t>
            </a:r>
          </a:p>
          <a:p>
            <a:pPr lvl="2"/>
            <a:r>
              <a:rPr lang="en-US" dirty="0" smtClean="0"/>
              <a:t>Addressing concerns of Managing Agencies</a:t>
            </a:r>
          </a:p>
          <a:p>
            <a:pPr lvl="2"/>
            <a:r>
              <a:rPr lang="en-US" dirty="0" smtClean="0"/>
              <a:t>Meeting milestones in each phase</a:t>
            </a:r>
          </a:p>
          <a:p>
            <a:pPr lvl="2"/>
            <a:r>
              <a:rPr lang="en-US" dirty="0" smtClean="0"/>
              <a:t>Utilizing existing structures and ramps for temporary diversions</a:t>
            </a:r>
          </a:p>
          <a:p>
            <a:pPr lvl="2"/>
            <a:r>
              <a:rPr lang="en-US" dirty="0" smtClean="0"/>
              <a:t>Providing constructability for different structure types based on the erection control schemes</a:t>
            </a:r>
          </a:p>
          <a:p>
            <a:pPr lvl="2"/>
            <a:r>
              <a:rPr lang="en-US" dirty="0" smtClean="0"/>
              <a:t>Ensuring that all surfaces are at final grade at the completion of the project</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helocalbizmagazine.ca/images/photos/construction.jpg"/>
          <p:cNvPicPr>
            <a:picLocks noChangeAspect="1" noChangeArrowheads="1"/>
          </p:cNvPicPr>
          <p:nvPr/>
        </p:nvPicPr>
        <p:blipFill>
          <a:blip r:embed="rId3"/>
          <a:srcRect/>
          <a:stretch>
            <a:fillRect/>
          </a:stretch>
        </p:blipFill>
        <p:spPr bwMode="auto">
          <a:xfrm>
            <a:off x="6435750" y="4876800"/>
            <a:ext cx="2936850" cy="1953007"/>
          </a:xfrm>
          <a:prstGeom prst="rect">
            <a:avLst/>
          </a:prstGeom>
          <a:noFill/>
          <a:effectLst>
            <a:softEdge rad="635000"/>
          </a:effectLst>
        </p:spPr>
      </p:pic>
      <p:sp>
        <p:nvSpPr>
          <p:cNvPr id="2" name="Title 1"/>
          <p:cNvSpPr>
            <a:spLocks noGrp="1"/>
          </p:cNvSpPr>
          <p:nvPr>
            <p:ph type="title"/>
          </p:nvPr>
        </p:nvSpPr>
        <p:spPr/>
        <p:txBody>
          <a:bodyPr>
            <a:normAutofit fontScale="90000"/>
          </a:bodyPr>
          <a:lstStyle/>
          <a:p>
            <a:r>
              <a:rPr lang="en-US" dirty="0" smtClean="0"/>
              <a:t>FDOT Hierarchy</a:t>
            </a:r>
            <a:endParaRPr lang="en-US" dirty="0"/>
          </a:p>
        </p:txBody>
      </p:sp>
      <p:sp>
        <p:nvSpPr>
          <p:cNvPr id="5123" name="Content Placeholder 2"/>
          <p:cNvSpPr>
            <a:spLocks noGrp="1"/>
          </p:cNvSpPr>
          <p:nvPr>
            <p:ph idx="1"/>
          </p:nvPr>
        </p:nvSpPr>
        <p:spPr/>
        <p:txBody>
          <a:bodyPr/>
          <a:lstStyle/>
          <a:p>
            <a:r>
              <a:rPr lang="en-US" dirty="0" smtClean="0"/>
              <a:t>Organization</a:t>
            </a:r>
          </a:p>
          <a:p>
            <a:pPr lvl="1"/>
            <a:endParaRPr lang="en-US" dirty="0" smtClean="0"/>
          </a:p>
        </p:txBody>
      </p:sp>
      <p:sp>
        <p:nvSpPr>
          <p:cNvPr id="6" name="TextBox 5"/>
          <p:cNvSpPr txBox="1"/>
          <p:nvPr/>
        </p:nvSpPr>
        <p:spPr>
          <a:xfrm>
            <a:off x="3581400" y="1066800"/>
            <a:ext cx="1828800" cy="646331"/>
          </a:xfrm>
          <a:prstGeom prst="rect">
            <a:avLst/>
          </a:prstGeom>
          <a:noFill/>
        </p:spPr>
        <p:txBody>
          <a:bodyPr wrap="square" rtlCol="0">
            <a:spAutoFit/>
          </a:bodyPr>
          <a:lstStyle/>
          <a:p>
            <a:pPr algn="ctr"/>
            <a:r>
              <a:rPr lang="en-US" dirty="0" smtClean="0"/>
              <a:t>Don Skelton, PE</a:t>
            </a:r>
          </a:p>
          <a:p>
            <a:pPr algn="ctr"/>
            <a:r>
              <a:rPr lang="en-US" dirty="0" smtClean="0"/>
              <a:t>District Secretary</a:t>
            </a:r>
            <a:endParaRPr lang="en-US" dirty="0"/>
          </a:p>
        </p:txBody>
      </p:sp>
      <p:sp>
        <p:nvSpPr>
          <p:cNvPr id="7" name="TextBox 6"/>
          <p:cNvSpPr txBox="1"/>
          <p:nvPr/>
        </p:nvSpPr>
        <p:spPr>
          <a:xfrm>
            <a:off x="914400" y="2124670"/>
            <a:ext cx="3581400" cy="923330"/>
          </a:xfrm>
          <a:prstGeom prst="rect">
            <a:avLst/>
          </a:prstGeom>
          <a:noFill/>
        </p:spPr>
        <p:txBody>
          <a:bodyPr wrap="square" rtlCol="0">
            <a:spAutoFit/>
          </a:bodyPr>
          <a:lstStyle/>
          <a:p>
            <a:pPr algn="ctr"/>
            <a:r>
              <a:rPr lang="en-US" dirty="0" smtClean="0"/>
              <a:t>Jim </a:t>
            </a:r>
            <a:r>
              <a:rPr lang="en-US" dirty="0" smtClean="0"/>
              <a:t>Moulton </a:t>
            </a:r>
            <a:r>
              <a:rPr lang="en-US" dirty="0" smtClean="0"/>
              <a:t>PE </a:t>
            </a:r>
          </a:p>
          <a:p>
            <a:pPr algn="ctr"/>
            <a:r>
              <a:rPr lang="en-US" dirty="0" smtClean="0"/>
              <a:t>Director of Transportation Operations</a:t>
            </a:r>
            <a:endParaRPr lang="en-US" dirty="0"/>
          </a:p>
        </p:txBody>
      </p:sp>
      <p:sp>
        <p:nvSpPr>
          <p:cNvPr id="8" name="TextBox 7"/>
          <p:cNvSpPr txBox="1"/>
          <p:nvPr/>
        </p:nvSpPr>
        <p:spPr>
          <a:xfrm>
            <a:off x="4800600" y="2124670"/>
            <a:ext cx="3657600" cy="923330"/>
          </a:xfrm>
          <a:prstGeom prst="rect">
            <a:avLst/>
          </a:prstGeom>
          <a:noFill/>
        </p:spPr>
        <p:txBody>
          <a:bodyPr wrap="square" rtlCol="0">
            <a:spAutoFit/>
          </a:bodyPr>
          <a:lstStyle/>
          <a:p>
            <a:pPr algn="ctr"/>
            <a:r>
              <a:rPr lang="en-US" dirty="0" smtClean="0"/>
              <a:t>Scott Collister </a:t>
            </a:r>
            <a:r>
              <a:rPr lang="en-US" dirty="0" smtClean="0"/>
              <a:t>PE </a:t>
            </a:r>
            <a:endParaRPr lang="en-US" dirty="0" smtClean="0"/>
          </a:p>
          <a:p>
            <a:pPr algn="ctr"/>
            <a:r>
              <a:rPr lang="en-US" dirty="0" smtClean="0"/>
              <a:t>Director of Transportation Development</a:t>
            </a:r>
            <a:endParaRPr lang="en-US" dirty="0"/>
          </a:p>
        </p:txBody>
      </p:sp>
      <p:sp>
        <p:nvSpPr>
          <p:cNvPr id="9" name="TextBox 8"/>
          <p:cNvSpPr txBox="1"/>
          <p:nvPr/>
        </p:nvSpPr>
        <p:spPr>
          <a:xfrm>
            <a:off x="4953000" y="3200400"/>
            <a:ext cx="3429000" cy="923330"/>
          </a:xfrm>
          <a:prstGeom prst="rect">
            <a:avLst/>
          </a:prstGeom>
          <a:noFill/>
        </p:spPr>
        <p:txBody>
          <a:bodyPr wrap="square" rtlCol="0">
            <a:spAutoFit/>
          </a:bodyPr>
          <a:lstStyle/>
          <a:p>
            <a:pPr algn="ctr"/>
            <a:r>
              <a:rPr lang="en-US" dirty="0" smtClean="0"/>
              <a:t>Margaret Smith PE </a:t>
            </a:r>
          </a:p>
          <a:p>
            <a:pPr algn="ctr"/>
            <a:r>
              <a:rPr lang="en-US" dirty="0" smtClean="0"/>
              <a:t>District Consultant Project Management Engineer</a:t>
            </a:r>
          </a:p>
        </p:txBody>
      </p:sp>
      <p:sp>
        <p:nvSpPr>
          <p:cNvPr id="10" name="TextBox 9"/>
          <p:cNvSpPr txBox="1"/>
          <p:nvPr/>
        </p:nvSpPr>
        <p:spPr>
          <a:xfrm>
            <a:off x="4953000" y="4267200"/>
            <a:ext cx="3352800" cy="646331"/>
          </a:xfrm>
          <a:prstGeom prst="rect">
            <a:avLst/>
          </a:prstGeom>
          <a:noFill/>
        </p:spPr>
        <p:txBody>
          <a:bodyPr wrap="square" rtlCol="0">
            <a:spAutoFit/>
          </a:bodyPr>
          <a:lstStyle/>
          <a:p>
            <a:pPr algn="ctr"/>
            <a:r>
              <a:rPr lang="en-US" dirty="0" smtClean="0"/>
              <a:t>Adam Perez PE</a:t>
            </a:r>
          </a:p>
          <a:p>
            <a:pPr algn="ctr"/>
            <a:r>
              <a:rPr lang="en-US" dirty="0" smtClean="0"/>
              <a:t> Interstate Program Manager</a:t>
            </a:r>
            <a:endParaRPr lang="en-US" dirty="0"/>
          </a:p>
        </p:txBody>
      </p:sp>
      <p:sp>
        <p:nvSpPr>
          <p:cNvPr id="11" name="TextBox 10"/>
          <p:cNvSpPr txBox="1"/>
          <p:nvPr/>
        </p:nvSpPr>
        <p:spPr>
          <a:xfrm>
            <a:off x="1371600" y="3200400"/>
            <a:ext cx="2667000" cy="923330"/>
          </a:xfrm>
          <a:prstGeom prst="rect">
            <a:avLst/>
          </a:prstGeom>
          <a:noFill/>
        </p:spPr>
        <p:txBody>
          <a:bodyPr wrap="square" rtlCol="0">
            <a:spAutoFit/>
          </a:bodyPr>
          <a:lstStyle/>
          <a:p>
            <a:pPr algn="ctr"/>
            <a:r>
              <a:rPr lang="en-US" dirty="0" smtClean="0"/>
              <a:t>Brian </a:t>
            </a:r>
            <a:r>
              <a:rPr lang="en-US" dirty="0" smtClean="0"/>
              <a:t>McKishnie </a:t>
            </a:r>
            <a:r>
              <a:rPr lang="en-US" dirty="0" smtClean="0"/>
              <a:t>PE District Construction Engineer</a:t>
            </a:r>
          </a:p>
        </p:txBody>
      </p:sp>
      <p:sp>
        <p:nvSpPr>
          <p:cNvPr id="12" name="TextBox 11"/>
          <p:cNvSpPr txBox="1"/>
          <p:nvPr/>
        </p:nvSpPr>
        <p:spPr>
          <a:xfrm>
            <a:off x="762000" y="4267200"/>
            <a:ext cx="3429000" cy="923330"/>
          </a:xfrm>
          <a:prstGeom prst="rect">
            <a:avLst/>
          </a:prstGeom>
          <a:noFill/>
        </p:spPr>
        <p:txBody>
          <a:bodyPr wrap="square" rtlCol="0">
            <a:spAutoFit/>
          </a:bodyPr>
          <a:lstStyle/>
          <a:p>
            <a:pPr algn="ctr"/>
            <a:r>
              <a:rPr lang="en-US" dirty="0" smtClean="0"/>
              <a:t>Patrick </a:t>
            </a:r>
            <a:r>
              <a:rPr lang="en-US" dirty="0" smtClean="0"/>
              <a:t>Stanford </a:t>
            </a:r>
            <a:r>
              <a:rPr lang="en-US" dirty="0" smtClean="0"/>
              <a:t>PE</a:t>
            </a:r>
          </a:p>
          <a:p>
            <a:pPr algn="ctr"/>
            <a:r>
              <a:rPr lang="en-US" dirty="0" smtClean="0"/>
              <a:t>Resident Engineer </a:t>
            </a:r>
          </a:p>
          <a:p>
            <a:pPr algn="ctr"/>
            <a:r>
              <a:rPr lang="en-US" dirty="0" smtClean="0"/>
              <a:t>CCEI/Interstate Construction</a:t>
            </a:r>
            <a:endParaRPr lang="en-US" dirty="0"/>
          </a:p>
        </p:txBody>
      </p:sp>
      <p:sp>
        <p:nvSpPr>
          <p:cNvPr id="13" name="TextBox 12"/>
          <p:cNvSpPr txBox="1"/>
          <p:nvPr/>
        </p:nvSpPr>
        <p:spPr>
          <a:xfrm>
            <a:off x="914400" y="5334000"/>
            <a:ext cx="3276600" cy="923330"/>
          </a:xfrm>
          <a:prstGeom prst="rect">
            <a:avLst/>
          </a:prstGeom>
          <a:noFill/>
        </p:spPr>
        <p:txBody>
          <a:bodyPr wrap="square" rtlCol="0">
            <a:spAutoFit/>
          </a:bodyPr>
          <a:lstStyle/>
          <a:p>
            <a:pPr algn="ctr"/>
            <a:r>
              <a:rPr lang="en-US" dirty="0" smtClean="0"/>
              <a:t>Richard Frank</a:t>
            </a:r>
          </a:p>
          <a:p>
            <a:pPr algn="ctr"/>
            <a:r>
              <a:rPr lang="en-US" dirty="0" smtClean="0"/>
              <a:t>Interstate Construction</a:t>
            </a:r>
          </a:p>
          <a:p>
            <a:pPr algn="ctr"/>
            <a:r>
              <a:rPr lang="en-US" dirty="0" smtClean="0"/>
              <a:t>Project Manager</a:t>
            </a:r>
            <a:endParaRPr lang="en-US" dirty="0"/>
          </a:p>
        </p:txBody>
      </p:sp>
      <p:sp>
        <p:nvSpPr>
          <p:cNvPr id="14" name="TextBox 13"/>
          <p:cNvSpPr txBox="1"/>
          <p:nvPr/>
        </p:nvSpPr>
        <p:spPr>
          <a:xfrm>
            <a:off x="1715146" y="6480918"/>
            <a:ext cx="1905000" cy="369332"/>
          </a:xfrm>
          <a:prstGeom prst="rect">
            <a:avLst/>
          </a:prstGeom>
          <a:noFill/>
        </p:spPr>
        <p:txBody>
          <a:bodyPr wrap="square" rtlCol="0">
            <a:spAutoFit/>
          </a:bodyPr>
          <a:lstStyle/>
          <a:p>
            <a:pPr algn="ctr"/>
            <a:r>
              <a:rPr lang="en-US" dirty="0" smtClean="0"/>
              <a:t>Project CCEI</a:t>
            </a:r>
            <a:endParaRPr lang="en-US" dirty="0"/>
          </a:p>
        </p:txBody>
      </p:sp>
      <p:sp>
        <p:nvSpPr>
          <p:cNvPr id="15" name="TextBox 14"/>
          <p:cNvSpPr txBox="1"/>
          <p:nvPr/>
        </p:nvSpPr>
        <p:spPr>
          <a:xfrm>
            <a:off x="5410200" y="5334000"/>
            <a:ext cx="1524000" cy="646331"/>
          </a:xfrm>
          <a:prstGeom prst="rect">
            <a:avLst/>
          </a:prstGeom>
          <a:noFill/>
        </p:spPr>
        <p:txBody>
          <a:bodyPr wrap="square" rtlCol="0">
            <a:spAutoFit/>
          </a:bodyPr>
          <a:lstStyle/>
          <a:p>
            <a:pPr algn="ctr"/>
            <a:r>
              <a:rPr lang="en-US" dirty="0" smtClean="0"/>
              <a:t>Engineers Of Record</a:t>
            </a:r>
            <a:endParaRPr lang="en-US" dirty="0"/>
          </a:p>
        </p:txBody>
      </p:sp>
      <p:sp>
        <p:nvSpPr>
          <p:cNvPr id="26" name="Down Arrow 25"/>
          <p:cNvSpPr/>
          <p:nvPr/>
        </p:nvSpPr>
        <p:spPr>
          <a:xfrm>
            <a:off x="3429000" y="1752600"/>
            <a:ext cx="152400" cy="381000"/>
          </a:xfrm>
          <a:prstGeom prst="downArrow">
            <a:avLst/>
          </a:prstGeom>
          <a:solidFill>
            <a:srgbClr val="FFFFFF">
              <a:alpha val="50196"/>
            </a:srgbClr>
          </a:solidFill>
          <a:ln>
            <a:noFill/>
          </a:ln>
          <a:effectLst>
            <a:outerShdw blurRad="50800" dist="38100" dir="18900000" algn="bl" rotWithShape="0">
              <a:prstClr val="black">
                <a:alpha val="40000"/>
              </a:prstClr>
            </a:outerShdw>
          </a:effectLst>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own Arrow 27"/>
          <p:cNvSpPr/>
          <p:nvPr/>
        </p:nvSpPr>
        <p:spPr>
          <a:xfrm>
            <a:off x="5486400" y="1752600"/>
            <a:ext cx="152400" cy="381000"/>
          </a:xfrm>
          <a:prstGeom prst="downArrow">
            <a:avLst/>
          </a:prstGeom>
          <a:solidFill>
            <a:srgbClr val="FFFFFF">
              <a:alpha val="50196"/>
            </a:srgbClr>
          </a:solidFill>
          <a:ln>
            <a:noFill/>
          </a:ln>
          <a:effectLst>
            <a:outerShdw blurRad="50800" dist="38100" dir="13500000" algn="br" rotWithShape="0">
              <a:prstClr val="black">
                <a:alpha val="40000"/>
              </a:prstClr>
            </a:outerShdw>
          </a:effectLst>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p:cNvSpPr/>
          <p:nvPr/>
        </p:nvSpPr>
        <p:spPr>
          <a:xfrm>
            <a:off x="6576448" y="3009254"/>
            <a:ext cx="152400" cy="228600"/>
          </a:xfrm>
          <a:prstGeom prst="downArrow">
            <a:avLst/>
          </a:prstGeom>
          <a:solidFill>
            <a:srgbClr val="FFFFFF">
              <a:alpha val="50196"/>
            </a:srgbClr>
          </a:solidFill>
          <a:ln>
            <a:noFill/>
          </a:ln>
          <a:effectLst>
            <a:outerShdw blurRad="50800" dist="38100" dir="13500000" algn="br" rotWithShape="0">
              <a:prstClr val="black">
                <a:alpha val="40000"/>
              </a:prst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own Arrow 32"/>
          <p:cNvSpPr/>
          <p:nvPr/>
        </p:nvSpPr>
        <p:spPr>
          <a:xfrm>
            <a:off x="2590800" y="3002796"/>
            <a:ext cx="152400" cy="228600"/>
          </a:xfrm>
          <a:prstGeom prst="downArrow">
            <a:avLst/>
          </a:prstGeom>
          <a:solidFill>
            <a:srgbClr val="FFFFFF">
              <a:alpha val="50196"/>
            </a:srgbClr>
          </a:solidFill>
          <a:ln>
            <a:noFill/>
          </a:ln>
          <a:effectLst>
            <a:outerShdw blurRad="50800" dist="38100" dir="18900000" algn="bl" rotWithShape="0">
              <a:prstClr val="black">
                <a:alpha val="40000"/>
              </a:prst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Down Arrow 34"/>
          <p:cNvSpPr/>
          <p:nvPr/>
        </p:nvSpPr>
        <p:spPr>
          <a:xfrm>
            <a:off x="6576448" y="4114800"/>
            <a:ext cx="152400" cy="228600"/>
          </a:xfrm>
          <a:prstGeom prst="downArrow">
            <a:avLst/>
          </a:prstGeom>
          <a:solidFill>
            <a:srgbClr val="FFFFFF">
              <a:alpha val="50196"/>
            </a:srgbClr>
          </a:solidFill>
          <a:ln>
            <a:noFill/>
          </a:ln>
          <a:effectLst>
            <a:outerShdw blurRad="50800" dist="38100" dir="13500000" algn="br" rotWithShape="0">
              <a:prstClr val="black">
                <a:alpha val="40000"/>
              </a:prst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own Arrow 36"/>
          <p:cNvSpPr/>
          <p:nvPr/>
        </p:nvSpPr>
        <p:spPr>
          <a:xfrm>
            <a:off x="2590800" y="4108342"/>
            <a:ext cx="152400" cy="228600"/>
          </a:xfrm>
          <a:prstGeom prst="downArrow">
            <a:avLst/>
          </a:prstGeom>
          <a:solidFill>
            <a:srgbClr val="FFFFFF">
              <a:alpha val="50196"/>
            </a:srgbClr>
          </a:solidFill>
          <a:ln>
            <a:noFill/>
          </a:ln>
          <a:effectLst>
            <a:outerShdw blurRad="50800" dist="38100" dir="18900000" algn="bl" rotWithShape="0">
              <a:prstClr val="black">
                <a:alpha val="40000"/>
              </a:prst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Down Arrow 38"/>
          <p:cNvSpPr/>
          <p:nvPr/>
        </p:nvSpPr>
        <p:spPr>
          <a:xfrm>
            <a:off x="2590800" y="5144145"/>
            <a:ext cx="152400" cy="228600"/>
          </a:xfrm>
          <a:prstGeom prst="downArrow">
            <a:avLst/>
          </a:prstGeom>
          <a:solidFill>
            <a:srgbClr val="FFFFFF">
              <a:alpha val="50196"/>
            </a:srgbClr>
          </a:solidFill>
          <a:ln>
            <a:noFill/>
          </a:ln>
          <a:effectLst>
            <a:outerShdw blurRad="50800" dist="38100" dir="18900000" algn="bl" rotWithShape="0">
              <a:prstClr val="black">
                <a:alpha val="40000"/>
              </a:prst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Down Arrow 39"/>
          <p:cNvSpPr/>
          <p:nvPr/>
        </p:nvSpPr>
        <p:spPr>
          <a:xfrm>
            <a:off x="6172200" y="4953000"/>
            <a:ext cx="152400" cy="381000"/>
          </a:xfrm>
          <a:prstGeom prst="downArrow">
            <a:avLst/>
          </a:prstGeom>
          <a:solidFill>
            <a:srgbClr val="FFFFFF">
              <a:alpha val="50196"/>
            </a:srgbClr>
          </a:solidFill>
          <a:ln>
            <a:noFill/>
          </a:ln>
          <a:effectLst>
            <a:outerShdw blurRad="50800" dist="38100" dir="18900000" algn="bl" rotWithShape="0">
              <a:prstClr val="black">
                <a:alpha val="40000"/>
              </a:prstClr>
            </a:outerShdw>
          </a:effectLst>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Down Arrow 40"/>
          <p:cNvSpPr/>
          <p:nvPr/>
        </p:nvSpPr>
        <p:spPr>
          <a:xfrm>
            <a:off x="2590800" y="6248400"/>
            <a:ext cx="152400" cy="228600"/>
          </a:xfrm>
          <a:prstGeom prst="downArrow">
            <a:avLst/>
          </a:prstGeom>
          <a:solidFill>
            <a:srgbClr val="FFFFFF">
              <a:alpha val="50196"/>
            </a:srgbClr>
          </a:solidFill>
          <a:ln>
            <a:noFill/>
          </a:ln>
          <a:effectLst>
            <a:outerShdw blurRad="50800" dist="38100" dir="18900000" algn="bl" rotWithShape="0">
              <a:prstClr val="black">
                <a:alpha val="40000"/>
              </a:prst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7" name="Content Placeholder 6"/>
          <p:cNvSpPr>
            <a:spLocks noGrp="1"/>
          </p:cNvSpPr>
          <p:nvPr>
            <p:ph idx="1"/>
          </p:nvPr>
        </p:nvSpPr>
        <p:spPr/>
        <p:txBody>
          <a:bodyPr/>
          <a:lstStyle/>
          <a:p>
            <a:r>
              <a:rPr lang="en-US" dirty="0" smtClean="0"/>
              <a:t>TCP Lane Closures</a:t>
            </a:r>
          </a:p>
          <a:p>
            <a:endParaRPr lang="en-US" dirty="0"/>
          </a:p>
        </p:txBody>
      </p:sp>
      <p:graphicFrame>
        <p:nvGraphicFramePr>
          <p:cNvPr id="5" name="Table 4"/>
          <p:cNvGraphicFramePr>
            <a:graphicFrameLocks noGrp="1"/>
          </p:cNvGraphicFramePr>
          <p:nvPr/>
        </p:nvGraphicFramePr>
        <p:xfrm>
          <a:off x="652137" y="2133600"/>
          <a:ext cx="8373126" cy="4495800"/>
        </p:xfrm>
        <a:graphic>
          <a:graphicData uri="http://schemas.openxmlformats.org/drawingml/2006/table">
            <a:tbl>
              <a:tblPr firstRow="1" bandRow="1">
                <a:effectLst>
                  <a:outerShdw blurRad="63500" sx="102000" sy="102000" algn="ctr" rotWithShape="0">
                    <a:prstClr val="black">
                      <a:alpha val="40000"/>
                    </a:prstClr>
                  </a:outerShdw>
                </a:effectLst>
                <a:tableStyleId>{7DF18680-E054-41AD-8BC1-D1AEF772440D}</a:tableStyleId>
              </a:tblPr>
              <a:tblGrid>
                <a:gridCol w="2791042"/>
                <a:gridCol w="2791042"/>
                <a:gridCol w="2791042"/>
              </a:tblGrid>
              <a:tr h="485494">
                <a:tc>
                  <a:txBody>
                    <a:bodyPr/>
                    <a:lstStyle/>
                    <a:p>
                      <a:pPr marL="0" marR="0" indent="0" algn="ctr">
                        <a:spcBef>
                          <a:spcPts val="0"/>
                        </a:spcBef>
                        <a:spcAft>
                          <a:spcPts val="0"/>
                        </a:spcAft>
                        <a:tabLst>
                          <a:tab pos="228600" algn="l"/>
                          <a:tab pos="457200" algn="l"/>
                          <a:tab pos="457200" algn="l"/>
                        </a:tabLst>
                      </a:pPr>
                      <a:r>
                        <a:rPr lang="en-US" sz="1800" dirty="0">
                          <a:latin typeface="+mj-lt"/>
                        </a:rPr>
                        <a:t>FACILITY</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LANE CLOSURE</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RESTRICTED HOURS</a:t>
                      </a:r>
                      <a:endParaRPr lang="en-US" sz="1800" dirty="0">
                        <a:latin typeface="+mj-lt"/>
                        <a:ea typeface="Times New Roman"/>
                        <a:cs typeface="Arial"/>
                      </a:endParaRPr>
                    </a:p>
                  </a:txBody>
                  <a:tcPr marL="81030" marR="81030" marT="0" marB="0" anchor="ctr"/>
                </a:tc>
              </a:tr>
              <a:tr h="485494">
                <a:tc>
                  <a:txBody>
                    <a:bodyPr/>
                    <a:lstStyle/>
                    <a:p>
                      <a:pPr marL="0" marR="0" indent="0" algn="ctr">
                        <a:spcBef>
                          <a:spcPts val="0"/>
                        </a:spcBef>
                        <a:spcAft>
                          <a:spcPts val="0"/>
                        </a:spcAft>
                        <a:tabLst>
                          <a:tab pos="228600" algn="l"/>
                          <a:tab pos="457200" algn="l"/>
                          <a:tab pos="457200" algn="l"/>
                        </a:tabLst>
                      </a:pPr>
                      <a:r>
                        <a:rPr lang="en-US" sz="1800" dirty="0">
                          <a:latin typeface="+mj-lt"/>
                        </a:rPr>
                        <a:t>S.R. 400 (EB)</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SINGLE</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6:30AM – 8PM</a:t>
                      </a:r>
                      <a:endParaRPr lang="en-US" sz="1800" dirty="0">
                        <a:latin typeface="+mj-lt"/>
                        <a:ea typeface="Times New Roman"/>
                        <a:cs typeface="Arial"/>
                      </a:endParaRPr>
                    </a:p>
                  </a:txBody>
                  <a:tcPr marL="81030" marR="81030" marT="0" marB="0" anchor="ctr"/>
                </a:tc>
              </a:tr>
              <a:tr h="485494">
                <a:tc>
                  <a:txBody>
                    <a:bodyPr/>
                    <a:lstStyle/>
                    <a:p>
                      <a:pPr marL="0" marR="0" indent="0" algn="ctr">
                        <a:spcBef>
                          <a:spcPts val="0"/>
                        </a:spcBef>
                        <a:spcAft>
                          <a:spcPts val="0"/>
                        </a:spcAft>
                        <a:tabLst>
                          <a:tab pos="228600" algn="l"/>
                          <a:tab pos="457200" algn="l"/>
                          <a:tab pos="457200" algn="l"/>
                        </a:tabLst>
                      </a:pPr>
                      <a:r>
                        <a:rPr lang="en-US" sz="1800" dirty="0">
                          <a:latin typeface="+mj-lt"/>
                        </a:rPr>
                        <a:t>S.R. 400 (EB)</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DOUBLE</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6AM – 10:30PM</a:t>
                      </a:r>
                      <a:endParaRPr lang="en-US" sz="1800" dirty="0">
                        <a:latin typeface="+mj-lt"/>
                        <a:ea typeface="Times New Roman"/>
                        <a:cs typeface="Arial"/>
                      </a:endParaRPr>
                    </a:p>
                  </a:txBody>
                  <a:tcPr marL="81030" marR="81030" marT="0" marB="0" anchor="ctr"/>
                </a:tc>
              </a:tr>
              <a:tr h="485494">
                <a:tc>
                  <a:txBody>
                    <a:bodyPr/>
                    <a:lstStyle/>
                    <a:p>
                      <a:pPr marL="0" marR="0" indent="0" algn="ctr">
                        <a:spcBef>
                          <a:spcPts val="0"/>
                        </a:spcBef>
                        <a:spcAft>
                          <a:spcPts val="0"/>
                        </a:spcAft>
                        <a:tabLst>
                          <a:tab pos="228600" algn="l"/>
                          <a:tab pos="457200" algn="l"/>
                          <a:tab pos="457200" algn="l"/>
                        </a:tabLst>
                      </a:pPr>
                      <a:r>
                        <a:rPr lang="en-US" sz="1800" dirty="0">
                          <a:latin typeface="+mj-lt"/>
                        </a:rPr>
                        <a:t>S.R. 400 (WB)</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SINGLE</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6AM – 8PM</a:t>
                      </a:r>
                      <a:endParaRPr lang="en-US" sz="1800" dirty="0">
                        <a:latin typeface="+mj-lt"/>
                        <a:ea typeface="Times New Roman"/>
                        <a:cs typeface="Arial"/>
                      </a:endParaRPr>
                    </a:p>
                  </a:txBody>
                  <a:tcPr marL="81030" marR="81030" marT="0" marB="0" anchor="ctr"/>
                </a:tc>
              </a:tr>
              <a:tr h="638456">
                <a:tc>
                  <a:txBody>
                    <a:bodyPr/>
                    <a:lstStyle/>
                    <a:p>
                      <a:pPr marL="0" marR="0" indent="0" algn="ctr">
                        <a:spcBef>
                          <a:spcPts val="0"/>
                        </a:spcBef>
                        <a:spcAft>
                          <a:spcPts val="0"/>
                        </a:spcAft>
                        <a:tabLst>
                          <a:tab pos="228600" algn="l"/>
                          <a:tab pos="457200" algn="l"/>
                          <a:tab pos="457200" algn="l"/>
                        </a:tabLst>
                      </a:pPr>
                      <a:r>
                        <a:rPr lang="en-US" sz="1800" dirty="0">
                          <a:latin typeface="+mj-lt"/>
                        </a:rPr>
                        <a:t>S.R. 618 (EB/WB/REV)</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SINGLE</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6AM – 10AM,  4PM – 8PM</a:t>
                      </a:r>
                      <a:endParaRPr lang="en-US" sz="1800" dirty="0">
                        <a:latin typeface="+mj-lt"/>
                        <a:ea typeface="Times New Roman"/>
                        <a:cs typeface="Arial"/>
                      </a:endParaRPr>
                    </a:p>
                  </a:txBody>
                  <a:tcPr marL="81030" marR="81030" marT="0" marB="0" anchor="ctr"/>
                </a:tc>
              </a:tr>
              <a:tr h="638456">
                <a:tc>
                  <a:txBody>
                    <a:bodyPr/>
                    <a:lstStyle/>
                    <a:p>
                      <a:pPr marL="0" marR="0" indent="0" algn="ctr">
                        <a:spcBef>
                          <a:spcPts val="0"/>
                        </a:spcBef>
                        <a:spcAft>
                          <a:spcPts val="0"/>
                        </a:spcAft>
                        <a:tabLst>
                          <a:tab pos="228600" algn="l"/>
                          <a:tab pos="457200" algn="l"/>
                          <a:tab pos="457200" algn="l"/>
                        </a:tabLst>
                      </a:pPr>
                      <a:r>
                        <a:rPr lang="en-US" sz="1800" dirty="0">
                          <a:latin typeface="+mj-lt"/>
                        </a:rPr>
                        <a:t>S.R. 60 (EB/WB)</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SINGLE</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7AM – 10AM, 3PM – 7PM</a:t>
                      </a:r>
                      <a:endParaRPr lang="en-US" sz="1800" dirty="0">
                        <a:latin typeface="+mj-lt"/>
                        <a:ea typeface="Times New Roman"/>
                        <a:cs typeface="Arial"/>
                      </a:endParaRPr>
                    </a:p>
                  </a:txBody>
                  <a:tcPr marL="81030" marR="81030" marT="0" marB="0" anchor="ctr"/>
                </a:tc>
              </a:tr>
              <a:tr h="638456">
                <a:tc>
                  <a:txBody>
                    <a:bodyPr/>
                    <a:lstStyle/>
                    <a:p>
                      <a:pPr marL="0" marR="0" indent="0" algn="ctr">
                        <a:spcBef>
                          <a:spcPts val="0"/>
                        </a:spcBef>
                        <a:spcAft>
                          <a:spcPts val="0"/>
                        </a:spcAft>
                        <a:tabLst>
                          <a:tab pos="228600" algn="l"/>
                          <a:tab pos="457200" algn="l"/>
                          <a:tab pos="457200" algn="l"/>
                        </a:tabLst>
                      </a:pPr>
                      <a:r>
                        <a:rPr lang="en-US" sz="1800" dirty="0">
                          <a:latin typeface="+mj-lt"/>
                        </a:rPr>
                        <a:t>S.R. 45 (NB/SB)</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SINGLE</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7AM – 9AM,  4PM – 7PM</a:t>
                      </a:r>
                      <a:endParaRPr lang="en-US" sz="1800" dirty="0">
                        <a:latin typeface="+mj-lt"/>
                        <a:ea typeface="Times New Roman"/>
                        <a:cs typeface="Arial"/>
                      </a:endParaRPr>
                    </a:p>
                  </a:txBody>
                  <a:tcPr marL="81030" marR="81030" marT="0" marB="0" anchor="ctr"/>
                </a:tc>
              </a:tr>
              <a:tr h="638456">
                <a:tc>
                  <a:txBody>
                    <a:bodyPr/>
                    <a:lstStyle/>
                    <a:p>
                      <a:pPr marL="0" marR="0" indent="0" algn="ctr">
                        <a:spcBef>
                          <a:spcPts val="0"/>
                        </a:spcBef>
                        <a:spcAft>
                          <a:spcPts val="0"/>
                        </a:spcAft>
                        <a:tabLst>
                          <a:tab pos="228600" algn="l"/>
                          <a:tab pos="457200" algn="l"/>
                          <a:tab pos="457200" algn="l"/>
                        </a:tabLst>
                      </a:pPr>
                      <a:r>
                        <a:rPr lang="en-US" sz="1800" dirty="0">
                          <a:latin typeface="+mj-lt"/>
                        </a:rPr>
                        <a:t>SIDESTREETS</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SINGLE</a:t>
                      </a:r>
                      <a:endParaRPr lang="en-US" sz="1800" dirty="0">
                        <a:latin typeface="+mj-lt"/>
                        <a:ea typeface="Times New Roman"/>
                        <a:cs typeface="Arial"/>
                      </a:endParaRPr>
                    </a:p>
                  </a:txBody>
                  <a:tcPr marL="81030" marR="81030" marT="0" marB="0" anchor="ctr"/>
                </a:tc>
                <a:tc>
                  <a:txBody>
                    <a:bodyPr/>
                    <a:lstStyle/>
                    <a:p>
                      <a:pPr marL="0" marR="0" indent="0" algn="ctr">
                        <a:spcBef>
                          <a:spcPts val="0"/>
                        </a:spcBef>
                        <a:spcAft>
                          <a:spcPts val="0"/>
                        </a:spcAft>
                        <a:tabLst>
                          <a:tab pos="228600" algn="l"/>
                          <a:tab pos="457200" algn="l"/>
                          <a:tab pos="457200" algn="l"/>
                        </a:tabLst>
                      </a:pPr>
                      <a:r>
                        <a:rPr lang="en-US" sz="1800" dirty="0">
                          <a:latin typeface="+mj-lt"/>
                        </a:rPr>
                        <a:t>7AM – 9AM,  4PM – 7PM</a:t>
                      </a:r>
                      <a:endParaRPr lang="en-US" sz="1800" dirty="0">
                        <a:latin typeface="+mj-lt"/>
                        <a:ea typeface="Times New Roman"/>
                        <a:cs typeface="Arial"/>
                      </a:endParaRPr>
                    </a:p>
                  </a:txBody>
                  <a:tcPr marL="81030" marR="81030" marT="0" marB="0" anchor="ct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7" name="Content Placeholder 6"/>
          <p:cNvSpPr>
            <a:spLocks noGrp="1"/>
          </p:cNvSpPr>
          <p:nvPr>
            <p:ph idx="1"/>
          </p:nvPr>
        </p:nvSpPr>
        <p:spPr/>
        <p:txBody>
          <a:bodyPr/>
          <a:lstStyle/>
          <a:p>
            <a:r>
              <a:rPr lang="en-US" dirty="0" smtClean="0"/>
              <a:t>TCP Extended Lane and Ramp Closures</a:t>
            </a:r>
          </a:p>
          <a:p>
            <a:pPr>
              <a:buNone/>
            </a:pPr>
            <a:endParaRPr lang="en-US" dirty="0"/>
          </a:p>
        </p:txBody>
      </p:sp>
      <p:graphicFrame>
        <p:nvGraphicFramePr>
          <p:cNvPr id="5" name="Table 4"/>
          <p:cNvGraphicFramePr>
            <a:graphicFrameLocks noGrp="1"/>
          </p:cNvGraphicFramePr>
          <p:nvPr/>
        </p:nvGraphicFramePr>
        <p:xfrm>
          <a:off x="685800" y="1981197"/>
          <a:ext cx="8229599" cy="4648198"/>
        </p:xfrm>
        <a:graphic>
          <a:graphicData uri="http://schemas.openxmlformats.org/drawingml/2006/table">
            <a:tbl>
              <a:tblPr firstRow="1" bandRow="1">
                <a:effectLst>
                  <a:outerShdw blurRad="63500" sx="102000" sy="102000" algn="ctr" rotWithShape="0">
                    <a:prstClr val="black">
                      <a:alpha val="40000"/>
                    </a:prstClr>
                  </a:outerShdw>
                </a:effectLst>
                <a:tableStyleId>{7DF18680-E054-41AD-8BC1-D1AEF772440D}</a:tableStyleId>
              </a:tblPr>
              <a:tblGrid>
                <a:gridCol w="3191069"/>
                <a:gridCol w="2603240"/>
                <a:gridCol w="2435290"/>
              </a:tblGrid>
              <a:tr h="297210">
                <a:tc>
                  <a:txBody>
                    <a:bodyPr/>
                    <a:lstStyle/>
                    <a:p>
                      <a:pPr marL="0" marR="0" indent="0" algn="ctr">
                        <a:spcBef>
                          <a:spcPts val="0"/>
                        </a:spcBef>
                        <a:spcAft>
                          <a:spcPts val="0"/>
                        </a:spcAft>
                        <a:tabLst>
                          <a:tab pos="228600" algn="l"/>
                          <a:tab pos="457200" algn="l"/>
                          <a:tab pos="457200" algn="l"/>
                        </a:tabLst>
                      </a:pPr>
                      <a:r>
                        <a:rPr lang="en-US" sz="1600" b="1" dirty="0">
                          <a:latin typeface="Calibri"/>
                          <a:ea typeface="Times New Roman"/>
                          <a:cs typeface="Arial"/>
                        </a:rPr>
                        <a:t>FACILITY</a:t>
                      </a:r>
                      <a:endParaRPr lang="en-US" sz="1600" dirty="0">
                        <a:latin typeface="Calibri"/>
                        <a:ea typeface="Times New Roman"/>
                        <a:cs typeface="Arial"/>
                      </a:endParaRP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b="1" dirty="0">
                          <a:latin typeface="Calibri"/>
                          <a:ea typeface="Times New Roman"/>
                          <a:cs typeface="Arial"/>
                        </a:rPr>
                        <a:t>PHASE / STAGE</a:t>
                      </a:r>
                      <a:endParaRPr lang="en-US" sz="1600" dirty="0">
                        <a:latin typeface="Calibri"/>
                        <a:ea typeface="Times New Roman"/>
                        <a:cs typeface="Arial"/>
                      </a:endParaRP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b="1" dirty="0">
                          <a:latin typeface="Calibri"/>
                          <a:ea typeface="Times New Roman"/>
                          <a:cs typeface="Arial"/>
                        </a:rPr>
                        <a:t>CLOSURE DURATION</a:t>
                      </a:r>
                      <a:endParaRPr lang="en-US" sz="1600" dirty="0">
                        <a:latin typeface="Calibri"/>
                        <a:ea typeface="Times New Roman"/>
                        <a:cs typeface="Arial"/>
                      </a:endParaRP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618 WESTBOUND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1, STAGE 1</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180 CALENDAR DAYS</a:t>
                      </a: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618 WESTBOUND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1, STAGE 2</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150 CALENDAR DAYS</a:t>
                      </a: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618 WESTBOUND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1, STAGE 3</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160 CALENDAR DAYS</a:t>
                      </a: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618 WESTBOUND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1, STAGE 4</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40 CALENDAR DAYS</a:t>
                      </a:r>
                    </a:p>
                  </a:txBody>
                  <a:tcPr marL="68580" marR="68580" marT="0" marB="0"/>
                </a:tc>
              </a:tr>
              <a:tr h="594421">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618 EASTBOUND</a:t>
                      </a:r>
                      <a:r>
                        <a:rPr lang="en-US" sz="1600" dirty="0">
                          <a:solidFill>
                            <a:srgbClr val="0000FF"/>
                          </a:solidFill>
                          <a:latin typeface="Calibri"/>
                          <a:ea typeface="Times New Roman"/>
                          <a:cs typeface="Arial"/>
                        </a:rPr>
                        <a:t> </a:t>
                      </a:r>
                      <a:r>
                        <a:rPr lang="en-US" sz="1600" dirty="0">
                          <a:solidFill>
                            <a:schemeClr val="tx1"/>
                          </a:solidFill>
                          <a:latin typeface="Calibri"/>
                          <a:ea typeface="Times New Roman"/>
                          <a:cs typeface="Arial"/>
                        </a:rPr>
                        <a:t>AND EB 22ND ST. ENTRANCE RAMP</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2, STAGE 1</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180 CALENDAR DAYS</a:t>
                      </a: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618 EASTBOUND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2, STAGE 2</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120 CALENDAR DAYS</a:t>
                      </a: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618 EB 50TH ST. EXIT RAMP</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3, STAGE 4</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45 CALENDAR DAYS</a:t>
                      </a: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45 NORTHBOUND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1 (ALL STAGES)</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530 CALENDAR DAYS</a:t>
                      </a: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45 NORTHBOUND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2 (ALL STAGES)</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360 CALENDAR DAYS</a:t>
                      </a:r>
                    </a:p>
                  </a:txBody>
                  <a:tcPr marL="68580" marR="68580" marT="0" marB="0"/>
                </a:tc>
              </a:tr>
              <a:tr h="297210">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45 NORTHBOUND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4, STAGE 1</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420 CALENDAR DAYS</a:t>
                      </a:r>
                    </a:p>
                  </a:txBody>
                  <a:tcPr marL="68580" marR="68580" marT="0" marB="0"/>
                </a:tc>
              </a:tr>
              <a:tr h="360559">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45 SOUTHBOUND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1 (ALL STAGES)</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530 CALENDAR DAYS</a:t>
                      </a:r>
                    </a:p>
                  </a:txBody>
                  <a:tcPr marL="68580" marR="68580" marT="0" marB="0"/>
                </a:tc>
              </a:tr>
              <a:tr h="360559">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45 SOUTHBOUND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2 (ALL STAGES)</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360 CALENDAR DAYS</a:t>
                      </a:r>
                    </a:p>
                  </a:txBody>
                  <a:tcPr marL="68580" marR="68580" marT="0" marB="0"/>
                </a:tc>
              </a:tr>
              <a:tr h="360559">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S.R. 45 SOUTHBOUND</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PHASE 4 (ALL STAGES)</a:t>
                      </a:r>
                    </a:p>
                  </a:txBody>
                  <a:tcPr marL="68580" marR="68580" marT="0" marB="0"/>
                </a:tc>
                <a:tc>
                  <a:txBody>
                    <a:bodyPr/>
                    <a:lstStyle/>
                    <a:p>
                      <a:pPr marL="0" marR="0" indent="0" algn="ctr">
                        <a:spcBef>
                          <a:spcPts val="0"/>
                        </a:spcBef>
                        <a:spcAft>
                          <a:spcPts val="0"/>
                        </a:spcAft>
                        <a:tabLst>
                          <a:tab pos="228600" algn="l"/>
                          <a:tab pos="457200" algn="l"/>
                          <a:tab pos="457200" algn="l"/>
                        </a:tabLst>
                      </a:pPr>
                      <a:r>
                        <a:rPr lang="en-US" sz="1600" dirty="0">
                          <a:latin typeface="Calibri"/>
                          <a:ea typeface="Times New Roman"/>
                          <a:cs typeface="Arial"/>
                        </a:rPr>
                        <a:t>470 CALENDAR DAYS</a:t>
                      </a:r>
                    </a:p>
                  </a:txBody>
                  <a:tcPr marL="68580" marR="68580" marT="0" marB="0"/>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6" name="Content Placeholder 5"/>
          <p:cNvSpPr>
            <a:spLocks noGrp="1"/>
          </p:cNvSpPr>
          <p:nvPr>
            <p:ph idx="1"/>
          </p:nvPr>
        </p:nvSpPr>
        <p:spPr/>
        <p:txBody>
          <a:bodyPr/>
          <a:lstStyle/>
          <a:p>
            <a:r>
              <a:rPr lang="en-US" dirty="0" smtClean="0"/>
              <a:t>TCP Extended Lane and Ramp Closures cont’d</a:t>
            </a:r>
          </a:p>
          <a:p>
            <a:pPr lvl="1"/>
            <a:r>
              <a:rPr lang="en-US" dirty="0" smtClean="0"/>
              <a:t>Damage Recovery Special Provision</a:t>
            </a:r>
          </a:p>
          <a:p>
            <a:pPr lvl="2"/>
            <a:r>
              <a:rPr lang="en-US" dirty="0" smtClean="0"/>
              <a:t>See TCP Project Specific Notes – 258415-1-52-01</a:t>
            </a:r>
          </a:p>
          <a:p>
            <a:pPr lvl="2"/>
            <a:r>
              <a:rPr lang="en-US" dirty="0" smtClean="0"/>
              <a:t>Unit cost will be assessed if all lanes are not opened to traffic during times shown in TCP</a:t>
            </a:r>
          </a:p>
          <a:p>
            <a:pPr lvl="2"/>
            <a:r>
              <a:rPr lang="en-US" dirty="0" smtClean="0"/>
              <a:t>First 30 minutes and under $10,000</a:t>
            </a:r>
          </a:p>
          <a:p>
            <a:pPr lvl="2"/>
            <a:r>
              <a:rPr lang="en-US" dirty="0" smtClean="0"/>
              <a:t>Each additional 30 minute period or portion thereof $5,000</a:t>
            </a:r>
          </a:p>
          <a:p>
            <a:pPr lvl="2"/>
            <a:r>
              <a:rPr lang="en-US" dirty="0" smtClean="0"/>
              <a:t>Not to exceed $38,000 in a 24-hour period</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517123" name="Rectangle 3"/>
          <p:cNvSpPr>
            <a:spLocks noGrp="1" noChangeArrowheads="1"/>
          </p:cNvSpPr>
          <p:nvPr>
            <p:ph type="body" idx="1"/>
          </p:nvPr>
        </p:nvSpPr>
        <p:spPr>
          <a:xfrm>
            <a:off x="533400" y="1143000"/>
            <a:ext cx="8458200" cy="609600"/>
          </a:xfrm>
        </p:spPr>
        <p:txBody>
          <a:bodyPr>
            <a:normAutofit fontScale="85000" lnSpcReduction="10000"/>
          </a:bodyPr>
          <a:lstStyle/>
          <a:p>
            <a:r>
              <a:rPr lang="en-US" dirty="0" smtClean="0"/>
              <a:t>TCP Detours: Night-time or Extended Ramp Closures</a:t>
            </a:r>
          </a:p>
        </p:txBody>
      </p:sp>
      <p:pic>
        <p:nvPicPr>
          <p:cNvPr id="4" name="Picture 3" descr="Detour Map_05-19-2009.jpg"/>
          <p:cNvPicPr>
            <a:picLocks noChangeAspect="1"/>
          </p:cNvPicPr>
          <p:nvPr/>
        </p:nvPicPr>
        <p:blipFill>
          <a:blip r:embed="rId3" cstate="print"/>
          <a:srcRect l="18974" t="2425" r="706" b="6805"/>
          <a:stretch>
            <a:fillRect/>
          </a:stretch>
        </p:blipFill>
        <p:spPr>
          <a:xfrm>
            <a:off x="685800" y="1752600"/>
            <a:ext cx="8229600" cy="4997577"/>
          </a:xfrm>
          <a:prstGeom prst="rect">
            <a:avLst/>
          </a:prstGeom>
          <a:effectLst>
            <a:innerShdw blurRad="342900">
              <a:prstClr val="black"/>
            </a:inn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6" name="Content Placeholder 5"/>
          <p:cNvSpPr>
            <a:spLocks noGrp="1"/>
          </p:cNvSpPr>
          <p:nvPr>
            <p:ph idx="1"/>
          </p:nvPr>
        </p:nvSpPr>
        <p:spPr/>
        <p:txBody>
          <a:bodyPr/>
          <a:lstStyle/>
          <a:p>
            <a:r>
              <a:rPr lang="en-US" dirty="0" smtClean="0"/>
              <a:t>TCP Miscellaneous</a:t>
            </a:r>
          </a:p>
          <a:p>
            <a:pPr lvl="1"/>
            <a:r>
              <a:rPr lang="en-US" dirty="0" smtClean="0"/>
              <a:t>Existing 39th Street Toll Plaza</a:t>
            </a:r>
          </a:p>
          <a:p>
            <a:pPr lvl="2"/>
            <a:r>
              <a:rPr lang="en-US" dirty="0" smtClean="0"/>
              <a:t>Existing Toll Plaza at Entrance Ramp must be removed prior to Phase 3, Stage 1</a:t>
            </a:r>
          </a:p>
          <a:p>
            <a:pPr lvl="2"/>
            <a:r>
              <a:rPr lang="en-US" dirty="0" smtClean="0"/>
              <a:t>Requires coordination with THEA</a:t>
            </a:r>
          </a:p>
          <a:p>
            <a:pPr lvl="2"/>
            <a:r>
              <a:rPr lang="en-US" dirty="0" smtClean="0"/>
              <a:t>See TCP Project Specific Notes – 258415-1-52-01</a:t>
            </a:r>
          </a:p>
          <a:p>
            <a:pPr lvl="1"/>
            <a:r>
              <a:rPr lang="en-US" dirty="0" smtClean="0"/>
              <a:t>Existing WB SR 618 39th Street Exit and Entrance Ramps</a:t>
            </a:r>
          </a:p>
          <a:p>
            <a:pPr lvl="2"/>
            <a:r>
              <a:rPr lang="en-US" dirty="0" smtClean="0"/>
              <a:t>Existing ramp pavement cannot be removed until the Diversion is no longer needed after Phase 3, Stage 1</a:t>
            </a:r>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6" name="Content Placeholder 5"/>
          <p:cNvSpPr>
            <a:spLocks noGrp="1"/>
          </p:cNvSpPr>
          <p:nvPr>
            <p:ph idx="1"/>
          </p:nvPr>
        </p:nvSpPr>
        <p:spPr/>
        <p:txBody>
          <a:bodyPr/>
          <a:lstStyle/>
          <a:p>
            <a:r>
              <a:rPr lang="en-US" dirty="0" smtClean="0"/>
              <a:t>TCP Miscellaneous cont’d</a:t>
            </a:r>
          </a:p>
          <a:p>
            <a:pPr lvl="1"/>
            <a:r>
              <a:rPr lang="en-US" dirty="0" smtClean="0"/>
              <a:t>Palmetto Beach Community Restrictions</a:t>
            </a:r>
          </a:p>
          <a:p>
            <a:pPr lvl="2"/>
            <a:r>
              <a:rPr lang="en-US" dirty="0" smtClean="0"/>
              <a:t>Located south of SR 618 between SR 45 and CSX</a:t>
            </a:r>
          </a:p>
          <a:p>
            <a:pPr lvl="2"/>
            <a:r>
              <a:rPr lang="en-US" dirty="0" smtClean="0"/>
              <a:t>Installation of any piling and bridge demolition activities are restricted from 9 PM – 7 AM</a:t>
            </a:r>
          </a:p>
          <a:p>
            <a:pPr lvl="2"/>
            <a:r>
              <a:rPr lang="en-US" dirty="0" smtClean="0"/>
              <a:t>See TCP Project Specific Notes – 258415-1-52-01</a:t>
            </a: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Toll Gantry</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a:p>
            <a:pPr lvl="1"/>
            <a:r>
              <a:rPr lang="en-US" dirty="0" smtClean="0"/>
              <a:t>Lump sum pay item under Toll Plaza w/ drilled shafts bid separately</a:t>
            </a:r>
          </a:p>
          <a:p>
            <a:pPr lvl="1"/>
            <a:r>
              <a:rPr lang="en-US" dirty="0" smtClean="0"/>
              <a:t>Stained precast concrete panels on a primarily cast-in-place concrete framework</a:t>
            </a:r>
          </a:p>
          <a:p>
            <a:pPr lvl="1"/>
            <a:r>
              <a:rPr lang="en-US" dirty="0" smtClean="0"/>
              <a:t>FRP aesthetic panel cladding attached to two single span steel Vierendeel trusses with maintenance/equipment cores</a:t>
            </a:r>
          </a:p>
          <a:p>
            <a:pPr lvl="1"/>
            <a:r>
              <a:rPr lang="en-US" dirty="0" smtClean="0"/>
              <a:t>Translucent polycarbonate panel roof System at towers and metal roof at equipment bldg.</a:t>
            </a:r>
          </a:p>
          <a:p>
            <a:pPr lvl="1"/>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lvl="1"/>
            <a:endParaRPr lang="en-US" dirty="0" smtClean="0"/>
          </a:p>
          <a:p>
            <a:endParaRPr lang="en-US" dirty="0"/>
          </a:p>
        </p:txBody>
      </p:sp>
      <p:grpSp>
        <p:nvGrpSpPr>
          <p:cNvPr id="4" name="Group 3"/>
          <p:cNvGrpSpPr/>
          <p:nvPr/>
        </p:nvGrpSpPr>
        <p:grpSpPr>
          <a:xfrm>
            <a:off x="609600" y="1447800"/>
            <a:ext cx="8415337" cy="3505200"/>
            <a:chOff x="652463" y="1371600"/>
            <a:chExt cx="8415337" cy="3505200"/>
          </a:xfrm>
        </p:grpSpPr>
        <p:pic>
          <p:nvPicPr>
            <p:cNvPr id="5" name="Picture 7" descr="Toll Gantry 03"/>
            <p:cNvPicPr>
              <a:picLocks noChangeAspect="1" noChangeArrowheads="1"/>
            </p:cNvPicPr>
            <p:nvPr/>
          </p:nvPicPr>
          <p:blipFill>
            <a:blip r:embed="rId2"/>
            <a:srcRect/>
            <a:stretch>
              <a:fillRect/>
            </a:stretch>
          </p:blipFill>
          <p:spPr bwMode="auto">
            <a:xfrm>
              <a:off x="652463" y="1371600"/>
              <a:ext cx="8345487" cy="3414713"/>
            </a:xfrm>
            <a:prstGeom prst="rect">
              <a:avLst/>
            </a:prstGeom>
            <a:noFill/>
            <a:ln w="9525">
              <a:noFill/>
              <a:miter lim="800000"/>
              <a:headEnd/>
              <a:tailEnd/>
            </a:ln>
          </p:spPr>
        </p:pic>
        <p:pic>
          <p:nvPicPr>
            <p:cNvPr id="6" name="Picture 10" descr="Turnpike Enterprise NEW copy.gif"/>
            <p:cNvPicPr>
              <a:picLocks noChangeAspect="1"/>
            </p:cNvPicPr>
            <p:nvPr/>
          </p:nvPicPr>
          <p:blipFill>
            <a:blip r:embed="rId3"/>
            <a:srcRect/>
            <a:stretch>
              <a:fillRect/>
            </a:stretch>
          </p:blipFill>
          <p:spPr bwMode="auto">
            <a:xfrm>
              <a:off x="8240713" y="4430713"/>
              <a:ext cx="342900" cy="427037"/>
            </a:xfrm>
            <a:prstGeom prst="rect">
              <a:avLst/>
            </a:prstGeom>
            <a:noFill/>
            <a:ln w="9525">
              <a:noFill/>
              <a:miter lim="800000"/>
              <a:headEnd/>
              <a:tailEnd/>
            </a:ln>
            <a:effectLst>
              <a:outerShdw dist="38100" dir="2700000" algn="tl" rotWithShape="0">
                <a:srgbClr val="000000">
                  <a:alpha val="39999"/>
                </a:srgbClr>
              </a:outerShdw>
            </a:effectLst>
          </p:spPr>
        </p:pic>
        <p:pic>
          <p:nvPicPr>
            <p:cNvPr id="7" name="Picture 17" descr="FDOT New Logo 2003 Small.gif"/>
            <p:cNvPicPr>
              <a:picLocks noChangeAspect="1"/>
            </p:cNvPicPr>
            <p:nvPr/>
          </p:nvPicPr>
          <p:blipFill>
            <a:blip r:embed="rId4"/>
            <a:srcRect/>
            <a:stretch>
              <a:fillRect/>
            </a:stretch>
          </p:blipFill>
          <p:spPr bwMode="auto">
            <a:xfrm>
              <a:off x="8610600" y="4419600"/>
              <a:ext cx="457200" cy="457200"/>
            </a:xfrm>
            <a:prstGeom prst="rect">
              <a:avLst/>
            </a:prstGeom>
            <a:noFill/>
            <a:ln w="9525">
              <a:noFill/>
              <a:miter lim="800000"/>
              <a:headEnd/>
              <a:tailEnd/>
            </a:ln>
            <a:effectLst>
              <a:outerShdw dist="38100" dir="2700000" algn="tl" rotWithShape="0">
                <a:srgbClr val="000000">
                  <a:alpha val="39999"/>
                </a:srgbClr>
              </a:outerShdw>
            </a:effectLst>
          </p:spPr>
        </p:pic>
        <p:sp>
          <p:nvSpPr>
            <p:cNvPr id="8" name="Rectangle 3"/>
            <p:cNvSpPr>
              <a:spLocks/>
            </p:cNvSpPr>
            <p:nvPr/>
          </p:nvSpPr>
          <p:spPr bwMode="auto">
            <a:xfrm>
              <a:off x="685800" y="1381125"/>
              <a:ext cx="3733800" cy="304800"/>
            </a:xfrm>
            <a:prstGeom prst="rect">
              <a:avLst/>
            </a:prstGeom>
            <a:noFill/>
            <a:ln w="9525">
              <a:noFill/>
              <a:miter lim="800000"/>
              <a:headEnd/>
              <a:tailEnd/>
            </a:ln>
          </p:spPr>
          <p:txBody>
            <a:bodyPr/>
            <a:lstStyle/>
            <a:p>
              <a:pPr marL="342900" indent="-342900">
                <a:spcBef>
                  <a:spcPct val="20000"/>
                </a:spcBef>
                <a:buFont typeface="Arial" charset="0"/>
                <a:buNone/>
              </a:pPr>
              <a:r>
                <a:rPr lang="en-US" b="1" dirty="0">
                  <a:solidFill>
                    <a:srgbClr val="324A64"/>
                  </a:solidFill>
                </a:rPr>
                <a:t>Southbound Gantry Span</a:t>
              </a:r>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a:xfrm>
            <a:off x="533400" y="1143000"/>
            <a:ext cx="4191000" cy="5715000"/>
          </a:xfrm>
        </p:spPr>
        <p:txBody>
          <a:bodyPr>
            <a:normAutofit fontScale="62500" lnSpcReduction="20000"/>
          </a:bodyPr>
          <a:lstStyle/>
          <a:p>
            <a:r>
              <a:rPr lang="en-US" dirty="0" smtClean="0"/>
              <a:t>Toll Gantry</a:t>
            </a:r>
          </a:p>
          <a:p>
            <a:pPr lvl="1"/>
            <a:r>
              <a:rPr lang="en-US" dirty="0" smtClean="0"/>
              <a:t>Metal access ladders and grating for maintenance and inspection</a:t>
            </a:r>
          </a:p>
          <a:p>
            <a:pPr lvl="1"/>
            <a:r>
              <a:rPr lang="en-US" dirty="0" smtClean="0"/>
              <a:t>ROW and CSX proximity (West side)</a:t>
            </a:r>
          </a:p>
          <a:p>
            <a:pPr lvl="1"/>
            <a:r>
              <a:rPr lang="en-US" dirty="0" smtClean="0"/>
              <a:t>Contractor responsible for acquiring all building permits, inspections, and compliance with Florida Product Approval submittals</a:t>
            </a:r>
          </a:p>
          <a:p>
            <a:pPr lvl="1"/>
            <a:r>
              <a:rPr lang="en-US" dirty="0" smtClean="0"/>
              <a:t>All fees for permits and required inspections shall be borne by the contractor and considered incidental to the task being performed</a:t>
            </a:r>
          </a:p>
          <a:p>
            <a:pPr lvl="1"/>
            <a:r>
              <a:rPr lang="en-US" dirty="0" smtClean="0"/>
              <a:t>Incorporates significant electrical work and utility connections</a:t>
            </a:r>
          </a:p>
          <a:p>
            <a:pPr lvl="1"/>
            <a:r>
              <a:rPr lang="en-US" dirty="0" smtClean="0"/>
              <a:t>Contractor shall coordinate fiber trunk coming from I-4, connections at Toll Gantry, and others as specified</a:t>
            </a:r>
          </a:p>
          <a:p>
            <a:pPr lvl="1"/>
            <a:r>
              <a:rPr lang="en-US" dirty="0" smtClean="0"/>
              <a:t>Special care shall be taken regarding casting aesthetic reveals at tower bases</a:t>
            </a:r>
          </a:p>
          <a:p>
            <a:endParaRPr lang="en-US" dirty="0"/>
          </a:p>
        </p:txBody>
      </p:sp>
      <p:pic>
        <p:nvPicPr>
          <p:cNvPr id="6" name="Picture 5" descr="Toll Gantry - NW View of East Tower"/>
          <p:cNvPicPr>
            <a:picLocks noChangeAspect="1" noChangeArrowheads="1"/>
          </p:cNvPicPr>
          <p:nvPr/>
        </p:nvPicPr>
        <p:blipFill>
          <a:blip r:embed="rId2"/>
          <a:srcRect/>
          <a:stretch>
            <a:fillRect/>
          </a:stretch>
        </p:blipFill>
        <p:spPr bwMode="auto">
          <a:xfrm>
            <a:off x="4953000" y="4038600"/>
            <a:ext cx="4040188" cy="2667000"/>
          </a:xfrm>
          <a:prstGeom prst="rect">
            <a:avLst/>
          </a:prstGeom>
          <a:noFill/>
          <a:ln w="9525">
            <a:noFill/>
            <a:miter lim="800000"/>
            <a:headEnd/>
            <a:tailEnd/>
          </a:ln>
          <a:effectLst>
            <a:innerShdw blurRad="114300">
              <a:prstClr val="black"/>
            </a:innerShdw>
          </a:effectLst>
        </p:spPr>
      </p:pic>
      <p:sp>
        <p:nvSpPr>
          <p:cNvPr id="7" name="Rectangle 3"/>
          <p:cNvSpPr txBox="1">
            <a:spLocks/>
          </p:cNvSpPr>
          <p:nvPr/>
        </p:nvSpPr>
        <p:spPr>
          <a:xfrm>
            <a:off x="4953000" y="6400800"/>
            <a:ext cx="3733800" cy="3048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r>
              <a:rPr kumimoji="0" lang="en-US" sz="1600" b="1" i="0" u="none" strike="noStrike" kern="1200" cap="none" spc="0" normalizeH="0" baseline="0" noProof="0" dirty="0" smtClean="0">
                <a:ln>
                  <a:noFill/>
                </a:ln>
                <a:solidFill>
                  <a:srgbClr val="324A64"/>
                </a:solidFill>
                <a:effectLst/>
                <a:uLnTx/>
                <a:uFillTx/>
                <a:latin typeface="Arial Narrow" pitchFamily="34" charset="0"/>
                <a:ea typeface="+mn-ea"/>
                <a:cs typeface="+mn-cs"/>
              </a:rPr>
              <a:t>Ground View of West Tower</a:t>
            </a:r>
          </a:p>
        </p:txBody>
      </p:sp>
      <p:pic>
        <p:nvPicPr>
          <p:cNvPr id="8" name="Picture 10" descr="ramp elev looking south.jpg"/>
          <p:cNvPicPr>
            <a:picLocks noChangeAspect="1" noChangeArrowheads="1"/>
          </p:cNvPicPr>
          <p:nvPr/>
        </p:nvPicPr>
        <p:blipFill>
          <a:blip r:embed="rId3"/>
          <a:srcRect/>
          <a:stretch>
            <a:fillRect/>
          </a:stretch>
        </p:blipFill>
        <p:spPr bwMode="auto">
          <a:xfrm>
            <a:off x="4953000" y="1200150"/>
            <a:ext cx="4038600" cy="2686050"/>
          </a:xfrm>
          <a:prstGeom prst="rect">
            <a:avLst/>
          </a:prstGeom>
          <a:noFill/>
          <a:ln w="9525">
            <a:noFill/>
            <a:miter lim="800000"/>
            <a:headEnd/>
            <a:tailEnd/>
          </a:ln>
        </p:spPr>
      </p:pic>
      <p:sp>
        <p:nvSpPr>
          <p:cNvPr id="9" name="TextBox 13"/>
          <p:cNvSpPr txBox="1">
            <a:spLocks noChangeArrowheads="1"/>
          </p:cNvSpPr>
          <p:nvPr/>
        </p:nvSpPr>
        <p:spPr bwMode="auto">
          <a:xfrm>
            <a:off x="4989513" y="1187450"/>
            <a:ext cx="3560762" cy="336550"/>
          </a:xfrm>
          <a:prstGeom prst="rect">
            <a:avLst/>
          </a:prstGeom>
          <a:noFill/>
          <a:ln w="9525">
            <a:noFill/>
            <a:miter lim="800000"/>
            <a:headEnd/>
            <a:tailEnd/>
          </a:ln>
        </p:spPr>
        <p:txBody>
          <a:bodyPr>
            <a:spAutoFit/>
          </a:bodyPr>
          <a:lstStyle/>
          <a:p>
            <a:r>
              <a:rPr lang="en-US" b="1" dirty="0">
                <a:solidFill>
                  <a:srgbClr val="324A64"/>
                </a:solidFill>
                <a:latin typeface="Calibri" pitchFamily="34" charset="0"/>
              </a:rPr>
              <a:t>Bird’s-Eye View of East Tower</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a:xfrm>
            <a:off x="533400" y="1143000"/>
            <a:ext cx="4724400" cy="5715000"/>
          </a:xfrm>
        </p:spPr>
        <p:txBody>
          <a:bodyPr>
            <a:normAutofit fontScale="85000" lnSpcReduction="20000"/>
          </a:bodyPr>
          <a:lstStyle/>
          <a:p>
            <a:r>
              <a:rPr lang="en-US" dirty="0" smtClean="0"/>
              <a:t>Toll Gantry</a:t>
            </a:r>
          </a:p>
          <a:p>
            <a:pPr lvl="1"/>
            <a:r>
              <a:rPr lang="en-US" dirty="0" smtClean="0"/>
              <a:t>The Contractor shall be fully aware of all contents of the drawings and specifications as they relate to elements such as: </a:t>
            </a:r>
          </a:p>
          <a:p>
            <a:pPr lvl="2"/>
            <a:r>
              <a:rPr lang="en-US" dirty="0" smtClean="0"/>
              <a:t>Toll equipment/ITS (FTE coordination)</a:t>
            </a:r>
          </a:p>
          <a:p>
            <a:pPr lvl="2"/>
            <a:r>
              <a:rPr lang="en-US" dirty="0" smtClean="0"/>
              <a:t>Rolling Shutters (post FTE approval)</a:t>
            </a:r>
          </a:p>
          <a:p>
            <a:pPr lvl="2"/>
            <a:r>
              <a:rPr lang="en-US" dirty="0" smtClean="0"/>
              <a:t>Shutter sills (post FTE approval)</a:t>
            </a:r>
          </a:p>
          <a:p>
            <a:pPr lvl="2"/>
            <a:r>
              <a:rPr lang="en-US" dirty="0" smtClean="0"/>
              <a:t>CCTV/Security (FTE coordination)</a:t>
            </a:r>
          </a:p>
          <a:p>
            <a:pPr lvl="2"/>
            <a:r>
              <a:rPr lang="en-US" dirty="0" smtClean="0"/>
              <a:t>SunPass Signs</a:t>
            </a:r>
          </a:p>
          <a:p>
            <a:pPr lvl="2"/>
            <a:r>
              <a:rPr lang="en-US" dirty="0" smtClean="0"/>
              <a:t>FRP Panels</a:t>
            </a:r>
          </a:p>
          <a:p>
            <a:pPr lvl="2"/>
            <a:r>
              <a:rPr lang="en-US" dirty="0" smtClean="0"/>
              <a:t>Precast Concrete Panels – coordination and sequencing of truss fabrication and placement, installation of windows,  doors, and roofs.</a:t>
            </a:r>
          </a:p>
          <a:p>
            <a:pPr lvl="2"/>
            <a:endParaRPr lang="en-US" dirty="0"/>
          </a:p>
        </p:txBody>
      </p:sp>
      <p:pic>
        <p:nvPicPr>
          <p:cNvPr id="6" name="LISA-gantry drive through.wmv">
            <a:hlinkClick r:id="" action="ppaction://media"/>
          </p:cNvPr>
          <p:cNvPicPr>
            <a:picLocks noRot="1" noChangeAspect="1" noChangeArrowheads="1"/>
          </p:cNvPicPr>
          <p:nvPr>
            <a:videoFile r:link="rId1"/>
          </p:nvPr>
        </p:nvPicPr>
        <p:blipFill>
          <a:blip r:embed="rId3"/>
          <a:srcRect/>
          <a:stretch>
            <a:fillRect/>
          </a:stretch>
        </p:blipFill>
        <p:spPr bwMode="auto">
          <a:xfrm>
            <a:off x="5297488" y="1447800"/>
            <a:ext cx="3608387" cy="2017712"/>
          </a:xfrm>
          <a:prstGeom prst="rect">
            <a:avLst/>
          </a:prstGeom>
          <a:noFill/>
          <a:ln w="9525">
            <a:noFill/>
            <a:miter lim="800000"/>
            <a:headEnd/>
            <a:tailEnd/>
          </a:ln>
        </p:spPr>
      </p:pic>
      <p:sp>
        <p:nvSpPr>
          <p:cNvPr id="7" name="Rectangle 3"/>
          <p:cNvSpPr>
            <a:spLocks/>
          </p:cNvSpPr>
          <p:nvPr/>
        </p:nvSpPr>
        <p:spPr bwMode="auto">
          <a:xfrm>
            <a:off x="5202238" y="3395662"/>
            <a:ext cx="3733800" cy="304800"/>
          </a:xfrm>
          <a:prstGeom prst="rect">
            <a:avLst/>
          </a:prstGeom>
          <a:noFill/>
          <a:ln w="9525">
            <a:noFill/>
            <a:miter lim="800000"/>
            <a:headEnd/>
            <a:tailEnd/>
          </a:ln>
        </p:spPr>
        <p:txBody>
          <a:bodyPr/>
          <a:lstStyle/>
          <a:p>
            <a:pPr marL="342900" indent="-342900">
              <a:spcBef>
                <a:spcPct val="20000"/>
              </a:spcBef>
              <a:buFont typeface="Arial" charset="0"/>
              <a:buNone/>
            </a:pPr>
            <a:r>
              <a:rPr lang="en-US" sz="1400" b="1" dirty="0">
                <a:solidFill>
                  <a:srgbClr val="324A64"/>
                </a:solidFill>
                <a:latin typeface="Arial" pitchFamily="34" charset="0"/>
                <a:cs typeface="Arial" pitchFamily="34" charset="0"/>
              </a:rPr>
              <a:t>Toll Gantry - Drive </a:t>
            </a:r>
            <a:r>
              <a:rPr lang="en-US" sz="1400" b="1" dirty="0" smtClean="0">
                <a:solidFill>
                  <a:srgbClr val="324A64"/>
                </a:solidFill>
                <a:latin typeface="Arial" pitchFamily="34" charset="0"/>
                <a:cs typeface="Arial" pitchFamily="34" charset="0"/>
              </a:rPr>
              <a:t>Through Animation</a:t>
            </a:r>
            <a:endParaRPr lang="en-US" sz="1400" b="1" dirty="0">
              <a:solidFill>
                <a:srgbClr val="324A64"/>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a:xfrm>
            <a:off x="533400" y="1143000"/>
            <a:ext cx="2971800" cy="5715000"/>
          </a:xfrm>
        </p:spPr>
        <p:txBody>
          <a:bodyPr>
            <a:normAutofit fontScale="62500" lnSpcReduction="20000"/>
          </a:bodyPr>
          <a:lstStyle/>
          <a:p>
            <a:r>
              <a:rPr lang="en-US" dirty="0" smtClean="0"/>
              <a:t>7th Avenue Gateways</a:t>
            </a:r>
          </a:p>
          <a:p>
            <a:pPr lvl="1"/>
            <a:r>
              <a:rPr lang="en-US" dirty="0" smtClean="0"/>
              <a:t>Lump sum pay item under Architecture Building w/ drilled shafts bid separately</a:t>
            </a:r>
          </a:p>
          <a:p>
            <a:pPr lvl="1"/>
            <a:r>
              <a:rPr lang="en-US" dirty="0" smtClean="0"/>
              <a:t>Stained precast concrete panels on a structural steel framework</a:t>
            </a:r>
          </a:p>
          <a:p>
            <a:pPr lvl="1"/>
            <a:r>
              <a:rPr lang="en-US" dirty="0" smtClean="0"/>
              <a:t>FRP aesthetic panel cladding attached to single span metal box trusses</a:t>
            </a:r>
          </a:p>
          <a:p>
            <a:pPr lvl="1"/>
            <a:r>
              <a:rPr lang="en-US" dirty="0" smtClean="0"/>
              <a:t>Translucent Polycarbonate Panel Roof System</a:t>
            </a:r>
          </a:p>
          <a:p>
            <a:pPr lvl="1"/>
            <a:r>
              <a:rPr lang="en-US" dirty="0" smtClean="0"/>
              <a:t>Metal access ladders and grating for maintenance and inspection</a:t>
            </a:r>
          </a:p>
          <a:p>
            <a:pPr lvl="1"/>
            <a:r>
              <a:rPr lang="en-US" dirty="0" smtClean="0"/>
              <a:t>ROW and CSX proximity</a:t>
            </a:r>
          </a:p>
          <a:p>
            <a:pPr lvl="1"/>
            <a:endParaRPr lang="en-US" dirty="0"/>
          </a:p>
        </p:txBody>
      </p:sp>
      <p:pic>
        <p:nvPicPr>
          <p:cNvPr id="6" name="Picture 7" descr="7th Avenue Gateway - NW View"/>
          <p:cNvPicPr>
            <a:picLocks noChangeAspect="1" noChangeArrowheads="1"/>
          </p:cNvPicPr>
          <p:nvPr/>
        </p:nvPicPr>
        <p:blipFill>
          <a:blip r:embed="rId2"/>
          <a:srcRect/>
          <a:stretch>
            <a:fillRect/>
          </a:stretch>
        </p:blipFill>
        <p:spPr bwMode="auto">
          <a:xfrm>
            <a:off x="3657600" y="3810000"/>
            <a:ext cx="5334000" cy="2743200"/>
          </a:xfrm>
          <a:prstGeom prst="rect">
            <a:avLst/>
          </a:prstGeom>
          <a:noFill/>
          <a:ln w="9525">
            <a:noFill/>
            <a:miter lim="800000"/>
            <a:headEnd/>
            <a:tailEnd/>
          </a:ln>
          <a:effectLst>
            <a:innerShdw blurRad="114300">
              <a:prstClr val="black"/>
            </a:innerShdw>
          </a:effectLst>
        </p:spPr>
      </p:pic>
      <p:pic>
        <p:nvPicPr>
          <p:cNvPr id="7" name="Picture 4" descr="7th Avenue Gateway - Westbound Approach"/>
          <p:cNvPicPr>
            <a:picLocks noChangeAspect="1" noChangeArrowheads="1"/>
          </p:cNvPicPr>
          <p:nvPr/>
        </p:nvPicPr>
        <p:blipFill>
          <a:blip r:embed="rId3"/>
          <a:srcRect l="549" t="1578"/>
          <a:stretch>
            <a:fillRect/>
          </a:stretch>
        </p:blipFill>
        <p:spPr bwMode="auto">
          <a:xfrm>
            <a:off x="3611105" y="1177871"/>
            <a:ext cx="5380495" cy="2174929"/>
          </a:xfrm>
          <a:prstGeom prst="rect">
            <a:avLst/>
          </a:prstGeom>
          <a:noFill/>
          <a:ln w="9525">
            <a:noFill/>
            <a:miter lim="800000"/>
            <a:headEnd/>
            <a:tailEnd/>
          </a:ln>
          <a:effectLst>
            <a:innerShdw blurRad="114300">
              <a:prstClr val="black"/>
            </a:innerShdw>
          </a:effectLst>
        </p:spPr>
      </p:pic>
      <p:sp>
        <p:nvSpPr>
          <p:cNvPr id="8" name="Rectangle 5"/>
          <p:cNvSpPr>
            <a:spLocks/>
          </p:cNvSpPr>
          <p:nvPr/>
        </p:nvSpPr>
        <p:spPr bwMode="auto">
          <a:xfrm>
            <a:off x="3581400" y="1219200"/>
            <a:ext cx="5486400" cy="457200"/>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en-US" b="1" dirty="0">
                <a:solidFill>
                  <a:srgbClr val="324A64"/>
                </a:solidFill>
              </a:rPr>
              <a:t>Westbound approach on 7</a:t>
            </a:r>
            <a:r>
              <a:rPr lang="en-US" b="1" baseline="30000" dirty="0">
                <a:solidFill>
                  <a:srgbClr val="324A64"/>
                </a:solidFill>
              </a:rPr>
              <a:t>th</a:t>
            </a:r>
            <a:r>
              <a:rPr lang="en-US" b="1" dirty="0">
                <a:solidFill>
                  <a:srgbClr val="324A64"/>
                </a:solidFill>
              </a:rPr>
              <a:t> Avenue</a:t>
            </a:r>
          </a:p>
        </p:txBody>
      </p:sp>
      <p:sp>
        <p:nvSpPr>
          <p:cNvPr id="9" name="Text Box 8"/>
          <p:cNvSpPr txBox="1">
            <a:spLocks noChangeArrowheads="1"/>
          </p:cNvSpPr>
          <p:nvPr/>
        </p:nvSpPr>
        <p:spPr bwMode="auto">
          <a:xfrm>
            <a:off x="3657600" y="3778250"/>
            <a:ext cx="5334000" cy="336550"/>
          </a:xfrm>
          <a:prstGeom prst="rect">
            <a:avLst/>
          </a:prstGeom>
          <a:noFill/>
          <a:ln w="9525">
            <a:noFill/>
            <a:miter lim="800000"/>
            <a:headEnd/>
            <a:tailEnd/>
          </a:ln>
        </p:spPr>
        <p:txBody>
          <a:bodyPr>
            <a:spAutoFit/>
          </a:bodyPr>
          <a:lstStyle/>
          <a:p>
            <a:pPr>
              <a:spcBef>
                <a:spcPct val="50000"/>
              </a:spcBef>
            </a:pPr>
            <a:r>
              <a:rPr lang="en-US" b="1" dirty="0">
                <a:solidFill>
                  <a:srgbClr val="324A64"/>
                </a:solidFill>
              </a:rPr>
              <a:t>Northwest view</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Key Stakeholders</a:t>
            </a:r>
            <a:endParaRPr lang="en-US" dirty="0"/>
          </a:p>
        </p:txBody>
      </p:sp>
      <p:sp>
        <p:nvSpPr>
          <p:cNvPr id="6147" name="Content Placeholder 2"/>
          <p:cNvSpPr>
            <a:spLocks noGrp="1"/>
          </p:cNvSpPr>
          <p:nvPr>
            <p:ph idx="1"/>
          </p:nvPr>
        </p:nvSpPr>
        <p:spPr/>
        <p:txBody>
          <a:bodyPr/>
          <a:lstStyle/>
          <a:p>
            <a:r>
              <a:rPr lang="en-US" dirty="0" smtClean="0"/>
              <a:t>Other Agencies/Entities</a:t>
            </a:r>
          </a:p>
          <a:p>
            <a:pPr lvl="1"/>
            <a:r>
              <a:rPr lang="en-US" dirty="0" smtClean="0"/>
              <a:t>FDOT (Turnpike)</a:t>
            </a:r>
          </a:p>
          <a:p>
            <a:pPr lvl="1"/>
            <a:r>
              <a:rPr lang="en-US" dirty="0" smtClean="0"/>
              <a:t>FHWA</a:t>
            </a:r>
          </a:p>
          <a:p>
            <a:pPr lvl="1"/>
            <a:r>
              <a:rPr lang="en-US" dirty="0" smtClean="0"/>
              <a:t>THEA</a:t>
            </a:r>
          </a:p>
          <a:p>
            <a:pPr lvl="1"/>
            <a:r>
              <a:rPr lang="en-US" dirty="0" smtClean="0"/>
              <a:t>City of Tampa</a:t>
            </a:r>
          </a:p>
          <a:p>
            <a:pPr lvl="1"/>
            <a:r>
              <a:rPr lang="en-US" dirty="0" smtClean="0"/>
              <a:t>Hillsborough County</a:t>
            </a:r>
          </a:p>
          <a:p>
            <a:pPr lvl="1"/>
            <a:r>
              <a:rPr lang="en-US" dirty="0" smtClean="0"/>
              <a:t>Port of Tampa</a:t>
            </a:r>
          </a:p>
          <a:p>
            <a:pPr lvl="1"/>
            <a:r>
              <a:rPr lang="en-US" dirty="0" smtClean="0"/>
              <a:t>Local Communities &amp; Businesses</a:t>
            </a:r>
          </a:p>
          <a:p>
            <a:pPr lvl="2"/>
            <a:r>
              <a:rPr lang="en-US" dirty="0" smtClean="0"/>
              <a:t>Palmetto Beach</a:t>
            </a:r>
          </a:p>
          <a:p>
            <a:pPr lvl="2"/>
            <a:r>
              <a:rPr lang="en-US" dirty="0" smtClean="0"/>
              <a:t>Ybor City</a:t>
            </a:r>
          </a:p>
        </p:txBody>
      </p:sp>
      <p:pic>
        <p:nvPicPr>
          <p:cNvPr id="6" name="Picture 5" descr="arra.png"/>
          <p:cNvPicPr>
            <a:picLocks noChangeAspect="1"/>
          </p:cNvPicPr>
          <p:nvPr/>
        </p:nvPicPr>
        <p:blipFill>
          <a:blip r:embed="rId3"/>
          <a:stretch>
            <a:fillRect/>
          </a:stretch>
        </p:blipFill>
        <p:spPr>
          <a:xfrm>
            <a:off x="6781800" y="4419600"/>
            <a:ext cx="2590804" cy="2590804"/>
          </a:xfrm>
          <a:prstGeom prst="rect">
            <a:avLst/>
          </a:prstGeom>
        </p:spPr>
      </p:pic>
      <p:pic>
        <p:nvPicPr>
          <p:cNvPr id="7" name="Picture 7" descr="HART Logo"/>
          <p:cNvPicPr>
            <a:picLocks noChangeAspect="1" noChangeArrowheads="1"/>
          </p:cNvPicPr>
          <p:nvPr/>
        </p:nvPicPr>
        <p:blipFill>
          <a:blip r:embed="rId4"/>
          <a:srcRect/>
          <a:stretch>
            <a:fillRect/>
          </a:stretch>
        </p:blipFill>
        <p:spPr bwMode="auto">
          <a:xfrm>
            <a:off x="6019800" y="4114800"/>
            <a:ext cx="1304925" cy="276225"/>
          </a:xfrm>
          <a:prstGeom prst="rect">
            <a:avLst/>
          </a:prstGeom>
          <a:noFill/>
          <a:ln w="9525">
            <a:noFill/>
            <a:miter lim="800000"/>
            <a:headEnd/>
            <a:tailEnd/>
          </a:ln>
        </p:spPr>
      </p:pic>
      <p:pic>
        <p:nvPicPr>
          <p:cNvPr id="8" name="Picture 10" descr="Turnpike Enterprise NEW copy.gif"/>
          <p:cNvPicPr>
            <a:picLocks noChangeAspect="1"/>
          </p:cNvPicPr>
          <p:nvPr/>
        </p:nvPicPr>
        <p:blipFill>
          <a:blip r:embed="rId5"/>
          <a:srcRect/>
          <a:stretch>
            <a:fillRect/>
          </a:stretch>
        </p:blipFill>
        <p:spPr bwMode="auto">
          <a:xfrm>
            <a:off x="6172200" y="1143000"/>
            <a:ext cx="685800" cy="8509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11" descr="COT.gif"/>
          <p:cNvPicPr>
            <a:picLocks noChangeAspect="1"/>
          </p:cNvPicPr>
          <p:nvPr/>
        </p:nvPicPr>
        <p:blipFill>
          <a:blip r:embed="rId6"/>
          <a:srcRect/>
          <a:stretch>
            <a:fillRect/>
          </a:stretch>
        </p:blipFill>
        <p:spPr bwMode="auto">
          <a:xfrm>
            <a:off x="7010400" y="2206625"/>
            <a:ext cx="914400" cy="9175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14" descr="Hillsco copy.gif"/>
          <p:cNvPicPr>
            <a:picLocks noChangeAspect="1"/>
          </p:cNvPicPr>
          <p:nvPr/>
        </p:nvPicPr>
        <p:blipFill>
          <a:blip r:embed="rId7"/>
          <a:srcRect/>
          <a:stretch>
            <a:fillRect/>
          </a:stretch>
        </p:blipFill>
        <p:spPr bwMode="auto">
          <a:xfrm>
            <a:off x="5943600" y="3200400"/>
            <a:ext cx="1371600" cy="7016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15" descr="SWFWMD Logo NoBkgd.png"/>
          <p:cNvPicPr>
            <a:picLocks noChangeAspect="1"/>
          </p:cNvPicPr>
          <p:nvPr/>
        </p:nvPicPr>
        <p:blipFill>
          <a:blip r:embed="rId8"/>
          <a:srcRect/>
          <a:stretch>
            <a:fillRect/>
          </a:stretch>
        </p:blipFill>
        <p:spPr bwMode="auto">
          <a:xfrm>
            <a:off x="8077200" y="2206625"/>
            <a:ext cx="914400" cy="914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 name="Picture 12" descr="New THEA Selmon-Logo-web.gif"/>
          <p:cNvPicPr>
            <a:picLocks noChangeAspect="1"/>
          </p:cNvPicPr>
          <p:nvPr/>
        </p:nvPicPr>
        <p:blipFill>
          <a:blip r:embed="rId9"/>
          <a:stretch>
            <a:fillRect/>
          </a:stretch>
        </p:blipFill>
        <p:spPr>
          <a:xfrm>
            <a:off x="7162800" y="1143000"/>
            <a:ext cx="627596" cy="850392"/>
          </a:xfrm>
          <a:prstGeom prst="rect">
            <a:avLst/>
          </a:prstGeom>
          <a:effectLst>
            <a:outerShdw blurRad="50800" dist="38100" dir="2700000" algn="tl" rotWithShape="0">
              <a:prstClr val="black">
                <a:alpha val="40000"/>
              </a:prstClr>
            </a:outerShdw>
          </a:effectLst>
        </p:spPr>
      </p:pic>
      <p:pic>
        <p:nvPicPr>
          <p:cNvPr id="14" name="Picture 13" descr="CSX.png"/>
          <p:cNvPicPr>
            <a:picLocks noChangeAspect="1"/>
          </p:cNvPicPr>
          <p:nvPr/>
        </p:nvPicPr>
        <p:blipFill>
          <a:blip r:embed="rId10" cstate="print"/>
          <a:stretch>
            <a:fillRect/>
          </a:stretch>
        </p:blipFill>
        <p:spPr>
          <a:xfrm>
            <a:off x="8001000" y="1371600"/>
            <a:ext cx="927816" cy="533400"/>
          </a:xfrm>
          <a:prstGeom prst="rect">
            <a:avLst/>
          </a:prstGeom>
          <a:effectLst>
            <a:outerShdw blurRad="50800" dist="38100" dir="2700000" algn="tl" rotWithShape="0">
              <a:prstClr val="black">
                <a:alpha val="40000"/>
              </a:prstClr>
            </a:outerShdw>
          </a:effectLst>
        </p:spPr>
      </p:pic>
      <p:pic>
        <p:nvPicPr>
          <p:cNvPr id="15" name="Picture 14" descr="fhwa-BW.gif"/>
          <p:cNvPicPr>
            <a:picLocks noChangeAspect="1"/>
          </p:cNvPicPr>
          <p:nvPr/>
        </p:nvPicPr>
        <p:blipFill>
          <a:blip r:embed="rId11"/>
          <a:stretch>
            <a:fillRect/>
          </a:stretch>
        </p:blipFill>
        <p:spPr>
          <a:xfrm>
            <a:off x="5943600" y="2206625"/>
            <a:ext cx="895815" cy="914400"/>
          </a:xfrm>
          <a:prstGeom prst="rect">
            <a:avLst/>
          </a:prstGeom>
          <a:effectLst>
            <a:outerShdw blurRad="50800" dist="38100" dir="2700000" algn="tl" rotWithShape="0">
              <a:prstClr val="black">
                <a:alpha val="40000"/>
              </a:prstClr>
            </a:outerShdw>
          </a:effectLst>
        </p:spPr>
      </p:pic>
      <p:pic>
        <p:nvPicPr>
          <p:cNvPr id="18" name="Picture 17" descr="tampa port authority.png"/>
          <p:cNvPicPr>
            <a:picLocks noChangeAspect="1"/>
          </p:cNvPicPr>
          <p:nvPr/>
        </p:nvPicPr>
        <p:blipFill>
          <a:blip r:embed="rId12" cstate="print"/>
          <a:stretch>
            <a:fillRect/>
          </a:stretch>
        </p:blipFill>
        <p:spPr>
          <a:xfrm>
            <a:off x="7543800" y="3502150"/>
            <a:ext cx="1405131" cy="993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a:xfrm>
            <a:off x="533400" y="1143000"/>
            <a:ext cx="3048000" cy="5715000"/>
          </a:xfrm>
        </p:spPr>
        <p:txBody>
          <a:bodyPr>
            <a:normAutofit fontScale="70000" lnSpcReduction="20000"/>
          </a:bodyPr>
          <a:lstStyle/>
          <a:p>
            <a:r>
              <a:rPr lang="en-US" dirty="0" smtClean="0"/>
              <a:t>7th Avenue Gateways</a:t>
            </a:r>
          </a:p>
          <a:p>
            <a:pPr lvl="1"/>
            <a:r>
              <a:rPr lang="en-US" dirty="0" smtClean="0"/>
              <a:t>Contractor responsible for acquiring all building permits, inspections, and compliance with Florida Product Approval submittals</a:t>
            </a:r>
          </a:p>
          <a:p>
            <a:pPr lvl="1"/>
            <a:r>
              <a:rPr lang="en-US" dirty="0" smtClean="0"/>
              <a:t>All fees for permits and required inspections shall be borne by the contractor and considered incidental to the task being performed</a:t>
            </a:r>
          </a:p>
          <a:p>
            <a:pPr lvl="1"/>
            <a:r>
              <a:rPr lang="en-US" dirty="0" smtClean="0"/>
              <a:t>Incorporates electrical work and utility connections</a:t>
            </a:r>
          </a:p>
          <a:p>
            <a:pPr lvl="1"/>
            <a:endParaRPr lang="en-US" dirty="0"/>
          </a:p>
        </p:txBody>
      </p:sp>
      <p:pic>
        <p:nvPicPr>
          <p:cNvPr id="12" name="Picture 7" descr="7th Avenue Gateway - SW View"/>
          <p:cNvPicPr>
            <a:picLocks noChangeAspect="1" noChangeArrowheads="1"/>
          </p:cNvPicPr>
          <p:nvPr/>
        </p:nvPicPr>
        <p:blipFill>
          <a:blip r:embed="rId2"/>
          <a:srcRect/>
          <a:stretch>
            <a:fillRect/>
          </a:stretch>
        </p:blipFill>
        <p:spPr bwMode="auto">
          <a:xfrm>
            <a:off x="3657600" y="1295400"/>
            <a:ext cx="5334000" cy="2744788"/>
          </a:xfrm>
          <a:prstGeom prst="rect">
            <a:avLst/>
          </a:prstGeom>
          <a:noFill/>
          <a:ln w="9525">
            <a:noFill/>
            <a:miter lim="800000"/>
            <a:headEnd/>
            <a:tailEnd/>
          </a:ln>
        </p:spPr>
      </p:pic>
      <p:sp>
        <p:nvSpPr>
          <p:cNvPr id="13" name="Rectangle 8"/>
          <p:cNvSpPr>
            <a:spLocks/>
          </p:cNvSpPr>
          <p:nvPr/>
        </p:nvSpPr>
        <p:spPr bwMode="auto">
          <a:xfrm>
            <a:off x="3657600" y="3735388"/>
            <a:ext cx="5486400" cy="457200"/>
          </a:xfrm>
          <a:prstGeom prst="rect">
            <a:avLst/>
          </a:prstGeom>
          <a:noFill/>
          <a:ln w="9525">
            <a:noFill/>
            <a:miter lim="800000"/>
            <a:headEnd/>
            <a:tailEnd/>
          </a:ln>
        </p:spPr>
        <p:txBody>
          <a:bodyPr/>
          <a:lstStyle/>
          <a:p>
            <a:pPr marL="342900" indent="-342900">
              <a:lnSpc>
                <a:spcPct val="80000"/>
              </a:lnSpc>
              <a:spcBef>
                <a:spcPct val="20000"/>
              </a:spcBef>
              <a:buFont typeface="Arial" charset="0"/>
              <a:buNone/>
            </a:pPr>
            <a:r>
              <a:rPr lang="en-US" b="1" dirty="0">
                <a:solidFill>
                  <a:srgbClr val="324A64"/>
                </a:solidFill>
              </a:rPr>
              <a:t>7</a:t>
            </a:r>
            <a:r>
              <a:rPr lang="en-US" b="1" baseline="30000" dirty="0">
                <a:solidFill>
                  <a:srgbClr val="324A64"/>
                </a:solidFill>
              </a:rPr>
              <a:t>th</a:t>
            </a:r>
            <a:r>
              <a:rPr lang="en-US" b="1" dirty="0">
                <a:solidFill>
                  <a:srgbClr val="324A64"/>
                </a:solidFill>
              </a:rPr>
              <a:t> Avenue Gateway - Southwest view</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a:xfrm>
            <a:off x="533400" y="1143000"/>
            <a:ext cx="4572000" cy="5715000"/>
          </a:xfrm>
        </p:spPr>
        <p:txBody>
          <a:bodyPr>
            <a:normAutofit fontScale="77500" lnSpcReduction="20000"/>
          </a:bodyPr>
          <a:lstStyle/>
          <a:p>
            <a:r>
              <a:rPr lang="en-US" dirty="0" smtClean="0"/>
              <a:t>Aesthetic Lighting</a:t>
            </a:r>
          </a:p>
          <a:p>
            <a:pPr lvl="1"/>
            <a:r>
              <a:rPr lang="en-US" dirty="0" smtClean="0"/>
              <a:t>Lump sum pay item under Architectural Work</a:t>
            </a:r>
          </a:p>
          <a:p>
            <a:pPr lvl="1"/>
            <a:r>
              <a:rPr lang="en-US" dirty="0" smtClean="0"/>
              <a:t>Certain specified piers shall receive the aesthetic up-lighting</a:t>
            </a:r>
          </a:p>
          <a:p>
            <a:pPr lvl="1"/>
            <a:r>
              <a:rPr lang="en-US" dirty="0" smtClean="0"/>
              <a:t>Contractor shall coordinate installation of conduits and junction boxes with drainage pipes embedded within the bridge piers </a:t>
            </a:r>
          </a:p>
          <a:p>
            <a:pPr lvl="1"/>
            <a:r>
              <a:rPr lang="en-US" dirty="0" smtClean="0"/>
              <a:t>Final color specification and fixture aiming shall be coordinated with equipment manufacturer, EOR and the Department</a:t>
            </a:r>
          </a:p>
          <a:p>
            <a:pPr lvl="1"/>
            <a:r>
              <a:rPr lang="en-US" dirty="0" smtClean="0"/>
              <a:t>References can be found in the architecture, structures, and lighting plans</a:t>
            </a:r>
          </a:p>
          <a:p>
            <a:pPr lvl="1"/>
            <a:endParaRPr lang="en-US" dirty="0"/>
          </a:p>
        </p:txBody>
      </p:sp>
      <p:pic>
        <p:nvPicPr>
          <p:cNvPr id="6" name="Picture 8" descr="26TH'12398.jpg"/>
          <p:cNvPicPr>
            <a:picLocks noChangeAspect="1" noChangeArrowheads="1"/>
          </p:cNvPicPr>
          <p:nvPr/>
        </p:nvPicPr>
        <p:blipFill>
          <a:blip r:embed="rId2"/>
          <a:srcRect/>
          <a:stretch>
            <a:fillRect/>
          </a:stretch>
        </p:blipFill>
        <p:spPr bwMode="auto">
          <a:xfrm>
            <a:off x="5257800" y="4116387"/>
            <a:ext cx="3694112" cy="2513013"/>
          </a:xfrm>
          <a:prstGeom prst="rect">
            <a:avLst/>
          </a:prstGeom>
          <a:noFill/>
          <a:ln w="9525">
            <a:noFill/>
            <a:miter lim="800000"/>
            <a:headEnd/>
            <a:tailEnd/>
          </a:ln>
        </p:spPr>
      </p:pic>
      <p:pic>
        <p:nvPicPr>
          <p:cNvPr id="7" name="Picture 9" descr="22ND11481.jpg"/>
          <p:cNvPicPr>
            <a:picLocks noChangeAspect="1" noChangeArrowheads="1"/>
          </p:cNvPicPr>
          <p:nvPr/>
        </p:nvPicPr>
        <p:blipFill>
          <a:blip r:embed="rId3"/>
          <a:srcRect/>
          <a:stretch>
            <a:fillRect/>
          </a:stretch>
        </p:blipFill>
        <p:spPr bwMode="auto">
          <a:xfrm>
            <a:off x="5278437" y="1392238"/>
            <a:ext cx="3694113" cy="2493962"/>
          </a:xfrm>
          <a:prstGeom prst="rect">
            <a:avLst/>
          </a:prstGeom>
          <a:noFill/>
          <a:ln w="9525">
            <a:noFill/>
            <a:miter lim="800000"/>
            <a:headEnd/>
            <a:tailEnd/>
          </a:ln>
        </p:spPr>
      </p:pic>
      <p:sp>
        <p:nvSpPr>
          <p:cNvPr id="8" name="TextBox 15"/>
          <p:cNvSpPr txBox="1">
            <a:spLocks noChangeArrowheads="1"/>
          </p:cNvSpPr>
          <p:nvPr/>
        </p:nvSpPr>
        <p:spPr bwMode="auto">
          <a:xfrm>
            <a:off x="7254875" y="6249987"/>
            <a:ext cx="1600200" cy="304800"/>
          </a:xfrm>
          <a:prstGeom prst="rect">
            <a:avLst/>
          </a:prstGeom>
          <a:noFill/>
          <a:ln w="9525">
            <a:noFill/>
            <a:miter lim="800000"/>
            <a:headEnd/>
            <a:tailEnd/>
          </a:ln>
        </p:spPr>
        <p:txBody>
          <a:bodyPr>
            <a:spAutoFit/>
          </a:bodyPr>
          <a:lstStyle/>
          <a:p>
            <a:pPr algn="r"/>
            <a:r>
              <a:rPr lang="en-US" sz="1400" b="1" dirty="0">
                <a:solidFill>
                  <a:schemeClr val="bg1"/>
                </a:solidFill>
              </a:rPr>
              <a:t>26</a:t>
            </a:r>
            <a:r>
              <a:rPr lang="en-US" sz="1400" b="1" baseline="30000" dirty="0">
                <a:solidFill>
                  <a:schemeClr val="bg1"/>
                </a:solidFill>
              </a:rPr>
              <a:t>th</a:t>
            </a:r>
            <a:r>
              <a:rPr lang="en-US" sz="1400" b="1" dirty="0">
                <a:solidFill>
                  <a:schemeClr val="bg1"/>
                </a:solidFill>
              </a:rPr>
              <a:t> Street</a:t>
            </a:r>
          </a:p>
        </p:txBody>
      </p:sp>
      <p:sp>
        <p:nvSpPr>
          <p:cNvPr id="9" name="TextBox 16"/>
          <p:cNvSpPr txBox="1">
            <a:spLocks noChangeArrowheads="1"/>
          </p:cNvSpPr>
          <p:nvPr/>
        </p:nvSpPr>
        <p:spPr bwMode="auto">
          <a:xfrm>
            <a:off x="7275512" y="3529013"/>
            <a:ext cx="1600200" cy="304800"/>
          </a:xfrm>
          <a:prstGeom prst="rect">
            <a:avLst/>
          </a:prstGeom>
          <a:noFill/>
          <a:ln w="9525">
            <a:noFill/>
            <a:miter lim="800000"/>
            <a:headEnd/>
            <a:tailEnd/>
          </a:ln>
        </p:spPr>
        <p:txBody>
          <a:bodyPr>
            <a:spAutoFit/>
          </a:bodyPr>
          <a:lstStyle/>
          <a:p>
            <a:pPr algn="r"/>
            <a:r>
              <a:rPr lang="en-US" sz="1400" b="1" dirty="0">
                <a:solidFill>
                  <a:schemeClr val="bg1"/>
                </a:solidFill>
              </a:rPr>
              <a:t>22</a:t>
            </a:r>
            <a:r>
              <a:rPr lang="en-US" sz="1400" b="1" baseline="30000" dirty="0">
                <a:solidFill>
                  <a:schemeClr val="bg1"/>
                </a:solidFill>
              </a:rPr>
              <a:t>nd</a:t>
            </a:r>
            <a:r>
              <a:rPr lang="en-US" sz="1400" b="1" dirty="0">
                <a:solidFill>
                  <a:schemeClr val="bg1"/>
                </a:solidFill>
              </a:rPr>
              <a:t> Street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a:xfrm>
            <a:off x="533400" y="1143000"/>
            <a:ext cx="4495800" cy="5715000"/>
          </a:xfrm>
        </p:spPr>
        <p:txBody>
          <a:bodyPr>
            <a:normAutofit fontScale="85000" lnSpcReduction="20000"/>
          </a:bodyPr>
          <a:lstStyle/>
          <a:p>
            <a:r>
              <a:rPr lang="en-US" dirty="0" smtClean="0"/>
              <a:t>Aesthetic Wall Treatments and Lighting</a:t>
            </a:r>
          </a:p>
          <a:p>
            <a:pPr lvl="1"/>
            <a:r>
              <a:rPr lang="en-US" dirty="0" smtClean="0"/>
              <a:t>Permanent retaining walls have various surface finishes, depending on location:</a:t>
            </a:r>
          </a:p>
          <a:p>
            <a:pPr lvl="2"/>
            <a:r>
              <a:rPr lang="en-US" dirty="0" smtClean="0"/>
              <a:t>Smooth Finish</a:t>
            </a:r>
          </a:p>
          <a:p>
            <a:pPr lvl="2"/>
            <a:r>
              <a:rPr lang="en-US" dirty="0" smtClean="0"/>
              <a:t>Fractured Finish</a:t>
            </a:r>
          </a:p>
          <a:p>
            <a:pPr lvl="2"/>
            <a:r>
              <a:rPr lang="en-US" dirty="0" smtClean="0"/>
              <a:t>Shell pattern matching project FPID 258401-1-52-01</a:t>
            </a:r>
          </a:p>
          <a:p>
            <a:pPr lvl="2"/>
            <a:r>
              <a:rPr lang="en-US" dirty="0" smtClean="0"/>
              <a:t>Three Custom MSE Wall Textures (“Shipping Container” pattern)</a:t>
            </a:r>
          </a:p>
          <a:p>
            <a:pPr lvl="1"/>
            <a:r>
              <a:rPr lang="en-US" dirty="0" smtClean="0"/>
              <a:t>The aesthetic light fixture attached to the wall coping is only located on the walls containing custom MSE wall textures or graphics</a:t>
            </a:r>
          </a:p>
          <a:p>
            <a:pPr lvl="1"/>
            <a:endParaRPr lang="en-US" dirty="0"/>
          </a:p>
        </p:txBody>
      </p:sp>
      <p:pic>
        <p:nvPicPr>
          <p:cNvPr id="6" name="Picture 12" descr="View 1 2008 Proposed.jpg"/>
          <p:cNvPicPr>
            <a:picLocks noChangeAspect="1" noChangeArrowheads="1"/>
          </p:cNvPicPr>
          <p:nvPr/>
        </p:nvPicPr>
        <p:blipFill>
          <a:blip r:embed="rId2"/>
          <a:srcRect r="14491" b="23495"/>
          <a:stretch>
            <a:fillRect/>
          </a:stretch>
        </p:blipFill>
        <p:spPr bwMode="auto">
          <a:xfrm>
            <a:off x="5029200" y="4343400"/>
            <a:ext cx="3962400" cy="2362200"/>
          </a:xfrm>
          <a:prstGeom prst="rect">
            <a:avLst/>
          </a:prstGeom>
          <a:noFill/>
          <a:ln w="9525">
            <a:noFill/>
            <a:miter lim="800000"/>
            <a:headEnd/>
            <a:tailEnd/>
          </a:ln>
          <a:effectLst>
            <a:innerShdw blurRad="114300">
              <a:prstClr val="black"/>
            </a:innerShdw>
          </a:effectLst>
        </p:spPr>
      </p:pic>
      <p:pic>
        <p:nvPicPr>
          <p:cNvPr id="7" name="Picture 15" descr="MSE Shipping Container Wall Color Fix Newest half size.jpg"/>
          <p:cNvPicPr>
            <a:picLocks noChangeAspect="1" noChangeArrowheads="1"/>
          </p:cNvPicPr>
          <p:nvPr/>
        </p:nvPicPr>
        <p:blipFill>
          <a:blip r:embed="rId3"/>
          <a:srcRect/>
          <a:stretch>
            <a:fillRect/>
          </a:stretch>
        </p:blipFill>
        <p:spPr bwMode="auto">
          <a:xfrm>
            <a:off x="6324600" y="1323554"/>
            <a:ext cx="2574925" cy="2867446"/>
          </a:xfrm>
          <a:prstGeom prst="rect">
            <a:avLst/>
          </a:prstGeom>
          <a:noFill/>
          <a:ln w="9525">
            <a:noFill/>
            <a:miter lim="800000"/>
            <a:headEnd/>
            <a:tailEnd/>
          </a:ln>
          <a:effectLst>
            <a:innerShdw blurRad="114300">
              <a:prstClr val="black"/>
            </a:inn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pic>
        <p:nvPicPr>
          <p:cNvPr id="6" name="Picture 5" descr="PierConcepts_34x22"/>
          <p:cNvPicPr>
            <a:picLocks noChangeAspect="1" noChangeArrowheads="1"/>
          </p:cNvPicPr>
          <p:nvPr/>
        </p:nvPicPr>
        <p:blipFill>
          <a:blip r:embed="rId2" cstate="print"/>
          <a:srcRect l="55576" t="24007" r="14180" b="5254"/>
          <a:stretch>
            <a:fillRect/>
          </a:stretch>
        </p:blipFill>
        <p:spPr bwMode="auto">
          <a:xfrm>
            <a:off x="6019800" y="3200400"/>
            <a:ext cx="2349500" cy="3556000"/>
          </a:xfrm>
          <a:prstGeom prst="rect">
            <a:avLst/>
          </a:prstGeom>
          <a:noFill/>
          <a:effectLst>
            <a:innerShdw blurRad="114300">
              <a:prstClr val="black"/>
            </a:innerShdw>
          </a:effectLst>
        </p:spPr>
      </p:pic>
      <p:pic>
        <p:nvPicPr>
          <p:cNvPr id="9" name="Picture 8" descr="PierConcepts_34x22"/>
          <p:cNvPicPr>
            <a:picLocks noChangeAspect="1" noChangeArrowheads="1"/>
          </p:cNvPicPr>
          <p:nvPr/>
        </p:nvPicPr>
        <p:blipFill>
          <a:blip r:embed="rId2" cstate="print">
            <a:clrChange>
              <a:clrFrom>
                <a:srgbClr val="010101"/>
              </a:clrFrom>
              <a:clrTo>
                <a:srgbClr val="010101">
                  <a:alpha val="0"/>
                </a:srgbClr>
              </a:clrTo>
            </a:clrChange>
          </a:blip>
          <a:srcRect l="12416" t="20976" r="54233" b="41129"/>
          <a:stretch>
            <a:fillRect/>
          </a:stretch>
        </p:blipFill>
        <p:spPr bwMode="auto">
          <a:xfrm>
            <a:off x="4724400" y="1143000"/>
            <a:ext cx="2590800" cy="1905000"/>
          </a:xfrm>
          <a:prstGeom prst="rect">
            <a:avLst/>
          </a:prstGeom>
          <a:noFill/>
          <a:effectLst>
            <a:softEdge rad="31750"/>
          </a:effectLst>
        </p:spPr>
      </p:pic>
      <p:pic>
        <p:nvPicPr>
          <p:cNvPr id="10" name="Picture 9" descr="PierConcepts_34x22"/>
          <p:cNvPicPr>
            <a:picLocks noChangeAspect="1" noChangeArrowheads="1"/>
          </p:cNvPicPr>
          <p:nvPr/>
        </p:nvPicPr>
        <p:blipFill>
          <a:blip r:embed="rId2" cstate="print">
            <a:clrChange>
              <a:clrFrom>
                <a:srgbClr val="010101"/>
              </a:clrFrom>
              <a:clrTo>
                <a:srgbClr val="010101">
                  <a:alpha val="0"/>
                </a:srgbClr>
              </a:clrTo>
            </a:clrChange>
          </a:blip>
          <a:srcRect l="16339" t="60387" r="58156" b="4749"/>
          <a:stretch>
            <a:fillRect/>
          </a:stretch>
        </p:blipFill>
        <p:spPr bwMode="auto">
          <a:xfrm>
            <a:off x="7239000" y="1295400"/>
            <a:ext cx="1981200" cy="1752600"/>
          </a:xfrm>
          <a:prstGeom prst="rect">
            <a:avLst/>
          </a:prstGeom>
          <a:noFill/>
          <a:effectLst>
            <a:softEdge rad="12700"/>
          </a:effectLst>
        </p:spPr>
      </p:pic>
      <p:sp>
        <p:nvSpPr>
          <p:cNvPr id="3" name="Content Placeholder 2"/>
          <p:cNvSpPr>
            <a:spLocks noGrp="1"/>
          </p:cNvSpPr>
          <p:nvPr>
            <p:ph idx="1"/>
          </p:nvPr>
        </p:nvSpPr>
        <p:spPr>
          <a:xfrm>
            <a:off x="533400" y="1143000"/>
            <a:ext cx="5334000" cy="5715000"/>
          </a:xfrm>
        </p:spPr>
        <p:txBody>
          <a:bodyPr>
            <a:normAutofit fontScale="85000" lnSpcReduction="20000"/>
          </a:bodyPr>
          <a:lstStyle/>
          <a:p>
            <a:r>
              <a:rPr lang="en-US" dirty="0" smtClean="0"/>
              <a:t>Pier Rustications – General</a:t>
            </a:r>
          </a:p>
          <a:p>
            <a:pPr lvl="1"/>
            <a:r>
              <a:rPr lang="en-US" dirty="0" smtClean="0"/>
              <a:t>There are three main Column Treatment designs:</a:t>
            </a:r>
          </a:p>
          <a:p>
            <a:pPr lvl="2"/>
            <a:r>
              <a:rPr lang="en-US" dirty="0" smtClean="0"/>
              <a:t>North / I-4</a:t>
            </a:r>
          </a:p>
          <a:p>
            <a:pPr lvl="2"/>
            <a:r>
              <a:rPr lang="en-US" dirty="0" smtClean="0"/>
              <a:t>Connector (Ybor Pier Rustication)</a:t>
            </a:r>
          </a:p>
          <a:p>
            <a:pPr lvl="2"/>
            <a:r>
              <a:rPr lang="en-US" dirty="0" smtClean="0"/>
              <a:t>South / Selmon Expressway</a:t>
            </a:r>
          </a:p>
          <a:p>
            <a:pPr lvl="1"/>
            <a:r>
              <a:rPr lang="en-US" dirty="0" smtClean="0"/>
              <a:t>Exposed portions of pedestals for overhead sign structures receive column rustications and a stain/sealer coating system in accordance with the stain/sealer TSP.  Colors for the stain/sealer coating system are shown in the TSP.</a:t>
            </a:r>
          </a:p>
          <a:p>
            <a:pPr lvl="1"/>
            <a:r>
              <a:rPr lang="en-US" dirty="0" smtClean="0"/>
              <a:t>With the exception of Pier 9-3, all piers south of the Toll Gantry for the Steel Box Girder and Segmental bridges receive column rustications.</a:t>
            </a:r>
          </a:p>
          <a:p>
            <a:pPr lvl="1"/>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Details</a:t>
            </a:r>
            <a:endParaRPr lang="en-US" dirty="0"/>
          </a:p>
        </p:txBody>
      </p:sp>
      <p:sp>
        <p:nvSpPr>
          <p:cNvPr id="3" name="Content Placeholder 2"/>
          <p:cNvSpPr>
            <a:spLocks noGrp="1"/>
          </p:cNvSpPr>
          <p:nvPr>
            <p:ph idx="1"/>
          </p:nvPr>
        </p:nvSpPr>
        <p:spPr>
          <a:xfrm>
            <a:off x="533400" y="1143000"/>
            <a:ext cx="4724400" cy="5715000"/>
          </a:xfrm>
        </p:spPr>
        <p:txBody>
          <a:bodyPr>
            <a:normAutofit fontScale="70000" lnSpcReduction="20000"/>
          </a:bodyPr>
          <a:lstStyle/>
          <a:p>
            <a:r>
              <a:rPr lang="en-US" dirty="0" smtClean="0"/>
              <a:t>Pier Rustications – Toll Gantry North to 7th Avenue</a:t>
            </a:r>
          </a:p>
          <a:p>
            <a:pPr lvl="1"/>
            <a:r>
              <a:rPr lang="en-US" dirty="0" smtClean="0"/>
              <a:t>The Rustications are a manufactured architectural precast panel that includes an embedded brick system.  The integrated design components of each precast panel include:</a:t>
            </a:r>
          </a:p>
          <a:p>
            <a:pPr lvl="2"/>
            <a:r>
              <a:rPr lang="en-US" dirty="0" smtClean="0"/>
              <a:t>Cap (sand blast finish, stained)</a:t>
            </a:r>
          </a:p>
          <a:p>
            <a:pPr lvl="2"/>
            <a:r>
              <a:rPr lang="en-US" dirty="0" smtClean="0"/>
              <a:t>Façade (embedded brick system)</a:t>
            </a:r>
          </a:p>
          <a:p>
            <a:pPr lvl="2"/>
            <a:r>
              <a:rPr lang="en-US" dirty="0" smtClean="0"/>
              <a:t>Pedestal (sand blast finish, stained)</a:t>
            </a:r>
          </a:p>
          <a:p>
            <a:pPr lvl="1"/>
            <a:r>
              <a:rPr lang="en-US" dirty="0" smtClean="0"/>
              <a:t>Attachment of the precast concrete panels to the structural piers is to be completed after construction of the pier.  Approved alternative methods of attachment can be utilized if approved by the Engineer.</a:t>
            </a:r>
          </a:p>
          <a:p>
            <a:pPr lvl="1"/>
            <a:r>
              <a:rPr lang="en-US" dirty="0" smtClean="0"/>
              <a:t>For the bridges north of the Toll Gantry, a special architectural treatment (“Ybor City Treatment”) is required for exterior pier columns and pier columns along 7th Avenue. </a:t>
            </a:r>
          </a:p>
          <a:p>
            <a:pPr lvl="1"/>
            <a:endParaRPr lang="en-US" dirty="0"/>
          </a:p>
        </p:txBody>
      </p:sp>
      <p:pic>
        <p:nvPicPr>
          <p:cNvPr id="11" name="Picture 7" descr="Ybor Rusctication Concept_11x17"/>
          <p:cNvPicPr>
            <a:picLocks noChangeAspect="1" noChangeArrowheads="1"/>
          </p:cNvPicPr>
          <p:nvPr/>
        </p:nvPicPr>
        <p:blipFill>
          <a:blip r:embed="rId2">
            <a:clrChange>
              <a:clrFrom>
                <a:srgbClr val="010101"/>
              </a:clrFrom>
              <a:clrTo>
                <a:srgbClr val="010101">
                  <a:alpha val="0"/>
                </a:srgbClr>
              </a:clrTo>
            </a:clrChange>
          </a:blip>
          <a:srcRect l="39235" t="21695" r="3231" b="49545"/>
          <a:stretch>
            <a:fillRect/>
          </a:stretch>
        </p:blipFill>
        <p:spPr bwMode="auto">
          <a:xfrm>
            <a:off x="4724400" y="5334000"/>
            <a:ext cx="4478337" cy="1447800"/>
          </a:xfrm>
          <a:prstGeom prst="rect">
            <a:avLst/>
          </a:prstGeom>
          <a:noFill/>
          <a:ln w="9525">
            <a:noFill/>
            <a:miter lim="800000"/>
            <a:headEnd/>
            <a:tailEnd/>
          </a:ln>
        </p:spPr>
      </p:pic>
      <p:pic>
        <p:nvPicPr>
          <p:cNvPr id="12" name="Picture 9" descr="Ybor Rusctication Concept_11x17"/>
          <p:cNvPicPr>
            <a:picLocks noChangeAspect="1" noChangeArrowheads="1"/>
          </p:cNvPicPr>
          <p:nvPr/>
        </p:nvPicPr>
        <p:blipFill>
          <a:blip r:embed="rId2"/>
          <a:srcRect l="2647" t="25455" r="67117" b="1546"/>
          <a:stretch>
            <a:fillRect/>
          </a:stretch>
        </p:blipFill>
        <p:spPr bwMode="auto">
          <a:xfrm>
            <a:off x="5943600" y="1371600"/>
            <a:ext cx="2359025" cy="3687762"/>
          </a:xfrm>
          <a:prstGeom prst="rect">
            <a:avLst/>
          </a:prstGeom>
          <a:noFill/>
          <a:ln w="9525">
            <a:noFill/>
            <a:miter lim="800000"/>
            <a:headEnd/>
            <a:tailEnd/>
          </a:ln>
          <a:effectLst>
            <a:innerShdw blurRad="114300">
              <a:prstClr val="black"/>
            </a:innerShdw>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r>
              <a:rPr lang="en-US" dirty="0" smtClean="0"/>
              <a:t>Project Details</a:t>
            </a:r>
          </a:p>
        </p:txBody>
      </p:sp>
      <p:sp>
        <p:nvSpPr>
          <p:cNvPr id="2051" name="Rectangle 3"/>
          <p:cNvSpPr>
            <a:spLocks noGrp="1" noChangeArrowheads="1"/>
          </p:cNvSpPr>
          <p:nvPr>
            <p:ph idx="1"/>
          </p:nvPr>
        </p:nvSpPr>
        <p:spPr/>
        <p:txBody>
          <a:bodyPr/>
          <a:lstStyle/>
          <a:p>
            <a:r>
              <a:rPr lang="en-US" dirty="0" smtClean="0"/>
              <a:t>Contamination Impacts</a:t>
            </a:r>
          </a:p>
          <a:p>
            <a:pPr lvl="1"/>
            <a:r>
              <a:rPr lang="en-US" dirty="0" smtClean="0"/>
              <a:t>National Emission Standard for Hazardous Air Pollutants (NESHAP) Notifications </a:t>
            </a:r>
          </a:p>
          <a:p>
            <a:pPr lvl="2"/>
            <a:r>
              <a:rPr lang="en-US" dirty="0" smtClean="0"/>
              <a:t>258415-1, General Notes</a:t>
            </a:r>
          </a:p>
          <a:p>
            <a:pPr lvl="1"/>
            <a:r>
              <a:rPr lang="en-US" dirty="0" smtClean="0"/>
              <a:t>Written notification required by the Contractor for contamination sites  </a:t>
            </a:r>
          </a:p>
          <a:p>
            <a:pPr lvl="2"/>
            <a:r>
              <a:rPr lang="en-US" dirty="0" smtClean="0"/>
              <a:t>258415-1, Contamination Notes</a:t>
            </a:r>
          </a:p>
          <a:p>
            <a:pPr lvl="2"/>
            <a:r>
              <a:rPr lang="en-US" dirty="0" smtClean="0"/>
              <a:t>258415-2, Contamination Notes</a:t>
            </a: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r>
              <a:rPr lang="en-US" dirty="0" smtClean="0"/>
              <a:t>Project Details</a:t>
            </a:r>
          </a:p>
        </p:txBody>
      </p:sp>
      <p:sp>
        <p:nvSpPr>
          <p:cNvPr id="3075" name="Rectangle 3"/>
          <p:cNvSpPr>
            <a:spLocks noGrp="1" noChangeArrowheads="1"/>
          </p:cNvSpPr>
          <p:nvPr>
            <p:ph idx="1"/>
          </p:nvPr>
        </p:nvSpPr>
        <p:spPr/>
        <p:txBody>
          <a:bodyPr>
            <a:normAutofit/>
          </a:bodyPr>
          <a:lstStyle/>
          <a:p>
            <a:r>
              <a:rPr lang="en-US" dirty="0" smtClean="0"/>
              <a:t>Contamination Impacts</a:t>
            </a:r>
          </a:p>
          <a:p>
            <a:pPr lvl="1"/>
            <a:r>
              <a:rPr lang="en-US" dirty="0" smtClean="0"/>
              <a:t>A level staging area shall be provided for use by the District Remediation Contractor (DRC).</a:t>
            </a:r>
          </a:p>
          <a:p>
            <a:pPr lvl="2"/>
            <a:r>
              <a:rPr lang="en-US" dirty="0" smtClean="0"/>
              <a:t>258415-1, Contamination Notes</a:t>
            </a:r>
          </a:p>
          <a:p>
            <a:pPr lvl="2"/>
            <a:r>
              <a:rPr lang="en-US" dirty="0" smtClean="0"/>
              <a:t>258415-2, Contamination Notes</a:t>
            </a:r>
          </a:p>
          <a:p>
            <a:pPr lvl="1"/>
            <a:r>
              <a:rPr lang="en-US" dirty="0" smtClean="0"/>
              <a:t>Contractor working in more than one area of known contamination shall work where DRC is working.</a:t>
            </a:r>
          </a:p>
          <a:p>
            <a:pPr lvl="2"/>
            <a:r>
              <a:rPr lang="en-US" dirty="0" smtClean="0"/>
              <a:t>258415-1, Contamination Notes</a:t>
            </a:r>
          </a:p>
          <a:p>
            <a:pPr lvl="2"/>
            <a:r>
              <a:rPr lang="en-US" dirty="0" smtClean="0"/>
              <a:t>258415-2, Contamination Notes</a:t>
            </a:r>
          </a:p>
          <a:p>
            <a:endParaRPr lang="en-US"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r>
              <a:rPr lang="en-US" dirty="0" smtClean="0"/>
              <a:t>Project Details</a:t>
            </a:r>
          </a:p>
        </p:txBody>
      </p:sp>
      <p:sp>
        <p:nvSpPr>
          <p:cNvPr id="4099" name="Rectangle 3"/>
          <p:cNvSpPr>
            <a:spLocks noGrp="1" noChangeArrowheads="1"/>
          </p:cNvSpPr>
          <p:nvPr>
            <p:ph idx="1"/>
          </p:nvPr>
        </p:nvSpPr>
        <p:spPr/>
        <p:txBody>
          <a:bodyPr/>
          <a:lstStyle/>
          <a:p>
            <a:r>
              <a:rPr lang="en-US" dirty="0" smtClean="0"/>
              <a:t>Contamination Impacts</a:t>
            </a:r>
          </a:p>
          <a:p>
            <a:pPr lvl="1"/>
            <a:r>
              <a:rPr lang="en-US" dirty="0" smtClean="0"/>
              <a:t>Backfill for contaminated soil removal  will be provided by DRC.</a:t>
            </a:r>
          </a:p>
          <a:p>
            <a:pPr lvl="2"/>
            <a:r>
              <a:rPr lang="en-US" dirty="0" smtClean="0"/>
              <a:t>258415-1, Contamination Notes</a:t>
            </a:r>
          </a:p>
          <a:p>
            <a:pPr lvl="2"/>
            <a:r>
              <a:rPr lang="en-US" dirty="0" smtClean="0"/>
              <a:t>258415-2, Contamination Notes</a:t>
            </a:r>
          </a:p>
          <a:p>
            <a:pPr lvl="1"/>
            <a:r>
              <a:rPr lang="en-US" dirty="0" smtClean="0"/>
              <a:t>Slurry used on contaminated sites cannot be used on clean sites.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dirty="0" smtClean="0"/>
              <a:t>Project Details</a:t>
            </a:r>
          </a:p>
        </p:txBody>
      </p:sp>
      <p:sp>
        <p:nvSpPr>
          <p:cNvPr id="5123" name="Rectangle 3"/>
          <p:cNvSpPr>
            <a:spLocks noGrp="1" noChangeArrowheads="1"/>
          </p:cNvSpPr>
          <p:nvPr>
            <p:ph idx="1"/>
          </p:nvPr>
        </p:nvSpPr>
        <p:spPr/>
        <p:txBody>
          <a:bodyPr>
            <a:normAutofit/>
          </a:bodyPr>
          <a:lstStyle/>
          <a:p>
            <a:r>
              <a:rPr lang="en-US" dirty="0" smtClean="0"/>
              <a:t>Contamination Impacts</a:t>
            </a:r>
          </a:p>
          <a:p>
            <a:pPr lvl="1"/>
            <a:r>
              <a:rPr lang="en-US" dirty="0" smtClean="0"/>
              <a:t>Contaminated sites require the DRC to provide groundwater treatment and soil support services during construction. </a:t>
            </a:r>
          </a:p>
          <a:p>
            <a:pPr lvl="2"/>
            <a:r>
              <a:rPr lang="en-US" dirty="0" smtClean="0"/>
              <a:t>258415-1, Contamination Notes</a:t>
            </a:r>
          </a:p>
          <a:p>
            <a:pPr lvl="2"/>
            <a:r>
              <a:rPr lang="en-US" dirty="0" smtClean="0"/>
              <a:t>258415-2, Contamination Notes</a:t>
            </a:r>
          </a:p>
          <a:p>
            <a:pPr lvl="1"/>
            <a:r>
              <a:rPr lang="en-US" dirty="0" smtClean="0"/>
              <a:t>Some Contaminated sites may no longer require soil screening for petroleum compounds (using a vapor analyzer) during construction.</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dirty="0" smtClean="0"/>
              <a:t>Project Details</a:t>
            </a:r>
          </a:p>
        </p:txBody>
      </p:sp>
      <p:sp>
        <p:nvSpPr>
          <p:cNvPr id="6147" name="Rectangle 3"/>
          <p:cNvSpPr>
            <a:spLocks noGrp="1" noChangeArrowheads="1"/>
          </p:cNvSpPr>
          <p:nvPr>
            <p:ph idx="1"/>
          </p:nvPr>
        </p:nvSpPr>
        <p:spPr/>
        <p:txBody>
          <a:bodyPr>
            <a:normAutofit/>
          </a:bodyPr>
          <a:lstStyle/>
          <a:p>
            <a:r>
              <a:rPr lang="en-US" dirty="0" smtClean="0"/>
              <a:t>Contamination Impacts</a:t>
            </a:r>
          </a:p>
          <a:p>
            <a:pPr lvl="1"/>
            <a:r>
              <a:rPr lang="en-US" dirty="0" smtClean="0"/>
              <a:t>The Contractor must obtain their own NPDES (National Pollutant Discharge Elimination System) permit.</a:t>
            </a:r>
          </a:p>
          <a:p>
            <a:pPr lvl="1"/>
            <a:r>
              <a:rPr lang="en-US" dirty="0" smtClean="0"/>
              <a:t>There are established permitted dewatering discharge locations for the sole use of the DRC.  The Contractor must maintain these sewer lines and access to the discharge locations for the DRC’s use.</a:t>
            </a:r>
          </a:p>
          <a:p>
            <a:pPr lvl="2"/>
            <a:r>
              <a:rPr lang="en-US" dirty="0" smtClean="0"/>
              <a:t>258415-1, Contamination Notes</a:t>
            </a:r>
          </a:p>
          <a:p>
            <a:pPr lvl="2"/>
            <a:r>
              <a:rPr lang="en-US" dirty="0" smtClean="0"/>
              <a:t>258415-2, Contamination Notes</a:t>
            </a:r>
          </a:p>
          <a:p>
            <a:pPr lvl="1"/>
            <a:r>
              <a:rPr lang="en-US" dirty="0" smtClean="0"/>
              <a:t>Some DRC remediation activities will continue beyond letting date.</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Funding</a:t>
            </a:r>
            <a:endParaRPr lang="en-US" dirty="0"/>
          </a:p>
        </p:txBody>
      </p:sp>
      <p:sp>
        <p:nvSpPr>
          <p:cNvPr id="3" name="Content Placeholder 2"/>
          <p:cNvSpPr>
            <a:spLocks noGrp="1"/>
          </p:cNvSpPr>
          <p:nvPr>
            <p:ph idx="1"/>
          </p:nvPr>
        </p:nvSpPr>
        <p:spPr>
          <a:xfrm>
            <a:off x="533400" y="1066800"/>
            <a:ext cx="8458200" cy="5791200"/>
          </a:xfrm>
        </p:spPr>
        <p:txBody>
          <a:bodyPr rtlCol="0">
            <a:normAutofit fontScale="77500" lnSpcReduction="20000"/>
          </a:bodyPr>
          <a:lstStyle/>
          <a:p>
            <a:pPr fontAlgn="auto">
              <a:spcAft>
                <a:spcPts val="0"/>
              </a:spcAft>
              <a:defRPr/>
            </a:pPr>
            <a:r>
              <a:rPr lang="en-US" b="1" dirty="0" smtClean="0">
                <a:latin typeface="Arial" pitchFamily="34" charset="0"/>
              </a:rPr>
              <a:t>Project Financial Plan, including at a minimum:</a:t>
            </a:r>
          </a:p>
          <a:p>
            <a:pPr lvl="1" fontAlgn="auto">
              <a:spcAft>
                <a:spcPts val="0"/>
              </a:spcAft>
              <a:defRPr/>
            </a:pPr>
            <a:r>
              <a:rPr lang="en-US" dirty="0" smtClean="0"/>
              <a:t>All financial elements to finance the project as proposed.</a:t>
            </a:r>
          </a:p>
          <a:p>
            <a:pPr lvl="1" fontAlgn="auto">
              <a:spcAft>
                <a:spcPts val="0"/>
              </a:spcAft>
              <a:defRPr/>
            </a:pPr>
            <a:r>
              <a:rPr lang="en-US" dirty="0" smtClean="0"/>
              <a:t>Provision for all project costs.</a:t>
            </a:r>
          </a:p>
          <a:p>
            <a:pPr lvl="1" fontAlgn="auto">
              <a:spcAft>
                <a:spcPts val="0"/>
              </a:spcAft>
              <a:defRPr/>
            </a:pPr>
            <a:r>
              <a:rPr lang="en-US" dirty="0" smtClean="0"/>
              <a:t>Project Sources and Uses of Funds.  </a:t>
            </a:r>
          </a:p>
          <a:p>
            <a:pPr>
              <a:defRPr/>
            </a:pPr>
            <a:r>
              <a:rPr lang="en-US" b="1" dirty="0" smtClean="0">
                <a:latin typeface="Arial" pitchFamily="34" charset="0"/>
              </a:rPr>
              <a:t>Audited Financial Statements for the most recent two (2) fiscal years.  Required financial statements shall include:</a:t>
            </a:r>
          </a:p>
          <a:p>
            <a:pPr lvl="1" fontAlgn="auto">
              <a:spcAft>
                <a:spcPts val="0"/>
              </a:spcAft>
              <a:defRPr/>
            </a:pPr>
            <a:r>
              <a:rPr lang="en-US" dirty="0" smtClean="0"/>
              <a:t>Opinion Letter (Auditor’s Report)</a:t>
            </a:r>
          </a:p>
          <a:p>
            <a:pPr lvl="1" fontAlgn="auto">
              <a:spcAft>
                <a:spcPts val="0"/>
              </a:spcAft>
              <a:defRPr/>
            </a:pPr>
            <a:r>
              <a:rPr lang="en-US" dirty="0" smtClean="0"/>
              <a:t>Balance Sheet</a:t>
            </a:r>
          </a:p>
          <a:p>
            <a:pPr lvl="1" fontAlgn="auto">
              <a:spcAft>
                <a:spcPts val="0"/>
              </a:spcAft>
              <a:defRPr/>
            </a:pPr>
            <a:r>
              <a:rPr lang="en-US" dirty="0" smtClean="0"/>
              <a:t>Income Statement</a:t>
            </a:r>
          </a:p>
          <a:p>
            <a:pPr lvl="1" fontAlgn="auto">
              <a:spcAft>
                <a:spcPts val="0"/>
              </a:spcAft>
              <a:defRPr/>
            </a:pPr>
            <a:r>
              <a:rPr lang="en-US" dirty="0" smtClean="0"/>
              <a:t>Statement of Changes in Cash Flow</a:t>
            </a:r>
          </a:p>
          <a:p>
            <a:pPr lvl="1" fontAlgn="auto">
              <a:spcAft>
                <a:spcPts val="0"/>
              </a:spcAft>
              <a:defRPr/>
            </a:pPr>
            <a:r>
              <a:rPr lang="en-US" dirty="0" smtClean="0"/>
              <a:t>Footnotes</a:t>
            </a:r>
          </a:p>
          <a:p>
            <a:pPr fontAlgn="auto">
              <a:spcAft>
                <a:spcPts val="0"/>
              </a:spcAft>
              <a:defRPr/>
            </a:pPr>
            <a:r>
              <a:rPr lang="en-US" b="1" dirty="0" smtClean="0">
                <a:latin typeface="Arial" pitchFamily="34" charset="0"/>
              </a:rPr>
              <a:t>If financial statements are not prepared in accordance with U.S. Generally Accepted Accounting Principles (GAAP)</a:t>
            </a:r>
          </a:p>
          <a:p>
            <a:pPr lvl="1" fontAlgn="auto">
              <a:spcAft>
                <a:spcPts val="0"/>
              </a:spcAft>
              <a:defRPr/>
            </a:pPr>
            <a:r>
              <a:rPr lang="en-US" dirty="0" smtClean="0"/>
              <a:t>A letter from a CPA must be included to address how conversion to  GAAP would be impacted.</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normAutofit fontScale="90000"/>
          </a:bodyPr>
          <a:lstStyle/>
          <a:p>
            <a:r>
              <a:rPr lang="en-US" dirty="0" smtClean="0"/>
              <a:t>Project Details</a:t>
            </a:r>
          </a:p>
        </p:txBody>
      </p:sp>
      <p:sp>
        <p:nvSpPr>
          <p:cNvPr id="517123" name="Rectangle 3"/>
          <p:cNvSpPr>
            <a:spLocks noGrp="1" noChangeArrowheads="1"/>
          </p:cNvSpPr>
          <p:nvPr>
            <p:ph idx="1"/>
          </p:nvPr>
        </p:nvSpPr>
        <p:spPr/>
        <p:txBody>
          <a:bodyPr/>
          <a:lstStyle/>
          <a:p>
            <a:r>
              <a:rPr lang="en-US" dirty="0" smtClean="0"/>
              <a:t>Sites with Future Construction Issues</a:t>
            </a:r>
          </a:p>
        </p:txBody>
      </p:sp>
      <p:pic>
        <p:nvPicPr>
          <p:cNvPr id="5" name="Picture 4" descr="130431 sites with future construction issues (with circles).jpg"/>
          <p:cNvPicPr>
            <a:picLocks noChangeAspect="1"/>
          </p:cNvPicPr>
          <p:nvPr/>
        </p:nvPicPr>
        <p:blipFill>
          <a:blip r:embed="rId3" cstate="print"/>
          <a:srcRect r="2675" b="9937"/>
          <a:stretch>
            <a:fillRect/>
          </a:stretch>
        </p:blipFill>
        <p:spPr>
          <a:xfrm>
            <a:off x="619814" y="1676400"/>
            <a:ext cx="8320916" cy="5080861"/>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Project Requirements</a:t>
            </a:r>
            <a:endParaRPr lang="en-US" dirty="0"/>
          </a:p>
        </p:txBody>
      </p:sp>
      <p:sp>
        <p:nvSpPr>
          <p:cNvPr id="3" name="Content Placeholder 2"/>
          <p:cNvSpPr>
            <a:spLocks noGrp="1"/>
          </p:cNvSpPr>
          <p:nvPr>
            <p:ph idx="1"/>
          </p:nvPr>
        </p:nvSpPr>
        <p:spPr/>
        <p:txBody>
          <a:bodyPr/>
          <a:lstStyle/>
          <a:p>
            <a:r>
              <a:rPr lang="en-US" dirty="0" smtClean="0"/>
              <a:t>A+B Alternative Contracting</a:t>
            </a:r>
          </a:p>
          <a:p>
            <a:r>
              <a:rPr lang="en-US" dirty="0" smtClean="0"/>
              <a:t>Engineer’s Field Office</a:t>
            </a:r>
          </a:p>
          <a:p>
            <a:r>
              <a:rPr lang="en-US" dirty="0" smtClean="0"/>
              <a:t>Pedestrian Access</a:t>
            </a:r>
          </a:p>
          <a:p>
            <a:r>
              <a:rPr lang="en-US" dirty="0" smtClean="0"/>
              <a:t>Diamond Grinding</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Project Requirements</a:t>
            </a:r>
            <a:endParaRPr lang="en-US" dirty="0"/>
          </a:p>
        </p:txBody>
      </p:sp>
      <p:sp>
        <p:nvSpPr>
          <p:cNvPr id="3" name="Content Placeholder 2"/>
          <p:cNvSpPr>
            <a:spLocks noGrp="1"/>
          </p:cNvSpPr>
          <p:nvPr>
            <p:ph idx="1"/>
          </p:nvPr>
        </p:nvSpPr>
        <p:spPr/>
        <p:txBody>
          <a:bodyPr/>
          <a:lstStyle/>
          <a:p>
            <a:r>
              <a:rPr lang="en-US" dirty="0" smtClean="0"/>
              <a:t>Adjacent/Concurrent Projects</a:t>
            </a:r>
          </a:p>
          <a:p>
            <a:pPr lvl="1"/>
            <a:r>
              <a:rPr lang="en-US" dirty="0" smtClean="0"/>
              <a:t>THEA Deck Panel Replacement</a:t>
            </a:r>
          </a:p>
          <a:p>
            <a:pPr lvl="1"/>
            <a:r>
              <a:rPr lang="en-US" dirty="0" smtClean="0"/>
              <a:t>21</a:t>
            </a:r>
            <a:r>
              <a:rPr lang="en-US" baseline="30000" dirty="0" smtClean="0"/>
              <a:t>st</a:t>
            </a:r>
            <a:r>
              <a:rPr lang="en-US" dirty="0" smtClean="0"/>
              <a:t>/22</a:t>
            </a:r>
            <a:r>
              <a:rPr lang="en-US" baseline="30000" dirty="0" smtClean="0"/>
              <a:t>nd</a:t>
            </a:r>
            <a:r>
              <a:rPr lang="en-US" dirty="0" smtClean="0"/>
              <a:t> Street Resurfacing</a:t>
            </a:r>
          </a:p>
          <a:p>
            <a:r>
              <a:rPr lang="en-US" dirty="0" smtClean="0"/>
              <a:t>Box Culvert X-3 and Drainage Basin</a:t>
            </a:r>
          </a:p>
          <a:p>
            <a:r>
              <a:rPr lang="en-US" dirty="0" smtClean="0"/>
              <a:t>City of Tampa Permits</a:t>
            </a:r>
          </a:p>
          <a:p>
            <a:r>
              <a:rPr lang="en-US" dirty="0" smtClean="0"/>
              <a:t>Building Permits</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Project Requirements</a:t>
            </a:r>
            <a:endParaRPr lang="en-US" dirty="0"/>
          </a:p>
        </p:txBody>
      </p:sp>
      <p:sp>
        <p:nvSpPr>
          <p:cNvPr id="3" name="Content Placeholder 2"/>
          <p:cNvSpPr>
            <a:spLocks noGrp="1"/>
          </p:cNvSpPr>
          <p:nvPr>
            <p:ph idx="1"/>
          </p:nvPr>
        </p:nvSpPr>
        <p:spPr/>
        <p:txBody>
          <a:bodyPr/>
          <a:lstStyle/>
          <a:p>
            <a:r>
              <a:rPr lang="en-US" dirty="0" smtClean="0"/>
              <a:t>Bid Questions</a:t>
            </a:r>
          </a:p>
          <a:p>
            <a:pPr lvl="1"/>
            <a:r>
              <a:rPr lang="en-US" dirty="0" smtClean="0"/>
              <a:t>Direct all questions to the Department by posting them to the Department’s website at the following URL address:  </a:t>
            </a:r>
            <a:r>
              <a:rPr lang="en-US" sz="2000" dirty="0" smtClean="0"/>
              <a:t>www2.dot.state.fl.us/construction/bidquestionmain.asp</a:t>
            </a:r>
          </a:p>
          <a:p>
            <a:pPr lvl="1"/>
            <a:r>
              <a:rPr lang="en-US" dirty="0" smtClean="0"/>
              <a:t>Questions posted before 5:00 P.M. (EST) on the 21</a:t>
            </a:r>
            <a:r>
              <a:rPr lang="en-US" baseline="30000" dirty="0" smtClean="0"/>
              <a:t>st</a:t>
            </a:r>
            <a:r>
              <a:rPr lang="en-US" dirty="0" smtClean="0"/>
              <a:t>  calendar day prior to the bid opening will be responded to.</a:t>
            </a:r>
          </a:p>
          <a:p>
            <a:pPr lvl="1"/>
            <a:r>
              <a:rPr lang="en-US" dirty="0" smtClean="0"/>
              <a:t>Take responsibility to review and be familiar with all questions and responses posted to this website up through 2 business days prior to the bid opening and to make any necessary adjustments in the proposal accordingly.</a:t>
            </a:r>
          </a:p>
          <a:p>
            <a:pPr lvl="1">
              <a:buNone/>
            </a:pPr>
            <a:endParaRPr lang="en-US"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Project Requirements</a:t>
            </a:r>
            <a:endParaRPr lang="en-US" dirty="0"/>
          </a:p>
        </p:txBody>
      </p:sp>
      <p:sp>
        <p:nvSpPr>
          <p:cNvPr id="3" name="Content Placeholder 2"/>
          <p:cNvSpPr>
            <a:spLocks noGrp="1"/>
          </p:cNvSpPr>
          <p:nvPr>
            <p:ph idx="1"/>
          </p:nvPr>
        </p:nvSpPr>
        <p:spPr/>
        <p:txBody>
          <a:bodyPr>
            <a:normAutofit/>
          </a:bodyPr>
          <a:lstStyle/>
          <a:p>
            <a:r>
              <a:rPr lang="en-US" dirty="0" smtClean="0"/>
              <a:t>Bid Questions (Cont.)</a:t>
            </a:r>
          </a:p>
          <a:p>
            <a:pPr lvl="1"/>
            <a:r>
              <a:rPr lang="en-US" dirty="0" smtClean="0"/>
              <a:t>Please submit your bid questions individually: By submitting one question per entry, time for response should be minimized. </a:t>
            </a:r>
          </a:p>
          <a:p>
            <a:pPr lvl="1"/>
            <a:r>
              <a:rPr lang="en-US" dirty="0" smtClean="0"/>
              <a:t>Please be very clear on the sheet location of the question. Please included the FIN Number (for the particular project you are commenting on), Alternate description and number, and the sheet number.</a:t>
            </a:r>
          </a:p>
          <a:p>
            <a:pPr lvl="1"/>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 &amp; Answers</a:t>
            </a:r>
            <a:endParaRPr lang="en-US" dirty="0"/>
          </a:p>
        </p:txBody>
      </p:sp>
      <p:pic>
        <p:nvPicPr>
          <p:cNvPr id="20" name="Picture 6" descr="I-4 CC Cover"/>
          <p:cNvPicPr>
            <a:picLocks noChangeAspect="1" noChangeArrowheads="1"/>
          </p:cNvPicPr>
          <p:nvPr/>
        </p:nvPicPr>
        <p:blipFill>
          <a:blip r:embed="rId3" cstate="print"/>
          <a:stretch>
            <a:fillRect/>
          </a:stretch>
        </p:blipFill>
        <p:spPr bwMode="auto">
          <a:xfrm>
            <a:off x="609600" y="1066800"/>
            <a:ext cx="8458200" cy="5638800"/>
          </a:xfrm>
          <a:prstGeom prst="rect">
            <a:avLst/>
          </a:prstGeom>
          <a:ln>
            <a:solidFill>
              <a:schemeClr val="tx1"/>
            </a:solidFill>
          </a:ln>
          <a:effectLst>
            <a:innerShdw blurRad="114300">
              <a:prstClr val="black"/>
            </a:innerShdw>
          </a:effectLst>
        </p:spPr>
      </p:pic>
      <p:sp>
        <p:nvSpPr>
          <p:cNvPr id="21" name="Text Box 10"/>
          <p:cNvSpPr txBox="1">
            <a:spLocks noChangeArrowheads="1"/>
          </p:cNvSpPr>
          <p:nvPr/>
        </p:nvSpPr>
        <p:spPr bwMode="auto">
          <a:xfrm rot="1560000">
            <a:off x="2901968" y="3889208"/>
            <a:ext cx="3199424" cy="246221"/>
          </a:xfrm>
          <a:prstGeom prst="rect">
            <a:avLst/>
          </a:prstGeom>
          <a:noFill/>
          <a:ln w="9525">
            <a:noFill/>
            <a:miter lim="800000"/>
            <a:headEnd/>
            <a:tailEnd/>
          </a:ln>
          <a:effectLst>
            <a:outerShdw dist="17961" dir="2700000" algn="ctr" rotWithShape="0">
              <a:srgbClr val="1C1C1C"/>
            </a:outerShdw>
          </a:effectLst>
        </p:spPr>
        <p:txBody>
          <a:bodyPr wrap="square">
            <a:spAutoFit/>
          </a:bodyPr>
          <a:lstStyle/>
          <a:p>
            <a:pPr>
              <a:spcBef>
                <a:spcPct val="50000"/>
              </a:spcBef>
              <a:defRPr/>
            </a:pPr>
            <a:r>
              <a:rPr lang="en-US" sz="1000" b="1" dirty="0">
                <a:solidFill>
                  <a:schemeClr val="bg1"/>
                </a:solidFill>
                <a:latin typeface="Arial" charset="0"/>
              </a:rPr>
              <a:t>I-4/Lee Roy Selmon Expressway </a:t>
            </a:r>
            <a:r>
              <a:rPr lang="en-US" sz="1000" b="1" dirty="0" smtClean="0">
                <a:solidFill>
                  <a:schemeClr val="bg1"/>
                </a:solidFill>
                <a:latin typeface="Arial" charset="0"/>
              </a:rPr>
              <a:t>Interchange</a:t>
            </a:r>
            <a:endParaRPr lang="en-US" sz="1000" b="1" dirty="0">
              <a:solidFill>
                <a:schemeClr val="bg1"/>
              </a:solidFill>
              <a:latin typeface="Arial" charset="0"/>
            </a:endParaRPr>
          </a:p>
        </p:txBody>
      </p:sp>
      <p:pic>
        <p:nvPicPr>
          <p:cNvPr id="23" name="Picture 19" descr="I-4"/>
          <p:cNvPicPr>
            <a:picLocks noChangeAspect="1" noChangeArrowheads="1"/>
          </p:cNvPicPr>
          <p:nvPr/>
        </p:nvPicPr>
        <p:blipFill>
          <a:blip r:embed="rId4"/>
          <a:srcRect/>
          <a:stretch>
            <a:fillRect/>
          </a:stretch>
        </p:blipFill>
        <p:spPr bwMode="auto">
          <a:xfrm>
            <a:off x="8648701" y="3200400"/>
            <a:ext cx="336315" cy="3582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 name="Picture 20" descr="Lee Roy Selmon"/>
          <p:cNvPicPr>
            <a:picLocks noChangeAspect="1" noChangeArrowheads="1"/>
          </p:cNvPicPr>
          <p:nvPr/>
        </p:nvPicPr>
        <p:blipFill>
          <a:blip r:embed="rId5"/>
          <a:stretch>
            <a:fillRect/>
          </a:stretch>
        </p:blipFill>
        <p:spPr bwMode="auto">
          <a:xfrm>
            <a:off x="4229101" y="1219200"/>
            <a:ext cx="304578" cy="41270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 name="Picture 21" descr="Turnpike Enterprise NEW copy"/>
          <p:cNvPicPr>
            <a:picLocks noChangeAspect="1" noChangeArrowheads="1"/>
          </p:cNvPicPr>
          <p:nvPr/>
        </p:nvPicPr>
        <p:blipFill>
          <a:blip r:embed="rId6"/>
          <a:srcRect/>
          <a:stretch>
            <a:fillRect/>
          </a:stretch>
        </p:blipFill>
        <p:spPr bwMode="auto">
          <a:xfrm>
            <a:off x="5829301" y="4038600"/>
            <a:ext cx="336314" cy="4152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8" name="Picture 27" descr="NORTH ARROW -45.png"/>
          <p:cNvPicPr>
            <a:picLocks noChangeAspect="1"/>
          </p:cNvPicPr>
          <p:nvPr/>
        </p:nvPicPr>
        <p:blipFill>
          <a:blip r:embed="rId7" cstate="print"/>
          <a:stretch>
            <a:fillRect/>
          </a:stretch>
        </p:blipFill>
        <p:spPr>
          <a:xfrm>
            <a:off x="8496301" y="1219200"/>
            <a:ext cx="350935" cy="350935"/>
          </a:xfrm>
          <a:prstGeom prst="rect">
            <a:avLst/>
          </a:prstGeom>
          <a:scene3d>
            <a:camera prst="orthographicFront">
              <a:rot lat="0" lon="0" rev="1200000"/>
            </a:camera>
            <a:lightRig rig="threePt" dir="t"/>
          </a:scene3d>
        </p:spPr>
      </p:pic>
      <p:sp>
        <p:nvSpPr>
          <p:cNvPr id="10" name="TextBox 9"/>
          <p:cNvSpPr txBox="1"/>
          <p:nvPr/>
        </p:nvSpPr>
        <p:spPr>
          <a:xfrm>
            <a:off x="613475" y="6292312"/>
            <a:ext cx="2586925" cy="369332"/>
          </a:xfrm>
          <a:prstGeom prst="rect">
            <a:avLst/>
          </a:prstGeom>
          <a:solidFill>
            <a:schemeClr val="bg1"/>
          </a:solidFill>
          <a:effectLst>
            <a:innerShdw blurRad="114300">
              <a:prstClr val="black"/>
            </a:innerShdw>
          </a:effectLst>
        </p:spPr>
        <p:txBody>
          <a:bodyPr wrap="square" rtlCol="0">
            <a:spAutoFit/>
          </a:bodyPr>
          <a:lstStyle/>
          <a:p>
            <a:r>
              <a:rPr lang="en-US" b="1" dirty="0" smtClean="0">
                <a:latin typeface="Arial" pitchFamily="34" charset="0"/>
                <a:cs typeface="Arial" pitchFamily="34" charset="0"/>
              </a:rPr>
              <a:t>Visit </a:t>
            </a:r>
            <a:r>
              <a:rPr lang="en-US" b="1" dirty="0" smtClean="0">
                <a:latin typeface="Arial" pitchFamily="34" charset="0"/>
                <a:cs typeface="Arial" pitchFamily="34" charset="0"/>
                <a:hlinkClick r:id="rId8"/>
              </a:rPr>
              <a:t>www.myTBI.com</a:t>
            </a:r>
            <a:r>
              <a:rPr lang="en-US" b="1" dirty="0" smtClean="0">
                <a:latin typeface="Arial" pitchFamily="34" charset="0"/>
                <a:cs typeface="Arial" pitchFamily="34" charset="0"/>
              </a:rPr>
              <a:t> </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Funding</a:t>
            </a:r>
            <a:endParaRPr lang="en-US" dirty="0"/>
          </a:p>
        </p:txBody>
      </p:sp>
      <p:sp>
        <p:nvSpPr>
          <p:cNvPr id="3" name="Content Placeholder 2"/>
          <p:cNvSpPr>
            <a:spLocks noGrp="1"/>
          </p:cNvSpPr>
          <p:nvPr>
            <p:ph idx="1"/>
          </p:nvPr>
        </p:nvSpPr>
        <p:spPr>
          <a:xfrm>
            <a:off x="533400" y="990600"/>
            <a:ext cx="8458200" cy="5867400"/>
          </a:xfrm>
        </p:spPr>
        <p:txBody>
          <a:bodyPr rtlCol="0">
            <a:normAutofit fontScale="62500" lnSpcReduction="20000"/>
          </a:bodyPr>
          <a:lstStyle/>
          <a:p>
            <a:pPr>
              <a:defRPr/>
            </a:pPr>
            <a:r>
              <a:rPr lang="en-US" sz="3600" b="1" dirty="0" smtClean="0">
                <a:latin typeface="Arial" pitchFamily="34" charset="0"/>
              </a:rPr>
              <a:t>If audited financials are not available, </a:t>
            </a:r>
          </a:p>
          <a:p>
            <a:pPr lvl="1" fontAlgn="auto">
              <a:spcAft>
                <a:spcPts val="0"/>
              </a:spcAft>
              <a:defRPr/>
            </a:pPr>
            <a:r>
              <a:rPr lang="en-US" dirty="0" smtClean="0"/>
              <a:t>Provide unaudited financial statements prepared in accordance with GAAP, certified as true, correct and complete by the Chief Financial Officer.  </a:t>
            </a:r>
          </a:p>
          <a:p>
            <a:pPr lvl="1" fontAlgn="auto">
              <a:spcAft>
                <a:spcPts val="0"/>
              </a:spcAft>
              <a:buFont typeface="Impact" pitchFamily="34" charset="0"/>
              <a:buNone/>
              <a:defRPr/>
            </a:pPr>
            <a:endParaRPr lang="en-US" dirty="0" smtClean="0"/>
          </a:p>
          <a:p>
            <a:pPr fontAlgn="auto">
              <a:spcAft>
                <a:spcPts val="0"/>
              </a:spcAft>
              <a:defRPr/>
            </a:pPr>
            <a:r>
              <a:rPr lang="en-US" sz="3600" b="1" dirty="0" smtClean="0">
                <a:latin typeface="Arial" pitchFamily="34" charset="0"/>
              </a:rPr>
              <a:t>Interim Financial Statements must be submitted for each party of the Build-Finance Team providing financial support to the project.  </a:t>
            </a:r>
          </a:p>
          <a:p>
            <a:pPr lvl="1" fontAlgn="auto">
              <a:spcAft>
                <a:spcPts val="0"/>
              </a:spcAft>
              <a:defRPr/>
            </a:pPr>
            <a:r>
              <a:rPr lang="en-US" dirty="0" smtClean="0"/>
              <a:t>Prepared in accordance with GAAP and certified by the entity’s Chief Financial Officer  for the period since the last Audited Financial Statement.  </a:t>
            </a:r>
          </a:p>
          <a:p>
            <a:pPr lvl="1" fontAlgn="auto">
              <a:spcAft>
                <a:spcPts val="0"/>
              </a:spcAft>
              <a:defRPr/>
            </a:pPr>
            <a:r>
              <a:rPr lang="en-US" dirty="0" smtClean="0"/>
              <a:t>Interim Financial Statements through the most recent completed fiscal quarter should be provided.   </a:t>
            </a:r>
          </a:p>
          <a:p>
            <a:pPr lvl="1" fontAlgn="auto">
              <a:spcAft>
                <a:spcPts val="0"/>
              </a:spcAft>
              <a:buFont typeface="Impact" pitchFamily="34" charset="0"/>
              <a:buNone/>
              <a:defRPr/>
            </a:pPr>
            <a:endParaRPr lang="en-US" dirty="0" smtClean="0"/>
          </a:p>
          <a:p>
            <a:pPr>
              <a:defRPr/>
            </a:pPr>
            <a:r>
              <a:rPr lang="en-US" sz="3700" b="1" dirty="0" smtClean="0">
                <a:latin typeface="Arial" pitchFamily="34" charset="0"/>
              </a:rPr>
              <a:t>Letter of Commitment or Credit from Financial Institution.   </a:t>
            </a:r>
          </a:p>
          <a:p>
            <a:pPr lvl="1" fontAlgn="auto">
              <a:spcAft>
                <a:spcPts val="0"/>
              </a:spcAft>
              <a:defRPr/>
            </a:pPr>
            <a:r>
              <a:rPr lang="en-US" dirty="0" smtClean="0"/>
              <a:t>If using debt financing as a source of funds or guarantee, a </a:t>
            </a:r>
            <a:r>
              <a:rPr lang="en-US" u="sng" dirty="0" smtClean="0"/>
              <a:t>preliminary</a:t>
            </a:r>
            <a:r>
              <a:rPr lang="en-US" dirty="0" smtClean="0"/>
              <a:t> Letter of Commitment or Credit from the financial institution, must be submitted as part of the Financial Proposal</a:t>
            </a:r>
          </a:p>
          <a:p>
            <a:pPr lvl="1" fontAlgn="auto">
              <a:spcAft>
                <a:spcPts val="0"/>
              </a:spcAft>
              <a:defRPr/>
            </a:pPr>
            <a:r>
              <a:rPr lang="en-US" dirty="0" smtClean="0"/>
              <a:t>Final Letter of Commitment or Credit/Statement of No Change or updated firm commitment letter submitted prior to award of contract.  </a:t>
            </a:r>
          </a:p>
          <a:p>
            <a:pPr lvl="1" fontAlgn="auto">
              <a:spcAft>
                <a:spcPts val="0"/>
              </a:spcAft>
              <a:defRPr/>
            </a:pPr>
            <a:r>
              <a:rPr lang="en-US" dirty="0" smtClean="0"/>
              <a:t>The Letter of Commitment or Credit should be specific to the project and meet the amount required as identified in the Project Financial Plan.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4350</TotalTime>
  <Words>6214</Words>
  <Application>Microsoft Office PowerPoint</Application>
  <PresentationFormat>On-screen Show (4:3)</PresentationFormat>
  <Paragraphs>987</Paragraphs>
  <Slides>85</Slides>
  <Notes>57</Notes>
  <HiddenSlides>0</HiddenSlides>
  <MMClips>2</MMClips>
  <ScaleCrop>false</ScaleCrop>
  <HeadingPairs>
    <vt:vector size="6" baseType="variant">
      <vt:variant>
        <vt:lpstr>Theme</vt:lpstr>
      </vt:variant>
      <vt:variant>
        <vt:i4>1</vt:i4>
      </vt:variant>
      <vt:variant>
        <vt:lpstr>Links</vt:lpstr>
      </vt:variant>
      <vt:variant>
        <vt:i4>1</vt:i4>
      </vt:variant>
      <vt:variant>
        <vt:lpstr>Slide Titles</vt:lpstr>
      </vt:variant>
      <vt:variant>
        <vt:i4>85</vt:i4>
      </vt:variant>
    </vt:vector>
  </HeadingPairs>
  <TitlesOfParts>
    <vt:vector size="87" baseType="lpstr">
      <vt:lpstr>Office Theme</vt:lpstr>
      <vt:lpstr>???</vt:lpstr>
      <vt:lpstr>Slide 1</vt:lpstr>
      <vt:lpstr>Opening Remarks</vt:lpstr>
      <vt:lpstr>Welcome</vt:lpstr>
      <vt:lpstr>Project Description</vt:lpstr>
      <vt:lpstr>Project Description</vt:lpstr>
      <vt:lpstr>FDOT Hierarchy</vt:lpstr>
      <vt:lpstr>Key Stakeholders</vt:lpstr>
      <vt:lpstr>Funding</vt:lpstr>
      <vt:lpstr>Funding</vt:lpstr>
      <vt:lpstr>Funding</vt:lpstr>
      <vt:lpstr>Funding</vt:lpstr>
      <vt:lpstr>Funding</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Project Details</vt:lpstr>
      <vt:lpstr>Other Project Requirements</vt:lpstr>
      <vt:lpstr>Other Project Requirements</vt:lpstr>
      <vt:lpstr>Other Project Requirements</vt:lpstr>
      <vt:lpstr>Other Project Requirements</vt:lpstr>
      <vt:lpstr>Questions &amp; Answers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Department of Transportation I-275, I-275/I-4 Downtown Interchange, I-4 and the  I-4/Lee Roy Selmon Expressway Interchange</dc:title>
  <dc:creator>Lisa</dc:creator>
  <cp:lastModifiedBy>cn706cc</cp:lastModifiedBy>
  <cp:revision>421</cp:revision>
  <dcterms:created xsi:type="dcterms:W3CDTF">2009-01-22T18:28:03Z</dcterms:created>
  <dcterms:modified xsi:type="dcterms:W3CDTF">2009-06-15T12:24:31Z</dcterms:modified>
</cp:coreProperties>
</file>