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02" r:id="rId3"/>
    <p:sldId id="311" r:id="rId4"/>
    <p:sldId id="284" r:id="rId5"/>
    <p:sldId id="321" r:id="rId6"/>
    <p:sldId id="356" r:id="rId7"/>
    <p:sldId id="359" r:id="rId8"/>
    <p:sldId id="358" r:id="rId9"/>
    <p:sldId id="375" r:id="rId10"/>
    <p:sldId id="357" r:id="rId11"/>
    <p:sldId id="376" r:id="rId12"/>
    <p:sldId id="324" r:id="rId13"/>
    <p:sldId id="377" r:id="rId14"/>
    <p:sldId id="378" r:id="rId15"/>
    <p:sldId id="379" r:id="rId16"/>
    <p:sldId id="325" r:id="rId17"/>
    <p:sldId id="360" r:id="rId18"/>
    <p:sldId id="361" r:id="rId19"/>
    <p:sldId id="362" r:id="rId20"/>
    <p:sldId id="363" r:id="rId21"/>
    <p:sldId id="364" r:id="rId22"/>
    <p:sldId id="278" r:id="rId23"/>
    <p:sldId id="333" r:id="rId24"/>
    <p:sldId id="340" r:id="rId25"/>
    <p:sldId id="331" r:id="rId26"/>
    <p:sldId id="332" r:id="rId27"/>
    <p:sldId id="351" r:id="rId28"/>
    <p:sldId id="330" r:id="rId29"/>
    <p:sldId id="347" r:id="rId30"/>
    <p:sldId id="336" r:id="rId31"/>
    <p:sldId id="335" r:id="rId32"/>
    <p:sldId id="334" r:id="rId33"/>
    <p:sldId id="349" r:id="rId34"/>
    <p:sldId id="354" r:id="rId35"/>
    <p:sldId id="352" r:id="rId36"/>
    <p:sldId id="353" r:id="rId37"/>
    <p:sldId id="337" r:id="rId38"/>
    <p:sldId id="339" r:id="rId39"/>
    <p:sldId id="282" r:id="rId40"/>
    <p:sldId id="315" r:id="rId41"/>
    <p:sldId id="317" r:id="rId42"/>
    <p:sldId id="343" r:id="rId43"/>
    <p:sldId id="318" r:id="rId44"/>
    <p:sldId id="345" r:id="rId45"/>
    <p:sldId id="342" r:id="rId46"/>
    <p:sldId id="348" r:id="rId47"/>
    <p:sldId id="346" r:id="rId48"/>
    <p:sldId id="381" r:id="rId49"/>
    <p:sldId id="380" r:id="rId50"/>
    <p:sldId id="373" r:id="rId51"/>
    <p:sldId id="301" r:id="rId52"/>
    <p:sldId id="370" r:id="rId53"/>
    <p:sldId id="314" r:id="rId54"/>
    <p:sldId id="350" r:id="rId5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2BE"/>
    <a:srgbClr val="00007D"/>
    <a:srgbClr val="00004A"/>
    <a:srgbClr val="2200B0"/>
    <a:srgbClr val="6600FF"/>
    <a:srgbClr val="FFFFFF"/>
    <a:srgbClr val="CCECFF"/>
    <a:srgbClr val="99FF33"/>
    <a:srgbClr val="FF9900"/>
    <a:srgbClr val="98C8D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6" autoAdjust="0"/>
    <p:restoredTop sz="94691" autoAdjust="0"/>
  </p:normalViewPr>
  <p:slideViewPr>
    <p:cSldViewPr>
      <p:cViewPr varScale="1">
        <p:scale>
          <a:sx n="48" d="100"/>
          <a:sy n="48" d="100"/>
        </p:scale>
        <p:origin x="-678" y="-102"/>
      </p:cViewPr>
      <p:guideLst>
        <p:guide orient="horz" pos="2160"/>
        <p:guide pos="1728"/>
        <p:guide pos="1440"/>
      </p:guideLst>
    </p:cSldViewPr>
  </p:slideViewPr>
  <p:outlineViewPr>
    <p:cViewPr>
      <p:scale>
        <a:sx n="33" d="100"/>
        <a:sy n="33" d="100"/>
      </p:scale>
      <p:origin x="0" y="42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92"/>
    </p:cViewPr>
  </p:sorter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t" anchorCtr="0" compatLnSpc="1">
            <a:prstTxWarp prst="textNoShape">
              <a:avLst/>
            </a:prstTxWarp>
          </a:bodyPr>
          <a:lstStyle>
            <a:lvl1pPr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4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t" anchorCtr="0" compatLnSpc="1">
            <a:prstTxWarp prst="textNoShape">
              <a:avLst/>
            </a:prstTxWarp>
          </a:bodyPr>
          <a:lstStyle>
            <a:lvl1pPr algn="r"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F1ACD29-65FC-4CE7-908F-45352F2D8A64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2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b" anchorCtr="0" compatLnSpc="1">
            <a:prstTxWarp prst="textNoShape">
              <a:avLst/>
            </a:prstTxWarp>
          </a:bodyPr>
          <a:lstStyle>
            <a:lvl1pPr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4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b" anchorCtr="0" compatLnSpc="1">
            <a:prstTxWarp prst="textNoShape">
              <a:avLst/>
            </a:prstTxWarp>
          </a:bodyPr>
          <a:lstStyle>
            <a:lvl1pPr algn="r"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07AB046-3039-45CD-9307-6BD3AF14D4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t" anchorCtr="0" compatLnSpc="1">
            <a:prstTxWarp prst="textNoShape">
              <a:avLst/>
            </a:prstTxWarp>
          </a:bodyPr>
          <a:lstStyle>
            <a:lvl1pPr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4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t" anchorCtr="0" compatLnSpc="1">
            <a:prstTxWarp prst="textNoShape">
              <a:avLst/>
            </a:prstTxWarp>
          </a:bodyPr>
          <a:lstStyle>
            <a:lvl1pPr algn="r"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3CE5D9A-3B59-4563-A5EC-ECB74F842DF3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50" tIns="45825" rIns="91650" bIns="458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6" y="4416427"/>
            <a:ext cx="5607051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b" anchorCtr="0" compatLnSpc="1">
            <a:prstTxWarp prst="textNoShape">
              <a:avLst/>
            </a:prstTxWarp>
          </a:bodyPr>
          <a:lstStyle>
            <a:lvl1pPr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4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91" tIns="46696" rIns="93391" bIns="46696" numCol="1" anchor="b" anchorCtr="0" compatLnSpc="1">
            <a:prstTxWarp prst="textNoShape">
              <a:avLst/>
            </a:prstTxWarp>
          </a:bodyPr>
          <a:lstStyle>
            <a:lvl1pPr algn="r" defTabSz="934006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042D9C5-653C-410F-BB03-FBADA6023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2868"/>
            <a:fld id="{701C21B6-D3F1-4258-B41A-C28D7D04452E}" type="slidenum">
              <a:rPr lang="en-US" smtClean="0"/>
              <a:pPr defTabSz="922868"/>
              <a:t>22</a:t>
            </a:fld>
            <a:endParaRPr lang="en-US" dirty="0" smtClean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 txBox="1">
            <a:spLocks noGrp="1" noChangeArrowheads="1"/>
          </p:cNvSpPr>
          <p:nvPr/>
        </p:nvSpPr>
        <p:spPr bwMode="auto">
          <a:xfrm>
            <a:off x="3970338" y="8831265"/>
            <a:ext cx="304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4" tIns="46228" rIns="92454" bIns="46228" anchor="b"/>
          <a:lstStyle/>
          <a:p>
            <a:pPr algn="r" defTabSz="922868"/>
            <a:fld id="{1A248120-250C-46B2-A5F6-C2208C83655C}" type="slidenum">
              <a:rPr lang="en-US" sz="1200">
                <a:latin typeface="Times" pitchFamily="18" charset="0"/>
              </a:rPr>
              <a:pPr algn="r" defTabSz="922868"/>
              <a:t>39</a:t>
            </a:fld>
            <a:endParaRPr lang="en-US" sz="1200" dirty="0">
              <a:latin typeface="Times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 txBox="1">
            <a:spLocks noGrp="1" noChangeArrowheads="1"/>
          </p:cNvSpPr>
          <p:nvPr/>
        </p:nvSpPr>
        <p:spPr bwMode="auto">
          <a:xfrm>
            <a:off x="3970338" y="8831265"/>
            <a:ext cx="304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4" tIns="46228" rIns="92454" bIns="46228" anchor="b"/>
          <a:lstStyle/>
          <a:p>
            <a:pPr algn="r" defTabSz="922868"/>
            <a:fld id="{CB32F2B6-EC92-45D1-BAA3-D5DEDDBBE971}" type="slidenum">
              <a:rPr lang="en-US" sz="1200">
                <a:latin typeface="Times" pitchFamily="18" charset="0"/>
              </a:rPr>
              <a:pPr algn="r" defTabSz="922868"/>
              <a:t>40</a:t>
            </a:fld>
            <a:endParaRPr lang="en-US" sz="1200" dirty="0">
              <a:latin typeface="Times" pitchFamily="18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3970338" y="8831265"/>
            <a:ext cx="304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4" tIns="46228" rIns="92454" bIns="46228" anchor="b"/>
          <a:lstStyle/>
          <a:p>
            <a:pPr algn="r" defTabSz="922868"/>
            <a:fld id="{352A94A1-5DE3-4388-88C8-DF27F4AFD9C4}" type="slidenum">
              <a:rPr lang="en-US" sz="1200">
                <a:latin typeface="Times" pitchFamily="18" charset="0"/>
              </a:rPr>
              <a:pPr algn="r" defTabSz="922868"/>
              <a:t>41</a:t>
            </a:fld>
            <a:endParaRPr lang="en-US" sz="1200" dirty="0">
              <a:latin typeface="Times" pitchFamily="18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970338" y="8831265"/>
            <a:ext cx="304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4" tIns="46228" rIns="92454" bIns="46228" anchor="b"/>
          <a:lstStyle/>
          <a:p>
            <a:pPr algn="r" defTabSz="922868"/>
            <a:fld id="{48855F9C-7C81-4074-ACF5-877D7AE4E2A5}" type="slidenum">
              <a:rPr lang="en-US" sz="1200">
                <a:latin typeface="Times" pitchFamily="18" charset="0"/>
              </a:rPr>
              <a:pPr algn="r" defTabSz="922868"/>
              <a:t>43</a:t>
            </a:fld>
            <a:endParaRPr lang="en-US" sz="1200" dirty="0">
              <a:latin typeface="Times" pitchFamily="18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 txBox="1">
            <a:spLocks noGrp="1" noChangeArrowheads="1"/>
          </p:cNvSpPr>
          <p:nvPr/>
        </p:nvSpPr>
        <p:spPr bwMode="auto">
          <a:xfrm>
            <a:off x="3970338" y="8831265"/>
            <a:ext cx="304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4" tIns="46228" rIns="92454" bIns="46228" anchor="b"/>
          <a:lstStyle/>
          <a:p>
            <a:pPr algn="r" defTabSz="922868"/>
            <a:fld id="{0AB12FE7-E554-46F6-A741-3177531B4A5D}" type="slidenum">
              <a:rPr lang="en-US" sz="1200">
                <a:latin typeface="Times" pitchFamily="18" charset="0"/>
              </a:rPr>
              <a:pPr algn="r" defTabSz="922868"/>
              <a:t>4</a:t>
            </a:fld>
            <a:endParaRPr lang="en-US" sz="1200" dirty="0">
              <a:latin typeface="Times" pitchFamily="18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2D9C5-653C-410F-BB03-FBADA60236B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JCB\Jobs\200194 - US 19\Industry Forum\stim wksp US19 title sli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rr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96200" y="1600200"/>
            <a:ext cx="1600204" cy="1600204"/>
          </a:xfrm>
          <a:prstGeom prst="rect">
            <a:avLst/>
          </a:prstGeom>
        </p:spPr>
      </p:pic>
      <p:pic>
        <p:nvPicPr>
          <p:cNvPr id="4" name="Picture 3" descr="FDOT New Logo 2003 Small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37944" y="3205162"/>
            <a:ext cx="909638" cy="909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fhwa-BW.gi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65767" y="4419600"/>
            <a:ext cx="895815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 userDrawn="1"/>
        </p:nvGrpSpPr>
        <p:grpSpPr>
          <a:xfrm>
            <a:off x="7904016" y="1066799"/>
            <a:ext cx="1219200" cy="228601"/>
            <a:chOff x="7904016" y="1066799"/>
            <a:chExt cx="1219200" cy="228601"/>
          </a:xfrm>
        </p:grpSpPr>
        <p:pic>
          <p:nvPicPr>
            <p:cNvPr id="6" name="Picture 5" descr="Picture1.jpg"/>
            <p:cNvPicPr>
              <a:picLocks noChangeAspect="1"/>
            </p:cNvPicPr>
            <p:nvPr userDrawn="1"/>
          </p:nvPicPr>
          <p:blipFill>
            <a:blip r:embed="rId6"/>
            <a:srcRect l="92462" t="15556" b="81111"/>
            <a:stretch>
              <a:fillRect/>
            </a:stretch>
          </p:blipFill>
          <p:spPr>
            <a:xfrm>
              <a:off x="7904016" y="1066800"/>
              <a:ext cx="688112" cy="228600"/>
            </a:xfrm>
            <a:prstGeom prst="rect">
              <a:avLst/>
            </a:prstGeom>
          </p:spPr>
        </p:pic>
        <p:pic>
          <p:nvPicPr>
            <p:cNvPr id="7" name="Picture 6" descr="Picture1.jpg"/>
            <p:cNvPicPr>
              <a:picLocks noChangeAspect="1"/>
            </p:cNvPicPr>
            <p:nvPr userDrawn="1"/>
          </p:nvPicPr>
          <p:blipFill>
            <a:blip r:embed="rId6"/>
            <a:srcRect l="97522" t="15522" r="1092" b="80034"/>
            <a:stretch>
              <a:fillRect/>
            </a:stretch>
          </p:blipFill>
          <p:spPr>
            <a:xfrm>
              <a:off x="8132616" y="1066800"/>
              <a:ext cx="114300" cy="228600"/>
            </a:xfrm>
            <a:prstGeom prst="rect">
              <a:avLst/>
            </a:prstGeom>
          </p:spPr>
        </p:pic>
        <p:pic>
          <p:nvPicPr>
            <p:cNvPr id="9" name="Picture 8" descr="Picture1.jpg"/>
            <p:cNvPicPr>
              <a:picLocks noChangeAspect="1"/>
            </p:cNvPicPr>
            <p:nvPr userDrawn="1"/>
          </p:nvPicPr>
          <p:blipFill>
            <a:blip r:embed="rId6"/>
            <a:srcRect l="97704" t="17766" r="1092" b="80034"/>
            <a:stretch>
              <a:fillRect/>
            </a:stretch>
          </p:blipFill>
          <p:spPr>
            <a:xfrm>
              <a:off x="8513615" y="1066799"/>
              <a:ext cx="609601" cy="228601"/>
            </a:xfrm>
            <a:prstGeom prst="rect">
              <a:avLst/>
            </a:prstGeom>
          </p:spPr>
        </p:pic>
      </p:grpSp>
      <p:pic>
        <p:nvPicPr>
          <p:cNvPr id="11" name="Picture 10" descr="Picture1.jpg"/>
          <p:cNvPicPr>
            <a:picLocks noChangeAspect="1"/>
          </p:cNvPicPr>
          <p:nvPr userDrawn="1"/>
        </p:nvPicPr>
        <p:blipFill>
          <a:blip r:embed="rId6"/>
          <a:srcRect l="97522" t="15522" r="1092" b="80034"/>
          <a:stretch>
            <a:fillRect/>
          </a:stretch>
        </p:blipFill>
        <p:spPr>
          <a:xfrm>
            <a:off x="7790872" y="1066800"/>
            <a:ext cx="114300" cy="22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B6D29-1BE1-4D7E-A8DC-48AFB1B42DC1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59AEC-F193-4902-AF9C-B2E4A584C2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ACE78-C4F4-4A74-B5BC-CC5E8057E0F7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8049F-E399-4D74-947B-20B8F9CD60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JCB\Jobs\200194 - US 19\Industry Forum\stim wksp US19 master slide.jpg"/>
          <p:cNvPicPr>
            <a:picLocks noChangeAspect="1" noChangeArrowheads="1"/>
          </p:cNvPicPr>
          <p:nvPr userDrawn="1"/>
        </p:nvPicPr>
        <p:blipFill>
          <a:blip r:embed="rId2">
            <a:lum bright="-3000" contrast="9000"/>
          </a:blip>
          <a:srcRect l="349" t="987"/>
          <a:stretch>
            <a:fillRect/>
          </a:stretch>
        </p:blipFill>
        <p:spPr bwMode="auto">
          <a:xfrm>
            <a:off x="-42863" y="-63500"/>
            <a:ext cx="9186863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858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>
            <a:lvl1pPr>
              <a:defRPr>
                <a:ln w="3175">
                  <a:noFill/>
                </a:ln>
                <a:solidFill>
                  <a:schemeClr val="tx1"/>
                </a:solidFill>
                <a:effectLst/>
                <a:latin typeface="Impact" pitchFamily="34" charset="0"/>
                <a:cs typeface="Arial" pitchFamily="34" charset="0"/>
              </a:defRPr>
            </a:lvl1pPr>
            <a:lvl2pPr>
              <a:buClrTx/>
              <a:buSzPct val="100000"/>
              <a:buFont typeface="Impact" pitchFamily="34" charset="0"/>
              <a:buChar char="♦"/>
              <a:defRPr b="1">
                <a:latin typeface="Arial Narrow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 b="1">
                <a:latin typeface="Arial Narrow" pitchFamily="34" charset="0"/>
                <a:cs typeface="Arial" pitchFamily="34" charset="0"/>
              </a:defRPr>
            </a:lvl3pPr>
            <a:lvl4pPr>
              <a:defRPr b="1">
                <a:latin typeface="Arial Narrow" pitchFamily="34" charset="0"/>
                <a:cs typeface="Arial" pitchFamily="34" charset="0"/>
              </a:defRPr>
            </a:lvl4pPr>
            <a:lvl5pPr>
              <a:defRPr b="1">
                <a:latin typeface="Arial Narrow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1B234-F0ED-48AB-931A-4187A35CE4E3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4EA4E-D986-4ECC-9351-9E5565075D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5E76E-1A82-4EB2-92C5-7C9B99941955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7BD30-86C7-4AD9-BD98-DE66D31B60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F242B-0F2D-421B-8721-18C4F8025047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06786-560F-4DEF-89FA-0B1E8741D8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5242E-5907-4A35-BB65-ECE09977E8B6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CD795-D147-42F3-A6B1-B1BE8E9805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5D989-57A2-4AA8-ACCF-96B6A889EFBB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74A99-43AB-4492-A0C7-195D8B0BC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6A4B6-1FA1-4303-A3A5-0F96B5984AD6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931C5-BB80-4B57-AA81-915F41292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179CF-78A7-478F-A086-BEBF26FF862A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3961E-B2C2-49F2-BC3F-6325D6B680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E33EDD-CF5F-47FD-80B2-2927D147A295}" type="datetimeFigureOut">
              <a:rPr lang="en-US"/>
              <a:pPr>
                <a:defRPr/>
              </a:pPr>
              <a:t>5/27/2009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CB080B-6DE3-45C5-9C60-ACE9CE7CE5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ytbi.co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dx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state.fl.us/cc-admi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ontracts.admin@dot.state.fl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6"/>
          <p:cNvSpPr txBox="1">
            <a:spLocks noChangeArrowheads="1"/>
          </p:cNvSpPr>
          <p:nvPr/>
        </p:nvSpPr>
        <p:spPr bwMode="auto">
          <a:xfrm>
            <a:off x="6096000" y="1809750"/>
            <a:ext cx="1731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May 27,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sz="3600" dirty="0" smtClean="0">
                <a:ln>
                  <a:noFill/>
                </a:ln>
                <a:cs typeface="Arial" charset="0"/>
              </a:rPr>
              <a:t>Advertisement Bid Solicitation Notice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1828800"/>
          <a:ext cx="8234564" cy="4876801"/>
        </p:xfrm>
        <a:graphic>
          <a:graphicData uri="http://schemas.openxmlformats.org/drawingml/2006/table">
            <a:tbl>
              <a:tblPr/>
              <a:tblGrid>
                <a:gridCol w="1963586"/>
                <a:gridCol w="6270978"/>
              </a:tblGrid>
              <a:tr h="418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Date</a:t>
                      </a:r>
                      <a:endParaRPr lang="en-US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Event</a:t>
                      </a:r>
                      <a:endParaRPr lang="en-US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418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May 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 </a:t>
                      </a: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Contractor Information 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Forum - USF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18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June 3, 2009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Advertisement Date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836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---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 Mandatory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Pre-Bid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Meeting</a:t>
                      </a: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18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 1, </a:t>
                      </a: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Deadline for submission of 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questions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- 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10:00 am </a:t>
                      </a: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ocal Time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15302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</a:t>
                      </a:r>
                      <a:r>
                        <a:rPr lang="en-US" sz="1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22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1400" b="1" u="sng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Bid/Price Proposal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and </a:t>
                      </a:r>
                      <a:r>
                        <a:rPr lang="en-US" sz="1400" b="1" u="sng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Financial Plan Proposal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due before by 2:00 p.m. local time. </a:t>
                      </a:r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All Documents will be submitted to: Contracts Administration Office, Florida Department of Transportation, 605 Suwannee Street, MS – 55, Tallahassee, FL  32399.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The Financial Plan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5 Hard copied and 5 digital copies.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Bid/Price Proposal will be submitted to the Department using the Expedite Proposal file by using the internet. (Bid Express)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18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TBD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Anticipated Award Date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418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TBD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Anticipated Execution Date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3797" marR="103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r>
              <a:rPr lang="en-US" dirty="0" smtClean="0"/>
              <a:t>Contracts Administration Website</a:t>
            </a:r>
          </a:p>
          <a:p>
            <a:pPr lvl="1"/>
            <a:r>
              <a:rPr lang="en-US" dirty="0" smtClean="0"/>
              <a:t>http://www.dot.state.fl.us/cc-admin/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190750"/>
            <a:ext cx="74676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5715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n>
                  <a:noFill/>
                </a:ln>
                <a:cs typeface="Arial" charset="0"/>
              </a:rPr>
              <a:t>DBE Participation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dirty="0" smtClean="0"/>
              <a:t>Objective</a:t>
            </a:r>
            <a:r>
              <a:rPr lang="en-US" dirty="0" smtClean="0">
                <a:cs typeface="Arial" charset="0"/>
              </a:rPr>
              <a:t> – 8.1%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dirty="0" smtClean="0">
                <a:cs typeface="Arial" charset="0"/>
              </a:rPr>
              <a:t>Assistance - Blackmon Roberts Group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Lakeland Office		Miami Office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   902 South Florida Avenue	4000 Ponce De Leon Blvd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Suite 205			Suite 470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Lakeland, FL 33803		Coral Gables, FL 33145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    (P) 863.802.1280		(P) 305.762.5836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    (F) 863.802.1290		(F) 305.777.0449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dirty="0" smtClean="0">
                <a:cs typeface="Arial" charset="0"/>
              </a:rPr>
              <a:t>Introductions</a:t>
            </a:r>
          </a:p>
        </p:txBody>
      </p:sp>
      <p:pic>
        <p:nvPicPr>
          <p:cNvPr id="4" name="Picture 3" descr="blackmon roberts group.png"/>
          <p:cNvPicPr>
            <a:picLocks noChangeAspect="1"/>
          </p:cNvPicPr>
          <p:nvPr/>
        </p:nvPicPr>
        <p:blipFill>
          <a:blip r:embed="rId2">
            <a:lum bright="-10000"/>
          </a:blip>
          <a:srcRect l="-239" t="10751" b="12935"/>
          <a:stretch>
            <a:fillRect/>
          </a:stretch>
        </p:blipFill>
        <p:spPr>
          <a:xfrm>
            <a:off x="6324600" y="1066800"/>
            <a:ext cx="2590800" cy="15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Contract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58674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</a:rPr>
              <a:t>Project Financial Plan, including at a minimum: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All financial elements to finance the project as proposed.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Provision for all project costs.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Project Sources and Uses of Funds.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</a:rPr>
              <a:t>Audited Financial Statements for the most recent two (2) fiscal years.  Required financial statements shall include: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Opinion Letter (Auditor’s Report)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Balance Sheet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Income Statement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Statement of Changes in Cash Flow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Footnotes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</a:rPr>
              <a:t>If financial statements are </a:t>
            </a:r>
            <a:r>
              <a:rPr lang="en-US" b="1" u="sng" dirty="0" smtClean="0">
                <a:latin typeface="Arial" pitchFamily="34" charset="0"/>
              </a:rPr>
              <a:t>not</a:t>
            </a:r>
            <a:r>
              <a:rPr lang="en-US" b="1" dirty="0" smtClean="0">
                <a:latin typeface="Arial" pitchFamily="34" charset="0"/>
              </a:rPr>
              <a:t> prepared in accordance with U.S. Generally Accepted Accounting Principles (GAAP)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 letter from a CPA must be included to address how conversion to  GAAP would be impacted.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Contract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458200" cy="57150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</a:rPr>
              <a:t>If audited financials are not available,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Provide unaudited financial statements prepared in accordance with GAAP, certified as true, correct and complete by the Chief Financial Officer.  </a:t>
            </a:r>
          </a:p>
          <a:p>
            <a:pPr lvl="1" fontAlgn="auto">
              <a:spcAft>
                <a:spcPts val="0"/>
              </a:spcAft>
              <a:buFont typeface="Impact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3100" b="1" dirty="0" smtClean="0">
                <a:latin typeface="Arial" pitchFamily="34" charset="0"/>
              </a:rPr>
              <a:t>Interim Financial Statements must be submitted for each party of the Build-Finance Team providing financial support to the project. 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Prepared in accordance with GAAP and certified by the entity’s Chief Financial Officer  for the period since the last Audited Financial Statement. 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Interim Financial Statements through the most recent completed fiscal quarter should be provided.   </a:t>
            </a:r>
          </a:p>
          <a:p>
            <a:pPr lvl="1" fontAlgn="auto">
              <a:spcAft>
                <a:spcPts val="0"/>
              </a:spcAft>
              <a:buFont typeface="Impact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3100" b="1" dirty="0" smtClean="0">
                <a:latin typeface="Arial" pitchFamily="34" charset="0"/>
              </a:rPr>
              <a:t>Letter of Commitment or Credit from Financial Institution</a:t>
            </a:r>
            <a:r>
              <a:rPr lang="en-US" dirty="0" smtClean="0"/>
              <a:t>.  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If using debt financing as a source of funds or guarantee, a </a:t>
            </a:r>
            <a:r>
              <a:rPr lang="en-US" u="sng" dirty="0" smtClean="0"/>
              <a:t>preliminary</a:t>
            </a:r>
            <a:r>
              <a:rPr lang="en-US" dirty="0" smtClean="0"/>
              <a:t> Letter of Commitment or Credit from the financial institution, must be submitted as part of the Financial Proposal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Final Letter of Commitment or Credit/Statement of No Change or updated firm commitment letter submitted prior to award of contract. 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The Letter of Commitment or Credit should be specific to the project and meet the amount required as identified in the Project Financial Plan.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Contract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 smtClean="0">
                <a:latin typeface="Arial" pitchFamily="34" charset="0"/>
              </a:rPr>
              <a:t>Chief Financial Officer Attestation</a:t>
            </a:r>
            <a:r>
              <a:rPr lang="en-US" dirty="0" smtClean="0"/>
              <a:t>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Required for accuracy and completeness of all financial information.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000" b="1" dirty="0" smtClean="0">
                <a:latin typeface="Arial" pitchFamily="34" charset="0"/>
              </a:rPr>
              <a:t>Ownership and Organizational structure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Required of all project entities, including financial relationships with other entities included or involved in project delivery.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000" b="1" dirty="0" smtClean="0">
                <a:latin typeface="Arial" pitchFamily="34" charset="0"/>
              </a:rPr>
              <a:t>Bonding company affidavit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Certifies contractor has the financial means and capacity to bond 100% payment and performance for the face amount of $80,000,000 for the project.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000" b="1" dirty="0" smtClean="0">
                <a:latin typeface="Arial" pitchFamily="34" charset="0"/>
              </a:rPr>
              <a:t>As appropriate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Any and all financial warranties, bonds, sureties, certifications and other commitments for the financial security of the project.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DRAFT - Contract Process - DRAFT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Cash Availability Schedule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2072640"/>
          <a:ext cx="8229600" cy="371856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09880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Project Number: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256881-1-52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Fiscal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FPID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October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January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April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$41,888,641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$41,888,641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$10,061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$533,781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$2,472,869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$3,016,711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$4,393,250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$6,269,202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$7,882,263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$9,332,910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$27,877,625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$10,060,573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$9,708,991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$9,871,563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$9,448,405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$39,089,532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$7,771,674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$6,774,264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$5,438,312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$4,074,500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$24,058,750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$2,904,151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$1,941,485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$1,305,195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$3,229,052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$9,379,883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$67,018,289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$24,704,003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$25,031,114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$28,557,736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$145,311,142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DRAFT - Contract Process - DRAFT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Cash Availability Schedule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endParaRPr lang="en-US" dirty="0" smtClean="0"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2109512"/>
          <a:ext cx="8229600" cy="371856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09880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Project Number: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256881-1-56 (All Local Funds)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Fiscal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FPID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October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January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April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$5,052,927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$5,052,927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$5,052,927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$5,052,927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DRAFT - Contract Process - DRAFT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Cash Availability Schedule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2057400"/>
          <a:ext cx="8229600" cy="371856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0988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Project Number: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256881-1-56-02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Fiscal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FPID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October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January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April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$2,779,211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$2,779,211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$2,779,211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$2,779,211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DRAFT - Contract Process - DRAFT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Cash Availability Schedule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2057400"/>
          <a:ext cx="8229600" cy="371856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0988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Project Number: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256881-1-56-03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Fiscal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FPID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October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January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April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$900,000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$900,000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$1,146,783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$1,146,783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$1,146,783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$1,146,783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$1,146,783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$1,146,783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$900,000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$3,440,349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$4,340,349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P:\JCB\Jobs\200194 - US 19\Industry Forum\stim wksp US19 master slid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213" y="-76200"/>
            <a:ext cx="9193213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Agenda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458200" cy="5715000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Project Overview</a:t>
            </a:r>
          </a:p>
          <a:p>
            <a:pPr lvl="1"/>
            <a:r>
              <a:rPr lang="en-US" dirty="0" smtClean="0"/>
              <a:t>Agency Coordination</a:t>
            </a:r>
          </a:p>
          <a:p>
            <a:r>
              <a:rPr lang="en-US" dirty="0" smtClean="0"/>
              <a:t>Contract Process</a:t>
            </a:r>
          </a:p>
          <a:p>
            <a:pPr lvl="1"/>
            <a:r>
              <a:rPr lang="en-US" dirty="0" smtClean="0"/>
              <a:t>DBE</a:t>
            </a:r>
          </a:p>
          <a:p>
            <a:r>
              <a:rPr lang="en-US" smtClean="0"/>
              <a:t>Finance Plan</a:t>
            </a:r>
            <a:endParaRPr lang="en-US" dirty="0" smtClean="0"/>
          </a:p>
          <a:p>
            <a:r>
              <a:rPr lang="en-US" dirty="0" smtClean="0"/>
              <a:t>Project Description</a:t>
            </a:r>
          </a:p>
          <a:p>
            <a:r>
              <a:rPr lang="en-US" dirty="0" smtClean="0"/>
              <a:t>Questions &amp; Answers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6430505"/>
            <a:ext cx="2837481" cy="369332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Visit </a:t>
            </a:r>
            <a:r>
              <a:rPr lang="en-US" b="1" dirty="0" smtClean="0">
                <a:latin typeface="Arial" pitchFamily="34" charset="0"/>
                <a:cs typeface="Arial" pitchFamily="34" charset="0"/>
                <a:hlinkClick r:id="rId4"/>
              </a:rPr>
              <a:t>www.myUS19.com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DRAFT - Contract Process - DRAFT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SzTx/>
              <a:buFont typeface="Arial" charset="0"/>
              <a:buChar char="•"/>
            </a:pPr>
            <a:r>
              <a:rPr lang="en-US" sz="3200" dirty="0" smtClean="0">
                <a:ln w="3175">
                  <a:noFill/>
                </a:ln>
                <a:latin typeface="Impact" pitchFamily="34" charset="0"/>
              </a:rPr>
              <a:t>Cash Availability Schedule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endParaRPr lang="en-US" dirty="0" smtClean="0"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2057400"/>
          <a:ext cx="8229600" cy="371856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0988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Project Number: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256881-1-56-22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Fiscal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FPID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October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January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April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$2,487,952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$2,487,952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$2,487,952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$2,487,952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DRAFT - Contract Process - DRAFT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SzTx/>
              <a:buFont typeface="Arial" charset="0"/>
              <a:buChar char="•"/>
            </a:pPr>
            <a:r>
              <a:rPr lang="en-US" dirty="0" smtClean="0">
                <a:ln w="3175">
                  <a:noFill/>
                </a:ln>
                <a:latin typeface="Impact" pitchFamily="34" charset="0"/>
              </a:rPr>
              <a:t>Cash Availability Schedule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endParaRPr lang="en-US" dirty="0" smtClean="0"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2057400"/>
          <a:ext cx="8229600" cy="371856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0988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Project Number: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256881-1-56-23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Fiscal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FPID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July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October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January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April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8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$500,000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$500,000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$623,886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$623,886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$623,887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$623,887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$623,887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$623,887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$500,000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$1,871,660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$2,371,660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6858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Project Description</a:t>
            </a:r>
          </a:p>
        </p:txBody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n>
                  <a:noFill/>
                </a:ln>
                <a:cs typeface="Arial" charset="0"/>
              </a:rPr>
              <a:t>Overview of Roadway Improvements</a:t>
            </a:r>
          </a:p>
          <a:p>
            <a:pPr eaLnBrk="1" hangingPunct="1"/>
            <a:r>
              <a:rPr lang="en-US" dirty="0" smtClean="0">
                <a:ln>
                  <a:noFill/>
                </a:ln>
                <a:cs typeface="Arial" charset="0"/>
              </a:rPr>
              <a:t>Overview of FPID Packages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Roadway Projects 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Utility Work by Highway Contractor Agreement (UWHCA)</a:t>
            </a:r>
          </a:p>
          <a:p>
            <a:pPr eaLnBrk="1" hangingPunct="1"/>
            <a:r>
              <a:rPr lang="en-US" dirty="0" smtClean="0">
                <a:ln>
                  <a:noFill/>
                </a:ln>
                <a:cs typeface="Arial" charset="0"/>
              </a:rPr>
              <a:t>Permits</a:t>
            </a:r>
          </a:p>
          <a:p>
            <a:pPr eaLnBrk="1" hangingPunct="1"/>
            <a:r>
              <a:rPr lang="en-US" dirty="0" smtClean="0">
                <a:ln>
                  <a:noFill/>
                </a:ln>
                <a:cs typeface="Arial" charset="0"/>
              </a:rPr>
              <a:t>Construction Focus/Highlights</a:t>
            </a:r>
            <a:endParaRPr lang="en-US" b="1" dirty="0" smtClean="0">
              <a:ln>
                <a:noFill/>
              </a:ln>
              <a:latin typeface="Arial Narrow" pitchFamily="34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Traffic Control Phasing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R/W Constraints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Driveway Connections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Utility Relocations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Temporary Critical Sheet Pile Wall</a:t>
            </a:r>
          </a:p>
          <a:p>
            <a:pPr lvl="1" eaLnBrk="1" hangingPunct="1">
              <a:lnSpc>
                <a:spcPct val="90000"/>
              </a:lnSpc>
              <a:buSzTx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Contamination 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457200" y="1905000"/>
            <a:ext cx="7650812" cy="478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 Signing and Pavement Markings</a:t>
            </a: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 Signalization</a:t>
            </a:r>
            <a:endParaRPr lang="en-US" sz="2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 Intelligent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Transportation Systems (ITS) Plans</a:t>
            </a: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 Lighting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Plans</a:t>
            </a: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 Structure Plans</a:t>
            </a: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endParaRPr lang="en-US" sz="2600" b="1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lnSpc>
                <a:spcPct val="120000"/>
              </a:lnSpc>
            </a:pPr>
            <a:endParaRPr lang="en-US" sz="2600" b="1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 UWHCA Plans: Utility Additions and Relocations</a:t>
            </a:r>
          </a:p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 UWS: Utility Removals</a:t>
            </a:r>
            <a:endParaRPr lang="en-US" sz="2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3">
              <a:lnSpc>
                <a:spcPct val="120000"/>
              </a:lnSpc>
            </a:pPr>
            <a:r>
              <a:rPr lang="en-US" sz="2000" dirty="0">
                <a:latin typeface="Impact" pitchFamily="34" charset="0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1258669"/>
            <a:ext cx="5287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Roadway Component Plans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990600" y="4687669"/>
            <a:ext cx="6742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Utility Work by Highway Contractor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Project Description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914400"/>
            <a:ext cx="3313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Typical Sections</a:t>
            </a:r>
            <a:endParaRPr lang="en-US" sz="3600" dirty="0"/>
          </a:p>
        </p:txBody>
      </p:sp>
      <p:pic>
        <p:nvPicPr>
          <p:cNvPr id="18434" name="Picture 2" descr="P:\JCB\CADD\25688115201\z_working_us19\Exhibits\PublicWorkshop01\base\PDF\US19 Final Typicals At-Grade.jpg"/>
          <p:cNvPicPr>
            <a:picLocks noChangeAspect="1" noChangeArrowheads="1"/>
          </p:cNvPicPr>
          <p:nvPr/>
        </p:nvPicPr>
        <p:blipFill>
          <a:blip r:embed="rId2" cstate="print"/>
          <a:srcRect l="2415" t="11989" r="2131" b="11540"/>
          <a:stretch>
            <a:fillRect/>
          </a:stretch>
        </p:blipFill>
        <p:spPr bwMode="auto">
          <a:xfrm>
            <a:off x="504092" y="1524000"/>
            <a:ext cx="4677508" cy="2895600"/>
          </a:xfrm>
          <a:prstGeom prst="rect">
            <a:avLst/>
          </a:prstGeom>
          <a:noFill/>
        </p:spPr>
      </p:pic>
      <p:pic>
        <p:nvPicPr>
          <p:cNvPr id="18435" name="Picture 3" descr="P:\JCB\CADD\25688115201\z_working_us19\Exhibits\PublicWorkshop01\base\PDF\US19 Final Typicals Elevated.jpg"/>
          <p:cNvPicPr>
            <a:picLocks noChangeAspect="1" noChangeArrowheads="1"/>
          </p:cNvPicPr>
          <p:nvPr/>
        </p:nvPicPr>
        <p:blipFill>
          <a:blip r:embed="rId3" cstate="print"/>
          <a:srcRect l="2446" t="11887" r="2099" b="11642"/>
          <a:stretch>
            <a:fillRect/>
          </a:stretch>
        </p:blipFill>
        <p:spPr bwMode="auto">
          <a:xfrm>
            <a:off x="4419600" y="3810000"/>
            <a:ext cx="4677508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2971800" y="6435804"/>
            <a:ext cx="3124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600" b="1" dirty="0" smtClean="0">
                <a:latin typeface="Arial Narrow" pitchFamily="34" charset="0"/>
              </a:rPr>
              <a:t> Seville Boulevard</a:t>
            </a:r>
            <a:endParaRPr lang="en-US" sz="4000" b="1" dirty="0">
              <a:latin typeface="Impact" pitchFamily="34" charset="0"/>
            </a:endParaRPr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endParaRPr lang="en-US" sz="4000" dirty="0">
              <a:latin typeface="Impact" pitchFamily="34" charset="0"/>
            </a:endParaRPr>
          </a:p>
        </p:txBody>
      </p:sp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1219200"/>
            <a:ext cx="5998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Grade Separated Intersections</a:t>
            </a:r>
            <a:endParaRPr lang="en-US" sz="3600" dirty="0"/>
          </a:p>
        </p:txBody>
      </p:sp>
      <p:pic>
        <p:nvPicPr>
          <p:cNvPr id="17412" name="Picture 4" descr="P:\JCB\CADD\25688115201\z_working_us19\Exhibits\PublicWorkshop01\base\PDF\rendering belleair-high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r="6992" b="968"/>
          <a:stretch>
            <a:fillRect/>
          </a:stretch>
        </p:blipFill>
        <p:spPr bwMode="auto">
          <a:xfrm>
            <a:off x="1272925" y="2286000"/>
            <a:ext cx="2918075" cy="2330301"/>
          </a:xfrm>
          <a:prstGeom prst="rect">
            <a:avLst/>
          </a:prstGeom>
          <a:noFill/>
        </p:spPr>
      </p:pic>
      <p:pic>
        <p:nvPicPr>
          <p:cNvPr id="17410" name="Picture 2" descr="C:\Documents and Settings\heckfx\Desktop\HDR Renderings_Page_1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6816" t="8791" r="7299" b="22637"/>
          <a:stretch>
            <a:fillRect/>
          </a:stretch>
        </p:blipFill>
        <p:spPr bwMode="auto">
          <a:xfrm>
            <a:off x="2743200" y="4191000"/>
            <a:ext cx="3733800" cy="2311400"/>
          </a:xfrm>
          <a:prstGeom prst="rect">
            <a:avLst/>
          </a:prstGeom>
          <a:noFill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867400" y="1828800"/>
            <a:ext cx="27432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600" b="1" dirty="0" smtClean="0">
                <a:latin typeface="Arial Narrow" pitchFamily="34" charset="0"/>
              </a:rPr>
              <a:t> State </a:t>
            </a:r>
            <a:r>
              <a:rPr lang="en-US" sz="2600" b="1" dirty="0">
                <a:latin typeface="Arial Narrow" pitchFamily="34" charset="0"/>
              </a:rPr>
              <a:t>Road </a:t>
            </a:r>
            <a:r>
              <a:rPr lang="en-US" sz="2600" b="1" dirty="0" smtClean="0">
                <a:latin typeface="Arial Narrow" pitchFamily="34" charset="0"/>
              </a:rPr>
              <a:t>60</a:t>
            </a:r>
            <a:endParaRPr lang="en-US" sz="2600" b="1" dirty="0">
              <a:latin typeface="Arial Narrow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8600" y="1826932"/>
            <a:ext cx="487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600" b="1" dirty="0" smtClean="0">
                <a:latin typeface="Arial Narrow" pitchFamily="34" charset="0"/>
              </a:rPr>
              <a:t> Belleair Road / Allens Creek</a:t>
            </a:r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endParaRPr lang="en-US" sz="4000" dirty="0">
              <a:latin typeface="Impact" pitchFamily="34" charset="0"/>
            </a:endParaRPr>
          </a:p>
        </p:txBody>
      </p:sp>
      <p:pic>
        <p:nvPicPr>
          <p:cNvPr id="17411" name="Picture 3" descr="C:\Documents and Settings\heckfx\Desktop\HDR Renderings_Page_2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7406" t="7992" r="35766" b="34308"/>
          <a:stretch>
            <a:fillRect/>
          </a:stretch>
        </p:blipFill>
        <p:spPr bwMode="auto">
          <a:xfrm>
            <a:off x="5867400" y="2286000"/>
            <a:ext cx="29718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066800"/>
            <a:ext cx="3541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Bridge Structures</a:t>
            </a:r>
            <a:endParaRPr lang="en-US" sz="3600" dirty="0"/>
          </a:p>
        </p:txBody>
      </p:sp>
      <p:pic>
        <p:nvPicPr>
          <p:cNvPr id="19461" name="Picture 5" descr="C:\Documents and Settings\verbernesj\Desktop\US19 presentation out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828800"/>
            <a:ext cx="7153275" cy="477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858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Overview of FPID Packages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828800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FPID 256881-1-52-01 </a:t>
            </a:r>
            <a:b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</a:b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North of Whitney Road to south of Seville Blvd. </a:t>
            </a:r>
          </a:p>
          <a:p>
            <a:pPr marL="742950" lvl="1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FPID 256881-2-52-01</a:t>
            </a:r>
            <a:b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</a:b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South of Seville Blvd. to north of State Road 60</a:t>
            </a:r>
            <a:b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</a:br>
            <a:endParaRPr lang="en-US" sz="2000" b="1" dirty="0" smtClean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7" name="Picture 1" descr="P:\JCB\CADD\25688115201\z_working_us19\roadway\Project_Overview.jpg"/>
          <p:cNvPicPr>
            <a:picLocks noChangeAspect="1" noChangeArrowheads="1"/>
          </p:cNvPicPr>
          <p:nvPr/>
        </p:nvPicPr>
        <p:blipFill>
          <a:blip r:embed="rId2" cstate="print"/>
          <a:srcRect l="18315" t="18904" r="3325" b="52687"/>
          <a:stretch>
            <a:fillRect/>
          </a:stretch>
        </p:blipFill>
        <p:spPr bwMode="auto">
          <a:xfrm>
            <a:off x="550984" y="3581400"/>
            <a:ext cx="8516816" cy="1973826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3352800" y="5533104"/>
            <a:ext cx="3733800" cy="317609"/>
            <a:chOff x="3429000" y="5562600"/>
            <a:chExt cx="3733800" cy="317609"/>
          </a:xfrm>
        </p:grpSpPr>
        <p:sp>
          <p:nvSpPr>
            <p:cNvPr id="11" name="Rectangle 10"/>
            <p:cNvSpPr/>
            <p:nvPr/>
          </p:nvSpPr>
          <p:spPr>
            <a:xfrm>
              <a:off x="3429000" y="5562600"/>
              <a:ext cx="3276059" cy="258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05400" y="5638800"/>
              <a:ext cx="457200" cy="152400"/>
            </a:xfrm>
            <a:prstGeom prst="rect">
              <a:avLst/>
            </a:prstGeom>
            <a:solidFill>
              <a:srgbClr val="1D02B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05200" y="5638800"/>
              <a:ext cx="457200" cy="1524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62600" y="5572432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 Narrow" pitchFamily="34" charset="0"/>
                </a:rPr>
                <a:t>FPID: 256881-2</a:t>
              </a:r>
              <a:endParaRPr lang="en-US" sz="1400" b="1" dirty="0">
                <a:latin typeface="Arial Narrow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25528" y="5572432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 Narrow" pitchFamily="34" charset="0"/>
                </a:rPr>
                <a:t>FPID: 256881-1</a:t>
              </a:r>
              <a:endParaRPr lang="en-US" sz="1400" b="1" dirty="0"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0" y="1600200"/>
            <a:ext cx="7431843" cy="112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UWHCA on both projects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: </a:t>
            </a:r>
          </a:p>
          <a:p>
            <a:pPr marL="1200150" lvl="2" indent="-285750" eaLnBrk="0" hangingPunct="0">
              <a:lnSpc>
                <a:spcPct val="90000"/>
              </a:lnSpc>
              <a:spcBef>
                <a:spcPct val="20000"/>
              </a:spcBef>
              <a:buFont typeface="Impact" pitchFamily="34" charset="0"/>
              <a:buChar char="♦"/>
            </a:pP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N.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of Whitney Rd to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S.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of Seville Blvd. (FPID 256881-1-52-01)</a:t>
            </a:r>
          </a:p>
          <a:p>
            <a:pPr marL="1200150" lvl="2" indent="-285750" eaLnBrk="0" hangingPunct="0">
              <a:lnSpc>
                <a:spcPct val="90000"/>
              </a:lnSpc>
              <a:spcBef>
                <a:spcPct val="20000"/>
              </a:spcBef>
              <a:buFont typeface="Impact" pitchFamily="34" charset="0"/>
              <a:buChar char="♦"/>
            </a:pP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S.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of Seville Blvd. to 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N.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of SR 60 (FPID 256881-2-52-01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)</a:t>
            </a:r>
            <a:endParaRPr lang="en-US" sz="2000" b="1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+mj-ea"/>
                <a:cs typeface="+mj-cs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90600"/>
            <a:ext cx="8499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Utility Work by Highway Contractor (UWHCA)</a:t>
            </a:r>
            <a:endParaRPr lang="en-US" sz="3600" dirty="0"/>
          </a:p>
        </p:txBody>
      </p:sp>
      <p:pic>
        <p:nvPicPr>
          <p:cNvPr id="21506" name="Picture 2" descr="C:\Documents and Settings\verbernesj\Desktop\US19 presentation out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760663"/>
            <a:ext cx="5115313" cy="402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56"/>
          <p:cNvSpPr>
            <a:spLocks noChangeArrowheads="1"/>
          </p:cNvSpPr>
          <p:nvPr/>
        </p:nvSpPr>
        <p:spPr bwMode="auto">
          <a:xfrm>
            <a:off x="-152400" y="1752600"/>
            <a:ext cx="7696200" cy="322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3" eaLnBrk="0" hangingPunct="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City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of </a:t>
            </a: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Clearwater</a:t>
            </a:r>
          </a:p>
          <a:p>
            <a:pPr lvl="3" eaLnBrk="0" hangingPunct="0">
              <a:lnSpc>
                <a:spcPct val="90000"/>
              </a:lnSpc>
            </a:pPr>
            <a:endParaRPr lang="en-US" sz="1400" b="1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lvl="4" eaLnBrk="0" hangingPunct="0">
              <a:lnSpc>
                <a:spcPct val="90000"/>
              </a:lnSpc>
              <a:buFontTx/>
              <a:buAutoNum type="alphaLcPeriod"/>
            </a:pP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Box Culvert (replace existing cross drain)</a:t>
            </a:r>
          </a:p>
          <a:p>
            <a:pPr lvl="4" eaLnBrk="0" hangingPunct="0">
              <a:lnSpc>
                <a:spcPct val="90000"/>
              </a:lnSpc>
              <a:buFontTx/>
              <a:buAutoNum type="alphaLcPeriod"/>
            </a:pP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Imperial Cove and Bay Cove Apartments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</a:t>
            </a:r>
          </a:p>
          <a:p>
            <a:pPr lvl="4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(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right turn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lane)</a:t>
            </a:r>
          </a:p>
          <a:p>
            <a:pPr lvl="4" eaLnBrk="0" hangingPunct="0">
              <a:lnSpc>
                <a:spcPct val="90000"/>
              </a:lnSpc>
            </a:pPr>
            <a:endParaRPr lang="en-US" sz="2600" b="1" dirty="0" smtClean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lvl="3" eaLnBrk="0" hangingPunct="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Pinellas County</a:t>
            </a:r>
          </a:p>
          <a:p>
            <a:pPr lvl="3" eaLnBrk="0" hangingPunct="0">
              <a:lnSpc>
                <a:spcPct val="90000"/>
              </a:lnSpc>
            </a:pPr>
            <a:endParaRPr lang="en-US" sz="1400" b="1" dirty="0" smtClean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lvl="4" eaLnBrk="0" hangingPunct="0">
              <a:lnSpc>
                <a:spcPct val="90000"/>
              </a:lnSpc>
              <a:buFontTx/>
              <a:buAutoNum type="alphaLcPeriod"/>
            </a:pP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Wide sidewalk </a:t>
            </a:r>
          </a:p>
          <a:p>
            <a:pPr lvl="5" eaLnBrk="0" hangingPunct="0">
              <a:lnSpc>
                <a:spcPct val="90000"/>
              </a:lnSpc>
              <a:buFontTx/>
              <a:buAutoNum type="romanLcPeriod"/>
            </a:pP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North side of Belleair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Road</a:t>
            </a:r>
            <a:endParaRPr lang="en-US" sz="2000" b="1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lvl="5" eaLnBrk="0" hangingPunct="0">
              <a:lnSpc>
                <a:spcPct val="90000"/>
              </a:lnSpc>
              <a:buFontTx/>
              <a:buAutoNum type="romanLcPeriod"/>
            </a:pP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South side of Haines-Bayshore Road</a:t>
            </a:r>
          </a:p>
        </p:txBody>
      </p:sp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ea typeface="+mj-ea"/>
                <a:cs typeface="+mj-cs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914400"/>
            <a:ext cx="590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Joint Project Agreements (JPA)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0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Project Overview</a:t>
            </a:r>
          </a:p>
          <a:p>
            <a:pPr lvl="1" eaLnBrk="1" hangingPunct="1">
              <a:lnSpc>
                <a:spcPct val="90000"/>
              </a:lnSpc>
              <a:buSzTx/>
              <a:buFont typeface="Arial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Roadway Reconstruction:</a:t>
            </a:r>
            <a:br>
              <a:rPr lang="en-US" sz="26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	US19: 6-lane controlled access typical section</a:t>
            </a:r>
            <a:br>
              <a:rPr lang="en-US" sz="20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	Frontage Roads: One-way, two-lane typical sections</a:t>
            </a:r>
          </a:p>
          <a:p>
            <a:pPr lvl="1" eaLnBrk="1" hangingPunct="1">
              <a:lnSpc>
                <a:spcPct val="90000"/>
              </a:lnSpc>
              <a:buSzTx/>
              <a:buFont typeface="Arial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Right of Way </a:t>
            </a:r>
            <a:br>
              <a:rPr lang="en-US" sz="26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	Typically 200’ wide</a:t>
            </a:r>
          </a:p>
          <a:p>
            <a:pPr lvl="1" eaLnBrk="1" hangingPunct="1">
              <a:lnSpc>
                <a:spcPct val="90000"/>
              </a:lnSpc>
              <a:buSzTx/>
              <a:buFont typeface="Arial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Grade Separated Intersections:</a:t>
            </a:r>
            <a:br>
              <a:rPr lang="en-US" sz="26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	Belleair Road</a:t>
            </a:r>
            <a:br>
              <a:rPr lang="en-US" sz="20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	Seville Boulevard</a:t>
            </a:r>
            <a:br>
              <a:rPr lang="en-US" sz="20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	State Road 60</a:t>
            </a:r>
          </a:p>
          <a:p>
            <a:pPr lvl="1" eaLnBrk="1" hangingPunct="1">
              <a:lnSpc>
                <a:spcPct val="90000"/>
              </a:lnSpc>
              <a:buSzTx/>
              <a:buFont typeface="Arial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FPID 256881-1-52-01</a:t>
            </a:r>
            <a:br>
              <a:rPr lang="en-US" sz="26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North of Whitney Road to South of Seville Boulevard – 1.6 Miles</a:t>
            </a:r>
          </a:p>
          <a:p>
            <a:pPr lvl="1" eaLnBrk="1" hangingPunct="1">
              <a:lnSpc>
                <a:spcPct val="90000"/>
              </a:lnSpc>
              <a:buSzTx/>
              <a:buFont typeface="Arial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FPID 256881-2-52-01</a:t>
            </a:r>
            <a:br>
              <a:rPr lang="en-US" sz="2600" dirty="0" smtClean="0">
                <a:solidFill>
                  <a:prstClr val="black"/>
                </a:solidFill>
                <a:cs typeface="Arial" charset="0"/>
              </a:rPr>
            </a:b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South of Seville Boulevard to North of State Road 60) – 1.2 Miles</a:t>
            </a:r>
          </a:p>
          <a:p>
            <a:pPr lvl="1" eaLnBrk="1" hangingPunct="1">
              <a:lnSpc>
                <a:spcPct val="90000"/>
              </a:lnSpc>
              <a:buSzTx/>
            </a:pPr>
            <a:endParaRPr lang="en-US" sz="2600" dirty="0" smtClean="0">
              <a:solidFill>
                <a:prstClr val="black"/>
              </a:solidFill>
              <a:cs typeface="Arial" charset="0"/>
            </a:endParaRPr>
          </a:p>
          <a:p>
            <a:pPr lvl="1" eaLnBrk="1" hangingPunct="1">
              <a:lnSpc>
                <a:spcPct val="90000"/>
              </a:lnSpc>
              <a:buSzTx/>
            </a:pPr>
            <a:endParaRPr lang="en-US" sz="2600" dirty="0" smtClean="0">
              <a:solidFill>
                <a:prstClr val="black"/>
              </a:solidFill>
              <a:cs typeface="Arial" charset="0"/>
            </a:endParaRPr>
          </a:p>
          <a:p>
            <a:pPr lvl="1" eaLnBrk="1" hangingPunct="1">
              <a:lnSpc>
                <a:spcPct val="90000"/>
              </a:lnSpc>
              <a:buSzTx/>
            </a:pPr>
            <a:endParaRPr lang="en-US" sz="2600" dirty="0" smtClean="0">
              <a:solidFill>
                <a:prstClr val="black"/>
              </a:solidFill>
              <a:cs typeface="Arial" charset="0"/>
            </a:endParaRPr>
          </a:p>
          <a:p>
            <a:pPr lvl="1" eaLnBrk="1" hangingPunct="1">
              <a:lnSpc>
                <a:spcPct val="90000"/>
              </a:lnSpc>
              <a:buSzTx/>
            </a:pPr>
            <a:endParaRPr lang="en-US" sz="2600" dirty="0" smtClean="0">
              <a:solidFill>
                <a:prstClr val="black"/>
              </a:solidFill>
              <a:cs typeface="Arial" charset="0"/>
            </a:endParaRPr>
          </a:p>
          <a:p>
            <a:pPr lvl="1" eaLnBrk="1" hangingPunct="1">
              <a:lnSpc>
                <a:spcPct val="90000"/>
              </a:lnSpc>
              <a:buSzTx/>
            </a:pPr>
            <a:endParaRPr lang="en-US" sz="2600" dirty="0" smtClean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buNone/>
            </a:pPr>
            <a:endParaRPr lang="en-US" dirty="0" smtClean="0">
              <a:ln>
                <a:noFill/>
              </a:ln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1219200" y="2286000"/>
            <a:ext cx="2339102" cy="52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vl="2">
              <a:lnSpc>
                <a:spcPct val="120000"/>
              </a:lnSpc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13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TSPs: </a:t>
            </a: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1066800" y="2971800"/>
            <a:ext cx="410721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vl="3">
              <a:lnSpc>
                <a:spcPct val="120000"/>
              </a:lnSpc>
              <a:buFontTx/>
              <a:buChar char="•"/>
            </a:pP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  </a:t>
            </a: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One Signalization</a:t>
            </a:r>
            <a:endParaRPr lang="en-US" sz="2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3">
              <a:lnSpc>
                <a:spcPct val="120000"/>
              </a:lnSpc>
              <a:buFontTx/>
              <a:buChar char="•"/>
            </a:pP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  One structures </a:t>
            </a:r>
          </a:p>
          <a:p>
            <a:pPr lvl="3">
              <a:lnSpc>
                <a:spcPct val="120000"/>
              </a:lnSpc>
              <a:buFontTx/>
              <a:buChar char="•"/>
            </a:pP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  One survey</a:t>
            </a:r>
          </a:p>
          <a:p>
            <a:pPr lvl="3">
              <a:lnSpc>
                <a:spcPct val="120000"/>
              </a:lnSpc>
              <a:buFontTx/>
              <a:buChar char="•"/>
            </a:pP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  Two drainage </a:t>
            </a:r>
          </a:p>
          <a:p>
            <a:pPr lvl="3">
              <a:lnSpc>
                <a:spcPct val="120000"/>
              </a:lnSpc>
              <a:buFontTx/>
              <a:buChar char="•"/>
            </a:pP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  Eight utility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1219200"/>
            <a:ext cx="4419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Specification Package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-381000" y="1828800"/>
            <a:ext cx="814998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vl="2">
              <a:buFontTx/>
              <a:buChar char="•"/>
            </a:pPr>
            <a:r>
              <a:rPr lang="en-US" sz="2000" dirty="0">
                <a:latin typeface="Impact" pitchFamily="34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SWFWMD : </a:t>
            </a:r>
          </a:p>
          <a:p>
            <a:pPr lvl="3"/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 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Separate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permits for 256881-1-52-01 and 256881-2-52-01 projects</a:t>
            </a:r>
            <a:b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 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(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Permit Issue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date: Sept 2005   Expiration Date: Sept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2010)</a:t>
            </a:r>
          </a:p>
          <a:p>
            <a:pPr lvl="2"/>
            <a:endParaRPr lang="en-US" sz="10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buFontTx/>
              <a:buChar char="•"/>
            </a:pP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USACE: </a:t>
            </a:r>
            <a:endParaRPr lang="en-US" sz="2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3"/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   Joint permit for 256881-1-52-01 and 256881-2-52-01 projects</a:t>
            </a:r>
            <a:b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   (Permit Issue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date: Feb 2009  Expiration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Date:  Feb 2014)</a:t>
            </a:r>
          </a:p>
          <a:p>
            <a:pPr lvl="2"/>
            <a:endParaRPr lang="en-US" sz="10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buFontTx/>
              <a:buChar char="•"/>
            </a:pP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Pinellas County: </a:t>
            </a:r>
          </a:p>
          <a:p>
            <a:pPr lvl="3"/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   Right of Way Use Permit</a:t>
            </a:r>
          </a:p>
          <a:p>
            <a:pPr lvl="3"/>
            <a:endParaRPr lang="en-US" sz="1000" b="1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buFontTx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Tropic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Hills Stormwater Outfall Project,</a:t>
            </a:r>
          </a:p>
          <a:p>
            <a:pPr lvl="3"/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   COC Project No. 99-0018-EN,</a:t>
            </a:r>
          </a:p>
          <a:p>
            <a:pPr lvl="3"/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   have included 0.05 acres of surface water impacts,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associated</a:t>
            </a:r>
          </a:p>
          <a:p>
            <a:pPr lvl="3"/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   with filling in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the ditch, in their permit applications </a:t>
            </a: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for</a:t>
            </a:r>
          </a:p>
          <a:p>
            <a:pPr lvl="3"/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   SWFWMD 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</a:rPr>
              <a:t>and ACOE.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143000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Permits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-457200" y="1752600"/>
            <a:ext cx="9677400" cy="485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TCP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phases sequenced between 256881-1 </a:t>
            </a: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and 256881-2 projects</a:t>
            </a:r>
            <a:endParaRPr lang="en-US" sz="2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Equal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construction efforts/focus on both projects concurrently</a:t>
            </a:r>
          </a:p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ITS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is to be maintained continuously throughout construction</a:t>
            </a:r>
          </a:p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PSTA related notes located in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the 256881-1 </a:t>
            </a: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plans only</a:t>
            </a:r>
            <a:endParaRPr lang="en-US" sz="2600" b="1" dirty="0">
              <a:solidFill>
                <a:prstClr val="black"/>
              </a:solidFill>
              <a:latin typeface="Arial Narrow" pitchFamily="34" charset="0"/>
            </a:endParaRPr>
          </a:p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 ADA </a:t>
            </a:r>
            <a:r>
              <a:rPr lang="en-US" sz="2600" b="1" dirty="0">
                <a:solidFill>
                  <a:prstClr val="black"/>
                </a:solidFill>
                <a:latin typeface="Arial Narrow" pitchFamily="34" charset="0"/>
              </a:rPr>
              <a:t>guidelines and pedestrian traffic must be </a:t>
            </a: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maintained</a:t>
            </a:r>
          </a:p>
          <a:p>
            <a:pPr lvl="2">
              <a:lnSpc>
                <a:spcPct val="160000"/>
              </a:lnSpc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</a:rPr>
              <a:t>Temporary Critical Sheetwalls</a:t>
            </a:r>
            <a:endParaRPr lang="en-US" sz="2600" b="1" dirty="0">
              <a:solidFill>
                <a:prstClr val="black"/>
              </a:solidFill>
              <a:latin typeface="Arial Narrow" pitchFamily="34" charset="0"/>
            </a:endParaRPr>
          </a:p>
          <a:p>
            <a:pPr marL="1371600" lvl="4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 Drainage Features</a:t>
            </a:r>
          </a:p>
          <a:p>
            <a:pPr marL="1371600" lvl="4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</a:rPr>
              <a:t> Utility removals and relocations </a:t>
            </a:r>
          </a:p>
          <a:p>
            <a:pPr marL="1371600" lvl="4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 Removal of Existing Walls and Earthwork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3813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Traffic Control Plan</a:t>
            </a:r>
            <a:endParaRPr lang="en-US" sz="3600" dirty="0">
              <a:solidFill>
                <a:prstClr val="black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3813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Traffic Control Plan</a:t>
            </a:r>
            <a:endParaRPr lang="en-US" sz="3600" dirty="0">
              <a:solidFill>
                <a:prstClr val="black"/>
              </a:solidFill>
              <a:latin typeface="Impact" pitchFamily="34" charset="0"/>
            </a:endParaRPr>
          </a:p>
        </p:txBody>
      </p:sp>
      <p:pic>
        <p:nvPicPr>
          <p:cNvPr id="56338" name="Picture 18" descr="P:\JCB\z_working_us19\Stephan\TCTYRD01_temp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" y="2057400"/>
            <a:ext cx="8460668" cy="2590800"/>
          </a:xfrm>
          <a:prstGeom prst="rect">
            <a:avLst/>
          </a:prstGeom>
          <a:noFill/>
        </p:spPr>
      </p:pic>
      <p:pic>
        <p:nvPicPr>
          <p:cNvPr id="56339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  <p:pic>
        <p:nvPicPr>
          <p:cNvPr id="20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3813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Traffic Control Plan</a:t>
            </a:r>
            <a:endParaRPr lang="en-US" sz="3600" dirty="0">
              <a:solidFill>
                <a:prstClr val="black"/>
              </a:solidFill>
              <a:latin typeface="Impact" pitchFamily="34" charset="0"/>
            </a:endParaRPr>
          </a:p>
        </p:txBody>
      </p:sp>
      <p:pic>
        <p:nvPicPr>
          <p:cNvPr id="56339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  <p:pic>
        <p:nvPicPr>
          <p:cNvPr id="56340" name="Picture 20" descr="P:\JCB\z_working_us19\Stephan\TCTYRD01_temp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057400"/>
            <a:ext cx="8460669" cy="2590800"/>
          </a:xfrm>
          <a:prstGeom prst="rect">
            <a:avLst/>
          </a:prstGeom>
          <a:noFill/>
        </p:spPr>
      </p:pic>
      <p:pic>
        <p:nvPicPr>
          <p:cNvPr id="20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3813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Traffic Control Plan</a:t>
            </a:r>
            <a:endParaRPr lang="en-US" sz="3600" dirty="0">
              <a:solidFill>
                <a:prstClr val="black"/>
              </a:solidFill>
              <a:latin typeface="Impact" pitchFamily="34" charset="0"/>
            </a:endParaRPr>
          </a:p>
        </p:txBody>
      </p:sp>
      <p:pic>
        <p:nvPicPr>
          <p:cNvPr id="56339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  <p:pic>
        <p:nvPicPr>
          <p:cNvPr id="56341" name="Picture 21" descr="P:\JCB\z_working_us19\Stephan\TCTYRD01_temp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057400"/>
            <a:ext cx="8460669" cy="2590800"/>
          </a:xfrm>
          <a:prstGeom prst="rect">
            <a:avLst/>
          </a:prstGeom>
          <a:noFill/>
        </p:spPr>
      </p:pic>
      <p:pic>
        <p:nvPicPr>
          <p:cNvPr id="20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3813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Traffic Control Plan</a:t>
            </a:r>
            <a:endParaRPr lang="en-US" sz="3600" dirty="0">
              <a:solidFill>
                <a:prstClr val="black"/>
              </a:solidFill>
              <a:latin typeface="Impact" pitchFamily="34" charset="0"/>
            </a:endParaRPr>
          </a:p>
        </p:txBody>
      </p:sp>
      <p:pic>
        <p:nvPicPr>
          <p:cNvPr id="56339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  <p:pic>
        <p:nvPicPr>
          <p:cNvPr id="56342" name="Picture 22" descr="P:\JCB\z_working_us19\Stephan\TCTYRD01_temp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132" y="2057400"/>
            <a:ext cx="8460668" cy="2590800"/>
          </a:xfrm>
          <a:prstGeom prst="rect">
            <a:avLst/>
          </a:prstGeom>
          <a:noFill/>
        </p:spPr>
      </p:pic>
      <p:pic>
        <p:nvPicPr>
          <p:cNvPr id="20" name="Picture 19" descr="P:\JCB\z_working_us19\Stephan\TCTYRD01_te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53000"/>
            <a:ext cx="2955077" cy="165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685800" y="1687354"/>
            <a:ext cx="81534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1885950" algn="l"/>
              </a:tabLst>
            </a:pP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000" b="1" dirty="0">
                <a:latin typeface="Arial Narrow" pitchFamily="34" charset="0"/>
              </a:rPr>
              <a:t>MAINTAIN ALL WORK ACTIVITIES WITHIN FDOT R/W</a:t>
            </a:r>
            <a:br>
              <a:rPr lang="en-US" sz="2000" b="1" dirty="0">
                <a:latin typeface="Arial Narrow" pitchFamily="34" charset="0"/>
              </a:rPr>
            </a:br>
            <a:r>
              <a:rPr lang="en-US" sz="2000" b="1" dirty="0">
                <a:latin typeface="Arial Narrow" pitchFamily="34" charset="0"/>
              </a:rPr>
              <a:t>    (JPA work also within easements and other public R/W</a:t>
            </a:r>
            <a:r>
              <a:rPr lang="en-US" sz="2000" b="1" dirty="0" smtClean="0">
                <a:latin typeface="Arial Narrow" pitchFamily="34" charset="0"/>
              </a:rPr>
              <a:t>) </a:t>
            </a:r>
            <a:br>
              <a:rPr lang="en-US" sz="2000" b="1" dirty="0" smtClean="0">
                <a:latin typeface="Arial Narrow" pitchFamily="34" charset="0"/>
              </a:rPr>
            </a:br>
            <a:endParaRPr lang="en-US" sz="2000" b="1" dirty="0">
              <a:latin typeface="Arial Narrow" pitchFamily="34" charset="0"/>
            </a:endParaRPr>
          </a:p>
          <a:p>
            <a:pPr>
              <a:buFontTx/>
              <a:buChar char="•"/>
              <a:tabLst>
                <a:tab pos="1885950" algn="l"/>
              </a:tabLst>
            </a:pPr>
            <a:r>
              <a:rPr lang="en-US" sz="2000" b="1" dirty="0">
                <a:latin typeface="Arial Narrow" pitchFamily="34" charset="0"/>
              </a:rPr>
              <a:t> ANY AGREEMENTS FOR CONTRACT WORK OUTSIDE FDOT R/W  </a:t>
            </a:r>
            <a:r>
              <a:rPr lang="en-US" sz="2000" b="1" dirty="0" smtClean="0">
                <a:latin typeface="Arial Narrow" pitchFamily="34" charset="0"/>
              </a:rPr>
              <a:t>       </a:t>
            </a:r>
          </a:p>
          <a:p>
            <a:pPr>
              <a:tabLst>
                <a:tab pos="1885950" algn="l"/>
              </a:tabLst>
            </a:pPr>
            <a:r>
              <a:rPr lang="en-US" sz="2000" b="1" dirty="0" smtClean="0">
                <a:latin typeface="Arial Narrow" pitchFamily="34" charset="0"/>
              </a:rPr>
              <a:t>  MUST </a:t>
            </a:r>
            <a:r>
              <a:rPr lang="en-US" sz="2000" b="1" dirty="0">
                <a:latin typeface="Arial Narrow" pitchFamily="34" charset="0"/>
              </a:rPr>
              <a:t>BE IN WRITING AND SIGNED </a:t>
            </a:r>
            <a:r>
              <a:rPr lang="en-US" sz="2000" b="1" dirty="0" smtClean="0">
                <a:latin typeface="Arial Narrow" pitchFamily="34" charset="0"/>
              </a:rPr>
              <a:t>BY THE PROPERTY OWNERS</a:t>
            </a:r>
            <a:br>
              <a:rPr lang="en-US" sz="2000" b="1" dirty="0" smtClean="0">
                <a:latin typeface="Arial Narrow" pitchFamily="34" charset="0"/>
              </a:rPr>
            </a:br>
            <a:endParaRPr lang="en-US" sz="2000" b="1" dirty="0">
              <a:latin typeface="Arial Narrow" pitchFamily="34" charset="0"/>
            </a:endParaRPr>
          </a:p>
          <a:p>
            <a:pPr>
              <a:buFontTx/>
              <a:buChar char="•"/>
              <a:tabLst>
                <a:tab pos="1885950" algn="l"/>
              </a:tabLst>
            </a:pPr>
            <a:r>
              <a:rPr lang="en-US" sz="2400" b="1" dirty="0">
                <a:latin typeface="Arial Narrow" pitchFamily="34" charset="0"/>
              </a:rPr>
              <a:t> </a:t>
            </a:r>
            <a:r>
              <a:rPr lang="en-US" sz="2000" b="1" dirty="0">
                <a:latin typeface="Arial Narrow" pitchFamily="34" charset="0"/>
              </a:rPr>
              <a:t>Driveways</a:t>
            </a:r>
          </a:p>
          <a:p>
            <a:pPr marL="742950" lvl="1" indent="-285750">
              <a:buFontTx/>
              <a:buChar char="•"/>
              <a:tabLst>
                <a:tab pos="1885950" algn="l"/>
              </a:tabLst>
            </a:pPr>
            <a:r>
              <a:rPr lang="en-US" sz="2000" b="1" dirty="0">
                <a:latin typeface="Arial Narrow" pitchFamily="34" charset="0"/>
              </a:rPr>
              <a:t>Maintain access</a:t>
            </a:r>
          </a:p>
          <a:p>
            <a:pPr marL="742950" lvl="1" indent="-285750">
              <a:buFontTx/>
              <a:buChar char="•"/>
              <a:tabLst>
                <a:tab pos="1885950" algn="l"/>
              </a:tabLst>
            </a:pPr>
            <a:r>
              <a:rPr lang="en-US" sz="2000" b="1" dirty="0">
                <a:latin typeface="Arial Narrow" pitchFamily="34" charset="0"/>
              </a:rPr>
              <a:t>Connections within FDOT R/W</a:t>
            </a:r>
          </a:p>
          <a:p>
            <a:pPr marL="742950" lvl="1" indent="-285750">
              <a:buFontTx/>
              <a:buChar char="•"/>
              <a:tabLst>
                <a:tab pos="1885950" algn="l"/>
              </a:tabLst>
            </a:pPr>
            <a:r>
              <a:rPr lang="en-US" sz="2000" b="1" dirty="0">
                <a:latin typeface="Arial Narrow" pitchFamily="34" charset="0"/>
              </a:rPr>
              <a:t>ADA </a:t>
            </a:r>
            <a:r>
              <a:rPr lang="en-US" sz="2000" b="1" dirty="0" smtClean="0">
                <a:latin typeface="Arial Narrow" pitchFamily="34" charset="0"/>
              </a:rPr>
              <a:t>compliant</a:t>
            </a:r>
            <a:br>
              <a:rPr lang="en-US" sz="2000" b="1" dirty="0" smtClean="0">
                <a:latin typeface="Arial Narrow" pitchFamily="34" charset="0"/>
              </a:rPr>
            </a:br>
            <a:endParaRPr lang="en-US" sz="2000" b="1" dirty="0">
              <a:latin typeface="Arial Narrow" pitchFamily="34" charset="0"/>
            </a:endParaRPr>
          </a:p>
          <a:p>
            <a:pPr>
              <a:buFontTx/>
              <a:buChar char="•"/>
              <a:tabLst>
                <a:tab pos="1885950" algn="l"/>
              </a:tabLst>
            </a:pPr>
            <a:r>
              <a:rPr lang="en-US" sz="2000" b="1" dirty="0">
                <a:latin typeface="Arial Narrow" pitchFamily="34" charset="0"/>
              </a:rPr>
              <a:t> Utility Adjustments and Relocations</a:t>
            </a:r>
          </a:p>
          <a:p>
            <a:pPr marL="742950" lvl="1" indent="-285750">
              <a:buFontTx/>
              <a:buChar char="•"/>
              <a:tabLst>
                <a:tab pos="1885950" algn="l"/>
              </a:tabLst>
            </a:pPr>
            <a:r>
              <a:rPr lang="en-US" sz="2000" b="1" dirty="0">
                <a:latin typeface="Arial Narrow" pitchFamily="34" charset="0"/>
              </a:rPr>
              <a:t>Advance relocations</a:t>
            </a:r>
          </a:p>
          <a:p>
            <a:pPr marL="742950" lvl="1" indent="-285750">
              <a:buFontTx/>
              <a:buChar char="•"/>
              <a:tabLst>
                <a:tab pos="1885950" algn="l"/>
              </a:tabLst>
            </a:pPr>
            <a:r>
              <a:rPr lang="en-US" sz="2000" b="1" dirty="0">
                <a:latin typeface="Arial Narrow" pitchFamily="34" charset="0"/>
              </a:rPr>
              <a:t>Concurrent </a:t>
            </a:r>
            <a:r>
              <a:rPr lang="en-US" sz="2000" b="1" dirty="0" smtClean="0">
                <a:latin typeface="Arial Narrow" pitchFamily="34" charset="0"/>
              </a:rPr>
              <a:t>relocations</a:t>
            </a:r>
          </a:p>
          <a:p>
            <a:pPr marL="742950" lvl="1" indent="-285750">
              <a:buFontTx/>
              <a:buChar char="•"/>
              <a:tabLst>
                <a:tab pos="1885950" algn="l"/>
              </a:tabLst>
            </a:pPr>
            <a:r>
              <a:rPr lang="en-US" sz="2000" b="1" dirty="0" smtClean="0">
                <a:latin typeface="Arial Narrow" pitchFamily="34" charset="0"/>
              </a:rPr>
              <a:t>Progress </a:t>
            </a:r>
            <a:r>
              <a:rPr lang="en-US" sz="2000" b="1" dirty="0">
                <a:latin typeface="Arial Narrow" pitchFamily="34" charset="0"/>
              </a:rPr>
              <a:t>Energy needs </a:t>
            </a:r>
            <a:r>
              <a:rPr lang="en-US" sz="2000" b="1" dirty="0" smtClean="0">
                <a:latin typeface="Arial Narrow" pitchFamily="34" charset="0"/>
              </a:rPr>
              <a:t>to be </a:t>
            </a:r>
            <a:r>
              <a:rPr lang="en-US" sz="2000" b="1" dirty="0">
                <a:latin typeface="Arial Narrow" pitchFamily="34" charset="0"/>
              </a:rPr>
              <a:t>relocated twice in area of </a:t>
            </a:r>
            <a:r>
              <a:rPr lang="en-US" sz="2000" b="1" dirty="0" smtClean="0">
                <a:latin typeface="Arial Narrow" pitchFamily="34" charset="0"/>
              </a:rPr>
              <a:t>Sound Barrier </a:t>
            </a:r>
            <a:r>
              <a:rPr lang="en-US" sz="2000" b="1" dirty="0">
                <a:latin typeface="Arial Narrow" pitchFamily="34" charset="0"/>
              </a:rPr>
              <a:t>Wall (256881-2 only)</a:t>
            </a:r>
          </a:p>
          <a:p>
            <a:pPr>
              <a:tabLst>
                <a:tab pos="1885950" algn="l"/>
              </a:tabLst>
            </a:pP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838200" y="1066800"/>
            <a:ext cx="6146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Construction Focus / Highlights</a:t>
            </a:r>
            <a:endParaRPr lang="en-US" sz="3600" dirty="0">
              <a:solidFill>
                <a:prstClr val="black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481051" y="2057400"/>
            <a:ext cx="866294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buFontTx/>
              <a:buChar char="•"/>
              <a:tabLst>
                <a:tab pos="1885950" algn="l"/>
              </a:tabLst>
            </a:pPr>
            <a:r>
              <a:rPr lang="en-US" sz="2400" b="1" dirty="0" smtClean="0">
                <a:latin typeface="Arial Narrow" pitchFamily="34" charset="0"/>
              </a:rPr>
              <a:t> UWHCA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885950" algn="l"/>
              </a:tabLst>
            </a:pP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>
                <a:latin typeface="Arial Narrow" pitchFamily="34" charset="0"/>
              </a:rPr>
              <a:t>Temporary Critical Sheet </a:t>
            </a:r>
            <a:r>
              <a:rPr lang="en-US" sz="2400" b="1" dirty="0" smtClean="0">
                <a:latin typeface="Arial Narrow" pitchFamily="34" charset="0"/>
              </a:rPr>
              <a:t>Walls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885950" algn="l"/>
              </a:tabLst>
            </a:pPr>
            <a:r>
              <a:rPr lang="en-US" sz="2400" b="1" dirty="0" smtClean="0">
                <a:latin typeface="Arial Narrow" pitchFamily="34" charset="0"/>
              </a:rPr>
              <a:t> Progress Energy:  Hot Oil Line to remain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885950" algn="l"/>
              </a:tabLst>
            </a:pPr>
            <a:r>
              <a:rPr lang="en-US" sz="2400" b="1" dirty="0" smtClean="0">
                <a:latin typeface="Arial Narrow" pitchFamily="34" charset="0"/>
              </a:rPr>
              <a:t> Pre-drilling </a:t>
            </a:r>
            <a:r>
              <a:rPr lang="en-US" sz="2400" b="1" dirty="0">
                <a:latin typeface="Arial Narrow" pitchFamily="34" charset="0"/>
              </a:rPr>
              <a:t>of piles required at Allens Creek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885950" algn="l"/>
              </a:tabLst>
            </a:pPr>
            <a:r>
              <a:rPr lang="en-US" sz="2400" b="1" dirty="0">
                <a:latin typeface="Arial Narrow" pitchFamily="34" charset="0"/>
              </a:rPr>
              <a:t> Construction of drilled shaft </a:t>
            </a:r>
            <a:r>
              <a:rPr lang="en-US" sz="2400" b="1" dirty="0" smtClean="0">
                <a:latin typeface="Arial Narrow" pitchFamily="34" charset="0"/>
              </a:rPr>
              <a:t>foundations near </a:t>
            </a:r>
            <a:r>
              <a:rPr lang="en-US" sz="2400" b="1" dirty="0">
                <a:latin typeface="Arial Narrow" pitchFamily="34" charset="0"/>
              </a:rPr>
              <a:t>R/W (casings required</a:t>
            </a:r>
            <a:r>
              <a:rPr lang="en-US" sz="2400" b="1" dirty="0" smtClean="0">
                <a:latin typeface="Arial Narrow" pitchFamily="34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885950" algn="l"/>
              </a:tabLst>
            </a:pPr>
            <a:r>
              <a:rPr lang="en-US" sz="2400" b="1" dirty="0" smtClean="0">
                <a:latin typeface="Arial Narrow" pitchFamily="34" charset="0"/>
              </a:rPr>
              <a:t> Earthwork at existing retaining walls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885950" algn="l"/>
              </a:tabLst>
            </a:pPr>
            <a:r>
              <a:rPr lang="en-US" sz="2400" b="1" dirty="0" smtClean="0">
                <a:latin typeface="Arial Narrow" pitchFamily="34" charset="0"/>
              </a:rPr>
              <a:t> Contamination Notes specific to project limits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1219200"/>
            <a:ext cx="6146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Impact" pitchFamily="34" charset="0"/>
              </a:rPr>
              <a:t>Construction Focus / Highlights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 smtClean="0"/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Utilities Owners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752601"/>
            <a:ext cx="8305800" cy="630942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PROGRESS ENERGY</a:t>
            </a:r>
          </a:p>
          <a:p>
            <a:pPr marL="688975" lvl="1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Arial Narrow" pitchFamily="34" charset="0"/>
              </a:rPr>
              <a:t>HOT OIL</a:t>
            </a:r>
          </a:p>
          <a:p>
            <a:pPr marL="688975" lvl="1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latin typeface="Arial Narrow" pitchFamily="34" charset="0"/>
              </a:rPr>
              <a:t>TRANSMISSION</a:t>
            </a:r>
          </a:p>
          <a:p>
            <a:pPr marL="688975" lvl="1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latin typeface="Arial Narrow" pitchFamily="34" charset="0"/>
              </a:rPr>
              <a:t>DISTRIBUTION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CITY OF CLEARWATER</a:t>
            </a:r>
          </a:p>
          <a:p>
            <a:pPr marL="688975" lvl="1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latin typeface="Arial Narrow" pitchFamily="34" charset="0"/>
              </a:rPr>
              <a:t>LIGHTING</a:t>
            </a:r>
          </a:p>
          <a:p>
            <a:pPr marL="688975" lvl="1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latin typeface="Arial Narrow" pitchFamily="34" charset="0"/>
              </a:rPr>
              <a:t>UTILITIES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CITY OF ST. PETERSBURG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PINELLAS COUNTY UTILITIES</a:t>
            </a:r>
          </a:p>
          <a:p>
            <a:pPr marL="688975" lvl="1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latin typeface="Arial Narrow" pitchFamily="34" charset="0"/>
              </a:rPr>
              <a:t>TRAFFIC</a:t>
            </a:r>
          </a:p>
          <a:p>
            <a:pPr marL="688975" lvl="1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latin typeface="Arial Narrow" pitchFamily="34" charset="0"/>
              </a:rPr>
              <a:t>UTILITIES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FPL FIBERNET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FLORIDA GAS TRANSMISSION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CLEARWATER GAS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MCI WORLDCOM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CITY OF LARGO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BRIGHTHOUSE NETWORKS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KNOLOGY BROADBAND OF FLA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TELCOV (FORMERLY KMC) LEVEL (3) COMMUNICATIONS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FIBERLIGHT (XSPEDIUS)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FDOT ITS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FDOT LIGHTING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latin typeface="Arial Narrow" pitchFamily="34" charset="0"/>
              </a:rPr>
              <a:t>VERIZON</a:t>
            </a: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defRPr/>
            </a:pPr>
            <a:endParaRPr lang="en-US" sz="2000" b="1" kern="0" dirty="0" smtClean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endParaRPr lang="en-US" sz="2000" b="1" kern="0" dirty="0">
              <a:latin typeface="Arial Narrow" pitchFamily="34" charset="0"/>
            </a:endParaRPr>
          </a:p>
          <a:p>
            <a:pPr marL="231775" indent="-231775" fontAlgn="auto">
              <a:spcBef>
                <a:spcPct val="20000"/>
              </a:spcBef>
              <a:spcAft>
                <a:spcPts val="0"/>
              </a:spcAft>
              <a:buSzPct val="125000"/>
              <a:buFont typeface="Wingdings" pitchFamily="2" charset="2"/>
              <a:buChar char="§"/>
              <a:defRPr/>
            </a:pPr>
            <a:endParaRPr lang="en-US" sz="2000" b="1" kern="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Introduction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Agency Coordination</a:t>
            </a:r>
            <a:endParaRPr lang="en-US" dirty="0" smtClean="0">
              <a:cs typeface="Arial" charset="0"/>
            </a:endParaRP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City of Clearwater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City of Largo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Pinellas County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Pinellas Suncoast Transit Authority (PSTA)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Southwest Florida Water Management District (SWFWMD)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US Army Corp of Engineers (USACE)</a:t>
            </a:r>
          </a:p>
          <a:p>
            <a:pPr lvl="1" eaLnBrk="1" hangingPunct="1">
              <a:buSzTx/>
              <a:buNone/>
            </a:pPr>
            <a:endParaRPr lang="en-US" dirty="0" smtClean="0">
              <a:cs typeface="Arial" charset="0"/>
            </a:endParaRPr>
          </a:p>
        </p:txBody>
      </p:sp>
      <p:pic>
        <p:nvPicPr>
          <p:cNvPr id="25610" name="Picture 15" descr="SWFWMD Logo NoBkg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1077" y="56535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Documents and Settings\verbernesj\My Documents\My Pictures\USACE%20LOGO%20wSM%20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2232" y="5702710"/>
            <a:ext cx="1066800" cy="854293"/>
          </a:xfrm>
          <a:prstGeom prst="rect">
            <a:avLst/>
          </a:prstGeom>
          <a:noFill/>
        </p:spPr>
      </p:pic>
      <p:pic>
        <p:nvPicPr>
          <p:cNvPr id="2051" name="Picture 3" descr="C:\Documents and Settings\verbernesj\My Documents\My Pictures\log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7553" y="5775886"/>
            <a:ext cx="920014" cy="396314"/>
          </a:xfrm>
          <a:prstGeom prst="rect">
            <a:avLst/>
          </a:prstGeom>
          <a:noFill/>
        </p:spPr>
      </p:pic>
      <p:pic>
        <p:nvPicPr>
          <p:cNvPr id="2052" name="Picture 4" descr="C:\Documents and Settings\verbernesj\My Documents\My Pictures\banner-samp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7214" y="5965723"/>
            <a:ext cx="870263" cy="592138"/>
          </a:xfrm>
          <a:prstGeom prst="rect">
            <a:avLst/>
          </a:prstGeom>
          <a:noFill/>
        </p:spPr>
      </p:pic>
      <p:pic>
        <p:nvPicPr>
          <p:cNvPr id="2053" name="Picture 5" descr="C:\Documents and Settings\verbernesj\My Documents\My Pictures\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1339" y="6059129"/>
            <a:ext cx="1481138" cy="489183"/>
          </a:xfrm>
          <a:prstGeom prst="rect">
            <a:avLst/>
          </a:prstGeom>
          <a:noFill/>
        </p:spPr>
      </p:pic>
      <p:pic>
        <p:nvPicPr>
          <p:cNvPr id="22530" name="Picture 2" descr="C:\Documents and Settings\heckfx\Desktop\http   www.largo_Page_1.jpg"/>
          <p:cNvPicPr>
            <a:picLocks noChangeAspect="1" noChangeArrowheads="1"/>
          </p:cNvPicPr>
          <p:nvPr/>
        </p:nvPicPr>
        <p:blipFill>
          <a:blip r:embed="rId8">
            <a:lum contrast="10000"/>
          </a:blip>
          <a:srcRect t="3445" r="48071" b="90909"/>
          <a:stretch>
            <a:fillRect/>
          </a:stretch>
        </p:blipFill>
        <p:spPr bwMode="auto">
          <a:xfrm>
            <a:off x="1143000" y="6248400"/>
            <a:ext cx="2167906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 smtClean="0"/>
          </a:p>
        </p:txBody>
      </p:sp>
      <p:sp>
        <p:nvSpPr>
          <p:cNvPr id="51712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	</a:t>
            </a:r>
            <a:r>
              <a:rPr lang="en-US" sz="3600" dirty="0" smtClean="0"/>
              <a:t>Utilities – Relocations To Be Started Prior to Construction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Progress Energy – Distribution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Verizon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Clearwater Gas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Joint Bore under Allen’s Creek completed prior to construction.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Progress Energy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Brighthouse Networks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Knology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Verizon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FPL Fibernet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Level 3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 smtClean="0"/>
          </a:p>
        </p:txBody>
      </p:sp>
      <p:sp>
        <p:nvSpPr>
          <p:cNvPr id="5171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153400" cy="5715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	</a:t>
            </a:r>
            <a:r>
              <a:rPr lang="en-US" sz="3600" dirty="0" smtClean="0"/>
              <a:t>Utilities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Utility Work by Highway Contractor Agreement (UWHCA)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</p:txBody>
      </p:sp>
      <p:pic>
        <p:nvPicPr>
          <p:cNvPr id="5" name="Picture 2" descr="C:\Documents and Settings\verbernesj\Desktop\US19 presentation outli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667000"/>
            <a:ext cx="5137528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sz="40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Utilities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Utility Awareness – Progress Energy Hot Oil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Construction in vicinity of hot oil line to be closely monitored by PE representatives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Sheet piling in vicinity of hot oil line to be performed by non-vibratory method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Utility Awareness – Water main Construction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Sequence construction to avoid concurrent shutdown of transmission water mains</a:t>
            </a:r>
          </a:p>
          <a:p>
            <a:pPr lvl="3"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City of St. Petersburg 48” WM</a:t>
            </a:r>
          </a:p>
          <a:p>
            <a:pPr lvl="3"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Pinellas County 42” WM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Utilities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Utility Awareness – Progress Energy Hot Oil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0"/>
            <a:ext cx="683029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sz="40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Utilities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Utility Awareness – Allens Creek Crossing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977" y="2335160"/>
            <a:ext cx="6785823" cy="439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sz="40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Utilities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Utility Awareness – Temporary Critical Sheet Pile Wall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To protect travelling public and adjacent properties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Splicing required to avoid overhead electric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Vibratory restrictions in sensitive areas (PE Hot Oil)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Limited clearance between right-of-way and utilities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Contractor to locate existing transverse utilities and lag around during placement of sheet pile wall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Driveways to be constructed in phases in areas of sheet pile walls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Approx. 489,880 sf of temporary critical sheet pile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sz="40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Utilities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Utility Awareness – PE High Voltage Transmission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143000" y="2285999"/>
            <a:ext cx="6781800" cy="438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sz="40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Utilities</a:t>
            </a:r>
          </a:p>
          <a:p>
            <a:pPr lvl="1" eaLnBrk="1" hangingPunct="1">
              <a:buSzTx/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Utility Awareness – PE High Voltage Transmission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lum contrast="40000"/>
          </a:blip>
          <a:srcRect l="7212" t="27912" r="25000" b="5020"/>
          <a:stretch>
            <a:fillRect/>
          </a:stretch>
        </p:blipFill>
        <p:spPr bwMode="auto">
          <a:xfrm>
            <a:off x="609600" y="2438400"/>
            <a:ext cx="4038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P:\JCB\Jobs\200194 - US 19\US19 pix\2003-12-24\100_0407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876799" y="3619316"/>
            <a:ext cx="4100433" cy="3070407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rot="16200000" flipH="1">
            <a:off x="565354" y="2787444"/>
            <a:ext cx="2497395" cy="2408903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18186" y="2455606"/>
            <a:ext cx="2843982" cy="279482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323668" y="2474042"/>
            <a:ext cx="2839069" cy="2753034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6806" y="2514600"/>
            <a:ext cx="2745662" cy="2735829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8991600" cy="685800"/>
          </a:xfrm>
        </p:spPr>
        <p:txBody>
          <a:bodyPr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>
                <a:latin typeface="Impact" pitchFamily="34" charset="0"/>
                <a:cs typeface="Arial" charset="0"/>
              </a:rPr>
              <a:t>	</a:t>
            </a:r>
            <a:r>
              <a:rPr lang="en-US" sz="3600" dirty="0" smtClean="0">
                <a:latin typeface="Impact" pitchFamily="34" charset="0"/>
                <a:cs typeface="Arial" charset="0"/>
              </a:rPr>
              <a:t>Utilities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 smtClean="0">
                <a:latin typeface="Arial Narrow" pitchFamily="34" charset="0"/>
                <a:cs typeface="Arial" charset="0"/>
              </a:rPr>
              <a:t>Utility Awareness – Drilled Shaft Foundations</a:t>
            </a:r>
          </a:p>
        </p:txBody>
      </p:sp>
      <p:pic>
        <p:nvPicPr>
          <p:cNvPr id="77829" name="Picture 5" descr="dsgnrd02_shaft"/>
          <p:cNvPicPr>
            <a:picLocks noChangeAspect="1" noChangeArrowheads="1"/>
          </p:cNvPicPr>
          <p:nvPr/>
        </p:nvPicPr>
        <p:blipFill>
          <a:blip r:embed="rId2"/>
          <a:srcRect l="12115" t="7288" r="18221" b="19844"/>
          <a:stretch>
            <a:fillRect/>
          </a:stretch>
        </p:blipFill>
        <p:spPr bwMode="auto">
          <a:xfrm>
            <a:off x="1828800" y="2286000"/>
            <a:ext cx="5791200" cy="4406900"/>
          </a:xfrm>
          <a:prstGeom prst="rect">
            <a:avLst/>
          </a:prstGeom>
          <a:noFill/>
        </p:spPr>
      </p:pic>
      <p:sp>
        <p:nvSpPr>
          <p:cNvPr id="77830" name="AutoShape 6"/>
          <p:cNvSpPr>
            <a:spLocks/>
          </p:cNvSpPr>
          <p:nvPr/>
        </p:nvSpPr>
        <p:spPr bwMode="auto">
          <a:xfrm>
            <a:off x="6248400" y="3048000"/>
            <a:ext cx="1676400" cy="457200"/>
          </a:xfrm>
          <a:prstGeom prst="borderCallout2">
            <a:avLst>
              <a:gd name="adj1" fmla="val 25000"/>
              <a:gd name="adj2" fmla="val -4546"/>
              <a:gd name="adj3" fmla="val 25000"/>
              <a:gd name="adj4" fmla="val -34847"/>
              <a:gd name="adj5" fmla="val -88889"/>
              <a:gd name="adj6" fmla="val -661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400" dirty="0"/>
              <a:t>DRILLED SHAFT WITH CASING</a:t>
            </a:r>
          </a:p>
        </p:txBody>
      </p:sp>
      <p:sp>
        <p:nvSpPr>
          <p:cNvPr id="77831" name="AutoShape 7"/>
          <p:cNvSpPr>
            <a:spLocks/>
          </p:cNvSpPr>
          <p:nvPr/>
        </p:nvSpPr>
        <p:spPr bwMode="auto">
          <a:xfrm>
            <a:off x="6248400" y="5181600"/>
            <a:ext cx="1676400" cy="457200"/>
          </a:xfrm>
          <a:prstGeom prst="borderCallout2">
            <a:avLst>
              <a:gd name="adj1" fmla="val 25000"/>
              <a:gd name="adj2" fmla="val -4546"/>
              <a:gd name="adj3" fmla="val 25000"/>
              <a:gd name="adj4" fmla="val -36079"/>
              <a:gd name="adj5" fmla="val 237153"/>
              <a:gd name="adj6" fmla="val -686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400" dirty="0"/>
              <a:t>DRILLED SHAFT WITH CASING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8991600" cy="685800"/>
          </a:xfrm>
        </p:spPr>
        <p:txBody>
          <a:bodyPr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838200"/>
            <a:ext cx="8458200" cy="5715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>
                <a:latin typeface="Impact" pitchFamily="34" charset="0"/>
                <a:cs typeface="Arial" charset="0"/>
              </a:rPr>
              <a:t>	</a:t>
            </a:r>
            <a:r>
              <a:rPr lang="en-US" sz="3600" dirty="0" smtClean="0">
                <a:latin typeface="Impact" pitchFamily="34" charset="0"/>
                <a:cs typeface="Arial" charset="0"/>
              </a:rPr>
              <a:t>Utilities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 smtClean="0">
                <a:latin typeface="Arial Narrow" pitchFamily="34" charset="0"/>
                <a:cs typeface="Arial" charset="0"/>
              </a:rPr>
              <a:t>Utility Awareness – Temporary Critical Sheet Pile Wall</a:t>
            </a:r>
          </a:p>
        </p:txBody>
      </p:sp>
      <p:pic>
        <p:nvPicPr>
          <p:cNvPr id="76805" name="Picture 5" descr="dsgnrd02____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9087" t="31229" r="8376" b="19844"/>
          <a:stretch>
            <a:fillRect/>
          </a:stretch>
        </p:blipFill>
        <p:spPr bwMode="auto">
          <a:xfrm>
            <a:off x="685800" y="2286000"/>
            <a:ext cx="8305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1143000"/>
            <a:ext cx="4343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n-ea"/>
                <a:cs typeface="Arial" pitchFamily="34" charset="0"/>
              </a:rPr>
              <a:t>Qualification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Impact" pitchFamily="34" charset="0"/>
              <a:buChar char="♦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Work Class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Major Bridge –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Curved Steel Girders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n-ea"/>
                <a:cs typeface="Arial" pitchFamily="34" charset="0"/>
              </a:rPr>
              <a:t>Bidding Capacity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Impact" pitchFamily="34" charset="0"/>
              <a:buChar char="♦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Bidding Capacity will be needed to cover the entire budget estimate for the project</a:t>
            </a:r>
          </a:p>
        </p:txBody>
      </p:sp>
      <p:pic>
        <p:nvPicPr>
          <p:cNvPr id="7" name="Picture 3" descr="C:\Documents and Settings\heckfx\Desktop\HDR Renderings_Page_2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 l="7406" t="7992" r="35766" b="34308"/>
          <a:stretch>
            <a:fillRect/>
          </a:stretch>
        </p:blipFill>
        <p:spPr bwMode="auto">
          <a:xfrm>
            <a:off x="5623560" y="1219200"/>
            <a:ext cx="3368040" cy="2590800"/>
          </a:xfrm>
          <a:prstGeom prst="rect">
            <a:avLst/>
          </a:prstGeom>
          <a:noFill/>
        </p:spPr>
      </p:pic>
      <p:pic>
        <p:nvPicPr>
          <p:cNvPr id="8" name="Picture 2" descr="C:\Documents and Settings\heckfx\Desktop\HDR Renderings_Page_1.jpg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 l="6816" t="8791" r="7299" b="22637"/>
          <a:stretch>
            <a:fillRect/>
          </a:stretch>
        </p:blipFill>
        <p:spPr bwMode="auto">
          <a:xfrm>
            <a:off x="4953000" y="4038600"/>
            <a:ext cx="3938954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858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5715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Contamination Sites</a:t>
            </a: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533400" y="1828800"/>
            <a:ext cx="7848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/>
            <a:r>
              <a:rPr lang="en-US" sz="2600" b="1" dirty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sz="2600" b="1" dirty="0">
                <a:solidFill>
                  <a:srgbClr val="000000"/>
                </a:solidFill>
                <a:latin typeface="Arial Narrow" pitchFamily="34" charset="0"/>
                <a:cs typeface="Arial" charset="0"/>
              </a:rPr>
            </a:br>
            <a:endParaRPr lang="en-US" sz="2000" b="1" dirty="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57348" name="Picture 1" descr="P:\JCB\CADD\25688115201\z_working_us19\roadway\Project_Overview.jpg"/>
          <p:cNvPicPr>
            <a:picLocks noChangeAspect="1" noChangeArrowheads="1"/>
          </p:cNvPicPr>
          <p:nvPr/>
        </p:nvPicPr>
        <p:blipFill>
          <a:blip r:embed="rId2"/>
          <a:srcRect l="18315" t="18904" r="3325" b="52642"/>
          <a:stretch>
            <a:fillRect/>
          </a:stretch>
        </p:blipFill>
        <p:spPr bwMode="auto">
          <a:xfrm>
            <a:off x="550863" y="3657600"/>
            <a:ext cx="8516937" cy="19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124200" y="2590800"/>
            <a:ext cx="1752600" cy="76944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Allied Discount Tires 18300 North US19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SB Frontage Road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Sta. 195+00 to Sta. 199+50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847725" y="3648075"/>
            <a:ext cx="1390650" cy="4953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00124" y="2590800"/>
            <a:ext cx="1743075" cy="6001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Circle K, 17218 North US19 SB Frontage Road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Sta. 161+00 to Sta. 163+50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0074" y="1685925"/>
            <a:ext cx="1762125" cy="76944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Harberston Swanston, Inc 17116 North US19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SB Frontage Road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Sta. 157+50 to Sta. 161+00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-90487" y="3138486"/>
            <a:ext cx="2143124" cy="742951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14600" y="1690688"/>
            <a:ext cx="1828800" cy="76944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Orange Blossom Groves 18200 North US19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SB Frontage Road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Sta. 191+80 to Sta. 196+50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2057400" y="3200400"/>
            <a:ext cx="21336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2852739" y="3776664"/>
            <a:ext cx="1200148" cy="3524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410200" y="2747963"/>
            <a:ext cx="1752600" cy="6001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ABC Cleaners 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2579 Harn Blvd.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Sta. 926+60 to Sta. 928+00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95800" y="1851025"/>
            <a:ext cx="1752600" cy="6001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Hess Station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2577 Harn Blvd.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Sta. 224+00 to Sta. 228+50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4686300" y="3924300"/>
            <a:ext cx="12954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H="1">
            <a:off x="3895725" y="3495675"/>
            <a:ext cx="2138363" cy="23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239000" y="5867400"/>
            <a:ext cx="1828800" cy="769441"/>
          </a:xfrm>
          <a:prstGeom prst="rect">
            <a:avLst/>
          </a:prstGeom>
          <a:solidFill>
            <a:srgbClr val="00007D">
              <a:alpha val="64706"/>
            </a:srgbClr>
          </a:solidFill>
          <a:ln>
            <a:solidFill>
              <a:schemeClr val="tx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Sweethearts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20866 US19 North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SB Frontage Road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Sta. 82+40 to Sta. 84+00 </a:t>
            </a:r>
          </a:p>
        </p:txBody>
      </p: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16200000" flipV="1">
            <a:off x="7536658" y="5022057"/>
            <a:ext cx="1277936" cy="412749"/>
          </a:xfrm>
          <a:prstGeom prst="straightConnector1">
            <a:avLst/>
          </a:prstGeom>
          <a:noFill/>
          <a:ln w="25400" algn="ctr">
            <a:solidFill>
              <a:srgbClr val="1D02BE"/>
            </a:solidFill>
            <a:round/>
            <a:headEnd/>
            <a:tailEnd type="arrow" w="med" len="med"/>
          </a:ln>
        </p:spPr>
      </p:cxnSp>
      <p:sp>
        <p:nvSpPr>
          <p:cNvPr id="3" name="Rectangle 52"/>
          <p:cNvSpPr/>
          <p:nvPr/>
        </p:nvSpPr>
        <p:spPr>
          <a:xfrm>
            <a:off x="4876800" y="5867400"/>
            <a:ext cx="1828800" cy="769441"/>
          </a:xfrm>
          <a:prstGeom prst="rect">
            <a:avLst/>
          </a:prstGeom>
          <a:solidFill>
            <a:srgbClr val="00007D">
              <a:alpha val="64706"/>
            </a:srgbClr>
          </a:solidFill>
          <a:ln>
            <a:solidFill>
              <a:schemeClr val="tx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Angel Properties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2575 Gulf To Bay Blvd.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SB Frontage Road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Sta. 269+60 to Sta. 273+00 </a:t>
            </a:r>
          </a:p>
        </p:txBody>
      </p:sp>
      <p:cxnSp>
        <p:nvCxnSpPr>
          <p:cNvPr id="4" name="Straight Arrow Connector 53"/>
          <p:cNvCxnSpPr>
            <a:cxnSpLocks noChangeShapeType="1"/>
          </p:cNvCxnSpPr>
          <p:nvPr/>
        </p:nvCxnSpPr>
        <p:spPr bwMode="auto">
          <a:xfrm rot="5400000" flipH="1" flipV="1">
            <a:off x="6365082" y="4922044"/>
            <a:ext cx="1362074" cy="681038"/>
          </a:xfrm>
          <a:prstGeom prst="straightConnector1">
            <a:avLst/>
          </a:prstGeom>
          <a:noFill/>
          <a:ln w="25400" algn="ctr">
            <a:solidFill>
              <a:srgbClr val="1D02BE"/>
            </a:solidFill>
            <a:round/>
            <a:headEnd/>
            <a:tailEnd type="arrow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3352800" y="5562600"/>
            <a:ext cx="3733800" cy="317609"/>
            <a:chOff x="3429000" y="5562600"/>
            <a:chExt cx="3733800" cy="317609"/>
          </a:xfrm>
        </p:grpSpPr>
        <p:sp>
          <p:nvSpPr>
            <p:cNvPr id="33" name="Rectangle 32"/>
            <p:cNvSpPr/>
            <p:nvPr/>
          </p:nvSpPr>
          <p:spPr>
            <a:xfrm>
              <a:off x="3429000" y="5562600"/>
              <a:ext cx="3276059" cy="258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105400" y="5638800"/>
              <a:ext cx="457200" cy="152400"/>
            </a:xfrm>
            <a:prstGeom prst="rect">
              <a:avLst/>
            </a:prstGeom>
            <a:solidFill>
              <a:srgbClr val="1D02B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05200" y="5638800"/>
              <a:ext cx="457200" cy="1524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62600" y="5572432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 Narrow" pitchFamily="34" charset="0"/>
                </a:rPr>
                <a:t>FPID: 256881-2</a:t>
              </a:r>
              <a:endParaRPr lang="en-US" sz="1400" b="1" dirty="0">
                <a:latin typeface="Arial Narrow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25528" y="5572432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 Narrow" pitchFamily="34" charset="0"/>
                </a:rPr>
                <a:t>FPID: 256881-1</a:t>
              </a:r>
              <a:endParaRPr lang="en-US" sz="1400" b="1" dirty="0"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Questions &amp; Answers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8370" name="Picture 2" descr="P:\JCB\Jobs\200194 - US 19\Industry Forum\Graphics\stim wksp US19 master 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690" y="-76200"/>
            <a:ext cx="9186690" cy="69342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Questions &amp; Answers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8991600" cy="685800"/>
          </a:xfrm>
        </p:spPr>
        <p:txBody>
          <a:bodyPr/>
          <a:lstStyle/>
          <a:p>
            <a:pPr algn="r"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Project Description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838200"/>
            <a:ext cx="8458200" cy="5715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>
                <a:latin typeface="Impact" pitchFamily="34" charset="0"/>
                <a:cs typeface="Arial" charset="0"/>
              </a:rPr>
              <a:t>	</a:t>
            </a:r>
            <a:r>
              <a:rPr lang="en-US" sz="3600" dirty="0" smtClean="0">
                <a:latin typeface="Impact" pitchFamily="34" charset="0"/>
                <a:cs typeface="Arial" charset="0"/>
              </a:rPr>
              <a:t>Traffic Control Plan</a:t>
            </a:r>
          </a:p>
        </p:txBody>
      </p:sp>
      <p:pic>
        <p:nvPicPr>
          <p:cNvPr id="74758" name="Picture 6" descr="1973_2a"/>
          <p:cNvPicPr>
            <a:picLocks noChangeAspect="1" noChangeArrowheads="1"/>
          </p:cNvPicPr>
          <p:nvPr/>
        </p:nvPicPr>
        <p:blipFill>
          <a:blip r:embed="rId2"/>
          <a:srcRect l="7462" t="7025" r="833" b="4686"/>
          <a:stretch>
            <a:fillRect/>
          </a:stretch>
        </p:blipFill>
        <p:spPr bwMode="auto">
          <a:xfrm>
            <a:off x="609600" y="1398588"/>
            <a:ext cx="8382000" cy="5383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858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Overview of FPID Packages</a:t>
            </a:r>
          </a:p>
        </p:txBody>
      </p:sp>
      <p:pic>
        <p:nvPicPr>
          <p:cNvPr id="12291" name="Picture 3" descr="P:\JCB\Jobs\200194 - US 19\Industry Forum\Graphics\CB bo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8515350" cy="291516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3400" y="1828800"/>
            <a:ext cx="7848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FPID 256881-1-52-01</a:t>
            </a:r>
            <a:b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</a:b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North of Whitney Road to South of Seville Boulevard – 1.6 Miles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858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Description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n>
                  <a:noFill/>
                </a:ln>
                <a:cs typeface="Arial" charset="0"/>
              </a:rPr>
              <a:t>	</a:t>
            </a:r>
            <a:r>
              <a:rPr lang="en-US" sz="3600" dirty="0" smtClean="0">
                <a:ln>
                  <a:noFill/>
                </a:ln>
                <a:cs typeface="Arial" charset="0"/>
              </a:rPr>
              <a:t>Overview of FPID Packages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400" y="1828800"/>
            <a:ext cx="7848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FPID 256881-2-52-01</a:t>
            </a:r>
            <a:br>
              <a:rPr lang="en-US" sz="26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</a:br>
            <a:r>
              <a:rPr lang="en-US" sz="2000" b="1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South of Seville Boulevard to North of State Road 60) – 1.2 Miles</a:t>
            </a:r>
          </a:p>
        </p:txBody>
      </p:sp>
      <p:pic>
        <p:nvPicPr>
          <p:cNvPr id="57346" name="Picture 2" descr="P:\JCB\Jobs\200194 - US 19\Industry Forum\Graphics\Lochner bo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71799"/>
            <a:ext cx="8534400" cy="3030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458200" cy="5715000"/>
          </a:xfrm>
        </p:spPr>
        <p:txBody>
          <a:bodyPr/>
          <a:lstStyle/>
          <a:p>
            <a:r>
              <a:rPr lang="en-US" dirty="0" smtClean="0">
                <a:ln>
                  <a:noFill/>
                </a:ln>
                <a:cs typeface="Arial" charset="0"/>
              </a:rPr>
              <a:t>Qualification – Joint Ventures (JV)</a:t>
            </a:r>
          </a:p>
          <a:p>
            <a:pPr lvl="1">
              <a:buSzTx/>
            </a:pPr>
            <a:r>
              <a:rPr lang="en-US" dirty="0" smtClean="0">
                <a:cs typeface="Arial" charset="0"/>
              </a:rPr>
              <a:t>All parties in the JV must be prequalified</a:t>
            </a:r>
          </a:p>
          <a:p>
            <a:pPr lvl="1">
              <a:buSzTx/>
            </a:pPr>
            <a:r>
              <a:rPr lang="en-US" dirty="0" smtClean="0">
                <a:cs typeface="Arial" charset="0"/>
              </a:rPr>
              <a:t>At least one party in the JV must be</a:t>
            </a:r>
          </a:p>
          <a:p>
            <a:pPr lvl="1">
              <a:buSzTx/>
              <a:buNone/>
            </a:pPr>
            <a:r>
              <a:rPr lang="en-US" dirty="0" smtClean="0">
                <a:cs typeface="Arial" charset="0"/>
              </a:rPr>
              <a:t>    prequalified in the required work class</a:t>
            </a:r>
          </a:p>
          <a:p>
            <a:pPr lvl="1">
              <a:buSzTx/>
            </a:pPr>
            <a:r>
              <a:rPr lang="en-US" dirty="0" smtClean="0">
                <a:cs typeface="Arial" charset="0"/>
              </a:rPr>
              <a:t>Each party in the JV must have the bidding capacity to cover the % of the project budget that equals their % in the JV</a:t>
            </a:r>
          </a:p>
          <a:p>
            <a:pPr lvl="1">
              <a:buSzTx/>
            </a:pPr>
            <a:r>
              <a:rPr lang="en-US" dirty="0" smtClean="0">
                <a:cs typeface="Arial" charset="0"/>
              </a:rPr>
              <a:t>The Declaration of Joint Venture Form must be completed and submitted for approval</a:t>
            </a:r>
          </a:p>
          <a:p>
            <a:pPr eaLnBrk="1" hangingPunct="1">
              <a:buNone/>
            </a:pPr>
            <a:endParaRPr lang="en-US" sz="2800" dirty="0" smtClean="0">
              <a:ln>
                <a:noFill/>
              </a:ln>
              <a:cs typeface="Arial" charset="0"/>
            </a:endParaRPr>
          </a:p>
        </p:txBody>
      </p:sp>
      <p:pic>
        <p:nvPicPr>
          <p:cNvPr id="4" name="Picture 2" descr="http://www.thelocalbizmagazine.ca/images/photos/construc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904993"/>
            <a:ext cx="2936850" cy="1953007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ln>
                  <a:noFill/>
                </a:ln>
                <a:cs typeface="Arial" charset="0"/>
              </a:rPr>
              <a:t>Bid Documents</a:t>
            </a:r>
          </a:p>
          <a:p>
            <a:pPr lvl="1"/>
            <a:r>
              <a:rPr lang="en-US" dirty="0" smtClean="0">
                <a:cs typeface="Arial" charset="0"/>
              </a:rPr>
              <a:t> Advertisement Date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June 3, 2009</a:t>
            </a:r>
            <a:endParaRPr lang="en-US" dirty="0" smtClean="0">
              <a:ln>
                <a:noFill/>
              </a:ln>
              <a:cs typeface="Arial" charset="0"/>
            </a:endParaRPr>
          </a:p>
          <a:p>
            <a:r>
              <a:rPr lang="en-US" dirty="0" smtClean="0"/>
              <a:t>Deadline for submission</a:t>
            </a:r>
            <a:br>
              <a:rPr lang="en-US" dirty="0" smtClean="0"/>
            </a:br>
            <a:r>
              <a:rPr lang="en-US" dirty="0" smtClean="0"/>
              <a:t> of questions</a:t>
            </a:r>
          </a:p>
          <a:p>
            <a:pPr lvl="1"/>
            <a:r>
              <a:rPr lang="en-US" dirty="0" smtClean="0"/>
              <a:t>July 1, 2009 – 10:00 am Local Time</a:t>
            </a:r>
          </a:p>
          <a:p>
            <a:endParaRPr lang="en-US" sz="3600" dirty="0" smtClean="0">
              <a:ln>
                <a:noFill/>
              </a:ln>
              <a:cs typeface="Arial" charset="0"/>
            </a:endParaRPr>
          </a:p>
          <a:p>
            <a:endParaRPr lang="en-US" sz="3600" dirty="0" smtClean="0">
              <a:ln>
                <a:noFill/>
              </a:ln>
              <a:cs typeface="Arial" charset="0"/>
            </a:endParaRPr>
          </a:p>
          <a:p>
            <a:pPr>
              <a:buNone/>
            </a:pPr>
            <a:endParaRPr lang="en-US" sz="3600" dirty="0" smtClean="0">
              <a:ln>
                <a:noFill/>
              </a:ln>
              <a:cs typeface="Arial" charset="0"/>
            </a:endParaRPr>
          </a:p>
          <a:p>
            <a:pPr eaLnBrk="1" hangingPunct="1">
              <a:buNone/>
            </a:pPr>
            <a:endParaRPr lang="en-US" sz="3600" dirty="0" smtClean="0">
              <a:ln>
                <a:noFill/>
              </a:ln>
              <a:cs typeface="Arial" charset="0"/>
            </a:endParaRPr>
          </a:p>
        </p:txBody>
      </p:sp>
      <p:pic>
        <p:nvPicPr>
          <p:cNvPr id="4" name="Picture 3" descr="ar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419600"/>
            <a:ext cx="2590804" cy="2590804"/>
          </a:xfrm>
          <a:prstGeom prst="rect">
            <a:avLst/>
          </a:prstGeom>
        </p:spPr>
      </p:pic>
      <p:pic>
        <p:nvPicPr>
          <p:cNvPr id="46081" name="Picture 1" descr="P:\JCB\CADD\25688115201\z_working_us19\roadway\Disc for 2nd Mail 5-04-09\keysht_Page_0001.jpg"/>
          <p:cNvPicPr>
            <a:picLocks noChangeAspect="1" noChangeArrowheads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5257800" y="914400"/>
            <a:ext cx="3664527" cy="2371165"/>
          </a:xfrm>
          <a:prstGeom prst="rect">
            <a:avLst/>
          </a:prstGeom>
          <a:noFill/>
        </p:spPr>
      </p:pic>
      <p:pic>
        <p:nvPicPr>
          <p:cNvPr id="46082" name="Picture 2" descr="P:\JCB\CADD\25688115201\z_working_us19\roadway\Disc for 1st Mail 3-27-09\US19_256881-1_Whitney to Seville\256881-2_1st Mail_Page_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343400"/>
            <a:ext cx="3706091" cy="2398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458200" cy="5715000"/>
          </a:xfrm>
        </p:spPr>
        <p:txBody>
          <a:bodyPr/>
          <a:lstStyle/>
          <a:p>
            <a:r>
              <a:rPr lang="en-US" dirty="0" smtClean="0"/>
              <a:t>Financial Plan and Bid Submittal</a:t>
            </a:r>
          </a:p>
          <a:p>
            <a:pPr lvl="1"/>
            <a:r>
              <a:rPr lang="en-US" dirty="0" smtClean="0"/>
              <a:t>All Documents will be submitted to:</a:t>
            </a:r>
          </a:p>
          <a:p>
            <a:pPr lvl="2"/>
            <a:r>
              <a:rPr lang="en-US" dirty="0" smtClean="0"/>
              <a:t>Contracts Administration Office</a:t>
            </a:r>
            <a:endParaRPr lang="en-US" sz="4000" b="1" dirty="0" smtClean="0"/>
          </a:p>
          <a:p>
            <a:pPr lvl="2">
              <a:buNone/>
            </a:pPr>
            <a:r>
              <a:rPr lang="en-US" dirty="0" smtClean="0"/>
              <a:t>	Florida Department of Transportation</a:t>
            </a:r>
            <a:endParaRPr lang="en-US" sz="4000" b="1" dirty="0" smtClean="0"/>
          </a:p>
          <a:p>
            <a:pPr lvl="2">
              <a:buNone/>
            </a:pPr>
            <a:r>
              <a:rPr lang="en-US" dirty="0" smtClean="0"/>
              <a:t>	605 Suwannee Street, MS – 55</a:t>
            </a:r>
            <a:endParaRPr lang="en-US" sz="4000" b="1" dirty="0" smtClean="0"/>
          </a:p>
          <a:p>
            <a:pPr lvl="2">
              <a:buNone/>
            </a:pPr>
            <a:r>
              <a:rPr lang="en-US" dirty="0" smtClean="0"/>
              <a:t>	Tallahassee, FL  32399</a:t>
            </a:r>
            <a:endParaRPr lang="en-US" sz="4000" b="1" dirty="0" smtClean="0"/>
          </a:p>
          <a:p>
            <a:pPr lvl="1"/>
            <a:r>
              <a:rPr lang="en-US" dirty="0" smtClean="0"/>
              <a:t>The Financial Plan</a:t>
            </a:r>
          </a:p>
          <a:p>
            <a:pPr lvl="2"/>
            <a:r>
              <a:rPr lang="en-US" dirty="0" smtClean="0"/>
              <a:t>5 Hard copied and 5 digital copies </a:t>
            </a:r>
          </a:p>
          <a:p>
            <a:pPr lvl="1"/>
            <a:r>
              <a:rPr lang="en-US" dirty="0" smtClean="0"/>
              <a:t>Bid is submitted via Bid Express</a:t>
            </a:r>
            <a:endParaRPr lang="en-US" dirty="0"/>
          </a:p>
        </p:txBody>
      </p:sp>
      <p:pic>
        <p:nvPicPr>
          <p:cNvPr id="6" name="Picture 2" descr="Bid X 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5791200"/>
            <a:ext cx="2447925" cy="762000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Contract Process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Opening – Review – Award</a:t>
            </a:r>
          </a:p>
          <a:p>
            <a:pPr lvl="1"/>
            <a:r>
              <a:rPr lang="en-US" dirty="0" smtClean="0"/>
              <a:t>Bid totals for each bid submitted will be read aloud for those present and available at 4:00 PM in Tallahassee on the day of the letting, or on the Contracts Administration website at: </a:t>
            </a:r>
            <a:r>
              <a:rPr lang="en-US" dirty="0" smtClean="0">
                <a:hlinkClick r:id="rId3"/>
              </a:rPr>
              <a:t>www.dot.state.fl.us/cc-admin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Anyone needing special accommodations under the Americans with Disabilities Act of 1990 should send an e-mail to: </a:t>
            </a:r>
            <a:r>
              <a:rPr lang="en-US" dirty="0" smtClean="0">
                <a:hlinkClick r:id="rId4"/>
              </a:rPr>
              <a:t>contracts.admin@dot.state.fl.us</a:t>
            </a:r>
            <a:r>
              <a:rPr lang="en-US" dirty="0" smtClean="0"/>
              <a:t> or call telephone number (850) 414-4000.  </a:t>
            </a:r>
          </a:p>
          <a:p>
            <a:pPr lvl="1"/>
            <a:r>
              <a:rPr lang="en-US" dirty="0" smtClean="0"/>
              <a:t>Special accommodation requests under the Americans with Disabilities Act should be made at least seven days prior to the public meeting.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5314</TotalTime>
  <Words>2020</Words>
  <Application>Microsoft Office PowerPoint</Application>
  <PresentationFormat>On-screen Show (4:3)</PresentationFormat>
  <Paragraphs>776</Paragraphs>
  <Slides>54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Agenda</vt:lpstr>
      <vt:lpstr>Introduction</vt:lpstr>
      <vt:lpstr>Introduction</vt:lpstr>
      <vt:lpstr>Contract Process</vt:lpstr>
      <vt:lpstr>Contract Process</vt:lpstr>
      <vt:lpstr>Contract Process</vt:lpstr>
      <vt:lpstr>Contract Process</vt:lpstr>
      <vt:lpstr>Contract Process</vt:lpstr>
      <vt:lpstr>Contract Process</vt:lpstr>
      <vt:lpstr>Contract Process</vt:lpstr>
      <vt:lpstr>Contract Process</vt:lpstr>
      <vt:lpstr>Contract Process</vt:lpstr>
      <vt:lpstr>Contract Process</vt:lpstr>
      <vt:lpstr>Contract Process</vt:lpstr>
      <vt:lpstr>DRAFT - Contract Process - DRAFT</vt:lpstr>
      <vt:lpstr>DRAFT - Contract Process - DRAFT</vt:lpstr>
      <vt:lpstr>DRAFT - Contract Process - DRAFT</vt:lpstr>
      <vt:lpstr>DRAFT - Contract Process - DRAFT</vt:lpstr>
      <vt:lpstr>DRAFT - Contract Process - DRAFT</vt:lpstr>
      <vt:lpstr>DRAFT - Contract Process - DRAFT</vt:lpstr>
      <vt:lpstr>Project Description</vt:lpstr>
      <vt:lpstr>Slide 23</vt:lpstr>
      <vt:lpstr> Project Description </vt:lpstr>
      <vt:lpstr>Slide 25</vt:lpstr>
      <vt:lpstr>Slide 26</vt:lpstr>
      <vt:lpstr>Project Description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Questions &amp; Answers</vt:lpstr>
      <vt:lpstr>Project Description</vt:lpstr>
      <vt:lpstr>Project Description</vt:lpstr>
      <vt:lpstr>Project Description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Department of Transportation I-275, I-275/I-4 Downtown Interchange, I-4 and the  I-4/Lee Roy Selmon Expressway Interchange</dc:title>
  <dc:creator>Lisa</dc:creator>
  <cp:lastModifiedBy>rd749rk</cp:lastModifiedBy>
  <cp:revision>598</cp:revision>
  <dcterms:created xsi:type="dcterms:W3CDTF">2009-01-22T18:28:03Z</dcterms:created>
  <dcterms:modified xsi:type="dcterms:W3CDTF">2009-05-27T15:43:40Z</dcterms:modified>
</cp:coreProperties>
</file>