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02" r:id="rId3"/>
    <p:sldId id="311" r:id="rId4"/>
    <p:sldId id="284" r:id="rId5"/>
    <p:sldId id="337" r:id="rId6"/>
    <p:sldId id="338" r:id="rId7"/>
    <p:sldId id="339" r:id="rId8"/>
    <p:sldId id="340" r:id="rId9"/>
    <p:sldId id="326" r:id="rId10"/>
    <p:sldId id="321" r:id="rId11"/>
    <p:sldId id="344" r:id="rId12"/>
    <p:sldId id="324" r:id="rId13"/>
    <p:sldId id="345" r:id="rId14"/>
    <p:sldId id="346" r:id="rId15"/>
    <p:sldId id="347" r:id="rId16"/>
    <p:sldId id="335" r:id="rId17"/>
    <p:sldId id="336" r:id="rId18"/>
    <p:sldId id="278" r:id="rId19"/>
    <p:sldId id="314" r:id="rId20"/>
    <p:sldId id="285" r:id="rId21"/>
    <p:sldId id="329" r:id="rId22"/>
    <p:sldId id="312" r:id="rId23"/>
    <p:sldId id="279" r:id="rId24"/>
    <p:sldId id="330" r:id="rId25"/>
    <p:sldId id="293" r:id="rId26"/>
    <p:sldId id="332" r:id="rId27"/>
    <p:sldId id="331" r:id="rId28"/>
    <p:sldId id="282" r:id="rId29"/>
    <p:sldId id="315" r:id="rId30"/>
    <p:sldId id="316" r:id="rId31"/>
    <p:sldId id="317" r:id="rId32"/>
    <p:sldId id="318" r:id="rId33"/>
    <p:sldId id="327" r:id="rId34"/>
    <p:sldId id="333" r:id="rId35"/>
    <p:sldId id="283" r:id="rId36"/>
    <p:sldId id="274" r:id="rId37"/>
    <p:sldId id="307" r:id="rId38"/>
    <p:sldId id="334" r:id="rId39"/>
    <p:sldId id="320" r:id="rId40"/>
    <p:sldId id="301" r:id="rId41"/>
    <p:sldId id="31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8C8D4"/>
    <a:srgbClr val="CCECFF"/>
    <a:srgbClr val="99FF33"/>
    <a:srgbClr val="FF9900"/>
    <a:srgbClr val="6600FF"/>
    <a:srgbClr val="006600"/>
    <a:srgbClr val="0066FF"/>
    <a:srgbClr val="CC3300"/>
    <a:srgbClr val="E9EDF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47" autoAdjust="0"/>
    <p:restoredTop sz="94660"/>
  </p:normalViewPr>
  <p:slideViewPr>
    <p:cSldViewPr>
      <p:cViewPr varScale="1">
        <p:scale>
          <a:sx n="98" d="100"/>
          <a:sy n="98" d="100"/>
        </p:scale>
        <p:origin x="-90"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16"/>
    </p:cViewPr>
  </p:sorterViewPr>
  <p:notesViewPr>
    <p:cSldViewPr>
      <p:cViewPr varScale="1">
        <p:scale>
          <a:sx n="98" d="100"/>
          <a:sy n="98" d="100"/>
        </p:scale>
        <p:origin x="-3564"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A27EB6-94B3-4BD2-BA60-38FA9188158E}" type="datetimeFigureOut">
              <a:rPr lang="en-US" smtClean="0"/>
              <a:pPr/>
              <a:t>6/10/2009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F18347-C0DD-482C-9BA5-07383B2A924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ED554B-22AB-48B5-93AE-89A2F4DCF5A6}" type="datetimeFigureOut">
              <a:rPr lang="en-US" smtClean="0"/>
              <a:pPr/>
              <a:t>6/10/2009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6FB14F-AD2B-42B7-A046-B166A87739A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7BFE125-AC88-4A66-8284-85BFA6257886}" type="slidenum">
              <a:rPr lang="en-US" sz="1200">
                <a:latin typeface="Times" pitchFamily="18" charset="0"/>
              </a:rPr>
              <a:pPr algn="r" defTabSz="904700"/>
              <a:t>4</a:t>
            </a:fld>
            <a:endParaRPr lang="en-US" sz="1200" dirty="0">
              <a:latin typeface="Times"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3B4DA359-F266-4E3B-A45E-698C721F2866}" type="slidenum">
              <a:rPr lang="en-US" sz="1200">
                <a:latin typeface="Times" pitchFamily="18" charset="0"/>
              </a:rPr>
              <a:pPr algn="r" defTabSz="904700"/>
              <a:t>27</a:t>
            </a:fld>
            <a:endParaRPr lang="en-US" sz="1200" dirty="0">
              <a:latin typeface="Times"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28</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29</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30</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31</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32</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33</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24A3F283-01EB-41B8-98C2-4578F87833CF}" type="slidenum">
              <a:rPr lang="en-US" sz="1200">
                <a:latin typeface="Times" pitchFamily="18" charset="0"/>
              </a:rPr>
              <a:pPr algn="r" defTabSz="904700"/>
              <a:t>34</a:t>
            </a:fld>
            <a:endParaRPr lang="en-US" sz="1200" dirty="0">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9E7B63B8-9A67-4187-837C-B2F143289E01}" type="slidenum">
              <a:rPr lang="en-US" sz="1200">
                <a:latin typeface="Times" pitchFamily="18" charset="0"/>
              </a:rPr>
              <a:pPr algn="r" defTabSz="904700"/>
              <a:t>35</a:t>
            </a:fld>
            <a:endParaRPr lang="en-US" sz="1200" dirty="0">
              <a:latin typeface="Times"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04700"/>
            <a:fld id="{469D42AC-71BD-4EB7-8B26-ECB4BFE75A2B}" type="slidenum">
              <a:rPr lang="en-US" smtClean="0"/>
              <a:pPr defTabSz="904700"/>
              <a:t>18</a:t>
            </a:fld>
            <a:endParaRPr lang="en-US" dirty="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8B3C8D89-BC21-4013-B148-F9CDAF831379}" type="slidenum">
              <a:rPr lang="en-US" sz="1200">
                <a:latin typeface="Times" pitchFamily="18" charset="0"/>
              </a:rPr>
              <a:pPr algn="r" defTabSz="904700"/>
              <a:t>20</a:t>
            </a:fld>
            <a:endParaRPr lang="en-US" sz="1200" dirty="0">
              <a:latin typeface="Times"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8B3C8D89-BC21-4013-B148-F9CDAF831379}" type="slidenum">
              <a:rPr lang="en-US" sz="1200">
                <a:latin typeface="Times" pitchFamily="18" charset="0"/>
              </a:rPr>
              <a:pPr algn="r" defTabSz="904700"/>
              <a:t>21</a:t>
            </a:fld>
            <a:endParaRPr lang="en-US" sz="1200" dirty="0">
              <a:latin typeface="Times"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04700"/>
            <a:fld id="{5CB4031D-3B76-451F-B868-819F1892B1A0}" type="slidenum">
              <a:rPr lang="en-US" smtClean="0"/>
              <a:pPr defTabSz="904700"/>
              <a:t>22</a:t>
            </a:fld>
            <a:endParaRPr lang="en-US" dirty="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04700"/>
            <a:fld id="{5CB4031D-3B76-451F-B868-819F1892B1A0}" type="slidenum">
              <a:rPr lang="en-US" smtClean="0"/>
              <a:pPr defTabSz="904700"/>
              <a:t>23</a:t>
            </a:fld>
            <a:endParaRPr lang="en-US" dirty="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04700"/>
            <a:fld id="{5CB4031D-3B76-451F-B868-819F1892B1A0}" type="slidenum">
              <a:rPr lang="en-US" smtClean="0"/>
              <a:pPr defTabSz="904700"/>
              <a:t>24</a:t>
            </a:fld>
            <a:endParaRPr lang="en-US" dirty="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3B4DA359-F266-4E3B-A45E-698C721F2866}" type="slidenum">
              <a:rPr lang="en-US" sz="1200">
                <a:latin typeface="Times" pitchFamily="18" charset="0"/>
              </a:rPr>
              <a:pPr algn="r" defTabSz="904700"/>
              <a:t>25</a:t>
            </a:fld>
            <a:endParaRPr lang="en-US" sz="1200" dirty="0">
              <a:latin typeface="Times"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5180" y="8686800"/>
            <a:ext cx="2972821" cy="457200"/>
          </a:xfrm>
          <a:prstGeom prst="rect">
            <a:avLst/>
          </a:prstGeom>
          <a:noFill/>
          <a:ln w="9525">
            <a:noFill/>
            <a:miter lim="800000"/>
            <a:headEnd/>
            <a:tailEnd/>
          </a:ln>
        </p:spPr>
        <p:txBody>
          <a:bodyPr lIns="90522" tIns="45262" rIns="90522" bIns="45262" anchor="b"/>
          <a:lstStyle/>
          <a:p>
            <a:pPr algn="r" defTabSz="904700"/>
            <a:fld id="{3B4DA359-F266-4E3B-A45E-698C721F2866}" type="slidenum">
              <a:rPr lang="en-US" sz="1200">
                <a:latin typeface="Times" pitchFamily="18" charset="0"/>
              </a:rPr>
              <a:pPr algn="r" defTabSz="904700"/>
              <a:t>26</a:t>
            </a:fld>
            <a:endParaRPr lang="en-US" sz="1200" dirty="0">
              <a:latin typeface="Times"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stim wksp xtc title slide.jpg"/>
          <p:cNvPicPr>
            <a:picLocks noChangeAspect="1"/>
          </p:cNvPicPr>
          <p:nvPr userDrawn="1"/>
        </p:nvPicPr>
        <p:blipFill>
          <a:blip r:embed="rId2" cstate="print"/>
          <a:srcRect l="768" b="7187"/>
          <a:stretch>
            <a:fillRect/>
          </a:stretch>
        </p:blipFill>
        <p:spPr>
          <a:xfrm>
            <a:off x="0" y="701"/>
            <a:ext cx="9144000" cy="685729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Title Slide.jpg"/>
          <p:cNvPicPr>
            <a:picLocks noChangeAspect="1"/>
          </p:cNvPicPr>
          <p:nvPr userDrawn="1"/>
        </p:nvPicPr>
        <p:blipFill>
          <a:blip r:embed="rId2" cstate="print"/>
          <a:srcRect l="1667" t="665"/>
          <a:stretch>
            <a:fillRect/>
          </a:stretch>
        </p:blipFill>
        <p:spPr>
          <a:xfrm>
            <a:off x="0" y="0"/>
            <a:ext cx="9144000" cy="6873391"/>
          </a:xfrm>
          <a:prstGeom prst="rect">
            <a:avLst/>
          </a:prstGeom>
        </p:spPr>
      </p:pic>
      <p:sp>
        <p:nvSpPr>
          <p:cNvPr id="2" name="Title 1"/>
          <p:cNvSpPr>
            <a:spLocks noGrp="1"/>
          </p:cNvSpPr>
          <p:nvPr>
            <p:ph type="title"/>
          </p:nvPr>
        </p:nvSpPr>
        <p:spPr>
          <a:xfrm>
            <a:off x="76200" y="76200"/>
            <a:ext cx="8991600" cy="685800"/>
          </a:xfrm>
        </p:spPr>
        <p:txBody>
          <a:bodyPr/>
          <a:lstStyle>
            <a:lvl1pPr algn="r">
              <a:defRPr>
                <a:solidFill>
                  <a:schemeClr val="bg1"/>
                </a:solidFill>
                <a:effectLst>
                  <a:outerShdw blurRad="38100" dist="38100" dir="2700000" algn="tl">
                    <a:srgbClr val="000000">
                      <a:alpha val="43137"/>
                    </a:srgbClr>
                  </a:outerShdw>
                </a:effectLst>
                <a:latin typeface="Impac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143000"/>
            <a:ext cx="8458200" cy="5715000"/>
          </a:xfrm>
        </p:spPr>
        <p:txBody>
          <a:bodyPr/>
          <a:lstStyle>
            <a:lvl1pPr>
              <a:defRPr>
                <a:ln w="3175">
                  <a:noFill/>
                </a:ln>
                <a:solidFill>
                  <a:schemeClr val="tx1"/>
                </a:solidFill>
                <a:effectLst/>
                <a:latin typeface="Impact" pitchFamily="34" charset="0"/>
                <a:cs typeface="Arial" pitchFamily="34" charset="0"/>
              </a:defRPr>
            </a:lvl1pPr>
            <a:lvl2pPr>
              <a:buClrTx/>
              <a:buSzPct val="100000"/>
              <a:buFont typeface="Impact" pitchFamily="34" charset="0"/>
              <a:buChar char="♦"/>
              <a:defRPr b="1">
                <a:latin typeface="Arial Narrow" pitchFamily="34" charset="0"/>
                <a:cs typeface="Arial" pitchFamily="34" charset="0"/>
              </a:defRPr>
            </a:lvl2pPr>
            <a:lvl3pPr>
              <a:buFont typeface="Wingdings" pitchFamily="2" charset="2"/>
              <a:buChar char="§"/>
              <a:defRPr b="1">
                <a:latin typeface="Arial Narrow" pitchFamily="34" charset="0"/>
                <a:cs typeface="Arial" pitchFamily="34" charset="0"/>
              </a:defRPr>
            </a:lvl3pPr>
            <a:lvl4pPr>
              <a:defRPr b="1">
                <a:latin typeface="Arial Narrow" pitchFamily="34" charset="0"/>
                <a:cs typeface="Arial" pitchFamily="34" charset="0"/>
              </a:defRPr>
            </a:lvl4pPr>
            <a:lvl5pPr>
              <a:defRPr b="1">
                <a:latin typeface="Arial Narrow"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60FF-0B56-4CAB-8BF0-42836E712C76}" type="datetimeFigureOut">
              <a:rPr lang="en-US" smtClean="0"/>
              <a:pPr/>
              <a:t>6/10/2009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860FF-0B56-4CAB-8BF0-42836E712C76}" type="datetimeFigureOut">
              <a:rPr lang="en-US" smtClean="0"/>
              <a:pPr/>
              <a:t>6/10/2009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E6805-1A23-49B1-88EF-AB88D6AE4F8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ytbi.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Documents%20and%20Settings\ct918rm\Desktop\US%2019%20and%20I-4\XTC\LISA-gantry%20drive%20through.wmv" TargetMode="Externa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file:///C:\Documents%20and%20Settings\ct918rm\Desktop\US%2019%20and%20I-4\XTC\LISA-Tour%20heading%20south%20sped%20up%20150.wmv" TargetMode="External"/><Relationship Id="rId6" Type="http://schemas.openxmlformats.org/officeDocument/2006/relationships/image" Target="../media/image11.png"/><Relationship Id="rId5" Type="http://schemas.openxmlformats.org/officeDocument/2006/relationships/image" Target="../media/image5.gif"/><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file:///C:\Documents%20and%20Settings\ct918rm\Desktop\US%2019%20and%20I-4\XTC\phase%202-1%20for%20lisa.wmv"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5.gif"/><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www.mytbi.com/" TargetMode="Externa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gif"/></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C:\Documents%20and%20Settings\ct918rm\Desktop\US%2019%20and%20I-4\XTC\MOT_042709.wmv" TargetMode="External"/><Relationship Id="rId6" Type="http://schemas.openxmlformats.org/officeDocument/2006/relationships/image" Target="../media/image5.gif"/><Relationship Id="rId5" Type="http://schemas.openxmlformats.org/officeDocument/2006/relationships/image" Target="../media/image64.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bidx.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ontracts.admin@dot.state.fl.us" TargetMode="External"/><Relationship Id="rId2" Type="http://schemas.openxmlformats.org/officeDocument/2006/relationships/hyperlink" Target="http://www.dot.state.fl.us/cc-admin"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OT New Logo 2003 Small.gif"/>
          <p:cNvPicPr>
            <a:picLocks noChangeAspect="1"/>
          </p:cNvPicPr>
          <p:nvPr/>
        </p:nvPicPr>
        <p:blipFill>
          <a:blip r:embed="rId2"/>
          <a:stretch>
            <a:fillRect/>
          </a:stretch>
        </p:blipFill>
        <p:spPr>
          <a:xfrm>
            <a:off x="7924800" y="4419600"/>
            <a:ext cx="909638" cy="909638"/>
          </a:xfrm>
          <a:prstGeom prst="rect">
            <a:avLst/>
          </a:prstGeom>
          <a:effectLst>
            <a:outerShdw blurRad="50800" dist="38100" dir="2700000" algn="tl" rotWithShape="0">
              <a:prstClr val="black">
                <a:alpha val="40000"/>
              </a:prstClr>
            </a:outerShdw>
          </a:effectLst>
        </p:spPr>
      </p:pic>
      <p:pic>
        <p:nvPicPr>
          <p:cNvPr id="4" name="Picture 3" descr="Turnpike Enterprise NEW copy.gif"/>
          <p:cNvPicPr>
            <a:picLocks noChangeAspect="1"/>
          </p:cNvPicPr>
          <p:nvPr/>
        </p:nvPicPr>
        <p:blipFill>
          <a:blip r:embed="rId3"/>
          <a:stretch>
            <a:fillRect/>
          </a:stretch>
        </p:blipFill>
        <p:spPr>
          <a:xfrm>
            <a:off x="6208590" y="5486400"/>
            <a:ext cx="736576" cy="914400"/>
          </a:xfrm>
          <a:prstGeom prst="rect">
            <a:avLst/>
          </a:prstGeom>
          <a:effectLst>
            <a:outerShdw blurRad="50800" dist="38100" dir="2700000" algn="tl" rotWithShape="0">
              <a:prstClr val="black">
                <a:alpha val="40000"/>
              </a:prstClr>
            </a:outerShdw>
          </a:effectLst>
        </p:spPr>
      </p:pic>
      <p:pic>
        <p:nvPicPr>
          <p:cNvPr id="5" name="Picture 4" descr="New THEA Selmon-Logo-web.gif"/>
          <p:cNvPicPr>
            <a:picLocks noChangeAspect="1"/>
          </p:cNvPicPr>
          <p:nvPr/>
        </p:nvPicPr>
        <p:blipFill>
          <a:blip r:embed="rId4"/>
          <a:stretch>
            <a:fillRect/>
          </a:stretch>
        </p:blipFill>
        <p:spPr>
          <a:xfrm>
            <a:off x="7097566" y="5486400"/>
            <a:ext cx="674834" cy="914400"/>
          </a:xfrm>
          <a:prstGeom prst="rect">
            <a:avLst/>
          </a:prstGeom>
          <a:effectLst>
            <a:outerShdw blurRad="50800" dist="38100" dir="2700000" algn="tl" rotWithShape="0">
              <a:prstClr val="black">
                <a:alpha val="40000"/>
              </a:prstClr>
            </a:outerShdw>
          </a:effectLst>
        </p:spPr>
      </p:pic>
      <p:pic>
        <p:nvPicPr>
          <p:cNvPr id="6" name="Picture 5" descr="fhwa-BW.gif"/>
          <p:cNvPicPr>
            <a:picLocks noChangeAspect="1"/>
          </p:cNvPicPr>
          <p:nvPr/>
        </p:nvPicPr>
        <p:blipFill>
          <a:blip r:embed="rId5"/>
          <a:stretch>
            <a:fillRect/>
          </a:stretch>
        </p:blipFill>
        <p:spPr>
          <a:xfrm>
            <a:off x="7943385" y="5486400"/>
            <a:ext cx="895815" cy="91440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867400" y="1905000"/>
            <a:ext cx="3124200" cy="1323439"/>
          </a:xfrm>
          <a:prstGeom prst="rect">
            <a:avLst/>
          </a:prstGeom>
          <a:noFill/>
          <a:effectLst>
            <a:outerShdw blurRad="50800" dist="38100" dir="2700000" algn="tl" rotWithShape="0">
              <a:prstClr val="black">
                <a:alpha val="91000"/>
              </a:prstClr>
            </a:outerShdw>
          </a:effectLst>
        </p:spPr>
        <p:txBody>
          <a:bodyPr wrap="square" rtlCol="0">
            <a:spAutoFit/>
          </a:bodyPr>
          <a:lstStyle/>
          <a:p>
            <a:r>
              <a:rPr lang="en-US" sz="2000" b="1" dirty="0" smtClean="0">
                <a:solidFill>
                  <a:schemeClr val="bg1"/>
                </a:solidFill>
              </a:rPr>
              <a:t>May 27, 2009</a:t>
            </a:r>
          </a:p>
          <a:p>
            <a:r>
              <a:rPr lang="en-US" sz="2000" b="1" dirty="0" smtClean="0">
                <a:solidFill>
                  <a:schemeClr val="bg1"/>
                </a:solidFill>
              </a:rPr>
              <a:t>University of South Florida</a:t>
            </a:r>
          </a:p>
          <a:p>
            <a:r>
              <a:rPr lang="en-US" sz="2000" b="1" dirty="0" smtClean="0">
                <a:solidFill>
                  <a:schemeClr val="bg1"/>
                </a:solidFill>
              </a:rPr>
              <a:t>Marshall Center</a:t>
            </a:r>
          </a:p>
          <a:p>
            <a:r>
              <a:rPr lang="en-US" sz="2000" b="1" dirty="0" smtClean="0">
                <a:solidFill>
                  <a:schemeClr val="bg1"/>
                </a:solidFill>
              </a:rPr>
              <a:t>1:30 – 4:00 pm</a:t>
            </a:r>
            <a:endParaRPr lang="en-US" sz="2000" b="1" dirty="0">
              <a:solidFill>
                <a:schemeClr val="bg1"/>
              </a:solidFill>
            </a:endParaRPr>
          </a:p>
        </p:txBody>
      </p:sp>
      <p:pic>
        <p:nvPicPr>
          <p:cNvPr id="8" name="Picture 7" descr="arra.png"/>
          <p:cNvPicPr>
            <a:picLocks noChangeAspect="1"/>
          </p:cNvPicPr>
          <p:nvPr/>
        </p:nvPicPr>
        <p:blipFill>
          <a:blip r:embed="rId6" cstate="print"/>
          <a:stretch>
            <a:fillRect/>
          </a:stretch>
        </p:blipFill>
        <p:spPr>
          <a:xfrm>
            <a:off x="7543796" y="2514600"/>
            <a:ext cx="1600204" cy="16002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Contract Process</a:t>
            </a:r>
            <a:endParaRPr lang="en-US" dirty="0"/>
          </a:p>
        </p:txBody>
      </p:sp>
      <p:sp>
        <p:nvSpPr>
          <p:cNvPr id="3" name="Content Placeholder 2"/>
          <p:cNvSpPr>
            <a:spLocks noGrp="1"/>
          </p:cNvSpPr>
          <p:nvPr>
            <p:ph idx="1"/>
          </p:nvPr>
        </p:nvSpPr>
        <p:spPr/>
        <p:txBody>
          <a:bodyPr/>
          <a:lstStyle/>
          <a:p>
            <a:r>
              <a:rPr lang="en-US" dirty="0" smtClean="0"/>
              <a:t>Advertisement Bid Solicitation Notice</a:t>
            </a:r>
            <a:endParaRPr lang="en-US" dirty="0"/>
          </a:p>
        </p:txBody>
      </p:sp>
      <p:graphicFrame>
        <p:nvGraphicFramePr>
          <p:cNvPr id="4" name="Table 3"/>
          <p:cNvGraphicFramePr>
            <a:graphicFrameLocks noGrp="1"/>
          </p:cNvGraphicFramePr>
          <p:nvPr/>
        </p:nvGraphicFramePr>
        <p:xfrm>
          <a:off x="703414" y="1828801"/>
          <a:ext cx="8234564" cy="4876801"/>
        </p:xfrm>
        <a:graphic>
          <a:graphicData uri="http://schemas.openxmlformats.org/drawingml/2006/table">
            <a:tbl>
              <a:tblPr/>
              <a:tblGrid>
                <a:gridCol w="1963586"/>
                <a:gridCol w="6270978"/>
              </a:tblGrid>
              <a:tr h="418320">
                <a:tc>
                  <a:txBody>
                    <a:bodyPr/>
                    <a:lstStyle/>
                    <a:p>
                      <a:pPr marL="0" marR="0" algn="ctr">
                        <a:spcBef>
                          <a:spcPts val="0"/>
                        </a:spcBef>
                        <a:spcAft>
                          <a:spcPts val="0"/>
                        </a:spcAft>
                      </a:pPr>
                      <a:r>
                        <a:rPr lang="en-US" sz="1800" b="1" dirty="0">
                          <a:solidFill>
                            <a:srgbClr val="FFFFFF"/>
                          </a:solidFill>
                          <a:latin typeface="Arial" pitchFamily="34" charset="0"/>
                          <a:ea typeface="Times New Roman"/>
                          <a:cs typeface="Arial" pitchFamily="34" charset="0"/>
                        </a:rPr>
                        <a:t>Date</a:t>
                      </a:r>
                      <a:endParaRPr lang="en-US" sz="2400"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800" b="1" dirty="0">
                          <a:solidFill>
                            <a:srgbClr val="FFFFFF"/>
                          </a:solidFill>
                          <a:latin typeface="Arial" pitchFamily="34" charset="0"/>
                          <a:ea typeface="Times New Roman"/>
                          <a:cs typeface="Arial" pitchFamily="34" charset="0"/>
                        </a:rPr>
                        <a:t>Event</a:t>
                      </a:r>
                      <a:endParaRPr lang="en-US" sz="2400" dirty="0">
                        <a:latin typeface="Arial" pitchFamily="34" charset="0"/>
                        <a:ea typeface="Times New Roman"/>
                        <a:cs typeface="Arial" pitchFamily="34" charset="0"/>
                      </a:endParaRPr>
                    </a:p>
                  </a:txBody>
                  <a:tcPr marL="103797" marR="103797"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418320">
                <a:tc>
                  <a:txBody>
                    <a:bodyPr/>
                    <a:lstStyle/>
                    <a:p>
                      <a:pPr marL="0" marR="0" algn="ctr">
                        <a:spcBef>
                          <a:spcPts val="0"/>
                        </a:spcBef>
                        <a:spcAft>
                          <a:spcPts val="0"/>
                        </a:spcAft>
                      </a:pPr>
                      <a:r>
                        <a:rPr lang="en-US" sz="1400" b="1" dirty="0">
                          <a:latin typeface="Arial" pitchFamily="34" charset="0"/>
                          <a:ea typeface="Times New Roman"/>
                          <a:cs typeface="Arial" pitchFamily="34" charset="0"/>
                        </a:rPr>
                        <a:t>May </a:t>
                      </a:r>
                      <a:r>
                        <a:rPr lang="en-US" sz="1400" b="1" dirty="0" smtClean="0">
                          <a:latin typeface="Arial" pitchFamily="34" charset="0"/>
                          <a:ea typeface="Times New Roman"/>
                          <a:cs typeface="Arial" pitchFamily="34" charset="0"/>
                        </a:rPr>
                        <a:t>27, </a:t>
                      </a:r>
                      <a:r>
                        <a:rPr lang="en-US" sz="1400" b="1" dirty="0">
                          <a:latin typeface="Arial" pitchFamily="34" charset="0"/>
                          <a:ea typeface="Times New Roman"/>
                          <a:cs typeface="Arial" pitchFamily="34" charset="0"/>
                        </a:rPr>
                        <a:t>2009</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Contractor Information </a:t>
                      </a:r>
                      <a:r>
                        <a:rPr lang="en-US" sz="1400" b="1" dirty="0" smtClean="0">
                          <a:latin typeface="Arial" pitchFamily="34" charset="0"/>
                          <a:ea typeface="Times New Roman"/>
                          <a:cs typeface="Arial" pitchFamily="34" charset="0"/>
                        </a:rPr>
                        <a:t>Forum - USF</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418320">
                <a:tc>
                  <a:txBody>
                    <a:bodyPr/>
                    <a:lstStyle/>
                    <a:p>
                      <a:pPr marL="0" marR="0" algn="ctr">
                        <a:spcBef>
                          <a:spcPts val="0"/>
                        </a:spcBef>
                        <a:spcAft>
                          <a:spcPts val="0"/>
                        </a:spcAft>
                      </a:pPr>
                      <a:r>
                        <a:rPr lang="en-US" sz="1400" b="1" dirty="0" smtClean="0">
                          <a:latin typeface="Arial" pitchFamily="34" charset="0"/>
                          <a:ea typeface="Times New Roman"/>
                          <a:cs typeface="Arial" pitchFamily="34" charset="0"/>
                        </a:rPr>
                        <a:t>June 8, </a:t>
                      </a:r>
                      <a:r>
                        <a:rPr lang="en-US" sz="1400" b="1" dirty="0">
                          <a:latin typeface="Arial" pitchFamily="34" charset="0"/>
                          <a:ea typeface="Times New Roman"/>
                          <a:cs typeface="Arial" pitchFamily="34" charset="0"/>
                        </a:rPr>
                        <a:t>2009</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Advertisement Date</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836640">
                <a:tc>
                  <a:txBody>
                    <a:bodyPr/>
                    <a:lstStyle/>
                    <a:p>
                      <a:pPr marL="0" marR="0" algn="ctr">
                        <a:spcBef>
                          <a:spcPts val="0"/>
                        </a:spcBef>
                        <a:spcAft>
                          <a:spcPts val="0"/>
                        </a:spcAft>
                      </a:pPr>
                      <a:r>
                        <a:rPr lang="en-US" sz="1400" b="1" dirty="0">
                          <a:latin typeface="Arial" pitchFamily="34" charset="0"/>
                          <a:ea typeface="Times New Roman"/>
                          <a:cs typeface="Arial" pitchFamily="34" charset="0"/>
                        </a:rPr>
                        <a:t>June 15, 2009</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Mandatory Pre-Bid </a:t>
                      </a:r>
                      <a:r>
                        <a:rPr lang="en-US" sz="1400" b="1" dirty="0" smtClean="0">
                          <a:latin typeface="Arial" pitchFamily="34" charset="0"/>
                          <a:ea typeface="Times New Roman"/>
                          <a:cs typeface="Arial" pitchFamily="34" charset="0"/>
                        </a:rPr>
                        <a:t>Meeting</a:t>
                      </a:r>
                    </a:p>
                    <a:p>
                      <a:pPr marL="0" marR="0" algn="l">
                        <a:spcBef>
                          <a:spcPts val="0"/>
                        </a:spcBef>
                        <a:spcAft>
                          <a:spcPts val="0"/>
                        </a:spcAft>
                      </a:pPr>
                      <a:r>
                        <a:rPr lang="en-US" sz="1400" b="1" dirty="0" smtClean="0">
                          <a:latin typeface="Arial" pitchFamily="34" charset="0"/>
                          <a:ea typeface="Times New Roman"/>
                          <a:cs typeface="Arial" pitchFamily="34" charset="0"/>
                        </a:rPr>
                        <a:t>9:00am </a:t>
                      </a:r>
                      <a:r>
                        <a:rPr lang="en-US" sz="1400" b="1" dirty="0">
                          <a:latin typeface="Arial" pitchFamily="34" charset="0"/>
                          <a:ea typeface="Times New Roman"/>
                          <a:cs typeface="Arial" pitchFamily="34" charset="0"/>
                        </a:rPr>
                        <a:t>L</a:t>
                      </a:r>
                      <a:r>
                        <a:rPr lang="en-US" sz="1400" b="1" dirty="0" smtClean="0">
                          <a:latin typeface="Arial" pitchFamily="34" charset="0"/>
                          <a:ea typeface="Times New Roman"/>
                          <a:cs typeface="Arial" pitchFamily="34" charset="0"/>
                        </a:rPr>
                        <a:t>ocal </a:t>
                      </a:r>
                      <a:r>
                        <a:rPr lang="en-US" sz="1400" b="1" dirty="0">
                          <a:latin typeface="Arial" pitchFamily="34" charset="0"/>
                          <a:ea typeface="Times New Roman"/>
                          <a:cs typeface="Arial" pitchFamily="34" charset="0"/>
                        </a:rPr>
                        <a:t>T</a:t>
                      </a:r>
                      <a:r>
                        <a:rPr lang="en-US" sz="1400" b="1" dirty="0" smtClean="0">
                          <a:latin typeface="Arial" pitchFamily="34" charset="0"/>
                          <a:ea typeface="Times New Roman"/>
                          <a:cs typeface="Arial" pitchFamily="34" charset="0"/>
                        </a:rPr>
                        <a:t>ime </a:t>
                      </a:r>
                      <a:r>
                        <a:rPr lang="en-US" sz="1400" b="1" dirty="0">
                          <a:latin typeface="Arial" pitchFamily="34" charset="0"/>
                          <a:ea typeface="Times New Roman"/>
                          <a:cs typeface="Arial" pitchFamily="34" charset="0"/>
                        </a:rPr>
                        <a:t>at District Seven </a:t>
                      </a:r>
                      <a:r>
                        <a:rPr lang="en-US" sz="1400" b="1" dirty="0" smtClean="0">
                          <a:latin typeface="Arial" pitchFamily="34" charset="0"/>
                          <a:ea typeface="Times New Roman"/>
                          <a:cs typeface="Arial" pitchFamily="34" charset="0"/>
                        </a:rPr>
                        <a:t>Headquarters</a:t>
                      </a:r>
                    </a:p>
                    <a:p>
                      <a:pPr marL="0" marR="0" algn="l">
                        <a:spcBef>
                          <a:spcPts val="0"/>
                        </a:spcBef>
                        <a:spcAft>
                          <a:spcPts val="0"/>
                        </a:spcAft>
                      </a:pPr>
                      <a:r>
                        <a:rPr lang="en-US" sz="1400" b="1" dirty="0" smtClean="0">
                          <a:latin typeface="Arial" pitchFamily="34" charset="0"/>
                          <a:ea typeface="Times New Roman"/>
                          <a:cs typeface="Arial" pitchFamily="34" charset="0"/>
                        </a:rPr>
                        <a:t>11201 </a:t>
                      </a:r>
                      <a:r>
                        <a:rPr lang="en-US" sz="1400" b="1" dirty="0">
                          <a:latin typeface="Arial" pitchFamily="34" charset="0"/>
                          <a:ea typeface="Times New Roman"/>
                          <a:cs typeface="Arial" pitchFamily="34" charset="0"/>
                        </a:rPr>
                        <a:t>N. McKinley </a:t>
                      </a:r>
                      <a:r>
                        <a:rPr lang="en-US" sz="1400" b="1" dirty="0" smtClean="0">
                          <a:latin typeface="Arial" pitchFamily="34" charset="0"/>
                          <a:ea typeface="Times New Roman"/>
                          <a:cs typeface="Arial" pitchFamily="34" charset="0"/>
                        </a:rPr>
                        <a:t>Drive, </a:t>
                      </a:r>
                      <a:r>
                        <a:rPr lang="en-US" sz="1400" b="1" dirty="0">
                          <a:latin typeface="Arial" pitchFamily="34" charset="0"/>
                          <a:ea typeface="Times New Roman"/>
                          <a:cs typeface="Arial" pitchFamily="34" charset="0"/>
                        </a:rPr>
                        <a:t>Tampa, FL </a:t>
                      </a:r>
                      <a:r>
                        <a:rPr lang="en-US" sz="1400" b="1" dirty="0" smtClean="0">
                          <a:latin typeface="Arial" pitchFamily="34" charset="0"/>
                          <a:ea typeface="Times New Roman"/>
                          <a:cs typeface="Arial" pitchFamily="34" charset="0"/>
                        </a:rPr>
                        <a:t>33612</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418320">
                <a:tc>
                  <a:txBody>
                    <a:bodyPr/>
                    <a:lstStyle/>
                    <a:p>
                      <a:pPr marL="0" marR="0" algn="ctr">
                        <a:spcBef>
                          <a:spcPts val="0"/>
                        </a:spcBef>
                        <a:spcAft>
                          <a:spcPts val="0"/>
                        </a:spcAft>
                      </a:pPr>
                      <a:r>
                        <a:rPr lang="en-US" sz="1400" b="1" dirty="0" smtClean="0">
                          <a:latin typeface="Arial" pitchFamily="34" charset="0"/>
                          <a:ea typeface="Times New Roman"/>
                          <a:cs typeface="Arial" pitchFamily="34" charset="0"/>
                        </a:rPr>
                        <a:t>August 19, </a:t>
                      </a:r>
                      <a:r>
                        <a:rPr lang="en-US" sz="1400" b="1" dirty="0">
                          <a:latin typeface="Arial" pitchFamily="34" charset="0"/>
                          <a:ea typeface="Times New Roman"/>
                          <a:cs typeface="Arial" pitchFamily="34" charset="0"/>
                        </a:rPr>
                        <a:t>2009</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Deadline for submission of </a:t>
                      </a:r>
                      <a:r>
                        <a:rPr lang="en-US" sz="1400" b="1" dirty="0" smtClean="0">
                          <a:latin typeface="Arial" pitchFamily="34" charset="0"/>
                          <a:ea typeface="Times New Roman"/>
                          <a:cs typeface="Arial" pitchFamily="34" charset="0"/>
                        </a:rPr>
                        <a:t>questions</a:t>
                      </a:r>
                      <a:r>
                        <a:rPr lang="en-US" sz="1400" b="1" baseline="0" dirty="0" smtClean="0">
                          <a:latin typeface="Arial" pitchFamily="34" charset="0"/>
                          <a:ea typeface="Times New Roman"/>
                          <a:cs typeface="Arial" pitchFamily="34" charset="0"/>
                        </a:rPr>
                        <a:t> - </a:t>
                      </a:r>
                      <a:r>
                        <a:rPr lang="en-US" sz="1400" b="1" dirty="0" smtClean="0">
                          <a:latin typeface="Arial" pitchFamily="34" charset="0"/>
                          <a:ea typeface="Times New Roman"/>
                          <a:cs typeface="Arial" pitchFamily="34" charset="0"/>
                        </a:rPr>
                        <a:t>10:00 am </a:t>
                      </a:r>
                      <a:r>
                        <a:rPr lang="en-US" sz="1400" b="1" dirty="0">
                          <a:latin typeface="Arial" pitchFamily="34" charset="0"/>
                          <a:ea typeface="Times New Roman"/>
                          <a:cs typeface="Arial" pitchFamily="34" charset="0"/>
                        </a:rPr>
                        <a:t>L</a:t>
                      </a:r>
                      <a:r>
                        <a:rPr lang="en-US" sz="1400" b="1" dirty="0" smtClean="0">
                          <a:latin typeface="Arial" pitchFamily="34" charset="0"/>
                          <a:ea typeface="Times New Roman"/>
                          <a:cs typeface="Arial" pitchFamily="34" charset="0"/>
                        </a:rPr>
                        <a:t>ocal Time</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1530241">
                <a:tc>
                  <a:txBody>
                    <a:bodyPr/>
                    <a:lstStyle/>
                    <a:p>
                      <a:pPr marL="0" marR="0" algn="ctr">
                        <a:spcBef>
                          <a:spcPts val="0"/>
                        </a:spcBef>
                        <a:spcAft>
                          <a:spcPts val="0"/>
                        </a:spcAft>
                      </a:pPr>
                      <a:r>
                        <a:rPr lang="en-US" sz="1400" b="1" dirty="0" smtClean="0">
                          <a:latin typeface="Arial" pitchFamily="34" charset="0"/>
                          <a:ea typeface="Times New Roman"/>
                          <a:cs typeface="Arial" pitchFamily="34" charset="0"/>
                        </a:rPr>
                        <a:t>September</a:t>
                      </a:r>
                      <a:r>
                        <a:rPr lang="en-US" sz="1400" b="1" baseline="0" dirty="0" smtClean="0">
                          <a:latin typeface="Arial" pitchFamily="34" charset="0"/>
                          <a:ea typeface="Times New Roman"/>
                          <a:cs typeface="Arial" pitchFamily="34" charset="0"/>
                        </a:rPr>
                        <a:t> 16</a:t>
                      </a:r>
                      <a:r>
                        <a:rPr lang="en-US" sz="1400" b="1" dirty="0" smtClean="0">
                          <a:latin typeface="Arial" pitchFamily="34" charset="0"/>
                          <a:ea typeface="Times New Roman"/>
                          <a:cs typeface="Arial" pitchFamily="34" charset="0"/>
                        </a:rPr>
                        <a:t>, </a:t>
                      </a:r>
                      <a:r>
                        <a:rPr lang="en-US" sz="1400" b="1" dirty="0">
                          <a:latin typeface="Arial" pitchFamily="34" charset="0"/>
                          <a:ea typeface="Times New Roman"/>
                          <a:cs typeface="Arial" pitchFamily="34" charset="0"/>
                        </a:rPr>
                        <a:t>2009</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lvl="1" indent="0"/>
                      <a:r>
                        <a:rPr lang="en-US" sz="1400" b="1" u="sng" kern="1200" dirty="0" smtClean="0">
                          <a:solidFill>
                            <a:schemeClr val="tx1"/>
                          </a:solidFill>
                          <a:latin typeface="Arial" pitchFamily="34" charset="0"/>
                          <a:ea typeface="+mn-ea"/>
                          <a:cs typeface="Arial" pitchFamily="34" charset="0"/>
                        </a:rPr>
                        <a:t>Bid/Price Proposal</a:t>
                      </a:r>
                      <a:r>
                        <a:rPr lang="en-US" sz="1400" b="1" kern="1200" dirty="0" smtClean="0">
                          <a:solidFill>
                            <a:schemeClr val="tx1"/>
                          </a:solidFill>
                          <a:latin typeface="Arial" pitchFamily="34" charset="0"/>
                          <a:ea typeface="+mn-ea"/>
                          <a:cs typeface="Arial" pitchFamily="34" charset="0"/>
                        </a:rPr>
                        <a:t> and </a:t>
                      </a:r>
                      <a:r>
                        <a:rPr lang="en-US" sz="1400" b="1" u="sng" kern="1200" dirty="0" smtClean="0">
                          <a:solidFill>
                            <a:schemeClr val="tx1"/>
                          </a:solidFill>
                          <a:latin typeface="Arial" pitchFamily="34" charset="0"/>
                          <a:ea typeface="+mn-ea"/>
                          <a:cs typeface="Arial" pitchFamily="34" charset="0"/>
                        </a:rPr>
                        <a:t>Financial Plan Proposal</a:t>
                      </a:r>
                      <a:r>
                        <a:rPr lang="en-US" sz="1400" b="1" kern="1200" dirty="0" smtClean="0">
                          <a:solidFill>
                            <a:schemeClr val="tx1"/>
                          </a:solidFill>
                          <a:latin typeface="Arial" pitchFamily="34" charset="0"/>
                          <a:ea typeface="+mn-ea"/>
                          <a:cs typeface="Arial" pitchFamily="34" charset="0"/>
                        </a:rPr>
                        <a:t> due before by 4:00 p.m. local time. </a:t>
                      </a:r>
                      <a:r>
                        <a:rPr lang="en-US" sz="1400" b="1" dirty="0" smtClean="0">
                          <a:latin typeface="Arial" pitchFamily="34" charset="0"/>
                          <a:cs typeface="Arial" pitchFamily="34" charset="0"/>
                        </a:rPr>
                        <a:t>All Documents will be submitted to: Contracts Administration Office, Florida Department of Transportation, 605 Suwannee Street, MS – 55, Tallahassee, FL  32399.</a:t>
                      </a:r>
                      <a:r>
                        <a:rPr lang="en-US" sz="1400" b="1" baseline="0" dirty="0" smtClean="0">
                          <a:latin typeface="Arial" pitchFamily="34" charset="0"/>
                          <a:cs typeface="Arial" pitchFamily="34" charset="0"/>
                        </a:rPr>
                        <a:t>  </a:t>
                      </a:r>
                      <a:r>
                        <a:rPr lang="en-US" sz="1400" b="1" dirty="0" smtClean="0">
                          <a:latin typeface="Arial" pitchFamily="34" charset="0"/>
                          <a:cs typeface="Arial" pitchFamily="34" charset="0"/>
                        </a:rPr>
                        <a:t>The Financial Plan</a:t>
                      </a:r>
                      <a:r>
                        <a:rPr lang="en-US" sz="1400" b="1" baseline="0" dirty="0" smtClean="0">
                          <a:latin typeface="Arial" pitchFamily="34" charset="0"/>
                          <a:cs typeface="Arial" pitchFamily="34" charset="0"/>
                        </a:rPr>
                        <a:t> </a:t>
                      </a:r>
                      <a:r>
                        <a:rPr lang="en-US" sz="1400" b="1" dirty="0" smtClean="0">
                          <a:latin typeface="Arial" pitchFamily="34" charset="0"/>
                          <a:cs typeface="Arial" pitchFamily="34" charset="0"/>
                        </a:rPr>
                        <a:t>5 Hard copied and 5 digital copies. </a:t>
                      </a:r>
                      <a:r>
                        <a:rPr lang="en-US" sz="1400" b="1" kern="1200" dirty="0" smtClean="0">
                          <a:solidFill>
                            <a:schemeClr val="tx1"/>
                          </a:solidFill>
                          <a:latin typeface="Arial" pitchFamily="34" charset="0"/>
                          <a:ea typeface="+mn-ea"/>
                          <a:cs typeface="Arial" pitchFamily="34" charset="0"/>
                        </a:rPr>
                        <a:t>Bid/Price Proposal will be submitted to the Department using the Expedite Proposal file by using the internet. (Bid Express)</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418320">
                <a:tc>
                  <a:txBody>
                    <a:bodyPr/>
                    <a:lstStyle/>
                    <a:p>
                      <a:pPr marL="0" marR="0" algn="ctr">
                        <a:spcBef>
                          <a:spcPts val="0"/>
                        </a:spcBef>
                        <a:spcAft>
                          <a:spcPts val="0"/>
                        </a:spcAft>
                      </a:pPr>
                      <a:r>
                        <a:rPr lang="en-US" sz="1400" b="1" dirty="0">
                          <a:latin typeface="Arial" pitchFamily="34" charset="0"/>
                          <a:ea typeface="Times New Roman"/>
                          <a:cs typeface="Arial" pitchFamily="34" charset="0"/>
                        </a:rPr>
                        <a:t>TBD</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Anticipated Award Date</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418320">
                <a:tc>
                  <a:txBody>
                    <a:bodyPr/>
                    <a:lstStyle/>
                    <a:p>
                      <a:pPr marL="0" marR="0" algn="ctr">
                        <a:spcBef>
                          <a:spcPts val="0"/>
                        </a:spcBef>
                        <a:spcAft>
                          <a:spcPts val="0"/>
                        </a:spcAft>
                      </a:pPr>
                      <a:r>
                        <a:rPr lang="en-US" sz="1400" b="1" dirty="0">
                          <a:latin typeface="Arial" pitchFamily="34" charset="0"/>
                          <a:ea typeface="Times New Roman"/>
                          <a:cs typeface="Arial" pitchFamily="34" charset="0"/>
                        </a:rPr>
                        <a:t>TBD</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l">
                        <a:spcBef>
                          <a:spcPts val="0"/>
                        </a:spcBef>
                        <a:spcAft>
                          <a:spcPts val="0"/>
                        </a:spcAft>
                      </a:pPr>
                      <a:r>
                        <a:rPr lang="en-US" sz="1400" b="1" dirty="0">
                          <a:latin typeface="Arial" pitchFamily="34" charset="0"/>
                          <a:ea typeface="Times New Roman"/>
                          <a:cs typeface="Arial" pitchFamily="34" charset="0"/>
                        </a:rPr>
                        <a:t>Anticipated Execution Date</a:t>
                      </a:r>
                      <a:endParaRPr lang="en-US" sz="1800" b="1" dirty="0">
                        <a:latin typeface="Arial" pitchFamily="34" charset="0"/>
                        <a:ea typeface="Times New Roman"/>
                        <a:cs typeface="Arial" pitchFamily="34" charset="0"/>
                      </a:endParaRPr>
                    </a:p>
                  </a:txBody>
                  <a:tcPr marL="103797" marR="10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Contract Process</a:t>
            </a:r>
            <a:endParaRPr lang="en-US" dirty="0"/>
          </a:p>
        </p:txBody>
      </p:sp>
      <p:sp>
        <p:nvSpPr>
          <p:cNvPr id="3" name="Content Placeholder 2"/>
          <p:cNvSpPr>
            <a:spLocks noGrp="1"/>
          </p:cNvSpPr>
          <p:nvPr>
            <p:ph idx="1"/>
          </p:nvPr>
        </p:nvSpPr>
        <p:spPr/>
        <p:txBody>
          <a:bodyPr/>
          <a:lstStyle/>
          <a:p>
            <a:r>
              <a:rPr lang="en-US" dirty="0" smtClean="0"/>
              <a:t>Contracts Administration Website</a:t>
            </a:r>
          </a:p>
          <a:p>
            <a:pPr lvl="1"/>
            <a:r>
              <a:rPr lang="en-US" dirty="0" smtClean="0"/>
              <a:t>http://www.dot.state.fl.us/cc-admin/</a:t>
            </a:r>
            <a:endParaRPr lang="en-US" dirty="0"/>
          </a:p>
        </p:txBody>
      </p:sp>
      <p:pic>
        <p:nvPicPr>
          <p:cNvPr id="1027" name="Picture 3"/>
          <p:cNvPicPr>
            <a:picLocks noChangeAspect="1" noChangeArrowheads="1"/>
          </p:cNvPicPr>
          <p:nvPr/>
        </p:nvPicPr>
        <p:blipFill>
          <a:blip r:embed="rId2"/>
          <a:srcRect/>
          <a:stretch>
            <a:fillRect/>
          </a:stretch>
        </p:blipFill>
        <p:spPr bwMode="auto">
          <a:xfrm>
            <a:off x="1143000" y="2190750"/>
            <a:ext cx="7467600"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mon roberts group.png"/>
          <p:cNvPicPr>
            <a:picLocks noChangeAspect="1"/>
          </p:cNvPicPr>
          <p:nvPr/>
        </p:nvPicPr>
        <p:blipFill>
          <a:blip r:embed="rId2"/>
          <a:srcRect l="-239" t="10751" b="12935"/>
          <a:stretch>
            <a:fillRect/>
          </a:stretch>
        </p:blipFill>
        <p:spPr>
          <a:xfrm>
            <a:off x="6172200" y="1143000"/>
            <a:ext cx="2590800" cy="1524000"/>
          </a:xfrm>
          <a:prstGeom prst="rect">
            <a:avLst/>
          </a:prstGeom>
          <a:effectLst>
            <a:outerShdw blurRad="50800" dist="38100" dir="2700000" algn="tl" rotWithShape="0">
              <a:prstClr val="black">
                <a:alpha val="87000"/>
              </a:prstClr>
            </a:outerShdw>
          </a:effectLst>
        </p:spPr>
      </p:pic>
      <p:sp>
        <p:nvSpPr>
          <p:cNvPr id="2" name="Title 1"/>
          <p:cNvSpPr>
            <a:spLocks noGrp="1"/>
          </p:cNvSpPr>
          <p:nvPr>
            <p:ph type="title"/>
          </p:nvPr>
        </p:nvSpPr>
        <p:spPr/>
        <p:txBody>
          <a:bodyPr>
            <a:normAutofit fontScale="90000"/>
          </a:bodyPr>
          <a:lstStyle/>
          <a:p>
            <a:r>
              <a:rPr lang="en-US" dirty="0" smtClean="0"/>
              <a:t>Contract Process</a:t>
            </a:r>
            <a:endParaRPr lang="en-US" dirty="0"/>
          </a:p>
        </p:txBody>
      </p:sp>
      <p:sp>
        <p:nvSpPr>
          <p:cNvPr id="3" name="Content Placeholder 2"/>
          <p:cNvSpPr>
            <a:spLocks noGrp="1"/>
          </p:cNvSpPr>
          <p:nvPr>
            <p:ph idx="1"/>
          </p:nvPr>
        </p:nvSpPr>
        <p:spPr/>
        <p:txBody>
          <a:bodyPr>
            <a:normAutofit/>
          </a:bodyPr>
          <a:lstStyle/>
          <a:p>
            <a:r>
              <a:rPr lang="en-US" dirty="0" smtClean="0"/>
              <a:t>DBE Participation</a:t>
            </a:r>
          </a:p>
          <a:p>
            <a:pPr lvl="1"/>
            <a:r>
              <a:rPr lang="en-US" dirty="0" smtClean="0"/>
              <a:t>Objective – 8.1%</a:t>
            </a:r>
          </a:p>
          <a:p>
            <a:pPr lvl="1"/>
            <a:r>
              <a:rPr lang="en-US" dirty="0" smtClean="0"/>
              <a:t>Assistance - Blackmon Roberts Group</a:t>
            </a:r>
          </a:p>
          <a:p>
            <a:pPr lvl="2"/>
            <a:r>
              <a:rPr lang="en-US" dirty="0" smtClean="0"/>
              <a:t>Lakeland Office			Miami Office</a:t>
            </a:r>
          </a:p>
          <a:p>
            <a:pPr lvl="2">
              <a:buNone/>
            </a:pPr>
            <a:r>
              <a:rPr lang="en-US" dirty="0" smtClean="0"/>
              <a:t>   902 South Florida Avenue		4000 Ponce De Leon 						Blvd</a:t>
            </a:r>
            <a:br>
              <a:rPr lang="en-US" dirty="0" smtClean="0"/>
            </a:br>
            <a:r>
              <a:rPr lang="en-US" dirty="0" smtClean="0"/>
              <a:t>Suite 205				Suite 470</a:t>
            </a:r>
            <a:br>
              <a:rPr lang="en-US" dirty="0" smtClean="0"/>
            </a:br>
            <a:r>
              <a:rPr lang="en-US" dirty="0" smtClean="0"/>
              <a:t>Lakeland, FL 33803			Coral Gables, FL 33145</a:t>
            </a:r>
          </a:p>
          <a:p>
            <a:pPr lvl="2">
              <a:buNone/>
            </a:pPr>
            <a:r>
              <a:rPr lang="en-US" dirty="0" smtClean="0"/>
              <a:t>   (P) 863.802.1280			(P) 305.762.5836</a:t>
            </a:r>
          </a:p>
          <a:p>
            <a:pPr lvl="2">
              <a:buNone/>
            </a:pPr>
            <a:r>
              <a:rPr lang="en-US" dirty="0" smtClean="0"/>
              <a:t>   (F) 863.802.1290			(F) 305.777.0449</a:t>
            </a:r>
          </a:p>
          <a:p>
            <a:pPr lvl="1"/>
            <a:r>
              <a:rPr lang="en-US" dirty="0" smtClean="0"/>
              <a:t>Introductions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Contract Process</a:t>
            </a:r>
            <a:endParaRPr lang="en-US" dirty="0"/>
          </a:p>
        </p:txBody>
      </p:sp>
      <p:sp>
        <p:nvSpPr>
          <p:cNvPr id="3" name="Content Placeholder 2"/>
          <p:cNvSpPr>
            <a:spLocks noGrp="1"/>
          </p:cNvSpPr>
          <p:nvPr>
            <p:ph idx="1"/>
          </p:nvPr>
        </p:nvSpPr>
        <p:spPr>
          <a:xfrm>
            <a:off x="533400" y="1066800"/>
            <a:ext cx="8458200" cy="5791200"/>
          </a:xfrm>
        </p:spPr>
        <p:txBody>
          <a:bodyPr rtlCol="0">
            <a:normAutofit fontScale="77500" lnSpcReduction="20000"/>
          </a:bodyPr>
          <a:lstStyle/>
          <a:p>
            <a:pPr fontAlgn="auto">
              <a:spcAft>
                <a:spcPts val="0"/>
              </a:spcAft>
              <a:defRPr/>
            </a:pPr>
            <a:r>
              <a:rPr lang="en-US" b="1" dirty="0" smtClean="0">
                <a:latin typeface="Arial" pitchFamily="34" charset="0"/>
              </a:rPr>
              <a:t>Project Financial Plan, including at a minimum:</a:t>
            </a:r>
          </a:p>
          <a:p>
            <a:pPr lvl="1" fontAlgn="auto">
              <a:spcAft>
                <a:spcPts val="0"/>
              </a:spcAft>
              <a:defRPr/>
            </a:pPr>
            <a:r>
              <a:rPr lang="en-US" dirty="0" smtClean="0"/>
              <a:t>All financial elements to finance the project as proposed.</a:t>
            </a:r>
          </a:p>
          <a:p>
            <a:pPr lvl="1" fontAlgn="auto">
              <a:spcAft>
                <a:spcPts val="0"/>
              </a:spcAft>
              <a:defRPr/>
            </a:pPr>
            <a:r>
              <a:rPr lang="en-US" dirty="0" smtClean="0"/>
              <a:t>Provision for all project costs.</a:t>
            </a:r>
          </a:p>
          <a:p>
            <a:pPr lvl="1" fontAlgn="auto">
              <a:spcAft>
                <a:spcPts val="0"/>
              </a:spcAft>
              <a:defRPr/>
            </a:pPr>
            <a:r>
              <a:rPr lang="en-US" dirty="0" smtClean="0"/>
              <a:t>Project Sources and Uses of Funds.  </a:t>
            </a:r>
          </a:p>
          <a:p>
            <a:pPr>
              <a:defRPr/>
            </a:pPr>
            <a:r>
              <a:rPr lang="en-US" b="1" dirty="0" smtClean="0">
                <a:latin typeface="Arial" pitchFamily="34" charset="0"/>
              </a:rPr>
              <a:t>Audited Financial Statements for the most recent two (2) fiscal years.  Required financial statements shall include:</a:t>
            </a:r>
          </a:p>
          <a:p>
            <a:pPr lvl="1" fontAlgn="auto">
              <a:spcAft>
                <a:spcPts val="0"/>
              </a:spcAft>
              <a:defRPr/>
            </a:pPr>
            <a:r>
              <a:rPr lang="en-US" dirty="0" smtClean="0"/>
              <a:t>Opinion Letter (Auditor’s Report)</a:t>
            </a:r>
          </a:p>
          <a:p>
            <a:pPr lvl="1" fontAlgn="auto">
              <a:spcAft>
                <a:spcPts val="0"/>
              </a:spcAft>
              <a:defRPr/>
            </a:pPr>
            <a:r>
              <a:rPr lang="en-US" dirty="0" smtClean="0"/>
              <a:t>Balance Sheet</a:t>
            </a:r>
          </a:p>
          <a:p>
            <a:pPr lvl="1" fontAlgn="auto">
              <a:spcAft>
                <a:spcPts val="0"/>
              </a:spcAft>
              <a:defRPr/>
            </a:pPr>
            <a:r>
              <a:rPr lang="en-US" dirty="0" smtClean="0"/>
              <a:t>Income Statement</a:t>
            </a:r>
          </a:p>
          <a:p>
            <a:pPr lvl="1" fontAlgn="auto">
              <a:spcAft>
                <a:spcPts val="0"/>
              </a:spcAft>
              <a:defRPr/>
            </a:pPr>
            <a:r>
              <a:rPr lang="en-US" dirty="0" smtClean="0"/>
              <a:t>Statement of Changes in Cash Flow</a:t>
            </a:r>
          </a:p>
          <a:p>
            <a:pPr lvl="1" fontAlgn="auto">
              <a:spcAft>
                <a:spcPts val="0"/>
              </a:spcAft>
              <a:defRPr/>
            </a:pPr>
            <a:r>
              <a:rPr lang="en-US" dirty="0" smtClean="0"/>
              <a:t>Footnotes</a:t>
            </a:r>
          </a:p>
          <a:p>
            <a:pPr fontAlgn="auto">
              <a:spcAft>
                <a:spcPts val="0"/>
              </a:spcAft>
              <a:defRPr/>
            </a:pPr>
            <a:r>
              <a:rPr lang="en-US" b="1" dirty="0" smtClean="0">
                <a:latin typeface="Arial" pitchFamily="34" charset="0"/>
              </a:rPr>
              <a:t>If financial statements are not prepared in accordance with U.S. Generally Accepted Accounting Principles (GAAP)</a:t>
            </a:r>
          </a:p>
          <a:p>
            <a:pPr lvl="1" fontAlgn="auto">
              <a:spcAft>
                <a:spcPts val="0"/>
              </a:spcAft>
              <a:defRPr/>
            </a:pPr>
            <a:r>
              <a:rPr lang="en-US" dirty="0" smtClean="0"/>
              <a:t>A letter from a CPA must be included to address how conversion to  GAAP would be impacted.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Contract Process</a:t>
            </a:r>
            <a:endParaRPr lang="en-US" dirty="0"/>
          </a:p>
        </p:txBody>
      </p:sp>
      <p:sp>
        <p:nvSpPr>
          <p:cNvPr id="3" name="Content Placeholder 2"/>
          <p:cNvSpPr>
            <a:spLocks noGrp="1"/>
          </p:cNvSpPr>
          <p:nvPr>
            <p:ph idx="1"/>
          </p:nvPr>
        </p:nvSpPr>
        <p:spPr>
          <a:xfrm>
            <a:off x="533400" y="990600"/>
            <a:ext cx="8458200" cy="5867400"/>
          </a:xfrm>
        </p:spPr>
        <p:txBody>
          <a:bodyPr rtlCol="0">
            <a:normAutofit fontScale="62500" lnSpcReduction="20000"/>
          </a:bodyPr>
          <a:lstStyle/>
          <a:p>
            <a:pPr>
              <a:defRPr/>
            </a:pPr>
            <a:r>
              <a:rPr lang="en-US" sz="3600" b="1" dirty="0" smtClean="0">
                <a:latin typeface="Arial" pitchFamily="34" charset="0"/>
              </a:rPr>
              <a:t>If audited financials are not available, </a:t>
            </a:r>
          </a:p>
          <a:p>
            <a:pPr lvl="1" fontAlgn="auto">
              <a:spcAft>
                <a:spcPts val="0"/>
              </a:spcAft>
              <a:defRPr/>
            </a:pPr>
            <a:r>
              <a:rPr lang="en-US" dirty="0" smtClean="0"/>
              <a:t>Provide unaudited financial statements prepared in accordance with GAAP, certified as true, correct and complete by the Chief Financial Officer.  </a:t>
            </a:r>
          </a:p>
          <a:p>
            <a:pPr lvl="1" fontAlgn="auto">
              <a:spcAft>
                <a:spcPts val="0"/>
              </a:spcAft>
              <a:buFont typeface="Impact" pitchFamily="34" charset="0"/>
              <a:buNone/>
              <a:defRPr/>
            </a:pPr>
            <a:endParaRPr lang="en-US" dirty="0" smtClean="0"/>
          </a:p>
          <a:p>
            <a:pPr fontAlgn="auto">
              <a:spcAft>
                <a:spcPts val="0"/>
              </a:spcAft>
              <a:defRPr/>
            </a:pPr>
            <a:r>
              <a:rPr lang="en-US" sz="3600" b="1" dirty="0" smtClean="0">
                <a:latin typeface="Arial" pitchFamily="34" charset="0"/>
              </a:rPr>
              <a:t>Interim Financial Statements must be submitted for each party of the Build-Finance Team providing financial support to the project.  </a:t>
            </a:r>
          </a:p>
          <a:p>
            <a:pPr lvl="1" fontAlgn="auto">
              <a:spcAft>
                <a:spcPts val="0"/>
              </a:spcAft>
              <a:defRPr/>
            </a:pPr>
            <a:r>
              <a:rPr lang="en-US" dirty="0" smtClean="0"/>
              <a:t>Prepared in accordance with GAAP and certified by the entity’s Chief Financial Officer  for the period since the last Audited Financial Statement.  </a:t>
            </a:r>
          </a:p>
          <a:p>
            <a:pPr lvl="1" fontAlgn="auto">
              <a:spcAft>
                <a:spcPts val="0"/>
              </a:spcAft>
              <a:defRPr/>
            </a:pPr>
            <a:r>
              <a:rPr lang="en-US" dirty="0" smtClean="0"/>
              <a:t>Interim Financial Statements through the most recent completed fiscal quarter should be provided.   </a:t>
            </a:r>
          </a:p>
          <a:p>
            <a:pPr lvl="1" fontAlgn="auto">
              <a:spcAft>
                <a:spcPts val="0"/>
              </a:spcAft>
              <a:buFont typeface="Impact" pitchFamily="34" charset="0"/>
              <a:buNone/>
              <a:defRPr/>
            </a:pPr>
            <a:endParaRPr lang="en-US" dirty="0" smtClean="0"/>
          </a:p>
          <a:p>
            <a:pPr>
              <a:defRPr/>
            </a:pPr>
            <a:r>
              <a:rPr lang="en-US" sz="3700" b="1" dirty="0" smtClean="0">
                <a:latin typeface="Arial" pitchFamily="34" charset="0"/>
              </a:rPr>
              <a:t>Letter of Commitment or Credit from Financial Institution.   </a:t>
            </a:r>
          </a:p>
          <a:p>
            <a:pPr lvl="1" fontAlgn="auto">
              <a:spcAft>
                <a:spcPts val="0"/>
              </a:spcAft>
              <a:defRPr/>
            </a:pPr>
            <a:r>
              <a:rPr lang="en-US" dirty="0" smtClean="0"/>
              <a:t>If using debt financing as a source of funds or guarantee, a </a:t>
            </a:r>
            <a:r>
              <a:rPr lang="en-US" u="sng" dirty="0" smtClean="0"/>
              <a:t>preliminary</a:t>
            </a:r>
            <a:r>
              <a:rPr lang="en-US" dirty="0" smtClean="0"/>
              <a:t> Letter of Commitment or Credit from the financial institution, must be submitted as part of the Financial Proposal</a:t>
            </a:r>
          </a:p>
          <a:p>
            <a:pPr lvl="1" fontAlgn="auto">
              <a:spcAft>
                <a:spcPts val="0"/>
              </a:spcAft>
              <a:defRPr/>
            </a:pPr>
            <a:r>
              <a:rPr lang="en-US" dirty="0" smtClean="0"/>
              <a:t>Final Letter of Commitment or Credit/Statement of No Change or updated firm commitment letter submitted prior to award of contract.  </a:t>
            </a:r>
          </a:p>
          <a:p>
            <a:pPr lvl="1" fontAlgn="auto">
              <a:spcAft>
                <a:spcPts val="0"/>
              </a:spcAft>
              <a:defRPr/>
            </a:pPr>
            <a:r>
              <a:rPr lang="en-US" dirty="0" smtClean="0"/>
              <a:t>The Letter of Commitment or Credit should be specific to the project and meet the amount required as identified in the Project Financial Plan.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Contract Process</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sz="3000" b="1" dirty="0" smtClean="0">
                <a:latin typeface="Arial" pitchFamily="34" charset="0"/>
              </a:rPr>
              <a:t>Chief Financial Officer Attestation </a:t>
            </a:r>
          </a:p>
          <a:p>
            <a:pPr lvl="1" fontAlgn="auto">
              <a:spcAft>
                <a:spcPts val="0"/>
              </a:spcAft>
              <a:defRPr/>
            </a:pPr>
            <a:r>
              <a:rPr lang="en-US" dirty="0" smtClean="0"/>
              <a:t>Required for accuracy and completeness of all financial information.</a:t>
            </a:r>
          </a:p>
          <a:p>
            <a:pPr>
              <a:defRPr/>
            </a:pPr>
            <a:r>
              <a:rPr lang="en-US" sz="3000" b="1" dirty="0" smtClean="0">
                <a:latin typeface="Arial" pitchFamily="34" charset="0"/>
              </a:rPr>
              <a:t>Ownership and Organizational structure </a:t>
            </a:r>
          </a:p>
          <a:p>
            <a:pPr lvl="1" fontAlgn="auto">
              <a:spcAft>
                <a:spcPts val="0"/>
              </a:spcAft>
              <a:defRPr/>
            </a:pPr>
            <a:r>
              <a:rPr lang="en-US" dirty="0" smtClean="0"/>
              <a:t>Required of all project entities, including financial relationships with other entities included or involved in project delivery.</a:t>
            </a:r>
          </a:p>
          <a:p>
            <a:pPr fontAlgn="auto">
              <a:spcAft>
                <a:spcPts val="0"/>
              </a:spcAft>
              <a:defRPr/>
            </a:pPr>
            <a:r>
              <a:rPr lang="en-US" sz="3000" b="1" dirty="0" smtClean="0">
                <a:latin typeface="Arial" pitchFamily="34" charset="0"/>
              </a:rPr>
              <a:t>Bonding company affidavit </a:t>
            </a:r>
          </a:p>
          <a:p>
            <a:pPr lvl="1" fontAlgn="auto">
              <a:spcAft>
                <a:spcPts val="0"/>
              </a:spcAft>
              <a:defRPr/>
            </a:pPr>
            <a:r>
              <a:rPr lang="en-US" dirty="0" smtClean="0"/>
              <a:t>Certifies contractor has the financial means and capacity to bond 100% payment and performance for the face amount of $250,000,000 for the project. </a:t>
            </a:r>
          </a:p>
          <a:p>
            <a:pPr>
              <a:defRPr/>
            </a:pPr>
            <a:r>
              <a:rPr lang="en-US" sz="3000" b="1" dirty="0" smtClean="0">
                <a:latin typeface="Arial" pitchFamily="34" charset="0"/>
              </a:rPr>
              <a:t>As appropriate </a:t>
            </a:r>
          </a:p>
          <a:p>
            <a:pPr lvl="1" fontAlgn="auto">
              <a:spcAft>
                <a:spcPts val="0"/>
              </a:spcAft>
              <a:defRPr/>
            </a:pPr>
            <a:r>
              <a:rPr lang="en-US" dirty="0" smtClean="0"/>
              <a:t>Any and all financial warranties, bonds, sureties, certifications and other commitments for the financial security of the project.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DRAFT - Contract Process - DRAFT</a:t>
            </a:r>
            <a:endParaRPr lang="en-US" dirty="0"/>
          </a:p>
        </p:txBody>
      </p:sp>
      <p:sp>
        <p:nvSpPr>
          <p:cNvPr id="3" name="Content Placeholder 2"/>
          <p:cNvSpPr>
            <a:spLocks noGrp="1"/>
          </p:cNvSpPr>
          <p:nvPr>
            <p:ph idx="1"/>
          </p:nvPr>
        </p:nvSpPr>
        <p:spPr/>
        <p:txBody>
          <a:bodyPr/>
          <a:lstStyle/>
          <a:p>
            <a:r>
              <a:rPr lang="en-US" dirty="0" smtClean="0"/>
              <a:t>Cash Availability Schedule - Draft</a:t>
            </a:r>
          </a:p>
        </p:txBody>
      </p:sp>
      <p:graphicFrame>
        <p:nvGraphicFramePr>
          <p:cNvPr id="6" name="Table 5"/>
          <p:cNvGraphicFramePr>
            <a:graphicFrameLocks noGrp="1"/>
          </p:cNvGraphicFramePr>
          <p:nvPr/>
        </p:nvGraphicFramePr>
        <p:xfrm>
          <a:off x="609600" y="1905000"/>
          <a:ext cx="8229600" cy="4572000"/>
        </p:xfrm>
        <a:graphic>
          <a:graphicData uri="http://schemas.openxmlformats.org/drawingml/2006/table">
            <a:tbl>
              <a:tblPr/>
              <a:tblGrid>
                <a:gridCol w="1162269"/>
                <a:gridCol w="1421868"/>
                <a:gridCol w="1358315"/>
                <a:gridCol w="1357238"/>
                <a:gridCol w="1378781"/>
                <a:gridCol w="1551129"/>
              </a:tblGrid>
              <a:tr h="386080">
                <a:tc gridSpan="6">
                  <a:txBody>
                    <a:bodyPr/>
                    <a:lstStyle/>
                    <a:p>
                      <a:pPr marL="0" marR="0" algn="ctr">
                        <a:spcBef>
                          <a:spcPts val="0"/>
                        </a:spcBef>
                        <a:spcAft>
                          <a:spcPts val="0"/>
                        </a:spcAft>
                      </a:pPr>
                      <a:r>
                        <a:rPr lang="en-US" sz="1600" b="1" dirty="0" smtClean="0">
                          <a:solidFill>
                            <a:schemeClr val="bg1"/>
                          </a:solidFill>
                          <a:latin typeface="Arial" pitchFamily="34" charset="0"/>
                          <a:ea typeface="Times New Roman"/>
                          <a:cs typeface="Arial" pitchFamily="34" charset="0"/>
                        </a:rPr>
                        <a:t>Project </a:t>
                      </a:r>
                      <a:r>
                        <a:rPr lang="en-US" sz="1600" b="1" dirty="0">
                          <a:solidFill>
                            <a:schemeClr val="bg1"/>
                          </a:solidFill>
                          <a:latin typeface="Arial" pitchFamily="34" charset="0"/>
                          <a:ea typeface="Times New Roman"/>
                          <a:cs typeface="Arial" pitchFamily="34" charset="0"/>
                        </a:rPr>
                        <a:t>Number: 258415-1-52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sz="1600" b="1" dirty="0">
                        <a:latin typeface="Arial" pitchFamily="34" charset="0"/>
                        <a:ea typeface="Times New Roman"/>
                        <a:cs typeface="Arial" pitchFamily="34" charset="0"/>
                      </a:endParaRPr>
                    </a:p>
                  </a:txBody>
                  <a:tcPr marL="68580" marR="68580" marT="0" marB="0" anchor="b">
                    <a:lnL w="28575"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365760">
                <a:tc>
                  <a:txBody>
                    <a:bodyPr/>
                    <a:lstStyle/>
                    <a:p>
                      <a:pPr marL="0" marR="0" algn="ctr">
                        <a:spcBef>
                          <a:spcPts val="0"/>
                        </a:spcBef>
                        <a:spcAft>
                          <a:spcPts val="0"/>
                        </a:spcAft>
                      </a:pPr>
                      <a:r>
                        <a:rPr lang="en-US" sz="1400" b="1" dirty="0">
                          <a:latin typeface="Arial" pitchFamily="34" charset="0"/>
                          <a:ea typeface="Times New Roman"/>
                          <a:cs typeface="Arial" pitchFamily="34" charset="0"/>
                        </a:rPr>
                        <a:t>Fiscal Year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July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October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January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April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$91,380,329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$91,380,329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a:latin typeface="Arial" pitchFamily="34" charset="0"/>
                          <a:ea typeface="Times New Roman"/>
                          <a:cs typeface="Arial"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$80,000,001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$137,513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$1,673,611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$4,992,191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$86,803,316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$8,175,854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$11,315,499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$15,348,747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$18,000,089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$52,840,189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$19,582,298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$21,881,937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$23,096,191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$22,024,368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$86,584,794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$21,225,113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$20,068,409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$17,673,127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$14,517,948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$73,484,597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$12,862,606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$10,081,074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$7,519,252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$9,650,466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$40,113,398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$3,236,978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$2,095,439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$1,285,115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$3,353,932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$9,971,464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65760">
                <a:tc>
                  <a:txBody>
                    <a:bodyPr/>
                    <a:lstStyle/>
                    <a:p>
                      <a:pPr marL="0" marR="0" algn="ctr">
                        <a:spcBef>
                          <a:spcPts val="0"/>
                        </a:spcBef>
                        <a:spcAft>
                          <a:spcPts val="0"/>
                        </a:spcAft>
                      </a:pPr>
                      <a:r>
                        <a:rPr lang="en-US" sz="14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$236,463,179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$65,579,871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$66,596,043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$72,538,994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$441,178,087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DRAFT - Contract Process - DRAFT</a:t>
            </a:r>
            <a:endParaRPr lang="en-US" dirty="0"/>
          </a:p>
        </p:txBody>
      </p:sp>
      <p:sp>
        <p:nvSpPr>
          <p:cNvPr id="3" name="Content Placeholder 2"/>
          <p:cNvSpPr>
            <a:spLocks noGrp="1"/>
          </p:cNvSpPr>
          <p:nvPr>
            <p:ph idx="1"/>
          </p:nvPr>
        </p:nvSpPr>
        <p:spPr/>
        <p:txBody>
          <a:bodyPr/>
          <a:lstStyle/>
          <a:p>
            <a:r>
              <a:rPr lang="en-US" dirty="0" smtClean="0"/>
              <a:t>Cash Availability Schedule - Draft</a:t>
            </a:r>
          </a:p>
        </p:txBody>
      </p:sp>
      <p:graphicFrame>
        <p:nvGraphicFramePr>
          <p:cNvPr id="6" name="Table 5"/>
          <p:cNvGraphicFramePr>
            <a:graphicFrameLocks noGrp="1"/>
          </p:cNvGraphicFramePr>
          <p:nvPr/>
        </p:nvGraphicFramePr>
        <p:xfrm>
          <a:off x="609600" y="1981197"/>
          <a:ext cx="8229600" cy="4495803"/>
        </p:xfrm>
        <a:graphic>
          <a:graphicData uri="http://schemas.openxmlformats.org/drawingml/2006/table">
            <a:tbl>
              <a:tblPr/>
              <a:tblGrid>
                <a:gridCol w="1162269"/>
                <a:gridCol w="1421868"/>
                <a:gridCol w="1358315"/>
                <a:gridCol w="1357238"/>
                <a:gridCol w="1378781"/>
                <a:gridCol w="1551129"/>
              </a:tblGrid>
              <a:tr h="379645">
                <a:tc gridSpan="6">
                  <a:txBody>
                    <a:bodyPr/>
                    <a:lstStyle/>
                    <a:p>
                      <a:pPr marL="0" marR="0" algn="ctr">
                        <a:spcBef>
                          <a:spcPts val="0"/>
                        </a:spcBef>
                        <a:spcAft>
                          <a:spcPts val="0"/>
                        </a:spcAft>
                      </a:pPr>
                      <a:r>
                        <a:rPr lang="en-US" sz="1600" b="1" dirty="0" smtClean="0">
                          <a:solidFill>
                            <a:schemeClr val="bg1"/>
                          </a:solidFill>
                          <a:latin typeface="Arial" pitchFamily="34" charset="0"/>
                          <a:ea typeface="Times New Roman"/>
                          <a:cs typeface="Arial" pitchFamily="34" charset="0"/>
                        </a:rPr>
                        <a:t>Project </a:t>
                      </a:r>
                      <a:r>
                        <a:rPr lang="en-US" sz="1600" b="1" dirty="0">
                          <a:solidFill>
                            <a:schemeClr val="bg1"/>
                          </a:solidFill>
                          <a:latin typeface="Arial" pitchFamily="34" charset="0"/>
                          <a:ea typeface="Times New Roman"/>
                          <a:cs typeface="Arial" pitchFamily="34" charset="0"/>
                        </a:rPr>
                        <a:t>Number: </a:t>
                      </a:r>
                      <a:r>
                        <a:rPr lang="en-US" sz="1600" b="1" dirty="0" smtClean="0">
                          <a:solidFill>
                            <a:schemeClr val="bg1"/>
                          </a:solidFill>
                          <a:latin typeface="Arial" pitchFamily="34" charset="0"/>
                          <a:ea typeface="Times New Roman"/>
                          <a:cs typeface="Arial" pitchFamily="34" charset="0"/>
                        </a:rPr>
                        <a:t>258415-1-56</a:t>
                      </a:r>
                      <a:endParaRPr lang="en-US" sz="1600" b="1" dirty="0">
                        <a:solidFill>
                          <a:schemeClr val="bg1"/>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sz="1600" b="1" dirty="0">
                        <a:latin typeface="Arial" pitchFamily="34" charset="0"/>
                        <a:ea typeface="Times New Roman"/>
                        <a:cs typeface="Arial" pitchFamily="34" charset="0"/>
                      </a:endParaRPr>
                    </a:p>
                  </a:txBody>
                  <a:tcPr marL="68580" marR="68580" marT="0" marB="0" anchor="b">
                    <a:lnL w="28575"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359664">
                <a:tc>
                  <a:txBody>
                    <a:bodyPr/>
                    <a:lstStyle/>
                    <a:p>
                      <a:pPr marL="0" marR="0" algn="ctr">
                        <a:spcBef>
                          <a:spcPts val="0"/>
                        </a:spcBef>
                        <a:spcAft>
                          <a:spcPts val="0"/>
                        </a:spcAft>
                      </a:pPr>
                      <a:r>
                        <a:rPr lang="en-US" sz="1400" b="1" dirty="0">
                          <a:latin typeface="Arial" pitchFamily="34" charset="0"/>
                          <a:ea typeface="Times New Roman"/>
                          <a:cs typeface="Arial" pitchFamily="34" charset="0"/>
                        </a:rPr>
                        <a:t>Fiscal Year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July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October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January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April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a:latin typeface="Arial" pitchFamily="34" charset="0"/>
                          <a:ea typeface="Times New Roman"/>
                          <a:cs typeface="Arial"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$4,072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$49,561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$147,836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$201,469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$242,124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$332,684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$425,171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$445,379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$1,445,358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$436,271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$450,654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$431,685</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$387,907</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$1,706,517</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$369,639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$326,796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$267,101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$199,656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$1,163,192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$161,464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$104,528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$64,106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$167,294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$497,392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59664">
                <a:tc>
                  <a:txBody>
                    <a:bodyPr/>
                    <a:lstStyle/>
                    <a:p>
                      <a:pPr marL="0" marR="0" algn="ctr">
                        <a:spcBef>
                          <a:spcPts val="0"/>
                        </a:spcBef>
                        <a:spcAft>
                          <a:spcPts val="0"/>
                        </a:spcAft>
                      </a:pPr>
                      <a:r>
                        <a:rPr lang="en-US" sz="14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$1,209,498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$1,218,734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$1,237,624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$1,348,072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$5,013,928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normAutofit fontScale="90000"/>
          </a:bodyPr>
          <a:lstStyle/>
          <a:p>
            <a:r>
              <a:rPr lang="en-US" dirty="0" smtClean="0"/>
              <a:t>Project Description</a:t>
            </a:r>
          </a:p>
        </p:txBody>
      </p:sp>
      <p:sp>
        <p:nvSpPr>
          <p:cNvPr id="630787" name="Rectangle 3"/>
          <p:cNvSpPr>
            <a:spLocks noGrp="1" noChangeArrowheads="1"/>
          </p:cNvSpPr>
          <p:nvPr>
            <p:ph type="body" idx="1"/>
          </p:nvPr>
        </p:nvSpPr>
        <p:spPr/>
        <p:txBody>
          <a:bodyPr>
            <a:normAutofit lnSpcReduction="10000"/>
          </a:bodyPr>
          <a:lstStyle/>
          <a:p>
            <a:r>
              <a:rPr lang="en-US" dirty="0" smtClean="0"/>
              <a:t>Overview of FPID Packages</a:t>
            </a:r>
          </a:p>
          <a:p>
            <a:r>
              <a:rPr lang="en-US" dirty="0" smtClean="0"/>
              <a:t>Core Project</a:t>
            </a:r>
          </a:p>
          <a:p>
            <a:r>
              <a:rPr lang="en-US" dirty="0" smtClean="0"/>
              <a:t>Bid Alternatives</a:t>
            </a:r>
          </a:p>
          <a:p>
            <a:r>
              <a:rPr lang="en-US" dirty="0" smtClean="0"/>
              <a:t>Construction Highlights</a:t>
            </a:r>
          </a:p>
          <a:p>
            <a:pPr lvl="1"/>
            <a:r>
              <a:rPr lang="en-US" dirty="0" smtClean="0"/>
              <a:t>Toll Gantry</a:t>
            </a:r>
          </a:p>
          <a:p>
            <a:pPr lvl="1"/>
            <a:r>
              <a:rPr lang="en-US" dirty="0" smtClean="0"/>
              <a:t>Deck Panel Replacement</a:t>
            </a:r>
          </a:p>
          <a:p>
            <a:pPr lvl="1"/>
            <a:r>
              <a:rPr lang="en-US" dirty="0" smtClean="0"/>
              <a:t>Hazardous Materials</a:t>
            </a:r>
          </a:p>
          <a:p>
            <a:pPr lvl="1"/>
            <a:r>
              <a:rPr lang="en-US" dirty="0" smtClean="0"/>
              <a:t>Utilities</a:t>
            </a:r>
          </a:p>
          <a:p>
            <a:pPr lvl="1"/>
            <a:r>
              <a:rPr lang="en-US" dirty="0" smtClean="0"/>
              <a:t>CSX Coordination</a:t>
            </a:r>
          </a:p>
          <a:p>
            <a:pPr lvl="1"/>
            <a:r>
              <a:rPr lang="en-US" dirty="0" smtClean="0"/>
              <a:t>Aesthetics</a:t>
            </a:r>
          </a:p>
          <a:p>
            <a:pPr lvl="1"/>
            <a:r>
              <a:rPr lang="en-US" dirty="0" smtClean="0"/>
              <a:t>Traffic Control Phasing</a:t>
            </a:r>
          </a:p>
          <a:p>
            <a:endParaRPr lang="en-US" dirty="0" smtClean="0"/>
          </a:p>
        </p:txBody>
      </p:sp>
      <p:pic>
        <p:nvPicPr>
          <p:cNvPr id="4" name="Picture 3" descr="z movement.jpg"/>
          <p:cNvPicPr>
            <a:picLocks noChangeAspect="1"/>
          </p:cNvPicPr>
          <p:nvPr/>
        </p:nvPicPr>
        <p:blipFill>
          <a:blip r:embed="rId3" cstate="print"/>
          <a:srcRect l="5085" r="10169"/>
          <a:stretch>
            <a:fillRect/>
          </a:stretch>
        </p:blipFill>
        <p:spPr>
          <a:xfrm>
            <a:off x="4923295" y="1752600"/>
            <a:ext cx="4068305" cy="48006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Description</a:t>
            </a:r>
            <a:endParaRPr lang="en-US" dirty="0"/>
          </a:p>
        </p:txBody>
      </p:sp>
      <p:sp>
        <p:nvSpPr>
          <p:cNvPr id="3" name="Content Placeholder 2"/>
          <p:cNvSpPr>
            <a:spLocks noGrp="1"/>
          </p:cNvSpPr>
          <p:nvPr>
            <p:ph idx="1"/>
          </p:nvPr>
        </p:nvSpPr>
        <p:spPr/>
        <p:txBody>
          <a:bodyPr/>
          <a:lstStyle/>
          <a:p>
            <a:r>
              <a:rPr lang="en-US" dirty="0" smtClean="0"/>
              <a:t>Overview of FPID Packages</a:t>
            </a:r>
            <a:endParaRPr lang="en-US" dirty="0"/>
          </a:p>
        </p:txBody>
      </p:sp>
      <p:pic>
        <p:nvPicPr>
          <p:cNvPr id="14" name="Picture 13" descr="xtc stim workshop v8clipped-Default-000.jpg"/>
          <p:cNvPicPr>
            <a:picLocks noChangeAspect="1"/>
          </p:cNvPicPr>
          <p:nvPr/>
        </p:nvPicPr>
        <p:blipFill>
          <a:blip r:embed="rId2" cstate="print"/>
          <a:stretch>
            <a:fillRect/>
          </a:stretch>
        </p:blipFill>
        <p:spPr>
          <a:xfrm>
            <a:off x="609600" y="1646695"/>
            <a:ext cx="8458200" cy="5209780"/>
          </a:xfrm>
          <a:prstGeom prst="rect">
            <a:avLst/>
          </a:prstGeom>
          <a:effectLst>
            <a:innerShdw blurRad="114300">
              <a:prstClr val="black"/>
            </a:innerShdw>
          </a:effectLst>
        </p:spPr>
      </p:pic>
      <p:sp>
        <p:nvSpPr>
          <p:cNvPr id="15" name="Rectangle 14"/>
          <p:cNvSpPr/>
          <p:nvPr/>
        </p:nvSpPr>
        <p:spPr>
          <a:xfrm>
            <a:off x="1843007" y="6496373"/>
            <a:ext cx="54102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3708" y="6535119"/>
            <a:ext cx="457200" cy="1524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47993" y="6462839"/>
            <a:ext cx="1600200" cy="307777"/>
          </a:xfrm>
          <a:prstGeom prst="rect">
            <a:avLst/>
          </a:prstGeom>
          <a:noFill/>
        </p:spPr>
        <p:txBody>
          <a:bodyPr wrap="square" rtlCol="0">
            <a:spAutoFit/>
          </a:bodyPr>
          <a:lstStyle/>
          <a:p>
            <a:r>
              <a:rPr lang="en-US" sz="1400" b="1" dirty="0" smtClean="0">
                <a:latin typeface="Arial Narrow" pitchFamily="34" charset="0"/>
              </a:rPr>
              <a:t>FPID: 258415-1</a:t>
            </a:r>
            <a:endParaRPr lang="en-US" sz="1400" b="1" dirty="0">
              <a:latin typeface="Arial Narrow" pitchFamily="34" charset="0"/>
            </a:endParaRPr>
          </a:p>
        </p:txBody>
      </p:sp>
      <p:sp>
        <p:nvSpPr>
          <p:cNvPr id="18" name="Rectangle 17"/>
          <p:cNvSpPr/>
          <p:nvPr/>
        </p:nvSpPr>
        <p:spPr>
          <a:xfrm>
            <a:off x="3760922" y="6538947"/>
            <a:ext cx="457200" cy="152400"/>
          </a:xfrm>
          <a:prstGeom prst="rect">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05207" y="6466667"/>
            <a:ext cx="1600200" cy="307777"/>
          </a:xfrm>
          <a:prstGeom prst="rect">
            <a:avLst/>
          </a:prstGeom>
          <a:noFill/>
        </p:spPr>
        <p:txBody>
          <a:bodyPr wrap="square" rtlCol="0">
            <a:spAutoFit/>
          </a:bodyPr>
          <a:lstStyle/>
          <a:p>
            <a:r>
              <a:rPr lang="en-US" sz="1400" b="1" dirty="0" smtClean="0">
                <a:latin typeface="Arial Narrow" pitchFamily="34" charset="0"/>
              </a:rPr>
              <a:t>FPID: 258415-2</a:t>
            </a:r>
            <a:endParaRPr lang="en-US" sz="1400" b="1" dirty="0">
              <a:latin typeface="Arial Narrow" pitchFamily="34" charset="0"/>
            </a:endParaRPr>
          </a:p>
        </p:txBody>
      </p:sp>
      <p:sp>
        <p:nvSpPr>
          <p:cNvPr id="20" name="Rectangle 19"/>
          <p:cNvSpPr/>
          <p:nvPr/>
        </p:nvSpPr>
        <p:spPr>
          <a:xfrm>
            <a:off x="5589722" y="6537702"/>
            <a:ext cx="457200" cy="152400"/>
          </a:xfrm>
          <a:prstGeom prst="rect">
            <a:avLst/>
          </a:prstGeom>
          <a:solidFill>
            <a:srgbClr val="99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19800" y="6446049"/>
            <a:ext cx="1600200" cy="307777"/>
          </a:xfrm>
          <a:prstGeom prst="rect">
            <a:avLst/>
          </a:prstGeom>
          <a:noFill/>
        </p:spPr>
        <p:txBody>
          <a:bodyPr wrap="square" rtlCol="0">
            <a:spAutoFit/>
          </a:bodyPr>
          <a:lstStyle/>
          <a:p>
            <a:r>
              <a:rPr lang="en-US" sz="1400" b="1" dirty="0" smtClean="0">
                <a:latin typeface="Arial Narrow" pitchFamily="34" charset="0"/>
              </a:rPr>
              <a:t>FPID: 258415-3</a:t>
            </a:r>
            <a:endParaRPr lang="en-US" sz="1400" b="1" dirty="0">
              <a:latin typeface="Arial Narrow" pitchFamily="34" charset="0"/>
            </a:endParaRPr>
          </a:p>
        </p:txBody>
      </p:sp>
      <p:sp>
        <p:nvSpPr>
          <p:cNvPr id="12" name="TextBox 11"/>
          <p:cNvSpPr txBox="1"/>
          <p:nvPr/>
        </p:nvSpPr>
        <p:spPr>
          <a:xfrm>
            <a:off x="3816458" y="3766088"/>
            <a:ext cx="1371600" cy="230832"/>
          </a:xfrm>
          <a:prstGeom prst="rect">
            <a:avLst/>
          </a:prstGeom>
          <a:noFill/>
        </p:spPr>
        <p:txBody>
          <a:bodyPr wrap="square" rtlCol="0">
            <a:spAutoFit/>
          </a:bodyPr>
          <a:lstStyle/>
          <a:p>
            <a:r>
              <a:rPr lang="en-US" sz="900" b="1" dirty="0" smtClean="0">
                <a:solidFill>
                  <a:schemeClr val="bg1"/>
                </a:solidFill>
                <a:latin typeface="Arial" pitchFamily="34" charset="0"/>
                <a:cs typeface="Arial" pitchFamily="34" charset="0"/>
              </a:rPr>
              <a:t>Toll Gantry</a:t>
            </a:r>
            <a:endParaRPr lang="en-US" sz="9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tc 3d graphic.png"/>
          <p:cNvPicPr>
            <a:picLocks noChangeAspect="1"/>
          </p:cNvPicPr>
          <p:nvPr/>
        </p:nvPicPr>
        <p:blipFill>
          <a:blip r:embed="rId2" cstate="print"/>
          <a:stretch>
            <a:fillRect/>
          </a:stretch>
        </p:blipFill>
        <p:spPr>
          <a:xfrm>
            <a:off x="609600" y="457200"/>
            <a:ext cx="8458217" cy="6342901"/>
          </a:xfrm>
          <a:prstGeom prst="rect">
            <a:avLst/>
          </a:prstGeom>
        </p:spPr>
      </p:pic>
      <p:sp>
        <p:nvSpPr>
          <p:cNvPr id="2" name="Title 1"/>
          <p:cNvSpPr>
            <a:spLocks noGrp="1"/>
          </p:cNvSpPr>
          <p:nvPr>
            <p:ph type="title"/>
          </p:nvPr>
        </p:nvSpPr>
        <p:spPr/>
        <p:txBody>
          <a:bodyPr>
            <a:normAutofit fontScale="90000"/>
          </a:bodyPr>
          <a:lstStyle/>
          <a:p>
            <a:r>
              <a:rPr lang="en-US" smtClean="0"/>
              <a:t>Agenda</a:t>
            </a:r>
            <a:endParaRPr lang="en-US" dirty="0"/>
          </a:p>
        </p:txBody>
      </p:sp>
      <p:sp>
        <p:nvSpPr>
          <p:cNvPr id="3" name="Content Placeholder 2"/>
          <p:cNvSpPr>
            <a:spLocks noGrp="1"/>
          </p:cNvSpPr>
          <p:nvPr>
            <p:ph idx="1"/>
          </p:nvPr>
        </p:nvSpPr>
        <p:spPr/>
        <p:txBody>
          <a:bodyPr/>
          <a:lstStyle/>
          <a:p>
            <a:r>
              <a:rPr lang="en-US" dirty="0" smtClean="0"/>
              <a:t>Introduction</a:t>
            </a:r>
          </a:p>
          <a:p>
            <a:pPr lvl="1"/>
            <a:r>
              <a:rPr lang="en-US" dirty="0" smtClean="0"/>
              <a:t>Project Overview</a:t>
            </a:r>
          </a:p>
          <a:p>
            <a:pPr lvl="1"/>
            <a:r>
              <a:rPr lang="en-US" dirty="0" smtClean="0"/>
              <a:t>Agency Coordination</a:t>
            </a:r>
          </a:p>
          <a:p>
            <a:r>
              <a:rPr lang="en-US" dirty="0" smtClean="0"/>
              <a:t>Contract Process</a:t>
            </a:r>
          </a:p>
          <a:p>
            <a:pPr lvl="1"/>
            <a:r>
              <a:rPr lang="en-US" dirty="0" smtClean="0"/>
              <a:t>DBE</a:t>
            </a:r>
          </a:p>
          <a:p>
            <a:r>
              <a:rPr lang="en-US" dirty="0" smtClean="0"/>
              <a:t>Financial Plan</a:t>
            </a:r>
          </a:p>
          <a:p>
            <a:r>
              <a:rPr lang="en-US" dirty="0" smtClean="0"/>
              <a:t>Project Description</a:t>
            </a:r>
          </a:p>
          <a:p>
            <a:r>
              <a:rPr lang="en-US" dirty="0" smtClean="0"/>
              <a:t>Pre-Bid Meeting Announcement</a:t>
            </a:r>
          </a:p>
          <a:p>
            <a:r>
              <a:rPr lang="en-US" dirty="0" smtClean="0"/>
              <a:t>Questions &amp; Answers</a:t>
            </a:r>
          </a:p>
          <a:p>
            <a:r>
              <a:rPr lang="en-US" dirty="0" smtClean="0"/>
              <a:t>Traffic Control Phasing Video</a:t>
            </a:r>
            <a:endParaRPr lang="en-US" dirty="0"/>
          </a:p>
        </p:txBody>
      </p:sp>
      <p:sp>
        <p:nvSpPr>
          <p:cNvPr id="6" name="TextBox 5"/>
          <p:cNvSpPr txBox="1"/>
          <p:nvPr/>
        </p:nvSpPr>
        <p:spPr>
          <a:xfrm>
            <a:off x="6498956" y="6430505"/>
            <a:ext cx="2586925" cy="369332"/>
          </a:xfrm>
          <a:prstGeom prst="rect">
            <a:avLst/>
          </a:prstGeom>
          <a:solidFill>
            <a:schemeClr val="bg1"/>
          </a:solidFill>
          <a:effectLst>
            <a:innerShdw blurRad="114300">
              <a:prstClr val="black"/>
            </a:innerShdw>
          </a:effectLst>
        </p:spPr>
        <p:txBody>
          <a:bodyPr wrap="square" rtlCol="0">
            <a:spAutoFit/>
          </a:bodyPr>
          <a:lstStyle/>
          <a:p>
            <a:r>
              <a:rPr lang="en-US" b="1" dirty="0" smtClean="0">
                <a:latin typeface="Arial" pitchFamily="34" charset="0"/>
                <a:cs typeface="Arial" pitchFamily="34" charset="0"/>
              </a:rPr>
              <a:t>Visit </a:t>
            </a:r>
            <a:r>
              <a:rPr lang="en-US" b="1" dirty="0" smtClean="0">
                <a:latin typeface="Arial" pitchFamily="34" charset="0"/>
                <a:cs typeface="Arial" pitchFamily="34" charset="0"/>
                <a:hlinkClick r:id="rId3"/>
              </a:rPr>
              <a:t>www.myTBI.com</a:t>
            </a:r>
            <a:r>
              <a:rPr lang="en-US" b="1" dirty="0" smtClean="0">
                <a:latin typeface="Arial" pitchFamily="34" charset="0"/>
                <a:cs typeface="Arial" pitchFamily="34" charset="0"/>
              </a:rPr>
              <a:t> </a:t>
            </a:r>
            <a:endParaRPr lang="en-US"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500"/>
                                        <p:tgtEl>
                                          <p:spTgt spid="3">
                                            <p:txEl>
                                              <p:pRg st="7" end="7"/>
                                            </p:tx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up)">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a:xfrm>
            <a:off x="533400" y="1143000"/>
            <a:ext cx="3581400" cy="5715000"/>
          </a:xfrm>
        </p:spPr>
        <p:txBody>
          <a:bodyPr/>
          <a:lstStyle/>
          <a:p>
            <a:r>
              <a:rPr lang="en-US" dirty="0" smtClean="0"/>
              <a:t>Core Project</a:t>
            </a:r>
          </a:p>
          <a:p>
            <a:pPr lvl="1"/>
            <a:r>
              <a:rPr lang="en-US" dirty="0" smtClean="0"/>
              <a:t>Architecture Plans</a:t>
            </a:r>
          </a:p>
          <a:p>
            <a:pPr lvl="1"/>
            <a:r>
              <a:rPr lang="en-US" dirty="0" smtClean="0"/>
              <a:t>Signing</a:t>
            </a:r>
          </a:p>
          <a:p>
            <a:pPr lvl="1"/>
            <a:r>
              <a:rPr lang="en-US" dirty="0" smtClean="0"/>
              <a:t>Signals</a:t>
            </a:r>
          </a:p>
          <a:p>
            <a:pPr lvl="1"/>
            <a:r>
              <a:rPr lang="en-US" dirty="0" smtClean="0"/>
              <a:t>ITS</a:t>
            </a:r>
          </a:p>
          <a:p>
            <a:pPr lvl="1"/>
            <a:r>
              <a:rPr lang="en-US" dirty="0" smtClean="0"/>
              <a:t>Landscape Plans</a:t>
            </a:r>
          </a:p>
          <a:p>
            <a:pPr lvl="1"/>
            <a:r>
              <a:rPr lang="en-US" dirty="0" smtClean="0"/>
              <a:t>McKay Bay Bridge</a:t>
            </a:r>
          </a:p>
          <a:p>
            <a:pPr lvl="1"/>
            <a:r>
              <a:rPr lang="en-US" dirty="0" smtClean="0"/>
              <a:t>Deck Panel Bridges</a:t>
            </a:r>
          </a:p>
          <a:p>
            <a:pPr lvl="1"/>
            <a:r>
              <a:rPr lang="en-US" dirty="0" smtClean="0"/>
              <a:t>I-4 over 26</a:t>
            </a:r>
            <a:r>
              <a:rPr lang="en-US" baseline="30000" dirty="0" smtClean="0"/>
              <a:t>th</a:t>
            </a:r>
            <a:r>
              <a:rPr lang="en-US" dirty="0" smtClean="0"/>
              <a:t> Street Bridges</a:t>
            </a:r>
          </a:p>
          <a:p>
            <a:pPr lvl="1"/>
            <a:endParaRPr lang="en-US" dirty="0" smtClean="0"/>
          </a:p>
          <a:p>
            <a:pPr lvl="1"/>
            <a:endParaRPr lang="en-US" dirty="0" smtClean="0"/>
          </a:p>
        </p:txBody>
      </p:sp>
      <p:pic>
        <p:nvPicPr>
          <p:cNvPr id="8" name="Picture 7" descr="connector long shot north to I4.jpg"/>
          <p:cNvPicPr>
            <a:picLocks noChangeAspect="1"/>
          </p:cNvPicPr>
          <p:nvPr/>
        </p:nvPicPr>
        <p:blipFill>
          <a:blip r:embed="rId3"/>
          <a:stretch>
            <a:fillRect/>
          </a:stretch>
        </p:blipFill>
        <p:spPr>
          <a:xfrm>
            <a:off x="4800600" y="1066800"/>
            <a:ext cx="4209945" cy="57150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a:xfrm>
            <a:off x="533400" y="1143000"/>
            <a:ext cx="3352800" cy="5715000"/>
          </a:xfrm>
        </p:spPr>
        <p:txBody>
          <a:bodyPr>
            <a:normAutofit/>
          </a:bodyPr>
          <a:lstStyle/>
          <a:p>
            <a:r>
              <a:rPr lang="en-US" dirty="0" smtClean="0"/>
              <a:t>Bid Alternatives</a:t>
            </a:r>
          </a:p>
          <a:p>
            <a:pPr lvl="1"/>
            <a:r>
              <a:rPr lang="en-US" dirty="0" smtClean="0"/>
              <a:t>Bid Alternative 1: </a:t>
            </a:r>
            <a:r>
              <a:rPr lang="en-US" sz="1600" dirty="0" smtClean="0"/>
              <a:t>Core + AA1 Steel Girder Bridges</a:t>
            </a:r>
          </a:p>
          <a:p>
            <a:pPr lvl="1"/>
            <a:r>
              <a:rPr lang="en-US" dirty="0" smtClean="0"/>
              <a:t>Bid Alternative 2: </a:t>
            </a:r>
            <a:r>
              <a:rPr lang="en-US" sz="1600" dirty="0" smtClean="0"/>
              <a:t>Core + AA2 Segmental Concrete Bridges</a:t>
            </a:r>
          </a:p>
          <a:p>
            <a:pPr lvl="1"/>
            <a:r>
              <a:rPr lang="en-US" dirty="0" smtClean="0"/>
              <a:t>Bid Alternative 3: </a:t>
            </a:r>
            <a:r>
              <a:rPr lang="en-US" sz="1500" dirty="0" smtClean="0"/>
              <a:t>Core + AA3 Steel Girder Bridges with Bulb T Alternate</a:t>
            </a:r>
          </a:p>
          <a:p>
            <a:pPr lvl="1"/>
            <a:r>
              <a:rPr lang="en-US" dirty="0" smtClean="0"/>
              <a:t>Bid Alternative 4: </a:t>
            </a:r>
            <a:r>
              <a:rPr lang="en-US" sz="1500" dirty="0" smtClean="0"/>
              <a:t>Core + AA4 Segmental Concrete Bridges with Bulb T Alternate</a:t>
            </a:r>
          </a:p>
          <a:p>
            <a:pPr lvl="1"/>
            <a:endParaRPr lang="en-US" dirty="0" smtClean="0"/>
          </a:p>
          <a:p>
            <a:pPr lvl="1"/>
            <a:endParaRPr lang="en-US" dirty="0" smtClean="0"/>
          </a:p>
        </p:txBody>
      </p:sp>
      <p:pic>
        <p:nvPicPr>
          <p:cNvPr id="15" name="Picture 14" descr="test8.jpg"/>
          <p:cNvPicPr>
            <a:picLocks noChangeAspect="1"/>
          </p:cNvPicPr>
          <p:nvPr/>
        </p:nvPicPr>
        <p:blipFill>
          <a:blip r:embed="rId3"/>
          <a:srcRect l="10127" r="19873" b="568"/>
          <a:stretch>
            <a:fillRect/>
          </a:stretch>
        </p:blipFill>
        <p:spPr>
          <a:xfrm>
            <a:off x="3928669" y="1143000"/>
            <a:ext cx="5139131" cy="55626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Toll Gantry 03"/>
          <p:cNvPicPr>
            <a:picLocks noChangeAspect="1" noChangeArrowheads="1"/>
          </p:cNvPicPr>
          <p:nvPr/>
        </p:nvPicPr>
        <p:blipFill>
          <a:blip r:embed="rId4"/>
          <a:srcRect/>
          <a:stretch>
            <a:fillRect/>
          </a:stretch>
        </p:blipFill>
        <p:spPr bwMode="auto">
          <a:xfrm>
            <a:off x="609600" y="3327976"/>
            <a:ext cx="8305800" cy="3377624"/>
          </a:xfrm>
          <a:prstGeom prst="rect">
            <a:avLst/>
          </a:prstGeom>
          <a:ln>
            <a:solidFill>
              <a:schemeClr val="tx1"/>
            </a:solidFill>
          </a:ln>
          <a:effectLst>
            <a:innerShdw blurRad="114300">
              <a:prstClr val="black"/>
            </a:innerShdw>
          </a:effectLst>
        </p:spPr>
      </p:pic>
      <p:sp>
        <p:nvSpPr>
          <p:cNvPr id="517122" name="Rectangle 2"/>
          <p:cNvSpPr>
            <a:spLocks noGrp="1" noChangeArrowheads="1"/>
          </p:cNvSpPr>
          <p:nvPr>
            <p:ph type="title"/>
          </p:nvPr>
        </p:nvSpPr>
        <p:spPr/>
        <p:txBody>
          <a:bodyPr>
            <a:normAutofit fontScale="90000"/>
          </a:bodyPr>
          <a:lstStyle/>
          <a:p>
            <a:r>
              <a:rPr lang="en-US" dirty="0" smtClean="0"/>
              <a:t>Project Description</a:t>
            </a:r>
          </a:p>
        </p:txBody>
      </p:sp>
      <p:sp>
        <p:nvSpPr>
          <p:cNvPr id="517123" name="Rectangle 3"/>
          <p:cNvSpPr>
            <a:spLocks noGrp="1" noChangeArrowheads="1"/>
          </p:cNvSpPr>
          <p:nvPr>
            <p:ph type="body" idx="1"/>
          </p:nvPr>
        </p:nvSpPr>
        <p:spPr/>
        <p:txBody>
          <a:bodyPr/>
          <a:lstStyle/>
          <a:p>
            <a:r>
              <a:rPr lang="en-US" dirty="0" smtClean="0"/>
              <a:t>Toll Gantry</a:t>
            </a:r>
          </a:p>
          <a:p>
            <a:pPr lvl="1"/>
            <a:r>
              <a:rPr lang="en-US" dirty="0" smtClean="0"/>
              <a:t>Coordination with Turnpike</a:t>
            </a:r>
          </a:p>
          <a:p>
            <a:pPr lvl="1"/>
            <a:r>
              <a:rPr lang="en-US" dirty="0" smtClean="0"/>
              <a:t>ITS at I-4	</a:t>
            </a:r>
          </a:p>
        </p:txBody>
      </p:sp>
      <p:pic>
        <p:nvPicPr>
          <p:cNvPr id="6" name="LISA-gantry drive through.wmv">
            <a:hlinkClick r:id="" action="ppaction://media"/>
          </p:cNvPr>
          <p:cNvPicPr>
            <a:picLocks noRot="1" noChangeAspect="1"/>
          </p:cNvPicPr>
          <p:nvPr>
            <a:videoFile r:link="rId1"/>
          </p:nvPr>
        </p:nvPicPr>
        <p:blipFill>
          <a:blip r:embed="rId5" cstate="print"/>
          <a:stretch>
            <a:fillRect/>
          </a:stretch>
        </p:blipFill>
        <p:spPr>
          <a:xfrm>
            <a:off x="5318759" y="1143000"/>
            <a:ext cx="3566161" cy="1981200"/>
          </a:xfrm>
          <a:prstGeom prst="rect">
            <a:avLst/>
          </a:prstGeom>
          <a:ln>
            <a:solidFill>
              <a:schemeClr val="tx1"/>
            </a:solidFill>
          </a:ln>
          <a:effectLst>
            <a:innerShdw blurRad="114300">
              <a:prstClr val="black"/>
            </a:innerShdw>
          </a:effectLst>
        </p:spPr>
      </p:pic>
      <p:pic>
        <p:nvPicPr>
          <p:cNvPr id="7" name="Picture 10" descr="Turnpike Enterprise NEW copy.gif"/>
          <p:cNvPicPr>
            <a:picLocks noChangeAspect="1"/>
          </p:cNvPicPr>
          <p:nvPr/>
        </p:nvPicPr>
        <p:blipFill>
          <a:blip r:embed="rId6" cstate="print"/>
          <a:srcRect/>
          <a:stretch>
            <a:fillRect/>
          </a:stretch>
        </p:blipFill>
        <p:spPr bwMode="auto">
          <a:xfrm>
            <a:off x="8241224" y="6412579"/>
            <a:ext cx="342917" cy="4260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17" descr="FDOT New Logo 2003 Small.gif"/>
          <p:cNvPicPr>
            <a:picLocks noChangeAspect="1"/>
          </p:cNvPicPr>
          <p:nvPr/>
        </p:nvPicPr>
        <p:blipFill>
          <a:blip r:embed="rId7" cstate="print"/>
          <a:srcRect/>
          <a:stretch>
            <a:fillRect/>
          </a:stretch>
        </p:blipFill>
        <p:spPr bwMode="auto">
          <a:xfrm>
            <a:off x="8610600" y="6400778"/>
            <a:ext cx="457222" cy="45722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3" fill="hold"/>
                                        <p:tgtEl>
                                          <p:spTgt spid="6"/>
                                        </p:tgtEl>
                                      </p:cBhvr>
                                    </p:cmd>
                                  </p:childTnLst>
                                </p:cTn>
                              </p:par>
                              <p:par>
                                <p:cTn id="7" presetID="22"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5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type="body" idx="1"/>
          </p:nvPr>
        </p:nvSpPr>
        <p:spPr/>
        <p:txBody>
          <a:bodyPr/>
          <a:lstStyle/>
          <a:p>
            <a:r>
              <a:rPr lang="en-US" dirty="0" smtClean="0"/>
              <a:t>Deck Panels</a:t>
            </a:r>
          </a:p>
          <a:p>
            <a:pPr lvl="1"/>
            <a:r>
              <a:rPr lang="en-US" dirty="0" smtClean="0"/>
              <a:t>Lane Closures</a:t>
            </a:r>
          </a:p>
          <a:p>
            <a:pPr lvl="1"/>
            <a:r>
              <a:rPr lang="en-US" dirty="0" smtClean="0"/>
              <a:t>ITS	</a:t>
            </a:r>
          </a:p>
        </p:txBody>
      </p:sp>
      <p:pic>
        <p:nvPicPr>
          <p:cNvPr id="20" name="Picture 19" descr="THEA BridgeExhibits_Page_1.jpg"/>
          <p:cNvPicPr>
            <a:picLocks noChangeAspect="1"/>
          </p:cNvPicPr>
          <p:nvPr/>
        </p:nvPicPr>
        <p:blipFill>
          <a:blip r:embed="rId3" cstate="print"/>
          <a:srcRect l="7083" t="18367" r="11044" b="28572"/>
          <a:stretch>
            <a:fillRect/>
          </a:stretch>
        </p:blipFill>
        <p:spPr>
          <a:xfrm>
            <a:off x="4526797" y="1029088"/>
            <a:ext cx="4343400" cy="1821426"/>
          </a:xfrm>
          <a:prstGeom prst="rect">
            <a:avLst/>
          </a:prstGeom>
          <a:ln>
            <a:solidFill>
              <a:schemeClr val="tx1"/>
            </a:solidFill>
          </a:ln>
          <a:effectLst>
            <a:innerShdw blurRad="114300">
              <a:prstClr val="black"/>
            </a:innerShdw>
          </a:effectLst>
        </p:spPr>
      </p:pic>
      <p:pic>
        <p:nvPicPr>
          <p:cNvPr id="21" name="Picture 20" descr="THEA BridgeExhibits_Page_2.jpg"/>
          <p:cNvPicPr>
            <a:picLocks noChangeAspect="1"/>
          </p:cNvPicPr>
          <p:nvPr/>
        </p:nvPicPr>
        <p:blipFill>
          <a:blip r:embed="rId4"/>
          <a:srcRect l="13333" t="15227" r="20000" b="28106"/>
          <a:stretch>
            <a:fillRect/>
          </a:stretch>
        </p:blipFill>
        <p:spPr>
          <a:xfrm>
            <a:off x="715505" y="2681207"/>
            <a:ext cx="3657600" cy="2011680"/>
          </a:xfrm>
          <a:prstGeom prst="rect">
            <a:avLst/>
          </a:prstGeom>
          <a:ln>
            <a:solidFill>
              <a:schemeClr val="tx1"/>
            </a:solidFill>
          </a:ln>
          <a:effectLst>
            <a:innerShdw blurRad="114300">
              <a:prstClr val="black"/>
            </a:innerShdw>
          </a:effectLst>
        </p:spPr>
      </p:pic>
      <p:pic>
        <p:nvPicPr>
          <p:cNvPr id="22" name="Picture 21" descr="THEA BridgeExhibits_Page_3.jpg"/>
          <p:cNvPicPr>
            <a:picLocks noChangeAspect="1"/>
          </p:cNvPicPr>
          <p:nvPr/>
        </p:nvPicPr>
        <p:blipFill>
          <a:blip r:embed="rId5"/>
          <a:srcRect l="13158" t="8749" r="15789" b="34313"/>
          <a:stretch>
            <a:fillRect/>
          </a:stretch>
        </p:blipFill>
        <p:spPr>
          <a:xfrm>
            <a:off x="707756" y="4822556"/>
            <a:ext cx="3657600" cy="1896533"/>
          </a:xfrm>
          <a:prstGeom prst="rect">
            <a:avLst/>
          </a:prstGeom>
          <a:ln>
            <a:solidFill>
              <a:schemeClr val="tx1"/>
            </a:solidFill>
          </a:ln>
          <a:effectLst>
            <a:innerShdw blurRad="114300">
              <a:prstClr val="black"/>
            </a:innerShdw>
          </a:effectLst>
        </p:spPr>
      </p:pic>
      <p:pic>
        <p:nvPicPr>
          <p:cNvPr id="23" name="Picture 22" descr="THEA BridgeExhibits_Page_4.jpg"/>
          <p:cNvPicPr>
            <a:picLocks noChangeAspect="1"/>
          </p:cNvPicPr>
          <p:nvPr/>
        </p:nvPicPr>
        <p:blipFill>
          <a:blip r:embed="rId6"/>
          <a:srcRect l="8265" t="10500" r="11500" b="41500"/>
          <a:stretch>
            <a:fillRect/>
          </a:stretch>
        </p:blipFill>
        <p:spPr>
          <a:xfrm>
            <a:off x="4542295" y="3074864"/>
            <a:ext cx="4343400" cy="1681316"/>
          </a:xfrm>
          <a:prstGeom prst="rect">
            <a:avLst/>
          </a:prstGeom>
          <a:ln>
            <a:solidFill>
              <a:schemeClr val="tx1"/>
            </a:solidFill>
          </a:ln>
          <a:effectLst>
            <a:innerShdw blurRad="114300">
              <a:prstClr val="black"/>
            </a:innerShdw>
          </a:effectLst>
        </p:spPr>
      </p:pic>
      <p:pic>
        <p:nvPicPr>
          <p:cNvPr id="24" name="Picture 23" descr="THEA BridgeExhibits_Page_5.jpg"/>
          <p:cNvPicPr>
            <a:picLocks noChangeAspect="1"/>
          </p:cNvPicPr>
          <p:nvPr/>
        </p:nvPicPr>
        <p:blipFill>
          <a:blip r:embed="rId7"/>
          <a:srcRect l="13765" t="21500" r="8588" b="30500"/>
          <a:stretch>
            <a:fillRect/>
          </a:stretch>
        </p:blipFill>
        <p:spPr>
          <a:xfrm>
            <a:off x="4551336" y="4968240"/>
            <a:ext cx="4343400" cy="1737360"/>
          </a:xfrm>
          <a:prstGeom prst="rect">
            <a:avLst/>
          </a:prstGeom>
          <a:ln>
            <a:solidFill>
              <a:schemeClr val="tx1"/>
            </a:solidFill>
          </a:ln>
          <a:effectLst>
            <a:innerShdw blurRad="114300">
              <a:prstClr val="black"/>
            </a:innerShdw>
          </a:effectLst>
        </p:spPr>
      </p:pic>
      <p:sp>
        <p:nvSpPr>
          <p:cNvPr id="25" name="TextBox 24"/>
          <p:cNvSpPr txBox="1"/>
          <p:nvPr/>
        </p:nvSpPr>
        <p:spPr>
          <a:xfrm>
            <a:off x="4629150" y="1089615"/>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wrap="square" rtlCol="0">
            <a:spAutoFit/>
          </a:bodyPr>
          <a:lstStyle/>
          <a:p>
            <a:pPr algn="ctr"/>
            <a:r>
              <a:rPr lang="en-US" sz="1600" b="1" dirty="0" smtClean="0">
                <a:latin typeface="Arial Narrow" pitchFamily="34" charset="0"/>
              </a:rPr>
              <a:t>22</a:t>
            </a:r>
            <a:r>
              <a:rPr lang="en-US" sz="1600" b="1" baseline="30000" dirty="0" smtClean="0">
                <a:latin typeface="Arial Narrow" pitchFamily="34" charset="0"/>
              </a:rPr>
              <a:t>nd</a:t>
            </a:r>
            <a:r>
              <a:rPr lang="en-US" sz="1600" b="1" dirty="0" smtClean="0">
                <a:latin typeface="Arial Narrow" pitchFamily="34" charset="0"/>
              </a:rPr>
              <a:t> Street</a:t>
            </a:r>
            <a:endParaRPr lang="en-US" sz="1600" b="1" dirty="0">
              <a:latin typeface="Arial Narrow" pitchFamily="34" charset="0"/>
            </a:endParaRPr>
          </a:p>
        </p:txBody>
      </p:sp>
      <p:sp>
        <p:nvSpPr>
          <p:cNvPr id="26" name="TextBox 25"/>
          <p:cNvSpPr txBox="1"/>
          <p:nvPr/>
        </p:nvSpPr>
        <p:spPr>
          <a:xfrm>
            <a:off x="773624" y="2746900"/>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wrap="square" rtlCol="0">
            <a:spAutoFit/>
          </a:bodyPr>
          <a:lstStyle/>
          <a:p>
            <a:pPr algn="ctr"/>
            <a:r>
              <a:rPr lang="en-US" sz="1600" b="1" dirty="0" smtClean="0">
                <a:latin typeface="Arial Narrow" pitchFamily="34" charset="0"/>
              </a:rPr>
              <a:t>26</a:t>
            </a:r>
            <a:r>
              <a:rPr lang="en-US" sz="1600" b="1" baseline="30000" dirty="0" smtClean="0">
                <a:latin typeface="Arial Narrow" pitchFamily="34" charset="0"/>
              </a:rPr>
              <a:t>th</a:t>
            </a:r>
            <a:r>
              <a:rPr lang="en-US" sz="1600" b="1" dirty="0" smtClean="0">
                <a:latin typeface="Arial Narrow" pitchFamily="34" charset="0"/>
              </a:rPr>
              <a:t> Street</a:t>
            </a:r>
            <a:endParaRPr lang="en-US" sz="1600" b="1" dirty="0">
              <a:latin typeface="Arial Narrow" pitchFamily="34" charset="0"/>
            </a:endParaRPr>
          </a:p>
        </p:txBody>
      </p:sp>
      <p:sp>
        <p:nvSpPr>
          <p:cNvPr id="27" name="TextBox 26"/>
          <p:cNvSpPr txBox="1"/>
          <p:nvPr/>
        </p:nvSpPr>
        <p:spPr>
          <a:xfrm>
            <a:off x="764583" y="4889554"/>
            <a:ext cx="1158240" cy="338554"/>
          </a:xfrm>
          <a:prstGeom prst="rect">
            <a:avLst/>
          </a:prstGeom>
          <a:solidFill>
            <a:srgbClr val="FFFFFF">
              <a:alpha val="65098"/>
            </a:srgbClr>
          </a:solidFill>
          <a:effectLst/>
          <a:scene3d>
            <a:camera prst="orthographicFront"/>
            <a:lightRig rig="threePt" dir="t"/>
          </a:scene3d>
          <a:sp3d>
            <a:bevelT w="152400" h="50800" prst="softRound"/>
          </a:sp3d>
        </p:spPr>
        <p:txBody>
          <a:bodyPr wrap="square" rtlCol="0">
            <a:spAutoFit/>
          </a:bodyPr>
          <a:lstStyle/>
          <a:p>
            <a:pPr algn="ctr"/>
            <a:r>
              <a:rPr lang="en-US" sz="1600" b="1" dirty="0" smtClean="0">
                <a:latin typeface="Arial Narrow" pitchFamily="34" charset="0"/>
              </a:rPr>
              <a:t>CSX RR</a:t>
            </a:r>
            <a:endParaRPr lang="en-US" sz="1600" b="1" dirty="0">
              <a:latin typeface="Arial Narrow" pitchFamily="34" charset="0"/>
            </a:endParaRPr>
          </a:p>
        </p:txBody>
      </p:sp>
      <p:sp>
        <p:nvSpPr>
          <p:cNvPr id="28" name="TextBox 27"/>
          <p:cNvSpPr txBox="1"/>
          <p:nvPr/>
        </p:nvSpPr>
        <p:spPr>
          <a:xfrm>
            <a:off x="4629150" y="3139266"/>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wrap="square" rtlCol="0">
            <a:spAutoFit/>
          </a:bodyPr>
          <a:lstStyle/>
          <a:p>
            <a:pPr algn="ctr"/>
            <a:r>
              <a:rPr lang="en-US" sz="1600" b="1" dirty="0" smtClean="0">
                <a:latin typeface="Arial Narrow" pitchFamily="34" charset="0"/>
              </a:rPr>
              <a:t>34</a:t>
            </a:r>
            <a:r>
              <a:rPr lang="en-US" sz="1600" b="1" baseline="30000" dirty="0" smtClean="0">
                <a:latin typeface="Arial Narrow" pitchFamily="34" charset="0"/>
              </a:rPr>
              <a:t>th</a:t>
            </a:r>
            <a:r>
              <a:rPr lang="en-US" sz="1600" b="1" dirty="0" smtClean="0">
                <a:latin typeface="Arial Narrow" pitchFamily="34" charset="0"/>
              </a:rPr>
              <a:t> Street</a:t>
            </a:r>
            <a:endParaRPr lang="en-US" sz="1600" b="1" dirty="0">
              <a:latin typeface="Arial Narrow" pitchFamily="34" charset="0"/>
            </a:endParaRPr>
          </a:p>
        </p:txBody>
      </p:sp>
      <p:sp>
        <p:nvSpPr>
          <p:cNvPr id="29" name="TextBox 28"/>
          <p:cNvSpPr txBox="1"/>
          <p:nvPr/>
        </p:nvSpPr>
        <p:spPr>
          <a:xfrm>
            <a:off x="4648200" y="5052015"/>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wrap="square" rtlCol="0">
            <a:spAutoFit/>
          </a:bodyPr>
          <a:lstStyle/>
          <a:p>
            <a:pPr algn="ctr"/>
            <a:r>
              <a:rPr lang="en-US" sz="1600" b="1" dirty="0" smtClean="0">
                <a:latin typeface="Arial Narrow" pitchFamily="34" charset="0"/>
              </a:rPr>
              <a:t>39</a:t>
            </a:r>
            <a:r>
              <a:rPr lang="en-US" sz="1600" b="1" baseline="30000" dirty="0" smtClean="0">
                <a:latin typeface="Arial Narrow" pitchFamily="34" charset="0"/>
              </a:rPr>
              <a:t>th</a:t>
            </a:r>
            <a:r>
              <a:rPr lang="en-US" sz="1600" b="1" dirty="0" smtClean="0">
                <a:latin typeface="Arial Narrow" pitchFamily="34" charset="0"/>
              </a:rPr>
              <a:t> Street</a:t>
            </a:r>
            <a:endParaRPr lang="en-US" sz="1600" b="1" dirty="0">
              <a:latin typeface="Arial Narrow"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type="body" idx="1"/>
          </p:nvPr>
        </p:nvSpPr>
        <p:spPr/>
        <p:txBody>
          <a:bodyPr/>
          <a:lstStyle/>
          <a:p>
            <a:r>
              <a:rPr lang="en-US" dirty="0" smtClean="0"/>
              <a:t>Detours</a:t>
            </a:r>
          </a:p>
        </p:txBody>
      </p:sp>
      <p:pic>
        <p:nvPicPr>
          <p:cNvPr id="4" name="Picture 3" descr="Detour Map_05-19-2009.jpg"/>
          <p:cNvPicPr>
            <a:picLocks noChangeAspect="1"/>
          </p:cNvPicPr>
          <p:nvPr/>
        </p:nvPicPr>
        <p:blipFill>
          <a:blip r:embed="rId3" cstate="print"/>
          <a:srcRect l="42500" t="23034" r="2500" b="21711"/>
          <a:stretch>
            <a:fillRect/>
          </a:stretch>
        </p:blipFill>
        <p:spPr>
          <a:xfrm>
            <a:off x="685800" y="2057400"/>
            <a:ext cx="8229600" cy="4442847"/>
          </a:xfrm>
          <a:prstGeom prst="rect">
            <a:avLst/>
          </a:prstGeom>
          <a:effectLst>
            <a:innerShdw blurRad="342900">
              <a:prstClr val="black"/>
            </a:inn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Description</a:t>
            </a:r>
          </a:p>
        </p:txBody>
      </p:sp>
      <p:sp>
        <p:nvSpPr>
          <p:cNvPr id="517123" name="Rectangle 3"/>
          <p:cNvSpPr>
            <a:spLocks noGrp="1" noChangeArrowheads="1"/>
          </p:cNvSpPr>
          <p:nvPr>
            <p:ph idx="1"/>
          </p:nvPr>
        </p:nvSpPr>
        <p:spPr/>
        <p:txBody>
          <a:bodyPr/>
          <a:lstStyle/>
          <a:p>
            <a:r>
              <a:rPr lang="en-US" dirty="0" smtClean="0"/>
              <a:t>Hazardous Material Remediation </a:t>
            </a:r>
          </a:p>
        </p:txBody>
      </p:sp>
      <p:pic>
        <p:nvPicPr>
          <p:cNvPr id="20" name="Picture 19" descr="FPN 258415 all contamination sites map.jpg"/>
          <p:cNvPicPr>
            <a:picLocks noChangeAspect="1"/>
          </p:cNvPicPr>
          <p:nvPr/>
        </p:nvPicPr>
        <p:blipFill>
          <a:blip r:embed="rId3" cstate="print"/>
          <a:srcRect l="2712" r="5508" b="14570"/>
          <a:stretch>
            <a:fillRect/>
          </a:stretch>
        </p:blipFill>
        <p:spPr>
          <a:xfrm>
            <a:off x="609600" y="1676400"/>
            <a:ext cx="8392332" cy="511034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Description</a:t>
            </a:r>
          </a:p>
        </p:txBody>
      </p:sp>
      <p:sp>
        <p:nvSpPr>
          <p:cNvPr id="517123" name="Rectangle 3"/>
          <p:cNvSpPr>
            <a:spLocks noGrp="1" noChangeArrowheads="1"/>
          </p:cNvSpPr>
          <p:nvPr>
            <p:ph idx="1"/>
          </p:nvPr>
        </p:nvSpPr>
        <p:spPr/>
        <p:txBody>
          <a:bodyPr/>
          <a:lstStyle/>
          <a:p>
            <a:r>
              <a:rPr lang="en-US" dirty="0" smtClean="0"/>
              <a:t>Soil Remediation Sites</a:t>
            </a:r>
          </a:p>
        </p:txBody>
      </p:sp>
      <p:pic>
        <p:nvPicPr>
          <p:cNvPr id="20" name="Picture 19" descr="FPN 258415 all contamination sites map.jpg"/>
          <p:cNvPicPr>
            <a:picLocks noChangeAspect="1"/>
          </p:cNvPicPr>
          <p:nvPr/>
        </p:nvPicPr>
        <p:blipFill>
          <a:blip r:embed="rId3" cstate="print"/>
          <a:srcRect l="2746" r="5581" b="14516"/>
          <a:stretch>
            <a:fillRect/>
          </a:stretch>
        </p:blipFill>
        <p:spPr>
          <a:xfrm>
            <a:off x="608308" y="1655736"/>
            <a:ext cx="8394192" cy="512069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Description</a:t>
            </a:r>
          </a:p>
        </p:txBody>
      </p:sp>
      <p:sp>
        <p:nvSpPr>
          <p:cNvPr id="517123" name="Rectangle 3"/>
          <p:cNvSpPr>
            <a:spLocks noGrp="1" noChangeArrowheads="1"/>
          </p:cNvSpPr>
          <p:nvPr>
            <p:ph idx="1"/>
          </p:nvPr>
        </p:nvSpPr>
        <p:spPr/>
        <p:txBody>
          <a:bodyPr/>
          <a:lstStyle/>
          <a:p>
            <a:r>
              <a:rPr lang="en-US" dirty="0" smtClean="0"/>
              <a:t>Sites with Future Construction Issues</a:t>
            </a:r>
          </a:p>
        </p:txBody>
      </p:sp>
      <p:pic>
        <p:nvPicPr>
          <p:cNvPr id="20" name="Picture 19" descr="FPN 258415 all contamination sites map.jpg"/>
          <p:cNvPicPr>
            <a:picLocks noChangeAspect="1"/>
          </p:cNvPicPr>
          <p:nvPr/>
        </p:nvPicPr>
        <p:blipFill>
          <a:blip r:embed="rId3" cstate="print"/>
          <a:srcRect l="2666" r="5476" b="14527"/>
          <a:stretch>
            <a:fillRect/>
          </a:stretch>
        </p:blipFill>
        <p:spPr>
          <a:xfrm>
            <a:off x="609600" y="1676400"/>
            <a:ext cx="8394192" cy="510964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p:txBody>
          <a:bodyPr/>
          <a:lstStyle/>
          <a:p>
            <a:r>
              <a:rPr lang="en-US" dirty="0" smtClean="0"/>
              <a:t>Utilities</a:t>
            </a:r>
          </a:p>
        </p:txBody>
      </p:sp>
      <p:sp>
        <p:nvSpPr>
          <p:cNvPr id="8" name="TextBox 7"/>
          <p:cNvSpPr txBox="1"/>
          <p:nvPr/>
        </p:nvSpPr>
        <p:spPr>
          <a:xfrm>
            <a:off x="685800" y="1905000"/>
            <a:ext cx="8305800" cy="4462760"/>
          </a:xfrm>
          <a:prstGeom prst="rect">
            <a:avLst/>
          </a:prstGeom>
          <a:noFill/>
        </p:spPr>
        <p:txBody>
          <a:bodyPr numCol="2">
            <a:spAutoFit/>
          </a:bodyPr>
          <a:lstStyle/>
          <a:p>
            <a:pPr marL="231775" indent="-231775" algn="l">
              <a:spcBef>
                <a:spcPct val="20000"/>
              </a:spcBef>
              <a:buSzPct val="125000"/>
              <a:buFont typeface="Wingdings" pitchFamily="2" charset="2"/>
              <a:buChar char="§"/>
              <a:defRPr/>
            </a:pPr>
            <a:r>
              <a:rPr lang="en-US" sz="2000" b="1" kern="0" dirty="0">
                <a:latin typeface="Arial Narrow" pitchFamily="34" charset="0"/>
              </a:rPr>
              <a:t>TAMPA ELECTRIC (TECO)</a:t>
            </a:r>
          </a:p>
          <a:p>
            <a:pPr marL="688975" lvl="2" indent="-231775" algn="l">
              <a:spcBef>
                <a:spcPct val="20000"/>
              </a:spcBef>
              <a:buSzPct val="125000"/>
              <a:buFont typeface="Wingdings" pitchFamily="2" charset="2"/>
              <a:buChar char="§"/>
              <a:defRPr/>
            </a:pPr>
            <a:r>
              <a:rPr lang="en-US" sz="2000" b="1" kern="0" dirty="0">
                <a:latin typeface="Arial Narrow" pitchFamily="34" charset="0"/>
              </a:rPr>
              <a:t>DISTRIBUTION</a:t>
            </a:r>
          </a:p>
          <a:p>
            <a:pPr marL="688975" lvl="2" indent="-231775" algn="l">
              <a:spcBef>
                <a:spcPct val="20000"/>
              </a:spcBef>
              <a:buSzPct val="125000"/>
              <a:buFont typeface="Wingdings" pitchFamily="2" charset="2"/>
              <a:buChar char="§"/>
              <a:defRPr/>
            </a:pPr>
            <a:r>
              <a:rPr lang="en-US" sz="2000" b="1" kern="0" dirty="0">
                <a:latin typeface="Arial Narrow" pitchFamily="34" charset="0"/>
              </a:rPr>
              <a:t>TRANSMISSION</a:t>
            </a:r>
          </a:p>
          <a:p>
            <a:pPr marL="688975" lvl="2" indent="-231775" algn="l">
              <a:spcBef>
                <a:spcPct val="20000"/>
              </a:spcBef>
              <a:buSzPct val="125000"/>
              <a:buFont typeface="Wingdings" pitchFamily="2" charset="2"/>
              <a:buChar char="§"/>
              <a:defRPr/>
            </a:pPr>
            <a:r>
              <a:rPr lang="en-US" sz="2000" b="1" kern="0" dirty="0">
                <a:latin typeface="Arial Narrow" pitchFamily="34" charset="0"/>
              </a:rPr>
              <a:t>PEOPLE’S GAS</a:t>
            </a:r>
          </a:p>
          <a:p>
            <a:pPr marL="231775" indent="-231775" algn="l">
              <a:spcBef>
                <a:spcPct val="20000"/>
              </a:spcBef>
              <a:buSzPct val="125000"/>
              <a:buFont typeface="Wingdings" pitchFamily="2" charset="2"/>
              <a:buChar char="§"/>
              <a:defRPr/>
            </a:pPr>
            <a:r>
              <a:rPr lang="en-US" sz="2000" b="1" kern="0" dirty="0">
                <a:latin typeface="Arial Narrow" pitchFamily="34" charset="0"/>
              </a:rPr>
              <a:t>TAMPA WATER DEPT.</a:t>
            </a:r>
          </a:p>
          <a:p>
            <a:pPr marL="231775" indent="-231775" algn="l">
              <a:spcBef>
                <a:spcPct val="20000"/>
              </a:spcBef>
              <a:buSzPct val="125000"/>
              <a:buFont typeface="Wingdings" pitchFamily="2" charset="2"/>
              <a:buChar char="§"/>
              <a:defRPr/>
            </a:pPr>
            <a:r>
              <a:rPr lang="en-US" sz="2000" b="1" kern="0" dirty="0">
                <a:latin typeface="Arial Narrow" pitchFamily="34" charset="0"/>
              </a:rPr>
              <a:t>TAMPA WASTEWATER DEPT.</a:t>
            </a:r>
          </a:p>
          <a:p>
            <a:pPr marL="231775" indent="-231775" algn="l">
              <a:spcBef>
                <a:spcPct val="20000"/>
              </a:spcBef>
              <a:buSzPct val="125000"/>
              <a:buFont typeface="Wingdings" pitchFamily="2" charset="2"/>
              <a:buChar char="§"/>
              <a:defRPr/>
            </a:pPr>
            <a:r>
              <a:rPr lang="en-US" sz="2000" b="1" kern="0" dirty="0">
                <a:latin typeface="Arial Narrow" pitchFamily="34" charset="0"/>
              </a:rPr>
              <a:t>CENTRAL FLORIDA PIPELINE</a:t>
            </a:r>
          </a:p>
          <a:p>
            <a:pPr marL="231775" indent="-231775" algn="l">
              <a:spcBef>
                <a:spcPct val="20000"/>
              </a:spcBef>
              <a:buSzPct val="125000"/>
              <a:buFont typeface="Wingdings" pitchFamily="2" charset="2"/>
              <a:buChar char="§"/>
              <a:defRPr/>
            </a:pPr>
            <a:r>
              <a:rPr lang="en-US" sz="2000" b="1" kern="0" dirty="0">
                <a:latin typeface="Arial Narrow" pitchFamily="34" charset="0"/>
              </a:rPr>
              <a:t>VERIZON FLORIDA</a:t>
            </a:r>
          </a:p>
          <a:p>
            <a:pPr marL="231775" indent="-231775" algn="l">
              <a:spcBef>
                <a:spcPct val="20000"/>
              </a:spcBef>
              <a:buSzPct val="125000"/>
              <a:buFont typeface="Wingdings" pitchFamily="2" charset="2"/>
              <a:buChar char="§"/>
              <a:defRPr/>
            </a:pPr>
            <a:r>
              <a:rPr lang="en-US" sz="2000" b="1" kern="0" dirty="0">
                <a:latin typeface="Arial Narrow" pitchFamily="34" charset="0"/>
              </a:rPr>
              <a:t>SPRINT</a:t>
            </a:r>
          </a:p>
          <a:p>
            <a:pPr marL="231775" indent="-231775" algn="l">
              <a:spcBef>
                <a:spcPct val="20000"/>
              </a:spcBef>
              <a:buSzPct val="125000"/>
              <a:buFont typeface="Wingdings" pitchFamily="2" charset="2"/>
              <a:buChar char="§"/>
              <a:defRPr/>
            </a:pPr>
            <a:r>
              <a:rPr lang="en-US" sz="2000" b="1" kern="0" dirty="0">
                <a:latin typeface="Arial Narrow" pitchFamily="34" charset="0"/>
              </a:rPr>
              <a:t>BRIGHTHOUSE NETWORKS</a:t>
            </a:r>
          </a:p>
          <a:p>
            <a:pPr marL="231775" indent="-231775" algn="l">
              <a:spcBef>
                <a:spcPct val="20000"/>
              </a:spcBef>
              <a:buSzPct val="125000"/>
              <a:buFont typeface="Wingdings" pitchFamily="2" charset="2"/>
              <a:buChar char="§"/>
              <a:defRPr/>
            </a:pPr>
            <a:r>
              <a:rPr lang="en-US" sz="2000" b="1" kern="0" dirty="0">
                <a:latin typeface="Arial Narrow" pitchFamily="34" charset="0"/>
              </a:rPr>
              <a:t>LEVEL 3 COMMUNICATIONS</a:t>
            </a:r>
          </a:p>
          <a:p>
            <a:pPr marL="231775" indent="-231775" algn="l">
              <a:spcBef>
                <a:spcPct val="20000"/>
              </a:spcBef>
              <a:buSzPct val="125000"/>
              <a:buFont typeface="Wingdings" pitchFamily="2" charset="2"/>
              <a:buChar char="§"/>
              <a:defRPr/>
            </a:pPr>
            <a:r>
              <a:rPr lang="en-US" sz="2000" b="1" kern="0" dirty="0">
                <a:latin typeface="Arial Narrow" pitchFamily="34" charset="0"/>
              </a:rPr>
              <a:t>MCI WORLDCOM</a:t>
            </a:r>
          </a:p>
          <a:p>
            <a:pPr marL="798513" indent="-225425" algn="l">
              <a:spcBef>
                <a:spcPct val="20000"/>
              </a:spcBef>
              <a:buSzPct val="125000"/>
              <a:buFont typeface="Wingdings" pitchFamily="2" charset="2"/>
              <a:buChar char="§"/>
              <a:defRPr/>
            </a:pPr>
            <a:r>
              <a:rPr lang="en-US" sz="2000" b="1" kern="0" dirty="0">
                <a:latin typeface="Arial Narrow" pitchFamily="34" charset="0"/>
              </a:rPr>
              <a:t>FPL FIBERNET</a:t>
            </a:r>
          </a:p>
          <a:p>
            <a:pPr marL="798513" indent="-225425" algn="l">
              <a:spcBef>
                <a:spcPct val="20000"/>
              </a:spcBef>
              <a:buSzPct val="125000"/>
              <a:buFont typeface="Wingdings" pitchFamily="2" charset="2"/>
              <a:buChar char="§"/>
              <a:defRPr/>
            </a:pPr>
            <a:r>
              <a:rPr lang="en-US" sz="2000" b="1" kern="0" dirty="0">
                <a:latin typeface="Arial Narrow" pitchFamily="34" charset="0"/>
              </a:rPr>
              <a:t>FIBER LIGHT</a:t>
            </a:r>
          </a:p>
          <a:p>
            <a:pPr marL="798513" indent="-225425" algn="l">
              <a:spcBef>
                <a:spcPct val="20000"/>
              </a:spcBef>
              <a:buSzPct val="125000"/>
              <a:buFont typeface="Wingdings" pitchFamily="2" charset="2"/>
              <a:buChar char="§"/>
              <a:defRPr/>
            </a:pPr>
            <a:r>
              <a:rPr lang="en-US" sz="2000" b="1" kern="0" dirty="0">
                <a:latin typeface="Arial Narrow" pitchFamily="34" charset="0"/>
              </a:rPr>
              <a:t>P.E.A., INC.</a:t>
            </a:r>
          </a:p>
          <a:p>
            <a:pPr marL="798513" indent="-225425" algn="l">
              <a:spcBef>
                <a:spcPct val="20000"/>
              </a:spcBef>
              <a:buSzPct val="125000"/>
              <a:buFont typeface="Wingdings" pitchFamily="2" charset="2"/>
              <a:buChar char="§"/>
              <a:defRPr/>
            </a:pPr>
            <a:r>
              <a:rPr lang="en-US" sz="2000" b="1" kern="0" dirty="0">
                <a:latin typeface="Arial Narrow" pitchFamily="34" charset="0"/>
              </a:rPr>
              <a:t>GLOBAL CROSSING TELECOMMUNICATIONS, INC.</a:t>
            </a:r>
          </a:p>
          <a:p>
            <a:pPr marL="798513" indent="-225425" algn="l">
              <a:spcBef>
                <a:spcPct val="20000"/>
              </a:spcBef>
              <a:buSzPct val="125000"/>
              <a:buFont typeface="Wingdings" pitchFamily="2" charset="2"/>
              <a:buChar char="§"/>
              <a:defRPr/>
            </a:pPr>
            <a:r>
              <a:rPr lang="en-US" sz="2000" b="1" kern="0" dirty="0">
                <a:latin typeface="Arial Narrow" pitchFamily="34" charset="0"/>
              </a:rPr>
              <a:t>HILLSBOROUGH COUNTY TRAFFIC SERVICE UNIT</a:t>
            </a:r>
          </a:p>
          <a:p>
            <a:pPr marL="798513" indent="-225425" algn="l">
              <a:spcBef>
                <a:spcPct val="20000"/>
              </a:spcBef>
              <a:buSzPct val="125000"/>
              <a:buFont typeface="Wingdings" pitchFamily="2" charset="2"/>
              <a:buChar char="§"/>
              <a:defRPr/>
            </a:pPr>
            <a:r>
              <a:rPr lang="en-US" sz="2000" b="1" kern="0" dirty="0">
                <a:latin typeface="Arial Narrow" pitchFamily="34" charset="0"/>
              </a:rPr>
              <a:t>ITC DELTA COM</a:t>
            </a:r>
          </a:p>
          <a:p>
            <a:pPr marL="798513" indent="-225425" algn="l">
              <a:spcBef>
                <a:spcPct val="20000"/>
              </a:spcBef>
              <a:buSzPct val="125000"/>
              <a:buFont typeface="Wingdings" pitchFamily="2" charset="2"/>
              <a:buChar char="§"/>
              <a:defRPr/>
            </a:pPr>
            <a:r>
              <a:rPr lang="en-US" sz="2000" b="1" kern="0" dirty="0">
                <a:latin typeface="Arial Narrow" pitchFamily="34" charset="0"/>
              </a:rPr>
              <a:t>QWEST COMMUNICATIONS</a:t>
            </a:r>
          </a:p>
          <a:p>
            <a:pPr marL="798513" indent="-225425" algn="l">
              <a:spcBef>
                <a:spcPct val="20000"/>
              </a:spcBef>
              <a:buSzPct val="125000"/>
              <a:buFont typeface="Wingdings" pitchFamily="2" charset="2"/>
              <a:buChar char="§"/>
              <a:defRPr/>
            </a:pPr>
            <a:r>
              <a:rPr lang="en-US" sz="2000" b="1" kern="0" dirty="0">
                <a:latin typeface="Arial Narrow" pitchFamily="34" charset="0"/>
              </a:rPr>
              <a:t>PROGRESS TELECOM</a:t>
            </a:r>
          </a:p>
          <a:p>
            <a:pPr marL="798513" indent="-225425" algn="l">
              <a:spcBef>
                <a:spcPct val="20000"/>
              </a:spcBef>
              <a:buSzPct val="125000"/>
              <a:buFont typeface="Wingdings" pitchFamily="2" charset="2"/>
              <a:buChar char="§"/>
              <a:defRPr/>
            </a:pPr>
            <a:r>
              <a:rPr lang="en-US" sz="2000" b="1" kern="0" dirty="0">
                <a:latin typeface="Arial Narrow" pitchFamily="34" charset="0"/>
              </a:rPr>
              <a:t>XO COMMUNICATIONS</a:t>
            </a:r>
          </a:p>
          <a:p>
            <a:pPr marL="990600" lvl="1" indent="-533400" algn="l">
              <a:spcBef>
                <a:spcPct val="20000"/>
              </a:spcBef>
              <a:buClr>
                <a:schemeClr val="bg2">
                  <a:lumMod val="60000"/>
                  <a:lumOff val="40000"/>
                </a:schemeClr>
              </a:buClr>
              <a:buSzPct val="125000"/>
              <a:buFont typeface="Wingdings" pitchFamily="2" charset="2"/>
              <a:buChar char="§"/>
              <a:defRPr/>
            </a:pPr>
            <a:endParaRPr lang="en-US" sz="2000" b="1" kern="0" dirty="0">
              <a:latin typeface="Arial Narrow"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2SanSewer.jpg"/>
          <p:cNvPicPr>
            <a:picLocks noChangeAspect="1"/>
          </p:cNvPicPr>
          <p:nvPr/>
        </p:nvPicPr>
        <p:blipFill>
          <a:blip r:embed="rId3" cstate="print"/>
          <a:srcRect l="1017" t="4488" r="5180" b="4488"/>
          <a:stretch>
            <a:fillRect/>
          </a:stretch>
        </p:blipFill>
        <p:spPr>
          <a:xfrm>
            <a:off x="3657600" y="1804059"/>
            <a:ext cx="5257800" cy="3301341"/>
          </a:xfrm>
          <a:prstGeom prst="rect">
            <a:avLst/>
          </a:prstGeom>
          <a:effectLst>
            <a:innerShdw blurRad="114300">
              <a:prstClr val="black"/>
            </a:innerShdw>
          </a:effectLst>
        </p:spPr>
      </p:pic>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p:txBody>
          <a:bodyPr/>
          <a:lstStyle/>
          <a:p>
            <a:r>
              <a:rPr lang="en-US" dirty="0" smtClean="0"/>
              <a:t>Utilities – Performing Ongoing Relocations</a:t>
            </a:r>
          </a:p>
          <a:p>
            <a:pPr lvl="1"/>
            <a:r>
              <a:rPr lang="en-US" dirty="0" smtClean="0"/>
              <a:t>TECO Peoples </a:t>
            </a:r>
          </a:p>
          <a:p>
            <a:pPr lvl="1">
              <a:buNone/>
            </a:pPr>
            <a:r>
              <a:rPr lang="en-US" dirty="0" smtClean="0"/>
              <a:t>	Gas		</a:t>
            </a:r>
          </a:p>
          <a:p>
            <a:pPr lvl="1"/>
            <a:r>
              <a:rPr lang="en-US" dirty="0" smtClean="0"/>
              <a:t>Bright House</a:t>
            </a:r>
          </a:p>
          <a:p>
            <a:pPr lvl="1"/>
            <a:r>
              <a:rPr lang="en-US" dirty="0" smtClean="0"/>
              <a:t>Central Florida </a:t>
            </a:r>
          </a:p>
          <a:p>
            <a:pPr lvl="1">
              <a:buNone/>
            </a:pPr>
            <a:r>
              <a:rPr lang="en-US" dirty="0" smtClean="0"/>
              <a:t>	Pipeline</a:t>
            </a:r>
          </a:p>
          <a:p>
            <a:pPr lvl="1"/>
            <a:r>
              <a:rPr lang="en-US" dirty="0" smtClean="0"/>
              <a:t>Qwest</a:t>
            </a:r>
          </a:p>
          <a:p>
            <a:pPr lvl="1">
              <a:buNone/>
            </a:pPr>
            <a:r>
              <a:rPr lang="en-US" dirty="0" smtClean="0"/>
              <a:t>	Communications</a:t>
            </a:r>
          </a:p>
          <a:p>
            <a:pPr lvl="1"/>
            <a:r>
              <a:rPr lang="en-US" dirty="0" smtClean="0"/>
              <a:t>42” Sanitary Sewer from 31st Street to south of Trademark Metals Recycling</a:t>
            </a:r>
          </a:p>
          <a:p>
            <a:pPr lvl="1"/>
            <a:endParaRPr lang="en-US" dirty="0" smtClean="0"/>
          </a:p>
        </p:txBody>
      </p:sp>
      <p:sp>
        <p:nvSpPr>
          <p:cNvPr id="10" name="TextBox 9"/>
          <p:cNvSpPr txBox="1"/>
          <p:nvPr/>
        </p:nvSpPr>
        <p:spPr>
          <a:xfrm>
            <a:off x="3657600" y="3352800"/>
            <a:ext cx="990600" cy="738664"/>
          </a:xfrm>
          <a:prstGeom prst="rect">
            <a:avLst/>
          </a:prstGeom>
          <a:noFill/>
        </p:spPr>
        <p:txBody>
          <a:bodyPr wrap="square" rtlCol="0">
            <a:spAutoFit/>
          </a:bodyPr>
          <a:lstStyle/>
          <a:p>
            <a:pPr algn="ctr"/>
            <a:r>
              <a:rPr lang="en-US" sz="1400" b="1" dirty="0" smtClean="0">
                <a:latin typeface="Arial Narrow" pitchFamily="34" charset="0"/>
              </a:rPr>
              <a:t>Trademark</a:t>
            </a:r>
          </a:p>
          <a:p>
            <a:pPr algn="ctr"/>
            <a:r>
              <a:rPr lang="en-US" sz="1400" b="1" dirty="0" smtClean="0">
                <a:latin typeface="Arial Narrow" pitchFamily="34" charset="0"/>
              </a:rPr>
              <a:t>Metals</a:t>
            </a:r>
          </a:p>
          <a:p>
            <a:pPr algn="ctr"/>
            <a:r>
              <a:rPr lang="en-US" sz="1400" b="1" dirty="0" smtClean="0">
                <a:latin typeface="Arial Narrow" pitchFamily="34" charset="0"/>
              </a:rPr>
              <a:t>Recycling</a:t>
            </a:r>
            <a:endParaRPr lang="en-US" sz="1400" b="1" dirty="0">
              <a:latin typeface="Arial Narrow"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Introduction</a:t>
            </a:r>
            <a:endParaRPr lang="en-US" dirty="0"/>
          </a:p>
        </p:txBody>
      </p:sp>
      <p:sp>
        <p:nvSpPr>
          <p:cNvPr id="9" name="Content Placeholder 8"/>
          <p:cNvSpPr>
            <a:spLocks noGrp="1"/>
          </p:cNvSpPr>
          <p:nvPr>
            <p:ph idx="1"/>
          </p:nvPr>
        </p:nvSpPr>
        <p:spPr/>
        <p:txBody>
          <a:bodyPr/>
          <a:lstStyle/>
          <a:p>
            <a:r>
              <a:rPr lang="en-US" dirty="0" smtClean="0"/>
              <a:t>Project Overview</a:t>
            </a:r>
            <a:endParaRPr lang="en-US" dirty="0"/>
          </a:p>
        </p:txBody>
      </p:sp>
      <p:pic>
        <p:nvPicPr>
          <p:cNvPr id="7" name="LISA-Tour heading south sped up 150.wmv">
            <a:hlinkClick r:id="" action="ppaction://media"/>
          </p:cNvPr>
          <p:cNvPicPr>
            <a:picLocks noRot="1" noChangeAspect="1"/>
          </p:cNvPicPr>
          <p:nvPr>
            <a:videoFile r:link="rId1"/>
          </p:nvPr>
        </p:nvPicPr>
        <p:blipFill>
          <a:blip r:embed="rId3"/>
          <a:stretch>
            <a:fillRect/>
          </a:stretch>
        </p:blipFill>
        <p:spPr>
          <a:xfrm>
            <a:off x="609599" y="2133600"/>
            <a:ext cx="8442961" cy="4690533"/>
          </a:xfrm>
          <a:prstGeom prst="rect">
            <a:avLst/>
          </a:prstGeom>
          <a:effectLst>
            <a:innerShdw blurRad="114300">
              <a:prstClr val="black"/>
            </a:innerShdw>
          </a:effectLst>
        </p:spPr>
      </p:pic>
      <p:grpSp>
        <p:nvGrpSpPr>
          <p:cNvPr id="8" name="Group 7"/>
          <p:cNvGrpSpPr/>
          <p:nvPr/>
        </p:nvGrpSpPr>
        <p:grpSpPr>
          <a:xfrm>
            <a:off x="5943600" y="990600"/>
            <a:ext cx="2951592" cy="1999095"/>
            <a:chOff x="5943600" y="990600"/>
            <a:chExt cx="2951592" cy="1999095"/>
          </a:xfrm>
        </p:grpSpPr>
        <p:pic>
          <p:nvPicPr>
            <p:cNvPr id="4" name="Picture 3" descr="port view01.jpg"/>
            <p:cNvPicPr>
              <a:picLocks noChangeAspect="1"/>
            </p:cNvPicPr>
            <p:nvPr/>
          </p:nvPicPr>
          <p:blipFill>
            <a:blip r:embed="rId4" cstate="print"/>
            <a:srcRect/>
            <a:stretch>
              <a:fillRect/>
            </a:stretch>
          </p:blipFill>
          <p:spPr>
            <a:xfrm>
              <a:off x="5943600" y="990600"/>
              <a:ext cx="2951592" cy="1999095"/>
            </a:xfrm>
            <a:prstGeom prst="rect">
              <a:avLst/>
            </a:prstGeom>
            <a:ln>
              <a:solidFill>
                <a:schemeClr val="tx1"/>
              </a:solidFill>
            </a:ln>
            <a:effectLst>
              <a:innerShdw blurRad="114300">
                <a:prstClr val="black"/>
              </a:innerShdw>
            </a:effectLst>
          </p:spPr>
        </p:pic>
        <p:pic>
          <p:nvPicPr>
            <p:cNvPr id="5" name="Picture 20" descr="Lee Roy Selmon"/>
            <p:cNvPicPr>
              <a:picLocks noChangeAspect="1" noChangeArrowheads="1"/>
            </p:cNvPicPr>
            <p:nvPr/>
          </p:nvPicPr>
          <p:blipFill>
            <a:blip r:embed="rId5"/>
            <a:stretch>
              <a:fillRect/>
            </a:stretch>
          </p:blipFill>
          <p:spPr bwMode="auto">
            <a:xfrm>
              <a:off x="8610600" y="1066800"/>
              <a:ext cx="168709" cy="228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21" descr="Turnpike Enterprise NEW copy"/>
            <p:cNvPicPr>
              <a:picLocks noChangeAspect="1" noChangeArrowheads="1"/>
            </p:cNvPicPr>
            <p:nvPr/>
          </p:nvPicPr>
          <p:blipFill>
            <a:blip r:embed="rId6" cstate="print"/>
            <a:srcRect/>
            <a:stretch>
              <a:fillRect/>
            </a:stretch>
          </p:blipFill>
          <p:spPr bwMode="auto">
            <a:xfrm>
              <a:off x="8610600" y="2667000"/>
              <a:ext cx="232356" cy="286909"/>
            </a:xfrm>
            <a:prstGeom prst="rect">
              <a:avLst/>
            </a:prstGeom>
            <a:noFill/>
            <a:ln w="9525">
              <a:noFill/>
              <a:miter lim="800000"/>
              <a:headEnd/>
              <a:tailEnd/>
            </a:ln>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0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p:txBody>
          <a:bodyPr/>
          <a:lstStyle/>
          <a:p>
            <a:r>
              <a:rPr lang="en-US" dirty="0" smtClean="0"/>
              <a:t>Utilities</a:t>
            </a:r>
          </a:p>
          <a:p>
            <a:pPr lvl="1"/>
            <a:r>
              <a:rPr lang="en-US" dirty="0" smtClean="0"/>
              <a:t>Owner Relocations During Construction</a:t>
            </a:r>
          </a:p>
          <a:p>
            <a:pPr lvl="2"/>
            <a:r>
              <a:rPr lang="en-US" dirty="0" smtClean="0"/>
              <a:t>TECO Distribution</a:t>
            </a:r>
          </a:p>
          <a:p>
            <a:pPr lvl="2"/>
            <a:r>
              <a:rPr lang="en-US" dirty="0" smtClean="0"/>
              <a:t>TECO Transmission</a:t>
            </a:r>
          </a:p>
          <a:p>
            <a:pPr lvl="2"/>
            <a:r>
              <a:rPr lang="en-US" dirty="0" smtClean="0"/>
              <a:t>Fiber Light, LLC</a:t>
            </a:r>
          </a:p>
        </p:txBody>
      </p:sp>
      <p:pic>
        <p:nvPicPr>
          <p:cNvPr id="4" name="Picture 3" descr="DSC08304.JPG"/>
          <p:cNvPicPr>
            <a:picLocks noChangeAspect="1"/>
          </p:cNvPicPr>
          <p:nvPr/>
        </p:nvPicPr>
        <p:blipFill>
          <a:blip r:embed="rId3" cstate="print"/>
          <a:stretch>
            <a:fillRect/>
          </a:stretch>
        </p:blipFill>
        <p:spPr>
          <a:xfrm>
            <a:off x="5029200" y="3886200"/>
            <a:ext cx="3657600" cy="2743200"/>
          </a:xfrm>
          <a:prstGeom prst="rect">
            <a:avLst/>
          </a:prstGeom>
          <a:effectLst>
            <a:innerShdw blurRad="114300">
              <a:prstClr val="black"/>
            </a:innerShdw>
          </a:effectLst>
        </p:spPr>
      </p:pic>
      <p:pic>
        <p:nvPicPr>
          <p:cNvPr id="5" name="Picture 4" descr="DSC08300.JPG"/>
          <p:cNvPicPr>
            <a:picLocks noChangeAspect="1"/>
          </p:cNvPicPr>
          <p:nvPr/>
        </p:nvPicPr>
        <p:blipFill>
          <a:blip r:embed="rId4" cstate="print"/>
          <a:stretch>
            <a:fillRect/>
          </a:stretch>
        </p:blipFill>
        <p:spPr>
          <a:xfrm>
            <a:off x="990600" y="3886200"/>
            <a:ext cx="3657600" cy="27432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sp>
        <p:nvSpPr>
          <p:cNvPr id="517123" name="Rectangle 3"/>
          <p:cNvSpPr>
            <a:spLocks noGrp="1" noChangeArrowheads="1"/>
          </p:cNvSpPr>
          <p:nvPr>
            <p:ph idx="1"/>
          </p:nvPr>
        </p:nvSpPr>
        <p:spPr>
          <a:xfrm>
            <a:off x="533400" y="1143000"/>
            <a:ext cx="5410200" cy="5715000"/>
          </a:xfrm>
        </p:spPr>
        <p:txBody>
          <a:bodyPr/>
          <a:lstStyle/>
          <a:p>
            <a:r>
              <a:rPr lang="en-US" dirty="0" smtClean="0"/>
              <a:t>Utilities</a:t>
            </a:r>
          </a:p>
          <a:p>
            <a:pPr lvl="1"/>
            <a:r>
              <a:rPr lang="en-US" dirty="0" smtClean="0"/>
              <a:t>Utility Work by Highway Contractor Agreements (UWHCA)</a:t>
            </a:r>
          </a:p>
          <a:p>
            <a:pPr lvl="2"/>
            <a:r>
              <a:rPr lang="en-US" dirty="0" smtClean="0"/>
              <a:t>City of Tampa Water</a:t>
            </a:r>
          </a:p>
          <a:p>
            <a:pPr lvl="3"/>
            <a:r>
              <a:rPr lang="en-US" dirty="0" smtClean="0"/>
              <a:t>Size: 2” to 24”</a:t>
            </a:r>
          </a:p>
          <a:p>
            <a:pPr lvl="3"/>
            <a:r>
              <a:rPr lang="en-US" dirty="0" smtClean="0"/>
              <a:t>Lengths: 8’ to 747’</a:t>
            </a:r>
          </a:p>
          <a:p>
            <a:pPr lvl="2"/>
            <a:r>
              <a:rPr lang="en-US" dirty="0" smtClean="0"/>
              <a:t>City of Tampa Wastewater</a:t>
            </a:r>
          </a:p>
          <a:p>
            <a:pPr lvl="3"/>
            <a:r>
              <a:rPr lang="en-US" dirty="0" smtClean="0"/>
              <a:t>Size: 4” to 36”</a:t>
            </a:r>
          </a:p>
          <a:p>
            <a:pPr lvl="3"/>
            <a:r>
              <a:rPr lang="en-US" dirty="0" smtClean="0"/>
              <a:t>Lengths: 20’ to 390’</a:t>
            </a:r>
          </a:p>
        </p:txBody>
      </p:sp>
      <p:pic>
        <p:nvPicPr>
          <p:cNvPr id="5" name="Picture 4" descr="keysuw01_25841525601_water.jpg"/>
          <p:cNvPicPr>
            <a:picLocks noChangeAspect="1"/>
          </p:cNvPicPr>
          <p:nvPr/>
        </p:nvPicPr>
        <p:blipFill>
          <a:blip r:embed="rId3"/>
          <a:stretch>
            <a:fillRect/>
          </a:stretch>
        </p:blipFill>
        <p:spPr>
          <a:xfrm>
            <a:off x="6035299" y="973810"/>
            <a:ext cx="2967643" cy="1920240"/>
          </a:xfrm>
          <a:prstGeom prst="rect">
            <a:avLst/>
          </a:prstGeom>
        </p:spPr>
      </p:pic>
      <p:pic>
        <p:nvPicPr>
          <p:cNvPr id="6" name="Picture 5" descr="keysuw01_25841525602_ww.jpg"/>
          <p:cNvPicPr>
            <a:picLocks noChangeAspect="1"/>
          </p:cNvPicPr>
          <p:nvPr/>
        </p:nvPicPr>
        <p:blipFill>
          <a:blip r:embed="rId4"/>
          <a:stretch>
            <a:fillRect/>
          </a:stretch>
        </p:blipFill>
        <p:spPr>
          <a:xfrm>
            <a:off x="6022384" y="4920712"/>
            <a:ext cx="2967643" cy="1920240"/>
          </a:xfrm>
          <a:prstGeom prst="rect">
            <a:avLst/>
          </a:prstGeom>
        </p:spPr>
      </p:pic>
      <p:pic>
        <p:nvPicPr>
          <p:cNvPr id="7" name="Picture 6" descr="keysuw01__25841515601_water.jpg"/>
          <p:cNvPicPr>
            <a:picLocks noChangeAspect="1"/>
          </p:cNvPicPr>
          <p:nvPr/>
        </p:nvPicPr>
        <p:blipFill>
          <a:blip r:embed="rId5"/>
          <a:stretch>
            <a:fillRect/>
          </a:stretch>
        </p:blipFill>
        <p:spPr>
          <a:xfrm>
            <a:off x="6024968" y="2927889"/>
            <a:ext cx="2967643" cy="19202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pic>
        <p:nvPicPr>
          <p:cNvPr id="4" name="Picture 3" descr="HotOilLine.jpg"/>
          <p:cNvPicPr>
            <a:picLocks noChangeAspect="1"/>
          </p:cNvPicPr>
          <p:nvPr/>
        </p:nvPicPr>
        <p:blipFill>
          <a:blip r:embed="rId3"/>
          <a:srcRect l="1017" t="4619" r="1102" b="4619"/>
          <a:stretch>
            <a:fillRect/>
          </a:stretch>
        </p:blipFill>
        <p:spPr>
          <a:xfrm>
            <a:off x="877956" y="2152816"/>
            <a:ext cx="7772400" cy="4663440"/>
          </a:xfrm>
          <a:prstGeom prst="rect">
            <a:avLst/>
          </a:prstGeom>
          <a:effectLst>
            <a:innerShdw blurRad="114300">
              <a:prstClr val="black"/>
            </a:innerShdw>
          </a:effectLst>
        </p:spPr>
      </p:pic>
      <p:sp>
        <p:nvSpPr>
          <p:cNvPr id="517123" name="Rectangle 3"/>
          <p:cNvSpPr>
            <a:spLocks noGrp="1" noChangeArrowheads="1"/>
          </p:cNvSpPr>
          <p:nvPr>
            <p:ph idx="1"/>
          </p:nvPr>
        </p:nvSpPr>
        <p:spPr/>
        <p:txBody>
          <a:bodyPr/>
          <a:lstStyle/>
          <a:p>
            <a:r>
              <a:rPr lang="en-US" dirty="0" smtClean="0"/>
              <a:t>Utilities</a:t>
            </a:r>
          </a:p>
          <a:p>
            <a:pPr lvl="1"/>
            <a:r>
              <a:rPr lang="en-US" dirty="0" smtClean="0"/>
              <a:t>Utility Awareness – TECO Transmission</a:t>
            </a:r>
          </a:p>
        </p:txBody>
      </p:sp>
      <p:sp>
        <p:nvSpPr>
          <p:cNvPr id="6" name="TextBox 5"/>
          <p:cNvSpPr txBox="1"/>
          <p:nvPr/>
        </p:nvSpPr>
        <p:spPr>
          <a:xfrm>
            <a:off x="914400" y="2209801"/>
            <a:ext cx="3733800" cy="1384995"/>
          </a:xfrm>
          <a:prstGeom prst="rect">
            <a:avLst/>
          </a:prstGeom>
          <a:solidFill>
            <a:schemeClr val="bg1">
              <a:alpha val="50196"/>
            </a:schemeClr>
          </a:solidFill>
        </p:spPr>
        <p:txBody>
          <a:bodyPr wrap="square" rtlCol="0">
            <a:spAutoFit/>
          </a:bodyPr>
          <a:lstStyle/>
          <a:p>
            <a:pPr marL="0" lvl="2" algn="just"/>
            <a:r>
              <a:rPr lang="en-US" sz="1400" b="1" dirty="0" smtClean="0">
                <a:latin typeface="Arial Narrow" pitchFamily="34" charset="0"/>
              </a:rPr>
              <a:t>Two buried oil encased 69 kilovolt transmission lines in the Long Street right-of-way from 24th Street to 26th Street, and along 26th Street from Long Street north to the CSXT railroad crossing.  These lines are to remain in place and are to be protected. </a:t>
            </a:r>
            <a:endParaRPr lang="en-US" dirty="0"/>
          </a:p>
        </p:txBody>
      </p:sp>
      <p:sp>
        <p:nvSpPr>
          <p:cNvPr id="7" name="TextBox 6"/>
          <p:cNvSpPr txBox="1"/>
          <p:nvPr/>
        </p:nvSpPr>
        <p:spPr>
          <a:xfrm>
            <a:off x="914400" y="3733800"/>
            <a:ext cx="1219200" cy="307777"/>
          </a:xfrm>
          <a:prstGeom prst="rect">
            <a:avLst/>
          </a:prstGeom>
          <a:noFill/>
        </p:spPr>
        <p:txBody>
          <a:bodyPr wrap="square" rtlCol="0">
            <a:spAutoFit/>
          </a:bodyPr>
          <a:lstStyle/>
          <a:p>
            <a:r>
              <a:rPr lang="en-US" sz="1400" b="1" dirty="0" smtClean="0">
                <a:latin typeface="Arial Narrow" pitchFamily="34" charset="0"/>
              </a:rPr>
              <a:t>Long Street</a:t>
            </a:r>
            <a:endParaRPr lang="en-US" sz="1400" b="1" dirty="0">
              <a:latin typeface="Arial Narrow" pitchFamily="34" charset="0"/>
            </a:endParaRPr>
          </a:p>
        </p:txBody>
      </p:sp>
      <p:sp>
        <p:nvSpPr>
          <p:cNvPr id="8" name="TextBox 7"/>
          <p:cNvSpPr txBox="1"/>
          <p:nvPr/>
        </p:nvSpPr>
        <p:spPr>
          <a:xfrm>
            <a:off x="3733800" y="6172200"/>
            <a:ext cx="1219200" cy="307777"/>
          </a:xfrm>
          <a:prstGeom prst="rect">
            <a:avLst/>
          </a:prstGeom>
          <a:noFill/>
        </p:spPr>
        <p:txBody>
          <a:bodyPr wrap="square" rtlCol="0">
            <a:spAutoFit/>
          </a:bodyPr>
          <a:lstStyle/>
          <a:p>
            <a:r>
              <a:rPr lang="en-US" sz="1400" b="1" dirty="0" smtClean="0">
                <a:latin typeface="Arial Narrow" pitchFamily="34" charset="0"/>
              </a:rPr>
              <a:t>Durham Street</a:t>
            </a:r>
            <a:endParaRPr lang="en-US" sz="1400" b="1" dirty="0">
              <a:latin typeface="Arial Narrow" pitchFamily="34" charset="0"/>
            </a:endParaRPr>
          </a:p>
        </p:txBody>
      </p:sp>
      <p:sp>
        <p:nvSpPr>
          <p:cNvPr id="9" name="TextBox 8"/>
          <p:cNvSpPr txBox="1"/>
          <p:nvPr/>
        </p:nvSpPr>
        <p:spPr>
          <a:xfrm rot="16200000">
            <a:off x="7374611" y="5091193"/>
            <a:ext cx="1219200" cy="307777"/>
          </a:xfrm>
          <a:prstGeom prst="rect">
            <a:avLst/>
          </a:prstGeom>
          <a:noFill/>
        </p:spPr>
        <p:txBody>
          <a:bodyPr wrap="square" rtlCol="0">
            <a:spAutoFit/>
          </a:bodyPr>
          <a:lstStyle/>
          <a:p>
            <a:r>
              <a:rPr lang="en-US" sz="1400" b="1" dirty="0" smtClean="0">
                <a:latin typeface="Arial Narrow" pitchFamily="34" charset="0"/>
              </a:rPr>
              <a:t>26</a:t>
            </a:r>
            <a:r>
              <a:rPr lang="en-US" sz="1400" b="1" baseline="30000" dirty="0" smtClean="0">
                <a:latin typeface="Arial Narrow" pitchFamily="34" charset="0"/>
              </a:rPr>
              <a:t>th</a:t>
            </a:r>
            <a:r>
              <a:rPr lang="en-US" sz="1400" b="1" dirty="0" smtClean="0">
                <a:latin typeface="Arial Narrow" pitchFamily="34" charset="0"/>
              </a:rPr>
              <a:t> Street</a:t>
            </a:r>
            <a:endParaRPr lang="en-US" sz="1400" b="1" dirty="0">
              <a:latin typeface="Arial Narrow" pitchFamily="34" charset="0"/>
            </a:endParaRPr>
          </a:p>
        </p:txBody>
      </p:sp>
      <p:sp>
        <p:nvSpPr>
          <p:cNvPr id="10" name="TextBox 9"/>
          <p:cNvSpPr txBox="1"/>
          <p:nvPr/>
        </p:nvSpPr>
        <p:spPr>
          <a:xfrm rot="16200000">
            <a:off x="1282485" y="5278464"/>
            <a:ext cx="1219200" cy="307777"/>
          </a:xfrm>
          <a:prstGeom prst="rect">
            <a:avLst/>
          </a:prstGeom>
          <a:noFill/>
        </p:spPr>
        <p:txBody>
          <a:bodyPr wrap="square" rtlCol="0">
            <a:spAutoFit/>
          </a:bodyPr>
          <a:lstStyle/>
          <a:p>
            <a:r>
              <a:rPr lang="en-US" sz="1400" b="1" dirty="0" smtClean="0">
                <a:latin typeface="Arial Narrow" pitchFamily="34" charset="0"/>
              </a:rPr>
              <a:t>24</a:t>
            </a:r>
            <a:r>
              <a:rPr lang="en-US" sz="1400" b="1" baseline="30000" dirty="0" smtClean="0">
                <a:latin typeface="Arial Narrow" pitchFamily="34" charset="0"/>
              </a:rPr>
              <a:t>th</a:t>
            </a:r>
            <a:r>
              <a:rPr lang="en-US" sz="1400" b="1" dirty="0" smtClean="0">
                <a:latin typeface="Arial Narrow" pitchFamily="34" charset="0"/>
              </a:rPr>
              <a:t> Street</a:t>
            </a:r>
            <a:endParaRPr lang="en-US" sz="1400" b="1" dirty="0">
              <a:latin typeface="Arial Narrow"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pic>
        <p:nvPicPr>
          <p:cNvPr id="4" name="Picture 3" descr="CFPGasLine.jpg"/>
          <p:cNvPicPr>
            <a:picLocks noChangeAspect="1"/>
          </p:cNvPicPr>
          <p:nvPr/>
        </p:nvPicPr>
        <p:blipFill>
          <a:blip r:embed="rId3" cstate="print"/>
          <a:srcRect l="1102" t="4628" r="1017" b="4628"/>
          <a:stretch>
            <a:fillRect/>
          </a:stretch>
        </p:blipFill>
        <p:spPr>
          <a:xfrm>
            <a:off x="849824" y="2141349"/>
            <a:ext cx="7772400" cy="4663440"/>
          </a:xfrm>
          <a:prstGeom prst="rect">
            <a:avLst/>
          </a:prstGeom>
          <a:effectLst>
            <a:innerShdw blurRad="114300">
              <a:prstClr val="black"/>
            </a:innerShdw>
          </a:effectLst>
        </p:spPr>
      </p:pic>
      <p:sp>
        <p:nvSpPr>
          <p:cNvPr id="517123" name="Rectangle 3"/>
          <p:cNvSpPr>
            <a:spLocks noGrp="1" noChangeArrowheads="1"/>
          </p:cNvSpPr>
          <p:nvPr>
            <p:ph idx="1"/>
          </p:nvPr>
        </p:nvSpPr>
        <p:spPr/>
        <p:txBody>
          <a:bodyPr/>
          <a:lstStyle/>
          <a:p>
            <a:r>
              <a:rPr lang="en-US" dirty="0" smtClean="0"/>
              <a:t>Utilities</a:t>
            </a:r>
          </a:p>
          <a:p>
            <a:pPr lvl="1"/>
            <a:r>
              <a:rPr lang="en-US" dirty="0" smtClean="0"/>
              <a:t>Utility Awareness – Central Florida Pipeline</a:t>
            </a:r>
          </a:p>
        </p:txBody>
      </p:sp>
      <p:sp>
        <p:nvSpPr>
          <p:cNvPr id="6" name="TextBox 5"/>
          <p:cNvSpPr txBox="1"/>
          <p:nvPr/>
        </p:nvSpPr>
        <p:spPr>
          <a:xfrm>
            <a:off x="954437" y="2231756"/>
            <a:ext cx="3657600" cy="1384995"/>
          </a:xfrm>
          <a:prstGeom prst="rect">
            <a:avLst/>
          </a:prstGeom>
          <a:solidFill>
            <a:srgbClr val="FFFFFF">
              <a:alpha val="50196"/>
            </a:srgbClr>
          </a:solidFill>
        </p:spPr>
        <p:txBody>
          <a:bodyPr wrap="square" rtlCol="0">
            <a:spAutoFit/>
          </a:bodyPr>
          <a:lstStyle/>
          <a:p>
            <a:pPr marL="0" lvl="2" algn="just"/>
            <a:r>
              <a:rPr lang="en-US" sz="1400" b="1" dirty="0" smtClean="0">
                <a:latin typeface="Arial Narrow" pitchFamily="34" charset="0"/>
              </a:rPr>
              <a:t>The contractor cannot work within 10 feet of the Central Florida 10" pipeline without a Kinder Morgan representative on site. The contractor cannot dig with any mechanical equipment within 2 feet of the pipeline. The contractor must hand dig within 2 feet of the pipeline. </a:t>
            </a:r>
            <a:endParaRPr lang="en-US" sz="1400" b="1" dirty="0">
              <a:latin typeface="Arial Narrow" pitchFamily="34" charset="0"/>
            </a:endParaRPr>
          </a:p>
        </p:txBody>
      </p:sp>
      <p:sp>
        <p:nvSpPr>
          <p:cNvPr id="7" name="TextBox 6"/>
          <p:cNvSpPr txBox="1"/>
          <p:nvPr/>
        </p:nvSpPr>
        <p:spPr>
          <a:xfrm>
            <a:off x="2588414" y="5608899"/>
            <a:ext cx="1219200" cy="307777"/>
          </a:xfrm>
          <a:prstGeom prst="rect">
            <a:avLst/>
          </a:prstGeom>
          <a:noFill/>
        </p:spPr>
        <p:txBody>
          <a:bodyPr wrap="square" rtlCol="0">
            <a:spAutoFit/>
          </a:bodyPr>
          <a:lstStyle/>
          <a:p>
            <a:r>
              <a:rPr lang="en-US" sz="1400" b="1" dirty="0" smtClean="0">
                <a:latin typeface="Arial Narrow" pitchFamily="34" charset="0"/>
              </a:rPr>
              <a:t>Long Street</a:t>
            </a:r>
            <a:endParaRPr lang="en-US" sz="1400" b="1" dirty="0">
              <a:latin typeface="Arial Narrow" pitchFamily="34" charset="0"/>
            </a:endParaRPr>
          </a:p>
        </p:txBody>
      </p:sp>
      <p:sp>
        <p:nvSpPr>
          <p:cNvPr id="8" name="TextBox 7"/>
          <p:cNvSpPr txBox="1"/>
          <p:nvPr/>
        </p:nvSpPr>
        <p:spPr>
          <a:xfrm rot="16200000">
            <a:off x="4268690" y="6017020"/>
            <a:ext cx="1219200" cy="307777"/>
          </a:xfrm>
          <a:prstGeom prst="rect">
            <a:avLst/>
          </a:prstGeom>
          <a:noFill/>
        </p:spPr>
        <p:txBody>
          <a:bodyPr wrap="square" rtlCol="0">
            <a:spAutoFit/>
          </a:bodyPr>
          <a:lstStyle/>
          <a:p>
            <a:r>
              <a:rPr lang="en-US" sz="1400" b="1" dirty="0" smtClean="0">
                <a:latin typeface="Arial Narrow" pitchFamily="34" charset="0"/>
              </a:rPr>
              <a:t>24</a:t>
            </a:r>
            <a:r>
              <a:rPr lang="en-US" sz="1400" b="1" baseline="30000" dirty="0" smtClean="0">
                <a:latin typeface="Arial Narrow" pitchFamily="34" charset="0"/>
              </a:rPr>
              <a:t>th</a:t>
            </a:r>
            <a:r>
              <a:rPr lang="en-US" sz="1400" b="1" dirty="0" smtClean="0">
                <a:latin typeface="Arial Narrow" pitchFamily="34" charset="0"/>
              </a:rPr>
              <a:t> Street</a:t>
            </a:r>
            <a:endParaRPr lang="en-US" sz="1400" b="1" dirty="0">
              <a:latin typeface="Arial Narrow" pitchFamily="34" charset="0"/>
            </a:endParaRPr>
          </a:p>
        </p:txBody>
      </p:sp>
      <p:sp>
        <p:nvSpPr>
          <p:cNvPr id="9" name="TextBox 8"/>
          <p:cNvSpPr txBox="1"/>
          <p:nvPr/>
        </p:nvSpPr>
        <p:spPr>
          <a:xfrm rot="16418545">
            <a:off x="359565" y="4048327"/>
            <a:ext cx="1219200" cy="307777"/>
          </a:xfrm>
          <a:prstGeom prst="rect">
            <a:avLst/>
          </a:prstGeom>
          <a:noFill/>
        </p:spPr>
        <p:txBody>
          <a:bodyPr wrap="square" rtlCol="0">
            <a:spAutoFit/>
          </a:bodyPr>
          <a:lstStyle/>
          <a:p>
            <a:r>
              <a:rPr lang="en-US" sz="1400" b="1" dirty="0" smtClean="0">
                <a:latin typeface="Arial Narrow" pitchFamily="34" charset="0"/>
              </a:rPr>
              <a:t>22</a:t>
            </a:r>
            <a:r>
              <a:rPr lang="en-US" sz="1400" b="1" baseline="30000" dirty="0" smtClean="0">
                <a:latin typeface="Arial Narrow" pitchFamily="34" charset="0"/>
              </a:rPr>
              <a:t>nd</a:t>
            </a:r>
            <a:r>
              <a:rPr lang="en-US" sz="1400" b="1" dirty="0" smtClean="0">
                <a:latin typeface="Arial Narrow" pitchFamily="34" charset="0"/>
              </a:rPr>
              <a:t>  Street</a:t>
            </a:r>
            <a:endParaRPr lang="en-US" sz="1400" b="1" dirty="0">
              <a:latin typeface="Arial Narrow"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smtClean="0"/>
              <a:t>Project Description</a:t>
            </a:r>
            <a:endParaRPr lang="en-US" dirty="0" smtClean="0"/>
          </a:p>
        </p:txBody>
      </p:sp>
      <p:pic>
        <p:nvPicPr>
          <p:cNvPr id="4" name="Picture 3" descr="CFPGasLine.jpg"/>
          <p:cNvPicPr>
            <a:picLocks noChangeAspect="1"/>
          </p:cNvPicPr>
          <p:nvPr/>
        </p:nvPicPr>
        <p:blipFill>
          <a:blip r:embed="rId3"/>
          <a:srcRect l="953" t="4597" r="989" b="4509"/>
          <a:stretch>
            <a:fillRect/>
          </a:stretch>
        </p:blipFill>
        <p:spPr>
          <a:xfrm>
            <a:off x="838200" y="2149769"/>
            <a:ext cx="7772400" cy="4661736"/>
          </a:xfrm>
          <a:prstGeom prst="rect">
            <a:avLst/>
          </a:prstGeom>
          <a:effectLst>
            <a:innerShdw blurRad="114300">
              <a:prstClr val="black"/>
            </a:innerShdw>
          </a:effectLst>
        </p:spPr>
      </p:pic>
      <p:sp>
        <p:nvSpPr>
          <p:cNvPr id="517123" name="Rectangle 3"/>
          <p:cNvSpPr>
            <a:spLocks noGrp="1" noChangeArrowheads="1"/>
          </p:cNvSpPr>
          <p:nvPr>
            <p:ph idx="1"/>
          </p:nvPr>
        </p:nvSpPr>
        <p:spPr/>
        <p:txBody>
          <a:bodyPr/>
          <a:lstStyle/>
          <a:p>
            <a:r>
              <a:rPr lang="en-US" dirty="0" smtClean="0"/>
              <a:t>Utilities</a:t>
            </a:r>
          </a:p>
          <a:p>
            <a:pPr lvl="1"/>
            <a:r>
              <a:rPr lang="en-US" dirty="0" smtClean="0"/>
              <a:t>Utility Awareness – THEA ITS</a:t>
            </a:r>
          </a:p>
        </p:txBody>
      </p:sp>
      <p:sp>
        <p:nvSpPr>
          <p:cNvPr id="7" name="TextBox 6"/>
          <p:cNvSpPr txBox="1"/>
          <p:nvPr/>
        </p:nvSpPr>
        <p:spPr>
          <a:xfrm>
            <a:off x="1219200" y="3886200"/>
            <a:ext cx="3810000" cy="307777"/>
          </a:xfrm>
          <a:prstGeom prst="rect">
            <a:avLst/>
          </a:prstGeom>
          <a:noFill/>
        </p:spPr>
        <p:txBody>
          <a:bodyPr wrap="square" rtlCol="0">
            <a:spAutoFit/>
          </a:bodyPr>
          <a:lstStyle/>
          <a:p>
            <a:r>
              <a:rPr lang="en-US" sz="1400" b="1" dirty="0" smtClean="0">
                <a:latin typeface="Arial Narrow" pitchFamily="34" charset="0"/>
              </a:rPr>
              <a:t>Lee Roy </a:t>
            </a:r>
            <a:r>
              <a:rPr lang="en-US" sz="1400" b="1" dirty="0" err="1" smtClean="0">
                <a:latin typeface="Arial Narrow" pitchFamily="34" charset="0"/>
              </a:rPr>
              <a:t>Selmon</a:t>
            </a:r>
            <a:r>
              <a:rPr lang="en-US" sz="1400" b="1" dirty="0" smtClean="0">
                <a:latin typeface="Arial Narrow" pitchFamily="34" charset="0"/>
              </a:rPr>
              <a:t> Expressway</a:t>
            </a:r>
            <a:endParaRPr lang="en-US" sz="1400" b="1" dirty="0">
              <a:latin typeface="Arial Narrow" pitchFamily="34" charset="0"/>
            </a:endParaRPr>
          </a:p>
        </p:txBody>
      </p:sp>
      <p:sp>
        <p:nvSpPr>
          <p:cNvPr id="8" name="TextBox 7"/>
          <p:cNvSpPr txBox="1"/>
          <p:nvPr/>
        </p:nvSpPr>
        <p:spPr>
          <a:xfrm rot="16200000">
            <a:off x="4230589" y="2322611"/>
            <a:ext cx="533400" cy="307777"/>
          </a:xfrm>
          <a:prstGeom prst="rect">
            <a:avLst/>
          </a:prstGeom>
          <a:noFill/>
        </p:spPr>
        <p:txBody>
          <a:bodyPr wrap="square" rtlCol="0">
            <a:spAutoFit/>
          </a:bodyPr>
          <a:lstStyle/>
          <a:p>
            <a:r>
              <a:rPr lang="en-US" sz="1400" b="1" dirty="0" smtClean="0">
                <a:latin typeface="Arial Narrow" pitchFamily="34" charset="0"/>
              </a:rPr>
              <a:t>CSX</a:t>
            </a:r>
            <a:endParaRPr lang="en-US" sz="1400" b="1" dirty="0">
              <a:latin typeface="Arial Narrow"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Description</a:t>
            </a:r>
          </a:p>
        </p:txBody>
      </p:sp>
      <p:sp>
        <p:nvSpPr>
          <p:cNvPr id="517123" name="Rectangle 3"/>
          <p:cNvSpPr>
            <a:spLocks noGrp="1" noChangeArrowheads="1"/>
          </p:cNvSpPr>
          <p:nvPr>
            <p:ph idx="1"/>
          </p:nvPr>
        </p:nvSpPr>
        <p:spPr/>
        <p:txBody>
          <a:bodyPr/>
          <a:lstStyle/>
          <a:p>
            <a:r>
              <a:rPr lang="en-US" dirty="0" smtClean="0"/>
              <a:t>CSX Railroad Coordination</a:t>
            </a:r>
          </a:p>
        </p:txBody>
      </p:sp>
      <p:pic>
        <p:nvPicPr>
          <p:cNvPr id="6" name="Picture 5" descr="RR_Exhibit.jpg"/>
          <p:cNvPicPr>
            <a:picLocks noChangeAspect="1"/>
          </p:cNvPicPr>
          <p:nvPr/>
        </p:nvPicPr>
        <p:blipFill>
          <a:blip r:embed="rId3"/>
          <a:srcRect l="1803" t="10734" r="1890" b="11525"/>
          <a:stretch>
            <a:fillRect/>
          </a:stretch>
        </p:blipFill>
        <p:spPr>
          <a:xfrm>
            <a:off x="762000" y="1752600"/>
            <a:ext cx="8062801" cy="50292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Project Description</a:t>
            </a:r>
            <a:endParaRPr lang="en-US" dirty="0"/>
          </a:p>
        </p:txBody>
      </p:sp>
      <p:sp>
        <p:nvSpPr>
          <p:cNvPr id="9" name="Content Placeholder 8"/>
          <p:cNvSpPr>
            <a:spLocks noGrp="1"/>
          </p:cNvSpPr>
          <p:nvPr>
            <p:ph idx="1"/>
          </p:nvPr>
        </p:nvSpPr>
        <p:spPr/>
        <p:txBody>
          <a:bodyPr/>
          <a:lstStyle/>
          <a:p>
            <a:r>
              <a:rPr lang="en-US" dirty="0" smtClean="0"/>
              <a:t>Aesthetics</a:t>
            </a:r>
            <a:endParaRPr lang="en-US" dirty="0"/>
          </a:p>
        </p:txBody>
      </p:sp>
      <p:pic>
        <p:nvPicPr>
          <p:cNvPr id="13" name="Picture 12" descr="View 1 2008 Proposed.jpg"/>
          <p:cNvPicPr>
            <a:picLocks noChangeAspect="1"/>
          </p:cNvPicPr>
          <p:nvPr/>
        </p:nvPicPr>
        <p:blipFill>
          <a:blip r:embed="rId2" cstate="print"/>
          <a:stretch>
            <a:fillRect/>
          </a:stretch>
        </p:blipFill>
        <p:spPr>
          <a:xfrm>
            <a:off x="838200" y="1676400"/>
            <a:ext cx="7696200" cy="5117154"/>
          </a:xfrm>
          <a:prstGeom prst="rect">
            <a:avLst/>
          </a:prstGeom>
          <a:ln>
            <a:solidFill>
              <a:schemeClr val="tx1"/>
            </a:solidFill>
          </a:ln>
          <a:effectLst>
            <a:innerShdw blurRad="114300">
              <a:prstClr val="black"/>
            </a:innerShdw>
          </a:effectLst>
        </p:spPr>
      </p:pic>
      <p:pic>
        <p:nvPicPr>
          <p:cNvPr id="16" name="Picture 15" descr="MSE Shipping Container Wall Color Fix Newest half size.jpg"/>
          <p:cNvPicPr>
            <a:picLocks noChangeAspect="1"/>
          </p:cNvPicPr>
          <p:nvPr/>
        </p:nvPicPr>
        <p:blipFill>
          <a:blip r:embed="rId3"/>
          <a:srcRect l="49408" t="62089" r="23977" b="-185"/>
          <a:stretch>
            <a:fillRect/>
          </a:stretch>
        </p:blipFill>
        <p:spPr>
          <a:xfrm>
            <a:off x="6248400" y="1066800"/>
            <a:ext cx="2705100" cy="3015521"/>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p:cNvSpPr>
            <a:spLocks noGrp="1"/>
          </p:cNvSpPr>
          <p:nvPr>
            <p:ph idx="1"/>
          </p:nvPr>
        </p:nvSpPr>
        <p:spPr>
          <a:xfrm>
            <a:off x="533400" y="1143000"/>
            <a:ext cx="8458200" cy="5715000"/>
          </a:xfrm>
        </p:spPr>
        <p:txBody>
          <a:bodyPr/>
          <a:lstStyle/>
          <a:p>
            <a:r>
              <a:rPr lang="en-US" dirty="0" smtClean="0"/>
              <a:t>Aesthetics</a:t>
            </a:r>
            <a:endParaRPr lang="en-US" dirty="0"/>
          </a:p>
        </p:txBody>
      </p:sp>
      <p:sp>
        <p:nvSpPr>
          <p:cNvPr id="2" name="Title 1"/>
          <p:cNvSpPr>
            <a:spLocks noGrp="1"/>
          </p:cNvSpPr>
          <p:nvPr>
            <p:ph type="title"/>
          </p:nvPr>
        </p:nvSpPr>
        <p:spPr/>
        <p:txBody>
          <a:bodyPr>
            <a:normAutofit fontScale="90000"/>
          </a:bodyPr>
          <a:lstStyle/>
          <a:p>
            <a:r>
              <a:rPr lang="en-US" dirty="0" smtClean="0"/>
              <a:t>Project Description</a:t>
            </a:r>
            <a:endParaRPr lang="en-US" dirty="0"/>
          </a:p>
        </p:txBody>
      </p:sp>
      <p:pic>
        <p:nvPicPr>
          <p:cNvPr id="9" name="Picture 8" descr="26TH'12398.jpg"/>
          <p:cNvPicPr>
            <a:picLocks noChangeAspect="1"/>
          </p:cNvPicPr>
          <p:nvPr/>
        </p:nvPicPr>
        <p:blipFill>
          <a:blip r:embed="rId2" cstate="print"/>
          <a:stretch>
            <a:fillRect/>
          </a:stretch>
        </p:blipFill>
        <p:spPr>
          <a:xfrm>
            <a:off x="990600" y="4267200"/>
            <a:ext cx="3657600" cy="2474259"/>
          </a:xfrm>
          <a:prstGeom prst="rect">
            <a:avLst/>
          </a:prstGeom>
          <a:ln>
            <a:solidFill>
              <a:schemeClr val="tx1"/>
            </a:solidFill>
          </a:ln>
          <a:effectLst>
            <a:innerShdw blurRad="114300">
              <a:prstClr val="black"/>
            </a:innerShdw>
          </a:effectLst>
        </p:spPr>
      </p:pic>
      <p:pic>
        <p:nvPicPr>
          <p:cNvPr id="10" name="Picture 9" descr="22ND11481.jpg"/>
          <p:cNvPicPr>
            <a:picLocks noChangeAspect="1"/>
          </p:cNvPicPr>
          <p:nvPr/>
        </p:nvPicPr>
        <p:blipFill>
          <a:blip r:embed="rId3" cstate="print"/>
          <a:stretch>
            <a:fillRect/>
          </a:stretch>
        </p:blipFill>
        <p:spPr>
          <a:xfrm>
            <a:off x="5105400" y="4267200"/>
            <a:ext cx="3657600" cy="2459349"/>
          </a:xfrm>
          <a:prstGeom prst="rect">
            <a:avLst/>
          </a:prstGeom>
          <a:ln>
            <a:solidFill>
              <a:schemeClr val="tx1"/>
            </a:solidFill>
          </a:ln>
          <a:effectLst>
            <a:innerShdw blurRad="114300">
              <a:prstClr val="black"/>
            </a:innerShdw>
          </a:effectLst>
        </p:spPr>
      </p:pic>
      <p:pic>
        <p:nvPicPr>
          <p:cNvPr id="11" name="Picture 10" descr="ramp elev looking south.jpg"/>
          <p:cNvPicPr>
            <a:picLocks noChangeAspect="1"/>
          </p:cNvPicPr>
          <p:nvPr/>
        </p:nvPicPr>
        <p:blipFill>
          <a:blip r:embed="rId4" cstate="print"/>
          <a:stretch>
            <a:fillRect/>
          </a:stretch>
        </p:blipFill>
        <p:spPr>
          <a:xfrm>
            <a:off x="5105400" y="1752600"/>
            <a:ext cx="3657600" cy="2423706"/>
          </a:xfrm>
          <a:prstGeom prst="rect">
            <a:avLst/>
          </a:prstGeom>
          <a:ln>
            <a:solidFill>
              <a:schemeClr val="tx1"/>
            </a:solidFill>
          </a:ln>
          <a:effectLst>
            <a:innerShdw blurRad="114300">
              <a:prstClr val="black"/>
            </a:innerShdw>
          </a:effectLst>
        </p:spPr>
      </p:pic>
      <p:pic>
        <p:nvPicPr>
          <p:cNvPr id="18" name="Picture 17" descr="7th ave 2008 Proposed.jpg"/>
          <p:cNvPicPr>
            <a:picLocks noChangeAspect="1"/>
          </p:cNvPicPr>
          <p:nvPr/>
        </p:nvPicPr>
        <p:blipFill>
          <a:blip r:embed="rId5" cstate="print"/>
          <a:stretch>
            <a:fillRect/>
          </a:stretch>
        </p:blipFill>
        <p:spPr>
          <a:xfrm>
            <a:off x="990600" y="1752600"/>
            <a:ext cx="3657600" cy="2431916"/>
          </a:xfrm>
          <a:prstGeom prst="rect">
            <a:avLst/>
          </a:prstGeom>
          <a:ln>
            <a:solidFill>
              <a:schemeClr val="tx1"/>
            </a:solidFill>
          </a:ln>
          <a:effectLst>
            <a:innerShdw blurRad="114300">
              <a:prstClr val="black"/>
            </a:innerShdw>
          </a:effectLst>
        </p:spPr>
      </p:pic>
      <p:sp>
        <p:nvSpPr>
          <p:cNvPr id="13" name="TextBox 12"/>
          <p:cNvSpPr txBox="1"/>
          <p:nvPr/>
        </p:nvSpPr>
        <p:spPr>
          <a:xfrm>
            <a:off x="3048000" y="3883223"/>
            <a:ext cx="1600200" cy="307777"/>
          </a:xfrm>
          <a:prstGeom prst="rect">
            <a:avLst/>
          </a:prstGeom>
          <a:noFill/>
        </p:spPr>
        <p:txBody>
          <a:bodyPr wrap="square" rtlCol="0">
            <a:spAutoFit/>
          </a:bodyPr>
          <a:lstStyle/>
          <a:p>
            <a:pPr algn="r"/>
            <a:r>
              <a:rPr lang="en-US" sz="1400" b="1" dirty="0" smtClean="0">
                <a:latin typeface="Arial Narrow" pitchFamily="34" charset="0"/>
              </a:rPr>
              <a:t>7</a:t>
            </a:r>
            <a:r>
              <a:rPr lang="en-US" sz="1400" b="1" baseline="30000" dirty="0" smtClean="0">
                <a:latin typeface="Arial Narrow" pitchFamily="34" charset="0"/>
              </a:rPr>
              <a:t>th</a:t>
            </a:r>
            <a:r>
              <a:rPr lang="en-US" sz="1400" b="1" dirty="0" smtClean="0">
                <a:latin typeface="Arial Narrow" pitchFamily="34" charset="0"/>
              </a:rPr>
              <a:t> Avenue Gateway</a:t>
            </a:r>
            <a:endParaRPr lang="en-US" sz="1400" b="1" dirty="0">
              <a:latin typeface="Arial Narrow" pitchFamily="34" charset="0"/>
            </a:endParaRPr>
          </a:p>
        </p:txBody>
      </p:sp>
      <p:sp>
        <p:nvSpPr>
          <p:cNvPr id="14" name="TextBox 13"/>
          <p:cNvSpPr txBox="1"/>
          <p:nvPr/>
        </p:nvSpPr>
        <p:spPr>
          <a:xfrm>
            <a:off x="7162800" y="3886200"/>
            <a:ext cx="1600200" cy="307777"/>
          </a:xfrm>
          <a:prstGeom prst="rect">
            <a:avLst/>
          </a:prstGeom>
          <a:noFill/>
        </p:spPr>
        <p:txBody>
          <a:bodyPr wrap="square" rtlCol="0">
            <a:spAutoFit/>
          </a:bodyPr>
          <a:lstStyle/>
          <a:p>
            <a:pPr algn="r"/>
            <a:r>
              <a:rPr lang="en-US" sz="1400" b="1" dirty="0" smtClean="0">
                <a:latin typeface="Arial Narrow" pitchFamily="34" charset="0"/>
              </a:rPr>
              <a:t>Toll Gantry</a:t>
            </a:r>
            <a:endParaRPr lang="en-US" sz="1400" b="1" dirty="0">
              <a:latin typeface="Arial Narrow" pitchFamily="34" charset="0"/>
            </a:endParaRPr>
          </a:p>
        </p:txBody>
      </p:sp>
      <p:sp>
        <p:nvSpPr>
          <p:cNvPr id="16" name="TextBox 15"/>
          <p:cNvSpPr txBox="1"/>
          <p:nvPr/>
        </p:nvSpPr>
        <p:spPr>
          <a:xfrm>
            <a:off x="3048000" y="4261246"/>
            <a:ext cx="1600200" cy="307777"/>
          </a:xfrm>
          <a:prstGeom prst="rect">
            <a:avLst/>
          </a:prstGeom>
          <a:noFill/>
        </p:spPr>
        <p:txBody>
          <a:bodyPr wrap="square" rtlCol="0">
            <a:spAutoFit/>
          </a:bodyPr>
          <a:lstStyle/>
          <a:p>
            <a:pPr algn="r"/>
            <a:r>
              <a:rPr lang="en-US" sz="1400" b="1" dirty="0" smtClean="0">
                <a:solidFill>
                  <a:schemeClr val="bg1"/>
                </a:solidFill>
                <a:latin typeface="Arial Narrow" pitchFamily="34" charset="0"/>
              </a:rPr>
              <a:t>26</a:t>
            </a:r>
            <a:r>
              <a:rPr lang="en-US" sz="1400" b="1" baseline="30000" dirty="0" smtClean="0">
                <a:solidFill>
                  <a:schemeClr val="bg1"/>
                </a:solidFill>
                <a:latin typeface="Arial Narrow" pitchFamily="34" charset="0"/>
              </a:rPr>
              <a:t>th</a:t>
            </a:r>
            <a:r>
              <a:rPr lang="en-US" sz="1400" b="1" dirty="0" smtClean="0">
                <a:solidFill>
                  <a:schemeClr val="bg1"/>
                </a:solidFill>
                <a:latin typeface="Arial Narrow" pitchFamily="34" charset="0"/>
              </a:rPr>
              <a:t> Street</a:t>
            </a:r>
            <a:endParaRPr lang="en-US" sz="1400" b="1" dirty="0">
              <a:solidFill>
                <a:schemeClr val="bg1"/>
              </a:solidFill>
              <a:latin typeface="Arial Narrow" pitchFamily="34" charset="0"/>
            </a:endParaRPr>
          </a:p>
        </p:txBody>
      </p:sp>
      <p:sp>
        <p:nvSpPr>
          <p:cNvPr id="17" name="TextBox 16"/>
          <p:cNvSpPr txBox="1"/>
          <p:nvPr/>
        </p:nvSpPr>
        <p:spPr>
          <a:xfrm>
            <a:off x="7162800" y="4264223"/>
            <a:ext cx="1600200" cy="307777"/>
          </a:xfrm>
          <a:prstGeom prst="rect">
            <a:avLst/>
          </a:prstGeom>
          <a:noFill/>
        </p:spPr>
        <p:txBody>
          <a:bodyPr wrap="square" rtlCol="0">
            <a:spAutoFit/>
          </a:bodyPr>
          <a:lstStyle/>
          <a:p>
            <a:pPr algn="r"/>
            <a:r>
              <a:rPr lang="en-US" sz="1400" b="1" dirty="0" smtClean="0">
                <a:solidFill>
                  <a:schemeClr val="bg1"/>
                </a:solidFill>
                <a:latin typeface="Arial Narrow" pitchFamily="34" charset="0"/>
              </a:rPr>
              <a:t>22</a:t>
            </a:r>
            <a:r>
              <a:rPr lang="en-US" sz="1400" b="1" baseline="30000" dirty="0" smtClean="0">
                <a:solidFill>
                  <a:schemeClr val="bg1"/>
                </a:solidFill>
                <a:latin typeface="Arial Narrow" pitchFamily="34" charset="0"/>
              </a:rPr>
              <a:t>nd</a:t>
            </a:r>
            <a:r>
              <a:rPr lang="en-US" sz="1400" b="1" dirty="0" smtClean="0">
                <a:solidFill>
                  <a:schemeClr val="bg1"/>
                </a:solidFill>
                <a:latin typeface="Arial Narrow" pitchFamily="34" charset="0"/>
              </a:rPr>
              <a:t> Street</a:t>
            </a:r>
            <a:endParaRPr lang="en-US" sz="14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Description</a:t>
            </a:r>
            <a:endParaRPr lang="en-US" dirty="0"/>
          </a:p>
        </p:txBody>
      </p:sp>
      <p:sp>
        <p:nvSpPr>
          <p:cNvPr id="5" name="Content Placeholder 8"/>
          <p:cNvSpPr>
            <a:spLocks noGrp="1"/>
          </p:cNvSpPr>
          <p:nvPr>
            <p:ph idx="1"/>
          </p:nvPr>
        </p:nvSpPr>
        <p:spPr>
          <a:xfrm>
            <a:off x="533400" y="1143000"/>
            <a:ext cx="8458200" cy="5715000"/>
          </a:xfrm>
        </p:spPr>
        <p:txBody>
          <a:bodyPr/>
          <a:lstStyle/>
          <a:p>
            <a:r>
              <a:rPr lang="en-US" dirty="0" smtClean="0"/>
              <a:t>Traffic Control Phasing</a:t>
            </a:r>
            <a:endParaRPr lang="en-US" dirty="0"/>
          </a:p>
        </p:txBody>
      </p:sp>
      <p:pic>
        <p:nvPicPr>
          <p:cNvPr id="9" name="phase 2-1 for lisa.wmv">
            <a:hlinkClick r:id="" action="ppaction://media"/>
          </p:cNvPr>
          <p:cNvPicPr>
            <a:picLocks noRot="1" noChangeAspect="1"/>
          </p:cNvPicPr>
          <p:nvPr>
            <a:videoFile r:link="rId1"/>
          </p:nvPr>
        </p:nvPicPr>
        <p:blipFill>
          <a:blip r:embed="rId3"/>
          <a:stretch>
            <a:fillRect/>
          </a:stretch>
        </p:blipFill>
        <p:spPr>
          <a:xfrm>
            <a:off x="609600" y="1795462"/>
            <a:ext cx="8458200" cy="4757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strict 7.JPG"/>
          <p:cNvPicPr>
            <a:picLocks noChangeAspect="1"/>
          </p:cNvPicPr>
          <p:nvPr/>
        </p:nvPicPr>
        <p:blipFill>
          <a:blip r:embed="rId2" cstate="print"/>
          <a:stretch>
            <a:fillRect/>
          </a:stretch>
        </p:blipFill>
        <p:spPr>
          <a:xfrm>
            <a:off x="479155" y="3928820"/>
            <a:ext cx="4012339" cy="3009254"/>
          </a:xfrm>
          <a:prstGeom prst="rect">
            <a:avLst/>
          </a:prstGeom>
          <a:effectLst>
            <a:softEdge rad="317500"/>
          </a:effectLst>
        </p:spPr>
      </p:pic>
      <p:sp>
        <p:nvSpPr>
          <p:cNvPr id="2" name="Title 1"/>
          <p:cNvSpPr>
            <a:spLocks noGrp="1"/>
          </p:cNvSpPr>
          <p:nvPr>
            <p:ph type="title"/>
          </p:nvPr>
        </p:nvSpPr>
        <p:spPr/>
        <p:txBody>
          <a:bodyPr>
            <a:normAutofit fontScale="90000"/>
          </a:bodyPr>
          <a:lstStyle/>
          <a:p>
            <a:r>
              <a:rPr lang="en-US" smtClean="0"/>
              <a:t>Pre-Bid Meeting Announcement</a:t>
            </a:r>
            <a:endParaRPr lang="en-US" dirty="0"/>
          </a:p>
        </p:txBody>
      </p:sp>
      <p:sp>
        <p:nvSpPr>
          <p:cNvPr id="3" name="Content Placeholder 2"/>
          <p:cNvSpPr>
            <a:spLocks noGrp="1"/>
          </p:cNvSpPr>
          <p:nvPr>
            <p:ph idx="1"/>
          </p:nvPr>
        </p:nvSpPr>
        <p:spPr>
          <a:xfrm>
            <a:off x="533400" y="1143000"/>
            <a:ext cx="8610600" cy="5715000"/>
          </a:xfrm>
        </p:spPr>
        <p:txBody>
          <a:bodyPr/>
          <a:lstStyle/>
          <a:p>
            <a:r>
              <a:rPr lang="en-US" dirty="0" smtClean="0"/>
              <a:t>Mandatory Pre-Bid Meeting </a:t>
            </a:r>
          </a:p>
          <a:p>
            <a:pPr lvl="1"/>
            <a:r>
              <a:rPr lang="en-US" dirty="0" smtClean="0"/>
              <a:t>Date:		June 15, 2009</a:t>
            </a:r>
          </a:p>
          <a:p>
            <a:pPr lvl="1"/>
            <a:r>
              <a:rPr lang="en-US" dirty="0" smtClean="0"/>
              <a:t>Time:		9:00 am</a:t>
            </a:r>
          </a:p>
          <a:p>
            <a:pPr lvl="1"/>
            <a:r>
              <a:rPr lang="en-US" dirty="0" smtClean="0"/>
              <a:t>Location:	Florida Department of Transportation</a:t>
            </a:r>
          </a:p>
          <a:p>
            <a:pPr lvl="1" indent="2000250">
              <a:buNone/>
            </a:pPr>
            <a:r>
              <a:rPr lang="en-US" dirty="0" smtClean="0"/>
              <a:t>District Seven Headquarter</a:t>
            </a:r>
          </a:p>
          <a:p>
            <a:pPr marL="3028950" lvl="1">
              <a:buNone/>
            </a:pPr>
            <a:r>
              <a:rPr lang="en-US" dirty="0" smtClean="0"/>
              <a:t>		11201 North McKinley Drive</a:t>
            </a:r>
          </a:p>
          <a:p>
            <a:pPr marL="3028950" lvl="1">
              <a:buNone/>
            </a:pPr>
            <a:r>
              <a:rPr lang="en-US" dirty="0" smtClean="0"/>
              <a:t>		Tampa, Florida 33612</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Introduction</a:t>
            </a:r>
          </a:p>
        </p:txBody>
      </p:sp>
      <p:sp>
        <p:nvSpPr>
          <p:cNvPr id="517123" name="Rectangle 3"/>
          <p:cNvSpPr>
            <a:spLocks noGrp="1" noChangeArrowheads="1"/>
          </p:cNvSpPr>
          <p:nvPr>
            <p:ph idx="1"/>
          </p:nvPr>
        </p:nvSpPr>
        <p:spPr/>
        <p:txBody>
          <a:bodyPr>
            <a:normAutofit/>
          </a:bodyPr>
          <a:lstStyle/>
          <a:p>
            <a:r>
              <a:rPr lang="en-US" dirty="0" smtClean="0"/>
              <a:t>Agency Coordination </a:t>
            </a:r>
          </a:p>
          <a:p>
            <a:pPr lvl="1"/>
            <a:r>
              <a:rPr lang="en-US" dirty="0" smtClean="0"/>
              <a:t>FDOT-Design Review Committee (DRC)</a:t>
            </a:r>
          </a:p>
          <a:p>
            <a:pPr lvl="1"/>
            <a:r>
              <a:rPr lang="en-US" dirty="0" smtClean="0"/>
              <a:t>Tampa-Hillsborough Expressway Authority</a:t>
            </a:r>
          </a:p>
          <a:p>
            <a:pPr lvl="1"/>
            <a:r>
              <a:rPr lang="en-US" dirty="0" smtClean="0"/>
              <a:t>Florida’s Turnpike Enterprise</a:t>
            </a:r>
          </a:p>
          <a:p>
            <a:pPr lvl="1"/>
            <a:r>
              <a:rPr lang="en-US" dirty="0" smtClean="0"/>
              <a:t>City Of Tampa</a:t>
            </a:r>
          </a:p>
          <a:p>
            <a:pPr lvl="1"/>
            <a:r>
              <a:rPr lang="en-US" dirty="0" smtClean="0"/>
              <a:t>Hillsborough County</a:t>
            </a:r>
          </a:p>
          <a:p>
            <a:pPr lvl="1"/>
            <a:r>
              <a:rPr lang="en-US" dirty="0" smtClean="0"/>
              <a:t>Southwest Florida Water Management District</a:t>
            </a:r>
          </a:p>
          <a:p>
            <a:pPr lvl="1"/>
            <a:r>
              <a:rPr lang="en-US" dirty="0" smtClean="0"/>
              <a:t>Hillsborough Area Regional Transit</a:t>
            </a:r>
          </a:p>
          <a:p>
            <a:pPr lvl="1"/>
            <a:r>
              <a:rPr lang="en-US" dirty="0" smtClean="0"/>
              <a:t>CSX</a:t>
            </a:r>
          </a:p>
          <a:p>
            <a:pPr lvl="1"/>
            <a:endParaRPr lang="en-US" dirty="0" smtClean="0"/>
          </a:p>
        </p:txBody>
      </p:sp>
      <p:pic>
        <p:nvPicPr>
          <p:cNvPr id="25605" name="Picture 6" descr="spacer"/>
          <p:cNvPicPr>
            <a:picLocks noChangeAspect="1" noChangeArrowheads="1"/>
          </p:cNvPicPr>
          <p:nvPr/>
        </p:nvPicPr>
        <p:blipFill>
          <a:blip r:embed="rId3"/>
          <a:srcRect/>
          <a:stretch>
            <a:fillRect/>
          </a:stretch>
        </p:blipFill>
        <p:spPr bwMode="auto">
          <a:xfrm>
            <a:off x="0" y="0"/>
            <a:ext cx="85725" cy="114300"/>
          </a:xfrm>
          <a:prstGeom prst="rect">
            <a:avLst/>
          </a:prstGeom>
          <a:noFill/>
          <a:ln w="9525">
            <a:noFill/>
            <a:miter lim="800000"/>
            <a:headEnd/>
            <a:tailEnd/>
          </a:ln>
        </p:spPr>
      </p:pic>
      <p:pic>
        <p:nvPicPr>
          <p:cNvPr id="25606" name="Picture 7" descr="HART Logo"/>
          <p:cNvPicPr>
            <a:picLocks noChangeAspect="1" noChangeArrowheads="1"/>
          </p:cNvPicPr>
          <p:nvPr/>
        </p:nvPicPr>
        <p:blipFill>
          <a:blip r:embed="rId4"/>
          <a:srcRect/>
          <a:stretch>
            <a:fillRect/>
          </a:stretch>
        </p:blipFill>
        <p:spPr bwMode="auto">
          <a:xfrm>
            <a:off x="6391275" y="5867400"/>
            <a:ext cx="1304925" cy="276225"/>
          </a:xfrm>
          <a:prstGeom prst="rect">
            <a:avLst/>
          </a:prstGeom>
          <a:noFill/>
          <a:ln w="9525">
            <a:noFill/>
            <a:miter lim="800000"/>
            <a:headEnd/>
            <a:tailEnd/>
          </a:ln>
        </p:spPr>
      </p:pic>
      <p:pic>
        <p:nvPicPr>
          <p:cNvPr id="25607" name="Picture 10" descr="Turnpike Enterprise NEW copy.gif"/>
          <p:cNvPicPr>
            <a:picLocks noChangeAspect="1"/>
          </p:cNvPicPr>
          <p:nvPr/>
        </p:nvPicPr>
        <p:blipFill>
          <a:blip r:embed="rId5"/>
          <a:srcRect/>
          <a:stretch>
            <a:fillRect/>
          </a:stretch>
        </p:blipFill>
        <p:spPr bwMode="auto">
          <a:xfrm>
            <a:off x="228600" y="5867400"/>
            <a:ext cx="685800" cy="8509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608" name="Picture 11" descr="COT.gif"/>
          <p:cNvPicPr>
            <a:picLocks noChangeAspect="1"/>
          </p:cNvPicPr>
          <p:nvPr/>
        </p:nvPicPr>
        <p:blipFill>
          <a:blip r:embed="rId6"/>
          <a:srcRect/>
          <a:stretch>
            <a:fillRect/>
          </a:stretch>
        </p:blipFill>
        <p:spPr bwMode="auto">
          <a:xfrm>
            <a:off x="3886200" y="5791200"/>
            <a:ext cx="914400" cy="9175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609" name="Picture 14" descr="Hillsco copy.gif"/>
          <p:cNvPicPr>
            <a:picLocks noChangeAspect="1"/>
          </p:cNvPicPr>
          <p:nvPr/>
        </p:nvPicPr>
        <p:blipFill>
          <a:blip r:embed="rId7"/>
          <a:srcRect/>
          <a:stretch>
            <a:fillRect/>
          </a:stretch>
        </p:blipFill>
        <p:spPr bwMode="auto">
          <a:xfrm>
            <a:off x="2133600" y="5715000"/>
            <a:ext cx="1371600" cy="7016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610" name="Picture 15" descr="SWFWMD Logo NoBkgd.png"/>
          <p:cNvPicPr>
            <a:picLocks noChangeAspect="1"/>
          </p:cNvPicPr>
          <p:nvPr/>
        </p:nvPicPr>
        <p:blipFill>
          <a:blip r:embed="rId8"/>
          <a:srcRect/>
          <a:stretch>
            <a:fillRect/>
          </a:stretch>
        </p:blipFill>
        <p:spPr bwMode="auto">
          <a:xfrm>
            <a:off x="5181600" y="5791200"/>
            <a:ext cx="914400" cy="914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612" name="Picture 17" descr="FDOT New Logo 2003 Small.gif"/>
          <p:cNvPicPr>
            <a:picLocks noChangeAspect="1"/>
          </p:cNvPicPr>
          <p:nvPr/>
        </p:nvPicPr>
        <p:blipFill>
          <a:blip r:embed="rId9"/>
          <a:srcRect/>
          <a:stretch>
            <a:fillRect/>
          </a:stretch>
        </p:blipFill>
        <p:spPr bwMode="auto">
          <a:xfrm>
            <a:off x="7924800" y="5791200"/>
            <a:ext cx="914400" cy="914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11" descr="New THEA Selmon-Logo-web.gif"/>
          <p:cNvPicPr>
            <a:picLocks noChangeAspect="1"/>
          </p:cNvPicPr>
          <p:nvPr/>
        </p:nvPicPr>
        <p:blipFill>
          <a:blip r:embed="rId10"/>
          <a:stretch>
            <a:fillRect/>
          </a:stretch>
        </p:blipFill>
        <p:spPr>
          <a:xfrm>
            <a:off x="1143000" y="5867400"/>
            <a:ext cx="627596" cy="850392"/>
          </a:xfrm>
          <a:prstGeom prst="rect">
            <a:avLst/>
          </a:prstGeom>
          <a:effectLst>
            <a:outerShdw blurRad="50800" dist="38100" dir="2700000" algn="tl" rotWithShape="0">
              <a:prstClr val="black">
                <a:alpha val="40000"/>
              </a:prstClr>
            </a:outerShdw>
          </a:effectLst>
        </p:spPr>
      </p:pic>
      <p:pic>
        <p:nvPicPr>
          <p:cNvPr id="14" name="Picture 13" descr="CSX.png"/>
          <p:cNvPicPr>
            <a:picLocks noChangeAspect="1"/>
          </p:cNvPicPr>
          <p:nvPr/>
        </p:nvPicPr>
        <p:blipFill>
          <a:blip r:embed="rId11" cstate="print"/>
          <a:stretch>
            <a:fillRect/>
          </a:stretch>
        </p:blipFill>
        <p:spPr>
          <a:xfrm>
            <a:off x="6543675" y="6172200"/>
            <a:ext cx="927816" cy="5334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wipe(up)">
                                      <p:cBhvr>
                                        <p:cTn id="7" dur="500"/>
                                        <p:tgtEl>
                                          <p:spTgt spid="25606"/>
                                        </p:tgtEl>
                                      </p:cBhvr>
                                    </p:animEffect>
                                  </p:childTnLst>
                                </p:cTn>
                              </p:par>
                              <p:par>
                                <p:cTn id="8" presetID="22" presetClass="entr" presetSubtype="1"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wipe(up)">
                                      <p:cBhvr>
                                        <p:cTn id="10" dur="500"/>
                                        <p:tgtEl>
                                          <p:spTgt spid="25607"/>
                                        </p:tgtEl>
                                      </p:cBhvr>
                                    </p:animEffect>
                                  </p:childTnLst>
                                </p:cTn>
                              </p:par>
                              <p:par>
                                <p:cTn id="11" presetID="22" presetClass="entr" presetSubtype="1" fill="hold" nodeType="with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wipe(up)">
                                      <p:cBhvr>
                                        <p:cTn id="13" dur="500"/>
                                        <p:tgtEl>
                                          <p:spTgt spid="25608"/>
                                        </p:tgtEl>
                                      </p:cBhvr>
                                    </p:animEffect>
                                  </p:childTnLst>
                                </p:cTn>
                              </p:par>
                              <p:par>
                                <p:cTn id="14" presetID="22" presetClass="entr" presetSubtype="1" fill="hold" nodeType="withEffect">
                                  <p:stCondLst>
                                    <p:cond delay="0"/>
                                  </p:stCondLst>
                                  <p:childTnLst>
                                    <p:set>
                                      <p:cBhvr>
                                        <p:cTn id="15" dur="1" fill="hold">
                                          <p:stCondLst>
                                            <p:cond delay="0"/>
                                          </p:stCondLst>
                                        </p:cTn>
                                        <p:tgtEl>
                                          <p:spTgt spid="25609"/>
                                        </p:tgtEl>
                                        <p:attrNameLst>
                                          <p:attrName>style.visibility</p:attrName>
                                        </p:attrNameLst>
                                      </p:cBhvr>
                                      <p:to>
                                        <p:strVal val="visible"/>
                                      </p:to>
                                    </p:set>
                                    <p:animEffect transition="in" filter="wipe(up)">
                                      <p:cBhvr>
                                        <p:cTn id="16" dur="500"/>
                                        <p:tgtEl>
                                          <p:spTgt spid="25609"/>
                                        </p:tgtEl>
                                      </p:cBhvr>
                                    </p:animEffect>
                                  </p:childTnLst>
                                </p:cTn>
                              </p:par>
                              <p:par>
                                <p:cTn id="17" presetID="22" presetClass="entr" presetSubtype="1" fill="hold" nodeType="withEffect">
                                  <p:stCondLst>
                                    <p:cond delay="0"/>
                                  </p:stCondLst>
                                  <p:childTnLst>
                                    <p:set>
                                      <p:cBhvr>
                                        <p:cTn id="18" dur="1" fill="hold">
                                          <p:stCondLst>
                                            <p:cond delay="0"/>
                                          </p:stCondLst>
                                        </p:cTn>
                                        <p:tgtEl>
                                          <p:spTgt spid="25610"/>
                                        </p:tgtEl>
                                        <p:attrNameLst>
                                          <p:attrName>style.visibility</p:attrName>
                                        </p:attrNameLst>
                                      </p:cBhvr>
                                      <p:to>
                                        <p:strVal val="visible"/>
                                      </p:to>
                                    </p:set>
                                    <p:animEffect transition="in" filter="wipe(up)">
                                      <p:cBhvr>
                                        <p:cTn id="19" dur="500"/>
                                        <p:tgtEl>
                                          <p:spTgt spid="25610"/>
                                        </p:tgtEl>
                                      </p:cBhvr>
                                    </p:animEffect>
                                  </p:childTnLst>
                                </p:cTn>
                              </p:par>
                              <p:par>
                                <p:cTn id="20" presetID="22" presetClass="entr" presetSubtype="1" fill="hold" nodeType="withEffect">
                                  <p:stCondLst>
                                    <p:cond delay="0"/>
                                  </p:stCondLst>
                                  <p:childTnLst>
                                    <p:set>
                                      <p:cBhvr>
                                        <p:cTn id="21" dur="1" fill="hold">
                                          <p:stCondLst>
                                            <p:cond delay="0"/>
                                          </p:stCondLst>
                                        </p:cTn>
                                        <p:tgtEl>
                                          <p:spTgt spid="25612"/>
                                        </p:tgtEl>
                                        <p:attrNameLst>
                                          <p:attrName>style.visibility</p:attrName>
                                        </p:attrNameLst>
                                      </p:cBhvr>
                                      <p:to>
                                        <p:strVal val="visible"/>
                                      </p:to>
                                    </p:set>
                                    <p:animEffect transition="in" filter="wipe(up)">
                                      <p:cBhvr>
                                        <p:cTn id="22" dur="500"/>
                                        <p:tgtEl>
                                          <p:spTgt spid="25612"/>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&amp; Answers</a:t>
            </a:r>
            <a:endParaRPr lang="en-US" dirty="0"/>
          </a:p>
        </p:txBody>
      </p:sp>
      <p:pic>
        <p:nvPicPr>
          <p:cNvPr id="20" name="Picture 6" descr="I-4 CC Cover"/>
          <p:cNvPicPr>
            <a:picLocks noChangeAspect="1" noChangeArrowheads="1"/>
          </p:cNvPicPr>
          <p:nvPr/>
        </p:nvPicPr>
        <p:blipFill>
          <a:blip r:embed="rId2" cstate="print"/>
          <a:stretch>
            <a:fillRect/>
          </a:stretch>
        </p:blipFill>
        <p:spPr bwMode="auto">
          <a:xfrm>
            <a:off x="609600" y="1066800"/>
            <a:ext cx="8458200" cy="5638800"/>
          </a:xfrm>
          <a:prstGeom prst="rect">
            <a:avLst/>
          </a:prstGeom>
          <a:ln>
            <a:solidFill>
              <a:schemeClr val="tx1"/>
            </a:solidFill>
          </a:ln>
          <a:effectLst>
            <a:innerShdw blurRad="114300">
              <a:prstClr val="black"/>
            </a:innerShdw>
          </a:effectLst>
        </p:spPr>
      </p:pic>
      <p:sp>
        <p:nvSpPr>
          <p:cNvPr id="21" name="Text Box 10"/>
          <p:cNvSpPr txBox="1">
            <a:spLocks noChangeArrowheads="1"/>
          </p:cNvSpPr>
          <p:nvPr/>
        </p:nvSpPr>
        <p:spPr bwMode="auto">
          <a:xfrm rot="1560000">
            <a:off x="2901968" y="3889208"/>
            <a:ext cx="3199424" cy="246221"/>
          </a:xfrm>
          <a:prstGeom prst="rect">
            <a:avLst/>
          </a:prstGeom>
          <a:noFill/>
          <a:ln w="9525">
            <a:noFill/>
            <a:miter lim="800000"/>
            <a:headEnd/>
            <a:tailEnd/>
          </a:ln>
          <a:effectLst>
            <a:outerShdw dist="17961" dir="2700000" algn="ctr" rotWithShape="0">
              <a:srgbClr val="1C1C1C"/>
            </a:outerShdw>
          </a:effectLst>
        </p:spPr>
        <p:txBody>
          <a:bodyPr wrap="square">
            <a:spAutoFit/>
          </a:bodyPr>
          <a:lstStyle/>
          <a:p>
            <a:pPr>
              <a:spcBef>
                <a:spcPct val="50000"/>
              </a:spcBef>
              <a:defRPr/>
            </a:pPr>
            <a:r>
              <a:rPr lang="en-US" sz="1000" b="1" dirty="0">
                <a:solidFill>
                  <a:schemeClr val="bg1"/>
                </a:solidFill>
                <a:latin typeface="Arial" charset="0"/>
              </a:rPr>
              <a:t>I-4/Lee Roy Selmon Expressway </a:t>
            </a:r>
            <a:r>
              <a:rPr lang="en-US" sz="1000" b="1" dirty="0" smtClean="0">
                <a:solidFill>
                  <a:schemeClr val="bg1"/>
                </a:solidFill>
                <a:latin typeface="Arial" charset="0"/>
              </a:rPr>
              <a:t>Interchange</a:t>
            </a:r>
            <a:endParaRPr lang="en-US" sz="1000" b="1" dirty="0">
              <a:solidFill>
                <a:schemeClr val="bg1"/>
              </a:solidFill>
              <a:latin typeface="Arial" charset="0"/>
            </a:endParaRPr>
          </a:p>
        </p:txBody>
      </p:sp>
      <p:pic>
        <p:nvPicPr>
          <p:cNvPr id="23" name="Picture 19" descr="I-4"/>
          <p:cNvPicPr>
            <a:picLocks noChangeAspect="1" noChangeArrowheads="1"/>
          </p:cNvPicPr>
          <p:nvPr/>
        </p:nvPicPr>
        <p:blipFill>
          <a:blip r:embed="rId3"/>
          <a:srcRect/>
          <a:stretch>
            <a:fillRect/>
          </a:stretch>
        </p:blipFill>
        <p:spPr bwMode="auto">
          <a:xfrm>
            <a:off x="8648701" y="3200400"/>
            <a:ext cx="336315" cy="3582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 name="Picture 20" descr="Lee Roy Selmon"/>
          <p:cNvPicPr>
            <a:picLocks noChangeAspect="1" noChangeArrowheads="1"/>
          </p:cNvPicPr>
          <p:nvPr/>
        </p:nvPicPr>
        <p:blipFill>
          <a:blip r:embed="rId4"/>
          <a:stretch>
            <a:fillRect/>
          </a:stretch>
        </p:blipFill>
        <p:spPr bwMode="auto">
          <a:xfrm>
            <a:off x="4229101" y="1219200"/>
            <a:ext cx="304578" cy="4127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 name="Picture 21" descr="Turnpike Enterprise NEW copy"/>
          <p:cNvPicPr>
            <a:picLocks noChangeAspect="1" noChangeArrowheads="1"/>
          </p:cNvPicPr>
          <p:nvPr/>
        </p:nvPicPr>
        <p:blipFill>
          <a:blip r:embed="rId5"/>
          <a:srcRect/>
          <a:stretch>
            <a:fillRect/>
          </a:stretch>
        </p:blipFill>
        <p:spPr bwMode="auto">
          <a:xfrm>
            <a:off x="5829301" y="4038600"/>
            <a:ext cx="336314" cy="4152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8" name="Picture 27" descr="NORTH ARROW -45.png"/>
          <p:cNvPicPr>
            <a:picLocks noChangeAspect="1"/>
          </p:cNvPicPr>
          <p:nvPr/>
        </p:nvPicPr>
        <p:blipFill>
          <a:blip r:embed="rId6" cstate="print"/>
          <a:stretch>
            <a:fillRect/>
          </a:stretch>
        </p:blipFill>
        <p:spPr>
          <a:xfrm>
            <a:off x="8496301" y="1219200"/>
            <a:ext cx="350935" cy="350935"/>
          </a:xfrm>
          <a:prstGeom prst="rect">
            <a:avLst/>
          </a:prstGeom>
          <a:scene3d>
            <a:camera prst="orthographicFront">
              <a:rot lat="0" lon="0" rev="1200000"/>
            </a:camera>
            <a:lightRig rig="threePt" dir="t"/>
          </a:scene3d>
        </p:spPr>
      </p:pic>
      <p:sp>
        <p:nvSpPr>
          <p:cNvPr id="10" name="TextBox 9"/>
          <p:cNvSpPr txBox="1"/>
          <p:nvPr/>
        </p:nvSpPr>
        <p:spPr>
          <a:xfrm>
            <a:off x="613475" y="6292312"/>
            <a:ext cx="2586925" cy="369332"/>
          </a:xfrm>
          <a:prstGeom prst="rect">
            <a:avLst/>
          </a:prstGeom>
          <a:solidFill>
            <a:schemeClr val="bg1"/>
          </a:solidFill>
          <a:effectLst>
            <a:innerShdw blurRad="114300">
              <a:prstClr val="black"/>
            </a:innerShdw>
          </a:effectLst>
        </p:spPr>
        <p:txBody>
          <a:bodyPr wrap="square" rtlCol="0">
            <a:spAutoFit/>
          </a:bodyPr>
          <a:lstStyle/>
          <a:p>
            <a:r>
              <a:rPr lang="en-US" b="1" dirty="0" smtClean="0">
                <a:latin typeface="Arial" pitchFamily="34" charset="0"/>
                <a:cs typeface="Arial" pitchFamily="34" charset="0"/>
              </a:rPr>
              <a:t>Visit </a:t>
            </a:r>
            <a:r>
              <a:rPr lang="en-US" b="1" dirty="0" smtClean="0">
                <a:latin typeface="Arial" pitchFamily="34" charset="0"/>
                <a:cs typeface="Arial" pitchFamily="34" charset="0"/>
                <a:hlinkClick r:id="rId7"/>
              </a:rPr>
              <a:t>www.myTBI.com</a:t>
            </a:r>
            <a:r>
              <a:rPr lang="en-US" b="1" dirty="0" smtClean="0">
                <a:latin typeface="Arial" pitchFamily="34" charset="0"/>
                <a:cs typeface="Arial" pitchFamily="34" charset="0"/>
              </a:rPr>
              <a:t> </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OT_042709.wmv">
            <a:hlinkClick r:id="" action="ppaction://media"/>
          </p:cNvPr>
          <p:cNvPicPr>
            <a:picLocks noRot="1" noChangeAspect="1"/>
          </p:cNvPicPr>
          <p:nvPr>
            <a:videoFile r:link="rId1"/>
          </p:nvPr>
        </p:nvPicPr>
        <p:blipFill>
          <a:blip r:embed="rId3"/>
          <a:stretch>
            <a:fillRect/>
          </a:stretch>
        </p:blipFill>
        <p:spPr>
          <a:xfrm>
            <a:off x="518160" y="1676400"/>
            <a:ext cx="8549640" cy="4809173"/>
          </a:xfrm>
          <a:prstGeom prst="rect">
            <a:avLst/>
          </a:prstGeom>
        </p:spPr>
      </p:pic>
      <p:sp>
        <p:nvSpPr>
          <p:cNvPr id="2" name="Title 1"/>
          <p:cNvSpPr>
            <a:spLocks noGrp="1"/>
          </p:cNvSpPr>
          <p:nvPr>
            <p:ph type="title"/>
          </p:nvPr>
        </p:nvSpPr>
        <p:spPr/>
        <p:txBody>
          <a:bodyPr>
            <a:normAutofit fontScale="90000"/>
          </a:bodyPr>
          <a:lstStyle/>
          <a:p>
            <a:r>
              <a:rPr lang="en-US" dirty="0" smtClean="0"/>
              <a:t>Traffic Control Phasing</a:t>
            </a:r>
            <a:endParaRPr lang="en-US" dirty="0"/>
          </a:p>
        </p:txBody>
      </p:sp>
      <p:grpSp>
        <p:nvGrpSpPr>
          <p:cNvPr id="12" name="Group 11"/>
          <p:cNvGrpSpPr/>
          <p:nvPr/>
        </p:nvGrpSpPr>
        <p:grpSpPr>
          <a:xfrm>
            <a:off x="517497" y="1671762"/>
            <a:ext cx="8540858" cy="4800600"/>
            <a:chOff x="517497" y="1671762"/>
            <a:chExt cx="8540858" cy="4800600"/>
          </a:xfrm>
        </p:grpSpPr>
        <p:pic>
          <p:nvPicPr>
            <p:cNvPr id="6" name="Picture 6" descr="I-4 CC Cover"/>
            <p:cNvPicPr>
              <a:picLocks noChangeAspect="1" noChangeArrowheads="1"/>
            </p:cNvPicPr>
            <p:nvPr/>
          </p:nvPicPr>
          <p:blipFill>
            <a:blip r:embed="rId4" cstate="print"/>
            <a:stretch>
              <a:fillRect/>
            </a:stretch>
          </p:blipFill>
          <p:spPr bwMode="auto">
            <a:xfrm>
              <a:off x="517497" y="1671762"/>
              <a:ext cx="8540858" cy="4800600"/>
            </a:xfrm>
            <a:prstGeom prst="rect">
              <a:avLst/>
            </a:prstGeom>
            <a:ln>
              <a:solidFill>
                <a:schemeClr val="tx1"/>
              </a:solidFill>
            </a:ln>
            <a:effectLst>
              <a:innerShdw blurRad="114300">
                <a:prstClr val="black"/>
              </a:innerShdw>
            </a:effectLst>
          </p:spPr>
        </p:pic>
        <p:sp>
          <p:nvSpPr>
            <p:cNvPr id="5" name="Text Box 10"/>
            <p:cNvSpPr txBox="1">
              <a:spLocks noChangeArrowheads="1"/>
            </p:cNvSpPr>
            <p:nvPr/>
          </p:nvSpPr>
          <p:spPr bwMode="auto">
            <a:xfrm rot="1560000">
              <a:off x="2635268" y="4041607"/>
              <a:ext cx="3199424" cy="246221"/>
            </a:xfrm>
            <a:prstGeom prst="rect">
              <a:avLst/>
            </a:prstGeom>
            <a:noFill/>
            <a:ln w="9525">
              <a:noFill/>
              <a:miter lim="800000"/>
              <a:headEnd/>
              <a:tailEnd/>
            </a:ln>
            <a:effectLst>
              <a:outerShdw dist="17961" dir="2700000" algn="ctr" rotWithShape="0">
                <a:srgbClr val="1C1C1C"/>
              </a:outerShdw>
            </a:effectLst>
          </p:spPr>
          <p:txBody>
            <a:bodyPr wrap="square">
              <a:spAutoFit/>
            </a:bodyPr>
            <a:lstStyle/>
            <a:p>
              <a:pPr>
                <a:spcBef>
                  <a:spcPct val="50000"/>
                </a:spcBef>
                <a:defRPr/>
              </a:pPr>
              <a:r>
                <a:rPr lang="en-US" sz="1000" b="1" dirty="0">
                  <a:solidFill>
                    <a:schemeClr val="bg1"/>
                  </a:solidFill>
                  <a:latin typeface="Arial" charset="0"/>
                </a:rPr>
                <a:t>I-4/Lee Roy Selmon Expressway </a:t>
              </a:r>
              <a:r>
                <a:rPr lang="en-US" sz="1000" b="1" dirty="0" smtClean="0">
                  <a:solidFill>
                    <a:schemeClr val="bg1"/>
                  </a:solidFill>
                  <a:latin typeface="Arial" charset="0"/>
                </a:rPr>
                <a:t>Interchange</a:t>
              </a:r>
              <a:endParaRPr lang="en-US" sz="1000" b="1" dirty="0">
                <a:solidFill>
                  <a:schemeClr val="bg1"/>
                </a:solidFill>
                <a:latin typeface="Arial" charset="0"/>
              </a:endParaRPr>
            </a:p>
          </p:txBody>
        </p:sp>
        <p:pic>
          <p:nvPicPr>
            <p:cNvPr id="7" name="Picture 19" descr="I-4"/>
            <p:cNvPicPr>
              <a:picLocks noChangeAspect="1" noChangeArrowheads="1"/>
            </p:cNvPicPr>
            <p:nvPr/>
          </p:nvPicPr>
          <p:blipFill>
            <a:blip r:embed="rId5"/>
            <a:srcRect/>
            <a:stretch>
              <a:fillRect/>
            </a:stretch>
          </p:blipFill>
          <p:spPr bwMode="auto">
            <a:xfrm>
              <a:off x="8610600" y="3276600"/>
              <a:ext cx="336315" cy="3582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20" descr="Lee Roy Selmon"/>
            <p:cNvPicPr>
              <a:picLocks noChangeAspect="1" noChangeArrowheads="1"/>
            </p:cNvPicPr>
            <p:nvPr/>
          </p:nvPicPr>
          <p:blipFill>
            <a:blip r:embed="rId6"/>
            <a:stretch>
              <a:fillRect/>
            </a:stretch>
          </p:blipFill>
          <p:spPr bwMode="auto">
            <a:xfrm>
              <a:off x="4388085" y="1752600"/>
              <a:ext cx="304578" cy="4127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1" descr="Turnpike Enterprise NEW copy"/>
            <p:cNvPicPr>
              <a:picLocks noChangeAspect="1" noChangeArrowheads="1"/>
            </p:cNvPicPr>
            <p:nvPr/>
          </p:nvPicPr>
          <p:blipFill>
            <a:blip r:embed="rId7"/>
            <a:srcRect/>
            <a:stretch>
              <a:fillRect/>
            </a:stretch>
          </p:blipFill>
          <p:spPr bwMode="auto">
            <a:xfrm>
              <a:off x="5867400" y="4267200"/>
              <a:ext cx="336314" cy="4152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10" descr="NORTH ARROW -45.png"/>
            <p:cNvPicPr>
              <a:picLocks noChangeAspect="1"/>
            </p:cNvPicPr>
            <p:nvPr/>
          </p:nvPicPr>
          <p:blipFill>
            <a:blip r:embed="rId8" cstate="print"/>
            <a:stretch>
              <a:fillRect/>
            </a:stretch>
          </p:blipFill>
          <p:spPr>
            <a:xfrm>
              <a:off x="8458200" y="1752600"/>
              <a:ext cx="350935" cy="350935"/>
            </a:xfrm>
            <a:prstGeom prst="rect">
              <a:avLst/>
            </a:prstGeom>
            <a:scene3d>
              <a:camera prst="orthographicFront">
                <a:rot lat="0" lon="0" rev="1200000"/>
              </a:camera>
              <a:lightRig rig="threePt" dir="t"/>
            </a:scene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Contract Process</a:t>
            </a:r>
            <a:endParaRPr lang="en-US" dirty="0"/>
          </a:p>
        </p:txBody>
      </p:sp>
      <p:sp>
        <p:nvSpPr>
          <p:cNvPr id="4099" name="Content Placeholder 2"/>
          <p:cNvSpPr>
            <a:spLocks noGrp="1"/>
          </p:cNvSpPr>
          <p:nvPr>
            <p:ph idx="1"/>
          </p:nvPr>
        </p:nvSpPr>
        <p:spPr>
          <a:xfrm>
            <a:off x="533400" y="1143000"/>
            <a:ext cx="4343400" cy="5715000"/>
          </a:xfrm>
        </p:spPr>
        <p:txBody>
          <a:bodyPr/>
          <a:lstStyle/>
          <a:p>
            <a:r>
              <a:rPr lang="en-US" dirty="0" smtClean="0"/>
              <a:t>Qualification</a:t>
            </a:r>
          </a:p>
          <a:p>
            <a:pPr lvl="1"/>
            <a:r>
              <a:rPr lang="en-US" dirty="0" smtClean="0"/>
              <a:t>Work Class</a:t>
            </a:r>
          </a:p>
          <a:p>
            <a:pPr lvl="2"/>
            <a:r>
              <a:rPr lang="en-US" dirty="0" smtClean="0"/>
              <a:t>Major Bridge – Curved Steel Girders</a:t>
            </a:r>
          </a:p>
          <a:p>
            <a:pPr lvl="2"/>
            <a:r>
              <a:rPr lang="en-US" dirty="0" smtClean="0"/>
              <a:t>Major Bridge – Concrete Segmental</a:t>
            </a:r>
          </a:p>
          <a:p>
            <a:r>
              <a:rPr lang="en-US" dirty="0" smtClean="0"/>
              <a:t>Bidding Capacity</a:t>
            </a:r>
          </a:p>
          <a:p>
            <a:pPr lvl="1"/>
            <a:r>
              <a:rPr lang="en-US" dirty="0" smtClean="0"/>
              <a:t>Bidding Capacity will be needed to cover the entire budget estimate for the project</a:t>
            </a:r>
          </a:p>
        </p:txBody>
      </p:sp>
      <p:pic>
        <p:nvPicPr>
          <p:cNvPr id="8" name="Picture 7" descr="z movement.jpg"/>
          <p:cNvPicPr>
            <a:picLocks noChangeAspect="1"/>
          </p:cNvPicPr>
          <p:nvPr/>
        </p:nvPicPr>
        <p:blipFill>
          <a:blip r:embed="rId2" cstate="print"/>
          <a:srcRect l="4918" r="6557"/>
          <a:stretch>
            <a:fillRect/>
          </a:stretch>
        </p:blipFill>
        <p:spPr>
          <a:xfrm>
            <a:off x="4876800" y="1524000"/>
            <a:ext cx="4114800" cy="4648200"/>
          </a:xfrm>
          <a:prstGeom prst="rect">
            <a:avLst/>
          </a:prstGeom>
          <a:effectLst>
            <a:innerShdw blurRad="342900">
              <a:prstClr val="black"/>
            </a:inn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localbizmagazine.ca/images/photos/construction.jpg"/>
          <p:cNvPicPr>
            <a:picLocks noChangeAspect="1" noChangeArrowheads="1"/>
          </p:cNvPicPr>
          <p:nvPr/>
        </p:nvPicPr>
        <p:blipFill>
          <a:blip r:embed="rId2"/>
          <a:srcRect/>
          <a:stretch>
            <a:fillRect/>
          </a:stretch>
        </p:blipFill>
        <p:spPr bwMode="auto">
          <a:xfrm>
            <a:off x="6435750" y="4876800"/>
            <a:ext cx="2936850" cy="1953007"/>
          </a:xfrm>
          <a:prstGeom prst="rect">
            <a:avLst/>
          </a:prstGeom>
          <a:noFill/>
          <a:effectLst>
            <a:softEdge rad="635000"/>
          </a:effectLst>
        </p:spPr>
      </p:pic>
      <p:sp>
        <p:nvSpPr>
          <p:cNvPr id="2" name="Title 1"/>
          <p:cNvSpPr>
            <a:spLocks noGrp="1"/>
          </p:cNvSpPr>
          <p:nvPr>
            <p:ph type="title"/>
          </p:nvPr>
        </p:nvSpPr>
        <p:spPr/>
        <p:txBody>
          <a:bodyPr>
            <a:normAutofit fontScale="90000"/>
          </a:bodyPr>
          <a:lstStyle/>
          <a:p>
            <a:r>
              <a:rPr lang="en-US" smtClean="0"/>
              <a:t>Contract Process</a:t>
            </a:r>
            <a:endParaRPr lang="en-US" dirty="0"/>
          </a:p>
        </p:txBody>
      </p:sp>
      <p:sp>
        <p:nvSpPr>
          <p:cNvPr id="5123" name="Content Placeholder 2"/>
          <p:cNvSpPr>
            <a:spLocks noGrp="1"/>
          </p:cNvSpPr>
          <p:nvPr>
            <p:ph idx="1"/>
          </p:nvPr>
        </p:nvSpPr>
        <p:spPr/>
        <p:txBody>
          <a:bodyPr/>
          <a:lstStyle/>
          <a:p>
            <a:r>
              <a:rPr lang="en-US" dirty="0" smtClean="0"/>
              <a:t>Qualification – Joint Ventures (JV)</a:t>
            </a:r>
          </a:p>
          <a:p>
            <a:pPr lvl="1"/>
            <a:r>
              <a:rPr lang="en-US" dirty="0" smtClean="0"/>
              <a:t>All parties in the JV must be prequalified.</a:t>
            </a:r>
          </a:p>
          <a:p>
            <a:pPr lvl="1"/>
            <a:r>
              <a:rPr lang="en-US" dirty="0" smtClean="0"/>
              <a:t>At least one party in the JV must be prequalified in the required work class.</a:t>
            </a:r>
          </a:p>
          <a:p>
            <a:pPr lvl="1"/>
            <a:r>
              <a:rPr lang="en-US" dirty="0" smtClean="0"/>
              <a:t>Each party in the JV must have the bidding capacity to cover the % of the project budget that equals their % in the JV.</a:t>
            </a:r>
          </a:p>
          <a:p>
            <a:pPr lvl="1"/>
            <a:r>
              <a:rPr lang="en-US" dirty="0" smtClean="0"/>
              <a:t>The Declaration of Joint Venture Form must be completed and submitted for approval.</a:t>
            </a:r>
          </a:p>
          <a:p>
            <a:pPr lvl="1"/>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Contract Process</a:t>
            </a:r>
            <a:endParaRPr lang="en-US" dirty="0"/>
          </a:p>
        </p:txBody>
      </p:sp>
      <p:sp>
        <p:nvSpPr>
          <p:cNvPr id="6147" name="Content Placeholder 2"/>
          <p:cNvSpPr>
            <a:spLocks noGrp="1"/>
          </p:cNvSpPr>
          <p:nvPr>
            <p:ph idx="1"/>
          </p:nvPr>
        </p:nvSpPr>
        <p:spPr>
          <a:xfrm>
            <a:off x="533400" y="1143000"/>
            <a:ext cx="4800600" cy="5715000"/>
          </a:xfrm>
        </p:spPr>
        <p:txBody>
          <a:bodyPr/>
          <a:lstStyle/>
          <a:p>
            <a:r>
              <a:rPr lang="en-US" dirty="0" smtClean="0"/>
              <a:t>Documents</a:t>
            </a:r>
          </a:p>
          <a:p>
            <a:pPr lvl="1"/>
            <a:r>
              <a:rPr lang="en-US" dirty="0" smtClean="0"/>
              <a:t>Plans/Specs Documents will be issued June 8, 2009</a:t>
            </a:r>
          </a:p>
          <a:p>
            <a:r>
              <a:rPr lang="en-US" dirty="0" smtClean="0"/>
              <a:t>Bidders can bid on only One Alternate</a:t>
            </a:r>
          </a:p>
          <a:p>
            <a:r>
              <a:rPr lang="en-US" dirty="0" smtClean="0"/>
              <a:t>Deadline for submission of questions</a:t>
            </a:r>
          </a:p>
          <a:p>
            <a:pPr lvl="1"/>
            <a:r>
              <a:rPr lang="en-US" dirty="0" smtClean="0"/>
              <a:t>August 19, 2009 – 10:00 am Local Time</a:t>
            </a:r>
          </a:p>
          <a:p>
            <a:endParaRPr lang="en-US" dirty="0" smtClean="0"/>
          </a:p>
        </p:txBody>
      </p:sp>
      <p:pic>
        <p:nvPicPr>
          <p:cNvPr id="6" name="Picture 5" descr="arra.png"/>
          <p:cNvPicPr>
            <a:picLocks noChangeAspect="1"/>
          </p:cNvPicPr>
          <p:nvPr/>
        </p:nvPicPr>
        <p:blipFill>
          <a:blip r:embed="rId2"/>
          <a:stretch>
            <a:fillRect/>
          </a:stretch>
        </p:blipFill>
        <p:spPr>
          <a:xfrm>
            <a:off x="6781800" y="4419600"/>
            <a:ext cx="2590804" cy="2590804"/>
          </a:xfrm>
          <a:prstGeom prst="rect">
            <a:avLst/>
          </a:prstGeom>
        </p:spPr>
      </p:pic>
      <p:pic>
        <p:nvPicPr>
          <p:cNvPr id="7" name="Picture 6" descr="25841515201_KeySheet.jpg"/>
          <p:cNvPicPr>
            <a:picLocks noChangeAspect="1"/>
          </p:cNvPicPr>
          <p:nvPr/>
        </p:nvPicPr>
        <p:blipFill>
          <a:blip r:embed="rId3"/>
          <a:srcRect l="3459" r="3355"/>
          <a:stretch>
            <a:fillRect/>
          </a:stretch>
        </p:blipFill>
        <p:spPr>
          <a:xfrm>
            <a:off x="5206412" y="1295400"/>
            <a:ext cx="3858805" cy="267946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Contract Process</a:t>
            </a:r>
            <a:endParaRPr lang="en-US" dirty="0"/>
          </a:p>
        </p:txBody>
      </p:sp>
      <p:sp>
        <p:nvSpPr>
          <p:cNvPr id="3" name="Content Placeholder 2"/>
          <p:cNvSpPr>
            <a:spLocks noGrp="1"/>
          </p:cNvSpPr>
          <p:nvPr>
            <p:ph idx="1"/>
          </p:nvPr>
        </p:nvSpPr>
        <p:spPr/>
        <p:txBody>
          <a:bodyPr/>
          <a:lstStyle/>
          <a:p>
            <a:r>
              <a:rPr lang="en-US" dirty="0" smtClean="0"/>
              <a:t>Financial Plan and Bid Submittal</a:t>
            </a:r>
          </a:p>
          <a:p>
            <a:pPr lvl="1"/>
            <a:r>
              <a:rPr lang="en-US" dirty="0" smtClean="0"/>
              <a:t>All Documents will be submitted to:</a:t>
            </a:r>
          </a:p>
          <a:p>
            <a:pPr lvl="2"/>
            <a:r>
              <a:rPr lang="en-US" dirty="0" smtClean="0"/>
              <a:t>Contracts Administration Office</a:t>
            </a:r>
            <a:endParaRPr lang="en-US" sz="4000" b="1" dirty="0" smtClean="0"/>
          </a:p>
          <a:p>
            <a:pPr lvl="2">
              <a:buNone/>
            </a:pPr>
            <a:r>
              <a:rPr lang="en-US" dirty="0" smtClean="0"/>
              <a:t>	Florida Department of Transportation</a:t>
            </a:r>
            <a:endParaRPr lang="en-US" sz="4000" b="1" dirty="0" smtClean="0"/>
          </a:p>
          <a:p>
            <a:pPr lvl="2">
              <a:buNone/>
            </a:pPr>
            <a:r>
              <a:rPr lang="en-US" dirty="0" smtClean="0"/>
              <a:t>	605 Suwannee Street, MS – 55</a:t>
            </a:r>
            <a:endParaRPr lang="en-US" sz="4000" b="1" dirty="0" smtClean="0"/>
          </a:p>
          <a:p>
            <a:pPr lvl="2">
              <a:buNone/>
            </a:pPr>
            <a:r>
              <a:rPr lang="en-US" dirty="0" smtClean="0"/>
              <a:t>	Tallahassee, FL  32399</a:t>
            </a:r>
            <a:endParaRPr lang="en-US" sz="4000" b="1" dirty="0" smtClean="0"/>
          </a:p>
          <a:p>
            <a:pPr lvl="1"/>
            <a:r>
              <a:rPr lang="en-US" dirty="0" smtClean="0"/>
              <a:t>The Financial Plan</a:t>
            </a:r>
          </a:p>
          <a:p>
            <a:pPr lvl="2"/>
            <a:r>
              <a:rPr lang="en-US" dirty="0" smtClean="0"/>
              <a:t>5 Hard copied and 5 digital copies </a:t>
            </a:r>
          </a:p>
          <a:p>
            <a:pPr lvl="1"/>
            <a:r>
              <a:rPr lang="en-US" dirty="0" smtClean="0"/>
              <a:t>Bid is submitted via Bid Express</a:t>
            </a:r>
            <a:endParaRPr lang="en-US" dirty="0"/>
          </a:p>
        </p:txBody>
      </p:sp>
      <p:pic>
        <p:nvPicPr>
          <p:cNvPr id="4" name="Picture 2" descr="Bid X Logo">
            <a:hlinkClick r:id="rId2"/>
          </p:cNvPr>
          <p:cNvPicPr>
            <a:picLocks noChangeAspect="1" noChangeArrowheads="1"/>
          </p:cNvPicPr>
          <p:nvPr/>
        </p:nvPicPr>
        <p:blipFill>
          <a:blip r:embed="rId3"/>
          <a:srcRect/>
          <a:stretch>
            <a:fillRect/>
          </a:stretch>
        </p:blipFill>
        <p:spPr bwMode="auto">
          <a:xfrm>
            <a:off x="6400800" y="5791200"/>
            <a:ext cx="2447925" cy="762000"/>
          </a:xfrm>
          <a:prstGeom prst="rect">
            <a:avLst/>
          </a:prstGeom>
          <a:noFill/>
          <a:effectLst>
            <a:softEdge rad="3175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Contract Process</a:t>
            </a:r>
            <a:endParaRPr lang="en-US" dirty="0"/>
          </a:p>
        </p:txBody>
      </p:sp>
      <p:sp>
        <p:nvSpPr>
          <p:cNvPr id="3" name="Content Placeholder 2"/>
          <p:cNvSpPr>
            <a:spLocks noGrp="1"/>
          </p:cNvSpPr>
          <p:nvPr>
            <p:ph idx="1"/>
          </p:nvPr>
        </p:nvSpPr>
        <p:spPr/>
        <p:txBody>
          <a:bodyPr>
            <a:normAutofit lnSpcReduction="10000"/>
          </a:bodyPr>
          <a:lstStyle/>
          <a:p>
            <a:r>
              <a:rPr lang="en-US" dirty="0" smtClean="0"/>
              <a:t>Opening – Review – Award</a:t>
            </a:r>
          </a:p>
          <a:p>
            <a:pPr lvl="1"/>
            <a:r>
              <a:rPr lang="en-US" dirty="0" smtClean="0"/>
              <a:t>Bid totals for each bid submitted will be read aloud for those present and available at 4:00 PM in Tallahassee on the day of the letting, or on the Contracts Administration website at: </a:t>
            </a:r>
            <a:r>
              <a:rPr lang="en-US" dirty="0" smtClean="0">
                <a:hlinkClick r:id="rId2"/>
              </a:rPr>
              <a:t>www.dot.state.fl.us/cc-admin</a:t>
            </a:r>
            <a:r>
              <a:rPr lang="en-US" dirty="0" smtClean="0"/>
              <a:t>. </a:t>
            </a:r>
          </a:p>
          <a:p>
            <a:pPr lvl="1"/>
            <a:r>
              <a:rPr lang="en-US" dirty="0" smtClean="0"/>
              <a:t>Anyone needing special accommodations under the Americans with Disabilities Act of 1990 should send an e-mail to: </a:t>
            </a:r>
            <a:r>
              <a:rPr lang="en-US" dirty="0" smtClean="0">
                <a:hlinkClick r:id="rId3"/>
              </a:rPr>
              <a:t>contracts.admin@dot.state.fl.us</a:t>
            </a:r>
            <a:r>
              <a:rPr lang="en-US" dirty="0" smtClean="0"/>
              <a:t> or call telephone number (850) 414-4000.  </a:t>
            </a:r>
          </a:p>
          <a:p>
            <a:pPr lvl="1"/>
            <a:r>
              <a:rPr lang="en-US" dirty="0" smtClean="0"/>
              <a:t>Special accommodation requests under the Americans with Disabilities Act should be made at least seven days prior to the public meeting. </a:t>
            </a:r>
            <a:endParaRPr lang="en-US" dirty="0"/>
          </a:p>
        </p:txBody>
      </p:sp>
      <p:pic>
        <p:nvPicPr>
          <p:cNvPr id="38914" name="Picture 2" descr="main page graphic"/>
          <p:cNvPicPr>
            <a:picLocks noChangeAspect="1" noChangeArrowheads="1"/>
          </p:cNvPicPr>
          <p:nvPr/>
        </p:nvPicPr>
        <p:blipFill>
          <a:blip r:embed="rId4" cstate="print"/>
          <a:srcRect/>
          <a:stretch>
            <a:fillRect/>
          </a:stretch>
        </p:blipFill>
        <p:spPr bwMode="auto">
          <a:xfrm>
            <a:off x="5562600" y="990600"/>
            <a:ext cx="3505200" cy="701041"/>
          </a:xfrm>
          <a:prstGeom prst="rect">
            <a:avLst/>
          </a:prstGeom>
          <a:noFill/>
          <a:effectLst>
            <a:softEdge rad="317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3320</TotalTime>
  <Words>1573</Words>
  <Application>Microsoft Office PowerPoint</Application>
  <PresentationFormat>On-screen Show (4:3)</PresentationFormat>
  <Paragraphs>447</Paragraphs>
  <Slides>41</Slides>
  <Notes>18</Notes>
  <HiddenSlides>0</HiddenSlides>
  <MMClips>4</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Agenda</vt:lpstr>
      <vt:lpstr>Introduction</vt:lpstr>
      <vt:lpstr>Introduction</vt:lpstr>
      <vt:lpstr>Contract Process</vt:lpstr>
      <vt:lpstr>Contract Process</vt:lpstr>
      <vt:lpstr>Contract Process</vt:lpstr>
      <vt:lpstr>Contract Process</vt:lpstr>
      <vt:lpstr>Contract Process</vt:lpstr>
      <vt:lpstr>Contract Process</vt:lpstr>
      <vt:lpstr>Contract Process</vt:lpstr>
      <vt:lpstr>Contract Process</vt:lpstr>
      <vt:lpstr>Contract Process</vt:lpstr>
      <vt:lpstr>Contract Process</vt:lpstr>
      <vt:lpstr>Contract Process</vt:lpstr>
      <vt:lpstr>DRAFT - Contract Process - DRAFT</vt:lpstr>
      <vt:lpstr>DRAFT - Contract Process - DRAFT</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Project Description</vt:lpstr>
      <vt:lpstr>Pre-Bid Meeting Announcement</vt:lpstr>
      <vt:lpstr>Questions &amp; Answers</vt:lpstr>
      <vt:lpstr>Traffic Control Phasing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Department of Transportation I-275, I-275/I-4 Downtown Interchange, I-4 and the  I-4/Lee Roy Selmon Expressway Interchange</dc:title>
  <dc:creator>Lisa</dc:creator>
  <cp:lastModifiedBy>ct918rm</cp:lastModifiedBy>
  <cp:revision>331</cp:revision>
  <dcterms:created xsi:type="dcterms:W3CDTF">2009-01-22T18:28:03Z</dcterms:created>
  <dcterms:modified xsi:type="dcterms:W3CDTF">2009-06-10T19:59:10Z</dcterms:modified>
</cp:coreProperties>
</file>