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notesMasterIdLst>
    <p:notesMasterId r:id="rId26"/>
  </p:notesMasterIdLst>
  <p:handoutMasterIdLst>
    <p:handoutMasterId r:id="rId27"/>
  </p:handoutMasterIdLst>
  <p:sldIdLst>
    <p:sldId id="257" r:id="rId3"/>
    <p:sldId id="347" r:id="rId4"/>
    <p:sldId id="319" r:id="rId5"/>
    <p:sldId id="320" r:id="rId6"/>
    <p:sldId id="349" r:id="rId7"/>
    <p:sldId id="327" r:id="rId8"/>
    <p:sldId id="350" r:id="rId9"/>
    <p:sldId id="321" r:id="rId10"/>
    <p:sldId id="324" r:id="rId11"/>
    <p:sldId id="325" r:id="rId12"/>
    <p:sldId id="326" r:id="rId13"/>
    <p:sldId id="322" r:id="rId14"/>
    <p:sldId id="338" r:id="rId15"/>
    <p:sldId id="344" r:id="rId16"/>
    <p:sldId id="348" r:id="rId17"/>
    <p:sldId id="341" r:id="rId18"/>
    <p:sldId id="342" r:id="rId19"/>
    <p:sldId id="343" r:id="rId20"/>
    <p:sldId id="336" r:id="rId21"/>
    <p:sldId id="346" r:id="rId22"/>
    <p:sldId id="345" r:id="rId23"/>
    <p:sldId id="351" r:id="rId24"/>
    <p:sldId id="318" r:id="rId2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4" autoAdjust="0"/>
    <p:restoredTop sz="94660"/>
  </p:normalViewPr>
  <p:slideViewPr>
    <p:cSldViewPr snapToGrid="0">
      <p:cViewPr varScale="1">
        <p:scale>
          <a:sx n="75" d="100"/>
          <a:sy n="75" d="100"/>
        </p:scale>
        <p:origin x="22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36AD9ACB-5801-4F54-BC78-64813915D364}" type="datetimeFigureOut">
              <a:rPr lang="en-US" smtClean="0"/>
              <a:t>8/5/2015</a:t>
            </a:fld>
            <a:endParaRPr lang="en-US"/>
          </a:p>
        </p:txBody>
      </p:sp>
      <p:sp>
        <p:nvSpPr>
          <p:cNvPr id="4" name="Footer Placeholder 3"/>
          <p:cNvSpPr>
            <a:spLocks noGrp="1"/>
          </p:cNvSpPr>
          <p:nvPr>
            <p:ph type="ftr" sz="quarter" idx="2"/>
          </p:nvPr>
        </p:nvSpPr>
        <p:spPr>
          <a:xfrm>
            <a:off x="0" y="9120189"/>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81012"/>
          </a:xfrm>
          <a:prstGeom prst="rect">
            <a:avLst/>
          </a:prstGeom>
        </p:spPr>
        <p:txBody>
          <a:bodyPr vert="horz" lIns="91440" tIns="45720" rIns="91440" bIns="45720" rtlCol="0" anchor="b"/>
          <a:lstStyle>
            <a:lvl1pPr algn="r">
              <a:defRPr sz="1200"/>
            </a:lvl1pPr>
          </a:lstStyle>
          <a:p>
            <a:fld id="{84B3B6B4-2CF6-42C6-A807-BCC6DF242C49}" type="slidenum">
              <a:rPr lang="en-US" smtClean="0"/>
              <a:t>‹#›</a:t>
            </a:fld>
            <a:endParaRPr lang="en-US"/>
          </a:p>
        </p:txBody>
      </p:sp>
    </p:spTree>
    <p:extLst>
      <p:ext uri="{BB962C8B-B14F-4D97-AF65-F5344CB8AC3E}">
        <p14:creationId xmlns:p14="http://schemas.microsoft.com/office/powerpoint/2010/main" val="3533616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96CD485B-A759-472F-8ED2-19EDD8D937B2}" type="datetimeFigureOut">
              <a:rPr lang="en-US" smtClean="0"/>
              <a:t>8/5/2015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9EDA6335-F54A-4B0C-B02D-E4CB27D360E1}" type="slidenum">
              <a:rPr lang="en-US" smtClean="0"/>
              <a:t>‹#›</a:t>
            </a:fld>
            <a:endParaRPr lang="en-US"/>
          </a:p>
        </p:txBody>
      </p:sp>
    </p:spTree>
    <p:extLst>
      <p:ext uri="{BB962C8B-B14F-4D97-AF65-F5344CB8AC3E}">
        <p14:creationId xmlns:p14="http://schemas.microsoft.com/office/powerpoint/2010/main" val="1340493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19" name="Picture 4" descr="C:\Users\qi972jm\AppData\Local\Temp\SNAGHTML10489a41.PNG"/>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497128" y="1211230"/>
            <a:ext cx="4842920" cy="262809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C:\Users\qi972jm\AppData\Local\Temp\SNAGHTML104a8470.PN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432811">
            <a:off x="3372424" y="2136329"/>
            <a:ext cx="1362921" cy="1825607"/>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rot="20760060">
            <a:off x="3941574" y="1721980"/>
            <a:ext cx="2032001" cy="646331"/>
          </a:xfrm>
          <a:prstGeom prst="rect">
            <a:avLst/>
          </a:prstGeom>
          <a:noFill/>
        </p:spPr>
        <p:txBody>
          <a:bodyPr wrap="square" lIns="68580" tIns="34290" rIns="68580" bIns="34290">
            <a:spAutoFit/>
            <a:scene3d>
              <a:camera prst="orthographicFront"/>
              <a:lightRig rig="threePt" dir="t"/>
            </a:scene3d>
            <a:sp3d contourW="12700">
              <a:contourClr>
                <a:srgbClr val="C3A35C"/>
              </a:contourClr>
            </a:sp3d>
          </a:bodyPr>
          <a:lstStyle/>
          <a:p>
            <a:pPr algn="ctr"/>
            <a:r>
              <a:rPr lang="en-US" sz="3600" b="1" i="1" dirty="0" smtClean="0">
                <a:ln/>
                <a:pattFill prst="dkUpDiag">
                  <a:fgClr>
                    <a:schemeClr val="bg1">
                      <a:lumMod val="50000"/>
                    </a:schemeClr>
                  </a:fgClr>
                  <a:bgClr>
                    <a:schemeClr val="tx1">
                      <a:lumMod val="75000"/>
                      <a:lumOff val="25000"/>
                    </a:schemeClr>
                  </a:bgClr>
                </a:pattFill>
                <a:effectLst>
                  <a:outerShdw blurRad="38100" dist="19050" dir="2700000" algn="tl" rotWithShape="0">
                    <a:srgbClr val="C3A35C">
                      <a:alpha val="40000"/>
                    </a:srgbClr>
                  </a:outerShdw>
                </a:effectLst>
                <a:latin typeface="Calisto MT" panose="02040603050505030304" pitchFamily="18" charset="0"/>
              </a:rPr>
              <a:t>2015</a:t>
            </a:r>
            <a:endParaRPr lang="en-US" sz="3600" b="1" i="1" dirty="0">
              <a:ln/>
              <a:pattFill prst="dkUpDiag">
                <a:fgClr>
                  <a:schemeClr val="bg1">
                    <a:lumMod val="50000"/>
                  </a:schemeClr>
                </a:fgClr>
                <a:bgClr>
                  <a:schemeClr val="tx1">
                    <a:lumMod val="75000"/>
                    <a:lumOff val="25000"/>
                  </a:schemeClr>
                </a:bgClr>
              </a:pattFill>
              <a:effectLst>
                <a:outerShdw blurRad="38100" dist="19050" dir="2700000" algn="tl" rotWithShape="0">
                  <a:srgbClr val="C3A35C">
                    <a:alpha val="40000"/>
                  </a:srgbClr>
                </a:outerShdw>
              </a:effectLst>
              <a:latin typeface="Calisto MT" panose="02040603050505030304" pitchFamily="18" charset="0"/>
            </a:endParaRPr>
          </a:p>
        </p:txBody>
      </p:sp>
      <p:sp>
        <p:nvSpPr>
          <p:cNvPr id="35" name="Title 1"/>
          <p:cNvSpPr>
            <a:spLocks noGrp="1"/>
          </p:cNvSpPr>
          <p:nvPr>
            <p:ph type="ctrTitle"/>
          </p:nvPr>
        </p:nvSpPr>
        <p:spPr>
          <a:xfrm>
            <a:off x="1411111" y="4533454"/>
            <a:ext cx="10363200" cy="661204"/>
          </a:xfrm>
          <a:prstGeom prst="rect">
            <a:avLst/>
          </a:prstGeom>
        </p:spPr>
        <p:txBody>
          <a:bodyPr anchor="b">
            <a:noAutofit/>
          </a:bodyPr>
          <a:lstStyle>
            <a:lvl1pPr algn="ctr">
              <a:defRPr lang="en-US" sz="3600" b="1" kern="1200" dirty="0">
                <a:ln w="12700" cmpd="sng">
                  <a:noFill/>
                  <a:prstDash val="solid"/>
                </a:ln>
                <a:solidFill>
                  <a:schemeClr val="tx1">
                    <a:lumMod val="85000"/>
                    <a:lumOff val="15000"/>
                  </a:schemeClr>
                </a:solidFill>
                <a:latin typeface="Calisto MT" panose="02040603050505030304" pitchFamily="18" charset="0"/>
                <a:ea typeface="+mn-ea"/>
                <a:cs typeface="+mn-cs"/>
              </a:defRPr>
            </a:lvl1pPr>
          </a:lstStyle>
          <a:p>
            <a:r>
              <a:rPr lang="en-US" smtClean="0"/>
              <a:t>Click to edit Master title style</a:t>
            </a:r>
            <a:endParaRPr lang="en-US" dirty="0"/>
          </a:p>
        </p:txBody>
      </p:sp>
      <p:sp>
        <p:nvSpPr>
          <p:cNvPr id="36" name="Subtitle 2"/>
          <p:cNvSpPr>
            <a:spLocks noGrp="1"/>
          </p:cNvSpPr>
          <p:nvPr>
            <p:ph type="subTitle" idx="1"/>
          </p:nvPr>
        </p:nvSpPr>
        <p:spPr>
          <a:xfrm>
            <a:off x="2003777" y="5314616"/>
            <a:ext cx="9144000" cy="458534"/>
          </a:xfrm>
        </p:spPr>
        <p:txBody>
          <a:bodyPr/>
          <a:lstStyle>
            <a:lvl1pPr marL="0" indent="0" algn="ctr">
              <a:buNone/>
              <a:defRPr sz="2400">
                <a:solidFill>
                  <a:srgbClr val="C3A3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7" name="Rectangle 16"/>
          <p:cNvSpPr/>
          <p:nvPr/>
        </p:nvSpPr>
        <p:spPr>
          <a:xfrm>
            <a:off x="10487377" y="6276882"/>
            <a:ext cx="1704623" cy="581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4173711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9852062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54802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0723328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855624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8000" y="419100"/>
            <a:ext cx="11091333"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08000" y="1244600"/>
            <a:ext cx="11091333" cy="5068888"/>
          </a:xfrm>
        </p:spPr>
        <p:txBody>
          <a:bodyPr/>
          <a:lstStyle/>
          <a:p>
            <a:r>
              <a:rPr lang="en-US" smtClean="0"/>
              <a:t>Click icon to add table</a:t>
            </a:r>
            <a:endParaRPr lang="en-US"/>
          </a:p>
        </p:txBody>
      </p:sp>
    </p:spTree>
    <p:extLst>
      <p:ext uri="{BB962C8B-B14F-4D97-AF65-F5344CB8AC3E}">
        <p14:creationId xmlns:p14="http://schemas.microsoft.com/office/powerpoint/2010/main" val="323563230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35" name="Title 1"/>
          <p:cNvSpPr>
            <a:spLocks noGrp="1"/>
          </p:cNvSpPr>
          <p:nvPr>
            <p:ph type="ctrTitle"/>
          </p:nvPr>
        </p:nvSpPr>
        <p:spPr>
          <a:xfrm>
            <a:off x="1411111" y="4533454"/>
            <a:ext cx="10363200" cy="661204"/>
          </a:xfrm>
          <a:prstGeom prst="rect">
            <a:avLst/>
          </a:prstGeom>
        </p:spPr>
        <p:txBody>
          <a:bodyPr anchor="b">
            <a:noAutofit/>
          </a:bodyPr>
          <a:lstStyle>
            <a:lvl1pPr algn="ctr">
              <a:defRPr lang="en-US" sz="3600" b="1" kern="1200" dirty="0">
                <a:ln w="12700" cmpd="sng">
                  <a:noFill/>
                  <a:prstDash val="solid"/>
                </a:ln>
                <a:solidFill>
                  <a:schemeClr val="tx1">
                    <a:lumMod val="85000"/>
                    <a:lumOff val="15000"/>
                  </a:schemeClr>
                </a:solidFill>
                <a:latin typeface="Calisto MT" panose="02040603050505030304" pitchFamily="18" charset="0"/>
                <a:ea typeface="+mn-ea"/>
                <a:cs typeface="+mn-cs"/>
              </a:defRPr>
            </a:lvl1pPr>
          </a:lstStyle>
          <a:p>
            <a:r>
              <a:rPr lang="en-US" smtClean="0"/>
              <a:t>Click to edit Master title style</a:t>
            </a:r>
            <a:endParaRPr lang="en-US" dirty="0"/>
          </a:p>
        </p:txBody>
      </p:sp>
      <p:sp>
        <p:nvSpPr>
          <p:cNvPr id="36" name="Subtitle 2"/>
          <p:cNvSpPr>
            <a:spLocks noGrp="1"/>
          </p:cNvSpPr>
          <p:nvPr>
            <p:ph type="subTitle" idx="1"/>
          </p:nvPr>
        </p:nvSpPr>
        <p:spPr>
          <a:xfrm>
            <a:off x="2003777" y="5314616"/>
            <a:ext cx="9144000" cy="458534"/>
          </a:xfrm>
        </p:spPr>
        <p:txBody>
          <a:bodyPr/>
          <a:lstStyle>
            <a:lvl1pPr marL="0" indent="0" algn="ctr">
              <a:buNone/>
              <a:defRPr sz="2400">
                <a:solidFill>
                  <a:srgbClr val="C3A3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9651078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1154" y="1464733"/>
            <a:ext cx="10859911" cy="523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1"/>
          <p:cNvSpPr>
            <a:spLocks noGrp="1"/>
          </p:cNvSpPr>
          <p:nvPr>
            <p:ph type="title"/>
          </p:nvPr>
        </p:nvSpPr>
        <p:spPr>
          <a:xfrm>
            <a:off x="1061155" y="626533"/>
            <a:ext cx="10859911" cy="677334"/>
          </a:xfrm>
          <a:prstGeom prst="rect">
            <a:avLst/>
          </a:prstGeom>
        </p:spPr>
        <p:txBody>
          <a:bodyPr/>
          <a:lstStyle>
            <a:lvl1pPr>
              <a:defRPr b="1" i="1"/>
            </a:lvl1pPr>
          </a:lstStyle>
          <a:p>
            <a:r>
              <a:rPr lang="en-US" smtClean="0"/>
              <a:t>Click to edit Master title style</a:t>
            </a:r>
            <a:endParaRPr lang="en-US" dirty="0"/>
          </a:p>
        </p:txBody>
      </p:sp>
    </p:spTree>
    <p:extLst>
      <p:ext uri="{BB962C8B-B14F-4D97-AF65-F5344CB8AC3E}">
        <p14:creationId xmlns:p14="http://schemas.microsoft.com/office/powerpoint/2010/main" val="38515149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1155" y="1453093"/>
            <a:ext cx="5181600" cy="5210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739465" y="1453092"/>
            <a:ext cx="5181600" cy="5210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1061155" y="626533"/>
            <a:ext cx="10859911" cy="677334"/>
          </a:xfrm>
          <a:prstGeom prst="rect">
            <a:avLst/>
          </a:prstGeom>
        </p:spPr>
        <p:txBody>
          <a:bodyPr/>
          <a:lstStyle>
            <a:lvl1pPr>
              <a:defRPr b="1" i="1"/>
            </a:lvl1pPr>
          </a:lstStyle>
          <a:p>
            <a:r>
              <a:rPr lang="en-US" smtClean="0"/>
              <a:t>Click to edit Master title style</a:t>
            </a:r>
            <a:endParaRPr lang="en-US" dirty="0"/>
          </a:p>
        </p:txBody>
      </p:sp>
    </p:spTree>
    <p:extLst>
      <p:ext uri="{BB962C8B-B14F-4D97-AF65-F5344CB8AC3E}">
        <p14:creationId xmlns:p14="http://schemas.microsoft.com/office/powerpoint/2010/main" val="9116332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3" name="Content Placeholder 2"/>
          <p:cNvSpPr>
            <a:spLocks noGrp="1"/>
          </p:cNvSpPr>
          <p:nvPr>
            <p:ph sz="half" idx="10"/>
          </p:nvPr>
        </p:nvSpPr>
        <p:spPr>
          <a:xfrm>
            <a:off x="1061154" y="2318809"/>
            <a:ext cx="5206435" cy="43444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idx="1"/>
          </p:nvPr>
        </p:nvSpPr>
        <p:spPr>
          <a:xfrm>
            <a:off x="1061154" y="1453091"/>
            <a:ext cx="520643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739465" y="1453092"/>
            <a:ext cx="5181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itle 1"/>
          <p:cNvSpPr>
            <a:spLocks noGrp="1"/>
          </p:cNvSpPr>
          <p:nvPr>
            <p:ph type="title"/>
          </p:nvPr>
        </p:nvSpPr>
        <p:spPr>
          <a:xfrm>
            <a:off x="1061155" y="626533"/>
            <a:ext cx="10859911" cy="677334"/>
          </a:xfrm>
          <a:prstGeom prst="rect">
            <a:avLst/>
          </a:prstGeom>
        </p:spPr>
        <p:txBody>
          <a:bodyPr/>
          <a:lstStyle>
            <a:lvl1pPr>
              <a:defRPr b="1" i="1"/>
            </a:lvl1pPr>
          </a:lstStyle>
          <a:p>
            <a:r>
              <a:rPr lang="en-US" smtClean="0"/>
              <a:t>Click to edit Master title style</a:t>
            </a:r>
            <a:endParaRPr lang="en-US" dirty="0"/>
          </a:p>
        </p:txBody>
      </p:sp>
      <p:sp>
        <p:nvSpPr>
          <p:cNvPr id="14" name="Content Placeholder 3"/>
          <p:cNvSpPr>
            <a:spLocks noGrp="1"/>
          </p:cNvSpPr>
          <p:nvPr>
            <p:ph sz="half" idx="2"/>
          </p:nvPr>
        </p:nvSpPr>
        <p:spPr>
          <a:xfrm>
            <a:off x="6739465" y="2318808"/>
            <a:ext cx="5181600" cy="43444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619056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40642" name="Rectangle 2"/>
          <p:cNvSpPr>
            <a:spLocks noGrp="1" noChangeArrowheads="1"/>
          </p:cNvSpPr>
          <p:nvPr>
            <p:ph type="ctrTitle"/>
          </p:nvPr>
        </p:nvSpPr>
        <p:spPr>
          <a:xfrm>
            <a:off x="608253" y="590550"/>
            <a:ext cx="7158567" cy="2559050"/>
          </a:xfrm>
          <a:effectLst>
            <a:outerShdw dist="35921" dir="2700000" algn="ctr" rotWithShape="0">
              <a:srgbClr val="B2B2B2"/>
            </a:outerShdw>
          </a:effectLst>
        </p:spPr>
        <p:txBody>
          <a:bodyPr/>
          <a:lstStyle>
            <a:lvl1pPr algn="ctr">
              <a:defRPr b="1" i="0">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240643" name="Rectangle 3"/>
          <p:cNvSpPr>
            <a:spLocks noGrp="1" noChangeArrowheads="1"/>
          </p:cNvSpPr>
          <p:nvPr>
            <p:ph type="subTitle" idx="1"/>
          </p:nvPr>
        </p:nvSpPr>
        <p:spPr>
          <a:xfrm>
            <a:off x="1833033" y="4716464"/>
            <a:ext cx="8534400" cy="1660525"/>
          </a:xfrm>
        </p:spPr>
        <p:txBody>
          <a:bodyPr/>
          <a:lstStyle>
            <a:lvl1pPr marL="0" indent="0" algn="ctr">
              <a:buFont typeface="ZapfDingbats" pitchFamily="82" charset="2"/>
              <a:buNone/>
              <a:defRPr b="1">
                <a:solidFill>
                  <a:srgbClr val="336699"/>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subtitle style</a:t>
            </a:r>
            <a:endParaRPr lang="en-US" dirty="0"/>
          </a:p>
        </p:txBody>
      </p:sp>
      <p:sp>
        <p:nvSpPr>
          <p:cNvPr id="240644" name="Rectangle 4"/>
          <p:cNvSpPr>
            <a:spLocks noChangeArrowheads="1"/>
          </p:cNvSpPr>
          <p:nvPr/>
        </p:nvSpPr>
        <p:spPr bwMode="auto">
          <a:xfrm>
            <a:off x="228600" y="228600"/>
            <a:ext cx="11734800" cy="6419850"/>
          </a:xfrm>
          <a:prstGeom prst="rect">
            <a:avLst/>
          </a:prstGeom>
          <a:noFill/>
          <a:ln w="38100">
            <a:solidFill>
              <a:srgbClr val="C00000"/>
            </a:solidFill>
            <a:miter lim="800000"/>
            <a:headEnd type="none" w="sm" len="sm"/>
            <a:tailEnd type="none" w="sm" len="sm"/>
          </a:ln>
          <a:effectLst/>
        </p:spPr>
        <p:txBody>
          <a:bodyPr wrap="none" anchor="ctr"/>
          <a:lstStyle/>
          <a:p>
            <a:endParaRPr lang="en-US" sz="1800"/>
          </a:p>
        </p:txBody>
      </p:sp>
    </p:spTree>
    <p:extLst>
      <p:ext uri="{BB962C8B-B14F-4D97-AF65-F5344CB8AC3E}">
        <p14:creationId xmlns:p14="http://schemas.microsoft.com/office/powerpoint/2010/main" val="5348650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999" y="1219200"/>
            <a:ext cx="11091333" cy="5068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521088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315192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244600"/>
            <a:ext cx="5444067" cy="5068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55267" y="1244600"/>
            <a:ext cx="5444067" cy="5068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448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34362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2.pn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11" Type="http://schemas.microsoft.com/office/2007/relationships/hdphoto" Target="../media/hdphoto1.wdp"/><Relationship Id="rId5" Type="http://schemas.openxmlformats.org/officeDocument/2006/relationships/theme" Target="../theme/theme1.xml"/><Relationship Id="rId15" Type="http://schemas.openxmlformats.org/officeDocument/2006/relationships/image" Target="../media/image9.jpeg"/><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 Id="rId14"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27141" y="6413218"/>
            <a:ext cx="1020208" cy="444782"/>
          </a:xfrm>
          <a:prstGeom prst="rect">
            <a:avLst/>
          </a:prstGeom>
        </p:spPr>
      </p:pic>
      <p:sp>
        <p:nvSpPr>
          <p:cNvPr id="3" name="Text Placeholder 2"/>
          <p:cNvSpPr>
            <a:spLocks noGrp="1"/>
          </p:cNvSpPr>
          <p:nvPr>
            <p:ph type="body" idx="1"/>
          </p:nvPr>
        </p:nvSpPr>
        <p:spPr>
          <a:xfrm>
            <a:off x="1038575" y="1380067"/>
            <a:ext cx="10837335" cy="47968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8577" y="6356352"/>
            <a:ext cx="254282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03438D-F901-43B6-BB1A-0965D1F6D16B}" type="datetimeFigureOut">
              <a:rPr lang="en-US" smtClean="0"/>
              <a:t>8/5/2015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416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B87BF-2DD4-428C-8EB2-C8D2534CABF8}" type="slidenum">
              <a:rPr lang="en-US" smtClean="0"/>
              <a:t>‹#›</a:t>
            </a:fld>
            <a:endParaRPr lang="en-US"/>
          </a:p>
        </p:txBody>
      </p:sp>
      <p:sp>
        <p:nvSpPr>
          <p:cNvPr id="16" name="Rectangle 15"/>
          <p:cNvSpPr/>
          <p:nvPr/>
        </p:nvSpPr>
        <p:spPr>
          <a:xfrm>
            <a:off x="0" y="1"/>
            <a:ext cx="12188157" cy="519373"/>
          </a:xfrm>
          <a:prstGeom prst="rect">
            <a:avLst/>
          </a:prstGeom>
          <a:solidFill>
            <a:schemeClr val="tx1"/>
          </a:solidFill>
        </p:spPr>
        <p:txBody>
          <a:bodyPr wrap="square">
            <a:spAutoFit/>
          </a:bodyPr>
          <a:lstStyle/>
          <a:p>
            <a:pPr algn="ctr"/>
            <a:endParaRPr lang="en-US" sz="600" b="1" dirty="0" smtClean="0">
              <a:ln w="12700" cmpd="sng">
                <a:noFill/>
                <a:prstDash val="solid"/>
              </a:ln>
              <a:solidFill>
                <a:schemeClr val="accent4">
                  <a:lumMod val="50000"/>
                </a:schemeClr>
              </a:solidFill>
              <a:latin typeface="Calisto MT" panose="02040603050505030304" pitchFamily="18" charset="0"/>
            </a:endParaRPr>
          </a:p>
          <a:p>
            <a:pPr algn="ctr"/>
            <a:r>
              <a:rPr lang="en-US" sz="1500" b="1" i="1" dirty="0" smtClean="0">
                <a:ln w="12700" cmpd="sng">
                  <a:noFill/>
                  <a:prstDash val="solid"/>
                </a:ln>
                <a:solidFill>
                  <a:srgbClr val="C3A35C"/>
                </a:solidFill>
                <a:latin typeface="Calisto MT" panose="02040603050505030304" pitchFamily="18" charset="0"/>
              </a:rPr>
              <a:t>          Innovative Solutions for tomorrow’s transportation needs</a:t>
            </a:r>
          </a:p>
          <a:p>
            <a:pPr algn="ctr"/>
            <a:endParaRPr lang="en-US" sz="675" b="1" i="1" dirty="0" smtClean="0">
              <a:ln w="12700" cmpd="sng">
                <a:noFill/>
                <a:prstDash val="solid"/>
              </a:ln>
              <a:solidFill>
                <a:srgbClr val="C3A35C"/>
              </a:solidFill>
              <a:latin typeface="Calisto MT" panose="02040603050505030304" pitchFamily="18" charset="0"/>
            </a:endParaRPr>
          </a:p>
        </p:txBody>
      </p:sp>
      <p:grpSp>
        <p:nvGrpSpPr>
          <p:cNvPr id="8" name="Group 7"/>
          <p:cNvGrpSpPr/>
          <p:nvPr/>
        </p:nvGrpSpPr>
        <p:grpSpPr>
          <a:xfrm>
            <a:off x="-87678" y="519373"/>
            <a:ext cx="925879" cy="6338628"/>
            <a:chOff x="27374" y="-44314"/>
            <a:chExt cx="773329" cy="6910658"/>
          </a:xfrm>
        </p:grpSpPr>
        <p:pic>
          <p:nvPicPr>
            <p:cNvPr id="9" name="Picture 8"/>
            <p:cNvPicPr>
              <a:picLocks noChangeAspect="1"/>
            </p:cNvPicPr>
            <p:nvPr userDrawn="1"/>
          </p:nvPicPr>
          <p:blipFill rotWithShape="1">
            <a:blip r:embed="rId7"/>
            <a:srcRect l="13832"/>
            <a:stretch/>
          </p:blipFill>
          <p:spPr>
            <a:xfrm>
              <a:off x="37923" y="4488641"/>
              <a:ext cx="748383" cy="1067620"/>
            </a:xfrm>
            <a:prstGeom prst="rect">
              <a:avLst/>
            </a:prstGeom>
          </p:spPr>
        </p:pic>
        <p:pic>
          <p:nvPicPr>
            <p:cNvPr id="10" name="Picture 9"/>
            <p:cNvPicPr>
              <a:picLocks noChangeAspect="1"/>
            </p:cNvPicPr>
            <p:nvPr userDrawn="1"/>
          </p:nvPicPr>
          <p:blipFill rotWithShape="1">
            <a:blip r:embed="rId8"/>
            <a:srcRect l="11511"/>
            <a:stretch/>
          </p:blipFill>
          <p:spPr>
            <a:xfrm>
              <a:off x="47997" y="5570927"/>
              <a:ext cx="741490" cy="1290311"/>
            </a:xfrm>
            <a:prstGeom prst="rect">
              <a:avLst/>
            </a:prstGeom>
          </p:spPr>
        </p:pic>
        <p:pic>
          <p:nvPicPr>
            <p:cNvPr id="11" name="Picture 10"/>
            <p:cNvPicPr>
              <a:picLocks noChangeAspect="1"/>
            </p:cNvPicPr>
            <p:nvPr userDrawn="1"/>
          </p:nvPicPr>
          <p:blipFill rotWithShape="1">
            <a:blip r:embed="rId9"/>
            <a:srcRect l="15378"/>
            <a:stretch/>
          </p:blipFill>
          <p:spPr>
            <a:xfrm>
              <a:off x="27374" y="3647826"/>
              <a:ext cx="773329" cy="826150"/>
            </a:xfrm>
            <a:prstGeom prst="rect">
              <a:avLst/>
            </a:prstGeom>
          </p:spPr>
        </p:pic>
        <p:pic>
          <p:nvPicPr>
            <p:cNvPr id="12" name="Picture 11"/>
            <p:cNvPicPr>
              <a:picLocks noChangeAspect="1"/>
            </p:cNvPicPr>
            <p:nvPr userDrawn="1"/>
          </p:nvPicPr>
          <p:blipFill>
            <a:blip r:embed="rId10" cstate="print">
              <a:extLst>
                <a:ext uri="{BEBA8EAE-BF5A-486C-A8C5-ECC9F3942E4B}">
                  <a14:imgProps xmlns:a14="http://schemas.microsoft.com/office/drawing/2010/main">
                    <a14:imgLayer r:embed="rId11">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7997" y="685140"/>
              <a:ext cx="738691" cy="755435"/>
            </a:xfrm>
            <a:prstGeom prst="rect">
              <a:avLst/>
            </a:prstGeom>
          </p:spPr>
        </p:pic>
        <p:pic>
          <p:nvPicPr>
            <p:cNvPr id="13" name="Picture 12"/>
            <p:cNvPicPr>
              <a:picLocks noChangeAspect="1"/>
            </p:cNvPicPr>
            <p:nvPr userDrawn="1"/>
          </p:nvPicPr>
          <p:blipFill rotWithShape="1">
            <a:blip r:embed="rId12" cstate="print">
              <a:grayscl/>
              <a:extLst>
                <a:ext uri="{28A0092B-C50C-407E-A947-70E740481C1C}">
                  <a14:useLocalDpi xmlns:a14="http://schemas.microsoft.com/office/drawing/2010/main" val="0"/>
                </a:ext>
              </a:extLst>
            </a:blip>
            <a:srcRect l="14830"/>
            <a:stretch/>
          </p:blipFill>
          <p:spPr>
            <a:xfrm>
              <a:off x="37923" y="2214544"/>
              <a:ext cx="738488" cy="711515"/>
            </a:xfrm>
            <a:prstGeom prst="rect">
              <a:avLst/>
            </a:prstGeom>
            <a:ln>
              <a:noFill/>
            </a:ln>
            <a:effectLst/>
          </p:spPr>
        </p:pic>
        <p:pic>
          <p:nvPicPr>
            <p:cNvPr id="14" name="Picture 13"/>
            <p:cNvPicPr>
              <a:picLocks noChangeAspect="1"/>
            </p:cNvPicPr>
            <p:nvPr userDrawn="1"/>
          </p:nvPicPr>
          <p:blipFill>
            <a:blip r:embed="rId13"/>
            <a:stretch>
              <a:fillRect/>
            </a:stretch>
          </p:blipFill>
          <p:spPr>
            <a:xfrm>
              <a:off x="27845" y="2929224"/>
              <a:ext cx="772858" cy="773639"/>
            </a:xfrm>
            <a:prstGeom prst="rect">
              <a:avLst/>
            </a:prstGeom>
          </p:spPr>
        </p:pic>
        <p:pic>
          <p:nvPicPr>
            <p:cNvPr id="15" name="Picture 14"/>
            <p:cNvPicPr>
              <a:picLocks noChangeAspect="1"/>
            </p:cNvPicPr>
            <p:nvPr userDrawn="1"/>
          </p:nvPicPr>
          <p:blipFill>
            <a:blip r:embed="rId14"/>
            <a:stretch>
              <a:fillRect/>
            </a:stretch>
          </p:blipFill>
          <p:spPr>
            <a:xfrm>
              <a:off x="27375" y="1407864"/>
              <a:ext cx="749038" cy="815156"/>
            </a:xfrm>
            <a:prstGeom prst="rect">
              <a:avLst/>
            </a:prstGeom>
          </p:spPr>
        </p:pic>
        <p:pic>
          <p:nvPicPr>
            <p:cNvPr id="17" name="Picture 16"/>
            <p:cNvPicPr>
              <a:picLocks noChangeAspect="1"/>
            </p:cNvPicPr>
            <p:nvPr userDrawn="1"/>
          </p:nvPicPr>
          <p:blipFill rotWithShape="1">
            <a:blip r:embed="rId15" cstate="print">
              <a:extLst>
                <a:ext uri="{28A0092B-C50C-407E-A947-70E740481C1C}">
                  <a14:useLocalDpi xmlns:a14="http://schemas.microsoft.com/office/drawing/2010/main" val="0"/>
                </a:ext>
              </a:extLst>
            </a:blip>
            <a:srcRect l="50259" r="24423"/>
            <a:stretch/>
          </p:blipFill>
          <p:spPr>
            <a:xfrm>
              <a:off x="47997" y="-44314"/>
              <a:ext cx="740664" cy="745974"/>
            </a:xfrm>
            <a:prstGeom prst="rect">
              <a:avLst/>
            </a:prstGeom>
            <a:effectLst/>
          </p:spPr>
        </p:pic>
        <p:cxnSp>
          <p:nvCxnSpPr>
            <p:cNvPr id="19" name="Straight Connector 18"/>
            <p:cNvCxnSpPr/>
            <p:nvPr userDrawn="1"/>
          </p:nvCxnSpPr>
          <p:spPr>
            <a:xfrm>
              <a:off x="755511" y="-44314"/>
              <a:ext cx="13934" cy="6910658"/>
            </a:xfrm>
            <a:prstGeom prst="line">
              <a:avLst/>
            </a:prstGeom>
            <a:ln w="76200">
              <a:solidFill>
                <a:srgbClr val="C3A35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68953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bwMode="auto">
          <a:xfrm>
            <a:off x="508000" y="419100"/>
            <a:ext cx="11091333" cy="609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title style</a:t>
            </a:r>
            <a:endParaRPr lang="en-US" dirty="0" smtClean="0"/>
          </a:p>
        </p:txBody>
      </p:sp>
      <p:sp>
        <p:nvSpPr>
          <p:cNvPr id="239619" name="Rectangle 3"/>
          <p:cNvSpPr>
            <a:spLocks noGrp="1" noChangeArrowheads="1"/>
          </p:cNvSpPr>
          <p:nvPr>
            <p:ph type="body" idx="1"/>
          </p:nvPr>
        </p:nvSpPr>
        <p:spPr bwMode="auto">
          <a:xfrm>
            <a:off x="508000" y="1244600"/>
            <a:ext cx="11091333" cy="5068888"/>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Rectangle 4"/>
          <p:cNvSpPr>
            <a:spLocks noChangeArrowheads="1"/>
          </p:cNvSpPr>
          <p:nvPr/>
        </p:nvSpPr>
        <p:spPr bwMode="auto">
          <a:xfrm>
            <a:off x="228600" y="228600"/>
            <a:ext cx="11734800" cy="6419850"/>
          </a:xfrm>
          <a:prstGeom prst="rect">
            <a:avLst/>
          </a:prstGeom>
          <a:noFill/>
          <a:ln w="38100">
            <a:solidFill>
              <a:srgbClr val="C00000"/>
            </a:solidFill>
            <a:miter lim="800000"/>
            <a:headEnd type="none" w="sm" len="sm"/>
            <a:tailEnd type="none" w="sm" len="sm"/>
          </a:ln>
          <a:effectLst/>
        </p:spPr>
        <p:txBody>
          <a:bodyPr wrap="none" anchor="ctr"/>
          <a:lstStyle/>
          <a:p>
            <a:endParaRPr lang="en-US" sz="1800"/>
          </a:p>
        </p:txBody>
      </p:sp>
    </p:spTree>
    <p:extLst>
      <p:ext uri="{BB962C8B-B14F-4D97-AF65-F5344CB8AC3E}">
        <p14:creationId xmlns:p14="http://schemas.microsoft.com/office/powerpoint/2010/main" val="110544310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par>
    </p:tnLst>
  </p:timing>
  <p:txStyles>
    <p:titleStyle>
      <a:lvl1pPr algn="l" rtl="0" eaLnBrk="1" fontAlgn="base" hangingPunct="1">
        <a:lnSpc>
          <a:spcPct val="85000"/>
        </a:lnSpc>
        <a:spcBef>
          <a:spcPct val="0"/>
        </a:spcBef>
        <a:spcAft>
          <a:spcPct val="0"/>
        </a:spcAft>
        <a:defRPr sz="3400" b="1" i="1">
          <a:solidFill>
            <a:srgbClr val="336699"/>
          </a:solidFill>
          <a:latin typeface="Candara" panose="020E0502030303020204" pitchFamily="34" charset="0"/>
          <a:ea typeface="+mj-ea"/>
          <a:cs typeface="Calibri" panose="020F0502020204030204" pitchFamily="34" charset="0"/>
        </a:defRPr>
      </a:lvl1pPr>
      <a:lvl2pPr algn="l" rtl="0" eaLnBrk="1" fontAlgn="base" hangingPunct="1">
        <a:lnSpc>
          <a:spcPct val="85000"/>
        </a:lnSpc>
        <a:spcBef>
          <a:spcPct val="0"/>
        </a:spcBef>
        <a:spcAft>
          <a:spcPct val="0"/>
        </a:spcAft>
        <a:defRPr sz="3400" i="1">
          <a:solidFill>
            <a:srgbClr val="000099"/>
          </a:solidFill>
          <a:latin typeface="Arial" charset="0"/>
        </a:defRPr>
      </a:lvl2pPr>
      <a:lvl3pPr algn="l" rtl="0" eaLnBrk="1" fontAlgn="base" hangingPunct="1">
        <a:lnSpc>
          <a:spcPct val="85000"/>
        </a:lnSpc>
        <a:spcBef>
          <a:spcPct val="0"/>
        </a:spcBef>
        <a:spcAft>
          <a:spcPct val="0"/>
        </a:spcAft>
        <a:defRPr sz="3400" i="1">
          <a:solidFill>
            <a:srgbClr val="000099"/>
          </a:solidFill>
          <a:latin typeface="Arial" charset="0"/>
        </a:defRPr>
      </a:lvl3pPr>
      <a:lvl4pPr algn="l" rtl="0" eaLnBrk="1" fontAlgn="base" hangingPunct="1">
        <a:lnSpc>
          <a:spcPct val="85000"/>
        </a:lnSpc>
        <a:spcBef>
          <a:spcPct val="0"/>
        </a:spcBef>
        <a:spcAft>
          <a:spcPct val="0"/>
        </a:spcAft>
        <a:defRPr sz="3400" i="1">
          <a:solidFill>
            <a:srgbClr val="000099"/>
          </a:solidFill>
          <a:latin typeface="Arial" charset="0"/>
        </a:defRPr>
      </a:lvl4pPr>
      <a:lvl5pPr algn="l" rtl="0" eaLnBrk="1" fontAlgn="base" hangingPunct="1">
        <a:lnSpc>
          <a:spcPct val="85000"/>
        </a:lnSpc>
        <a:spcBef>
          <a:spcPct val="0"/>
        </a:spcBef>
        <a:spcAft>
          <a:spcPct val="0"/>
        </a:spcAft>
        <a:defRPr sz="3400" i="1">
          <a:solidFill>
            <a:srgbClr val="000099"/>
          </a:solidFill>
          <a:latin typeface="Arial" charset="0"/>
        </a:defRPr>
      </a:lvl5pPr>
      <a:lvl6pPr marL="457200" algn="l" rtl="0" eaLnBrk="1" fontAlgn="base" hangingPunct="1">
        <a:lnSpc>
          <a:spcPct val="85000"/>
        </a:lnSpc>
        <a:spcBef>
          <a:spcPct val="0"/>
        </a:spcBef>
        <a:spcAft>
          <a:spcPct val="0"/>
        </a:spcAft>
        <a:defRPr sz="3400" i="1">
          <a:solidFill>
            <a:srgbClr val="000099"/>
          </a:solidFill>
          <a:latin typeface="Arial" charset="0"/>
        </a:defRPr>
      </a:lvl6pPr>
      <a:lvl7pPr marL="914400" algn="l" rtl="0" eaLnBrk="1" fontAlgn="base" hangingPunct="1">
        <a:lnSpc>
          <a:spcPct val="85000"/>
        </a:lnSpc>
        <a:spcBef>
          <a:spcPct val="0"/>
        </a:spcBef>
        <a:spcAft>
          <a:spcPct val="0"/>
        </a:spcAft>
        <a:defRPr sz="3400" i="1">
          <a:solidFill>
            <a:srgbClr val="000099"/>
          </a:solidFill>
          <a:latin typeface="Arial" charset="0"/>
        </a:defRPr>
      </a:lvl7pPr>
      <a:lvl8pPr marL="1371600" algn="l" rtl="0" eaLnBrk="1" fontAlgn="base" hangingPunct="1">
        <a:lnSpc>
          <a:spcPct val="85000"/>
        </a:lnSpc>
        <a:spcBef>
          <a:spcPct val="0"/>
        </a:spcBef>
        <a:spcAft>
          <a:spcPct val="0"/>
        </a:spcAft>
        <a:defRPr sz="3400" i="1">
          <a:solidFill>
            <a:srgbClr val="000099"/>
          </a:solidFill>
          <a:latin typeface="Arial" charset="0"/>
        </a:defRPr>
      </a:lvl8pPr>
      <a:lvl9pPr marL="1828800" algn="l" rtl="0" eaLnBrk="1" fontAlgn="base" hangingPunct="1">
        <a:lnSpc>
          <a:spcPct val="85000"/>
        </a:lnSpc>
        <a:spcBef>
          <a:spcPct val="0"/>
        </a:spcBef>
        <a:spcAft>
          <a:spcPct val="0"/>
        </a:spcAft>
        <a:defRPr sz="3400" i="1">
          <a:solidFill>
            <a:srgbClr val="000099"/>
          </a:solidFill>
          <a:latin typeface="Arial" charset="0"/>
        </a:defRPr>
      </a:lvl9pPr>
    </p:titleStyle>
    <p:bodyStyle>
      <a:lvl1pPr marL="342900" indent="-342900" algn="l" rtl="0" eaLnBrk="1" fontAlgn="base" hangingPunct="1">
        <a:lnSpc>
          <a:spcPct val="94000"/>
        </a:lnSpc>
        <a:spcBef>
          <a:spcPts val="600"/>
        </a:spcBef>
        <a:spcAft>
          <a:spcPct val="0"/>
        </a:spcAft>
        <a:buClr>
          <a:srgbClr val="C00000"/>
        </a:buClr>
        <a:buSzPct val="100000"/>
        <a:buFont typeface="Arial" panose="020B0604020202020204" pitchFamily="34" charset="0"/>
        <a:buChar char="•"/>
        <a:defRPr lang="en-US" sz="2400" b="0" i="0" dirty="0" smtClean="0">
          <a:solidFill>
            <a:srgbClr val="336699"/>
          </a:solidFill>
          <a:latin typeface="Candara" panose="020E0502030303020204" pitchFamily="34" charset="0"/>
          <a:ea typeface="+mj-ea"/>
          <a:cs typeface="Calibri" panose="020F0502020204030204" pitchFamily="34" charset="0"/>
        </a:defRPr>
      </a:lvl1pPr>
      <a:lvl2pPr marL="800100" indent="-342900" algn="l" rtl="0" eaLnBrk="1" fontAlgn="base" hangingPunct="1">
        <a:lnSpc>
          <a:spcPct val="90000"/>
        </a:lnSpc>
        <a:spcBef>
          <a:spcPts val="600"/>
        </a:spcBef>
        <a:spcAft>
          <a:spcPct val="0"/>
        </a:spcAft>
        <a:buClr>
          <a:srgbClr val="C00000"/>
        </a:buClr>
        <a:buFont typeface="Arial" panose="020B0604020202020204" pitchFamily="34" charset="0"/>
        <a:buChar char="•"/>
        <a:defRPr lang="en-US" sz="2200" b="0" i="0" dirty="0" smtClean="0">
          <a:solidFill>
            <a:srgbClr val="336699"/>
          </a:solidFill>
          <a:latin typeface="Candara" panose="020E0502030303020204" pitchFamily="34" charset="0"/>
          <a:ea typeface="+mj-ea"/>
          <a:cs typeface="Calibri" panose="020F0502020204030204" pitchFamily="34" charset="0"/>
        </a:defRPr>
      </a:lvl2pPr>
      <a:lvl3pPr marL="1257300" indent="-342900" algn="l" rtl="0" eaLnBrk="1" fontAlgn="base" hangingPunct="1">
        <a:lnSpc>
          <a:spcPct val="90000"/>
        </a:lnSpc>
        <a:spcBef>
          <a:spcPts val="600"/>
        </a:spcBef>
        <a:spcAft>
          <a:spcPct val="0"/>
        </a:spcAft>
        <a:buClr>
          <a:srgbClr val="C00000"/>
        </a:buClr>
        <a:buSzPct val="100000"/>
        <a:buFont typeface="Arial" panose="020B0604020202020204" pitchFamily="34" charset="0"/>
        <a:buChar char="•"/>
        <a:defRPr lang="en-US" sz="2000" b="0" i="0" dirty="0" smtClean="0">
          <a:solidFill>
            <a:srgbClr val="336699"/>
          </a:solidFill>
          <a:latin typeface="Candara" panose="020E0502030303020204" pitchFamily="34" charset="0"/>
          <a:ea typeface="+mj-ea"/>
          <a:cs typeface="Calibri" panose="020F0502020204030204" pitchFamily="34" charset="0"/>
        </a:defRPr>
      </a:lvl3pPr>
      <a:lvl4pPr marL="1716088" indent="-342900" algn="l" rtl="0" eaLnBrk="1" fontAlgn="base" hangingPunct="1">
        <a:spcBef>
          <a:spcPts val="600"/>
        </a:spcBef>
        <a:spcAft>
          <a:spcPct val="0"/>
        </a:spcAft>
        <a:buClr>
          <a:srgbClr val="C00000"/>
        </a:buClr>
        <a:buFont typeface="Arial" panose="020B0604020202020204" pitchFamily="34" charset="0"/>
        <a:buChar char="•"/>
        <a:defRPr lang="en-US" sz="1800" b="0" i="0" dirty="0" smtClean="0">
          <a:solidFill>
            <a:srgbClr val="336699"/>
          </a:solidFill>
          <a:latin typeface="Candara" panose="020E0502030303020204" pitchFamily="34" charset="0"/>
          <a:ea typeface="+mj-ea"/>
          <a:cs typeface="Calibri" panose="020F0502020204030204" pitchFamily="34" charset="0"/>
        </a:defRPr>
      </a:lvl4pPr>
      <a:lvl5pPr marL="2171700" indent="-342900" algn="l" rtl="0" eaLnBrk="1" fontAlgn="base" hangingPunct="1">
        <a:spcBef>
          <a:spcPts val="600"/>
        </a:spcBef>
        <a:spcAft>
          <a:spcPct val="0"/>
        </a:spcAft>
        <a:buClr>
          <a:srgbClr val="C00000"/>
        </a:buClr>
        <a:buFont typeface="Arial" panose="020B0604020202020204" pitchFamily="34" charset="0"/>
        <a:buChar char="•"/>
        <a:defRPr lang="en-US" sz="1600" b="0" i="0" dirty="0" smtClean="0">
          <a:solidFill>
            <a:srgbClr val="336699"/>
          </a:solidFill>
          <a:latin typeface="Candara" panose="020E0502030303020204" pitchFamily="34" charset="0"/>
          <a:ea typeface="+mj-ea"/>
          <a:cs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mailto:jimmie.prow@dot.state.fl.us" TargetMode="External"/><Relationship Id="rId2" Type="http://schemas.openxmlformats.org/officeDocument/2006/relationships/hyperlink" Target="mailto:ecso.support@dot.state.fl.us" TargetMode="External"/><Relationship Id="rId1" Type="http://schemas.openxmlformats.org/officeDocument/2006/relationships/slideLayout" Target="../slideLayouts/slideLayout6.xml"/><Relationship Id="rId4" Type="http://schemas.openxmlformats.org/officeDocument/2006/relationships/hyperlink" Target="http://www.dot.state.fl.us/ecs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3911" y="4587761"/>
            <a:ext cx="10363200" cy="661204"/>
          </a:xfrm>
        </p:spPr>
        <p:txBody>
          <a:bodyPr/>
          <a:lstStyle/>
          <a:p>
            <a:r>
              <a:rPr lang="en-US" dirty="0" smtClean="0">
                <a:solidFill>
                  <a:srgbClr val="C00000"/>
                </a:solidFill>
              </a:rPr>
              <a:t>FDOTSS4 Update</a:t>
            </a:r>
            <a:endParaRPr lang="en-US" dirty="0">
              <a:solidFill>
                <a:srgbClr val="C00000"/>
              </a:solidFill>
            </a:endParaRPr>
          </a:p>
        </p:txBody>
      </p:sp>
      <p:sp>
        <p:nvSpPr>
          <p:cNvPr id="3" name="Subtitle 2"/>
          <p:cNvSpPr>
            <a:spLocks noGrp="1"/>
          </p:cNvSpPr>
          <p:nvPr>
            <p:ph type="subTitle" idx="1"/>
          </p:nvPr>
        </p:nvSpPr>
        <p:spPr/>
        <p:txBody>
          <a:bodyPr/>
          <a:lstStyle/>
          <a:p>
            <a:endParaRPr lang="en-US" dirty="0"/>
          </a:p>
        </p:txBody>
      </p:sp>
      <p:pic>
        <p:nvPicPr>
          <p:cNvPr id="1030" name="Picture 6" descr="C:\Users\rd964jp\AppData\Local\Temp\SNAGHTMLfcb47d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8050" y="1209221"/>
            <a:ext cx="3330575" cy="3111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497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7999" y="1219200"/>
            <a:ext cx="11091333" cy="2755271"/>
          </a:xfrm>
        </p:spPr>
        <p:txBody>
          <a:bodyPr/>
          <a:lstStyle/>
          <a:p>
            <a:pPr marL="0" indent="0">
              <a:buNone/>
            </a:pPr>
            <a:r>
              <a:rPr lang="en-US" dirty="0"/>
              <a:t>The Subsurface Utility Engineering module has three main functions</a:t>
            </a:r>
            <a:r>
              <a:rPr lang="en-US" dirty="0" smtClean="0"/>
              <a:t>:</a:t>
            </a:r>
          </a:p>
          <a:p>
            <a:pPr lvl="1"/>
            <a:r>
              <a:rPr lang="en-US" dirty="0" smtClean="0"/>
              <a:t>Model Utilities</a:t>
            </a:r>
          </a:p>
          <a:p>
            <a:pPr lvl="1"/>
            <a:r>
              <a:rPr lang="en-US" dirty="0"/>
              <a:t>Clash </a:t>
            </a:r>
            <a:r>
              <a:rPr lang="en-US" dirty="0" smtClean="0"/>
              <a:t>Detection </a:t>
            </a:r>
            <a:r>
              <a:rPr lang="en-US" dirty="0" smtClean="0">
                <a:solidFill>
                  <a:srgbClr val="C00000"/>
                </a:solidFill>
              </a:rPr>
              <a:t>(Requires Product Add-In)</a:t>
            </a:r>
            <a:endParaRPr lang="en-US" dirty="0">
              <a:solidFill>
                <a:srgbClr val="C00000"/>
              </a:solidFill>
            </a:endParaRPr>
          </a:p>
          <a:p>
            <a:pPr lvl="1"/>
            <a:r>
              <a:rPr lang="en-US" dirty="0"/>
              <a:t>Enhanced Utility </a:t>
            </a:r>
            <a:r>
              <a:rPr lang="en-US" dirty="0" smtClean="0"/>
              <a:t>Attribution </a:t>
            </a:r>
            <a:r>
              <a:rPr lang="en-US" dirty="0">
                <a:solidFill>
                  <a:srgbClr val="C00000"/>
                </a:solidFill>
              </a:rPr>
              <a:t>(Requires Product Add-In</a:t>
            </a:r>
            <a:r>
              <a:rPr lang="en-US" dirty="0" smtClean="0">
                <a:solidFill>
                  <a:srgbClr val="C00000"/>
                </a:solidFill>
              </a:rPr>
              <a:t>)</a:t>
            </a:r>
          </a:p>
          <a:p>
            <a:pPr lvl="1"/>
            <a:endParaRPr lang="en-US" dirty="0"/>
          </a:p>
          <a:p>
            <a:pPr marL="0" indent="0">
              <a:buNone/>
            </a:pPr>
            <a:r>
              <a:rPr lang="en-US" dirty="0"/>
              <a:t>The modeling of utilities is provided for in PowerGEOPAK and the GEOPAK Suite licensing. However, the use of tools related to clash detection, or enhanced attribution of utilities will require the SUE Product </a:t>
            </a:r>
            <a:r>
              <a:rPr lang="en-US" dirty="0" smtClean="0"/>
              <a:t>Add-In</a:t>
            </a:r>
            <a:r>
              <a:rPr lang="en-US" dirty="0"/>
              <a:t>” to be activated. </a:t>
            </a:r>
            <a:endParaRPr lang="en-US" dirty="0" smtClean="0"/>
          </a:p>
          <a:p>
            <a:endParaRPr lang="en-US" dirty="0"/>
          </a:p>
          <a:p>
            <a:endParaRPr lang="en-US" dirty="0" smtClean="0"/>
          </a:p>
          <a:p>
            <a:endParaRPr lang="en-US" dirty="0"/>
          </a:p>
        </p:txBody>
      </p:sp>
      <p:sp>
        <p:nvSpPr>
          <p:cNvPr id="3" name="Title 2"/>
          <p:cNvSpPr>
            <a:spLocks noGrp="1"/>
          </p:cNvSpPr>
          <p:nvPr>
            <p:ph type="title"/>
          </p:nvPr>
        </p:nvSpPr>
        <p:spPr/>
        <p:txBody>
          <a:bodyPr/>
          <a:lstStyle/>
          <a:p>
            <a:r>
              <a:rPr lang="en-US" dirty="0"/>
              <a:t>Subsurface Utility Engineering </a:t>
            </a:r>
            <a:r>
              <a:rPr lang="en-US" dirty="0" smtClean="0"/>
              <a:t>(SUE)</a:t>
            </a:r>
            <a:endParaRPr lang="en-US" dirty="0"/>
          </a:p>
        </p:txBody>
      </p:sp>
      <p:sp>
        <p:nvSpPr>
          <p:cNvPr id="4" name="Content Placeholder 3"/>
          <p:cNvSpPr txBox="1">
            <a:spLocks/>
          </p:cNvSpPr>
          <p:nvPr/>
        </p:nvSpPr>
        <p:spPr>
          <a:xfrm>
            <a:off x="507999" y="4300395"/>
            <a:ext cx="5386917" cy="2061157"/>
          </a:xfrm>
          <a:prstGeom prst="rect">
            <a:avLst/>
          </a:prstGeom>
        </p:spPr>
        <p:txBody>
          <a:bodyPr/>
          <a:lstStyle>
            <a:lvl1pPr marL="342900" indent="-342900" algn="l" rtl="0" eaLnBrk="1" fontAlgn="base" hangingPunct="1">
              <a:lnSpc>
                <a:spcPct val="94000"/>
              </a:lnSpc>
              <a:spcBef>
                <a:spcPts val="600"/>
              </a:spcBef>
              <a:spcAft>
                <a:spcPct val="0"/>
              </a:spcAft>
              <a:buClr>
                <a:srgbClr val="C00000"/>
              </a:buClr>
              <a:buSzPct val="100000"/>
              <a:buFont typeface="Arial" panose="020B0604020202020204" pitchFamily="34" charset="0"/>
              <a:buChar char="•"/>
              <a:defRPr lang="en-US" sz="2400" b="0" i="0" dirty="0" smtClean="0">
                <a:solidFill>
                  <a:srgbClr val="336699"/>
                </a:solidFill>
                <a:latin typeface="Candara" panose="020E0502030303020204" pitchFamily="34" charset="0"/>
                <a:ea typeface="+mj-ea"/>
                <a:cs typeface="Calibri" panose="020F0502020204030204" pitchFamily="34" charset="0"/>
              </a:defRPr>
            </a:lvl1pPr>
            <a:lvl2pPr marL="800100" indent="-342900" algn="l" rtl="0" eaLnBrk="1" fontAlgn="base" hangingPunct="1">
              <a:lnSpc>
                <a:spcPct val="90000"/>
              </a:lnSpc>
              <a:spcBef>
                <a:spcPts val="600"/>
              </a:spcBef>
              <a:spcAft>
                <a:spcPct val="0"/>
              </a:spcAft>
              <a:buClr>
                <a:srgbClr val="C00000"/>
              </a:buClr>
              <a:buFont typeface="Arial" panose="020B0604020202020204" pitchFamily="34" charset="0"/>
              <a:buChar char="•"/>
              <a:defRPr lang="en-US" sz="2200" b="0" i="0" dirty="0" smtClean="0">
                <a:solidFill>
                  <a:srgbClr val="336699"/>
                </a:solidFill>
                <a:latin typeface="Candara" panose="020E0502030303020204" pitchFamily="34" charset="0"/>
                <a:ea typeface="+mj-ea"/>
                <a:cs typeface="Calibri" panose="020F0502020204030204" pitchFamily="34" charset="0"/>
              </a:defRPr>
            </a:lvl2pPr>
            <a:lvl3pPr marL="1257300" indent="-342900" algn="l" rtl="0" eaLnBrk="1" fontAlgn="base" hangingPunct="1">
              <a:lnSpc>
                <a:spcPct val="90000"/>
              </a:lnSpc>
              <a:spcBef>
                <a:spcPts val="600"/>
              </a:spcBef>
              <a:spcAft>
                <a:spcPct val="0"/>
              </a:spcAft>
              <a:buClr>
                <a:srgbClr val="C00000"/>
              </a:buClr>
              <a:buSzPct val="100000"/>
              <a:buFont typeface="Arial" panose="020B0604020202020204" pitchFamily="34" charset="0"/>
              <a:buChar char="•"/>
              <a:defRPr lang="en-US" sz="2000" b="0" i="0" dirty="0" smtClean="0">
                <a:solidFill>
                  <a:srgbClr val="336699"/>
                </a:solidFill>
                <a:latin typeface="Candara" panose="020E0502030303020204" pitchFamily="34" charset="0"/>
                <a:ea typeface="+mj-ea"/>
                <a:cs typeface="Calibri" panose="020F0502020204030204" pitchFamily="34" charset="0"/>
              </a:defRPr>
            </a:lvl3pPr>
            <a:lvl4pPr marL="1716088" indent="-342900" algn="l" rtl="0" eaLnBrk="1" fontAlgn="base" hangingPunct="1">
              <a:spcBef>
                <a:spcPts val="600"/>
              </a:spcBef>
              <a:spcAft>
                <a:spcPct val="0"/>
              </a:spcAft>
              <a:buClr>
                <a:srgbClr val="C00000"/>
              </a:buClr>
              <a:buFont typeface="Arial" panose="020B0604020202020204" pitchFamily="34" charset="0"/>
              <a:buChar char="•"/>
              <a:defRPr lang="en-US" sz="1800" b="0" i="0" dirty="0" smtClean="0">
                <a:solidFill>
                  <a:srgbClr val="336699"/>
                </a:solidFill>
                <a:latin typeface="Candara" panose="020E0502030303020204" pitchFamily="34" charset="0"/>
                <a:ea typeface="+mj-ea"/>
                <a:cs typeface="Calibri" panose="020F0502020204030204" pitchFamily="34" charset="0"/>
              </a:defRPr>
            </a:lvl4pPr>
            <a:lvl5pPr marL="2171700" indent="-342900" algn="l" rtl="0" eaLnBrk="1" fontAlgn="base" hangingPunct="1">
              <a:spcBef>
                <a:spcPts val="600"/>
              </a:spcBef>
              <a:spcAft>
                <a:spcPct val="0"/>
              </a:spcAft>
              <a:buClr>
                <a:srgbClr val="C00000"/>
              </a:buClr>
              <a:buFont typeface="Arial" panose="020B0604020202020204" pitchFamily="34" charset="0"/>
              <a:buChar char="•"/>
              <a:defRPr lang="en-US" sz="1600" b="0" i="0" dirty="0" smtClean="0">
                <a:solidFill>
                  <a:srgbClr val="336699"/>
                </a:solidFill>
                <a:latin typeface="Candara" panose="020E0502030303020204" pitchFamily="34" charset="0"/>
                <a:ea typeface="+mj-ea"/>
                <a:cs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lvl="1"/>
            <a:endParaRPr lang="en-US" dirty="0" smtClean="0"/>
          </a:p>
          <a:p>
            <a:pPr lvl="1"/>
            <a:r>
              <a:rPr lang="en-US" dirty="0" smtClean="0"/>
              <a:t>If </a:t>
            </a:r>
            <a:r>
              <a:rPr lang="en-US" dirty="0"/>
              <a:t>a user tries to utilize the enhanced features a message directing them to the “Tools &gt; Product Add-Ins” menu will appear.</a:t>
            </a:r>
            <a:endParaRPr lang="en-US" kern="0" dirty="0"/>
          </a:p>
        </p:txBody>
      </p:sp>
      <p:pic>
        <p:nvPicPr>
          <p:cNvPr id="5" name="Picture 4"/>
          <p:cNvPicPr/>
          <p:nvPr/>
        </p:nvPicPr>
        <p:blipFill>
          <a:blip r:embed="rId2"/>
          <a:stretch>
            <a:fillRect/>
          </a:stretch>
        </p:blipFill>
        <p:spPr>
          <a:xfrm>
            <a:off x="6133287" y="4478431"/>
            <a:ext cx="4948156" cy="1883121"/>
          </a:xfrm>
          <a:prstGeom prst="rect">
            <a:avLst/>
          </a:prstGeom>
        </p:spPr>
      </p:pic>
    </p:spTree>
    <p:extLst>
      <p:ext uri="{BB962C8B-B14F-4D97-AF65-F5344CB8AC3E}">
        <p14:creationId xmlns:p14="http://schemas.microsoft.com/office/powerpoint/2010/main" val="368658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7999" y="1219200"/>
            <a:ext cx="11091333" cy="2356919"/>
          </a:xfrm>
        </p:spPr>
        <p:txBody>
          <a:bodyPr/>
          <a:lstStyle/>
          <a:p>
            <a:pPr marL="0" indent="0">
              <a:buNone/>
            </a:pPr>
            <a:r>
              <a:rPr lang="en-US" dirty="0"/>
              <a:t>If CADD managers would like to exercise more control over the activation of “Product Add-Ins” to reduce the chance of unexpected </a:t>
            </a:r>
            <a:r>
              <a:rPr lang="en-US" dirty="0" smtClean="0"/>
              <a:t>costs, </a:t>
            </a:r>
            <a:r>
              <a:rPr lang="en-US" dirty="0"/>
              <a:t>some minor customization can be done. </a:t>
            </a:r>
            <a:endParaRPr lang="en-US" dirty="0" smtClean="0"/>
          </a:p>
          <a:p>
            <a:r>
              <a:rPr lang="en-US" dirty="0" smtClean="0"/>
              <a:t>A </a:t>
            </a:r>
            <a:r>
              <a:rPr lang="en-US" dirty="0"/>
              <a:t>customized DGNLIB is provided with the FDOTSS4 workspace which gives CADD managers the ability to disable each of the “Product Add-Ins” using configuration variables. </a:t>
            </a:r>
          </a:p>
          <a:p>
            <a:endParaRPr lang="en-US" dirty="0"/>
          </a:p>
        </p:txBody>
      </p:sp>
      <p:sp>
        <p:nvSpPr>
          <p:cNvPr id="3" name="Title 2"/>
          <p:cNvSpPr>
            <a:spLocks noGrp="1"/>
          </p:cNvSpPr>
          <p:nvPr>
            <p:ph type="title"/>
          </p:nvPr>
        </p:nvSpPr>
        <p:spPr/>
        <p:txBody>
          <a:bodyPr/>
          <a:lstStyle/>
          <a:p>
            <a:r>
              <a:rPr lang="en-US" dirty="0" smtClean="0"/>
              <a:t>Disable </a:t>
            </a:r>
            <a:r>
              <a:rPr lang="en-US" dirty="0"/>
              <a:t>“Product Add-Ins”</a:t>
            </a:r>
            <a:r>
              <a:rPr lang="en-US" dirty="0" smtClean="0"/>
              <a:t> </a:t>
            </a:r>
            <a:endParaRPr lang="en-US" dirty="0"/>
          </a:p>
        </p:txBody>
      </p:sp>
      <p:sp>
        <p:nvSpPr>
          <p:cNvPr id="4" name="Content Placeholder 3"/>
          <p:cNvSpPr txBox="1">
            <a:spLocks/>
          </p:cNvSpPr>
          <p:nvPr/>
        </p:nvSpPr>
        <p:spPr>
          <a:xfrm>
            <a:off x="-135803" y="3739458"/>
            <a:ext cx="7125077" cy="2658686"/>
          </a:xfrm>
          <a:prstGeom prst="rect">
            <a:avLst/>
          </a:prstGeom>
        </p:spPr>
        <p:txBody>
          <a:bodyPr/>
          <a:lstStyle>
            <a:lvl1pPr marL="342900" indent="-342900" algn="l" rtl="0" eaLnBrk="1" fontAlgn="base" hangingPunct="1">
              <a:lnSpc>
                <a:spcPct val="94000"/>
              </a:lnSpc>
              <a:spcBef>
                <a:spcPts val="600"/>
              </a:spcBef>
              <a:spcAft>
                <a:spcPct val="0"/>
              </a:spcAft>
              <a:buClr>
                <a:srgbClr val="C00000"/>
              </a:buClr>
              <a:buSzPct val="100000"/>
              <a:buFont typeface="Arial" panose="020B0604020202020204" pitchFamily="34" charset="0"/>
              <a:buChar char="•"/>
              <a:defRPr lang="en-US" sz="2400" b="0" i="0" dirty="0" smtClean="0">
                <a:solidFill>
                  <a:srgbClr val="336699"/>
                </a:solidFill>
                <a:latin typeface="Candara" panose="020E0502030303020204" pitchFamily="34" charset="0"/>
                <a:ea typeface="+mj-ea"/>
                <a:cs typeface="Calibri" panose="020F0502020204030204" pitchFamily="34" charset="0"/>
              </a:defRPr>
            </a:lvl1pPr>
            <a:lvl2pPr marL="800100" indent="-342900" algn="l" rtl="0" eaLnBrk="1" fontAlgn="base" hangingPunct="1">
              <a:lnSpc>
                <a:spcPct val="90000"/>
              </a:lnSpc>
              <a:spcBef>
                <a:spcPts val="600"/>
              </a:spcBef>
              <a:spcAft>
                <a:spcPct val="0"/>
              </a:spcAft>
              <a:buClr>
                <a:srgbClr val="C00000"/>
              </a:buClr>
              <a:buFont typeface="Arial" panose="020B0604020202020204" pitchFamily="34" charset="0"/>
              <a:buChar char="•"/>
              <a:defRPr lang="en-US" sz="2200" b="0" i="0" dirty="0" smtClean="0">
                <a:solidFill>
                  <a:srgbClr val="336699"/>
                </a:solidFill>
                <a:latin typeface="Candara" panose="020E0502030303020204" pitchFamily="34" charset="0"/>
                <a:ea typeface="+mj-ea"/>
                <a:cs typeface="Calibri" panose="020F0502020204030204" pitchFamily="34" charset="0"/>
              </a:defRPr>
            </a:lvl2pPr>
            <a:lvl3pPr marL="1257300" indent="-342900" algn="l" rtl="0" eaLnBrk="1" fontAlgn="base" hangingPunct="1">
              <a:lnSpc>
                <a:spcPct val="90000"/>
              </a:lnSpc>
              <a:spcBef>
                <a:spcPts val="600"/>
              </a:spcBef>
              <a:spcAft>
                <a:spcPct val="0"/>
              </a:spcAft>
              <a:buClr>
                <a:srgbClr val="C00000"/>
              </a:buClr>
              <a:buSzPct val="100000"/>
              <a:buFont typeface="Arial" panose="020B0604020202020204" pitchFamily="34" charset="0"/>
              <a:buChar char="•"/>
              <a:defRPr lang="en-US" sz="2000" b="0" i="0" dirty="0" smtClean="0">
                <a:solidFill>
                  <a:srgbClr val="336699"/>
                </a:solidFill>
                <a:latin typeface="Candara" panose="020E0502030303020204" pitchFamily="34" charset="0"/>
                <a:ea typeface="+mj-ea"/>
                <a:cs typeface="Calibri" panose="020F0502020204030204" pitchFamily="34" charset="0"/>
              </a:defRPr>
            </a:lvl3pPr>
            <a:lvl4pPr marL="1716088" indent="-342900" algn="l" rtl="0" eaLnBrk="1" fontAlgn="base" hangingPunct="1">
              <a:spcBef>
                <a:spcPts val="600"/>
              </a:spcBef>
              <a:spcAft>
                <a:spcPct val="0"/>
              </a:spcAft>
              <a:buClr>
                <a:srgbClr val="C00000"/>
              </a:buClr>
              <a:buFont typeface="Arial" panose="020B0604020202020204" pitchFamily="34" charset="0"/>
              <a:buChar char="•"/>
              <a:defRPr lang="en-US" sz="1800" b="0" i="0" dirty="0" smtClean="0">
                <a:solidFill>
                  <a:srgbClr val="336699"/>
                </a:solidFill>
                <a:latin typeface="Candara" panose="020E0502030303020204" pitchFamily="34" charset="0"/>
                <a:ea typeface="+mj-ea"/>
                <a:cs typeface="Calibri" panose="020F0502020204030204" pitchFamily="34" charset="0"/>
              </a:defRPr>
            </a:lvl4pPr>
            <a:lvl5pPr marL="2171700" indent="-342900" algn="l" rtl="0" eaLnBrk="1" fontAlgn="base" hangingPunct="1">
              <a:spcBef>
                <a:spcPts val="600"/>
              </a:spcBef>
              <a:spcAft>
                <a:spcPct val="0"/>
              </a:spcAft>
              <a:buClr>
                <a:srgbClr val="C00000"/>
              </a:buClr>
              <a:buFont typeface="Arial" panose="020B0604020202020204" pitchFamily="34" charset="0"/>
              <a:buChar char="•"/>
              <a:defRPr lang="en-US" sz="1600" b="0" i="0" dirty="0" smtClean="0">
                <a:solidFill>
                  <a:srgbClr val="336699"/>
                </a:solidFill>
                <a:latin typeface="Candara" panose="020E0502030303020204" pitchFamily="34" charset="0"/>
                <a:ea typeface="+mj-ea"/>
                <a:cs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1371600" lvl="2" indent="-457200">
              <a:buFont typeface="+mj-lt"/>
              <a:buAutoNum type="arabicPeriod"/>
            </a:pPr>
            <a:r>
              <a:rPr lang="en-US" dirty="0"/>
              <a:t>C</a:t>
            </a:r>
            <a:r>
              <a:rPr lang="en-US" dirty="0" smtClean="0"/>
              <a:t>opy the </a:t>
            </a:r>
            <a:r>
              <a:rPr lang="en-US" dirty="0" err="1" smtClean="0"/>
              <a:t>CivilCommands.dgnlib</a:t>
            </a:r>
            <a:r>
              <a:rPr lang="en-US" dirty="0" smtClean="0"/>
              <a:t> from the \FDOTSS4 \RESOURCES\</a:t>
            </a:r>
            <a:r>
              <a:rPr lang="en-US" dirty="0" err="1" smtClean="0"/>
              <a:t>Dgnlibs</a:t>
            </a:r>
            <a:r>
              <a:rPr lang="en-US" dirty="0" smtClean="0"/>
              <a:t>\General folder on the server to the C:\Program Files (x86)\Common Files\Bentley Shared\Civil Platform\08.11.09 folder on each client PC. </a:t>
            </a:r>
          </a:p>
          <a:p>
            <a:pPr marL="1371600" lvl="2" indent="-457200">
              <a:buFont typeface="+mj-lt"/>
              <a:buAutoNum type="arabicPeriod"/>
            </a:pPr>
            <a:r>
              <a:rPr lang="en-US" dirty="0" smtClean="0"/>
              <a:t>Add these variables to a file </a:t>
            </a:r>
            <a:r>
              <a:rPr lang="en-US" smtClean="0"/>
              <a:t>named </a:t>
            </a:r>
            <a:r>
              <a:rPr lang="en-US" smtClean="0"/>
              <a:t>CustomVars.txt </a:t>
            </a:r>
            <a:r>
              <a:rPr lang="en-US" dirty="0" smtClean="0"/>
              <a:t>file in the \FDOTSS4\Workspace\Users folder on the server.</a:t>
            </a:r>
            <a:endParaRPr lang="en-US" dirty="0"/>
          </a:p>
        </p:txBody>
      </p:sp>
      <p:sp>
        <p:nvSpPr>
          <p:cNvPr id="5" name="Rectangle 4"/>
          <p:cNvSpPr/>
          <p:nvPr/>
        </p:nvSpPr>
        <p:spPr>
          <a:xfrm>
            <a:off x="7154080" y="3556110"/>
            <a:ext cx="4445252" cy="2814873"/>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marL="91440" marR="0" indent="210185">
              <a:lnSpc>
                <a:spcPct val="105000"/>
              </a:lnSpc>
              <a:spcBef>
                <a:spcPts val="600"/>
              </a:spcBef>
              <a:spcAft>
                <a:spcPts val="600"/>
              </a:spcAft>
            </a:pPr>
            <a:r>
              <a:rPr lang="en-US" sz="1600" b="1" u="sng"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CONFIG VARIABLES</a:t>
            </a:r>
          </a:p>
          <a:p>
            <a:pPr marL="91440" marR="0" indent="210185">
              <a:lnSpc>
                <a:spcPct val="105000"/>
              </a:lnSpc>
              <a:spcBef>
                <a:spcPts val="600"/>
              </a:spcBef>
              <a:spcAft>
                <a:spcPts val="600"/>
              </a:spcAft>
            </a:pPr>
            <a:r>
              <a:rPr lang="en-US" sz="16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FDOT_DISABLE_DESCARTES=TRUE</a:t>
            </a:r>
            <a:endParaRPr lang="en-US" sz="16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91440" marR="0" indent="210185">
              <a:lnSpc>
                <a:spcPct val="105000"/>
              </a:lnSpc>
              <a:spcBef>
                <a:spcPts val="600"/>
              </a:spcBef>
              <a:spcAft>
                <a:spcPts val="600"/>
              </a:spcAft>
            </a:pPr>
            <a:r>
              <a:rPr lang="en-US" sz="1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FDOT_DISABLE_SUE=TRUE	</a:t>
            </a:r>
          </a:p>
          <a:p>
            <a:pPr marL="91440" marR="0" indent="210185">
              <a:lnSpc>
                <a:spcPct val="105000"/>
              </a:lnSpc>
              <a:spcBef>
                <a:spcPts val="600"/>
              </a:spcBef>
              <a:spcAft>
                <a:spcPts val="600"/>
              </a:spcAft>
            </a:pPr>
            <a:r>
              <a:rPr lang="en-US" sz="16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FDOT_DISABLE_STORMCADUNLIMITED=TRUE</a:t>
            </a:r>
            <a:endParaRPr lang="en-US" sz="16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91440" marR="0" indent="210185">
              <a:lnSpc>
                <a:spcPct val="105000"/>
              </a:lnSpc>
              <a:spcBef>
                <a:spcPts val="600"/>
              </a:spcBef>
              <a:spcAft>
                <a:spcPts val="600"/>
              </a:spcAft>
            </a:pPr>
            <a:r>
              <a:rPr lang="en-US" sz="1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FDOT_DISABLE_CIVILSTORM=TRUE</a:t>
            </a:r>
          </a:p>
          <a:p>
            <a:pPr marL="91440" marR="0" indent="210185">
              <a:lnSpc>
                <a:spcPct val="105000"/>
              </a:lnSpc>
              <a:spcBef>
                <a:spcPts val="600"/>
              </a:spcBef>
              <a:spcAft>
                <a:spcPts val="600"/>
              </a:spcAft>
            </a:pPr>
            <a:r>
              <a:rPr lang="en-US" sz="1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FDOT_DISABLE_SEWERCAD=TRUE</a:t>
            </a:r>
          </a:p>
          <a:p>
            <a:pPr marL="91440" marR="0" indent="210185">
              <a:lnSpc>
                <a:spcPct val="105000"/>
              </a:lnSpc>
              <a:spcBef>
                <a:spcPts val="600"/>
              </a:spcBef>
              <a:spcAft>
                <a:spcPts val="600"/>
              </a:spcAft>
            </a:pPr>
            <a:r>
              <a:rPr lang="en-US" sz="1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FDOT_DISABLE_SEWERGEMS=TRUE</a:t>
            </a:r>
            <a:endParaRPr lang="en-US"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8949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User Interface Changes</a:t>
            </a:r>
          </a:p>
          <a:p>
            <a:pPr lvl="1"/>
            <a:r>
              <a:rPr lang="en-US" dirty="0" smtClean="0"/>
              <a:t>Function Keys</a:t>
            </a:r>
          </a:p>
          <a:p>
            <a:pPr lvl="1"/>
            <a:r>
              <a:rPr lang="en-US" dirty="0" smtClean="0"/>
              <a:t>Context Menus</a:t>
            </a:r>
            <a:endParaRPr lang="en-US" dirty="0"/>
          </a:p>
          <a:p>
            <a:r>
              <a:rPr lang="en-US" dirty="0" smtClean="0"/>
              <a:t>LDM </a:t>
            </a:r>
            <a:r>
              <a:rPr lang="en-US" dirty="0"/>
              <a:t>and Sheet </a:t>
            </a:r>
            <a:r>
              <a:rPr lang="en-US" dirty="0" smtClean="0"/>
              <a:t>Navigator Enhancements</a:t>
            </a:r>
          </a:p>
          <a:p>
            <a:r>
              <a:rPr lang="en-US" dirty="0" smtClean="0"/>
              <a:t>Level Filter Controls</a:t>
            </a:r>
          </a:p>
          <a:p>
            <a:r>
              <a:rPr lang="en-US" dirty="0" smtClean="0"/>
              <a:t>Level Changes</a:t>
            </a:r>
          </a:p>
          <a:p>
            <a:r>
              <a:rPr lang="en-US" dirty="0" smtClean="0"/>
              <a:t>Temporary Traffic Control Changes</a:t>
            </a:r>
            <a:endParaRPr lang="en-US" dirty="0"/>
          </a:p>
          <a:p>
            <a:endParaRPr lang="en-US" dirty="0"/>
          </a:p>
        </p:txBody>
      </p:sp>
      <p:sp>
        <p:nvSpPr>
          <p:cNvPr id="3" name="Title 2"/>
          <p:cNvSpPr>
            <a:spLocks noGrp="1"/>
          </p:cNvSpPr>
          <p:nvPr>
            <p:ph type="title"/>
          </p:nvPr>
        </p:nvSpPr>
        <p:spPr/>
        <p:txBody>
          <a:bodyPr/>
          <a:lstStyle/>
          <a:p>
            <a:r>
              <a:rPr lang="en-US" dirty="0" smtClean="0"/>
              <a:t>New\Updated Features in FDOTSS4</a:t>
            </a:r>
            <a:endParaRPr lang="en-US" dirty="0"/>
          </a:p>
        </p:txBody>
      </p:sp>
    </p:spTree>
    <p:extLst>
      <p:ext uri="{BB962C8B-B14F-4D97-AF65-F5344CB8AC3E}">
        <p14:creationId xmlns:p14="http://schemas.microsoft.com/office/powerpoint/2010/main" val="645437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Keys</a:t>
            </a:r>
            <a:endParaRPr lang="en-US" dirty="0"/>
          </a:p>
        </p:txBody>
      </p:sp>
      <p:sp>
        <p:nvSpPr>
          <p:cNvPr id="3" name="Content Placeholder 2"/>
          <p:cNvSpPr>
            <a:spLocks noGrp="1"/>
          </p:cNvSpPr>
          <p:nvPr>
            <p:ph sz="half" idx="1"/>
          </p:nvPr>
        </p:nvSpPr>
        <p:spPr/>
        <p:txBody>
          <a:bodyPr/>
          <a:lstStyle/>
          <a:p>
            <a:r>
              <a:rPr lang="en-US" dirty="0" smtClean="0">
                <a:solidFill>
                  <a:srgbClr val="C00000"/>
                </a:solidFill>
              </a:rPr>
              <a:t>F1</a:t>
            </a:r>
            <a:r>
              <a:rPr lang="en-US" dirty="0" smtClean="0"/>
              <a:t>: Help</a:t>
            </a:r>
          </a:p>
          <a:p>
            <a:r>
              <a:rPr lang="en-US" dirty="0">
                <a:solidFill>
                  <a:srgbClr val="C00000"/>
                </a:solidFill>
              </a:rPr>
              <a:t>Ctrl+F1</a:t>
            </a:r>
            <a:r>
              <a:rPr lang="en-US" dirty="0"/>
              <a:t>: Opens 1 </a:t>
            </a:r>
            <a:r>
              <a:rPr lang="en-US" dirty="0" smtClean="0"/>
              <a:t>View </a:t>
            </a:r>
            <a:r>
              <a:rPr lang="en-US" sz="1800" dirty="0" smtClean="0">
                <a:solidFill>
                  <a:srgbClr val="C00000"/>
                </a:solidFill>
              </a:rPr>
              <a:t>(moved)</a:t>
            </a:r>
            <a:endParaRPr lang="en-US" dirty="0">
              <a:solidFill>
                <a:srgbClr val="C00000"/>
              </a:solidFill>
            </a:endParaRPr>
          </a:p>
          <a:p>
            <a:r>
              <a:rPr lang="en-US" dirty="0" smtClean="0">
                <a:solidFill>
                  <a:srgbClr val="C00000"/>
                </a:solidFill>
              </a:rPr>
              <a:t>F2</a:t>
            </a:r>
            <a:r>
              <a:rPr lang="en-US" dirty="0"/>
              <a:t>: Opens the 2D and 3D views </a:t>
            </a:r>
            <a:r>
              <a:rPr lang="en-US" dirty="0" smtClean="0"/>
              <a:t> </a:t>
            </a:r>
            <a:r>
              <a:rPr lang="en-US" sz="2000" dirty="0" smtClean="0"/>
              <a:t>(Doesn’t fits views)</a:t>
            </a:r>
            <a:endParaRPr lang="en-US" sz="2000" dirty="0"/>
          </a:p>
          <a:p>
            <a:r>
              <a:rPr lang="en-US" dirty="0" smtClean="0">
                <a:solidFill>
                  <a:srgbClr val="C00000"/>
                </a:solidFill>
              </a:rPr>
              <a:t>F3</a:t>
            </a:r>
            <a:r>
              <a:rPr lang="en-US" dirty="0" smtClean="0"/>
              <a:t>: Opens 3 Views</a:t>
            </a:r>
          </a:p>
          <a:p>
            <a:r>
              <a:rPr lang="en-US" dirty="0" smtClean="0">
                <a:solidFill>
                  <a:srgbClr val="C00000"/>
                </a:solidFill>
              </a:rPr>
              <a:t>F4</a:t>
            </a:r>
            <a:r>
              <a:rPr lang="en-US" dirty="0"/>
              <a:t>: Opens 4 </a:t>
            </a:r>
            <a:r>
              <a:rPr lang="en-US" dirty="0" smtClean="0"/>
              <a:t>views</a:t>
            </a:r>
            <a:endParaRPr lang="en-US" dirty="0"/>
          </a:p>
          <a:p>
            <a:r>
              <a:rPr lang="en-US" dirty="0">
                <a:solidFill>
                  <a:srgbClr val="C00000"/>
                </a:solidFill>
              </a:rPr>
              <a:t>F5</a:t>
            </a:r>
            <a:r>
              <a:rPr lang="en-US" dirty="0"/>
              <a:t>: </a:t>
            </a:r>
            <a:r>
              <a:rPr lang="en-US" dirty="0" smtClean="0"/>
              <a:t>Dims References</a:t>
            </a:r>
            <a:endParaRPr lang="en-US" dirty="0"/>
          </a:p>
          <a:p>
            <a:r>
              <a:rPr lang="en-US" dirty="0">
                <a:solidFill>
                  <a:srgbClr val="C00000"/>
                </a:solidFill>
              </a:rPr>
              <a:t>F6</a:t>
            </a:r>
            <a:r>
              <a:rPr lang="en-US" dirty="0"/>
              <a:t>: Exists out of any command and activates Element Selector</a:t>
            </a:r>
            <a:r>
              <a:rPr lang="en-US" dirty="0" smtClean="0"/>
              <a:t>.</a:t>
            </a:r>
          </a:p>
          <a:p>
            <a:r>
              <a:rPr lang="en-US" dirty="0">
                <a:solidFill>
                  <a:srgbClr val="C00000"/>
                </a:solidFill>
              </a:rPr>
              <a:t>F7</a:t>
            </a:r>
            <a:r>
              <a:rPr lang="en-US" dirty="0"/>
              <a:t>: Toggles on/off Construction elements</a:t>
            </a:r>
            <a:r>
              <a:rPr lang="en-US" dirty="0" smtClean="0"/>
              <a:t>.</a:t>
            </a:r>
          </a:p>
          <a:p>
            <a:endParaRPr lang="en-US" dirty="0"/>
          </a:p>
          <a:p>
            <a:endParaRPr lang="en-US" dirty="0"/>
          </a:p>
          <a:p>
            <a:endParaRPr lang="en-US" dirty="0"/>
          </a:p>
        </p:txBody>
      </p:sp>
      <p:sp>
        <p:nvSpPr>
          <p:cNvPr id="4" name="Content Placeholder 3"/>
          <p:cNvSpPr>
            <a:spLocks noGrp="1"/>
          </p:cNvSpPr>
          <p:nvPr>
            <p:ph sz="half" idx="2"/>
          </p:nvPr>
        </p:nvSpPr>
        <p:spPr>
          <a:xfrm>
            <a:off x="6155267" y="1028700"/>
            <a:ext cx="5444067" cy="5284788"/>
          </a:xfrm>
        </p:spPr>
        <p:txBody>
          <a:bodyPr/>
          <a:lstStyle/>
          <a:p>
            <a:r>
              <a:rPr lang="en-US" dirty="0" smtClean="0">
                <a:solidFill>
                  <a:srgbClr val="C00000"/>
                </a:solidFill>
              </a:rPr>
              <a:t>F8</a:t>
            </a:r>
            <a:r>
              <a:rPr lang="en-US" dirty="0" smtClean="0"/>
              <a:t>: Toggles off MS AccuDraw and toggles on Civil AccuDraw.</a:t>
            </a:r>
          </a:p>
          <a:p>
            <a:r>
              <a:rPr lang="en-US" dirty="0" smtClean="0">
                <a:solidFill>
                  <a:srgbClr val="C00000"/>
                </a:solidFill>
              </a:rPr>
              <a:t>F9</a:t>
            </a:r>
            <a:r>
              <a:rPr lang="en-US" dirty="0"/>
              <a:t>: Prepares the file for a 3D deliverable by turning off the solids in the 3D view, leaving on the surface elements.</a:t>
            </a:r>
          </a:p>
          <a:p>
            <a:r>
              <a:rPr lang="en-US" dirty="0">
                <a:solidFill>
                  <a:srgbClr val="C00000"/>
                </a:solidFill>
              </a:rPr>
              <a:t>F10</a:t>
            </a:r>
            <a:r>
              <a:rPr lang="en-US" dirty="0"/>
              <a:t>: Turns the solids back on after they have been turned off by F9.</a:t>
            </a:r>
          </a:p>
          <a:p>
            <a:r>
              <a:rPr lang="en-US" dirty="0">
                <a:solidFill>
                  <a:srgbClr val="C00000"/>
                </a:solidFill>
              </a:rPr>
              <a:t>F11</a:t>
            </a:r>
            <a:r>
              <a:rPr lang="en-US" dirty="0"/>
              <a:t>: Opens Project Explorer.</a:t>
            </a:r>
          </a:p>
          <a:p>
            <a:r>
              <a:rPr lang="en-US" dirty="0">
                <a:solidFill>
                  <a:srgbClr val="C00000"/>
                </a:solidFill>
              </a:rPr>
              <a:t>F12</a:t>
            </a:r>
            <a:r>
              <a:rPr lang="en-US" dirty="0"/>
              <a:t>: Opens the Template Library</a:t>
            </a:r>
            <a:r>
              <a:rPr lang="en-US" dirty="0" smtClean="0"/>
              <a:t>.</a:t>
            </a:r>
          </a:p>
          <a:p>
            <a:r>
              <a:rPr lang="en-US" dirty="0">
                <a:solidFill>
                  <a:srgbClr val="C00000"/>
                </a:solidFill>
              </a:rPr>
              <a:t>Alt+F3</a:t>
            </a:r>
            <a:r>
              <a:rPr lang="en-US" dirty="0"/>
              <a:t>: Exaggerate Z</a:t>
            </a:r>
          </a:p>
          <a:p>
            <a:endParaRPr lang="en-US"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076" y="3965418"/>
            <a:ext cx="642074" cy="362139"/>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0892" y="5878921"/>
            <a:ext cx="642074" cy="362139"/>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9039" y="3004242"/>
            <a:ext cx="642074" cy="362139"/>
          </a:xfrm>
          <a:prstGeom prst="rect">
            <a:avLst/>
          </a:prstGeom>
        </p:spPr>
      </p:pic>
    </p:spTree>
    <p:extLst>
      <p:ext uri="{BB962C8B-B14F-4D97-AF65-F5344CB8AC3E}">
        <p14:creationId xmlns:p14="http://schemas.microsoft.com/office/powerpoint/2010/main" val="2062527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Exaggerate Z</a:t>
            </a:r>
          </a:p>
        </p:txBody>
      </p:sp>
      <p:sp>
        <p:nvSpPr>
          <p:cNvPr id="3" name="Content Placeholder 2"/>
          <p:cNvSpPr>
            <a:spLocks noGrp="1"/>
          </p:cNvSpPr>
          <p:nvPr>
            <p:ph sz="half" idx="1"/>
          </p:nvPr>
        </p:nvSpPr>
        <p:spPr/>
        <p:txBody>
          <a:bodyPr/>
          <a:lstStyle/>
          <a:p>
            <a:pPr marL="0" indent="0">
              <a:buNone/>
            </a:pPr>
            <a:r>
              <a:rPr lang="en-US" dirty="0" smtClean="0"/>
              <a:t>Exaggerate Z is a new tool that allows you to apply a vertical exaggeration to a 3D file.</a:t>
            </a:r>
          </a:p>
          <a:p>
            <a:r>
              <a:rPr lang="en-US" sz="2400" dirty="0" smtClean="0"/>
              <a:t>It is </a:t>
            </a:r>
            <a:r>
              <a:rPr lang="en-US" sz="2400" dirty="0"/>
              <a:t>for viewing purposes only and </a:t>
            </a:r>
            <a:r>
              <a:rPr lang="en-US" sz="2400" dirty="0" smtClean="0"/>
              <a:t>should </a:t>
            </a:r>
            <a:r>
              <a:rPr lang="en-US" sz="2400" dirty="0"/>
              <a:t>only be run from the actual terrain model file.  </a:t>
            </a:r>
          </a:p>
          <a:p>
            <a:r>
              <a:rPr lang="en-US" sz="2400" dirty="0"/>
              <a:t>Creates a temporary visualization DGN model. </a:t>
            </a:r>
          </a:p>
          <a:p>
            <a:r>
              <a:rPr lang="en-US" sz="2400" dirty="0"/>
              <a:t>When the application is dismissed, the temporary DGN model will be removed.</a:t>
            </a:r>
          </a:p>
        </p:txBody>
      </p:sp>
      <p:sp>
        <p:nvSpPr>
          <p:cNvPr id="4" name="Content Placeholder 3"/>
          <p:cNvSpPr>
            <a:spLocks noGrp="1"/>
          </p:cNvSpPr>
          <p:nvPr>
            <p:ph sz="half" idx="2"/>
          </p:nvPr>
        </p:nvSpPr>
        <p:spPr/>
        <p:txBody>
          <a:bodyPr/>
          <a:lstStyle/>
          <a:p>
            <a:endParaRPr lang="en-US" dirty="0"/>
          </a:p>
        </p:txBody>
      </p:sp>
      <p:pic>
        <p:nvPicPr>
          <p:cNvPr id="7" name="Picture 6"/>
          <p:cNvPicPr>
            <a:picLocks noChangeAspect="1"/>
          </p:cNvPicPr>
          <p:nvPr/>
        </p:nvPicPr>
        <p:blipFill>
          <a:blip r:embed="rId2"/>
          <a:stretch>
            <a:fillRect/>
          </a:stretch>
        </p:blipFill>
        <p:spPr>
          <a:xfrm>
            <a:off x="2620738" y="5262298"/>
            <a:ext cx="3432929" cy="1267090"/>
          </a:xfrm>
          <a:prstGeom prst="rect">
            <a:avLst/>
          </a:prstGeom>
        </p:spPr>
      </p:pic>
      <p:pic>
        <p:nvPicPr>
          <p:cNvPr id="8" name="Picture 7"/>
          <p:cNvPicPr>
            <a:picLocks noChangeAspect="1"/>
          </p:cNvPicPr>
          <p:nvPr/>
        </p:nvPicPr>
        <p:blipFill>
          <a:blip r:embed="rId3"/>
          <a:stretch>
            <a:fillRect/>
          </a:stretch>
        </p:blipFill>
        <p:spPr>
          <a:xfrm>
            <a:off x="7275133" y="3366949"/>
            <a:ext cx="3909207" cy="3093156"/>
          </a:xfrm>
          <a:prstGeom prst="rect">
            <a:avLst/>
          </a:prstGeom>
        </p:spPr>
      </p:pic>
      <p:pic>
        <p:nvPicPr>
          <p:cNvPr id="9" name="Picture 8"/>
          <p:cNvPicPr>
            <a:picLocks noChangeAspect="1"/>
          </p:cNvPicPr>
          <p:nvPr/>
        </p:nvPicPr>
        <p:blipFill>
          <a:blip r:embed="rId4"/>
          <a:stretch>
            <a:fillRect/>
          </a:stretch>
        </p:blipFill>
        <p:spPr>
          <a:xfrm>
            <a:off x="7275133" y="419100"/>
            <a:ext cx="3865830" cy="2895329"/>
          </a:xfrm>
          <a:prstGeom prst="rect">
            <a:avLst/>
          </a:prstGeom>
        </p:spPr>
      </p:pic>
    </p:spTree>
    <p:extLst>
      <p:ext uri="{BB962C8B-B14F-4D97-AF65-F5344CB8AC3E}">
        <p14:creationId xmlns:p14="http://schemas.microsoft.com/office/powerpoint/2010/main" val="2258569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 References</a:t>
            </a:r>
            <a:endParaRPr lang="en-US" dirty="0"/>
          </a:p>
        </p:txBody>
      </p:sp>
      <p:pic>
        <p:nvPicPr>
          <p:cNvPr id="5" name="Content Placeholder 4"/>
          <p:cNvPicPr>
            <a:picLocks noGrp="1" noChangeAspect="1"/>
          </p:cNvPicPr>
          <p:nvPr>
            <p:ph sz="half" idx="1"/>
          </p:nvPr>
        </p:nvPicPr>
        <p:blipFill>
          <a:blip r:embed="rId2"/>
          <a:stretch>
            <a:fillRect/>
          </a:stretch>
        </p:blipFill>
        <p:spPr>
          <a:xfrm>
            <a:off x="670962" y="3196950"/>
            <a:ext cx="5204737" cy="27663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3"/>
          <a:stretch>
            <a:fillRect/>
          </a:stretch>
        </p:blipFill>
        <p:spPr>
          <a:xfrm>
            <a:off x="6594505" y="3196950"/>
            <a:ext cx="5229321" cy="28132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Content Placeholder 1"/>
          <p:cNvSpPr>
            <a:spLocks noGrp="1"/>
          </p:cNvSpPr>
          <p:nvPr>
            <p:ph idx="1"/>
          </p:nvPr>
        </p:nvSpPr>
        <p:spPr>
          <a:xfrm>
            <a:off x="507999" y="1219200"/>
            <a:ext cx="11091333" cy="5068888"/>
          </a:xfrm>
        </p:spPr>
        <p:txBody>
          <a:bodyPr/>
          <a:lstStyle/>
          <a:p>
            <a:pPr marL="0" indent="0">
              <a:buNone/>
            </a:pPr>
            <a:r>
              <a:rPr lang="en-US" dirty="0" smtClean="0"/>
              <a:t>Dim References is a toggle that softens all of the reference files and sets the active file to draw last so the elements in the active file stand out more.</a:t>
            </a:r>
          </a:p>
          <a:p>
            <a:r>
              <a:rPr lang="en-US" dirty="0" smtClean="0"/>
              <a:t>Press F5 to toggle on and off</a:t>
            </a:r>
            <a:endParaRPr lang="en-US" dirty="0"/>
          </a:p>
        </p:txBody>
      </p:sp>
    </p:spTree>
    <p:extLst>
      <p:ext uri="{BB962C8B-B14F-4D97-AF65-F5344CB8AC3E}">
        <p14:creationId xmlns:p14="http://schemas.microsoft.com/office/powerpoint/2010/main" val="3943543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There are additional options that are available from the right-click. The files listed below have right-click options.</a:t>
            </a:r>
          </a:p>
          <a:p>
            <a:pPr lvl="1"/>
            <a:endParaRPr lang="en-US" sz="2000" dirty="0"/>
          </a:p>
          <a:p>
            <a:pPr lvl="1"/>
            <a:r>
              <a:rPr lang="en-US" sz="2000" dirty="0"/>
              <a:t>View Tools - </a:t>
            </a:r>
            <a:r>
              <a:rPr lang="en-US" sz="2000" dirty="0">
                <a:solidFill>
                  <a:srgbClr val="C00000"/>
                </a:solidFill>
              </a:rPr>
              <a:t>DSGNRD, GDTMRD, GKLNRD, RDXSRD</a:t>
            </a:r>
            <a:endParaRPr lang="en-US" sz="2000" dirty="0"/>
          </a:p>
          <a:p>
            <a:pPr lvl="1"/>
            <a:r>
              <a:rPr lang="en-US" sz="2000" dirty="0"/>
              <a:t>All Key sheet files for all disciplines - </a:t>
            </a:r>
            <a:r>
              <a:rPr lang="en-US" sz="2000" dirty="0">
                <a:solidFill>
                  <a:srgbClr val="C00000"/>
                </a:solidFill>
              </a:rPr>
              <a:t>KEYSXX</a:t>
            </a:r>
          </a:p>
          <a:p>
            <a:pPr lvl="1"/>
            <a:r>
              <a:rPr lang="en-US" sz="2000" dirty="0"/>
              <a:t>All Sheet Border Files – </a:t>
            </a:r>
            <a:r>
              <a:rPr lang="en-US" sz="2000" dirty="0">
                <a:solidFill>
                  <a:srgbClr val="C00000"/>
                </a:solidFill>
              </a:rPr>
              <a:t>BDXXXX</a:t>
            </a:r>
          </a:p>
          <a:p>
            <a:pPr lvl="1"/>
            <a:r>
              <a:rPr lang="en-US" sz="2000" dirty="0"/>
              <a:t>Typical Sections - </a:t>
            </a:r>
            <a:r>
              <a:rPr lang="en-US" sz="2000" dirty="0">
                <a:solidFill>
                  <a:srgbClr val="C00000"/>
                </a:solidFill>
              </a:rPr>
              <a:t>TYPSRD</a:t>
            </a:r>
          </a:p>
          <a:p>
            <a:pPr lvl="1"/>
            <a:r>
              <a:rPr lang="en-US" sz="2000" dirty="0"/>
              <a:t>Summary of Quantities - </a:t>
            </a:r>
            <a:r>
              <a:rPr lang="en-US" sz="2000" dirty="0">
                <a:solidFill>
                  <a:srgbClr val="C00000"/>
                </a:solidFill>
              </a:rPr>
              <a:t>SUMQRD</a:t>
            </a:r>
          </a:p>
          <a:p>
            <a:pPr lvl="1"/>
            <a:r>
              <a:rPr lang="en-US" sz="2000" dirty="0"/>
              <a:t>Summary of Drainage - </a:t>
            </a:r>
            <a:r>
              <a:rPr lang="en-US" sz="2000" dirty="0">
                <a:solidFill>
                  <a:srgbClr val="C00000"/>
                </a:solidFill>
              </a:rPr>
              <a:t>SUMDRD</a:t>
            </a:r>
          </a:p>
          <a:p>
            <a:pPr lvl="1"/>
            <a:r>
              <a:rPr lang="en-US" sz="2000" dirty="0"/>
              <a:t>Clip Border file - </a:t>
            </a:r>
            <a:r>
              <a:rPr lang="en-US" sz="2000" dirty="0">
                <a:solidFill>
                  <a:srgbClr val="C00000"/>
                </a:solidFill>
              </a:rPr>
              <a:t>CLIPRD</a:t>
            </a:r>
          </a:p>
          <a:p>
            <a:pPr lvl="1"/>
            <a:r>
              <a:rPr lang="en-US" sz="2000" dirty="0"/>
              <a:t>Quantity Area files - </a:t>
            </a:r>
            <a:r>
              <a:rPr lang="en-US" sz="2000" dirty="0">
                <a:solidFill>
                  <a:srgbClr val="C00000"/>
                </a:solidFill>
              </a:rPr>
              <a:t>QTDSRD</a:t>
            </a:r>
          </a:p>
          <a:p>
            <a:endParaRPr lang="en-US" dirty="0"/>
          </a:p>
        </p:txBody>
      </p:sp>
      <p:sp>
        <p:nvSpPr>
          <p:cNvPr id="3" name="Title 2"/>
          <p:cNvSpPr>
            <a:spLocks noGrp="1"/>
          </p:cNvSpPr>
          <p:nvPr>
            <p:ph type="title"/>
          </p:nvPr>
        </p:nvSpPr>
        <p:spPr/>
        <p:txBody>
          <a:bodyPr/>
          <a:lstStyle/>
          <a:p>
            <a:r>
              <a:rPr lang="en-US" dirty="0"/>
              <a:t>Context Menus</a:t>
            </a:r>
          </a:p>
        </p:txBody>
      </p:sp>
      <p:pic>
        <p:nvPicPr>
          <p:cNvPr id="4" name="Picture 2" descr="C:\Users\rd964jp\AppData\Local\Temp\SNAGHTML198a4f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4395" y="1925637"/>
            <a:ext cx="3238500" cy="455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553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solidFill>
                  <a:srgbClr val="C00000"/>
                </a:solidFill>
              </a:rPr>
              <a:t>Ctrl + Shift + A</a:t>
            </a:r>
            <a:r>
              <a:rPr lang="en-US" b="1" dirty="0"/>
              <a:t>: </a:t>
            </a:r>
            <a:r>
              <a:rPr lang="en-US" dirty="0" smtClean="0"/>
              <a:t>Opens </a:t>
            </a:r>
            <a:r>
              <a:rPr lang="en-US" dirty="0"/>
              <a:t>the Analysis &amp; Reporting tools.</a:t>
            </a:r>
          </a:p>
          <a:p>
            <a:r>
              <a:rPr lang="en-US" b="1" dirty="0">
                <a:solidFill>
                  <a:srgbClr val="C00000"/>
                </a:solidFill>
              </a:rPr>
              <a:t>Ctrl + Shift + G</a:t>
            </a:r>
            <a:r>
              <a:rPr lang="en-US" b="1" dirty="0"/>
              <a:t>: </a:t>
            </a:r>
            <a:r>
              <a:rPr lang="en-US" dirty="0"/>
              <a:t>Opens the General Geometry tools.</a:t>
            </a:r>
          </a:p>
          <a:p>
            <a:r>
              <a:rPr lang="en-US" b="1" dirty="0">
                <a:solidFill>
                  <a:srgbClr val="C00000"/>
                </a:solidFill>
              </a:rPr>
              <a:t>Ctrl + Shift + J</a:t>
            </a:r>
            <a:r>
              <a:rPr lang="en-US" b="1" dirty="0"/>
              <a:t>: </a:t>
            </a:r>
            <a:r>
              <a:rPr lang="en-US" dirty="0"/>
              <a:t>Opens the Horizontal Geometry tools.</a:t>
            </a:r>
          </a:p>
          <a:p>
            <a:r>
              <a:rPr lang="en-US" b="1" dirty="0">
                <a:solidFill>
                  <a:srgbClr val="C00000"/>
                </a:solidFill>
              </a:rPr>
              <a:t>Ctrl + Shift + V</a:t>
            </a:r>
            <a:r>
              <a:rPr lang="en-US" b="1" dirty="0"/>
              <a:t>: </a:t>
            </a:r>
            <a:r>
              <a:rPr lang="en-US" dirty="0"/>
              <a:t>Opens the Vertical Geometry tools.</a:t>
            </a:r>
          </a:p>
          <a:p>
            <a:r>
              <a:rPr lang="en-US" b="1" dirty="0">
                <a:solidFill>
                  <a:srgbClr val="C00000"/>
                </a:solidFill>
              </a:rPr>
              <a:t>Ctrl + Shift + T</a:t>
            </a:r>
            <a:r>
              <a:rPr lang="en-US" b="1" dirty="0"/>
              <a:t>: </a:t>
            </a:r>
            <a:r>
              <a:rPr lang="en-US" dirty="0"/>
              <a:t>Opens the Terrain Model tools.</a:t>
            </a:r>
          </a:p>
          <a:p>
            <a:r>
              <a:rPr lang="en-US" b="1" dirty="0">
                <a:solidFill>
                  <a:srgbClr val="C00000"/>
                </a:solidFill>
              </a:rPr>
              <a:t>Ctrl + Shift + M</a:t>
            </a:r>
            <a:r>
              <a:rPr lang="en-US" b="1" dirty="0"/>
              <a:t>: </a:t>
            </a:r>
            <a:r>
              <a:rPr lang="en-US" dirty="0"/>
              <a:t>Opens the Corridor Modeling tools.</a:t>
            </a:r>
          </a:p>
          <a:p>
            <a:r>
              <a:rPr lang="en-US" b="1" dirty="0">
                <a:solidFill>
                  <a:srgbClr val="C00000"/>
                </a:solidFill>
              </a:rPr>
              <a:t>Ctrl + Shift + C</a:t>
            </a:r>
            <a:r>
              <a:rPr lang="en-US" b="1" dirty="0"/>
              <a:t>: </a:t>
            </a:r>
            <a:r>
              <a:rPr lang="en-US" dirty="0"/>
              <a:t>Opens the Civil Cell tools.</a:t>
            </a:r>
          </a:p>
          <a:p>
            <a:endParaRPr lang="en-US" dirty="0"/>
          </a:p>
        </p:txBody>
      </p:sp>
      <p:sp>
        <p:nvSpPr>
          <p:cNvPr id="3" name="Title 2"/>
          <p:cNvSpPr>
            <a:spLocks noGrp="1"/>
          </p:cNvSpPr>
          <p:nvPr>
            <p:ph type="title"/>
          </p:nvPr>
        </p:nvSpPr>
        <p:spPr/>
        <p:txBody>
          <a:bodyPr/>
          <a:lstStyle/>
          <a:p>
            <a:r>
              <a:rPr lang="en-US" dirty="0"/>
              <a:t>Key Shortcuts</a:t>
            </a:r>
          </a:p>
        </p:txBody>
      </p:sp>
      <p:pic>
        <p:nvPicPr>
          <p:cNvPr id="4" name="Picture 2" descr="C:\Users\rd964ch\AppData\Local\Temp\SNAGHTML1365359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0424" y="1219200"/>
            <a:ext cx="3698906" cy="4944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4115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LDM and Sheet Navigator Enhancements</a:t>
            </a:r>
            <a:br>
              <a:rPr lang="en-US" dirty="0"/>
            </a:br>
            <a:endParaRPr lang="en-US" dirty="0"/>
          </a:p>
        </p:txBody>
      </p:sp>
      <p:sp>
        <p:nvSpPr>
          <p:cNvPr id="3" name="Content Placeholder 2"/>
          <p:cNvSpPr>
            <a:spLocks noGrp="1"/>
          </p:cNvSpPr>
          <p:nvPr>
            <p:ph sz="half" idx="1"/>
          </p:nvPr>
        </p:nvSpPr>
        <p:spPr/>
        <p:txBody>
          <a:bodyPr/>
          <a:lstStyle/>
          <a:p>
            <a:r>
              <a:rPr lang="en-US" dirty="0" smtClean="0"/>
              <a:t>Sheet Navigator can now make Revision PSETs. </a:t>
            </a:r>
            <a:endParaRPr lang="en-US" dirty="0"/>
          </a:p>
        </p:txBody>
      </p:sp>
      <p:sp>
        <p:nvSpPr>
          <p:cNvPr id="4" name="Content Placeholder 3"/>
          <p:cNvSpPr>
            <a:spLocks noGrp="1"/>
          </p:cNvSpPr>
          <p:nvPr>
            <p:ph sz="half" idx="2"/>
          </p:nvPr>
        </p:nvSpPr>
        <p:spPr/>
        <p:txBody>
          <a:bodyPr/>
          <a:lstStyle/>
          <a:p>
            <a:r>
              <a:rPr lang="en-US" dirty="0" smtClean="0"/>
              <a:t>LDM now remembers if linked data is scaled or rotated and redraws the same way when updated.</a:t>
            </a:r>
            <a:endParaRPr lang="en-US" dirty="0"/>
          </a:p>
        </p:txBody>
      </p:sp>
      <p:pic>
        <p:nvPicPr>
          <p:cNvPr id="5" name="Picture 4"/>
          <p:cNvPicPr>
            <a:picLocks noChangeAspect="1"/>
          </p:cNvPicPr>
          <p:nvPr/>
        </p:nvPicPr>
        <p:blipFill>
          <a:blip r:embed="rId2"/>
          <a:stretch>
            <a:fillRect/>
          </a:stretch>
        </p:blipFill>
        <p:spPr>
          <a:xfrm>
            <a:off x="658088" y="2897109"/>
            <a:ext cx="4896814" cy="2644412"/>
          </a:xfrm>
          <a:prstGeom prst="rect">
            <a:avLst/>
          </a:prstGeom>
        </p:spPr>
      </p:pic>
      <p:pic>
        <p:nvPicPr>
          <p:cNvPr id="6" name="Picture 5"/>
          <p:cNvPicPr>
            <a:picLocks noChangeAspect="1"/>
          </p:cNvPicPr>
          <p:nvPr/>
        </p:nvPicPr>
        <p:blipFill>
          <a:blip r:embed="rId3"/>
          <a:stretch>
            <a:fillRect/>
          </a:stretch>
        </p:blipFill>
        <p:spPr>
          <a:xfrm>
            <a:off x="6053666" y="3259248"/>
            <a:ext cx="5554103" cy="2282273"/>
          </a:xfrm>
          <a:prstGeom prst="rect">
            <a:avLst/>
          </a:prstGeom>
        </p:spPr>
      </p:pic>
    </p:spTree>
    <p:extLst>
      <p:ext uri="{BB962C8B-B14F-4D97-AF65-F5344CB8AC3E}">
        <p14:creationId xmlns:p14="http://schemas.microsoft.com/office/powerpoint/2010/main" val="385654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New functionality has been added to allow you to better control when Level </a:t>
            </a:r>
            <a:r>
              <a:rPr lang="en-US" dirty="0"/>
              <a:t>Filters </a:t>
            </a:r>
            <a:r>
              <a:rPr lang="en-US" dirty="0" smtClean="0"/>
              <a:t>are applied.</a:t>
            </a:r>
          </a:p>
          <a:p>
            <a:pPr marL="0" indent="0">
              <a:buNone/>
            </a:pPr>
            <a:endParaRPr lang="en-US" dirty="0" smtClean="0"/>
          </a:p>
          <a:p>
            <a:r>
              <a:rPr lang="en-US" dirty="0" smtClean="0"/>
              <a:t>Actions Menu</a:t>
            </a:r>
          </a:p>
          <a:p>
            <a:endParaRPr lang="en-US" dirty="0" smtClean="0"/>
          </a:p>
          <a:p>
            <a:endParaRPr lang="en-US" dirty="0" smtClean="0"/>
          </a:p>
          <a:p>
            <a:r>
              <a:rPr lang="en-US" dirty="0" smtClean="0"/>
              <a:t>Plans Development Workflow</a:t>
            </a:r>
            <a:endParaRPr lang="en-US" dirty="0"/>
          </a:p>
          <a:p>
            <a:pPr marL="0" indent="0">
              <a:buNone/>
            </a:pPr>
            <a:endParaRPr lang="en-US" dirty="0"/>
          </a:p>
          <a:p>
            <a:endParaRPr lang="en-US" dirty="0"/>
          </a:p>
        </p:txBody>
      </p:sp>
      <p:sp>
        <p:nvSpPr>
          <p:cNvPr id="3" name="Title 2"/>
          <p:cNvSpPr>
            <a:spLocks noGrp="1"/>
          </p:cNvSpPr>
          <p:nvPr>
            <p:ph type="title"/>
          </p:nvPr>
        </p:nvSpPr>
        <p:spPr/>
        <p:txBody>
          <a:bodyPr/>
          <a:lstStyle/>
          <a:p>
            <a:r>
              <a:rPr lang="en-US" dirty="0" smtClean="0"/>
              <a:t>Level Filter Controls</a:t>
            </a:r>
            <a:endParaRPr lang="en-US" dirty="0"/>
          </a:p>
        </p:txBody>
      </p:sp>
      <p:pic>
        <p:nvPicPr>
          <p:cNvPr id="5" name="Picture 2" descr="C:\Users\rd964ch\AppData\Local\Temp\SNAGHTML2da1fac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6180" y="2460279"/>
            <a:ext cx="4343400" cy="287483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661319" y="4183062"/>
            <a:ext cx="2771775" cy="2105026"/>
            <a:chOff x="2014405" y="4373562"/>
            <a:chExt cx="2771775" cy="2105026"/>
          </a:xfrm>
        </p:grpSpPr>
        <p:pic>
          <p:nvPicPr>
            <p:cNvPr id="3074" name="Picture 2" descr="C:\Users\rd964jp\AppData\Local\Temp\SNAGHTML1a71ddf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405" y="4373562"/>
              <a:ext cx="2771775" cy="21050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2815628" y="5335111"/>
              <a:ext cx="688063" cy="278038"/>
            </a:xfrm>
            <a:prstGeom prst="rect">
              <a:avLst/>
            </a:prstGeom>
            <a:noFill/>
            <a:ln w="381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grpSp>
    </p:spTree>
    <p:extLst>
      <p:ext uri="{BB962C8B-B14F-4D97-AF65-F5344CB8AC3E}">
        <p14:creationId xmlns:p14="http://schemas.microsoft.com/office/powerpoint/2010/main" val="890889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Installation &amp; Configuration Details</a:t>
            </a:r>
          </a:p>
          <a:p>
            <a:r>
              <a:rPr lang="en-US" dirty="0" smtClean="0"/>
              <a:t>FDOT Workspace Changes</a:t>
            </a:r>
            <a:endParaRPr lang="en-US" dirty="0"/>
          </a:p>
        </p:txBody>
      </p:sp>
      <p:sp>
        <p:nvSpPr>
          <p:cNvPr id="3" name="Title 2"/>
          <p:cNvSpPr>
            <a:spLocks noGrp="1"/>
          </p:cNvSpPr>
          <p:nvPr>
            <p:ph type="title"/>
          </p:nvPr>
        </p:nvSpPr>
        <p:spPr/>
        <p:txBody>
          <a:bodyPr/>
          <a:lstStyle/>
          <a:p>
            <a:r>
              <a:rPr lang="en-US" dirty="0" smtClean="0"/>
              <a:t>Topics Covered</a:t>
            </a:r>
            <a:endParaRPr lang="en-US" dirty="0"/>
          </a:p>
        </p:txBody>
      </p:sp>
    </p:spTree>
    <p:extLst>
      <p:ext uri="{BB962C8B-B14F-4D97-AF65-F5344CB8AC3E}">
        <p14:creationId xmlns:p14="http://schemas.microsoft.com/office/powerpoint/2010/main" val="19519249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An effort was made to address consistency issues in the naming and descriptions of utility related levels.</a:t>
            </a:r>
          </a:p>
          <a:p>
            <a:pPr lvl="1"/>
            <a:r>
              <a:rPr lang="en-US" dirty="0" smtClean="0"/>
              <a:t>Many </a:t>
            </a:r>
            <a:r>
              <a:rPr lang="en-US" dirty="0"/>
              <a:t>of the </a:t>
            </a:r>
            <a:r>
              <a:rPr lang="en-US" dirty="0" smtClean="0"/>
              <a:t>existing utility levels </a:t>
            </a:r>
            <a:r>
              <a:rPr lang="en-US" dirty="0"/>
              <a:t>have changed.</a:t>
            </a:r>
          </a:p>
          <a:p>
            <a:pPr lvl="1"/>
            <a:r>
              <a:rPr lang="en-US" dirty="0"/>
              <a:t>The underground utility levels will now only include B, C, &amp; D quality line styles</a:t>
            </a:r>
            <a:r>
              <a:rPr lang="en-US" dirty="0" smtClean="0"/>
              <a:t>.</a:t>
            </a:r>
          </a:p>
          <a:p>
            <a:pPr lvl="1"/>
            <a:r>
              <a:rPr lang="en-US" dirty="0" smtClean="0"/>
              <a:t>Fiber Optic levels and linestyles were added  </a:t>
            </a:r>
            <a:endParaRPr lang="en-US" dirty="0"/>
          </a:p>
          <a:p>
            <a:endParaRPr lang="en-US" dirty="0"/>
          </a:p>
        </p:txBody>
      </p:sp>
      <p:sp>
        <p:nvSpPr>
          <p:cNvPr id="3" name="Title 2"/>
          <p:cNvSpPr>
            <a:spLocks noGrp="1"/>
          </p:cNvSpPr>
          <p:nvPr>
            <p:ph type="title"/>
          </p:nvPr>
        </p:nvSpPr>
        <p:spPr/>
        <p:txBody>
          <a:bodyPr/>
          <a:lstStyle/>
          <a:p>
            <a:r>
              <a:rPr lang="en-US" dirty="0"/>
              <a:t>Level Changes</a:t>
            </a:r>
          </a:p>
        </p:txBody>
      </p:sp>
      <p:pic>
        <p:nvPicPr>
          <p:cNvPr id="6" name="Picture 5"/>
          <p:cNvPicPr>
            <a:picLocks noChangeAspect="1"/>
          </p:cNvPicPr>
          <p:nvPr/>
        </p:nvPicPr>
        <p:blipFill>
          <a:blip r:embed="rId2"/>
          <a:stretch>
            <a:fillRect/>
          </a:stretch>
        </p:blipFill>
        <p:spPr>
          <a:xfrm>
            <a:off x="2491295" y="3226923"/>
            <a:ext cx="6229505" cy="3061165"/>
          </a:xfrm>
          <a:prstGeom prst="rect">
            <a:avLst/>
          </a:prstGeom>
        </p:spPr>
      </p:pic>
    </p:spTree>
    <p:extLst>
      <p:ext uri="{BB962C8B-B14F-4D97-AF65-F5344CB8AC3E}">
        <p14:creationId xmlns:p14="http://schemas.microsoft.com/office/powerpoint/2010/main" val="10963497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In an effort to address concerns from Construction several changes relating to Temporary Traffic Control items were made. </a:t>
            </a:r>
          </a:p>
          <a:p>
            <a:pPr marL="0" indent="0">
              <a:buNone/>
            </a:pPr>
            <a:r>
              <a:rPr lang="en-US" dirty="0"/>
              <a:t>	</a:t>
            </a:r>
            <a:r>
              <a:rPr lang="en-US" dirty="0" smtClean="0"/>
              <a:t>Proprietary </a:t>
            </a:r>
            <a:r>
              <a:rPr lang="en-US" dirty="0"/>
              <a:t>channelizing </a:t>
            </a:r>
            <a:r>
              <a:rPr lang="en-US" dirty="0" smtClean="0"/>
              <a:t>devices should not be shown in plan view.</a:t>
            </a:r>
          </a:p>
          <a:p>
            <a:pPr marL="0" indent="0">
              <a:buNone/>
            </a:pPr>
            <a:endParaRPr lang="en-US" dirty="0"/>
          </a:p>
          <a:p>
            <a:r>
              <a:rPr lang="en-US" dirty="0" smtClean="0"/>
              <a:t>Levels</a:t>
            </a:r>
          </a:p>
          <a:p>
            <a:pPr lvl="1"/>
            <a:r>
              <a:rPr lang="en-US" dirty="0" smtClean="0"/>
              <a:t>Deleted some plan view levels</a:t>
            </a:r>
          </a:p>
          <a:p>
            <a:pPr lvl="1"/>
            <a:r>
              <a:rPr lang="en-US" dirty="0" smtClean="0"/>
              <a:t>Added new levels for typical view</a:t>
            </a:r>
          </a:p>
          <a:p>
            <a:pPr lvl="1"/>
            <a:r>
              <a:rPr lang="en-US" dirty="0" smtClean="0"/>
              <a:t>Misc. changes to address consistency and minor fixes</a:t>
            </a:r>
          </a:p>
          <a:p>
            <a:r>
              <a:rPr lang="en-US" dirty="0" smtClean="0"/>
              <a:t>Custom Linestyles</a:t>
            </a:r>
          </a:p>
          <a:p>
            <a:pPr lvl="1"/>
            <a:r>
              <a:rPr lang="en-US" dirty="0" smtClean="0"/>
              <a:t>Deleted all except Pedestrian Longitudinal Channelizing Device (LCD)</a:t>
            </a:r>
          </a:p>
          <a:p>
            <a:r>
              <a:rPr lang="en-US" dirty="0" smtClean="0"/>
              <a:t>Cells</a:t>
            </a:r>
          </a:p>
          <a:p>
            <a:pPr lvl="1"/>
            <a:r>
              <a:rPr lang="en-US" dirty="0" smtClean="0"/>
              <a:t>Broken into two cell libraries (Plan and Typical)</a:t>
            </a:r>
          </a:p>
          <a:p>
            <a:pPr lvl="1"/>
            <a:r>
              <a:rPr lang="en-US" dirty="0" smtClean="0"/>
              <a:t>Removed lights, flags and proprietary channelizing devices.</a:t>
            </a:r>
            <a:endParaRPr lang="en-US" dirty="0"/>
          </a:p>
        </p:txBody>
      </p:sp>
      <p:sp>
        <p:nvSpPr>
          <p:cNvPr id="3" name="Title 2"/>
          <p:cNvSpPr>
            <a:spLocks noGrp="1"/>
          </p:cNvSpPr>
          <p:nvPr>
            <p:ph type="title"/>
          </p:nvPr>
        </p:nvSpPr>
        <p:spPr/>
        <p:txBody>
          <a:bodyPr/>
          <a:lstStyle/>
          <a:p>
            <a:r>
              <a:rPr lang="en-US" dirty="0"/>
              <a:t>Temporary Traffic Control </a:t>
            </a:r>
            <a:r>
              <a:rPr lang="en-US" dirty="0" smtClean="0"/>
              <a:t>Updates</a:t>
            </a:r>
            <a:endParaRPr lang="en-US" dirty="0"/>
          </a:p>
        </p:txBody>
      </p:sp>
    </p:spTree>
    <p:extLst>
      <p:ext uri="{BB962C8B-B14F-4D97-AF65-F5344CB8AC3E}">
        <p14:creationId xmlns:p14="http://schemas.microsoft.com/office/powerpoint/2010/main" val="23001475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08000" y="3368440"/>
            <a:ext cx="5159469" cy="2965384"/>
          </a:xfrm>
          <a:prstGeom prst="rect">
            <a:avLst/>
          </a:prstGeom>
        </p:spPr>
      </p:pic>
      <p:sp>
        <p:nvSpPr>
          <p:cNvPr id="3" name="Title 2"/>
          <p:cNvSpPr>
            <a:spLocks noGrp="1"/>
          </p:cNvSpPr>
          <p:nvPr>
            <p:ph type="title"/>
          </p:nvPr>
        </p:nvSpPr>
        <p:spPr/>
        <p:txBody>
          <a:bodyPr/>
          <a:lstStyle/>
          <a:p>
            <a:r>
              <a:rPr lang="en-US" dirty="0" smtClean="0"/>
              <a:t>QC Legacy</a:t>
            </a:r>
            <a:endParaRPr lang="en-US" dirty="0"/>
          </a:p>
        </p:txBody>
      </p:sp>
      <p:pic>
        <p:nvPicPr>
          <p:cNvPr id="5122" name="Picture 2" descr="C:\Users\rd964jp\AppData\Local\Temp\SNAGHTML1dc4bb3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2504" y="1202003"/>
            <a:ext cx="6516829" cy="320989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
          <p:cNvSpPr txBox="1">
            <a:spLocks/>
          </p:cNvSpPr>
          <p:nvPr/>
        </p:nvSpPr>
        <p:spPr bwMode="auto">
          <a:xfrm>
            <a:off x="507999" y="1219200"/>
            <a:ext cx="4574505" cy="1831818"/>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lnSpc>
                <a:spcPct val="94000"/>
              </a:lnSpc>
              <a:spcBef>
                <a:spcPts val="600"/>
              </a:spcBef>
              <a:spcAft>
                <a:spcPct val="0"/>
              </a:spcAft>
              <a:buClr>
                <a:srgbClr val="C00000"/>
              </a:buClr>
              <a:buSzPct val="100000"/>
              <a:buFont typeface="Arial" panose="020B0604020202020204" pitchFamily="34" charset="0"/>
              <a:buChar char="•"/>
              <a:defRPr lang="en-US" sz="2400" b="0" i="0" dirty="0" smtClean="0">
                <a:solidFill>
                  <a:srgbClr val="336699"/>
                </a:solidFill>
                <a:latin typeface="Candara" panose="020E0502030303020204" pitchFamily="34" charset="0"/>
                <a:ea typeface="+mj-ea"/>
                <a:cs typeface="Calibri" panose="020F0502020204030204" pitchFamily="34" charset="0"/>
              </a:defRPr>
            </a:lvl1pPr>
            <a:lvl2pPr marL="800100" indent="-342900" algn="l" rtl="0" eaLnBrk="1" fontAlgn="base" hangingPunct="1">
              <a:lnSpc>
                <a:spcPct val="90000"/>
              </a:lnSpc>
              <a:spcBef>
                <a:spcPts val="600"/>
              </a:spcBef>
              <a:spcAft>
                <a:spcPct val="0"/>
              </a:spcAft>
              <a:buClr>
                <a:srgbClr val="C00000"/>
              </a:buClr>
              <a:buFont typeface="Arial" panose="020B0604020202020204" pitchFamily="34" charset="0"/>
              <a:buChar char="•"/>
              <a:defRPr lang="en-US" sz="2200" b="0" i="0" dirty="0" smtClean="0">
                <a:solidFill>
                  <a:srgbClr val="336699"/>
                </a:solidFill>
                <a:latin typeface="Candara" panose="020E0502030303020204" pitchFamily="34" charset="0"/>
                <a:ea typeface="+mj-ea"/>
                <a:cs typeface="Calibri" panose="020F0502020204030204" pitchFamily="34" charset="0"/>
              </a:defRPr>
            </a:lvl2pPr>
            <a:lvl3pPr marL="1257300" indent="-342900" algn="l" rtl="0" eaLnBrk="1" fontAlgn="base" hangingPunct="1">
              <a:lnSpc>
                <a:spcPct val="90000"/>
              </a:lnSpc>
              <a:spcBef>
                <a:spcPts val="600"/>
              </a:spcBef>
              <a:spcAft>
                <a:spcPct val="0"/>
              </a:spcAft>
              <a:buClr>
                <a:srgbClr val="C00000"/>
              </a:buClr>
              <a:buSzPct val="100000"/>
              <a:buFont typeface="Arial" panose="020B0604020202020204" pitchFamily="34" charset="0"/>
              <a:buChar char="•"/>
              <a:defRPr lang="en-US" sz="2000" b="0" i="0" dirty="0" smtClean="0">
                <a:solidFill>
                  <a:srgbClr val="336699"/>
                </a:solidFill>
                <a:latin typeface="Candara" panose="020E0502030303020204" pitchFamily="34" charset="0"/>
                <a:ea typeface="+mj-ea"/>
                <a:cs typeface="Calibri" panose="020F0502020204030204" pitchFamily="34" charset="0"/>
              </a:defRPr>
            </a:lvl3pPr>
            <a:lvl4pPr marL="1716088" indent="-342900" algn="l" rtl="0" eaLnBrk="1" fontAlgn="base" hangingPunct="1">
              <a:spcBef>
                <a:spcPts val="600"/>
              </a:spcBef>
              <a:spcAft>
                <a:spcPct val="0"/>
              </a:spcAft>
              <a:buClr>
                <a:srgbClr val="C00000"/>
              </a:buClr>
              <a:buFont typeface="Arial" panose="020B0604020202020204" pitchFamily="34" charset="0"/>
              <a:buChar char="•"/>
              <a:defRPr lang="en-US" sz="1800" b="0" i="0" dirty="0" smtClean="0">
                <a:solidFill>
                  <a:srgbClr val="336699"/>
                </a:solidFill>
                <a:latin typeface="Candara" panose="020E0502030303020204" pitchFamily="34" charset="0"/>
                <a:ea typeface="+mj-ea"/>
                <a:cs typeface="Calibri" panose="020F0502020204030204" pitchFamily="34" charset="0"/>
              </a:defRPr>
            </a:lvl4pPr>
            <a:lvl5pPr marL="2171700" indent="-342900" algn="l" rtl="0" eaLnBrk="1" fontAlgn="base" hangingPunct="1">
              <a:spcBef>
                <a:spcPts val="600"/>
              </a:spcBef>
              <a:spcAft>
                <a:spcPct val="0"/>
              </a:spcAft>
              <a:buClr>
                <a:srgbClr val="C00000"/>
              </a:buClr>
              <a:buFont typeface="Arial" panose="020B0604020202020204" pitchFamily="34" charset="0"/>
              <a:buChar char="•"/>
              <a:defRPr lang="en-US" sz="1600" b="0" i="0" dirty="0" smtClean="0">
                <a:solidFill>
                  <a:srgbClr val="336699"/>
                </a:solidFill>
                <a:latin typeface="Candara" panose="020E0502030303020204" pitchFamily="34" charset="0"/>
                <a:ea typeface="+mj-ea"/>
                <a:cs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0" indent="0">
              <a:buFont typeface="Arial" panose="020B0604020202020204" pitchFamily="34" charset="0"/>
              <a:buNone/>
            </a:pPr>
            <a:endParaRPr lang="en-US" kern="0" dirty="0" smtClean="0"/>
          </a:p>
          <a:p>
            <a:r>
              <a:rPr lang="en-US" kern="0" dirty="0" smtClean="0"/>
              <a:t>QC Legacy is a new application that allows you to move elements on old levels to new valid levels.  </a:t>
            </a:r>
            <a:endParaRPr lang="en-US" kern="0" dirty="0"/>
          </a:p>
        </p:txBody>
      </p:sp>
    </p:spTree>
    <p:extLst>
      <p:ext uri="{BB962C8B-B14F-4D97-AF65-F5344CB8AC3E}">
        <p14:creationId xmlns:p14="http://schemas.microsoft.com/office/powerpoint/2010/main" val="40176050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2700" y="1765299"/>
            <a:ext cx="9368365" cy="4855633"/>
          </a:xfrm>
        </p:spPr>
        <p:txBody>
          <a:bodyPr>
            <a:normAutofit/>
          </a:bodyPr>
          <a:lstStyle/>
          <a:p>
            <a:pPr marL="0" indent="0">
              <a:buNone/>
            </a:pPr>
            <a:r>
              <a:rPr lang="en-US" dirty="0"/>
              <a:t>Jimmie Prow </a:t>
            </a:r>
            <a:br>
              <a:rPr lang="en-US" dirty="0"/>
            </a:br>
            <a:r>
              <a:rPr lang="en-US" dirty="0"/>
              <a:t>CADD </a:t>
            </a:r>
            <a:r>
              <a:rPr lang="en-US" dirty="0" smtClean="0"/>
              <a:t>Support  </a:t>
            </a:r>
            <a:r>
              <a:rPr lang="en-US" dirty="0"/>
              <a:t>Coordinator</a:t>
            </a:r>
            <a:br>
              <a:rPr lang="en-US" dirty="0"/>
            </a:br>
            <a:r>
              <a:rPr lang="en-US" dirty="0"/>
              <a:t>Phone no: (850) 414-4863                                                   </a:t>
            </a:r>
            <a:br>
              <a:rPr lang="en-US" dirty="0"/>
            </a:br>
            <a:r>
              <a:rPr lang="en-US" dirty="0"/>
              <a:t>Toll Free no: (866) 374-3368 extension </a:t>
            </a:r>
            <a:r>
              <a:rPr lang="en-US" dirty="0" smtClean="0"/>
              <a:t>4863</a:t>
            </a:r>
          </a:p>
          <a:p>
            <a:pPr marL="0" indent="0">
              <a:buNone/>
            </a:pPr>
            <a:endParaRPr lang="en-US" dirty="0"/>
          </a:p>
          <a:p>
            <a:pPr marL="0" indent="0">
              <a:buNone/>
            </a:pPr>
            <a:r>
              <a:rPr lang="en-US" dirty="0"/>
              <a:t>email  	</a:t>
            </a:r>
            <a:r>
              <a:rPr lang="en-US" dirty="0">
                <a:hlinkClick r:id="rId2"/>
              </a:rPr>
              <a:t>ecso.support@dot.state.fl.us</a:t>
            </a:r>
            <a:r>
              <a:rPr lang="en-US" dirty="0"/>
              <a:t> </a:t>
            </a:r>
          </a:p>
          <a:p>
            <a:pPr marL="0" indent="0">
              <a:buNone/>
            </a:pPr>
            <a:r>
              <a:rPr lang="en-US" dirty="0" smtClean="0"/>
              <a:t>	</a:t>
            </a:r>
            <a:r>
              <a:rPr lang="en-US" dirty="0"/>
              <a:t>	</a:t>
            </a:r>
            <a:r>
              <a:rPr lang="en-US" dirty="0">
                <a:hlinkClick r:id="rId3"/>
              </a:rPr>
              <a:t>jimmie.prow@dot.state.fl.us</a:t>
            </a:r>
            <a:endParaRPr lang="en-US" dirty="0"/>
          </a:p>
          <a:p>
            <a:pPr marL="0" indent="0">
              <a:buNone/>
            </a:pPr>
            <a:endParaRPr lang="en-US" dirty="0"/>
          </a:p>
          <a:p>
            <a:pPr marL="0" indent="0">
              <a:buNone/>
            </a:pPr>
            <a:r>
              <a:rPr lang="en-US" dirty="0"/>
              <a:t>web: </a:t>
            </a:r>
            <a:r>
              <a:rPr lang="en-US" dirty="0" smtClean="0"/>
              <a:t>	</a:t>
            </a:r>
            <a:r>
              <a:rPr lang="en-US" dirty="0"/>
              <a:t>	</a:t>
            </a:r>
            <a:r>
              <a:rPr lang="en-US" dirty="0">
                <a:hlinkClick r:id="rId4"/>
              </a:rPr>
              <a:t>http://</a:t>
            </a:r>
            <a:r>
              <a:rPr lang="en-US" dirty="0" smtClean="0">
                <a:hlinkClick r:id="rId4"/>
              </a:rPr>
              <a:t>www.dot.state.fl.us/ecso</a:t>
            </a:r>
          </a:p>
          <a:p>
            <a:endParaRPr lang="en-US" dirty="0"/>
          </a:p>
        </p:txBody>
      </p:sp>
      <p:sp>
        <p:nvSpPr>
          <p:cNvPr id="2" name="Title 1"/>
          <p:cNvSpPr>
            <a:spLocks noGrp="1"/>
          </p:cNvSpPr>
          <p:nvPr>
            <p:ph type="title"/>
          </p:nvPr>
        </p:nvSpPr>
        <p:spPr/>
        <p:txBody>
          <a:bodyPr/>
          <a:lstStyle/>
          <a:p>
            <a:r>
              <a:rPr lang="en-US" dirty="0"/>
              <a:t>Contact Information</a:t>
            </a:r>
          </a:p>
        </p:txBody>
      </p:sp>
    </p:spTree>
    <p:extLst>
      <p:ext uri="{BB962C8B-B14F-4D97-AF65-F5344CB8AC3E}">
        <p14:creationId xmlns:p14="http://schemas.microsoft.com/office/powerpoint/2010/main" val="4278053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Microsoft </a:t>
            </a:r>
            <a:r>
              <a:rPr lang="en-US" dirty="0"/>
              <a:t>Windows 7 </a:t>
            </a:r>
          </a:p>
          <a:p>
            <a:pPr lvl="0"/>
            <a:r>
              <a:rPr lang="en-US" dirty="0"/>
              <a:t>32 bit or 64 bit Operating Systems</a:t>
            </a:r>
          </a:p>
          <a:p>
            <a:pPr lvl="0"/>
            <a:r>
              <a:rPr lang="en-US" dirty="0"/>
              <a:t>Microsoft .NET Framework 3.5</a:t>
            </a:r>
          </a:p>
          <a:p>
            <a:pPr lvl="0"/>
            <a:r>
              <a:rPr lang="en-US" dirty="0"/>
              <a:t>Microsoft Office 2013 (can be configured for Office 2003, 2007 or 2010)</a:t>
            </a:r>
          </a:p>
          <a:p>
            <a:pPr lvl="0"/>
            <a:r>
              <a:rPr lang="en-US" dirty="0"/>
              <a:t>PowerGEOPAK 08.11.09.845</a:t>
            </a:r>
          </a:p>
          <a:p>
            <a:pPr marL="457200" lvl="1" indent="0">
              <a:buNone/>
            </a:pPr>
            <a:r>
              <a:rPr lang="en-US" dirty="0"/>
              <a:t>-or-</a:t>
            </a:r>
          </a:p>
          <a:p>
            <a:pPr marL="457200" lvl="1" indent="0">
              <a:buNone/>
            </a:pPr>
            <a:r>
              <a:rPr lang="en-US" dirty="0"/>
              <a:t>MicroStation 08.11.09.714</a:t>
            </a:r>
          </a:p>
          <a:p>
            <a:pPr marL="457200" lvl="1" indent="0">
              <a:buNone/>
            </a:pPr>
            <a:r>
              <a:rPr lang="en-US" dirty="0"/>
              <a:t>GEOPAK Suite 08.11.09.845</a:t>
            </a:r>
          </a:p>
          <a:p>
            <a:pPr marL="0" indent="0">
              <a:buNone/>
            </a:pPr>
            <a:r>
              <a:rPr lang="en-US" b="1" dirty="0"/>
              <a:t> </a:t>
            </a:r>
            <a:endParaRPr lang="en-US" dirty="0"/>
          </a:p>
          <a:p>
            <a:pPr marL="914400" lvl="2" indent="0">
              <a:buNone/>
            </a:pPr>
            <a:r>
              <a:rPr lang="en-US" b="1" dirty="0">
                <a:solidFill>
                  <a:srgbClr val="C00000"/>
                </a:solidFill>
              </a:rPr>
              <a:t>NOTE:</a:t>
            </a:r>
            <a:r>
              <a:rPr lang="en-US" i="1" dirty="0">
                <a:solidFill>
                  <a:srgbClr val="C00000"/>
                </a:solidFill>
              </a:rPr>
              <a:t> The system requirements are based on the FDOT standard software for CADD workstations. Older versions of Office can be used.</a:t>
            </a:r>
            <a:endParaRPr lang="en-US" dirty="0">
              <a:solidFill>
                <a:srgbClr val="C00000"/>
              </a:solidFill>
            </a:endParaRPr>
          </a:p>
        </p:txBody>
      </p:sp>
      <p:sp>
        <p:nvSpPr>
          <p:cNvPr id="3" name="Title 2"/>
          <p:cNvSpPr>
            <a:spLocks noGrp="1"/>
          </p:cNvSpPr>
          <p:nvPr>
            <p:ph type="title"/>
          </p:nvPr>
        </p:nvSpPr>
        <p:spPr/>
        <p:txBody>
          <a:bodyPr/>
          <a:lstStyle/>
          <a:p>
            <a:r>
              <a:rPr lang="en-US" dirty="0" smtClean="0"/>
              <a:t>System Requirements</a:t>
            </a:r>
            <a:endParaRPr lang="en-US" dirty="0"/>
          </a:p>
        </p:txBody>
      </p:sp>
    </p:spTree>
    <p:extLst>
      <p:ext uri="{BB962C8B-B14F-4D97-AF65-F5344CB8AC3E}">
        <p14:creationId xmlns:p14="http://schemas.microsoft.com/office/powerpoint/2010/main" val="583916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a:t>The best way access and download MicroStation from Bentley's SELECTServices site is to Search for the 08.11.09.845 version of the BENTLEY GEOPAK Civil Engineering Suite and download it with its dependent version of MicroStation as </a:t>
            </a:r>
            <a:r>
              <a:rPr lang="en-US" i="1" dirty="0" smtClean="0"/>
              <a:t>Shown </a:t>
            </a:r>
            <a:r>
              <a:rPr lang="en-US" i="1" dirty="0"/>
              <a:t>below.</a:t>
            </a:r>
            <a:endParaRPr lang="en-US" dirty="0"/>
          </a:p>
        </p:txBody>
      </p:sp>
      <p:sp>
        <p:nvSpPr>
          <p:cNvPr id="3" name="Title 2"/>
          <p:cNvSpPr>
            <a:spLocks noGrp="1"/>
          </p:cNvSpPr>
          <p:nvPr>
            <p:ph type="title"/>
          </p:nvPr>
        </p:nvSpPr>
        <p:spPr/>
        <p:txBody>
          <a:bodyPr/>
          <a:lstStyle/>
          <a:p>
            <a:r>
              <a:rPr lang="en-US" dirty="0" smtClean="0"/>
              <a:t>MicroStation 08.11.09.714</a:t>
            </a:r>
            <a:endParaRPr lang="en-US" dirty="0"/>
          </a:p>
        </p:txBody>
      </p:sp>
      <p:pic>
        <p:nvPicPr>
          <p:cNvPr id="1026" name="Picture 2" descr="SNAGHTML1d48dd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8694" y="2516188"/>
            <a:ext cx="8504502"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6170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Many bug fixes. FDOT testers and other agencies report it being more stable.</a:t>
            </a:r>
          </a:p>
          <a:p>
            <a:r>
              <a:rPr lang="en-US" dirty="0"/>
              <a:t>The primary change to GEOPAK in SS4 is an updated Civil Model format. The Civil Model was updated to provide a direct data exchange with Trimble via I-Models.</a:t>
            </a:r>
          </a:p>
          <a:p>
            <a:pPr marL="457200" lvl="1" indent="0">
              <a:buNone/>
            </a:pPr>
            <a:endParaRPr lang="en-US" dirty="0"/>
          </a:p>
          <a:p>
            <a:endParaRPr lang="en-US" dirty="0"/>
          </a:p>
        </p:txBody>
      </p:sp>
      <p:sp>
        <p:nvSpPr>
          <p:cNvPr id="3" name="Title 2"/>
          <p:cNvSpPr>
            <a:spLocks noGrp="1"/>
          </p:cNvSpPr>
          <p:nvPr>
            <p:ph type="title"/>
          </p:nvPr>
        </p:nvSpPr>
        <p:spPr/>
        <p:txBody>
          <a:bodyPr/>
          <a:lstStyle/>
          <a:p>
            <a:r>
              <a:rPr lang="en-US" dirty="0"/>
              <a:t>Differences between SS3 and SS4</a:t>
            </a:r>
          </a:p>
        </p:txBody>
      </p:sp>
      <p:pic>
        <p:nvPicPr>
          <p:cNvPr id="4" name="Picture 3"/>
          <p:cNvPicPr>
            <a:picLocks noChangeAspect="1"/>
          </p:cNvPicPr>
          <p:nvPr/>
        </p:nvPicPr>
        <p:blipFill>
          <a:blip r:embed="rId2"/>
          <a:stretch>
            <a:fillRect/>
          </a:stretch>
        </p:blipFill>
        <p:spPr>
          <a:xfrm>
            <a:off x="1603769" y="2922503"/>
            <a:ext cx="3323809" cy="1904762"/>
          </a:xfrm>
          <a:prstGeom prst="rect">
            <a:avLst/>
          </a:prstGeom>
        </p:spPr>
      </p:pic>
      <p:sp>
        <p:nvSpPr>
          <p:cNvPr id="5" name="Content Placeholder 2"/>
          <p:cNvSpPr txBox="1">
            <a:spLocks/>
          </p:cNvSpPr>
          <p:nvPr/>
        </p:nvSpPr>
        <p:spPr>
          <a:xfrm>
            <a:off x="5937954" y="2901389"/>
            <a:ext cx="5181600" cy="35579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dirty="0">
                <a:solidFill>
                  <a:srgbClr val="336699"/>
                </a:solidFill>
                <a:latin typeface="Candara" panose="020E0502030303020204" pitchFamily="34" charset="0"/>
                <a:ea typeface="+mj-ea"/>
                <a:cs typeface="Calibri" panose="020F0502020204030204" pitchFamily="34" charset="0"/>
              </a:rPr>
              <a:t>Once upgraded to SS4, a file cannot be opened again in SS3.</a:t>
            </a:r>
          </a:p>
          <a:p>
            <a:pPr lvl="1"/>
            <a:endParaRPr lang="en-US" dirty="0">
              <a:solidFill>
                <a:srgbClr val="336699"/>
              </a:solidFill>
              <a:latin typeface="Candara" panose="020E0502030303020204" pitchFamily="34" charset="0"/>
              <a:ea typeface="+mj-ea"/>
              <a:cs typeface="Calibri" panose="020F0502020204030204" pitchFamily="34" charset="0"/>
            </a:endParaRPr>
          </a:p>
          <a:p>
            <a:pPr lvl="1"/>
            <a:endParaRPr lang="en-US" dirty="0">
              <a:solidFill>
                <a:srgbClr val="336699"/>
              </a:solidFill>
              <a:latin typeface="Candara" panose="020E0502030303020204" pitchFamily="34" charset="0"/>
              <a:ea typeface="+mj-ea"/>
              <a:cs typeface="Calibri" panose="020F0502020204030204" pitchFamily="34" charset="0"/>
            </a:endParaRPr>
          </a:p>
          <a:p>
            <a:pPr lvl="1"/>
            <a:endParaRPr lang="en-US" dirty="0">
              <a:solidFill>
                <a:srgbClr val="336699"/>
              </a:solidFill>
              <a:latin typeface="Candara" panose="020E0502030303020204" pitchFamily="34" charset="0"/>
              <a:ea typeface="+mj-ea"/>
              <a:cs typeface="Calibri" panose="020F0502020204030204" pitchFamily="34" charset="0"/>
            </a:endParaRPr>
          </a:p>
          <a:p>
            <a:pPr lvl="1"/>
            <a:endParaRPr lang="en-US" dirty="0">
              <a:solidFill>
                <a:srgbClr val="336699"/>
              </a:solidFill>
              <a:latin typeface="Candara" panose="020E0502030303020204" pitchFamily="34" charset="0"/>
              <a:ea typeface="+mj-ea"/>
              <a:cs typeface="Calibri" panose="020F0502020204030204" pitchFamily="34" charset="0"/>
            </a:endParaRPr>
          </a:p>
          <a:p>
            <a:pPr lvl="1"/>
            <a:endParaRPr lang="en-US" dirty="0">
              <a:solidFill>
                <a:srgbClr val="336699"/>
              </a:solidFill>
              <a:latin typeface="Candara" panose="020E0502030303020204" pitchFamily="34" charset="0"/>
              <a:ea typeface="+mj-ea"/>
              <a:cs typeface="Calibri" panose="020F0502020204030204" pitchFamily="34" charset="0"/>
            </a:endParaRPr>
          </a:p>
          <a:p>
            <a:pPr marL="457200" lvl="1" indent="0">
              <a:buNone/>
            </a:pPr>
            <a:r>
              <a:rPr lang="en-US" dirty="0">
                <a:solidFill>
                  <a:srgbClr val="336699"/>
                </a:solidFill>
                <a:latin typeface="Candara" panose="020E0502030303020204" pitchFamily="34" charset="0"/>
                <a:ea typeface="+mj-ea"/>
                <a:cs typeface="Calibri" panose="020F0502020204030204" pitchFamily="34" charset="0"/>
              </a:rPr>
              <a:t>SS4 files can be opened in SS2 but the Civil intelligence is lost.</a:t>
            </a:r>
          </a:p>
          <a:p>
            <a:pPr marL="457200" lvl="1" indent="0">
              <a:buNone/>
            </a:pPr>
            <a:endParaRPr lang="en-US" dirty="0"/>
          </a:p>
        </p:txBody>
      </p:sp>
      <p:pic>
        <p:nvPicPr>
          <p:cNvPr id="6" name="Picture 5"/>
          <p:cNvPicPr>
            <a:picLocks noChangeAspect="1"/>
          </p:cNvPicPr>
          <p:nvPr/>
        </p:nvPicPr>
        <p:blipFill>
          <a:blip r:embed="rId3"/>
          <a:stretch>
            <a:fillRect/>
          </a:stretch>
        </p:blipFill>
        <p:spPr>
          <a:xfrm>
            <a:off x="6477570" y="3861306"/>
            <a:ext cx="4304762" cy="1638095"/>
          </a:xfrm>
          <a:prstGeom prst="rect">
            <a:avLst/>
          </a:prstGeom>
        </p:spPr>
      </p:pic>
      <p:sp>
        <p:nvSpPr>
          <p:cNvPr id="7" name="Content Placeholder 1"/>
          <p:cNvSpPr txBox="1">
            <a:spLocks/>
          </p:cNvSpPr>
          <p:nvPr/>
        </p:nvSpPr>
        <p:spPr>
          <a:xfrm>
            <a:off x="632177" y="5078240"/>
            <a:ext cx="5181600" cy="15577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dirty="0">
                <a:solidFill>
                  <a:srgbClr val="336699"/>
                </a:solidFill>
                <a:latin typeface="Candara" panose="020E0502030303020204" pitchFamily="34" charset="0"/>
                <a:ea typeface="+mj-ea"/>
                <a:cs typeface="Calibri" panose="020F0502020204030204" pitchFamily="34" charset="0"/>
              </a:rPr>
              <a:t>Only files containing “Civil Data” created using the </a:t>
            </a:r>
            <a:r>
              <a:rPr lang="en-US" dirty="0" err="1">
                <a:solidFill>
                  <a:srgbClr val="336699"/>
                </a:solidFill>
                <a:latin typeface="Candara" panose="020E0502030303020204" pitchFamily="34" charset="0"/>
                <a:ea typeface="+mj-ea"/>
                <a:cs typeface="Calibri" panose="020F0502020204030204" pitchFamily="34" charset="0"/>
              </a:rPr>
              <a:t>OpenRoads</a:t>
            </a:r>
            <a:r>
              <a:rPr lang="en-US" dirty="0">
                <a:solidFill>
                  <a:srgbClr val="336699"/>
                </a:solidFill>
                <a:latin typeface="Candara" panose="020E0502030303020204" pitchFamily="34" charset="0"/>
                <a:ea typeface="+mj-ea"/>
                <a:cs typeface="Calibri" panose="020F0502020204030204" pitchFamily="34" charset="0"/>
              </a:rPr>
              <a:t> technology require the upgrade</a:t>
            </a:r>
          </a:p>
        </p:txBody>
      </p:sp>
    </p:spTree>
    <p:extLst>
      <p:ext uri="{BB962C8B-B14F-4D97-AF65-F5344CB8AC3E}">
        <p14:creationId xmlns:p14="http://schemas.microsoft.com/office/powerpoint/2010/main" val="2782707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SS4 version of GEOAK cannot be installed on the same computer with SS3 GEOPAK.</a:t>
            </a:r>
          </a:p>
          <a:p>
            <a:endParaRPr lang="en-US" dirty="0" smtClean="0"/>
          </a:p>
          <a:p>
            <a:r>
              <a:rPr lang="en-US" dirty="0" smtClean="0"/>
              <a:t>SS2 and SS4 can be installed on the same computer.</a:t>
            </a:r>
          </a:p>
          <a:p>
            <a:endParaRPr lang="en-US" dirty="0" smtClean="0"/>
          </a:p>
          <a:p>
            <a:pPr marL="914400" lvl="2" indent="0">
              <a:buNone/>
            </a:pPr>
            <a:r>
              <a:rPr lang="en-US" dirty="0" smtClean="0"/>
              <a:t>Here </a:t>
            </a:r>
            <a:r>
              <a:rPr lang="en-US" dirty="0"/>
              <a:t>are the steps to get </a:t>
            </a:r>
            <a:r>
              <a:rPr lang="en-US" dirty="0" smtClean="0"/>
              <a:t>SS2 and SS4 set </a:t>
            </a:r>
            <a:r>
              <a:rPr lang="en-US" dirty="0"/>
              <a:t>up:</a:t>
            </a:r>
          </a:p>
          <a:p>
            <a:pPr marL="1371600" lvl="2" indent="-457200">
              <a:buFont typeface="+mj-lt"/>
              <a:buAutoNum type="arabicPeriod"/>
            </a:pPr>
            <a:r>
              <a:rPr lang="en-US" dirty="0"/>
              <a:t> </a:t>
            </a:r>
            <a:r>
              <a:rPr lang="en-US" dirty="0" smtClean="0"/>
              <a:t>Uninstall </a:t>
            </a:r>
            <a:r>
              <a:rPr lang="en-US" dirty="0"/>
              <a:t>all GEOPAK, MicroStation and FDOT software.</a:t>
            </a:r>
          </a:p>
          <a:p>
            <a:pPr marL="1371600" lvl="2" indent="-457200">
              <a:buFont typeface="+mj-lt"/>
              <a:buAutoNum type="arabicPeriod"/>
            </a:pPr>
            <a:r>
              <a:rPr lang="en-US" dirty="0"/>
              <a:t>Install MicroStation version 08.11.09.714</a:t>
            </a:r>
          </a:p>
          <a:p>
            <a:pPr marL="1371600" lvl="2" indent="-457200">
              <a:buFont typeface="+mj-lt"/>
              <a:buAutoNum type="arabicPeriod"/>
            </a:pPr>
            <a:r>
              <a:rPr lang="en-US" dirty="0"/>
              <a:t>Install GEOPAK version 08.11.07.615  </a:t>
            </a:r>
          </a:p>
          <a:p>
            <a:pPr marL="1371600" lvl="2" indent="-457200">
              <a:buFont typeface="+mj-lt"/>
              <a:buAutoNum type="arabicPeriod"/>
            </a:pPr>
            <a:r>
              <a:rPr lang="en-US" dirty="0"/>
              <a:t>Install GEOPAK version 08.11.09.845  </a:t>
            </a:r>
          </a:p>
          <a:p>
            <a:pPr marL="1371600" lvl="2" indent="-457200">
              <a:buFont typeface="+mj-lt"/>
              <a:buAutoNum type="arabicPeriod"/>
            </a:pPr>
            <a:r>
              <a:rPr lang="en-US" dirty="0"/>
              <a:t>Install FDOTSS2</a:t>
            </a:r>
          </a:p>
          <a:p>
            <a:pPr marL="1371600" lvl="2" indent="-457200">
              <a:buFont typeface="+mj-lt"/>
              <a:buAutoNum type="arabicPeriod"/>
            </a:pPr>
            <a:r>
              <a:rPr lang="en-US" dirty="0"/>
              <a:t>Install FDOTSS4.</a:t>
            </a:r>
          </a:p>
          <a:p>
            <a:pPr marL="0" indent="0">
              <a:buNone/>
            </a:pPr>
            <a:endParaRPr lang="en-US" dirty="0"/>
          </a:p>
        </p:txBody>
      </p:sp>
      <p:sp>
        <p:nvSpPr>
          <p:cNvPr id="3" name="Title 2"/>
          <p:cNvSpPr>
            <a:spLocks noGrp="1"/>
          </p:cNvSpPr>
          <p:nvPr>
            <p:ph type="title"/>
          </p:nvPr>
        </p:nvSpPr>
        <p:spPr/>
        <p:txBody>
          <a:bodyPr/>
          <a:lstStyle/>
          <a:p>
            <a:r>
              <a:rPr lang="en-US" dirty="0" smtClean="0"/>
              <a:t>SS4 Replaces SS3</a:t>
            </a:r>
            <a:endParaRPr lang="en-US" dirty="0"/>
          </a:p>
        </p:txBody>
      </p:sp>
      <p:sp>
        <p:nvSpPr>
          <p:cNvPr id="4" name="Rectangle 3"/>
          <p:cNvSpPr/>
          <p:nvPr/>
        </p:nvSpPr>
        <p:spPr>
          <a:xfrm>
            <a:off x="5830431" y="5001260"/>
            <a:ext cx="6074875" cy="1477328"/>
          </a:xfrm>
          <a:prstGeom prst="rect">
            <a:avLst/>
          </a:prstGeom>
        </p:spPr>
        <p:txBody>
          <a:bodyPr wrap="square">
            <a:spAutoFit/>
          </a:bodyPr>
          <a:lstStyle/>
          <a:p>
            <a:pPr lvl="2"/>
            <a:r>
              <a:rPr lang="en-US" b="1" dirty="0">
                <a:solidFill>
                  <a:srgbClr val="C00000"/>
                </a:solidFill>
              </a:rPr>
              <a:t>NOTE:</a:t>
            </a:r>
            <a:r>
              <a:rPr lang="en-US" i="1" dirty="0">
                <a:solidFill>
                  <a:srgbClr val="C00000"/>
                </a:solidFill>
              </a:rPr>
              <a:t> </a:t>
            </a:r>
            <a:r>
              <a:rPr lang="en-US" i="1" dirty="0" smtClean="0">
                <a:solidFill>
                  <a:srgbClr val="C00000"/>
                </a:solidFill>
              </a:rPr>
              <a:t>FDOTSS2 </a:t>
            </a:r>
            <a:r>
              <a:rPr lang="en-US" i="1" dirty="0">
                <a:solidFill>
                  <a:srgbClr val="C00000"/>
                </a:solidFill>
              </a:rPr>
              <a:t>will no longer be </a:t>
            </a:r>
            <a:r>
              <a:rPr lang="en-US" i="1" dirty="0" smtClean="0">
                <a:solidFill>
                  <a:srgbClr val="C00000"/>
                </a:solidFill>
              </a:rPr>
              <a:t>maintained.</a:t>
            </a:r>
          </a:p>
          <a:p>
            <a:pPr lvl="2"/>
            <a:r>
              <a:rPr lang="en-US" i="1" dirty="0" smtClean="0">
                <a:solidFill>
                  <a:srgbClr val="C00000"/>
                </a:solidFill>
              </a:rPr>
              <a:t>This </a:t>
            </a:r>
            <a:r>
              <a:rPr lang="en-US" i="1" dirty="0">
                <a:solidFill>
                  <a:srgbClr val="C00000"/>
                </a:solidFill>
              </a:rPr>
              <a:t>means that any changes to design criteria (Design Standards, Plans Preparations Manual, Basis of Estimates, …) after July 2015 will only be available in </a:t>
            </a:r>
            <a:r>
              <a:rPr lang="en-US" i="1" dirty="0" smtClean="0">
                <a:solidFill>
                  <a:srgbClr val="C00000"/>
                </a:solidFill>
              </a:rPr>
              <a:t>FDOTSS4.</a:t>
            </a:r>
            <a:endParaRPr lang="en-US" i="1" dirty="0">
              <a:solidFill>
                <a:srgbClr val="C00000"/>
              </a:solidFill>
            </a:endParaRPr>
          </a:p>
        </p:txBody>
      </p:sp>
    </p:spTree>
    <p:extLst>
      <p:ext uri="{BB962C8B-B14F-4D97-AF65-F5344CB8AC3E}">
        <p14:creationId xmlns:p14="http://schemas.microsoft.com/office/powerpoint/2010/main" val="4014175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7999" y="1219200"/>
            <a:ext cx="5521609" cy="5068888"/>
          </a:xfrm>
        </p:spPr>
        <p:txBody>
          <a:bodyPr/>
          <a:lstStyle/>
          <a:p>
            <a:pPr marL="0" indent="0">
              <a:buNone/>
            </a:pPr>
            <a:r>
              <a:rPr lang="en-US" dirty="0"/>
              <a:t>Evaluate each project individually</a:t>
            </a:r>
          </a:p>
          <a:p>
            <a:pPr marL="0" indent="0">
              <a:buNone/>
            </a:pPr>
            <a:endParaRPr lang="en-US" dirty="0"/>
          </a:p>
          <a:p>
            <a:r>
              <a:rPr lang="en-US" dirty="0"/>
              <a:t>There are two primary considerations</a:t>
            </a:r>
          </a:p>
          <a:p>
            <a:pPr marL="914400" lvl="1" indent="-457200">
              <a:buFont typeface="+mj-lt"/>
              <a:buAutoNum type="arabicPeriod"/>
            </a:pPr>
            <a:r>
              <a:rPr lang="en-US" dirty="0"/>
              <a:t>Phase of Project</a:t>
            </a:r>
          </a:p>
          <a:p>
            <a:pPr marL="914400" lvl="1" indent="-457200">
              <a:buFont typeface="+mj-lt"/>
              <a:buAutoNum type="arabicPeriod"/>
            </a:pPr>
            <a:r>
              <a:rPr lang="en-US" dirty="0"/>
              <a:t>Was SS2 Corridor Modeling applied</a:t>
            </a:r>
          </a:p>
          <a:p>
            <a:endParaRPr lang="en-US" dirty="0"/>
          </a:p>
          <a:p>
            <a:r>
              <a:rPr lang="en-US" dirty="0"/>
              <a:t>Any project in early phases should brought forward.</a:t>
            </a:r>
          </a:p>
          <a:p>
            <a:endParaRPr lang="en-US" dirty="0"/>
          </a:p>
        </p:txBody>
      </p:sp>
      <p:sp>
        <p:nvSpPr>
          <p:cNvPr id="3" name="Title 2"/>
          <p:cNvSpPr>
            <a:spLocks noGrp="1"/>
          </p:cNvSpPr>
          <p:nvPr>
            <p:ph type="title"/>
          </p:nvPr>
        </p:nvSpPr>
        <p:spPr/>
        <p:txBody>
          <a:bodyPr/>
          <a:lstStyle/>
          <a:p>
            <a:r>
              <a:rPr lang="en-US" dirty="0"/>
              <a:t>Software Upgrade Consideration</a:t>
            </a:r>
          </a:p>
        </p:txBody>
      </p:sp>
      <p:pic>
        <p:nvPicPr>
          <p:cNvPr id="4" name="Picture 3"/>
          <p:cNvPicPr>
            <a:picLocks noChangeAspect="1"/>
          </p:cNvPicPr>
          <p:nvPr/>
        </p:nvPicPr>
        <p:blipFill>
          <a:blip r:embed="rId2"/>
          <a:stretch>
            <a:fillRect/>
          </a:stretch>
        </p:blipFill>
        <p:spPr>
          <a:xfrm>
            <a:off x="5916049" y="1028700"/>
            <a:ext cx="5911761" cy="4903428"/>
          </a:xfrm>
          <a:prstGeom prst="rect">
            <a:avLst/>
          </a:prstGeom>
        </p:spPr>
      </p:pic>
    </p:spTree>
    <p:extLst>
      <p:ext uri="{BB962C8B-B14F-4D97-AF65-F5344CB8AC3E}">
        <p14:creationId xmlns:p14="http://schemas.microsoft.com/office/powerpoint/2010/main" val="3670874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There are now several additional products distributed by Bentley with PowerGEOPAK and the GEOPAK Suite. These products can be activated using the “Tools &gt; Product Add-Ins” menu</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3" name="Title 2"/>
          <p:cNvSpPr>
            <a:spLocks noGrp="1"/>
          </p:cNvSpPr>
          <p:nvPr>
            <p:ph type="title"/>
          </p:nvPr>
        </p:nvSpPr>
        <p:spPr/>
        <p:txBody>
          <a:bodyPr/>
          <a:lstStyle/>
          <a:p>
            <a:r>
              <a:rPr lang="en-US" dirty="0" smtClean="0"/>
              <a:t>GEOPAK “Product Add-Ins”</a:t>
            </a:r>
            <a:endParaRPr lang="en-US" dirty="0"/>
          </a:p>
        </p:txBody>
      </p:sp>
      <p:pic>
        <p:nvPicPr>
          <p:cNvPr id="4" name="Picture 3" descr="C:\Users\rd964jp\AppData\Local\Temp\SNAGHTML195c9949.PNG"/>
          <p:cNvPicPr/>
          <p:nvPr/>
        </p:nvPicPr>
        <p:blipFill>
          <a:blip r:embed="rId2">
            <a:extLst>
              <a:ext uri="{28A0092B-C50C-407E-A947-70E740481C1C}">
                <a14:useLocalDpi xmlns:a14="http://schemas.microsoft.com/office/drawing/2010/main" val="0"/>
              </a:ext>
            </a:extLst>
          </a:blip>
          <a:srcRect/>
          <a:stretch>
            <a:fillRect/>
          </a:stretch>
        </p:blipFill>
        <p:spPr bwMode="auto">
          <a:xfrm>
            <a:off x="763340" y="2640810"/>
            <a:ext cx="8697532" cy="2519666"/>
          </a:xfrm>
          <a:prstGeom prst="rect">
            <a:avLst/>
          </a:prstGeom>
          <a:noFill/>
          <a:ln>
            <a:noFill/>
          </a:ln>
        </p:spPr>
      </p:pic>
    </p:spTree>
    <p:extLst>
      <p:ext uri="{BB962C8B-B14F-4D97-AF65-F5344CB8AC3E}">
        <p14:creationId xmlns:p14="http://schemas.microsoft.com/office/powerpoint/2010/main" val="3214824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7999" y="1219201"/>
            <a:ext cx="11091333" cy="4258146"/>
          </a:xfrm>
        </p:spPr>
        <p:txBody>
          <a:bodyPr/>
          <a:lstStyle/>
          <a:p>
            <a:pPr marL="0" indent="0">
              <a:buNone/>
            </a:pPr>
            <a:r>
              <a:rPr lang="en-US" dirty="0"/>
              <a:t>Although distributed with GEOPAK these </a:t>
            </a:r>
            <a:r>
              <a:rPr lang="en-US" dirty="0" smtClean="0"/>
              <a:t> “</a:t>
            </a:r>
            <a:r>
              <a:rPr lang="en-US" dirty="0"/>
              <a:t>Product Add-Ins” are not covered as part of </a:t>
            </a:r>
            <a:r>
              <a:rPr lang="en-US" dirty="0" smtClean="0"/>
              <a:t>PowerGEOPAK </a:t>
            </a:r>
            <a:r>
              <a:rPr lang="en-US" dirty="0"/>
              <a:t>and </a:t>
            </a:r>
            <a:r>
              <a:rPr lang="en-US" dirty="0" smtClean="0"/>
              <a:t>GEOPAK </a:t>
            </a:r>
            <a:r>
              <a:rPr lang="en-US" dirty="0"/>
              <a:t>Suite license </a:t>
            </a:r>
            <a:r>
              <a:rPr lang="en-US" dirty="0" smtClean="0"/>
              <a:t>agreements.</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a:solidFill>
                  <a:srgbClr val="C00000"/>
                </a:solidFill>
              </a:rPr>
              <a:t>It is strongly recommended that you contact your Bentley account representative to get detailed information on how these additional “Product Add-Ins” are licensed, and to review your account coverage.</a:t>
            </a:r>
          </a:p>
          <a:p>
            <a:pPr marL="0" indent="0">
              <a:buNone/>
            </a:pPr>
            <a:endParaRPr lang="en-US" dirty="0"/>
          </a:p>
          <a:p>
            <a:endParaRPr lang="en-US" dirty="0"/>
          </a:p>
        </p:txBody>
      </p:sp>
      <p:sp>
        <p:nvSpPr>
          <p:cNvPr id="3" name="Title 2"/>
          <p:cNvSpPr>
            <a:spLocks noGrp="1"/>
          </p:cNvSpPr>
          <p:nvPr>
            <p:ph type="title"/>
          </p:nvPr>
        </p:nvSpPr>
        <p:spPr/>
        <p:txBody>
          <a:bodyPr/>
          <a:lstStyle/>
          <a:p>
            <a:r>
              <a:rPr lang="en-US" dirty="0"/>
              <a:t>GEOPAK “Product Add-Ins”</a:t>
            </a:r>
          </a:p>
        </p:txBody>
      </p:sp>
      <p:pic>
        <p:nvPicPr>
          <p:cNvPr id="4" name="Picture 3"/>
          <p:cNvPicPr/>
          <p:nvPr/>
        </p:nvPicPr>
        <p:blipFill>
          <a:blip r:embed="rId2"/>
          <a:stretch>
            <a:fillRect/>
          </a:stretch>
        </p:blipFill>
        <p:spPr>
          <a:xfrm>
            <a:off x="6474581" y="2383104"/>
            <a:ext cx="4253775" cy="2094152"/>
          </a:xfrm>
          <a:prstGeom prst="rect">
            <a:avLst/>
          </a:prstGeom>
        </p:spPr>
      </p:pic>
      <p:sp>
        <p:nvSpPr>
          <p:cNvPr id="5" name="Content Placeholder 3"/>
          <p:cNvSpPr txBox="1">
            <a:spLocks/>
          </p:cNvSpPr>
          <p:nvPr/>
        </p:nvSpPr>
        <p:spPr>
          <a:xfrm>
            <a:off x="507999" y="2553077"/>
            <a:ext cx="5386917" cy="4065006"/>
          </a:xfrm>
          <a:prstGeom prst="rect">
            <a:avLst/>
          </a:prstGeom>
        </p:spPr>
        <p:txBody>
          <a:bodyPr/>
          <a:lstStyle>
            <a:lvl1pPr marL="342900" indent="-342900" algn="l" rtl="0" eaLnBrk="1" fontAlgn="base" hangingPunct="1">
              <a:lnSpc>
                <a:spcPct val="94000"/>
              </a:lnSpc>
              <a:spcBef>
                <a:spcPts val="600"/>
              </a:spcBef>
              <a:spcAft>
                <a:spcPct val="0"/>
              </a:spcAft>
              <a:buClr>
                <a:srgbClr val="C00000"/>
              </a:buClr>
              <a:buSzPct val="100000"/>
              <a:buFont typeface="Arial" panose="020B0604020202020204" pitchFamily="34" charset="0"/>
              <a:buChar char="•"/>
              <a:defRPr lang="en-US" sz="2400" b="0" i="0" dirty="0" smtClean="0">
                <a:solidFill>
                  <a:srgbClr val="336699"/>
                </a:solidFill>
                <a:latin typeface="Candara" panose="020E0502030303020204" pitchFamily="34" charset="0"/>
                <a:ea typeface="+mj-ea"/>
                <a:cs typeface="Calibri" panose="020F0502020204030204" pitchFamily="34" charset="0"/>
              </a:defRPr>
            </a:lvl1pPr>
            <a:lvl2pPr marL="800100" indent="-342900" algn="l" rtl="0" eaLnBrk="1" fontAlgn="base" hangingPunct="1">
              <a:lnSpc>
                <a:spcPct val="90000"/>
              </a:lnSpc>
              <a:spcBef>
                <a:spcPts val="600"/>
              </a:spcBef>
              <a:spcAft>
                <a:spcPct val="0"/>
              </a:spcAft>
              <a:buClr>
                <a:srgbClr val="C00000"/>
              </a:buClr>
              <a:buFont typeface="Arial" panose="020B0604020202020204" pitchFamily="34" charset="0"/>
              <a:buChar char="•"/>
              <a:defRPr lang="en-US" sz="2200" b="0" i="0" dirty="0" smtClean="0">
                <a:solidFill>
                  <a:srgbClr val="336699"/>
                </a:solidFill>
                <a:latin typeface="Candara" panose="020E0502030303020204" pitchFamily="34" charset="0"/>
                <a:ea typeface="+mj-ea"/>
                <a:cs typeface="Calibri" panose="020F0502020204030204" pitchFamily="34" charset="0"/>
              </a:defRPr>
            </a:lvl2pPr>
            <a:lvl3pPr marL="1257300" indent="-342900" algn="l" rtl="0" eaLnBrk="1" fontAlgn="base" hangingPunct="1">
              <a:lnSpc>
                <a:spcPct val="90000"/>
              </a:lnSpc>
              <a:spcBef>
                <a:spcPts val="600"/>
              </a:spcBef>
              <a:spcAft>
                <a:spcPct val="0"/>
              </a:spcAft>
              <a:buClr>
                <a:srgbClr val="C00000"/>
              </a:buClr>
              <a:buSzPct val="100000"/>
              <a:buFont typeface="Arial" panose="020B0604020202020204" pitchFamily="34" charset="0"/>
              <a:buChar char="•"/>
              <a:defRPr lang="en-US" sz="2000" b="0" i="0" dirty="0" smtClean="0">
                <a:solidFill>
                  <a:srgbClr val="336699"/>
                </a:solidFill>
                <a:latin typeface="Candara" panose="020E0502030303020204" pitchFamily="34" charset="0"/>
                <a:ea typeface="+mj-ea"/>
                <a:cs typeface="Calibri" panose="020F0502020204030204" pitchFamily="34" charset="0"/>
              </a:defRPr>
            </a:lvl3pPr>
            <a:lvl4pPr marL="1716088" indent="-342900" algn="l" rtl="0" eaLnBrk="1" fontAlgn="base" hangingPunct="1">
              <a:spcBef>
                <a:spcPts val="600"/>
              </a:spcBef>
              <a:spcAft>
                <a:spcPct val="0"/>
              </a:spcAft>
              <a:buClr>
                <a:srgbClr val="C00000"/>
              </a:buClr>
              <a:buFont typeface="Arial" panose="020B0604020202020204" pitchFamily="34" charset="0"/>
              <a:buChar char="•"/>
              <a:defRPr lang="en-US" sz="1800" b="0" i="0" dirty="0" smtClean="0">
                <a:solidFill>
                  <a:srgbClr val="336699"/>
                </a:solidFill>
                <a:latin typeface="Candara" panose="020E0502030303020204" pitchFamily="34" charset="0"/>
                <a:ea typeface="+mj-ea"/>
                <a:cs typeface="Calibri" panose="020F0502020204030204" pitchFamily="34" charset="0"/>
              </a:defRPr>
            </a:lvl4pPr>
            <a:lvl5pPr marL="2171700" indent="-342900" algn="l" rtl="0" eaLnBrk="1" fontAlgn="base" hangingPunct="1">
              <a:spcBef>
                <a:spcPts val="600"/>
              </a:spcBef>
              <a:spcAft>
                <a:spcPct val="0"/>
              </a:spcAft>
              <a:buClr>
                <a:srgbClr val="C00000"/>
              </a:buClr>
              <a:buFont typeface="Arial" panose="020B0604020202020204" pitchFamily="34" charset="0"/>
              <a:buChar char="•"/>
              <a:defRPr lang="en-US" sz="1600" b="0" i="0" dirty="0" smtClean="0">
                <a:solidFill>
                  <a:srgbClr val="336699"/>
                </a:solidFill>
                <a:latin typeface="Candara" panose="020E0502030303020204" pitchFamily="34" charset="0"/>
                <a:ea typeface="+mj-ea"/>
                <a:cs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r>
              <a:rPr lang="en-US" dirty="0"/>
              <a:t>If activated, these “Product Add-Ins” will alert the user that activating the selected “Product Add-In” will log additional license usage and may result in additional cost.</a:t>
            </a:r>
            <a:endParaRPr lang="en-US" kern="0" dirty="0"/>
          </a:p>
        </p:txBody>
      </p:sp>
    </p:spTree>
    <p:extLst>
      <p:ext uri="{BB962C8B-B14F-4D97-AF65-F5344CB8AC3E}">
        <p14:creationId xmlns:p14="http://schemas.microsoft.com/office/powerpoint/2010/main" val="4051891121"/>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013 Expo">
  <a:themeElements>
    <a:clrScheme name="">
      <a:dk1>
        <a:srgbClr val="000000"/>
      </a:dk1>
      <a:lt1>
        <a:srgbClr val="FFFFFF"/>
      </a:lt1>
      <a:dk2>
        <a:srgbClr val="000099"/>
      </a:dk2>
      <a:lt2>
        <a:srgbClr val="000000"/>
      </a:lt2>
      <a:accent1>
        <a:srgbClr val="FFFFFF"/>
      </a:accent1>
      <a:accent2>
        <a:srgbClr val="FF6600"/>
      </a:accent2>
      <a:accent3>
        <a:srgbClr val="FFFFFF"/>
      </a:accent3>
      <a:accent4>
        <a:srgbClr val="000000"/>
      </a:accent4>
      <a:accent5>
        <a:srgbClr val="FFFFFF"/>
      </a:accent5>
      <a:accent6>
        <a:srgbClr val="E75C00"/>
      </a:accent6>
      <a:hlink>
        <a:srgbClr val="000066"/>
      </a:hlink>
      <a:folHlink>
        <a:srgbClr val="339966"/>
      </a:folHlink>
    </a:clrScheme>
    <a:fontScheme name="2005 FTP RW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2005 FTP RWB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005 FTP RWB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005 FTP RWB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005 FTP RWB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005 FTP RWB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005 FTP RWB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005 FTP RWB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2015 Expo Template Top Left</Template>
  <TotalTime>4700</TotalTime>
  <Words>1187</Words>
  <Application>Microsoft Office PowerPoint</Application>
  <PresentationFormat>Widescreen</PresentationFormat>
  <Paragraphs>181</Paragraphs>
  <Slides>23</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Arial</vt:lpstr>
      <vt:lpstr>Calibri</vt:lpstr>
      <vt:lpstr>Calibri Light</vt:lpstr>
      <vt:lpstr>Calisto MT</vt:lpstr>
      <vt:lpstr>Candara</vt:lpstr>
      <vt:lpstr>Times New Roman</vt:lpstr>
      <vt:lpstr>Verdana</vt:lpstr>
      <vt:lpstr>ZapfDingbats</vt:lpstr>
      <vt:lpstr>2_Office Theme</vt:lpstr>
      <vt:lpstr>2013 Expo</vt:lpstr>
      <vt:lpstr>FDOTSS4 Update</vt:lpstr>
      <vt:lpstr>Topics Covered</vt:lpstr>
      <vt:lpstr>System Requirements</vt:lpstr>
      <vt:lpstr>MicroStation 08.11.09.714</vt:lpstr>
      <vt:lpstr>Differences between SS3 and SS4</vt:lpstr>
      <vt:lpstr>SS4 Replaces SS3</vt:lpstr>
      <vt:lpstr>Software Upgrade Consideration</vt:lpstr>
      <vt:lpstr>GEOPAK “Product Add-Ins”</vt:lpstr>
      <vt:lpstr>GEOPAK “Product Add-Ins”</vt:lpstr>
      <vt:lpstr>Subsurface Utility Engineering (SUE)</vt:lpstr>
      <vt:lpstr>Disable “Product Add-Ins” </vt:lpstr>
      <vt:lpstr>New\Updated Features in FDOTSS4</vt:lpstr>
      <vt:lpstr>Function Keys</vt:lpstr>
      <vt:lpstr>Exaggerate Z</vt:lpstr>
      <vt:lpstr>Dim References</vt:lpstr>
      <vt:lpstr>Context Menus</vt:lpstr>
      <vt:lpstr>Key Shortcuts</vt:lpstr>
      <vt:lpstr>LDM and Sheet Navigator Enhancements </vt:lpstr>
      <vt:lpstr>Level Filter Controls</vt:lpstr>
      <vt:lpstr>Level Changes</vt:lpstr>
      <vt:lpstr>Temporary Traffic Control Updates</vt:lpstr>
      <vt:lpstr>QC Legacy</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Migrating to SS3 or SS4</dc:title>
  <dc:creator>Prow, Jimmie</dc:creator>
  <cp:lastModifiedBy>Prow, Jimmie</cp:lastModifiedBy>
  <cp:revision>106</cp:revision>
  <cp:lastPrinted>2015-06-19T13:13:46Z</cp:lastPrinted>
  <dcterms:created xsi:type="dcterms:W3CDTF">2015-05-18T19:43:54Z</dcterms:created>
  <dcterms:modified xsi:type="dcterms:W3CDTF">2015-08-05T14:06:25Z</dcterms:modified>
</cp:coreProperties>
</file>