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9" r:id="rId3"/>
    <p:sldId id="273" r:id="rId4"/>
    <p:sldId id="257" r:id="rId5"/>
    <p:sldId id="262" r:id="rId6"/>
    <p:sldId id="261" r:id="rId7"/>
    <p:sldId id="265" r:id="rId8"/>
    <p:sldId id="266" r:id="rId9"/>
    <p:sldId id="264" r:id="rId10"/>
    <p:sldId id="267" r:id="rId11"/>
    <p:sldId id="268" r:id="rId12"/>
    <p:sldId id="274" r:id="rId13"/>
    <p:sldId id="269" r:id="rId14"/>
    <p:sldId id="276" r:id="rId15"/>
    <p:sldId id="270" r:id="rId16"/>
    <p:sldId id="271" r:id="rId17"/>
    <p:sldId id="272" r:id="rId18"/>
    <p:sldId id="277" r:id="rId19"/>
    <p:sldId id="258"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72E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74" autoAdjust="0"/>
    <p:restoredTop sz="94660"/>
  </p:normalViewPr>
  <p:slideViewPr>
    <p:cSldViewPr snapToGrid="0">
      <p:cViewPr varScale="1">
        <p:scale>
          <a:sx n="88" d="100"/>
          <a:sy n="88" d="100"/>
        </p:scale>
        <p:origin x="90" y="7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2" name="Rectangle 2"/>
          <p:cNvSpPr>
            <a:spLocks noGrp="1" noChangeArrowheads="1"/>
          </p:cNvSpPr>
          <p:nvPr>
            <p:ph type="ctrTitle"/>
          </p:nvPr>
        </p:nvSpPr>
        <p:spPr>
          <a:xfrm>
            <a:off x="918633" y="590550"/>
            <a:ext cx="10363200" cy="1149350"/>
          </a:xfrm>
          <a:effectLst>
            <a:outerShdw dist="35921" dir="2700000" algn="ctr" rotWithShape="0">
              <a:srgbClr val="B2B2B2"/>
            </a:outerShdw>
          </a:effectLst>
        </p:spPr>
        <p:txBody>
          <a:bodyPr/>
          <a:lstStyle>
            <a:lvl1pPr algn="ctr">
              <a:defRPr b="1">
                <a:solidFill>
                  <a:srgbClr val="1F4283"/>
                </a:solidFill>
              </a:defRPr>
            </a:lvl1pPr>
          </a:lstStyle>
          <a:p>
            <a:r>
              <a:rPr lang="en-US" smtClean="0"/>
              <a:t>Click to edit Master title style</a:t>
            </a:r>
            <a:endParaRPr lang="en-US" dirty="0"/>
          </a:p>
        </p:txBody>
      </p:sp>
      <p:sp>
        <p:nvSpPr>
          <p:cNvPr id="240643" name="Rectangle 3"/>
          <p:cNvSpPr>
            <a:spLocks noGrp="1" noChangeArrowheads="1"/>
          </p:cNvSpPr>
          <p:nvPr>
            <p:ph type="subTitle" idx="1"/>
          </p:nvPr>
        </p:nvSpPr>
        <p:spPr>
          <a:xfrm>
            <a:off x="1833033" y="4716464"/>
            <a:ext cx="8534400" cy="1660525"/>
          </a:xfrm>
        </p:spPr>
        <p:txBody>
          <a:bodyPr/>
          <a:lstStyle>
            <a:lvl1pPr marL="0" indent="0" algn="ctr">
              <a:buFont typeface="ZapfDingbats" pitchFamily="82" charset="2"/>
              <a:buNone/>
              <a:defRPr b="1">
                <a:solidFill>
                  <a:srgbClr val="D72E2A"/>
                </a:solidFill>
              </a:defRPr>
            </a:lvl1pPr>
          </a:lstStyle>
          <a:p>
            <a:r>
              <a:rPr lang="en-US" smtClean="0"/>
              <a:t>Click to edit Master subtitle style</a:t>
            </a:r>
            <a:endParaRPr lang="en-US" dirty="0"/>
          </a:p>
        </p:txBody>
      </p:sp>
      <p:sp>
        <p:nvSpPr>
          <p:cNvPr id="240644" name="Rectangle 4"/>
          <p:cNvSpPr>
            <a:spLocks noChangeArrowheads="1"/>
          </p:cNvSpPr>
          <p:nvPr/>
        </p:nvSpPr>
        <p:spPr bwMode="auto">
          <a:xfrm>
            <a:off x="241301" y="209550"/>
            <a:ext cx="11645900" cy="6419850"/>
          </a:xfrm>
          <a:prstGeom prst="rect">
            <a:avLst/>
          </a:prstGeom>
          <a:noFill/>
          <a:ln w="38100">
            <a:solidFill>
              <a:srgbClr val="D72E2A"/>
            </a:solidFill>
            <a:miter lim="800000"/>
            <a:headEnd type="none" w="sm" len="sm"/>
            <a:tailEnd type="none" w="sm" len="sm"/>
          </a:ln>
          <a:effectLst/>
        </p:spPr>
        <p:txBody>
          <a:bodyPr wrap="none" anchor="ctr"/>
          <a:lstStyle/>
          <a:p>
            <a:endParaRPr lang="en-US" sz="180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72245" y="1856662"/>
            <a:ext cx="4655976" cy="2327988"/>
          </a:xfrm>
          <a:prstGeom prst="rect">
            <a:avLst/>
          </a:prstGeom>
        </p:spPr>
      </p:pic>
      <p:sp>
        <p:nvSpPr>
          <p:cNvPr id="7" name="Rectangle 3"/>
          <p:cNvSpPr txBox="1">
            <a:spLocks noChangeArrowheads="1"/>
          </p:cNvSpPr>
          <p:nvPr/>
        </p:nvSpPr>
        <p:spPr bwMode="auto">
          <a:xfrm>
            <a:off x="1833033" y="4012408"/>
            <a:ext cx="8534400" cy="451646"/>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lvl1pPr marL="0" indent="0" algn="ctr" rtl="0" eaLnBrk="1" fontAlgn="base" hangingPunct="1">
              <a:lnSpc>
                <a:spcPct val="94000"/>
              </a:lnSpc>
              <a:spcBef>
                <a:spcPct val="80000"/>
              </a:spcBef>
              <a:spcAft>
                <a:spcPct val="0"/>
              </a:spcAft>
              <a:buClr>
                <a:srgbClr val="C00000"/>
              </a:buClr>
              <a:buSzPct val="65000"/>
              <a:buFont typeface="ZapfDingbats" pitchFamily="82" charset="2"/>
              <a:buNone/>
              <a:defRPr sz="2400" b="1">
                <a:solidFill>
                  <a:srgbClr val="1F4283"/>
                </a:solidFill>
                <a:latin typeface="+mn-lt"/>
                <a:ea typeface="+mn-ea"/>
                <a:cs typeface="+mn-cs"/>
              </a:defRPr>
            </a:lvl1pPr>
            <a:lvl2pPr marL="800100" indent="-342900" algn="l" rtl="0" eaLnBrk="1" fontAlgn="base" hangingPunct="1">
              <a:lnSpc>
                <a:spcPct val="90000"/>
              </a:lnSpc>
              <a:spcBef>
                <a:spcPct val="50000"/>
              </a:spcBef>
              <a:spcAft>
                <a:spcPct val="0"/>
              </a:spcAft>
              <a:buClr>
                <a:srgbClr val="C00000"/>
              </a:buClr>
              <a:buFont typeface="Wingdings" pitchFamily="2" charset="2"/>
              <a:buChar char="ü"/>
              <a:defRPr sz="2400">
                <a:solidFill>
                  <a:srgbClr val="000000"/>
                </a:solidFill>
                <a:latin typeface="+mn-lt"/>
              </a:defRPr>
            </a:lvl2pPr>
            <a:lvl3pPr marL="1141413" indent="-227013" algn="l" rtl="0" eaLnBrk="1" fontAlgn="base" hangingPunct="1">
              <a:lnSpc>
                <a:spcPct val="90000"/>
              </a:lnSpc>
              <a:spcBef>
                <a:spcPct val="35000"/>
              </a:spcBef>
              <a:spcAft>
                <a:spcPct val="0"/>
              </a:spcAft>
              <a:buClr>
                <a:srgbClr val="C00000"/>
              </a:buClr>
              <a:buSzPct val="100000"/>
              <a:buChar char="-"/>
              <a:defRPr sz="2400">
                <a:solidFill>
                  <a:srgbClr val="000000"/>
                </a:solidFill>
                <a:latin typeface="+mn-lt"/>
              </a:defRPr>
            </a:lvl3pPr>
            <a:lvl4pPr marL="1601788" indent="-228600" algn="l" rtl="0" eaLnBrk="1" fontAlgn="base" hangingPunct="1">
              <a:spcBef>
                <a:spcPct val="20000"/>
              </a:spcBef>
              <a:spcAft>
                <a:spcPct val="0"/>
              </a:spcAft>
              <a:buClr>
                <a:srgbClr val="C00000"/>
              </a:buClr>
              <a:buChar char="–"/>
              <a:defRPr sz="2000">
                <a:solidFill>
                  <a:schemeClr val="tx1"/>
                </a:solidFill>
                <a:latin typeface="Times New Roman" pitchFamily="18" charset="0"/>
              </a:defRPr>
            </a:lvl4pPr>
            <a:lvl5pPr marL="2057400" indent="-228600" algn="l" rtl="0" eaLnBrk="1" fontAlgn="base" hangingPunct="1">
              <a:spcBef>
                <a:spcPct val="20000"/>
              </a:spcBef>
              <a:spcAft>
                <a:spcPct val="0"/>
              </a:spcAft>
              <a:buClr>
                <a:srgbClr val="C00000"/>
              </a:buClr>
              <a:buChar char="•"/>
              <a:defRPr sz="2000">
                <a:solidFill>
                  <a:schemeClr val="tx1"/>
                </a:solidFill>
                <a:latin typeface="Times New Roman" pitchFamily="18" charset="0"/>
              </a:defRPr>
            </a:lvl5pPr>
            <a:lvl6pPr marL="2514600" indent="-228600" algn="l" rtl="0" eaLnBrk="1" fontAlgn="base" hangingPunct="1">
              <a:spcBef>
                <a:spcPct val="20000"/>
              </a:spcBef>
              <a:spcAft>
                <a:spcPct val="0"/>
              </a:spcAft>
              <a:buChar char="•"/>
              <a:defRPr sz="2000">
                <a:solidFill>
                  <a:schemeClr val="tx1"/>
                </a:solidFill>
                <a:latin typeface="Times New Roman" pitchFamily="18" charset="0"/>
              </a:defRPr>
            </a:lvl6pPr>
            <a:lvl7pPr marL="2971800" indent="-228600" algn="l" rtl="0" eaLnBrk="1" fontAlgn="base" hangingPunct="1">
              <a:spcBef>
                <a:spcPct val="20000"/>
              </a:spcBef>
              <a:spcAft>
                <a:spcPct val="0"/>
              </a:spcAft>
              <a:buChar char="•"/>
              <a:defRPr sz="2000">
                <a:solidFill>
                  <a:schemeClr val="tx1"/>
                </a:solidFill>
                <a:latin typeface="Times New Roman" pitchFamily="18" charset="0"/>
              </a:defRPr>
            </a:lvl7pPr>
            <a:lvl8pPr marL="3429000" indent="-228600" algn="l" rtl="0" eaLnBrk="1" fontAlgn="base" hangingPunct="1">
              <a:spcBef>
                <a:spcPct val="20000"/>
              </a:spcBef>
              <a:spcAft>
                <a:spcPct val="0"/>
              </a:spcAft>
              <a:buChar char="•"/>
              <a:defRPr sz="2000">
                <a:solidFill>
                  <a:schemeClr val="tx1"/>
                </a:solidFill>
                <a:latin typeface="Times New Roman" pitchFamily="18" charset="0"/>
              </a:defRPr>
            </a:lvl8pPr>
            <a:lvl9pPr marL="3886200" indent="-228600" algn="l" rtl="0" eaLnBrk="1" fontAlgn="base" hangingPunct="1">
              <a:spcBef>
                <a:spcPct val="20000"/>
              </a:spcBef>
              <a:spcAft>
                <a:spcPct val="0"/>
              </a:spcAft>
              <a:buChar char="•"/>
              <a:defRPr sz="2000">
                <a:solidFill>
                  <a:schemeClr val="tx1"/>
                </a:solidFill>
                <a:latin typeface="Times New Roman" pitchFamily="18" charset="0"/>
              </a:defRPr>
            </a:lvl9pPr>
          </a:lstStyle>
          <a:p>
            <a:r>
              <a:rPr lang="en-US" kern="0" dirty="0" smtClean="0"/>
              <a:t>Engineering\CADD Systems Office </a:t>
            </a:r>
            <a:endParaRPr lang="en-US" kern="0" dirty="0"/>
          </a:p>
        </p:txBody>
      </p:sp>
    </p:spTree>
    <p:extLst>
      <p:ext uri="{BB962C8B-B14F-4D97-AF65-F5344CB8AC3E}">
        <p14:creationId xmlns:p14="http://schemas.microsoft.com/office/powerpoint/2010/main" val="248801995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2651985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26501" y="419100"/>
            <a:ext cx="2772833" cy="58943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08001" y="419100"/>
            <a:ext cx="8115300" cy="58943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8151816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508000" y="419100"/>
            <a:ext cx="11091333" cy="609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508000" y="1244600"/>
            <a:ext cx="11091333" cy="5068888"/>
          </a:xfrm>
        </p:spPr>
        <p:txBody>
          <a:bodyPr/>
          <a:lstStyle/>
          <a:p>
            <a:r>
              <a:rPr lang="en-US" smtClean="0"/>
              <a:t>Click icon to add table</a:t>
            </a:r>
            <a:endParaRPr lang="en-US"/>
          </a:p>
        </p:txBody>
      </p:sp>
    </p:spTree>
    <p:extLst>
      <p:ext uri="{BB962C8B-B14F-4D97-AF65-F5344CB8AC3E}">
        <p14:creationId xmlns:p14="http://schemas.microsoft.com/office/powerpoint/2010/main" val="306691459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1F4283"/>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640956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rgbClr val="D72E2A"/>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82179400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1F4283"/>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508000" y="1244600"/>
            <a:ext cx="5444067" cy="50688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55267" y="1244600"/>
            <a:ext cx="5444067" cy="50688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9347872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1373548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74048244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603204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007788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solidFill>
                  <a:srgbClr val="1F4283"/>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17082839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41301" y="5909662"/>
            <a:ext cx="1928478" cy="929288"/>
          </a:xfrm>
          <a:prstGeom prst="rect">
            <a:avLst/>
          </a:prstGeom>
        </p:spPr>
      </p:pic>
      <p:sp>
        <p:nvSpPr>
          <p:cNvPr id="239618" name="Rectangle 2"/>
          <p:cNvSpPr>
            <a:spLocks noGrp="1" noChangeArrowheads="1"/>
          </p:cNvSpPr>
          <p:nvPr>
            <p:ph type="title"/>
          </p:nvPr>
        </p:nvSpPr>
        <p:spPr bwMode="auto">
          <a:xfrm>
            <a:off x="508000" y="419100"/>
            <a:ext cx="11091333" cy="6096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smtClean="0"/>
              <a:t>Click to edit Master title style</a:t>
            </a:r>
            <a:endParaRPr lang="en-US" dirty="0" smtClean="0"/>
          </a:p>
        </p:txBody>
      </p:sp>
      <p:sp>
        <p:nvSpPr>
          <p:cNvPr id="239619" name="Rectangle 3"/>
          <p:cNvSpPr>
            <a:spLocks noGrp="1" noChangeArrowheads="1"/>
          </p:cNvSpPr>
          <p:nvPr>
            <p:ph type="body" idx="1"/>
          </p:nvPr>
        </p:nvSpPr>
        <p:spPr bwMode="auto">
          <a:xfrm>
            <a:off x="508000" y="1244600"/>
            <a:ext cx="11091333" cy="5068888"/>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239620" name="Rectangle 4"/>
          <p:cNvSpPr>
            <a:spLocks noChangeArrowheads="1"/>
          </p:cNvSpPr>
          <p:nvPr/>
        </p:nvSpPr>
        <p:spPr bwMode="auto">
          <a:xfrm>
            <a:off x="241301" y="209550"/>
            <a:ext cx="11645900" cy="6419850"/>
          </a:xfrm>
          <a:prstGeom prst="rect">
            <a:avLst/>
          </a:prstGeom>
          <a:noFill/>
          <a:ln w="38100">
            <a:solidFill>
              <a:srgbClr val="D72E2A"/>
            </a:solidFill>
            <a:miter lim="800000"/>
            <a:headEnd type="none" w="sm" len="sm"/>
            <a:tailEnd type="none" w="sm" len="sm"/>
          </a:ln>
          <a:effectLst/>
        </p:spPr>
        <p:txBody>
          <a:bodyPr wrap="none" anchor="ctr"/>
          <a:lstStyle/>
          <a:p>
            <a:endParaRPr lang="en-US" sz="1800"/>
          </a:p>
        </p:txBody>
      </p:sp>
      <p:cxnSp>
        <p:nvCxnSpPr>
          <p:cNvPr id="5" name="Straight Connector 4"/>
          <p:cNvCxnSpPr/>
          <p:nvPr/>
        </p:nvCxnSpPr>
        <p:spPr bwMode="auto">
          <a:xfrm flipH="1">
            <a:off x="508000" y="6623050"/>
            <a:ext cx="168275" cy="68263"/>
          </a:xfrm>
          <a:prstGeom prst="line">
            <a:avLst/>
          </a:prstGeom>
          <a:solidFill>
            <a:schemeClr val="accent1"/>
          </a:solidFill>
          <a:ln w="50800" cap="flat" cmpd="sng" algn="ctr">
            <a:solidFill>
              <a:schemeClr val="bg1"/>
            </a:solidFill>
            <a:prstDash val="solid"/>
            <a:round/>
            <a:headEnd type="none" w="sm" len="sm"/>
            <a:tailEnd type="none" w="sm" len="sm"/>
          </a:ln>
          <a:effectLst/>
        </p:spPr>
      </p:cxnSp>
      <p:cxnSp>
        <p:nvCxnSpPr>
          <p:cNvPr id="14" name="Straight Connector 13"/>
          <p:cNvCxnSpPr/>
          <p:nvPr/>
        </p:nvCxnSpPr>
        <p:spPr bwMode="auto">
          <a:xfrm flipH="1">
            <a:off x="568325" y="6595268"/>
            <a:ext cx="168275" cy="68263"/>
          </a:xfrm>
          <a:prstGeom prst="line">
            <a:avLst/>
          </a:prstGeom>
          <a:solidFill>
            <a:schemeClr val="accent1"/>
          </a:solidFill>
          <a:ln w="22225" cap="flat" cmpd="sng" algn="ctr">
            <a:solidFill>
              <a:schemeClr val="bg1"/>
            </a:solidFill>
            <a:prstDash val="solid"/>
            <a:round/>
            <a:headEnd type="none" w="sm" len="sm"/>
            <a:tailEnd type="none" w="sm" len="sm"/>
          </a:ln>
          <a:effectLst/>
        </p:spPr>
      </p:cxnSp>
    </p:spTree>
    <p:extLst>
      <p:ext uri="{BB962C8B-B14F-4D97-AF65-F5344CB8AC3E}">
        <p14:creationId xmlns:p14="http://schemas.microsoft.com/office/powerpoint/2010/main" val="33726088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iming>
    <p:tnLst>
      <p:par>
        <p:cTn id="1" dur="indefinite" restart="never" nodeType="tmRoot"/>
      </p:par>
    </p:tnLst>
  </p:timing>
  <p:txStyles>
    <p:titleStyle>
      <a:lvl1pPr algn="l" rtl="0" eaLnBrk="1" fontAlgn="base" hangingPunct="1">
        <a:lnSpc>
          <a:spcPct val="85000"/>
        </a:lnSpc>
        <a:spcBef>
          <a:spcPct val="0"/>
        </a:spcBef>
        <a:spcAft>
          <a:spcPct val="0"/>
        </a:spcAft>
        <a:defRPr sz="3400" i="1">
          <a:solidFill>
            <a:srgbClr val="1F4283"/>
          </a:solidFill>
          <a:latin typeface="+mj-lt"/>
          <a:ea typeface="+mj-ea"/>
          <a:cs typeface="+mj-cs"/>
        </a:defRPr>
      </a:lvl1pPr>
      <a:lvl2pPr algn="l" rtl="0" eaLnBrk="1" fontAlgn="base" hangingPunct="1">
        <a:lnSpc>
          <a:spcPct val="85000"/>
        </a:lnSpc>
        <a:spcBef>
          <a:spcPct val="0"/>
        </a:spcBef>
        <a:spcAft>
          <a:spcPct val="0"/>
        </a:spcAft>
        <a:defRPr sz="3400" i="1">
          <a:solidFill>
            <a:srgbClr val="000099"/>
          </a:solidFill>
          <a:latin typeface="Arial" charset="0"/>
        </a:defRPr>
      </a:lvl2pPr>
      <a:lvl3pPr algn="l" rtl="0" eaLnBrk="1" fontAlgn="base" hangingPunct="1">
        <a:lnSpc>
          <a:spcPct val="85000"/>
        </a:lnSpc>
        <a:spcBef>
          <a:spcPct val="0"/>
        </a:spcBef>
        <a:spcAft>
          <a:spcPct val="0"/>
        </a:spcAft>
        <a:defRPr sz="3400" i="1">
          <a:solidFill>
            <a:srgbClr val="000099"/>
          </a:solidFill>
          <a:latin typeface="Arial" charset="0"/>
        </a:defRPr>
      </a:lvl3pPr>
      <a:lvl4pPr algn="l" rtl="0" eaLnBrk="1" fontAlgn="base" hangingPunct="1">
        <a:lnSpc>
          <a:spcPct val="85000"/>
        </a:lnSpc>
        <a:spcBef>
          <a:spcPct val="0"/>
        </a:spcBef>
        <a:spcAft>
          <a:spcPct val="0"/>
        </a:spcAft>
        <a:defRPr sz="3400" i="1">
          <a:solidFill>
            <a:srgbClr val="000099"/>
          </a:solidFill>
          <a:latin typeface="Arial" charset="0"/>
        </a:defRPr>
      </a:lvl4pPr>
      <a:lvl5pPr algn="l" rtl="0" eaLnBrk="1" fontAlgn="base" hangingPunct="1">
        <a:lnSpc>
          <a:spcPct val="85000"/>
        </a:lnSpc>
        <a:spcBef>
          <a:spcPct val="0"/>
        </a:spcBef>
        <a:spcAft>
          <a:spcPct val="0"/>
        </a:spcAft>
        <a:defRPr sz="3400" i="1">
          <a:solidFill>
            <a:srgbClr val="000099"/>
          </a:solidFill>
          <a:latin typeface="Arial" charset="0"/>
        </a:defRPr>
      </a:lvl5pPr>
      <a:lvl6pPr marL="457200" algn="l" rtl="0" eaLnBrk="1" fontAlgn="base" hangingPunct="1">
        <a:lnSpc>
          <a:spcPct val="85000"/>
        </a:lnSpc>
        <a:spcBef>
          <a:spcPct val="0"/>
        </a:spcBef>
        <a:spcAft>
          <a:spcPct val="0"/>
        </a:spcAft>
        <a:defRPr sz="3400" i="1">
          <a:solidFill>
            <a:srgbClr val="000099"/>
          </a:solidFill>
          <a:latin typeface="Arial" charset="0"/>
        </a:defRPr>
      </a:lvl6pPr>
      <a:lvl7pPr marL="914400" algn="l" rtl="0" eaLnBrk="1" fontAlgn="base" hangingPunct="1">
        <a:lnSpc>
          <a:spcPct val="85000"/>
        </a:lnSpc>
        <a:spcBef>
          <a:spcPct val="0"/>
        </a:spcBef>
        <a:spcAft>
          <a:spcPct val="0"/>
        </a:spcAft>
        <a:defRPr sz="3400" i="1">
          <a:solidFill>
            <a:srgbClr val="000099"/>
          </a:solidFill>
          <a:latin typeface="Arial" charset="0"/>
        </a:defRPr>
      </a:lvl7pPr>
      <a:lvl8pPr marL="1371600" algn="l" rtl="0" eaLnBrk="1" fontAlgn="base" hangingPunct="1">
        <a:lnSpc>
          <a:spcPct val="85000"/>
        </a:lnSpc>
        <a:spcBef>
          <a:spcPct val="0"/>
        </a:spcBef>
        <a:spcAft>
          <a:spcPct val="0"/>
        </a:spcAft>
        <a:defRPr sz="3400" i="1">
          <a:solidFill>
            <a:srgbClr val="000099"/>
          </a:solidFill>
          <a:latin typeface="Arial" charset="0"/>
        </a:defRPr>
      </a:lvl8pPr>
      <a:lvl9pPr marL="1828800" algn="l" rtl="0" eaLnBrk="1" fontAlgn="base" hangingPunct="1">
        <a:lnSpc>
          <a:spcPct val="85000"/>
        </a:lnSpc>
        <a:spcBef>
          <a:spcPct val="0"/>
        </a:spcBef>
        <a:spcAft>
          <a:spcPct val="0"/>
        </a:spcAft>
        <a:defRPr sz="3400" i="1">
          <a:solidFill>
            <a:srgbClr val="000099"/>
          </a:solidFill>
          <a:latin typeface="Arial" charset="0"/>
        </a:defRPr>
      </a:lvl9pPr>
    </p:titleStyle>
    <p:bodyStyle>
      <a:lvl1pPr marL="342900" indent="-342900" algn="l" rtl="0" eaLnBrk="1" fontAlgn="base" hangingPunct="1">
        <a:lnSpc>
          <a:spcPct val="94000"/>
        </a:lnSpc>
        <a:spcBef>
          <a:spcPct val="80000"/>
        </a:spcBef>
        <a:spcAft>
          <a:spcPct val="0"/>
        </a:spcAft>
        <a:buClr>
          <a:srgbClr val="C00000"/>
        </a:buClr>
        <a:buSzPct val="65000"/>
        <a:buFont typeface="ZapfDingbats" pitchFamily="82" charset="2"/>
        <a:buChar char="u"/>
        <a:defRPr sz="2400">
          <a:solidFill>
            <a:srgbClr val="000000"/>
          </a:solidFill>
          <a:latin typeface="+mn-lt"/>
          <a:ea typeface="+mn-ea"/>
          <a:cs typeface="+mn-cs"/>
        </a:defRPr>
      </a:lvl1pPr>
      <a:lvl2pPr marL="800100" indent="-342900" algn="l" rtl="0" eaLnBrk="1" fontAlgn="base" hangingPunct="1">
        <a:lnSpc>
          <a:spcPct val="90000"/>
        </a:lnSpc>
        <a:spcBef>
          <a:spcPct val="50000"/>
        </a:spcBef>
        <a:spcAft>
          <a:spcPct val="0"/>
        </a:spcAft>
        <a:buClr>
          <a:srgbClr val="C00000"/>
        </a:buClr>
        <a:buFont typeface="Wingdings" pitchFamily="2" charset="2"/>
        <a:buChar char="ü"/>
        <a:defRPr sz="2400">
          <a:solidFill>
            <a:srgbClr val="000000"/>
          </a:solidFill>
          <a:latin typeface="+mn-lt"/>
        </a:defRPr>
      </a:lvl2pPr>
      <a:lvl3pPr marL="1141413" indent="-227013" algn="l" rtl="0" eaLnBrk="1" fontAlgn="base" hangingPunct="1">
        <a:lnSpc>
          <a:spcPct val="90000"/>
        </a:lnSpc>
        <a:spcBef>
          <a:spcPct val="35000"/>
        </a:spcBef>
        <a:spcAft>
          <a:spcPct val="0"/>
        </a:spcAft>
        <a:buClr>
          <a:srgbClr val="C00000"/>
        </a:buClr>
        <a:buSzPct val="100000"/>
        <a:buChar char="-"/>
        <a:defRPr sz="2400">
          <a:solidFill>
            <a:srgbClr val="000000"/>
          </a:solidFill>
          <a:latin typeface="+mn-lt"/>
        </a:defRPr>
      </a:lvl3pPr>
      <a:lvl4pPr marL="1601788" indent="-228600" algn="l" rtl="0" eaLnBrk="1" fontAlgn="base" hangingPunct="1">
        <a:spcBef>
          <a:spcPct val="20000"/>
        </a:spcBef>
        <a:spcAft>
          <a:spcPct val="0"/>
        </a:spcAft>
        <a:buClr>
          <a:srgbClr val="C00000"/>
        </a:buClr>
        <a:buChar char="–"/>
        <a:defRPr sz="2000">
          <a:solidFill>
            <a:schemeClr val="tx1"/>
          </a:solidFill>
          <a:latin typeface="Times New Roman" pitchFamily="18" charset="0"/>
        </a:defRPr>
      </a:lvl4pPr>
      <a:lvl5pPr marL="2057400" indent="-228600" algn="l" rtl="0" eaLnBrk="1" fontAlgn="base" hangingPunct="1">
        <a:spcBef>
          <a:spcPct val="20000"/>
        </a:spcBef>
        <a:spcAft>
          <a:spcPct val="0"/>
        </a:spcAft>
        <a:buClr>
          <a:srgbClr val="C00000"/>
        </a:buClr>
        <a:buChar char="•"/>
        <a:defRPr sz="2000">
          <a:solidFill>
            <a:schemeClr val="tx1"/>
          </a:solidFill>
          <a:latin typeface="Times New Roman" pitchFamily="18" charset="0"/>
        </a:defRPr>
      </a:lvl5pPr>
      <a:lvl6pPr marL="2514600" indent="-228600" algn="l" rtl="0" eaLnBrk="1" fontAlgn="base" hangingPunct="1">
        <a:spcBef>
          <a:spcPct val="20000"/>
        </a:spcBef>
        <a:spcAft>
          <a:spcPct val="0"/>
        </a:spcAft>
        <a:buChar char="•"/>
        <a:defRPr sz="2000">
          <a:solidFill>
            <a:schemeClr val="tx1"/>
          </a:solidFill>
          <a:latin typeface="Times New Roman" pitchFamily="18" charset="0"/>
        </a:defRPr>
      </a:lvl6pPr>
      <a:lvl7pPr marL="2971800" indent="-228600" algn="l" rtl="0" eaLnBrk="1" fontAlgn="base" hangingPunct="1">
        <a:spcBef>
          <a:spcPct val="20000"/>
        </a:spcBef>
        <a:spcAft>
          <a:spcPct val="0"/>
        </a:spcAft>
        <a:buChar char="•"/>
        <a:defRPr sz="2000">
          <a:solidFill>
            <a:schemeClr val="tx1"/>
          </a:solidFill>
          <a:latin typeface="Times New Roman" pitchFamily="18" charset="0"/>
        </a:defRPr>
      </a:lvl7pPr>
      <a:lvl8pPr marL="3429000" indent="-228600" algn="l" rtl="0" eaLnBrk="1" fontAlgn="base" hangingPunct="1">
        <a:spcBef>
          <a:spcPct val="20000"/>
        </a:spcBef>
        <a:spcAft>
          <a:spcPct val="0"/>
        </a:spcAft>
        <a:buChar char="•"/>
        <a:defRPr sz="2000">
          <a:solidFill>
            <a:schemeClr val="tx1"/>
          </a:solidFill>
          <a:latin typeface="Times New Roman" pitchFamily="18" charset="0"/>
        </a:defRPr>
      </a:lvl8pPr>
      <a:lvl9pPr marL="3886200" indent="-228600" algn="l" rtl="0" eaLnBrk="1" fontAlgn="base" hangingPunct="1">
        <a:spcBef>
          <a:spcPct val="20000"/>
        </a:spcBef>
        <a:spcAft>
          <a:spcPct val="0"/>
        </a:spcAft>
        <a:buChar char="•"/>
        <a:defRPr sz="2000">
          <a:solidFill>
            <a:schemeClr val="tx1"/>
          </a:solidFill>
          <a:latin typeface="Times New Roman" pitchFamily="18"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mailto:jimmie.prow@dot.state.fl.us" TargetMode="External"/><Relationship Id="rId2" Type="http://schemas.openxmlformats.org/officeDocument/2006/relationships/hyperlink" Target="mailto:ecso.support@dot.state.fl.us" TargetMode="External"/><Relationship Id="rId1" Type="http://schemas.openxmlformats.org/officeDocument/2006/relationships/slideLayout" Target="../slideLayouts/slideLayout4.xml"/><Relationship Id="rId4" Type="http://schemas.openxmlformats.org/officeDocument/2006/relationships/hyperlink" Target="http://www.dot.state.fl.us/ecso"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CADD Manager's Series </a:t>
            </a:r>
          </a:p>
        </p:txBody>
      </p:sp>
      <p:sp>
        <p:nvSpPr>
          <p:cNvPr id="3" name="Subtitle 2"/>
          <p:cNvSpPr>
            <a:spLocks noGrp="1"/>
          </p:cNvSpPr>
          <p:nvPr>
            <p:ph type="subTitle" idx="1"/>
          </p:nvPr>
        </p:nvSpPr>
        <p:spPr/>
        <p:txBody>
          <a:bodyPr/>
          <a:lstStyle/>
          <a:p>
            <a:r>
              <a:rPr lang="en-US" dirty="0" smtClean="0"/>
              <a:t>Customizing the Interface</a:t>
            </a:r>
            <a:endParaRPr lang="en-US" dirty="0"/>
          </a:p>
        </p:txBody>
      </p:sp>
    </p:spTree>
    <p:extLst>
      <p:ext uri="{BB962C8B-B14F-4D97-AF65-F5344CB8AC3E}">
        <p14:creationId xmlns:p14="http://schemas.microsoft.com/office/powerpoint/2010/main" val="31712085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Tool Properties</a:t>
            </a:r>
            <a:endParaRPr lang="en-US" dirty="0"/>
          </a:p>
        </p:txBody>
      </p:sp>
      <p:sp>
        <p:nvSpPr>
          <p:cNvPr id="3" name="Content Placeholder 2"/>
          <p:cNvSpPr>
            <a:spLocks noGrp="1"/>
          </p:cNvSpPr>
          <p:nvPr>
            <p:ph idx="1"/>
          </p:nvPr>
        </p:nvSpPr>
        <p:spPr>
          <a:xfrm>
            <a:off x="508001" y="1244600"/>
            <a:ext cx="11091332" cy="577127"/>
          </a:xfrm>
        </p:spPr>
        <p:txBody>
          <a:bodyPr/>
          <a:lstStyle/>
          <a:p>
            <a:pPr marL="0" indent="0">
              <a:buNone/>
            </a:pPr>
            <a:r>
              <a:rPr lang="en-US" dirty="0" smtClean="0"/>
              <a:t>The tool’s properties define its function and appearance.</a:t>
            </a:r>
            <a:endParaRPr lang="en-US" dirty="0"/>
          </a:p>
        </p:txBody>
      </p:sp>
      <p:pic>
        <p:nvPicPr>
          <p:cNvPr id="5" name="Picture 4"/>
          <p:cNvPicPr>
            <a:picLocks noChangeAspect="1"/>
          </p:cNvPicPr>
          <p:nvPr/>
        </p:nvPicPr>
        <p:blipFill>
          <a:blip r:embed="rId2"/>
          <a:stretch>
            <a:fillRect/>
          </a:stretch>
        </p:blipFill>
        <p:spPr>
          <a:xfrm>
            <a:off x="6274050" y="1821727"/>
            <a:ext cx="5452923" cy="4540268"/>
          </a:xfrm>
          <a:prstGeom prst="rect">
            <a:avLst/>
          </a:prstGeom>
        </p:spPr>
      </p:pic>
      <p:sp>
        <p:nvSpPr>
          <p:cNvPr id="6" name="Content Placeholder 2"/>
          <p:cNvSpPr txBox="1">
            <a:spLocks/>
          </p:cNvSpPr>
          <p:nvPr/>
        </p:nvSpPr>
        <p:spPr bwMode="auto">
          <a:xfrm>
            <a:off x="508000" y="1821727"/>
            <a:ext cx="5638410" cy="4540268"/>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lvl1pPr marL="342900" indent="-342900" algn="l" rtl="0" eaLnBrk="1" fontAlgn="base" hangingPunct="1">
              <a:lnSpc>
                <a:spcPct val="94000"/>
              </a:lnSpc>
              <a:spcBef>
                <a:spcPct val="80000"/>
              </a:spcBef>
              <a:spcAft>
                <a:spcPct val="0"/>
              </a:spcAft>
              <a:buClr>
                <a:srgbClr val="C00000"/>
              </a:buClr>
              <a:buSzPct val="65000"/>
              <a:buFont typeface="ZapfDingbats" pitchFamily="82" charset="2"/>
              <a:buChar char="u"/>
              <a:defRPr sz="2400">
                <a:solidFill>
                  <a:srgbClr val="000000"/>
                </a:solidFill>
                <a:latin typeface="+mn-lt"/>
                <a:ea typeface="+mn-ea"/>
                <a:cs typeface="+mn-cs"/>
              </a:defRPr>
            </a:lvl1pPr>
            <a:lvl2pPr marL="800100" indent="-342900" algn="l" rtl="0" eaLnBrk="1" fontAlgn="base" hangingPunct="1">
              <a:lnSpc>
                <a:spcPct val="90000"/>
              </a:lnSpc>
              <a:spcBef>
                <a:spcPct val="50000"/>
              </a:spcBef>
              <a:spcAft>
                <a:spcPct val="0"/>
              </a:spcAft>
              <a:buClr>
                <a:srgbClr val="C00000"/>
              </a:buClr>
              <a:buFont typeface="Wingdings" pitchFamily="2" charset="2"/>
              <a:buChar char="ü"/>
              <a:defRPr sz="2400">
                <a:solidFill>
                  <a:srgbClr val="000000"/>
                </a:solidFill>
                <a:latin typeface="+mn-lt"/>
              </a:defRPr>
            </a:lvl2pPr>
            <a:lvl3pPr marL="1141413" indent="-227013" algn="l" rtl="0" eaLnBrk="1" fontAlgn="base" hangingPunct="1">
              <a:lnSpc>
                <a:spcPct val="90000"/>
              </a:lnSpc>
              <a:spcBef>
                <a:spcPct val="35000"/>
              </a:spcBef>
              <a:spcAft>
                <a:spcPct val="0"/>
              </a:spcAft>
              <a:buClr>
                <a:srgbClr val="C00000"/>
              </a:buClr>
              <a:buSzPct val="100000"/>
              <a:buChar char="-"/>
              <a:defRPr sz="2400">
                <a:solidFill>
                  <a:srgbClr val="000000"/>
                </a:solidFill>
                <a:latin typeface="+mn-lt"/>
              </a:defRPr>
            </a:lvl3pPr>
            <a:lvl4pPr marL="1601788" indent="-228600" algn="l" rtl="0" eaLnBrk="1" fontAlgn="base" hangingPunct="1">
              <a:spcBef>
                <a:spcPct val="20000"/>
              </a:spcBef>
              <a:spcAft>
                <a:spcPct val="0"/>
              </a:spcAft>
              <a:buClr>
                <a:srgbClr val="C00000"/>
              </a:buClr>
              <a:buChar char="–"/>
              <a:defRPr sz="2000">
                <a:solidFill>
                  <a:schemeClr val="tx1"/>
                </a:solidFill>
                <a:latin typeface="Times New Roman" pitchFamily="18" charset="0"/>
              </a:defRPr>
            </a:lvl4pPr>
            <a:lvl5pPr marL="2057400" indent="-228600" algn="l" rtl="0" eaLnBrk="1" fontAlgn="base" hangingPunct="1">
              <a:spcBef>
                <a:spcPct val="20000"/>
              </a:spcBef>
              <a:spcAft>
                <a:spcPct val="0"/>
              </a:spcAft>
              <a:buClr>
                <a:srgbClr val="C00000"/>
              </a:buClr>
              <a:buChar char="•"/>
              <a:defRPr sz="2000">
                <a:solidFill>
                  <a:schemeClr val="tx1"/>
                </a:solidFill>
                <a:latin typeface="Times New Roman" pitchFamily="18" charset="0"/>
              </a:defRPr>
            </a:lvl5pPr>
            <a:lvl6pPr marL="2514600" indent="-228600" algn="l" rtl="0" eaLnBrk="1" fontAlgn="base" hangingPunct="1">
              <a:spcBef>
                <a:spcPct val="20000"/>
              </a:spcBef>
              <a:spcAft>
                <a:spcPct val="0"/>
              </a:spcAft>
              <a:buChar char="•"/>
              <a:defRPr sz="2000">
                <a:solidFill>
                  <a:schemeClr val="tx1"/>
                </a:solidFill>
                <a:latin typeface="Times New Roman" pitchFamily="18" charset="0"/>
              </a:defRPr>
            </a:lvl6pPr>
            <a:lvl7pPr marL="2971800" indent="-228600" algn="l" rtl="0" eaLnBrk="1" fontAlgn="base" hangingPunct="1">
              <a:spcBef>
                <a:spcPct val="20000"/>
              </a:spcBef>
              <a:spcAft>
                <a:spcPct val="0"/>
              </a:spcAft>
              <a:buChar char="•"/>
              <a:defRPr sz="2000">
                <a:solidFill>
                  <a:schemeClr val="tx1"/>
                </a:solidFill>
                <a:latin typeface="Times New Roman" pitchFamily="18" charset="0"/>
              </a:defRPr>
            </a:lvl7pPr>
            <a:lvl8pPr marL="3429000" indent="-228600" algn="l" rtl="0" eaLnBrk="1" fontAlgn="base" hangingPunct="1">
              <a:spcBef>
                <a:spcPct val="20000"/>
              </a:spcBef>
              <a:spcAft>
                <a:spcPct val="0"/>
              </a:spcAft>
              <a:buChar char="•"/>
              <a:defRPr sz="2000">
                <a:solidFill>
                  <a:schemeClr val="tx1"/>
                </a:solidFill>
                <a:latin typeface="Times New Roman" pitchFamily="18" charset="0"/>
              </a:defRPr>
            </a:lvl8pPr>
            <a:lvl9pPr marL="3886200" indent="-228600" algn="l" rtl="0" eaLnBrk="1" fontAlgn="base" hangingPunct="1">
              <a:spcBef>
                <a:spcPct val="20000"/>
              </a:spcBef>
              <a:spcAft>
                <a:spcPct val="0"/>
              </a:spcAft>
              <a:buChar char="•"/>
              <a:defRPr sz="2000">
                <a:solidFill>
                  <a:schemeClr val="tx1"/>
                </a:solidFill>
                <a:latin typeface="Times New Roman" pitchFamily="18" charset="0"/>
              </a:defRPr>
            </a:lvl9pPr>
          </a:lstStyle>
          <a:p>
            <a:r>
              <a:rPr lang="en-US" sz="2000" dirty="0" smtClean="0"/>
              <a:t>Key-in: Enter </a:t>
            </a:r>
            <a:r>
              <a:rPr lang="en-US" sz="2000" dirty="0"/>
              <a:t>a key-in for the tool to </a:t>
            </a:r>
            <a:r>
              <a:rPr lang="en-US" sz="2000" dirty="0" smtClean="0"/>
              <a:t>run.</a:t>
            </a:r>
          </a:p>
          <a:p>
            <a:r>
              <a:rPr lang="en-US" sz="2000" dirty="0"/>
              <a:t>Balloon </a:t>
            </a:r>
            <a:r>
              <a:rPr lang="en-US" sz="2000" dirty="0" smtClean="0"/>
              <a:t>Text: Tooltip </a:t>
            </a:r>
            <a:r>
              <a:rPr lang="en-US" sz="2000" dirty="0"/>
              <a:t>that appears when you pass the pointer over the icon.</a:t>
            </a:r>
          </a:p>
          <a:p>
            <a:r>
              <a:rPr lang="en-US" sz="2000" dirty="0" smtClean="0"/>
              <a:t>Icon: </a:t>
            </a:r>
            <a:r>
              <a:rPr lang="en-US" sz="2000" dirty="0"/>
              <a:t>You can change that icon to a file in the open DGN file, an imported bitmap file (BMP file), an imported icon file (ICO file), or a MicroStation icon. </a:t>
            </a:r>
            <a:endParaRPr lang="en-US" sz="2000" dirty="0" smtClean="0"/>
          </a:p>
          <a:p>
            <a:r>
              <a:rPr lang="en-US" sz="2000" dirty="0"/>
              <a:t>Tool </a:t>
            </a:r>
            <a:r>
              <a:rPr lang="en-US" sz="2000" dirty="0" smtClean="0"/>
              <a:t>Presentation: </a:t>
            </a:r>
            <a:r>
              <a:rPr lang="en-US" sz="2000" dirty="0"/>
              <a:t>Determines what is presented for the tool in the custom toolbox: Icon and Label (the default), Icon Only, or Label Only.</a:t>
            </a:r>
          </a:p>
          <a:p>
            <a:endParaRPr lang="en-US" sz="2000" dirty="0"/>
          </a:p>
          <a:p>
            <a:endParaRPr lang="en-US" sz="2000" kern="0" dirty="0"/>
          </a:p>
        </p:txBody>
      </p:sp>
    </p:spTree>
    <p:extLst>
      <p:ext uri="{BB962C8B-B14F-4D97-AF65-F5344CB8AC3E}">
        <p14:creationId xmlns:p14="http://schemas.microsoft.com/office/powerpoint/2010/main" val="186513801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MenuBar</a:t>
            </a:r>
            <a:endParaRPr lang="en-US" dirty="0"/>
          </a:p>
        </p:txBody>
      </p:sp>
      <p:sp>
        <p:nvSpPr>
          <p:cNvPr id="3" name="Content Placeholder 2"/>
          <p:cNvSpPr>
            <a:spLocks noGrp="1"/>
          </p:cNvSpPr>
          <p:nvPr>
            <p:ph idx="1"/>
          </p:nvPr>
        </p:nvSpPr>
        <p:spPr>
          <a:xfrm>
            <a:off x="508000" y="1244600"/>
            <a:ext cx="5910907" cy="5068888"/>
          </a:xfrm>
        </p:spPr>
        <p:txBody>
          <a:bodyPr/>
          <a:lstStyle/>
          <a:p>
            <a:pPr marL="0" indent="0">
              <a:buNone/>
            </a:pPr>
            <a:r>
              <a:rPr lang="en-US" dirty="0"/>
              <a:t>MicroStation allows you to customize its main menu bar.</a:t>
            </a:r>
          </a:p>
          <a:p>
            <a:r>
              <a:rPr lang="en-US" dirty="0" smtClean="0"/>
              <a:t>You </a:t>
            </a:r>
            <a:r>
              <a:rPr lang="en-US" dirty="0"/>
              <a:t>can change the standard MicroStation menus and menu items by deleting them or adding to them.</a:t>
            </a:r>
          </a:p>
          <a:p>
            <a:r>
              <a:rPr lang="en-US" dirty="0" smtClean="0"/>
              <a:t>You </a:t>
            </a:r>
            <a:r>
              <a:rPr lang="en-US" dirty="0"/>
              <a:t>can create custom menus and menu items by copying standard ones or by creating new ones.</a:t>
            </a:r>
          </a:p>
          <a:p>
            <a:endParaRPr lang="en-US" dirty="0"/>
          </a:p>
          <a:p>
            <a:endParaRPr lang="en-US" dirty="0"/>
          </a:p>
        </p:txBody>
      </p:sp>
      <p:pic>
        <p:nvPicPr>
          <p:cNvPr id="4" name="Picture 3"/>
          <p:cNvPicPr>
            <a:picLocks noChangeAspect="1"/>
          </p:cNvPicPr>
          <p:nvPr/>
        </p:nvPicPr>
        <p:blipFill>
          <a:blip r:embed="rId2"/>
          <a:stretch>
            <a:fillRect/>
          </a:stretch>
        </p:blipFill>
        <p:spPr>
          <a:xfrm>
            <a:off x="6418907" y="1889125"/>
            <a:ext cx="5131759" cy="4540742"/>
          </a:xfrm>
          <a:prstGeom prst="rect">
            <a:avLst/>
          </a:prstGeom>
        </p:spPr>
      </p:pic>
      <p:pic>
        <p:nvPicPr>
          <p:cNvPr id="5122" name="Picture 2" descr="C:\Users\rd964jp\AppData\Local\Temp\SNAGHTMLd8eff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69967" y="815974"/>
            <a:ext cx="7781925" cy="857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17346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Menu Capabilities</a:t>
            </a:r>
            <a:endParaRPr lang="en-US" dirty="0"/>
          </a:p>
        </p:txBody>
      </p:sp>
      <p:sp>
        <p:nvSpPr>
          <p:cNvPr id="3" name="Content Placeholder 2"/>
          <p:cNvSpPr>
            <a:spLocks noGrp="1"/>
          </p:cNvSpPr>
          <p:nvPr>
            <p:ph idx="1"/>
          </p:nvPr>
        </p:nvSpPr>
        <p:spPr/>
        <p:txBody>
          <a:bodyPr/>
          <a:lstStyle/>
          <a:p>
            <a:pPr marL="0" indent="0">
              <a:buNone/>
            </a:pPr>
            <a:r>
              <a:rPr lang="en-US" dirty="0"/>
              <a:t>There are several “capabilities” available, should you need to change the default display of menus. </a:t>
            </a:r>
          </a:p>
          <a:p>
            <a:r>
              <a:rPr lang="en-US" sz="1800" b="1" dirty="0"/>
              <a:t>_USTN_CAPABILITY &lt;+CAPABILITY_UI_LOADFROMACTIVEFILE </a:t>
            </a:r>
            <a:r>
              <a:rPr lang="en-US" sz="1800" dirty="0"/>
              <a:t>— Used if you want to have access to the features on the Tools tab while working in a DGN file that is not specified by the configuration variables listed above. If this capability is set, you will see the custom tools, tasks, and menus from the open DGN file in addition to those in the specified DGN libraries</a:t>
            </a:r>
            <a:r>
              <a:rPr lang="en-US" sz="1800" dirty="0" smtClean="0"/>
              <a:t>.</a:t>
            </a:r>
            <a:endParaRPr lang="en-US" sz="1800" dirty="0"/>
          </a:p>
          <a:p>
            <a:r>
              <a:rPr lang="en-US" sz="1800" b="1" dirty="0"/>
              <a:t>_USTN_CAPABILITY &lt;+CAPABILITY_UI_IGNOREMENUSFROMDGNLIBS </a:t>
            </a:r>
            <a:r>
              <a:rPr lang="en-US" sz="1800" dirty="0"/>
              <a:t>— Used if you want to hide all menu </a:t>
            </a:r>
            <a:r>
              <a:rPr lang="en-US" sz="1800" dirty="0" smtClean="0"/>
              <a:t>customizations.</a:t>
            </a:r>
            <a:endParaRPr lang="en-US" sz="1800" dirty="0"/>
          </a:p>
          <a:p>
            <a:r>
              <a:rPr lang="en-US" sz="1800" b="1" dirty="0"/>
              <a:t>_USTN_CAPABILITY &lt;+CAPABILITY_UI_IGNOREMENUSFROMRSCMODFILE </a:t>
            </a:r>
            <a:r>
              <a:rPr lang="en-US" sz="1800" dirty="0"/>
              <a:t>— Used if you want to hide all menu customizations that were loaded from a user interface modification file. This capability takes effect only if the CAPABILITY_UI_IGNOREMENUSFROMDGNLIBS function is NOT set.</a:t>
            </a:r>
          </a:p>
          <a:p>
            <a:endParaRPr lang="en-US" dirty="0"/>
          </a:p>
          <a:p>
            <a:endParaRPr lang="en-US" dirty="0"/>
          </a:p>
        </p:txBody>
      </p:sp>
    </p:spTree>
    <p:extLst>
      <p:ext uri="{BB962C8B-B14F-4D97-AF65-F5344CB8AC3E}">
        <p14:creationId xmlns:p14="http://schemas.microsoft.com/office/powerpoint/2010/main" val="40856208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Context Menus</a:t>
            </a:r>
            <a:endParaRPr lang="en-US" dirty="0"/>
          </a:p>
        </p:txBody>
      </p:sp>
      <p:sp>
        <p:nvSpPr>
          <p:cNvPr id="3" name="Content Placeholder 2"/>
          <p:cNvSpPr>
            <a:spLocks noGrp="1"/>
          </p:cNvSpPr>
          <p:nvPr>
            <p:ph idx="1"/>
          </p:nvPr>
        </p:nvSpPr>
        <p:spPr>
          <a:xfrm>
            <a:off x="508000" y="1226493"/>
            <a:ext cx="8310075" cy="5068888"/>
          </a:xfrm>
        </p:spPr>
        <p:txBody>
          <a:bodyPr/>
          <a:lstStyle/>
          <a:p>
            <a:pPr marL="0" indent="0">
              <a:buNone/>
            </a:pPr>
            <a:r>
              <a:rPr lang="en-US" dirty="0"/>
              <a:t>A context menu is a menu that appears when you right-click</a:t>
            </a:r>
            <a:r>
              <a:rPr lang="en-US" dirty="0" smtClean="0"/>
              <a:t>.</a:t>
            </a:r>
          </a:p>
          <a:p>
            <a:r>
              <a:rPr lang="en-US" dirty="0"/>
              <a:t>You can customize this menu by adding menus and menu items to it</a:t>
            </a:r>
            <a:r>
              <a:rPr lang="en-US" dirty="0" smtClean="0"/>
              <a:t>.</a:t>
            </a:r>
          </a:p>
          <a:p>
            <a:r>
              <a:rPr lang="en-US" dirty="0"/>
              <a:t>You can customize the context menu by copying toolboxes and tools to it so that you can activate tools from these menus.</a:t>
            </a:r>
            <a:endParaRPr lang="en-US" dirty="0" smtClean="0"/>
          </a:p>
          <a:p>
            <a:r>
              <a:rPr lang="en-US" dirty="0"/>
              <a:t>You can show or hide and enable or disable these menus and menu items based on </a:t>
            </a:r>
            <a:r>
              <a:rPr lang="en-US" dirty="0" smtClean="0"/>
              <a:t>“named expressions” </a:t>
            </a:r>
            <a:r>
              <a:rPr lang="en-US" dirty="0"/>
              <a:t>or in-line expressions.</a:t>
            </a:r>
          </a:p>
        </p:txBody>
      </p:sp>
      <p:pic>
        <p:nvPicPr>
          <p:cNvPr id="6146" name="Picture 2" descr="C:\Users\rd964jp\AppData\Local\Temp\SNAGHTML138b52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51408" y="1129467"/>
            <a:ext cx="2447925" cy="44862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52052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Adding Properties</a:t>
            </a:r>
            <a:endParaRPr lang="en-US" dirty="0"/>
          </a:p>
        </p:txBody>
      </p:sp>
      <p:sp>
        <p:nvSpPr>
          <p:cNvPr id="3" name="Content Placeholder 2"/>
          <p:cNvSpPr>
            <a:spLocks noGrp="1"/>
          </p:cNvSpPr>
          <p:nvPr>
            <p:ph idx="1"/>
          </p:nvPr>
        </p:nvSpPr>
        <p:spPr>
          <a:xfrm>
            <a:off x="508000" y="1244600"/>
            <a:ext cx="5096095" cy="5068888"/>
          </a:xfrm>
        </p:spPr>
        <p:txBody>
          <a:bodyPr/>
          <a:lstStyle/>
          <a:p>
            <a:r>
              <a:rPr lang="en-US" dirty="0"/>
              <a:t>When you are working with context menus and context menu items, right-clicking in the gray area below the existing properties presents the Add pop-up menu, which allows you to add more properties to the selected item. </a:t>
            </a:r>
          </a:p>
        </p:txBody>
      </p:sp>
      <p:pic>
        <p:nvPicPr>
          <p:cNvPr id="4" name="Picture 3"/>
          <p:cNvPicPr>
            <a:picLocks noChangeAspect="1"/>
          </p:cNvPicPr>
          <p:nvPr/>
        </p:nvPicPr>
        <p:blipFill>
          <a:blip r:embed="rId2"/>
          <a:stretch>
            <a:fillRect/>
          </a:stretch>
        </p:blipFill>
        <p:spPr>
          <a:xfrm>
            <a:off x="5760228" y="1244600"/>
            <a:ext cx="5920586" cy="5238721"/>
          </a:xfrm>
          <a:prstGeom prst="rect">
            <a:avLst/>
          </a:prstGeom>
        </p:spPr>
      </p:pic>
    </p:spTree>
    <p:extLst>
      <p:ext uri="{BB962C8B-B14F-4D97-AF65-F5344CB8AC3E}">
        <p14:creationId xmlns:p14="http://schemas.microsoft.com/office/powerpoint/2010/main" val="9233034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Popup Menus</a:t>
            </a:r>
            <a:endParaRPr lang="en-US" dirty="0"/>
          </a:p>
        </p:txBody>
      </p:sp>
      <p:sp>
        <p:nvSpPr>
          <p:cNvPr id="3" name="Content Placeholder 2"/>
          <p:cNvSpPr>
            <a:spLocks noGrp="1"/>
          </p:cNvSpPr>
          <p:nvPr>
            <p:ph idx="1"/>
          </p:nvPr>
        </p:nvSpPr>
        <p:spPr/>
        <p:txBody>
          <a:bodyPr/>
          <a:lstStyle/>
          <a:p>
            <a:pPr marL="0" indent="0">
              <a:buNone/>
            </a:pPr>
            <a:r>
              <a:rPr lang="en-US" dirty="0" smtClean="0"/>
              <a:t>Popup Menus are similar to Context Menus but are triggered by different keyboard and mouse clicks.</a:t>
            </a:r>
          </a:p>
          <a:p>
            <a:r>
              <a:rPr lang="en-US" dirty="0" smtClean="0"/>
              <a:t>View Popup Menu</a:t>
            </a:r>
          </a:p>
          <a:p>
            <a:pPr lvl="1"/>
            <a:r>
              <a:rPr lang="en-US" dirty="0"/>
              <a:t>A view pop-up menu is a menu that appears when you press the &lt;Shift&gt; key and right-click</a:t>
            </a:r>
            <a:r>
              <a:rPr lang="en-US" dirty="0" smtClean="0"/>
              <a:t>.</a:t>
            </a:r>
          </a:p>
          <a:p>
            <a:r>
              <a:rPr lang="en-US" dirty="0" smtClean="0"/>
              <a:t>Tentative Popup Menu</a:t>
            </a:r>
          </a:p>
          <a:p>
            <a:pPr lvl="1"/>
            <a:r>
              <a:rPr lang="en-US" dirty="0"/>
              <a:t>A tentative pop-up menu is a menu that appears when you press the &lt;Shift&gt; key and the tentative buttons (left- and right-hand mouse buttons) at the same time. </a:t>
            </a:r>
          </a:p>
        </p:txBody>
      </p:sp>
    </p:spTree>
    <p:extLst>
      <p:ext uri="{BB962C8B-B14F-4D97-AF65-F5344CB8AC3E}">
        <p14:creationId xmlns:p14="http://schemas.microsoft.com/office/powerpoint/2010/main" val="17513472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Tasks</a:t>
            </a:r>
            <a:endParaRPr lang="en-US" dirty="0"/>
          </a:p>
        </p:txBody>
      </p:sp>
      <p:sp>
        <p:nvSpPr>
          <p:cNvPr id="3" name="Content Placeholder 2"/>
          <p:cNvSpPr>
            <a:spLocks noGrp="1"/>
          </p:cNvSpPr>
          <p:nvPr>
            <p:ph idx="1"/>
          </p:nvPr>
        </p:nvSpPr>
        <p:spPr>
          <a:xfrm>
            <a:off x="508000" y="1235546"/>
            <a:ext cx="11091333" cy="847372"/>
          </a:xfrm>
        </p:spPr>
        <p:txBody>
          <a:bodyPr/>
          <a:lstStyle/>
          <a:p>
            <a:pPr marL="0" indent="0">
              <a:buNone/>
            </a:pPr>
            <a:r>
              <a:rPr lang="en-US" dirty="0"/>
              <a:t>A task is a set of tool references grouped to facilitate a particular job. A sequence of tasks can be grouped into a workflow. </a:t>
            </a:r>
          </a:p>
        </p:txBody>
      </p:sp>
      <p:sp>
        <p:nvSpPr>
          <p:cNvPr id="5" name="Content Placeholder 2"/>
          <p:cNvSpPr txBox="1">
            <a:spLocks/>
          </p:cNvSpPr>
          <p:nvPr/>
        </p:nvSpPr>
        <p:spPr bwMode="auto">
          <a:xfrm>
            <a:off x="508001" y="2082918"/>
            <a:ext cx="5376752" cy="4145866"/>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lvl1pPr marL="342900" indent="-342900" algn="l" rtl="0" eaLnBrk="1" fontAlgn="base" hangingPunct="1">
              <a:lnSpc>
                <a:spcPct val="94000"/>
              </a:lnSpc>
              <a:spcBef>
                <a:spcPct val="80000"/>
              </a:spcBef>
              <a:spcAft>
                <a:spcPct val="0"/>
              </a:spcAft>
              <a:buClr>
                <a:srgbClr val="C00000"/>
              </a:buClr>
              <a:buSzPct val="65000"/>
              <a:buFont typeface="ZapfDingbats" pitchFamily="82" charset="2"/>
              <a:buChar char="u"/>
              <a:defRPr sz="2400">
                <a:solidFill>
                  <a:srgbClr val="000000"/>
                </a:solidFill>
                <a:latin typeface="+mn-lt"/>
                <a:ea typeface="+mn-ea"/>
                <a:cs typeface="+mn-cs"/>
              </a:defRPr>
            </a:lvl1pPr>
            <a:lvl2pPr marL="800100" indent="-342900" algn="l" rtl="0" eaLnBrk="1" fontAlgn="base" hangingPunct="1">
              <a:lnSpc>
                <a:spcPct val="90000"/>
              </a:lnSpc>
              <a:spcBef>
                <a:spcPct val="50000"/>
              </a:spcBef>
              <a:spcAft>
                <a:spcPct val="0"/>
              </a:spcAft>
              <a:buClr>
                <a:srgbClr val="C00000"/>
              </a:buClr>
              <a:buFont typeface="Wingdings" pitchFamily="2" charset="2"/>
              <a:buChar char="ü"/>
              <a:defRPr sz="2400">
                <a:solidFill>
                  <a:srgbClr val="000000"/>
                </a:solidFill>
                <a:latin typeface="+mn-lt"/>
              </a:defRPr>
            </a:lvl2pPr>
            <a:lvl3pPr marL="1141413" indent="-227013" algn="l" rtl="0" eaLnBrk="1" fontAlgn="base" hangingPunct="1">
              <a:lnSpc>
                <a:spcPct val="90000"/>
              </a:lnSpc>
              <a:spcBef>
                <a:spcPct val="35000"/>
              </a:spcBef>
              <a:spcAft>
                <a:spcPct val="0"/>
              </a:spcAft>
              <a:buClr>
                <a:srgbClr val="C00000"/>
              </a:buClr>
              <a:buSzPct val="100000"/>
              <a:buChar char="-"/>
              <a:defRPr sz="2400">
                <a:solidFill>
                  <a:srgbClr val="000000"/>
                </a:solidFill>
                <a:latin typeface="+mn-lt"/>
              </a:defRPr>
            </a:lvl3pPr>
            <a:lvl4pPr marL="1601788" indent="-228600" algn="l" rtl="0" eaLnBrk="1" fontAlgn="base" hangingPunct="1">
              <a:spcBef>
                <a:spcPct val="20000"/>
              </a:spcBef>
              <a:spcAft>
                <a:spcPct val="0"/>
              </a:spcAft>
              <a:buClr>
                <a:srgbClr val="C00000"/>
              </a:buClr>
              <a:buChar char="–"/>
              <a:defRPr sz="2000">
                <a:solidFill>
                  <a:schemeClr val="tx1"/>
                </a:solidFill>
                <a:latin typeface="Times New Roman" pitchFamily="18" charset="0"/>
              </a:defRPr>
            </a:lvl4pPr>
            <a:lvl5pPr marL="2057400" indent="-228600" algn="l" rtl="0" eaLnBrk="1" fontAlgn="base" hangingPunct="1">
              <a:spcBef>
                <a:spcPct val="20000"/>
              </a:spcBef>
              <a:spcAft>
                <a:spcPct val="0"/>
              </a:spcAft>
              <a:buClr>
                <a:srgbClr val="C00000"/>
              </a:buClr>
              <a:buChar char="•"/>
              <a:defRPr sz="2000">
                <a:solidFill>
                  <a:schemeClr val="tx1"/>
                </a:solidFill>
                <a:latin typeface="Times New Roman" pitchFamily="18" charset="0"/>
              </a:defRPr>
            </a:lvl5pPr>
            <a:lvl6pPr marL="2514600" indent="-228600" algn="l" rtl="0" eaLnBrk="1" fontAlgn="base" hangingPunct="1">
              <a:spcBef>
                <a:spcPct val="20000"/>
              </a:spcBef>
              <a:spcAft>
                <a:spcPct val="0"/>
              </a:spcAft>
              <a:buChar char="•"/>
              <a:defRPr sz="2000">
                <a:solidFill>
                  <a:schemeClr val="tx1"/>
                </a:solidFill>
                <a:latin typeface="Times New Roman" pitchFamily="18" charset="0"/>
              </a:defRPr>
            </a:lvl6pPr>
            <a:lvl7pPr marL="2971800" indent="-228600" algn="l" rtl="0" eaLnBrk="1" fontAlgn="base" hangingPunct="1">
              <a:spcBef>
                <a:spcPct val="20000"/>
              </a:spcBef>
              <a:spcAft>
                <a:spcPct val="0"/>
              </a:spcAft>
              <a:buChar char="•"/>
              <a:defRPr sz="2000">
                <a:solidFill>
                  <a:schemeClr val="tx1"/>
                </a:solidFill>
                <a:latin typeface="Times New Roman" pitchFamily="18" charset="0"/>
              </a:defRPr>
            </a:lvl7pPr>
            <a:lvl8pPr marL="3429000" indent="-228600" algn="l" rtl="0" eaLnBrk="1" fontAlgn="base" hangingPunct="1">
              <a:spcBef>
                <a:spcPct val="20000"/>
              </a:spcBef>
              <a:spcAft>
                <a:spcPct val="0"/>
              </a:spcAft>
              <a:buChar char="•"/>
              <a:defRPr sz="2000">
                <a:solidFill>
                  <a:schemeClr val="tx1"/>
                </a:solidFill>
                <a:latin typeface="Times New Roman" pitchFamily="18" charset="0"/>
              </a:defRPr>
            </a:lvl8pPr>
            <a:lvl9pPr marL="3886200" indent="-228600" algn="l" rtl="0" eaLnBrk="1" fontAlgn="base" hangingPunct="1">
              <a:spcBef>
                <a:spcPct val="20000"/>
              </a:spcBef>
              <a:spcAft>
                <a:spcPct val="0"/>
              </a:spcAft>
              <a:buChar char="•"/>
              <a:defRPr sz="2000">
                <a:solidFill>
                  <a:schemeClr val="tx1"/>
                </a:solidFill>
                <a:latin typeface="Times New Roman" pitchFamily="18" charset="0"/>
              </a:defRPr>
            </a:lvl9pPr>
          </a:lstStyle>
          <a:p>
            <a:r>
              <a:rPr lang="en-US" kern="0" dirty="0" smtClean="0"/>
              <a:t>The tool references grouped into a task can be standard MicroStation tools, custom tools, or a mixture of both types. </a:t>
            </a:r>
          </a:p>
          <a:p>
            <a:endParaRPr lang="en-US" kern="0" dirty="0" smtClean="0"/>
          </a:p>
          <a:p>
            <a:endParaRPr lang="en-US" kern="0" dirty="0"/>
          </a:p>
        </p:txBody>
      </p:sp>
      <p:pic>
        <p:nvPicPr>
          <p:cNvPr id="1026" name="Picture 2" descr="C:\Users\rd964jp\AppData\Local\Temp\SNAGHTML476b2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93840" y="3669278"/>
            <a:ext cx="3333750" cy="224790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3"/>
          <a:stretch>
            <a:fillRect/>
          </a:stretch>
        </p:blipFill>
        <p:spPr>
          <a:xfrm>
            <a:off x="6390702" y="2082918"/>
            <a:ext cx="5208631" cy="4489972"/>
          </a:xfrm>
          <a:prstGeom prst="rect">
            <a:avLst/>
          </a:prstGeom>
        </p:spPr>
      </p:pic>
      <p:cxnSp>
        <p:nvCxnSpPr>
          <p:cNvPr id="8" name="Straight Arrow Connector 7"/>
          <p:cNvCxnSpPr/>
          <p:nvPr/>
        </p:nvCxnSpPr>
        <p:spPr bwMode="auto">
          <a:xfrm flipH="1">
            <a:off x="3069771" y="3034527"/>
            <a:ext cx="5783734" cy="1635444"/>
          </a:xfrm>
          <a:prstGeom prst="straightConnector1">
            <a:avLst/>
          </a:prstGeom>
          <a:solidFill>
            <a:schemeClr val="accent1"/>
          </a:solidFill>
          <a:ln w="38100" cap="flat" cmpd="sng" algn="ctr">
            <a:solidFill>
              <a:srgbClr val="D72E2A"/>
            </a:solidFill>
            <a:prstDash val="solid"/>
            <a:round/>
            <a:headEnd type="none" w="sm" len="sm"/>
            <a:tailEnd type="triangle"/>
          </a:ln>
          <a:effectLst/>
        </p:spPr>
      </p:cxnSp>
    </p:spTree>
    <p:extLst>
      <p:ext uri="{BB962C8B-B14F-4D97-AF65-F5344CB8AC3E}">
        <p14:creationId xmlns:p14="http://schemas.microsoft.com/office/powerpoint/2010/main" val="37221848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Main Tasks</a:t>
            </a:r>
            <a:endParaRPr lang="en-US" dirty="0"/>
          </a:p>
        </p:txBody>
      </p:sp>
      <p:sp>
        <p:nvSpPr>
          <p:cNvPr id="3" name="Content Placeholder 2"/>
          <p:cNvSpPr>
            <a:spLocks noGrp="1"/>
          </p:cNvSpPr>
          <p:nvPr>
            <p:ph idx="1"/>
          </p:nvPr>
        </p:nvSpPr>
        <p:spPr>
          <a:xfrm>
            <a:off x="508001" y="1244600"/>
            <a:ext cx="5119913" cy="5068888"/>
          </a:xfrm>
        </p:spPr>
        <p:txBody>
          <a:bodyPr/>
          <a:lstStyle/>
          <a:p>
            <a:pPr marL="0" indent="0">
              <a:buNone/>
            </a:pPr>
            <a:r>
              <a:rPr lang="en-US" dirty="0"/>
              <a:t>A Main task is a set of referenced tools grouped together because you need to use them often. </a:t>
            </a:r>
            <a:endParaRPr lang="en-US" dirty="0" smtClean="0"/>
          </a:p>
          <a:p>
            <a:r>
              <a:rPr lang="en-US" dirty="0" smtClean="0"/>
              <a:t>You </a:t>
            </a:r>
            <a:r>
              <a:rPr lang="en-US" dirty="0"/>
              <a:t>can create a Main task and assign it to one or more </a:t>
            </a:r>
            <a:r>
              <a:rPr lang="en-US" dirty="0" smtClean="0"/>
              <a:t>tasks.</a:t>
            </a:r>
          </a:p>
          <a:p>
            <a:pPr lvl="1"/>
            <a:r>
              <a:rPr lang="en-US" dirty="0" smtClean="0"/>
              <a:t>After </a:t>
            </a:r>
            <a:r>
              <a:rPr lang="en-US" dirty="0"/>
              <a:t>a Main task has been assigned to a task, it appears at the top of the Tasks dialog when that task is selected.</a:t>
            </a:r>
            <a:endParaRPr lang="en-US" dirty="0"/>
          </a:p>
        </p:txBody>
      </p:sp>
      <p:pic>
        <p:nvPicPr>
          <p:cNvPr id="4" name="Picture 3"/>
          <p:cNvPicPr>
            <a:picLocks noChangeAspect="1"/>
          </p:cNvPicPr>
          <p:nvPr/>
        </p:nvPicPr>
        <p:blipFill>
          <a:blip r:embed="rId2"/>
          <a:stretch>
            <a:fillRect/>
          </a:stretch>
        </p:blipFill>
        <p:spPr>
          <a:xfrm>
            <a:off x="5690657" y="1232330"/>
            <a:ext cx="5908676" cy="5093428"/>
          </a:xfrm>
          <a:prstGeom prst="rect">
            <a:avLst/>
          </a:prstGeom>
        </p:spPr>
      </p:pic>
    </p:spTree>
    <p:extLst>
      <p:ext uri="{BB962C8B-B14F-4D97-AF65-F5344CB8AC3E}">
        <p14:creationId xmlns:p14="http://schemas.microsoft.com/office/powerpoint/2010/main" val="283046011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Adding Main Task</a:t>
            </a:r>
            <a:endParaRPr lang="en-US" dirty="0"/>
          </a:p>
        </p:txBody>
      </p:sp>
      <p:sp>
        <p:nvSpPr>
          <p:cNvPr id="3" name="Content Placeholder 2"/>
          <p:cNvSpPr>
            <a:spLocks noGrp="1"/>
          </p:cNvSpPr>
          <p:nvPr>
            <p:ph idx="1"/>
          </p:nvPr>
        </p:nvSpPr>
        <p:spPr>
          <a:xfrm>
            <a:off x="508001" y="1244600"/>
            <a:ext cx="4891314" cy="5068888"/>
          </a:xfrm>
        </p:spPr>
        <p:txBody>
          <a:bodyPr/>
          <a:lstStyle/>
          <a:p>
            <a:r>
              <a:rPr lang="en-US" dirty="0" smtClean="0"/>
              <a:t>Select the Task to associate with your Main Task then right-click in the Properties area and select “Add Main Task”.</a:t>
            </a:r>
          </a:p>
          <a:p>
            <a:r>
              <a:rPr lang="en-US" dirty="0" smtClean="0"/>
              <a:t>You can then define the path to the customized Main Task.</a:t>
            </a:r>
            <a:endParaRPr lang="en-US" dirty="0"/>
          </a:p>
        </p:txBody>
      </p:sp>
      <p:pic>
        <p:nvPicPr>
          <p:cNvPr id="4" name="Picture 3"/>
          <p:cNvPicPr>
            <a:picLocks noChangeAspect="1"/>
          </p:cNvPicPr>
          <p:nvPr/>
        </p:nvPicPr>
        <p:blipFill>
          <a:blip r:embed="rId2"/>
          <a:stretch>
            <a:fillRect/>
          </a:stretch>
        </p:blipFill>
        <p:spPr>
          <a:xfrm>
            <a:off x="5551429" y="1244600"/>
            <a:ext cx="6047904" cy="5213446"/>
          </a:xfrm>
          <a:prstGeom prst="rect">
            <a:avLst/>
          </a:prstGeom>
        </p:spPr>
      </p:pic>
      <p:pic>
        <p:nvPicPr>
          <p:cNvPr id="2050" name="Picture 2" descr="C:\Users\rd964jp\AppData\Local\Temp\SNAGHTML5e505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691" y="4010205"/>
            <a:ext cx="4421533" cy="15068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52625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Contact Information</a:t>
            </a:r>
            <a:endParaRPr lang="en-US" dirty="0"/>
          </a:p>
        </p:txBody>
      </p:sp>
      <p:sp>
        <p:nvSpPr>
          <p:cNvPr id="3" name="Content Placeholder 2"/>
          <p:cNvSpPr>
            <a:spLocks noGrp="1"/>
          </p:cNvSpPr>
          <p:nvPr>
            <p:ph sz="half" idx="1"/>
          </p:nvPr>
        </p:nvSpPr>
        <p:spPr>
          <a:xfrm>
            <a:off x="3352800" y="1600200"/>
            <a:ext cx="5486400" cy="1447800"/>
          </a:xfrm>
        </p:spPr>
        <p:txBody>
          <a:bodyPr/>
          <a:lstStyle/>
          <a:p>
            <a:pPr marL="0" indent="0">
              <a:buNone/>
            </a:pPr>
            <a:r>
              <a:rPr lang="en-US" sz="2000" dirty="0"/>
              <a:t>Jimmie Prow </a:t>
            </a:r>
            <a:br>
              <a:rPr lang="en-US" sz="2000" dirty="0"/>
            </a:br>
            <a:r>
              <a:rPr lang="en-US" sz="2000" dirty="0"/>
              <a:t>CADD Applications Support  Coordinator</a:t>
            </a:r>
            <a:br>
              <a:rPr lang="en-US" sz="2000" dirty="0"/>
            </a:br>
            <a:r>
              <a:rPr lang="en-US" sz="2000" dirty="0"/>
              <a:t>Phone no: (850) 414-4863                                                   </a:t>
            </a:r>
            <a:br>
              <a:rPr lang="en-US" sz="2000" dirty="0"/>
            </a:br>
            <a:r>
              <a:rPr lang="en-US" sz="2000" dirty="0"/>
              <a:t>Toll Free no: (866) 374-3368 extension 4863</a:t>
            </a:r>
          </a:p>
        </p:txBody>
      </p:sp>
      <p:sp>
        <p:nvSpPr>
          <p:cNvPr id="4" name="Content Placeholder 3"/>
          <p:cNvSpPr>
            <a:spLocks noGrp="1"/>
          </p:cNvSpPr>
          <p:nvPr>
            <p:ph sz="half" idx="2"/>
          </p:nvPr>
        </p:nvSpPr>
        <p:spPr>
          <a:xfrm>
            <a:off x="5181600" y="3048000"/>
            <a:ext cx="4572000" cy="1295400"/>
          </a:xfrm>
        </p:spPr>
        <p:txBody>
          <a:bodyPr/>
          <a:lstStyle/>
          <a:p>
            <a:pPr marL="0" indent="0">
              <a:buNone/>
            </a:pPr>
            <a:r>
              <a:rPr lang="en-US" sz="2000" dirty="0"/>
              <a:t>Florida Department of Transportation</a:t>
            </a:r>
            <a:br>
              <a:rPr lang="en-US" sz="2000" dirty="0"/>
            </a:br>
            <a:r>
              <a:rPr lang="en-US" sz="2000" dirty="0"/>
              <a:t>Engineering / CADD Systems Office</a:t>
            </a:r>
            <a:br>
              <a:rPr lang="en-US" sz="2000" dirty="0"/>
            </a:br>
            <a:r>
              <a:rPr lang="en-US" sz="2000" dirty="0"/>
              <a:t>605 Suwannee Street, Mail Station 69</a:t>
            </a:r>
            <a:br>
              <a:rPr lang="en-US" sz="2000" dirty="0"/>
            </a:br>
            <a:r>
              <a:rPr lang="en-US" sz="2000" dirty="0"/>
              <a:t>Tallahassee, Florida 32399-0450</a:t>
            </a:r>
          </a:p>
        </p:txBody>
      </p:sp>
      <p:sp>
        <p:nvSpPr>
          <p:cNvPr id="5" name="Content Placeholder 2"/>
          <p:cNvSpPr txBox="1">
            <a:spLocks/>
          </p:cNvSpPr>
          <p:nvPr/>
        </p:nvSpPr>
        <p:spPr bwMode="auto">
          <a:xfrm>
            <a:off x="3352800" y="4648200"/>
            <a:ext cx="5486400" cy="11430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r>
              <a:rPr lang="en-US" sz="2000" dirty="0"/>
              <a:t>email  	</a:t>
            </a:r>
            <a:r>
              <a:rPr lang="en-US" sz="2000" dirty="0">
                <a:hlinkClick r:id="rId2"/>
              </a:rPr>
              <a:t>ecso.support@dot.state.fl.us</a:t>
            </a:r>
            <a:r>
              <a:rPr lang="en-US" sz="2000" dirty="0"/>
              <a:t> </a:t>
            </a:r>
          </a:p>
          <a:p>
            <a:r>
              <a:rPr lang="en-US" sz="2000" dirty="0"/>
              <a:t>	</a:t>
            </a:r>
            <a:r>
              <a:rPr lang="en-US" sz="2000" dirty="0">
                <a:hlinkClick r:id="rId3"/>
              </a:rPr>
              <a:t>jimmie.prow@dot.state.fl.us</a:t>
            </a:r>
            <a:endParaRPr lang="en-US" sz="2000" dirty="0"/>
          </a:p>
          <a:p>
            <a:endParaRPr lang="en-US" sz="2000" dirty="0"/>
          </a:p>
          <a:p>
            <a:r>
              <a:rPr lang="en-US" sz="2000" dirty="0"/>
              <a:t>web: 	</a:t>
            </a:r>
            <a:r>
              <a:rPr lang="en-US" sz="2000" dirty="0">
                <a:hlinkClick r:id="rId4"/>
              </a:rPr>
              <a:t>http://www.dot.state.fl.us/ecso</a:t>
            </a:r>
            <a:endParaRPr lang="en-US" sz="2000" dirty="0"/>
          </a:p>
        </p:txBody>
      </p:sp>
    </p:spTree>
    <p:extLst>
      <p:ext uri="{BB962C8B-B14F-4D97-AF65-F5344CB8AC3E}">
        <p14:creationId xmlns:p14="http://schemas.microsoft.com/office/powerpoint/2010/main" val="5649143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a:xfrm>
            <a:off x="508001" y="1244600"/>
            <a:ext cx="4336142" cy="5068888"/>
          </a:xfrm>
        </p:spPr>
        <p:txBody>
          <a:bodyPr/>
          <a:lstStyle/>
          <a:p>
            <a:pPr marL="0" indent="0">
              <a:buNone/>
            </a:pPr>
            <a:r>
              <a:rPr lang="en-US" dirty="0" smtClean="0"/>
              <a:t>Upon completion attendees will:</a:t>
            </a:r>
          </a:p>
          <a:p>
            <a:r>
              <a:rPr lang="en-US" dirty="0" smtClean="0"/>
              <a:t>Know how to create custom tool boxes.</a:t>
            </a:r>
          </a:p>
          <a:p>
            <a:r>
              <a:rPr lang="en-US" dirty="0" smtClean="0"/>
              <a:t>Know </a:t>
            </a:r>
            <a:r>
              <a:rPr lang="en-US" dirty="0"/>
              <a:t>how to create T</a:t>
            </a:r>
            <a:r>
              <a:rPr lang="en-US" dirty="0" smtClean="0"/>
              <a:t>asks and </a:t>
            </a:r>
            <a:r>
              <a:rPr lang="en-US" dirty="0"/>
              <a:t>W</a:t>
            </a:r>
            <a:r>
              <a:rPr lang="en-US" dirty="0" smtClean="0"/>
              <a:t>orkflows.</a:t>
            </a:r>
          </a:p>
          <a:p>
            <a:r>
              <a:rPr lang="en-US" dirty="0"/>
              <a:t>Know how to create </a:t>
            </a:r>
            <a:r>
              <a:rPr lang="en-US" dirty="0" smtClean="0"/>
              <a:t>context menus.</a:t>
            </a:r>
            <a:endParaRPr lang="en-US" dirty="0"/>
          </a:p>
          <a:p>
            <a:endParaRPr lang="en-US" dirty="0" smtClean="0"/>
          </a:p>
          <a:p>
            <a:endParaRPr lang="en-US" dirty="0"/>
          </a:p>
        </p:txBody>
      </p:sp>
      <p:pic>
        <p:nvPicPr>
          <p:cNvPr id="5" name="Picture 4"/>
          <p:cNvPicPr>
            <a:picLocks noChangeAspect="1"/>
          </p:cNvPicPr>
          <p:nvPr/>
        </p:nvPicPr>
        <p:blipFill>
          <a:blip r:embed="rId2"/>
          <a:stretch>
            <a:fillRect/>
          </a:stretch>
        </p:blipFill>
        <p:spPr>
          <a:xfrm>
            <a:off x="4983798" y="1402768"/>
            <a:ext cx="6615535" cy="4317123"/>
          </a:xfrm>
          <a:prstGeom prst="rect">
            <a:avLst/>
          </a:prstGeom>
        </p:spPr>
      </p:pic>
    </p:spTree>
    <p:extLst>
      <p:ext uri="{BB962C8B-B14F-4D97-AF65-F5344CB8AC3E}">
        <p14:creationId xmlns:p14="http://schemas.microsoft.com/office/powerpoint/2010/main" val="28392166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Level Customization</a:t>
            </a:r>
            <a:endParaRPr lang="en-US" dirty="0"/>
          </a:p>
        </p:txBody>
      </p:sp>
      <p:sp>
        <p:nvSpPr>
          <p:cNvPr id="3" name="Content Placeholder 2"/>
          <p:cNvSpPr>
            <a:spLocks noGrp="1"/>
          </p:cNvSpPr>
          <p:nvPr>
            <p:ph idx="1"/>
          </p:nvPr>
        </p:nvSpPr>
        <p:spPr/>
        <p:txBody>
          <a:bodyPr/>
          <a:lstStyle/>
          <a:p>
            <a:r>
              <a:rPr lang="en-US" dirty="0" smtClean="0"/>
              <a:t>If a </a:t>
            </a:r>
            <a:r>
              <a:rPr lang="en-US" dirty="0"/>
              <a:t>file named </a:t>
            </a:r>
            <a:r>
              <a:rPr lang="en-US" dirty="0" smtClean="0"/>
              <a:t>FDOTSS3.dgnlib is created in </a:t>
            </a:r>
            <a:r>
              <a:rPr lang="en-US" dirty="0"/>
              <a:t>the </a:t>
            </a:r>
            <a:r>
              <a:rPr lang="en-US" dirty="0" smtClean="0"/>
              <a:t>C:\FDOTSS3\Workspace\Interfaces\MicroStation\FDOTSS3 directory it will automatically be loaded into the workspace when FDOTSS3 starts.</a:t>
            </a:r>
          </a:p>
          <a:p>
            <a:r>
              <a:rPr lang="en-US" dirty="0" smtClean="0"/>
              <a:t>This was provided so users can customize their interface without access to the server.</a:t>
            </a:r>
            <a:endParaRPr lang="en-US" dirty="0"/>
          </a:p>
        </p:txBody>
      </p:sp>
      <p:pic>
        <p:nvPicPr>
          <p:cNvPr id="4" name="Picture 3"/>
          <p:cNvPicPr>
            <a:picLocks noChangeAspect="1"/>
          </p:cNvPicPr>
          <p:nvPr/>
        </p:nvPicPr>
        <p:blipFill>
          <a:blip r:embed="rId2"/>
          <a:stretch>
            <a:fillRect/>
          </a:stretch>
        </p:blipFill>
        <p:spPr>
          <a:xfrm>
            <a:off x="2910283" y="3412019"/>
            <a:ext cx="7838095" cy="2838095"/>
          </a:xfrm>
          <a:prstGeom prst="rect">
            <a:avLst/>
          </a:prstGeom>
        </p:spPr>
      </p:pic>
    </p:spTree>
    <p:extLst>
      <p:ext uri="{BB962C8B-B14F-4D97-AF65-F5344CB8AC3E}">
        <p14:creationId xmlns:p14="http://schemas.microsoft.com/office/powerpoint/2010/main" val="32222323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Creating a DGNLIB</a:t>
            </a:r>
            <a:endParaRPr lang="en-US" dirty="0"/>
          </a:p>
        </p:txBody>
      </p:sp>
      <p:sp>
        <p:nvSpPr>
          <p:cNvPr id="3" name="Content Placeholder 2"/>
          <p:cNvSpPr>
            <a:spLocks noGrp="1"/>
          </p:cNvSpPr>
          <p:nvPr>
            <p:ph idx="1"/>
          </p:nvPr>
        </p:nvSpPr>
        <p:spPr>
          <a:xfrm>
            <a:off x="508000" y="1244600"/>
            <a:ext cx="11091333" cy="2295305"/>
          </a:xfrm>
        </p:spPr>
        <p:txBody>
          <a:bodyPr/>
          <a:lstStyle/>
          <a:p>
            <a:pPr marL="0" indent="0">
              <a:buNone/>
            </a:pPr>
            <a:r>
              <a:rPr lang="en-US" dirty="0" smtClean="0"/>
              <a:t>Interface customization should be stored in a DGN Library (.DGNLIB) file.</a:t>
            </a:r>
          </a:p>
          <a:p>
            <a:r>
              <a:rPr lang="en-US" dirty="0" smtClean="0"/>
              <a:t>Create a new design file with a DGNLIB extension. </a:t>
            </a:r>
          </a:p>
          <a:p>
            <a:r>
              <a:rPr lang="en-US" dirty="0" smtClean="0"/>
              <a:t>Append the path to your DGNLIB to the MS_DGNLIBLIST variable. </a:t>
            </a:r>
          </a:p>
          <a:p>
            <a:pPr lvl="1"/>
            <a:r>
              <a:rPr lang="en-US" dirty="0" smtClean="0"/>
              <a:t>Must be in </a:t>
            </a:r>
            <a:r>
              <a:rPr lang="en-US" dirty="0"/>
              <a:t>MS_DGNLIBLIST </a:t>
            </a:r>
            <a:r>
              <a:rPr lang="en-US" dirty="0" smtClean="0"/>
              <a:t>before customization tools are available.	</a:t>
            </a:r>
            <a:endParaRPr lang="en-US" dirty="0"/>
          </a:p>
        </p:txBody>
      </p:sp>
      <p:pic>
        <p:nvPicPr>
          <p:cNvPr id="4" name="Picture 3"/>
          <p:cNvPicPr>
            <a:picLocks noChangeAspect="1"/>
          </p:cNvPicPr>
          <p:nvPr/>
        </p:nvPicPr>
        <p:blipFill>
          <a:blip r:embed="rId2"/>
          <a:stretch>
            <a:fillRect/>
          </a:stretch>
        </p:blipFill>
        <p:spPr>
          <a:xfrm>
            <a:off x="2934618" y="3665869"/>
            <a:ext cx="6238095" cy="2647619"/>
          </a:xfrm>
          <a:prstGeom prst="rect">
            <a:avLst/>
          </a:prstGeom>
        </p:spPr>
      </p:pic>
    </p:spTree>
    <p:extLst>
      <p:ext uri="{BB962C8B-B14F-4D97-AF65-F5344CB8AC3E}">
        <p14:creationId xmlns:p14="http://schemas.microsoft.com/office/powerpoint/2010/main" val="16300695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09600" y="1535113"/>
            <a:ext cx="10972800" cy="639762"/>
          </a:xfrm>
        </p:spPr>
        <p:txBody>
          <a:bodyPr/>
          <a:lstStyle/>
          <a:p>
            <a:r>
              <a:rPr lang="en-US" dirty="0"/>
              <a:t>A DGN Library </a:t>
            </a:r>
            <a:r>
              <a:rPr lang="en-US" dirty="0" smtClean="0"/>
              <a:t>stores </a:t>
            </a:r>
            <a:r>
              <a:rPr lang="en-US" dirty="0"/>
              <a:t>many types of </a:t>
            </a:r>
            <a:r>
              <a:rPr lang="en-US" dirty="0" smtClean="0"/>
              <a:t>resources.</a:t>
            </a:r>
            <a:endParaRPr lang="en-US" dirty="0"/>
          </a:p>
        </p:txBody>
      </p:sp>
      <p:sp>
        <p:nvSpPr>
          <p:cNvPr id="4" name="Content Placeholder 3"/>
          <p:cNvSpPr>
            <a:spLocks noGrp="1"/>
          </p:cNvSpPr>
          <p:nvPr>
            <p:ph sz="half" idx="2"/>
          </p:nvPr>
        </p:nvSpPr>
        <p:spPr>
          <a:xfrm>
            <a:off x="609600" y="2174875"/>
            <a:ext cx="5386917" cy="1998773"/>
          </a:xfrm>
        </p:spPr>
        <p:txBody>
          <a:bodyPr/>
          <a:lstStyle/>
          <a:p>
            <a:r>
              <a:rPr lang="en-US" dirty="0"/>
              <a:t>Levels</a:t>
            </a:r>
          </a:p>
          <a:p>
            <a:r>
              <a:rPr lang="en-US" dirty="0"/>
              <a:t>Custom </a:t>
            </a:r>
            <a:r>
              <a:rPr lang="en-US" dirty="0" err="1"/>
              <a:t>Linestyles</a:t>
            </a:r>
            <a:endParaRPr lang="en-US" dirty="0"/>
          </a:p>
          <a:p>
            <a:r>
              <a:rPr lang="en-US" dirty="0"/>
              <a:t>Text, Dimension, and Print Styles</a:t>
            </a:r>
          </a:p>
        </p:txBody>
      </p:sp>
      <p:sp>
        <p:nvSpPr>
          <p:cNvPr id="6" name="Content Placeholder 5"/>
          <p:cNvSpPr>
            <a:spLocks noGrp="1"/>
          </p:cNvSpPr>
          <p:nvPr>
            <p:ph sz="quarter" idx="4"/>
          </p:nvPr>
        </p:nvSpPr>
        <p:spPr>
          <a:xfrm>
            <a:off x="6193368" y="2174875"/>
            <a:ext cx="5389033" cy="1998773"/>
          </a:xfrm>
        </p:spPr>
        <p:txBody>
          <a:bodyPr/>
          <a:lstStyle/>
          <a:p>
            <a:r>
              <a:rPr lang="en-US" dirty="0" smtClean="0"/>
              <a:t>Civil Cells</a:t>
            </a:r>
          </a:p>
          <a:p>
            <a:r>
              <a:rPr lang="en-US" dirty="0" smtClean="0"/>
              <a:t>Features</a:t>
            </a:r>
          </a:p>
          <a:p>
            <a:r>
              <a:rPr lang="en-US" dirty="0" smtClean="0"/>
              <a:t>Standards</a:t>
            </a:r>
            <a:endParaRPr lang="en-US" dirty="0"/>
          </a:p>
        </p:txBody>
      </p:sp>
      <p:sp>
        <p:nvSpPr>
          <p:cNvPr id="9" name="Content Placeholder 3"/>
          <p:cNvSpPr txBox="1">
            <a:spLocks/>
          </p:cNvSpPr>
          <p:nvPr/>
        </p:nvSpPr>
        <p:spPr bwMode="auto">
          <a:xfrm>
            <a:off x="709083" y="4337144"/>
            <a:ext cx="10797871" cy="1998773"/>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lvl1pPr marL="342900" indent="-342900" algn="l" rtl="0" eaLnBrk="1" fontAlgn="base" hangingPunct="1">
              <a:lnSpc>
                <a:spcPct val="94000"/>
              </a:lnSpc>
              <a:spcBef>
                <a:spcPct val="80000"/>
              </a:spcBef>
              <a:spcAft>
                <a:spcPct val="0"/>
              </a:spcAft>
              <a:buClr>
                <a:srgbClr val="C00000"/>
              </a:buClr>
              <a:buSzPct val="65000"/>
              <a:buFont typeface="ZapfDingbats" pitchFamily="82" charset="2"/>
              <a:buChar char="u"/>
              <a:defRPr sz="2400">
                <a:solidFill>
                  <a:srgbClr val="000000"/>
                </a:solidFill>
                <a:latin typeface="+mn-lt"/>
                <a:ea typeface="+mn-ea"/>
                <a:cs typeface="+mn-cs"/>
              </a:defRPr>
            </a:lvl1pPr>
            <a:lvl2pPr marL="800100" indent="-342900" algn="l" rtl="0" eaLnBrk="1" fontAlgn="base" hangingPunct="1">
              <a:lnSpc>
                <a:spcPct val="90000"/>
              </a:lnSpc>
              <a:spcBef>
                <a:spcPct val="50000"/>
              </a:spcBef>
              <a:spcAft>
                <a:spcPct val="0"/>
              </a:spcAft>
              <a:buClr>
                <a:srgbClr val="C00000"/>
              </a:buClr>
              <a:buFont typeface="Wingdings" pitchFamily="2" charset="2"/>
              <a:buChar char="ü"/>
              <a:defRPr sz="2000">
                <a:solidFill>
                  <a:srgbClr val="000000"/>
                </a:solidFill>
                <a:latin typeface="+mn-lt"/>
              </a:defRPr>
            </a:lvl2pPr>
            <a:lvl3pPr marL="1141413" indent="-227013" algn="l" rtl="0" eaLnBrk="1" fontAlgn="base" hangingPunct="1">
              <a:lnSpc>
                <a:spcPct val="90000"/>
              </a:lnSpc>
              <a:spcBef>
                <a:spcPct val="35000"/>
              </a:spcBef>
              <a:spcAft>
                <a:spcPct val="0"/>
              </a:spcAft>
              <a:buClr>
                <a:srgbClr val="C00000"/>
              </a:buClr>
              <a:buSzPct val="100000"/>
              <a:buChar char="-"/>
              <a:defRPr sz="1800">
                <a:solidFill>
                  <a:srgbClr val="000000"/>
                </a:solidFill>
                <a:latin typeface="+mn-lt"/>
              </a:defRPr>
            </a:lvl3pPr>
            <a:lvl4pPr marL="1601788" indent="-228600" algn="l" rtl="0" eaLnBrk="1" fontAlgn="base" hangingPunct="1">
              <a:spcBef>
                <a:spcPct val="20000"/>
              </a:spcBef>
              <a:spcAft>
                <a:spcPct val="0"/>
              </a:spcAft>
              <a:buClr>
                <a:srgbClr val="C00000"/>
              </a:buClr>
              <a:buChar char="–"/>
              <a:defRPr sz="1600">
                <a:solidFill>
                  <a:schemeClr val="tx1"/>
                </a:solidFill>
                <a:latin typeface="Times New Roman" pitchFamily="18" charset="0"/>
              </a:defRPr>
            </a:lvl4pPr>
            <a:lvl5pPr marL="2057400" indent="-228600" algn="l" rtl="0" eaLnBrk="1" fontAlgn="base" hangingPunct="1">
              <a:spcBef>
                <a:spcPct val="20000"/>
              </a:spcBef>
              <a:spcAft>
                <a:spcPct val="0"/>
              </a:spcAft>
              <a:buClr>
                <a:srgbClr val="C00000"/>
              </a:buClr>
              <a:buChar char="•"/>
              <a:defRPr sz="1600">
                <a:solidFill>
                  <a:schemeClr val="tx1"/>
                </a:solidFill>
                <a:latin typeface="Times New Roman" pitchFamily="18" charset="0"/>
              </a:defRPr>
            </a:lvl5pPr>
            <a:lvl6pPr marL="2514600" indent="-228600" algn="l" rtl="0" eaLnBrk="1" fontAlgn="base" hangingPunct="1">
              <a:spcBef>
                <a:spcPct val="20000"/>
              </a:spcBef>
              <a:spcAft>
                <a:spcPct val="0"/>
              </a:spcAft>
              <a:buChar char="•"/>
              <a:defRPr sz="1600">
                <a:solidFill>
                  <a:schemeClr val="tx1"/>
                </a:solidFill>
                <a:latin typeface="Times New Roman" pitchFamily="18" charset="0"/>
              </a:defRPr>
            </a:lvl6pPr>
            <a:lvl7pPr marL="2971800" indent="-228600" algn="l" rtl="0" eaLnBrk="1" fontAlgn="base" hangingPunct="1">
              <a:spcBef>
                <a:spcPct val="20000"/>
              </a:spcBef>
              <a:spcAft>
                <a:spcPct val="0"/>
              </a:spcAft>
              <a:buChar char="•"/>
              <a:defRPr sz="1600">
                <a:solidFill>
                  <a:schemeClr val="tx1"/>
                </a:solidFill>
                <a:latin typeface="Times New Roman" pitchFamily="18" charset="0"/>
              </a:defRPr>
            </a:lvl7pPr>
            <a:lvl8pPr marL="3429000" indent="-228600" algn="l" rtl="0" eaLnBrk="1" fontAlgn="base" hangingPunct="1">
              <a:spcBef>
                <a:spcPct val="20000"/>
              </a:spcBef>
              <a:spcAft>
                <a:spcPct val="0"/>
              </a:spcAft>
              <a:buChar char="•"/>
              <a:defRPr sz="1600">
                <a:solidFill>
                  <a:schemeClr val="tx1"/>
                </a:solidFill>
                <a:latin typeface="Times New Roman" pitchFamily="18" charset="0"/>
              </a:defRPr>
            </a:lvl8pPr>
            <a:lvl9pPr marL="3886200" indent="-228600" algn="l" rtl="0" eaLnBrk="1" fontAlgn="base" hangingPunct="1">
              <a:spcBef>
                <a:spcPct val="20000"/>
              </a:spcBef>
              <a:spcAft>
                <a:spcPct val="0"/>
              </a:spcAft>
              <a:buChar char="•"/>
              <a:defRPr sz="1600">
                <a:solidFill>
                  <a:schemeClr val="tx1"/>
                </a:solidFill>
                <a:latin typeface="Times New Roman" pitchFamily="18" charset="0"/>
              </a:defRPr>
            </a:lvl9pPr>
          </a:lstStyle>
          <a:p>
            <a:pPr marL="0" indent="0">
              <a:buNone/>
            </a:pPr>
            <a:r>
              <a:rPr lang="en-US" dirty="0">
                <a:solidFill>
                  <a:srgbClr val="D72E2A"/>
                </a:solidFill>
              </a:rPr>
              <a:t>Be very careful not to embed unwanted </a:t>
            </a:r>
            <a:r>
              <a:rPr lang="en-US" dirty="0" smtClean="0">
                <a:solidFill>
                  <a:srgbClr val="D72E2A"/>
                </a:solidFill>
              </a:rPr>
              <a:t>resources!!!!</a:t>
            </a:r>
          </a:p>
          <a:p>
            <a:pPr lvl="1"/>
            <a:r>
              <a:rPr lang="en-US" kern="0" dirty="0" smtClean="0"/>
              <a:t>Don’t draw in the DGN Library when testing tools.</a:t>
            </a:r>
          </a:p>
          <a:p>
            <a:pPr lvl="1"/>
            <a:r>
              <a:rPr lang="en-US" kern="0" dirty="0" smtClean="0"/>
              <a:t>Compress unwanted resources when necessary.</a:t>
            </a:r>
            <a:endParaRPr lang="en-US" kern="0" dirty="0"/>
          </a:p>
        </p:txBody>
      </p:sp>
      <p:sp>
        <p:nvSpPr>
          <p:cNvPr id="10" name="Title 1"/>
          <p:cNvSpPr txBox="1">
            <a:spLocks/>
          </p:cNvSpPr>
          <p:nvPr/>
        </p:nvSpPr>
        <p:spPr bwMode="auto">
          <a:xfrm>
            <a:off x="508000" y="419100"/>
            <a:ext cx="11091333" cy="6096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lvl1pPr algn="l" rtl="0" eaLnBrk="1" fontAlgn="base" hangingPunct="1">
              <a:lnSpc>
                <a:spcPct val="85000"/>
              </a:lnSpc>
              <a:spcBef>
                <a:spcPct val="0"/>
              </a:spcBef>
              <a:spcAft>
                <a:spcPct val="0"/>
              </a:spcAft>
              <a:defRPr sz="3400" i="1">
                <a:solidFill>
                  <a:srgbClr val="1F4283"/>
                </a:solidFill>
                <a:latin typeface="+mj-lt"/>
                <a:ea typeface="+mj-ea"/>
                <a:cs typeface="+mj-cs"/>
              </a:defRPr>
            </a:lvl1pPr>
            <a:lvl2pPr algn="l" rtl="0" eaLnBrk="1" fontAlgn="base" hangingPunct="1">
              <a:lnSpc>
                <a:spcPct val="85000"/>
              </a:lnSpc>
              <a:spcBef>
                <a:spcPct val="0"/>
              </a:spcBef>
              <a:spcAft>
                <a:spcPct val="0"/>
              </a:spcAft>
              <a:defRPr sz="3400" i="1">
                <a:solidFill>
                  <a:srgbClr val="000099"/>
                </a:solidFill>
                <a:latin typeface="Arial" charset="0"/>
              </a:defRPr>
            </a:lvl2pPr>
            <a:lvl3pPr algn="l" rtl="0" eaLnBrk="1" fontAlgn="base" hangingPunct="1">
              <a:lnSpc>
                <a:spcPct val="85000"/>
              </a:lnSpc>
              <a:spcBef>
                <a:spcPct val="0"/>
              </a:spcBef>
              <a:spcAft>
                <a:spcPct val="0"/>
              </a:spcAft>
              <a:defRPr sz="3400" i="1">
                <a:solidFill>
                  <a:srgbClr val="000099"/>
                </a:solidFill>
                <a:latin typeface="Arial" charset="0"/>
              </a:defRPr>
            </a:lvl3pPr>
            <a:lvl4pPr algn="l" rtl="0" eaLnBrk="1" fontAlgn="base" hangingPunct="1">
              <a:lnSpc>
                <a:spcPct val="85000"/>
              </a:lnSpc>
              <a:spcBef>
                <a:spcPct val="0"/>
              </a:spcBef>
              <a:spcAft>
                <a:spcPct val="0"/>
              </a:spcAft>
              <a:defRPr sz="3400" i="1">
                <a:solidFill>
                  <a:srgbClr val="000099"/>
                </a:solidFill>
                <a:latin typeface="Arial" charset="0"/>
              </a:defRPr>
            </a:lvl4pPr>
            <a:lvl5pPr algn="l" rtl="0" eaLnBrk="1" fontAlgn="base" hangingPunct="1">
              <a:lnSpc>
                <a:spcPct val="85000"/>
              </a:lnSpc>
              <a:spcBef>
                <a:spcPct val="0"/>
              </a:spcBef>
              <a:spcAft>
                <a:spcPct val="0"/>
              </a:spcAft>
              <a:defRPr sz="3400" i="1">
                <a:solidFill>
                  <a:srgbClr val="000099"/>
                </a:solidFill>
                <a:latin typeface="Arial" charset="0"/>
              </a:defRPr>
            </a:lvl5pPr>
            <a:lvl6pPr marL="457200" algn="l" rtl="0" eaLnBrk="1" fontAlgn="base" hangingPunct="1">
              <a:lnSpc>
                <a:spcPct val="85000"/>
              </a:lnSpc>
              <a:spcBef>
                <a:spcPct val="0"/>
              </a:spcBef>
              <a:spcAft>
                <a:spcPct val="0"/>
              </a:spcAft>
              <a:defRPr sz="3400" i="1">
                <a:solidFill>
                  <a:srgbClr val="000099"/>
                </a:solidFill>
                <a:latin typeface="Arial" charset="0"/>
              </a:defRPr>
            </a:lvl6pPr>
            <a:lvl7pPr marL="914400" algn="l" rtl="0" eaLnBrk="1" fontAlgn="base" hangingPunct="1">
              <a:lnSpc>
                <a:spcPct val="85000"/>
              </a:lnSpc>
              <a:spcBef>
                <a:spcPct val="0"/>
              </a:spcBef>
              <a:spcAft>
                <a:spcPct val="0"/>
              </a:spcAft>
              <a:defRPr sz="3400" i="1">
                <a:solidFill>
                  <a:srgbClr val="000099"/>
                </a:solidFill>
                <a:latin typeface="Arial" charset="0"/>
              </a:defRPr>
            </a:lvl7pPr>
            <a:lvl8pPr marL="1371600" algn="l" rtl="0" eaLnBrk="1" fontAlgn="base" hangingPunct="1">
              <a:lnSpc>
                <a:spcPct val="85000"/>
              </a:lnSpc>
              <a:spcBef>
                <a:spcPct val="0"/>
              </a:spcBef>
              <a:spcAft>
                <a:spcPct val="0"/>
              </a:spcAft>
              <a:defRPr sz="3400" i="1">
                <a:solidFill>
                  <a:srgbClr val="000099"/>
                </a:solidFill>
                <a:latin typeface="Arial" charset="0"/>
              </a:defRPr>
            </a:lvl8pPr>
            <a:lvl9pPr marL="1828800" algn="l" rtl="0" eaLnBrk="1" fontAlgn="base" hangingPunct="1">
              <a:lnSpc>
                <a:spcPct val="85000"/>
              </a:lnSpc>
              <a:spcBef>
                <a:spcPct val="0"/>
              </a:spcBef>
              <a:spcAft>
                <a:spcPct val="0"/>
              </a:spcAft>
              <a:defRPr sz="3400" i="1">
                <a:solidFill>
                  <a:srgbClr val="000099"/>
                </a:solidFill>
                <a:latin typeface="Arial" charset="0"/>
              </a:defRPr>
            </a:lvl9pPr>
          </a:lstStyle>
          <a:p>
            <a:r>
              <a:rPr lang="en-US" kern="0" dirty="0" smtClean="0"/>
              <a:t>The DGN Library</a:t>
            </a:r>
            <a:endParaRPr lang="en-US" kern="0" dirty="0"/>
          </a:p>
        </p:txBody>
      </p:sp>
    </p:spTree>
    <p:extLst>
      <p:ext uri="{BB962C8B-B14F-4D97-AF65-F5344CB8AC3E}">
        <p14:creationId xmlns:p14="http://schemas.microsoft.com/office/powerpoint/2010/main" val="34514389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Customize Dialog</a:t>
            </a:r>
            <a:endParaRPr lang="en-US" dirty="0"/>
          </a:p>
        </p:txBody>
      </p:sp>
      <p:sp>
        <p:nvSpPr>
          <p:cNvPr id="3" name="Content Placeholder 2"/>
          <p:cNvSpPr>
            <a:spLocks noGrp="1"/>
          </p:cNvSpPr>
          <p:nvPr>
            <p:ph idx="1"/>
          </p:nvPr>
        </p:nvSpPr>
        <p:spPr/>
        <p:txBody>
          <a:bodyPr/>
          <a:lstStyle/>
          <a:p>
            <a:pPr marL="0" indent="0">
              <a:buNone/>
            </a:pPr>
            <a:r>
              <a:rPr lang="en-US" dirty="0"/>
              <a:t>Used to add and manage custom toolboxes, tools, tasks, and Main tasks; and customize menus, context menus, view pop-up menu, tentative pop-up menu, and icons. </a:t>
            </a:r>
            <a:r>
              <a:rPr lang="en-US" dirty="0" smtClean="0"/>
              <a:t>Opens when you select </a:t>
            </a:r>
            <a:r>
              <a:rPr lang="en-US" dirty="0"/>
              <a:t>Workspace &gt; Customize.</a:t>
            </a:r>
          </a:p>
        </p:txBody>
      </p:sp>
      <p:pic>
        <p:nvPicPr>
          <p:cNvPr id="4" name="Picture 3"/>
          <p:cNvPicPr>
            <a:picLocks noChangeAspect="1"/>
          </p:cNvPicPr>
          <p:nvPr/>
        </p:nvPicPr>
        <p:blipFill>
          <a:blip r:embed="rId2"/>
          <a:stretch>
            <a:fillRect/>
          </a:stretch>
        </p:blipFill>
        <p:spPr>
          <a:xfrm>
            <a:off x="3542038" y="2494464"/>
            <a:ext cx="5023256" cy="3891452"/>
          </a:xfrm>
          <a:prstGeom prst="rect">
            <a:avLst/>
          </a:prstGeom>
        </p:spPr>
      </p:pic>
    </p:spTree>
    <p:extLst>
      <p:ext uri="{BB962C8B-B14F-4D97-AF65-F5344CB8AC3E}">
        <p14:creationId xmlns:p14="http://schemas.microsoft.com/office/powerpoint/2010/main" val="15004679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Tools &amp; Tool Boxes</a:t>
            </a:r>
            <a:endParaRPr lang="en-US" dirty="0"/>
          </a:p>
        </p:txBody>
      </p:sp>
      <p:sp>
        <p:nvSpPr>
          <p:cNvPr id="3" name="Content Placeholder 2"/>
          <p:cNvSpPr>
            <a:spLocks noGrp="1"/>
          </p:cNvSpPr>
          <p:nvPr>
            <p:ph idx="1"/>
          </p:nvPr>
        </p:nvSpPr>
        <p:spPr/>
        <p:txBody>
          <a:bodyPr/>
          <a:lstStyle/>
          <a:p>
            <a:r>
              <a:rPr lang="en-US" dirty="0" smtClean="0"/>
              <a:t>Custom tools and tool boxes </a:t>
            </a:r>
            <a:r>
              <a:rPr lang="en-US" dirty="0"/>
              <a:t>are </a:t>
            </a:r>
            <a:r>
              <a:rPr lang="en-US" dirty="0" smtClean="0"/>
              <a:t>the building blocks for your custom interface. </a:t>
            </a:r>
            <a:endParaRPr lang="en-US" dirty="0"/>
          </a:p>
          <a:p>
            <a:pPr lvl="1"/>
            <a:r>
              <a:rPr lang="en-US" dirty="0" smtClean="0"/>
              <a:t>The Tools store the key-in or commands to be executed.</a:t>
            </a:r>
          </a:p>
          <a:p>
            <a:pPr lvl="1"/>
            <a:r>
              <a:rPr lang="en-US" dirty="0" smtClean="0"/>
              <a:t>Custom </a:t>
            </a:r>
            <a:r>
              <a:rPr lang="en-US" dirty="0"/>
              <a:t>toolboxes are used to organize tools. </a:t>
            </a:r>
            <a:endParaRPr lang="en-US" dirty="0" smtClean="0"/>
          </a:p>
          <a:p>
            <a:r>
              <a:rPr lang="en-US" dirty="0" smtClean="0"/>
              <a:t>You can drag and drop both tools and tool boxes into other areas of the customize dialog to create tasks or menus.</a:t>
            </a:r>
          </a:p>
          <a:p>
            <a:pPr lvl="1"/>
            <a:r>
              <a:rPr lang="en-US" dirty="0" smtClean="0"/>
              <a:t>This creates a link to the original tool making maintenance easier.</a:t>
            </a:r>
          </a:p>
        </p:txBody>
      </p:sp>
    </p:spTree>
    <p:extLst>
      <p:ext uri="{BB962C8B-B14F-4D97-AF65-F5344CB8AC3E}">
        <p14:creationId xmlns:p14="http://schemas.microsoft.com/office/powerpoint/2010/main" val="42329085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Tool Boxes</a:t>
            </a:r>
            <a:endParaRPr lang="en-US" dirty="0"/>
          </a:p>
        </p:txBody>
      </p:sp>
      <p:sp>
        <p:nvSpPr>
          <p:cNvPr id="3" name="Content Placeholder 2"/>
          <p:cNvSpPr>
            <a:spLocks noGrp="1"/>
          </p:cNvSpPr>
          <p:nvPr>
            <p:ph idx="1"/>
          </p:nvPr>
        </p:nvSpPr>
        <p:spPr>
          <a:xfrm>
            <a:off x="508001" y="1244600"/>
            <a:ext cx="6816252" cy="5068888"/>
          </a:xfrm>
        </p:spPr>
        <p:txBody>
          <a:bodyPr/>
          <a:lstStyle/>
          <a:p>
            <a:r>
              <a:rPr lang="en-US" dirty="0" smtClean="0"/>
              <a:t>Tool Boxes are </a:t>
            </a:r>
            <a:r>
              <a:rPr lang="en-US" dirty="0"/>
              <a:t>created by clicking the </a:t>
            </a:r>
            <a:r>
              <a:rPr lang="en-US" dirty="0" smtClean="0"/>
              <a:t>“New Tool Box” </a:t>
            </a:r>
            <a:r>
              <a:rPr lang="en-US" dirty="0"/>
              <a:t>icon in the Customize </a:t>
            </a:r>
            <a:r>
              <a:rPr lang="en-US" dirty="0" smtClean="0"/>
              <a:t>dialog.</a:t>
            </a:r>
          </a:p>
          <a:p>
            <a:pPr lvl="1"/>
            <a:r>
              <a:rPr lang="en-US" dirty="0" smtClean="0"/>
              <a:t>Or right-click on you DGNLIB file in the User Tools section and select “New Tool Box” from the context menu.</a:t>
            </a:r>
          </a:p>
          <a:p>
            <a:r>
              <a:rPr lang="en-US" dirty="0"/>
              <a:t>The toolbox is added below your insertion point in the left pane. </a:t>
            </a:r>
            <a:endParaRPr lang="en-US" dirty="0" smtClean="0"/>
          </a:p>
          <a:p>
            <a:r>
              <a:rPr lang="en-US" dirty="0" smtClean="0"/>
              <a:t>The </a:t>
            </a:r>
            <a:r>
              <a:rPr lang="en-US" dirty="0"/>
              <a:t>toolbox's name must be unique to the DGN file, it can be of any length, and it cannot contain the backslash (\) character.</a:t>
            </a:r>
          </a:p>
          <a:p>
            <a:pPr lvl="1"/>
            <a:endParaRPr lang="en-US" dirty="0"/>
          </a:p>
          <a:p>
            <a:pPr lvl="1"/>
            <a:endParaRPr lang="en-US" dirty="0" smtClean="0"/>
          </a:p>
        </p:txBody>
      </p:sp>
      <p:pic>
        <p:nvPicPr>
          <p:cNvPr id="1026" name="Picture 2" descr="C:\Users\rd964jp\AppData\Local\Temp\SNAGHTML25405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24253" y="1952366"/>
            <a:ext cx="4219339" cy="280203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3"/>
          <a:stretch>
            <a:fillRect/>
          </a:stretch>
        </p:blipFill>
        <p:spPr>
          <a:xfrm>
            <a:off x="6485299" y="1647566"/>
            <a:ext cx="304800" cy="304800"/>
          </a:xfrm>
          <a:prstGeom prst="rect">
            <a:avLst/>
          </a:prstGeom>
        </p:spPr>
      </p:pic>
    </p:spTree>
    <p:extLst>
      <p:ext uri="{BB962C8B-B14F-4D97-AF65-F5344CB8AC3E}">
        <p14:creationId xmlns:p14="http://schemas.microsoft.com/office/powerpoint/2010/main" val="27392339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Tools</a:t>
            </a:r>
            <a:endParaRPr lang="en-US" dirty="0"/>
          </a:p>
        </p:txBody>
      </p:sp>
      <p:sp>
        <p:nvSpPr>
          <p:cNvPr id="3" name="Content Placeholder 2"/>
          <p:cNvSpPr>
            <a:spLocks noGrp="1"/>
          </p:cNvSpPr>
          <p:nvPr>
            <p:ph idx="1"/>
          </p:nvPr>
        </p:nvSpPr>
        <p:spPr>
          <a:xfrm>
            <a:off x="508000" y="1244600"/>
            <a:ext cx="6961109" cy="5068888"/>
          </a:xfrm>
        </p:spPr>
        <p:txBody>
          <a:bodyPr/>
          <a:lstStyle/>
          <a:p>
            <a:r>
              <a:rPr lang="en-US" dirty="0" smtClean="0"/>
              <a:t>Custom </a:t>
            </a:r>
            <a:r>
              <a:rPr lang="en-US" dirty="0"/>
              <a:t>tools can be set up to help you draw elements, adjust settings, run other applications, link to Web sites, and more.</a:t>
            </a:r>
          </a:p>
          <a:p>
            <a:r>
              <a:rPr lang="en-US" dirty="0" smtClean="0"/>
              <a:t>Tools are </a:t>
            </a:r>
            <a:r>
              <a:rPr lang="en-US" dirty="0"/>
              <a:t>created by clicking the “New </a:t>
            </a:r>
            <a:r>
              <a:rPr lang="en-US" dirty="0" smtClean="0"/>
              <a:t>Tool” </a:t>
            </a:r>
            <a:r>
              <a:rPr lang="en-US" dirty="0"/>
              <a:t>icon in the Customize dialog.</a:t>
            </a:r>
          </a:p>
          <a:p>
            <a:pPr lvl="1"/>
            <a:r>
              <a:rPr lang="en-US" dirty="0"/>
              <a:t>Or right-click on you DGNLIB file in the User Tools section and select “New Tool Box</a:t>
            </a:r>
            <a:r>
              <a:rPr lang="en-US" dirty="0" smtClean="0"/>
              <a:t>”.</a:t>
            </a:r>
          </a:p>
          <a:p>
            <a:r>
              <a:rPr lang="en-US" dirty="0" smtClean="0"/>
              <a:t>The </a:t>
            </a:r>
            <a:r>
              <a:rPr lang="en-US" dirty="0"/>
              <a:t>tool is added below your insertion point in the left pane. </a:t>
            </a:r>
            <a:r>
              <a:rPr lang="en-US" dirty="0" smtClean="0"/>
              <a:t>The </a:t>
            </a:r>
            <a:r>
              <a:rPr lang="en-US" dirty="0"/>
              <a:t>tool's name must be unique to the toolbox, it can be of any length, and it cannot contain the backslash (\) character.</a:t>
            </a:r>
          </a:p>
        </p:txBody>
      </p:sp>
      <p:pic>
        <p:nvPicPr>
          <p:cNvPr id="2050" name="Picture 2" descr="C:\Users\rd964jp\AppData\Local\Temp\SNAGHTML3a806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38477" y="1940718"/>
            <a:ext cx="4305300" cy="367665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3"/>
          <a:stretch>
            <a:fillRect/>
          </a:stretch>
        </p:blipFill>
        <p:spPr>
          <a:xfrm>
            <a:off x="5083521" y="3004997"/>
            <a:ext cx="304800" cy="304800"/>
          </a:xfrm>
          <a:prstGeom prst="rect">
            <a:avLst/>
          </a:prstGeom>
        </p:spPr>
      </p:pic>
    </p:spTree>
    <p:extLst>
      <p:ext uri="{BB962C8B-B14F-4D97-AF65-F5344CB8AC3E}">
        <p14:creationId xmlns:p14="http://schemas.microsoft.com/office/powerpoint/2010/main" val="1079040076"/>
      </p:ext>
    </p:extLst>
  </p:cSld>
  <p:clrMapOvr>
    <a:masterClrMapping/>
  </p:clrMapOvr>
  <p:timing>
    <p:tnLst>
      <p:par>
        <p:cTn id="1" dur="indefinite" restart="never" nodeType="tmRoot"/>
      </p:par>
    </p:tnLst>
  </p:timing>
</p:sld>
</file>

<file path=ppt/theme/theme1.xml><?xml version="1.0" encoding="utf-8"?>
<a:theme xmlns:a="http://schemas.openxmlformats.org/drawingml/2006/main" name="2013 Expo">
  <a:themeElements>
    <a:clrScheme name="">
      <a:dk1>
        <a:srgbClr val="000000"/>
      </a:dk1>
      <a:lt1>
        <a:srgbClr val="FFFFFF"/>
      </a:lt1>
      <a:dk2>
        <a:srgbClr val="000099"/>
      </a:dk2>
      <a:lt2>
        <a:srgbClr val="000000"/>
      </a:lt2>
      <a:accent1>
        <a:srgbClr val="FFFFFF"/>
      </a:accent1>
      <a:accent2>
        <a:srgbClr val="FF6600"/>
      </a:accent2>
      <a:accent3>
        <a:srgbClr val="FFFFFF"/>
      </a:accent3>
      <a:accent4>
        <a:srgbClr val="000000"/>
      </a:accent4>
      <a:accent5>
        <a:srgbClr val="FFFFFF"/>
      </a:accent5>
      <a:accent6>
        <a:srgbClr val="E75C00"/>
      </a:accent6>
      <a:hlink>
        <a:srgbClr val="000066"/>
      </a:hlink>
      <a:folHlink>
        <a:srgbClr val="339966"/>
      </a:folHlink>
    </a:clrScheme>
    <a:fontScheme name="2005 FTP RWB">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outerShdw blurRad="38100" dist="38100" dir="2700000" algn="tl">
                <a:srgbClr val="000000">
                  <a:alpha val="43137"/>
                </a:srgbClr>
              </a:outerShdw>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outerShdw blurRad="38100" dist="38100" dir="2700000" algn="tl">
                <a:srgbClr val="000000">
                  <a:alpha val="43137"/>
                </a:srgbClr>
              </a:outerShdw>
            </a:effectLst>
            <a:latin typeface="Arial" charset="0"/>
          </a:defRPr>
        </a:defPPr>
      </a:lstStyle>
    </a:lnDef>
  </a:objectDefaults>
  <a:extraClrSchemeLst>
    <a:extraClrScheme>
      <a:clrScheme name="2005 FTP RWB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005 FTP RWB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2005 FTP RWB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005 FTP RWB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005 FTP RWB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005 FTP RWB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2005 FTP RWB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FDOT-ECSO</Template>
  <TotalTime>4102</TotalTime>
  <Words>1121</Words>
  <Application>Microsoft Office PowerPoint</Application>
  <PresentationFormat>Widescreen</PresentationFormat>
  <Paragraphs>89</Paragraphs>
  <Slides>19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Times New Roman</vt:lpstr>
      <vt:lpstr>Wingdings</vt:lpstr>
      <vt:lpstr>ZapfDingbats</vt:lpstr>
      <vt:lpstr>2013 Expo</vt:lpstr>
      <vt:lpstr>CADD Manager's Series </vt:lpstr>
      <vt:lpstr>Learning Objectives</vt:lpstr>
      <vt:lpstr>User Level Customization</vt:lpstr>
      <vt:lpstr>Creating a DGNLIB</vt:lpstr>
      <vt:lpstr>PowerPoint Presentation</vt:lpstr>
      <vt:lpstr>Customize Dialog</vt:lpstr>
      <vt:lpstr>Tools &amp; Tool Boxes</vt:lpstr>
      <vt:lpstr>Tool Boxes</vt:lpstr>
      <vt:lpstr>Tools</vt:lpstr>
      <vt:lpstr>Tool Properties</vt:lpstr>
      <vt:lpstr>MenuBar</vt:lpstr>
      <vt:lpstr>Menu Capabilities</vt:lpstr>
      <vt:lpstr>Context Menus</vt:lpstr>
      <vt:lpstr>Adding Properties</vt:lpstr>
      <vt:lpstr>Popup Menus</vt:lpstr>
      <vt:lpstr>Tasks</vt:lpstr>
      <vt:lpstr>Main Tasks</vt:lpstr>
      <vt:lpstr>Adding Main Task</vt:lpstr>
      <vt:lpstr>Contact Information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CADD Manager's Series </dc:title>
  <dc:creator>Prow, Jimmie</dc:creator>
  <cp:lastModifiedBy>Prow, Jimmie</cp:lastModifiedBy>
  <cp:revision>30</cp:revision>
  <dcterms:created xsi:type="dcterms:W3CDTF">2014-07-16T17:19:15Z</dcterms:created>
  <dcterms:modified xsi:type="dcterms:W3CDTF">2014-07-23T12:55:27Z</dcterms:modified>
</cp:coreProperties>
</file>