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3"/>
  </p:notesMasterIdLst>
  <p:sldIdLst>
    <p:sldId id="256" r:id="rId3"/>
    <p:sldId id="273" r:id="rId4"/>
    <p:sldId id="270" r:id="rId5"/>
    <p:sldId id="271" r:id="rId6"/>
    <p:sldId id="262" r:id="rId7"/>
    <p:sldId id="278" r:id="rId8"/>
    <p:sldId id="279" r:id="rId9"/>
    <p:sldId id="264" r:id="rId10"/>
    <p:sldId id="281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89" autoAdjust="0"/>
  </p:normalViewPr>
  <p:slideViewPr>
    <p:cSldViewPr>
      <p:cViewPr varScale="1">
        <p:scale>
          <a:sx n="58" d="100"/>
          <a:sy n="58" d="100"/>
        </p:scale>
        <p:origin x="7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156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C57D-5711-4CA5-A2ED-75E7F985DB51}" type="datetimeFigureOut">
              <a:rPr lang="en-US" smtClean="0"/>
              <a:pPr/>
              <a:t>04/22/15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8CEA3-63BD-489C-BB14-D4B8B9F50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8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 is B/W Film</a:t>
            </a:r>
          </a:p>
          <a:p>
            <a:endParaRPr lang="en-US" dirty="0" smtClean="0"/>
          </a:p>
          <a:p>
            <a:r>
              <a:rPr lang="en-US" dirty="0" smtClean="0"/>
              <a:t>Routine Color started with digital cameras – 2003-2004</a:t>
            </a:r>
          </a:p>
          <a:p>
            <a:endParaRPr lang="en-US" dirty="0" smtClean="0"/>
          </a:p>
          <a:p>
            <a:r>
              <a:rPr lang="en-US" dirty="0" smtClean="0"/>
              <a:t>CIR</a:t>
            </a:r>
            <a:r>
              <a:rPr lang="en-US" baseline="0" dirty="0" smtClean="0"/>
              <a:t> for some dataset.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8CEA3-63BD-489C-BB14-D4B8B9F505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9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</a:t>
            </a:r>
            <a:r>
              <a:rPr lang="en-US" baseline="0" dirty="0" smtClean="0"/>
              <a:t> documents that list the </a:t>
            </a:r>
            <a:r>
              <a:rPr lang="en-US" dirty="0" smtClean="0"/>
              <a:t>Where and When</a:t>
            </a:r>
          </a:p>
          <a:p>
            <a:endParaRPr lang="en-US" dirty="0" smtClean="0"/>
          </a:p>
          <a:p>
            <a:r>
              <a:rPr lang="en-US" dirty="0" smtClean="0"/>
              <a:t>Photo Index List</a:t>
            </a:r>
          </a:p>
          <a:p>
            <a:endParaRPr lang="en-US" dirty="0" smtClean="0"/>
          </a:p>
          <a:p>
            <a:r>
              <a:rPr lang="en-US" dirty="0" smtClean="0"/>
              <a:t>Most</a:t>
            </a:r>
            <a:r>
              <a:rPr lang="en-US" baseline="0" dirty="0" smtClean="0"/>
              <a:t> Current Aerials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Visit the </a:t>
            </a:r>
            <a:r>
              <a:rPr lang="en-US" baseline="0" dirty="0" err="1" smtClean="0"/>
              <a:t>Get_Aerials</a:t>
            </a:r>
            <a:r>
              <a:rPr lang="en-US" baseline="0" dirty="0" smtClean="0"/>
              <a:t> page of </a:t>
            </a:r>
            <a:r>
              <a:rPr lang="en-US" baseline="0" smtClean="0"/>
              <a:t>our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8CEA3-63BD-489C-BB14-D4B8B9F5057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8CEA3-63BD-489C-BB14-D4B8B9F5057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5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news is that CAD</a:t>
            </a:r>
            <a:r>
              <a:rPr lang="en-US" baseline="0" dirty="0" smtClean="0"/>
              <a:t> is moving towards feature type elements. Tools and interoperability is getting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8CEA3-63BD-489C-BB14-D4B8B9F5057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8CEA3-63BD-489C-BB14-D4B8B9F505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7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975" y="590550"/>
            <a:ext cx="7772400" cy="1149350"/>
          </a:xfrm>
          <a:effectLst>
            <a:outerShdw dist="35921" dir="2700000" algn="ctr" rotWithShape="0">
              <a:srgbClr val="B2B2B2"/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4775" y="4716463"/>
            <a:ext cx="6400800" cy="1660525"/>
          </a:xfrm>
        </p:spPr>
        <p:txBody>
          <a:bodyPr/>
          <a:lstStyle>
            <a:lvl1pPr marL="0" indent="0" algn="ctr">
              <a:buFont typeface="ZapfDingbats" pitchFamily="82" charset="2"/>
              <a:buNone/>
              <a:defRPr b="1">
                <a:solidFill>
                  <a:srgbClr val="336699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180975" y="209550"/>
            <a:ext cx="8734425" cy="6419850"/>
          </a:xfrm>
          <a:prstGeom prst="rect">
            <a:avLst/>
          </a:prstGeom>
          <a:noFill/>
          <a:ln w="38100">
            <a:solidFill>
              <a:srgbClr val="3366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2014RedBlue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81200" y="2286000"/>
            <a:ext cx="5187701" cy="2213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419100"/>
            <a:ext cx="2079625" cy="5894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19100"/>
            <a:ext cx="6086475" cy="5894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9100"/>
            <a:ext cx="83185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44600"/>
            <a:ext cx="8318500" cy="5068888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9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4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22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9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58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47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17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56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02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35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6105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63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050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03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4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2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9100"/>
            <a:ext cx="83185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44600"/>
            <a:ext cx="8318500" cy="5068888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44600"/>
            <a:ext cx="4083050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244600"/>
            <a:ext cx="4083050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19100"/>
            <a:ext cx="8318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44600"/>
            <a:ext cx="83185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39620" name="Rectangle 4"/>
          <p:cNvSpPr>
            <a:spLocks noChangeArrowheads="1"/>
          </p:cNvSpPr>
          <p:nvPr/>
        </p:nvSpPr>
        <p:spPr bwMode="auto">
          <a:xfrm>
            <a:off x="180975" y="209550"/>
            <a:ext cx="8734425" cy="6419850"/>
          </a:xfrm>
          <a:prstGeom prst="rect">
            <a:avLst/>
          </a:prstGeom>
          <a:noFill/>
          <a:ln w="38100">
            <a:solidFill>
              <a:srgbClr val="3366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0" y="6019800"/>
            <a:ext cx="1828800" cy="838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" name="Picture 11" descr="2014RedBlue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1121" y="6096000"/>
            <a:ext cx="1475279" cy="629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i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4000"/>
        </a:lnSpc>
        <a:spcBef>
          <a:spcPct val="80000"/>
        </a:spcBef>
        <a:spcAft>
          <a:spcPct val="0"/>
        </a:spcAft>
        <a:buClr>
          <a:srgbClr val="C00000"/>
        </a:buClr>
        <a:buSzPct val="65000"/>
        <a:buFont typeface="ZapfDingbats" pitchFamily="82" charset="2"/>
        <a:buChar char="u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rgbClr val="C00000"/>
        </a:buClr>
        <a:buFont typeface="Wingdings" pitchFamily="2" charset="2"/>
        <a:buChar char="ü"/>
        <a:defRPr sz="2400">
          <a:solidFill>
            <a:srgbClr val="000000"/>
          </a:solidFill>
          <a:latin typeface="+mn-lt"/>
        </a:defRPr>
      </a:lvl2pPr>
      <a:lvl3pPr marL="1141413" indent="-227013" algn="l" rtl="0" eaLnBrk="1" fontAlgn="base" hangingPunct="1">
        <a:lnSpc>
          <a:spcPct val="90000"/>
        </a:lnSpc>
        <a:spcBef>
          <a:spcPct val="35000"/>
        </a:spcBef>
        <a:spcAft>
          <a:spcPct val="0"/>
        </a:spcAft>
        <a:buClr>
          <a:srgbClr val="C00000"/>
        </a:buClr>
        <a:buSzPct val="100000"/>
        <a:buChar char="-"/>
        <a:defRPr sz="2400">
          <a:solidFill>
            <a:srgbClr val="000000"/>
          </a:solidFill>
          <a:latin typeface="+mn-lt"/>
        </a:defRPr>
      </a:lvl3pPr>
      <a:lvl4pPr marL="1601788" indent="-22860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11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dot.state.fl.us/surveyingandmapping/aerial_main.shtm" TargetMode="External"/><Relationship Id="rId7" Type="http://schemas.openxmlformats.org/officeDocument/2006/relationships/hyperlink" Target="mailto:Stuart.korte@dot.state.fl.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hyperlink" Target="mailto:imageservices@dot.state.fl.us" TargetMode="External"/><Relationship Id="rId5" Type="http://schemas.openxmlformats.org/officeDocument/2006/relationships/hyperlink" Target="http://www.dot.state.fl.us/surveyingandmapping/documentsandpubs/Aerial_Status.pdf" TargetMode="External"/><Relationship Id="rId4" Type="http://schemas.openxmlformats.org/officeDocument/2006/relationships/hyperlink" Target="http://www.dot.state.fl.us/surveyingandmapping/documentsandpubs/aerial_years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Accessing the FDOT Aerial Photography </a:t>
            </a:r>
            <a:r>
              <a:rPr lang="en-US" dirty="0" smtClean="0"/>
              <a:t>Collection Using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APLUS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4775" y="5410200"/>
            <a:ext cx="6400800" cy="96678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Stuart Korte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FDOT Surveying &amp; Mapping Office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 &amp; Information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371601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Aerial Photo Archive Collection</a:t>
            </a:r>
          </a:p>
          <a:p>
            <a:r>
              <a:rPr lang="en-US" sz="1600" dirty="0" smtClean="0">
                <a:hlinkClick r:id="rId3"/>
              </a:rPr>
              <a:t>http://www.dot.state.fl.us/surveyingandmapping/aerial_main.shtm</a:t>
            </a:r>
            <a:r>
              <a:rPr lang="en-US" sz="1600" dirty="0" smtClean="0"/>
              <a:t> </a:t>
            </a:r>
          </a:p>
          <a:p>
            <a:endParaRPr lang="en-US" dirty="0" smtClean="0"/>
          </a:p>
          <a:p>
            <a:r>
              <a:rPr lang="en-US" i="1" dirty="0" smtClean="0"/>
              <a:t>List of online aerial datasets by county</a:t>
            </a:r>
          </a:p>
          <a:p>
            <a:r>
              <a:rPr lang="en-US" sz="1600" dirty="0" smtClean="0">
                <a:hlinkClick r:id="rId4"/>
              </a:rPr>
              <a:t>http://www.dot.state.fl.us/surveyingandmapping/documentsandpubs/aerial_years.pdf</a:t>
            </a:r>
            <a:r>
              <a:rPr lang="en-US" sz="1600" dirty="0" smtClean="0"/>
              <a:t> </a:t>
            </a:r>
          </a:p>
          <a:p>
            <a:endParaRPr lang="en-US" dirty="0" smtClean="0"/>
          </a:p>
          <a:p>
            <a:r>
              <a:rPr lang="en-US" i="1" dirty="0" smtClean="0"/>
              <a:t>Map of Most Current datasets by county</a:t>
            </a:r>
          </a:p>
          <a:p>
            <a:r>
              <a:rPr lang="en-US" sz="1600" dirty="0" smtClean="0">
                <a:hlinkClick r:id="rId5"/>
              </a:rPr>
              <a:t>http://www.dot.state.fl.us/surveyingandmapping/documentsandpubs/Aerial_Status.pdf</a:t>
            </a:r>
            <a:r>
              <a:rPr lang="en-US" sz="160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Email address:</a:t>
            </a:r>
          </a:p>
          <a:p>
            <a:r>
              <a:rPr lang="en-US" dirty="0" smtClean="0">
                <a:hlinkClick r:id="rId6"/>
              </a:rPr>
              <a:t>imageservices@dot.state.fl.us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4724400"/>
            <a:ext cx="29835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Contact Information</a:t>
            </a:r>
          </a:p>
          <a:p>
            <a:r>
              <a:rPr lang="en-US" dirty="0" smtClean="0"/>
              <a:t>Stuart Korte</a:t>
            </a:r>
          </a:p>
          <a:p>
            <a:r>
              <a:rPr lang="en-US" dirty="0" smtClean="0"/>
              <a:t>Image Services Supervisor</a:t>
            </a:r>
          </a:p>
          <a:p>
            <a:r>
              <a:rPr lang="en-US" dirty="0" smtClean="0">
                <a:hlinkClick r:id="rId7"/>
              </a:rPr>
              <a:t>Stuart.korte@dot.state.fl.us</a:t>
            </a:r>
            <a:endParaRPr lang="en-US" dirty="0" smtClean="0"/>
          </a:p>
          <a:p>
            <a:r>
              <a:rPr lang="en-US" dirty="0" smtClean="0"/>
              <a:t>(850) 414-4399</a:t>
            </a:r>
          </a:p>
          <a:p>
            <a:r>
              <a:rPr lang="en-US" dirty="0" smtClean="0"/>
              <a:t>(850) 414-4111 </a:t>
            </a:r>
            <a:endParaRPr lang="en-US" dirty="0"/>
          </a:p>
        </p:txBody>
      </p:sp>
      <p:pic>
        <p:nvPicPr>
          <p:cNvPr id="1026" name="Picture 2" descr="C:\Users\sm970st\AppData\Local\Microsoft\Windows\Temporary Internet Files\Content.IE5\2KPEF2D8\MC900434859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57200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554867" cy="1524000"/>
          </a:xfrm>
        </p:spPr>
        <p:txBody>
          <a:bodyPr/>
          <a:lstStyle/>
          <a:p>
            <a:r>
              <a:rPr lang="en-US" dirty="0" smtClean="0"/>
              <a:t>Where can I get Aerials?</a:t>
            </a:r>
            <a:br>
              <a:rPr lang="en-US" dirty="0" smtClean="0"/>
            </a:br>
            <a:r>
              <a:rPr lang="en-US" sz="1800" dirty="0" smtClean="0"/>
              <a:t>Sources of Aerial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6554867" cy="3767670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State Agencies</a:t>
            </a:r>
          </a:p>
          <a:p>
            <a:pPr lvl="1"/>
            <a:r>
              <a:rPr lang="en-US" sz="1600" dirty="0" smtClean="0"/>
              <a:t>FDOT Surveying &amp; Mapping - </a:t>
            </a:r>
            <a:r>
              <a:rPr lang="en-US" sz="1600" b="1" dirty="0" smtClean="0"/>
              <a:t>Aerial Photo Archive Collection</a:t>
            </a:r>
          </a:p>
          <a:p>
            <a:pPr lvl="2"/>
            <a:r>
              <a:rPr lang="en-US" sz="1600" dirty="0" smtClean="0"/>
              <a:t>Statewide </a:t>
            </a:r>
            <a:r>
              <a:rPr lang="en-US" sz="1600" dirty="0" err="1" smtClean="0"/>
              <a:t>Orthophoto</a:t>
            </a:r>
            <a:r>
              <a:rPr lang="en-US" sz="1600" dirty="0" smtClean="0"/>
              <a:t> Program  FDOR – FDOT - FDEP – WMD</a:t>
            </a:r>
          </a:p>
          <a:p>
            <a:pPr lvl="1"/>
            <a:r>
              <a:rPr lang="en-US" sz="1600" dirty="0" smtClean="0"/>
              <a:t>Universities (such as UF </a:t>
            </a:r>
            <a:r>
              <a:rPr lang="en-US" sz="1600" dirty="0" err="1" smtClean="0"/>
              <a:t>Smathers</a:t>
            </a:r>
            <a:r>
              <a:rPr lang="en-US" sz="1600" dirty="0" smtClean="0"/>
              <a:t> Library </a:t>
            </a:r>
            <a:r>
              <a:rPr lang="en-US" sz="1600" dirty="0" smtClean="0"/>
              <a:t>- ASCS)</a:t>
            </a:r>
          </a:p>
          <a:p>
            <a:pPr lvl="1"/>
            <a:r>
              <a:rPr lang="en-US" sz="1600" dirty="0" smtClean="0"/>
              <a:t>Map Services or application </a:t>
            </a:r>
            <a:r>
              <a:rPr lang="en-US" sz="1600" dirty="0" err="1" smtClean="0"/>
              <a:t>basemaps</a:t>
            </a:r>
            <a:endParaRPr lang="en-US" sz="1600" dirty="0" smtClean="0"/>
          </a:p>
          <a:p>
            <a:r>
              <a:rPr lang="en-US" sz="1600" dirty="0" smtClean="0"/>
              <a:t>Federal</a:t>
            </a:r>
          </a:p>
          <a:p>
            <a:pPr lvl="1"/>
            <a:r>
              <a:rPr lang="en-US" sz="1600" dirty="0" smtClean="0"/>
              <a:t>USGS Earth Explorer – Aerials, Satellite, </a:t>
            </a:r>
            <a:r>
              <a:rPr lang="en-US" sz="1600" dirty="0" err="1" smtClean="0"/>
              <a:t>Landsat</a:t>
            </a:r>
            <a:r>
              <a:rPr lang="en-US" sz="1600" dirty="0" smtClean="0"/>
              <a:t> and more</a:t>
            </a:r>
          </a:p>
          <a:p>
            <a:pPr lvl="1"/>
            <a:r>
              <a:rPr lang="en-US" sz="1600" dirty="0" smtClean="0"/>
              <a:t>USDA Farm Services Agency  - NAIP, NAPP, FSA</a:t>
            </a:r>
          </a:p>
          <a:p>
            <a:r>
              <a:rPr lang="en-US" sz="1600" dirty="0" smtClean="0"/>
              <a:t>Vendors</a:t>
            </a:r>
          </a:p>
          <a:p>
            <a:pPr lvl="1"/>
            <a:r>
              <a:rPr lang="en-US" sz="1600" dirty="0" smtClean="0"/>
              <a:t>Google / Bing Maps</a:t>
            </a:r>
          </a:p>
          <a:p>
            <a:pPr lvl="1"/>
            <a:r>
              <a:rPr lang="en-US" sz="1600" dirty="0" smtClean="0"/>
              <a:t>Commercial Providers</a:t>
            </a:r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81001"/>
            <a:ext cx="7543800" cy="685800"/>
          </a:xfrm>
        </p:spPr>
        <p:txBody>
          <a:bodyPr/>
          <a:lstStyle/>
          <a:p>
            <a:r>
              <a:rPr lang="en-US" sz="2400" cap="none" dirty="0" smtClean="0"/>
              <a:t>FDOT Aerial Photo Archive Collection</a:t>
            </a:r>
            <a:endParaRPr lang="en-US" sz="2400" cap="none" dirty="0"/>
          </a:p>
        </p:txBody>
      </p:sp>
      <p:pic>
        <p:nvPicPr>
          <p:cNvPr id="1027" name="Picture 3" descr="C:\Users\sm970st\Pictures\Website\aerial_cirort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183836"/>
            <a:ext cx="2286000" cy="2286000"/>
          </a:xfrm>
          <a:prstGeom prst="rect">
            <a:avLst/>
          </a:prstGeom>
          <a:noFill/>
        </p:spPr>
      </p:pic>
      <p:pic>
        <p:nvPicPr>
          <p:cNvPr id="1028" name="Picture 4" descr="C:\Users\sm970st\Pictures\Website\aerial_RGBort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200400"/>
            <a:ext cx="2286000" cy="2286000"/>
          </a:xfrm>
          <a:prstGeom prst="rect">
            <a:avLst/>
          </a:prstGeom>
          <a:noFill/>
        </p:spPr>
      </p:pic>
      <p:pic>
        <p:nvPicPr>
          <p:cNvPr id="1026" name="Picture 2" descr="C:\Users\sm970st\Pictures\Website\aerial_bworth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524000"/>
            <a:ext cx="2032000" cy="203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1066800"/>
            <a:ext cx="264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Film or Sensor Type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76600" y="2602469"/>
            <a:ext cx="205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 &amp; White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436327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6401" y="4363278"/>
            <a:ext cx="2285999" cy="38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 Infrared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81001"/>
            <a:ext cx="7543800" cy="685800"/>
          </a:xfrm>
        </p:spPr>
        <p:txBody>
          <a:bodyPr/>
          <a:lstStyle/>
          <a:p>
            <a:r>
              <a:rPr lang="en-US" sz="2400" cap="none" dirty="0" smtClean="0"/>
              <a:t>FDOT Aerial Photo Archive Collection</a:t>
            </a:r>
            <a:endParaRPr lang="en-US" sz="2400" cap="none" dirty="0"/>
          </a:p>
        </p:txBody>
      </p:sp>
      <p:pic>
        <p:nvPicPr>
          <p:cNvPr id="10" name="Snagit_PPT8C9F" descr="PPT8C9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19200"/>
            <a:ext cx="6671389" cy="4572000"/>
          </a:xfrm>
          <a:prstGeom prst="rect">
            <a:avLst/>
          </a:prstGeom>
        </p:spPr>
      </p:pic>
      <p:pic>
        <p:nvPicPr>
          <p:cNvPr id="8" name="Snagit_PPT5D34" descr="PPT5D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990600"/>
            <a:ext cx="3824602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APLUS</a:t>
            </a:r>
            <a:endParaRPr lang="en-US" dirty="0"/>
          </a:p>
        </p:txBody>
      </p:sp>
      <p:pic>
        <p:nvPicPr>
          <p:cNvPr id="4" name="Snagit_PPT4E2F" descr="PPT4E2F.png"/>
          <p:cNvPicPr>
            <a:picLocks noGrp="1" noChangeAspect="1"/>
          </p:cNvPicPr>
          <p:nvPr>
            <p:ph type="tbl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8246840" cy="4800600"/>
          </a:xfrm>
        </p:spPr>
      </p:pic>
      <p:pic>
        <p:nvPicPr>
          <p:cNvPr id="9" name="Snagit_PPT8C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0" y="1143000"/>
            <a:ext cx="8237630" cy="4177795"/>
          </a:xfrm>
          <a:prstGeom prst="rect">
            <a:avLst/>
          </a:prstGeom>
        </p:spPr>
      </p:pic>
      <p:pic>
        <p:nvPicPr>
          <p:cNvPr id="8" name="Snagit_PPTA28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0" y="1158240"/>
            <a:ext cx="8237630" cy="4177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Selections</a:t>
            </a:r>
            <a:endParaRPr lang="en-US" dirty="0"/>
          </a:p>
        </p:txBody>
      </p:sp>
      <p:pic>
        <p:nvPicPr>
          <p:cNvPr id="4" name="Snagit_PPT9141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343791"/>
            <a:ext cx="8318500" cy="4218809"/>
          </a:xfrm>
        </p:spPr>
      </p:pic>
      <p:pic>
        <p:nvPicPr>
          <p:cNvPr id="5" name="Snagit_PPTE70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328551"/>
            <a:ext cx="8286750" cy="42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&amp; Metadata</a:t>
            </a:r>
            <a:endParaRPr lang="en-US" dirty="0"/>
          </a:p>
        </p:txBody>
      </p:sp>
      <p:pic>
        <p:nvPicPr>
          <p:cNvPr id="6" name="Snagit_PPTFED5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25" y="950912"/>
            <a:ext cx="5933349" cy="5068888"/>
          </a:xfrm>
        </p:spPr>
      </p:pic>
    </p:spTree>
    <p:extLst>
      <p:ext uri="{BB962C8B-B14F-4D97-AF65-F5344CB8AC3E}">
        <p14:creationId xmlns:p14="http://schemas.microsoft.com/office/powerpoint/2010/main" val="425087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 Reference</a:t>
            </a:r>
            <a:br>
              <a:rPr lang="en-US" dirty="0" smtClean="0"/>
            </a:br>
            <a:r>
              <a:rPr lang="en-US" sz="2800" dirty="0" smtClean="0"/>
              <a:t>World Files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0574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World file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Filename – </a:t>
            </a:r>
            <a:r>
              <a:rPr lang="en-US" dirty="0" err="1" smtClean="0"/>
              <a:t>sdw</a:t>
            </a:r>
            <a:r>
              <a:rPr lang="en-US" dirty="0" smtClean="0"/>
              <a:t>, </a:t>
            </a:r>
            <a:r>
              <a:rPr lang="en-US" dirty="0" err="1" smtClean="0"/>
              <a:t>jpw</a:t>
            </a:r>
            <a:r>
              <a:rPr lang="en-US" dirty="0" smtClean="0"/>
              <a:t>, </a:t>
            </a:r>
            <a:r>
              <a:rPr lang="en-US" dirty="0" err="1" smtClean="0"/>
              <a:t>tfw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Ambiguous coordinate system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Inside the world file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Pixel Size – x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Rotation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Rotation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Pixel Size – y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X coordinate (center, upper left)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Y coordinate (center, upper left)</a:t>
            </a:r>
          </a:p>
        </p:txBody>
      </p:sp>
      <p:pic>
        <p:nvPicPr>
          <p:cNvPr id="6" name="Snagit_PPT1014" descr="PPT10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819400"/>
            <a:ext cx="3581400" cy="3581400"/>
          </a:xfrm>
          <a:prstGeom prst="rect">
            <a:avLst/>
          </a:prstGeom>
        </p:spPr>
      </p:pic>
      <p:pic>
        <p:nvPicPr>
          <p:cNvPr id="9" name="Snagit_PPT2B53" descr="PPT2B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4572000"/>
            <a:ext cx="2537680" cy="13869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29200" y="228600"/>
            <a:ext cx="3200400" cy="2819400"/>
            <a:chOff x="5029200" y="228600"/>
            <a:chExt cx="3200400" cy="2819400"/>
          </a:xfrm>
        </p:grpSpPr>
        <p:pic>
          <p:nvPicPr>
            <p:cNvPr id="7" name="Snagit_PPT27C9" descr="PPT27C9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400" y="228600"/>
              <a:ext cx="2743200" cy="219973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5029200" y="2743200"/>
              <a:ext cx="304800" cy="30480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12" name="Straight Arrow Connector 11"/>
            <p:cNvCxnSpPr>
              <a:stCxn id="10" idx="7"/>
            </p:cNvCxnSpPr>
            <p:nvPr/>
          </p:nvCxnSpPr>
          <p:spPr bwMode="auto">
            <a:xfrm flipV="1">
              <a:off x="5289363" y="838200"/>
              <a:ext cx="806637" cy="194963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1447800" y="4876800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Wikipedia/</a:t>
            </a:r>
            <a:r>
              <a:rPr lang="en-US" sz="1050" i="1" dirty="0" err="1" smtClean="0"/>
              <a:t>world_file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 &amp; GIS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5384" y="1138048"/>
            <a:ext cx="4927109" cy="4525963"/>
            <a:chOff x="660645" y="1219200"/>
            <a:chExt cx="4927109" cy="4525963"/>
          </a:xfrm>
        </p:grpSpPr>
        <p:pic>
          <p:nvPicPr>
            <p:cNvPr id="4" name="Snagit_PPTB732" descr="PPTB73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45" y="1219200"/>
              <a:ext cx="4927109" cy="4525963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 bwMode="auto">
            <a:xfrm>
              <a:off x="3124200" y="2743200"/>
              <a:ext cx="1600200" cy="121920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7" name="Snagit_PPTC78B" descr="PPTC78B.pn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8432" y="739140"/>
            <a:ext cx="4273636" cy="532378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79560" y="4028381"/>
            <a:ext cx="3581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013 Expo">
  <a:themeElements>
    <a:clrScheme name="">
      <a:dk1>
        <a:srgbClr val="000000"/>
      </a:dk1>
      <a:lt1>
        <a:srgbClr val="FFFFFF"/>
      </a:lt1>
      <a:dk2>
        <a:srgbClr val="000099"/>
      </a:dk2>
      <a:lt2>
        <a:srgbClr val="000000"/>
      </a:lt2>
      <a:accent1>
        <a:srgbClr val="FFFFFF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5C00"/>
      </a:accent6>
      <a:hlink>
        <a:srgbClr val="000066"/>
      </a:hlink>
      <a:folHlink>
        <a:srgbClr val="339966"/>
      </a:folHlink>
    </a:clrScheme>
    <a:fontScheme name="2005 FTP RW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2005 FTP RW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 FTP RW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 FTP RW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 FTP RW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 FTP RW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 FTP RW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 FTP RW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 Expo</Template>
  <TotalTime>2778</TotalTime>
  <Words>274</Words>
  <Application>Microsoft Office PowerPoint</Application>
  <PresentationFormat>On-screen Show (4:3)</PresentationFormat>
  <Paragraphs>73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</vt:lpstr>
      <vt:lpstr>Wingdings 3</vt:lpstr>
      <vt:lpstr>ZapfDingbats</vt:lpstr>
      <vt:lpstr>2013 Expo</vt:lpstr>
      <vt:lpstr>Slice</vt:lpstr>
      <vt:lpstr>Accessing the FDOT Aerial Photography Collection Using APLUS</vt:lpstr>
      <vt:lpstr>Where can I get Aerials? Sources of Aerial Photography</vt:lpstr>
      <vt:lpstr>FDOT Aerial Photo Archive Collection</vt:lpstr>
      <vt:lpstr>FDOT Aerial Photo Archive Collection</vt:lpstr>
      <vt:lpstr>New APLUS</vt:lpstr>
      <vt:lpstr>Selections</vt:lpstr>
      <vt:lpstr>Preview &amp; Metadata</vt:lpstr>
      <vt:lpstr>Spatial Reference World Files</vt:lpstr>
      <vt:lpstr>CAD &amp; GIS</vt:lpstr>
      <vt:lpstr>Useful Links &amp; Information</vt:lpstr>
    </vt:vector>
  </TitlesOfParts>
  <Company>FDOT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qi972jm</dc:creator>
  <cp:lastModifiedBy>Korte, Stuart</cp:lastModifiedBy>
  <cp:revision>230</cp:revision>
  <dcterms:created xsi:type="dcterms:W3CDTF">2013-03-07T17:34:49Z</dcterms:created>
  <dcterms:modified xsi:type="dcterms:W3CDTF">2015-04-22T14:57:38Z</dcterms:modified>
</cp:coreProperties>
</file>