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257" r:id="rId3"/>
    <p:sldId id="260" r:id="rId4"/>
    <p:sldId id="262" r:id="rId5"/>
    <p:sldId id="278" r:id="rId6"/>
    <p:sldId id="267" r:id="rId7"/>
    <p:sldId id="268" r:id="rId8"/>
    <p:sldId id="269" r:id="rId9"/>
    <p:sldId id="270" r:id="rId10"/>
    <p:sldId id="271" r:id="rId11"/>
    <p:sldId id="272" r:id="rId12"/>
    <p:sldId id="273" r:id="rId13"/>
    <p:sldId id="274" r:id="rId14"/>
    <p:sldId id="275" r:id="rId15"/>
    <p:sldId id="276" r:id="rId16"/>
    <p:sldId id="277" r:id="rId17"/>
    <p:sldId id="279" r:id="rId18"/>
    <p:sldId id="265" r:id="rId19"/>
    <p:sldId id="266" r:id="rId20"/>
  </p:sldIdLst>
  <p:sldSz cx="9144000" cy="6858000" type="screen4x3"/>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B64"/>
    <a:srgbClr val="202138"/>
    <a:srgbClr val="AAA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76630" autoAdjust="0"/>
  </p:normalViewPr>
  <p:slideViewPr>
    <p:cSldViewPr snapToGrid="0" showGuides="1">
      <p:cViewPr varScale="1">
        <p:scale>
          <a:sx n="59" d="100"/>
          <a:sy n="59" d="100"/>
        </p:scale>
        <p:origin x="1080" y="66"/>
      </p:cViewPr>
      <p:guideLst>
        <p:guide orient="horz" pos="2160"/>
        <p:guide pos="2880"/>
      </p:guideLst>
    </p:cSldViewPr>
  </p:slideViewPr>
  <p:notesTextViewPr>
    <p:cViewPr>
      <p:scale>
        <a:sx n="1" d="1"/>
        <a:sy n="1" d="1"/>
      </p:scale>
      <p:origin x="0" y="0"/>
    </p:cViewPr>
  </p:notesText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9F2202-C927-43FA-A946-A3AAC7DDF501}" type="datetimeFigureOut">
              <a:rPr lang="en-US" smtClean="0"/>
              <a:t>5/23/2017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F144A1-0354-49A8-95BD-868CB89C6AF4}" type="slidenum">
              <a:rPr lang="en-US" smtClean="0"/>
              <a:t>‹#›</a:t>
            </a:fld>
            <a:endParaRPr lang="en-US"/>
          </a:p>
        </p:txBody>
      </p:sp>
    </p:spTree>
    <p:extLst>
      <p:ext uri="{BB962C8B-B14F-4D97-AF65-F5344CB8AC3E}">
        <p14:creationId xmlns:p14="http://schemas.microsoft.com/office/powerpoint/2010/main" val="3192094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E6ED0-0427-4194-B8DD-F10B8EEF8E0E}" type="datetimeFigureOut">
              <a:rPr lang="en-US" smtClean="0"/>
              <a:t>5/23/2017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FCC33-58D5-436B-8441-0952031F6EC3}" type="slidenum">
              <a:rPr lang="en-US" smtClean="0"/>
              <a:t>‹#›</a:t>
            </a:fld>
            <a:endParaRPr lang="en-US"/>
          </a:p>
        </p:txBody>
      </p:sp>
    </p:spTree>
    <p:extLst>
      <p:ext uri="{BB962C8B-B14F-4D97-AF65-F5344CB8AC3E}">
        <p14:creationId xmlns:p14="http://schemas.microsoft.com/office/powerpoint/2010/main" val="490872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DFCC33-58D5-436B-8441-0952031F6EC3}" type="slidenum">
              <a:rPr lang="en-US" smtClean="0"/>
              <a:t>1</a:t>
            </a:fld>
            <a:endParaRPr lang="en-US"/>
          </a:p>
        </p:txBody>
      </p:sp>
    </p:spTree>
    <p:extLst>
      <p:ext uri="{BB962C8B-B14F-4D97-AF65-F5344CB8AC3E}">
        <p14:creationId xmlns:p14="http://schemas.microsoft.com/office/powerpoint/2010/main" val="327570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DEWAYNE-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A major emphasis of the handbook is to describe the community contexts that FDOT will use when planning and designing state projects, </a:t>
            </a:r>
            <a:r>
              <a:rPr lang="en-US" sz="1400" u="none" dirty="0" smtClean="0">
                <a:latin typeface="Arial" panose="020B0604020202020204" pitchFamily="34" charset="0"/>
                <a:cs typeface="Arial" panose="020B0604020202020204" pitchFamily="34" charset="0"/>
              </a:rPr>
              <a:t>which we call “context classifications”.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Context</a:t>
            </a:r>
            <a:r>
              <a:rPr lang="en-US" sz="1400" baseline="0" dirty="0" smtClean="0">
                <a:latin typeface="Arial" panose="020B0604020202020204" pitchFamily="34" charset="0"/>
                <a:cs typeface="Arial" panose="020B0604020202020204" pitchFamily="34" charset="0"/>
              </a:rPr>
              <a:t> Classification allows us to describe where we are in space with greater certainty than ever before. This allows us to offer greater flexibility in our designs than ever before and match our roads to their locations.  We want to “put the right road in the right place.”  But we still have to use the same funding pots as always.  To make best use of these opportunities, we need to plan more carefully for what we want, and where, and line up the appropriate funding to make it happen.  There is no new funding, but we have the chance to use our old funding sources in more specific ways than before, because we can understand place better than we have before. </a:t>
            </a:r>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7733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DEWAYNE-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Cities</a:t>
            </a:r>
            <a:r>
              <a:rPr lang="en-US" sz="1400" baseline="0" dirty="0" smtClean="0">
                <a:latin typeface="Arial" panose="020B0604020202020204" pitchFamily="34" charset="0"/>
                <a:cs typeface="Arial" panose="020B0604020202020204" pitchFamily="34" charset="0"/>
              </a:rPr>
              <a:t> that already have some sort of form-based code in place will be in a great position to work with FDOT.  Our Context Classifications are similar, but not identical, to the New Urbanist Transects, as described in the ITE/CNU Recommended Practice: Designing Walkable Urban Thoroughfares.  Local governments, planners, and decision makers may benefit from greater familiarity with these concepts. Communities that do not use these concepts can keep as they are – FDOT will work with each community, regardless.  If we are speaking the same language, however, we’ll have a better chance of a mutually-favorable outcome.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a:t>
            </a:r>
          </a:p>
          <a:p>
            <a:r>
              <a:rPr lang="en-US" sz="1400" dirty="0" smtClean="0">
                <a:latin typeface="Arial" panose="020B0604020202020204" pitchFamily="34" charset="0"/>
                <a:cs typeface="Arial" panose="020B0604020202020204" pitchFamily="34" charset="0"/>
              </a:rPr>
              <a:t>Note to Presenter</a:t>
            </a:r>
          </a:p>
          <a:p>
            <a:endParaRPr lang="en-US" sz="1400" u="none" baseline="0" dirty="0" smtClean="0">
              <a:latin typeface="Arial" panose="020B0604020202020204" pitchFamily="34" charset="0"/>
              <a:cs typeface="Arial" panose="020B0604020202020204" pitchFamily="34" charset="0"/>
            </a:endParaRPr>
          </a:p>
          <a:p>
            <a:r>
              <a:rPr lang="en-US" sz="1400" i="0" u="none" baseline="0" dirty="0" smtClean="0">
                <a:latin typeface="Arial" panose="020B0604020202020204" pitchFamily="34" charset="0"/>
                <a:cs typeface="Arial" panose="020B0604020202020204" pitchFamily="34" charset="0"/>
              </a:rPr>
              <a:t>It may be useful to flip back and forth between this and the preceding slide to show how our Context Classifications relate to the Transect/Context Zones.  In some Districts, it may be useful to point out the new C2T Rural Town classification – even the New Urbanists don’t have this! </a:t>
            </a:r>
            <a:endParaRPr lang="en-US" sz="1400" i="0" u="none"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518957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40735" rtl="0" eaLnBrk="1" fontAlgn="auto" latinLnBrk="0" hangingPunct="1">
              <a:lnSpc>
                <a:spcPct val="100000"/>
              </a:lnSpc>
              <a:spcBef>
                <a:spcPts val="0"/>
              </a:spcBef>
              <a:spcAft>
                <a:spcPts val="0"/>
              </a:spcAft>
              <a:buClrTx/>
              <a:buSzTx/>
              <a:buFontTx/>
              <a:buNone/>
              <a:tabLst/>
              <a:defRPr/>
            </a:pPr>
            <a:r>
              <a:rPr lang="en-US" sz="1400" dirty="0" smtClean="0"/>
              <a:t>DEWAYNE-</a:t>
            </a:r>
          </a:p>
          <a:p>
            <a:pPr marL="0" marR="0" indent="0" algn="l" defTabSz="940735" rtl="0" eaLnBrk="1" fontAlgn="auto" latinLnBrk="0" hangingPunct="1">
              <a:lnSpc>
                <a:spcPct val="100000"/>
              </a:lnSpc>
              <a:spcBef>
                <a:spcPts val="0"/>
              </a:spcBef>
              <a:spcAft>
                <a:spcPts val="0"/>
              </a:spcAft>
              <a:buClrTx/>
              <a:buSzTx/>
              <a:buFontTx/>
              <a:buNone/>
              <a:tabLst/>
              <a:defRPr/>
            </a:pPr>
            <a:endParaRPr lang="en-US" sz="1400" dirty="0" smtClean="0">
              <a:latin typeface="Arial" panose="020B0604020202020204" pitchFamily="34" charset="0"/>
              <a:cs typeface="Arial" panose="020B0604020202020204" pitchFamily="34" charset="0"/>
            </a:endParaRPr>
          </a:p>
          <a:p>
            <a:pPr marL="0" marR="0" indent="0" algn="l" defTabSz="940735"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With one</a:t>
            </a:r>
            <a:r>
              <a:rPr lang="en-US" sz="1400" baseline="0" dirty="0" smtClean="0">
                <a:latin typeface="Arial" panose="020B0604020202020204" pitchFamily="34" charset="0"/>
                <a:cs typeface="Arial" panose="020B0604020202020204" pitchFamily="34" charset="0"/>
              </a:rPr>
              <a:t> major exception, namely</a:t>
            </a:r>
            <a:r>
              <a:rPr lang="en-US" sz="1400" dirty="0" smtClean="0">
                <a:latin typeface="Arial" panose="020B0604020202020204" pitchFamily="34" charset="0"/>
                <a:cs typeface="Arial" panose="020B0604020202020204" pitchFamily="34" charset="0"/>
              </a:rPr>
              <a:t> design speeds for non-limited access facilities, </a:t>
            </a:r>
            <a:r>
              <a:rPr lang="en-US" sz="1400" baseline="0" dirty="0" smtClean="0">
                <a:latin typeface="Arial" panose="020B0604020202020204" pitchFamily="34" charset="0"/>
                <a:cs typeface="Arial" panose="020B0604020202020204" pitchFamily="34" charset="0"/>
              </a:rPr>
              <a:t>the Complete Streets handbook does not introduce new material but rather makes it easier (and in some cases, standard) to use the flexibility FDOT has had for many years on our projects.  Here is the “ice cream shop” analogy: FDOT </a:t>
            </a:r>
            <a:r>
              <a:rPr lang="en-US" sz="1400" u="none" baseline="0" dirty="0" smtClean="0">
                <a:latin typeface="Arial" panose="020B0604020202020204" pitchFamily="34" charset="0"/>
                <a:cs typeface="Arial" panose="020B0604020202020204" pitchFamily="34" charset="0"/>
              </a:rPr>
              <a:t>has been </a:t>
            </a:r>
            <a:r>
              <a:rPr lang="en-US" sz="1400" baseline="0" dirty="0" smtClean="0">
                <a:latin typeface="Arial" panose="020B0604020202020204" pitchFamily="34" charset="0"/>
                <a:cs typeface="Arial" panose="020B0604020202020204" pitchFamily="34" charset="0"/>
              </a:rPr>
              <a:t>like an ice cream shop, but the only flavor we have on display is vanilla.  We actually have all kinds of flavors, sprinkles, and toppings in the back of the store, but we don’t tell anyone about them. We may not even tell the kid working the counter about them!  By using a Complete Streets planning and design</a:t>
            </a:r>
            <a:r>
              <a:rPr lang="en-US" sz="1400" dirty="0" smtClean="0">
                <a:latin typeface="Arial" panose="020B0604020202020204" pitchFamily="34" charset="0"/>
                <a:cs typeface="Arial" panose="020B0604020202020204" pitchFamily="34" charset="0"/>
              </a:rPr>
              <a:t> approach</a:t>
            </a:r>
            <a:r>
              <a:rPr lang="en-US" sz="1400" baseline="0" dirty="0" smtClean="0">
                <a:latin typeface="Arial" panose="020B0604020202020204" pitchFamily="34" charset="0"/>
                <a:cs typeface="Arial" panose="020B0604020202020204" pitchFamily="34" charset="0"/>
              </a:rPr>
              <a:t>, we’ll be able to offer more of the flavors, in more places, than we have before. The key to this is a new way of looking at place – the Context Classification.</a:t>
            </a:r>
            <a:endParaRPr lang="en-US" sz="1400" dirty="0" smtClean="0">
              <a:latin typeface="Arial" panose="020B0604020202020204" pitchFamily="34" charset="0"/>
              <a:cs typeface="Arial" panose="020B0604020202020204" pitchFamily="34" charset="0"/>
            </a:endParaRPr>
          </a:p>
          <a:p>
            <a:pPr defTabSz="940735">
              <a:defRPr/>
            </a:pPr>
            <a:endParaRPr lang="en-US" sz="1400" dirty="0" smtClean="0">
              <a:latin typeface="Arial" panose="020B0604020202020204" pitchFamily="34" charset="0"/>
              <a:cs typeface="Arial" panose="020B0604020202020204" pitchFamily="34" charset="0"/>
            </a:endParaRPr>
          </a:p>
          <a:p>
            <a:pPr defTabSz="940735">
              <a:defRPr/>
            </a:pPr>
            <a:r>
              <a:rPr lang="en-US" sz="1400" dirty="0" smtClean="0">
                <a:latin typeface="Arial" panose="020B0604020202020204" pitchFamily="34" charset="0"/>
                <a:cs typeface="Arial" panose="020B0604020202020204" pitchFamily="34" charset="0"/>
              </a:rPr>
              <a:t>Keep </a:t>
            </a:r>
            <a:r>
              <a:rPr lang="en-US" sz="1400" dirty="0">
                <a:latin typeface="Arial" panose="020B0604020202020204" pitchFamily="34" charset="0"/>
                <a:cs typeface="Arial" panose="020B0604020202020204" pitchFamily="34" charset="0"/>
              </a:rPr>
              <a:t>in mind, that interstates and limited access facilities are </a:t>
            </a:r>
            <a:r>
              <a:rPr lang="en-US" sz="1400" dirty="0" smtClean="0">
                <a:latin typeface="Arial" panose="020B0604020202020204" pitchFamily="34" charset="0"/>
                <a:cs typeface="Arial" panose="020B0604020202020204" pitchFamily="34" charset="0"/>
              </a:rPr>
              <a:t>not subject to the complete street planning approach. You can think of them as already meeting the needs of their intended users. </a:t>
            </a:r>
          </a:p>
        </p:txBody>
      </p:sp>
      <p:sp>
        <p:nvSpPr>
          <p:cNvPr id="4" name="Slide Number Placeholder 3"/>
          <p:cNvSpPr>
            <a:spLocks noGrp="1"/>
          </p:cNvSpPr>
          <p:nvPr>
            <p:ph type="sldNum" sz="quarter" idx="10"/>
          </p:nvPr>
        </p:nvSpPr>
        <p:spPr/>
        <p:txBody>
          <a:bodyPr/>
          <a:lstStyle/>
          <a:p>
            <a:fld id="{AE2B0A10-6CCD-44B8-ADDC-B8A3B3A8A373}"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83458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DEWAYNE-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handbook will provide the different contexts FDOT will use in planning and designing state roads. It will define community characteristics to use when gauging the context most appropriate for a road or segment. </a:t>
            </a:r>
          </a:p>
          <a:p>
            <a:endParaRPr lang="en-US" sz="1400" dirty="0">
              <a:latin typeface="Arial" panose="020B0604020202020204" pitchFamily="34" charset="0"/>
              <a:cs typeface="Arial" panose="020B0604020202020204" pitchFamily="34" charset="0"/>
            </a:endParaRPr>
          </a:p>
          <a:p>
            <a:r>
              <a:rPr lang="en-US" sz="1400" u="none" strike="noStrike" dirty="0" smtClean="0">
                <a:latin typeface="Arial" panose="020B0604020202020204" pitchFamily="34" charset="0"/>
                <a:cs typeface="Arial" panose="020B0604020202020204" pitchFamily="34" charset="0"/>
              </a:rPr>
              <a:t>Collaboration</a:t>
            </a:r>
            <a:r>
              <a:rPr lang="en-US" sz="1400" u="none" strike="noStrike" baseline="0" dirty="0" smtClean="0">
                <a:latin typeface="Arial" panose="020B0604020202020204" pitchFamily="34" charset="0"/>
                <a:cs typeface="Arial" panose="020B0604020202020204" pitchFamily="34" charset="0"/>
              </a:rPr>
              <a:t> </a:t>
            </a:r>
            <a:r>
              <a:rPr lang="en-US" sz="1400" u="none" dirty="0" smtClean="0">
                <a:latin typeface="Arial" panose="020B0604020202020204" pitchFamily="34" charset="0"/>
                <a:cs typeface="Arial" panose="020B0604020202020204" pitchFamily="34" charset="0"/>
              </a:rPr>
              <a:t>with local and regional partners and governments on the context is critical</a:t>
            </a:r>
            <a:r>
              <a:rPr lang="en-US" sz="1400" dirty="0" smtClean="0">
                <a:latin typeface="Arial" panose="020B0604020202020204" pitchFamily="34" charset="0"/>
                <a:cs typeface="Arial" panose="020B0604020202020204" pitchFamily="34" charset="0"/>
              </a:rPr>
              <a:t>, which is why we are letting you know about the handbook even before it is released.</a:t>
            </a:r>
          </a:p>
        </p:txBody>
      </p:sp>
      <p:sp>
        <p:nvSpPr>
          <p:cNvPr id="4" name="Slide Number Placeholder 3"/>
          <p:cNvSpPr>
            <a:spLocks noGrp="1"/>
          </p:cNvSpPr>
          <p:nvPr>
            <p:ph type="sldNum" sz="quarter" idx="10"/>
          </p:nvPr>
        </p:nvSpPr>
        <p:spPr/>
        <p:txBody>
          <a:bodyPr/>
          <a:lstStyle/>
          <a:p>
            <a:fld id="{AE2B0A10-6CCD-44B8-ADDC-B8A3B3A8A37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1463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89"/>
            <a:ext cx="5760720" cy="441417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DEWAYNE-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In addition to the Complete Streets Handbook, FDOT will be integrating a complete streets planning and design approach into our planning and project manuals, as well as maintenance and operations procedures and processes.</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For example, our community planning process will incorporate enhanced collaboration on contexts and consideration given as to how to incorporate community contexts in the environmental screening tool. </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project development process is being updated to ensure the right road for the right place approach is considered in all phases of project development. </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And, our design and access management manuals are being updated to address the flexibility and tradeoffs that occur in designing state projects using a complete streets paradigm.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67591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DEWAYNE-</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a:t>
            </a:r>
          </a:p>
          <a:p>
            <a:r>
              <a:rPr lang="en-US" sz="1200" dirty="0" smtClean="0">
                <a:latin typeface="Arial" panose="020B0604020202020204" pitchFamily="34" charset="0"/>
                <a:cs typeface="Arial" panose="020B0604020202020204" pitchFamily="34" charset="0"/>
              </a:rPr>
              <a:t>Note to Presenter</a:t>
            </a:r>
          </a:p>
          <a:p>
            <a:endParaRPr lang="en-US" sz="1200" u="none" baseline="0" dirty="0" smtClean="0">
              <a:latin typeface="Arial" panose="020B0604020202020204" pitchFamily="34" charset="0"/>
              <a:cs typeface="Arial" panose="020B0604020202020204" pitchFamily="34" charset="0"/>
            </a:endParaRPr>
          </a:p>
          <a:p>
            <a:r>
              <a:rPr lang="en-US" sz="1200" i="0" kern="1200" dirty="0" smtClean="0">
                <a:solidFill>
                  <a:schemeClr val="tx1"/>
                </a:solidFill>
                <a:effectLst/>
                <a:latin typeface="+mn-lt"/>
                <a:ea typeface="+mn-ea"/>
                <a:cs typeface="+mn-cs"/>
              </a:rPr>
              <a:t>Source:</a:t>
            </a:r>
            <a:r>
              <a:rPr lang="en-US" sz="1200" i="0" kern="1200" baseline="0" dirty="0" smtClean="0">
                <a:solidFill>
                  <a:schemeClr val="tx1"/>
                </a:solidFill>
                <a:effectLst/>
                <a:latin typeface="+mn-lt"/>
                <a:ea typeface="+mn-ea"/>
                <a:cs typeface="+mn-cs"/>
              </a:rPr>
              <a:t> Complete Streets Handbook</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0FE5AF-2BA0-40F6-BCCC-1860A23D519E}" type="slidenum">
              <a:rPr lang="en-US" smtClean="0">
                <a:solidFill>
                  <a:prstClr val="black"/>
                </a:solidFill>
              </a:rPr>
              <a:pPr/>
              <a:t>15</a:t>
            </a:fld>
            <a:endParaRPr lang="en-US">
              <a:solidFill>
                <a:prstClr val="black"/>
              </a:solidFill>
            </a:endParaRPr>
          </a:p>
        </p:txBody>
      </p:sp>
      <p:sp>
        <p:nvSpPr>
          <p:cNvPr id="5" name="Notes Placeholder 2"/>
          <p:cNvSpPr txBox="1">
            <a:spLocks/>
          </p:cNvSpPr>
          <p:nvPr/>
        </p:nvSpPr>
        <p:spPr>
          <a:xfrm>
            <a:off x="701040" y="4415789"/>
            <a:ext cx="5760720" cy="4414177"/>
          </a:xfrm>
          <a:prstGeom prst="rect">
            <a:avLst/>
          </a:prstGeom>
        </p:spPr>
        <p:txBody>
          <a:bodyPr vert="horz" lIns="93167" tIns="46584" rIns="93167" bIns="46584"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sz="1400" dirty="0" smtClean="0">
              <a:solidFill>
                <a:prstClr val="black"/>
              </a:solidFill>
              <a:latin typeface="Arial" panose="020B0604020202020204" pitchFamily="34" charset="0"/>
              <a:cs typeface="Arial" panose="020B0604020202020204" pitchFamily="34" charset="0"/>
            </a:endParaRPr>
          </a:p>
          <a:p>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42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DEWAYNE-</a:t>
            </a:r>
          </a:p>
          <a:p>
            <a:r>
              <a:rPr lang="en-US" dirty="0" smtClean="0"/>
              <a:t>Draft is available on the website as well as a link to</a:t>
            </a:r>
            <a:r>
              <a:rPr lang="en-US" baseline="0" dirty="0" smtClean="0"/>
              <a:t> submit comments. </a:t>
            </a:r>
            <a:r>
              <a:rPr lang="en-US" dirty="0" smtClean="0"/>
              <a:t>Comment period</a:t>
            </a:r>
            <a:r>
              <a:rPr lang="en-US" baseline="0" dirty="0" smtClean="0"/>
              <a:t> will end Friday, May 26</a:t>
            </a:r>
            <a:r>
              <a:rPr lang="en-US" baseline="0" dirty="0" smtClean="0"/>
              <a:t>. Questions?</a:t>
            </a:r>
            <a:endParaRPr lang="en-US" dirty="0"/>
          </a:p>
        </p:txBody>
      </p:sp>
      <p:sp>
        <p:nvSpPr>
          <p:cNvPr id="4" name="Slide Number Placeholder 3"/>
          <p:cNvSpPr>
            <a:spLocks noGrp="1"/>
          </p:cNvSpPr>
          <p:nvPr>
            <p:ph type="sldNum" sz="quarter" idx="10"/>
          </p:nvPr>
        </p:nvSpPr>
        <p:spPr/>
        <p:txBody>
          <a:bodyPr/>
          <a:lstStyle/>
          <a:p>
            <a:fld id="{9C0FE5AF-2BA0-40F6-BCCC-1860A23D519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05845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p>
          <a:p>
            <a:r>
              <a:rPr lang="en-US" baseline="0" dirty="0" smtClean="0"/>
              <a:t>Update on the Transportation Choices study:</a:t>
            </a:r>
          </a:p>
          <a:p>
            <a:pPr marL="171450" indent="-171450">
              <a:buFont typeface="Arial" panose="020B0604020202020204" pitchFamily="34" charset="0"/>
              <a:buChar char="•"/>
            </a:pPr>
            <a:r>
              <a:rPr lang="en-US" baseline="0" dirty="0" smtClean="0"/>
              <a:t>Coordination with Safety Office, modal offices, etc. for a systems-wide look at the implementation of this goal area</a:t>
            </a:r>
          </a:p>
          <a:p>
            <a:pPr marL="171450" indent="-171450">
              <a:buFont typeface="Arial" panose="020B0604020202020204" pitchFamily="34" charset="0"/>
              <a:buChar char="•"/>
            </a:pPr>
            <a:r>
              <a:rPr lang="en-US" baseline="0" dirty="0" smtClean="0"/>
              <a:t>Statewide plans, Florida MPO LRTPS, and national scan of bicycle, pedestrian, and choices plans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BDFCC33-58D5-436B-8441-0952031F6EC3}" type="slidenum">
              <a:rPr lang="en-US" smtClean="0"/>
              <a:t>17</a:t>
            </a:fld>
            <a:endParaRPr lang="en-US"/>
          </a:p>
        </p:txBody>
      </p:sp>
    </p:spTree>
    <p:extLst>
      <p:ext uri="{BB962C8B-B14F-4D97-AF65-F5344CB8AC3E}">
        <p14:creationId xmlns:p14="http://schemas.microsoft.com/office/powerpoint/2010/main" val="2072959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p>
          <a:p>
            <a:r>
              <a:rPr lang="en-US" dirty="0" smtClean="0"/>
              <a:t>OPP</a:t>
            </a:r>
            <a:r>
              <a:rPr lang="en-US" baseline="0" dirty="0" smtClean="0"/>
              <a:t> updates then </a:t>
            </a:r>
            <a:r>
              <a:rPr lang="en-US" dirty="0" smtClean="0"/>
              <a:t>each </a:t>
            </a:r>
            <a:r>
              <a:rPr lang="en-US" dirty="0" smtClean="0"/>
              <a:t>Council</a:t>
            </a:r>
            <a:r>
              <a:rPr lang="en-US" baseline="0" dirty="0" smtClean="0"/>
              <a:t> member will have the opportunity to provide organizational updates.</a:t>
            </a:r>
            <a:endParaRPr lang="en-US" dirty="0"/>
          </a:p>
        </p:txBody>
      </p:sp>
      <p:sp>
        <p:nvSpPr>
          <p:cNvPr id="4" name="Slide Number Placeholder 3"/>
          <p:cNvSpPr>
            <a:spLocks noGrp="1"/>
          </p:cNvSpPr>
          <p:nvPr>
            <p:ph type="sldNum" sz="quarter" idx="10"/>
          </p:nvPr>
        </p:nvSpPr>
        <p:spPr/>
        <p:txBody>
          <a:bodyPr/>
          <a:lstStyle/>
          <a:p>
            <a:fld id="{BBDFCC33-58D5-436B-8441-0952031F6EC3}" type="slidenum">
              <a:rPr lang="en-US" smtClean="0"/>
              <a:t>18</a:t>
            </a:fld>
            <a:endParaRPr lang="en-US"/>
          </a:p>
        </p:txBody>
      </p:sp>
    </p:spTree>
    <p:extLst>
      <p:ext uri="{BB962C8B-B14F-4D97-AF65-F5344CB8AC3E}">
        <p14:creationId xmlns:p14="http://schemas.microsoft.com/office/powerpoint/2010/main" val="1363177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p>
          <a:p>
            <a:r>
              <a:rPr lang="en-US" dirty="0" smtClean="0"/>
              <a:t>The meeting summary and</a:t>
            </a:r>
            <a:r>
              <a:rPr lang="en-US" baseline="0" dirty="0" smtClean="0"/>
              <a:t> meeting materials will be posted on the BPPC site by end of June. </a:t>
            </a:r>
            <a:r>
              <a:rPr lang="en-US" dirty="0" smtClean="0"/>
              <a:t>Contact us with</a:t>
            </a:r>
            <a:r>
              <a:rPr lang="en-US" baseline="0" dirty="0" smtClean="0"/>
              <a:t> any questions.</a:t>
            </a:r>
            <a:endParaRPr lang="en-US" dirty="0"/>
          </a:p>
        </p:txBody>
      </p:sp>
      <p:sp>
        <p:nvSpPr>
          <p:cNvPr id="4" name="Slide Number Placeholder 3"/>
          <p:cNvSpPr>
            <a:spLocks noGrp="1"/>
          </p:cNvSpPr>
          <p:nvPr>
            <p:ph type="sldNum" sz="quarter" idx="10"/>
          </p:nvPr>
        </p:nvSpPr>
        <p:spPr/>
        <p:txBody>
          <a:bodyPr/>
          <a:lstStyle/>
          <a:p>
            <a:fld id="{BBDFCC33-58D5-436B-8441-0952031F6EC3}" type="slidenum">
              <a:rPr lang="en-US" smtClean="0"/>
              <a:t>19</a:t>
            </a:fld>
            <a:endParaRPr lang="en-US"/>
          </a:p>
        </p:txBody>
      </p:sp>
    </p:spTree>
    <p:extLst>
      <p:ext uri="{BB962C8B-B14F-4D97-AF65-F5344CB8AC3E}">
        <p14:creationId xmlns:p14="http://schemas.microsoft.com/office/powerpoint/2010/main" val="375379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p>
          <a:p>
            <a:r>
              <a:rPr lang="en-US" baseline="0" dirty="0" smtClean="0"/>
              <a:t>Overview of agenda </a:t>
            </a:r>
            <a:r>
              <a:rPr lang="en-US" baseline="0" dirty="0" smtClean="0"/>
              <a:t>for today’s meeting.</a:t>
            </a:r>
            <a:endParaRPr lang="en-US" dirty="0"/>
          </a:p>
        </p:txBody>
      </p:sp>
      <p:sp>
        <p:nvSpPr>
          <p:cNvPr id="4" name="Slide Number Placeholder 3"/>
          <p:cNvSpPr>
            <a:spLocks noGrp="1"/>
          </p:cNvSpPr>
          <p:nvPr>
            <p:ph type="sldNum" sz="quarter" idx="10"/>
          </p:nvPr>
        </p:nvSpPr>
        <p:spPr/>
        <p:txBody>
          <a:bodyPr/>
          <a:lstStyle/>
          <a:p>
            <a:fld id="{BBDFCC33-58D5-436B-8441-0952031F6EC3}" type="slidenum">
              <a:rPr lang="en-US" smtClean="0"/>
              <a:t>2</a:t>
            </a:fld>
            <a:endParaRPr lang="en-US"/>
          </a:p>
        </p:txBody>
      </p:sp>
    </p:spTree>
    <p:extLst>
      <p:ext uri="{BB962C8B-B14F-4D97-AF65-F5344CB8AC3E}">
        <p14:creationId xmlns:p14="http://schemas.microsoft.com/office/powerpoint/2010/main" val="92893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p>
          <a:p>
            <a:r>
              <a:rPr lang="en-US" baseline="0" dirty="0" smtClean="0"/>
              <a:t>Welcomes </a:t>
            </a:r>
            <a:r>
              <a:rPr lang="en-US" baseline="0" dirty="0" smtClean="0"/>
              <a:t>the Council and begins meeting by leading a debrief of the FDOT Test Bed Site Visit and Cycling Savvy class 5/30.</a:t>
            </a:r>
            <a:endParaRPr lang="en-US" dirty="0"/>
          </a:p>
        </p:txBody>
      </p:sp>
      <p:sp>
        <p:nvSpPr>
          <p:cNvPr id="4" name="Slide Number Placeholder 3"/>
          <p:cNvSpPr>
            <a:spLocks noGrp="1"/>
          </p:cNvSpPr>
          <p:nvPr>
            <p:ph type="sldNum" sz="quarter" idx="10"/>
          </p:nvPr>
        </p:nvSpPr>
        <p:spPr/>
        <p:txBody>
          <a:bodyPr/>
          <a:lstStyle/>
          <a:p>
            <a:fld id="{BBDFCC33-58D5-436B-8441-0952031F6EC3}" type="slidenum">
              <a:rPr lang="en-US" smtClean="0"/>
              <a:t>3</a:t>
            </a:fld>
            <a:endParaRPr lang="en-US"/>
          </a:p>
        </p:txBody>
      </p:sp>
    </p:spTree>
    <p:extLst>
      <p:ext uri="{BB962C8B-B14F-4D97-AF65-F5344CB8AC3E}">
        <p14:creationId xmlns:p14="http://schemas.microsoft.com/office/powerpoint/2010/main" val="59176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p>
          <a:p>
            <a:r>
              <a:rPr lang="en-US" dirty="0" smtClean="0"/>
              <a:t>Hands over to Becky for awards.</a:t>
            </a:r>
          </a:p>
          <a:p>
            <a:endParaRPr lang="en-US" dirty="0" smtClean="0"/>
          </a:p>
          <a:p>
            <a:r>
              <a:rPr lang="en-US" dirty="0" smtClean="0"/>
              <a:t>BECKY-</a:t>
            </a:r>
          </a:p>
          <a:p>
            <a:r>
              <a:rPr lang="en-US" baseline="0" dirty="0" smtClean="0"/>
              <a:t>Presents </a:t>
            </a:r>
            <a:r>
              <a:rPr lang="en-US" baseline="0" dirty="0" smtClean="0"/>
              <a:t>Florida Bicycle Association Awards.</a:t>
            </a:r>
          </a:p>
          <a:p>
            <a:pPr marL="171450" indent="-171450">
              <a:buFont typeface="Arial" panose="020B0604020202020204" pitchFamily="34" charset="0"/>
              <a:buChar char="•"/>
            </a:pPr>
            <a:r>
              <a:rPr lang="en-US" dirty="0" smtClean="0"/>
              <a:t>Volunteer of the Year going to Hans van </a:t>
            </a:r>
            <a:r>
              <a:rPr lang="en-US" dirty="0" err="1" smtClean="0"/>
              <a:t>Tol</a:t>
            </a:r>
            <a:r>
              <a:rPr lang="en-US" dirty="0" smtClean="0"/>
              <a:t> of the Capital City Cyclists</a:t>
            </a:r>
          </a:p>
          <a:p>
            <a:pPr marL="171450" indent="-171450">
              <a:buFont typeface="Arial" panose="020B0604020202020204" pitchFamily="34" charset="0"/>
              <a:buChar char="•"/>
            </a:pPr>
            <a:r>
              <a:rPr lang="en-US" dirty="0" smtClean="0"/>
              <a:t>Special Recognition to Kurt </a:t>
            </a:r>
            <a:r>
              <a:rPr lang="en-US" dirty="0" err="1" smtClean="0"/>
              <a:t>Eichin</a:t>
            </a:r>
            <a:endParaRPr lang="en-US" dirty="0"/>
          </a:p>
        </p:txBody>
      </p:sp>
      <p:sp>
        <p:nvSpPr>
          <p:cNvPr id="4" name="Slide Number Placeholder 3"/>
          <p:cNvSpPr>
            <a:spLocks noGrp="1"/>
          </p:cNvSpPr>
          <p:nvPr>
            <p:ph type="sldNum" sz="quarter" idx="10"/>
          </p:nvPr>
        </p:nvSpPr>
        <p:spPr/>
        <p:txBody>
          <a:bodyPr/>
          <a:lstStyle/>
          <a:p>
            <a:fld id="{BBDFCC33-58D5-436B-8441-0952031F6EC3}" type="slidenum">
              <a:rPr lang="en-US" smtClean="0"/>
              <a:t>4</a:t>
            </a:fld>
            <a:endParaRPr lang="en-US"/>
          </a:p>
        </p:txBody>
      </p:sp>
    </p:spTree>
    <p:extLst>
      <p:ext uri="{BB962C8B-B14F-4D97-AF65-F5344CB8AC3E}">
        <p14:creationId xmlns:p14="http://schemas.microsoft.com/office/powerpoint/2010/main" val="3996372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DEWAYNE-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Introduction</a:t>
            </a:r>
          </a:p>
          <a:p>
            <a:endParaRPr lang="en-US" dirty="0"/>
          </a:p>
        </p:txBody>
      </p:sp>
      <p:sp>
        <p:nvSpPr>
          <p:cNvPr id="4" name="Slide Number Placeholder 3"/>
          <p:cNvSpPr>
            <a:spLocks noGrp="1"/>
          </p:cNvSpPr>
          <p:nvPr>
            <p:ph type="sldNum" sz="quarter" idx="10"/>
          </p:nvPr>
        </p:nvSpPr>
        <p:spPr/>
        <p:txBody>
          <a:bodyPr/>
          <a:lstStyle/>
          <a:p>
            <a:fld id="{BBDFCC33-58D5-436B-8441-0952031F6EC3}" type="slidenum">
              <a:rPr lang="en-US" smtClean="0"/>
              <a:t>5</a:t>
            </a:fld>
            <a:endParaRPr lang="en-US"/>
          </a:p>
        </p:txBody>
      </p:sp>
    </p:spTree>
    <p:extLst>
      <p:ext uri="{BB962C8B-B14F-4D97-AF65-F5344CB8AC3E}">
        <p14:creationId xmlns:p14="http://schemas.microsoft.com/office/powerpoint/2010/main" val="301166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40735" rtl="0" eaLnBrk="1" fontAlgn="auto" latinLnBrk="0" hangingPunct="1">
              <a:lnSpc>
                <a:spcPct val="100000"/>
              </a:lnSpc>
              <a:spcBef>
                <a:spcPts val="0"/>
              </a:spcBef>
              <a:spcAft>
                <a:spcPts val="0"/>
              </a:spcAft>
              <a:buClrTx/>
              <a:buSzTx/>
              <a:buFontTx/>
              <a:buNone/>
              <a:tabLst/>
              <a:defRPr/>
            </a:pPr>
            <a:r>
              <a:rPr lang="en-US" sz="1400" dirty="0" smtClean="0"/>
              <a:t>DEWAYNE-</a:t>
            </a:r>
          </a:p>
          <a:p>
            <a:pPr marL="0" marR="0" indent="0" algn="l" defTabSz="940735" rtl="0" eaLnBrk="1" fontAlgn="auto" latinLnBrk="0" hangingPunct="1">
              <a:lnSpc>
                <a:spcPct val="100000"/>
              </a:lnSpc>
              <a:spcBef>
                <a:spcPts val="0"/>
              </a:spcBef>
              <a:spcAft>
                <a:spcPts val="0"/>
              </a:spcAft>
              <a:buClrTx/>
              <a:buSzTx/>
              <a:buFontTx/>
              <a:buNone/>
              <a:tabLst/>
              <a:defRPr/>
            </a:pPr>
            <a:endParaRPr lang="en-US" sz="1400" dirty="0" smtClean="0">
              <a:latin typeface="Arial" panose="020B0604020202020204" pitchFamily="34" charset="0"/>
              <a:cs typeface="Arial" panose="020B0604020202020204" pitchFamily="34" charset="0"/>
            </a:endParaRPr>
          </a:p>
          <a:p>
            <a:pPr marL="0" marR="0" indent="0" algn="l" defTabSz="940735"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The Complete Streets approach for implementing state projects is fully</a:t>
            </a:r>
            <a:r>
              <a:rPr lang="en-US" sz="1400" baseline="0" dirty="0" smtClean="0">
                <a:latin typeface="Arial" panose="020B0604020202020204" pitchFamily="34" charset="0"/>
                <a:cs typeface="Arial" panose="020B0604020202020204" pitchFamily="34" charset="0"/>
              </a:rPr>
              <a:t> supportive of the FTP, and vice versa.  You can think of Complete Streets as another aspect of FTP implementation. </a:t>
            </a:r>
          </a:p>
          <a:p>
            <a:pPr marL="0" marR="0" indent="0" algn="l" defTabSz="940735" rtl="0" eaLnBrk="1" fontAlgn="auto" latinLnBrk="0" hangingPunct="1">
              <a:lnSpc>
                <a:spcPct val="100000"/>
              </a:lnSpc>
              <a:spcBef>
                <a:spcPts val="0"/>
              </a:spcBef>
              <a:spcAft>
                <a:spcPts val="0"/>
              </a:spcAft>
              <a:buClrTx/>
              <a:buSzTx/>
              <a:buFontTx/>
              <a:buNone/>
              <a:tabLst/>
              <a:defRPr/>
            </a:pPr>
            <a:endParaRPr lang="en-US" sz="1400" dirty="0" smtClean="0">
              <a:latin typeface="Arial" panose="020B0604020202020204" pitchFamily="34" charset="0"/>
              <a:cs typeface="Arial" panose="020B0604020202020204" pitchFamily="34" charset="0"/>
            </a:endParaRPr>
          </a:p>
          <a:p>
            <a:pPr marL="0" marR="0" indent="0" algn="l" defTabSz="940735"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This graphic shows the 7 FTP goals and the 7 Complete Streets Principles. In both cases, implementing a specific project may, and often does, support multiple goals and principles. Balancing the needs and purposes across the multiple goals and principles is part of the planning and design approach proposed.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91423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DEWAYNE-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FDOT’s implementation of a complete streets planning and design approach for implementing state projects is another area where the Department has been working to implement the FTP. </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FDOT’s complete street approach is geared to provide flexibility in planning and design (including maintenance) of state facilities based on the context of the community the facility supports. </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a:t>
            </a:r>
          </a:p>
          <a:p>
            <a:r>
              <a:rPr lang="en-US" sz="1400" dirty="0" smtClean="0">
                <a:latin typeface="Arial" panose="020B0604020202020204" pitchFamily="34" charset="0"/>
                <a:cs typeface="Arial" panose="020B0604020202020204" pitchFamily="34" charset="0"/>
              </a:rPr>
              <a:t>Note to Presenter, if questioned:</a:t>
            </a:r>
          </a:p>
          <a:p>
            <a:endParaRPr lang="en-US" sz="1400" i="0" dirty="0" smtClean="0">
              <a:latin typeface="Arial" panose="020B0604020202020204" pitchFamily="34" charset="0"/>
              <a:cs typeface="Arial" panose="020B0604020202020204" pitchFamily="34" charset="0"/>
            </a:endParaRPr>
          </a:p>
          <a:p>
            <a:r>
              <a:rPr lang="en-US" i="0" dirty="0" smtClean="0">
                <a:latin typeface="Arial" panose="020B0604020202020204" pitchFamily="34" charset="0"/>
                <a:cs typeface="Arial" panose="020B0604020202020204" pitchFamily="34" charset="0"/>
              </a:rPr>
              <a:t>For </a:t>
            </a:r>
            <a:r>
              <a:rPr lang="en-US" i="0" dirty="0">
                <a:latin typeface="Arial" panose="020B0604020202020204" pitchFamily="34" charset="0"/>
                <a:cs typeface="Arial" panose="020B0604020202020204" pitchFamily="34" charset="0"/>
              </a:rPr>
              <a:t>design criteria, flexibility means greater opportunity to use the AASHTO minimum criteria in the more urban contexts (</a:t>
            </a:r>
            <a:r>
              <a:rPr lang="en-US" i="0" dirty="0" err="1">
                <a:latin typeface="Arial" panose="020B0604020202020204" pitchFamily="34" charset="0"/>
                <a:cs typeface="Arial" panose="020B0604020202020204" pitchFamily="34" charset="0"/>
              </a:rPr>
              <a:t>C4-C6</a:t>
            </a:r>
            <a:r>
              <a:rPr lang="en-US" i="0" dirty="0">
                <a:latin typeface="Arial" panose="020B0604020202020204" pitchFamily="34" charset="0"/>
                <a:cs typeface="Arial" panose="020B0604020202020204" pitchFamily="34" charset="0"/>
              </a:rPr>
              <a:t>, and </a:t>
            </a:r>
            <a:r>
              <a:rPr lang="en-US" i="0" dirty="0" err="1">
                <a:latin typeface="Arial" panose="020B0604020202020204" pitchFamily="34" charset="0"/>
                <a:cs typeface="Arial" panose="020B0604020202020204" pitchFamily="34" charset="0"/>
              </a:rPr>
              <a:t>C2T</a:t>
            </a:r>
            <a:r>
              <a:rPr lang="en-US" i="0" dirty="0">
                <a:latin typeface="Arial" panose="020B0604020202020204" pitchFamily="34" charset="0"/>
                <a:cs typeface="Arial" panose="020B0604020202020204" pitchFamily="34" charset="0"/>
              </a:rPr>
              <a:t>.)  The criteria will be contained in the </a:t>
            </a:r>
            <a:r>
              <a:rPr lang="en-US" i="0" dirty="0" err="1">
                <a:latin typeface="Arial" panose="020B0604020202020204" pitchFamily="34" charset="0"/>
                <a:cs typeface="Arial" panose="020B0604020202020204" pitchFamily="34" charset="0"/>
              </a:rPr>
              <a:t>FDM</a:t>
            </a:r>
            <a:r>
              <a:rPr lang="en-US" i="0" dirty="0">
                <a:latin typeface="Arial" panose="020B0604020202020204" pitchFamily="34" charset="0"/>
                <a:cs typeface="Arial" panose="020B0604020202020204" pitchFamily="34" charset="0"/>
              </a:rPr>
              <a:t> and will reflect the AASHTO criteria in many instances.  The districts will have the flexibility to use design criteria that more closely match the context</a:t>
            </a:r>
            <a:r>
              <a:rPr lang="en-US" sz="1400" i="0" dirty="0" smtClean="0">
                <a:latin typeface="Arial" panose="020B0604020202020204" pitchFamily="34" charset="0"/>
                <a:cs typeface="Arial" panose="020B0604020202020204" pitchFamily="34" charset="0"/>
              </a:rPr>
              <a:t>. </a:t>
            </a:r>
            <a:r>
              <a:rPr lang="en-US" sz="1400" i="0" u="none" dirty="0" smtClean="0">
                <a:latin typeface="Arial" panose="020B0604020202020204" pitchFamily="34" charset="0"/>
                <a:cs typeface="Arial" panose="020B0604020202020204" pitchFamily="34" charset="0"/>
              </a:rPr>
              <a:t>There is greater flexibility in the AASHTO criteria than in our current FDOT</a:t>
            </a:r>
            <a:r>
              <a:rPr lang="en-US" sz="1400" i="0" u="none" baseline="0" dirty="0" smtClean="0">
                <a:latin typeface="Arial" panose="020B0604020202020204" pitchFamily="34" charset="0"/>
                <a:cs typeface="Arial" panose="020B0604020202020204" pitchFamily="34" charset="0"/>
              </a:rPr>
              <a:t> criteria; Complete Streets will let us access that flexibility. </a:t>
            </a:r>
            <a:endParaRPr lang="en-US" sz="1400" i="0" u="none" dirty="0">
              <a:latin typeface="Arial" panose="020B0604020202020204" pitchFamily="34" charset="0"/>
              <a:cs typeface="Arial" panose="020B0604020202020204" pitchFamily="34" charset="0"/>
            </a:endParaRPr>
          </a:p>
          <a:p>
            <a:endParaRPr lang="en-US" sz="1400"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20402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DEWAYNE-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As background, FDOT adopted a Complete Streets policy in 2014, with a goal to promote safety</a:t>
            </a:r>
            <a:r>
              <a:rPr lang="en-US" sz="1400" dirty="0">
                <a:latin typeface="Arial" panose="020B0604020202020204" pitchFamily="34" charset="0"/>
                <a:cs typeface="Arial" panose="020B0604020202020204" pitchFamily="34" charset="0"/>
              </a:rPr>
              <a:t>, quality of life, and economic development in Florida. </a:t>
            </a:r>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To </a:t>
            </a:r>
            <a:r>
              <a:rPr lang="en-US" sz="1400" dirty="0">
                <a:latin typeface="Arial" panose="020B0604020202020204" pitchFamily="34" charset="0"/>
                <a:cs typeface="Arial" panose="020B0604020202020204" pitchFamily="34" charset="0"/>
              </a:rPr>
              <a:t>implement this policy</a:t>
            </a:r>
            <a:r>
              <a:rPr lang="en-US" sz="1400" dirty="0" smtClean="0">
                <a:latin typeface="Arial" panose="020B0604020202020204" pitchFamily="34" charset="0"/>
                <a:cs typeface="Arial" panose="020B0604020202020204" pitchFamily="34" charset="0"/>
              </a:rPr>
              <a:t>, FDOT will plan</a:t>
            </a:r>
            <a:r>
              <a:rPr lang="en-US" sz="1400" dirty="0">
                <a:latin typeface="Arial" panose="020B0604020202020204" pitchFamily="34" charset="0"/>
                <a:cs typeface="Arial" panose="020B0604020202020204" pitchFamily="34" charset="0"/>
              </a:rPr>
              <a:t>, design, construct, </a:t>
            </a:r>
            <a:r>
              <a:rPr lang="en-US" sz="1400" dirty="0" smtClean="0">
                <a:latin typeface="Arial" panose="020B0604020202020204" pitchFamily="34" charset="0"/>
                <a:cs typeface="Arial" panose="020B0604020202020204" pitchFamily="34" charset="0"/>
              </a:rPr>
              <a:t>reconstruct </a:t>
            </a:r>
            <a:r>
              <a:rPr lang="en-US" sz="1400" dirty="0">
                <a:latin typeface="Arial" panose="020B0604020202020204" pitchFamily="34" charset="0"/>
                <a:cs typeface="Arial" panose="020B0604020202020204" pitchFamily="34" charset="0"/>
              </a:rPr>
              <a:t>and operate a </a:t>
            </a:r>
            <a:r>
              <a:rPr lang="en-US" sz="1400" dirty="0" smtClean="0">
                <a:latin typeface="Arial" panose="020B0604020202020204" pitchFamily="34" charset="0"/>
                <a:cs typeface="Arial" panose="020B0604020202020204" pitchFamily="34" charset="0"/>
              </a:rPr>
              <a:t>context sensitive system </a:t>
            </a:r>
            <a:r>
              <a:rPr lang="en-US" sz="1400" dirty="0">
                <a:latin typeface="Arial" panose="020B0604020202020204" pitchFamily="34" charset="0"/>
                <a:cs typeface="Arial" panose="020B0604020202020204" pitchFamily="34" charset="0"/>
              </a:rPr>
              <a:t>of “Complete Streets</a:t>
            </a:r>
            <a:r>
              <a:rPr lang="en-US" sz="1400" dirty="0" smtClean="0">
                <a:latin typeface="Arial" panose="020B0604020202020204" pitchFamily="34" charset="0"/>
                <a:cs typeface="Arial" panose="020B0604020202020204" pitchFamily="34" charset="0"/>
              </a:rPr>
              <a:t>.” serving </a:t>
            </a:r>
            <a:r>
              <a:rPr lang="en-US" sz="1400" dirty="0">
                <a:latin typeface="Arial" panose="020B0604020202020204" pitchFamily="34" charset="0"/>
                <a:cs typeface="Arial" panose="020B0604020202020204" pitchFamily="34" charset="0"/>
              </a:rPr>
              <a:t>the transportation needs </a:t>
            </a:r>
            <a:r>
              <a:rPr lang="en-US" sz="1400" dirty="0" smtClean="0">
                <a:latin typeface="Arial" panose="020B0604020202020204" pitchFamily="34" charset="0"/>
                <a:cs typeface="Arial" panose="020B0604020202020204" pitchFamily="34" charset="0"/>
              </a:rPr>
              <a:t>of users of all </a:t>
            </a:r>
            <a:r>
              <a:rPr lang="en-US" sz="1400" dirty="0">
                <a:latin typeface="Arial" panose="020B0604020202020204" pitchFamily="34" charset="0"/>
                <a:cs typeface="Arial" panose="020B0604020202020204" pitchFamily="34" charset="0"/>
              </a:rPr>
              <a:t>ages and abilities, including but not limited to</a:t>
            </a:r>
            <a:r>
              <a:rPr lang="en-US" sz="1400" dirty="0" smtClean="0">
                <a:latin typeface="Arial" panose="020B0604020202020204" pitchFamily="34" charset="0"/>
                <a:cs typeface="Arial" panose="020B0604020202020204" pitchFamily="34" charset="0"/>
              </a:rPr>
              <a:t>: Cyclists, Freight handlers, Motorists, Pedestrians, Transit riders.</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FDOT </a:t>
            </a:r>
            <a:r>
              <a:rPr lang="en-US" sz="1400" dirty="0">
                <a:latin typeface="Arial" panose="020B0604020202020204" pitchFamily="34" charset="0"/>
                <a:cs typeface="Arial" panose="020B0604020202020204" pitchFamily="34" charset="0"/>
              </a:rPr>
              <a:t>specifically recognizes Complete Streets are context-sensitive </a:t>
            </a:r>
            <a:r>
              <a:rPr lang="en-US" sz="1400" dirty="0" smtClean="0">
                <a:latin typeface="Arial" panose="020B0604020202020204" pitchFamily="34" charset="0"/>
                <a:cs typeface="Arial" panose="020B0604020202020204" pitchFamily="34" charset="0"/>
              </a:rPr>
              <a:t>and require </a:t>
            </a:r>
            <a:r>
              <a:rPr lang="en-US" sz="1400" dirty="0">
                <a:latin typeface="Arial" panose="020B0604020202020204" pitchFamily="34" charset="0"/>
                <a:cs typeface="Arial" panose="020B0604020202020204" pitchFamily="34" charset="0"/>
              </a:rPr>
              <a:t>transportation system design that considers local land development </a:t>
            </a:r>
            <a:r>
              <a:rPr lang="en-US" sz="1400" dirty="0" smtClean="0">
                <a:latin typeface="Arial" panose="020B0604020202020204" pitchFamily="34" charset="0"/>
                <a:cs typeface="Arial" panose="020B0604020202020204" pitchFamily="34" charset="0"/>
              </a:rPr>
              <a:t>patterns and </a:t>
            </a:r>
            <a:r>
              <a:rPr lang="en-US" sz="1400" dirty="0">
                <a:latin typeface="Arial" panose="020B0604020202020204" pitchFamily="34" charset="0"/>
                <a:cs typeface="Arial" panose="020B0604020202020204" pitchFamily="34" charset="0"/>
              </a:rPr>
              <a:t>built form. </a:t>
            </a:r>
            <a:r>
              <a:rPr lang="en-US" sz="1400" dirty="0" smtClean="0">
                <a:latin typeface="Arial" panose="020B0604020202020204" pitchFamily="34" charset="0"/>
                <a:cs typeface="Arial" panose="020B0604020202020204" pitchFamily="34" charset="0"/>
              </a:rPr>
              <a:t>FDOT will </a:t>
            </a:r>
            <a:r>
              <a:rPr lang="en-US" sz="1400" dirty="0">
                <a:latin typeface="Arial" panose="020B0604020202020204" pitchFamily="34" charset="0"/>
                <a:cs typeface="Arial" panose="020B0604020202020204" pitchFamily="34" charset="0"/>
              </a:rPr>
              <a:t>coordinate </a:t>
            </a:r>
            <a:r>
              <a:rPr lang="en-US" sz="1400" dirty="0" smtClean="0">
                <a:latin typeface="Arial" panose="020B0604020202020204" pitchFamily="34" charset="0"/>
                <a:cs typeface="Arial" panose="020B0604020202020204" pitchFamily="34" charset="0"/>
              </a:rPr>
              <a:t>as </a:t>
            </a:r>
            <a:r>
              <a:rPr lang="en-US" sz="1400" dirty="0">
                <a:latin typeface="Arial" panose="020B0604020202020204" pitchFamily="34" charset="0"/>
                <a:cs typeface="Arial" panose="020B0604020202020204" pitchFamily="34" charset="0"/>
              </a:rPr>
              <a:t>needed to </a:t>
            </a:r>
            <a:r>
              <a:rPr lang="en-US" sz="1400" dirty="0" smtClean="0">
                <a:latin typeface="Arial" panose="020B0604020202020204" pitchFamily="34" charset="0"/>
                <a:cs typeface="Arial" panose="020B0604020202020204" pitchFamily="34" charset="0"/>
              </a:rPr>
              <a:t>provide Complete </a:t>
            </a:r>
            <a:r>
              <a:rPr lang="en-US" sz="1400" dirty="0">
                <a:latin typeface="Arial" panose="020B0604020202020204" pitchFamily="34" charset="0"/>
                <a:cs typeface="Arial" panose="020B0604020202020204" pitchFamily="34" charset="0"/>
              </a:rPr>
              <a:t>Streets on the State Highway System, including the </a:t>
            </a:r>
            <a:r>
              <a:rPr lang="en-US" sz="1400" dirty="0" smtClean="0">
                <a:latin typeface="Arial" panose="020B0604020202020204" pitchFamily="34" charset="0"/>
                <a:cs typeface="Arial" panose="020B0604020202020204" pitchFamily="34" charset="0"/>
              </a:rPr>
              <a:t>Strategic Intermodal System.</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In 2015, the Department came out with an Implementation Plan to help identify and guide the process, procedure, and manual modifications needed to fulfill the policy.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AA91342-1BE9-4440-B18A-4F8C3B563B0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35112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DEWAYNE-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In 2017, FDOT is releasing a Complete Streets Handbook to inform FDOT staff and FDOT partners about how to the Department will </a:t>
            </a:r>
            <a:r>
              <a:rPr lang="en-US" sz="1400" u="none" dirty="0" smtClean="0">
                <a:latin typeface="Arial" panose="020B0604020202020204" pitchFamily="34" charset="0"/>
                <a:cs typeface="Arial" panose="020B0604020202020204" pitchFamily="34" charset="0"/>
              </a:rPr>
              <a:t>determine</a:t>
            </a:r>
            <a:r>
              <a:rPr lang="en-US" sz="1400" u="none" baseline="0" dirty="0" smtClean="0">
                <a:latin typeface="Arial" panose="020B0604020202020204" pitchFamily="34" charset="0"/>
                <a:cs typeface="Arial" panose="020B0604020202020204" pitchFamily="34" charset="0"/>
              </a:rPr>
              <a:t> and use context to inform our planning and design decisions. </a:t>
            </a:r>
            <a:endParaRPr lang="en-US" sz="1400" u="none"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FDOT Design Manual (FDM), previously known as the Plans Preparation Manual (PPM) also is in the process of being updated to address design criteria and flexibility for state roads. </a:t>
            </a:r>
            <a:r>
              <a:rPr lang="en-US" sz="1400" u="none" dirty="0" smtClean="0">
                <a:latin typeface="Arial" panose="020B0604020202020204" pitchFamily="34" charset="0"/>
                <a:cs typeface="Arial" panose="020B0604020202020204" pitchFamily="34" charset="0"/>
              </a:rPr>
              <a:t>The FDM will require</a:t>
            </a:r>
            <a:r>
              <a:rPr lang="en-US" sz="1400" u="none" baseline="0" dirty="0" smtClean="0">
                <a:latin typeface="Arial" panose="020B0604020202020204" pitchFamily="34" charset="0"/>
                <a:cs typeface="Arial" panose="020B0604020202020204" pitchFamily="34" charset="0"/>
              </a:rPr>
              <a:t> the use of Context Classifications to select appropriate design criteria. </a:t>
            </a:r>
            <a:endParaRPr lang="en-US" sz="140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C0FE5AF-2BA0-40F6-BCCC-1860A23D519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91395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3999" cy="6858000"/>
          </a:xfrm>
          <a:prstGeom prst="rect">
            <a:avLst/>
          </a:prstGeom>
          <a:gradFill flip="none" rotWithShape="1">
            <a:gsLst>
              <a:gs pos="100000">
                <a:schemeClr val="bg1"/>
              </a:gs>
              <a:gs pos="0">
                <a:srgbClr val="AAABCE"/>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26376" y="4376255"/>
            <a:ext cx="9144000" cy="2127275"/>
          </a:xfrm>
          <a:prstGeom prst="rect">
            <a:avLst/>
          </a:prstGeom>
          <a:solidFill>
            <a:schemeClr val="tx1">
              <a:alpha val="4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latin typeface="Candara" panose="020E0502030303020204" pitchFamily="34" charset="0"/>
            </a:endParaRPr>
          </a:p>
        </p:txBody>
      </p:sp>
      <p:sp>
        <p:nvSpPr>
          <p:cNvPr id="18" name="Text Placeholder 7"/>
          <p:cNvSpPr>
            <a:spLocks noGrp="1"/>
          </p:cNvSpPr>
          <p:nvPr>
            <p:ph type="body" sz="quarter" idx="11" hasCustomPrompt="1"/>
          </p:nvPr>
        </p:nvSpPr>
        <p:spPr>
          <a:xfrm>
            <a:off x="338503" y="5461121"/>
            <a:ext cx="5106953" cy="751946"/>
          </a:xfrm>
        </p:spPr>
        <p:txBody>
          <a:bodyPr>
            <a:noAutofit/>
          </a:bodyPr>
          <a:lstStyle>
            <a:lvl1pPr marL="0" indent="0">
              <a:buNone/>
              <a:defRPr sz="1800" b="0" i="1">
                <a:solidFill>
                  <a:schemeClr val="bg1"/>
                </a:solidFill>
              </a:defRPr>
            </a:lvl1pPr>
          </a:lstStyle>
          <a:p>
            <a:pPr lvl="0"/>
            <a:r>
              <a:rPr lang="en-US" dirty="0" smtClean="0"/>
              <a:t>Client name</a:t>
            </a:r>
            <a:endParaRPr lang="en-US" dirty="0"/>
          </a:p>
        </p:txBody>
      </p:sp>
      <p:sp>
        <p:nvSpPr>
          <p:cNvPr id="23" name="Text Placeholder 7"/>
          <p:cNvSpPr>
            <a:spLocks noGrp="1"/>
          </p:cNvSpPr>
          <p:nvPr>
            <p:ph type="body" sz="quarter" idx="14" hasCustomPrompt="1"/>
          </p:nvPr>
        </p:nvSpPr>
        <p:spPr>
          <a:xfrm>
            <a:off x="4992566" y="6508265"/>
            <a:ext cx="3854450" cy="349735"/>
          </a:xfrm>
        </p:spPr>
        <p:txBody>
          <a:bodyPr>
            <a:noAutofit/>
          </a:bodyPr>
          <a:lstStyle>
            <a:lvl1pPr marL="0" indent="0" algn="r">
              <a:buNone/>
              <a:defRPr sz="1400" b="0" i="0">
                <a:solidFill>
                  <a:schemeClr val="bg1"/>
                </a:solidFill>
              </a:defRPr>
            </a:lvl1pPr>
          </a:lstStyle>
          <a:p>
            <a:pPr lvl="0"/>
            <a:r>
              <a:rPr lang="en-US" dirty="0" smtClean="0"/>
              <a:t>Date</a:t>
            </a:r>
            <a:endParaRPr lang="en-US" dirty="0"/>
          </a:p>
        </p:txBody>
      </p:sp>
      <p:sp>
        <p:nvSpPr>
          <p:cNvPr id="26" name="Freeform 14"/>
          <p:cNvSpPr>
            <a:spLocks/>
          </p:cNvSpPr>
          <p:nvPr/>
        </p:nvSpPr>
        <p:spPr bwMode="auto">
          <a:xfrm>
            <a:off x="3941762" y="5862638"/>
            <a:ext cx="4351338" cy="1522412"/>
          </a:xfrm>
          <a:custGeom>
            <a:avLst/>
            <a:gdLst>
              <a:gd name="T0" fmla="*/ 0 w 2741"/>
              <a:gd name="T1" fmla="*/ 959 h 959"/>
              <a:gd name="T2" fmla="*/ 2239 w 2741"/>
              <a:gd name="T3" fmla="*/ 959 h 959"/>
              <a:gd name="T4" fmla="*/ 2741 w 2741"/>
              <a:gd name="T5" fmla="*/ 2 h 959"/>
              <a:gd name="T6" fmla="*/ 929 w 2741"/>
              <a:gd name="T7" fmla="*/ 0 h 959"/>
            </a:gdLst>
            <a:ahLst/>
            <a:cxnLst>
              <a:cxn ang="0">
                <a:pos x="T0" y="T1"/>
              </a:cxn>
              <a:cxn ang="0">
                <a:pos x="T2" y="T3"/>
              </a:cxn>
              <a:cxn ang="0">
                <a:pos x="T4" y="T5"/>
              </a:cxn>
              <a:cxn ang="0">
                <a:pos x="T6" y="T7"/>
              </a:cxn>
            </a:cxnLst>
            <a:rect l="0" t="0" r="r" b="b"/>
            <a:pathLst>
              <a:path w="2741" h="959">
                <a:moveTo>
                  <a:pt x="0" y="959"/>
                </a:moveTo>
                <a:lnTo>
                  <a:pt x="2239" y="959"/>
                </a:lnTo>
                <a:lnTo>
                  <a:pt x="2741" y="2"/>
                </a:lnTo>
                <a:lnTo>
                  <a:pt x="9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269" y="1017276"/>
            <a:ext cx="8182709" cy="3068516"/>
          </a:xfrm>
          <a:prstGeom prst="rect">
            <a:avLst/>
          </a:prstGeom>
        </p:spPr>
      </p:pic>
    </p:spTree>
    <p:extLst>
      <p:ext uri="{BB962C8B-B14F-4D97-AF65-F5344CB8AC3E}">
        <p14:creationId xmlns:p14="http://schemas.microsoft.com/office/powerpoint/2010/main" val="1763807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defTabSz="914400" rtl="0" eaLnBrk="1" latinLnBrk="0" hangingPunct="1">
              <a:lnSpc>
                <a:spcPct val="90000"/>
              </a:lnSpc>
              <a:spcBef>
                <a:spcPct val="0"/>
              </a:spcBef>
              <a:buNone/>
              <a:defRPr lang="en-US" sz="4000" b="1" kern="1200" dirty="0">
                <a:solidFill>
                  <a:schemeClr val="tx2">
                    <a:lumMod val="75000"/>
                  </a:schemeClr>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18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451923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666875"/>
            <a:ext cx="3867150" cy="4510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66875"/>
            <a:ext cx="3867150" cy="4510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6" name="Group 5"/>
          <p:cNvGrpSpPr/>
          <p:nvPr/>
        </p:nvGrpSpPr>
        <p:grpSpPr>
          <a:xfrm>
            <a:off x="0" y="6780945"/>
            <a:ext cx="9144000" cy="88357"/>
            <a:chOff x="0" y="6631143"/>
            <a:chExt cx="9144000" cy="88357"/>
          </a:xfrm>
        </p:grpSpPr>
        <p:sp>
          <p:nvSpPr>
            <p:cNvPr id="7" name="Rectangle 6"/>
            <p:cNvSpPr>
              <a:spLocks noChangeArrowheads="1"/>
            </p:cNvSpPr>
            <p:nvPr/>
          </p:nvSpPr>
          <p:spPr bwMode="auto">
            <a:xfrm>
              <a:off x="0" y="6631143"/>
              <a:ext cx="1833995" cy="88357"/>
            </a:xfrm>
            <a:prstGeom prst="rect">
              <a:avLst/>
            </a:prstGeom>
            <a:solidFill>
              <a:srgbClr val="98C2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a:spLocks noChangeArrowheads="1"/>
            </p:cNvSpPr>
            <p:nvPr/>
          </p:nvSpPr>
          <p:spPr bwMode="auto">
            <a:xfrm>
              <a:off x="1828800" y="6631143"/>
              <a:ext cx="1833995" cy="88357"/>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a:spLocks noChangeArrowheads="1"/>
            </p:cNvSpPr>
            <p:nvPr/>
          </p:nvSpPr>
          <p:spPr bwMode="auto">
            <a:xfrm>
              <a:off x="3657600" y="6631143"/>
              <a:ext cx="1833995" cy="88357"/>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a:spLocks noChangeArrowheads="1"/>
            </p:cNvSpPr>
            <p:nvPr/>
          </p:nvSpPr>
          <p:spPr bwMode="auto">
            <a:xfrm>
              <a:off x="5486400" y="6631143"/>
              <a:ext cx="1833995" cy="88357"/>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p:cNvSpPr>
              <a:spLocks noChangeArrowheads="1"/>
            </p:cNvSpPr>
            <p:nvPr/>
          </p:nvSpPr>
          <p:spPr bwMode="auto">
            <a:xfrm>
              <a:off x="7310005" y="6631143"/>
              <a:ext cx="1833995" cy="883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Rectangle 11"/>
          <p:cNvSpPr/>
          <p:nvPr/>
        </p:nvSpPr>
        <p:spPr>
          <a:xfrm>
            <a:off x="628650" y="1323446"/>
            <a:ext cx="7886700" cy="45719"/>
          </a:xfrm>
          <a:prstGeom prst="rect">
            <a:avLst/>
          </a:prstGeom>
          <a:gradFill flip="none" rotWithShape="1">
            <a:gsLst>
              <a:gs pos="0">
                <a:schemeClr val="accent2"/>
              </a:gs>
              <a:gs pos="50000">
                <a:schemeClr val="accent4"/>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09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2614969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71856" y="6490353"/>
            <a:ext cx="664464" cy="365125"/>
          </a:xfrm>
          <a:prstGeom prst="rect">
            <a:avLst/>
          </a:prstGeom>
        </p:spPr>
        <p:txBody>
          <a:bodyPr/>
          <a:lstStyle/>
          <a:p>
            <a:fld id="{87699D43-DE4D-4E02-BF15-2DECDC8CC18A}" type="slidenum">
              <a:rPr lang="en-US" smtClean="0"/>
              <a:t>‹#›</a:t>
            </a:fld>
            <a:endParaRPr lang="en-US"/>
          </a:p>
        </p:txBody>
      </p:sp>
    </p:spTree>
    <p:extLst>
      <p:ext uri="{BB962C8B-B14F-4D97-AF65-F5344CB8AC3E}">
        <p14:creationId xmlns:p14="http://schemas.microsoft.com/office/powerpoint/2010/main" val="27623661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33246" y="1934308"/>
            <a:ext cx="6329728" cy="2505808"/>
          </a:xfrm>
        </p:spPr>
        <p:txBody>
          <a:bodyPr anchor="ctr">
            <a:normAutofit/>
          </a:bodyPr>
          <a:lstStyle>
            <a:lvl1pPr algn="l">
              <a:defRPr sz="4400" cap="all" baseline="0">
                <a:solidFill>
                  <a:srgbClr val="3A3B64"/>
                </a:solidFill>
              </a:defRPr>
            </a:lvl1pPr>
          </a:lstStyle>
          <a:p>
            <a:r>
              <a:rPr lang="en-US" dirty="0" smtClean="0"/>
              <a:t>Click to edit Divider title style</a:t>
            </a:r>
            <a:endParaRPr lang="en-US" dirty="0"/>
          </a:p>
        </p:txBody>
      </p:sp>
      <p:pic>
        <p:nvPicPr>
          <p:cNvPr id="9" name="Picture 8"/>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27754" t="12936" r="56467" b="12731"/>
          <a:stretch/>
        </p:blipFill>
        <p:spPr>
          <a:xfrm>
            <a:off x="316832" y="-19050"/>
            <a:ext cx="1463842" cy="6896100"/>
          </a:xfrm>
          <a:prstGeom prst="rect">
            <a:avLst/>
          </a:prstGeom>
          <a:ln>
            <a:noFill/>
          </a:ln>
        </p:spPr>
      </p:pic>
      <p:sp>
        <p:nvSpPr>
          <p:cNvPr id="10" name="Rectangle 9"/>
          <p:cNvSpPr/>
          <p:nvPr userDrawn="1"/>
        </p:nvSpPr>
        <p:spPr>
          <a:xfrm>
            <a:off x="690192" y="-19050"/>
            <a:ext cx="67915" cy="69151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314686" y="-19050"/>
            <a:ext cx="193774" cy="6915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49585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2"/>
          </p:nvPr>
        </p:nvSpPr>
        <p:spPr>
          <a:xfrm>
            <a:off x="371856" y="6322187"/>
            <a:ext cx="664464" cy="365125"/>
          </a:xfrm>
          <a:prstGeom prst="rect">
            <a:avLst/>
          </a:prstGeom>
        </p:spPr>
        <p:txBody>
          <a:bodyPr/>
          <a:lstStyle/>
          <a:p>
            <a:fld id="{6EFA8406-D672-4E03-9ABF-F4A7E3A351AA}"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502066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5" name="Oval 14"/>
          <p:cNvSpPr/>
          <p:nvPr userDrawn="1"/>
        </p:nvSpPr>
        <p:spPr>
          <a:xfrm>
            <a:off x="595451" y="6387643"/>
            <a:ext cx="292345" cy="292343"/>
          </a:xfrm>
          <a:prstGeom prst="ellipse">
            <a:avLst/>
          </a:prstGeom>
          <a:solidFill>
            <a:schemeClr val="accent3">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Placeholder 1"/>
          <p:cNvSpPr>
            <a:spLocks noGrp="1"/>
          </p:cNvSpPr>
          <p:nvPr userDrawn="1">
            <p:ph type="title"/>
          </p:nvPr>
        </p:nvSpPr>
        <p:spPr>
          <a:xfrm>
            <a:off x="628650" y="102659"/>
            <a:ext cx="7886700" cy="119274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628650" y="1676400"/>
            <a:ext cx="7886700" cy="4500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533318" y="6411953"/>
            <a:ext cx="440267" cy="246221"/>
          </a:xfrm>
          <a:prstGeom prst="rect">
            <a:avLst/>
          </a:prstGeom>
          <a:noFill/>
        </p:spPr>
        <p:txBody>
          <a:bodyPr wrap="square" rtlCol="0">
            <a:spAutoFit/>
          </a:bodyPr>
          <a:lstStyle/>
          <a:p>
            <a:pPr algn="ctr"/>
            <a:fld id="{E123B50A-269E-4CEA-B042-34E83D64DBCC}" type="slidenum">
              <a:rPr lang="en-US" sz="1000" smtClean="0">
                <a:solidFill>
                  <a:schemeClr val="bg1"/>
                </a:solidFill>
              </a:rPr>
              <a:t>‹#›</a:t>
            </a:fld>
            <a:endParaRPr lang="en-US" sz="1000" dirty="0">
              <a:solidFill>
                <a:schemeClr val="bg1"/>
              </a:solidFill>
            </a:endParaRPr>
          </a:p>
        </p:txBody>
      </p:sp>
      <p:sp>
        <p:nvSpPr>
          <p:cNvPr id="11" name="AutoShape 3"/>
          <p:cNvSpPr>
            <a:spLocks noChangeAspect="1" noChangeArrowheads="1" noTextEdit="1"/>
          </p:cNvSpPr>
          <p:nvPr userDrawn="1"/>
        </p:nvSpPr>
        <p:spPr bwMode="auto">
          <a:xfrm>
            <a:off x="0" y="5803726"/>
            <a:ext cx="9141315" cy="8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Connector 5"/>
          <p:cNvCxnSpPr/>
          <p:nvPr userDrawn="1"/>
        </p:nvCxnSpPr>
        <p:spPr>
          <a:xfrm>
            <a:off x="474785" y="1318846"/>
            <a:ext cx="8669215" cy="0"/>
          </a:xfrm>
          <a:prstGeom prst="line">
            <a:avLst/>
          </a:prstGeom>
          <a:ln w="158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457464" y="5860072"/>
            <a:ext cx="2661141" cy="997928"/>
          </a:xfrm>
          <a:prstGeom prst="rect">
            <a:avLst/>
          </a:prstGeom>
        </p:spPr>
      </p:pic>
    </p:spTree>
    <p:extLst>
      <p:ext uri="{BB962C8B-B14F-4D97-AF65-F5344CB8AC3E}">
        <p14:creationId xmlns:p14="http://schemas.microsoft.com/office/powerpoint/2010/main" val="2507157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1" kern="1200">
          <a:solidFill>
            <a:schemeClr val="tx2">
              <a:lumMod val="75000"/>
            </a:schemeClr>
          </a:solidFill>
          <a:latin typeface="+mj-lt"/>
          <a:ea typeface="+mj-ea"/>
          <a:cs typeface="+mj-cs"/>
        </a:defRPr>
      </a:lvl1pPr>
    </p:titleStyle>
    <p:bodyStyle>
      <a:lvl1pPr marL="342900" indent="-342900" algn="l" defTabSz="914400" rtl="0" eaLnBrk="1" latinLnBrk="0" hangingPunct="1">
        <a:lnSpc>
          <a:spcPct val="90000"/>
        </a:lnSpc>
        <a:spcBef>
          <a:spcPts val="1800"/>
        </a:spcBef>
        <a:buClr>
          <a:schemeClr val="accent3">
            <a:lumMod val="50000"/>
          </a:schemeClr>
        </a:buClr>
        <a:buSzPct val="110000"/>
        <a:buFont typeface="Symbol" panose="05050102010706020507" pitchFamily="18" charset="2"/>
        <a:buChar char=""/>
        <a:defRPr sz="2800" kern="1200">
          <a:solidFill>
            <a:srgbClr val="3E4D54"/>
          </a:solidFill>
          <a:latin typeface="+mn-lt"/>
          <a:ea typeface="+mn-ea"/>
          <a:cs typeface="+mn-cs"/>
        </a:defRPr>
      </a:lvl1pPr>
      <a:lvl2pPr marL="742950" marR="0" indent="-285750" algn="l" defTabSz="914400" rtl="0" eaLnBrk="1" fontAlgn="auto" latinLnBrk="0" hangingPunct="1">
        <a:lnSpc>
          <a:spcPct val="100000"/>
        </a:lnSpc>
        <a:spcBef>
          <a:spcPts val="1200"/>
        </a:spcBef>
        <a:spcAft>
          <a:spcPts val="0"/>
        </a:spcAft>
        <a:buClr>
          <a:schemeClr val="tx2"/>
        </a:buClr>
        <a:buSzTx/>
        <a:buFont typeface="Arial" pitchFamily="34" charset="0"/>
        <a:buChar char="»"/>
        <a:tabLst/>
        <a:defRPr sz="2400" kern="1200">
          <a:solidFill>
            <a:srgbClr val="3E4D54"/>
          </a:solidFill>
          <a:latin typeface="+mn-lt"/>
          <a:ea typeface="+mn-ea"/>
          <a:cs typeface="+mn-cs"/>
        </a:defRPr>
      </a:lvl2pPr>
      <a:lvl3pPr marL="1201738" indent="-287338" algn="l" defTabSz="914400" rtl="0" eaLnBrk="1" latinLnBrk="0" hangingPunct="1">
        <a:lnSpc>
          <a:spcPct val="90000"/>
        </a:lnSpc>
        <a:spcBef>
          <a:spcPts val="1200"/>
        </a:spcBef>
        <a:buClr>
          <a:schemeClr val="tx2">
            <a:lumMod val="60000"/>
            <a:lumOff val="40000"/>
          </a:schemeClr>
        </a:buClr>
        <a:buFont typeface="Wingdings" panose="05000000000000000000" pitchFamily="2" charset="2"/>
        <a:buChar char="§"/>
        <a:defRPr sz="2000" kern="1200">
          <a:solidFill>
            <a:srgbClr val="3E4D54"/>
          </a:solidFill>
          <a:latin typeface="+mn-lt"/>
          <a:ea typeface="+mn-ea"/>
          <a:cs typeface="+mn-cs"/>
        </a:defRPr>
      </a:lvl3pPr>
      <a:lvl4pPr marL="1490663" indent="-288925"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rgbClr val="3E4D54"/>
          </a:solidFill>
          <a:latin typeface="+mn-lt"/>
          <a:ea typeface="+mn-ea"/>
          <a:cs typeface="+mn-cs"/>
        </a:defRPr>
      </a:lvl4pPr>
      <a:lvl5pPr marL="1770063" indent="-279400" algn="l" defTabSz="914400" rtl="0" eaLnBrk="1" latinLnBrk="0" hangingPunct="1">
        <a:lnSpc>
          <a:spcPct val="90000"/>
        </a:lnSpc>
        <a:spcBef>
          <a:spcPts val="1200"/>
        </a:spcBef>
        <a:buClr>
          <a:schemeClr val="accent3"/>
        </a:buClr>
        <a:buFont typeface="Arial" panose="020B0604020202020204" pitchFamily="34" charset="0"/>
        <a:buChar char="–"/>
        <a:defRPr sz="1800" kern="1200">
          <a:solidFill>
            <a:srgbClr val="3E4D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38503" y="5461121"/>
            <a:ext cx="6103240" cy="751946"/>
          </a:xfrm>
        </p:spPr>
        <p:txBody>
          <a:bodyPr/>
          <a:lstStyle/>
          <a:p>
            <a:r>
              <a:rPr lang="en-US" dirty="0" smtClean="0"/>
              <a:t>Bicycle and Pedestrian Partnership Council Meeting</a:t>
            </a:r>
          </a:p>
          <a:p>
            <a:r>
              <a:rPr lang="en-US" dirty="0" smtClean="0"/>
              <a:t>May 31</a:t>
            </a:r>
            <a:endParaRPr lang="en-US" dirty="0"/>
          </a:p>
        </p:txBody>
      </p:sp>
    </p:spTree>
    <p:extLst>
      <p:ext uri="{BB962C8B-B14F-4D97-AF65-F5344CB8AC3E}">
        <p14:creationId xmlns:p14="http://schemas.microsoft.com/office/powerpoint/2010/main" val="3686002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856" y="-193856"/>
            <a:ext cx="7886700" cy="1192742"/>
          </a:xfrm>
        </p:spPr>
        <p:txBody>
          <a:bodyPr>
            <a:normAutofit/>
          </a:bodyPr>
          <a:lstStyle/>
          <a:p>
            <a:r>
              <a:rPr lang="en-US" sz="3200" dirty="0" smtClean="0"/>
              <a:t>Context Classifications</a:t>
            </a:r>
            <a:endParaRPr lang="en-US" sz="32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620" y="998886"/>
            <a:ext cx="8518967" cy="5359777"/>
          </a:xfrm>
          <a:prstGeom prst="rect">
            <a:avLst/>
          </a:prstGeom>
        </p:spPr>
      </p:pic>
    </p:spTree>
    <p:extLst>
      <p:ext uri="{BB962C8B-B14F-4D97-AF65-F5344CB8AC3E}">
        <p14:creationId xmlns:p14="http://schemas.microsoft.com/office/powerpoint/2010/main" val="3436858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Context Classifications: </a:t>
            </a:r>
            <a:br>
              <a:rPr lang="en-US" sz="3200" dirty="0" smtClean="0"/>
            </a:br>
            <a:r>
              <a:rPr lang="en-US" sz="3200" dirty="0" smtClean="0"/>
              <a:t>Common Language</a:t>
            </a:r>
            <a:endParaRPr lang="en-US" sz="3200" dirty="0"/>
          </a:p>
        </p:txBody>
      </p:sp>
      <p:sp>
        <p:nvSpPr>
          <p:cNvPr id="5" name="TextBox 4"/>
          <p:cNvSpPr txBox="1"/>
          <p:nvPr/>
        </p:nvSpPr>
        <p:spPr>
          <a:xfrm>
            <a:off x="245806" y="1472625"/>
            <a:ext cx="8288594" cy="584775"/>
          </a:xfrm>
          <a:prstGeom prst="rect">
            <a:avLst/>
          </a:prstGeom>
          <a:noFill/>
          <a:effectLst/>
        </p:spPr>
        <p:txBody>
          <a:bodyPr wrap="square" rtlCol="0">
            <a:spAutoFit/>
          </a:bodyPr>
          <a:lstStyle/>
          <a:p>
            <a:r>
              <a:rPr lang="en-US" sz="3200" b="1" i="1" dirty="0">
                <a:solidFill>
                  <a:srgbClr val="1F4283"/>
                </a:solidFill>
                <a:cs typeface="Arial" panose="020B0604020202020204" pitchFamily="34" charset="0"/>
              </a:rPr>
              <a:t>ITE/CNU Context Zones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245806" y="2119605"/>
            <a:ext cx="8653668" cy="3900195"/>
          </a:xfrm>
          <a:prstGeom prst="rect">
            <a:avLst/>
          </a:prstGeom>
        </p:spPr>
      </p:pic>
    </p:spTree>
    <p:extLst>
      <p:ext uri="{BB962C8B-B14F-4D97-AF65-F5344CB8AC3E}">
        <p14:creationId xmlns:p14="http://schemas.microsoft.com/office/powerpoint/2010/main" val="3592791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Planning &amp; Design Flexibility</a:t>
            </a:r>
            <a:endParaRPr lang="en-US" sz="3200" dirty="0"/>
          </a:p>
        </p:txBody>
      </p:sp>
      <p:sp>
        <p:nvSpPr>
          <p:cNvPr id="3" name="Content Placeholder 2"/>
          <p:cNvSpPr>
            <a:spLocks noGrp="1"/>
          </p:cNvSpPr>
          <p:nvPr>
            <p:ph idx="1"/>
          </p:nvPr>
        </p:nvSpPr>
        <p:spPr>
          <a:xfrm>
            <a:off x="457200" y="1750646"/>
            <a:ext cx="8229600" cy="4500685"/>
          </a:xfrm>
        </p:spPr>
        <p:txBody>
          <a:bodyPr/>
          <a:lstStyle/>
          <a:p>
            <a:pPr marL="0" indent="0">
              <a:buNone/>
            </a:pPr>
            <a:endParaRPr lang="en-US" dirty="0" smtClean="0"/>
          </a:p>
          <a:p>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0911">
            <a:off x="5987287" y="1373467"/>
            <a:ext cx="2811163" cy="3616302"/>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99" y="1921464"/>
            <a:ext cx="6044473" cy="379353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343728">
            <a:off x="4812578" y="2610106"/>
            <a:ext cx="2885703" cy="3719074"/>
          </a:xfrm>
          <a:prstGeom prst="rect">
            <a:avLst/>
          </a:prstGeom>
        </p:spPr>
      </p:pic>
    </p:spTree>
    <p:extLst>
      <p:ext uri="{BB962C8B-B14F-4D97-AF65-F5344CB8AC3E}">
        <p14:creationId xmlns:p14="http://schemas.microsoft.com/office/powerpoint/2010/main" val="3108245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Complete Streets Handbook</a:t>
            </a:r>
            <a:endParaRPr lang="en-US" sz="3200" dirty="0"/>
          </a:p>
        </p:txBody>
      </p:sp>
      <p:sp>
        <p:nvSpPr>
          <p:cNvPr id="4" name="Content Placeholder 4"/>
          <p:cNvSpPr txBox="1">
            <a:spLocks/>
          </p:cNvSpPr>
          <p:nvPr/>
        </p:nvSpPr>
        <p:spPr>
          <a:xfrm>
            <a:off x="386864" y="1530039"/>
            <a:ext cx="7619855" cy="4243744"/>
          </a:xfrm>
          <a:prstGeom prst="rect">
            <a:avLst/>
          </a:prstGeom>
        </p:spPr>
        <p:txBody>
          <a:bodyPr>
            <a:noAutofit/>
          </a:bodyPr>
          <a:lstStyle>
            <a:lvl1pPr marL="342900" indent="-342900" algn="l" defTabSz="914400" rtl="0" eaLnBrk="1" latinLnBrk="0" hangingPunct="1">
              <a:spcBef>
                <a:spcPts val="3000"/>
              </a:spcBef>
              <a:buFontTx/>
              <a:buBlip>
                <a:blip r:embed="rId3"/>
              </a:buBlip>
              <a:defRPr sz="22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24"/>
              </a:spcBef>
              <a:buClr>
                <a:schemeClr val="accent1">
                  <a:lumMod val="50000"/>
                </a:schemeClr>
              </a:buClr>
              <a:buFont typeface="Arial" pitchFamily="34" charset="0"/>
              <a:buChar char="–"/>
              <a:defRPr sz="1800" b="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24"/>
              </a:spcBef>
              <a:buFont typeface="Wingdings" pitchFamily="2" charset="2"/>
              <a:buChar char="§"/>
              <a:defRPr sz="20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600"/>
              </a:spcAft>
              <a:buClr>
                <a:srgbClr val="FF0000"/>
              </a:buClr>
            </a:pPr>
            <a:r>
              <a:rPr lang="en-US" dirty="0" smtClean="0">
                <a:solidFill>
                  <a:srgbClr val="000000"/>
                </a:solidFill>
              </a:rPr>
              <a:t>Handbook</a:t>
            </a:r>
            <a:r>
              <a:rPr lang="en-US" sz="2400" dirty="0" smtClean="0">
                <a:solidFill>
                  <a:srgbClr val="000000"/>
                </a:solidFill>
              </a:rPr>
              <a:t>:</a:t>
            </a:r>
          </a:p>
          <a:p>
            <a:pPr lvl="1">
              <a:spcBef>
                <a:spcPts val="1200"/>
              </a:spcBef>
              <a:spcAft>
                <a:spcPts val="600"/>
              </a:spcAft>
              <a:buClr>
                <a:srgbClr val="FF0000"/>
              </a:buClr>
            </a:pPr>
            <a:r>
              <a:rPr lang="en-US" dirty="0" smtClean="0">
                <a:solidFill>
                  <a:srgbClr val="000000"/>
                </a:solidFill>
              </a:rPr>
              <a:t>Integrates Complete Streets approach in planning &amp; design of state roads</a:t>
            </a:r>
          </a:p>
          <a:p>
            <a:pPr lvl="1">
              <a:spcBef>
                <a:spcPts val="1200"/>
              </a:spcBef>
              <a:spcAft>
                <a:spcPts val="600"/>
              </a:spcAft>
              <a:buClr>
                <a:srgbClr val="FF0000"/>
              </a:buClr>
            </a:pPr>
            <a:r>
              <a:rPr lang="en-US" dirty="0" smtClean="0">
                <a:solidFill>
                  <a:srgbClr val="000000"/>
                </a:solidFill>
              </a:rPr>
              <a:t>Explains importance of collaboration with regional &amp; local partners</a:t>
            </a:r>
          </a:p>
          <a:p>
            <a:pPr lvl="1">
              <a:spcBef>
                <a:spcPts val="1200"/>
              </a:spcBef>
              <a:spcAft>
                <a:spcPts val="600"/>
              </a:spcAft>
              <a:buClr>
                <a:srgbClr val="FF0000"/>
              </a:buClr>
            </a:pPr>
            <a:r>
              <a:rPr lang="en-US" dirty="0" smtClean="0">
                <a:solidFill>
                  <a:srgbClr val="000000"/>
                </a:solidFill>
              </a:rPr>
              <a:t>Establishes context classification </a:t>
            </a:r>
          </a:p>
          <a:p>
            <a:pPr>
              <a:spcBef>
                <a:spcPts val="1200"/>
              </a:spcBef>
              <a:spcAft>
                <a:spcPts val="600"/>
              </a:spcAft>
              <a:buClr>
                <a:srgbClr val="FF0000"/>
              </a:buClr>
            </a:pPr>
            <a:r>
              <a:rPr lang="en-US" dirty="0" smtClean="0">
                <a:solidFill>
                  <a:srgbClr val="000000"/>
                </a:solidFill>
              </a:rPr>
              <a:t>Final Complete Streets Handbook for State Roads - June 2017</a:t>
            </a:r>
          </a:p>
        </p:txBody>
      </p:sp>
    </p:spTree>
    <p:extLst>
      <p:ext uri="{BB962C8B-B14F-4D97-AF65-F5344CB8AC3E}">
        <p14:creationId xmlns:p14="http://schemas.microsoft.com/office/powerpoint/2010/main" val="1340827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29" y="102659"/>
            <a:ext cx="8815601" cy="1192742"/>
          </a:xfrm>
        </p:spPr>
        <p:txBody>
          <a:bodyPr>
            <a:normAutofit/>
          </a:bodyPr>
          <a:lstStyle/>
          <a:p>
            <a:r>
              <a:rPr lang="en-US" sz="3200" dirty="0" smtClean="0"/>
              <a:t>Planning &amp; Designing for Complete Streets</a:t>
            </a:r>
            <a:endParaRPr lang="en-US" sz="3200" dirty="0"/>
          </a:p>
        </p:txBody>
      </p:sp>
      <p:sp>
        <p:nvSpPr>
          <p:cNvPr id="4" name="Content Placeholder 4"/>
          <p:cNvSpPr txBox="1">
            <a:spLocks/>
          </p:cNvSpPr>
          <p:nvPr/>
        </p:nvSpPr>
        <p:spPr>
          <a:xfrm>
            <a:off x="386864" y="1530039"/>
            <a:ext cx="7619855" cy="4374372"/>
          </a:xfrm>
          <a:prstGeom prst="rect">
            <a:avLst/>
          </a:prstGeom>
        </p:spPr>
        <p:txBody>
          <a:bodyPr>
            <a:noAutofit/>
          </a:bodyPr>
          <a:lstStyle>
            <a:lvl1pPr marL="342900" indent="-342900" algn="l" defTabSz="914400" rtl="0" eaLnBrk="1" latinLnBrk="0" hangingPunct="1">
              <a:spcBef>
                <a:spcPts val="3000"/>
              </a:spcBef>
              <a:buFontTx/>
              <a:buBlip>
                <a:blip r:embed="rId3"/>
              </a:buBlip>
              <a:defRPr sz="22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24"/>
              </a:spcBef>
              <a:buClr>
                <a:schemeClr val="accent1">
                  <a:lumMod val="50000"/>
                </a:schemeClr>
              </a:buClr>
              <a:buFont typeface="Arial" pitchFamily="34" charset="0"/>
              <a:buChar char="–"/>
              <a:defRPr sz="1800" b="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24"/>
              </a:spcBef>
              <a:buFont typeface="Wingdings" pitchFamily="2" charset="2"/>
              <a:buChar char="§"/>
              <a:defRPr sz="20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600"/>
              </a:spcAft>
              <a:buClr>
                <a:srgbClr val="FF0000"/>
              </a:buClr>
            </a:pPr>
            <a:r>
              <a:rPr lang="en-US" dirty="0" smtClean="0">
                <a:solidFill>
                  <a:srgbClr val="000000"/>
                </a:solidFill>
              </a:rPr>
              <a:t>DOT planning manuals and processes</a:t>
            </a:r>
          </a:p>
          <a:p>
            <a:pPr lvl="1">
              <a:spcBef>
                <a:spcPts val="1200"/>
              </a:spcBef>
              <a:spcAft>
                <a:spcPts val="600"/>
              </a:spcAft>
              <a:buClr>
                <a:srgbClr val="FF0000"/>
              </a:buClr>
            </a:pPr>
            <a:r>
              <a:rPr lang="en-US" dirty="0" smtClean="0">
                <a:solidFill>
                  <a:srgbClr val="000000"/>
                </a:solidFill>
              </a:rPr>
              <a:t>Community planning</a:t>
            </a:r>
          </a:p>
          <a:p>
            <a:pPr lvl="1">
              <a:spcBef>
                <a:spcPts val="1200"/>
              </a:spcBef>
              <a:spcAft>
                <a:spcPts val="600"/>
              </a:spcAft>
              <a:buClr>
                <a:srgbClr val="FF0000"/>
              </a:buClr>
            </a:pPr>
            <a:r>
              <a:rPr lang="en-US" dirty="0" smtClean="0">
                <a:solidFill>
                  <a:srgbClr val="000000"/>
                </a:solidFill>
              </a:rPr>
              <a:t>ETDM</a:t>
            </a:r>
          </a:p>
          <a:p>
            <a:pPr>
              <a:spcBef>
                <a:spcPts val="1200"/>
              </a:spcBef>
              <a:spcAft>
                <a:spcPts val="600"/>
              </a:spcAft>
              <a:buClr>
                <a:srgbClr val="FF0000"/>
              </a:buClr>
            </a:pPr>
            <a:r>
              <a:rPr lang="en-US" dirty="0" smtClean="0">
                <a:solidFill>
                  <a:srgbClr val="000000"/>
                </a:solidFill>
              </a:rPr>
              <a:t>DOT project manuals and processes</a:t>
            </a:r>
          </a:p>
          <a:p>
            <a:pPr lvl="1">
              <a:spcBef>
                <a:spcPts val="1200"/>
              </a:spcBef>
              <a:spcAft>
                <a:spcPts val="600"/>
              </a:spcAft>
              <a:buClr>
                <a:srgbClr val="FF0000"/>
              </a:buClr>
            </a:pPr>
            <a:r>
              <a:rPr lang="en-US" dirty="0">
                <a:solidFill>
                  <a:srgbClr val="000000"/>
                </a:solidFill>
              </a:rPr>
              <a:t>Project Development Process</a:t>
            </a:r>
          </a:p>
          <a:p>
            <a:pPr lvl="1">
              <a:spcBef>
                <a:spcPts val="1200"/>
              </a:spcBef>
              <a:spcAft>
                <a:spcPts val="600"/>
              </a:spcAft>
              <a:buClr>
                <a:srgbClr val="FF0000"/>
              </a:buClr>
            </a:pPr>
            <a:r>
              <a:rPr lang="en-US" dirty="0" smtClean="0">
                <a:solidFill>
                  <a:srgbClr val="000000"/>
                </a:solidFill>
              </a:rPr>
              <a:t>FDOT Design Manual</a:t>
            </a:r>
          </a:p>
          <a:p>
            <a:pPr lvl="1">
              <a:spcBef>
                <a:spcPts val="1200"/>
              </a:spcBef>
              <a:spcAft>
                <a:spcPts val="600"/>
              </a:spcAft>
              <a:buClr>
                <a:srgbClr val="FF0000"/>
              </a:buClr>
            </a:pPr>
            <a:r>
              <a:rPr lang="en-US" dirty="0" smtClean="0">
                <a:solidFill>
                  <a:srgbClr val="000000"/>
                </a:solidFill>
              </a:rPr>
              <a:t>Access Management Manual</a:t>
            </a:r>
          </a:p>
          <a:p>
            <a:pPr>
              <a:spcBef>
                <a:spcPts val="1200"/>
              </a:spcBef>
              <a:spcAft>
                <a:spcPts val="600"/>
              </a:spcAft>
              <a:buClr>
                <a:srgbClr val="FF0000"/>
              </a:buClr>
            </a:pPr>
            <a:r>
              <a:rPr lang="en-US" dirty="0" smtClean="0">
                <a:solidFill>
                  <a:srgbClr val="000000"/>
                </a:solidFill>
              </a:rPr>
              <a:t>Maintenance &amp; Operations</a:t>
            </a:r>
          </a:p>
        </p:txBody>
      </p:sp>
    </p:spTree>
    <p:extLst>
      <p:ext uri="{BB962C8B-B14F-4D97-AF65-F5344CB8AC3E}">
        <p14:creationId xmlns:p14="http://schemas.microsoft.com/office/powerpoint/2010/main" val="153532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10567" y="2372810"/>
            <a:ext cx="7538010" cy="2288893"/>
          </a:xfrm>
        </p:spPr>
        <p:txBody>
          <a:bodyPr/>
          <a:lstStyle/>
          <a:p>
            <a:r>
              <a:rPr lang="en-US" sz="3200" dirty="0" smtClean="0">
                <a:solidFill>
                  <a:srgbClr val="003E6F"/>
                </a:solidFill>
                <a:effectLst>
                  <a:outerShdw blurRad="38100" dist="38100" dir="2700000" algn="tl">
                    <a:srgbClr val="000000">
                      <a:alpha val="43137"/>
                    </a:srgbClr>
                  </a:outerShdw>
                </a:effectLst>
              </a:rPr>
              <a:t>“a system of Complete Streets cannot be accomplished entirely within the State roadway system and solely within FDOT’s right of way”</a:t>
            </a:r>
            <a:endParaRPr lang="en-US" sz="3200" dirty="0">
              <a:solidFill>
                <a:srgbClr val="003E6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5297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0"/>
            <a:ext cx="8125890" cy="1400530"/>
          </a:xfrm>
        </p:spPr>
        <p:txBody>
          <a:bodyPr/>
          <a:lstStyle/>
          <a:p>
            <a:r>
              <a:rPr lang="en-US" sz="4400" dirty="0"/>
              <a:t>www.flcompletestreets.com</a:t>
            </a:r>
            <a:br>
              <a:rPr lang="en-US" sz="4400" dirty="0"/>
            </a:br>
            <a:endParaRPr lang="en-US" dirty="0"/>
          </a:p>
        </p:txBody>
      </p:sp>
      <p:pic>
        <p:nvPicPr>
          <p:cNvPr id="3" name="Picture 2" descr="Complete Streets Implementation - Google Chrome"/>
          <p:cNvPicPr>
            <a:picLocks noChangeAspect="1"/>
          </p:cNvPicPr>
          <p:nvPr/>
        </p:nvPicPr>
        <p:blipFill rotWithShape="1">
          <a:blip r:embed="rId3">
            <a:extLst>
              <a:ext uri="{28A0092B-C50C-407E-A947-70E740481C1C}">
                <a14:useLocalDpi xmlns:a14="http://schemas.microsoft.com/office/drawing/2010/main" val="0"/>
              </a:ext>
            </a:extLst>
          </a:blip>
          <a:srcRect l="19950" t="10526" r="21298" b="22807"/>
          <a:stretch/>
        </p:blipFill>
        <p:spPr>
          <a:xfrm>
            <a:off x="1876644" y="1593035"/>
            <a:ext cx="5221988" cy="4572000"/>
          </a:xfrm>
          <a:prstGeom prst="rect">
            <a:avLst/>
          </a:prstGeom>
          <a:ln>
            <a:solidFill>
              <a:schemeClr val="tx1"/>
            </a:solidFill>
          </a:ln>
        </p:spPr>
      </p:pic>
    </p:spTree>
    <p:extLst>
      <p:ext uri="{BB962C8B-B14F-4D97-AF65-F5344CB8AC3E}">
        <p14:creationId xmlns:p14="http://schemas.microsoft.com/office/powerpoint/2010/main" val="3019820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Transportation Choices Study Update</a:t>
            </a:r>
          </a:p>
        </p:txBody>
      </p:sp>
    </p:spTree>
    <p:extLst>
      <p:ext uri="{BB962C8B-B14F-4D97-AF65-F5344CB8AC3E}">
        <p14:creationId xmlns:p14="http://schemas.microsoft.com/office/powerpoint/2010/main" val="200264908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Roundtable</a:t>
            </a:r>
            <a:endParaRPr lang="en-US" sz="3200" dirty="0"/>
          </a:p>
        </p:txBody>
      </p:sp>
    </p:spTree>
    <p:extLst>
      <p:ext uri="{BB962C8B-B14F-4D97-AF65-F5344CB8AC3E}">
        <p14:creationId xmlns:p14="http://schemas.microsoft.com/office/powerpoint/2010/main" val="41322835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Questions?</a:t>
            </a:r>
            <a:endParaRPr lang="en-US" sz="3200" dirty="0"/>
          </a:p>
        </p:txBody>
      </p:sp>
      <p:sp>
        <p:nvSpPr>
          <p:cNvPr id="3" name="Content Placeholder 2"/>
          <p:cNvSpPr>
            <a:spLocks noGrp="1"/>
          </p:cNvSpPr>
          <p:nvPr>
            <p:ph idx="1"/>
          </p:nvPr>
        </p:nvSpPr>
        <p:spPr/>
        <p:txBody>
          <a:bodyPr/>
          <a:lstStyle/>
          <a:p>
            <a:r>
              <a:rPr lang="en-US" dirty="0" smtClean="0"/>
              <a:t>Samantha Parks</a:t>
            </a:r>
          </a:p>
          <a:p>
            <a:pPr lvl="1"/>
            <a:r>
              <a:rPr lang="en-US" dirty="0" smtClean="0"/>
              <a:t>850-414-4821</a:t>
            </a:r>
          </a:p>
          <a:p>
            <a:pPr lvl="1"/>
            <a:r>
              <a:rPr lang="en-US" dirty="0" smtClean="0"/>
              <a:t>Samantha.Parks@dot.state.fl.us</a:t>
            </a:r>
          </a:p>
          <a:p>
            <a:r>
              <a:rPr lang="en-US" dirty="0" smtClean="0"/>
              <a:t>Carmen Monroy</a:t>
            </a:r>
          </a:p>
          <a:p>
            <a:pPr lvl="1"/>
            <a:r>
              <a:rPr lang="en-US" dirty="0" smtClean="0"/>
              <a:t>850-414-4814</a:t>
            </a:r>
          </a:p>
          <a:p>
            <a:pPr lvl="1"/>
            <a:r>
              <a:rPr lang="en-US" dirty="0" smtClean="0"/>
              <a:t>Carmen.Monroy@dot.state.fl.us</a:t>
            </a:r>
          </a:p>
          <a:p>
            <a:endParaRPr lang="en-US" dirty="0"/>
          </a:p>
        </p:txBody>
      </p:sp>
    </p:spTree>
    <p:extLst>
      <p:ext uri="{BB962C8B-B14F-4D97-AF65-F5344CB8AC3E}">
        <p14:creationId xmlns:p14="http://schemas.microsoft.com/office/powerpoint/2010/main" val="2440278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5909"/>
            <a:ext cx="7886700" cy="749491"/>
          </a:xfrm>
        </p:spPr>
        <p:txBody>
          <a:bodyPr>
            <a:normAutofit/>
          </a:bodyPr>
          <a:lstStyle/>
          <a:p>
            <a:r>
              <a:rPr lang="en-US" sz="3200" dirty="0" smtClean="0"/>
              <a:t>Agenda</a:t>
            </a:r>
            <a:endParaRPr lang="en-US" sz="3200" b="0" i="1" dirty="0"/>
          </a:p>
        </p:txBody>
      </p:sp>
      <p:sp>
        <p:nvSpPr>
          <p:cNvPr id="3" name="Content Placeholder 2"/>
          <p:cNvSpPr>
            <a:spLocks noGrp="1"/>
          </p:cNvSpPr>
          <p:nvPr>
            <p:ph idx="1"/>
          </p:nvPr>
        </p:nvSpPr>
        <p:spPr/>
        <p:txBody>
          <a:bodyPr/>
          <a:lstStyle/>
          <a:p>
            <a:r>
              <a:rPr lang="en-US" dirty="0" smtClean="0"/>
              <a:t>Welcome &amp; Debrief</a:t>
            </a:r>
          </a:p>
          <a:p>
            <a:r>
              <a:rPr lang="en-US" dirty="0" smtClean="0"/>
              <a:t>Florida Bicycle Association Awards</a:t>
            </a:r>
          </a:p>
          <a:p>
            <a:r>
              <a:rPr lang="en-US" dirty="0" smtClean="0"/>
              <a:t>Complete Streets Overview</a:t>
            </a:r>
          </a:p>
          <a:p>
            <a:r>
              <a:rPr lang="en-US" dirty="0" smtClean="0"/>
              <a:t>Transportation Choices Study Update</a:t>
            </a:r>
          </a:p>
          <a:p>
            <a:r>
              <a:rPr lang="en-US" dirty="0" smtClean="0"/>
              <a:t>Roundtable</a:t>
            </a:r>
          </a:p>
        </p:txBody>
      </p:sp>
    </p:spTree>
    <p:extLst>
      <p:ext uri="{BB962C8B-B14F-4D97-AF65-F5344CB8AC3E}">
        <p14:creationId xmlns:p14="http://schemas.microsoft.com/office/powerpoint/2010/main" val="869453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246" y="2139024"/>
            <a:ext cx="6329728" cy="2505808"/>
          </a:xfrm>
        </p:spPr>
        <p:txBody>
          <a:bodyPr>
            <a:normAutofit/>
          </a:bodyPr>
          <a:lstStyle/>
          <a:p>
            <a:pPr algn="ctr"/>
            <a:r>
              <a:rPr lang="en-US" sz="3200" dirty="0" smtClean="0"/>
              <a:t>Welcome &amp; Debrief</a:t>
            </a:r>
            <a:endParaRPr lang="en-US" sz="3200" dirty="0"/>
          </a:p>
        </p:txBody>
      </p:sp>
    </p:spTree>
    <p:extLst>
      <p:ext uri="{BB962C8B-B14F-4D97-AF65-F5344CB8AC3E}">
        <p14:creationId xmlns:p14="http://schemas.microsoft.com/office/powerpoint/2010/main" val="233957661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514" y="1637732"/>
            <a:ext cx="6342971" cy="4571999"/>
          </a:xfrm>
          <a:prstGeom prst="rect">
            <a:avLst/>
          </a:prstGeom>
        </p:spPr>
      </p:pic>
      <p:sp>
        <p:nvSpPr>
          <p:cNvPr id="4" name="Title 1"/>
          <p:cNvSpPr>
            <a:spLocks noGrp="1"/>
          </p:cNvSpPr>
          <p:nvPr>
            <p:ph type="title"/>
          </p:nvPr>
        </p:nvSpPr>
        <p:spPr>
          <a:xfrm>
            <a:off x="628650" y="102659"/>
            <a:ext cx="7886700" cy="1192742"/>
          </a:xfrm>
        </p:spPr>
        <p:txBody>
          <a:bodyPr>
            <a:normAutofit/>
          </a:bodyPr>
          <a:lstStyle/>
          <a:p>
            <a:r>
              <a:rPr lang="en-US" sz="3200" dirty="0"/>
              <a:t>Florida Bicycle Association Awards</a:t>
            </a:r>
          </a:p>
        </p:txBody>
      </p:sp>
    </p:spTree>
    <p:extLst>
      <p:ext uri="{BB962C8B-B14F-4D97-AF65-F5344CB8AC3E}">
        <p14:creationId xmlns:p14="http://schemas.microsoft.com/office/powerpoint/2010/main" val="191612318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541" y="2248207"/>
            <a:ext cx="6329728" cy="2505808"/>
          </a:xfrm>
        </p:spPr>
        <p:txBody>
          <a:bodyPr>
            <a:normAutofit/>
          </a:bodyPr>
          <a:lstStyle/>
          <a:p>
            <a:pPr algn="ctr"/>
            <a:r>
              <a:rPr lang="en-US" sz="3200" dirty="0" smtClean="0"/>
              <a:t>Complete streets overview</a:t>
            </a:r>
            <a:endParaRPr lang="en-US" sz="3200" dirty="0"/>
          </a:p>
        </p:txBody>
      </p:sp>
    </p:spTree>
    <p:extLst>
      <p:ext uri="{BB962C8B-B14F-4D97-AF65-F5344CB8AC3E}">
        <p14:creationId xmlns:p14="http://schemas.microsoft.com/office/powerpoint/2010/main" val="351481345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FTP &amp; Complete Streets</a:t>
            </a:r>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864" y="1371589"/>
            <a:ext cx="7772416" cy="5486411"/>
          </a:xfrm>
          <a:prstGeom prst="rect">
            <a:avLst/>
          </a:prstGeom>
        </p:spPr>
      </p:pic>
    </p:spTree>
    <p:custDataLst>
      <p:tags r:id="rId1"/>
    </p:custDataLst>
    <p:extLst>
      <p:ext uri="{BB962C8B-B14F-4D97-AF65-F5344CB8AC3E}">
        <p14:creationId xmlns:p14="http://schemas.microsoft.com/office/powerpoint/2010/main" val="676817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Streets on State Roads</a:t>
            </a:r>
            <a:endParaRPr lang="en-US" dirty="0"/>
          </a:p>
        </p:txBody>
      </p:sp>
      <p:sp>
        <p:nvSpPr>
          <p:cNvPr id="3" name="Content Placeholder 2"/>
          <p:cNvSpPr>
            <a:spLocks noGrp="1"/>
          </p:cNvSpPr>
          <p:nvPr>
            <p:ph idx="1"/>
          </p:nvPr>
        </p:nvSpPr>
        <p:spPr>
          <a:xfrm>
            <a:off x="457200" y="1596788"/>
            <a:ext cx="8229600" cy="4654543"/>
          </a:xfrm>
        </p:spPr>
        <p:txBody>
          <a:bodyPr>
            <a:normAutofit/>
          </a:bodyPr>
          <a:lstStyle/>
          <a:p>
            <a:r>
              <a:rPr lang="en-US" dirty="0" smtClean="0"/>
              <a:t>Flexibility in Planning &amp; Design </a:t>
            </a:r>
          </a:p>
          <a:p>
            <a:pPr lvl="1"/>
            <a:r>
              <a:rPr lang="en-US" dirty="0" smtClean="0"/>
              <a:t>For state roads, similar to existing processes for regional and local roads</a:t>
            </a:r>
          </a:p>
          <a:p>
            <a:pPr lvl="1"/>
            <a:r>
              <a:rPr lang="en-US" dirty="0" smtClean="0"/>
              <a:t>Standardizing flexibility into tools and decisions</a:t>
            </a:r>
          </a:p>
          <a:p>
            <a:r>
              <a:rPr lang="en-US" dirty="0" smtClean="0"/>
              <a:t>Context Classifications</a:t>
            </a:r>
          </a:p>
          <a:p>
            <a:pPr lvl="1"/>
            <a:r>
              <a:rPr lang="en-US" dirty="0" smtClean="0"/>
              <a:t>Common language</a:t>
            </a:r>
          </a:p>
          <a:p>
            <a:pPr lvl="1"/>
            <a:r>
              <a:rPr lang="en-US" dirty="0" smtClean="0"/>
              <a:t>Not new to many communities or local governments</a:t>
            </a:r>
          </a:p>
          <a:p>
            <a:r>
              <a:rPr lang="en-US" dirty="0" smtClean="0"/>
              <a:t>Planning &amp; Design Approach</a:t>
            </a:r>
          </a:p>
          <a:p>
            <a:pPr marL="0" indent="0">
              <a:buNone/>
            </a:pPr>
            <a:endParaRPr lang="en-US" dirty="0" smtClean="0"/>
          </a:p>
          <a:p>
            <a:pPr marL="0" indent="0">
              <a:buNone/>
            </a:pPr>
            <a:endParaRPr lang="en-US" dirty="0" smtClean="0"/>
          </a:p>
        </p:txBody>
      </p:sp>
      <p:pic>
        <p:nvPicPr>
          <p:cNvPr id="1026" name="Picture 1" descr="Complete-Streets-Logo-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8674" y="5860713"/>
            <a:ext cx="2533735" cy="78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395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23" y="373102"/>
            <a:ext cx="3930120" cy="893386"/>
          </a:xfrm>
        </p:spPr>
        <p:txBody>
          <a:bodyPr>
            <a:noAutofit/>
          </a:bodyPr>
          <a:lstStyle/>
          <a:p>
            <a:r>
              <a:rPr lang="en-US" sz="3200" dirty="0" smtClean="0">
                <a:solidFill>
                  <a:srgbClr val="193976"/>
                </a:solidFill>
              </a:rPr>
              <a:t>2014 </a:t>
            </a:r>
            <a:br>
              <a:rPr lang="en-US" sz="3200" dirty="0" smtClean="0">
                <a:solidFill>
                  <a:srgbClr val="193976"/>
                </a:solidFill>
              </a:rPr>
            </a:br>
            <a:r>
              <a:rPr lang="en-US" sz="3200" dirty="0" smtClean="0">
                <a:solidFill>
                  <a:srgbClr val="193976"/>
                </a:solidFill>
              </a:rPr>
              <a:t>Policy:</a:t>
            </a:r>
            <a:endParaRPr lang="en-US" sz="3200" dirty="0">
              <a:solidFill>
                <a:srgbClr val="193976"/>
              </a:solidFill>
            </a:endParaRPr>
          </a:p>
        </p:txBody>
      </p:sp>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539" y="1570405"/>
            <a:ext cx="3240856" cy="4081251"/>
          </a:xfrm>
          <a:prstGeom prst="rect">
            <a:avLst/>
          </a:prstGeom>
          <a:noFill/>
          <a:ln w="9525">
            <a:noFill/>
            <a:miter lim="800000"/>
            <a:headEnd/>
            <a:tailEnd/>
          </a:ln>
          <a:effectLst>
            <a:outerShdw blurRad="101600" dist="38100" dir="2700000" sx="101000" sy="101000" algn="tl" rotWithShape="0">
              <a:prstClr val="black">
                <a:alpha val="27000"/>
              </a:prstClr>
            </a:outerShdw>
          </a:effec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5086" y="1570405"/>
            <a:ext cx="3210771" cy="4133344"/>
          </a:xfrm>
          <a:prstGeom prst="rect">
            <a:avLst/>
          </a:prstGeom>
          <a:effectLst>
            <a:outerShdw blurRad="50800" dist="38100" dir="2700000" algn="tl" rotWithShape="0">
              <a:prstClr val="black">
                <a:alpha val="40000"/>
              </a:prstClr>
            </a:outerShdw>
          </a:effectLst>
        </p:spPr>
      </p:pic>
      <p:sp>
        <p:nvSpPr>
          <p:cNvPr id="3" name="Rectangle 2"/>
          <p:cNvSpPr/>
          <p:nvPr/>
        </p:nvSpPr>
        <p:spPr>
          <a:xfrm>
            <a:off x="4362243" y="189270"/>
            <a:ext cx="4781757" cy="1077218"/>
          </a:xfrm>
          <a:prstGeom prst="rect">
            <a:avLst/>
          </a:prstGeom>
        </p:spPr>
        <p:txBody>
          <a:bodyPr wrap="square">
            <a:spAutoFit/>
          </a:bodyPr>
          <a:lstStyle/>
          <a:p>
            <a:r>
              <a:rPr lang="en-US" sz="3200" b="1" dirty="0">
                <a:solidFill>
                  <a:srgbClr val="193976"/>
                </a:solidFill>
              </a:rPr>
              <a:t>2015 </a:t>
            </a:r>
            <a:endParaRPr lang="en-US" sz="3200" b="1" dirty="0" smtClean="0">
              <a:solidFill>
                <a:srgbClr val="193976"/>
              </a:solidFill>
            </a:endParaRPr>
          </a:p>
          <a:p>
            <a:r>
              <a:rPr lang="en-US" sz="3200" b="1" dirty="0" smtClean="0">
                <a:solidFill>
                  <a:srgbClr val="193976"/>
                </a:solidFill>
              </a:rPr>
              <a:t>Implementation Plan:</a:t>
            </a:r>
            <a:endParaRPr lang="en-US" sz="3200" b="1" dirty="0">
              <a:solidFill>
                <a:srgbClr val="193976"/>
              </a:solidFill>
            </a:endParaRPr>
          </a:p>
        </p:txBody>
      </p:sp>
    </p:spTree>
    <p:extLst>
      <p:ext uri="{BB962C8B-B14F-4D97-AF65-F5344CB8AC3E}">
        <p14:creationId xmlns:p14="http://schemas.microsoft.com/office/powerpoint/2010/main" val="368904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810887578"/>
              </p:ext>
            </p:extLst>
          </p:nvPr>
        </p:nvGraphicFramePr>
        <p:xfrm>
          <a:off x="2106488" y="1386889"/>
          <a:ext cx="4060362" cy="5254424"/>
        </p:xfrm>
        <a:graphic>
          <a:graphicData uri="http://schemas.openxmlformats.org/presentationml/2006/ole">
            <mc:AlternateContent xmlns:mc="http://schemas.openxmlformats.org/markup-compatibility/2006">
              <mc:Choice xmlns:v="urn:schemas-microsoft-com:vml" Requires="v">
                <p:oleObj spid="_x0000_s1033" name="Acrobat Document" r:id="rId4" imgW="4663359" imgH="6035040" progId="Acrobat.Document.11">
                  <p:embed/>
                </p:oleObj>
              </mc:Choice>
              <mc:Fallback>
                <p:oleObj name="Acrobat Document" r:id="rId4" imgW="4663359" imgH="6035040" progId="Acrobat.Document.11">
                  <p:embed/>
                  <p:pic>
                    <p:nvPicPr>
                      <p:cNvPr id="0" name=""/>
                      <p:cNvPicPr/>
                      <p:nvPr/>
                    </p:nvPicPr>
                    <p:blipFill>
                      <a:blip r:embed="rId5"/>
                      <a:stretch>
                        <a:fillRect/>
                      </a:stretch>
                    </p:blipFill>
                    <p:spPr>
                      <a:xfrm>
                        <a:off x="2106488" y="1386889"/>
                        <a:ext cx="4060362" cy="5254424"/>
                      </a:xfrm>
                      <a:prstGeom prst="rect">
                        <a:avLst/>
                      </a:prstGeom>
                    </p:spPr>
                  </p:pic>
                </p:oleObj>
              </mc:Fallback>
            </mc:AlternateContent>
          </a:graphicData>
        </a:graphic>
      </p:graphicFrame>
      <p:sp>
        <p:nvSpPr>
          <p:cNvPr id="3" name="TextBox 2"/>
          <p:cNvSpPr txBox="1"/>
          <p:nvPr/>
        </p:nvSpPr>
        <p:spPr>
          <a:xfrm rot="19066381">
            <a:off x="1848487" y="1631380"/>
            <a:ext cx="1617527" cy="584775"/>
          </a:xfrm>
          <a:prstGeom prst="rect">
            <a:avLst/>
          </a:prstGeom>
          <a:noFill/>
        </p:spPr>
        <p:txBody>
          <a:bodyPr wrap="square" rtlCol="0">
            <a:spAutoFit/>
          </a:bodyPr>
          <a:lstStyle/>
          <a:p>
            <a:r>
              <a:rPr lang="en-US" sz="3200" dirty="0" smtClean="0">
                <a:solidFill>
                  <a:srgbClr val="FF0000"/>
                </a:solidFill>
                <a:cs typeface="Times New Roman" panose="02020603050405020304" pitchFamily="18" charset="0"/>
              </a:rPr>
              <a:t>DRAFT</a:t>
            </a:r>
            <a:endParaRPr lang="en-US" sz="3200" dirty="0">
              <a:solidFill>
                <a:srgbClr val="FF0000"/>
              </a:solidFill>
              <a:cs typeface="Times New Roman" panose="02020603050405020304" pitchFamily="18" charset="0"/>
            </a:endParaRPr>
          </a:p>
        </p:txBody>
      </p:sp>
      <p:sp>
        <p:nvSpPr>
          <p:cNvPr id="6" name="Title 1"/>
          <p:cNvSpPr>
            <a:spLocks noGrp="1"/>
          </p:cNvSpPr>
          <p:nvPr>
            <p:ph type="title"/>
          </p:nvPr>
        </p:nvSpPr>
        <p:spPr>
          <a:xfrm>
            <a:off x="439978" y="240027"/>
            <a:ext cx="8229600" cy="1042098"/>
          </a:xfrm>
        </p:spPr>
        <p:txBody>
          <a:bodyPr vert="horz" lIns="91440" tIns="45720" rIns="91440" bIns="45720" rtlCol="0" anchor="b" anchorCtr="0">
            <a:noAutofit/>
          </a:bodyPr>
          <a:lstStyle/>
          <a:p>
            <a:r>
              <a:rPr lang="en-US" sz="3200" dirty="0">
                <a:solidFill>
                  <a:srgbClr val="193976"/>
                </a:solidFill>
              </a:rPr>
              <a:t>2017: </a:t>
            </a:r>
          </a:p>
        </p:txBody>
      </p:sp>
    </p:spTree>
    <p:extLst>
      <p:ext uri="{BB962C8B-B14F-4D97-AF65-F5344CB8AC3E}">
        <p14:creationId xmlns:p14="http://schemas.microsoft.com/office/powerpoint/2010/main" val="39727679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Main Title&amp;#x0D;&amp;#x0A;Subtitle&amp;quot;&quot;/&gt;&lt;property id=&quot;20307&quot; value=&quot;257&quot;/&gt;&lt;/object&gt;&lt;object type=&quot;3&quot; unique_id=&quot;10006&quot;&gt;&lt;property id=&quot;20148&quot; value=&quot;5&quot;/&gt;&lt;property id=&quot;20300&quot; value=&quot;Slide 3 - &amp;quot;Sample Chart&amp;quot;&quot;/&gt;&lt;property id=&quot;20307&quot; value=&quot;258&quot;/&gt;&lt;/object&gt;&lt;object type=&quot;3&quot; unique_id=&quot;10007&quot;&gt;&lt;property id=&quot;20148&quot; value=&quot;5&quot;/&gt;&lt;property id=&quot;20300&quot; value=&quot;Slide 4 - &amp;quot;Sample Table&amp;quot;&quot;/&gt;&lt;property id=&quot;20307&quot; value=&quot;259&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Light1_standard">
  <a:themeElements>
    <a:clrScheme name="Custom 59">
      <a:dk1>
        <a:srgbClr val="000000"/>
      </a:dk1>
      <a:lt1>
        <a:srgbClr val="FFFFFF"/>
      </a:lt1>
      <a:dk2>
        <a:srgbClr val="003A69"/>
      </a:dk2>
      <a:lt2>
        <a:srgbClr val="FFFFFF"/>
      </a:lt2>
      <a:accent1>
        <a:srgbClr val="1E3971"/>
      </a:accent1>
      <a:accent2>
        <a:srgbClr val="3A3B64"/>
      </a:accent2>
      <a:accent3>
        <a:srgbClr val="D43C30"/>
      </a:accent3>
      <a:accent4>
        <a:srgbClr val="30A230"/>
      </a:accent4>
      <a:accent5>
        <a:srgbClr val="DDE278"/>
      </a:accent5>
      <a:accent6>
        <a:srgbClr val="1634CA"/>
      </a:accent6>
      <a:hlink>
        <a:srgbClr val="FFFFFF"/>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1_standard" id="{2DCA236C-D8A6-4242-8681-6A81FD22693B}" vid="{F7AF544C-515F-4158-AB7C-69BC6AA97D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Light1_standard</Template>
  <TotalTime>175</TotalTime>
  <Words>1570</Words>
  <Application>Microsoft Office PowerPoint</Application>
  <PresentationFormat>On-screen Show (4:3)</PresentationFormat>
  <Paragraphs>164</Paragraphs>
  <Slides>19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Candara</vt:lpstr>
      <vt:lpstr>Symbol</vt:lpstr>
      <vt:lpstr>Times New Roman</vt:lpstr>
      <vt:lpstr>Wingdings</vt:lpstr>
      <vt:lpstr>Light1_standard</vt:lpstr>
      <vt:lpstr>Acrobat Document</vt:lpstr>
      <vt:lpstr>PowerPoint Presentation</vt:lpstr>
      <vt:lpstr>Agenda</vt:lpstr>
      <vt:lpstr>Welcome &amp; Debrief</vt:lpstr>
      <vt:lpstr>Florida Bicycle Association Awards</vt:lpstr>
      <vt:lpstr>Complete streets overview</vt:lpstr>
      <vt:lpstr>FTP &amp; Complete Streets</vt:lpstr>
      <vt:lpstr>Complete Streets on State Roads</vt:lpstr>
      <vt:lpstr>2014  Policy:</vt:lpstr>
      <vt:lpstr>2017: </vt:lpstr>
      <vt:lpstr>Context Classifications</vt:lpstr>
      <vt:lpstr>Context Classifications:  Common Language</vt:lpstr>
      <vt:lpstr>Planning &amp; Design Flexibility</vt:lpstr>
      <vt:lpstr>Complete Streets Handbook</vt:lpstr>
      <vt:lpstr>Planning &amp; Designing for Complete Streets</vt:lpstr>
      <vt:lpstr>“a system of Complete Streets cannot be accomplished entirely within the State roadway system and solely within FDOT’s right of way”</vt:lpstr>
      <vt:lpstr>www.flcompletestreets.com </vt:lpstr>
      <vt:lpstr>Transportation Choices Study Update</vt:lpstr>
      <vt:lpstr>Roundtable</vt:lpstr>
      <vt:lpstr>Questions?</vt:lpstr>
    </vt:vector>
  </TitlesOfParts>
  <Company>Cambridge Systematics,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Basile</dc:creator>
  <cp:lastModifiedBy>Vanessa Christiansen</cp:lastModifiedBy>
  <cp:revision>15</cp:revision>
  <dcterms:created xsi:type="dcterms:W3CDTF">2016-06-20T20:28:43Z</dcterms:created>
  <dcterms:modified xsi:type="dcterms:W3CDTF">2017-05-23T15:24:41Z</dcterms:modified>
</cp:coreProperties>
</file>