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66" r:id="rId2"/>
    <p:sldId id="279" r:id="rId3"/>
    <p:sldId id="286" r:id="rId4"/>
    <p:sldId id="290" r:id="rId5"/>
    <p:sldId id="293" r:id="rId6"/>
    <p:sldId id="292" r:id="rId7"/>
    <p:sldId id="291" r:id="rId8"/>
    <p:sldId id="285" r:id="rId9"/>
    <p:sldId id="288" r:id="rId10"/>
    <p:sldId id="289" r:id="rId11"/>
    <p:sldId id="281" r:id="rId12"/>
    <p:sldId id="282" r:id="rId13"/>
    <p:sldId id="283" r:id="rId14"/>
    <p:sldId id="267" r:id="rId15"/>
    <p:sldId id="268" r:id="rId16"/>
    <p:sldId id="270" r:id="rId17"/>
    <p:sldId id="271" r:id="rId18"/>
    <p:sldId id="272" r:id="rId19"/>
    <p:sldId id="274" r:id="rId20"/>
    <p:sldId id="275"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BD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6" autoAdjust="0"/>
    <p:restoredTop sz="50653" autoAdjust="0"/>
  </p:normalViewPr>
  <p:slideViewPr>
    <p:cSldViewPr snapToGrid="0">
      <p:cViewPr varScale="1">
        <p:scale>
          <a:sx n="59" d="100"/>
          <a:sy n="59" d="100"/>
        </p:scale>
        <p:origin x="240" y="78"/>
      </p:cViewPr>
      <p:guideLst>
        <p:guide orient="horz" pos="2184"/>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16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AC4880-E132-4DFC-A12F-B61181FF746B}"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46F126-F5FC-4D6B-BA36-F8C9554CBADF}" type="slidenum">
              <a:rPr lang="en-US" smtClean="0"/>
              <a:t>‹#›</a:t>
            </a:fld>
            <a:endParaRPr lang="en-US"/>
          </a:p>
        </p:txBody>
      </p:sp>
    </p:spTree>
    <p:extLst>
      <p:ext uri="{BB962C8B-B14F-4D97-AF65-F5344CB8AC3E}">
        <p14:creationId xmlns:p14="http://schemas.microsoft.com/office/powerpoint/2010/main" val="2390300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a:t>
            </a:r>
            <a:r>
              <a:rPr lang="en-US" dirty="0" smtClean="0"/>
              <a:t>discuss the New</a:t>
            </a:r>
            <a:r>
              <a:rPr lang="en-US" baseline="0" dirty="0" smtClean="0"/>
              <a:t> Datums of 2022</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346F126-F5FC-4D6B-BA36-F8C9554CBADF}" type="slidenum">
              <a:rPr lang="en-US" smtClean="0"/>
              <a:t>1</a:t>
            </a:fld>
            <a:endParaRPr lang="en-US"/>
          </a:p>
        </p:txBody>
      </p:sp>
    </p:spTree>
    <p:extLst>
      <p:ext uri="{BB962C8B-B14F-4D97-AF65-F5344CB8AC3E}">
        <p14:creationId xmlns:p14="http://schemas.microsoft.com/office/powerpoint/2010/main" val="4146340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This</a:t>
            </a:r>
            <a:r>
              <a:rPr lang="en-US" altLang="en-US" sz="1200" baseline="0" dirty="0" smtClean="0"/>
              <a:t> is t</a:t>
            </a:r>
            <a:r>
              <a:rPr lang="en-US" altLang="en-US" sz="1200" dirty="0" smtClean="0"/>
              <a:t>he relationship between the reference ellipsoid, the reference geoid, and the actual surface of the Earth. Keep in mind geoid exists approximately at mean sea level (MSL).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&lt;CLICK&gt;</a:t>
            </a:r>
            <a:endParaRPr lang="en-US" b="1" dirty="0"/>
          </a:p>
        </p:txBody>
      </p:sp>
      <p:sp>
        <p:nvSpPr>
          <p:cNvPr id="4" name="Slide Number Placeholder 3"/>
          <p:cNvSpPr>
            <a:spLocks noGrp="1"/>
          </p:cNvSpPr>
          <p:nvPr>
            <p:ph type="sldNum" sz="quarter" idx="10"/>
          </p:nvPr>
        </p:nvSpPr>
        <p:spPr/>
        <p:txBody>
          <a:bodyPr/>
          <a:lstStyle/>
          <a:p>
            <a:fld id="{4346F126-F5FC-4D6B-BA36-F8C9554CBADF}" type="slidenum">
              <a:rPr lang="en-US" smtClean="0"/>
              <a:t>17</a:t>
            </a:fld>
            <a:endParaRPr lang="en-US"/>
          </a:p>
        </p:txBody>
      </p:sp>
    </p:spTree>
    <p:extLst>
      <p:ext uri="{BB962C8B-B14F-4D97-AF65-F5344CB8AC3E}">
        <p14:creationId xmlns:p14="http://schemas.microsoft.com/office/powerpoint/2010/main" val="2509220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we just changed from NAD83(CORS96) to NAD83(2011) but now is the time to think about the next generation</a:t>
            </a:r>
            <a:r>
              <a:rPr lang="en-US" baseline="0" dirty="0" smtClean="0"/>
              <a:t> of horizontal and vertical </a:t>
            </a:r>
            <a:r>
              <a:rPr lang="en-US" baseline="0" dirty="0" err="1" smtClean="0"/>
              <a:t>datums</a:t>
            </a:r>
            <a:r>
              <a:rPr lang="en-US" baseline="0" dirty="0" smtClean="0"/>
              <a:t> because this will be a huge change. </a:t>
            </a:r>
          </a:p>
          <a:p>
            <a:endParaRPr lang="en-US" baseline="0" dirty="0" smtClean="0"/>
          </a:p>
          <a:p>
            <a:r>
              <a:rPr lang="en-US" b="1" baseline="0" dirty="0" smtClean="0"/>
              <a:t>&lt;CLICK&gt;</a:t>
            </a:r>
          </a:p>
          <a:p>
            <a:endParaRPr lang="en-US" baseline="0" dirty="0" smtClean="0"/>
          </a:p>
          <a:p>
            <a:r>
              <a:rPr lang="en-US" baseline="0" dirty="0" smtClean="0"/>
              <a:t>Soon to be gone are the days of traditional Monumentation. With the release of the new </a:t>
            </a:r>
            <a:r>
              <a:rPr lang="en-US" baseline="0" dirty="0" err="1" smtClean="0"/>
              <a:t>datums</a:t>
            </a:r>
            <a:r>
              <a:rPr lang="en-US" baseline="0" dirty="0" smtClean="0"/>
              <a:t>, all coordinates will be accessed through GNSS receivers.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&lt;CLICK&gt;</a:t>
            </a:r>
          </a:p>
          <a:p>
            <a:endParaRPr lang="en-US" dirty="0"/>
          </a:p>
        </p:txBody>
      </p:sp>
      <p:sp>
        <p:nvSpPr>
          <p:cNvPr id="4" name="Slide Number Placeholder 3"/>
          <p:cNvSpPr>
            <a:spLocks noGrp="1"/>
          </p:cNvSpPr>
          <p:nvPr>
            <p:ph type="sldNum" sz="quarter" idx="10"/>
          </p:nvPr>
        </p:nvSpPr>
        <p:spPr/>
        <p:txBody>
          <a:bodyPr/>
          <a:lstStyle/>
          <a:p>
            <a:fld id="{4346F126-F5FC-4D6B-BA36-F8C9554CBADF}" type="slidenum">
              <a:rPr lang="en-US" smtClean="0"/>
              <a:t>18</a:t>
            </a:fld>
            <a:endParaRPr lang="en-US"/>
          </a:p>
        </p:txBody>
      </p:sp>
    </p:spTree>
    <p:extLst>
      <p:ext uri="{BB962C8B-B14F-4D97-AF65-F5344CB8AC3E}">
        <p14:creationId xmlns:p14="http://schemas.microsoft.com/office/powerpoint/2010/main" val="1660761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noted, this will not be a </a:t>
            </a:r>
            <a:r>
              <a:rPr lang="en-US" baseline="0" dirty="0" smtClean="0"/>
              <a:t>minor change as we have been seeing in recent years.  The coming changes will be more like the previous big changes, NAD27 to NAD83 and NGVD29 to NAVD88.  There will be both a change in horizontal and vertical positions of every point in the state. </a:t>
            </a:r>
          </a:p>
          <a:p>
            <a:endParaRPr lang="en-US" baseline="0" dirty="0" smtClean="0"/>
          </a:p>
          <a:p>
            <a:r>
              <a:rPr lang="en-US" b="1" baseline="0" dirty="0" smtClean="0"/>
              <a:t>&lt;CLICK&gt;</a:t>
            </a:r>
          </a:p>
          <a:p>
            <a:endParaRPr lang="en-US" baseline="0" dirty="0" smtClean="0"/>
          </a:p>
          <a:p>
            <a:r>
              <a:rPr lang="en-US" baseline="0" dirty="0" smtClean="0"/>
              <a:t>The shift in elevation on average will be about 50 cm.</a:t>
            </a:r>
          </a:p>
          <a:p>
            <a:endParaRPr lang="en-US" baseline="0" dirty="0" smtClean="0"/>
          </a:p>
          <a:p>
            <a:r>
              <a:rPr lang="en-US" baseline="0" dirty="0" smtClean="0"/>
              <a:t>From the map it appears that there isn’t much vertical change caused by the geopotential datum in Florida but there will be change due to the shift in origin of the ellipsoid.  In other words the change from hybrid geoid to geopotential geoid will not cause as much change as the shift in origins.</a:t>
            </a:r>
          </a:p>
          <a:p>
            <a:endParaRPr lang="en-US" baseline="0" dirty="0" smtClean="0"/>
          </a:p>
          <a:p>
            <a:r>
              <a:rPr lang="en-US" b="1" baseline="0" dirty="0" smtClean="0"/>
              <a:t>&lt;CLICK&gt;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346F126-F5FC-4D6B-BA36-F8C9554CBADF}" type="slidenum">
              <a:rPr lang="en-US" smtClean="0"/>
              <a:t>19</a:t>
            </a:fld>
            <a:endParaRPr lang="en-US"/>
          </a:p>
        </p:txBody>
      </p:sp>
    </p:spTree>
    <p:extLst>
      <p:ext uri="{BB962C8B-B14F-4D97-AF65-F5344CB8AC3E}">
        <p14:creationId xmlns:p14="http://schemas.microsoft.com/office/powerpoint/2010/main" val="1008242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map</a:t>
            </a:r>
            <a:r>
              <a:rPr lang="en-US" baseline="0" dirty="0" smtClean="0"/>
              <a:t> indicates that the current geoid is relatively good in Florida, but remember with the new datums, there will be a 1.6 meter shift in the origin of the ellipsoid which will cause the elevations to change.</a:t>
            </a:r>
          </a:p>
          <a:p>
            <a:endParaRPr lang="en-US" baseline="0" dirty="0" smtClean="0"/>
          </a:p>
          <a:p>
            <a:r>
              <a:rPr lang="en-US" b="1" baseline="0" dirty="0" smtClean="0"/>
              <a:t>&lt;CLICK&gt;</a:t>
            </a:r>
          </a:p>
          <a:p>
            <a:endParaRPr lang="en-US" b="1" baseline="0" dirty="0" smtClean="0"/>
          </a:p>
          <a:p>
            <a:r>
              <a:rPr lang="en-US" b="0" baseline="0" dirty="0" smtClean="0"/>
              <a:t>Why the shift?</a:t>
            </a:r>
          </a:p>
          <a:p>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&lt;CLICK&gt;</a:t>
            </a:r>
          </a:p>
          <a:p>
            <a:endParaRPr lang="en-US" b="0" dirty="0"/>
          </a:p>
        </p:txBody>
      </p:sp>
      <p:sp>
        <p:nvSpPr>
          <p:cNvPr id="4" name="Slide Number Placeholder 3"/>
          <p:cNvSpPr>
            <a:spLocks noGrp="1"/>
          </p:cNvSpPr>
          <p:nvPr>
            <p:ph type="sldNum" sz="quarter" idx="10"/>
          </p:nvPr>
        </p:nvSpPr>
        <p:spPr/>
        <p:txBody>
          <a:bodyPr/>
          <a:lstStyle/>
          <a:p>
            <a:fld id="{4650CE8D-683B-4AC9-9F41-B571C7215A03}" type="slidenum">
              <a:rPr lang="en-US" smtClean="0"/>
              <a:t>20</a:t>
            </a:fld>
            <a:endParaRPr lang="en-US" dirty="0"/>
          </a:p>
        </p:txBody>
      </p:sp>
    </p:spTree>
    <p:extLst>
      <p:ext uri="{BB962C8B-B14F-4D97-AF65-F5344CB8AC3E}">
        <p14:creationId xmlns:p14="http://schemas.microsoft.com/office/powerpoint/2010/main" val="138276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ITRF or WGS84 does</a:t>
            </a:r>
            <a:r>
              <a:rPr lang="en-US" baseline="0" dirty="0" smtClean="0"/>
              <a:t> not have the same origin point as NAD83.  Better knowledge of the center of mass of the earth has caused a revision of the world geodetic system but NAD83 has remained fixed where it was placed in 1986.  </a:t>
            </a:r>
          </a:p>
          <a:p>
            <a:endParaRPr lang="en-US" baseline="0" dirty="0" smtClean="0"/>
          </a:p>
          <a:p>
            <a:r>
              <a:rPr lang="en-US" baseline="0" dirty="0" smtClean="0"/>
              <a:t>It is the shift </a:t>
            </a:r>
            <a:r>
              <a:rPr lang="en-US" b="1" baseline="0" dirty="0" smtClean="0"/>
              <a:t>&lt;CLICK&gt; </a:t>
            </a:r>
            <a:r>
              <a:rPr lang="en-US" baseline="0" dirty="0" smtClean="0"/>
              <a:t>from the 1986 origin to the current ITRF origin that will occur in 2022.</a:t>
            </a:r>
          </a:p>
          <a:p>
            <a:endParaRPr lang="en-US" baseline="0" dirty="0" smtClean="0"/>
          </a:p>
          <a:p>
            <a:r>
              <a:rPr lang="en-US" baseline="0" dirty="0" smtClean="0"/>
              <a:t>Online Poll</a:t>
            </a:r>
          </a:p>
          <a:p>
            <a:endParaRPr lang="en-US" baseline="0" dirty="0" smtClean="0"/>
          </a:p>
          <a:p>
            <a:r>
              <a:rPr lang="en-US" baseline="0" dirty="0" smtClean="0"/>
              <a:t>With all this in mind, how often would you like coordinates updated?</a:t>
            </a:r>
          </a:p>
          <a:p>
            <a:endParaRPr lang="en-US" baseline="0" dirty="0" smtClean="0"/>
          </a:p>
          <a:p>
            <a:r>
              <a:rPr lang="en-US" baseline="0" dirty="0" smtClean="0"/>
              <a:t>Yearly</a:t>
            </a:r>
          </a:p>
          <a:p>
            <a:endParaRPr lang="en-US" baseline="0" dirty="0" smtClean="0"/>
          </a:p>
          <a:p>
            <a:r>
              <a:rPr lang="en-US" baseline="0" dirty="0" smtClean="0"/>
              <a:t>Monthly</a:t>
            </a:r>
          </a:p>
          <a:p>
            <a:endParaRPr lang="en-US" baseline="0" dirty="0" smtClean="0"/>
          </a:p>
          <a:p>
            <a:r>
              <a:rPr lang="en-US" baseline="0" dirty="0" smtClean="0"/>
              <a:t>Weekly</a:t>
            </a:r>
          </a:p>
          <a:p>
            <a:endParaRPr lang="en-US" baseline="0" dirty="0" smtClean="0"/>
          </a:p>
          <a:p>
            <a:r>
              <a:rPr lang="en-US" baseline="0" dirty="0" smtClean="0"/>
              <a:t>Or</a:t>
            </a:r>
          </a:p>
          <a:p>
            <a:endParaRPr lang="en-US" baseline="0" dirty="0" smtClean="0"/>
          </a:p>
          <a:p>
            <a:r>
              <a:rPr lang="en-US" baseline="0" smtClean="0"/>
              <a:t>Daily</a:t>
            </a:r>
            <a:endParaRPr lang="en-US" baseline="0" dirty="0" smtClean="0"/>
          </a:p>
          <a:p>
            <a:endParaRPr lang="en-US" baseline="0" dirty="0" smtClean="0"/>
          </a:p>
          <a:p>
            <a:r>
              <a:rPr lang="en-US" b="1" baseline="0" dirty="0" smtClean="0"/>
              <a:t>&lt;CLICK&gt;</a:t>
            </a:r>
            <a:endParaRPr lang="en-US" b="1" dirty="0"/>
          </a:p>
        </p:txBody>
      </p:sp>
      <p:sp>
        <p:nvSpPr>
          <p:cNvPr id="4" name="Slide Number Placeholder 3"/>
          <p:cNvSpPr>
            <a:spLocks noGrp="1"/>
          </p:cNvSpPr>
          <p:nvPr>
            <p:ph type="sldNum" sz="quarter" idx="10"/>
          </p:nvPr>
        </p:nvSpPr>
        <p:spPr/>
        <p:txBody>
          <a:bodyPr/>
          <a:lstStyle/>
          <a:p>
            <a:fld id="{4650CE8D-683B-4AC9-9F41-B571C7215A03}" type="slidenum">
              <a:rPr lang="en-US" smtClean="0"/>
              <a:t>21</a:t>
            </a:fld>
            <a:endParaRPr lang="en-US" dirty="0"/>
          </a:p>
        </p:txBody>
      </p:sp>
    </p:spTree>
    <p:extLst>
      <p:ext uri="{BB962C8B-B14F-4D97-AF65-F5344CB8AC3E}">
        <p14:creationId xmlns:p14="http://schemas.microsoft.com/office/powerpoint/2010/main" val="3550889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is a datum and why do we care?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Before the advent of GPS we started a survey with 10,000 -10,000 horizontally and a railroad spike in a telephone pole or tree with an elevation assumed elevation of 1000.  Surveyors dreamed about a magic black box that would allow them to measure without chains and chaining pins and perhaps allow us to go through or around the woods without cutting line.  Along came the electronic distance measuring machine.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allowed us to put the chain away, but we still did not need to worry about datums.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(CLICK</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Next came Total Stations.  Hewlett Packard was one of the first to create a Total Station, the HP 3810.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(CLICK)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Several manufacturers of Total Stations got into the act before GPS/GNSS.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Finally, however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(CLICK)</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346F126-F5FC-4D6B-BA36-F8C9554CBADF}" type="slidenum">
              <a:rPr lang="en-US" smtClean="0"/>
              <a:t>2</a:t>
            </a:fld>
            <a:endParaRPr lang="en-US"/>
          </a:p>
        </p:txBody>
      </p:sp>
    </p:spTree>
    <p:extLst>
      <p:ext uri="{BB962C8B-B14F-4D97-AF65-F5344CB8AC3E}">
        <p14:creationId xmlns:p14="http://schemas.microsoft.com/office/powerpoint/2010/main" val="325106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t>
            </a:r>
            <a:r>
              <a:rPr lang="en-US" sz="1200" kern="1200" dirty="0" smtClean="0">
                <a:solidFill>
                  <a:schemeClr val="tx1"/>
                </a:solidFill>
                <a:effectLst/>
                <a:latin typeface="+mn-lt"/>
                <a:ea typeface="+mn-ea"/>
                <a:cs typeface="+mn-cs"/>
              </a:rPr>
              <a:t>was something that would get us over or around the woods but it came with a price:</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That price was having to use </a:t>
            </a:r>
            <a:r>
              <a:rPr lang="en-US" sz="1200" kern="1200" dirty="0" smtClean="0">
                <a:solidFill>
                  <a:schemeClr val="tx1"/>
                </a:solidFill>
                <a:effectLst/>
                <a:latin typeface="+mn-lt"/>
                <a:ea typeface="+mn-ea"/>
                <a:cs typeface="+mn-cs"/>
              </a:rPr>
              <a:t>datums.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use datums to place ourselves on the earth.</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a:t>
            </a:r>
          </a:p>
          <a:p>
            <a:endParaRPr lang="en-US" dirty="0"/>
          </a:p>
        </p:txBody>
      </p:sp>
      <p:sp>
        <p:nvSpPr>
          <p:cNvPr id="4" name="Slide Number Placeholder 3"/>
          <p:cNvSpPr>
            <a:spLocks noGrp="1"/>
          </p:cNvSpPr>
          <p:nvPr>
            <p:ph type="sldNum" sz="quarter" idx="10"/>
          </p:nvPr>
        </p:nvSpPr>
        <p:spPr/>
        <p:txBody>
          <a:bodyPr/>
          <a:lstStyle/>
          <a:p>
            <a:fld id="{4346F126-F5FC-4D6B-BA36-F8C9554CBADF}" type="slidenum">
              <a:rPr lang="en-US" smtClean="0"/>
              <a:t>3</a:t>
            </a:fld>
            <a:endParaRPr lang="en-US"/>
          </a:p>
        </p:txBody>
      </p:sp>
    </p:spTree>
    <p:extLst>
      <p:ext uri="{BB962C8B-B14F-4D97-AF65-F5344CB8AC3E}">
        <p14:creationId xmlns:p14="http://schemas.microsoft.com/office/powerpoint/2010/main" val="3738622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1930s the United States Coast and Geodetic Survey started using State Plane Coordinates to provide a common reference system to surveyors and mappers.</a:t>
            </a:r>
          </a:p>
          <a:p>
            <a:endParaRPr lang="en-US" dirty="0" smtClean="0"/>
          </a:p>
          <a:p>
            <a:r>
              <a:rPr lang="en-US" dirty="0" smtClean="0"/>
              <a:t>(CLICK)</a:t>
            </a:r>
          </a:p>
          <a:p>
            <a:endParaRPr lang="en-US" dirty="0" smtClean="0"/>
          </a:p>
          <a:p>
            <a:r>
              <a:rPr lang="en-US" dirty="0" smtClean="0"/>
              <a:t>There are two phases of the SPCS system, SPCS27 and SPCS83, and they are quite different. </a:t>
            </a:r>
          </a:p>
          <a:p>
            <a:endParaRPr lang="en-US" dirty="0" smtClean="0"/>
          </a:p>
          <a:p>
            <a:r>
              <a:rPr lang="en-US" dirty="0" smtClean="0"/>
              <a:t>While SPCS 27 is based on the Clarke</a:t>
            </a:r>
            <a:r>
              <a:rPr lang="en-US" baseline="0" dirty="0" smtClean="0"/>
              <a:t> Ellipsoid of 1866 and the </a:t>
            </a:r>
            <a:r>
              <a:rPr lang="en-US" dirty="0" smtClean="0"/>
              <a:t>local datum NAD27</a:t>
            </a:r>
            <a:r>
              <a:rPr lang="en-US" baseline="0" dirty="0" smtClean="0"/>
              <a:t>. </a:t>
            </a:r>
          </a:p>
          <a:p>
            <a:endParaRPr lang="en-US" baseline="0" dirty="0" smtClean="0"/>
          </a:p>
          <a:p>
            <a:r>
              <a:rPr lang="en-US" dirty="0" smtClean="0"/>
              <a:t>SPCS83 is based on the updated geocentric datum of NAD83.  </a:t>
            </a:r>
          </a:p>
          <a:p>
            <a:endParaRPr lang="en-US" dirty="0" smtClean="0"/>
          </a:p>
          <a:p>
            <a:r>
              <a:rPr lang="en-US" dirty="0" smtClean="0"/>
              <a:t>(CLICK)</a:t>
            </a:r>
          </a:p>
          <a:p>
            <a:endParaRPr lang="en-US" dirty="0"/>
          </a:p>
        </p:txBody>
      </p:sp>
      <p:sp>
        <p:nvSpPr>
          <p:cNvPr id="4" name="Slide Number Placeholder 3"/>
          <p:cNvSpPr>
            <a:spLocks noGrp="1"/>
          </p:cNvSpPr>
          <p:nvPr>
            <p:ph type="sldNum" sz="quarter" idx="10"/>
          </p:nvPr>
        </p:nvSpPr>
        <p:spPr/>
        <p:txBody>
          <a:bodyPr/>
          <a:lstStyle/>
          <a:p>
            <a:fld id="{4346F126-F5FC-4D6B-BA36-F8C9554CBADF}" type="slidenum">
              <a:rPr lang="en-US" smtClean="0"/>
              <a:t>8</a:t>
            </a:fld>
            <a:endParaRPr lang="en-US"/>
          </a:p>
        </p:txBody>
      </p:sp>
    </p:spTree>
    <p:extLst>
      <p:ext uri="{BB962C8B-B14F-4D97-AF65-F5344CB8AC3E}">
        <p14:creationId xmlns:p14="http://schemas.microsoft.com/office/powerpoint/2010/main" val="285500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NAD83 has not changed since 1986 when it was first instituted.  Different realizations of the NAD83 have been used but the datum remains the same.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HARNS were done in the 90’s on a state by state basis with GPS but they were tied to the passive marks in the ground, thereby, warping the data to fit what was on the ground.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2007 another realization was created but this time it was tied to a specific point in time, epoch 2002.00.  In other words, the coordinates displayed on the data sheet were where the mark was on 1 January 2002.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NAD83(2011) is a similar realization in that it is tied to a specific epoch, in this case 2010.00.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Remember, this is the same datum that was created in 1986.  Also realize that the coordinates you see on the data sheet are where the mark was on 1 January 2010, not where it is today, </a:t>
            </a:r>
            <a:r>
              <a:rPr lang="en-US" sz="1200" kern="1200" dirty="0" smtClean="0">
                <a:solidFill>
                  <a:schemeClr val="tx1"/>
                </a:solidFill>
                <a:effectLst/>
                <a:latin typeface="+mn-lt"/>
                <a:ea typeface="+mn-ea"/>
                <a:cs typeface="+mn-cs"/>
              </a:rPr>
              <a:t>almost 7 </a:t>
            </a:r>
            <a:r>
              <a:rPr lang="en-US" sz="1200" kern="1200" dirty="0" smtClean="0">
                <a:solidFill>
                  <a:schemeClr val="tx1"/>
                </a:solidFill>
                <a:effectLst/>
                <a:latin typeface="+mn-lt"/>
                <a:ea typeface="+mn-ea"/>
                <a:cs typeface="+mn-cs"/>
              </a:rPr>
              <a:t>years later.</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(CLICK)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50CE8D-683B-4AC9-9F41-B571C7215A03}" type="slidenum">
              <a:rPr lang="en-US" smtClean="0"/>
              <a:t>9</a:t>
            </a:fld>
            <a:endParaRPr lang="en-US" dirty="0"/>
          </a:p>
        </p:txBody>
      </p:sp>
    </p:spTree>
    <p:extLst>
      <p:ext uri="{BB962C8B-B14F-4D97-AF65-F5344CB8AC3E}">
        <p14:creationId xmlns:p14="http://schemas.microsoft.com/office/powerpoint/2010/main" val="2252606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several realizations</a:t>
            </a:r>
            <a:r>
              <a:rPr lang="en-US" baseline="0" dirty="0" smtClean="0"/>
              <a:t> of WGS84.  The “G” number following WGS84 is the GPS week number.  In the beginning, WGS84 and NAD83 were coincident.  Over the years, the origin of WGS84 has been revised but the origin of NAD83 has not been revised so they have drifted apart and are now approximately 2 meters in separation.</a:t>
            </a:r>
            <a:endParaRPr lang="en-US" dirty="0"/>
          </a:p>
        </p:txBody>
      </p:sp>
      <p:sp>
        <p:nvSpPr>
          <p:cNvPr id="4" name="Slide Number Placeholder 3"/>
          <p:cNvSpPr>
            <a:spLocks noGrp="1"/>
          </p:cNvSpPr>
          <p:nvPr>
            <p:ph type="sldNum" sz="quarter" idx="10"/>
          </p:nvPr>
        </p:nvSpPr>
        <p:spPr/>
        <p:txBody>
          <a:bodyPr/>
          <a:lstStyle/>
          <a:p>
            <a:fld id="{4650CE8D-683B-4AC9-9F41-B571C7215A03}" type="slidenum">
              <a:rPr lang="en-US" smtClean="0"/>
              <a:t>10</a:t>
            </a:fld>
            <a:endParaRPr lang="en-US" dirty="0"/>
          </a:p>
        </p:txBody>
      </p:sp>
    </p:spTree>
    <p:extLst>
      <p:ext uri="{BB962C8B-B14F-4D97-AF65-F5344CB8AC3E}">
        <p14:creationId xmlns:p14="http://schemas.microsoft.com/office/powerpoint/2010/main" val="2253554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Let’s review some terminology</a:t>
            </a:r>
          </a:p>
          <a:p>
            <a:endParaRPr lang="en-US" b="1" dirty="0" smtClean="0"/>
          </a:p>
          <a:p>
            <a:r>
              <a:rPr lang="en-US" b="1" dirty="0" smtClean="0"/>
              <a:t>&lt;CLICK&gt;</a:t>
            </a:r>
          </a:p>
          <a:p>
            <a:endParaRPr lang="en-US" dirty="0" smtClean="0"/>
          </a:p>
          <a:p>
            <a:r>
              <a:rPr lang="en-US" dirty="0" smtClean="0"/>
              <a:t>The term Horizontal Datum will no longer exist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&lt;CLICK&gt;</a:t>
            </a:r>
          </a:p>
          <a:p>
            <a:endParaRPr lang="en-US" dirty="0" smtClean="0"/>
          </a:p>
          <a:p>
            <a:r>
              <a:rPr lang="en-US" dirty="0" smtClean="0"/>
              <a:t>it will be replaced with Geometric Reference Frame. Which will consist</a:t>
            </a:r>
            <a:r>
              <a:rPr lang="en-US" baseline="0" dirty="0" smtClean="0"/>
              <a:t> of Geocentric coordinates or Latitude, Longitude and Ellipsoid height.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&lt;CLICK&gt;</a:t>
            </a:r>
          </a:p>
          <a:p>
            <a:endParaRPr lang="en-US" baseline="0" dirty="0" smtClean="0"/>
          </a:p>
          <a:p>
            <a:r>
              <a:rPr lang="en-US" baseline="0" dirty="0" smtClean="0"/>
              <a:t>Also, the term Vertical Datum is being replaced with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&lt;CLICK&gt;</a:t>
            </a:r>
          </a:p>
          <a:p>
            <a:endParaRPr lang="en-US" baseline="0" dirty="0" smtClean="0"/>
          </a:p>
          <a:p>
            <a:r>
              <a:rPr lang="en-US" baseline="0" dirty="0" smtClean="0"/>
              <a:t>Geopotential Reference Frame. </a:t>
            </a:r>
          </a:p>
          <a:p>
            <a:endParaRPr lang="en-US" baseline="0" dirty="0" smtClean="0"/>
          </a:p>
          <a:p>
            <a:r>
              <a:rPr lang="en-US" baseline="0" dirty="0" smtClean="0"/>
              <a:t>We must have relationship between the ellipsoid height and the more complex gravity based geoid.  We will also need to take into account the deflection of the vertical to obtain an accurate orthometric height.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&lt;CLICK&gt;</a:t>
            </a:r>
          </a:p>
        </p:txBody>
      </p:sp>
      <p:sp>
        <p:nvSpPr>
          <p:cNvPr id="4" name="Slide Number Placeholder 3"/>
          <p:cNvSpPr>
            <a:spLocks noGrp="1"/>
          </p:cNvSpPr>
          <p:nvPr>
            <p:ph type="sldNum" sz="quarter" idx="10"/>
          </p:nvPr>
        </p:nvSpPr>
        <p:spPr/>
        <p:txBody>
          <a:bodyPr/>
          <a:lstStyle/>
          <a:p>
            <a:fld id="{4346F126-F5FC-4D6B-BA36-F8C9554CBADF}" type="slidenum">
              <a:rPr lang="en-US" smtClean="0"/>
              <a:t>14</a:t>
            </a:fld>
            <a:endParaRPr lang="en-US"/>
          </a:p>
        </p:txBody>
      </p:sp>
    </p:spTree>
    <p:extLst>
      <p:ext uri="{BB962C8B-B14F-4D97-AF65-F5344CB8AC3E}">
        <p14:creationId xmlns:p14="http://schemas.microsoft.com/office/powerpoint/2010/main" val="3225739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formula, h=H+N or Ellipsoid height = Orthometric height + Geoid undulation is familiar to us when using GNSS.</a:t>
            </a:r>
          </a:p>
          <a:p>
            <a:endParaRPr lang="en-US" baseline="0" dirty="0" smtClean="0"/>
          </a:p>
          <a:p>
            <a:r>
              <a:rPr lang="en-US" b="1" baseline="0" dirty="0" smtClean="0"/>
              <a:t>&lt;CLICK&gt;</a:t>
            </a:r>
          </a:p>
          <a:p>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But, as you </a:t>
            </a:r>
            <a:r>
              <a:rPr lang="en-US" baseline="0" dirty="0" smtClean="0"/>
              <a:t>can see from this picture that t</a:t>
            </a:r>
            <a:r>
              <a:rPr lang="en-US" dirty="0" smtClean="0"/>
              <a:t>he vertical is not truly perpen</a:t>
            </a:r>
            <a:r>
              <a:rPr lang="en-US" baseline="0" dirty="0" smtClean="0"/>
              <a:t>dicular to the ellipsoid but is perpendicular to the geoid, therefore we must take into account the deflection of the vertical in order to obtain the best orthometric height we can.</a:t>
            </a:r>
            <a:endParaRPr lang="en-US" dirty="0" smtClean="0"/>
          </a:p>
          <a:p>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&lt;CLICK&gt;</a:t>
            </a:r>
          </a:p>
          <a:p>
            <a:endParaRPr lang="en-US" b="0" dirty="0"/>
          </a:p>
        </p:txBody>
      </p:sp>
      <p:sp>
        <p:nvSpPr>
          <p:cNvPr id="4" name="Slide Number Placeholder 3"/>
          <p:cNvSpPr>
            <a:spLocks noGrp="1"/>
          </p:cNvSpPr>
          <p:nvPr>
            <p:ph type="sldNum" sz="quarter" idx="10"/>
          </p:nvPr>
        </p:nvSpPr>
        <p:spPr/>
        <p:txBody>
          <a:bodyPr/>
          <a:lstStyle/>
          <a:p>
            <a:fld id="{4346F126-F5FC-4D6B-BA36-F8C9554CBADF}" type="slidenum">
              <a:rPr lang="en-US" smtClean="0"/>
              <a:t>15</a:t>
            </a:fld>
            <a:endParaRPr lang="en-US"/>
          </a:p>
        </p:txBody>
      </p:sp>
    </p:spTree>
    <p:extLst>
      <p:ext uri="{BB962C8B-B14F-4D97-AF65-F5344CB8AC3E}">
        <p14:creationId xmlns:p14="http://schemas.microsoft.com/office/powerpoint/2010/main" val="126298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2400" dirty="0" smtClean="0">
                <a:latin typeface="Arial" pitchFamily="34" charset="0"/>
              </a:rPr>
              <a:t>This shape </a:t>
            </a:r>
          </a:p>
          <a:p>
            <a:endParaRPr lang="en-US" altLang="en-US" sz="2400" dirty="0" smtClean="0">
              <a:latin typeface="Arial" pitchFamily="34" charset="0"/>
            </a:endParaRPr>
          </a:p>
          <a:p>
            <a:r>
              <a:rPr lang="en-US" altLang="en-US" sz="2400" b="1" dirty="0" smtClean="0">
                <a:latin typeface="Arial" pitchFamily="34" charset="0"/>
              </a:rPr>
              <a:t>&lt;CLICK&gt; </a:t>
            </a:r>
          </a:p>
          <a:p>
            <a:endParaRPr lang="en-US" altLang="en-US" sz="2400" dirty="0" smtClean="0">
              <a:latin typeface="Arial" pitchFamily="34" charset="0"/>
            </a:endParaRPr>
          </a:p>
          <a:p>
            <a:r>
              <a:rPr lang="en-US" altLang="en-US" sz="2400" dirty="0" smtClean="0">
                <a:latin typeface="Arial" pitchFamily="34" charset="0"/>
              </a:rPr>
              <a:t>is our reference for </a:t>
            </a:r>
            <a:r>
              <a:rPr lang="en-US" altLang="en-US" sz="2400" dirty="0" smtClean="0">
                <a:solidFill>
                  <a:srgbClr val="660066"/>
                </a:solidFill>
                <a:latin typeface="Arial" pitchFamily="34" charset="0"/>
              </a:rPr>
              <a:t>NAD83</a:t>
            </a:r>
            <a:r>
              <a:rPr lang="en-US" altLang="en-US" sz="2400" dirty="0" smtClean="0">
                <a:latin typeface="Arial" pitchFamily="34" charset="0"/>
              </a:rPr>
              <a:t> and the GPS system.  Both horizontal and vertical coordinates originate with this surface. </a:t>
            </a:r>
            <a:r>
              <a:rPr lang="en-US" altLang="en-US" sz="1200" dirty="0" smtClean="0">
                <a:latin typeface="Arial" pitchFamily="34" charset="0"/>
              </a:rPr>
              <a:t>The Pythagorean concept of a spherical Earth offers a simple surface which is mathematically easy to deal with. </a:t>
            </a:r>
          </a:p>
          <a:p>
            <a:endParaRPr lang="en-US" altLang="en-US" sz="1200" dirty="0" smtClean="0">
              <a:latin typeface="Arial" pitchFamily="34" charset="0"/>
            </a:endParaRPr>
          </a:p>
          <a:p>
            <a:r>
              <a:rPr lang="en-US" altLang="en-US" sz="1200" dirty="0" smtClean="0">
                <a:latin typeface="Arial" pitchFamily="34" charset="0"/>
              </a:rPr>
              <a:t>While the sphere is a close approximation of the Earth and satisfactory for many purposes, it does not give us</a:t>
            </a:r>
            <a:r>
              <a:rPr lang="en-US" altLang="en-US" sz="1200" baseline="0" dirty="0" smtClean="0">
                <a:latin typeface="Arial" pitchFamily="34" charset="0"/>
              </a:rPr>
              <a:t> the accuracy necessary.</a:t>
            </a:r>
          </a:p>
          <a:p>
            <a:endParaRPr lang="en-US" sz="1200" baseline="0" dirty="0" smtClean="0">
              <a:latin typeface="Arial" pitchFamily="34" charset="0"/>
            </a:endParaRPr>
          </a:p>
          <a:p>
            <a:r>
              <a:rPr lang="en-US" sz="1200" baseline="0" dirty="0" smtClean="0">
                <a:latin typeface="Arial" pitchFamily="34" charset="0"/>
              </a:rPr>
              <a:t>So we</a:t>
            </a:r>
          </a:p>
          <a:p>
            <a:endParaRPr lang="en-US" sz="1200" baseline="0" dirty="0" smtClean="0">
              <a:latin typeface="Arial" pitchFamily="34" charset="0"/>
            </a:endParaRPr>
          </a:p>
          <a:p>
            <a:r>
              <a:rPr lang="en-US" sz="1200" b="1" baseline="0" dirty="0" smtClean="0">
                <a:latin typeface="Arial" pitchFamily="34" charset="0"/>
              </a:rPr>
              <a:t>&lt;CLICK&gt;</a:t>
            </a:r>
          </a:p>
          <a:p>
            <a:endParaRPr lang="en-US" sz="1200" b="1" baseline="0" dirty="0" smtClean="0">
              <a:latin typeface="Arial" pitchFamily="34" charset="0"/>
            </a:endParaRPr>
          </a:p>
          <a:p>
            <a:r>
              <a:rPr lang="en-US" altLang="en-US" sz="1200" dirty="0" smtClean="0">
                <a:latin typeface="Arial" pitchFamily="34" charset="0"/>
              </a:rPr>
              <a:t>squash the sphere at the poles.</a:t>
            </a:r>
          </a:p>
          <a:p>
            <a:endParaRPr lang="en-US" sz="1200" b="1" dirty="0"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latin typeface="Arial" pitchFamily="34" charset="0"/>
              </a:rPr>
              <a:t>&lt;CLICK&gt;</a:t>
            </a:r>
          </a:p>
          <a:p>
            <a:endParaRPr lang="en-US" b="1" dirty="0" smtClean="0"/>
          </a:p>
          <a:p>
            <a:r>
              <a:rPr lang="en-US" altLang="en-US" sz="1200" dirty="0" smtClean="0">
                <a:latin typeface="Arial" pitchFamily="34" charset="0"/>
              </a:rPr>
              <a:t>Then we put that</a:t>
            </a:r>
            <a:r>
              <a:rPr lang="en-US" altLang="en-US" sz="1200" baseline="0" dirty="0" smtClean="0">
                <a:latin typeface="Arial" pitchFamily="34" charset="0"/>
              </a:rPr>
              <a:t> figure in revolution and this is what we call the reference ellipsoid.</a:t>
            </a:r>
          </a:p>
          <a:p>
            <a:endParaRPr lang="en-US" sz="1200" b="1" baseline="0" dirty="0"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latin typeface="Arial" pitchFamily="34" charset="0"/>
              </a:rPr>
              <a:t>&lt;CLICK&gt;</a:t>
            </a:r>
          </a:p>
          <a:p>
            <a:endParaRPr lang="en-US" b="1" dirty="0"/>
          </a:p>
        </p:txBody>
      </p:sp>
      <p:sp>
        <p:nvSpPr>
          <p:cNvPr id="4" name="Slide Number Placeholder 3"/>
          <p:cNvSpPr>
            <a:spLocks noGrp="1"/>
          </p:cNvSpPr>
          <p:nvPr>
            <p:ph type="sldNum" sz="quarter" idx="10"/>
          </p:nvPr>
        </p:nvSpPr>
        <p:spPr/>
        <p:txBody>
          <a:bodyPr/>
          <a:lstStyle/>
          <a:p>
            <a:fld id="{4346F126-F5FC-4D6B-BA36-F8C9554CBADF}" type="slidenum">
              <a:rPr lang="en-US" smtClean="0"/>
              <a:t>16</a:t>
            </a:fld>
            <a:endParaRPr lang="en-US"/>
          </a:p>
        </p:txBody>
      </p:sp>
    </p:spTree>
    <p:extLst>
      <p:ext uri="{BB962C8B-B14F-4D97-AF65-F5344CB8AC3E}">
        <p14:creationId xmlns:p14="http://schemas.microsoft.com/office/powerpoint/2010/main" val="657305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002A3B-2917-40BE-9144-9A169D8A2ABB}"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746CA-7B5E-46F4-A70B-C87D718A603B}" type="slidenum">
              <a:rPr lang="en-US" smtClean="0"/>
              <a:t>‹#›</a:t>
            </a:fld>
            <a:endParaRPr lang="en-US"/>
          </a:p>
        </p:txBody>
      </p:sp>
    </p:spTree>
    <p:extLst>
      <p:ext uri="{BB962C8B-B14F-4D97-AF65-F5344CB8AC3E}">
        <p14:creationId xmlns:p14="http://schemas.microsoft.com/office/powerpoint/2010/main" val="3486580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002A3B-2917-40BE-9144-9A169D8A2ABB}"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746CA-7B5E-46F4-A70B-C87D718A603B}" type="slidenum">
              <a:rPr lang="en-US" smtClean="0"/>
              <a:t>‹#›</a:t>
            </a:fld>
            <a:endParaRPr lang="en-US"/>
          </a:p>
        </p:txBody>
      </p:sp>
    </p:spTree>
    <p:extLst>
      <p:ext uri="{BB962C8B-B14F-4D97-AF65-F5344CB8AC3E}">
        <p14:creationId xmlns:p14="http://schemas.microsoft.com/office/powerpoint/2010/main" val="341104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002A3B-2917-40BE-9144-9A169D8A2ABB}"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746CA-7B5E-46F4-A70B-C87D718A603B}" type="slidenum">
              <a:rPr lang="en-US" smtClean="0"/>
              <a:t>‹#›</a:t>
            </a:fld>
            <a:endParaRPr lang="en-US"/>
          </a:p>
        </p:txBody>
      </p:sp>
    </p:spTree>
    <p:extLst>
      <p:ext uri="{BB962C8B-B14F-4D97-AF65-F5344CB8AC3E}">
        <p14:creationId xmlns:p14="http://schemas.microsoft.com/office/powerpoint/2010/main" val="2169124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002A3B-2917-40BE-9144-9A169D8A2ABB}"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746CA-7B5E-46F4-A70B-C87D718A603B}" type="slidenum">
              <a:rPr lang="en-US" smtClean="0"/>
              <a:t>‹#›</a:t>
            </a:fld>
            <a:endParaRPr lang="en-US"/>
          </a:p>
        </p:txBody>
      </p:sp>
    </p:spTree>
    <p:extLst>
      <p:ext uri="{BB962C8B-B14F-4D97-AF65-F5344CB8AC3E}">
        <p14:creationId xmlns:p14="http://schemas.microsoft.com/office/powerpoint/2010/main" val="203427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002A3B-2917-40BE-9144-9A169D8A2ABB}"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7746CA-7B5E-46F4-A70B-C87D718A603B}" type="slidenum">
              <a:rPr lang="en-US" smtClean="0"/>
              <a:t>‹#›</a:t>
            </a:fld>
            <a:endParaRPr lang="en-US"/>
          </a:p>
        </p:txBody>
      </p:sp>
    </p:spTree>
    <p:extLst>
      <p:ext uri="{BB962C8B-B14F-4D97-AF65-F5344CB8AC3E}">
        <p14:creationId xmlns:p14="http://schemas.microsoft.com/office/powerpoint/2010/main" val="3474162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002A3B-2917-40BE-9144-9A169D8A2ABB}"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7746CA-7B5E-46F4-A70B-C87D718A603B}" type="slidenum">
              <a:rPr lang="en-US" smtClean="0"/>
              <a:t>‹#›</a:t>
            </a:fld>
            <a:endParaRPr lang="en-US"/>
          </a:p>
        </p:txBody>
      </p:sp>
    </p:spTree>
    <p:extLst>
      <p:ext uri="{BB962C8B-B14F-4D97-AF65-F5344CB8AC3E}">
        <p14:creationId xmlns:p14="http://schemas.microsoft.com/office/powerpoint/2010/main" val="543983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002A3B-2917-40BE-9144-9A169D8A2ABB}"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7746CA-7B5E-46F4-A70B-C87D718A603B}" type="slidenum">
              <a:rPr lang="en-US" smtClean="0"/>
              <a:t>‹#›</a:t>
            </a:fld>
            <a:endParaRPr lang="en-US"/>
          </a:p>
        </p:txBody>
      </p:sp>
    </p:spTree>
    <p:extLst>
      <p:ext uri="{BB962C8B-B14F-4D97-AF65-F5344CB8AC3E}">
        <p14:creationId xmlns:p14="http://schemas.microsoft.com/office/powerpoint/2010/main" val="516711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002A3B-2917-40BE-9144-9A169D8A2ABB}"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7746CA-7B5E-46F4-A70B-C87D718A603B}" type="slidenum">
              <a:rPr lang="en-US" smtClean="0"/>
              <a:t>‹#›</a:t>
            </a:fld>
            <a:endParaRPr lang="en-US"/>
          </a:p>
        </p:txBody>
      </p:sp>
    </p:spTree>
    <p:extLst>
      <p:ext uri="{BB962C8B-B14F-4D97-AF65-F5344CB8AC3E}">
        <p14:creationId xmlns:p14="http://schemas.microsoft.com/office/powerpoint/2010/main" val="1489503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002A3B-2917-40BE-9144-9A169D8A2ABB}"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7746CA-7B5E-46F4-A70B-C87D718A603B}" type="slidenum">
              <a:rPr lang="en-US" smtClean="0"/>
              <a:t>‹#›</a:t>
            </a:fld>
            <a:endParaRPr lang="en-US"/>
          </a:p>
        </p:txBody>
      </p:sp>
    </p:spTree>
    <p:extLst>
      <p:ext uri="{BB962C8B-B14F-4D97-AF65-F5344CB8AC3E}">
        <p14:creationId xmlns:p14="http://schemas.microsoft.com/office/powerpoint/2010/main" val="856573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002A3B-2917-40BE-9144-9A169D8A2ABB}"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7746CA-7B5E-46F4-A70B-C87D718A603B}" type="slidenum">
              <a:rPr lang="en-US" smtClean="0"/>
              <a:t>‹#›</a:t>
            </a:fld>
            <a:endParaRPr lang="en-US"/>
          </a:p>
        </p:txBody>
      </p:sp>
    </p:spTree>
    <p:extLst>
      <p:ext uri="{BB962C8B-B14F-4D97-AF65-F5344CB8AC3E}">
        <p14:creationId xmlns:p14="http://schemas.microsoft.com/office/powerpoint/2010/main" val="2435555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002A3B-2917-40BE-9144-9A169D8A2ABB}"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7746CA-7B5E-46F4-A70B-C87D718A603B}" type="slidenum">
              <a:rPr lang="en-US" smtClean="0"/>
              <a:t>‹#›</a:t>
            </a:fld>
            <a:endParaRPr lang="en-US"/>
          </a:p>
        </p:txBody>
      </p:sp>
    </p:spTree>
    <p:extLst>
      <p:ext uri="{BB962C8B-B14F-4D97-AF65-F5344CB8AC3E}">
        <p14:creationId xmlns:p14="http://schemas.microsoft.com/office/powerpoint/2010/main" val="2382562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002A3B-2917-40BE-9144-9A169D8A2ABB}"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7746CA-7B5E-46F4-A70B-C87D718A603B}" type="slidenum">
              <a:rPr lang="en-US" smtClean="0"/>
              <a:t>‹#›</a:t>
            </a:fld>
            <a:endParaRPr lang="en-US"/>
          </a:p>
        </p:txBody>
      </p:sp>
    </p:spTree>
    <p:extLst>
      <p:ext uri="{BB962C8B-B14F-4D97-AF65-F5344CB8AC3E}">
        <p14:creationId xmlns:p14="http://schemas.microsoft.com/office/powerpoint/2010/main" val="20016389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9.jpe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352800" y="2640013"/>
            <a:ext cx="5486400" cy="1577973"/>
          </a:xfrm>
        </p:spPr>
        <p:txBody>
          <a:bodyPr>
            <a:noAutofit/>
          </a:bodyPr>
          <a:lstStyle/>
          <a:p>
            <a:pPr algn="ctr"/>
            <a:r>
              <a:rPr lang="en-US" sz="6000" dirty="0" smtClean="0"/>
              <a:t>New </a:t>
            </a:r>
            <a:r>
              <a:rPr lang="en-US" sz="6000" dirty="0" err="1" smtClean="0"/>
              <a:t>Datums</a:t>
            </a:r>
            <a:r>
              <a:rPr lang="en-US" sz="6000" dirty="0" smtClean="0"/>
              <a:t> of</a:t>
            </a:r>
            <a:br>
              <a:rPr lang="en-US" sz="6000" dirty="0" smtClean="0"/>
            </a:br>
            <a:r>
              <a:rPr lang="en-US" sz="6000" dirty="0" smtClean="0"/>
              <a:t>2022</a:t>
            </a:r>
            <a:endParaRPr lang="en-US" sz="6000" dirty="0"/>
          </a:p>
        </p:txBody>
      </p:sp>
    </p:spTree>
    <p:extLst>
      <p:ext uri="{BB962C8B-B14F-4D97-AF65-F5344CB8AC3E}">
        <p14:creationId xmlns:p14="http://schemas.microsoft.com/office/powerpoint/2010/main" val="4194517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524000" y="2746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defTabSz="914400" eaLnBrk="0" hangingPunct="0">
              <a:defRPr/>
            </a:pPr>
            <a:r>
              <a:rPr lang="en-US" dirty="0">
                <a:solidFill>
                  <a:srgbClr val="1F497D"/>
                </a:solidFill>
                <a:latin typeface="Gill Sans MT" pitchFamily="34" charset="0"/>
                <a:ea typeface="ＭＳ Ｐゴシック" pitchFamily="34" charset="-128"/>
              </a:rPr>
              <a:t>A (very) brief history of WGS 84</a:t>
            </a:r>
          </a:p>
        </p:txBody>
      </p:sp>
      <p:sp>
        <p:nvSpPr>
          <p:cNvPr id="6" name="Content Placeholder 2"/>
          <p:cNvSpPr txBox="1">
            <a:spLocks/>
          </p:cNvSpPr>
          <p:nvPr/>
        </p:nvSpPr>
        <p:spPr bwMode="auto">
          <a:xfrm>
            <a:off x="592997" y="1282404"/>
            <a:ext cx="6891206" cy="520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fontScale="85000" lnSpcReduction="20000"/>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0000"/>
              </a:lnSpc>
              <a:defRPr/>
            </a:pPr>
            <a:r>
              <a:rPr lang="en-US" dirty="0">
                <a:solidFill>
                  <a:sysClr val="windowText" lastClr="000000"/>
                </a:solidFill>
                <a:latin typeface="Calibri"/>
              </a:rPr>
              <a:t>Original realization completed in 1987</a:t>
            </a:r>
          </a:p>
          <a:p>
            <a:pPr lvl="1">
              <a:lnSpc>
                <a:spcPct val="110000"/>
              </a:lnSpc>
              <a:defRPr/>
            </a:pPr>
            <a:r>
              <a:rPr lang="en-US" dirty="0">
                <a:solidFill>
                  <a:sysClr val="windowText" lastClr="000000"/>
                </a:solidFill>
                <a:latin typeface="Calibri"/>
              </a:rPr>
              <a:t>“Same” as original NAD 83 (</a:t>
            </a:r>
            <a:r>
              <a:rPr lang="en-US" b="1" i="1" dirty="0">
                <a:solidFill>
                  <a:sysClr val="windowText" lastClr="000000"/>
                </a:solidFill>
                <a:latin typeface="Calibri"/>
              </a:rPr>
              <a:t>to within ±1-2 m</a:t>
            </a:r>
            <a:r>
              <a:rPr lang="en-US" dirty="0">
                <a:solidFill>
                  <a:sysClr val="windowText" lastClr="000000"/>
                </a:solidFill>
                <a:latin typeface="Calibri"/>
              </a:rPr>
              <a:t>)</a:t>
            </a:r>
          </a:p>
          <a:p>
            <a:pPr>
              <a:lnSpc>
                <a:spcPct val="110000"/>
              </a:lnSpc>
              <a:defRPr/>
            </a:pPr>
            <a:r>
              <a:rPr lang="en-US" dirty="0">
                <a:solidFill>
                  <a:sysClr val="windowText" lastClr="000000"/>
                </a:solidFill>
                <a:latin typeface="Calibri"/>
              </a:rPr>
              <a:t>WGS 84 (G730) — adopted Jan 1994</a:t>
            </a:r>
          </a:p>
          <a:p>
            <a:pPr lvl="1">
              <a:lnSpc>
                <a:spcPct val="110000"/>
              </a:lnSpc>
              <a:defRPr/>
            </a:pPr>
            <a:r>
              <a:rPr lang="en-US" dirty="0">
                <a:solidFill>
                  <a:sysClr val="windowText" lastClr="000000"/>
                </a:solidFill>
                <a:latin typeface="Calibri"/>
              </a:rPr>
              <a:t>Aligned with ITRF91</a:t>
            </a:r>
          </a:p>
          <a:p>
            <a:pPr>
              <a:lnSpc>
                <a:spcPct val="110000"/>
              </a:lnSpc>
              <a:defRPr/>
            </a:pPr>
            <a:r>
              <a:rPr lang="en-US" dirty="0">
                <a:solidFill>
                  <a:sysClr val="windowText" lastClr="000000"/>
                </a:solidFill>
                <a:latin typeface="Calibri"/>
              </a:rPr>
              <a:t>WGS 84 (G873) — adopted Sep 1996</a:t>
            </a:r>
          </a:p>
          <a:p>
            <a:pPr lvl="1">
              <a:lnSpc>
                <a:spcPct val="110000"/>
              </a:lnSpc>
              <a:defRPr/>
            </a:pPr>
            <a:r>
              <a:rPr lang="en-US" dirty="0">
                <a:solidFill>
                  <a:sysClr val="windowText" lastClr="000000"/>
                </a:solidFill>
                <a:latin typeface="Calibri"/>
              </a:rPr>
              <a:t>Aligned with ITRF94</a:t>
            </a:r>
          </a:p>
          <a:p>
            <a:pPr>
              <a:lnSpc>
                <a:spcPct val="110000"/>
              </a:lnSpc>
              <a:defRPr/>
            </a:pPr>
            <a:r>
              <a:rPr lang="en-US" dirty="0">
                <a:solidFill>
                  <a:sysClr val="windowText" lastClr="000000"/>
                </a:solidFill>
                <a:latin typeface="Calibri"/>
              </a:rPr>
              <a:t>WGS 84 (G1150) — adopted Jan 2002</a:t>
            </a:r>
          </a:p>
          <a:p>
            <a:pPr lvl="1">
              <a:lnSpc>
                <a:spcPct val="110000"/>
              </a:lnSpc>
              <a:defRPr/>
            </a:pPr>
            <a:r>
              <a:rPr lang="en-US" dirty="0">
                <a:solidFill>
                  <a:sysClr val="windowText" lastClr="000000"/>
                </a:solidFill>
                <a:latin typeface="Calibri"/>
              </a:rPr>
              <a:t>Aligned with ITRF2000 (at epoch 2001.00)</a:t>
            </a:r>
          </a:p>
          <a:p>
            <a:pPr>
              <a:lnSpc>
                <a:spcPct val="110000"/>
              </a:lnSpc>
              <a:defRPr/>
            </a:pPr>
            <a:r>
              <a:rPr lang="en-US" dirty="0">
                <a:solidFill>
                  <a:sysClr val="windowText" lastClr="000000"/>
                </a:solidFill>
                <a:latin typeface="Calibri"/>
              </a:rPr>
              <a:t>WGS 84 (G1674) — adopted Feb 2012</a:t>
            </a:r>
          </a:p>
          <a:p>
            <a:pPr lvl="1">
              <a:lnSpc>
                <a:spcPct val="110000"/>
              </a:lnSpc>
              <a:defRPr/>
            </a:pPr>
            <a:r>
              <a:rPr lang="en-US" dirty="0">
                <a:solidFill>
                  <a:sysClr val="windowText" lastClr="000000"/>
                </a:solidFill>
                <a:latin typeface="Calibri"/>
              </a:rPr>
              <a:t>Aligned with ITRF2008  (at epoch 2005.00)</a:t>
            </a:r>
          </a:p>
          <a:p>
            <a:pPr>
              <a:lnSpc>
                <a:spcPct val="110000"/>
              </a:lnSpc>
              <a:defRPr/>
            </a:pPr>
            <a:r>
              <a:rPr lang="en-US" b="1" i="1" dirty="0">
                <a:solidFill>
                  <a:sysClr val="windowText" lastClr="000000"/>
                </a:solidFill>
                <a:latin typeface="Calibri"/>
              </a:rPr>
              <a:t>WGS 84 (G1762) — adopted Oct 2013</a:t>
            </a:r>
          </a:p>
          <a:p>
            <a:pPr lvl="1">
              <a:lnSpc>
                <a:spcPct val="110000"/>
              </a:lnSpc>
              <a:defRPr/>
            </a:pPr>
            <a:r>
              <a:rPr lang="en-US" dirty="0">
                <a:solidFill>
                  <a:sysClr val="windowText" lastClr="000000"/>
                </a:solidFill>
                <a:latin typeface="Calibri"/>
              </a:rPr>
              <a:t>Also aligned with ITRF2008 (at epoch 2005.00)</a:t>
            </a: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01517" y="2425404"/>
            <a:ext cx="4726323" cy="2876891"/>
          </a:xfrm>
          <a:prstGeom prst="rect">
            <a:avLst/>
          </a:prstGeom>
          <a:noFill/>
          <a:ln w="9525">
            <a:no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3662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Geodetic Datums: Today</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656313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Geodetic Datums: Future</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911577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715708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Terminology</a:t>
            </a:r>
            <a:endParaRPr lang="en-US" dirty="0"/>
          </a:p>
        </p:txBody>
      </p:sp>
      <p:sp>
        <p:nvSpPr>
          <p:cNvPr id="3" name="Text Placeholder 2"/>
          <p:cNvSpPr>
            <a:spLocks noGrp="1"/>
          </p:cNvSpPr>
          <p:nvPr>
            <p:ph type="body" idx="1"/>
          </p:nvPr>
        </p:nvSpPr>
        <p:spPr/>
        <p:txBody>
          <a:bodyPr/>
          <a:lstStyle/>
          <a:p>
            <a:r>
              <a:rPr lang="en-US" dirty="0" smtClean="0"/>
              <a:t>Old Terminology</a:t>
            </a:r>
            <a:endParaRPr lang="en-US" dirty="0"/>
          </a:p>
        </p:txBody>
      </p:sp>
      <p:sp>
        <p:nvSpPr>
          <p:cNvPr id="4" name="Content Placeholder 3"/>
          <p:cNvSpPr>
            <a:spLocks noGrp="1"/>
          </p:cNvSpPr>
          <p:nvPr>
            <p:ph sz="half" idx="2"/>
          </p:nvPr>
        </p:nvSpPr>
        <p:spPr/>
        <p:txBody>
          <a:bodyPr>
            <a:normAutofit/>
          </a:bodyPr>
          <a:lstStyle/>
          <a:p>
            <a:r>
              <a:rPr lang="en-US" sz="2600" dirty="0" smtClean="0"/>
              <a:t>Horizontal Datum</a:t>
            </a:r>
          </a:p>
          <a:p>
            <a:pPr marL="0" indent="0">
              <a:buNone/>
            </a:pPr>
            <a:endParaRPr lang="en-US" sz="2200" dirty="0" smtClean="0"/>
          </a:p>
          <a:p>
            <a:pPr marL="0" indent="0">
              <a:buNone/>
            </a:pPr>
            <a:endParaRPr lang="en-US" sz="2200" dirty="0"/>
          </a:p>
          <a:p>
            <a:pPr marL="0" indent="0">
              <a:buNone/>
            </a:pPr>
            <a:endParaRPr lang="en-US" sz="2200" dirty="0"/>
          </a:p>
          <a:p>
            <a:r>
              <a:rPr lang="en-US" sz="2600" dirty="0" smtClean="0"/>
              <a:t>Vertical Datum</a:t>
            </a:r>
          </a:p>
          <a:p>
            <a:pPr marL="457200" lvl="1" indent="0">
              <a:buNone/>
            </a:pPr>
            <a:endParaRPr lang="en-US" sz="2200" dirty="0"/>
          </a:p>
          <a:p>
            <a:pPr marL="457200" lvl="1" indent="0">
              <a:buNone/>
            </a:pPr>
            <a:endParaRPr lang="en-US" dirty="0" smtClean="0"/>
          </a:p>
        </p:txBody>
      </p:sp>
      <p:sp>
        <p:nvSpPr>
          <p:cNvPr id="5" name="Text Placeholder 4"/>
          <p:cNvSpPr>
            <a:spLocks noGrp="1"/>
          </p:cNvSpPr>
          <p:nvPr>
            <p:ph type="body" sz="quarter" idx="3"/>
          </p:nvPr>
        </p:nvSpPr>
        <p:spPr/>
        <p:txBody>
          <a:bodyPr/>
          <a:lstStyle/>
          <a:p>
            <a:r>
              <a:rPr lang="en-US" dirty="0" smtClean="0"/>
              <a:t>New Terminology</a:t>
            </a:r>
            <a:endParaRPr lang="en-US" dirty="0"/>
          </a:p>
        </p:txBody>
      </p:sp>
      <p:sp>
        <p:nvSpPr>
          <p:cNvPr id="6" name="Content Placeholder 5"/>
          <p:cNvSpPr>
            <a:spLocks noGrp="1"/>
          </p:cNvSpPr>
          <p:nvPr>
            <p:ph sz="quarter" idx="4"/>
          </p:nvPr>
        </p:nvSpPr>
        <p:spPr/>
        <p:txBody>
          <a:bodyPr>
            <a:normAutofit fontScale="92500"/>
          </a:bodyPr>
          <a:lstStyle/>
          <a:p>
            <a:r>
              <a:rPr lang="en-US" dirty="0" smtClean="0"/>
              <a:t>Geometric Reference Frame</a:t>
            </a:r>
          </a:p>
          <a:p>
            <a:pPr lvl="1"/>
            <a:r>
              <a:rPr lang="en-US" dirty="0"/>
              <a:t>Geocentric X, Y, Z</a:t>
            </a:r>
          </a:p>
          <a:p>
            <a:pPr lvl="1"/>
            <a:r>
              <a:rPr lang="en-US" dirty="0"/>
              <a:t>Latitude, Longitude, Ellipsoid Height</a:t>
            </a:r>
          </a:p>
          <a:p>
            <a:endParaRPr lang="en-US" dirty="0" smtClean="0"/>
          </a:p>
          <a:p>
            <a:r>
              <a:rPr lang="en-US" dirty="0" smtClean="0"/>
              <a:t>Geopotential Reference </a:t>
            </a:r>
            <a:r>
              <a:rPr lang="en-US" dirty="0"/>
              <a:t>Frame</a:t>
            </a:r>
          </a:p>
          <a:p>
            <a:pPr lvl="1"/>
            <a:r>
              <a:rPr lang="en-US" dirty="0" smtClean="0"/>
              <a:t>Gravity</a:t>
            </a:r>
            <a:endParaRPr lang="en-US" dirty="0"/>
          </a:p>
          <a:p>
            <a:pPr lvl="1"/>
            <a:r>
              <a:rPr lang="en-US" dirty="0" smtClean="0"/>
              <a:t>Geoid undulation</a:t>
            </a:r>
          </a:p>
          <a:p>
            <a:pPr lvl="1"/>
            <a:r>
              <a:rPr lang="en-US" dirty="0" smtClean="0"/>
              <a:t>Orthometric height</a:t>
            </a:r>
          </a:p>
          <a:p>
            <a:pPr lvl="1"/>
            <a:r>
              <a:rPr lang="en-US" dirty="0" smtClean="0"/>
              <a:t>Deflection of the Vertical</a:t>
            </a:r>
            <a:endParaRPr lang="en-US" dirty="0"/>
          </a:p>
        </p:txBody>
      </p:sp>
      <p:cxnSp>
        <p:nvCxnSpPr>
          <p:cNvPr id="8" name="Straight Connector 7"/>
          <p:cNvCxnSpPr/>
          <p:nvPr/>
        </p:nvCxnSpPr>
        <p:spPr>
          <a:xfrm>
            <a:off x="839788" y="2731633"/>
            <a:ext cx="2980650" cy="602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39788" y="4460648"/>
            <a:ext cx="2980650" cy="602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0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500"/>
                            </p:stCondLst>
                            <p:childTnLst>
                              <p:par>
                                <p:cTn id="21" presetID="2" presetClass="entr" presetSubtype="2" fill="hold" nodeType="afterEffect">
                                  <p:stCondLst>
                                    <p:cond delay="200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10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24" dur="1000" fill="hold"/>
                                        <p:tgtEl>
                                          <p:spTgt spid="6">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200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10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 calcmode="lin" valueType="num">
                                      <p:cBhvr additive="base">
                                        <p:cTn id="3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 calcmode="lin" valueType="num">
                                      <p:cBhvr additive="base">
                                        <p:cTn id="39"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6">
                                            <p:txEl>
                                              <p:pRg st="4" end="4"/>
                                            </p:txEl>
                                          </p:spTgt>
                                        </p:tgtEl>
                                        <p:attrNameLst>
                                          <p:attrName>ppt_y</p:attrName>
                                        </p:attrNameLst>
                                      </p:cBhvr>
                                      <p:tavLst>
                                        <p:tav tm="0">
                                          <p:val>
                                            <p:strVal val="#ppt_y"/>
                                          </p:val>
                                        </p:tav>
                                        <p:tav tm="100000">
                                          <p:val>
                                            <p:strVal val="#ppt_y"/>
                                          </p:val>
                                        </p:tav>
                                      </p:tavLst>
                                    </p:anim>
                                  </p:childTnLst>
                                </p:cTn>
                              </p:par>
                              <p:par>
                                <p:cTn id="41" presetID="53" presetClass="entr" presetSubtype="16"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500"/>
                            </p:stCondLst>
                            <p:childTnLst>
                              <p:par>
                                <p:cTn id="47" presetID="2" presetClass="entr" presetSubtype="2" fill="hold" nodeType="afterEffect">
                                  <p:stCondLst>
                                    <p:cond delay="2000"/>
                                  </p:stCondLst>
                                  <p:childTnLst>
                                    <p:set>
                                      <p:cBhvr>
                                        <p:cTn id="48" dur="1" fill="hold">
                                          <p:stCondLst>
                                            <p:cond delay="0"/>
                                          </p:stCondLst>
                                        </p:cTn>
                                        <p:tgtEl>
                                          <p:spTgt spid="6">
                                            <p:txEl>
                                              <p:pRg st="5" end="5"/>
                                            </p:txEl>
                                          </p:spTgt>
                                        </p:tgtEl>
                                        <p:attrNameLst>
                                          <p:attrName>style.visibility</p:attrName>
                                        </p:attrNameLst>
                                      </p:cBhvr>
                                      <p:to>
                                        <p:strVal val="visible"/>
                                      </p:to>
                                    </p:set>
                                    <p:anim calcmode="lin" valueType="num">
                                      <p:cBhvr additive="base">
                                        <p:cTn id="49" dur="10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50" dur="1000" fill="hold"/>
                                        <p:tgtEl>
                                          <p:spTgt spid="6">
                                            <p:txEl>
                                              <p:pRg st="5" end="5"/>
                                            </p:txEl>
                                          </p:spTgt>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2000"/>
                                  </p:stCondLst>
                                  <p:childTnLst>
                                    <p:set>
                                      <p:cBhvr>
                                        <p:cTn id="52" dur="1" fill="hold">
                                          <p:stCondLst>
                                            <p:cond delay="0"/>
                                          </p:stCondLst>
                                        </p:cTn>
                                        <p:tgtEl>
                                          <p:spTgt spid="6">
                                            <p:txEl>
                                              <p:pRg st="7" end="7"/>
                                            </p:txEl>
                                          </p:spTgt>
                                        </p:tgtEl>
                                        <p:attrNameLst>
                                          <p:attrName>style.visibility</p:attrName>
                                        </p:attrNameLst>
                                      </p:cBhvr>
                                      <p:to>
                                        <p:strVal val="visible"/>
                                      </p:to>
                                    </p:set>
                                    <p:anim calcmode="lin" valueType="num">
                                      <p:cBhvr additive="base">
                                        <p:cTn id="53" dur="1000" fill="hold"/>
                                        <p:tgtEl>
                                          <p:spTgt spid="6">
                                            <p:txEl>
                                              <p:pRg st="7" end="7"/>
                                            </p:txEl>
                                          </p:spTgt>
                                        </p:tgtEl>
                                        <p:attrNameLst>
                                          <p:attrName>ppt_x</p:attrName>
                                        </p:attrNameLst>
                                      </p:cBhvr>
                                      <p:tavLst>
                                        <p:tav tm="0">
                                          <p:val>
                                            <p:strVal val="1+#ppt_w/2"/>
                                          </p:val>
                                        </p:tav>
                                        <p:tav tm="100000">
                                          <p:val>
                                            <p:strVal val="#ppt_x"/>
                                          </p:val>
                                        </p:tav>
                                      </p:tavLst>
                                    </p:anim>
                                    <p:anim calcmode="lin" valueType="num">
                                      <p:cBhvr additive="base">
                                        <p:cTn id="54" dur="1000" fill="hold"/>
                                        <p:tgtEl>
                                          <p:spTgt spid="6">
                                            <p:txEl>
                                              <p:pRg st="7" end="7"/>
                                            </p:txEl>
                                          </p:spTgt>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2000"/>
                                  </p:stCondLst>
                                  <p:childTnLst>
                                    <p:set>
                                      <p:cBhvr>
                                        <p:cTn id="56" dur="1" fill="hold">
                                          <p:stCondLst>
                                            <p:cond delay="0"/>
                                          </p:stCondLst>
                                        </p:cTn>
                                        <p:tgtEl>
                                          <p:spTgt spid="6">
                                            <p:txEl>
                                              <p:pRg st="6" end="6"/>
                                            </p:txEl>
                                          </p:spTgt>
                                        </p:tgtEl>
                                        <p:attrNameLst>
                                          <p:attrName>style.visibility</p:attrName>
                                        </p:attrNameLst>
                                      </p:cBhvr>
                                      <p:to>
                                        <p:strVal val="visible"/>
                                      </p:to>
                                    </p:set>
                                    <p:anim calcmode="lin" valueType="num">
                                      <p:cBhvr additive="base">
                                        <p:cTn id="57" dur="10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58" dur="1000" fill="hold"/>
                                        <p:tgtEl>
                                          <p:spTgt spid="6">
                                            <p:txEl>
                                              <p:pRg st="6" end="6"/>
                                            </p:txEl>
                                          </p:spTgt>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2000"/>
                                  </p:stCondLst>
                                  <p:childTnLst>
                                    <p:set>
                                      <p:cBhvr>
                                        <p:cTn id="60" dur="1" fill="hold">
                                          <p:stCondLst>
                                            <p:cond delay="0"/>
                                          </p:stCondLst>
                                        </p:cTn>
                                        <p:tgtEl>
                                          <p:spTgt spid="6">
                                            <p:txEl>
                                              <p:pRg st="8" end="8"/>
                                            </p:txEl>
                                          </p:spTgt>
                                        </p:tgtEl>
                                        <p:attrNameLst>
                                          <p:attrName>style.visibility</p:attrName>
                                        </p:attrNameLst>
                                      </p:cBhvr>
                                      <p:to>
                                        <p:strVal val="visible"/>
                                      </p:to>
                                    </p:set>
                                    <p:anim calcmode="lin" valueType="num">
                                      <p:cBhvr additive="base">
                                        <p:cTn id="61" dur="1000" fill="hold"/>
                                        <p:tgtEl>
                                          <p:spTgt spid="6">
                                            <p:txEl>
                                              <p:pRg st="8" end="8"/>
                                            </p:txEl>
                                          </p:spTgt>
                                        </p:tgtEl>
                                        <p:attrNameLst>
                                          <p:attrName>ppt_x</p:attrName>
                                        </p:attrNameLst>
                                      </p:cBhvr>
                                      <p:tavLst>
                                        <p:tav tm="0">
                                          <p:val>
                                            <p:strVal val="1+#ppt_w/2"/>
                                          </p:val>
                                        </p:tav>
                                        <p:tav tm="100000">
                                          <p:val>
                                            <p:strVal val="#ppt_x"/>
                                          </p:val>
                                        </p:tav>
                                      </p:tavLst>
                                    </p:anim>
                                    <p:anim calcmode="lin" valueType="num">
                                      <p:cBhvr additive="base">
                                        <p:cTn id="62" dur="1000" fill="hold"/>
                                        <p:tgtEl>
                                          <p:spTgt spid="6">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Deflection of the Vertical</a:t>
            </a:r>
            <a:endParaRPr lang="en-US" dirty="0"/>
          </a:p>
        </p:txBody>
      </p:sp>
      <p:pic>
        <p:nvPicPr>
          <p:cNvPr id="5" name="Content Placeholder 4"/>
          <p:cNvPicPr>
            <a:picLocks noGrp="1" noChangeAspect="1"/>
          </p:cNvPicPr>
          <p:nvPr>
            <p:ph sz="half" idx="1"/>
          </p:nvPr>
        </p:nvPicPr>
        <p:blipFill>
          <a:blip r:embed="rId3"/>
          <a:stretch>
            <a:fillRect/>
          </a:stretch>
        </p:blipFill>
        <p:spPr>
          <a:xfrm>
            <a:off x="1206082" y="1690690"/>
            <a:ext cx="4389500" cy="2231329"/>
          </a:xfrm>
          <a:prstGeom prst="rect">
            <a:avLst/>
          </a:prstGeom>
        </p:spPr>
      </p:pic>
      <p:pic>
        <p:nvPicPr>
          <p:cNvPr id="7" name="Content Placeholder 6"/>
          <p:cNvPicPr>
            <a:picLocks noGrp="1" noChangeAspect="1"/>
          </p:cNvPicPr>
          <p:nvPr>
            <p:ph sz="half" idx="2"/>
          </p:nvPr>
        </p:nvPicPr>
        <p:blipFill>
          <a:blip r:embed="rId4"/>
          <a:stretch>
            <a:fillRect/>
          </a:stretch>
        </p:blipFill>
        <p:spPr>
          <a:xfrm>
            <a:off x="7328848" y="1690690"/>
            <a:ext cx="3288806" cy="3693709"/>
          </a:xfrm>
          <a:prstGeom prst="rect">
            <a:avLst/>
          </a:prstGeom>
        </p:spPr>
      </p:pic>
      <p:sp>
        <p:nvSpPr>
          <p:cNvPr id="8" name="TextBox 7"/>
          <p:cNvSpPr txBox="1"/>
          <p:nvPr/>
        </p:nvSpPr>
        <p:spPr>
          <a:xfrm>
            <a:off x="1282890" y="4415838"/>
            <a:ext cx="4312692" cy="1200329"/>
          </a:xfrm>
          <a:prstGeom prst="rect">
            <a:avLst/>
          </a:prstGeom>
          <a:noFill/>
        </p:spPr>
        <p:txBody>
          <a:bodyPr wrap="square" rtlCol="0">
            <a:spAutoFit/>
          </a:bodyPr>
          <a:lstStyle/>
          <a:p>
            <a:r>
              <a:rPr lang="en-US" dirty="0">
                <a:latin typeface="Gill Sans MT"/>
              </a:rPr>
              <a:t>We are used to seeing this formula for obtaining heights when using </a:t>
            </a:r>
            <a:r>
              <a:rPr lang="en-US" dirty="0" smtClean="0">
                <a:latin typeface="Gill Sans MT"/>
              </a:rPr>
              <a:t>GNSS</a:t>
            </a:r>
            <a:r>
              <a:rPr lang="en-US" dirty="0">
                <a:latin typeface="Gill Sans MT"/>
              </a:rPr>
              <a:t>:</a:t>
            </a:r>
          </a:p>
          <a:p>
            <a:endParaRPr lang="en-US" dirty="0">
              <a:latin typeface="Gill Sans MT"/>
            </a:endParaRPr>
          </a:p>
          <a:p>
            <a:pPr algn="ctr"/>
            <a:r>
              <a:rPr lang="en-US" dirty="0">
                <a:latin typeface="Gill Sans MT"/>
              </a:rPr>
              <a:t>h=H+N </a:t>
            </a:r>
          </a:p>
        </p:txBody>
      </p:sp>
    </p:spTree>
    <p:extLst>
      <p:ext uri="{BB962C8B-B14F-4D97-AF65-F5344CB8AC3E}">
        <p14:creationId xmlns:p14="http://schemas.microsoft.com/office/powerpoint/2010/main" val="425231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p:cTn id="12"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8">
                                            <p:txEl>
                                              <p:pRg st="0" end="0"/>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p:cTn id="1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8">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gm01-20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234127"/>
            <a:ext cx="5181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ggm01_americas"/>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6600" y="1081727"/>
            <a:ext cx="5638800" cy="485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ggm01-20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234127"/>
            <a:ext cx="5181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674291" y="5643633"/>
            <a:ext cx="4275138" cy="738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800" b="1">
                <a:solidFill>
                  <a:schemeClr val="tx1"/>
                </a:solidFill>
                <a:latin typeface="Times New Roman" pitchFamily="18" charset="0"/>
              </a:defRPr>
            </a:lvl1pPr>
            <a:lvl2pPr eaLnBrk="0" hangingPunct="0">
              <a:spcBef>
                <a:spcPct val="20000"/>
              </a:spcBef>
              <a:buChar char="–"/>
              <a:defRPr sz="2400" b="1">
                <a:solidFill>
                  <a:schemeClr val="tx1"/>
                </a:solidFill>
                <a:latin typeface="Times New Roman" pitchFamily="18" charset="0"/>
              </a:defRPr>
            </a:lvl2pPr>
            <a:lvl3pPr marL="1143000" indent="-228600" eaLnBrk="0" hangingPunct="0">
              <a:spcBef>
                <a:spcPct val="20000"/>
              </a:spcBef>
              <a:buChar char="•"/>
              <a:defRPr sz="2400" b="1">
                <a:solidFill>
                  <a:schemeClr val="tx1"/>
                </a:solidFill>
                <a:latin typeface="Times New Roman" pitchFamily="18" charset="0"/>
              </a:defRPr>
            </a:lvl3pPr>
            <a:lvl4pPr marL="1600200" indent="-228600" eaLnBrk="0" hangingPunct="0">
              <a:spcBef>
                <a:spcPct val="20000"/>
              </a:spcBef>
              <a:buChar char="–"/>
              <a:defRPr sz="2000" b="1">
                <a:solidFill>
                  <a:schemeClr val="tx1"/>
                </a:solidFill>
                <a:latin typeface="Times New Roman" pitchFamily="18" charset="0"/>
              </a:defRPr>
            </a:lvl4pPr>
            <a:lvl5pPr marL="2057400" indent="-228600" eaLnBrk="0" hangingPunct="0">
              <a:spcBef>
                <a:spcPct val="20000"/>
              </a:spcBef>
              <a:buChar char="»"/>
              <a:defRPr sz="2000" b="1">
                <a:solidFill>
                  <a:schemeClr val="tx1"/>
                </a:solidFill>
                <a:latin typeface="Times New Roman" pitchFamily="18" charset="0"/>
              </a:defRPr>
            </a:lvl5pPr>
            <a:lvl6pPr marL="2514600" indent="-228600" eaLnBrk="0" fontAlgn="base" hangingPunct="0">
              <a:spcBef>
                <a:spcPct val="20000"/>
              </a:spcBef>
              <a:spcAft>
                <a:spcPct val="0"/>
              </a:spcAft>
              <a:buChar char="»"/>
              <a:defRPr sz="2000" b="1">
                <a:solidFill>
                  <a:schemeClr val="tx1"/>
                </a:solidFill>
                <a:latin typeface="Times New Roman" pitchFamily="18" charset="0"/>
              </a:defRPr>
            </a:lvl6pPr>
            <a:lvl7pPr marL="2971800" indent="-228600" eaLnBrk="0" fontAlgn="base" hangingPunct="0">
              <a:spcBef>
                <a:spcPct val="20000"/>
              </a:spcBef>
              <a:spcAft>
                <a:spcPct val="0"/>
              </a:spcAft>
              <a:buChar char="»"/>
              <a:defRPr sz="2000" b="1">
                <a:solidFill>
                  <a:schemeClr val="tx1"/>
                </a:solidFill>
                <a:latin typeface="Times New Roman" pitchFamily="18" charset="0"/>
              </a:defRPr>
            </a:lvl7pPr>
            <a:lvl8pPr marL="3429000" indent="-228600" eaLnBrk="0" fontAlgn="base" hangingPunct="0">
              <a:spcBef>
                <a:spcPct val="20000"/>
              </a:spcBef>
              <a:spcAft>
                <a:spcPct val="0"/>
              </a:spcAft>
              <a:buChar char="»"/>
              <a:defRPr sz="2000" b="1">
                <a:solidFill>
                  <a:schemeClr val="tx1"/>
                </a:solidFill>
                <a:latin typeface="Times New Roman" pitchFamily="18" charset="0"/>
              </a:defRPr>
            </a:lvl8pPr>
            <a:lvl9pPr marL="3886200" indent="-228600" eaLnBrk="0" fontAlgn="base" hangingPunct="0">
              <a:spcBef>
                <a:spcPct val="20000"/>
              </a:spcBef>
              <a:spcAft>
                <a:spcPct val="0"/>
              </a:spcAft>
              <a:buChar char="»"/>
              <a:defRPr sz="2000" b="1">
                <a:solidFill>
                  <a:schemeClr val="tx1"/>
                </a:solidFill>
                <a:latin typeface="Times New Roman" pitchFamily="18" charset="0"/>
              </a:defRPr>
            </a:lvl9pPr>
          </a:lstStyle>
          <a:p>
            <a:pPr lvl="1" eaLnBrk="1" hangingPunct="1">
              <a:spcBef>
                <a:spcPct val="0"/>
              </a:spcBef>
              <a:buFontTx/>
              <a:buNone/>
            </a:pPr>
            <a:r>
              <a:rPr lang="en-US" altLang="en-US" sz="1400" dirty="0">
                <a:latin typeface="Verdana" pitchFamily="34" charset="0"/>
              </a:rPr>
              <a:t>a= 637813.000007 meters</a:t>
            </a:r>
          </a:p>
          <a:p>
            <a:pPr lvl="1" eaLnBrk="1" hangingPunct="1">
              <a:spcBef>
                <a:spcPct val="0"/>
              </a:spcBef>
              <a:buFontTx/>
              <a:buNone/>
            </a:pPr>
            <a:r>
              <a:rPr lang="en-US" altLang="en-US" sz="1400" dirty="0">
                <a:latin typeface="Verdana" pitchFamily="34" charset="0"/>
              </a:rPr>
              <a:t>b= 6356752.31414 meters</a:t>
            </a:r>
          </a:p>
          <a:p>
            <a:pPr lvl="1" eaLnBrk="1" hangingPunct="1">
              <a:spcBef>
                <a:spcPct val="0"/>
              </a:spcBef>
              <a:buFontTx/>
              <a:buNone/>
            </a:pPr>
            <a:r>
              <a:rPr lang="en-US" altLang="en-US" sz="1400" dirty="0">
                <a:latin typeface="Verdana" pitchFamily="34" charset="0"/>
              </a:rPr>
              <a:t>f= 1/((a-b)/a) = 298.2572220972</a:t>
            </a:r>
          </a:p>
        </p:txBody>
      </p:sp>
      <p:sp>
        <p:nvSpPr>
          <p:cNvPr id="6" name="Line 6"/>
          <p:cNvSpPr>
            <a:spLocks noChangeShapeType="1"/>
          </p:cNvSpPr>
          <p:nvPr/>
        </p:nvSpPr>
        <p:spPr bwMode="auto">
          <a:xfrm>
            <a:off x="6096000" y="6145496"/>
            <a:ext cx="2286000" cy="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7" name="Line 7"/>
          <p:cNvSpPr>
            <a:spLocks noChangeShapeType="1"/>
          </p:cNvSpPr>
          <p:nvPr/>
        </p:nvSpPr>
        <p:spPr bwMode="auto">
          <a:xfrm flipV="1">
            <a:off x="9227463" y="1371600"/>
            <a:ext cx="0" cy="205740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8" name="Text Box 8"/>
          <p:cNvSpPr txBox="1">
            <a:spLocks noChangeArrowheads="1"/>
          </p:cNvSpPr>
          <p:nvPr/>
        </p:nvSpPr>
        <p:spPr bwMode="auto">
          <a:xfrm>
            <a:off x="5677019" y="6145496"/>
            <a:ext cx="373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800" b="1">
                <a:solidFill>
                  <a:schemeClr val="tx1"/>
                </a:solidFill>
                <a:latin typeface="Times New Roman" pitchFamily="18" charset="0"/>
              </a:defRPr>
            </a:lvl1pPr>
            <a:lvl2pPr eaLnBrk="0" hangingPunct="0">
              <a:spcBef>
                <a:spcPct val="20000"/>
              </a:spcBef>
              <a:buChar char="–"/>
              <a:defRPr sz="2400" b="1">
                <a:solidFill>
                  <a:schemeClr val="tx1"/>
                </a:solidFill>
                <a:latin typeface="Times New Roman" pitchFamily="18" charset="0"/>
              </a:defRPr>
            </a:lvl2pPr>
            <a:lvl3pPr marL="1143000" indent="-228600" eaLnBrk="0" hangingPunct="0">
              <a:spcBef>
                <a:spcPct val="20000"/>
              </a:spcBef>
              <a:buChar char="•"/>
              <a:defRPr sz="2400" b="1">
                <a:solidFill>
                  <a:schemeClr val="tx1"/>
                </a:solidFill>
                <a:latin typeface="Times New Roman" pitchFamily="18" charset="0"/>
              </a:defRPr>
            </a:lvl3pPr>
            <a:lvl4pPr marL="1600200" indent="-228600" eaLnBrk="0" hangingPunct="0">
              <a:spcBef>
                <a:spcPct val="20000"/>
              </a:spcBef>
              <a:buChar char="–"/>
              <a:defRPr sz="2000" b="1">
                <a:solidFill>
                  <a:schemeClr val="tx1"/>
                </a:solidFill>
                <a:latin typeface="Times New Roman" pitchFamily="18" charset="0"/>
              </a:defRPr>
            </a:lvl4pPr>
            <a:lvl5pPr marL="2057400" indent="-228600" eaLnBrk="0" hangingPunct="0">
              <a:spcBef>
                <a:spcPct val="20000"/>
              </a:spcBef>
              <a:buChar char="»"/>
              <a:defRPr sz="2000" b="1">
                <a:solidFill>
                  <a:schemeClr val="tx1"/>
                </a:solidFill>
                <a:latin typeface="Times New Roman" pitchFamily="18" charset="0"/>
              </a:defRPr>
            </a:lvl5pPr>
            <a:lvl6pPr marL="2514600" indent="-228600" eaLnBrk="0" fontAlgn="base" hangingPunct="0">
              <a:spcBef>
                <a:spcPct val="20000"/>
              </a:spcBef>
              <a:spcAft>
                <a:spcPct val="0"/>
              </a:spcAft>
              <a:buChar char="»"/>
              <a:defRPr sz="2000" b="1">
                <a:solidFill>
                  <a:schemeClr val="tx1"/>
                </a:solidFill>
                <a:latin typeface="Times New Roman" pitchFamily="18" charset="0"/>
              </a:defRPr>
            </a:lvl6pPr>
            <a:lvl7pPr marL="2971800" indent="-228600" eaLnBrk="0" fontAlgn="base" hangingPunct="0">
              <a:spcBef>
                <a:spcPct val="20000"/>
              </a:spcBef>
              <a:spcAft>
                <a:spcPct val="0"/>
              </a:spcAft>
              <a:buChar char="»"/>
              <a:defRPr sz="2000" b="1">
                <a:solidFill>
                  <a:schemeClr val="tx1"/>
                </a:solidFill>
                <a:latin typeface="Times New Roman" pitchFamily="18" charset="0"/>
              </a:defRPr>
            </a:lvl7pPr>
            <a:lvl8pPr marL="3429000" indent="-228600" eaLnBrk="0" fontAlgn="base" hangingPunct="0">
              <a:spcBef>
                <a:spcPct val="20000"/>
              </a:spcBef>
              <a:spcAft>
                <a:spcPct val="0"/>
              </a:spcAft>
              <a:buChar char="»"/>
              <a:defRPr sz="2000" b="1">
                <a:solidFill>
                  <a:schemeClr val="tx1"/>
                </a:solidFill>
                <a:latin typeface="Times New Roman" pitchFamily="18" charset="0"/>
              </a:defRPr>
            </a:lvl8pPr>
            <a:lvl9pPr marL="3886200" indent="-228600" eaLnBrk="0" fontAlgn="base" hangingPunct="0">
              <a:spcBef>
                <a:spcPct val="20000"/>
              </a:spcBef>
              <a:spcAft>
                <a:spcPct val="0"/>
              </a:spcAft>
              <a:buChar char="»"/>
              <a:defRPr sz="2000" b="1">
                <a:solidFill>
                  <a:schemeClr val="tx1"/>
                </a:solidFill>
                <a:latin typeface="Times New Roman" pitchFamily="18" charset="0"/>
              </a:defRPr>
            </a:lvl9pPr>
          </a:lstStyle>
          <a:p>
            <a:pPr lvl="1" eaLnBrk="1" hangingPunct="1">
              <a:spcBef>
                <a:spcPct val="0"/>
              </a:spcBef>
              <a:buFontTx/>
              <a:buNone/>
            </a:pPr>
            <a:r>
              <a:rPr lang="en-US" altLang="en-US" sz="1800" i="1" dirty="0">
                <a:latin typeface="Verdana" pitchFamily="34" charset="0"/>
              </a:rPr>
              <a:t>a = 6,378,137.00000 m</a:t>
            </a:r>
          </a:p>
        </p:txBody>
      </p:sp>
      <p:sp>
        <p:nvSpPr>
          <p:cNvPr id="9" name="Text Box 9"/>
          <p:cNvSpPr txBox="1">
            <a:spLocks noChangeArrowheads="1"/>
          </p:cNvSpPr>
          <p:nvPr/>
        </p:nvSpPr>
        <p:spPr bwMode="auto">
          <a:xfrm rot="-5400000">
            <a:off x="7543919" y="1976733"/>
            <a:ext cx="3733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2800" b="1">
                <a:solidFill>
                  <a:schemeClr val="tx1"/>
                </a:solidFill>
                <a:latin typeface="Times New Roman" pitchFamily="18" charset="0"/>
              </a:defRPr>
            </a:lvl1pPr>
            <a:lvl2pPr eaLnBrk="0" hangingPunct="0">
              <a:spcBef>
                <a:spcPct val="20000"/>
              </a:spcBef>
              <a:buChar char="–"/>
              <a:defRPr sz="2400" b="1">
                <a:solidFill>
                  <a:schemeClr val="tx1"/>
                </a:solidFill>
                <a:latin typeface="Times New Roman" pitchFamily="18" charset="0"/>
              </a:defRPr>
            </a:lvl2pPr>
            <a:lvl3pPr marL="1143000" indent="-228600" eaLnBrk="0" hangingPunct="0">
              <a:spcBef>
                <a:spcPct val="20000"/>
              </a:spcBef>
              <a:buChar char="•"/>
              <a:defRPr sz="2400" b="1">
                <a:solidFill>
                  <a:schemeClr val="tx1"/>
                </a:solidFill>
                <a:latin typeface="Times New Roman" pitchFamily="18" charset="0"/>
              </a:defRPr>
            </a:lvl3pPr>
            <a:lvl4pPr marL="1600200" indent="-228600" eaLnBrk="0" hangingPunct="0">
              <a:spcBef>
                <a:spcPct val="20000"/>
              </a:spcBef>
              <a:buChar char="–"/>
              <a:defRPr sz="2000" b="1">
                <a:solidFill>
                  <a:schemeClr val="tx1"/>
                </a:solidFill>
                <a:latin typeface="Times New Roman" pitchFamily="18" charset="0"/>
              </a:defRPr>
            </a:lvl4pPr>
            <a:lvl5pPr marL="2057400" indent="-228600" eaLnBrk="0" hangingPunct="0">
              <a:spcBef>
                <a:spcPct val="20000"/>
              </a:spcBef>
              <a:buChar char="»"/>
              <a:defRPr sz="2000" b="1">
                <a:solidFill>
                  <a:schemeClr val="tx1"/>
                </a:solidFill>
                <a:latin typeface="Times New Roman" pitchFamily="18" charset="0"/>
              </a:defRPr>
            </a:lvl5pPr>
            <a:lvl6pPr marL="2514600" indent="-228600" eaLnBrk="0" fontAlgn="base" hangingPunct="0">
              <a:spcBef>
                <a:spcPct val="20000"/>
              </a:spcBef>
              <a:spcAft>
                <a:spcPct val="0"/>
              </a:spcAft>
              <a:buChar char="»"/>
              <a:defRPr sz="2000" b="1">
                <a:solidFill>
                  <a:schemeClr val="tx1"/>
                </a:solidFill>
                <a:latin typeface="Times New Roman" pitchFamily="18" charset="0"/>
              </a:defRPr>
            </a:lvl6pPr>
            <a:lvl7pPr marL="2971800" indent="-228600" eaLnBrk="0" fontAlgn="base" hangingPunct="0">
              <a:spcBef>
                <a:spcPct val="20000"/>
              </a:spcBef>
              <a:spcAft>
                <a:spcPct val="0"/>
              </a:spcAft>
              <a:buChar char="»"/>
              <a:defRPr sz="2000" b="1">
                <a:solidFill>
                  <a:schemeClr val="tx1"/>
                </a:solidFill>
                <a:latin typeface="Times New Roman" pitchFamily="18" charset="0"/>
              </a:defRPr>
            </a:lvl7pPr>
            <a:lvl8pPr marL="3429000" indent="-228600" eaLnBrk="0" fontAlgn="base" hangingPunct="0">
              <a:spcBef>
                <a:spcPct val="20000"/>
              </a:spcBef>
              <a:spcAft>
                <a:spcPct val="0"/>
              </a:spcAft>
              <a:buChar char="»"/>
              <a:defRPr sz="2000" b="1">
                <a:solidFill>
                  <a:schemeClr val="tx1"/>
                </a:solidFill>
                <a:latin typeface="Times New Roman" pitchFamily="18" charset="0"/>
              </a:defRPr>
            </a:lvl8pPr>
            <a:lvl9pPr marL="3886200" indent="-228600" eaLnBrk="0" fontAlgn="base" hangingPunct="0">
              <a:spcBef>
                <a:spcPct val="20000"/>
              </a:spcBef>
              <a:spcAft>
                <a:spcPct val="0"/>
              </a:spcAft>
              <a:buChar char="»"/>
              <a:defRPr sz="2000" b="1">
                <a:solidFill>
                  <a:schemeClr val="tx1"/>
                </a:solidFill>
                <a:latin typeface="Times New Roman" pitchFamily="18" charset="0"/>
              </a:defRPr>
            </a:lvl9pPr>
          </a:lstStyle>
          <a:p>
            <a:pPr lvl="1" eaLnBrk="1" hangingPunct="1">
              <a:spcBef>
                <a:spcPct val="0"/>
              </a:spcBef>
              <a:buFontTx/>
              <a:buNone/>
            </a:pPr>
            <a:r>
              <a:rPr lang="en-US" altLang="en-US" sz="1800" i="1" dirty="0">
                <a:latin typeface="Verdana" pitchFamily="34" charset="0"/>
              </a:rPr>
              <a:t>b = 6,356,752.31414 m</a:t>
            </a:r>
          </a:p>
        </p:txBody>
      </p:sp>
      <p:sp>
        <p:nvSpPr>
          <p:cNvPr id="10" name="Oval 10"/>
          <p:cNvSpPr>
            <a:spLocks noChangeArrowheads="1"/>
          </p:cNvSpPr>
          <p:nvPr/>
        </p:nvSpPr>
        <p:spPr bwMode="auto">
          <a:xfrm>
            <a:off x="3429000" y="91127"/>
            <a:ext cx="5334000" cy="5029200"/>
          </a:xfrm>
          <a:prstGeom prst="ellipse">
            <a:avLst/>
          </a:prstGeom>
          <a:noFill/>
          <a:ln w="1270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har char="•"/>
              <a:defRPr sz="2800" b="1">
                <a:solidFill>
                  <a:schemeClr val="tx1"/>
                </a:solidFill>
                <a:latin typeface="Times New Roman" pitchFamily="18" charset="0"/>
              </a:defRPr>
            </a:lvl1pPr>
            <a:lvl2pPr marL="742950" indent="-285750" eaLnBrk="0" hangingPunct="0">
              <a:spcBef>
                <a:spcPct val="20000"/>
              </a:spcBef>
              <a:buChar char="–"/>
              <a:defRPr sz="2400" b="1">
                <a:solidFill>
                  <a:schemeClr val="tx1"/>
                </a:solidFill>
                <a:latin typeface="Times New Roman" pitchFamily="18" charset="0"/>
              </a:defRPr>
            </a:lvl2pPr>
            <a:lvl3pPr marL="1143000" indent="-228600" eaLnBrk="0" hangingPunct="0">
              <a:spcBef>
                <a:spcPct val="20000"/>
              </a:spcBef>
              <a:buChar char="•"/>
              <a:defRPr sz="2400" b="1">
                <a:solidFill>
                  <a:schemeClr val="tx1"/>
                </a:solidFill>
                <a:latin typeface="Times New Roman" pitchFamily="18" charset="0"/>
              </a:defRPr>
            </a:lvl3pPr>
            <a:lvl4pPr marL="1600200" indent="-228600" eaLnBrk="0" hangingPunct="0">
              <a:spcBef>
                <a:spcPct val="20000"/>
              </a:spcBef>
              <a:buChar char="–"/>
              <a:defRPr sz="2000" b="1">
                <a:solidFill>
                  <a:schemeClr val="tx1"/>
                </a:solidFill>
                <a:latin typeface="Times New Roman" pitchFamily="18" charset="0"/>
              </a:defRPr>
            </a:lvl4pPr>
            <a:lvl5pPr marL="2057400" indent="-228600" eaLnBrk="0" hangingPunct="0">
              <a:spcBef>
                <a:spcPct val="20000"/>
              </a:spcBef>
              <a:buChar char="»"/>
              <a:defRPr sz="2000" b="1">
                <a:solidFill>
                  <a:schemeClr val="tx1"/>
                </a:solidFill>
                <a:latin typeface="Times New Roman" pitchFamily="18" charset="0"/>
              </a:defRPr>
            </a:lvl5pPr>
            <a:lvl6pPr marL="2514600" indent="-228600" eaLnBrk="0" fontAlgn="base" hangingPunct="0">
              <a:spcBef>
                <a:spcPct val="20000"/>
              </a:spcBef>
              <a:spcAft>
                <a:spcPct val="0"/>
              </a:spcAft>
              <a:buChar char="»"/>
              <a:defRPr sz="2000" b="1">
                <a:solidFill>
                  <a:schemeClr val="tx1"/>
                </a:solidFill>
                <a:latin typeface="Times New Roman" pitchFamily="18" charset="0"/>
              </a:defRPr>
            </a:lvl6pPr>
            <a:lvl7pPr marL="2971800" indent="-228600" eaLnBrk="0" fontAlgn="base" hangingPunct="0">
              <a:spcBef>
                <a:spcPct val="20000"/>
              </a:spcBef>
              <a:spcAft>
                <a:spcPct val="0"/>
              </a:spcAft>
              <a:buChar char="»"/>
              <a:defRPr sz="2000" b="1">
                <a:solidFill>
                  <a:schemeClr val="tx1"/>
                </a:solidFill>
                <a:latin typeface="Times New Roman" pitchFamily="18" charset="0"/>
              </a:defRPr>
            </a:lvl7pPr>
            <a:lvl8pPr marL="3429000" indent="-228600" eaLnBrk="0" fontAlgn="base" hangingPunct="0">
              <a:spcBef>
                <a:spcPct val="20000"/>
              </a:spcBef>
              <a:spcAft>
                <a:spcPct val="0"/>
              </a:spcAft>
              <a:buChar char="»"/>
              <a:defRPr sz="2000" b="1">
                <a:solidFill>
                  <a:schemeClr val="tx1"/>
                </a:solidFill>
                <a:latin typeface="Times New Roman" pitchFamily="18" charset="0"/>
              </a:defRPr>
            </a:lvl8pPr>
            <a:lvl9pPr marL="3886200" indent="-228600" eaLnBrk="0" fontAlgn="base" hangingPunct="0">
              <a:spcBef>
                <a:spcPct val="20000"/>
              </a:spcBef>
              <a:spcAft>
                <a:spcPct val="0"/>
              </a:spcAft>
              <a:buChar char="»"/>
              <a:defRPr sz="2000" b="1">
                <a:solidFill>
                  <a:schemeClr val="tx1"/>
                </a:solidFill>
                <a:latin typeface="Times New Roman" pitchFamily="18" charset="0"/>
              </a:defRPr>
            </a:lvl9pPr>
          </a:lstStyle>
          <a:p>
            <a:pPr eaLnBrk="1" hangingPunct="1">
              <a:spcBef>
                <a:spcPct val="0"/>
              </a:spcBef>
              <a:buFontTx/>
              <a:buNone/>
            </a:pPr>
            <a:endParaRPr lang="en-US" altLang="en-US" sz="1800" b="0">
              <a:latin typeface="Arial" pitchFamily="34" charset="0"/>
            </a:endParaRPr>
          </a:p>
        </p:txBody>
      </p:sp>
      <p:sp>
        <p:nvSpPr>
          <p:cNvPr id="11" name="WordArt 11"/>
          <p:cNvSpPr>
            <a:spLocks noChangeArrowheads="1" noChangeShapeType="1" noTextEdit="1"/>
          </p:cNvSpPr>
          <p:nvPr/>
        </p:nvSpPr>
        <p:spPr bwMode="auto">
          <a:xfrm>
            <a:off x="853281" y="2034227"/>
            <a:ext cx="1493838" cy="1143000"/>
          </a:xfrm>
          <a:prstGeom prst="rect">
            <a:avLst/>
          </a:prstGeom>
        </p:spPr>
        <p:txBody>
          <a:bodyPr wrap="none" fromWordArt="1">
            <a:prstTxWarp prst="textPlain">
              <a:avLst>
                <a:gd name="adj" fmla="val 54727"/>
              </a:avLst>
            </a:prstTxWarp>
          </a:bodyPr>
          <a:lstStyle/>
          <a:p>
            <a:r>
              <a:rPr lang="en-US" sz="3600" kern="10" dirty="0">
                <a:ln w="9525">
                  <a:solidFill>
                    <a:srgbClr val="000000"/>
                  </a:solidFill>
                  <a:round/>
                  <a:headEnd/>
                  <a:tailEnd/>
                </a:ln>
                <a:solidFill>
                  <a:srgbClr val="A50021"/>
                </a:solidFill>
                <a:latin typeface="Arial Black"/>
              </a:rPr>
              <a:t>GRS 80</a:t>
            </a:r>
          </a:p>
          <a:p>
            <a:r>
              <a:rPr lang="en-US" sz="3600" kern="10" dirty="0">
                <a:ln w="9525">
                  <a:solidFill>
                    <a:srgbClr val="000000"/>
                  </a:solidFill>
                  <a:round/>
                  <a:headEnd/>
                  <a:tailEnd/>
                </a:ln>
                <a:solidFill>
                  <a:srgbClr val="A50021"/>
                </a:solidFill>
                <a:latin typeface="Arial Black"/>
              </a:rPr>
              <a:t>NAD 83</a:t>
            </a:r>
          </a:p>
        </p:txBody>
      </p:sp>
      <p:sp>
        <p:nvSpPr>
          <p:cNvPr id="12" name="Text Box 12"/>
          <p:cNvSpPr txBox="1">
            <a:spLocks noChangeArrowheads="1"/>
          </p:cNvSpPr>
          <p:nvPr/>
        </p:nvSpPr>
        <p:spPr bwMode="auto">
          <a:xfrm>
            <a:off x="1600200" y="5625152"/>
            <a:ext cx="3124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b="1">
                <a:solidFill>
                  <a:schemeClr val="tx1"/>
                </a:solidFill>
                <a:latin typeface="Times New Roman" pitchFamily="18" charset="0"/>
              </a:defRPr>
            </a:lvl1pPr>
            <a:lvl2pPr marL="742950" indent="-285750" eaLnBrk="0" hangingPunct="0">
              <a:spcBef>
                <a:spcPct val="20000"/>
              </a:spcBef>
              <a:buChar char="–"/>
              <a:defRPr sz="2400" b="1">
                <a:solidFill>
                  <a:schemeClr val="tx1"/>
                </a:solidFill>
                <a:latin typeface="Times New Roman" pitchFamily="18" charset="0"/>
              </a:defRPr>
            </a:lvl2pPr>
            <a:lvl3pPr marL="1143000" indent="-228600" eaLnBrk="0" hangingPunct="0">
              <a:spcBef>
                <a:spcPct val="20000"/>
              </a:spcBef>
              <a:buChar char="•"/>
              <a:defRPr sz="2400" b="1">
                <a:solidFill>
                  <a:schemeClr val="tx1"/>
                </a:solidFill>
                <a:latin typeface="Times New Roman" pitchFamily="18" charset="0"/>
              </a:defRPr>
            </a:lvl3pPr>
            <a:lvl4pPr marL="1600200" indent="-228600" eaLnBrk="0" hangingPunct="0">
              <a:spcBef>
                <a:spcPct val="20000"/>
              </a:spcBef>
              <a:buChar char="–"/>
              <a:defRPr sz="2000" b="1">
                <a:solidFill>
                  <a:schemeClr val="tx1"/>
                </a:solidFill>
                <a:latin typeface="Times New Roman" pitchFamily="18" charset="0"/>
              </a:defRPr>
            </a:lvl4pPr>
            <a:lvl5pPr marL="2057400" indent="-228600" eaLnBrk="0" hangingPunct="0">
              <a:spcBef>
                <a:spcPct val="20000"/>
              </a:spcBef>
              <a:buChar char="»"/>
              <a:defRPr sz="2000" b="1">
                <a:solidFill>
                  <a:schemeClr val="tx1"/>
                </a:solidFill>
                <a:latin typeface="Times New Roman" pitchFamily="18" charset="0"/>
              </a:defRPr>
            </a:lvl5pPr>
            <a:lvl6pPr marL="2514600" indent="-228600" eaLnBrk="0" fontAlgn="base" hangingPunct="0">
              <a:spcBef>
                <a:spcPct val="20000"/>
              </a:spcBef>
              <a:spcAft>
                <a:spcPct val="0"/>
              </a:spcAft>
              <a:buChar char="»"/>
              <a:defRPr sz="2000" b="1">
                <a:solidFill>
                  <a:schemeClr val="tx1"/>
                </a:solidFill>
                <a:latin typeface="Times New Roman" pitchFamily="18" charset="0"/>
              </a:defRPr>
            </a:lvl6pPr>
            <a:lvl7pPr marL="2971800" indent="-228600" eaLnBrk="0" fontAlgn="base" hangingPunct="0">
              <a:spcBef>
                <a:spcPct val="20000"/>
              </a:spcBef>
              <a:spcAft>
                <a:spcPct val="0"/>
              </a:spcAft>
              <a:buChar char="»"/>
              <a:defRPr sz="2000" b="1">
                <a:solidFill>
                  <a:schemeClr val="tx1"/>
                </a:solidFill>
                <a:latin typeface="Times New Roman" pitchFamily="18" charset="0"/>
              </a:defRPr>
            </a:lvl7pPr>
            <a:lvl8pPr marL="3429000" indent="-228600" eaLnBrk="0" fontAlgn="base" hangingPunct="0">
              <a:spcBef>
                <a:spcPct val="20000"/>
              </a:spcBef>
              <a:spcAft>
                <a:spcPct val="0"/>
              </a:spcAft>
              <a:buChar char="»"/>
              <a:defRPr sz="2000" b="1">
                <a:solidFill>
                  <a:schemeClr val="tx1"/>
                </a:solidFill>
                <a:latin typeface="Times New Roman" pitchFamily="18" charset="0"/>
              </a:defRPr>
            </a:lvl8pPr>
            <a:lvl9pPr marL="3886200" indent="-228600" eaLnBrk="0" fontAlgn="base" hangingPunct="0">
              <a:spcBef>
                <a:spcPct val="20000"/>
              </a:spcBef>
              <a:spcAft>
                <a:spcPct val="0"/>
              </a:spcAft>
              <a:buChar char="»"/>
              <a:defRPr sz="2000" b="1">
                <a:solidFill>
                  <a:schemeClr val="tx1"/>
                </a:solidFill>
                <a:latin typeface="Times New Roman" pitchFamily="18" charset="0"/>
              </a:defRPr>
            </a:lvl9pPr>
          </a:lstStyle>
          <a:p>
            <a:pPr eaLnBrk="1" hangingPunct="1">
              <a:spcBef>
                <a:spcPct val="50000"/>
              </a:spcBef>
              <a:buFontTx/>
              <a:buNone/>
            </a:pPr>
            <a:r>
              <a:rPr lang="en-US" altLang="en-US" sz="1800">
                <a:latin typeface="Verdana" pitchFamily="34" charset="0"/>
              </a:rPr>
              <a:t>Squash the sphere to fit at the poles </a:t>
            </a:r>
          </a:p>
        </p:txBody>
      </p:sp>
      <p:sp>
        <p:nvSpPr>
          <p:cNvPr id="14" name="WordArt 14"/>
          <p:cNvSpPr>
            <a:spLocks noChangeArrowheads="1" noChangeShapeType="1" noTextEdit="1"/>
          </p:cNvSpPr>
          <p:nvPr/>
        </p:nvSpPr>
        <p:spPr bwMode="auto">
          <a:xfrm>
            <a:off x="5349081" y="366121"/>
            <a:ext cx="1493837" cy="511175"/>
          </a:xfrm>
          <a:prstGeom prst="rect">
            <a:avLst/>
          </a:prstGeom>
        </p:spPr>
        <p:txBody>
          <a:bodyPr wrap="none" fromWordArt="1">
            <a:prstTxWarp prst="textPlain">
              <a:avLst>
                <a:gd name="adj" fmla="val 50000"/>
              </a:avLst>
            </a:prstTxWarp>
          </a:bodyPr>
          <a:lstStyle/>
          <a:p>
            <a:r>
              <a:rPr lang="en-US" sz="3600" kern="10" dirty="0">
                <a:ln w="9525">
                  <a:solidFill>
                    <a:srgbClr val="000000"/>
                  </a:solidFill>
                  <a:round/>
                  <a:headEnd/>
                  <a:tailEnd/>
                </a:ln>
                <a:solidFill>
                  <a:srgbClr val="A50021"/>
                </a:solidFill>
                <a:latin typeface="Arial Black"/>
              </a:rPr>
              <a:t>Earth</a:t>
            </a:r>
          </a:p>
        </p:txBody>
      </p:sp>
    </p:spTree>
    <p:extLst>
      <p:ext uri="{BB962C8B-B14F-4D97-AF65-F5344CB8AC3E}">
        <p14:creationId xmlns:p14="http://schemas.microsoft.com/office/powerpoint/2010/main" val="136267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500"/>
                                        <p:tgtEl>
                                          <p:spTgt spid="10"/>
                                        </p:tgtEl>
                                      </p:cBhvr>
                                    </p:animEffect>
                                  </p:childTnLst>
                                </p:cTn>
                              </p:par>
                            </p:childTnLst>
                          </p:cTn>
                        </p:par>
                        <p:par>
                          <p:cTn id="8" fill="hold">
                            <p:stCondLst>
                              <p:cond delay="500"/>
                            </p:stCondLst>
                            <p:childTnLst>
                              <p:par>
                                <p:cTn id="9" presetID="0" presetClass="path" presetSubtype="0" accel="50000" decel="50000" fill="hold" grpId="1" nodeType="afterEffect">
                                  <p:stCondLst>
                                    <p:cond delay="0"/>
                                  </p:stCondLst>
                                  <p:childTnLst>
                                    <p:animMotion origin="layout" path="M 0 -1.11111E-6 L 0 0.13333 " pathEditMode="relative" rAng="0" ptsTypes="AA">
                                      <p:cBhvr>
                                        <p:cTn id="10" dur="2000" fill="hold"/>
                                        <p:tgtEl>
                                          <p:spTgt spid="10"/>
                                        </p:tgtEl>
                                        <p:attrNameLst>
                                          <p:attrName>ppt_x</p:attrName>
                                          <p:attrName>ppt_y</p:attrName>
                                        </p:attrNameLst>
                                      </p:cBhvr>
                                      <p:rCtr x="0" y="6667"/>
                                    </p:animMotion>
                                  </p:childTnLst>
                                </p:cTn>
                              </p:par>
                            </p:childTnLst>
                          </p:cTn>
                        </p:par>
                        <p:par>
                          <p:cTn id="11" fill="hold">
                            <p:stCondLst>
                              <p:cond delay="2500"/>
                            </p:stCondLst>
                            <p:childTnLst>
                              <p:par>
                                <p:cTn id="12" presetID="6" presetClass="emph" presetSubtype="0" fill="hold" grpId="2" nodeType="afterEffect">
                                  <p:stCondLst>
                                    <p:cond delay="0"/>
                                  </p:stCondLst>
                                  <p:childTnLst>
                                    <p:animScale>
                                      <p:cBhvr>
                                        <p:cTn id="13" dur="500" fill="hold"/>
                                        <p:tgtEl>
                                          <p:spTgt spid="10"/>
                                        </p:tgtEl>
                                      </p:cBhvr>
                                      <p:by x="92000" y="92000"/>
                                    </p:animScale>
                                  </p:childTnLst>
                                </p:cTn>
                              </p:par>
                            </p:childTnLst>
                          </p:cTn>
                        </p:par>
                        <p:par>
                          <p:cTn id="14" fill="hold">
                            <p:stCondLst>
                              <p:cond delay="300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7" presetClass="entr" presetSubtype="1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par>
                          <p:cTn id="25" fill="hold">
                            <p:stCondLst>
                              <p:cond delay="0"/>
                            </p:stCondLst>
                            <p:childTnLst>
                              <p:par>
                                <p:cTn id="26" presetID="6" presetClass="emph" presetSubtype="0" fill="hold" grpId="3" nodeType="afterEffect">
                                  <p:stCondLst>
                                    <p:cond delay="0"/>
                                  </p:stCondLst>
                                  <p:childTnLst>
                                    <p:animScale>
                                      <p:cBhvr>
                                        <p:cTn id="27" dur="500" fill="hold"/>
                                        <p:tgtEl>
                                          <p:spTgt spid="10"/>
                                        </p:tgtEl>
                                      </p:cBhvr>
                                      <p:by x="100000" y="90000"/>
                                    </p:animScale>
                                  </p:childTnLst>
                                </p:cTn>
                              </p:par>
                            </p:childTnLst>
                          </p:cTn>
                        </p:par>
                        <p:par>
                          <p:cTn id="28" fill="hold">
                            <p:stCondLst>
                              <p:cond delay="500"/>
                            </p:stCondLst>
                            <p:childTnLst>
                              <p:par>
                                <p:cTn id="29" presetID="37"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900" decel="100000" fill="hold"/>
                                        <p:tgtEl>
                                          <p:spTgt spid="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par>
                          <p:cTn id="37" fill="hold">
                            <p:stCondLst>
                              <p:cond delay="1500"/>
                            </p:stCondLst>
                            <p:childTnLst>
                              <p:par>
                                <p:cTn id="38" presetID="10" presetClass="exit" presetSubtype="0" fill="hold" grpId="1" nodeType="afterEffect">
                                  <p:stCondLst>
                                    <p:cond delay="0"/>
                                  </p:stCondLst>
                                  <p:childTnLst>
                                    <p:animEffect transition="out" filter="fade">
                                      <p:cBhvr>
                                        <p:cTn id="39" dur="2000"/>
                                        <p:tgtEl>
                                          <p:spTgt spid="12"/>
                                        </p:tgtEl>
                                      </p:cBhvr>
                                    </p:animEffect>
                                    <p:set>
                                      <p:cBhvr>
                                        <p:cTn id="40" dur="1" fill="hold">
                                          <p:stCondLst>
                                            <p:cond delay="1999"/>
                                          </p:stCondLst>
                                        </p:cTn>
                                        <p:tgtEl>
                                          <p:spTgt spid="12"/>
                                        </p:tgtEl>
                                        <p:attrNameLst>
                                          <p:attrName>style.visibility</p:attrName>
                                        </p:attrNameLst>
                                      </p:cBhvr>
                                      <p:to>
                                        <p:strVal val="hidden"/>
                                      </p:to>
                                    </p:set>
                                  </p:childTnLst>
                                </p:cTn>
                              </p:par>
                            </p:childTnLst>
                          </p:cTn>
                        </p:par>
                        <p:par>
                          <p:cTn id="41" fill="hold">
                            <p:stCondLst>
                              <p:cond delay="3500"/>
                            </p:stCondLst>
                            <p:childTnLst>
                              <p:par>
                                <p:cTn id="42" presetID="1"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2000"/>
                                        <p:tgtEl>
                                          <p:spTgt spid="11"/>
                                        </p:tgtEl>
                                      </p:cBhvr>
                                    </p:animEffect>
                                  </p:childTnLst>
                                </p:cTn>
                              </p:par>
                              <p:par>
                                <p:cTn id="49" presetID="10" presetClass="exit" presetSubtype="0" fill="hold" grpId="0" nodeType="withEffect">
                                  <p:stCondLst>
                                    <p:cond delay="0"/>
                                  </p:stCondLst>
                                  <p:childTnLst>
                                    <p:animEffect transition="out" filter="fade">
                                      <p:cBhvr>
                                        <p:cTn id="50" dur="2000"/>
                                        <p:tgtEl>
                                          <p:spTgt spid="14"/>
                                        </p:tgtEl>
                                      </p:cBhvr>
                                    </p:animEffect>
                                    <p:set>
                                      <p:cBhvr>
                                        <p:cTn id="51" dur="1" fill="hold">
                                          <p:stCondLst>
                                            <p:cond delay="1999"/>
                                          </p:stCondLst>
                                        </p:cTn>
                                        <p:tgtEl>
                                          <p:spTgt spid="14"/>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2000"/>
                                        <p:tgtEl>
                                          <p:spTgt spid="3"/>
                                        </p:tgtEl>
                                      </p:cBhvr>
                                    </p:animEffect>
                                    <p:set>
                                      <p:cBhvr>
                                        <p:cTn id="54" dur="1" fill="hold">
                                          <p:stCondLst>
                                            <p:cond delay="1999"/>
                                          </p:stCondLst>
                                        </p:cTn>
                                        <p:tgtEl>
                                          <p:spTgt spid="3"/>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animBg="1"/>
      <p:bldP spid="10" grpId="1" animBg="1"/>
      <p:bldP spid="10" grpId="2" animBg="1"/>
      <p:bldP spid="10" grpId="3" animBg="1"/>
      <p:bldP spid="11" grpId="0" animBg="1"/>
      <p:bldP spid="12" grpId="0"/>
      <p:bldP spid="12" grpId="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5172" y="1758803"/>
            <a:ext cx="7441656" cy="3340394"/>
          </a:xfrm>
          <a:prstGeom prst="rect">
            <a:avLst/>
          </a:prstGeom>
        </p:spPr>
      </p:pic>
    </p:spTree>
    <p:extLst>
      <p:ext uri="{BB962C8B-B14F-4D97-AF65-F5344CB8AC3E}">
        <p14:creationId xmlns:p14="http://schemas.microsoft.com/office/powerpoint/2010/main" val="39823495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 </a:t>
            </a:r>
            <a:r>
              <a:rPr lang="en-US" dirty="0" err="1" smtClean="0"/>
              <a:t>Datums</a:t>
            </a:r>
            <a:r>
              <a:rPr lang="en-US" dirty="0" smtClean="0"/>
              <a:t> are coming in 2022!</a:t>
            </a:r>
            <a:endParaRPr lang="en-US" dirty="0"/>
          </a:p>
        </p:txBody>
      </p:sp>
      <p:sp>
        <p:nvSpPr>
          <p:cNvPr id="3" name="Content Placeholder 2"/>
          <p:cNvSpPr>
            <a:spLocks noGrp="1"/>
          </p:cNvSpPr>
          <p:nvPr>
            <p:ph sz="half" idx="1"/>
          </p:nvPr>
        </p:nvSpPr>
        <p:spPr/>
        <p:txBody>
          <a:bodyPr>
            <a:normAutofit fontScale="92500"/>
          </a:bodyPr>
          <a:lstStyle/>
          <a:p>
            <a:r>
              <a:rPr lang="en-US" altLang="en-US" dirty="0">
                <a:ea typeface="ＭＳ Ｐゴシック" pitchFamily="34" charset="-128"/>
                <a:cs typeface="Arial" charset="0"/>
              </a:rPr>
              <a:t>Both a new geometric </a:t>
            </a:r>
            <a:r>
              <a:rPr lang="en-US" altLang="en-US" dirty="0" smtClean="0">
                <a:ea typeface="ＭＳ Ｐゴシック" pitchFamily="34" charset="-128"/>
                <a:cs typeface="Arial" charset="0"/>
              </a:rPr>
              <a:t>(horizontal) and </a:t>
            </a:r>
            <a:r>
              <a:rPr lang="en-US" altLang="en-US" dirty="0">
                <a:ea typeface="ＭＳ Ｐゴシック" pitchFamily="34" charset="-128"/>
                <a:cs typeface="Arial" charset="0"/>
              </a:rPr>
              <a:t>a new geopotential (vertical) datum will </a:t>
            </a:r>
            <a:br>
              <a:rPr lang="en-US" altLang="en-US" dirty="0">
                <a:ea typeface="ＭＳ Ｐゴシック" pitchFamily="34" charset="-128"/>
                <a:cs typeface="Arial" charset="0"/>
              </a:rPr>
            </a:br>
            <a:r>
              <a:rPr lang="en-US" altLang="en-US" dirty="0">
                <a:ea typeface="ＭＳ Ｐゴシック" pitchFamily="34" charset="-128"/>
                <a:cs typeface="Arial" charset="0"/>
              </a:rPr>
              <a:t>be released in 2022.</a:t>
            </a:r>
            <a:br>
              <a:rPr lang="en-US" altLang="en-US" dirty="0">
                <a:ea typeface="ＭＳ Ｐゴシック" pitchFamily="34" charset="-128"/>
                <a:cs typeface="Arial" charset="0"/>
              </a:rPr>
            </a:br>
            <a:endParaRPr lang="en-US" altLang="en-US" dirty="0">
              <a:ea typeface="ＭＳ Ｐゴシック" pitchFamily="34" charset="-128"/>
              <a:cs typeface="Arial" charset="0"/>
            </a:endParaRPr>
          </a:p>
          <a:p>
            <a:r>
              <a:rPr lang="en-US" altLang="en-US" dirty="0">
                <a:ea typeface="ＭＳ Ｐゴシック" pitchFamily="34" charset="-128"/>
                <a:cs typeface="Arial" charset="0"/>
              </a:rPr>
              <a:t>The realization of the new </a:t>
            </a:r>
            <a:r>
              <a:rPr lang="en-US" altLang="en-US" dirty="0" err="1">
                <a:ea typeface="ＭＳ Ｐゴシック" pitchFamily="34" charset="-128"/>
                <a:cs typeface="Arial" charset="0"/>
              </a:rPr>
              <a:t>datums</a:t>
            </a:r>
            <a:r>
              <a:rPr lang="en-US" altLang="en-US" dirty="0">
                <a:ea typeface="ＭＳ Ｐゴシック" pitchFamily="34" charset="-128"/>
                <a:cs typeface="Arial" charset="0"/>
              </a:rPr>
              <a:t> will be through GNSS receivers.</a:t>
            </a:r>
            <a:br>
              <a:rPr lang="en-US" altLang="en-US" dirty="0">
                <a:ea typeface="ＭＳ Ｐゴシック" pitchFamily="34" charset="-128"/>
                <a:cs typeface="Arial" charset="0"/>
              </a:rPr>
            </a:br>
            <a:endParaRPr lang="en-US" altLang="en-US" dirty="0">
              <a:ea typeface="ＭＳ Ｐゴシック" pitchFamily="34" charset="-128"/>
              <a:cs typeface="Arial" charset="0"/>
            </a:endParaRPr>
          </a:p>
          <a:p>
            <a:r>
              <a:rPr lang="en-US" altLang="en-US" dirty="0">
                <a:ea typeface="ＭＳ Ｐゴシック" pitchFamily="34" charset="-128"/>
                <a:cs typeface="Arial" charset="0"/>
              </a:rPr>
              <a:t>NGS will provide the tools to easily transform between the new and old </a:t>
            </a:r>
            <a:r>
              <a:rPr lang="en-US" altLang="en-US" dirty="0" err="1">
                <a:ea typeface="ＭＳ Ｐゴシック" pitchFamily="34" charset="-128"/>
                <a:cs typeface="Arial" charset="0"/>
              </a:rPr>
              <a:t>datums</a:t>
            </a:r>
            <a:r>
              <a:rPr lang="en-US" altLang="en-US" dirty="0" smtClean="0">
                <a:ea typeface="ＭＳ Ｐゴシック" pitchFamily="34" charset="-128"/>
                <a:cs typeface="Arial" charset="0"/>
              </a:rPr>
              <a:t>.</a:t>
            </a:r>
            <a:endParaRPr lang="en-US" altLang="en-US" sz="3200" dirty="0">
              <a:latin typeface="Arial" charset="0"/>
              <a:ea typeface="ＭＳ Ｐゴシック" pitchFamily="34" charset="-128"/>
              <a:cs typeface="Arial" charset="0"/>
            </a:endParaRP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10312" y="2667794"/>
            <a:ext cx="4905375" cy="2667000"/>
          </a:xfrm>
        </p:spPr>
      </p:pic>
    </p:spTree>
    <p:extLst>
      <p:ext uri="{BB962C8B-B14F-4D97-AF65-F5344CB8AC3E}">
        <p14:creationId xmlns:p14="http://schemas.microsoft.com/office/powerpoint/2010/main" val="106958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solidFill>
                  <a:srgbClr val="1F497D"/>
                </a:solidFill>
                <a:ea typeface="ＭＳ Ｐゴシック" pitchFamily="34" charset="-128"/>
              </a:rPr>
              <a:t>How will the </a:t>
            </a:r>
            <a:r>
              <a:rPr lang="en-US" altLang="en-US" dirty="0" smtClean="0">
                <a:solidFill>
                  <a:srgbClr val="1F497D"/>
                </a:solidFill>
                <a:ea typeface="ＭＳ Ｐゴシック" pitchFamily="34" charset="-128"/>
              </a:rPr>
              <a:t>New </a:t>
            </a:r>
            <a:r>
              <a:rPr lang="en-US" altLang="en-US" dirty="0" err="1" smtClean="0">
                <a:solidFill>
                  <a:srgbClr val="1F497D"/>
                </a:solidFill>
                <a:ea typeface="ＭＳ Ｐゴシック" pitchFamily="34" charset="-128"/>
              </a:rPr>
              <a:t>Datums</a:t>
            </a:r>
            <a:r>
              <a:rPr lang="en-US" altLang="en-US" dirty="0" smtClean="0">
                <a:solidFill>
                  <a:srgbClr val="1F497D"/>
                </a:solidFill>
                <a:ea typeface="ＭＳ Ｐゴシック" pitchFamily="34" charset="-128"/>
              </a:rPr>
              <a:t> </a:t>
            </a:r>
            <a:r>
              <a:rPr lang="en-US" altLang="en-US" dirty="0">
                <a:solidFill>
                  <a:srgbClr val="1F497D"/>
                </a:solidFill>
                <a:ea typeface="ＭＳ Ｐゴシック" pitchFamily="34" charset="-128"/>
              </a:rPr>
              <a:t>affect you?</a:t>
            </a:r>
            <a:endParaRPr lang="en-US" altLang="en-US" sz="6600" b="1" dirty="0">
              <a:latin typeface="Arial" charset="0"/>
              <a:ea typeface="ＭＳ Ｐゴシック" pitchFamily="34" charset="-128"/>
              <a:cs typeface="Arial" charset="0"/>
            </a:endParaRPr>
          </a:p>
        </p:txBody>
      </p:sp>
      <p:sp>
        <p:nvSpPr>
          <p:cNvPr id="3" name="Content Placeholder 2"/>
          <p:cNvSpPr>
            <a:spLocks noGrp="1"/>
          </p:cNvSpPr>
          <p:nvPr>
            <p:ph sz="half" idx="1"/>
          </p:nvPr>
        </p:nvSpPr>
        <p:spPr/>
        <p:txBody>
          <a:bodyPr>
            <a:normAutofit lnSpcReduction="10000"/>
          </a:bodyPr>
          <a:lstStyle/>
          <a:p>
            <a:r>
              <a:rPr lang="en-US" altLang="en-US" dirty="0">
                <a:ea typeface="ＭＳ Ｐゴシック" pitchFamily="34" charset="-128"/>
                <a:cs typeface="Arial" charset="0"/>
              </a:rPr>
              <a:t>The new geometric </a:t>
            </a:r>
            <a:r>
              <a:rPr lang="en-US" altLang="en-US" dirty="0" smtClean="0">
                <a:ea typeface="ＭＳ Ｐゴシック" pitchFamily="34" charset="-128"/>
                <a:cs typeface="Arial" charset="0"/>
              </a:rPr>
              <a:t>(Horizontal) datum</a:t>
            </a:r>
            <a:r>
              <a:rPr lang="en-US" altLang="en-US" dirty="0">
                <a:ea typeface="ＭＳ Ｐゴシック" pitchFamily="34" charset="-128"/>
                <a:cs typeface="Arial" charset="0"/>
              </a:rPr>
              <a:t/>
            </a:r>
            <a:br>
              <a:rPr lang="en-US" altLang="en-US" dirty="0">
                <a:ea typeface="ＭＳ Ｐゴシック" pitchFamily="34" charset="-128"/>
                <a:cs typeface="Arial" charset="0"/>
              </a:rPr>
            </a:br>
            <a:r>
              <a:rPr lang="en-US" altLang="en-US" dirty="0">
                <a:ea typeface="ＭＳ Ｐゴシック" pitchFamily="34" charset="-128"/>
                <a:cs typeface="Arial" charset="0"/>
              </a:rPr>
              <a:t>will change latitude, longitude, and ellipsoid height by between 1 and 2 </a:t>
            </a:r>
            <a:r>
              <a:rPr lang="en-US" altLang="en-US" dirty="0" smtClean="0">
                <a:ea typeface="ＭＳ Ｐゴシック" pitchFamily="34" charset="-128"/>
                <a:cs typeface="Arial" charset="0"/>
              </a:rPr>
              <a:t>meters.</a:t>
            </a:r>
            <a:br>
              <a:rPr lang="en-US" altLang="en-US" dirty="0" smtClean="0">
                <a:ea typeface="ＭＳ Ｐゴシック" pitchFamily="34" charset="-128"/>
                <a:cs typeface="Arial" charset="0"/>
              </a:rPr>
            </a:br>
            <a:endParaRPr lang="en-US" altLang="en-US" dirty="0" smtClean="0">
              <a:ea typeface="ＭＳ Ｐゴシック" pitchFamily="34" charset="-128"/>
              <a:cs typeface="Arial" charset="0"/>
            </a:endParaRPr>
          </a:p>
          <a:p>
            <a:r>
              <a:rPr lang="en-US" altLang="en-US" dirty="0">
                <a:ea typeface="ＭＳ Ｐゴシック" pitchFamily="34" charset="-128"/>
                <a:cs typeface="Arial" charset="0"/>
              </a:rPr>
              <a:t>The new vertical (geopotential) datum will change heights on average 50 cm (20''), with a 1 meter (39'') tilt towards the Pacific Northwest.</a:t>
            </a:r>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080400"/>
            <a:ext cx="5181600" cy="3841787"/>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9360" y="2080400"/>
            <a:ext cx="5316934" cy="3433296"/>
          </a:xfrm>
          <a:prstGeom prst="rect">
            <a:avLst/>
          </a:prstGeom>
        </p:spPr>
      </p:pic>
    </p:spTree>
    <p:extLst>
      <p:ext uri="{BB962C8B-B14F-4D97-AF65-F5344CB8AC3E}">
        <p14:creationId xmlns:p14="http://schemas.microsoft.com/office/powerpoint/2010/main" val="177980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a Geodetic Datum?</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95108" y="1825625"/>
            <a:ext cx="5801784" cy="4351338"/>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40143">
            <a:off x="8341059" y="1653223"/>
            <a:ext cx="3289300" cy="43815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078608">
            <a:off x="627989" y="3252365"/>
            <a:ext cx="3810000" cy="29210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47435" y="1443767"/>
            <a:ext cx="3429000" cy="2600325"/>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62474" y="1027906"/>
            <a:ext cx="3248025" cy="4876800"/>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8125" y="3714852"/>
            <a:ext cx="2817000" cy="2817000"/>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8125" y="219812"/>
            <a:ext cx="2817000" cy="2817000"/>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674999" y="219812"/>
            <a:ext cx="2008045" cy="2817000"/>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270521" y="3714852"/>
            <a:ext cx="2817000" cy="2817000"/>
          </a:xfrm>
          <a:prstGeom prst="rect">
            <a:avLst/>
          </a:prstGeom>
        </p:spPr>
      </p:pic>
    </p:spTree>
    <p:extLst>
      <p:ext uri="{BB962C8B-B14F-4D97-AF65-F5344CB8AC3E}">
        <p14:creationId xmlns:p14="http://schemas.microsoft.com/office/powerpoint/2010/main" val="293694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par>
                          <p:cTn id="7" fill="hold">
                            <p:stCondLst>
                              <p:cond delay="0"/>
                            </p:stCondLst>
                            <p:childTnLst>
                              <p:par>
                                <p:cTn id="8" presetID="2" presetClass="entr" presetSubtype="4"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2000" fill="hold"/>
                                        <p:tgtEl>
                                          <p:spTgt spid="7"/>
                                        </p:tgtEl>
                                        <p:attrNameLst>
                                          <p:attrName>ppt_x</p:attrName>
                                        </p:attrNameLst>
                                      </p:cBhvr>
                                      <p:tavLst>
                                        <p:tav tm="0">
                                          <p:val>
                                            <p:strVal val="#ppt_x"/>
                                          </p:val>
                                        </p:tav>
                                        <p:tav tm="100000">
                                          <p:val>
                                            <p:strVal val="#ppt_x"/>
                                          </p:val>
                                        </p:tav>
                                      </p:tavLst>
                                    </p:anim>
                                    <p:anim calcmode="lin" valueType="num">
                                      <p:cBhvr additive="base">
                                        <p:cTn id="11" dur="2000" fill="hold"/>
                                        <p:tgtEl>
                                          <p:spTgt spid="7"/>
                                        </p:tgtEl>
                                        <p:attrNameLst>
                                          <p:attrName>ppt_y</p:attrName>
                                        </p:attrNameLst>
                                      </p:cBhvr>
                                      <p:tavLst>
                                        <p:tav tm="0">
                                          <p:val>
                                            <p:strVal val="1+#ppt_h/2"/>
                                          </p:val>
                                        </p:tav>
                                        <p:tav tm="100000">
                                          <p:val>
                                            <p:strVal val="#ppt_y"/>
                                          </p:val>
                                        </p:tav>
                                      </p:tavLst>
                                    </p:anim>
                                  </p:childTnLst>
                                </p:cTn>
                              </p:par>
                            </p:childTnLst>
                          </p:cTn>
                        </p:par>
                        <p:par>
                          <p:cTn id="12" fill="hold">
                            <p:stCondLst>
                              <p:cond delay="2000"/>
                            </p:stCondLst>
                            <p:childTnLst>
                              <p:par>
                                <p:cTn id="13" presetID="2" presetClass="entr" presetSubtype="2"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1+#ppt_w/2"/>
                                          </p:val>
                                        </p:tav>
                                        <p:tav tm="100000">
                                          <p:val>
                                            <p:strVal val="#ppt_x"/>
                                          </p:val>
                                        </p:tav>
                                      </p:tavLst>
                                    </p:anim>
                                    <p:anim calcmode="lin" valueType="num">
                                      <p:cBhvr additive="base">
                                        <p:cTn id="16" dur="2000" fill="hold"/>
                                        <p:tgtEl>
                                          <p:spTgt spid="5"/>
                                        </p:tgtEl>
                                        <p:attrNameLst>
                                          <p:attrName>ppt_y</p:attrName>
                                        </p:attrNameLst>
                                      </p:cBhvr>
                                      <p:tavLst>
                                        <p:tav tm="0">
                                          <p:val>
                                            <p:strVal val="#ppt_y"/>
                                          </p:val>
                                        </p:tav>
                                        <p:tav tm="100000">
                                          <p:val>
                                            <p:strVal val="#ppt_y"/>
                                          </p:val>
                                        </p:tav>
                                      </p:tavLst>
                                    </p:anim>
                                  </p:childTnLst>
                                </p:cTn>
                              </p:par>
                            </p:childTnLst>
                          </p:cTn>
                        </p:par>
                        <p:par>
                          <p:cTn id="17" fill="hold">
                            <p:stCondLst>
                              <p:cond delay="4000"/>
                            </p:stCondLst>
                            <p:childTnLst>
                              <p:par>
                                <p:cTn id="18" presetID="2" presetClass="entr" presetSubtype="8"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2000" fill="hold"/>
                                        <p:tgtEl>
                                          <p:spTgt spid="6"/>
                                        </p:tgtEl>
                                        <p:attrNameLst>
                                          <p:attrName>ppt_x</p:attrName>
                                        </p:attrNameLst>
                                      </p:cBhvr>
                                      <p:tavLst>
                                        <p:tav tm="0">
                                          <p:val>
                                            <p:strVal val="0-#ppt_w/2"/>
                                          </p:val>
                                        </p:tav>
                                        <p:tav tm="100000">
                                          <p:val>
                                            <p:strVal val="#ppt_x"/>
                                          </p:val>
                                        </p:tav>
                                      </p:tavLst>
                                    </p:anim>
                                    <p:anim calcmode="lin" valueType="num">
                                      <p:cBhvr additive="base">
                                        <p:cTn id="21"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nodeType="clickEffect">
                                  <p:stCondLst>
                                    <p:cond delay="0"/>
                                  </p:stCondLst>
                                  <p:childTnLst>
                                    <p:animEffect transition="out" filter="dissolve">
                                      <p:cBhvr>
                                        <p:cTn id="25" dur="1500"/>
                                        <p:tgtEl>
                                          <p:spTgt spid="7"/>
                                        </p:tgtEl>
                                      </p:cBhvr>
                                    </p:animEffect>
                                    <p:set>
                                      <p:cBhvr>
                                        <p:cTn id="26" dur="1" fill="hold">
                                          <p:stCondLst>
                                            <p:cond delay="1499"/>
                                          </p:stCondLst>
                                        </p:cTn>
                                        <p:tgtEl>
                                          <p:spTgt spid="7"/>
                                        </p:tgtEl>
                                        <p:attrNameLst>
                                          <p:attrName>style.visibility</p:attrName>
                                        </p:attrNameLst>
                                      </p:cBhvr>
                                      <p:to>
                                        <p:strVal val="hidden"/>
                                      </p:to>
                                    </p:set>
                                  </p:childTnLst>
                                </p:cTn>
                              </p:par>
                              <p:par>
                                <p:cTn id="27" presetID="9" presetClass="exit" presetSubtype="0" fill="hold" nodeType="withEffect">
                                  <p:stCondLst>
                                    <p:cond delay="0"/>
                                  </p:stCondLst>
                                  <p:childTnLst>
                                    <p:animEffect transition="out" filter="dissolve">
                                      <p:cBhvr>
                                        <p:cTn id="28" dur="1500"/>
                                        <p:tgtEl>
                                          <p:spTgt spid="5"/>
                                        </p:tgtEl>
                                      </p:cBhvr>
                                    </p:animEffect>
                                    <p:set>
                                      <p:cBhvr>
                                        <p:cTn id="29" dur="1" fill="hold">
                                          <p:stCondLst>
                                            <p:cond delay="1499"/>
                                          </p:stCondLst>
                                        </p:cTn>
                                        <p:tgtEl>
                                          <p:spTgt spid="5"/>
                                        </p:tgtEl>
                                        <p:attrNameLst>
                                          <p:attrName>style.visibility</p:attrName>
                                        </p:attrNameLst>
                                      </p:cBhvr>
                                      <p:to>
                                        <p:strVal val="hidden"/>
                                      </p:to>
                                    </p:set>
                                  </p:childTnLst>
                                </p:cTn>
                              </p:par>
                              <p:par>
                                <p:cTn id="30" presetID="9" presetClass="exit" presetSubtype="0" fill="hold" nodeType="withEffect">
                                  <p:stCondLst>
                                    <p:cond delay="0"/>
                                  </p:stCondLst>
                                  <p:childTnLst>
                                    <p:animEffect transition="out" filter="dissolve">
                                      <p:cBhvr>
                                        <p:cTn id="31" dur="1500"/>
                                        <p:tgtEl>
                                          <p:spTgt spid="6"/>
                                        </p:tgtEl>
                                      </p:cBhvr>
                                    </p:animEffect>
                                    <p:set>
                                      <p:cBhvr>
                                        <p:cTn id="32" dur="1" fill="hold">
                                          <p:stCondLst>
                                            <p:cond delay="1499"/>
                                          </p:stCondLst>
                                        </p:cTn>
                                        <p:tgtEl>
                                          <p:spTgt spid="6"/>
                                        </p:tgtEl>
                                        <p:attrNameLst>
                                          <p:attrName>style.visibility</p:attrName>
                                        </p:attrNameLst>
                                      </p:cBhvr>
                                      <p:to>
                                        <p:strVal val="hidden"/>
                                      </p:to>
                                    </p:set>
                                  </p:childTnLst>
                                </p:cTn>
                              </p:par>
                              <p:par>
                                <p:cTn id="33" presetID="9" presetClass="exit" presetSubtype="0" fill="hold" grpId="0" nodeType="withEffect">
                                  <p:stCondLst>
                                    <p:cond delay="0"/>
                                  </p:stCondLst>
                                  <p:childTnLst>
                                    <p:animEffect transition="out" filter="dissolve">
                                      <p:cBhvr>
                                        <p:cTn id="34" dur="1500"/>
                                        <p:tgtEl>
                                          <p:spTgt spid="2"/>
                                        </p:tgtEl>
                                      </p:cBhvr>
                                    </p:animEffect>
                                    <p:set>
                                      <p:cBhvr>
                                        <p:cTn id="35" dur="1" fill="hold">
                                          <p:stCondLst>
                                            <p:cond delay="1499"/>
                                          </p:stCondLst>
                                        </p:cTn>
                                        <p:tgtEl>
                                          <p:spTgt spid="2"/>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2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2000" fill="hold"/>
                                        <p:tgtEl>
                                          <p:spTgt spid="13"/>
                                        </p:tgtEl>
                                        <p:attrNameLst>
                                          <p:attrName>ppt_x</p:attrName>
                                        </p:attrNameLst>
                                      </p:cBhvr>
                                      <p:tavLst>
                                        <p:tav tm="0">
                                          <p:val>
                                            <p:strVal val="1+#ppt_w/2"/>
                                          </p:val>
                                        </p:tav>
                                        <p:tav tm="100000">
                                          <p:val>
                                            <p:strVal val="#ppt_x"/>
                                          </p:val>
                                        </p:tav>
                                      </p:tavLst>
                                    </p:anim>
                                    <p:anim calcmode="lin" valueType="num">
                                      <p:cBhvr additive="base">
                                        <p:cTn id="44" dur="20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12"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2000" fill="hold"/>
                                        <p:tgtEl>
                                          <p:spTgt spid="14"/>
                                        </p:tgtEl>
                                        <p:attrNameLst>
                                          <p:attrName>ppt_x</p:attrName>
                                        </p:attrNameLst>
                                      </p:cBhvr>
                                      <p:tavLst>
                                        <p:tav tm="0">
                                          <p:val>
                                            <p:strVal val="0-#ppt_w/2"/>
                                          </p:val>
                                        </p:tav>
                                        <p:tav tm="100000">
                                          <p:val>
                                            <p:strVal val="#ppt_x"/>
                                          </p:val>
                                        </p:tav>
                                      </p:tavLst>
                                    </p:anim>
                                    <p:anim calcmode="lin" valueType="num">
                                      <p:cBhvr additive="base">
                                        <p:cTn id="48" dur="20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3"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2000" fill="hold"/>
                                        <p:tgtEl>
                                          <p:spTgt spid="12"/>
                                        </p:tgtEl>
                                        <p:attrNameLst>
                                          <p:attrName>ppt_x</p:attrName>
                                        </p:attrNameLst>
                                      </p:cBhvr>
                                      <p:tavLst>
                                        <p:tav tm="0">
                                          <p:val>
                                            <p:strVal val="1+#ppt_w/2"/>
                                          </p:val>
                                        </p:tav>
                                        <p:tav tm="100000">
                                          <p:val>
                                            <p:strVal val="#ppt_x"/>
                                          </p:val>
                                        </p:tav>
                                      </p:tavLst>
                                    </p:anim>
                                    <p:anim calcmode="lin" valueType="num">
                                      <p:cBhvr additive="base">
                                        <p:cTn id="52" dur="2000" fill="hold"/>
                                        <p:tgtEl>
                                          <p:spTgt spid="12"/>
                                        </p:tgtEl>
                                        <p:attrNameLst>
                                          <p:attrName>ppt_y</p:attrName>
                                        </p:attrNameLst>
                                      </p:cBhvr>
                                      <p:tavLst>
                                        <p:tav tm="0">
                                          <p:val>
                                            <p:strVal val="0-#ppt_h/2"/>
                                          </p:val>
                                        </p:tav>
                                        <p:tav tm="100000">
                                          <p:val>
                                            <p:strVal val="#ppt_y"/>
                                          </p:val>
                                        </p:tav>
                                      </p:tavLst>
                                    </p:anim>
                                  </p:childTnLst>
                                </p:cTn>
                              </p:par>
                              <p:par>
                                <p:cTn id="53" presetID="2" presetClass="entr" presetSubtype="9"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2000" fill="hold"/>
                                        <p:tgtEl>
                                          <p:spTgt spid="15"/>
                                        </p:tgtEl>
                                        <p:attrNameLst>
                                          <p:attrName>ppt_x</p:attrName>
                                        </p:attrNameLst>
                                      </p:cBhvr>
                                      <p:tavLst>
                                        <p:tav tm="0">
                                          <p:val>
                                            <p:strVal val="0-#ppt_w/2"/>
                                          </p:val>
                                        </p:tav>
                                        <p:tav tm="100000">
                                          <p:val>
                                            <p:strVal val="#ppt_x"/>
                                          </p:val>
                                        </p:tav>
                                      </p:tavLst>
                                    </p:anim>
                                    <p:anim calcmode="lin" valueType="num">
                                      <p:cBhvr additive="base">
                                        <p:cTn id="56" dur="20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2743200" y="2114550"/>
            <a:ext cx="71628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Gill Sans MT" pitchFamily="34" charset="0"/>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Gill Sans MT" pitchFamily="34" charset="0"/>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Gill Sans MT" pitchFamily="34" charset="0"/>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Gill Sans MT" pitchFamily="34" charset="0"/>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Gill Sans MT" pitchFamily="34" charset="0"/>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400" b="1" dirty="0">
                <a:ea typeface="ＭＳ Ｐゴシック" pitchFamily="34" charset="-128"/>
              </a:rPr>
              <a:t>Approximate level of geoid mismatch known to exist in the NAVD 88 zero surface:</a:t>
            </a:r>
          </a:p>
          <a:p>
            <a:endParaRPr lang="en-US" altLang="en-US" dirty="0">
              <a:ea typeface="ＭＳ Ｐゴシック" pitchFamily="34" charset="-128"/>
            </a:endParaRPr>
          </a:p>
          <a:p>
            <a:endParaRPr lang="en-US" altLang="en-US" dirty="0">
              <a:ea typeface="ＭＳ Ｐゴシック" pitchFamily="34" charset="-128"/>
            </a:endParaRPr>
          </a:p>
          <a:p>
            <a:pPr>
              <a:buFontTx/>
              <a:buNone/>
            </a:pPr>
            <a:endParaRPr lang="en-US" altLang="en-US" dirty="0">
              <a:ea typeface="ＭＳ Ｐゴシック" pitchFamily="34" charset="-128"/>
            </a:endParaRPr>
          </a:p>
          <a:p>
            <a:pPr lvl="1"/>
            <a:endParaRPr lang="en-US" altLang="en-US" dirty="0">
              <a:ea typeface="ＭＳ Ｐゴシック" pitchFamily="34" charset="-128"/>
            </a:endParaRPr>
          </a:p>
          <a:p>
            <a:pPr lvl="1"/>
            <a:endParaRPr lang="en-US" altLang="en-US" dirty="0">
              <a:ea typeface="ＭＳ Ｐゴシック" pitchFamily="34" charset="-128"/>
            </a:endParaRPr>
          </a:p>
          <a:p>
            <a:endParaRPr lang="en-US" altLang="en-US" dirty="0">
              <a:ea typeface="ＭＳ Ｐゴシック" pitchFamily="34" charset="-128"/>
            </a:endParaRPr>
          </a:p>
          <a:p>
            <a:endParaRPr lang="en-US" altLang="en-US" dirty="0">
              <a:ea typeface="ＭＳ Ｐゴシック" pitchFamily="34" charset="-128"/>
            </a:endParaRPr>
          </a:p>
        </p:txBody>
      </p:sp>
      <p:sp>
        <p:nvSpPr>
          <p:cNvPr id="6" name="Title 1"/>
          <p:cNvSpPr txBox="1">
            <a:spLocks/>
          </p:cNvSpPr>
          <p:nvPr/>
        </p:nvSpPr>
        <p:spPr bwMode="auto">
          <a:xfrm>
            <a:off x="1524000" y="609600"/>
            <a:ext cx="9144000" cy="1178978"/>
          </a:xfrm>
          <a:prstGeom prst="rect">
            <a:avLst/>
          </a:prstGeom>
          <a:noFill/>
          <a:ln w="9525">
            <a:noFill/>
            <a:miter lim="800000"/>
            <a:headEnd/>
            <a:tailEnd/>
          </a:ln>
        </p:spPr>
        <p:txBody>
          <a:bodyPr anchor="ctr"/>
          <a:lstStyle/>
          <a:p>
            <a:pPr algn="ctr" fontAlgn="base">
              <a:spcBef>
                <a:spcPct val="0"/>
              </a:spcBef>
              <a:spcAft>
                <a:spcPct val="0"/>
              </a:spcAft>
              <a:defRPr/>
            </a:pPr>
            <a:r>
              <a:rPr lang="en-US" altLang="en-US" sz="4400" dirty="0">
                <a:solidFill>
                  <a:srgbClr val="1F497D"/>
                </a:solidFill>
                <a:latin typeface="Gill Sans MT" pitchFamily="34" charset="0"/>
                <a:ea typeface="ＭＳ Ｐゴシック" pitchFamily="34" charset="-128"/>
              </a:rPr>
              <a:t>Why isn’t NAVD 88 good enough anymore?</a:t>
            </a:r>
            <a:endParaRPr lang="en-US" sz="4400" kern="0" dirty="0">
              <a:solidFill>
                <a:prstClr val="black"/>
              </a:solidFill>
              <a:latin typeface="Times New Roman" pitchFamily="18" charset="0"/>
              <a:ea typeface="ＭＳ Ｐゴシック" pitchFamily="34" charset="-128"/>
              <a:cs typeface="Times New Roman" pitchFamily="18" charset="0"/>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025" y="2938463"/>
            <a:ext cx="7124700"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14906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9"/>
          <p:cNvGrpSpPr>
            <a:grpSpLocks/>
          </p:cNvGrpSpPr>
          <p:nvPr/>
        </p:nvGrpSpPr>
        <p:grpSpPr bwMode="auto">
          <a:xfrm>
            <a:off x="1676400" y="1798638"/>
            <a:ext cx="7467600" cy="4038600"/>
            <a:chOff x="528" y="864"/>
            <a:chExt cx="4704" cy="2544"/>
          </a:xfrm>
        </p:grpSpPr>
        <p:sp>
          <p:nvSpPr>
            <p:cNvPr id="6" name="Arc 13"/>
            <p:cNvSpPr>
              <a:spLocks/>
            </p:cNvSpPr>
            <p:nvPr/>
          </p:nvSpPr>
          <p:spPr bwMode="auto">
            <a:xfrm>
              <a:off x="672" y="1056"/>
              <a:ext cx="4272" cy="2208"/>
            </a:xfrm>
            <a:custGeom>
              <a:avLst/>
              <a:gdLst>
                <a:gd name="T0" fmla="*/ 0 w 21600"/>
                <a:gd name="T1" fmla="*/ 0 h 21600"/>
                <a:gd name="T2" fmla="*/ 1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prstClr val="black"/>
                </a:solidFill>
                <a:latin typeface="Arial" charset="0"/>
                <a:ea typeface="ＭＳ Ｐゴシック" pitchFamily="34" charset="-128"/>
              </a:endParaRPr>
            </a:p>
          </p:txBody>
        </p:sp>
        <p:sp>
          <p:nvSpPr>
            <p:cNvPr id="7" name="Line 14"/>
            <p:cNvSpPr>
              <a:spLocks noChangeShapeType="1"/>
            </p:cNvSpPr>
            <p:nvPr/>
          </p:nvSpPr>
          <p:spPr bwMode="auto">
            <a:xfrm>
              <a:off x="672" y="864"/>
              <a:ext cx="0" cy="2544"/>
            </a:xfrm>
            <a:prstGeom prst="line">
              <a:avLst/>
            </a:prstGeom>
            <a:noFill/>
            <a:ln w="254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prstClr val="black"/>
                </a:solidFill>
                <a:latin typeface="Arial" charset="0"/>
                <a:ea typeface="ＭＳ Ｐゴシック" pitchFamily="34" charset="-128"/>
              </a:endParaRPr>
            </a:p>
          </p:txBody>
        </p:sp>
        <p:sp>
          <p:nvSpPr>
            <p:cNvPr id="8" name="Line 15"/>
            <p:cNvSpPr>
              <a:spLocks noChangeShapeType="1"/>
            </p:cNvSpPr>
            <p:nvPr/>
          </p:nvSpPr>
          <p:spPr bwMode="auto">
            <a:xfrm flipH="1">
              <a:off x="528" y="3264"/>
              <a:ext cx="4704" cy="0"/>
            </a:xfrm>
            <a:prstGeom prst="line">
              <a:avLst/>
            </a:prstGeom>
            <a:noFill/>
            <a:ln w="2540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prstClr val="black"/>
                </a:solidFill>
                <a:latin typeface="Arial" charset="0"/>
                <a:ea typeface="ＭＳ Ｐゴシック" pitchFamily="34" charset="-128"/>
              </a:endParaRPr>
            </a:p>
          </p:txBody>
        </p:sp>
      </p:grpSp>
      <p:grpSp>
        <p:nvGrpSpPr>
          <p:cNvPr id="9" name="Group 20"/>
          <p:cNvGrpSpPr>
            <a:grpSpLocks/>
          </p:cNvGrpSpPr>
          <p:nvPr/>
        </p:nvGrpSpPr>
        <p:grpSpPr bwMode="auto">
          <a:xfrm>
            <a:off x="3048000" y="1371600"/>
            <a:ext cx="7467600" cy="4038600"/>
            <a:chOff x="960" y="672"/>
            <a:chExt cx="4704" cy="2544"/>
          </a:xfrm>
        </p:grpSpPr>
        <p:sp>
          <p:nvSpPr>
            <p:cNvPr id="10" name="Arc 16"/>
            <p:cNvSpPr>
              <a:spLocks/>
            </p:cNvSpPr>
            <p:nvPr/>
          </p:nvSpPr>
          <p:spPr bwMode="auto">
            <a:xfrm>
              <a:off x="1104" y="864"/>
              <a:ext cx="4272" cy="2208"/>
            </a:xfrm>
            <a:custGeom>
              <a:avLst/>
              <a:gdLst>
                <a:gd name="T0" fmla="*/ 0 w 21600"/>
                <a:gd name="T1" fmla="*/ 0 h 21600"/>
                <a:gd name="T2" fmla="*/ 1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5400">
              <a:solidFill>
                <a:sysClr val="windowText" lastClr="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kern="0" dirty="0">
                <a:solidFill>
                  <a:prstClr val="black"/>
                </a:solidFill>
                <a:latin typeface="Arial" charset="0"/>
                <a:ea typeface="ＭＳ Ｐゴシック" pitchFamily="34" charset="-128"/>
              </a:endParaRPr>
            </a:p>
          </p:txBody>
        </p:sp>
        <p:sp>
          <p:nvSpPr>
            <p:cNvPr id="11" name="Line 17"/>
            <p:cNvSpPr>
              <a:spLocks noChangeShapeType="1"/>
            </p:cNvSpPr>
            <p:nvPr/>
          </p:nvSpPr>
          <p:spPr bwMode="auto">
            <a:xfrm>
              <a:off x="1104" y="672"/>
              <a:ext cx="0" cy="2544"/>
            </a:xfrm>
            <a:prstGeom prst="line">
              <a:avLst/>
            </a:prstGeom>
            <a:noFill/>
            <a:ln w="25400">
              <a:solidFill>
                <a:sysClr val="windowText" lastClr="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kern="0" dirty="0">
                <a:solidFill>
                  <a:prstClr val="black"/>
                </a:solidFill>
                <a:latin typeface="Arial" charset="0"/>
                <a:ea typeface="ＭＳ Ｐゴシック" pitchFamily="34" charset="-128"/>
              </a:endParaRPr>
            </a:p>
          </p:txBody>
        </p:sp>
        <p:sp>
          <p:nvSpPr>
            <p:cNvPr id="12" name="Line 18"/>
            <p:cNvSpPr>
              <a:spLocks noChangeShapeType="1"/>
            </p:cNvSpPr>
            <p:nvPr/>
          </p:nvSpPr>
          <p:spPr bwMode="auto">
            <a:xfrm flipH="1">
              <a:off x="960" y="3072"/>
              <a:ext cx="4704" cy="0"/>
            </a:xfrm>
            <a:prstGeom prst="line">
              <a:avLst/>
            </a:prstGeom>
            <a:noFill/>
            <a:ln w="25400">
              <a:solidFill>
                <a:sysClr val="windowText" lastClr="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kern="0" dirty="0">
                <a:solidFill>
                  <a:prstClr val="black"/>
                </a:solidFill>
                <a:latin typeface="Arial" charset="0"/>
                <a:ea typeface="ＭＳ Ｐゴシック" pitchFamily="34" charset="-128"/>
              </a:endParaRPr>
            </a:p>
          </p:txBody>
        </p:sp>
      </p:grpSp>
      <p:sp>
        <p:nvSpPr>
          <p:cNvPr id="13" name="Line 21"/>
          <p:cNvSpPr>
            <a:spLocks noChangeShapeType="1"/>
          </p:cNvSpPr>
          <p:nvPr/>
        </p:nvSpPr>
        <p:spPr bwMode="auto">
          <a:xfrm flipV="1">
            <a:off x="1914526" y="5181601"/>
            <a:ext cx="1362075" cy="409575"/>
          </a:xfrm>
          <a:prstGeom prst="line">
            <a:avLst/>
          </a:prstGeom>
          <a:noFill/>
          <a:ln w="9525">
            <a:solidFill>
              <a:sysClr val="windowText" lastClr="000000"/>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kern="0" dirty="0">
              <a:solidFill>
                <a:prstClr val="black"/>
              </a:solidFill>
              <a:latin typeface="Arial" charset="0"/>
              <a:ea typeface="ＭＳ Ｐゴシック" pitchFamily="34" charset="-128"/>
            </a:endParaRPr>
          </a:p>
        </p:txBody>
      </p:sp>
      <p:sp>
        <p:nvSpPr>
          <p:cNvPr id="14" name="Freeform 22"/>
          <p:cNvSpPr>
            <a:spLocks/>
          </p:cNvSpPr>
          <p:nvPr/>
        </p:nvSpPr>
        <p:spPr bwMode="auto">
          <a:xfrm rot="-404874">
            <a:off x="6015038" y="793751"/>
            <a:ext cx="2406650" cy="835025"/>
          </a:xfrm>
          <a:custGeom>
            <a:avLst/>
            <a:gdLst>
              <a:gd name="T0" fmla="*/ 0 w 1516"/>
              <a:gd name="T1" fmla="*/ 0 h 526"/>
              <a:gd name="T2" fmla="*/ 2147483647 w 1516"/>
              <a:gd name="T3" fmla="*/ 2147483647 h 526"/>
              <a:gd name="T4" fmla="*/ 2147483647 w 1516"/>
              <a:gd name="T5" fmla="*/ 2147483647 h 526"/>
              <a:gd name="T6" fmla="*/ 2147483647 w 1516"/>
              <a:gd name="T7" fmla="*/ 2147483647 h 526"/>
              <a:gd name="T8" fmla="*/ 2147483647 w 1516"/>
              <a:gd name="T9" fmla="*/ 2147483647 h 526"/>
              <a:gd name="T10" fmla="*/ 2147483647 w 1516"/>
              <a:gd name="T11" fmla="*/ 2147483647 h 526"/>
              <a:gd name="T12" fmla="*/ 2147483647 w 1516"/>
              <a:gd name="T13" fmla="*/ 2147483647 h 526"/>
              <a:gd name="T14" fmla="*/ 2147483647 w 1516"/>
              <a:gd name="T15" fmla="*/ 2147483647 h 526"/>
              <a:gd name="T16" fmla="*/ 2147483647 w 1516"/>
              <a:gd name="T17" fmla="*/ 2147483647 h 526"/>
              <a:gd name="T18" fmla="*/ 2147483647 w 1516"/>
              <a:gd name="T19" fmla="*/ 2147483647 h 526"/>
              <a:gd name="T20" fmla="*/ 2147483647 w 1516"/>
              <a:gd name="T21" fmla="*/ 2147483647 h 526"/>
              <a:gd name="T22" fmla="*/ 2147483647 w 1516"/>
              <a:gd name="T23" fmla="*/ 2147483647 h 526"/>
              <a:gd name="T24" fmla="*/ 2147483647 w 1516"/>
              <a:gd name="T25" fmla="*/ 2147483647 h 5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16" h="526">
                <a:moveTo>
                  <a:pt x="0" y="0"/>
                </a:moveTo>
                <a:cubicBezTo>
                  <a:pt x="31" y="10"/>
                  <a:pt x="59" y="28"/>
                  <a:pt x="91" y="36"/>
                </a:cubicBezTo>
                <a:cubicBezTo>
                  <a:pt x="147" y="51"/>
                  <a:pt x="131" y="46"/>
                  <a:pt x="203" y="51"/>
                </a:cubicBezTo>
                <a:cubicBezTo>
                  <a:pt x="338" y="28"/>
                  <a:pt x="470" y="70"/>
                  <a:pt x="602" y="86"/>
                </a:cubicBezTo>
                <a:cubicBezTo>
                  <a:pt x="621" y="91"/>
                  <a:pt x="638" y="96"/>
                  <a:pt x="657" y="101"/>
                </a:cubicBezTo>
                <a:cubicBezTo>
                  <a:pt x="704" y="135"/>
                  <a:pt x="758" y="178"/>
                  <a:pt x="814" y="192"/>
                </a:cubicBezTo>
                <a:cubicBezTo>
                  <a:pt x="863" y="204"/>
                  <a:pt x="921" y="203"/>
                  <a:pt x="971" y="207"/>
                </a:cubicBezTo>
                <a:cubicBezTo>
                  <a:pt x="1014" y="214"/>
                  <a:pt x="1050" y="232"/>
                  <a:pt x="1092" y="238"/>
                </a:cubicBezTo>
                <a:cubicBezTo>
                  <a:pt x="1114" y="247"/>
                  <a:pt x="1136" y="251"/>
                  <a:pt x="1158" y="258"/>
                </a:cubicBezTo>
                <a:cubicBezTo>
                  <a:pt x="1184" y="275"/>
                  <a:pt x="1212" y="286"/>
                  <a:pt x="1238" y="303"/>
                </a:cubicBezTo>
                <a:cubicBezTo>
                  <a:pt x="1261" y="318"/>
                  <a:pt x="1253" y="328"/>
                  <a:pt x="1274" y="349"/>
                </a:cubicBezTo>
                <a:cubicBezTo>
                  <a:pt x="1331" y="406"/>
                  <a:pt x="1393" y="474"/>
                  <a:pt x="1471" y="500"/>
                </a:cubicBezTo>
                <a:cubicBezTo>
                  <a:pt x="1480" y="510"/>
                  <a:pt x="1502" y="526"/>
                  <a:pt x="1516" y="526"/>
                </a:cubicBezTo>
              </a:path>
            </a:pathLst>
          </a:custGeom>
          <a:noFill/>
          <a:ln w="50800" cap="flat" cmpd="sng">
            <a:solidFill>
              <a:srgbClr val="339966"/>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prstClr val="black"/>
              </a:solidFill>
              <a:latin typeface="Arial" charset="0"/>
              <a:ea typeface="ＭＳ Ｐゴシック" pitchFamily="34" charset="-128"/>
            </a:endParaRPr>
          </a:p>
        </p:txBody>
      </p:sp>
      <p:sp>
        <p:nvSpPr>
          <p:cNvPr id="15" name="Oval 23"/>
          <p:cNvSpPr>
            <a:spLocks noChangeArrowheads="1"/>
          </p:cNvSpPr>
          <p:nvPr/>
        </p:nvSpPr>
        <p:spPr bwMode="auto">
          <a:xfrm>
            <a:off x="7315200" y="1066800"/>
            <a:ext cx="76200" cy="76200"/>
          </a:xfrm>
          <a:prstGeom prst="ellipse">
            <a:avLst/>
          </a:prstGeom>
          <a:solidFill>
            <a:srgbClr val="4F81BD"/>
          </a:solidFill>
          <a:ln w="9525" algn="ctr">
            <a:solidFill>
              <a:sysClr val="windowText" lastClr="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Gill Sans MT"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9pPr>
          </a:lstStyle>
          <a:p>
            <a:pPr eaLnBrk="1" fontAlgn="base" hangingPunct="1">
              <a:spcBef>
                <a:spcPct val="0"/>
              </a:spcBef>
              <a:spcAft>
                <a:spcPct val="0"/>
              </a:spcAft>
              <a:buNone/>
              <a:defRPr/>
            </a:pPr>
            <a:endParaRPr lang="en-US" altLang="en-US" sz="1800" kern="0" dirty="0">
              <a:solidFill>
                <a:prstClr val="black"/>
              </a:solidFill>
              <a:latin typeface="Arial" charset="0"/>
              <a:cs typeface="Arial" charset="0"/>
            </a:endParaRPr>
          </a:p>
        </p:txBody>
      </p:sp>
      <p:sp>
        <p:nvSpPr>
          <p:cNvPr id="16" name="Line 25"/>
          <p:cNvSpPr>
            <a:spLocks noChangeShapeType="1"/>
          </p:cNvSpPr>
          <p:nvPr/>
        </p:nvSpPr>
        <p:spPr bwMode="auto">
          <a:xfrm flipH="1">
            <a:off x="6364289" y="1101725"/>
            <a:ext cx="981075" cy="1881188"/>
          </a:xfrm>
          <a:prstGeom prst="line">
            <a:avLst/>
          </a:prstGeom>
          <a:noFill/>
          <a:ln w="25400" cap="rnd">
            <a:solidFill>
              <a:srgbClr val="FF0000"/>
            </a:solidFill>
            <a:prstDash val="sysDot"/>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prstClr val="black"/>
              </a:solidFill>
              <a:latin typeface="Arial" charset="0"/>
              <a:ea typeface="ＭＳ Ｐゴシック" pitchFamily="34" charset="-128"/>
            </a:endParaRPr>
          </a:p>
        </p:txBody>
      </p:sp>
      <p:sp>
        <p:nvSpPr>
          <p:cNvPr id="17" name="Text Box 26"/>
          <p:cNvSpPr txBox="1">
            <a:spLocks noChangeArrowheads="1"/>
          </p:cNvSpPr>
          <p:nvPr/>
        </p:nvSpPr>
        <p:spPr bwMode="auto">
          <a:xfrm rot="-1144506">
            <a:off x="1971152" y="5078691"/>
            <a:ext cx="8963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Gill Sans MT"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9pPr>
          </a:lstStyle>
          <a:p>
            <a:pPr eaLnBrk="1" fontAlgn="base" hangingPunct="1">
              <a:spcBef>
                <a:spcPct val="0"/>
              </a:spcBef>
              <a:spcAft>
                <a:spcPct val="0"/>
              </a:spcAft>
              <a:buFontTx/>
              <a:buNone/>
            </a:pPr>
            <a:r>
              <a:rPr lang="en-US" altLang="en-US" sz="1800" dirty="0">
                <a:solidFill>
                  <a:prstClr val="black"/>
                </a:solidFill>
                <a:latin typeface="Arial" charset="0"/>
                <a:cs typeface="Arial" charset="0"/>
              </a:rPr>
              <a:t>~1.6 m</a:t>
            </a:r>
          </a:p>
        </p:txBody>
      </p:sp>
      <p:sp>
        <p:nvSpPr>
          <p:cNvPr id="18" name="Text Box 27"/>
          <p:cNvSpPr txBox="1">
            <a:spLocks noChangeArrowheads="1"/>
          </p:cNvSpPr>
          <p:nvPr/>
        </p:nvSpPr>
        <p:spPr bwMode="auto">
          <a:xfrm>
            <a:off x="2451326" y="6023324"/>
            <a:ext cx="1606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Gill Sans MT"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9pPr>
          </a:lstStyle>
          <a:p>
            <a:pPr eaLnBrk="1" fontAlgn="base" hangingPunct="1">
              <a:spcBef>
                <a:spcPct val="0"/>
              </a:spcBef>
              <a:spcAft>
                <a:spcPct val="0"/>
              </a:spcAft>
              <a:buFontTx/>
              <a:buNone/>
            </a:pPr>
            <a:r>
              <a:rPr lang="en-US" altLang="en-US" sz="1800" dirty="0">
                <a:solidFill>
                  <a:prstClr val="black"/>
                </a:solidFill>
                <a:latin typeface="Arial" charset="0"/>
                <a:cs typeface="Arial" charset="0"/>
              </a:rPr>
              <a:t>NAD 83 origin</a:t>
            </a:r>
          </a:p>
        </p:txBody>
      </p:sp>
      <p:sp>
        <p:nvSpPr>
          <p:cNvPr id="19" name="Text Box 29"/>
          <p:cNvSpPr txBox="1">
            <a:spLocks noChangeArrowheads="1"/>
          </p:cNvSpPr>
          <p:nvPr/>
        </p:nvSpPr>
        <p:spPr bwMode="auto">
          <a:xfrm>
            <a:off x="3432175" y="4078288"/>
            <a:ext cx="1543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Gill Sans MT"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9pPr>
          </a:lstStyle>
          <a:p>
            <a:pPr eaLnBrk="1" fontAlgn="base" hangingPunct="1">
              <a:spcBef>
                <a:spcPct val="0"/>
              </a:spcBef>
              <a:spcAft>
                <a:spcPct val="0"/>
              </a:spcAft>
              <a:buFontTx/>
              <a:buNone/>
            </a:pPr>
            <a:r>
              <a:rPr lang="en-US" altLang="en-US" sz="1800" dirty="0" err="1">
                <a:solidFill>
                  <a:prstClr val="black"/>
                </a:solidFill>
                <a:latin typeface="Arial" charset="0"/>
                <a:cs typeface="Arial" charset="0"/>
              </a:rPr>
              <a:t>ITRFxx</a:t>
            </a:r>
            <a:r>
              <a:rPr lang="en-US" altLang="en-US" sz="1800" dirty="0">
                <a:solidFill>
                  <a:prstClr val="black"/>
                </a:solidFill>
                <a:latin typeface="Arial" charset="0"/>
                <a:cs typeface="Arial" charset="0"/>
              </a:rPr>
              <a:t> origin</a:t>
            </a:r>
          </a:p>
        </p:txBody>
      </p:sp>
      <p:sp>
        <p:nvSpPr>
          <p:cNvPr id="20" name="Line 32"/>
          <p:cNvSpPr>
            <a:spLocks noChangeShapeType="1"/>
          </p:cNvSpPr>
          <p:nvPr/>
        </p:nvSpPr>
        <p:spPr bwMode="auto">
          <a:xfrm flipV="1">
            <a:off x="6553201" y="2887663"/>
            <a:ext cx="80963" cy="157162"/>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kern="0">
              <a:solidFill>
                <a:prstClr val="black"/>
              </a:solidFill>
              <a:latin typeface="Arial" charset="0"/>
              <a:ea typeface="ＭＳ Ｐゴシック" pitchFamily="34" charset="-128"/>
            </a:endParaRPr>
          </a:p>
        </p:txBody>
      </p:sp>
      <p:sp>
        <p:nvSpPr>
          <p:cNvPr id="21" name="Line 34"/>
          <p:cNvSpPr>
            <a:spLocks noChangeShapeType="1"/>
          </p:cNvSpPr>
          <p:nvPr/>
        </p:nvSpPr>
        <p:spPr bwMode="auto">
          <a:xfrm flipV="1">
            <a:off x="7158038" y="2141538"/>
            <a:ext cx="50800" cy="157162"/>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kern="0">
              <a:solidFill>
                <a:prstClr val="black"/>
              </a:solidFill>
              <a:latin typeface="Arial" charset="0"/>
              <a:ea typeface="ＭＳ Ｐゴシック" pitchFamily="34" charset="-128"/>
            </a:endParaRPr>
          </a:p>
        </p:txBody>
      </p:sp>
      <p:sp>
        <p:nvSpPr>
          <p:cNvPr id="22" name="Text Box 35"/>
          <p:cNvSpPr txBox="1">
            <a:spLocks noChangeArrowheads="1"/>
          </p:cNvSpPr>
          <p:nvPr/>
        </p:nvSpPr>
        <p:spPr bwMode="auto">
          <a:xfrm>
            <a:off x="8115300" y="1074738"/>
            <a:ext cx="1746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Gill Sans MT"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9pPr>
          </a:lstStyle>
          <a:p>
            <a:pPr eaLnBrk="1" fontAlgn="base" hangingPunct="1">
              <a:spcBef>
                <a:spcPct val="0"/>
              </a:spcBef>
              <a:spcAft>
                <a:spcPct val="0"/>
              </a:spcAft>
              <a:buFontTx/>
              <a:buNone/>
            </a:pPr>
            <a:r>
              <a:rPr lang="en-US" altLang="en-US" sz="1800">
                <a:solidFill>
                  <a:prstClr val="black"/>
                </a:solidFill>
                <a:latin typeface="Arial" charset="0"/>
                <a:cs typeface="Arial" charset="0"/>
              </a:rPr>
              <a:t>Earth’s Surface</a:t>
            </a:r>
          </a:p>
        </p:txBody>
      </p:sp>
      <p:sp>
        <p:nvSpPr>
          <p:cNvPr id="23" name="Text Box 36"/>
          <p:cNvSpPr txBox="1">
            <a:spLocks noChangeArrowheads="1"/>
          </p:cNvSpPr>
          <p:nvPr/>
        </p:nvSpPr>
        <p:spPr bwMode="auto">
          <a:xfrm>
            <a:off x="6132513" y="1447801"/>
            <a:ext cx="800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Gill Sans MT"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9pPr>
          </a:lstStyle>
          <a:p>
            <a:pPr eaLnBrk="1" fontAlgn="base" hangingPunct="1">
              <a:spcBef>
                <a:spcPct val="0"/>
              </a:spcBef>
              <a:spcAft>
                <a:spcPct val="0"/>
              </a:spcAft>
              <a:buFontTx/>
              <a:buNone/>
            </a:pPr>
            <a:r>
              <a:rPr lang="en-US" altLang="en-US" sz="1800">
                <a:solidFill>
                  <a:srgbClr val="FF3300"/>
                </a:solidFill>
                <a:latin typeface="Arial" charset="0"/>
                <a:cs typeface="Arial" charset="0"/>
              </a:rPr>
              <a:t>h</a:t>
            </a:r>
            <a:r>
              <a:rPr lang="en-US" altLang="en-US" sz="1800" baseline="-25000">
                <a:solidFill>
                  <a:srgbClr val="FF3300"/>
                </a:solidFill>
                <a:latin typeface="Arial" charset="0"/>
                <a:cs typeface="Arial" charset="0"/>
              </a:rPr>
              <a:t>NAD83</a:t>
            </a:r>
          </a:p>
        </p:txBody>
      </p:sp>
      <p:sp>
        <p:nvSpPr>
          <p:cNvPr id="24" name="Text Box 37"/>
          <p:cNvSpPr txBox="1">
            <a:spLocks noChangeArrowheads="1"/>
          </p:cNvSpPr>
          <p:nvPr/>
        </p:nvSpPr>
        <p:spPr bwMode="auto">
          <a:xfrm>
            <a:off x="7121526" y="1600201"/>
            <a:ext cx="650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Gill Sans MT"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9pPr>
          </a:lstStyle>
          <a:p>
            <a:pPr eaLnBrk="1" fontAlgn="base" hangingPunct="1">
              <a:spcBef>
                <a:spcPct val="0"/>
              </a:spcBef>
              <a:spcAft>
                <a:spcPct val="0"/>
              </a:spcAft>
              <a:buFontTx/>
              <a:buNone/>
            </a:pPr>
            <a:r>
              <a:rPr lang="en-US" altLang="en-US" sz="1800">
                <a:solidFill>
                  <a:prstClr val="black"/>
                </a:solidFill>
                <a:latin typeface="Arial" charset="0"/>
                <a:cs typeface="Arial" charset="0"/>
              </a:rPr>
              <a:t>h</a:t>
            </a:r>
            <a:r>
              <a:rPr lang="en-US" altLang="en-US" sz="1800" baseline="-25000">
                <a:solidFill>
                  <a:prstClr val="black"/>
                </a:solidFill>
                <a:latin typeface="Arial" charset="0"/>
                <a:cs typeface="Arial" charset="0"/>
              </a:rPr>
              <a:t>ITRF</a:t>
            </a:r>
          </a:p>
        </p:txBody>
      </p:sp>
      <p:sp>
        <p:nvSpPr>
          <p:cNvPr id="25" name="Text Box 38"/>
          <p:cNvSpPr txBox="1">
            <a:spLocks noChangeArrowheads="1"/>
          </p:cNvSpPr>
          <p:nvPr/>
        </p:nvSpPr>
        <p:spPr bwMode="auto">
          <a:xfrm>
            <a:off x="3773488" y="503238"/>
            <a:ext cx="4362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Gill Sans MT"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9pPr>
          </a:lstStyle>
          <a:p>
            <a:pPr eaLnBrk="1" fontAlgn="base" hangingPunct="1">
              <a:spcBef>
                <a:spcPct val="0"/>
              </a:spcBef>
              <a:spcAft>
                <a:spcPct val="0"/>
              </a:spcAft>
              <a:buFontTx/>
              <a:buNone/>
            </a:pPr>
            <a:r>
              <a:rPr lang="en-US" altLang="en-US" sz="1800" b="1" u="sng">
                <a:solidFill>
                  <a:prstClr val="black"/>
                </a:solidFill>
                <a:latin typeface="Arial" charset="0"/>
                <a:cs typeface="Arial" charset="0"/>
              </a:rPr>
              <a:t>Simplified Concept of NAD 83 vs. ITRF</a:t>
            </a:r>
          </a:p>
        </p:txBody>
      </p:sp>
      <p:sp>
        <p:nvSpPr>
          <p:cNvPr id="26" name="Text Box 39"/>
          <p:cNvSpPr txBox="1">
            <a:spLocks noChangeArrowheads="1"/>
          </p:cNvSpPr>
          <p:nvPr/>
        </p:nvSpPr>
        <p:spPr bwMode="auto">
          <a:xfrm>
            <a:off x="7939088" y="1754189"/>
            <a:ext cx="22669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Gill Sans MT"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Gill Sans MT"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Gill Sans MT"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Gill Sans MT"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Gill Sans MT" pitchFamily="34" charset="0"/>
                <a:ea typeface="ＭＳ Ｐゴシック" pitchFamily="34" charset="-128"/>
              </a:defRPr>
            </a:lvl9pPr>
          </a:lstStyle>
          <a:p>
            <a:pPr eaLnBrk="1" fontAlgn="base" hangingPunct="1">
              <a:spcBef>
                <a:spcPct val="0"/>
              </a:spcBef>
              <a:spcAft>
                <a:spcPct val="0"/>
              </a:spcAft>
              <a:buFontTx/>
              <a:buNone/>
            </a:pPr>
            <a:r>
              <a:rPr lang="en-US" altLang="en-US" sz="1800">
                <a:solidFill>
                  <a:prstClr val="black"/>
                </a:solidFill>
                <a:latin typeface="Arial" charset="0"/>
                <a:cs typeface="Arial" charset="0"/>
              </a:rPr>
              <a:t>h</a:t>
            </a:r>
            <a:r>
              <a:rPr lang="en-US" altLang="en-US" sz="1800" baseline="-25000">
                <a:solidFill>
                  <a:prstClr val="black"/>
                </a:solidFill>
                <a:latin typeface="Arial" charset="0"/>
                <a:cs typeface="Arial" charset="0"/>
              </a:rPr>
              <a:t>NAD83</a:t>
            </a:r>
            <a:r>
              <a:rPr lang="en-US" altLang="en-US" sz="1800">
                <a:solidFill>
                  <a:prstClr val="black"/>
                </a:solidFill>
                <a:latin typeface="Arial" charset="0"/>
                <a:cs typeface="Arial" charset="0"/>
              </a:rPr>
              <a:t> – h</a:t>
            </a:r>
            <a:r>
              <a:rPr lang="en-US" altLang="en-US" sz="1800" baseline="-25000">
                <a:solidFill>
                  <a:prstClr val="black"/>
                </a:solidFill>
                <a:latin typeface="Arial" charset="0"/>
                <a:cs typeface="Arial" charset="0"/>
              </a:rPr>
              <a:t>ITRF </a:t>
            </a:r>
            <a:r>
              <a:rPr lang="en-US" altLang="en-US" sz="1800">
                <a:solidFill>
                  <a:prstClr val="black"/>
                </a:solidFill>
                <a:latin typeface="Arial" charset="0"/>
                <a:cs typeface="Arial" charset="0"/>
              </a:rPr>
              <a:t>varies </a:t>
            </a:r>
          </a:p>
          <a:p>
            <a:pPr eaLnBrk="1" fontAlgn="base" hangingPunct="1">
              <a:spcBef>
                <a:spcPct val="0"/>
              </a:spcBef>
              <a:spcAft>
                <a:spcPct val="0"/>
              </a:spcAft>
              <a:buFontTx/>
              <a:buNone/>
            </a:pPr>
            <a:r>
              <a:rPr lang="en-US" altLang="en-US" sz="1800">
                <a:solidFill>
                  <a:prstClr val="black"/>
                </a:solidFill>
                <a:latin typeface="Arial" charset="0"/>
                <a:cs typeface="Arial" charset="0"/>
              </a:rPr>
              <a:t>smoothly by latitude </a:t>
            </a:r>
          </a:p>
          <a:p>
            <a:pPr eaLnBrk="1" fontAlgn="base" hangingPunct="1">
              <a:spcBef>
                <a:spcPct val="0"/>
              </a:spcBef>
              <a:spcAft>
                <a:spcPct val="0"/>
              </a:spcAft>
              <a:buFontTx/>
              <a:buNone/>
            </a:pPr>
            <a:r>
              <a:rPr lang="en-US" altLang="en-US" sz="1800">
                <a:solidFill>
                  <a:prstClr val="black"/>
                </a:solidFill>
                <a:latin typeface="Arial" charset="0"/>
                <a:cs typeface="Arial" charset="0"/>
              </a:rPr>
              <a:t>and longitude</a:t>
            </a:r>
          </a:p>
        </p:txBody>
      </p:sp>
      <p:sp>
        <p:nvSpPr>
          <p:cNvPr id="27" name="Line 31"/>
          <p:cNvSpPr>
            <a:spLocks noChangeShapeType="1"/>
          </p:cNvSpPr>
          <p:nvPr/>
        </p:nvSpPr>
        <p:spPr bwMode="auto">
          <a:xfrm>
            <a:off x="6461126" y="2797175"/>
            <a:ext cx="168275" cy="90488"/>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kern="0">
              <a:solidFill>
                <a:prstClr val="black"/>
              </a:solidFill>
              <a:latin typeface="Arial" charset="0"/>
              <a:ea typeface="ＭＳ Ｐゴシック" pitchFamily="34" charset="-128"/>
            </a:endParaRPr>
          </a:p>
        </p:txBody>
      </p:sp>
      <p:sp>
        <p:nvSpPr>
          <p:cNvPr id="28" name="Line 33"/>
          <p:cNvSpPr>
            <a:spLocks noChangeShapeType="1"/>
          </p:cNvSpPr>
          <p:nvPr/>
        </p:nvSpPr>
        <p:spPr bwMode="auto">
          <a:xfrm>
            <a:off x="7008813" y="2081214"/>
            <a:ext cx="195262" cy="60325"/>
          </a:xfrm>
          <a:prstGeom prst="line">
            <a:avLst/>
          </a:prstGeom>
          <a:noFill/>
          <a:ln w="952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kern="0">
              <a:solidFill>
                <a:prstClr val="black"/>
              </a:solidFill>
              <a:latin typeface="Arial" charset="0"/>
              <a:ea typeface="ＭＳ Ｐゴシック" pitchFamily="34" charset="-128"/>
            </a:endParaRPr>
          </a:p>
        </p:txBody>
      </p:sp>
      <p:sp>
        <p:nvSpPr>
          <p:cNvPr id="29" name="Line 24"/>
          <p:cNvSpPr>
            <a:spLocks noChangeShapeType="1"/>
          </p:cNvSpPr>
          <p:nvPr/>
        </p:nvSpPr>
        <p:spPr bwMode="auto">
          <a:xfrm flipH="1">
            <a:off x="6956426" y="1112838"/>
            <a:ext cx="392113" cy="1130300"/>
          </a:xfrm>
          <a:prstGeom prst="line">
            <a:avLst/>
          </a:prstGeom>
          <a:noFill/>
          <a:ln w="25400" cap="rnd">
            <a:solidFill>
              <a:sysClr val="windowText" lastClr="000000"/>
            </a:solidFill>
            <a:prstDash val="sysDot"/>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kern="0">
              <a:solidFill>
                <a:prstClr val="black"/>
              </a:solidFill>
              <a:latin typeface="Arial" charset="0"/>
              <a:ea typeface="ＭＳ Ｐゴシック" pitchFamily="34" charset="-128"/>
            </a:endParaRPr>
          </a:p>
        </p:txBody>
      </p:sp>
      <p:sp>
        <p:nvSpPr>
          <p:cNvPr id="30" name="Line 30"/>
          <p:cNvSpPr>
            <a:spLocks noChangeShapeType="1"/>
          </p:cNvSpPr>
          <p:nvPr/>
        </p:nvSpPr>
        <p:spPr bwMode="auto">
          <a:xfrm flipH="1">
            <a:off x="3344863" y="4416426"/>
            <a:ext cx="311150" cy="708025"/>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kern="0">
              <a:solidFill>
                <a:prstClr val="black"/>
              </a:solidFill>
              <a:latin typeface="Arial" charset="0"/>
              <a:ea typeface="ＭＳ Ｐゴシック" pitchFamily="34" charset="-128"/>
            </a:endParaRPr>
          </a:p>
        </p:txBody>
      </p:sp>
      <p:sp>
        <p:nvSpPr>
          <p:cNvPr id="31" name="Line 28"/>
          <p:cNvSpPr>
            <a:spLocks noChangeShapeType="1"/>
          </p:cNvSpPr>
          <p:nvPr/>
        </p:nvSpPr>
        <p:spPr bwMode="auto">
          <a:xfrm flipH="1" flipV="1">
            <a:off x="1938690" y="5632006"/>
            <a:ext cx="585788" cy="574675"/>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defRPr/>
            </a:pPr>
            <a:endParaRPr lang="en-US" kern="0">
              <a:solidFill>
                <a:prstClr val="black"/>
              </a:solidFill>
              <a:latin typeface="Arial" charset="0"/>
              <a:ea typeface="ＭＳ Ｐゴシック" pitchFamily="34" charset="-128"/>
            </a:endParaRPr>
          </a:p>
        </p:txBody>
      </p:sp>
    </p:spTree>
    <p:extLst>
      <p:ext uri="{BB962C8B-B14F-4D97-AF65-F5344CB8AC3E}">
        <p14:creationId xmlns:p14="http://schemas.microsoft.com/office/powerpoint/2010/main" val="212640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55112E-17 2.03515E-6 L 0.15 -0.05666 " pathEditMode="relative" rAng="0" ptsTypes="AA">
                                      <p:cBhvr>
                                        <p:cTn id="6" dur="2000" fill="hold"/>
                                        <p:tgtEl>
                                          <p:spTgt spid="5"/>
                                        </p:tgtEl>
                                        <p:attrNameLst>
                                          <p:attrName>ppt_x</p:attrName>
                                          <p:attrName>ppt_y</p:attrName>
                                        </p:attrNameLst>
                                      </p:cBhvr>
                                      <p:rCtr x="7500" y="-2845"/>
                                    </p:animMotion>
                                  </p:childTnLst>
                                </p:cTn>
                              </p:par>
                              <p:par>
                                <p:cTn id="7" presetID="10" presetClass="exit" presetSubtype="0" fill="hold" grpId="0" nodeType="withEffect">
                                  <p:stCondLst>
                                    <p:cond delay="0"/>
                                  </p:stCondLst>
                                  <p:childTnLst>
                                    <p:animEffect transition="out" filter="fade">
                                      <p:cBhvr>
                                        <p:cTn id="8" dur="500"/>
                                        <p:tgtEl>
                                          <p:spTgt spid="18"/>
                                        </p:tgtEl>
                                      </p:cBhvr>
                                    </p:animEffect>
                                    <p:set>
                                      <p:cBhvr>
                                        <p:cTn id="9" dur="1" fill="hold">
                                          <p:stCondLst>
                                            <p:cond delay="499"/>
                                          </p:stCondLst>
                                        </p:cTn>
                                        <p:tgtEl>
                                          <p:spTgt spid="18"/>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500"/>
                                        <p:tgtEl>
                                          <p:spTgt spid="31"/>
                                        </p:tgtEl>
                                      </p:cBhvr>
                                    </p:animEffect>
                                    <p:set>
                                      <p:cBhvr>
                                        <p:cTn id="12" dur="1" fill="hold">
                                          <p:stCondLst>
                                            <p:cond delay="499"/>
                                          </p:stCondLst>
                                        </p:cTn>
                                        <p:tgtEl>
                                          <p:spTgt spid="31"/>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6"/>
                                        </p:tgtEl>
                                      </p:cBhvr>
                                    </p:animEffect>
                                    <p:set>
                                      <p:cBhvr>
                                        <p:cTn id="21" dur="1" fill="hold">
                                          <p:stCondLst>
                                            <p:cond delay="499"/>
                                          </p:stCondLst>
                                        </p:cTn>
                                        <p:tgtEl>
                                          <p:spTgt spid="16"/>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27"/>
                                        </p:tgtEl>
                                      </p:cBhvr>
                                    </p:animEffect>
                                    <p:set>
                                      <p:cBhvr>
                                        <p:cTn id="24" dur="1" fill="hold">
                                          <p:stCondLst>
                                            <p:cond delay="499"/>
                                          </p:stCondLst>
                                        </p:cTn>
                                        <p:tgtEl>
                                          <p:spTgt spid="27"/>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23"/>
                                        </p:tgtEl>
                                      </p:cBhvr>
                                    </p:animEffect>
                                    <p:set>
                                      <p:cBhvr>
                                        <p:cTn id="27" dur="1" fill="hold">
                                          <p:stCondLst>
                                            <p:cond delay="499"/>
                                          </p:stCondLst>
                                        </p:cTn>
                                        <p:tgtEl>
                                          <p:spTgt spid="23"/>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20"/>
                                        </p:tgtEl>
                                      </p:cBhvr>
                                    </p:animEffect>
                                    <p:set>
                                      <p:cBhvr>
                                        <p:cTn id="30" dur="1" fill="hold">
                                          <p:stCondLst>
                                            <p:cond delay="499"/>
                                          </p:stCondLst>
                                        </p:cTn>
                                        <p:tgtEl>
                                          <p:spTgt spid="20"/>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30"/>
                                        </p:tgtEl>
                                      </p:cBhvr>
                                    </p:animEffect>
                                    <p:set>
                                      <p:cBhvr>
                                        <p:cTn id="33" dur="1" fill="hold">
                                          <p:stCondLst>
                                            <p:cond delay="499"/>
                                          </p:stCondLst>
                                        </p:cTn>
                                        <p:tgtEl>
                                          <p:spTgt spid="30"/>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19"/>
                                        </p:tgtEl>
                                      </p:cBhvr>
                                    </p:animEffect>
                                    <p:set>
                                      <p:cBhvr>
                                        <p:cTn id="36"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p:bldP spid="18" grpId="0"/>
      <p:bldP spid="19" grpId="0"/>
      <p:bldP spid="20" grpId="0" animBg="1"/>
      <p:bldP spid="23" grpId="0"/>
      <p:bldP spid="27" grpId="0" animBg="1"/>
      <p:bldP spid="30" grpId="0" animBg="1"/>
      <p:bldP spid="3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88643" y="2967335"/>
            <a:ext cx="3414717" cy="923330"/>
          </a:xfrm>
          <a:prstGeom prst="rect">
            <a:avLst/>
          </a:prstGeom>
          <a:noFill/>
        </p:spPr>
        <p:txBody>
          <a:bodyPr wrap="none" lIns="91440" tIns="45720" rIns="91440" bIns="45720">
            <a:spAutoFit/>
          </a:bodyPr>
          <a:lstStyle/>
          <a:p>
            <a:pPr algn="ctr"/>
            <a:r>
              <a:rPr lang="en-US" sz="5400" b="1" dirty="0" smtClean="0">
                <a:ln w="22225">
                  <a:solidFill>
                    <a:schemeClr val="accent2"/>
                  </a:solidFill>
                  <a:prstDash val="solid"/>
                </a:ln>
                <a:solidFill>
                  <a:schemeClr val="accent2">
                    <a:lumMod val="40000"/>
                    <a:lumOff val="60000"/>
                  </a:schemeClr>
                </a:solidFill>
              </a:rPr>
              <a:t>Questions?</a:t>
            </a:r>
            <a:endParaRPr lang="en-US" sz="54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202351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1489" y="2386665"/>
            <a:ext cx="4881370" cy="447133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14563" y="354664"/>
            <a:ext cx="2968752" cy="4315047"/>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297" y="227196"/>
            <a:ext cx="5000983" cy="3400669"/>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1254" y="3831733"/>
            <a:ext cx="2767187" cy="2767187"/>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83869" y="4841018"/>
            <a:ext cx="1757902" cy="1757902"/>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21501" y="662955"/>
            <a:ext cx="3332840" cy="1415419"/>
          </a:xfrm>
          <a:prstGeom prst="rect">
            <a:avLst/>
          </a:prstGeom>
        </p:spPr>
      </p:pic>
    </p:spTree>
    <p:extLst>
      <p:ext uri="{BB962C8B-B14F-4D97-AF65-F5344CB8AC3E}">
        <p14:creationId xmlns:p14="http://schemas.microsoft.com/office/powerpoint/2010/main" val="383699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20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4000"/>
                            </p:stCondLst>
                            <p:childTnLst>
                              <p:par>
                                <p:cTn id="10" presetID="2" presetClass="entr" presetSubtype="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1+#ppt_w/2"/>
                                          </p:val>
                                        </p:tav>
                                        <p:tav tm="100000">
                                          <p:val>
                                            <p:strVal val="#ppt_x"/>
                                          </p:val>
                                        </p:tav>
                                      </p:tavLst>
                                    </p:anim>
                                    <p:anim calcmode="lin" valueType="num">
                                      <p:cBhvr additive="base">
                                        <p:cTn id="13" dur="20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6000"/>
                            </p:stCondLst>
                            <p:childTnLst>
                              <p:par>
                                <p:cTn id="15" presetID="2" presetClass="entr" presetSubtype="4" fill="hold" nodeType="afterEffect">
                                  <p:stCondLst>
                                    <p:cond delay="200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000" fill="hold"/>
                                        <p:tgtEl>
                                          <p:spTgt spid="5"/>
                                        </p:tgtEl>
                                        <p:attrNameLst>
                                          <p:attrName>ppt_x</p:attrName>
                                        </p:attrNameLst>
                                      </p:cBhvr>
                                      <p:tavLst>
                                        <p:tav tm="0">
                                          <p:val>
                                            <p:strVal val="#ppt_x"/>
                                          </p:val>
                                        </p:tav>
                                        <p:tav tm="100000">
                                          <p:val>
                                            <p:strVal val="#ppt_x"/>
                                          </p:val>
                                        </p:tav>
                                      </p:tavLst>
                                    </p:anim>
                                    <p:anim calcmode="lin" valueType="num">
                                      <p:cBhvr additive="base">
                                        <p:cTn id="18" dur="20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200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2000" fill="hold"/>
                                        <p:tgtEl>
                                          <p:spTgt spid="6"/>
                                        </p:tgtEl>
                                        <p:attrNameLst>
                                          <p:attrName>ppt_x</p:attrName>
                                        </p:attrNameLst>
                                      </p:cBhvr>
                                      <p:tavLst>
                                        <p:tav tm="0">
                                          <p:val>
                                            <p:strVal val="#ppt_x"/>
                                          </p:val>
                                        </p:tav>
                                        <p:tav tm="100000">
                                          <p:val>
                                            <p:strVal val="#ppt_x"/>
                                          </p:val>
                                        </p:tav>
                                      </p:tavLst>
                                    </p:anim>
                                    <p:anim calcmode="lin" valueType="num">
                                      <p:cBhvr additive="base">
                                        <p:cTn id="22" dur="20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1" fill="hold" nodeType="withEffect">
                                  <p:stCondLst>
                                    <p:cond delay="200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2000" fill="hold"/>
                                        <p:tgtEl>
                                          <p:spTgt spid="7"/>
                                        </p:tgtEl>
                                        <p:attrNameLst>
                                          <p:attrName>ppt_x</p:attrName>
                                        </p:attrNameLst>
                                      </p:cBhvr>
                                      <p:tavLst>
                                        <p:tav tm="0">
                                          <p:val>
                                            <p:strVal val="#ppt_x"/>
                                          </p:val>
                                        </p:tav>
                                        <p:tav tm="100000">
                                          <p:val>
                                            <p:strVal val="#ppt_x"/>
                                          </p:val>
                                        </p:tav>
                                      </p:tavLst>
                                    </p:anim>
                                    <p:anim calcmode="lin" valueType="num">
                                      <p:cBhvr additive="base">
                                        <p:cTn id="26" dur="2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4199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1197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378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4287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3298" y="495300"/>
            <a:ext cx="5865403" cy="59436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490" y="922088"/>
            <a:ext cx="10797019" cy="5090023"/>
          </a:xfrm>
          <a:prstGeom prst="rect">
            <a:avLst/>
          </a:prstGeom>
        </p:spPr>
      </p:pic>
    </p:spTree>
    <p:extLst>
      <p:ext uri="{BB962C8B-B14F-4D97-AF65-F5344CB8AC3E}">
        <p14:creationId xmlns:p14="http://schemas.microsoft.com/office/powerpoint/2010/main" val="33860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524000" y="2746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pPr defTabSz="914400" eaLnBrk="0" hangingPunct="0">
              <a:defRPr/>
            </a:pPr>
            <a:r>
              <a:rPr lang="en-US" dirty="0">
                <a:solidFill>
                  <a:srgbClr val="1F497D"/>
                </a:solidFill>
                <a:latin typeface="Gill Sans MT" pitchFamily="34" charset="0"/>
                <a:ea typeface="ＭＳ Ｐゴシック" pitchFamily="34" charset="-128"/>
              </a:rPr>
              <a:t>A </a:t>
            </a:r>
            <a:r>
              <a:rPr lang="en-US" dirty="0" smtClean="0">
                <a:solidFill>
                  <a:srgbClr val="1F497D"/>
                </a:solidFill>
                <a:latin typeface="Gill Sans MT" pitchFamily="34" charset="0"/>
                <a:ea typeface="ＭＳ Ｐゴシック" pitchFamily="34" charset="-128"/>
              </a:rPr>
              <a:t>brief overview of </a:t>
            </a:r>
            <a:r>
              <a:rPr lang="en-US" dirty="0">
                <a:solidFill>
                  <a:srgbClr val="1F497D"/>
                </a:solidFill>
                <a:latin typeface="Gill Sans MT" pitchFamily="34" charset="0"/>
                <a:ea typeface="ＭＳ Ｐゴシック" pitchFamily="34" charset="-128"/>
              </a:rPr>
              <a:t>NAD 83</a:t>
            </a:r>
          </a:p>
        </p:txBody>
      </p:sp>
      <p:sp>
        <p:nvSpPr>
          <p:cNvPr id="6" name="Content Placeholder 2"/>
          <p:cNvSpPr txBox="1">
            <a:spLocks/>
          </p:cNvSpPr>
          <p:nvPr/>
        </p:nvSpPr>
        <p:spPr bwMode="auto">
          <a:xfrm>
            <a:off x="1719394" y="1234440"/>
            <a:ext cx="6697004" cy="512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fontScale="77500" lnSpcReduction="20000"/>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5000"/>
              </a:lnSpc>
              <a:defRPr/>
            </a:pPr>
            <a:r>
              <a:rPr lang="en-US" dirty="0">
                <a:solidFill>
                  <a:sysClr val="windowText" lastClr="000000"/>
                </a:solidFill>
                <a:latin typeface="Calibri"/>
              </a:rPr>
              <a:t>Original realization completed in 1986</a:t>
            </a:r>
          </a:p>
          <a:p>
            <a:pPr lvl="1">
              <a:lnSpc>
                <a:spcPct val="115000"/>
              </a:lnSpc>
              <a:defRPr/>
            </a:pPr>
            <a:r>
              <a:rPr lang="en-US" dirty="0">
                <a:solidFill>
                  <a:sysClr val="windowText" lastClr="000000"/>
                </a:solidFill>
                <a:latin typeface="Calibri"/>
              </a:rPr>
              <a:t>Almost entirely classical (optical) observations</a:t>
            </a:r>
          </a:p>
          <a:p>
            <a:pPr>
              <a:lnSpc>
                <a:spcPct val="115000"/>
              </a:lnSpc>
              <a:defRPr/>
            </a:pPr>
            <a:r>
              <a:rPr lang="en-US" dirty="0">
                <a:solidFill>
                  <a:sysClr val="windowText" lastClr="000000"/>
                </a:solidFill>
                <a:latin typeface="Calibri"/>
              </a:rPr>
              <a:t>“High Accuracy Reference Network” (HARN) realizations (1990s)</a:t>
            </a:r>
          </a:p>
          <a:p>
            <a:pPr lvl="1">
              <a:lnSpc>
                <a:spcPct val="115000"/>
              </a:lnSpc>
              <a:defRPr/>
            </a:pPr>
            <a:r>
              <a:rPr lang="en-US" dirty="0">
                <a:solidFill>
                  <a:sysClr val="windowText" lastClr="000000"/>
                </a:solidFill>
                <a:latin typeface="Calibri"/>
              </a:rPr>
              <a:t>Done essentially state-by-state</a:t>
            </a:r>
          </a:p>
          <a:p>
            <a:pPr lvl="1">
              <a:lnSpc>
                <a:spcPct val="115000"/>
              </a:lnSpc>
              <a:defRPr/>
            </a:pPr>
            <a:r>
              <a:rPr lang="en-US" dirty="0">
                <a:solidFill>
                  <a:sysClr val="windowText" lastClr="000000"/>
                </a:solidFill>
                <a:latin typeface="Calibri"/>
              </a:rPr>
              <a:t>Based on GNSS but classical stations included</a:t>
            </a:r>
          </a:p>
          <a:p>
            <a:pPr>
              <a:lnSpc>
                <a:spcPct val="115000"/>
              </a:lnSpc>
              <a:defRPr/>
            </a:pPr>
            <a:r>
              <a:rPr lang="en-US" dirty="0">
                <a:solidFill>
                  <a:sysClr val="windowText" lastClr="000000"/>
                </a:solidFill>
                <a:latin typeface="Calibri"/>
              </a:rPr>
              <a:t>National Re-Adjustment of 2007</a:t>
            </a:r>
          </a:p>
          <a:p>
            <a:pPr lvl="1">
              <a:lnSpc>
                <a:spcPct val="115000"/>
              </a:lnSpc>
              <a:defRPr/>
            </a:pPr>
            <a:r>
              <a:rPr lang="en-US" dirty="0">
                <a:solidFill>
                  <a:sysClr val="windowText" lastClr="000000"/>
                </a:solidFill>
                <a:latin typeface="Calibri"/>
              </a:rPr>
              <a:t>NAD 83(NSRS2007/CORS96) epoch 2002.00</a:t>
            </a:r>
          </a:p>
          <a:p>
            <a:pPr lvl="1">
              <a:lnSpc>
                <a:spcPct val="115000"/>
              </a:lnSpc>
              <a:defRPr/>
            </a:pPr>
            <a:r>
              <a:rPr lang="en-US" dirty="0">
                <a:solidFill>
                  <a:sysClr val="windowText" lastClr="000000"/>
                </a:solidFill>
                <a:latin typeface="Calibri"/>
              </a:rPr>
              <a:t>Nationwide adjustment (GNSS only)</a:t>
            </a:r>
          </a:p>
          <a:p>
            <a:pPr>
              <a:lnSpc>
                <a:spcPct val="115000"/>
              </a:lnSpc>
              <a:defRPr/>
            </a:pPr>
            <a:r>
              <a:rPr lang="en-US" b="1" i="1" dirty="0">
                <a:solidFill>
                  <a:sysClr val="windowText" lastClr="000000"/>
                </a:solidFill>
                <a:latin typeface="Calibri"/>
              </a:rPr>
              <a:t>NAD 83 (2011/PA11/MA11) epoch 2010.00</a:t>
            </a:r>
          </a:p>
          <a:p>
            <a:pPr lvl="1">
              <a:lnSpc>
                <a:spcPct val="115000"/>
              </a:lnSpc>
              <a:defRPr/>
            </a:pPr>
            <a:r>
              <a:rPr lang="en-US" dirty="0">
                <a:solidFill>
                  <a:sysClr val="windowText" lastClr="000000"/>
                </a:solidFill>
                <a:latin typeface="Calibri"/>
              </a:rPr>
              <a:t>Also nationwide GNSS-only adjustment</a:t>
            </a:r>
          </a:p>
          <a:p>
            <a:pPr lvl="1">
              <a:lnSpc>
                <a:spcPct val="115000"/>
              </a:lnSpc>
              <a:defRPr/>
            </a:pPr>
            <a:r>
              <a:rPr lang="en-US" b="1" dirty="0">
                <a:solidFill>
                  <a:srgbClr val="FF0000"/>
                </a:solidFill>
                <a:effectLst>
                  <a:outerShdw blurRad="38100" dist="38100" dir="2700000" algn="tl">
                    <a:srgbClr val="000000">
                      <a:alpha val="43137"/>
                    </a:srgbClr>
                  </a:outerShdw>
                </a:effectLst>
                <a:latin typeface="Calibri"/>
              </a:rPr>
              <a:t>This is </a:t>
            </a:r>
            <a:r>
              <a:rPr lang="en-US" b="1" i="1" dirty="0">
                <a:solidFill>
                  <a:srgbClr val="FF0000"/>
                </a:solidFill>
                <a:effectLst>
                  <a:outerShdw blurRad="38100" dist="38100" dir="2700000" algn="tl">
                    <a:srgbClr val="000000">
                      <a:alpha val="43137"/>
                    </a:srgbClr>
                  </a:outerShdw>
                </a:effectLst>
                <a:latin typeface="Calibri"/>
              </a:rPr>
              <a:t>NOT</a:t>
            </a:r>
            <a:r>
              <a:rPr lang="en-US" b="1" dirty="0">
                <a:solidFill>
                  <a:srgbClr val="FF0000"/>
                </a:solidFill>
                <a:effectLst>
                  <a:outerShdw blurRad="38100" dist="38100" dir="2700000" algn="tl">
                    <a:srgbClr val="000000">
                      <a:alpha val="43137"/>
                    </a:srgbClr>
                  </a:outerShdw>
                </a:effectLst>
                <a:latin typeface="Calibri"/>
              </a:rPr>
              <a:t> a new datum! (still NAD 83)</a:t>
            </a:r>
          </a:p>
        </p:txBody>
      </p:sp>
      <p:pic>
        <p:nvPicPr>
          <p:cNvPr id="7" name="Picture 5" descr="bilby_tower_light"/>
          <p:cNvPicPr>
            <a:picLocks noChangeAspect="1" noChangeArrowheads="1"/>
          </p:cNvPicPr>
          <p:nvPr/>
        </p:nvPicPr>
        <p:blipFill>
          <a:blip r:embed="rId3"/>
          <a:srcRect r="24116"/>
          <a:stretch>
            <a:fillRect/>
          </a:stretch>
        </p:blipFill>
        <p:spPr>
          <a:xfrm>
            <a:off x="8416398" y="1280160"/>
            <a:ext cx="2139462" cy="3810000"/>
          </a:xfrm>
          <a:prstGeom prst="rect">
            <a:avLst/>
          </a:prstGeom>
          <a:noFill/>
          <a:ln>
            <a:solidFill>
              <a:sysClr val="windowText" lastClr="000000"/>
            </a:solidFill>
          </a:ln>
          <a:effectLst>
            <a:outerShdw blurRad="50800" dist="38100" dir="2700000" algn="tl" rotWithShape="0">
              <a:prstClr val="black">
                <a:alpha val="40000"/>
              </a:prstClr>
            </a:outerShdw>
          </a:effectLst>
        </p:spPr>
      </p:pic>
      <p:pic>
        <p:nvPicPr>
          <p:cNvPr id="8" name="Picture 7" descr="Corbin_VA"/>
          <p:cNvPicPr>
            <a:picLocks noChangeAspect="1" noChangeArrowheads="1"/>
          </p:cNvPicPr>
          <p:nvPr/>
        </p:nvPicPr>
        <p:blipFill>
          <a:blip r:embed="rId4"/>
          <a:srcRect l="15018" r="20513" b="5383"/>
          <a:stretch>
            <a:fillRect/>
          </a:stretch>
        </p:blipFill>
        <p:spPr>
          <a:xfrm>
            <a:off x="8147538" y="2683969"/>
            <a:ext cx="2063262" cy="4037507"/>
          </a:xfrm>
          <a:prstGeom prst="rect">
            <a:avLst/>
          </a:prstGeom>
          <a:ln>
            <a:solidFill>
              <a:sysClr val="windowText" lastClr="0000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9381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3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2" presetClass="entr" presetSubtype="4"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ppt_x"/>
                                          </p:val>
                                        </p:tav>
                                        <p:tav tm="100000">
                                          <p:val>
                                            <p:strVal val="#ppt_x"/>
                                          </p:val>
                                        </p:tav>
                                      </p:tavLst>
                                    </p:anim>
                                    <p:anim calcmode="lin" valueType="num">
                                      <p:cBhvr additive="base">
                                        <p:cTn id="23"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500"/>
                                        <p:tgtEl>
                                          <p:spTgt spid="6">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fade">
                                      <p:cBhvr>
                                        <p:cTn id="31" dur="500"/>
                                        <p:tgtEl>
                                          <p:spTgt spid="6">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fade">
                                      <p:cBhvr>
                                        <p:cTn id="34" dur="500"/>
                                        <p:tgtEl>
                                          <p:spTgt spid="6">
                                            <p:txEl>
                                              <p:pRg st="7" end="7"/>
                                            </p:txEl>
                                          </p:spTgt>
                                        </p:tgtEl>
                                      </p:cBhvr>
                                    </p:animEffect>
                                  </p:childTnLst>
                                </p:cTn>
                              </p:par>
                              <p:par>
                                <p:cTn id="35" presetID="9" presetClass="exit" presetSubtype="0" fill="hold" nodeType="withEffect">
                                  <p:stCondLst>
                                    <p:cond delay="0"/>
                                  </p:stCondLst>
                                  <p:childTnLst>
                                    <p:animEffect transition="out" filter="dissolve">
                                      <p:cBhvr>
                                        <p:cTn id="36" dur="5000"/>
                                        <p:tgtEl>
                                          <p:spTgt spid="7"/>
                                        </p:tgtEl>
                                      </p:cBhvr>
                                    </p:animEffect>
                                    <p:set>
                                      <p:cBhvr>
                                        <p:cTn id="37" dur="1" fill="hold">
                                          <p:stCondLst>
                                            <p:cond delay="4999"/>
                                          </p:stCondLst>
                                        </p:cTn>
                                        <p:tgtEl>
                                          <p:spTgt spid="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500"/>
                                        <p:tgtEl>
                                          <p:spTgt spid="6">
                                            <p:txEl>
                                              <p:pRg st="8" end="8"/>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6">
                                            <p:txEl>
                                              <p:pRg st="9" end="9"/>
                                            </p:txEl>
                                          </p:spTgt>
                                        </p:tgtEl>
                                        <p:attrNameLst>
                                          <p:attrName>style.visibility</p:attrName>
                                        </p:attrNameLst>
                                      </p:cBhvr>
                                      <p:to>
                                        <p:strVal val="visible"/>
                                      </p:to>
                                    </p:set>
                                    <p:animEffect transition="in" filter="fade">
                                      <p:cBhvr>
                                        <p:cTn id="45" dur="500"/>
                                        <p:tgtEl>
                                          <p:spTgt spid="6">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
                                            <p:txEl>
                                              <p:pRg st="10" end="10"/>
                                            </p:txEl>
                                          </p:spTgt>
                                        </p:tgtEl>
                                        <p:attrNameLst>
                                          <p:attrName>style.visibility</p:attrName>
                                        </p:attrNameLst>
                                      </p:cBhvr>
                                      <p:to>
                                        <p:strVal val="visible"/>
                                      </p:to>
                                    </p:set>
                                    <p:animEffect transition="in" filter="fade">
                                      <p:cBhvr>
                                        <p:cTn id="50" dur="500"/>
                                        <p:tgtEl>
                                          <p:spTgt spid="6">
                                            <p:txEl>
                                              <p:pRg st="10" end="10"/>
                                            </p:txEl>
                                          </p:spTgt>
                                        </p:tgtEl>
                                      </p:cBhvr>
                                    </p:animEffect>
                                  </p:childTnLst>
                                </p:cTn>
                              </p:par>
                            </p:childTnLst>
                          </p:cTn>
                        </p:par>
                        <p:par>
                          <p:cTn id="51" fill="hold">
                            <p:stCondLst>
                              <p:cond delay="500"/>
                            </p:stCondLst>
                            <p:childTnLst>
                              <p:par>
                                <p:cTn id="52" presetID="35" presetClass="emph" presetSubtype="0" repeatCount="indefinite" fill="hold" nodeType="afterEffect">
                                  <p:stCondLst>
                                    <p:cond delay="0"/>
                                  </p:stCondLst>
                                  <p:childTnLst>
                                    <p:anim calcmode="discrete" valueType="str">
                                      <p:cBhvr>
                                        <p:cTn id="53" dur="1000" fill="hold"/>
                                        <p:tgtEl>
                                          <p:spTgt spid="6">
                                            <p:txEl>
                                              <p:pRg st="10" end="10"/>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11400</TotalTime>
  <Words>1456</Words>
  <Application>Microsoft Office PowerPoint</Application>
  <PresentationFormat>Widescreen</PresentationFormat>
  <Paragraphs>253</Paragraphs>
  <Slides>22</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ＭＳ Ｐゴシック</vt:lpstr>
      <vt:lpstr>Arial</vt:lpstr>
      <vt:lpstr>Arial Black</vt:lpstr>
      <vt:lpstr>Calibri</vt:lpstr>
      <vt:lpstr>Calibri Light</vt:lpstr>
      <vt:lpstr>Gill Sans MT</vt:lpstr>
      <vt:lpstr>Times New Roman</vt:lpstr>
      <vt:lpstr>Verdana</vt:lpstr>
      <vt:lpstr>Office Theme</vt:lpstr>
      <vt:lpstr>New Datums of 2022</vt:lpstr>
      <vt:lpstr>What is a Geodetic Datum?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Geodetic Datums: Today</vt:lpstr>
      <vt:lpstr>Geodetic Datums: Future</vt:lpstr>
      <vt:lpstr>Questions</vt:lpstr>
      <vt:lpstr>Terminology</vt:lpstr>
      <vt:lpstr>Deflection of the Vertical</vt:lpstr>
      <vt:lpstr>PowerPoint Presentation</vt:lpstr>
      <vt:lpstr>PowerPoint Presentation</vt:lpstr>
      <vt:lpstr>New Datums are coming in 2022!</vt:lpstr>
      <vt:lpstr>How will the New Datums affect you?</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Florida Permanent Reference Network Florida Custom Geoid and New Datums</dc:title>
  <dc:creator>Hanson, Ronald</dc:creator>
  <cp:lastModifiedBy>Hanson, Ronald</cp:lastModifiedBy>
  <cp:revision>81</cp:revision>
  <dcterms:created xsi:type="dcterms:W3CDTF">2016-06-02T15:14:10Z</dcterms:created>
  <dcterms:modified xsi:type="dcterms:W3CDTF">2016-11-04T13:33:03Z</dcterms:modified>
</cp:coreProperties>
</file>