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2" r:id="rId4"/>
    <p:sldId id="260" r:id="rId5"/>
    <p:sldId id="264" r:id="rId6"/>
    <p:sldId id="259" r:id="rId7"/>
    <p:sldId id="265" r:id="rId8"/>
    <p:sldId id="261" r:id="rId9"/>
    <p:sldId id="266" r:id="rId10"/>
    <p:sldId id="267" r:id="rId11"/>
    <p:sldId id="268" r:id="rId12"/>
    <p:sldId id="270" r:id="rId13"/>
    <p:sldId id="271" r:id="rId14"/>
    <p:sldId id="272" r:id="rId15"/>
    <p:sldId id="274" r:id="rId16"/>
    <p:sldId id="275" r:id="rId17"/>
    <p:sldId id="277"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BD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50653" autoAdjust="0"/>
  </p:normalViewPr>
  <p:slideViewPr>
    <p:cSldViewPr snapToGrid="0">
      <p:cViewPr varScale="1">
        <p:scale>
          <a:sx n="46" d="100"/>
          <a:sy n="46" d="100"/>
        </p:scale>
        <p:origin x="1530" y="60"/>
      </p:cViewPr>
      <p:guideLst>
        <p:guide orient="horz" pos="2184"/>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C4880-E132-4DFC-A12F-B61181FF746B}" type="datetimeFigureOut">
              <a:rPr lang="en-US" smtClean="0"/>
              <a:t>6/14/2016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6F126-F5FC-4D6B-BA36-F8C9554CBADF}" type="slidenum">
              <a:rPr lang="en-US" smtClean="0"/>
              <a:t>‹#›</a:t>
            </a:fld>
            <a:endParaRPr lang="en-US"/>
          </a:p>
        </p:txBody>
      </p:sp>
    </p:spTree>
    <p:extLst>
      <p:ext uri="{BB962C8B-B14F-4D97-AF65-F5344CB8AC3E}">
        <p14:creationId xmlns:p14="http://schemas.microsoft.com/office/powerpoint/2010/main" val="239030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endParaRPr lang="en-US" dirty="0" smtClean="0"/>
          </a:p>
          <a:p>
            <a:endParaRPr lang="en-US" dirty="0" smtClean="0"/>
          </a:p>
          <a:p>
            <a:endParaRPr lang="en-US" dirty="0" smtClean="0"/>
          </a:p>
          <a:p>
            <a:r>
              <a:rPr lang="en-US" dirty="0" smtClean="0"/>
              <a:t>Let’s Start with an online poll.</a:t>
            </a:r>
          </a:p>
          <a:p>
            <a:endParaRPr lang="en-US" dirty="0" smtClean="0"/>
          </a:p>
          <a:p>
            <a:r>
              <a:rPr lang="en-US" dirty="0" smtClean="0"/>
              <a:t>Do</a:t>
            </a:r>
            <a:r>
              <a:rPr lang="en-US" baseline="0" dirty="0" smtClean="0"/>
              <a:t> you currently use the FPRN?</a:t>
            </a:r>
          </a:p>
          <a:p>
            <a:endParaRPr lang="en-US" baseline="0" dirty="0" smtClean="0"/>
          </a:p>
          <a:p>
            <a:r>
              <a:rPr lang="en-US" b="1" baseline="0" dirty="0" smtClean="0"/>
              <a:t>&lt;CLICK&gt;</a:t>
            </a:r>
            <a:endParaRPr lang="en-US" b="1" dirty="0"/>
          </a:p>
        </p:txBody>
      </p:sp>
      <p:sp>
        <p:nvSpPr>
          <p:cNvPr id="4" name="Slide Number Placeholder 3"/>
          <p:cNvSpPr>
            <a:spLocks noGrp="1"/>
          </p:cNvSpPr>
          <p:nvPr>
            <p:ph type="sldNum" sz="quarter" idx="10"/>
          </p:nvPr>
        </p:nvSpPr>
        <p:spPr/>
        <p:txBody>
          <a:bodyPr/>
          <a:lstStyle/>
          <a:p>
            <a:fld id="{4346F126-F5FC-4D6B-BA36-F8C9554CBADF}" type="slidenum">
              <a:rPr lang="en-US" smtClean="0"/>
              <a:t>1</a:t>
            </a:fld>
            <a:endParaRPr lang="en-US"/>
          </a:p>
        </p:txBody>
      </p:sp>
    </p:spTree>
    <p:extLst>
      <p:ext uri="{BB962C8B-B14F-4D97-AF65-F5344CB8AC3E}">
        <p14:creationId xmlns:p14="http://schemas.microsoft.com/office/powerpoint/2010/main" val="344435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Let’s review some terminology</a:t>
            </a:r>
          </a:p>
          <a:p>
            <a:endParaRPr lang="en-US" b="1" dirty="0" smtClean="0"/>
          </a:p>
          <a:p>
            <a:r>
              <a:rPr lang="en-US" b="1" dirty="0" smtClean="0"/>
              <a:t>&lt;</a:t>
            </a:r>
            <a:r>
              <a:rPr lang="en-US" b="1" dirty="0" smtClean="0"/>
              <a:t>CLICK&gt;</a:t>
            </a:r>
          </a:p>
          <a:p>
            <a:endParaRPr lang="en-US" dirty="0" smtClean="0"/>
          </a:p>
          <a:p>
            <a:r>
              <a:rPr lang="en-US" dirty="0" smtClean="0"/>
              <a:t>The term Horizontal Datum will no longer exist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&lt;CLICK&gt;</a:t>
            </a:r>
          </a:p>
          <a:p>
            <a:endParaRPr lang="en-US" dirty="0" smtClean="0"/>
          </a:p>
          <a:p>
            <a:r>
              <a:rPr lang="en-US" dirty="0" smtClean="0"/>
              <a:t>it will be replaced with Geometric Reference Frame. Which will consist</a:t>
            </a:r>
            <a:r>
              <a:rPr lang="en-US" baseline="0" dirty="0" smtClean="0"/>
              <a:t> of Geocentric coordinates or Latitude, Longitude and Ellipsoid height.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&lt;CLICK&gt;</a:t>
            </a:r>
          </a:p>
          <a:p>
            <a:endParaRPr lang="en-US" baseline="0" dirty="0" smtClean="0"/>
          </a:p>
          <a:p>
            <a:r>
              <a:rPr lang="en-US" baseline="0" dirty="0" smtClean="0"/>
              <a:t>Also, the term Vertical Datum is being replaced with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&lt;CLICK&gt;</a:t>
            </a:r>
          </a:p>
          <a:p>
            <a:endParaRPr lang="en-US" baseline="0" dirty="0" smtClean="0"/>
          </a:p>
          <a:p>
            <a:r>
              <a:rPr lang="en-US" baseline="0" dirty="0" smtClean="0"/>
              <a:t>Geopotential Reference Frame. </a:t>
            </a:r>
          </a:p>
          <a:p>
            <a:endParaRPr lang="en-US" baseline="0" dirty="0" smtClean="0"/>
          </a:p>
          <a:p>
            <a:r>
              <a:rPr lang="en-US" baseline="0" dirty="0" smtClean="0"/>
              <a:t>We must have relationship between the ellipsoid height and the more complex gravity based geoid.  We will also need to take into account the deflection of the vertical to obtain an accurate orthometric height.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&lt;CLICK&gt;</a:t>
            </a:r>
          </a:p>
        </p:txBody>
      </p:sp>
      <p:sp>
        <p:nvSpPr>
          <p:cNvPr id="4" name="Slide Number Placeholder 3"/>
          <p:cNvSpPr>
            <a:spLocks noGrp="1"/>
          </p:cNvSpPr>
          <p:nvPr>
            <p:ph type="sldNum" sz="quarter" idx="10"/>
          </p:nvPr>
        </p:nvSpPr>
        <p:spPr/>
        <p:txBody>
          <a:bodyPr/>
          <a:lstStyle/>
          <a:p>
            <a:fld id="{4346F126-F5FC-4D6B-BA36-F8C9554CBADF}" type="slidenum">
              <a:rPr lang="en-US" smtClean="0"/>
              <a:t>10</a:t>
            </a:fld>
            <a:endParaRPr lang="en-US"/>
          </a:p>
        </p:txBody>
      </p:sp>
    </p:spTree>
    <p:extLst>
      <p:ext uri="{BB962C8B-B14F-4D97-AF65-F5344CB8AC3E}">
        <p14:creationId xmlns:p14="http://schemas.microsoft.com/office/powerpoint/2010/main" val="3225739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formula, h=H+N or Ellipsoid height = Orthometric height + Geoid undulation is familiar to us when using GNSS.</a:t>
            </a:r>
          </a:p>
          <a:p>
            <a:endParaRPr lang="en-US" baseline="0" dirty="0" smtClean="0"/>
          </a:p>
          <a:p>
            <a:r>
              <a:rPr lang="en-US" b="1" baseline="0" dirty="0" smtClean="0"/>
              <a:t>&lt;CLICK&gt;</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But, as you </a:t>
            </a:r>
            <a:r>
              <a:rPr lang="en-US" baseline="0" dirty="0" smtClean="0"/>
              <a:t>can see from this picture that t</a:t>
            </a:r>
            <a:r>
              <a:rPr lang="en-US" dirty="0" smtClean="0"/>
              <a:t>he vertical is not truly perpen</a:t>
            </a:r>
            <a:r>
              <a:rPr lang="en-US" baseline="0" dirty="0" smtClean="0"/>
              <a:t>dicular to the ellipsoid but is perpendicular to the geoid, therefore we must take into account the deflection of the vertical in order to obtain the best orthometric height we can.</a:t>
            </a:r>
            <a:endParaRPr lang="en-US" dirty="0" smtClean="0"/>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&lt;CLICK&gt;</a:t>
            </a:r>
          </a:p>
          <a:p>
            <a:endParaRPr lang="en-US" b="0" dirty="0"/>
          </a:p>
        </p:txBody>
      </p:sp>
      <p:sp>
        <p:nvSpPr>
          <p:cNvPr id="4" name="Slide Number Placeholder 3"/>
          <p:cNvSpPr>
            <a:spLocks noGrp="1"/>
          </p:cNvSpPr>
          <p:nvPr>
            <p:ph type="sldNum" sz="quarter" idx="10"/>
          </p:nvPr>
        </p:nvSpPr>
        <p:spPr/>
        <p:txBody>
          <a:bodyPr/>
          <a:lstStyle/>
          <a:p>
            <a:fld id="{4346F126-F5FC-4D6B-BA36-F8C9554CBADF}" type="slidenum">
              <a:rPr lang="en-US" smtClean="0"/>
              <a:t>11</a:t>
            </a:fld>
            <a:endParaRPr lang="en-US"/>
          </a:p>
        </p:txBody>
      </p:sp>
    </p:spTree>
    <p:extLst>
      <p:ext uri="{BB962C8B-B14F-4D97-AF65-F5344CB8AC3E}">
        <p14:creationId xmlns:p14="http://schemas.microsoft.com/office/powerpoint/2010/main" val="12629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smtClean="0">
                <a:latin typeface="Arial" pitchFamily="34" charset="0"/>
              </a:rPr>
              <a:t>This shape </a:t>
            </a:r>
          </a:p>
          <a:p>
            <a:endParaRPr lang="en-US" altLang="en-US" sz="2400" dirty="0" smtClean="0">
              <a:latin typeface="Arial" pitchFamily="34" charset="0"/>
            </a:endParaRPr>
          </a:p>
          <a:p>
            <a:r>
              <a:rPr lang="en-US" altLang="en-US" sz="2400" b="1" dirty="0" smtClean="0">
                <a:latin typeface="Arial" pitchFamily="34" charset="0"/>
              </a:rPr>
              <a:t>&lt;CLICK&gt; </a:t>
            </a:r>
          </a:p>
          <a:p>
            <a:endParaRPr lang="en-US" altLang="en-US" sz="2400" dirty="0" smtClean="0">
              <a:latin typeface="Arial" pitchFamily="34" charset="0"/>
            </a:endParaRPr>
          </a:p>
          <a:p>
            <a:r>
              <a:rPr lang="en-US" altLang="en-US" sz="2400" dirty="0" smtClean="0">
                <a:latin typeface="Arial" pitchFamily="34" charset="0"/>
              </a:rPr>
              <a:t>is our reference for </a:t>
            </a:r>
            <a:r>
              <a:rPr lang="en-US" altLang="en-US" sz="2400" dirty="0" smtClean="0">
                <a:solidFill>
                  <a:srgbClr val="660066"/>
                </a:solidFill>
                <a:latin typeface="Arial" pitchFamily="34" charset="0"/>
              </a:rPr>
              <a:t>NAD83</a:t>
            </a:r>
            <a:r>
              <a:rPr lang="en-US" altLang="en-US" sz="2400" dirty="0" smtClean="0">
                <a:latin typeface="Arial" pitchFamily="34" charset="0"/>
              </a:rPr>
              <a:t> and the GPS system.  Both horizontal and vertical coordinates originate with this surface. </a:t>
            </a:r>
            <a:r>
              <a:rPr lang="en-US" altLang="en-US" sz="1200" dirty="0" smtClean="0">
                <a:latin typeface="Arial" pitchFamily="34" charset="0"/>
              </a:rPr>
              <a:t>The Pythagorean concept of a spherical Earth offers a simple surface which is mathematically easy to deal with. </a:t>
            </a:r>
          </a:p>
          <a:p>
            <a:endParaRPr lang="en-US" altLang="en-US" sz="1200" dirty="0" smtClean="0">
              <a:latin typeface="Arial" pitchFamily="34" charset="0"/>
            </a:endParaRPr>
          </a:p>
          <a:p>
            <a:r>
              <a:rPr lang="en-US" altLang="en-US" sz="1200" dirty="0" smtClean="0">
                <a:latin typeface="Arial" pitchFamily="34" charset="0"/>
              </a:rPr>
              <a:t>While the sphere is a close approximation of the Earth and satisfactory for many purposes, it does not give us</a:t>
            </a:r>
            <a:r>
              <a:rPr lang="en-US" altLang="en-US" sz="1200" baseline="0" dirty="0" smtClean="0">
                <a:latin typeface="Arial" pitchFamily="34" charset="0"/>
              </a:rPr>
              <a:t> the accuracy necessary.</a:t>
            </a:r>
          </a:p>
          <a:p>
            <a:endParaRPr lang="en-US" sz="1200" baseline="0" dirty="0" smtClean="0">
              <a:latin typeface="Arial" pitchFamily="34" charset="0"/>
            </a:endParaRPr>
          </a:p>
          <a:p>
            <a:r>
              <a:rPr lang="en-US" sz="1200" baseline="0" dirty="0" smtClean="0">
                <a:latin typeface="Arial" pitchFamily="34" charset="0"/>
              </a:rPr>
              <a:t>So we</a:t>
            </a:r>
          </a:p>
          <a:p>
            <a:endParaRPr lang="en-US" sz="1200" baseline="0" dirty="0" smtClean="0">
              <a:latin typeface="Arial" pitchFamily="34" charset="0"/>
            </a:endParaRPr>
          </a:p>
          <a:p>
            <a:r>
              <a:rPr lang="en-US" sz="1200" b="1" baseline="0" dirty="0" smtClean="0">
                <a:latin typeface="Arial" pitchFamily="34" charset="0"/>
              </a:rPr>
              <a:t>&lt;CLICK&gt;</a:t>
            </a:r>
          </a:p>
          <a:p>
            <a:endParaRPr lang="en-US" sz="1200" b="1" baseline="0" dirty="0" smtClean="0">
              <a:latin typeface="Arial" pitchFamily="34" charset="0"/>
            </a:endParaRPr>
          </a:p>
          <a:p>
            <a:r>
              <a:rPr lang="en-US" altLang="en-US" sz="1200" dirty="0" smtClean="0">
                <a:latin typeface="Arial" pitchFamily="34" charset="0"/>
              </a:rPr>
              <a:t>squash the sphere at the poles.</a:t>
            </a:r>
          </a:p>
          <a:p>
            <a:endParaRPr lang="en-US" sz="1200" b="1"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rPr>
              <a:t>&lt;CLICK&gt;</a:t>
            </a:r>
          </a:p>
          <a:p>
            <a:endParaRPr lang="en-US" b="1" dirty="0" smtClean="0"/>
          </a:p>
          <a:p>
            <a:r>
              <a:rPr lang="en-US" altLang="en-US" sz="1200" dirty="0" smtClean="0">
                <a:latin typeface="Arial" pitchFamily="34" charset="0"/>
              </a:rPr>
              <a:t>Then we put that</a:t>
            </a:r>
            <a:r>
              <a:rPr lang="en-US" altLang="en-US" sz="1200" baseline="0" dirty="0" smtClean="0">
                <a:latin typeface="Arial" pitchFamily="34" charset="0"/>
              </a:rPr>
              <a:t> figure in revolution and this is what we call the reference ellipsoid.</a:t>
            </a:r>
          </a:p>
          <a:p>
            <a:endParaRPr lang="en-US" sz="1200" b="1" baseline="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rPr>
              <a:t>&lt;CLICK&gt;</a:t>
            </a:r>
          </a:p>
          <a:p>
            <a:endParaRPr lang="en-US" b="1" dirty="0"/>
          </a:p>
        </p:txBody>
      </p:sp>
      <p:sp>
        <p:nvSpPr>
          <p:cNvPr id="4" name="Slide Number Placeholder 3"/>
          <p:cNvSpPr>
            <a:spLocks noGrp="1"/>
          </p:cNvSpPr>
          <p:nvPr>
            <p:ph type="sldNum" sz="quarter" idx="10"/>
          </p:nvPr>
        </p:nvSpPr>
        <p:spPr/>
        <p:txBody>
          <a:bodyPr/>
          <a:lstStyle/>
          <a:p>
            <a:fld id="{4346F126-F5FC-4D6B-BA36-F8C9554CBADF}" type="slidenum">
              <a:rPr lang="en-US" smtClean="0"/>
              <a:t>12</a:t>
            </a:fld>
            <a:endParaRPr lang="en-US"/>
          </a:p>
        </p:txBody>
      </p:sp>
    </p:spTree>
    <p:extLst>
      <p:ext uri="{BB962C8B-B14F-4D97-AF65-F5344CB8AC3E}">
        <p14:creationId xmlns:p14="http://schemas.microsoft.com/office/powerpoint/2010/main" val="657305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This</a:t>
            </a:r>
            <a:r>
              <a:rPr lang="en-US" altLang="en-US" sz="1200" baseline="0" dirty="0" smtClean="0"/>
              <a:t> is t</a:t>
            </a:r>
            <a:r>
              <a:rPr lang="en-US" altLang="en-US" sz="1200" dirty="0" smtClean="0"/>
              <a:t>he relationship between the reference ellipsoid, the reference geoid, and the actual surface of the Earth. </a:t>
            </a:r>
            <a:r>
              <a:rPr lang="en-US" altLang="en-US" sz="1200" dirty="0" smtClean="0"/>
              <a:t>Keep in mind geoid </a:t>
            </a:r>
            <a:r>
              <a:rPr lang="en-US" altLang="en-US" sz="1200" dirty="0" smtClean="0"/>
              <a:t>exists approximately at mean sea level (MSL).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&lt;CLICK&gt;</a:t>
            </a:r>
            <a:endParaRPr lang="en-US" b="1" dirty="0"/>
          </a:p>
        </p:txBody>
      </p:sp>
      <p:sp>
        <p:nvSpPr>
          <p:cNvPr id="4" name="Slide Number Placeholder 3"/>
          <p:cNvSpPr>
            <a:spLocks noGrp="1"/>
          </p:cNvSpPr>
          <p:nvPr>
            <p:ph type="sldNum" sz="quarter" idx="10"/>
          </p:nvPr>
        </p:nvSpPr>
        <p:spPr/>
        <p:txBody>
          <a:bodyPr/>
          <a:lstStyle/>
          <a:p>
            <a:fld id="{4346F126-F5FC-4D6B-BA36-F8C9554CBADF}" type="slidenum">
              <a:rPr lang="en-US" smtClean="0"/>
              <a:t>13</a:t>
            </a:fld>
            <a:endParaRPr lang="en-US"/>
          </a:p>
        </p:txBody>
      </p:sp>
    </p:spTree>
    <p:extLst>
      <p:ext uri="{BB962C8B-B14F-4D97-AF65-F5344CB8AC3E}">
        <p14:creationId xmlns:p14="http://schemas.microsoft.com/office/powerpoint/2010/main" val="2509220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we just changed from NAD83(CORS96) to NAD83(2011) but </a:t>
            </a:r>
            <a:r>
              <a:rPr lang="en-US" dirty="0" smtClean="0"/>
              <a:t>now is the time </a:t>
            </a:r>
            <a:r>
              <a:rPr lang="en-US" dirty="0" smtClean="0"/>
              <a:t>to think about the next generation</a:t>
            </a:r>
            <a:r>
              <a:rPr lang="en-US" baseline="0" dirty="0" smtClean="0"/>
              <a:t> of horizontal and vertical </a:t>
            </a:r>
            <a:r>
              <a:rPr lang="en-US" baseline="0" dirty="0" err="1" smtClean="0"/>
              <a:t>datums</a:t>
            </a:r>
            <a:r>
              <a:rPr lang="en-US" baseline="0" dirty="0" smtClean="0"/>
              <a:t> because this will be a huge change. </a:t>
            </a:r>
          </a:p>
          <a:p>
            <a:endParaRPr lang="en-US" baseline="0" dirty="0" smtClean="0"/>
          </a:p>
          <a:p>
            <a:r>
              <a:rPr lang="en-US" b="1" baseline="0" dirty="0" smtClean="0"/>
              <a:t>&lt;CLICK&gt;</a:t>
            </a:r>
          </a:p>
          <a:p>
            <a:endParaRPr lang="en-US" baseline="0" dirty="0" smtClean="0"/>
          </a:p>
          <a:p>
            <a:r>
              <a:rPr lang="en-US" baseline="0" dirty="0" smtClean="0"/>
              <a:t>Soon to be gone are the days of traditional Monumentation. With the release of the new </a:t>
            </a:r>
            <a:r>
              <a:rPr lang="en-US" baseline="0" dirty="0" err="1" smtClean="0"/>
              <a:t>datums</a:t>
            </a:r>
            <a:r>
              <a:rPr lang="en-US" baseline="0" dirty="0" smtClean="0"/>
              <a:t>, all coordinates will be accessed through GNSS receivers.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&lt;CLICK&gt;</a:t>
            </a:r>
          </a:p>
          <a:p>
            <a:endParaRPr lang="en-US" dirty="0"/>
          </a:p>
        </p:txBody>
      </p:sp>
      <p:sp>
        <p:nvSpPr>
          <p:cNvPr id="4" name="Slide Number Placeholder 3"/>
          <p:cNvSpPr>
            <a:spLocks noGrp="1"/>
          </p:cNvSpPr>
          <p:nvPr>
            <p:ph type="sldNum" sz="quarter" idx="10"/>
          </p:nvPr>
        </p:nvSpPr>
        <p:spPr/>
        <p:txBody>
          <a:bodyPr/>
          <a:lstStyle/>
          <a:p>
            <a:fld id="{4346F126-F5FC-4D6B-BA36-F8C9554CBADF}" type="slidenum">
              <a:rPr lang="en-US" smtClean="0"/>
              <a:t>14</a:t>
            </a:fld>
            <a:endParaRPr lang="en-US"/>
          </a:p>
        </p:txBody>
      </p:sp>
    </p:spTree>
    <p:extLst>
      <p:ext uri="{BB962C8B-B14F-4D97-AF65-F5344CB8AC3E}">
        <p14:creationId xmlns:p14="http://schemas.microsoft.com/office/powerpoint/2010/main" val="166076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 this will not be a </a:t>
            </a:r>
            <a:r>
              <a:rPr lang="en-US" baseline="0" dirty="0" smtClean="0"/>
              <a:t>minor change as we have been seeing in recent years.  The coming changes will be more like the previous big changes, NAD27 to NAD83 and NGVD29 to NAVD88.  There will be both a change in horizontal and vertical positions of every point in the state. </a:t>
            </a:r>
          </a:p>
          <a:p>
            <a:endParaRPr lang="en-US" baseline="0" dirty="0" smtClean="0"/>
          </a:p>
          <a:p>
            <a:r>
              <a:rPr lang="en-US" b="1" baseline="0" dirty="0" smtClean="0"/>
              <a:t>&lt;CLICK&gt;</a:t>
            </a:r>
          </a:p>
          <a:p>
            <a:endParaRPr lang="en-US" baseline="0" dirty="0" smtClean="0"/>
          </a:p>
          <a:p>
            <a:r>
              <a:rPr lang="en-US" baseline="0" dirty="0" smtClean="0"/>
              <a:t>The shift in elevation on average will be about 50 cm.</a:t>
            </a:r>
          </a:p>
          <a:p>
            <a:endParaRPr lang="en-US" baseline="0" dirty="0" smtClean="0"/>
          </a:p>
          <a:p>
            <a:r>
              <a:rPr lang="en-US" baseline="0" dirty="0" smtClean="0"/>
              <a:t>From the map it appears that there isn’t much vertical change caused by the geopotential datum in Florida but there will be change due to the shift in origin of the ellipsoid.  In other words the change from hybrid geoid to geopotential geoid will not cause as much change as the shift in origins.</a:t>
            </a:r>
          </a:p>
          <a:p>
            <a:endParaRPr lang="en-US" baseline="0" dirty="0" smtClean="0"/>
          </a:p>
          <a:p>
            <a:r>
              <a:rPr lang="en-US" b="1" baseline="0" dirty="0" smtClean="0"/>
              <a:t>&lt;CLICK&gt;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46F126-F5FC-4D6B-BA36-F8C9554CBADF}" type="slidenum">
              <a:rPr lang="en-US" smtClean="0"/>
              <a:t>15</a:t>
            </a:fld>
            <a:endParaRPr lang="en-US"/>
          </a:p>
        </p:txBody>
      </p:sp>
    </p:spTree>
    <p:extLst>
      <p:ext uri="{BB962C8B-B14F-4D97-AF65-F5344CB8AC3E}">
        <p14:creationId xmlns:p14="http://schemas.microsoft.com/office/powerpoint/2010/main" val="1008242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a:t>
            </a:r>
            <a:r>
              <a:rPr lang="en-US" baseline="0" dirty="0" smtClean="0"/>
              <a:t> indicates that the current geoid is relatively good in Florida, but remember with the new datums, there will be a 1.6 meter shift in the origin of the ellipsoid which will cause the elevations to change.</a:t>
            </a:r>
          </a:p>
          <a:p>
            <a:endParaRPr lang="en-US" baseline="0" dirty="0" smtClean="0"/>
          </a:p>
          <a:p>
            <a:r>
              <a:rPr lang="en-US" b="1" baseline="0" dirty="0" smtClean="0"/>
              <a:t>&lt;CLICK&gt;</a:t>
            </a:r>
          </a:p>
          <a:p>
            <a:endParaRPr lang="en-US" b="1" baseline="0" dirty="0" smtClean="0"/>
          </a:p>
          <a:p>
            <a:r>
              <a:rPr lang="en-US" b="0" baseline="0" dirty="0" smtClean="0"/>
              <a:t>Why the shift?</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&lt;CLICK&gt;</a:t>
            </a:r>
          </a:p>
          <a:p>
            <a:endParaRPr lang="en-US" b="0" dirty="0"/>
          </a:p>
        </p:txBody>
      </p:sp>
      <p:sp>
        <p:nvSpPr>
          <p:cNvPr id="4" name="Slide Number Placeholder 3"/>
          <p:cNvSpPr>
            <a:spLocks noGrp="1"/>
          </p:cNvSpPr>
          <p:nvPr>
            <p:ph type="sldNum" sz="quarter" idx="10"/>
          </p:nvPr>
        </p:nvSpPr>
        <p:spPr/>
        <p:txBody>
          <a:bodyPr/>
          <a:lstStyle/>
          <a:p>
            <a:fld id="{4650CE8D-683B-4AC9-9F41-B571C7215A03}" type="slidenum">
              <a:rPr lang="en-US" smtClean="0"/>
              <a:t>16</a:t>
            </a:fld>
            <a:endParaRPr lang="en-US" dirty="0"/>
          </a:p>
        </p:txBody>
      </p:sp>
    </p:spTree>
    <p:extLst>
      <p:ext uri="{BB962C8B-B14F-4D97-AF65-F5344CB8AC3E}">
        <p14:creationId xmlns:p14="http://schemas.microsoft.com/office/powerpoint/2010/main" val="138276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ITRF or WGS84 does</a:t>
            </a:r>
            <a:r>
              <a:rPr lang="en-US" baseline="0" dirty="0" smtClean="0"/>
              <a:t> not have the same origin point as NAD83.  Better knowledge of the center of mass of the earth has caused a revision of the world geodetic system but NAD83 has remained fixed where it was placed in 1986.  </a:t>
            </a:r>
          </a:p>
          <a:p>
            <a:endParaRPr lang="en-US" baseline="0" dirty="0" smtClean="0"/>
          </a:p>
          <a:p>
            <a:r>
              <a:rPr lang="en-US" baseline="0" dirty="0" smtClean="0"/>
              <a:t>It is the shift </a:t>
            </a:r>
            <a:r>
              <a:rPr lang="en-US" b="1" baseline="0" dirty="0" smtClean="0"/>
              <a:t>&lt;CLICK&gt; </a:t>
            </a:r>
            <a:r>
              <a:rPr lang="en-US" baseline="0" dirty="0" smtClean="0"/>
              <a:t>from the 1986 origin to the current ITRF origin that will occur in 2022</a:t>
            </a:r>
            <a:r>
              <a:rPr lang="en-US" baseline="0" dirty="0" smtClean="0"/>
              <a:t>.</a:t>
            </a:r>
          </a:p>
          <a:p>
            <a:endParaRPr lang="en-US" baseline="0" dirty="0" smtClean="0"/>
          </a:p>
          <a:p>
            <a:r>
              <a:rPr lang="en-US" baseline="0" dirty="0" smtClean="0"/>
              <a:t>Online Poll</a:t>
            </a:r>
          </a:p>
          <a:p>
            <a:endParaRPr lang="en-US" baseline="0" dirty="0" smtClean="0"/>
          </a:p>
          <a:p>
            <a:r>
              <a:rPr lang="en-US" baseline="0" dirty="0" smtClean="0"/>
              <a:t>With all this in mind, how often would you like coordinates updated?</a:t>
            </a:r>
          </a:p>
          <a:p>
            <a:endParaRPr lang="en-US" baseline="0" dirty="0" smtClean="0"/>
          </a:p>
          <a:p>
            <a:r>
              <a:rPr lang="en-US" baseline="0" dirty="0" smtClean="0"/>
              <a:t>Yearly</a:t>
            </a:r>
          </a:p>
          <a:p>
            <a:endParaRPr lang="en-US" baseline="0" dirty="0" smtClean="0"/>
          </a:p>
          <a:p>
            <a:r>
              <a:rPr lang="en-US" baseline="0" dirty="0" smtClean="0"/>
              <a:t>Monthly</a:t>
            </a:r>
          </a:p>
          <a:p>
            <a:endParaRPr lang="en-US" baseline="0" dirty="0" smtClean="0"/>
          </a:p>
          <a:p>
            <a:r>
              <a:rPr lang="en-US" baseline="0" dirty="0" smtClean="0"/>
              <a:t>Weekly</a:t>
            </a:r>
          </a:p>
          <a:p>
            <a:endParaRPr lang="en-US" baseline="0" dirty="0" smtClean="0"/>
          </a:p>
          <a:p>
            <a:r>
              <a:rPr lang="en-US" baseline="0" dirty="0" smtClean="0"/>
              <a:t>Or</a:t>
            </a:r>
          </a:p>
          <a:p>
            <a:endParaRPr lang="en-US" baseline="0" dirty="0" smtClean="0"/>
          </a:p>
          <a:p>
            <a:r>
              <a:rPr lang="en-US" baseline="0" smtClean="0"/>
              <a:t>Daily</a:t>
            </a:r>
            <a:endParaRPr lang="en-US" baseline="0" dirty="0" smtClean="0"/>
          </a:p>
          <a:p>
            <a:endParaRPr lang="en-US" baseline="0" dirty="0" smtClean="0"/>
          </a:p>
          <a:p>
            <a:r>
              <a:rPr lang="en-US" b="1" baseline="0" dirty="0" smtClean="0"/>
              <a:t>&lt;CLICK&gt;</a:t>
            </a:r>
            <a:endParaRPr lang="en-US" b="1" dirty="0"/>
          </a:p>
        </p:txBody>
      </p:sp>
      <p:sp>
        <p:nvSpPr>
          <p:cNvPr id="4" name="Slide Number Placeholder 3"/>
          <p:cNvSpPr>
            <a:spLocks noGrp="1"/>
          </p:cNvSpPr>
          <p:nvPr>
            <p:ph type="sldNum" sz="quarter" idx="10"/>
          </p:nvPr>
        </p:nvSpPr>
        <p:spPr/>
        <p:txBody>
          <a:bodyPr/>
          <a:lstStyle/>
          <a:p>
            <a:fld id="{4650CE8D-683B-4AC9-9F41-B571C7215A03}" type="slidenum">
              <a:rPr lang="en-US" smtClean="0"/>
              <a:t>17</a:t>
            </a:fld>
            <a:endParaRPr lang="en-US" dirty="0"/>
          </a:p>
        </p:txBody>
      </p:sp>
    </p:spTree>
    <p:extLst>
      <p:ext uri="{BB962C8B-B14F-4D97-AF65-F5344CB8AC3E}">
        <p14:creationId xmlns:p14="http://schemas.microsoft.com/office/powerpoint/2010/main" val="355088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Why would we take the time to develop another</a:t>
            </a:r>
            <a:r>
              <a:rPr lang="en-US" b="0" baseline="0" dirty="0" smtClean="0">
                <a:solidFill>
                  <a:schemeClr val="tx1"/>
                </a:solidFill>
              </a:rPr>
              <a:t> geoid model</a:t>
            </a:r>
            <a:r>
              <a:rPr lang="en-US" b="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Well</a:t>
            </a:r>
            <a:r>
              <a:rPr lang="en-US" b="0" baseline="0" dirty="0" smtClean="0">
                <a:solidFill>
                  <a:schemeClr val="tx1"/>
                </a:solidFill>
              </a:rPr>
              <a:t>, there are five reasons behind the development of the FPRN Geoid.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rPr>
              <a:t>&lt;CLICK&gt;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First,</a:t>
            </a:r>
            <a:r>
              <a:rPr lang="en-US" b="0" baseline="0" dirty="0" smtClean="0">
                <a:solidFill>
                  <a:schemeClr val="tx1"/>
                </a:solidFill>
              </a:rPr>
              <a:t> the u</a:t>
            </a:r>
            <a:r>
              <a:rPr lang="en-US" b="0" dirty="0" smtClean="0">
                <a:solidFill>
                  <a:schemeClr val="tx1"/>
                </a:solidFill>
              </a:rPr>
              <a:t>sefulness of any Geoid model is limited by data density and </a:t>
            </a:r>
            <a:r>
              <a:rPr lang="en-US" b="0" dirty="0" smtClean="0">
                <a:solidFill>
                  <a:srgbClr val="FF0000"/>
                </a:solidFill>
              </a:rPr>
              <a:t>data</a:t>
            </a:r>
            <a:r>
              <a:rPr lang="en-US" b="0" dirty="0" smtClean="0">
                <a:solidFill>
                  <a:schemeClr val="tx1"/>
                </a:solidFill>
              </a:rPr>
              <a:t> distribution.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rPr>
              <a:t>&lt;CLICK&gt;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FF0000"/>
                </a:solidFill>
              </a:rPr>
              <a:t>Second, the philosophy behind the Hybrid Geoid (Geoid 12B) limits its current usefulness.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rPr>
              <a:t>&lt;CLICK&gt;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FF0000"/>
                </a:solidFill>
              </a:rPr>
              <a:t>Third, </a:t>
            </a:r>
            <a:r>
              <a:rPr lang="en-US" b="0" dirty="0" smtClean="0">
                <a:solidFill>
                  <a:schemeClr val="tx1"/>
                </a:solidFill>
              </a:rPr>
              <a:t>Geoid 12A/B is good in a relative or differential sense – not so good in an absolute sense.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rPr>
              <a:t>&lt;CLICK&gt;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FF0000"/>
                </a:solidFill>
              </a:rPr>
              <a:t>Fourth, the FPRN users require the system to be functional in an absolute sense.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rPr>
              <a:t>&lt;CLICK&gt;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Finally, a</a:t>
            </a:r>
            <a:r>
              <a:rPr lang="en-US" b="0" baseline="0" dirty="0" smtClean="0">
                <a:solidFill>
                  <a:schemeClr val="tx1"/>
                </a:solidFill>
              </a:rPr>
              <a:t> Gravity based Geoid Model will not officially be available </a:t>
            </a:r>
            <a:r>
              <a:rPr lang="en-US" b="0" baseline="0" dirty="0" smtClean="0">
                <a:solidFill>
                  <a:schemeClr val="tx1"/>
                </a:solidFill>
              </a:rPr>
              <a:t>at least 2022</a:t>
            </a:r>
            <a:r>
              <a:rPr lang="en-US" b="0" baseline="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rPr>
              <a:t>&lt;CLICK&gt;</a:t>
            </a:r>
          </a:p>
        </p:txBody>
      </p:sp>
      <p:sp>
        <p:nvSpPr>
          <p:cNvPr id="4" name="Slide Number Placeholder 3"/>
          <p:cNvSpPr>
            <a:spLocks noGrp="1"/>
          </p:cNvSpPr>
          <p:nvPr>
            <p:ph type="sldNum" sz="quarter" idx="10"/>
          </p:nvPr>
        </p:nvSpPr>
        <p:spPr/>
        <p:txBody>
          <a:bodyPr/>
          <a:lstStyle/>
          <a:p>
            <a:fld id="{4346F126-F5FC-4D6B-BA36-F8C9554CBADF}" type="slidenum">
              <a:rPr lang="en-US" smtClean="0"/>
              <a:t>2</a:t>
            </a:fld>
            <a:endParaRPr lang="en-US"/>
          </a:p>
        </p:txBody>
      </p:sp>
    </p:spTree>
    <p:extLst>
      <p:ext uri="{BB962C8B-B14F-4D97-AF65-F5344CB8AC3E}">
        <p14:creationId xmlns:p14="http://schemas.microsoft.com/office/powerpoint/2010/main" val="112747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Shown</a:t>
            </a:r>
            <a:r>
              <a:rPr lang="en-US" b="0" baseline="0" dirty="0" smtClean="0"/>
              <a:t> here </a:t>
            </a:r>
            <a:r>
              <a:rPr lang="en-US" b="0" dirty="0" smtClean="0"/>
              <a:t>is a map </a:t>
            </a:r>
            <a:r>
              <a:rPr lang="en-US" b="0" baseline="0" dirty="0" smtClean="0"/>
              <a:t>representing the location of the benchmarks used in Geoid12B plus the additional benchmarks added to the model for FPRNGD16b.</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accent3">
                    <a:lumMod val="75000"/>
                  </a:schemeClr>
                </a:solidFill>
              </a:rPr>
              <a:t>&lt;CLICK&gt;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4346F126-F5FC-4D6B-BA36-F8C9554CBADF}" type="slidenum">
              <a:rPr lang="en-US" smtClean="0"/>
              <a:t>3</a:t>
            </a:fld>
            <a:endParaRPr lang="en-US"/>
          </a:p>
        </p:txBody>
      </p:sp>
    </p:spTree>
    <p:extLst>
      <p:ext uri="{BB962C8B-B14F-4D97-AF65-F5344CB8AC3E}">
        <p14:creationId xmlns:p14="http://schemas.microsoft.com/office/powerpoint/2010/main" val="143821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compare the two Geoids</a:t>
            </a:r>
          </a:p>
          <a:p>
            <a:endParaRPr lang="en-US" dirty="0" smtClean="0"/>
          </a:p>
          <a:p>
            <a:r>
              <a:rPr lang="en-US" b="1" dirty="0" smtClean="0"/>
              <a:t>&lt;CLICK&gt;</a:t>
            </a:r>
          </a:p>
          <a:p>
            <a:endParaRPr lang="en-US" dirty="0" smtClean="0"/>
          </a:p>
          <a:p>
            <a:r>
              <a:rPr lang="en-US" dirty="0" smtClean="0"/>
              <a:t>The NGS Grid spacing for Geoid 12B was held for both models.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&lt;CLICK&gt;</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r>
              <a:rPr lang="en-US" dirty="0" smtClean="0"/>
              <a:t>Both Geoids were subjected to a 0.08 m tolerance for</a:t>
            </a:r>
            <a:r>
              <a:rPr lang="en-US" baseline="0" dirty="0" smtClean="0"/>
              <a:t> rejecting benchmarks.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&lt;CLICK&gt;</a:t>
            </a:r>
            <a:endParaRPr lang="en-US" b="1" baseline="0" dirty="0" smtClean="0"/>
          </a:p>
          <a:p>
            <a:endParaRPr lang="en-US" dirty="0" smtClean="0"/>
          </a:p>
          <a:p>
            <a:r>
              <a:rPr lang="en-US" dirty="0" smtClean="0"/>
              <a:t>Geoid 12B</a:t>
            </a:r>
            <a:r>
              <a:rPr lang="en-US" baseline="0" dirty="0" smtClean="0"/>
              <a:t> used 2470 benchmarks in the State, while FPRNGD16B added an extra 1002 benchmarks.</a:t>
            </a:r>
          </a:p>
          <a:p>
            <a:r>
              <a:rPr lang="en-US" baseline="0" dirty="0" smtClean="0"/>
              <a:t>853 were </a:t>
            </a:r>
            <a:r>
              <a:rPr lang="en-US" dirty="0" smtClean="0">
                <a:solidFill>
                  <a:schemeClr val="tx1"/>
                </a:solidFill>
              </a:rPr>
              <a:t>historic FDOT Benchmarks that were never </a:t>
            </a:r>
            <a:r>
              <a:rPr lang="en-US" dirty="0" err="1" smtClean="0">
                <a:solidFill>
                  <a:schemeClr val="tx1"/>
                </a:solidFill>
              </a:rPr>
              <a:t>Bluebooked</a:t>
            </a:r>
            <a:r>
              <a:rPr lang="en-US" dirty="0" smtClean="0">
                <a:solidFill>
                  <a:schemeClr val="tx1"/>
                </a:solidFill>
              </a:rPr>
              <a:t> and the additional 149 were submitted to NGS but not in time for inclusion in Geoid</a:t>
            </a:r>
            <a:r>
              <a:rPr lang="en-US" baseline="0" dirty="0" smtClean="0">
                <a:solidFill>
                  <a:schemeClr val="tx1"/>
                </a:solidFill>
              </a:rPr>
              <a:t> 12B.</a:t>
            </a:r>
          </a:p>
          <a:p>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&lt;CLICK&gt;</a:t>
            </a:r>
            <a:endParaRPr lang="en-US" b="1" baseline="0" dirty="0" smtClean="0"/>
          </a:p>
          <a:p>
            <a:endParaRPr lang="en-US" dirty="0" smtClean="0"/>
          </a:p>
          <a:p>
            <a:r>
              <a:rPr lang="en-US" dirty="0" smtClean="0"/>
              <a:t>The overall Root Mean</a:t>
            </a:r>
            <a:r>
              <a:rPr lang="en-US" baseline="0" dirty="0" smtClean="0"/>
              <a:t> Square for Geoid 12B was 0.022 m while the FPRNGD16B was 0.008 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&lt;CLICK&gt;</a:t>
            </a:r>
            <a:endParaRPr lang="en-US" b="1" baseline="0" dirty="0" smtClean="0"/>
          </a:p>
          <a:p>
            <a:endParaRPr lang="en-US" dirty="0" smtClean="0"/>
          </a:p>
          <a:p>
            <a:r>
              <a:rPr lang="en-US" dirty="0" smtClean="0"/>
              <a:t>After the smoke cleared</a:t>
            </a:r>
            <a:r>
              <a:rPr lang="en-US" baseline="0" dirty="0" smtClean="0"/>
              <a:t>, Geoid 12B had 1712 Benchmarks that fit better than 0.01 m and the FPRNGD16B had 3025</a:t>
            </a:r>
            <a:r>
              <a:rPr lang="en-US" baseline="0" dirty="0" smtClean="0"/>
              <a:t>.</a:t>
            </a:r>
          </a:p>
          <a:p>
            <a:endParaRPr lang="en-US" baseline="0" dirty="0" smtClean="0"/>
          </a:p>
          <a:p>
            <a:r>
              <a:rPr lang="en-US" baseline="0" dirty="0" smtClean="0"/>
              <a:t>So, why the dramatic difference in results?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accent3">
                    <a:lumMod val="75000"/>
                  </a:schemeClr>
                </a:solidFill>
              </a:rPr>
              <a:t>&lt;CLICK&gt;</a:t>
            </a:r>
          </a:p>
          <a:p>
            <a:endParaRPr lang="en-US" dirty="0"/>
          </a:p>
        </p:txBody>
      </p:sp>
      <p:sp>
        <p:nvSpPr>
          <p:cNvPr id="4" name="Slide Number Placeholder 3"/>
          <p:cNvSpPr>
            <a:spLocks noGrp="1"/>
          </p:cNvSpPr>
          <p:nvPr>
            <p:ph type="sldNum" sz="quarter" idx="10"/>
          </p:nvPr>
        </p:nvSpPr>
        <p:spPr/>
        <p:txBody>
          <a:bodyPr/>
          <a:lstStyle/>
          <a:p>
            <a:fld id="{4346F126-F5FC-4D6B-BA36-F8C9554CBADF}" type="slidenum">
              <a:rPr lang="en-US" smtClean="0"/>
              <a:t>4</a:t>
            </a:fld>
            <a:endParaRPr lang="en-US"/>
          </a:p>
        </p:txBody>
      </p:sp>
    </p:spTree>
    <p:extLst>
      <p:ext uri="{BB962C8B-B14F-4D97-AF65-F5344CB8AC3E}">
        <p14:creationId xmlns:p14="http://schemas.microsoft.com/office/powerpoint/2010/main" val="250540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accent3">
                    <a:lumMod val="75000"/>
                  </a:schemeClr>
                </a:solidFill>
              </a:rPr>
              <a:t>&lt;CLICK&gt;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we have is a difference in Theory.</a:t>
            </a:r>
          </a:p>
          <a:p>
            <a:pPr marL="0" indent="0">
              <a:buNone/>
            </a:pPr>
            <a:endParaRPr lang="en-US" b="0" baseline="0" dirty="0" smtClean="0">
              <a:solidFill>
                <a:schemeClr val="accent3">
                  <a:lumMod val="75000"/>
                </a:schemeClr>
              </a:solidFill>
            </a:endParaRPr>
          </a:p>
          <a:p>
            <a:pPr marL="0" indent="0">
              <a:buNone/>
            </a:pPr>
            <a:r>
              <a:rPr lang="en-US" b="0" baseline="0" dirty="0" smtClean="0">
                <a:solidFill>
                  <a:schemeClr val="accent3">
                    <a:lumMod val="75000"/>
                  </a:schemeClr>
                </a:solidFill>
              </a:rPr>
              <a:t>Let me give you an overly simplistic analogy. Let’s say you </a:t>
            </a:r>
            <a:r>
              <a:rPr lang="en-US" b="0" baseline="0" dirty="0" smtClean="0">
                <a:solidFill>
                  <a:schemeClr val="accent3">
                    <a:lumMod val="75000"/>
                  </a:schemeClr>
                </a:solidFill>
              </a:rPr>
              <a:t>used a new barcode level in good adjustment to run </a:t>
            </a:r>
            <a:r>
              <a:rPr lang="en-US" b="0" baseline="0" dirty="0" smtClean="0">
                <a:solidFill>
                  <a:schemeClr val="accent3">
                    <a:lumMod val="75000"/>
                  </a:schemeClr>
                </a:solidFill>
              </a:rPr>
              <a:t>a bench loop between two published benchmarks that are nine miles apart, setting two new marks along the way. </a:t>
            </a:r>
            <a:r>
              <a:rPr lang="en-US" b="0" baseline="0" dirty="0" smtClean="0">
                <a:solidFill>
                  <a:schemeClr val="accent3">
                    <a:lumMod val="75000"/>
                  </a:schemeClr>
                </a:solidFill>
              </a:rPr>
              <a:t>You </a:t>
            </a:r>
            <a:r>
              <a:rPr lang="en-US" b="0" baseline="0" dirty="0" smtClean="0">
                <a:solidFill>
                  <a:schemeClr val="accent3">
                    <a:lumMod val="75000"/>
                  </a:schemeClr>
                </a:solidFill>
              </a:rPr>
              <a:t>are required to meet the Standards of Practice error closure </a:t>
            </a:r>
            <a:r>
              <a:rPr lang="en-US" b="0" baseline="0" dirty="0" smtClean="0">
                <a:solidFill>
                  <a:schemeClr val="accent3">
                    <a:lumMod val="75000"/>
                  </a:schemeClr>
                </a:solidFill>
              </a:rPr>
              <a:t>requirements which is 0.15’. You miss </a:t>
            </a:r>
            <a:r>
              <a:rPr lang="en-US" b="0" baseline="0" dirty="0" smtClean="0">
                <a:solidFill>
                  <a:schemeClr val="accent3">
                    <a:lumMod val="75000"/>
                  </a:schemeClr>
                </a:solidFill>
              </a:rPr>
              <a:t>the published orthometric height on the second mark by .12’. How do you adjust the loop?</a:t>
            </a:r>
          </a:p>
          <a:p>
            <a:pPr marL="0" indent="0">
              <a:buNone/>
            </a:pPr>
            <a:endParaRPr lang="en-US" b="0" baseline="0" dirty="0" smtClean="0">
              <a:solidFill>
                <a:schemeClr val="accent3">
                  <a:lumMod val="75000"/>
                </a:schemeClr>
              </a:solidFill>
            </a:endParaRPr>
          </a:p>
          <a:p>
            <a:pPr marL="0" indent="0">
              <a:buNone/>
            </a:pPr>
            <a:r>
              <a:rPr lang="en-US" b="0" baseline="0" dirty="0" smtClean="0">
                <a:solidFill>
                  <a:schemeClr val="accent3">
                    <a:lumMod val="75000"/>
                  </a:schemeClr>
                </a:solidFill>
              </a:rPr>
              <a:t>As a surveyor, I would hold the published orthometric heights on the two known marks and let the level loop take .12’ adjustment.</a:t>
            </a:r>
          </a:p>
          <a:p>
            <a:pPr marL="0" indent="0">
              <a:buNone/>
            </a:pPr>
            <a:endParaRPr lang="en-US" b="0" baseline="0" dirty="0" smtClean="0">
              <a:solidFill>
                <a:schemeClr val="accent3">
                  <a:lumMod val="75000"/>
                </a:schemeClr>
              </a:solidFill>
            </a:endParaRPr>
          </a:p>
          <a:p>
            <a:pPr marL="0" indent="0">
              <a:buNone/>
            </a:pPr>
            <a:r>
              <a:rPr lang="en-US" b="0" baseline="0" dirty="0" smtClean="0">
                <a:solidFill>
                  <a:schemeClr val="accent3">
                    <a:lumMod val="75000"/>
                  </a:schemeClr>
                </a:solidFill>
              </a:rPr>
              <a:t>NGS would </a:t>
            </a:r>
            <a:r>
              <a:rPr lang="en-US" b="0" baseline="0" dirty="0" smtClean="0">
                <a:solidFill>
                  <a:schemeClr val="accent3">
                    <a:lumMod val="75000"/>
                  </a:schemeClr>
                </a:solidFill>
              </a:rPr>
              <a:t>let both published mark orthometric heights float and constrain </a:t>
            </a:r>
            <a:r>
              <a:rPr lang="en-US" b="0" baseline="0" dirty="0" smtClean="0">
                <a:solidFill>
                  <a:schemeClr val="accent3">
                    <a:lumMod val="75000"/>
                  </a:schemeClr>
                </a:solidFill>
              </a:rPr>
              <a:t>to the </a:t>
            </a:r>
            <a:r>
              <a:rPr lang="en-US" b="0" baseline="0" dirty="0" smtClean="0">
                <a:solidFill>
                  <a:schemeClr val="accent3">
                    <a:lumMod val="75000"/>
                  </a:schemeClr>
                </a:solidFill>
              </a:rPr>
              <a:t>new </a:t>
            </a:r>
            <a:r>
              <a:rPr lang="en-US" b="0" baseline="0" dirty="0" smtClean="0">
                <a:solidFill>
                  <a:schemeClr val="accent3">
                    <a:lumMod val="75000"/>
                  </a:schemeClr>
                </a:solidFill>
              </a:rPr>
              <a:t>benchmarks. </a:t>
            </a:r>
            <a:r>
              <a:rPr lang="en-US" b="0" baseline="0" dirty="0" smtClean="0">
                <a:solidFill>
                  <a:schemeClr val="accent3">
                    <a:lumMod val="75000"/>
                  </a:schemeClr>
                </a:solidFill>
              </a:rPr>
              <a:t>The result would be new orthometric heights on the two existing marks. So each existing mark would now have a new orthometric height in my work that would probably be about .06’ different from their previously published values. The justification for doing this is that the previously published orthometric heights on the two existing benchmarks are a result of measurements that contain errors much greater than the .12’ they were allowed to adjust in this analogy.</a:t>
            </a:r>
          </a:p>
          <a:p>
            <a:pPr marL="0" indent="0">
              <a:buNone/>
            </a:pPr>
            <a:endParaRPr lang="en-US" b="0" baseline="0" dirty="0" smtClean="0">
              <a:solidFill>
                <a:schemeClr val="accent3">
                  <a:lumMod val="75000"/>
                </a:schemeClr>
              </a:solidFill>
            </a:endParaRPr>
          </a:p>
          <a:p>
            <a:pPr marL="0" indent="0">
              <a:buNone/>
            </a:pPr>
            <a:r>
              <a:rPr lang="en-US" b="0" baseline="0" dirty="0" smtClean="0">
                <a:solidFill>
                  <a:schemeClr val="accent3">
                    <a:lumMod val="75000"/>
                  </a:schemeClr>
                </a:solidFill>
              </a:rPr>
              <a:t>NGS treated benchmark geoid heights in Geoid 12B as measurements which were allowed to take adjustment.</a:t>
            </a:r>
          </a:p>
          <a:p>
            <a:pPr marL="0" indent="0">
              <a:buNone/>
            </a:pPr>
            <a:endParaRPr lang="en-US" b="0" baseline="0" dirty="0" smtClean="0">
              <a:solidFill>
                <a:schemeClr val="accent3">
                  <a:lumMod val="75000"/>
                </a:schemeClr>
              </a:solidFill>
            </a:endParaRPr>
          </a:p>
          <a:p>
            <a:pPr marL="0" indent="0">
              <a:buNone/>
            </a:pPr>
            <a:r>
              <a:rPr lang="en-US" b="0" baseline="0" dirty="0" smtClean="0">
                <a:solidFill>
                  <a:schemeClr val="accent3">
                    <a:lumMod val="75000"/>
                  </a:schemeClr>
                </a:solidFill>
              </a:rPr>
              <a:t>Dr. Ray Hintz with the University of Maine produced our Geoid model. He treated benchmark geoid heights in FPRN Geoid 2016 as fixed values.</a:t>
            </a:r>
          </a:p>
          <a:p>
            <a:pPr marL="0" indent="0">
              <a:buNone/>
            </a:pPr>
            <a:endParaRPr lang="en-US"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accent3">
                    <a:lumMod val="75000"/>
                  </a:schemeClr>
                </a:solidFill>
              </a:rPr>
              <a:t>&lt;CLICK&gt;</a:t>
            </a:r>
          </a:p>
          <a:p>
            <a:endParaRPr lang="en-US" dirty="0" smtClean="0"/>
          </a:p>
          <a:p>
            <a:r>
              <a:rPr lang="en-US" dirty="0" smtClean="0"/>
              <a:t>So basically, Surveyors would adjust the loop based on historical data,</a:t>
            </a:r>
            <a:r>
              <a:rPr lang="en-US" baseline="0" dirty="0" smtClean="0"/>
              <a:t> while Mathematicians adjust the loop based on precision of measurement.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accent3">
                    <a:lumMod val="75000"/>
                  </a:schemeClr>
                </a:solidFill>
              </a:rPr>
              <a:t>&lt;CLICK&gt;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46F126-F5FC-4D6B-BA36-F8C9554CBADF}" type="slidenum">
              <a:rPr lang="en-US" smtClean="0"/>
              <a:t>5</a:t>
            </a:fld>
            <a:endParaRPr lang="en-US"/>
          </a:p>
        </p:txBody>
      </p:sp>
    </p:spTree>
    <p:extLst>
      <p:ext uri="{BB962C8B-B14F-4D97-AF65-F5344CB8AC3E}">
        <p14:creationId xmlns:p14="http://schemas.microsoft.com/office/powerpoint/2010/main" val="378996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NGS is tasked with creating</a:t>
            </a:r>
            <a:r>
              <a:rPr lang="en-US" baseline="0" dirty="0" smtClean="0"/>
              <a:t> a Geoid Model that works across the Nation.</a:t>
            </a:r>
          </a:p>
          <a:p>
            <a:endParaRPr lang="en-US" baseline="0" dirty="0" smtClean="0"/>
          </a:p>
          <a:p>
            <a:r>
              <a:rPr lang="en-US" b="1" dirty="0" smtClean="0"/>
              <a:t>&lt;CLICK&gt;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since Geoid</a:t>
            </a:r>
            <a:r>
              <a:rPr lang="en-US" baseline="0" dirty="0" smtClean="0"/>
              <a:t> 12B is good in a relative sense it fits this task very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In a relative sense general systematic biases can be self-canceling. In an absolute sense the biases remain.</a:t>
            </a:r>
          </a:p>
          <a:p>
            <a:endParaRPr lang="en-US" b="0" dirty="0" smtClean="0">
              <a:solidFill>
                <a:schemeClr val="tx1"/>
              </a:solidFill>
            </a:endParaRPr>
          </a:p>
          <a:p>
            <a:r>
              <a:rPr lang="en-US" b="0" dirty="0" smtClean="0">
                <a:solidFill>
                  <a:schemeClr val="tx1"/>
                </a:solidFill>
              </a:rPr>
              <a:t>NGS understands this and plans to remove a lot of systematic error from their current model when</a:t>
            </a:r>
            <a:r>
              <a:rPr lang="en-US" b="0" baseline="0" dirty="0" smtClean="0">
                <a:solidFill>
                  <a:schemeClr val="tx1"/>
                </a:solidFill>
              </a:rPr>
              <a:t> they produce a gravity-based model.</a:t>
            </a:r>
            <a:endParaRPr lang="en-US" b="0" baseline="0" dirty="0" smtClean="0"/>
          </a:p>
          <a:p>
            <a:endParaRPr lang="en-US" baseline="0" dirty="0" smtClean="0"/>
          </a:p>
          <a:p>
            <a:r>
              <a:rPr lang="en-US" b="1" baseline="0" dirty="0" smtClean="0"/>
              <a:t>&lt;CLICK&gt;</a:t>
            </a:r>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4346F126-F5FC-4D6B-BA36-F8C9554CBADF}" type="slidenum">
              <a:rPr lang="en-US" smtClean="0"/>
              <a:t>6</a:t>
            </a:fld>
            <a:endParaRPr lang="en-US"/>
          </a:p>
        </p:txBody>
      </p:sp>
    </p:spTree>
    <p:extLst>
      <p:ext uri="{BB962C8B-B14F-4D97-AF65-F5344CB8AC3E}">
        <p14:creationId xmlns:p14="http://schemas.microsoft.com/office/powerpoint/2010/main" val="4181295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 at FDOT are forced to apply a Geoid across a much smaller area.</a:t>
            </a:r>
          </a:p>
          <a:p>
            <a:endParaRPr lang="en-US" baseline="0" dirty="0" smtClean="0"/>
          </a:p>
          <a:p>
            <a:r>
              <a:rPr lang="en-US" b="1" dirty="0" smtClean="0"/>
              <a:t>&lt;CLICK&gt;</a:t>
            </a:r>
          </a:p>
          <a:p>
            <a:endParaRPr lang="en-US" dirty="0" smtClean="0"/>
          </a:p>
          <a:p>
            <a:r>
              <a:rPr lang="en-US" dirty="0" smtClean="0"/>
              <a:t>And the</a:t>
            </a:r>
            <a:r>
              <a:rPr lang="en-US" baseline="0" dirty="0" smtClean="0"/>
              <a:t> FPRN users are looking at an even smaller area.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a:t>
            </a:r>
            <a:r>
              <a:rPr lang="en-US" b="1" baseline="0" dirty="0" smtClean="0"/>
              <a:t>CLICK&gt;</a:t>
            </a:r>
          </a:p>
          <a:p>
            <a:endParaRPr lang="en-US" b="1" dirty="0"/>
          </a:p>
        </p:txBody>
      </p:sp>
      <p:sp>
        <p:nvSpPr>
          <p:cNvPr id="4" name="Slide Number Placeholder 3"/>
          <p:cNvSpPr>
            <a:spLocks noGrp="1"/>
          </p:cNvSpPr>
          <p:nvPr>
            <p:ph type="sldNum" sz="quarter" idx="10"/>
          </p:nvPr>
        </p:nvSpPr>
        <p:spPr/>
        <p:txBody>
          <a:bodyPr/>
          <a:lstStyle/>
          <a:p>
            <a:fld id="{4346F126-F5FC-4D6B-BA36-F8C9554CBADF}" type="slidenum">
              <a:rPr lang="en-US" smtClean="0"/>
              <a:t>7</a:t>
            </a:fld>
            <a:endParaRPr lang="en-US"/>
          </a:p>
        </p:txBody>
      </p:sp>
    </p:spTree>
    <p:extLst>
      <p:ext uri="{BB962C8B-B14F-4D97-AF65-F5344CB8AC3E}">
        <p14:creationId xmlns:p14="http://schemas.microsoft.com/office/powerpoint/2010/main" val="1122522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Gravity based Geoid model from NGS will not be available until 2022 +.</a:t>
            </a:r>
          </a:p>
          <a:p>
            <a:endParaRPr lang="en-US" b="1" dirty="0" smtClean="0">
              <a:solidFill>
                <a:schemeClr val="tx1"/>
              </a:solidFill>
            </a:endParaRPr>
          </a:p>
          <a:p>
            <a:r>
              <a:rPr lang="en-US" b="0" dirty="0" smtClean="0">
                <a:solidFill>
                  <a:schemeClr val="tx1"/>
                </a:solidFill>
              </a:rPr>
              <a:t>We</a:t>
            </a:r>
            <a:r>
              <a:rPr lang="en-US" b="0" baseline="0" dirty="0" smtClean="0">
                <a:solidFill>
                  <a:schemeClr val="tx1"/>
                </a:solidFill>
              </a:rPr>
              <a:t> look forward to using it in conjunction with the FPRN but we wanted a better model now</a:t>
            </a:r>
            <a:r>
              <a:rPr lang="en-US" b="0" baseline="0" dirty="0" smtClean="0">
                <a:solidFill>
                  <a:schemeClr val="tx1"/>
                </a:solidFill>
              </a:rPr>
              <a:t>.</a:t>
            </a:r>
          </a:p>
          <a:p>
            <a:endParaRPr lang="en-US" b="0" baseline="0" dirty="0" smtClean="0">
              <a:solidFill>
                <a:schemeClr val="tx1"/>
              </a:solidFill>
            </a:endParaRPr>
          </a:p>
          <a:p>
            <a:endParaRPr lang="en-US" b="0" baseline="0" dirty="0" smtClean="0">
              <a:solidFill>
                <a:schemeClr val="tx1"/>
              </a:solidFill>
            </a:endParaRPr>
          </a:p>
          <a:p>
            <a:r>
              <a:rPr lang="en-US" b="0" baseline="0" dirty="0" smtClean="0">
                <a:solidFill>
                  <a:schemeClr val="tx1"/>
                </a:solidFill>
              </a:rPr>
              <a:t>Online Poll</a:t>
            </a:r>
          </a:p>
          <a:p>
            <a:endParaRPr lang="en-US" b="0" baseline="0" dirty="0" smtClean="0">
              <a:solidFill>
                <a:schemeClr val="tx1"/>
              </a:solidFill>
            </a:endParaRPr>
          </a:p>
          <a:p>
            <a:r>
              <a:rPr lang="en-US" b="0" baseline="0" dirty="0" smtClean="0">
                <a:solidFill>
                  <a:schemeClr val="tx1"/>
                </a:solidFill>
              </a:rPr>
              <a:t>Have you requested the Florida Custom Geoid?</a:t>
            </a:r>
            <a:endParaRPr lang="en-US" b="0" baseline="0" dirty="0" smtClean="0">
              <a:solidFill>
                <a:schemeClr val="tx1"/>
              </a:solidFill>
            </a:endParaRPr>
          </a:p>
          <a:p>
            <a:endParaRPr lang="en-US" b="0" baseline="0" dirty="0" smtClean="0">
              <a:solidFill>
                <a:schemeClr val="tx1"/>
              </a:solidFill>
            </a:endParaRPr>
          </a:p>
          <a:p>
            <a:r>
              <a:rPr lang="en-US" b="1" baseline="0" dirty="0" smtClean="0">
                <a:solidFill>
                  <a:schemeClr val="tx1"/>
                </a:solidFill>
              </a:rPr>
              <a:t>&lt;CLICK&gt;</a:t>
            </a:r>
            <a:endParaRPr lang="en-US" b="1" dirty="0"/>
          </a:p>
        </p:txBody>
      </p:sp>
      <p:sp>
        <p:nvSpPr>
          <p:cNvPr id="4" name="Slide Number Placeholder 3"/>
          <p:cNvSpPr>
            <a:spLocks noGrp="1"/>
          </p:cNvSpPr>
          <p:nvPr>
            <p:ph type="sldNum" sz="quarter" idx="10"/>
          </p:nvPr>
        </p:nvSpPr>
        <p:spPr/>
        <p:txBody>
          <a:bodyPr/>
          <a:lstStyle/>
          <a:p>
            <a:fld id="{4346F126-F5FC-4D6B-BA36-F8C9554CBADF}" type="slidenum">
              <a:rPr lang="en-US" smtClean="0"/>
              <a:t>8</a:t>
            </a:fld>
            <a:endParaRPr lang="en-US"/>
          </a:p>
        </p:txBody>
      </p:sp>
    </p:spTree>
    <p:extLst>
      <p:ext uri="{BB962C8B-B14F-4D97-AF65-F5344CB8AC3E}">
        <p14:creationId xmlns:p14="http://schemas.microsoft.com/office/powerpoint/2010/main" val="3048051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Poll:</a:t>
            </a:r>
          </a:p>
          <a:p>
            <a:endParaRPr lang="en-US" dirty="0" smtClean="0"/>
          </a:p>
          <a:p>
            <a:r>
              <a:rPr lang="en-US" dirty="0" smtClean="0"/>
              <a:t>What</a:t>
            </a:r>
            <a:r>
              <a:rPr lang="en-US" baseline="0" dirty="0" smtClean="0"/>
              <a:t> form would you like coordinates reported with new </a:t>
            </a:r>
            <a:r>
              <a:rPr lang="en-US" baseline="0" dirty="0" err="1" smtClean="0"/>
              <a:t>Datums</a:t>
            </a:r>
            <a:r>
              <a:rPr lang="en-US" baseline="0" dirty="0" smtClean="0"/>
              <a:t> or Realizations?</a:t>
            </a:r>
          </a:p>
          <a:p>
            <a:endParaRPr lang="en-US" baseline="0" dirty="0" smtClean="0"/>
          </a:p>
          <a:p>
            <a:r>
              <a:rPr lang="en-US" baseline="0" dirty="0" smtClean="0"/>
              <a:t>Word</a:t>
            </a:r>
          </a:p>
          <a:p>
            <a:endParaRPr lang="en-US" baseline="0" dirty="0" smtClean="0"/>
          </a:p>
          <a:p>
            <a:r>
              <a:rPr lang="en-US" baseline="0" dirty="0" smtClean="0"/>
              <a:t>PDF</a:t>
            </a:r>
          </a:p>
          <a:p>
            <a:endParaRPr lang="en-US" baseline="0" dirty="0" smtClean="0"/>
          </a:p>
          <a:p>
            <a:r>
              <a:rPr lang="en-US" baseline="0" dirty="0" smtClean="0"/>
              <a:t>HTML</a:t>
            </a:r>
          </a:p>
          <a:p>
            <a:endParaRPr lang="en-US" baseline="0" dirty="0" smtClean="0"/>
          </a:p>
          <a:p>
            <a:r>
              <a:rPr lang="en-US" baseline="0" dirty="0" smtClean="0"/>
              <a:t>XML</a:t>
            </a:r>
          </a:p>
          <a:p>
            <a:endParaRPr lang="en-US" baseline="0" dirty="0" smtClean="0"/>
          </a:p>
          <a:p>
            <a:r>
              <a:rPr lang="en-US" baseline="0" dirty="0" err="1" smtClean="0"/>
              <a:t>ASCii</a:t>
            </a:r>
            <a:endParaRPr lang="en-US" baseline="0" dirty="0" smtClean="0"/>
          </a:p>
          <a:p>
            <a:endParaRPr lang="en-US" dirty="0" smtClean="0"/>
          </a:p>
          <a:p>
            <a:endParaRPr lang="en-US" dirty="0" smtClean="0"/>
          </a:p>
          <a:p>
            <a:endParaRPr lang="en-US" dirty="0" smtClean="0"/>
          </a:p>
          <a:p>
            <a:r>
              <a:rPr lang="en-US" dirty="0" smtClean="0"/>
              <a:t>Now </a:t>
            </a:r>
            <a:r>
              <a:rPr lang="en-US" dirty="0" smtClean="0"/>
              <a:t>since we are talking about </a:t>
            </a:r>
            <a:r>
              <a:rPr lang="en-US" dirty="0" smtClean="0"/>
              <a:t>the future,</a:t>
            </a:r>
            <a:r>
              <a:rPr lang="en-US" baseline="0" dirty="0" smtClean="0"/>
              <a:t> </a:t>
            </a:r>
            <a:r>
              <a:rPr lang="en-US" dirty="0" smtClean="0"/>
              <a:t>lets </a:t>
            </a:r>
            <a:r>
              <a:rPr lang="en-US" dirty="0" smtClean="0"/>
              <a:t>discuss the New</a:t>
            </a:r>
            <a:r>
              <a:rPr lang="en-US" baseline="0" dirty="0" smtClean="0"/>
              <a:t> </a:t>
            </a:r>
            <a:r>
              <a:rPr lang="en-US" baseline="0" dirty="0" err="1" smtClean="0"/>
              <a:t>Datums</a:t>
            </a:r>
            <a:r>
              <a:rPr lang="en-US" baseline="0" dirty="0" smtClean="0"/>
              <a:t> of 2022</a:t>
            </a:r>
          </a:p>
          <a:p>
            <a:endParaRPr lang="en-US" baseline="0" dirty="0" smtClean="0"/>
          </a:p>
          <a:p>
            <a:r>
              <a:rPr lang="en-US" b="1" baseline="0" dirty="0" smtClean="0"/>
              <a:t>&lt;CLICK&gt;</a:t>
            </a:r>
          </a:p>
        </p:txBody>
      </p:sp>
      <p:sp>
        <p:nvSpPr>
          <p:cNvPr id="4" name="Slide Number Placeholder 3"/>
          <p:cNvSpPr>
            <a:spLocks noGrp="1"/>
          </p:cNvSpPr>
          <p:nvPr>
            <p:ph type="sldNum" sz="quarter" idx="10"/>
          </p:nvPr>
        </p:nvSpPr>
        <p:spPr/>
        <p:txBody>
          <a:bodyPr/>
          <a:lstStyle/>
          <a:p>
            <a:fld id="{4346F126-F5FC-4D6B-BA36-F8C9554CBADF}" type="slidenum">
              <a:rPr lang="en-US" smtClean="0"/>
              <a:t>9</a:t>
            </a:fld>
            <a:endParaRPr lang="en-US"/>
          </a:p>
        </p:txBody>
      </p:sp>
    </p:spTree>
    <p:extLst>
      <p:ext uri="{BB962C8B-B14F-4D97-AF65-F5344CB8AC3E}">
        <p14:creationId xmlns:p14="http://schemas.microsoft.com/office/powerpoint/2010/main" val="4146340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Rectangle 10"/>
          <p:cNvSpPr/>
          <p:nvPr/>
        </p:nvSpPr>
        <p:spPr>
          <a:xfrm>
            <a:off x="-42660" y="-575188"/>
            <a:ext cx="12362480" cy="7433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491614" y="2988035"/>
            <a:ext cx="11159612" cy="1628211"/>
          </a:xfrm>
        </p:spPr>
        <p:txBody>
          <a:bodyPr anchor="b"/>
          <a:lstStyle>
            <a:lvl1pPr algn="ctr">
              <a:defRPr sz="6000">
                <a:solidFill>
                  <a:srgbClr val="4298D3"/>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868127" y="5611761"/>
            <a:ext cx="9144000" cy="87138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Presenter(s)</a:t>
            </a:r>
            <a:endParaRPr lang="en-US" dirty="0"/>
          </a:p>
        </p:txBody>
      </p:sp>
      <p:sp>
        <p:nvSpPr>
          <p:cNvPr id="7" name="Rounded Rectangle 6"/>
          <p:cNvSpPr/>
          <p:nvPr/>
        </p:nvSpPr>
        <p:spPr>
          <a:xfrm>
            <a:off x="285136" y="206477"/>
            <a:ext cx="11611896" cy="6393426"/>
          </a:xfrm>
          <a:prstGeom prst="roundRect">
            <a:avLst>
              <a:gd name="adj" fmla="val 1673"/>
            </a:avLst>
          </a:prstGeom>
          <a:noFill/>
          <a:ln w="57150">
            <a:solidFill>
              <a:srgbClr val="42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180" y="740823"/>
            <a:ext cx="7468477" cy="2400582"/>
          </a:xfrm>
          <a:prstGeom prst="rect">
            <a:avLst/>
          </a:prstGeom>
        </p:spPr>
      </p:pic>
    </p:spTree>
    <p:extLst>
      <p:ext uri="{BB962C8B-B14F-4D97-AF65-F5344CB8AC3E}">
        <p14:creationId xmlns:p14="http://schemas.microsoft.com/office/powerpoint/2010/main" val="9457535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13959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79966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2299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63834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43376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59955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35809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8903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200864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2701872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ounded Rectangle 6"/>
          <p:cNvSpPr/>
          <p:nvPr/>
        </p:nvSpPr>
        <p:spPr>
          <a:xfrm>
            <a:off x="285136" y="206477"/>
            <a:ext cx="11611896" cy="6393426"/>
          </a:xfrm>
          <a:prstGeom prst="roundRect">
            <a:avLst>
              <a:gd name="adj" fmla="val 1673"/>
            </a:avLst>
          </a:prstGeom>
          <a:noFill/>
          <a:ln w="57150">
            <a:solidFill>
              <a:srgbClr val="42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9458633" y="5759246"/>
            <a:ext cx="2636356" cy="1098755"/>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20781" y="5978956"/>
            <a:ext cx="2547867" cy="818957"/>
          </a:xfrm>
          <a:prstGeom prst="rect">
            <a:avLst/>
          </a:prstGeom>
        </p:spPr>
      </p:pic>
    </p:spTree>
    <p:extLst>
      <p:ext uri="{BB962C8B-B14F-4D97-AF65-F5344CB8AC3E}">
        <p14:creationId xmlns:p14="http://schemas.microsoft.com/office/powerpoint/2010/main" val="3235424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614" y="2988035"/>
            <a:ext cx="11159612" cy="2300402"/>
          </a:xfrm>
        </p:spPr>
        <p:txBody>
          <a:bodyPr>
            <a:noAutofit/>
          </a:bodyPr>
          <a:lstStyle/>
          <a:p>
            <a:r>
              <a:rPr lang="en-US" sz="3600" dirty="0" smtClean="0">
                <a:solidFill>
                  <a:srgbClr val="5CBD77"/>
                </a:solidFill>
              </a:rPr>
              <a:t>F</a:t>
            </a:r>
            <a:r>
              <a:rPr lang="en-US" sz="3600" dirty="0" smtClean="0"/>
              <a:t>lorida </a:t>
            </a:r>
            <a:r>
              <a:rPr lang="en-US" sz="3600" dirty="0" smtClean="0">
                <a:solidFill>
                  <a:srgbClr val="5CBD77"/>
                </a:solidFill>
              </a:rPr>
              <a:t>P</a:t>
            </a:r>
            <a:r>
              <a:rPr lang="en-US" sz="3600" dirty="0" smtClean="0"/>
              <a:t>ermanent </a:t>
            </a:r>
            <a:r>
              <a:rPr lang="en-US" sz="3600" dirty="0" smtClean="0">
                <a:solidFill>
                  <a:srgbClr val="5CBD77"/>
                </a:solidFill>
              </a:rPr>
              <a:t>R</a:t>
            </a:r>
            <a:r>
              <a:rPr lang="en-US" sz="3600" dirty="0" smtClean="0"/>
              <a:t>eference </a:t>
            </a:r>
            <a:r>
              <a:rPr lang="en-US" sz="3600" dirty="0" smtClean="0">
                <a:solidFill>
                  <a:srgbClr val="5CBD77"/>
                </a:solidFill>
              </a:rPr>
              <a:t>N</a:t>
            </a:r>
            <a:r>
              <a:rPr lang="en-US" sz="3600" dirty="0" smtClean="0"/>
              <a:t>etwork</a:t>
            </a:r>
            <a:br>
              <a:rPr lang="en-US" sz="3600" dirty="0" smtClean="0"/>
            </a:br>
            <a:r>
              <a:rPr lang="en-US" sz="3600" dirty="0" smtClean="0"/>
              <a:t>Florida Custom Geoid</a:t>
            </a:r>
            <a:br>
              <a:rPr lang="en-US" sz="3600" dirty="0" smtClean="0"/>
            </a:br>
            <a:r>
              <a:rPr lang="en-US" sz="3600" dirty="0" smtClean="0"/>
              <a:t>and</a:t>
            </a:r>
            <a:br>
              <a:rPr lang="en-US" sz="3600" dirty="0" smtClean="0"/>
            </a:br>
            <a:r>
              <a:rPr lang="en-US" sz="3600" dirty="0" smtClean="0"/>
              <a:t>New </a:t>
            </a:r>
            <a:r>
              <a:rPr lang="en-US" sz="3600" dirty="0" err="1" smtClean="0"/>
              <a:t>Datums</a:t>
            </a:r>
            <a:endParaRPr lang="en-US" sz="3600" dirty="0"/>
          </a:p>
        </p:txBody>
      </p:sp>
      <p:sp>
        <p:nvSpPr>
          <p:cNvPr id="3" name="Subtitle 2"/>
          <p:cNvSpPr>
            <a:spLocks noGrp="1"/>
          </p:cNvSpPr>
          <p:nvPr>
            <p:ph type="subTitle" idx="1"/>
          </p:nvPr>
        </p:nvSpPr>
        <p:spPr>
          <a:xfrm>
            <a:off x="1524000" y="5611761"/>
            <a:ext cx="9144000" cy="871385"/>
          </a:xfrm>
        </p:spPr>
        <p:txBody>
          <a:bodyPr>
            <a:normAutofit lnSpcReduction="10000"/>
          </a:bodyPr>
          <a:lstStyle/>
          <a:p>
            <a:r>
              <a:rPr lang="en-US" dirty="0" smtClean="0"/>
              <a:t>Ron Hanson, PSM</a:t>
            </a:r>
          </a:p>
          <a:p>
            <a:r>
              <a:rPr lang="en-US" dirty="0" smtClean="0"/>
              <a:t>FPRN Manager</a:t>
            </a:r>
            <a:endParaRPr lang="en-US" dirty="0"/>
          </a:p>
        </p:txBody>
      </p:sp>
    </p:spTree>
    <p:extLst>
      <p:ext uri="{BB962C8B-B14F-4D97-AF65-F5344CB8AC3E}">
        <p14:creationId xmlns:p14="http://schemas.microsoft.com/office/powerpoint/2010/main" val="10624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Terminology</a:t>
            </a:r>
            <a:endParaRPr lang="en-US" dirty="0"/>
          </a:p>
        </p:txBody>
      </p:sp>
      <p:sp>
        <p:nvSpPr>
          <p:cNvPr id="3" name="Text Placeholder 2"/>
          <p:cNvSpPr>
            <a:spLocks noGrp="1"/>
          </p:cNvSpPr>
          <p:nvPr>
            <p:ph type="body" idx="1"/>
          </p:nvPr>
        </p:nvSpPr>
        <p:spPr/>
        <p:txBody>
          <a:bodyPr/>
          <a:lstStyle/>
          <a:p>
            <a:r>
              <a:rPr lang="en-US" dirty="0" smtClean="0"/>
              <a:t>Old Terminology</a:t>
            </a:r>
            <a:endParaRPr lang="en-US" dirty="0"/>
          </a:p>
        </p:txBody>
      </p:sp>
      <p:sp>
        <p:nvSpPr>
          <p:cNvPr id="4" name="Content Placeholder 3"/>
          <p:cNvSpPr>
            <a:spLocks noGrp="1"/>
          </p:cNvSpPr>
          <p:nvPr>
            <p:ph sz="half" idx="2"/>
          </p:nvPr>
        </p:nvSpPr>
        <p:spPr/>
        <p:txBody>
          <a:bodyPr>
            <a:normAutofit/>
          </a:bodyPr>
          <a:lstStyle/>
          <a:p>
            <a:r>
              <a:rPr lang="en-US" sz="2600" dirty="0" smtClean="0"/>
              <a:t>Horizontal Datum</a:t>
            </a:r>
          </a:p>
          <a:p>
            <a:pPr marL="0" indent="0">
              <a:buNone/>
            </a:pPr>
            <a:endParaRPr lang="en-US" sz="2200" dirty="0" smtClean="0"/>
          </a:p>
          <a:p>
            <a:pPr marL="0" indent="0">
              <a:buNone/>
            </a:pPr>
            <a:endParaRPr lang="en-US" sz="2200" dirty="0"/>
          </a:p>
          <a:p>
            <a:pPr marL="0" indent="0">
              <a:buNone/>
            </a:pPr>
            <a:endParaRPr lang="en-US" sz="2200" dirty="0"/>
          </a:p>
          <a:p>
            <a:r>
              <a:rPr lang="en-US" sz="2600" dirty="0" smtClean="0"/>
              <a:t>Vertical Datum</a:t>
            </a:r>
          </a:p>
          <a:p>
            <a:pPr marL="457200" lvl="1" indent="0">
              <a:buNone/>
            </a:pPr>
            <a:endParaRPr lang="en-US" sz="2200" dirty="0"/>
          </a:p>
          <a:p>
            <a:pPr marL="457200" lvl="1" indent="0">
              <a:buNone/>
            </a:pPr>
            <a:endParaRPr lang="en-US" dirty="0" smtClean="0"/>
          </a:p>
        </p:txBody>
      </p:sp>
      <p:sp>
        <p:nvSpPr>
          <p:cNvPr id="5" name="Text Placeholder 4"/>
          <p:cNvSpPr>
            <a:spLocks noGrp="1"/>
          </p:cNvSpPr>
          <p:nvPr>
            <p:ph type="body" sz="quarter" idx="3"/>
          </p:nvPr>
        </p:nvSpPr>
        <p:spPr/>
        <p:txBody>
          <a:bodyPr/>
          <a:lstStyle/>
          <a:p>
            <a:r>
              <a:rPr lang="en-US" dirty="0" smtClean="0"/>
              <a:t>New Terminology</a:t>
            </a:r>
            <a:endParaRPr lang="en-US" dirty="0"/>
          </a:p>
        </p:txBody>
      </p:sp>
      <p:sp>
        <p:nvSpPr>
          <p:cNvPr id="6" name="Content Placeholder 5"/>
          <p:cNvSpPr>
            <a:spLocks noGrp="1"/>
          </p:cNvSpPr>
          <p:nvPr>
            <p:ph sz="quarter" idx="4"/>
          </p:nvPr>
        </p:nvSpPr>
        <p:spPr/>
        <p:txBody>
          <a:bodyPr>
            <a:normAutofit fontScale="92500"/>
          </a:bodyPr>
          <a:lstStyle/>
          <a:p>
            <a:r>
              <a:rPr lang="en-US" dirty="0" smtClean="0"/>
              <a:t>Geometric Reference Frame</a:t>
            </a:r>
          </a:p>
          <a:p>
            <a:pPr lvl="1"/>
            <a:r>
              <a:rPr lang="en-US" dirty="0"/>
              <a:t>Geocentric X, Y, Z</a:t>
            </a:r>
          </a:p>
          <a:p>
            <a:pPr lvl="1"/>
            <a:r>
              <a:rPr lang="en-US" dirty="0"/>
              <a:t>Latitude, Longitude, Ellipsoid Height</a:t>
            </a:r>
          </a:p>
          <a:p>
            <a:endParaRPr lang="en-US" dirty="0" smtClean="0"/>
          </a:p>
          <a:p>
            <a:r>
              <a:rPr lang="en-US" dirty="0" smtClean="0"/>
              <a:t>Geopotential Reference </a:t>
            </a:r>
            <a:r>
              <a:rPr lang="en-US" dirty="0"/>
              <a:t>Frame</a:t>
            </a:r>
          </a:p>
          <a:p>
            <a:pPr lvl="1"/>
            <a:r>
              <a:rPr lang="en-US" dirty="0" smtClean="0"/>
              <a:t>Gravity</a:t>
            </a:r>
            <a:endParaRPr lang="en-US" dirty="0"/>
          </a:p>
          <a:p>
            <a:pPr lvl="1"/>
            <a:r>
              <a:rPr lang="en-US" dirty="0" smtClean="0"/>
              <a:t>Geoid undulation</a:t>
            </a:r>
          </a:p>
          <a:p>
            <a:pPr lvl="1"/>
            <a:r>
              <a:rPr lang="en-US" dirty="0" smtClean="0"/>
              <a:t>Orthometric height</a:t>
            </a:r>
          </a:p>
          <a:p>
            <a:pPr lvl="1"/>
            <a:r>
              <a:rPr lang="en-US" dirty="0" smtClean="0"/>
              <a:t>Deflection of the Vertical</a:t>
            </a:r>
            <a:endParaRPr lang="en-US" dirty="0"/>
          </a:p>
        </p:txBody>
      </p:sp>
      <p:cxnSp>
        <p:nvCxnSpPr>
          <p:cNvPr id="8" name="Straight Connector 7"/>
          <p:cNvCxnSpPr/>
          <p:nvPr/>
        </p:nvCxnSpPr>
        <p:spPr>
          <a:xfrm>
            <a:off x="839788" y="2731633"/>
            <a:ext cx="2980650" cy="60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9788" y="4460648"/>
            <a:ext cx="2980650" cy="60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2" presetClass="entr" presetSubtype="2" fill="hold" nodeType="afterEffect">
                                  <p:stCondLst>
                                    <p:cond delay="200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6">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00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ppt_y"/>
                                          </p:val>
                                        </p:tav>
                                        <p:tav tm="100000">
                                          <p:val>
                                            <p:strVal val="#ppt_y"/>
                                          </p:val>
                                        </p:tav>
                                      </p:tavLst>
                                    </p:anim>
                                  </p:childTnLst>
                                </p:cTn>
                              </p:par>
                              <p:par>
                                <p:cTn id="41" presetID="53"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500"/>
                            </p:stCondLst>
                            <p:childTnLst>
                              <p:par>
                                <p:cTn id="47" presetID="2" presetClass="entr" presetSubtype="2" fill="hold" nodeType="afterEffect">
                                  <p:stCondLst>
                                    <p:cond delay="200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additive="base">
                                        <p:cTn id="49" dur="1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6">
                                            <p:txEl>
                                              <p:pRg st="5" end="5"/>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2000"/>
                                  </p:stCondLst>
                                  <p:childTnLst>
                                    <p:set>
                                      <p:cBhvr>
                                        <p:cTn id="52" dur="1" fill="hold">
                                          <p:stCondLst>
                                            <p:cond delay="0"/>
                                          </p:stCondLst>
                                        </p:cTn>
                                        <p:tgtEl>
                                          <p:spTgt spid="6">
                                            <p:txEl>
                                              <p:pRg st="7" end="7"/>
                                            </p:txEl>
                                          </p:spTgt>
                                        </p:tgtEl>
                                        <p:attrNameLst>
                                          <p:attrName>style.visibility</p:attrName>
                                        </p:attrNameLst>
                                      </p:cBhvr>
                                      <p:to>
                                        <p:strVal val="visible"/>
                                      </p:to>
                                    </p:set>
                                    <p:anim calcmode="lin" valueType="num">
                                      <p:cBhvr additive="base">
                                        <p:cTn id="53" dur="10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54" dur="1000" fill="hold"/>
                                        <p:tgtEl>
                                          <p:spTgt spid="6">
                                            <p:txEl>
                                              <p:pRg st="7" end="7"/>
                                            </p:txEl>
                                          </p:spTgt>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2000"/>
                                  </p:stCondLst>
                                  <p:childTnLst>
                                    <p:set>
                                      <p:cBhvr>
                                        <p:cTn id="56" dur="1" fill="hold">
                                          <p:stCondLst>
                                            <p:cond delay="0"/>
                                          </p:stCondLst>
                                        </p:cTn>
                                        <p:tgtEl>
                                          <p:spTgt spid="6">
                                            <p:txEl>
                                              <p:pRg st="6" end="6"/>
                                            </p:txEl>
                                          </p:spTgt>
                                        </p:tgtEl>
                                        <p:attrNameLst>
                                          <p:attrName>style.visibility</p:attrName>
                                        </p:attrNameLst>
                                      </p:cBhvr>
                                      <p:to>
                                        <p:strVal val="visible"/>
                                      </p:to>
                                    </p:set>
                                    <p:anim calcmode="lin" valueType="num">
                                      <p:cBhvr additive="base">
                                        <p:cTn id="57" dur="1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8" dur="1000" fill="hold"/>
                                        <p:tgtEl>
                                          <p:spTgt spid="6">
                                            <p:txEl>
                                              <p:pRg st="6" end="6"/>
                                            </p:txEl>
                                          </p:spTgt>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200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additive="base">
                                        <p:cTn id="61" dur="10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Deflection of the Vertical</a:t>
            </a:r>
            <a:endParaRPr lang="en-US" dirty="0"/>
          </a:p>
        </p:txBody>
      </p:sp>
      <p:pic>
        <p:nvPicPr>
          <p:cNvPr id="5" name="Content Placeholder 4"/>
          <p:cNvPicPr>
            <a:picLocks noGrp="1" noChangeAspect="1"/>
          </p:cNvPicPr>
          <p:nvPr>
            <p:ph sz="half" idx="1"/>
          </p:nvPr>
        </p:nvPicPr>
        <p:blipFill>
          <a:blip r:embed="rId3"/>
          <a:stretch>
            <a:fillRect/>
          </a:stretch>
        </p:blipFill>
        <p:spPr>
          <a:xfrm>
            <a:off x="1206082" y="1690690"/>
            <a:ext cx="4389500" cy="2231329"/>
          </a:xfrm>
          <a:prstGeom prst="rect">
            <a:avLst/>
          </a:prstGeom>
        </p:spPr>
      </p:pic>
      <p:pic>
        <p:nvPicPr>
          <p:cNvPr id="7" name="Content Placeholder 6"/>
          <p:cNvPicPr>
            <a:picLocks noGrp="1" noChangeAspect="1"/>
          </p:cNvPicPr>
          <p:nvPr>
            <p:ph sz="half" idx="2"/>
          </p:nvPr>
        </p:nvPicPr>
        <p:blipFill>
          <a:blip r:embed="rId4"/>
          <a:stretch>
            <a:fillRect/>
          </a:stretch>
        </p:blipFill>
        <p:spPr>
          <a:xfrm>
            <a:off x="7328848" y="1690690"/>
            <a:ext cx="3288806" cy="3693709"/>
          </a:xfrm>
          <a:prstGeom prst="rect">
            <a:avLst/>
          </a:prstGeom>
        </p:spPr>
      </p:pic>
      <p:sp>
        <p:nvSpPr>
          <p:cNvPr id="8" name="TextBox 7"/>
          <p:cNvSpPr txBox="1"/>
          <p:nvPr/>
        </p:nvSpPr>
        <p:spPr>
          <a:xfrm>
            <a:off x="1282890" y="4415838"/>
            <a:ext cx="4312692" cy="1200329"/>
          </a:xfrm>
          <a:prstGeom prst="rect">
            <a:avLst/>
          </a:prstGeom>
          <a:noFill/>
        </p:spPr>
        <p:txBody>
          <a:bodyPr wrap="square" rtlCol="0">
            <a:spAutoFit/>
          </a:bodyPr>
          <a:lstStyle/>
          <a:p>
            <a:r>
              <a:rPr lang="en-US" dirty="0">
                <a:latin typeface="Gill Sans MT"/>
              </a:rPr>
              <a:t>We are used to seeing this formula for obtaining heights when using </a:t>
            </a:r>
            <a:r>
              <a:rPr lang="en-US" dirty="0" smtClean="0">
                <a:latin typeface="Gill Sans MT"/>
              </a:rPr>
              <a:t>GNSS</a:t>
            </a:r>
            <a:r>
              <a:rPr lang="en-US" dirty="0">
                <a:latin typeface="Gill Sans MT"/>
              </a:rPr>
              <a:t>:</a:t>
            </a:r>
          </a:p>
          <a:p>
            <a:endParaRPr lang="en-US" dirty="0">
              <a:latin typeface="Gill Sans MT"/>
            </a:endParaRPr>
          </a:p>
          <a:p>
            <a:pPr algn="ctr"/>
            <a:r>
              <a:rPr lang="en-US" dirty="0">
                <a:latin typeface="Gill Sans MT"/>
              </a:rPr>
              <a:t>h=H+N </a:t>
            </a:r>
          </a:p>
        </p:txBody>
      </p:sp>
    </p:spTree>
    <p:extLst>
      <p:ext uri="{BB962C8B-B14F-4D97-AF65-F5344CB8AC3E}">
        <p14:creationId xmlns:p14="http://schemas.microsoft.com/office/powerpoint/2010/main" val="425231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p:cTn id="1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gm01-2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34127"/>
            <a:ext cx="5181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ggm01_america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081727"/>
            <a:ext cx="5638800"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ggm01-2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234127"/>
            <a:ext cx="5181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674291" y="5643633"/>
            <a:ext cx="4275138"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800" b="1">
                <a:solidFill>
                  <a:schemeClr val="tx1"/>
                </a:solidFill>
                <a:latin typeface="Times New Roman" pitchFamily="18" charset="0"/>
              </a:defRPr>
            </a:lvl1pPr>
            <a:lvl2pPr eaLnBrk="0" hangingPunct="0">
              <a:spcBef>
                <a:spcPct val="20000"/>
              </a:spcBef>
              <a:buChar char="–"/>
              <a:defRPr sz="2400" b="1">
                <a:solidFill>
                  <a:schemeClr val="tx1"/>
                </a:solidFill>
                <a:latin typeface="Times New Roman" pitchFamily="18" charset="0"/>
              </a:defRPr>
            </a:lvl2pPr>
            <a:lvl3pPr marL="1143000" indent="-228600" eaLnBrk="0" hangingPunct="0">
              <a:spcBef>
                <a:spcPct val="20000"/>
              </a:spcBef>
              <a:buChar char="•"/>
              <a:defRPr sz="2400" b="1">
                <a:solidFill>
                  <a:schemeClr val="tx1"/>
                </a:solidFill>
                <a:latin typeface="Times New Roman" pitchFamily="18" charset="0"/>
              </a:defRPr>
            </a:lvl3pPr>
            <a:lvl4pPr marL="1600200" indent="-228600" eaLnBrk="0" hangingPunct="0">
              <a:spcBef>
                <a:spcPct val="20000"/>
              </a:spcBef>
              <a:buChar char="–"/>
              <a:defRPr sz="2000" b="1">
                <a:solidFill>
                  <a:schemeClr val="tx1"/>
                </a:solidFill>
                <a:latin typeface="Times New Roman" pitchFamily="18" charset="0"/>
              </a:defRPr>
            </a:lvl4pPr>
            <a:lvl5pPr marL="2057400" indent="-228600" eaLnBrk="0" hangingPunct="0">
              <a:spcBef>
                <a:spcPct val="20000"/>
              </a:spcBef>
              <a:buChar char="»"/>
              <a:defRPr sz="2000" b="1">
                <a:solidFill>
                  <a:schemeClr val="tx1"/>
                </a:solidFill>
                <a:latin typeface="Times New Roman" pitchFamily="18" charset="0"/>
              </a:defRPr>
            </a:lvl5pPr>
            <a:lvl6pPr marL="2514600" indent="-228600" eaLnBrk="0" fontAlgn="base" hangingPunct="0">
              <a:spcBef>
                <a:spcPct val="20000"/>
              </a:spcBef>
              <a:spcAft>
                <a:spcPct val="0"/>
              </a:spcAft>
              <a:buChar char="»"/>
              <a:defRPr sz="2000" b="1">
                <a:solidFill>
                  <a:schemeClr val="tx1"/>
                </a:solidFill>
                <a:latin typeface="Times New Roman" pitchFamily="18" charset="0"/>
              </a:defRPr>
            </a:lvl6pPr>
            <a:lvl7pPr marL="2971800" indent="-228600" eaLnBrk="0" fontAlgn="base" hangingPunct="0">
              <a:spcBef>
                <a:spcPct val="20000"/>
              </a:spcBef>
              <a:spcAft>
                <a:spcPct val="0"/>
              </a:spcAft>
              <a:buChar char="»"/>
              <a:defRPr sz="2000" b="1">
                <a:solidFill>
                  <a:schemeClr val="tx1"/>
                </a:solidFill>
                <a:latin typeface="Times New Roman" pitchFamily="18" charset="0"/>
              </a:defRPr>
            </a:lvl7pPr>
            <a:lvl8pPr marL="3429000" indent="-228600" eaLnBrk="0" fontAlgn="base" hangingPunct="0">
              <a:spcBef>
                <a:spcPct val="20000"/>
              </a:spcBef>
              <a:spcAft>
                <a:spcPct val="0"/>
              </a:spcAft>
              <a:buChar char="»"/>
              <a:defRPr sz="2000" b="1">
                <a:solidFill>
                  <a:schemeClr val="tx1"/>
                </a:solidFill>
                <a:latin typeface="Times New Roman" pitchFamily="18" charset="0"/>
              </a:defRPr>
            </a:lvl8pPr>
            <a:lvl9pPr marL="3886200" indent="-228600" eaLnBrk="0" fontAlgn="base" hangingPunct="0">
              <a:spcBef>
                <a:spcPct val="20000"/>
              </a:spcBef>
              <a:spcAft>
                <a:spcPct val="0"/>
              </a:spcAft>
              <a:buChar char="»"/>
              <a:defRPr sz="2000" b="1">
                <a:solidFill>
                  <a:schemeClr val="tx1"/>
                </a:solidFill>
                <a:latin typeface="Times New Roman" pitchFamily="18" charset="0"/>
              </a:defRPr>
            </a:lvl9pPr>
          </a:lstStyle>
          <a:p>
            <a:pPr lvl="1" eaLnBrk="1" hangingPunct="1">
              <a:spcBef>
                <a:spcPct val="0"/>
              </a:spcBef>
              <a:buFontTx/>
              <a:buNone/>
            </a:pPr>
            <a:r>
              <a:rPr lang="en-US" altLang="en-US" sz="1400" dirty="0">
                <a:latin typeface="Verdana" pitchFamily="34" charset="0"/>
              </a:rPr>
              <a:t>a= 637813.000007 meters</a:t>
            </a:r>
          </a:p>
          <a:p>
            <a:pPr lvl="1" eaLnBrk="1" hangingPunct="1">
              <a:spcBef>
                <a:spcPct val="0"/>
              </a:spcBef>
              <a:buFontTx/>
              <a:buNone/>
            </a:pPr>
            <a:r>
              <a:rPr lang="en-US" altLang="en-US" sz="1400" dirty="0">
                <a:latin typeface="Verdana" pitchFamily="34" charset="0"/>
              </a:rPr>
              <a:t>b= 6356752.31414 meters</a:t>
            </a:r>
          </a:p>
          <a:p>
            <a:pPr lvl="1" eaLnBrk="1" hangingPunct="1">
              <a:spcBef>
                <a:spcPct val="0"/>
              </a:spcBef>
              <a:buFontTx/>
              <a:buNone/>
            </a:pPr>
            <a:r>
              <a:rPr lang="en-US" altLang="en-US" sz="1400" dirty="0">
                <a:latin typeface="Verdana" pitchFamily="34" charset="0"/>
              </a:rPr>
              <a:t>f= 1/((a-b)/a) = 298.2572220972</a:t>
            </a:r>
          </a:p>
        </p:txBody>
      </p:sp>
      <p:sp>
        <p:nvSpPr>
          <p:cNvPr id="6" name="Line 6"/>
          <p:cNvSpPr>
            <a:spLocks noChangeShapeType="1"/>
          </p:cNvSpPr>
          <p:nvPr/>
        </p:nvSpPr>
        <p:spPr bwMode="auto">
          <a:xfrm>
            <a:off x="6096000" y="6145496"/>
            <a:ext cx="22860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7" name="Line 7"/>
          <p:cNvSpPr>
            <a:spLocks noChangeShapeType="1"/>
          </p:cNvSpPr>
          <p:nvPr/>
        </p:nvSpPr>
        <p:spPr bwMode="auto">
          <a:xfrm flipV="1">
            <a:off x="9227463" y="1371600"/>
            <a:ext cx="0" cy="20574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8" name="Text Box 8"/>
          <p:cNvSpPr txBox="1">
            <a:spLocks noChangeArrowheads="1"/>
          </p:cNvSpPr>
          <p:nvPr/>
        </p:nvSpPr>
        <p:spPr bwMode="auto">
          <a:xfrm>
            <a:off x="5677019" y="6145496"/>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800" b="1">
                <a:solidFill>
                  <a:schemeClr val="tx1"/>
                </a:solidFill>
                <a:latin typeface="Times New Roman" pitchFamily="18" charset="0"/>
              </a:defRPr>
            </a:lvl1pPr>
            <a:lvl2pPr eaLnBrk="0" hangingPunct="0">
              <a:spcBef>
                <a:spcPct val="20000"/>
              </a:spcBef>
              <a:buChar char="–"/>
              <a:defRPr sz="2400" b="1">
                <a:solidFill>
                  <a:schemeClr val="tx1"/>
                </a:solidFill>
                <a:latin typeface="Times New Roman" pitchFamily="18" charset="0"/>
              </a:defRPr>
            </a:lvl2pPr>
            <a:lvl3pPr marL="1143000" indent="-228600" eaLnBrk="0" hangingPunct="0">
              <a:spcBef>
                <a:spcPct val="20000"/>
              </a:spcBef>
              <a:buChar char="•"/>
              <a:defRPr sz="2400" b="1">
                <a:solidFill>
                  <a:schemeClr val="tx1"/>
                </a:solidFill>
                <a:latin typeface="Times New Roman" pitchFamily="18" charset="0"/>
              </a:defRPr>
            </a:lvl3pPr>
            <a:lvl4pPr marL="1600200" indent="-228600" eaLnBrk="0" hangingPunct="0">
              <a:spcBef>
                <a:spcPct val="20000"/>
              </a:spcBef>
              <a:buChar char="–"/>
              <a:defRPr sz="2000" b="1">
                <a:solidFill>
                  <a:schemeClr val="tx1"/>
                </a:solidFill>
                <a:latin typeface="Times New Roman" pitchFamily="18" charset="0"/>
              </a:defRPr>
            </a:lvl4pPr>
            <a:lvl5pPr marL="2057400" indent="-228600" eaLnBrk="0" hangingPunct="0">
              <a:spcBef>
                <a:spcPct val="20000"/>
              </a:spcBef>
              <a:buChar char="»"/>
              <a:defRPr sz="2000" b="1">
                <a:solidFill>
                  <a:schemeClr val="tx1"/>
                </a:solidFill>
                <a:latin typeface="Times New Roman" pitchFamily="18" charset="0"/>
              </a:defRPr>
            </a:lvl5pPr>
            <a:lvl6pPr marL="2514600" indent="-228600" eaLnBrk="0" fontAlgn="base" hangingPunct="0">
              <a:spcBef>
                <a:spcPct val="20000"/>
              </a:spcBef>
              <a:spcAft>
                <a:spcPct val="0"/>
              </a:spcAft>
              <a:buChar char="»"/>
              <a:defRPr sz="2000" b="1">
                <a:solidFill>
                  <a:schemeClr val="tx1"/>
                </a:solidFill>
                <a:latin typeface="Times New Roman" pitchFamily="18" charset="0"/>
              </a:defRPr>
            </a:lvl6pPr>
            <a:lvl7pPr marL="2971800" indent="-228600" eaLnBrk="0" fontAlgn="base" hangingPunct="0">
              <a:spcBef>
                <a:spcPct val="20000"/>
              </a:spcBef>
              <a:spcAft>
                <a:spcPct val="0"/>
              </a:spcAft>
              <a:buChar char="»"/>
              <a:defRPr sz="2000" b="1">
                <a:solidFill>
                  <a:schemeClr val="tx1"/>
                </a:solidFill>
                <a:latin typeface="Times New Roman" pitchFamily="18" charset="0"/>
              </a:defRPr>
            </a:lvl7pPr>
            <a:lvl8pPr marL="3429000" indent="-228600" eaLnBrk="0" fontAlgn="base" hangingPunct="0">
              <a:spcBef>
                <a:spcPct val="20000"/>
              </a:spcBef>
              <a:spcAft>
                <a:spcPct val="0"/>
              </a:spcAft>
              <a:buChar char="»"/>
              <a:defRPr sz="2000" b="1">
                <a:solidFill>
                  <a:schemeClr val="tx1"/>
                </a:solidFill>
                <a:latin typeface="Times New Roman" pitchFamily="18" charset="0"/>
              </a:defRPr>
            </a:lvl8pPr>
            <a:lvl9pPr marL="3886200" indent="-228600" eaLnBrk="0" fontAlgn="base" hangingPunct="0">
              <a:spcBef>
                <a:spcPct val="20000"/>
              </a:spcBef>
              <a:spcAft>
                <a:spcPct val="0"/>
              </a:spcAft>
              <a:buChar char="»"/>
              <a:defRPr sz="2000" b="1">
                <a:solidFill>
                  <a:schemeClr val="tx1"/>
                </a:solidFill>
                <a:latin typeface="Times New Roman" pitchFamily="18" charset="0"/>
              </a:defRPr>
            </a:lvl9pPr>
          </a:lstStyle>
          <a:p>
            <a:pPr lvl="1" eaLnBrk="1" hangingPunct="1">
              <a:spcBef>
                <a:spcPct val="0"/>
              </a:spcBef>
              <a:buFontTx/>
              <a:buNone/>
            </a:pPr>
            <a:r>
              <a:rPr lang="en-US" altLang="en-US" sz="1800" i="1" dirty="0">
                <a:latin typeface="Verdana" pitchFamily="34" charset="0"/>
              </a:rPr>
              <a:t>a = 6,378,137.00000 m</a:t>
            </a:r>
          </a:p>
        </p:txBody>
      </p:sp>
      <p:sp>
        <p:nvSpPr>
          <p:cNvPr id="9" name="Text Box 9"/>
          <p:cNvSpPr txBox="1">
            <a:spLocks noChangeArrowheads="1"/>
          </p:cNvSpPr>
          <p:nvPr/>
        </p:nvSpPr>
        <p:spPr bwMode="auto">
          <a:xfrm rot="-5400000">
            <a:off x="7543919" y="1976733"/>
            <a:ext cx="373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800" b="1">
                <a:solidFill>
                  <a:schemeClr val="tx1"/>
                </a:solidFill>
                <a:latin typeface="Times New Roman" pitchFamily="18" charset="0"/>
              </a:defRPr>
            </a:lvl1pPr>
            <a:lvl2pPr eaLnBrk="0" hangingPunct="0">
              <a:spcBef>
                <a:spcPct val="20000"/>
              </a:spcBef>
              <a:buChar char="–"/>
              <a:defRPr sz="2400" b="1">
                <a:solidFill>
                  <a:schemeClr val="tx1"/>
                </a:solidFill>
                <a:latin typeface="Times New Roman" pitchFamily="18" charset="0"/>
              </a:defRPr>
            </a:lvl2pPr>
            <a:lvl3pPr marL="1143000" indent="-228600" eaLnBrk="0" hangingPunct="0">
              <a:spcBef>
                <a:spcPct val="20000"/>
              </a:spcBef>
              <a:buChar char="•"/>
              <a:defRPr sz="2400" b="1">
                <a:solidFill>
                  <a:schemeClr val="tx1"/>
                </a:solidFill>
                <a:latin typeface="Times New Roman" pitchFamily="18" charset="0"/>
              </a:defRPr>
            </a:lvl3pPr>
            <a:lvl4pPr marL="1600200" indent="-228600" eaLnBrk="0" hangingPunct="0">
              <a:spcBef>
                <a:spcPct val="20000"/>
              </a:spcBef>
              <a:buChar char="–"/>
              <a:defRPr sz="2000" b="1">
                <a:solidFill>
                  <a:schemeClr val="tx1"/>
                </a:solidFill>
                <a:latin typeface="Times New Roman" pitchFamily="18" charset="0"/>
              </a:defRPr>
            </a:lvl4pPr>
            <a:lvl5pPr marL="2057400" indent="-228600" eaLnBrk="0" hangingPunct="0">
              <a:spcBef>
                <a:spcPct val="20000"/>
              </a:spcBef>
              <a:buChar char="»"/>
              <a:defRPr sz="2000" b="1">
                <a:solidFill>
                  <a:schemeClr val="tx1"/>
                </a:solidFill>
                <a:latin typeface="Times New Roman" pitchFamily="18" charset="0"/>
              </a:defRPr>
            </a:lvl5pPr>
            <a:lvl6pPr marL="2514600" indent="-228600" eaLnBrk="0" fontAlgn="base" hangingPunct="0">
              <a:spcBef>
                <a:spcPct val="20000"/>
              </a:spcBef>
              <a:spcAft>
                <a:spcPct val="0"/>
              </a:spcAft>
              <a:buChar char="»"/>
              <a:defRPr sz="2000" b="1">
                <a:solidFill>
                  <a:schemeClr val="tx1"/>
                </a:solidFill>
                <a:latin typeface="Times New Roman" pitchFamily="18" charset="0"/>
              </a:defRPr>
            </a:lvl6pPr>
            <a:lvl7pPr marL="2971800" indent="-228600" eaLnBrk="0" fontAlgn="base" hangingPunct="0">
              <a:spcBef>
                <a:spcPct val="20000"/>
              </a:spcBef>
              <a:spcAft>
                <a:spcPct val="0"/>
              </a:spcAft>
              <a:buChar char="»"/>
              <a:defRPr sz="2000" b="1">
                <a:solidFill>
                  <a:schemeClr val="tx1"/>
                </a:solidFill>
                <a:latin typeface="Times New Roman" pitchFamily="18" charset="0"/>
              </a:defRPr>
            </a:lvl7pPr>
            <a:lvl8pPr marL="3429000" indent="-228600" eaLnBrk="0" fontAlgn="base" hangingPunct="0">
              <a:spcBef>
                <a:spcPct val="20000"/>
              </a:spcBef>
              <a:spcAft>
                <a:spcPct val="0"/>
              </a:spcAft>
              <a:buChar char="»"/>
              <a:defRPr sz="2000" b="1">
                <a:solidFill>
                  <a:schemeClr val="tx1"/>
                </a:solidFill>
                <a:latin typeface="Times New Roman" pitchFamily="18" charset="0"/>
              </a:defRPr>
            </a:lvl8pPr>
            <a:lvl9pPr marL="3886200" indent="-228600" eaLnBrk="0" fontAlgn="base" hangingPunct="0">
              <a:spcBef>
                <a:spcPct val="20000"/>
              </a:spcBef>
              <a:spcAft>
                <a:spcPct val="0"/>
              </a:spcAft>
              <a:buChar char="»"/>
              <a:defRPr sz="2000" b="1">
                <a:solidFill>
                  <a:schemeClr val="tx1"/>
                </a:solidFill>
                <a:latin typeface="Times New Roman" pitchFamily="18" charset="0"/>
              </a:defRPr>
            </a:lvl9pPr>
          </a:lstStyle>
          <a:p>
            <a:pPr lvl="1" eaLnBrk="1" hangingPunct="1">
              <a:spcBef>
                <a:spcPct val="0"/>
              </a:spcBef>
              <a:buFontTx/>
              <a:buNone/>
            </a:pPr>
            <a:r>
              <a:rPr lang="en-US" altLang="en-US" sz="1800" i="1" dirty="0">
                <a:latin typeface="Verdana" pitchFamily="34" charset="0"/>
              </a:rPr>
              <a:t>b = 6,356,752.31414 m</a:t>
            </a:r>
          </a:p>
        </p:txBody>
      </p:sp>
      <p:sp>
        <p:nvSpPr>
          <p:cNvPr id="10" name="Oval 10"/>
          <p:cNvSpPr>
            <a:spLocks noChangeArrowheads="1"/>
          </p:cNvSpPr>
          <p:nvPr/>
        </p:nvSpPr>
        <p:spPr bwMode="auto">
          <a:xfrm>
            <a:off x="3429000" y="91127"/>
            <a:ext cx="5334000" cy="5029200"/>
          </a:xfrm>
          <a:prstGeom prst="ellipse">
            <a:avLst/>
          </a:prstGeom>
          <a:noFill/>
          <a:ln w="1270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2800" b="1">
                <a:solidFill>
                  <a:schemeClr val="tx1"/>
                </a:solidFill>
                <a:latin typeface="Times New Roman" pitchFamily="18" charset="0"/>
              </a:defRPr>
            </a:lvl1pPr>
            <a:lvl2pPr marL="742950" indent="-285750" eaLnBrk="0" hangingPunct="0">
              <a:spcBef>
                <a:spcPct val="20000"/>
              </a:spcBef>
              <a:buChar char="–"/>
              <a:defRPr sz="2400" b="1">
                <a:solidFill>
                  <a:schemeClr val="tx1"/>
                </a:solidFill>
                <a:latin typeface="Times New Roman" pitchFamily="18" charset="0"/>
              </a:defRPr>
            </a:lvl2pPr>
            <a:lvl3pPr marL="1143000" indent="-228600" eaLnBrk="0" hangingPunct="0">
              <a:spcBef>
                <a:spcPct val="20000"/>
              </a:spcBef>
              <a:buChar char="•"/>
              <a:defRPr sz="2400" b="1">
                <a:solidFill>
                  <a:schemeClr val="tx1"/>
                </a:solidFill>
                <a:latin typeface="Times New Roman" pitchFamily="18" charset="0"/>
              </a:defRPr>
            </a:lvl3pPr>
            <a:lvl4pPr marL="1600200" indent="-228600" eaLnBrk="0" hangingPunct="0">
              <a:spcBef>
                <a:spcPct val="20000"/>
              </a:spcBef>
              <a:buChar char="–"/>
              <a:defRPr sz="2000" b="1">
                <a:solidFill>
                  <a:schemeClr val="tx1"/>
                </a:solidFill>
                <a:latin typeface="Times New Roman" pitchFamily="18" charset="0"/>
              </a:defRPr>
            </a:lvl4pPr>
            <a:lvl5pPr marL="2057400" indent="-228600" eaLnBrk="0" hangingPunct="0">
              <a:spcBef>
                <a:spcPct val="20000"/>
              </a:spcBef>
              <a:buChar char="»"/>
              <a:defRPr sz="2000" b="1">
                <a:solidFill>
                  <a:schemeClr val="tx1"/>
                </a:solidFill>
                <a:latin typeface="Times New Roman" pitchFamily="18" charset="0"/>
              </a:defRPr>
            </a:lvl5pPr>
            <a:lvl6pPr marL="2514600" indent="-228600" eaLnBrk="0" fontAlgn="base" hangingPunct="0">
              <a:spcBef>
                <a:spcPct val="20000"/>
              </a:spcBef>
              <a:spcAft>
                <a:spcPct val="0"/>
              </a:spcAft>
              <a:buChar char="»"/>
              <a:defRPr sz="2000" b="1">
                <a:solidFill>
                  <a:schemeClr val="tx1"/>
                </a:solidFill>
                <a:latin typeface="Times New Roman" pitchFamily="18" charset="0"/>
              </a:defRPr>
            </a:lvl6pPr>
            <a:lvl7pPr marL="2971800" indent="-228600" eaLnBrk="0" fontAlgn="base" hangingPunct="0">
              <a:spcBef>
                <a:spcPct val="20000"/>
              </a:spcBef>
              <a:spcAft>
                <a:spcPct val="0"/>
              </a:spcAft>
              <a:buChar char="»"/>
              <a:defRPr sz="2000" b="1">
                <a:solidFill>
                  <a:schemeClr val="tx1"/>
                </a:solidFill>
                <a:latin typeface="Times New Roman" pitchFamily="18" charset="0"/>
              </a:defRPr>
            </a:lvl7pPr>
            <a:lvl8pPr marL="3429000" indent="-228600" eaLnBrk="0" fontAlgn="base" hangingPunct="0">
              <a:spcBef>
                <a:spcPct val="20000"/>
              </a:spcBef>
              <a:spcAft>
                <a:spcPct val="0"/>
              </a:spcAft>
              <a:buChar char="»"/>
              <a:defRPr sz="2000" b="1">
                <a:solidFill>
                  <a:schemeClr val="tx1"/>
                </a:solidFill>
                <a:latin typeface="Times New Roman" pitchFamily="18" charset="0"/>
              </a:defRPr>
            </a:lvl8pPr>
            <a:lvl9pPr marL="3886200" indent="-228600" eaLnBrk="0" fontAlgn="base" hangingPunct="0">
              <a:spcBef>
                <a:spcPct val="20000"/>
              </a:spcBef>
              <a:spcAft>
                <a:spcPct val="0"/>
              </a:spcAft>
              <a:buChar char="»"/>
              <a:defRPr sz="2000" b="1">
                <a:solidFill>
                  <a:schemeClr val="tx1"/>
                </a:solidFill>
                <a:latin typeface="Times New Roman" pitchFamily="18" charset="0"/>
              </a:defRPr>
            </a:lvl9pPr>
          </a:lstStyle>
          <a:p>
            <a:pPr eaLnBrk="1" hangingPunct="1">
              <a:spcBef>
                <a:spcPct val="0"/>
              </a:spcBef>
              <a:buFontTx/>
              <a:buNone/>
            </a:pPr>
            <a:endParaRPr lang="en-US" altLang="en-US" sz="1800" b="0">
              <a:latin typeface="Arial" pitchFamily="34" charset="0"/>
            </a:endParaRPr>
          </a:p>
        </p:txBody>
      </p:sp>
      <p:sp>
        <p:nvSpPr>
          <p:cNvPr id="11" name="WordArt 11"/>
          <p:cNvSpPr>
            <a:spLocks noChangeArrowheads="1" noChangeShapeType="1" noTextEdit="1"/>
          </p:cNvSpPr>
          <p:nvPr/>
        </p:nvSpPr>
        <p:spPr bwMode="auto">
          <a:xfrm>
            <a:off x="853281" y="2034227"/>
            <a:ext cx="1493838" cy="1143000"/>
          </a:xfrm>
          <a:prstGeom prst="rect">
            <a:avLst/>
          </a:prstGeom>
        </p:spPr>
        <p:txBody>
          <a:bodyPr wrap="none" fromWordArt="1">
            <a:prstTxWarp prst="textPlain">
              <a:avLst>
                <a:gd name="adj" fmla="val 54727"/>
              </a:avLst>
            </a:prstTxWarp>
          </a:bodyPr>
          <a:lstStyle/>
          <a:p>
            <a:r>
              <a:rPr lang="en-US" sz="3600" kern="10" dirty="0">
                <a:ln w="9525">
                  <a:solidFill>
                    <a:srgbClr val="000000"/>
                  </a:solidFill>
                  <a:round/>
                  <a:headEnd/>
                  <a:tailEnd/>
                </a:ln>
                <a:solidFill>
                  <a:srgbClr val="A50021"/>
                </a:solidFill>
                <a:latin typeface="Arial Black"/>
              </a:rPr>
              <a:t>GRS 80</a:t>
            </a:r>
          </a:p>
          <a:p>
            <a:r>
              <a:rPr lang="en-US" sz="3600" kern="10" dirty="0">
                <a:ln w="9525">
                  <a:solidFill>
                    <a:srgbClr val="000000"/>
                  </a:solidFill>
                  <a:round/>
                  <a:headEnd/>
                  <a:tailEnd/>
                </a:ln>
                <a:solidFill>
                  <a:srgbClr val="A50021"/>
                </a:solidFill>
                <a:latin typeface="Arial Black"/>
              </a:rPr>
              <a:t>NAD 83</a:t>
            </a:r>
          </a:p>
        </p:txBody>
      </p:sp>
      <p:sp>
        <p:nvSpPr>
          <p:cNvPr id="12" name="Text Box 12"/>
          <p:cNvSpPr txBox="1">
            <a:spLocks noChangeArrowheads="1"/>
          </p:cNvSpPr>
          <p:nvPr/>
        </p:nvSpPr>
        <p:spPr bwMode="auto">
          <a:xfrm>
            <a:off x="1600200" y="5625152"/>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b="1">
                <a:solidFill>
                  <a:schemeClr val="tx1"/>
                </a:solidFill>
                <a:latin typeface="Times New Roman" pitchFamily="18" charset="0"/>
              </a:defRPr>
            </a:lvl1pPr>
            <a:lvl2pPr marL="742950" indent="-285750" eaLnBrk="0" hangingPunct="0">
              <a:spcBef>
                <a:spcPct val="20000"/>
              </a:spcBef>
              <a:buChar char="–"/>
              <a:defRPr sz="2400" b="1">
                <a:solidFill>
                  <a:schemeClr val="tx1"/>
                </a:solidFill>
                <a:latin typeface="Times New Roman" pitchFamily="18" charset="0"/>
              </a:defRPr>
            </a:lvl2pPr>
            <a:lvl3pPr marL="1143000" indent="-228600" eaLnBrk="0" hangingPunct="0">
              <a:spcBef>
                <a:spcPct val="20000"/>
              </a:spcBef>
              <a:buChar char="•"/>
              <a:defRPr sz="2400" b="1">
                <a:solidFill>
                  <a:schemeClr val="tx1"/>
                </a:solidFill>
                <a:latin typeface="Times New Roman" pitchFamily="18" charset="0"/>
              </a:defRPr>
            </a:lvl3pPr>
            <a:lvl4pPr marL="1600200" indent="-228600" eaLnBrk="0" hangingPunct="0">
              <a:spcBef>
                <a:spcPct val="20000"/>
              </a:spcBef>
              <a:buChar char="–"/>
              <a:defRPr sz="2000" b="1">
                <a:solidFill>
                  <a:schemeClr val="tx1"/>
                </a:solidFill>
                <a:latin typeface="Times New Roman" pitchFamily="18" charset="0"/>
              </a:defRPr>
            </a:lvl4pPr>
            <a:lvl5pPr marL="2057400" indent="-228600" eaLnBrk="0" hangingPunct="0">
              <a:spcBef>
                <a:spcPct val="20000"/>
              </a:spcBef>
              <a:buChar char="»"/>
              <a:defRPr sz="2000" b="1">
                <a:solidFill>
                  <a:schemeClr val="tx1"/>
                </a:solidFill>
                <a:latin typeface="Times New Roman" pitchFamily="18" charset="0"/>
              </a:defRPr>
            </a:lvl5pPr>
            <a:lvl6pPr marL="2514600" indent="-228600" eaLnBrk="0" fontAlgn="base" hangingPunct="0">
              <a:spcBef>
                <a:spcPct val="20000"/>
              </a:spcBef>
              <a:spcAft>
                <a:spcPct val="0"/>
              </a:spcAft>
              <a:buChar char="»"/>
              <a:defRPr sz="2000" b="1">
                <a:solidFill>
                  <a:schemeClr val="tx1"/>
                </a:solidFill>
                <a:latin typeface="Times New Roman" pitchFamily="18" charset="0"/>
              </a:defRPr>
            </a:lvl6pPr>
            <a:lvl7pPr marL="2971800" indent="-228600" eaLnBrk="0" fontAlgn="base" hangingPunct="0">
              <a:spcBef>
                <a:spcPct val="20000"/>
              </a:spcBef>
              <a:spcAft>
                <a:spcPct val="0"/>
              </a:spcAft>
              <a:buChar char="»"/>
              <a:defRPr sz="2000" b="1">
                <a:solidFill>
                  <a:schemeClr val="tx1"/>
                </a:solidFill>
                <a:latin typeface="Times New Roman" pitchFamily="18" charset="0"/>
              </a:defRPr>
            </a:lvl7pPr>
            <a:lvl8pPr marL="3429000" indent="-228600" eaLnBrk="0" fontAlgn="base" hangingPunct="0">
              <a:spcBef>
                <a:spcPct val="20000"/>
              </a:spcBef>
              <a:spcAft>
                <a:spcPct val="0"/>
              </a:spcAft>
              <a:buChar char="»"/>
              <a:defRPr sz="2000" b="1">
                <a:solidFill>
                  <a:schemeClr val="tx1"/>
                </a:solidFill>
                <a:latin typeface="Times New Roman" pitchFamily="18" charset="0"/>
              </a:defRPr>
            </a:lvl8pPr>
            <a:lvl9pPr marL="3886200" indent="-228600" eaLnBrk="0" fontAlgn="base" hangingPunct="0">
              <a:spcBef>
                <a:spcPct val="20000"/>
              </a:spcBef>
              <a:spcAft>
                <a:spcPct val="0"/>
              </a:spcAft>
              <a:buChar char="»"/>
              <a:defRPr sz="2000" b="1">
                <a:solidFill>
                  <a:schemeClr val="tx1"/>
                </a:solidFill>
                <a:latin typeface="Times New Roman" pitchFamily="18" charset="0"/>
              </a:defRPr>
            </a:lvl9pPr>
          </a:lstStyle>
          <a:p>
            <a:pPr eaLnBrk="1" hangingPunct="1">
              <a:spcBef>
                <a:spcPct val="50000"/>
              </a:spcBef>
              <a:buFontTx/>
              <a:buNone/>
            </a:pPr>
            <a:r>
              <a:rPr lang="en-US" altLang="en-US" sz="1800">
                <a:latin typeface="Verdana" pitchFamily="34" charset="0"/>
              </a:rPr>
              <a:t>Squash the sphere to fit at the poles </a:t>
            </a:r>
          </a:p>
        </p:txBody>
      </p:sp>
      <p:sp>
        <p:nvSpPr>
          <p:cNvPr id="14" name="WordArt 14"/>
          <p:cNvSpPr>
            <a:spLocks noChangeArrowheads="1" noChangeShapeType="1" noTextEdit="1"/>
          </p:cNvSpPr>
          <p:nvPr/>
        </p:nvSpPr>
        <p:spPr bwMode="auto">
          <a:xfrm>
            <a:off x="5349081" y="366121"/>
            <a:ext cx="1493837" cy="511175"/>
          </a:xfrm>
          <a:prstGeom prst="rect">
            <a:avLst/>
          </a:prstGeom>
        </p:spPr>
        <p:txBody>
          <a:bodyPr wrap="none" fromWordArt="1">
            <a:prstTxWarp prst="textPlain">
              <a:avLst>
                <a:gd name="adj" fmla="val 50000"/>
              </a:avLst>
            </a:prstTxWarp>
          </a:bodyPr>
          <a:lstStyle/>
          <a:p>
            <a:r>
              <a:rPr lang="en-US" sz="3600" kern="10" dirty="0">
                <a:ln w="9525">
                  <a:solidFill>
                    <a:srgbClr val="000000"/>
                  </a:solidFill>
                  <a:round/>
                  <a:headEnd/>
                  <a:tailEnd/>
                </a:ln>
                <a:solidFill>
                  <a:srgbClr val="A50021"/>
                </a:solidFill>
                <a:latin typeface="Arial Black"/>
              </a:rPr>
              <a:t>Earth</a:t>
            </a:r>
          </a:p>
        </p:txBody>
      </p:sp>
    </p:spTree>
    <p:extLst>
      <p:ext uri="{BB962C8B-B14F-4D97-AF65-F5344CB8AC3E}">
        <p14:creationId xmlns:p14="http://schemas.microsoft.com/office/powerpoint/2010/main" val="136267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500"/>
                                        <p:tgtEl>
                                          <p:spTgt spid="10"/>
                                        </p:tgtEl>
                                      </p:cBhvr>
                                    </p:animEffect>
                                  </p:childTnLst>
                                </p:cTn>
                              </p:par>
                            </p:childTnLst>
                          </p:cTn>
                        </p:par>
                        <p:par>
                          <p:cTn id="8" fill="hold">
                            <p:stCondLst>
                              <p:cond delay="500"/>
                            </p:stCondLst>
                            <p:childTnLst>
                              <p:par>
                                <p:cTn id="9" presetID="0" presetClass="path" presetSubtype="0" accel="50000" decel="50000" fill="hold" grpId="1" nodeType="afterEffect">
                                  <p:stCondLst>
                                    <p:cond delay="0"/>
                                  </p:stCondLst>
                                  <p:childTnLst>
                                    <p:animMotion origin="layout" path="M 0 -1.11111E-6 L 0 0.13333 " pathEditMode="relative" rAng="0" ptsTypes="AA">
                                      <p:cBhvr>
                                        <p:cTn id="10" dur="2000" fill="hold"/>
                                        <p:tgtEl>
                                          <p:spTgt spid="10"/>
                                        </p:tgtEl>
                                        <p:attrNameLst>
                                          <p:attrName>ppt_x</p:attrName>
                                          <p:attrName>ppt_y</p:attrName>
                                        </p:attrNameLst>
                                      </p:cBhvr>
                                      <p:rCtr x="0" y="6667"/>
                                    </p:animMotion>
                                  </p:childTnLst>
                                </p:cTn>
                              </p:par>
                            </p:childTnLst>
                          </p:cTn>
                        </p:par>
                        <p:par>
                          <p:cTn id="11" fill="hold">
                            <p:stCondLst>
                              <p:cond delay="2500"/>
                            </p:stCondLst>
                            <p:childTnLst>
                              <p:par>
                                <p:cTn id="12" presetID="6" presetClass="emph" presetSubtype="0" fill="hold" grpId="2" nodeType="afterEffect">
                                  <p:stCondLst>
                                    <p:cond delay="0"/>
                                  </p:stCondLst>
                                  <p:childTnLst>
                                    <p:animScale>
                                      <p:cBhvr>
                                        <p:cTn id="13" dur="500" fill="hold"/>
                                        <p:tgtEl>
                                          <p:spTgt spid="10"/>
                                        </p:tgtEl>
                                      </p:cBhvr>
                                      <p:by x="92000" y="92000"/>
                                    </p:animScale>
                                  </p:child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7"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0"/>
                            </p:stCondLst>
                            <p:childTnLst>
                              <p:par>
                                <p:cTn id="26" presetID="6" presetClass="emph" presetSubtype="0" fill="hold" grpId="3" nodeType="afterEffect">
                                  <p:stCondLst>
                                    <p:cond delay="0"/>
                                  </p:stCondLst>
                                  <p:childTnLst>
                                    <p:animScale>
                                      <p:cBhvr>
                                        <p:cTn id="27" dur="500" fill="hold"/>
                                        <p:tgtEl>
                                          <p:spTgt spid="10"/>
                                        </p:tgtEl>
                                      </p:cBhvr>
                                      <p:by x="100000" y="90000"/>
                                    </p:animScale>
                                  </p:childTnLst>
                                </p:cTn>
                              </p:par>
                            </p:childTnLst>
                          </p:cTn>
                        </p:par>
                        <p:par>
                          <p:cTn id="28" fill="hold">
                            <p:stCondLst>
                              <p:cond delay="500"/>
                            </p:stCondLst>
                            <p:childTnLst>
                              <p:par>
                                <p:cTn id="29" presetID="37"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900" decel="100000" fill="hold"/>
                                        <p:tgtEl>
                                          <p:spTgt spid="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1500"/>
                            </p:stCondLst>
                            <p:childTnLst>
                              <p:par>
                                <p:cTn id="38" presetID="10" presetClass="exit" presetSubtype="0" fill="hold" grpId="1" nodeType="afterEffect">
                                  <p:stCondLst>
                                    <p:cond delay="0"/>
                                  </p:stCondLst>
                                  <p:childTnLst>
                                    <p:animEffect transition="out" filter="fade">
                                      <p:cBhvr>
                                        <p:cTn id="39" dur="2000"/>
                                        <p:tgtEl>
                                          <p:spTgt spid="12"/>
                                        </p:tgtEl>
                                      </p:cBhvr>
                                    </p:animEffect>
                                    <p:set>
                                      <p:cBhvr>
                                        <p:cTn id="40" dur="1" fill="hold">
                                          <p:stCondLst>
                                            <p:cond delay="1999"/>
                                          </p:stCondLst>
                                        </p:cTn>
                                        <p:tgtEl>
                                          <p:spTgt spid="12"/>
                                        </p:tgtEl>
                                        <p:attrNameLst>
                                          <p:attrName>style.visibility</p:attrName>
                                        </p:attrNameLst>
                                      </p:cBhvr>
                                      <p:to>
                                        <p:strVal val="hidden"/>
                                      </p:to>
                                    </p:set>
                                  </p:childTnLst>
                                </p:cTn>
                              </p:par>
                            </p:childTnLst>
                          </p:cTn>
                        </p:par>
                        <p:par>
                          <p:cTn id="41" fill="hold">
                            <p:stCondLst>
                              <p:cond delay="3500"/>
                            </p:stCondLst>
                            <p:childTnLst>
                              <p:par>
                                <p:cTn id="42" presetID="1"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000"/>
                                        <p:tgtEl>
                                          <p:spTgt spid="11"/>
                                        </p:tgtEl>
                                      </p:cBhvr>
                                    </p:animEffect>
                                  </p:childTnLst>
                                </p:cTn>
                              </p:par>
                              <p:par>
                                <p:cTn id="49" presetID="10" presetClass="exit" presetSubtype="0" fill="hold" grpId="0" nodeType="withEffect">
                                  <p:stCondLst>
                                    <p:cond delay="0"/>
                                  </p:stCondLst>
                                  <p:childTnLst>
                                    <p:animEffect transition="out" filter="fade">
                                      <p:cBhvr>
                                        <p:cTn id="50" dur="2000"/>
                                        <p:tgtEl>
                                          <p:spTgt spid="14"/>
                                        </p:tgtEl>
                                      </p:cBhvr>
                                    </p:animEffect>
                                    <p:set>
                                      <p:cBhvr>
                                        <p:cTn id="51" dur="1" fill="hold">
                                          <p:stCondLst>
                                            <p:cond delay="1999"/>
                                          </p:stCondLst>
                                        </p:cTn>
                                        <p:tgtEl>
                                          <p:spTgt spid="14"/>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3"/>
                                        </p:tgtEl>
                                      </p:cBhvr>
                                    </p:animEffect>
                                    <p:set>
                                      <p:cBhvr>
                                        <p:cTn id="54" dur="1" fill="hold">
                                          <p:stCondLst>
                                            <p:cond delay="1999"/>
                                          </p:stCondLst>
                                        </p:cTn>
                                        <p:tgtEl>
                                          <p:spTgt spid="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animBg="1"/>
      <p:bldP spid="10" grpId="1" animBg="1"/>
      <p:bldP spid="10" grpId="2" animBg="1"/>
      <p:bldP spid="10" grpId="3" animBg="1"/>
      <p:bldP spid="11" grpId="0" animBg="1"/>
      <p:bldP spid="12" grpId="0"/>
      <p:bldP spid="12" grpId="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172" y="1758803"/>
            <a:ext cx="7441656" cy="3340394"/>
          </a:xfrm>
          <a:prstGeom prst="rect">
            <a:avLst/>
          </a:prstGeom>
        </p:spPr>
      </p:pic>
    </p:spTree>
    <p:extLst>
      <p:ext uri="{BB962C8B-B14F-4D97-AF65-F5344CB8AC3E}">
        <p14:creationId xmlns:p14="http://schemas.microsoft.com/office/powerpoint/2010/main" val="3982349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a:t>
            </a:r>
            <a:r>
              <a:rPr lang="en-US" dirty="0" err="1" smtClean="0"/>
              <a:t>Datums</a:t>
            </a:r>
            <a:r>
              <a:rPr lang="en-US" dirty="0" smtClean="0"/>
              <a:t> are coming in 2022!</a:t>
            </a:r>
            <a:endParaRPr lang="en-US" dirty="0"/>
          </a:p>
        </p:txBody>
      </p:sp>
      <p:sp>
        <p:nvSpPr>
          <p:cNvPr id="3" name="Content Placeholder 2"/>
          <p:cNvSpPr>
            <a:spLocks noGrp="1"/>
          </p:cNvSpPr>
          <p:nvPr>
            <p:ph sz="half" idx="1"/>
          </p:nvPr>
        </p:nvSpPr>
        <p:spPr/>
        <p:txBody>
          <a:bodyPr>
            <a:normAutofit fontScale="92500"/>
          </a:bodyPr>
          <a:lstStyle/>
          <a:p>
            <a:r>
              <a:rPr lang="en-US" altLang="en-US" dirty="0">
                <a:ea typeface="ＭＳ Ｐゴシック" pitchFamily="34" charset="-128"/>
                <a:cs typeface="Arial" charset="0"/>
              </a:rPr>
              <a:t>Both a new geometric </a:t>
            </a:r>
            <a:r>
              <a:rPr lang="en-US" altLang="en-US" dirty="0" smtClean="0">
                <a:ea typeface="ＭＳ Ｐゴシック" pitchFamily="34" charset="-128"/>
                <a:cs typeface="Arial" charset="0"/>
              </a:rPr>
              <a:t>(horizontal) and </a:t>
            </a:r>
            <a:r>
              <a:rPr lang="en-US" altLang="en-US" dirty="0">
                <a:ea typeface="ＭＳ Ｐゴシック" pitchFamily="34" charset="-128"/>
                <a:cs typeface="Arial" charset="0"/>
              </a:rPr>
              <a:t>a new geopotential (vertical) datum will </a:t>
            </a:r>
            <a:br>
              <a:rPr lang="en-US" altLang="en-US" dirty="0">
                <a:ea typeface="ＭＳ Ｐゴシック" pitchFamily="34" charset="-128"/>
                <a:cs typeface="Arial" charset="0"/>
              </a:rPr>
            </a:br>
            <a:r>
              <a:rPr lang="en-US" altLang="en-US" dirty="0">
                <a:ea typeface="ＭＳ Ｐゴシック" pitchFamily="34" charset="-128"/>
                <a:cs typeface="Arial" charset="0"/>
              </a:rPr>
              <a:t>be released in 2022.</a:t>
            </a:r>
            <a:br>
              <a:rPr lang="en-US" altLang="en-US" dirty="0">
                <a:ea typeface="ＭＳ Ｐゴシック" pitchFamily="34" charset="-128"/>
                <a:cs typeface="Arial" charset="0"/>
              </a:rPr>
            </a:br>
            <a:endParaRPr lang="en-US" altLang="en-US" dirty="0">
              <a:ea typeface="ＭＳ Ｐゴシック" pitchFamily="34" charset="-128"/>
              <a:cs typeface="Arial" charset="0"/>
            </a:endParaRPr>
          </a:p>
          <a:p>
            <a:r>
              <a:rPr lang="en-US" altLang="en-US" dirty="0">
                <a:ea typeface="ＭＳ Ｐゴシック" pitchFamily="34" charset="-128"/>
                <a:cs typeface="Arial" charset="0"/>
              </a:rPr>
              <a:t>The realization of the new </a:t>
            </a:r>
            <a:r>
              <a:rPr lang="en-US" altLang="en-US" dirty="0" err="1">
                <a:ea typeface="ＭＳ Ｐゴシック" pitchFamily="34" charset="-128"/>
                <a:cs typeface="Arial" charset="0"/>
              </a:rPr>
              <a:t>datums</a:t>
            </a:r>
            <a:r>
              <a:rPr lang="en-US" altLang="en-US" dirty="0">
                <a:ea typeface="ＭＳ Ｐゴシック" pitchFamily="34" charset="-128"/>
                <a:cs typeface="Arial" charset="0"/>
              </a:rPr>
              <a:t> will be through GNSS receivers.</a:t>
            </a:r>
            <a:br>
              <a:rPr lang="en-US" altLang="en-US" dirty="0">
                <a:ea typeface="ＭＳ Ｐゴシック" pitchFamily="34" charset="-128"/>
                <a:cs typeface="Arial" charset="0"/>
              </a:rPr>
            </a:br>
            <a:endParaRPr lang="en-US" altLang="en-US" dirty="0">
              <a:ea typeface="ＭＳ Ｐゴシック" pitchFamily="34" charset="-128"/>
              <a:cs typeface="Arial" charset="0"/>
            </a:endParaRPr>
          </a:p>
          <a:p>
            <a:r>
              <a:rPr lang="en-US" altLang="en-US" dirty="0">
                <a:ea typeface="ＭＳ Ｐゴシック" pitchFamily="34" charset="-128"/>
                <a:cs typeface="Arial" charset="0"/>
              </a:rPr>
              <a:t>NGS will provide the tools to easily transform between the new and old </a:t>
            </a:r>
            <a:r>
              <a:rPr lang="en-US" altLang="en-US" dirty="0" err="1">
                <a:ea typeface="ＭＳ Ｐゴシック" pitchFamily="34" charset="-128"/>
                <a:cs typeface="Arial" charset="0"/>
              </a:rPr>
              <a:t>datums</a:t>
            </a:r>
            <a:r>
              <a:rPr lang="en-US" altLang="en-US" dirty="0" smtClean="0">
                <a:ea typeface="ＭＳ Ｐゴシック" pitchFamily="34" charset="-128"/>
                <a:cs typeface="Arial" charset="0"/>
              </a:rPr>
              <a:t>.</a:t>
            </a:r>
            <a:endParaRPr lang="en-US" altLang="en-US" sz="3200" dirty="0">
              <a:latin typeface="Arial" charset="0"/>
              <a:ea typeface="ＭＳ Ｐゴシック" pitchFamily="34" charset="-128"/>
              <a:cs typeface="Arial"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0312" y="2667794"/>
            <a:ext cx="4905375" cy="2667000"/>
          </a:xfrm>
        </p:spPr>
      </p:pic>
    </p:spTree>
    <p:extLst>
      <p:ext uri="{BB962C8B-B14F-4D97-AF65-F5344CB8AC3E}">
        <p14:creationId xmlns:p14="http://schemas.microsoft.com/office/powerpoint/2010/main" val="10695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1F497D"/>
                </a:solidFill>
                <a:ea typeface="ＭＳ Ｐゴシック" pitchFamily="34" charset="-128"/>
              </a:rPr>
              <a:t>How will the </a:t>
            </a:r>
            <a:r>
              <a:rPr lang="en-US" altLang="en-US" dirty="0" smtClean="0">
                <a:solidFill>
                  <a:srgbClr val="1F497D"/>
                </a:solidFill>
                <a:ea typeface="ＭＳ Ｐゴシック" pitchFamily="34" charset="-128"/>
              </a:rPr>
              <a:t>New </a:t>
            </a:r>
            <a:r>
              <a:rPr lang="en-US" altLang="en-US" dirty="0" err="1" smtClean="0">
                <a:solidFill>
                  <a:srgbClr val="1F497D"/>
                </a:solidFill>
                <a:ea typeface="ＭＳ Ｐゴシック" pitchFamily="34" charset="-128"/>
              </a:rPr>
              <a:t>Datums</a:t>
            </a:r>
            <a:r>
              <a:rPr lang="en-US" altLang="en-US" dirty="0" smtClean="0">
                <a:solidFill>
                  <a:srgbClr val="1F497D"/>
                </a:solidFill>
                <a:ea typeface="ＭＳ Ｐゴシック" pitchFamily="34" charset="-128"/>
              </a:rPr>
              <a:t> </a:t>
            </a:r>
            <a:r>
              <a:rPr lang="en-US" altLang="en-US" dirty="0">
                <a:solidFill>
                  <a:srgbClr val="1F497D"/>
                </a:solidFill>
                <a:ea typeface="ＭＳ Ｐゴシック" pitchFamily="34" charset="-128"/>
              </a:rPr>
              <a:t>affect you?</a:t>
            </a:r>
            <a:endParaRPr lang="en-US" altLang="en-US" sz="6600" b="1" dirty="0">
              <a:latin typeface="Arial" charset="0"/>
              <a:ea typeface="ＭＳ Ｐゴシック" pitchFamily="34" charset="-128"/>
              <a:cs typeface="Arial" charset="0"/>
            </a:endParaRPr>
          </a:p>
        </p:txBody>
      </p:sp>
      <p:sp>
        <p:nvSpPr>
          <p:cNvPr id="3" name="Content Placeholder 2"/>
          <p:cNvSpPr>
            <a:spLocks noGrp="1"/>
          </p:cNvSpPr>
          <p:nvPr>
            <p:ph sz="half" idx="1"/>
          </p:nvPr>
        </p:nvSpPr>
        <p:spPr/>
        <p:txBody>
          <a:bodyPr>
            <a:normAutofit lnSpcReduction="10000"/>
          </a:bodyPr>
          <a:lstStyle/>
          <a:p>
            <a:r>
              <a:rPr lang="en-US" altLang="en-US" dirty="0">
                <a:ea typeface="ＭＳ Ｐゴシック" pitchFamily="34" charset="-128"/>
                <a:cs typeface="Arial" charset="0"/>
              </a:rPr>
              <a:t>The new geometric </a:t>
            </a:r>
            <a:r>
              <a:rPr lang="en-US" altLang="en-US" dirty="0" smtClean="0">
                <a:ea typeface="ＭＳ Ｐゴシック" pitchFamily="34" charset="-128"/>
                <a:cs typeface="Arial" charset="0"/>
              </a:rPr>
              <a:t>(Horizontal) datum</a:t>
            </a:r>
            <a:r>
              <a:rPr lang="en-US" altLang="en-US" dirty="0">
                <a:ea typeface="ＭＳ Ｐゴシック" pitchFamily="34" charset="-128"/>
                <a:cs typeface="Arial" charset="0"/>
              </a:rPr>
              <a:t/>
            </a:r>
            <a:br>
              <a:rPr lang="en-US" altLang="en-US" dirty="0">
                <a:ea typeface="ＭＳ Ｐゴシック" pitchFamily="34" charset="-128"/>
                <a:cs typeface="Arial" charset="0"/>
              </a:rPr>
            </a:br>
            <a:r>
              <a:rPr lang="en-US" altLang="en-US" dirty="0">
                <a:ea typeface="ＭＳ Ｐゴシック" pitchFamily="34" charset="-128"/>
                <a:cs typeface="Arial" charset="0"/>
              </a:rPr>
              <a:t>will change latitude, longitude, and ellipsoid height by between 1 and 2 </a:t>
            </a:r>
            <a:r>
              <a:rPr lang="en-US" altLang="en-US" dirty="0" smtClean="0">
                <a:ea typeface="ＭＳ Ｐゴシック" pitchFamily="34" charset="-128"/>
                <a:cs typeface="Arial" charset="0"/>
              </a:rPr>
              <a:t>meters.</a:t>
            </a:r>
            <a:br>
              <a:rPr lang="en-US" altLang="en-US" dirty="0" smtClean="0">
                <a:ea typeface="ＭＳ Ｐゴシック" pitchFamily="34" charset="-128"/>
                <a:cs typeface="Arial" charset="0"/>
              </a:rPr>
            </a:br>
            <a:endParaRPr lang="en-US" altLang="en-US" dirty="0" smtClean="0">
              <a:ea typeface="ＭＳ Ｐゴシック" pitchFamily="34" charset="-128"/>
              <a:cs typeface="Arial" charset="0"/>
            </a:endParaRPr>
          </a:p>
          <a:p>
            <a:r>
              <a:rPr lang="en-US" altLang="en-US" dirty="0">
                <a:ea typeface="ＭＳ Ｐゴシック" pitchFamily="34" charset="-128"/>
                <a:cs typeface="Arial" charset="0"/>
              </a:rPr>
              <a:t>The new vertical (geopotential) datum will change heights on average 50 cm (20''), with a 1 meter (39'') tilt towards the Pacific Northwest.</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80400"/>
            <a:ext cx="5181600" cy="3841787"/>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9360" y="2080400"/>
            <a:ext cx="5316934" cy="3433296"/>
          </a:xfrm>
          <a:prstGeom prst="rect">
            <a:avLst/>
          </a:prstGeom>
        </p:spPr>
      </p:pic>
    </p:spTree>
    <p:extLst>
      <p:ext uri="{BB962C8B-B14F-4D97-AF65-F5344CB8AC3E}">
        <p14:creationId xmlns:p14="http://schemas.microsoft.com/office/powerpoint/2010/main" val="177980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743200" y="2114550"/>
            <a:ext cx="71628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Gill Sans MT" pitchFamily="34" charset="0"/>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Gill Sans MT" pitchFamily="34" charset="0"/>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Gill Sans MT" pitchFamily="34" charset="0"/>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Gill Sans MT" pitchFamily="34" charset="0"/>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Gill Sans MT"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b="1" dirty="0">
                <a:ea typeface="ＭＳ Ｐゴシック" pitchFamily="34" charset="-128"/>
              </a:rPr>
              <a:t>Approximate level of geoid mismatch known to exist in the NAVD 88 zero surface:</a:t>
            </a:r>
          </a:p>
          <a:p>
            <a:endParaRPr lang="en-US" altLang="en-US" dirty="0">
              <a:ea typeface="ＭＳ Ｐゴシック" pitchFamily="34" charset="-128"/>
            </a:endParaRPr>
          </a:p>
          <a:p>
            <a:endParaRPr lang="en-US" altLang="en-US" dirty="0">
              <a:ea typeface="ＭＳ Ｐゴシック" pitchFamily="34" charset="-128"/>
            </a:endParaRPr>
          </a:p>
          <a:p>
            <a:pPr>
              <a:buFontTx/>
              <a:buNone/>
            </a:pPr>
            <a:endParaRPr lang="en-US" altLang="en-US" dirty="0">
              <a:ea typeface="ＭＳ Ｐゴシック" pitchFamily="34" charset="-128"/>
            </a:endParaRPr>
          </a:p>
          <a:p>
            <a:pPr lvl="1"/>
            <a:endParaRPr lang="en-US" altLang="en-US" dirty="0">
              <a:ea typeface="ＭＳ Ｐゴシック" pitchFamily="34" charset="-128"/>
            </a:endParaRPr>
          </a:p>
          <a:p>
            <a:pPr lvl="1"/>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p:txBody>
      </p:sp>
      <p:sp>
        <p:nvSpPr>
          <p:cNvPr id="6" name="Title 1"/>
          <p:cNvSpPr txBox="1">
            <a:spLocks/>
          </p:cNvSpPr>
          <p:nvPr/>
        </p:nvSpPr>
        <p:spPr bwMode="auto">
          <a:xfrm>
            <a:off x="1524000" y="609600"/>
            <a:ext cx="9144000" cy="1178978"/>
          </a:xfrm>
          <a:prstGeom prst="rect">
            <a:avLst/>
          </a:prstGeom>
          <a:noFill/>
          <a:ln w="9525">
            <a:noFill/>
            <a:miter lim="800000"/>
            <a:headEnd/>
            <a:tailEnd/>
          </a:ln>
        </p:spPr>
        <p:txBody>
          <a:bodyPr anchor="ctr"/>
          <a:lstStyle/>
          <a:p>
            <a:pPr algn="ctr" fontAlgn="base">
              <a:spcBef>
                <a:spcPct val="0"/>
              </a:spcBef>
              <a:spcAft>
                <a:spcPct val="0"/>
              </a:spcAft>
              <a:defRPr/>
            </a:pPr>
            <a:r>
              <a:rPr lang="en-US" altLang="en-US" sz="4400" dirty="0">
                <a:solidFill>
                  <a:srgbClr val="1F497D"/>
                </a:solidFill>
                <a:latin typeface="Gill Sans MT" pitchFamily="34" charset="0"/>
                <a:ea typeface="ＭＳ Ｐゴシック" pitchFamily="34" charset="-128"/>
              </a:rPr>
              <a:t>Why isn’t NAVD 88 good enough anymore?</a:t>
            </a:r>
            <a:endParaRPr lang="en-US" sz="4400" kern="0" dirty="0">
              <a:solidFill>
                <a:prstClr val="black"/>
              </a:solidFill>
              <a:latin typeface="Times New Roman" pitchFamily="18" charset="0"/>
              <a:ea typeface="ＭＳ Ｐゴシック" pitchFamily="34" charset="-128"/>
              <a:cs typeface="Times New Roman" pitchFamily="18"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025" y="2938463"/>
            <a:ext cx="71247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490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1676400" y="1798638"/>
            <a:ext cx="7467600" cy="4038600"/>
            <a:chOff x="528" y="864"/>
            <a:chExt cx="4704" cy="2544"/>
          </a:xfrm>
        </p:grpSpPr>
        <p:sp>
          <p:nvSpPr>
            <p:cNvPr id="6" name="Arc 13"/>
            <p:cNvSpPr>
              <a:spLocks/>
            </p:cNvSpPr>
            <p:nvPr/>
          </p:nvSpPr>
          <p:spPr bwMode="auto">
            <a:xfrm>
              <a:off x="672" y="1056"/>
              <a:ext cx="4272" cy="2208"/>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prstClr val="black"/>
                </a:solidFill>
                <a:latin typeface="Arial" charset="0"/>
                <a:ea typeface="ＭＳ Ｐゴシック" pitchFamily="34" charset="-128"/>
              </a:endParaRPr>
            </a:p>
          </p:txBody>
        </p:sp>
        <p:sp>
          <p:nvSpPr>
            <p:cNvPr id="7" name="Line 14"/>
            <p:cNvSpPr>
              <a:spLocks noChangeShapeType="1"/>
            </p:cNvSpPr>
            <p:nvPr/>
          </p:nvSpPr>
          <p:spPr bwMode="auto">
            <a:xfrm>
              <a:off x="672" y="864"/>
              <a:ext cx="0" cy="2544"/>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prstClr val="black"/>
                </a:solidFill>
                <a:latin typeface="Arial" charset="0"/>
                <a:ea typeface="ＭＳ Ｐゴシック" pitchFamily="34" charset="-128"/>
              </a:endParaRPr>
            </a:p>
          </p:txBody>
        </p:sp>
        <p:sp>
          <p:nvSpPr>
            <p:cNvPr id="8" name="Line 15"/>
            <p:cNvSpPr>
              <a:spLocks noChangeShapeType="1"/>
            </p:cNvSpPr>
            <p:nvPr/>
          </p:nvSpPr>
          <p:spPr bwMode="auto">
            <a:xfrm flipH="1">
              <a:off x="528" y="3264"/>
              <a:ext cx="4704" cy="0"/>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prstClr val="black"/>
                </a:solidFill>
                <a:latin typeface="Arial" charset="0"/>
                <a:ea typeface="ＭＳ Ｐゴシック" pitchFamily="34" charset="-128"/>
              </a:endParaRPr>
            </a:p>
          </p:txBody>
        </p:sp>
      </p:grpSp>
      <p:grpSp>
        <p:nvGrpSpPr>
          <p:cNvPr id="9" name="Group 20"/>
          <p:cNvGrpSpPr>
            <a:grpSpLocks/>
          </p:cNvGrpSpPr>
          <p:nvPr/>
        </p:nvGrpSpPr>
        <p:grpSpPr bwMode="auto">
          <a:xfrm>
            <a:off x="3048000" y="1371600"/>
            <a:ext cx="7467600" cy="4038600"/>
            <a:chOff x="960" y="672"/>
            <a:chExt cx="4704" cy="2544"/>
          </a:xfrm>
        </p:grpSpPr>
        <p:sp>
          <p:nvSpPr>
            <p:cNvPr id="10" name="Arc 16"/>
            <p:cNvSpPr>
              <a:spLocks/>
            </p:cNvSpPr>
            <p:nvPr/>
          </p:nvSpPr>
          <p:spPr bwMode="auto">
            <a:xfrm>
              <a:off x="1104" y="864"/>
              <a:ext cx="4272" cy="2208"/>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dirty="0">
                <a:solidFill>
                  <a:prstClr val="black"/>
                </a:solidFill>
                <a:latin typeface="Arial" charset="0"/>
                <a:ea typeface="ＭＳ Ｐゴシック" pitchFamily="34" charset="-128"/>
              </a:endParaRPr>
            </a:p>
          </p:txBody>
        </p:sp>
        <p:sp>
          <p:nvSpPr>
            <p:cNvPr id="11" name="Line 17"/>
            <p:cNvSpPr>
              <a:spLocks noChangeShapeType="1"/>
            </p:cNvSpPr>
            <p:nvPr/>
          </p:nvSpPr>
          <p:spPr bwMode="auto">
            <a:xfrm>
              <a:off x="1104" y="672"/>
              <a:ext cx="0" cy="2544"/>
            </a:xfrm>
            <a:prstGeom prst="line">
              <a:avLst/>
            </a:prstGeom>
            <a:noFill/>
            <a:ln w="25400">
              <a:solidFill>
                <a:sysClr val="windowText" lastClr="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dirty="0">
                <a:solidFill>
                  <a:prstClr val="black"/>
                </a:solidFill>
                <a:latin typeface="Arial" charset="0"/>
                <a:ea typeface="ＭＳ Ｐゴシック" pitchFamily="34" charset="-128"/>
              </a:endParaRPr>
            </a:p>
          </p:txBody>
        </p:sp>
        <p:sp>
          <p:nvSpPr>
            <p:cNvPr id="12" name="Line 18"/>
            <p:cNvSpPr>
              <a:spLocks noChangeShapeType="1"/>
            </p:cNvSpPr>
            <p:nvPr/>
          </p:nvSpPr>
          <p:spPr bwMode="auto">
            <a:xfrm flipH="1">
              <a:off x="960" y="3072"/>
              <a:ext cx="4704" cy="0"/>
            </a:xfrm>
            <a:prstGeom prst="line">
              <a:avLst/>
            </a:prstGeom>
            <a:noFill/>
            <a:ln w="25400">
              <a:solidFill>
                <a:sysClr val="windowText" lastClr="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dirty="0">
                <a:solidFill>
                  <a:prstClr val="black"/>
                </a:solidFill>
                <a:latin typeface="Arial" charset="0"/>
                <a:ea typeface="ＭＳ Ｐゴシック" pitchFamily="34" charset="-128"/>
              </a:endParaRPr>
            </a:p>
          </p:txBody>
        </p:sp>
      </p:grpSp>
      <p:sp>
        <p:nvSpPr>
          <p:cNvPr id="13" name="Line 21"/>
          <p:cNvSpPr>
            <a:spLocks noChangeShapeType="1"/>
          </p:cNvSpPr>
          <p:nvPr/>
        </p:nvSpPr>
        <p:spPr bwMode="auto">
          <a:xfrm flipV="1">
            <a:off x="1914526" y="5181601"/>
            <a:ext cx="1362075" cy="409575"/>
          </a:xfrm>
          <a:prstGeom prst="line">
            <a:avLst/>
          </a:prstGeom>
          <a:noFill/>
          <a:ln w="9525">
            <a:solidFill>
              <a:sysClr val="windowText" lastClr="00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dirty="0">
              <a:solidFill>
                <a:prstClr val="black"/>
              </a:solidFill>
              <a:latin typeface="Arial" charset="0"/>
              <a:ea typeface="ＭＳ Ｐゴシック" pitchFamily="34" charset="-128"/>
            </a:endParaRPr>
          </a:p>
        </p:txBody>
      </p:sp>
      <p:sp>
        <p:nvSpPr>
          <p:cNvPr id="14" name="Freeform 22"/>
          <p:cNvSpPr>
            <a:spLocks/>
          </p:cNvSpPr>
          <p:nvPr/>
        </p:nvSpPr>
        <p:spPr bwMode="auto">
          <a:xfrm rot="-404874">
            <a:off x="6015038" y="793751"/>
            <a:ext cx="2406650" cy="835025"/>
          </a:xfrm>
          <a:custGeom>
            <a:avLst/>
            <a:gdLst>
              <a:gd name="T0" fmla="*/ 0 w 1516"/>
              <a:gd name="T1" fmla="*/ 0 h 526"/>
              <a:gd name="T2" fmla="*/ 2147483647 w 1516"/>
              <a:gd name="T3" fmla="*/ 2147483647 h 526"/>
              <a:gd name="T4" fmla="*/ 2147483647 w 1516"/>
              <a:gd name="T5" fmla="*/ 2147483647 h 526"/>
              <a:gd name="T6" fmla="*/ 2147483647 w 1516"/>
              <a:gd name="T7" fmla="*/ 2147483647 h 526"/>
              <a:gd name="T8" fmla="*/ 2147483647 w 1516"/>
              <a:gd name="T9" fmla="*/ 2147483647 h 526"/>
              <a:gd name="T10" fmla="*/ 2147483647 w 1516"/>
              <a:gd name="T11" fmla="*/ 2147483647 h 526"/>
              <a:gd name="T12" fmla="*/ 2147483647 w 1516"/>
              <a:gd name="T13" fmla="*/ 2147483647 h 526"/>
              <a:gd name="T14" fmla="*/ 2147483647 w 1516"/>
              <a:gd name="T15" fmla="*/ 2147483647 h 526"/>
              <a:gd name="T16" fmla="*/ 2147483647 w 1516"/>
              <a:gd name="T17" fmla="*/ 2147483647 h 526"/>
              <a:gd name="T18" fmla="*/ 2147483647 w 1516"/>
              <a:gd name="T19" fmla="*/ 2147483647 h 526"/>
              <a:gd name="T20" fmla="*/ 2147483647 w 1516"/>
              <a:gd name="T21" fmla="*/ 2147483647 h 526"/>
              <a:gd name="T22" fmla="*/ 2147483647 w 1516"/>
              <a:gd name="T23" fmla="*/ 2147483647 h 526"/>
              <a:gd name="T24" fmla="*/ 2147483647 w 1516"/>
              <a:gd name="T25" fmla="*/ 2147483647 h 5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16" h="526">
                <a:moveTo>
                  <a:pt x="0" y="0"/>
                </a:moveTo>
                <a:cubicBezTo>
                  <a:pt x="31" y="10"/>
                  <a:pt x="59" y="28"/>
                  <a:pt x="91" y="36"/>
                </a:cubicBezTo>
                <a:cubicBezTo>
                  <a:pt x="147" y="51"/>
                  <a:pt x="131" y="46"/>
                  <a:pt x="203" y="51"/>
                </a:cubicBezTo>
                <a:cubicBezTo>
                  <a:pt x="338" y="28"/>
                  <a:pt x="470" y="70"/>
                  <a:pt x="602" y="86"/>
                </a:cubicBezTo>
                <a:cubicBezTo>
                  <a:pt x="621" y="91"/>
                  <a:pt x="638" y="96"/>
                  <a:pt x="657" y="101"/>
                </a:cubicBezTo>
                <a:cubicBezTo>
                  <a:pt x="704" y="135"/>
                  <a:pt x="758" y="178"/>
                  <a:pt x="814" y="192"/>
                </a:cubicBezTo>
                <a:cubicBezTo>
                  <a:pt x="863" y="204"/>
                  <a:pt x="921" y="203"/>
                  <a:pt x="971" y="207"/>
                </a:cubicBezTo>
                <a:cubicBezTo>
                  <a:pt x="1014" y="214"/>
                  <a:pt x="1050" y="232"/>
                  <a:pt x="1092" y="238"/>
                </a:cubicBezTo>
                <a:cubicBezTo>
                  <a:pt x="1114" y="247"/>
                  <a:pt x="1136" y="251"/>
                  <a:pt x="1158" y="258"/>
                </a:cubicBezTo>
                <a:cubicBezTo>
                  <a:pt x="1184" y="275"/>
                  <a:pt x="1212" y="286"/>
                  <a:pt x="1238" y="303"/>
                </a:cubicBezTo>
                <a:cubicBezTo>
                  <a:pt x="1261" y="318"/>
                  <a:pt x="1253" y="328"/>
                  <a:pt x="1274" y="349"/>
                </a:cubicBezTo>
                <a:cubicBezTo>
                  <a:pt x="1331" y="406"/>
                  <a:pt x="1393" y="474"/>
                  <a:pt x="1471" y="500"/>
                </a:cubicBezTo>
                <a:cubicBezTo>
                  <a:pt x="1480" y="510"/>
                  <a:pt x="1502" y="526"/>
                  <a:pt x="1516" y="526"/>
                </a:cubicBezTo>
              </a:path>
            </a:pathLst>
          </a:custGeom>
          <a:noFill/>
          <a:ln w="50800" cap="flat" cmpd="sng">
            <a:solidFill>
              <a:srgbClr val="3399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prstClr val="black"/>
              </a:solidFill>
              <a:latin typeface="Arial" charset="0"/>
              <a:ea typeface="ＭＳ Ｐゴシック" pitchFamily="34" charset="-128"/>
            </a:endParaRPr>
          </a:p>
        </p:txBody>
      </p:sp>
      <p:sp>
        <p:nvSpPr>
          <p:cNvPr id="15" name="Oval 23"/>
          <p:cNvSpPr>
            <a:spLocks noChangeArrowheads="1"/>
          </p:cNvSpPr>
          <p:nvPr/>
        </p:nvSpPr>
        <p:spPr bwMode="auto">
          <a:xfrm>
            <a:off x="7315200" y="1066800"/>
            <a:ext cx="76200" cy="76200"/>
          </a:xfrm>
          <a:prstGeom prst="ellipse">
            <a:avLst/>
          </a:prstGeom>
          <a:solidFill>
            <a:srgbClr val="4F81BD"/>
          </a:solidFill>
          <a:ln w="9525" algn="ctr">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None/>
              <a:defRPr/>
            </a:pPr>
            <a:endParaRPr lang="en-US" altLang="en-US" sz="1800" kern="0" dirty="0">
              <a:solidFill>
                <a:prstClr val="black"/>
              </a:solidFill>
              <a:latin typeface="Arial" charset="0"/>
              <a:cs typeface="Arial" charset="0"/>
            </a:endParaRPr>
          </a:p>
        </p:txBody>
      </p:sp>
      <p:sp>
        <p:nvSpPr>
          <p:cNvPr id="16" name="Line 25"/>
          <p:cNvSpPr>
            <a:spLocks noChangeShapeType="1"/>
          </p:cNvSpPr>
          <p:nvPr/>
        </p:nvSpPr>
        <p:spPr bwMode="auto">
          <a:xfrm flipH="1">
            <a:off x="6364289" y="1101725"/>
            <a:ext cx="981075" cy="1881188"/>
          </a:xfrm>
          <a:prstGeom prst="line">
            <a:avLst/>
          </a:prstGeom>
          <a:noFill/>
          <a:ln w="25400" cap="rnd">
            <a:solidFill>
              <a:srgbClr val="FF0000"/>
            </a:solidFill>
            <a:prstDash val="sysDot"/>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prstClr val="black"/>
              </a:solidFill>
              <a:latin typeface="Arial" charset="0"/>
              <a:ea typeface="ＭＳ Ｐゴシック" pitchFamily="34" charset="-128"/>
            </a:endParaRPr>
          </a:p>
        </p:txBody>
      </p:sp>
      <p:sp>
        <p:nvSpPr>
          <p:cNvPr id="17" name="Text Box 26"/>
          <p:cNvSpPr txBox="1">
            <a:spLocks noChangeArrowheads="1"/>
          </p:cNvSpPr>
          <p:nvPr/>
        </p:nvSpPr>
        <p:spPr bwMode="auto">
          <a:xfrm rot="-1144506">
            <a:off x="1971152" y="5078691"/>
            <a:ext cx="8963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dirty="0">
                <a:solidFill>
                  <a:prstClr val="black"/>
                </a:solidFill>
                <a:latin typeface="Arial" charset="0"/>
                <a:cs typeface="Arial" charset="0"/>
              </a:rPr>
              <a:t>~1.6 m</a:t>
            </a:r>
          </a:p>
        </p:txBody>
      </p:sp>
      <p:sp>
        <p:nvSpPr>
          <p:cNvPr id="18" name="Text Box 27"/>
          <p:cNvSpPr txBox="1">
            <a:spLocks noChangeArrowheads="1"/>
          </p:cNvSpPr>
          <p:nvPr/>
        </p:nvSpPr>
        <p:spPr bwMode="auto">
          <a:xfrm>
            <a:off x="2451326" y="6023324"/>
            <a:ext cx="160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dirty="0">
                <a:solidFill>
                  <a:prstClr val="black"/>
                </a:solidFill>
                <a:latin typeface="Arial" charset="0"/>
                <a:cs typeface="Arial" charset="0"/>
              </a:rPr>
              <a:t>NAD 83 origin</a:t>
            </a:r>
          </a:p>
        </p:txBody>
      </p:sp>
      <p:sp>
        <p:nvSpPr>
          <p:cNvPr id="19" name="Text Box 29"/>
          <p:cNvSpPr txBox="1">
            <a:spLocks noChangeArrowheads="1"/>
          </p:cNvSpPr>
          <p:nvPr/>
        </p:nvSpPr>
        <p:spPr bwMode="auto">
          <a:xfrm>
            <a:off x="3432175" y="4078288"/>
            <a:ext cx="1543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dirty="0" err="1">
                <a:solidFill>
                  <a:prstClr val="black"/>
                </a:solidFill>
                <a:latin typeface="Arial" charset="0"/>
                <a:cs typeface="Arial" charset="0"/>
              </a:rPr>
              <a:t>ITRFxx</a:t>
            </a:r>
            <a:r>
              <a:rPr lang="en-US" altLang="en-US" sz="1800" dirty="0">
                <a:solidFill>
                  <a:prstClr val="black"/>
                </a:solidFill>
                <a:latin typeface="Arial" charset="0"/>
                <a:cs typeface="Arial" charset="0"/>
              </a:rPr>
              <a:t> origin</a:t>
            </a:r>
          </a:p>
        </p:txBody>
      </p:sp>
      <p:sp>
        <p:nvSpPr>
          <p:cNvPr id="20" name="Line 32"/>
          <p:cNvSpPr>
            <a:spLocks noChangeShapeType="1"/>
          </p:cNvSpPr>
          <p:nvPr/>
        </p:nvSpPr>
        <p:spPr bwMode="auto">
          <a:xfrm flipV="1">
            <a:off x="6553201" y="2887663"/>
            <a:ext cx="80963" cy="1571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prstClr val="black"/>
              </a:solidFill>
              <a:latin typeface="Arial" charset="0"/>
              <a:ea typeface="ＭＳ Ｐゴシック" pitchFamily="34" charset="-128"/>
            </a:endParaRPr>
          </a:p>
        </p:txBody>
      </p:sp>
      <p:sp>
        <p:nvSpPr>
          <p:cNvPr id="21" name="Line 34"/>
          <p:cNvSpPr>
            <a:spLocks noChangeShapeType="1"/>
          </p:cNvSpPr>
          <p:nvPr/>
        </p:nvSpPr>
        <p:spPr bwMode="auto">
          <a:xfrm flipV="1">
            <a:off x="7158038" y="2141538"/>
            <a:ext cx="50800" cy="1571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prstClr val="black"/>
              </a:solidFill>
              <a:latin typeface="Arial" charset="0"/>
              <a:ea typeface="ＭＳ Ｐゴシック" pitchFamily="34" charset="-128"/>
            </a:endParaRPr>
          </a:p>
        </p:txBody>
      </p:sp>
      <p:sp>
        <p:nvSpPr>
          <p:cNvPr id="22" name="Text Box 35"/>
          <p:cNvSpPr txBox="1">
            <a:spLocks noChangeArrowheads="1"/>
          </p:cNvSpPr>
          <p:nvPr/>
        </p:nvSpPr>
        <p:spPr bwMode="auto">
          <a:xfrm>
            <a:off x="8115300" y="1074738"/>
            <a:ext cx="174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a:solidFill>
                  <a:prstClr val="black"/>
                </a:solidFill>
                <a:latin typeface="Arial" charset="0"/>
                <a:cs typeface="Arial" charset="0"/>
              </a:rPr>
              <a:t>Earth’s Surface</a:t>
            </a:r>
          </a:p>
        </p:txBody>
      </p:sp>
      <p:sp>
        <p:nvSpPr>
          <p:cNvPr id="23" name="Text Box 36"/>
          <p:cNvSpPr txBox="1">
            <a:spLocks noChangeArrowheads="1"/>
          </p:cNvSpPr>
          <p:nvPr/>
        </p:nvSpPr>
        <p:spPr bwMode="auto">
          <a:xfrm>
            <a:off x="6132513" y="1447801"/>
            <a:ext cx="800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a:solidFill>
                  <a:srgbClr val="FF3300"/>
                </a:solidFill>
                <a:latin typeface="Arial" charset="0"/>
                <a:cs typeface="Arial" charset="0"/>
              </a:rPr>
              <a:t>h</a:t>
            </a:r>
            <a:r>
              <a:rPr lang="en-US" altLang="en-US" sz="1800" baseline="-25000">
                <a:solidFill>
                  <a:srgbClr val="FF3300"/>
                </a:solidFill>
                <a:latin typeface="Arial" charset="0"/>
                <a:cs typeface="Arial" charset="0"/>
              </a:rPr>
              <a:t>NAD83</a:t>
            </a:r>
          </a:p>
        </p:txBody>
      </p:sp>
      <p:sp>
        <p:nvSpPr>
          <p:cNvPr id="24" name="Text Box 37"/>
          <p:cNvSpPr txBox="1">
            <a:spLocks noChangeArrowheads="1"/>
          </p:cNvSpPr>
          <p:nvPr/>
        </p:nvSpPr>
        <p:spPr bwMode="auto">
          <a:xfrm>
            <a:off x="7121526" y="1600201"/>
            <a:ext cx="650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a:solidFill>
                  <a:prstClr val="black"/>
                </a:solidFill>
                <a:latin typeface="Arial" charset="0"/>
                <a:cs typeface="Arial" charset="0"/>
              </a:rPr>
              <a:t>h</a:t>
            </a:r>
            <a:r>
              <a:rPr lang="en-US" altLang="en-US" sz="1800" baseline="-25000">
                <a:solidFill>
                  <a:prstClr val="black"/>
                </a:solidFill>
                <a:latin typeface="Arial" charset="0"/>
                <a:cs typeface="Arial" charset="0"/>
              </a:rPr>
              <a:t>ITRF</a:t>
            </a:r>
          </a:p>
        </p:txBody>
      </p:sp>
      <p:sp>
        <p:nvSpPr>
          <p:cNvPr id="25" name="Text Box 38"/>
          <p:cNvSpPr txBox="1">
            <a:spLocks noChangeArrowheads="1"/>
          </p:cNvSpPr>
          <p:nvPr/>
        </p:nvSpPr>
        <p:spPr bwMode="auto">
          <a:xfrm>
            <a:off x="3773488" y="503238"/>
            <a:ext cx="436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b="1" u="sng">
                <a:solidFill>
                  <a:prstClr val="black"/>
                </a:solidFill>
                <a:latin typeface="Arial" charset="0"/>
                <a:cs typeface="Arial" charset="0"/>
              </a:rPr>
              <a:t>Simplified Concept of NAD 83 vs. ITRF</a:t>
            </a:r>
          </a:p>
        </p:txBody>
      </p:sp>
      <p:sp>
        <p:nvSpPr>
          <p:cNvPr id="26" name="Text Box 39"/>
          <p:cNvSpPr txBox="1">
            <a:spLocks noChangeArrowheads="1"/>
          </p:cNvSpPr>
          <p:nvPr/>
        </p:nvSpPr>
        <p:spPr bwMode="auto">
          <a:xfrm>
            <a:off x="7939088" y="1754189"/>
            <a:ext cx="2266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a:solidFill>
                  <a:prstClr val="black"/>
                </a:solidFill>
                <a:latin typeface="Arial" charset="0"/>
                <a:cs typeface="Arial" charset="0"/>
              </a:rPr>
              <a:t>h</a:t>
            </a:r>
            <a:r>
              <a:rPr lang="en-US" altLang="en-US" sz="1800" baseline="-25000">
                <a:solidFill>
                  <a:prstClr val="black"/>
                </a:solidFill>
                <a:latin typeface="Arial" charset="0"/>
                <a:cs typeface="Arial" charset="0"/>
              </a:rPr>
              <a:t>NAD83</a:t>
            </a:r>
            <a:r>
              <a:rPr lang="en-US" altLang="en-US" sz="1800">
                <a:solidFill>
                  <a:prstClr val="black"/>
                </a:solidFill>
                <a:latin typeface="Arial" charset="0"/>
                <a:cs typeface="Arial" charset="0"/>
              </a:rPr>
              <a:t> – h</a:t>
            </a:r>
            <a:r>
              <a:rPr lang="en-US" altLang="en-US" sz="1800" baseline="-25000">
                <a:solidFill>
                  <a:prstClr val="black"/>
                </a:solidFill>
                <a:latin typeface="Arial" charset="0"/>
                <a:cs typeface="Arial" charset="0"/>
              </a:rPr>
              <a:t>ITRF </a:t>
            </a:r>
            <a:r>
              <a:rPr lang="en-US" altLang="en-US" sz="1800">
                <a:solidFill>
                  <a:prstClr val="black"/>
                </a:solidFill>
                <a:latin typeface="Arial" charset="0"/>
                <a:cs typeface="Arial" charset="0"/>
              </a:rPr>
              <a:t>varies </a:t>
            </a:r>
          </a:p>
          <a:p>
            <a:pPr eaLnBrk="1" fontAlgn="base" hangingPunct="1">
              <a:spcBef>
                <a:spcPct val="0"/>
              </a:spcBef>
              <a:spcAft>
                <a:spcPct val="0"/>
              </a:spcAft>
              <a:buFontTx/>
              <a:buNone/>
            </a:pPr>
            <a:r>
              <a:rPr lang="en-US" altLang="en-US" sz="1800">
                <a:solidFill>
                  <a:prstClr val="black"/>
                </a:solidFill>
                <a:latin typeface="Arial" charset="0"/>
                <a:cs typeface="Arial" charset="0"/>
              </a:rPr>
              <a:t>smoothly by latitude </a:t>
            </a:r>
          </a:p>
          <a:p>
            <a:pPr eaLnBrk="1" fontAlgn="base" hangingPunct="1">
              <a:spcBef>
                <a:spcPct val="0"/>
              </a:spcBef>
              <a:spcAft>
                <a:spcPct val="0"/>
              </a:spcAft>
              <a:buFontTx/>
              <a:buNone/>
            </a:pPr>
            <a:r>
              <a:rPr lang="en-US" altLang="en-US" sz="1800">
                <a:solidFill>
                  <a:prstClr val="black"/>
                </a:solidFill>
                <a:latin typeface="Arial" charset="0"/>
                <a:cs typeface="Arial" charset="0"/>
              </a:rPr>
              <a:t>and longitude</a:t>
            </a:r>
          </a:p>
        </p:txBody>
      </p:sp>
      <p:sp>
        <p:nvSpPr>
          <p:cNvPr id="27" name="Line 31"/>
          <p:cNvSpPr>
            <a:spLocks noChangeShapeType="1"/>
          </p:cNvSpPr>
          <p:nvPr/>
        </p:nvSpPr>
        <p:spPr bwMode="auto">
          <a:xfrm>
            <a:off x="6461126" y="2797175"/>
            <a:ext cx="168275" cy="90488"/>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prstClr val="black"/>
              </a:solidFill>
              <a:latin typeface="Arial" charset="0"/>
              <a:ea typeface="ＭＳ Ｐゴシック" pitchFamily="34" charset="-128"/>
            </a:endParaRPr>
          </a:p>
        </p:txBody>
      </p:sp>
      <p:sp>
        <p:nvSpPr>
          <p:cNvPr id="28" name="Line 33"/>
          <p:cNvSpPr>
            <a:spLocks noChangeShapeType="1"/>
          </p:cNvSpPr>
          <p:nvPr/>
        </p:nvSpPr>
        <p:spPr bwMode="auto">
          <a:xfrm>
            <a:off x="7008813" y="2081214"/>
            <a:ext cx="195262" cy="60325"/>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prstClr val="black"/>
              </a:solidFill>
              <a:latin typeface="Arial" charset="0"/>
              <a:ea typeface="ＭＳ Ｐゴシック" pitchFamily="34" charset="-128"/>
            </a:endParaRPr>
          </a:p>
        </p:txBody>
      </p:sp>
      <p:sp>
        <p:nvSpPr>
          <p:cNvPr id="29" name="Line 24"/>
          <p:cNvSpPr>
            <a:spLocks noChangeShapeType="1"/>
          </p:cNvSpPr>
          <p:nvPr/>
        </p:nvSpPr>
        <p:spPr bwMode="auto">
          <a:xfrm flipH="1">
            <a:off x="6956426" y="1112838"/>
            <a:ext cx="392113" cy="1130300"/>
          </a:xfrm>
          <a:prstGeom prst="line">
            <a:avLst/>
          </a:prstGeom>
          <a:noFill/>
          <a:ln w="25400" cap="rnd">
            <a:solidFill>
              <a:sysClr val="windowText" lastClr="000000"/>
            </a:solidFill>
            <a:prstDash val="sysDot"/>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prstClr val="black"/>
              </a:solidFill>
              <a:latin typeface="Arial" charset="0"/>
              <a:ea typeface="ＭＳ Ｐゴシック" pitchFamily="34" charset="-128"/>
            </a:endParaRPr>
          </a:p>
        </p:txBody>
      </p:sp>
      <p:sp>
        <p:nvSpPr>
          <p:cNvPr id="30" name="Line 30"/>
          <p:cNvSpPr>
            <a:spLocks noChangeShapeType="1"/>
          </p:cNvSpPr>
          <p:nvPr/>
        </p:nvSpPr>
        <p:spPr bwMode="auto">
          <a:xfrm flipH="1">
            <a:off x="3344863" y="4416426"/>
            <a:ext cx="311150" cy="708025"/>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prstClr val="black"/>
              </a:solidFill>
              <a:latin typeface="Arial" charset="0"/>
              <a:ea typeface="ＭＳ Ｐゴシック" pitchFamily="34" charset="-128"/>
            </a:endParaRPr>
          </a:p>
        </p:txBody>
      </p:sp>
      <p:sp>
        <p:nvSpPr>
          <p:cNvPr id="31" name="Line 28"/>
          <p:cNvSpPr>
            <a:spLocks noChangeShapeType="1"/>
          </p:cNvSpPr>
          <p:nvPr/>
        </p:nvSpPr>
        <p:spPr bwMode="auto">
          <a:xfrm flipH="1" flipV="1">
            <a:off x="1938690" y="5632006"/>
            <a:ext cx="585788" cy="574675"/>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21264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112E-17 2.03515E-6 L 0.15 -0.05666 " pathEditMode="relative" rAng="0" ptsTypes="AA">
                                      <p:cBhvr>
                                        <p:cTn id="6" dur="2000" fill="hold"/>
                                        <p:tgtEl>
                                          <p:spTgt spid="5"/>
                                        </p:tgtEl>
                                        <p:attrNameLst>
                                          <p:attrName>ppt_x</p:attrName>
                                          <p:attrName>ppt_y</p:attrName>
                                        </p:attrNameLst>
                                      </p:cBhvr>
                                      <p:rCtr x="7500" y="-2845"/>
                                    </p:animMotion>
                                  </p:childTnLst>
                                </p:cTn>
                              </p:par>
                              <p:par>
                                <p:cTn id="7" presetID="10" presetClass="exit" presetSubtype="0" fill="hold" grpId="0" nodeType="withEffect">
                                  <p:stCondLst>
                                    <p:cond delay="0"/>
                                  </p:stCondLst>
                                  <p:childTnLst>
                                    <p:animEffect transition="out" filter="fade">
                                      <p:cBhvr>
                                        <p:cTn id="8" dur="500"/>
                                        <p:tgtEl>
                                          <p:spTgt spid="18"/>
                                        </p:tgtEl>
                                      </p:cBhvr>
                                    </p:animEffect>
                                    <p:set>
                                      <p:cBhvr>
                                        <p:cTn id="9" dur="1" fill="hold">
                                          <p:stCondLst>
                                            <p:cond delay="499"/>
                                          </p:stCondLst>
                                        </p:cTn>
                                        <p:tgtEl>
                                          <p:spTgt spid="18"/>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0"/>
                                        </p:tgtEl>
                                      </p:cBhvr>
                                    </p:animEffect>
                                    <p:set>
                                      <p:cBhvr>
                                        <p:cTn id="33" dur="1" fill="hold">
                                          <p:stCondLst>
                                            <p:cond delay="499"/>
                                          </p:stCondLst>
                                        </p:cTn>
                                        <p:tgtEl>
                                          <p:spTgt spid="3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p:bldP spid="18" grpId="0"/>
      <p:bldP spid="19" grpId="0"/>
      <p:bldP spid="20" grpId="0" animBg="1"/>
      <p:bldP spid="23" grpId="0"/>
      <p:bldP spid="27"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8643" y="2967335"/>
            <a:ext cx="3414717"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Questions?</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202351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88157"/>
            <a:ext cx="10515600" cy="1002533"/>
          </a:xfrm>
        </p:spPr>
        <p:txBody>
          <a:bodyPr>
            <a:normAutofit fontScale="90000"/>
          </a:bodyPr>
          <a:lstStyle/>
          <a:p>
            <a:pPr algn="ctr"/>
            <a:r>
              <a:rPr lang="en-US" dirty="0" smtClean="0"/>
              <a:t>FPRN GEOID 2016</a:t>
            </a:r>
            <a:br>
              <a:rPr lang="en-US" dirty="0" smtClean="0"/>
            </a:br>
            <a:r>
              <a:rPr lang="en-US" dirty="0"/>
              <a:t/>
            </a:r>
            <a:br>
              <a:rPr lang="en-US" dirty="0"/>
            </a:br>
            <a:r>
              <a:rPr lang="en-US" sz="3600" dirty="0" smtClean="0"/>
              <a:t>WHY?</a:t>
            </a:r>
            <a:endParaRPr lang="en-US" sz="3600" dirty="0"/>
          </a:p>
        </p:txBody>
      </p:sp>
      <p:sp>
        <p:nvSpPr>
          <p:cNvPr id="5" name="Content Placeholder 4"/>
          <p:cNvSpPr>
            <a:spLocks noGrp="1"/>
          </p:cNvSpPr>
          <p:nvPr>
            <p:ph idx="1"/>
          </p:nvPr>
        </p:nvSpPr>
        <p:spPr>
          <a:xfrm>
            <a:off x="838200" y="2215299"/>
            <a:ext cx="10515600" cy="3961664"/>
          </a:xfrm>
        </p:spPr>
        <p:txBody>
          <a:bodyPr>
            <a:normAutofit fontScale="92500"/>
          </a:bodyPr>
          <a:lstStyle/>
          <a:p>
            <a:r>
              <a:rPr lang="en-US" dirty="0"/>
              <a:t>Usefulness of any Geoid model is limited by data density and distribution.</a:t>
            </a:r>
          </a:p>
          <a:p>
            <a:r>
              <a:rPr lang="en-US" dirty="0"/>
              <a:t>NGS Hybrid Geoid philosophy limits current usefulness to surveyors.</a:t>
            </a:r>
          </a:p>
          <a:p>
            <a:pPr marL="0" indent="0">
              <a:buNone/>
            </a:pPr>
            <a:r>
              <a:rPr lang="en-US" dirty="0"/>
              <a:t>    Rigorous Math vs. Survey Practical</a:t>
            </a:r>
          </a:p>
          <a:p>
            <a:r>
              <a:rPr lang="en-US" dirty="0"/>
              <a:t>Geoid 12A/B is good in a relative sense – not so good in an absolute sense.</a:t>
            </a:r>
          </a:p>
          <a:p>
            <a:r>
              <a:rPr lang="en-US" dirty="0"/>
              <a:t>FPRN (RTK mode) requires a Geoid to be functional in the absolute sense.</a:t>
            </a:r>
          </a:p>
          <a:p>
            <a:r>
              <a:rPr lang="en-US" dirty="0"/>
              <a:t>Gravity based Geoid model from NGS will not be available until 2022 </a:t>
            </a:r>
            <a:r>
              <a:rPr lang="en-US" dirty="0" smtClean="0"/>
              <a:t>+.</a:t>
            </a:r>
            <a:endParaRPr lang="en-US" dirty="0"/>
          </a:p>
        </p:txBody>
      </p:sp>
    </p:spTree>
    <p:extLst>
      <p:ext uri="{BB962C8B-B14F-4D97-AF65-F5344CB8AC3E}">
        <p14:creationId xmlns:p14="http://schemas.microsoft.com/office/powerpoint/2010/main" val="224605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238" y="718457"/>
            <a:ext cx="7015523" cy="5421086"/>
          </a:xfrm>
          <a:prstGeom prst="rect">
            <a:avLst/>
          </a:prstGeom>
        </p:spPr>
      </p:pic>
    </p:spTree>
    <p:extLst>
      <p:ext uri="{BB962C8B-B14F-4D97-AF65-F5344CB8AC3E}">
        <p14:creationId xmlns:p14="http://schemas.microsoft.com/office/powerpoint/2010/main" val="1597013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GEOID COMPARISON</a:t>
            </a:r>
            <a:endParaRPr lang="en-US" dirty="0"/>
          </a:p>
        </p:txBody>
      </p:sp>
      <p:sp>
        <p:nvSpPr>
          <p:cNvPr id="6" name="Text Placeholder 5"/>
          <p:cNvSpPr>
            <a:spLocks noGrp="1"/>
          </p:cNvSpPr>
          <p:nvPr>
            <p:ph type="body" idx="1"/>
          </p:nvPr>
        </p:nvSpPr>
        <p:spPr/>
        <p:txBody>
          <a:bodyPr/>
          <a:lstStyle/>
          <a:p>
            <a:r>
              <a:rPr lang="en-US" dirty="0" smtClean="0"/>
              <a:t>Geoid 12B</a:t>
            </a:r>
            <a:endParaRPr lang="en-US" dirty="0"/>
          </a:p>
        </p:txBody>
      </p:sp>
      <p:sp>
        <p:nvSpPr>
          <p:cNvPr id="7" name="Content Placeholder 6"/>
          <p:cNvSpPr>
            <a:spLocks noGrp="1"/>
          </p:cNvSpPr>
          <p:nvPr>
            <p:ph sz="half" idx="2"/>
          </p:nvPr>
        </p:nvSpPr>
        <p:spPr/>
        <p:txBody>
          <a:bodyPr/>
          <a:lstStyle/>
          <a:p>
            <a:r>
              <a:rPr lang="en-US" dirty="0" smtClean="0"/>
              <a:t>NGS Grid spacing held</a:t>
            </a:r>
          </a:p>
          <a:p>
            <a:r>
              <a:rPr lang="en-US" dirty="0" smtClean="0"/>
              <a:t>0.08 m tolerance applied</a:t>
            </a:r>
          </a:p>
          <a:p>
            <a:r>
              <a:rPr lang="en-US" dirty="0" smtClean="0"/>
              <a:t>2470 Benchmarks used</a:t>
            </a:r>
          </a:p>
          <a:p>
            <a:r>
              <a:rPr lang="en-US" dirty="0" smtClean="0"/>
              <a:t>Overall RMS of 0.022 m</a:t>
            </a:r>
          </a:p>
          <a:p>
            <a:r>
              <a:rPr lang="en-US" dirty="0" smtClean="0"/>
              <a:t>1712 BM’s fit better than 0.01 m</a:t>
            </a:r>
            <a:endParaRPr lang="en-US" dirty="0"/>
          </a:p>
        </p:txBody>
      </p:sp>
      <p:sp>
        <p:nvSpPr>
          <p:cNvPr id="8" name="Text Placeholder 7"/>
          <p:cNvSpPr>
            <a:spLocks noGrp="1"/>
          </p:cNvSpPr>
          <p:nvPr>
            <p:ph type="body" sz="quarter" idx="3"/>
          </p:nvPr>
        </p:nvSpPr>
        <p:spPr/>
        <p:txBody>
          <a:bodyPr/>
          <a:lstStyle/>
          <a:p>
            <a:r>
              <a:rPr lang="en-US" dirty="0" smtClean="0"/>
              <a:t>FPRNGD16B</a:t>
            </a:r>
            <a:endParaRPr lang="en-US" dirty="0"/>
          </a:p>
        </p:txBody>
      </p:sp>
      <p:sp>
        <p:nvSpPr>
          <p:cNvPr id="9" name="Content Placeholder 8"/>
          <p:cNvSpPr>
            <a:spLocks noGrp="1"/>
          </p:cNvSpPr>
          <p:nvPr>
            <p:ph sz="quarter" idx="4"/>
          </p:nvPr>
        </p:nvSpPr>
        <p:spPr/>
        <p:txBody>
          <a:bodyPr/>
          <a:lstStyle/>
          <a:p>
            <a:r>
              <a:rPr lang="en-US" dirty="0"/>
              <a:t>NGS Grid spacing held</a:t>
            </a:r>
          </a:p>
          <a:p>
            <a:r>
              <a:rPr lang="en-US" dirty="0" smtClean="0"/>
              <a:t>0.08 m </a:t>
            </a:r>
            <a:r>
              <a:rPr lang="en-US" dirty="0"/>
              <a:t>tolerance applied</a:t>
            </a:r>
          </a:p>
          <a:p>
            <a:r>
              <a:rPr lang="en-US" dirty="0" smtClean="0"/>
              <a:t>3472 </a:t>
            </a:r>
            <a:r>
              <a:rPr lang="en-US" dirty="0"/>
              <a:t>Benchmarks used</a:t>
            </a:r>
          </a:p>
          <a:p>
            <a:r>
              <a:rPr lang="en-US" dirty="0"/>
              <a:t>Overall RMS of </a:t>
            </a:r>
            <a:r>
              <a:rPr lang="en-US" dirty="0" smtClean="0"/>
              <a:t>0.008 m</a:t>
            </a:r>
            <a:endParaRPr lang="en-US" dirty="0"/>
          </a:p>
          <a:p>
            <a:r>
              <a:rPr lang="en-US" dirty="0" smtClean="0"/>
              <a:t>3025 </a:t>
            </a:r>
            <a:r>
              <a:rPr lang="en-US" dirty="0"/>
              <a:t>BM’s fit better than </a:t>
            </a:r>
            <a:r>
              <a:rPr lang="en-US" dirty="0" smtClean="0"/>
              <a:t>0.01 m</a:t>
            </a:r>
            <a:endParaRPr lang="en-US" dirty="0"/>
          </a:p>
        </p:txBody>
      </p:sp>
    </p:spTree>
    <p:extLst>
      <p:ext uri="{BB962C8B-B14F-4D97-AF65-F5344CB8AC3E}">
        <p14:creationId xmlns:p14="http://schemas.microsoft.com/office/powerpoint/2010/main" val="334799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anim calcmode="lin" valueType="num">
                                      <p:cBhvr>
                                        <p:cTn id="3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1000"/>
                                        <p:tgtEl>
                                          <p:spTgt spid="7">
                                            <p:txEl>
                                              <p:pRg st="3" end="3"/>
                                            </p:txEl>
                                          </p:spTgt>
                                        </p:tgtEl>
                                      </p:cBhvr>
                                    </p:animEffect>
                                    <p:anim calcmode="lin" valueType="num">
                                      <p:cBhvr>
                                        <p:cTn id="4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animEffect transition="in" filter="fade">
                                      <p:cBhvr>
                                        <p:cTn id="48" dur="1000"/>
                                        <p:tgtEl>
                                          <p:spTgt spid="9">
                                            <p:txEl>
                                              <p:pRg st="3" end="3"/>
                                            </p:txEl>
                                          </p:spTgt>
                                        </p:tgtEl>
                                      </p:cBhvr>
                                    </p:animEffect>
                                    <p:anim calcmode="lin" valueType="num">
                                      <p:cBhvr>
                                        <p:cTn id="4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fade">
                                      <p:cBhvr>
                                        <p:cTn id="55" dur="1000"/>
                                        <p:tgtEl>
                                          <p:spTgt spid="7">
                                            <p:txEl>
                                              <p:pRg st="4" end="4"/>
                                            </p:txEl>
                                          </p:spTgt>
                                        </p:tgtEl>
                                      </p:cBhvr>
                                    </p:animEffect>
                                    <p:anim calcmode="lin" valueType="num">
                                      <p:cBhvr>
                                        <p:cTn id="5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9">
                                            <p:txEl>
                                              <p:pRg st="4" end="4"/>
                                            </p:txEl>
                                          </p:spTgt>
                                        </p:tgtEl>
                                        <p:attrNameLst>
                                          <p:attrName>style.visibility</p:attrName>
                                        </p:attrNameLst>
                                      </p:cBhvr>
                                      <p:to>
                                        <p:strVal val="visible"/>
                                      </p:to>
                                    </p:set>
                                    <p:animEffect transition="in" filter="fade">
                                      <p:cBhvr>
                                        <p:cTn id="60" dur="1000"/>
                                        <p:tgtEl>
                                          <p:spTgt spid="9">
                                            <p:txEl>
                                              <p:pRg st="4" end="4"/>
                                            </p:txEl>
                                          </p:spTgt>
                                        </p:tgtEl>
                                      </p:cBhvr>
                                    </p:animEffect>
                                    <p:anim calcmode="lin" valueType="num">
                                      <p:cBhvr>
                                        <p:cTn id="61"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7554" y="1935271"/>
            <a:ext cx="3932237" cy="530227"/>
          </a:xfrm>
        </p:spPr>
        <p:txBody>
          <a:bodyPr>
            <a:normAutofit fontScale="90000"/>
          </a:bodyPr>
          <a:lstStyle/>
          <a:p>
            <a:pPr algn="ctr"/>
            <a:r>
              <a:rPr lang="en-US" dirty="0" smtClean="0"/>
              <a:t>Difference in Theory</a:t>
            </a:r>
            <a:endParaRPr lang="en-US" dirty="0"/>
          </a:p>
        </p:txBody>
      </p:sp>
      <p:pic>
        <p:nvPicPr>
          <p:cNvPr id="8" name="Picture Placeholder 7"/>
          <p:cNvPicPr>
            <a:picLocks noGrp="1" noChangeAspect="1"/>
          </p:cNvPicPr>
          <p:nvPr>
            <p:ph type="pic" idx="1"/>
          </p:nvPr>
        </p:nvPicPr>
        <p:blipFill>
          <a:blip r:embed="rId3"/>
          <a:srcRect l="1051" r="1051"/>
          <a:stretch>
            <a:fillRect/>
          </a:stretch>
        </p:blipFill>
        <p:spPr>
          <a:prstGeom prst="rect">
            <a:avLst/>
          </a:prstGeom>
        </p:spPr>
      </p:pic>
      <p:sp>
        <p:nvSpPr>
          <p:cNvPr id="7" name="Text Placeholder 6"/>
          <p:cNvSpPr>
            <a:spLocks noGrp="1"/>
          </p:cNvSpPr>
          <p:nvPr>
            <p:ph type="body" sz="half" idx="2"/>
          </p:nvPr>
        </p:nvSpPr>
        <p:spPr>
          <a:xfrm>
            <a:off x="857553" y="3053219"/>
            <a:ext cx="3932237" cy="2056398"/>
          </a:xfrm>
        </p:spPr>
        <p:txBody>
          <a:bodyPr/>
          <a:lstStyle/>
          <a:p>
            <a:r>
              <a:rPr lang="en-US" dirty="0" smtClean="0"/>
              <a:t>Surveyors</a:t>
            </a:r>
          </a:p>
          <a:p>
            <a:r>
              <a:rPr lang="en-US" dirty="0" smtClean="0"/>
              <a:t>Adjust loop based on historical data</a:t>
            </a:r>
          </a:p>
          <a:p>
            <a:endParaRPr lang="en-US" dirty="0"/>
          </a:p>
          <a:p>
            <a:r>
              <a:rPr lang="en-US" dirty="0" smtClean="0"/>
              <a:t>Mathematicians</a:t>
            </a:r>
          </a:p>
          <a:p>
            <a:r>
              <a:rPr lang="en-US" dirty="0" smtClean="0"/>
              <a:t>Adjust loop based on precision of measurement</a:t>
            </a:r>
            <a:endParaRPr lang="en-US" dirty="0"/>
          </a:p>
        </p:txBody>
      </p:sp>
    </p:spTree>
    <p:extLst>
      <p:ext uri="{BB962C8B-B14F-4D97-AF65-F5344CB8AC3E}">
        <p14:creationId xmlns:p14="http://schemas.microsoft.com/office/powerpoint/2010/main" val="109720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p:cTn id="2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7">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p:cTn id="2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The Big Picture</a:t>
            </a:r>
            <a:endParaRPr lang="en-US" dirty="0"/>
          </a:p>
        </p:txBody>
      </p:sp>
      <p:pic>
        <p:nvPicPr>
          <p:cNvPr id="9" name="Content Placeholder 8"/>
          <p:cNvPicPr>
            <a:picLocks noGrp="1" noChangeAspect="1"/>
          </p:cNvPicPr>
          <p:nvPr>
            <p:ph idx="1"/>
          </p:nvPr>
        </p:nvPicPr>
        <p:blipFill>
          <a:blip r:embed="rId3"/>
          <a:stretch>
            <a:fillRect/>
          </a:stretch>
        </p:blipFill>
        <p:spPr>
          <a:xfrm>
            <a:off x="1333392" y="1690690"/>
            <a:ext cx="9831913" cy="4427728"/>
          </a:xfrm>
          <a:prstGeom prst="rect">
            <a:avLst/>
          </a:prstGeom>
        </p:spPr>
      </p:pic>
    </p:spTree>
    <p:extLst>
      <p:ext uri="{BB962C8B-B14F-4D97-AF65-F5344CB8AC3E}">
        <p14:creationId xmlns:p14="http://schemas.microsoft.com/office/powerpoint/2010/main" val="172520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In the weeds</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7408" y="1825625"/>
            <a:ext cx="4437184" cy="4351338"/>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2211" y="1538463"/>
            <a:ext cx="5807578" cy="4925662"/>
          </a:xfrm>
          <a:prstGeom prst="rect">
            <a:avLst/>
          </a:prstGeom>
        </p:spPr>
      </p:pic>
    </p:spTree>
    <p:extLst>
      <p:ext uri="{BB962C8B-B14F-4D97-AF65-F5344CB8AC3E}">
        <p14:creationId xmlns:p14="http://schemas.microsoft.com/office/powerpoint/2010/main" val="400292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8"/>
            <a:ext cx="3810000" cy="721516"/>
          </a:xfrm>
        </p:spPr>
        <p:txBody>
          <a:bodyPr/>
          <a:lstStyle/>
          <a:p>
            <a:r>
              <a:rPr lang="en-US" dirty="0" smtClean="0"/>
              <a:t>Time is wasting</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273" y="1204273"/>
            <a:ext cx="4449454" cy="4449454"/>
          </a:xfrm>
          <a:prstGeom prst="rect">
            <a:avLst/>
          </a:prstGeom>
        </p:spPr>
      </p:pic>
    </p:spTree>
    <p:extLst>
      <p:ext uri="{BB962C8B-B14F-4D97-AF65-F5344CB8AC3E}">
        <p14:creationId xmlns:p14="http://schemas.microsoft.com/office/powerpoint/2010/main" val="1129130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2800" y="2640013"/>
            <a:ext cx="5486400" cy="1577973"/>
          </a:xfrm>
        </p:spPr>
        <p:txBody>
          <a:bodyPr>
            <a:noAutofit/>
          </a:bodyPr>
          <a:lstStyle/>
          <a:p>
            <a:pPr algn="ctr"/>
            <a:r>
              <a:rPr lang="en-US" sz="6000" dirty="0" smtClean="0"/>
              <a:t>New </a:t>
            </a:r>
            <a:r>
              <a:rPr lang="en-US" sz="6000" dirty="0" err="1" smtClean="0"/>
              <a:t>Datums</a:t>
            </a:r>
            <a:r>
              <a:rPr lang="en-US" sz="6000" dirty="0" smtClean="0"/>
              <a:t> of</a:t>
            </a:r>
            <a:br>
              <a:rPr lang="en-US" sz="6000" dirty="0" smtClean="0"/>
            </a:br>
            <a:r>
              <a:rPr lang="en-US" sz="6000" dirty="0" smtClean="0"/>
              <a:t>2022</a:t>
            </a:r>
            <a:endParaRPr lang="en-US" sz="6000" dirty="0"/>
          </a:p>
        </p:txBody>
      </p:sp>
    </p:spTree>
    <p:extLst>
      <p:ext uri="{BB962C8B-B14F-4D97-AF65-F5344CB8AC3E}">
        <p14:creationId xmlns:p14="http://schemas.microsoft.com/office/powerpoint/2010/main" val="4194517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6 expo">
  <a:themeElements>
    <a:clrScheme name="EXPO">
      <a:dk1>
        <a:srgbClr val="073763"/>
      </a:dk1>
      <a:lt1>
        <a:sysClr val="window" lastClr="FFFFFF"/>
      </a:lt1>
      <a:dk2>
        <a:srgbClr val="0B5394"/>
      </a:dk2>
      <a:lt2>
        <a:srgbClr val="DBEFF9"/>
      </a:lt2>
      <a:accent1>
        <a:srgbClr val="0F6FC6"/>
      </a:accent1>
      <a:accent2>
        <a:srgbClr val="009DD9"/>
      </a:accent2>
      <a:accent3>
        <a:srgbClr val="0BD0D9"/>
      </a:accent3>
      <a:accent4>
        <a:srgbClr val="10CF9B"/>
      </a:accent4>
      <a:accent5>
        <a:srgbClr val="85DFD0"/>
      </a:accent5>
      <a:accent6>
        <a:srgbClr val="3ECCB4"/>
      </a:accent6>
      <a:hlink>
        <a:srgbClr val="10CF9B"/>
      </a:hlink>
      <a:folHlink>
        <a:srgbClr val="85DFD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 expo" id="{1B82863E-62F7-4490-929A-B90BB7C86509}" vid="{186A3813-7B63-4817-A0DE-ABC4F79666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 expo</Template>
  <TotalTime>797</TotalTime>
  <Words>1841</Words>
  <Application>Microsoft Office PowerPoint</Application>
  <PresentationFormat>Widescreen</PresentationFormat>
  <Paragraphs>327</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Arial</vt:lpstr>
      <vt:lpstr>Arial Black</vt:lpstr>
      <vt:lpstr>Calibri</vt:lpstr>
      <vt:lpstr>Candara</vt:lpstr>
      <vt:lpstr>Gill Sans MT</vt:lpstr>
      <vt:lpstr>Times New Roman</vt:lpstr>
      <vt:lpstr>Verdana</vt:lpstr>
      <vt:lpstr>2016 expo</vt:lpstr>
      <vt:lpstr>Florida Permanent Reference Network Florida Custom Geoid and New Datums</vt:lpstr>
      <vt:lpstr>FPRN GEOID 2016  WHY?</vt:lpstr>
      <vt:lpstr>PowerPoint Presentation</vt:lpstr>
      <vt:lpstr>GEOID COMPARISON</vt:lpstr>
      <vt:lpstr>Difference in Theory</vt:lpstr>
      <vt:lpstr>The Big Picture</vt:lpstr>
      <vt:lpstr>In the weeds</vt:lpstr>
      <vt:lpstr>Time is wasting</vt:lpstr>
      <vt:lpstr>New Datums of 2022</vt:lpstr>
      <vt:lpstr>Terminology</vt:lpstr>
      <vt:lpstr>Deflection of the Vertical</vt:lpstr>
      <vt:lpstr>PowerPoint Presentation</vt:lpstr>
      <vt:lpstr>PowerPoint Presentation</vt:lpstr>
      <vt:lpstr>New Datums are coming in 2022!</vt:lpstr>
      <vt:lpstr>How will the New Datums affect you?</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Permanent Reference Network Florida Custom Geoid and New Datums</dc:title>
  <dc:creator>Hanson, Ronald</dc:creator>
  <cp:lastModifiedBy>Hanson, Ronald</cp:lastModifiedBy>
  <cp:revision>48</cp:revision>
  <dcterms:created xsi:type="dcterms:W3CDTF">2016-06-02T15:14:10Z</dcterms:created>
  <dcterms:modified xsi:type="dcterms:W3CDTF">2016-06-14T19:33:40Z</dcterms:modified>
</cp:coreProperties>
</file>