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70" r:id="rId4"/>
    <p:sldId id="272" r:id="rId5"/>
    <p:sldId id="260" r:id="rId6"/>
    <p:sldId id="271" r:id="rId7"/>
    <p:sldId id="275" r:id="rId8"/>
    <p:sldId id="264" r:id="rId9"/>
    <p:sldId id="265" r:id="rId10"/>
    <p:sldId id="274" r:id="rId11"/>
    <p:sldId id="273" r:id="rId12"/>
    <p:sldId id="257" r:id="rId13"/>
    <p:sldId id="261" r:id="rId14"/>
    <p:sldId id="263" r:id="rId15"/>
    <p:sldId id="262"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sey, George" initials="MG" lastIdx="1" clrIdx="0">
    <p:extLst>
      <p:ext uri="{19B8F6BF-5375-455C-9EA6-DF929625EA0E}">
        <p15:presenceInfo xmlns:p15="http://schemas.microsoft.com/office/powerpoint/2012/main" userId="S-1-5-21-978016076-702945558-1050887974-39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3309" autoAdjust="0"/>
  </p:normalViewPr>
  <p:slideViewPr>
    <p:cSldViewPr snapToGrid="0">
      <p:cViewPr varScale="1">
        <p:scale>
          <a:sx n="76" d="100"/>
          <a:sy n="76" d="100"/>
        </p:scale>
        <p:origin x="12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2T06:26:55.945"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D4674-F3C9-47E6-89F5-C238F0EFEEBD}" type="datetimeFigureOut">
              <a:rPr lang="en-US" smtClean="0"/>
              <a:t>3/28/2016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22E3E-A51A-4D29-BF4A-5445F8DCAD5D}" type="slidenum">
              <a:rPr lang="en-US" smtClean="0"/>
              <a:t>‹#›</a:t>
            </a:fld>
            <a:endParaRPr lang="en-US"/>
          </a:p>
        </p:txBody>
      </p:sp>
    </p:spTree>
    <p:extLst>
      <p:ext uri="{BB962C8B-B14F-4D97-AF65-F5344CB8AC3E}">
        <p14:creationId xmlns:p14="http://schemas.microsoft.com/office/powerpoint/2010/main" val="391477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Why</a:t>
            </a:r>
            <a:r>
              <a:rPr lang="en-US" b="1" dirty="0" smtClean="0">
                <a:solidFill>
                  <a:schemeClr val="tx1"/>
                </a:solidFill>
              </a:rPr>
              <a:t> would we take the time to develop another</a:t>
            </a:r>
            <a:r>
              <a:rPr lang="en-US" b="1" baseline="0" dirty="0" smtClean="0">
                <a:solidFill>
                  <a:schemeClr val="tx1"/>
                </a:solidFill>
              </a:rPr>
              <a:t> geoid model</a:t>
            </a:r>
            <a:r>
              <a:rPr lang="en-US" dirty="0" smtClean="0">
                <a:solidFill>
                  <a:schemeClr val="tx1"/>
                </a:solidFill>
              </a:rPr>
              <a:t>?</a:t>
            </a:r>
          </a:p>
          <a:p>
            <a:r>
              <a:rPr lang="en-US" dirty="0" smtClean="0">
                <a:solidFill>
                  <a:schemeClr val="tx1"/>
                </a:solidFill>
              </a:rPr>
              <a:t>Usefulness of any Geoid model is limited by data density and </a:t>
            </a:r>
            <a:r>
              <a:rPr lang="en-US" b="1" dirty="0" smtClean="0">
                <a:solidFill>
                  <a:srgbClr val="FF0000"/>
                </a:solidFill>
              </a:rPr>
              <a:t>data</a:t>
            </a:r>
            <a:r>
              <a:rPr lang="en-US" dirty="0" smtClean="0">
                <a:solidFill>
                  <a:schemeClr val="tx1"/>
                </a:solidFill>
              </a:rPr>
              <a:t> distribution.</a:t>
            </a:r>
          </a:p>
          <a:p>
            <a:r>
              <a:rPr lang="en-US" dirty="0" smtClean="0">
                <a:solidFill>
                  <a:schemeClr val="tx1"/>
                </a:solidFill>
              </a:rPr>
              <a:t>NGS Hybrid Geoid philosophy limits current usefulness</a:t>
            </a:r>
            <a:r>
              <a:rPr lang="en-US" b="1" dirty="0" smtClean="0">
                <a:solidFill>
                  <a:schemeClr val="tx1"/>
                </a:solidFill>
              </a:rPr>
              <a:t> of Geoid12B.</a:t>
            </a:r>
            <a:r>
              <a:rPr lang="en-US" dirty="0" smtClean="0">
                <a:solidFill>
                  <a:schemeClr val="tx1"/>
                </a:solidFill>
              </a:rPr>
              <a:t>.</a:t>
            </a:r>
          </a:p>
          <a:p>
            <a:pPr marL="0" indent="0">
              <a:buNone/>
            </a:pPr>
            <a:r>
              <a:rPr lang="en-US" dirty="0" smtClean="0">
                <a:solidFill>
                  <a:schemeClr val="tx1"/>
                </a:solidFill>
              </a:rPr>
              <a:t>   Rigorous Math vs. Survey Practical</a:t>
            </a:r>
          </a:p>
          <a:p>
            <a:pPr marL="0" indent="0">
              <a:buNone/>
            </a:pPr>
            <a:r>
              <a:rPr lang="en-US" b="1" baseline="0" dirty="0" smtClean="0">
                <a:solidFill>
                  <a:schemeClr val="accent3">
                    <a:lumMod val="75000"/>
                  </a:schemeClr>
                </a:solidFill>
              </a:rPr>
              <a:t>Let me give you an overly simplistic analogy. Let’s say you run a bench loop between two published benchmarks that are one mile apart, setting two new marks along the way. Then you run back to the first benchmark. You are required to meet the Standards of Practice error closure requirements. You used a new barcode level in good adjustment and your error of closure back on the first mark is .002’, which is very typical for your crew using this instrument. But you missed the published orthometric height on the second mark by .03’. How do you adjust the loop?</a:t>
            </a:r>
          </a:p>
          <a:p>
            <a:pPr marL="0" indent="0">
              <a:buNone/>
            </a:pPr>
            <a:endParaRPr lang="en-US" b="1" baseline="0" dirty="0" smtClean="0">
              <a:solidFill>
                <a:schemeClr val="accent3">
                  <a:lumMod val="75000"/>
                </a:schemeClr>
              </a:solidFill>
            </a:endParaRPr>
          </a:p>
          <a:p>
            <a:pPr marL="0" indent="0">
              <a:buNone/>
            </a:pPr>
            <a:r>
              <a:rPr lang="en-US" b="1" baseline="0" dirty="0" smtClean="0">
                <a:solidFill>
                  <a:schemeClr val="accent3">
                    <a:lumMod val="75000"/>
                  </a:schemeClr>
                </a:solidFill>
              </a:rPr>
              <a:t>As a surveyor, I would hold the published orthometric heights on the two known marks and let the level loop take .03’ adjustment.</a:t>
            </a:r>
          </a:p>
          <a:p>
            <a:pPr marL="0" indent="0">
              <a:buNone/>
            </a:pPr>
            <a:endParaRPr lang="en-US" b="1" baseline="0" dirty="0" smtClean="0">
              <a:solidFill>
                <a:schemeClr val="accent3">
                  <a:lumMod val="75000"/>
                </a:schemeClr>
              </a:solidFill>
            </a:endParaRPr>
          </a:p>
          <a:p>
            <a:pPr marL="0" indent="0">
              <a:buNone/>
            </a:pPr>
            <a:r>
              <a:rPr lang="en-US" b="1" baseline="0" dirty="0" smtClean="0">
                <a:solidFill>
                  <a:schemeClr val="accent3">
                    <a:lumMod val="75000"/>
                  </a:schemeClr>
                </a:solidFill>
              </a:rPr>
              <a:t>As a mathematician I would let both published mark orthometric heights float and constrain the new measurements to .002”. The result would be new orthometric heights on the two existing marks. So each existing mark would now have a new orthometric height in my work that would probably be about .02’ different from their previously published values. The justification for doing this is that the previously published orthometric heights on the two existing benchmarks are a result of measurements that contain errors much greater than the .03’ they were allowed to adjust in this analogy.</a:t>
            </a:r>
          </a:p>
          <a:p>
            <a:pPr marL="0" indent="0">
              <a:buNone/>
            </a:pPr>
            <a:endParaRPr lang="en-US" b="1" baseline="0" dirty="0" smtClean="0">
              <a:solidFill>
                <a:schemeClr val="accent3">
                  <a:lumMod val="75000"/>
                </a:schemeClr>
              </a:solidFill>
            </a:endParaRPr>
          </a:p>
          <a:p>
            <a:pPr marL="0" indent="0">
              <a:buNone/>
            </a:pPr>
            <a:r>
              <a:rPr lang="en-US" b="1" baseline="0" dirty="0" smtClean="0">
                <a:solidFill>
                  <a:schemeClr val="accent3">
                    <a:lumMod val="75000"/>
                  </a:schemeClr>
                </a:solidFill>
              </a:rPr>
              <a:t>NGS treated benchmark geoid heights in Geoid 12B as measurements which were allowed to take adjustment.</a:t>
            </a:r>
          </a:p>
          <a:p>
            <a:pPr marL="0" indent="0">
              <a:buNone/>
            </a:pPr>
            <a:endParaRPr lang="en-US" b="1" baseline="0" dirty="0" smtClean="0">
              <a:solidFill>
                <a:schemeClr val="accent3">
                  <a:lumMod val="75000"/>
                </a:schemeClr>
              </a:solidFill>
            </a:endParaRPr>
          </a:p>
          <a:p>
            <a:pPr marL="0" indent="0">
              <a:buNone/>
            </a:pPr>
            <a:r>
              <a:rPr lang="en-US" b="1" baseline="0" dirty="0" smtClean="0">
                <a:solidFill>
                  <a:schemeClr val="accent3">
                    <a:lumMod val="75000"/>
                  </a:schemeClr>
                </a:solidFill>
              </a:rPr>
              <a:t>Dr. Hintz, who produced our Geoid model, treated benchmark geoid heights in FPRN Geoid 2016 as fixed values.</a:t>
            </a:r>
          </a:p>
          <a:p>
            <a:pPr marL="0" indent="0">
              <a:buNone/>
            </a:pPr>
            <a:endParaRPr lang="en-US" b="1" baseline="0" dirty="0" smtClean="0">
              <a:solidFill>
                <a:schemeClr val="accent3">
                  <a:lumMod val="75000"/>
                </a:schemeClr>
              </a:solidFill>
            </a:endParaRPr>
          </a:p>
          <a:p>
            <a:r>
              <a:rPr lang="en-US" dirty="0" smtClean="0">
                <a:solidFill>
                  <a:schemeClr val="tx1"/>
                </a:solidFill>
              </a:rPr>
              <a:t>Geoid 12A/B is good in a relative </a:t>
            </a:r>
            <a:r>
              <a:rPr lang="en-US" b="1" dirty="0" smtClean="0">
                <a:solidFill>
                  <a:schemeClr val="tx1"/>
                </a:solidFill>
              </a:rPr>
              <a:t>or differential </a:t>
            </a:r>
            <a:r>
              <a:rPr lang="en-US" dirty="0" smtClean="0">
                <a:solidFill>
                  <a:schemeClr val="tx1"/>
                </a:solidFill>
              </a:rPr>
              <a:t>sense – not so good in an absolute sense.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In a relative sense general systematic biases can be self-canceling. In an absolute sense the biases remain.</a:t>
            </a:r>
          </a:p>
          <a:p>
            <a:r>
              <a:rPr lang="en-US" b="1" dirty="0" smtClean="0">
                <a:solidFill>
                  <a:schemeClr val="tx1"/>
                </a:solidFill>
              </a:rPr>
              <a:t>NGS understands this and plans to remove a lot of systematic error from their current model when</a:t>
            </a:r>
            <a:r>
              <a:rPr lang="en-US" b="1" baseline="0" dirty="0" smtClean="0">
                <a:solidFill>
                  <a:schemeClr val="tx1"/>
                </a:solidFill>
              </a:rPr>
              <a:t> they produce a gravity-based model in 2022.</a:t>
            </a:r>
          </a:p>
          <a:p>
            <a:r>
              <a:rPr lang="en-US" b="1" baseline="0" dirty="0" smtClean="0">
                <a:solidFill>
                  <a:schemeClr val="tx1"/>
                </a:solidFill>
              </a:rPr>
              <a:t> </a:t>
            </a:r>
            <a:endParaRPr lang="en-US" b="1" dirty="0" smtClean="0">
              <a:solidFill>
                <a:schemeClr val="tx1"/>
              </a:solidFill>
            </a:endParaRPr>
          </a:p>
          <a:p>
            <a:r>
              <a:rPr lang="en-US" dirty="0" smtClean="0">
                <a:solidFill>
                  <a:schemeClr val="tx1"/>
                </a:solidFill>
              </a:rPr>
              <a:t>FPRN (in RTK mode) requires a Geoid to be functional in the absolute sense.</a:t>
            </a:r>
          </a:p>
          <a:p>
            <a:r>
              <a:rPr lang="en-US" b="1" dirty="0" smtClean="0">
                <a:solidFill>
                  <a:schemeClr val="tx1"/>
                </a:solidFill>
              </a:rPr>
              <a:t>The FPRN station ellipsoid height values were not developed through the application of a Geoid model.  They are directly measured from the NGS CORS Network.</a:t>
            </a:r>
          </a:p>
          <a:p>
            <a:endParaRPr lang="en-US" b="1" dirty="0" smtClean="0">
              <a:solidFill>
                <a:schemeClr val="tx1"/>
              </a:solidFill>
            </a:endParaRPr>
          </a:p>
          <a:p>
            <a:r>
              <a:rPr lang="en-US" dirty="0" smtClean="0">
                <a:solidFill>
                  <a:schemeClr val="tx1"/>
                </a:solidFill>
              </a:rPr>
              <a:t>Gravity based Geoid model from NGS will not be available until 2022 +.</a:t>
            </a:r>
          </a:p>
          <a:p>
            <a:r>
              <a:rPr lang="en-US" b="1" dirty="0" smtClean="0">
                <a:solidFill>
                  <a:schemeClr val="tx1"/>
                </a:solidFill>
              </a:rPr>
              <a:t>We</a:t>
            </a:r>
            <a:r>
              <a:rPr lang="en-US" b="1" baseline="0" dirty="0" smtClean="0">
                <a:solidFill>
                  <a:schemeClr val="tx1"/>
                </a:solidFill>
              </a:rPr>
              <a:t> look forward to using it in conjunction with the FPRN but we wanted a better model now.</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03722E3E-A51A-4D29-BF4A-5445F8DCAD5D}" type="slidenum">
              <a:rPr lang="en-US" smtClean="0"/>
              <a:t>2</a:t>
            </a:fld>
            <a:endParaRPr lang="en-US"/>
          </a:p>
        </p:txBody>
      </p:sp>
    </p:spTree>
    <p:extLst>
      <p:ext uri="{BB962C8B-B14F-4D97-AF65-F5344CB8AC3E}">
        <p14:creationId xmlns:p14="http://schemas.microsoft.com/office/powerpoint/2010/main" val="139553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a:t>
            </a:r>
            <a:r>
              <a:rPr lang="en-US" baseline="0" dirty="0" smtClean="0"/>
              <a:t> 2 slides show vertical datum fundamentals and relationships that are obligatory for any geoid/ellipsoid discussion. I borrowed them from a Canadian website to give you something a little different to look at. The red wavy line labeled CGVD28 on this slide is very comparable to our NGVD29 datum that was constrained by sea level on both the Atlantic and Pacific coastlines. It also shows the effects of the mountain ranges out west. The green wavy line is the Canadian version of NAVD88 and shows the common benchmark at Father’s Point near Rimouski Canada on the St. Lawrence River that was common to all three previous data that were combined to form NAVD88. Namely CGVD28, NGVD29 and the Great Lakes Datum.</a:t>
            </a:r>
          </a:p>
          <a:p>
            <a:endParaRPr lang="en-US" baseline="0" dirty="0" smtClean="0"/>
          </a:p>
          <a:p>
            <a:r>
              <a:rPr lang="en-US" baseline="0" dirty="0" smtClean="0"/>
              <a:t>As a side note, I do not believe Canada ever formally adopted the NAVD88 datum labeled the new vertical datum on this slide.</a:t>
            </a:r>
            <a:endParaRPr lang="en-US" dirty="0"/>
          </a:p>
        </p:txBody>
      </p:sp>
      <p:sp>
        <p:nvSpPr>
          <p:cNvPr id="4" name="Slide Number Placeholder 3"/>
          <p:cNvSpPr>
            <a:spLocks noGrp="1"/>
          </p:cNvSpPr>
          <p:nvPr>
            <p:ph type="sldNum" sz="quarter" idx="10"/>
          </p:nvPr>
        </p:nvSpPr>
        <p:spPr/>
        <p:txBody>
          <a:bodyPr/>
          <a:lstStyle/>
          <a:p>
            <a:fld id="{03722E3E-A51A-4D29-BF4A-5445F8DCAD5D}" type="slidenum">
              <a:rPr lang="en-US" smtClean="0"/>
              <a:t>12</a:t>
            </a:fld>
            <a:endParaRPr lang="en-US"/>
          </a:p>
        </p:txBody>
      </p:sp>
    </p:spTree>
    <p:extLst>
      <p:ext uri="{BB962C8B-B14F-4D97-AF65-F5344CB8AC3E}">
        <p14:creationId xmlns:p14="http://schemas.microsoft.com/office/powerpoint/2010/main" val="297816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slide, also borrowed from a Canadian website, shows</a:t>
            </a:r>
            <a:r>
              <a:rPr lang="en-US" baseline="0" dirty="0" smtClean="0"/>
              <a:t> the fundamental relationships between ellipsoid height, geoid height and orthometric height with equipotential surfaces and the earth’s surface thrown in for reference.</a:t>
            </a:r>
            <a:endParaRPr lang="en-US" dirty="0"/>
          </a:p>
        </p:txBody>
      </p:sp>
      <p:sp>
        <p:nvSpPr>
          <p:cNvPr id="4" name="Slide Number Placeholder 3"/>
          <p:cNvSpPr>
            <a:spLocks noGrp="1"/>
          </p:cNvSpPr>
          <p:nvPr>
            <p:ph type="sldNum" sz="quarter" idx="10"/>
          </p:nvPr>
        </p:nvSpPr>
        <p:spPr/>
        <p:txBody>
          <a:bodyPr/>
          <a:lstStyle/>
          <a:p>
            <a:fld id="{03722E3E-A51A-4D29-BF4A-5445F8DCAD5D}" type="slidenum">
              <a:rPr lang="en-US" smtClean="0"/>
              <a:t>13</a:t>
            </a:fld>
            <a:endParaRPr lang="en-US"/>
          </a:p>
        </p:txBody>
      </p:sp>
    </p:spTree>
    <p:extLst>
      <p:ext uri="{BB962C8B-B14F-4D97-AF65-F5344CB8AC3E}">
        <p14:creationId xmlns:p14="http://schemas.microsoft.com/office/powerpoint/2010/main" val="122398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display the contact information I said</a:t>
            </a:r>
            <a:r>
              <a:rPr lang="en-US" baseline="0" dirty="0" smtClean="0"/>
              <a:t> I would go back to at the end of my presentation while I attempt to answer any questions you may have.</a:t>
            </a:r>
            <a:endParaRPr lang="en-US" dirty="0"/>
          </a:p>
        </p:txBody>
      </p:sp>
      <p:sp>
        <p:nvSpPr>
          <p:cNvPr id="4" name="Slide Number Placeholder 3"/>
          <p:cNvSpPr>
            <a:spLocks noGrp="1"/>
          </p:cNvSpPr>
          <p:nvPr>
            <p:ph type="sldNum" sz="quarter" idx="10"/>
          </p:nvPr>
        </p:nvSpPr>
        <p:spPr/>
        <p:txBody>
          <a:bodyPr/>
          <a:lstStyle/>
          <a:p>
            <a:fld id="{03722E3E-A51A-4D29-BF4A-5445F8DCAD5D}" type="slidenum">
              <a:rPr lang="en-US" smtClean="0"/>
              <a:t>14</a:t>
            </a:fld>
            <a:endParaRPr lang="en-US"/>
          </a:p>
        </p:txBody>
      </p:sp>
    </p:spTree>
    <p:extLst>
      <p:ext uri="{BB962C8B-B14F-4D97-AF65-F5344CB8AC3E}">
        <p14:creationId xmlns:p14="http://schemas.microsoft.com/office/powerpoint/2010/main" val="244297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847A09DC-18FF-4C6F-82B5-214A16C175FD}" type="slidenum">
              <a:rPr lang="en-US" smtClean="0"/>
              <a:pPr/>
              <a:t>15</a:t>
            </a:fld>
            <a:endParaRPr lang="en-US"/>
          </a:p>
        </p:txBody>
      </p:sp>
    </p:spTree>
    <p:extLst>
      <p:ext uri="{BB962C8B-B14F-4D97-AF65-F5344CB8AC3E}">
        <p14:creationId xmlns:p14="http://schemas.microsoft.com/office/powerpoint/2010/main" val="386152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Read the slide</a:t>
            </a:r>
            <a:endParaRPr lang="en-US" b="1" i="1" dirty="0"/>
          </a:p>
        </p:txBody>
      </p:sp>
      <p:sp>
        <p:nvSpPr>
          <p:cNvPr id="4" name="Slide Number Placeholder 3"/>
          <p:cNvSpPr>
            <a:spLocks noGrp="1"/>
          </p:cNvSpPr>
          <p:nvPr>
            <p:ph type="sldNum" sz="quarter" idx="10"/>
          </p:nvPr>
        </p:nvSpPr>
        <p:spPr/>
        <p:txBody>
          <a:bodyPr/>
          <a:lstStyle/>
          <a:p>
            <a:fld id="{03722E3E-A51A-4D29-BF4A-5445F8DCAD5D}" type="slidenum">
              <a:rPr lang="en-US" smtClean="0"/>
              <a:t>3</a:t>
            </a:fld>
            <a:endParaRPr lang="en-US"/>
          </a:p>
        </p:txBody>
      </p:sp>
    </p:spTree>
    <p:extLst>
      <p:ext uri="{BB962C8B-B14F-4D97-AF65-F5344CB8AC3E}">
        <p14:creationId xmlns:p14="http://schemas.microsoft.com/office/powerpoint/2010/main" val="36386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Shown</a:t>
            </a:r>
            <a:r>
              <a:rPr lang="en-US" b="0" baseline="0" dirty="0" smtClean="0"/>
              <a:t> here </a:t>
            </a:r>
            <a:r>
              <a:rPr lang="en-US" b="0" dirty="0" smtClean="0"/>
              <a:t>is a map of red dots</a:t>
            </a:r>
            <a:r>
              <a:rPr lang="en-US" b="0" baseline="0" dirty="0" smtClean="0"/>
              <a:t> representing the location of the benchmarks used in Geoid12B plus the additional benchmarks added to the model for FPRNGD16.</a:t>
            </a:r>
          </a:p>
          <a:p>
            <a:endParaRPr lang="en-US" b="0" baseline="0" dirty="0" smtClean="0"/>
          </a:p>
          <a:p>
            <a:r>
              <a:rPr lang="en-US" b="0" baseline="0" dirty="0" smtClean="0"/>
              <a:t>Dr. Hintz performed some statistical comparisons between Geoid12B and FPRNGD16</a:t>
            </a:r>
          </a:p>
          <a:p>
            <a:endParaRPr lang="en-US" b="0" baseline="0" dirty="0" smtClean="0"/>
          </a:p>
          <a:p>
            <a:r>
              <a:rPr lang="en-US" b="0" baseline="0" dirty="0" smtClean="0"/>
              <a:t>He subjected both Geoids to the same tolerance of .08 meters for rejecting benchmarks. Both models share the NGS grid spacing for their respective data files. For the comparisons Dr. Hintz did not interfere with the basic underlying philosophy attached to each network. The results were an RMS of fit for Geoid12B of .022 meters and .008 meters for FPRNGD16.</a:t>
            </a:r>
          </a:p>
          <a:p>
            <a:endParaRPr lang="en-US" b="0" baseline="0" dirty="0" smtClean="0"/>
          </a:p>
          <a:p>
            <a:r>
              <a:rPr lang="en-US" b="0" baseline="0" dirty="0" smtClean="0"/>
              <a:t>When the smoke settled Geoid12B had 1712 benchmarks that fit better than .01 meters while FPRNGD16 had 3025 benchmarks that fit better than .01 meters.</a:t>
            </a:r>
            <a:endParaRPr lang="en-US" b="0" dirty="0"/>
          </a:p>
        </p:txBody>
      </p:sp>
      <p:sp>
        <p:nvSpPr>
          <p:cNvPr id="4" name="Slide Number Placeholder 3"/>
          <p:cNvSpPr>
            <a:spLocks noGrp="1"/>
          </p:cNvSpPr>
          <p:nvPr>
            <p:ph type="sldNum" sz="quarter" idx="10"/>
          </p:nvPr>
        </p:nvSpPr>
        <p:spPr/>
        <p:txBody>
          <a:bodyPr/>
          <a:lstStyle/>
          <a:p>
            <a:fld id="{03722E3E-A51A-4D29-BF4A-5445F8DCAD5D}" type="slidenum">
              <a:rPr lang="en-US" smtClean="0"/>
              <a:t>4</a:t>
            </a:fld>
            <a:endParaRPr lang="en-US"/>
          </a:p>
        </p:txBody>
      </p:sp>
    </p:spTree>
    <p:extLst>
      <p:ext uri="{BB962C8B-B14F-4D97-AF65-F5344CB8AC3E}">
        <p14:creationId xmlns:p14="http://schemas.microsoft.com/office/powerpoint/2010/main" val="140088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dirty="0" smtClean="0">
                <a:solidFill>
                  <a:schemeClr val="tx1"/>
                </a:solidFill>
              </a:rPr>
              <a:t>Where did the extra Benchmarks come from?</a:t>
            </a:r>
          </a:p>
          <a:p>
            <a:pPr marL="0" indent="0" algn="ctr">
              <a:buNone/>
            </a:pPr>
            <a:endParaRPr lang="en-US" dirty="0" smtClean="0">
              <a:solidFill>
                <a:schemeClr val="tx1"/>
              </a:solidFill>
            </a:endParaRPr>
          </a:p>
          <a:p>
            <a:r>
              <a:rPr lang="en-US" dirty="0" smtClean="0">
                <a:solidFill>
                  <a:schemeClr val="tx1"/>
                </a:solidFill>
              </a:rPr>
              <a:t>853 historic FDOT Benchmarks that were never Bluebooked </a:t>
            </a:r>
          </a:p>
          <a:p>
            <a:pPr marL="0" indent="0">
              <a:buNone/>
            </a:pPr>
            <a:r>
              <a:rPr lang="en-US" dirty="0" smtClean="0">
                <a:solidFill>
                  <a:schemeClr val="tx1"/>
                </a:solidFill>
              </a:rPr>
              <a:t>   </a:t>
            </a:r>
          </a:p>
          <a:p>
            <a:r>
              <a:rPr lang="en-US" dirty="0" smtClean="0">
                <a:solidFill>
                  <a:schemeClr val="tx1"/>
                </a:solidFill>
              </a:rPr>
              <a:t>149 benchmarks that were observed in 2014 and 2015 for the NGS height mod program. FDOT submitted these benchmark</a:t>
            </a:r>
            <a:r>
              <a:rPr lang="en-US" baseline="0" dirty="0" smtClean="0">
                <a:solidFill>
                  <a:schemeClr val="tx1"/>
                </a:solidFill>
              </a:rPr>
              <a:t> observation to OPUS for publication but they were obviously observed and submitted too late for inclusion in Geoid12B.</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3722E3E-A51A-4D29-BF4A-5445F8DCAD5D}" type="slidenum">
              <a:rPr lang="en-US" smtClean="0"/>
              <a:t>5</a:t>
            </a:fld>
            <a:endParaRPr lang="en-US"/>
          </a:p>
        </p:txBody>
      </p:sp>
    </p:spTree>
    <p:extLst>
      <p:ext uri="{BB962C8B-B14F-4D97-AF65-F5344CB8AC3E}">
        <p14:creationId xmlns:p14="http://schemas.microsoft.com/office/powerpoint/2010/main" val="421410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benchmarks observations submitted to OPUS</a:t>
            </a:r>
            <a:r>
              <a:rPr lang="en-US" baseline="0" dirty="0" smtClean="0"/>
              <a:t> were collected with the rig you see on this slide. A choke ring antenna and a 2 meter fixed height pole were used and duel frequency GPS and GLONASS data were recorded for a minimum of 4 hours at each benchmark. Data was not submitted to OPUS until the final precise satellite ephemerides were published. Additional processing of the data was performed in Leica </a:t>
            </a:r>
            <a:r>
              <a:rPr lang="en-US" baseline="0" dirty="0" err="1" smtClean="0"/>
              <a:t>GeoOffice</a:t>
            </a:r>
            <a:r>
              <a:rPr lang="en-US" baseline="0" dirty="0" smtClean="0"/>
              <a:t> and at the Canadian Precise Point Positioning website. </a:t>
            </a:r>
          </a:p>
          <a:p>
            <a:endParaRPr lang="en-US" baseline="0" dirty="0" smtClean="0"/>
          </a:p>
          <a:p>
            <a:r>
              <a:rPr lang="en-US" baseline="0" dirty="0" smtClean="0"/>
              <a:t>As a side note, the antennas used to occupy the benchmarks were identical to the antennas receiving data at the FDOT CORS sites. So, in addition to the benefits of multipath rejection with this antenna, we eliminated any potential antenna bias when we performed differential processing between FPRN CORS data and the benchmark data. Though there probably would not have been much antenna bias had we used  a different antenna as we incorporated absolute antenna calibration data supplied by NGS in all our processing. </a:t>
            </a:r>
          </a:p>
          <a:p>
            <a:endParaRPr lang="en-US" baseline="0" dirty="0" smtClean="0"/>
          </a:p>
          <a:p>
            <a:r>
              <a:rPr lang="en-US" baseline="0" dirty="0" smtClean="0"/>
              <a:t>We ended up using the results from the Canadian processing for the coordinates (including ellipsoid heights) for building the FPRNGD16 data set.</a:t>
            </a:r>
            <a:endParaRPr lang="en-US" dirty="0"/>
          </a:p>
        </p:txBody>
      </p:sp>
      <p:sp>
        <p:nvSpPr>
          <p:cNvPr id="4" name="Slide Number Placeholder 3"/>
          <p:cNvSpPr>
            <a:spLocks noGrp="1"/>
          </p:cNvSpPr>
          <p:nvPr>
            <p:ph type="sldNum" sz="quarter" idx="10"/>
          </p:nvPr>
        </p:nvSpPr>
        <p:spPr/>
        <p:txBody>
          <a:bodyPr/>
          <a:lstStyle/>
          <a:p>
            <a:fld id="{03722E3E-A51A-4D29-BF4A-5445F8DCAD5D}" type="slidenum">
              <a:rPr lang="en-US" smtClean="0"/>
              <a:t>6</a:t>
            </a:fld>
            <a:endParaRPr lang="en-US"/>
          </a:p>
        </p:txBody>
      </p:sp>
    </p:spTree>
    <p:extLst>
      <p:ext uri="{BB962C8B-B14F-4D97-AF65-F5344CB8AC3E}">
        <p14:creationId xmlns:p14="http://schemas.microsoft.com/office/powerpoint/2010/main" val="315417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was borrowed from the NGS website.</a:t>
            </a:r>
            <a:r>
              <a:rPr lang="en-US" baseline="0" dirty="0" smtClean="0"/>
              <a:t> It shows all the OPUS published benchmarks in Florida as checkered flags, many of which were submitted by the Florida DOT. </a:t>
            </a:r>
            <a:endParaRPr lang="en-US" dirty="0"/>
          </a:p>
        </p:txBody>
      </p:sp>
      <p:sp>
        <p:nvSpPr>
          <p:cNvPr id="4" name="Slide Number Placeholder 3"/>
          <p:cNvSpPr>
            <a:spLocks noGrp="1"/>
          </p:cNvSpPr>
          <p:nvPr>
            <p:ph type="sldNum" sz="quarter" idx="10"/>
          </p:nvPr>
        </p:nvSpPr>
        <p:spPr/>
        <p:txBody>
          <a:bodyPr/>
          <a:lstStyle/>
          <a:p>
            <a:fld id="{03722E3E-A51A-4D29-BF4A-5445F8DCAD5D}" type="slidenum">
              <a:rPr lang="en-US" smtClean="0"/>
              <a:t>7</a:t>
            </a:fld>
            <a:endParaRPr lang="en-US"/>
          </a:p>
        </p:txBody>
      </p:sp>
    </p:spTree>
    <p:extLst>
      <p:ext uri="{BB962C8B-B14F-4D97-AF65-F5344CB8AC3E}">
        <p14:creationId xmlns:p14="http://schemas.microsoft.com/office/powerpoint/2010/main" val="219782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capture from a couple of weeks back of the FPRN network. We</a:t>
            </a:r>
            <a:r>
              <a:rPr lang="en-US" baseline="0" dirty="0" smtClean="0"/>
              <a:t> collected GNSS benchmark data for OPUS in the vicinity of every station in the State of Florida shown on this map.</a:t>
            </a:r>
            <a:endParaRPr lang="en-US" dirty="0"/>
          </a:p>
        </p:txBody>
      </p:sp>
      <p:sp>
        <p:nvSpPr>
          <p:cNvPr id="4" name="Slide Number Placeholder 3"/>
          <p:cNvSpPr>
            <a:spLocks noGrp="1"/>
          </p:cNvSpPr>
          <p:nvPr>
            <p:ph type="sldNum" sz="quarter" idx="10"/>
          </p:nvPr>
        </p:nvSpPr>
        <p:spPr/>
        <p:txBody>
          <a:bodyPr/>
          <a:lstStyle/>
          <a:p>
            <a:fld id="{03722E3E-A51A-4D29-BF4A-5445F8DCAD5D}" type="slidenum">
              <a:rPr lang="en-US" smtClean="0"/>
              <a:t>8</a:t>
            </a:fld>
            <a:endParaRPr lang="en-US"/>
          </a:p>
        </p:txBody>
      </p:sp>
    </p:spTree>
    <p:extLst>
      <p:ext uri="{BB962C8B-B14F-4D97-AF65-F5344CB8AC3E}">
        <p14:creationId xmlns:p14="http://schemas.microsoft.com/office/powerpoint/2010/main" val="305289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 do you make use of FPRNGD16?</a:t>
            </a:r>
          </a:p>
          <a:p>
            <a:pPr marL="0" indent="0">
              <a:buFontTx/>
              <a:buNone/>
            </a:pPr>
            <a:r>
              <a:rPr lang="en-US" sz="1200" b="0" dirty="0" smtClean="0"/>
              <a:t>If you use the NGS interpolation program (intg.exe) for Geoid12B, substitute our g2012bu7.bin for the NGS-supplied file with the same name. Then execute intg.exe as before.</a:t>
            </a:r>
          </a:p>
          <a:p>
            <a:pPr marL="0" indent="0">
              <a:buFontTx/>
              <a:buNone/>
            </a:pPr>
            <a:r>
              <a:rPr lang="en-US" sz="1200" b="1" dirty="0" smtClean="0"/>
              <a:t>However,</a:t>
            </a:r>
            <a:r>
              <a:rPr lang="en-US" sz="1200" b="1" baseline="0" dirty="0" smtClean="0"/>
              <a:t> our data file only covers the State of Florida where the NGS data file with the same name covers large portions of  southeastern United States beyond the Florida border.</a:t>
            </a:r>
          </a:p>
          <a:p>
            <a:pPr marL="0" indent="0">
              <a:buFontTx/>
              <a:buNone/>
            </a:pPr>
            <a:endParaRPr lang="en-US"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you use Leica LGO software, create a FPRNGD16B folder, populated with FPRNGD16B.exe and g2003u07.bin. Then within LGO create a Geoid called FPRNGD16B that points to the folder by the same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For data collectors requiring special files we have available FPRNGD16B.gem for Leica, FPRNGD16B.GGF (thank you GPServ.Inc) for Trimble and FPRNGD16.GSF (thank you Carlson Software) for Carlson.</a:t>
            </a:r>
          </a:p>
          <a:p>
            <a:pPr>
              <a:buFontTx/>
              <a:buNone/>
            </a:pPr>
            <a:endParaRPr lang="en-US" b="0" dirty="0"/>
          </a:p>
        </p:txBody>
      </p:sp>
      <p:sp>
        <p:nvSpPr>
          <p:cNvPr id="4" name="Slide Number Placeholder 3"/>
          <p:cNvSpPr>
            <a:spLocks noGrp="1"/>
          </p:cNvSpPr>
          <p:nvPr>
            <p:ph type="sldNum" sz="quarter" idx="10"/>
          </p:nvPr>
        </p:nvSpPr>
        <p:spPr/>
        <p:txBody>
          <a:bodyPr/>
          <a:lstStyle/>
          <a:p>
            <a:fld id="{03722E3E-A51A-4D29-BF4A-5445F8DCAD5D}" type="slidenum">
              <a:rPr lang="en-US" smtClean="0"/>
              <a:t>9</a:t>
            </a:fld>
            <a:endParaRPr lang="en-US"/>
          </a:p>
        </p:txBody>
      </p:sp>
    </p:spTree>
    <p:extLst>
      <p:ext uri="{BB962C8B-B14F-4D97-AF65-F5344CB8AC3E}">
        <p14:creationId xmlns:p14="http://schemas.microsoft.com/office/powerpoint/2010/main" val="110698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If you are interested in obtaining our Geoid model please </a:t>
            </a:r>
            <a:r>
              <a:rPr lang="en-US" baseline="0" dirty="0" smtClean="0"/>
              <a:t>go to our website</a:t>
            </a:r>
          </a:p>
          <a:p>
            <a:pPr marL="0" indent="0">
              <a:buNone/>
            </a:pPr>
            <a:r>
              <a:rPr lang="en-US" baseline="0" dirty="0" smtClean="0"/>
              <a:t>Or </a:t>
            </a:r>
          </a:p>
          <a:p>
            <a:pPr marL="0" indent="0">
              <a:buNone/>
            </a:pPr>
            <a:r>
              <a:rPr lang="en-US" baseline="0" dirty="0" smtClean="0"/>
              <a:t>contact </a:t>
            </a:r>
            <a:r>
              <a:rPr lang="en-US" baseline="0" dirty="0" smtClean="0"/>
              <a:t>either </a:t>
            </a:r>
            <a:r>
              <a:rPr lang="en-US" baseline="0" dirty="0" smtClean="0"/>
              <a:t>Ron</a:t>
            </a:r>
          </a:p>
          <a:p>
            <a:pPr marL="0" indent="0">
              <a:buNone/>
            </a:pPr>
            <a:r>
              <a:rPr lang="en-US" baseline="0" dirty="0" smtClean="0"/>
              <a:t>Or</a:t>
            </a:r>
          </a:p>
          <a:p>
            <a:pPr marL="0" indent="0">
              <a:buNone/>
            </a:pPr>
            <a:r>
              <a:rPr lang="en-US" baseline="0" dirty="0" smtClean="0"/>
              <a:t>Scott</a:t>
            </a:r>
          </a:p>
          <a:p>
            <a:pPr marL="0" indent="0">
              <a:buNone/>
            </a:pPr>
            <a:r>
              <a:rPr lang="en-US" baseline="0" dirty="0" smtClean="0"/>
              <a:t>either </a:t>
            </a:r>
            <a:r>
              <a:rPr lang="en-US" baseline="0" dirty="0" smtClean="0"/>
              <a:t>will set you up.</a:t>
            </a:r>
          </a:p>
          <a:p>
            <a:pPr marL="0" indent="0">
              <a:buNone/>
            </a:pPr>
            <a:endParaRPr lang="en-US" baseline="0" dirty="0" smtClean="0"/>
          </a:p>
          <a:p>
            <a:pPr marL="0" indent="0">
              <a:buNone/>
            </a:pPr>
            <a:r>
              <a:rPr lang="en-US" baseline="0" dirty="0" smtClean="0"/>
              <a:t>I will put this slide back up at the end of my presentation so you will have time to write their contact information down.</a:t>
            </a:r>
          </a:p>
        </p:txBody>
      </p:sp>
      <p:sp>
        <p:nvSpPr>
          <p:cNvPr id="4" name="Slide Number Placeholder 3"/>
          <p:cNvSpPr>
            <a:spLocks noGrp="1"/>
          </p:cNvSpPr>
          <p:nvPr>
            <p:ph type="sldNum" sz="quarter" idx="10"/>
          </p:nvPr>
        </p:nvSpPr>
        <p:spPr/>
        <p:txBody>
          <a:bodyPr/>
          <a:lstStyle/>
          <a:p>
            <a:fld id="{847A09DC-18FF-4C6F-82B5-214A16C175FD}" type="slidenum">
              <a:rPr lang="en-US" smtClean="0"/>
              <a:pPr/>
              <a:t>11</a:t>
            </a:fld>
            <a:endParaRPr lang="en-US"/>
          </a:p>
        </p:txBody>
      </p:sp>
    </p:spTree>
    <p:extLst>
      <p:ext uri="{BB962C8B-B14F-4D97-AF65-F5344CB8AC3E}">
        <p14:creationId xmlns:p14="http://schemas.microsoft.com/office/powerpoint/2010/main" val="171350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216901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425713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298236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43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411248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347594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385EC3-B418-4F09-8256-3EDFDC0AA4C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108129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385EC3-B418-4F09-8256-3EDFDC0AA4C2}"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1154240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385EC3-B418-4F09-8256-3EDFDC0AA4C2}"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435162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85EC3-B418-4F09-8256-3EDFDC0AA4C2}"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497002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85EC3-B418-4F09-8256-3EDFDC0AA4C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75367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148862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85EC3-B418-4F09-8256-3EDFDC0AA4C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106340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5E385EC3-B418-4F09-8256-3EDFDC0AA4C2}"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124096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3599085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09719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302438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36391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3325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3618463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142754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85EC3-B418-4F09-8256-3EDFDC0AA4C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234801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85EC3-B418-4F09-8256-3EDFDC0AA4C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71762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85EC3-B418-4F09-8256-3EDFDC0AA4C2}"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275101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85EC3-B418-4F09-8256-3EDFDC0AA4C2}"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317088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85EC3-B418-4F09-8256-3EDFDC0AA4C2}"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414566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85EC3-B418-4F09-8256-3EDFDC0AA4C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25389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85EC3-B418-4F09-8256-3EDFDC0AA4C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FE5AA-EDCB-4580-9EC5-277ACA8B1730}" type="slidenum">
              <a:rPr lang="en-US" smtClean="0"/>
              <a:t>‹#›</a:t>
            </a:fld>
            <a:endParaRPr lang="en-US"/>
          </a:p>
        </p:txBody>
      </p:sp>
    </p:spTree>
    <p:extLst>
      <p:ext uri="{BB962C8B-B14F-4D97-AF65-F5344CB8AC3E}">
        <p14:creationId xmlns:p14="http://schemas.microsoft.com/office/powerpoint/2010/main" val="342176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85EC3-B418-4F09-8256-3EDFDC0AA4C2}" type="datetimeFigureOut">
              <a:rPr lang="en-US" smtClean="0"/>
              <a:t>3/28/2016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FE5AA-EDCB-4580-9EC5-277ACA8B1730}" type="slidenum">
              <a:rPr lang="en-US" smtClean="0"/>
              <a:t>‹#›</a:t>
            </a:fld>
            <a:endParaRPr lang="en-US"/>
          </a:p>
        </p:txBody>
      </p:sp>
    </p:spTree>
    <p:extLst>
      <p:ext uri="{BB962C8B-B14F-4D97-AF65-F5344CB8AC3E}">
        <p14:creationId xmlns:p14="http://schemas.microsoft.com/office/powerpoint/2010/main" val="336957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E385EC3-B418-4F09-8256-3EDFDC0AA4C2}" type="datetimeFigureOut">
              <a:rPr lang="en-US" smtClean="0"/>
              <a:t>3/28/2016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5BFE5AA-EDCB-4580-9EC5-277ACA8B1730}" type="slidenum">
              <a:rPr lang="en-US" smtClean="0"/>
              <a:t>‹#›</a:t>
            </a:fld>
            <a:endParaRPr lang="en-US"/>
          </a:p>
        </p:txBody>
      </p:sp>
    </p:spTree>
    <p:extLst>
      <p:ext uri="{BB962C8B-B14F-4D97-AF65-F5344CB8AC3E}">
        <p14:creationId xmlns:p14="http://schemas.microsoft.com/office/powerpoint/2010/main" val="36366465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FPRN GEOID 2016</a:t>
            </a:r>
            <a:endParaRPr lang="en-US" dirty="0"/>
          </a:p>
        </p:txBody>
      </p:sp>
      <p:sp>
        <p:nvSpPr>
          <p:cNvPr id="3" name="Subtitle 2"/>
          <p:cNvSpPr>
            <a:spLocks noGrp="1"/>
          </p:cNvSpPr>
          <p:nvPr>
            <p:ph type="subTitle" idx="1"/>
          </p:nvPr>
        </p:nvSpPr>
        <p:spPr>
          <a:xfrm>
            <a:off x="684212" y="5317067"/>
            <a:ext cx="4954588" cy="1083733"/>
          </a:xfrm>
        </p:spPr>
        <p:txBody>
          <a:bodyPr/>
          <a:lstStyle/>
          <a:p>
            <a:r>
              <a:rPr lang="en-US" dirty="0" smtClean="0">
                <a:solidFill>
                  <a:schemeClr val="tx1"/>
                </a:solidFill>
              </a:rPr>
              <a:t>Presented by George Massey, PSM</a:t>
            </a:r>
          </a:p>
          <a:p>
            <a:r>
              <a:rPr lang="en-US" dirty="0" smtClean="0">
                <a:solidFill>
                  <a:schemeClr val="tx1"/>
                </a:solidFill>
              </a:rPr>
              <a:t>Florida Department of Transportation</a:t>
            </a:r>
            <a:endParaRPr lang="en-US" dirty="0">
              <a:solidFill>
                <a:schemeClr val="tx1"/>
              </a:solidFill>
            </a:endParaRPr>
          </a:p>
        </p:txBody>
      </p:sp>
    </p:spTree>
    <p:extLst>
      <p:ext uri="{BB962C8B-B14F-4D97-AF65-F5344CB8AC3E}">
        <p14:creationId xmlns:p14="http://schemas.microsoft.com/office/powerpoint/2010/main" val="475797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3783" y="381784"/>
            <a:ext cx="5368834" cy="830997"/>
          </a:xfrm>
          <a:prstGeom prst="rect">
            <a:avLst/>
          </a:prstGeom>
        </p:spPr>
        <p:txBody>
          <a:bodyPr wrap="square">
            <a:spAutoFit/>
          </a:bodyPr>
          <a:lstStyle/>
          <a:p>
            <a:r>
              <a:rPr lang="en-US" sz="4800" cap="all" dirty="0">
                <a:ln w="3175" cmpd="sng">
                  <a:noFill/>
                </a:ln>
                <a:solidFill>
                  <a:prstClr val="white"/>
                </a:solidFill>
                <a:ea typeface="+mj-ea"/>
                <a:cs typeface="+mj-cs"/>
              </a:rPr>
              <a:t>FPRN GEOID 2016</a:t>
            </a:r>
            <a:endParaRPr lang="en-US" sz="4800" dirty="0"/>
          </a:p>
        </p:txBody>
      </p:sp>
      <p:sp>
        <p:nvSpPr>
          <p:cNvPr id="3" name="TextBox 2"/>
          <p:cNvSpPr txBox="1"/>
          <p:nvPr/>
        </p:nvSpPr>
        <p:spPr>
          <a:xfrm>
            <a:off x="1565185" y="2218509"/>
            <a:ext cx="755269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We are currently in Beta test mode</a:t>
            </a:r>
          </a:p>
          <a:p>
            <a:endParaRPr lang="en-US" sz="2400" dirty="0" smtClean="0"/>
          </a:p>
          <a:p>
            <a:pPr marL="342900" indent="-342900">
              <a:buFont typeface="Arial" panose="020B0604020202020204" pitchFamily="34" charset="0"/>
              <a:buChar char="•"/>
            </a:pPr>
            <a:r>
              <a:rPr lang="en-US" sz="2400" dirty="0" smtClean="0"/>
              <a:t>The geoid related files must currently be requested from FPRN support staff</a:t>
            </a:r>
          </a:p>
          <a:p>
            <a:endParaRPr lang="en-US" sz="2400" dirty="0" smtClean="0"/>
          </a:p>
          <a:p>
            <a:pPr marL="342900" indent="-342900">
              <a:buFont typeface="Arial" panose="020B0604020202020204" pitchFamily="34" charset="0"/>
              <a:buChar char="•"/>
            </a:pPr>
            <a:r>
              <a:rPr lang="en-US" sz="2400" dirty="0" smtClean="0"/>
              <a:t>We are asking Beta testers to supply feedback when collecting GNSS data on existing benchmarks</a:t>
            </a:r>
            <a:endParaRPr lang="en-US" sz="2400" dirty="0"/>
          </a:p>
        </p:txBody>
      </p:sp>
    </p:spTree>
    <p:extLst>
      <p:ext uri="{BB962C8B-B14F-4D97-AF65-F5344CB8AC3E}">
        <p14:creationId xmlns:p14="http://schemas.microsoft.com/office/powerpoint/2010/main" val="3143626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950" y="1191649"/>
            <a:ext cx="8534400" cy="723900"/>
          </a:xfrm>
        </p:spPr>
        <p:txBody>
          <a:bodyPr/>
          <a:lstStyle/>
          <a:p>
            <a:pPr algn="ctr"/>
            <a:r>
              <a:rPr lang="en-US" dirty="0" smtClean="0"/>
              <a:t>Support</a:t>
            </a:r>
            <a:endParaRPr lang="en-US" dirty="0"/>
          </a:p>
        </p:txBody>
      </p:sp>
      <p:sp>
        <p:nvSpPr>
          <p:cNvPr id="3" name="Content Placeholder 2"/>
          <p:cNvSpPr>
            <a:spLocks noGrp="1"/>
          </p:cNvSpPr>
          <p:nvPr>
            <p:ph idx="1"/>
          </p:nvPr>
        </p:nvSpPr>
        <p:spPr>
          <a:xfrm>
            <a:off x="2075656" y="2185490"/>
            <a:ext cx="7646988" cy="3742266"/>
          </a:xfrm>
        </p:spPr>
        <p:txBody>
          <a:bodyPr>
            <a:normAutofit/>
          </a:bodyPr>
          <a:lstStyle/>
          <a:p>
            <a:pPr marL="0" indent="0">
              <a:buNone/>
            </a:pPr>
            <a:r>
              <a:rPr lang="en-US" dirty="0" smtClean="0">
                <a:solidFill>
                  <a:schemeClr val="tx1"/>
                </a:solidFill>
              </a:rPr>
              <a:t>www.dot.state.fl.us/surveyingandmapping/fprn.shtm</a:t>
            </a:r>
          </a:p>
          <a:p>
            <a:pPr>
              <a:buFont typeface="Arial" panose="020B0604020202020204" pitchFamily="34" charset="0"/>
              <a:buChar char="•"/>
            </a:pPr>
            <a:r>
              <a:rPr lang="en-US" dirty="0" smtClean="0">
                <a:solidFill>
                  <a:schemeClr val="tx1"/>
                </a:solidFill>
              </a:rPr>
              <a:t>Ron Hanson (Tuesday – Saturday)</a:t>
            </a:r>
          </a:p>
          <a:p>
            <a:pPr lvl="1">
              <a:buSzPct val="65000"/>
              <a:buFont typeface="Wingdings" pitchFamily="2" charset="2"/>
              <a:buChar char="Ø"/>
            </a:pPr>
            <a:r>
              <a:rPr lang="en-US" dirty="0" smtClean="0">
                <a:solidFill>
                  <a:schemeClr val="tx1"/>
                </a:solidFill>
              </a:rPr>
              <a:t>(850) 414-4254 Office</a:t>
            </a:r>
          </a:p>
          <a:p>
            <a:pPr lvl="1">
              <a:buSzPct val="65000"/>
              <a:buFont typeface="Wingdings" pitchFamily="2" charset="2"/>
              <a:buChar char="Ø"/>
            </a:pPr>
            <a:r>
              <a:rPr lang="en-US" dirty="0" smtClean="0">
                <a:solidFill>
                  <a:schemeClr val="tx1"/>
                </a:solidFill>
              </a:rPr>
              <a:t>(850) 510-8596 Cell</a:t>
            </a:r>
          </a:p>
          <a:p>
            <a:pPr lvl="1">
              <a:buSzPct val="65000"/>
              <a:buFont typeface="Wingdings" pitchFamily="2" charset="2"/>
              <a:buChar char="Ø"/>
            </a:pPr>
            <a:r>
              <a:rPr lang="en-US" dirty="0" smtClean="0">
                <a:solidFill>
                  <a:schemeClr val="tx1"/>
                </a:solidFill>
              </a:rPr>
              <a:t>ronald.hanson@dot.state.fl.us</a:t>
            </a:r>
          </a:p>
          <a:p>
            <a:pPr>
              <a:buFont typeface="Arial" panose="020B0604020202020204" pitchFamily="34" charset="0"/>
              <a:buChar char="•"/>
            </a:pPr>
            <a:r>
              <a:rPr lang="en-US" dirty="0" smtClean="0">
                <a:solidFill>
                  <a:schemeClr val="tx1"/>
                </a:solidFill>
              </a:rPr>
              <a:t>Scott Harper (Sunday – Thursday)</a:t>
            </a:r>
          </a:p>
          <a:p>
            <a:pPr lvl="1">
              <a:buSzPct val="65000"/>
              <a:buFont typeface="Wingdings" pitchFamily="2" charset="2"/>
              <a:buChar char="Ø"/>
            </a:pPr>
            <a:r>
              <a:rPr lang="en-US" dirty="0" smtClean="0">
                <a:solidFill>
                  <a:schemeClr val="tx1"/>
                </a:solidFill>
              </a:rPr>
              <a:t>(850) 414-4596 Office</a:t>
            </a:r>
          </a:p>
          <a:p>
            <a:pPr lvl="1">
              <a:buSzPct val="65000"/>
              <a:buFont typeface="Wingdings" pitchFamily="2" charset="2"/>
              <a:buChar char="Ø"/>
            </a:pPr>
            <a:r>
              <a:rPr lang="en-US" dirty="0" smtClean="0">
                <a:solidFill>
                  <a:schemeClr val="tx1"/>
                </a:solidFill>
              </a:rPr>
              <a:t>(850) 728-1240 Cell</a:t>
            </a:r>
          </a:p>
          <a:p>
            <a:pPr lvl="1">
              <a:buSzPct val="65000"/>
              <a:buFont typeface="Wingdings" pitchFamily="2" charset="2"/>
              <a:buChar char="Ø"/>
            </a:pPr>
            <a:r>
              <a:rPr lang="en-US" dirty="0" smtClean="0">
                <a:solidFill>
                  <a:schemeClr val="tx1"/>
                </a:solidFill>
              </a:rPr>
              <a:t>scott.harper@dot.state.fl.us</a:t>
            </a:r>
            <a:endParaRPr lang="en-US" dirty="0">
              <a:solidFill>
                <a:schemeClr val="tx1"/>
              </a:solidFill>
            </a:endParaRPr>
          </a:p>
        </p:txBody>
      </p:sp>
      <p:sp>
        <p:nvSpPr>
          <p:cNvPr id="4" name="TextBox 3"/>
          <p:cNvSpPr txBox="1"/>
          <p:nvPr/>
        </p:nvSpPr>
        <p:spPr>
          <a:xfrm>
            <a:off x="1993900" y="208601"/>
            <a:ext cx="7810500" cy="830997"/>
          </a:xfrm>
          <a:prstGeom prst="rect">
            <a:avLst/>
          </a:prstGeom>
          <a:noFill/>
        </p:spPr>
        <p:txBody>
          <a:bodyPr wrap="square" rtlCol="0">
            <a:spAutoFit/>
          </a:bodyPr>
          <a:lstStyle/>
          <a:p>
            <a:pPr algn="ctr"/>
            <a:r>
              <a:rPr lang="en-US" sz="4800" dirty="0" smtClean="0"/>
              <a:t>FPRN GEOID 2016</a:t>
            </a:r>
            <a:endParaRPr lang="en-US" sz="4800" dirty="0"/>
          </a:p>
        </p:txBody>
      </p:sp>
    </p:spTree>
    <p:extLst>
      <p:ext uri="{BB962C8B-B14F-4D97-AF65-F5344CB8AC3E}">
        <p14:creationId xmlns:p14="http://schemas.microsoft.com/office/powerpoint/2010/main" val="174459784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063" y="300079"/>
            <a:ext cx="8471140" cy="6304923"/>
          </a:xfrm>
          <a:prstGeom prst="rect">
            <a:avLst/>
          </a:prstGeom>
        </p:spPr>
      </p:pic>
    </p:spTree>
    <p:extLst>
      <p:ext uri="{BB962C8B-B14F-4D97-AF65-F5344CB8AC3E}">
        <p14:creationId xmlns:p14="http://schemas.microsoft.com/office/powerpoint/2010/main" val="759051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515" y="207034"/>
            <a:ext cx="8585530" cy="6385488"/>
          </a:xfrm>
          <a:prstGeom prst="rect">
            <a:avLst/>
          </a:prstGeom>
        </p:spPr>
      </p:pic>
    </p:spTree>
    <p:extLst>
      <p:ext uri="{BB962C8B-B14F-4D97-AF65-F5344CB8AC3E}">
        <p14:creationId xmlns:p14="http://schemas.microsoft.com/office/powerpoint/2010/main" val="2168378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9449" y="275772"/>
            <a:ext cx="5410200" cy="830997"/>
          </a:xfrm>
          <a:prstGeom prst="rect">
            <a:avLst/>
          </a:prstGeom>
          <a:noFill/>
        </p:spPr>
        <p:txBody>
          <a:bodyPr wrap="square" rtlCol="0">
            <a:spAutoFit/>
          </a:bodyPr>
          <a:lstStyle/>
          <a:p>
            <a:pPr lvl="0"/>
            <a:r>
              <a:rPr lang="en-US" sz="4800" cap="all" dirty="0">
                <a:ln w="3175" cmpd="sng">
                  <a:noFill/>
                </a:ln>
                <a:solidFill>
                  <a:prstClr val="white"/>
                </a:solidFill>
              </a:rPr>
              <a:t>FPRN GEOID 2016</a:t>
            </a:r>
            <a:endParaRPr lang="en-US" sz="4800" dirty="0">
              <a:solidFill>
                <a:prstClr val="white"/>
              </a:solidFill>
            </a:endParaRPr>
          </a:p>
        </p:txBody>
      </p:sp>
      <p:sp>
        <p:nvSpPr>
          <p:cNvPr id="4" name="TextBox 3"/>
          <p:cNvSpPr txBox="1"/>
          <p:nvPr/>
        </p:nvSpPr>
        <p:spPr>
          <a:xfrm>
            <a:off x="4180929" y="2989580"/>
            <a:ext cx="3487240" cy="830997"/>
          </a:xfrm>
          <a:prstGeom prst="rect">
            <a:avLst/>
          </a:prstGeom>
          <a:noFill/>
        </p:spPr>
        <p:txBody>
          <a:bodyPr wrap="square" rtlCol="0">
            <a:spAutoFit/>
          </a:bodyPr>
          <a:lstStyle/>
          <a:p>
            <a:r>
              <a:rPr lang="en-US" sz="4800" dirty="0" smtClean="0"/>
              <a:t>Questions?</a:t>
            </a:r>
            <a:endParaRPr lang="en-US" sz="4800" dirty="0"/>
          </a:p>
        </p:txBody>
      </p:sp>
    </p:spTree>
    <p:extLst>
      <p:ext uri="{BB962C8B-B14F-4D97-AF65-F5344CB8AC3E}">
        <p14:creationId xmlns:p14="http://schemas.microsoft.com/office/powerpoint/2010/main" val="231047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950" y="1202152"/>
            <a:ext cx="8534400" cy="723900"/>
          </a:xfrm>
        </p:spPr>
        <p:txBody>
          <a:bodyPr/>
          <a:lstStyle/>
          <a:p>
            <a:pPr algn="ctr"/>
            <a:r>
              <a:rPr lang="en-US" dirty="0" smtClean="0"/>
              <a:t>Support</a:t>
            </a:r>
            <a:endParaRPr lang="en-US" dirty="0"/>
          </a:p>
        </p:txBody>
      </p:sp>
      <p:sp>
        <p:nvSpPr>
          <p:cNvPr id="3" name="Content Placeholder 2"/>
          <p:cNvSpPr>
            <a:spLocks noGrp="1"/>
          </p:cNvSpPr>
          <p:nvPr>
            <p:ph idx="1"/>
          </p:nvPr>
        </p:nvSpPr>
        <p:spPr>
          <a:xfrm>
            <a:off x="2075656" y="2237741"/>
            <a:ext cx="7646988" cy="3742266"/>
          </a:xfrm>
        </p:spPr>
        <p:txBody>
          <a:bodyPr>
            <a:normAutofit/>
          </a:bodyPr>
          <a:lstStyle/>
          <a:p>
            <a:pPr marL="0" indent="0">
              <a:buNone/>
            </a:pPr>
            <a:r>
              <a:rPr lang="en-US" dirty="0" smtClean="0">
                <a:solidFill>
                  <a:schemeClr val="tx1"/>
                </a:solidFill>
              </a:rPr>
              <a:t>www.dot.state.fl.us/surveyingandmapping/fprn.shtm</a:t>
            </a:r>
          </a:p>
          <a:p>
            <a:pPr>
              <a:buFont typeface="Arial" panose="020B0604020202020204" pitchFamily="34" charset="0"/>
              <a:buChar char="•"/>
            </a:pPr>
            <a:r>
              <a:rPr lang="en-US" dirty="0" smtClean="0">
                <a:solidFill>
                  <a:schemeClr val="tx1"/>
                </a:solidFill>
              </a:rPr>
              <a:t>Ron Hanson (Tuesday – Saturday)</a:t>
            </a:r>
          </a:p>
          <a:p>
            <a:pPr lvl="1">
              <a:buSzPct val="65000"/>
              <a:buFont typeface="Wingdings" pitchFamily="2" charset="2"/>
              <a:buChar char="Ø"/>
            </a:pPr>
            <a:r>
              <a:rPr lang="en-US" dirty="0" smtClean="0">
                <a:solidFill>
                  <a:schemeClr val="tx1"/>
                </a:solidFill>
              </a:rPr>
              <a:t>(850) 414-4254 Office</a:t>
            </a:r>
          </a:p>
          <a:p>
            <a:pPr lvl="1">
              <a:buSzPct val="65000"/>
              <a:buFont typeface="Wingdings" pitchFamily="2" charset="2"/>
              <a:buChar char="Ø"/>
            </a:pPr>
            <a:r>
              <a:rPr lang="en-US" dirty="0" smtClean="0">
                <a:solidFill>
                  <a:schemeClr val="tx1"/>
                </a:solidFill>
              </a:rPr>
              <a:t>(850) 510-8596 Cell</a:t>
            </a:r>
          </a:p>
          <a:p>
            <a:pPr lvl="1">
              <a:buSzPct val="65000"/>
              <a:buFont typeface="Wingdings" pitchFamily="2" charset="2"/>
              <a:buChar char="Ø"/>
            </a:pPr>
            <a:r>
              <a:rPr lang="en-US" dirty="0" smtClean="0">
                <a:solidFill>
                  <a:schemeClr val="tx1"/>
                </a:solidFill>
              </a:rPr>
              <a:t>ronald.hanson@dot.state.fl.us</a:t>
            </a:r>
          </a:p>
          <a:p>
            <a:pPr>
              <a:buFont typeface="Arial" panose="020B0604020202020204" pitchFamily="34" charset="0"/>
              <a:buChar char="•"/>
            </a:pPr>
            <a:r>
              <a:rPr lang="en-US" dirty="0" smtClean="0">
                <a:solidFill>
                  <a:schemeClr val="tx1"/>
                </a:solidFill>
              </a:rPr>
              <a:t>Scott Harper (Sunday – Thursday)</a:t>
            </a:r>
          </a:p>
          <a:p>
            <a:pPr lvl="1">
              <a:buSzPct val="65000"/>
              <a:buFont typeface="Wingdings" pitchFamily="2" charset="2"/>
              <a:buChar char="Ø"/>
            </a:pPr>
            <a:r>
              <a:rPr lang="en-US" dirty="0" smtClean="0">
                <a:solidFill>
                  <a:schemeClr val="tx1"/>
                </a:solidFill>
              </a:rPr>
              <a:t>(850) 414-4596 Office</a:t>
            </a:r>
          </a:p>
          <a:p>
            <a:pPr lvl="1">
              <a:buSzPct val="65000"/>
              <a:buFont typeface="Wingdings" pitchFamily="2" charset="2"/>
              <a:buChar char="Ø"/>
            </a:pPr>
            <a:r>
              <a:rPr lang="en-US" dirty="0" smtClean="0">
                <a:solidFill>
                  <a:schemeClr val="tx1"/>
                </a:solidFill>
              </a:rPr>
              <a:t>(850) 728-1240 Cell</a:t>
            </a:r>
          </a:p>
          <a:p>
            <a:pPr lvl="1">
              <a:buSzPct val="65000"/>
              <a:buFont typeface="Wingdings" pitchFamily="2" charset="2"/>
              <a:buChar char="Ø"/>
            </a:pPr>
            <a:r>
              <a:rPr lang="en-US" dirty="0" smtClean="0">
                <a:solidFill>
                  <a:schemeClr val="tx1"/>
                </a:solidFill>
              </a:rPr>
              <a:t>scott.harper@dot.state.fl.us</a:t>
            </a:r>
            <a:endParaRPr lang="en-US" dirty="0">
              <a:solidFill>
                <a:schemeClr val="tx1"/>
              </a:solidFill>
            </a:endParaRPr>
          </a:p>
        </p:txBody>
      </p:sp>
      <p:sp>
        <p:nvSpPr>
          <p:cNvPr id="4" name="TextBox 3"/>
          <p:cNvSpPr txBox="1"/>
          <p:nvPr/>
        </p:nvSpPr>
        <p:spPr>
          <a:xfrm>
            <a:off x="1993900" y="208601"/>
            <a:ext cx="7810500" cy="830997"/>
          </a:xfrm>
          <a:prstGeom prst="rect">
            <a:avLst/>
          </a:prstGeom>
          <a:noFill/>
        </p:spPr>
        <p:txBody>
          <a:bodyPr wrap="square" rtlCol="0">
            <a:spAutoFit/>
          </a:bodyPr>
          <a:lstStyle/>
          <a:p>
            <a:pPr algn="ctr"/>
            <a:r>
              <a:rPr lang="en-US" sz="4800" dirty="0" smtClean="0"/>
              <a:t>FPRN GEOID 2016</a:t>
            </a:r>
            <a:endParaRPr lang="en-US" sz="4800" dirty="0"/>
          </a:p>
        </p:txBody>
      </p:sp>
    </p:spTree>
    <p:extLst>
      <p:ext uri="{BB962C8B-B14F-4D97-AF65-F5344CB8AC3E}">
        <p14:creationId xmlns:p14="http://schemas.microsoft.com/office/powerpoint/2010/main" val="4020575265"/>
      </p:ext>
    </p:extLst>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687" y="264401"/>
            <a:ext cx="8534400" cy="1507067"/>
          </a:xfrm>
        </p:spPr>
        <p:txBody>
          <a:bodyPr>
            <a:normAutofit/>
          </a:bodyPr>
          <a:lstStyle/>
          <a:p>
            <a:pPr algn="ctr"/>
            <a:r>
              <a:rPr lang="en-US" sz="4800" dirty="0"/>
              <a:t>FPRN GEOID 2016</a:t>
            </a:r>
          </a:p>
        </p:txBody>
      </p:sp>
      <p:sp>
        <p:nvSpPr>
          <p:cNvPr id="3" name="Content Placeholder 2"/>
          <p:cNvSpPr>
            <a:spLocks noGrp="1"/>
          </p:cNvSpPr>
          <p:nvPr>
            <p:ph idx="1"/>
          </p:nvPr>
        </p:nvSpPr>
        <p:spPr>
          <a:xfrm>
            <a:off x="588274" y="2155371"/>
            <a:ext cx="10905226" cy="4219303"/>
          </a:xfrm>
        </p:spPr>
        <p:txBody>
          <a:bodyPr>
            <a:normAutofit/>
          </a:bodyPr>
          <a:lstStyle/>
          <a:p>
            <a:pPr marL="0" indent="0" algn="ctr">
              <a:buNone/>
            </a:pPr>
            <a:r>
              <a:rPr lang="en-US" sz="3600" dirty="0" smtClean="0">
                <a:solidFill>
                  <a:schemeClr val="tx1"/>
                </a:solidFill>
              </a:rPr>
              <a:t>WHY?</a:t>
            </a:r>
          </a:p>
          <a:p>
            <a:pPr marL="0" indent="0" algn="ctr">
              <a:buNone/>
            </a:pPr>
            <a:endParaRPr lang="en-US" dirty="0">
              <a:solidFill>
                <a:schemeClr val="tx1"/>
              </a:solidFill>
            </a:endParaRPr>
          </a:p>
          <a:p>
            <a:r>
              <a:rPr lang="en-US" dirty="0" smtClean="0">
                <a:solidFill>
                  <a:schemeClr val="tx1"/>
                </a:solidFill>
              </a:rPr>
              <a:t>Usefulness of any Geoid model is limited by data density and distribution.</a:t>
            </a:r>
          </a:p>
          <a:p>
            <a:r>
              <a:rPr lang="en-US" dirty="0" smtClean="0">
                <a:solidFill>
                  <a:schemeClr val="tx1"/>
                </a:solidFill>
              </a:rPr>
              <a:t>NGS Hybrid Geoid philosophy limits current usefulness to surveyors.</a:t>
            </a:r>
          </a:p>
          <a:p>
            <a:pPr marL="0" indent="0">
              <a:buNone/>
            </a:pPr>
            <a:r>
              <a:rPr lang="en-US" dirty="0">
                <a:solidFill>
                  <a:schemeClr val="tx1"/>
                </a:solidFill>
              </a:rPr>
              <a:t> </a:t>
            </a:r>
            <a:r>
              <a:rPr lang="en-US" dirty="0" smtClean="0">
                <a:solidFill>
                  <a:schemeClr val="tx1"/>
                </a:solidFill>
              </a:rPr>
              <a:t>   Rigorous Math vs. Survey Practical</a:t>
            </a:r>
          </a:p>
          <a:p>
            <a:r>
              <a:rPr lang="en-US" dirty="0" smtClean="0">
                <a:solidFill>
                  <a:schemeClr val="tx1"/>
                </a:solidFill>
              </a:rPr>
              <a:t>Geoid 12A/B is good in a relative sense – not so good in an absolute sense.</a:t>
            </a:r>
          </a:p>
          <a:p>
            <a:r>
              <a:rPr lang="en-US" dirty="0" smtClean="0">
                <a:solidFill>
                  <a:schemeClr val="tx1"/>
                </a:solidFill>
              </a:rPr>
              <a:t>FPRN (RTK mode) requires a Geoid to be functional in the absolute sense.</a:t>
            </a:r>
          </a:p>
          <a:p>
            <a:r>
              <a:rPr lang="en-US" dirty="0">
                <a:solidFill>
                  <a:schemeClr val="tx1"/>
                </a:solidFill>
              </a:rPr>
              <a:t>Gravity based Geoid </a:t>
            </a:r>
            <a:r>
              <a:rPr lang="en-US" dirty="0" smtClean="0">
                <a:solidFill>
                  <a:schemeClr val="tx1"/>
                </a:solidFill>
              </a:rPr>
              <a:t>model from NGS will </a:t>
            </a:r>
            <a:r>
              <a:rPr lang="en-US" dirty="0">
                <a:solidFill>
                  <a:schemeClr val="tx1"/>
                </a:solidFill>
              </a:rPr>
              <a:t>not be available until </a:t>
            </a:r>
            <a:r>
              <a:rPr lang="en-US" dirty="0" smtClean="0">
                <a:solidFill>
                  <a:schemeClr val="tx1"/>
                </a:solidFill>
              </a:rPr>
              <a:t>2022 +.</a:t>
            </a:r>
            <a:endParaRPr lang="en-US" dirty="0">
              <a:solidFill>
                <a:schemeClr val="tx1"/>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203139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62" y="260047"/>
            <a:ext cx="8534400" cy="1507067"/>
          </a:xfrm>
        </p:spPr>
        <p:txBody>
          <a:bodyPr>
            <a:normAutofit/>
          </a:bodyPr>
          <a:lstStyle/>
          <a:p>
            <a:pPr algn="ctr"/>
            <a:r>
              <a:rPr lang="en-US" sz="4800" dirty="0"/>
              <a:t>FPRN GEOID 2016</a:t>
            </a:r>
          </a:p>
        </p:txBody>
      </p:sp>
      <p:sp>
        <p:nvSpPr>
          <p:cNvPr id="3" name="Content Placeholder 2"/>
          <p:cNvSpPr>
            <a:spLocks noGrp="1"/>
          </p:cNvSpPr>
          <p:nvPr>
            <p:ph idx="1"/>
          </p:nvPr>
        </p:nvSpPr>
        <p:spPr>
          <a:xfrm>
            <a:off x="1636725" y="2166600"/>
            <a:ext cx="8809473" cy="3615267"/>
          </a:xfrm>
        </p:spPr>
        <p:txBody>
          <a:bodyPr/>
          <a:lstStyle/>
          <a:p>
            <a:pPr marL="0" lvl="0" indent="0" algn="ctr">
              <a:buNone/>
            </a:pPr>
            <a:r>
              <a:rPr lang="en-US" sz="3600" dirty="0" smtClean="0">
                <a:solidFill>
                  <a:schemeClr val="tx1"/>
                </a:solidFill>
              </a:rPr>
              <a:t>WHY NOT…</a:t>
            </a:r>
          </a:p>
          <a:p>
            <a:pPr marL="0" lvl="0" indent="0">
              <a:buNone/>
            </a:pPr>
            <a:endParaRPr lang="en-US" dirty="0">
              <a:solidFill>
                <a:schemeClr val="tx1"/>
              </a:solidFill>
            </a:endParaRPr>
          </a:p>
          <a:p>
            <a:r>
              <a:rPr lang="en-US" dirty="0" smtClean="0">
                <a:solidFill>
                  <a:schemeClr val="tx1"/>
                </a:solidFill>
              </a:rPr>
              <a:t>Densify the data? (FDOT has 1000+ Florida benchmarks with horizontal positions and measured ellipsoid heights not used in Geoid12A/B)</a:t>
            </a:r>
          </a:p>
          <a:p>
            <a:r>
              <a:rPr lang="en-US" dirty="0" smtClean="0">
                <a:solidFill>
                  <a:schemeClr val="tx1"/>
                </a:solidFill>
              </a:rPr>
              <a:t>Remove NGS style mathematical correctness? (To fit Survey thinking)</a:t>
            </a:r>
          </a:p>
          <a:p>
            <a:r>
              <a:rPr lang="en-US" dirty="0" smtClean="0">
                <a:solidFill>
                  <a:schemeClr val="tx1"/>
                </a:solidFill>
              </a:rPr>
              <a:t>Do it now?</a:t>
            </a:r>
          </a:p>
          <a:p>
            <a:endParaRPr lang="en-US" dirty="0">
              <a:solidFill>
                <a:schemeClr val="accent1">
                  <a:lumMod val="50000"/>
                </a:schemeClr>
              </a:solidFill>
            </a:endParaRPr>
          </a:p>
        </p:txBody>
      </p:sp>
    </p:spTree>
    <p:extLst>
      <p:ext uri="{BB962C8B-B14F-4D97-AF65-F5344CB8AC3E}">
        <p14:creationId xmlns:p14="http://schemas.microsoft.com/office/powerpoint/2010/main" val="768906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437" y="999082"/>
            <a:ext cx="7015523" cy="5421086"/>
          </a:xfrm>
          <a:prstGeom prst="rect">
            <a:avLst/>
          </a:prstGeom>
        </p:spPr>
      </p:pic>
      <p:sp>
        <p:nvSpPr>
          <p:cNvPr id="3" name="TextBox 2"/>
          <p:cNvSpPr txBox="1"/>
          <p:nvPr/>
        </p:nvSpPr>
        <p:spPr>
          <a:xfrm>
            <a:off x="2829466" y="214429"/>
            <a:ext cx="6313519" cy="523220"/>
          </a:xfrm>
          <a:prstGeom prst="rect">
            <a:avLst/>
          </a:prstGeom>
          <a:noFill/>
        </p:spPr>
        <p:txBody>
          <a:bodyPr wrap="square" rtlCol="0">
            <a:spAutoFit/>
          </a:bodyPr>
          <a:lstStyle/>
          <a:p>
            <a:r>
              <a:rPr lang="en-US" sz="2800" b="1" dirty="0" smtClean="0">
                <a:latin typeface="Century Gothic" panose="020B0502020202020204" pitchFamily="34" charset="0"/>
              </a:rPr>
              <a:t>Benchmark Locations in FPRNGD16</a:t>
            </a:r>
            <a:endParaRPr lang="en-US" sz="2800" b="1" dirty="0">
              <a:latin typeface="Century Gothic" panose="020B0502020202020204" pitchFamily="34" charset="0"/>
            </a:endParaRPr>
          </a:p>
        </p:txBody>
      </p:sp>
      <p:sp>
        <p:nvSpPr>
          <p:cNvPr id="2" name="TextBox 1"/>
          <p:cNvSpPr txBox="1"/>
          <p:nvPr/>
        </p:nvSpPr>
        <p:spPr>
          <a:xfrm>
            <a:off x="181320" y="2689124"/>
            <a:ext cx="4847879" cy="1754326"/>
          </a:xfrm>
          <a:prstGeom prst="rect">
            <a:avLst/>
          </a:prstGeom>
          <a:noFill/>
        </p:spPr>
        <p:txBody>
          <a:bodyPr wrap="square" rtlCol="0">
            <a:spAutoFit/>
          </a:bodyPr>
          <a:lstStyle/>
          <a:p>
            <a:r>
              <a:rPr lang="en-US" dirty="0" smtClean="0"/>
              <a:t>3472 BM’s available for FPRNGD16</a:t>
            </a:r>
          </a:p>
          <a:p>
            <a:r>
              <a:rPr lang="en-US" dirty="0" smtClean="0"/>
              <a:t>3354 BM’s met .08 m tolerance</a:t>
            </a:r>
          </a:p>
          <a:p>
            <a:r>
              <a:rPr lang="en-US" dirty="0" smtClean="0"/>
              <a:t>Resulting in RMS of fit .008 m</a:t>
            </a:r>
          </a:p>
          <a:p>
            <a:r>
              <a:rPr lang="en-US" dirty="0" smtClean="0"/>
              <a:t>Resulting in 3025 BM’s fitting better than .01 m</a:t>
            </a:r>
          </a:p>
          <a:p>
            <a:endParaRPr lang="en-US" dirty="0" smtClean="0"/>
          </a:p>
          <a:p>
            <a:endParaRPr lang="en-US" dirty="0"/>
          </a:p>
        </p:txBody>
      </p:sp>
      <p:sp>
        <p:nvSpPr>
          <p:cNvPr id="4" name="TextBox 3"/>
          <p:cNvSpPr txBox="1"/>
          <p:nvPr/>
        </p:nvSpPr>
        <p:spPr>
          <a:xfrm>
            <a:off x="7354389" y="2509296"/>
            <a:ext cx="4597109" cy="1200329"/>
          </a:xfrm>
          <a:prstGeom prst="rect">
            <a:avLst/>
          </a:prstGeom>
          <a:noFill/>
        </p:spPr>
        <p:txBody>
          <a:bodyPr wrap="square" rtlCol="0">
            <a:spAutoFit/>
          </a:bodyPr>
          <a:lstStyle/>
          <a:p>
            <a:r>
              <a:rPr lang="en-US" dirty="0"/>
              <a:t>2470 BM’s </a:t>
            </a:r>
            <a:r>
              <a:rPr lang="en-US" dirty="0" smtClean="0"/>
              <a:t>available for Florida </a:t>
            </a:r>
            <a:r>
              <a:rPr lang="en-US" dirty="0"/>
              <a:t>Geoid12B </a:t>
            </a:r>
            <a:endParaRPr lang="en-US" dirty="0" smtClean="0"/>
          </a:p>
          <a:p>
            <a:r>
              <a:rPr lang="en-US" dirty="0" smtClean="0"/>
              <a:t>.08 m tolerance used as in FPRNGD16</a:t>
            </a:r>
          </a:p>
          <a:p>
            <a:r>
              <a:rPr lang="en-US" dirty="0" smtClean="0"/>
              <a:t>Resulting in RMS of fit .022 m</a:t>
            </a:r>
          </a:p>
          <a:p>
            <a:r>
              <a:rPr lang="en-US" dirty="0" smtClean="0"/>
              <a:t>Resulting in 1712 BM’s fitting better than .01 m</a:t>
            </a:r>
            <a:endParaRPr lang="en-US" dirty="0"/>
          </a:p>
        </p:txBody>
      </p:sp>
    </p:spTree>
    <p:extLst>
      <p:ext uri="{BB962C8B-B14F-4D97-AF65-F5344CB8AC3E}">
        <p14:creationId xmlns:p14="http://schemas.microsoft.com/office/powerpoint/2010/main" val="244920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075" y="0"/>
            <a:ext cx="8534400" cy="1507067"/>
          </a:xfrm>
        </p:spPr>
        <p:txBody>
          <a:bodyPr>
            <a:normAutofit/>
          </a:bodyPr>
          <a:lstStyle/>
          <a:p>
            <a:pPr algn="ctr"/>
            <a:r>
              <a:rPr lang="en-US" sz="4800" dirty="0"/>
              <a:t>FPRN GEOID 2016</a:t>
            </a:r>
          </a:p>
        </p:txBody>
      </p:sp>
      <p:sp>
        <p:nvSpPr>
          <p:cNvPr id="3" name="Content Placeholder 2"/>
          <p:cNvSpPr>
            <a:spLocks noGrp="1"/>
          </p:cNvSpPr>
          <p:nvPr>
            <p:ph idx="1"/>
          </p:nvPr>
        </p:nvSpPr>
        <p:spPr>
          <a:xfrm>
            <a:off x="1932650" y="1841228"/>
            <a:ext cx="7943250" cy="4351338"/>
          </a:xfrm>
        </p:spPr>
        <p:txBody>
          <a:bodyPr/>
          <a:lstStyle/>
          <a:p>
            <a:pPr marL="0" indent="0" algn="ctr">
              <a:buNone/>
            </a:pPr>
            <a:r>
              <a:rPr lang="en-US" sz="3200" dirty="0" smtClean="0">
                <a:solidFill>
                  <a:schemeClr val="tx1"/>
                </a:solidFill>
              </a:rPr>
              <a:t>Where did the extra Benchmarks come from?</a:t>
            </a:r>
          </a:p>
          <a:p>
            <a:pPr marL="0" indent="0" algn="ctr">
              <a:buNone/>
            </a:pPr>
            <a:endParaRPr lang="en-US" dirty="0">
              <a:solidFill>
                <a:schemeClr val="tx1"/>
              </a:solidFill>
            </a:endParaRPr>
          </a:p>
          <a:p>
            <a:r>
              <a:rPr lang="en-US" dirty="0" smtClean="0">
                <a:solidFill>
                  <a:schemeClr val="tx1"/>
                </a:solidFill>
              </a:rPr>
              <a:t>FDOT Benchmarks that were never Bluebooked </a:t>
            </a:r>
          </a:p>
          <a:p>
            <a:pPr marL="0" indent="0">
              <a:buNone/>
            </a:pPr>
            <a:r>
              <a:rPr lang="en-US" dirty="0">
                <a:solidFill>
                  <a:schemeClr val="tx1"/>
                </a:solidFill>
              </a:rPr>
              <a:t> </a:t>
            </a:r>
            <a:r>
              <a:rPr lang="en-US" dirty="0" smtClean="0">
                <a:solidFill>
                  <a:schemeClr val="tx1"/>
                </a:solidFill>
              </a:rPr>
              <a:t>  (853 BMs)</a:t>
            </a:r>
          </a:p>
          <a:p>
            <a:endParaRPr lang="en-US" dirty="0">
              <a:solidFill>
                <a:schemeClr val="tx1"/>
              </a:solidFill>
            </a:endParaRPr>
          </a:p>
          <a:p>
            <a:r>
              <a:rPr lang="en-US" dirty="0" smtClean="0">
                <a:solidFill>
                  <a:schemeClr val="tx1"/>
                </a:solidFill>
              </a:rPr>
              <a:t>FDOT Height Mod participation </a:t>
            </a:r>
          </a:p>
          <a:p>
            <a:pPr marL="0" indent="0">
              <a:buNone/>
            </a:pPr>
            <a:r>
              <a:rPr lang="en-US" dirty="0">
                <a:solidFill>
                  <a:schemeClr val="tx1"/>
                </a:solidFill>
              </a:rPr>
              <a:t> </a:t>
            </a:r>
            <a:r>
              <a:rPr lang="en-US" dirty="0" smtClean="0">
                <a:solidFill>
                  <a:schemeClr val="tx1"/>
                </a:solidFill>
              </a:rPr>
              <a:t>  (149 BMs published in OPUS)</a:t>
            </a:r>
            <a:endParaRPr lang="en-US" dirty="0">
              <a:solidFill>
                <a:schemeClr val="tx1"/>
              </a:solidFill>
            </a:endParaRPr>
          </a:p>
        </p:txBody>
      </p:sp>
    </p:spTree>
    <p:extLst>
      <p:ext uri="{BB962C8B-B14F-4D97-AF65-F5344CB8AC3E}">
        <p14:creationId xmlns:p14="http://schemas.microsoft.com/office/powerpoint/2010/main" val="302967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994"/>
            <a:ext cx="10515600" cy="980349"/>
          </a:xfrm>
        </p:spPr>
        <p:txBody>
          <a:bodyPr>
            <a:normAutofit/>
          </a:bodyPr>
          <a:lstStyle/>
          <a:p>
            <a:pPr algn="ctr"/>
            <a:r>
              <a:rPr lang="en-US" sz="4800" dirty="0">
                <a:solidFill>
                  <a:schemeClr val="tx2">
                    <a:lumMod val="50000"/>
                  </a:schemeClr>
                </a:solidFill>
              </a:rPr>
              <a:t>FPRN GEOID 2016</a:t>
            </a:r>
          </a:p>
        </p:txBody>
      </p:sp>
      <p:sp>
        <p:nvSpPr>
          <p:cNvPr id="3" name="Content Placeholder 2"/>
          <p:cNvSpPr>
            <a:spLocks noGrp="1"/>
          </p:cNvSpPr>
          <p:nvPr>
            <p:ph idx="1"/>
          </p:nvPr>
        </p:nvSpPr>
        <p:spPr>
          <a:xfrm>
            <a:off x="838200" y="1952671"/>
            <a:ext cx="4940300" cy="3739832"/>
          </a:xfrm>
        </p:spPr>
        <p:txBody>
          <a:bodyPr/>
          <a:lstStyle/>
          <a:p>
            <a:pPr marL="0" indent="0" algn="ctr">
              <a:buNone/>
            </a:pPr>
            <a:r>
              <a:rPr lang="en-US" dirty="0" smtClean="0">
                <a:solidFill>
                  <a:schemeClr val="tx2">
                    <a:lumMod val="50000"/>
                  </a:schemeClr>
                </a:solidFill>
              </a:rPr>
              <a:t>Height Mod Data Collection Rig</a:t>
            </a:r>
          </a:p>
          <a:p>
            <a:endParaRPr lang="en-US" dirty="0">
              <a:solidFill>
                <a:schemeClr val="tx2">
                  <a:lumMod val="50000"/>
                </a:schemeClr>
              </a:solidFill>
            </a:endParaRPr>
          </a:p>
          <a:p>
            <a:r>
              <a:rPr lang="en-US" dirty="0" smtClean="0">
                <a:solidFill>
                  <a:schemeClr val="tx2">
                    <a:lumMod val="50000"/>
                  </a:schemeClr>
                </a:solidFill>
              </a:rPr>
              <a:t>AR20 Choke Ring antenna</a:t>
            </a:r>
          </a:p>
          <a:p>
            <a:pPr marL="0" indent="0">
              <a:buNone/>
            </a:pPr>
            <a:r>
              <a:rPr lang="en-US" dirty="0" smtClean="0">
                <a:solidFill>
                  <a:schemeClr val="tx2">
                    <a:lumMod val="50000"/>
                  </a:schemeClr>
                </a:solidFill>
              </a:rPr>
              <a:t>   (same as FDOT CORS)</a:t>
            </a:r>
          </a:p>
          <a:p>
            <a:r>
              <a:rPr lang="en-US" dirty="0" smtClean="0">
                <a:solidFill>
                  <a:schemeClr val="tx2">
                    <a:lumMod val="50000"/>
                  </a:schemeClr>
                </a:solidFill>
              </a:rPr>
              <a:t>2-meter fixed height pole</a:t>
            </a:r>
          </a:p>
          <a:p>
            <a:r>
              <a:rPr lang="en-US" dirty="0" smtClean="0">
                <a:solidFill>
                  <a:schemeClr val="tx2">
                    <a:lumMod val="50000"/>
                  </a:schemeClr>
                </a:solidFill>
              </a:rPr>
              <a:t>Duel frequency GPS/GLONASS receiver</a:t>
            </a:r>
            <a:endParaRPr lang="en-US" dirty="0">
              <a:solidFill>
                <a:schemeClr val="tx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736" y="1238931"/>
            <a:ext cx="4746064" cy="5167312"/>
          </a:xfrm>
          <a:prstGeom prst="rect">
            <a:avLst/>
          </a:prstGeom>
        </p:spPr>
      </p:pic>
    </p:spTree>
    <p:extLst>
      <p:ext uri="{BB962C8B-B14F-4D97-AF65-F5344CB8AC3E}">
        <p14:creationId xmlns:p14="http://schemas.microsoft.com/office/powerpoint/2010/main" val="2949110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26" y="888275"/>
            <a:ext cx="10925946" cy="5817326"/>
          </a:xfrm>
          <a:prstGeom prst="rect">
            <a:avLst/>
          </a:prstGeom>
        </p:spPr>
      </p:pic>
      <p:sp>
        <p:nvSpPr>
          <p:cNvPr id="3" name="TextBox 2"/>
          <p:cNvSpPr txBox="1"/>
          <p:nvPr/>
        </p:nvSpPr>
        <p:spPr>
          <a:xfrm>
            <a:off x="812074" y="197032"/>
            <a:ext cx="10567851" cy="461665"/>
          </a:xfrm>
          <a:prstGeom prst="rect">
            <a:avLst/>
          </a:prstGeom>
          <a:noFill/>
        </p:spPr>
        <p:txBody>
          <a:bodyPr wrap="square" rtlCol="0">
            <a:spAutoFit/>
          </a:bodyPr>
          <a:lstStyle/>
          <a:p>
            <a:r>
              <a:rPr lang="en-US" sz="2400" dirty="0" smtClean="0">
                <a:solidFill>
                  <a:schemeClr val="tx2">
                    <a:lumMod val="50000"/>
                  </a:schemeClr>
                </a:solidFill>
                <a:latin typeface="Century Gothic" panose="020B0502020202020204" pitchFamily="34" charset="0"/>
              </a:rPr>
              <a:t>149 of the checkered flags represent OPUS BMs included in FPRNGD16</a:t>
            </a:r>
            <a:endParaRPr lang="en-US" sz="2400" dirty="0">
              <a:solidFill>
                <a:schemeClr val="tx2">
                  <a:lumMod val="50000"/>
                </a:schemeClr>
              </a:solidFill>
              <a:latin typeface="Century Gothic" panose="020B0502020202020204" pitchFamily="34" charset="0"/>
            </a:endParaRPr>
          </a:p>
        </p:txBody>
      </p:sp>
    </p:spTree>
    <p:extLst>
      <p:ext uri="{BB962C8B-B14F-4D97-AF65-F5344CB8AC3E}">
        <p14:creationId xmlns:p14="http://schemas.microsoft.com/office/powerpoint/2010/main" val="455753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531" y="747402"/>
            <a:ext cx="7248333" cy="5851906"/>
          </a:xfrm>
          <a:prstGeom prst="rect">
            <a:avLst/>
          </a:prstGeom>
        </p:spPr>
      </p:pic>
      <p:sp>
        <p:nvSpPr>
          <p:cNvPr id="4" name="Rectangle 3"/>
          <p:cNvSpPr/>
          <p:nvPr/>
        </p:nvSpPr>
        <p:spPr>
          <a:xfrm>
            <a:off x="1536407" y="142044"/>
            <a:ext cx="8830580" cy="461665"/>
          </a:xfrm>
          <a:prstGeom prst="rect">
            <a:avLst/>
          </a:prstGeom>
        </p:spPr>
        <p:txBody>
          <a:bodyPr wrap="square">
            <a:spAutoFit/>
          </a:bodyPr>
          <a:lstStyle/>
          <a:p>
            <a:r>
              <a:rPr lang="en-US" sz="2400" dirty="0"/>
              <a:t>http://www.dot.state.fl.us/surveyingandmapping/fprnstat/index.html</a:t>
            </a:r>
          </a:p>
        </p:txBody>
      </p:sp>
      <p:sp>
        <p:nvSpPr>
          <p:cNvPr id="2" name="TextBox 1"/>
          <p:cNvSpPr txBox="1"/>
          <p:nvPr/>
        </p:nvSpPr>
        <p:spPr>
          <a:xfrm>
            <a:off x="337170" y="2915184"/>
            <a:ext cx="1621766" cy="1754326"/>
          </a:xfrm>
          <a:prstGeom prst="rect">
            <a:avLst/>
          </a:prstGeom>
          <a:noFill/>
        </p:spPr>
        <p:txBody>
          <a:bodyPr wrap="square" rtlCol="0">
            <a:spAutoFit/>
          </a:bodyPr>
          <a:lstStyle/>
          <a:p>
            <a:r>
              <a:rPr lang="en-US" dirty="0" smtClean="0"/>
              <a:t>Of the 29 CORS sites registered in NGS system, 22 were established by FDOT</a:t>
            </a:r>
            <a:endParaRPr lang="en-US" dirty="0"/>
          </a:p>
        </p:txBody>
      </p:sp>
      <p:sp>
        <p:nvSpPr>
          <p:cNvPr id="5" name="TextBox 4"/>
          <p:cNvSpPr txBox="1"/>
          <p:nvPr/>
        </p:nvSpPr>
        <p:spPr>
          <a:xfrm>
            <a:off x="9944459" y="2796192"/>
            <a:ext cx="1792149" cy="1754326"/>
          </a:xfrm>
          <a:prstGeom prst="rect">
            <a:avLst/>
          </a:prstGeom>
          <a:noFill/>
        </p:spPr>
        <p:txBody>
          <a:bodyPr wrap="square" rtlCol="0">
            <a:spAutoFit/>
          </a:bodyPr>
          <a:lstStyle/>
          <a:p>
            <a:r>
              <a:rPr lang="en-US" dirty="0" smtClean="0"/>
              <a:t>The other sites include FDOT CORS (not in NGS System) and various co-op sites.</a:t>
            </a:r>
            <a:endParaRPr lang="en-US" dirty="0"/>
          </a:p>
        </p:txBody>
      </p:sp>
    </p:spTree>
    <p:extLst>
      <p:ext uri="{BB962C8B-B14F-4D97-AF65-F5344CB8AC3E}">
        <p14:creationId xmlns:p14="http://schemas.microsoft.com/office/powerpoint/2010/main" val="204345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218386"/>
            <a:ext cx="10947400" cy="830997"/>
          </a:xfrm>
          <a:prstGeom prst="rect">
            <a:avLst/>
          </a:prstGeom>
          <a:noFill/>
        </p:spPr>
        <p:txBody>
          <a:bodyPr wrap="square" rtlCol="0">
            <a:spAutoFit/>
          </a:bodyPr>
          <a:lstStyle/>
          <a:p>
            <a:pPr algn="ctr"/>
            <a:r>
              <a:rPr lang="en-US" sz="4800" dirty="0">
                <a:ea typeface="+mj-ea"/>
                <a:cs typeface="+mj-cs"/>
              </a:rPr>
              <a:t>FPRN GEOID 2016</a:t>
            </a:r>
            <a:endParaRPr lang="en-US" sz="4800" dirty="0"/>
          </a:p>
        </p:txBody>
      </p:sp>
      <p:sp>
        <p:nvSpPr>
          <p:cNvPr id="4" name="TextBox 3"/>
          <p:cNvSpPr txBox="1"/>
          <p:nvPr/>
        </p:nvSpPr>
        <p:spPr>
          <a:xfrm>
            <a:off x="734059" y="1415143"/>
            <a:ext cx="9081589" cy="4832092"/>
          </a:xfrm>
          <a:prstGeom prst="rect">
            <a:avLst/>
          </a:prstGeom>
          <a:noFill/>
        </p:spPr>
        <p:txBody>
          <a:bodyPr wrap="square" rtlCol="0">
            <a:spAutoFit/>
          </a:bodyPr>
          <a:lstStyle/>
          <a:p>
            <a:pPr algn="ctr"/>
            <a:r>
              <a:rPr lang="en-US" sz="2400" dirty="0" smtClean="0"/>
              <a:t>How do you make use of FPRNGD16?</a:t>
            </a:r>
          </a:p>
          <a:p>
            <a:pPr marL="342900" indent="-342900">
              <a:buFont typeface="Arial" panose="020B0604020202020204" pitchFamily="34" charset="0"/>
              <a:buChar char="•"/>
            </a:pPr>
            <a:endParaRPr lang="en-US" sz="2400" dirty="0">
              <a:solidFill>
                <a:schemeClr val="accent1">
                  <a:lumMod val="50000"/>
                </a:schemeClr>
              </a:solidFill>
            </a:endParaRPr>
          </a:p>
          <a:p>
            <a:pPr marL="342900" indent="-342900">
              <a:buFont typeface="Arial" panose="020B0604020202020204" pitchFamily="34" charset="0"/>
              <a:buChar char="•"/>
            </a:pPr>
            <a:r>
              <a:rPr lang="en-US" sz="2000" dirty="0" smtClean="0"/>
              <a:t>If you use the NGS interpolation program (intg.exe) for Geoid12B, substitute our g2012bu7.bin for the NGS-supplied file with the same name. Then execute intg.exe as before.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If you use Leica LGO software, create a FPRNGD16B folder, populated with FPRNGD16B.exe and g2003u07.bin. Then within LGO create a Geoid called FPRNGD16B that points to the folder by the same name.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For data collectors requiring special files we have available FPRNGD16B.gem for Leica, FPRNGD16B.GGF (thank you GPServ.Inc) for Trimble and FPRNGD16.GSF (thank you Carlson Software)</a:t>
            </a:r>
            <a:r>
              <a:rPr lang="en-US" sz="2000" dirty="0"/>
              <a:t> for </a:t>
            </a:r>
            <a:r>
              <a:rPr lang="en-US" sz="2000" dirty="0" smtClean="0"/>
              <a:t>Carlson.</a:t>
            </a:r>
            <a:endParaRPr lang="en-US" sz="2000" dirty="0"/>
          </a:p>
        </p:txBody>
      </p:sp>
    </p:spTree>
    <p:extLst>
      <p:ext uri="{BB962C8B-B14F-4D97-AF65-F5344CB8AC3E}">
        <p14:creationId xmlns:p14="http://schemas.microsoft.com/office/powerpoint/2010/main" val="3143468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9511</TotalTime>
  <Words>1900</Words>
  <Application>Microsoft Office PowerPoint</Application>
  <PresentationFormat>Widescreen</PresentationFormat>
  <Paragraphs>160</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Gothic</vt:lpstr>
      <vt:lpstr>Wingdings</vt:lpstr>
      <vt:lpstr>Wingdings 3</vt:lpstr>
      <vt:lpstr>Office Theme</vt:lpstr>
      <vt:lpstr>Slice</vt:lpstr>
      <vt:lpstr>FPRN GEOID 2016</vt:lpstr>
      <vt:lpstr>FPRN GEOID 2016</vt:lpstr>
      <vt:lpstr>FPRN GEOID 2016</vt:lpstr>
      <vt:lpstr>PowerPoint Presentation</vt:lpstr>
      <vt:lpstr>FPRN GEOID 2016</vt:lpstr>
      <vt:lpstr>FPRN GEOID 2016</vt:lpstr>
      <vt:lpstr>PowerPoint Presentation</vt:lpstr>
      <vt:lpstr>PowerPoint Presentation</vt:lpstr>
      <vt:lpstr>PowerPoint Presentation</vt:lpstr>
      <vt:lpstr>PowerPoint Presentation</vt:lpstr>
      <vt:lpstr>Support</vt:lpstr>
      <vt:lpstr>PowerPoint Presentation</vt:lpstr>
      <vt:lpstr>PowerPoint Presentation</vt:lpstr>
      <vt:lpstr>PowerPoint Presentation</vt:lpstr>
      <vt:lpstr>Support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George</dc:creator>
  <cp:lastModifiedBy>Massey, George</cp:lastModifiedBy>
  <cp:revision>114</cp:revision>
  <dcterms:created xsi:type="dcterms:W3CDTF">2016-03-07T13:33:09Z</dcterms:created>
  <dcterms:modified xsi:type="dcterms:W3CDTF">2016-03-28T11:47:41Z</dcterms:modified>
</cp:coreProperties>
</file>