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59" r:id="rId3"/>
    <p:sldId id="265" r:id="rId4"/>
    <p:sldId id="257" r:id="rId5"/>
    <p:sldId id="267" r:id="rId6"/>
    <p:sldId id="268" r:id="rId7"/>
    <p:sldId id="269" r:id="rId8"/>
    <p:sldId id="271" r:id="rId9"/>
    <p:sldId id="270" r:id="rId10"/>
    <p:sldId id="272" r:id="rId11"/>
    <p:sldId id="273" r:id="rId12"/>
    <p:sldId id="274" r:id="rId13"/>
    <p:sldId id="275" r:id="rId14"/>
    <p:sldId id="276" r:id="rId15"/>
    <p:sldId id="277" r:id="rId16"/>
    <p:sldId id="260" r:id="rId17"/>
    <p:sldId id="264" r:id="rId18"/>
    <p:sldId id="261" r:id="rId19"/>
    <p:sldId id="262" r:id="rId20"/>
    <p:sldId id="263" r:id="rId21"/>
    <p:sldId id="26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6F97FD6-0CD2-47B5-A2D8-59E10E0B9E3A}">
          <p14:sldIdLst>
            <p14:sldId id="259"/>
            <p14:sldId id="265"/>
            <p14:sldId id="257"/>
            <p14:sldId id="267"/>
            <p14:sldId id="268"/>
            <p14:sldId id="269"/>
            <p14:sldId id="271"/>
            <p14:sldId id="270"/>
            <p14:sldId id="272"/>
            <p14:sldId id="273"/>
            <p14:sldId id="274"/>
            <p14:sldId id="275"/>
            <p14:sldId id="276"/>
            <p14:sldId id="277"/>
            <p14:sldId id="260"/>
            <p14:sldId id="264"/>
            <p14:sldId id="261"/>
            <p14:sldId id="262"/>
            <p14:sldId id="263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A35C"/>
    <a:srgbClr val="DEB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85" autoAdjust="0"/>
    <p:restoredTop sz="80066" autoAdjust="0"/>
  </p:normalViewPr>
  <p:slideViewPr>
    <p:cSldViewPr>
      <p:cViewPr varScale="1">
        <p:scale>
          <a:sx n="74" d="100"/>
          <a:sy n="74" d="100"/>
        </p:scale>
        <p:origin x="6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7DB8A1-324F-4645-A408-7F7BC86AD4D3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839DB-8006-486A-8514-770866F83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92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839DB-8006-486A-8514-770866F83A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486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Proposed Sites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839DB-8006-486A-8514-770866F83AE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11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Final Proposed Network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839DB-8006-486A-8514-770866F83AE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77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Proposed Network showing 35 km coverage areas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839DB-8006-486A-8514-770866F83AE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5708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Proposed network with USCG stations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839DB-8006-486A-8514-770866F83AE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590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Entire network with</a:t>
            </a:r>
            <a:r>
              <a:rPr lang="en-US" baseline="0" dirty="0" smtClean="0"/>
              <a:t> 35 km coverage areas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839DB-8006-486A-8514-770866F83AE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2685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839DB-8006-486A-8514-770866F83AE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4174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839DB-8006-486A-8514-770866F83AE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701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839DB-8006-486A-8514-770866F83AE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9606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839DB-8006-486A-8514-770866F83AE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537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839DB-8006-486A-8514-770866F83AE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520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839DB-8006-486A-8514-770866F83A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3917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839DB-8006-486A-8514-770866F83AE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1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839DB-8006-486A-8514-770866F83A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56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Existing NGS</a:t>
            </a:r>
            <a:r>
              <a:rPr lang="en-US" baseline="0" dirty="0" smtClean="0"/>
              <a:t> CORS Sites not in FPRN network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839DB-8006-486A-8514-770866F83A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161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FDOT - NGS-CORS Sites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839DB-8006-486A-8514-770866F83A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72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FPRN &amp; Cooperative Sites within National CORS Network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839DB-8006-486A-8514-770866F83A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531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FPRN Network June 2014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839DB-8006-486A-8514-770866F83A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84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Sites to be decommissioned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839DB-8006-486A-8514-770866F83A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6379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Sites transferred to FDOT control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839DB-8006-486A-8514-770866F83A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93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3.jpeg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2.jpg"/><Relationship Id="rId10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-790242" y="3146137"/>
            <a:ext cx="1298224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ln w="12700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Calisto MT" panose="02040603050505030304" pitchFamily="18" charset="0"/>
              </a:rPr>
              <a:t>Title Slide</a:t>
            </a:r>
          </a:p>
          <a:p>
            <a:pPr algn="ctr"/>
            <a:r>
              <a:rPr lang="en-US" sz="3600" b="1" kern="1200" dirty="0" smtClean="0">
                <a:ln w="12700" cmpd="sng">
                  <a:noFill/>
                  <a:prstDash val="solid"/>
                </a:ln>
                <a:solidFill>
                  <a:srgbClr val="C3A35C"/>
                </a:solidFill>
                <a:latin typeface="Calisto MT" panose="02040603050505030304" pitchFamily="18" charset="0"/>
                <a:ea typeface="+mn-ea"/>
                <a:cs typeface="+mn-cs"/>
              </a:rPr>
              <a:t>Subtitle</a:t>
            </a:r>
            <a:r>
              <a:rPr lang="en-US" sz="3600" b="1" dirty="0" smtClean="0">
                <a:ln w="12700" cmpd="sng">
                  <a:noFill/>
                  <a:prstDash val="solid"/>
                </a:ln>
                <a:solidFill>
                  <a:srgbClr val="C3A35C"/>
                </a:solidFill>
                <a:latin typeface="Calisto MT" panose="02040603050505030304" pitchFamily="18" charset="0"/>
              </a:rPr>
              <a:t/>
            </a:r>
            <a:br>
              <a:rPr lang="en-US" sz="3600" b="1" dirty="0" smtClean="0">
                <a:ln w="12700" cmpd="sng">
                  <a:noFill/>
                  <a:prstDash val="solid"/>
                </a:ln>
                <a:solidFill>
                  <a:srgbClr val="C3A35C"/>
                </a:solidFill>
                <a:latin typeface="Calisto MT" panose="02040603050505030304" pitchFamily="18" charset="0"/>
              </a:rPr>
            </a:br>
            <a:endParaRPr lang="en-US" sz="3600" b="1" dirty="0">
              <a:ln w="12700" cmpd="sng">
                <a:noFill/>
                <a:prstDash val="solid"/>
              </a:ln>
              <a:solidFill>
                <a:srgbClr val="C3A35C"/>
              </a:solidFill>
              <a:latin typeface="Calisto MT" panose="02040603050505030304" pitchFamily="18" charset="0"/>
            </a:endParaRPr>
          </a:p>
        </p:txBody>
      </p:sp>
      <p:pic>
        <p:nvPicPr>
          <p:cNvPr id="19" name="Picture 4" descr="C:\Users\qi972jm\AppData\Local\Temp\SNAGHTML10489a41.PN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284" y="518045"/>
            <a:ext cx="4842920" cy="262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C:\Users\qi972jm\AppData\Local\Temp\SNAGHTML104a8470.PNG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2811">
            <a:off x="2909577" y="1443140"/>
            <a:ext cx="1362921" cy="182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 userDrawn="1"/>
        </p:nvSpPr>
        <p:spPr>
          <a:xfrm rot="20760060">
            <a:off x="3478728" y="936458"/>
            <a:ext cx="203200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contourW="12700">
              <a:contourClr>
                <a:srgbClr val="C3A35C"/>
              </a:contourClr>
            </a:sp3d>
          </a:bodyPr>
          <a:lstStyle/>
          <a:p>
            <a:pPr algn="ctr"/>
            <a:r>
              <a:rPr lang="en-US" sz="4800" b="1" i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rgbClr val="C3A35C">
                      <a:alpha val="40000"/>
                    </a:srgbClr>
                  </a:outerShdw>
                </a:effectLst>
                <a:latin typeface="Calisto MT" panose="02040603050505030304" pitchFamily="18" charset="0"/>
              </a:rPr>
              <a:t>2015</a:t>
            </a:r>
            <a:endParaRPr lang="en-US" sz="4800" b="1" i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rgbClr val="C3A35C">
                    <a:alpha val="40000"/>
                  </a:srgbClr>
                </a:outerShdw>
              </a:effectLst>
              <a:latin typeface="Calisto MT" panose="02040603050505030304" pitchFamily="18" charset="0"/>
            </a:endParaRP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-123584" y="5110392"/>
            <a:ext cx="12315584" cy="1729583"/>
            <a:chOff x="-123584" y="5317472"/>
            <a:chExt cx="12315584" cy="1729583"/>
          </a:xfrm>
        </p:grpSpPr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340082" y="5397099"/>
              <a:ext cx="1194886" cy="106762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423"/>
            <a:stretch/>
          </p:blipFill>
          <p:spPr>
            <a:xfrm>
              <a:off x="6455744" y="5375493"/>
              <a:ext cx="3822895" cy="967382"/>
            </a:xfrm>
            <a:prstGeom prst="rect">
              <a:avLst/>
            </a:prstGeom>
            <a:effectLst/>
          </p:spPr>
        </p:pic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1394301" y="5371747"/>
              <a:ext cx="793871" cy="88854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0135288" y="5403625"/>
              <a:ext cx="1257278" cy="82615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9238" y="5397099"/>
              <a:ext cx="1398307" cy="103940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10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3584" y="5317472"/>
              <a:ext cx="1671688" cy="99708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11"/>
            <a:stretch>
              <a:fillRect/>
            </a:stretch>
          </p:blipFill>
          <p:spPr>
            <a:xfrm>
              <a:off x="1424519" y="5410152"/>
              <a:ext cx="1321932" cy="961828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 userDrawn="1"/>
          </p:nvPicPr>
          <p:blipFill>
            <a:blip r:embed="rId12"/>
            <a:stretch>
              <a:fillRect/>
            </a:stretch>
          </p:blipFill>
          <p:spPr>
            <a:xfrm>
              <a:off x="4069037" y="5382759"/>
              <a:ext cx="1350269" cy="1068088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 userDrawn="1"/>
          </p:nvSpPr>
          <p:spPr>
            <a:xfrm>
              <a:off x="1" y="6200669"/>
              <a:ext cx="12188172" cy="846386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>
              <a:spAutoFit/>
            </a:bodyPr>
            <a:lstStyle/>
            <a:p>
              <a:pPr algn="ctr"/>
              <a:endParaRPr lang="en-US" sz="800" b="1" dirty="0" smtClean="0">
                <a:ln w="12700" cmpd="sng">
                  <a:noFill/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Calisto MT" panose="02040603050505030304" pitchFamily="18" charset="0"/>
              </a:endParaRPr>
            </a:p>
            <a:p>
              <a:pPr algn="ctr"/>
              <a:r>
                <a:rPr lang="en-US" sz="2000" b="1" i="1" dirty="0" smtClean="0">
                  <a:ln w="12700" cmpd="sng">
                    <a:noFill/>
                    <a:prstDash val="solid"/>
                  </a:ln>
                  <a:solidFill>
                    <a:srgbClr val="C3A35C"/>
                  </a:solidFill>
                  <a:latin typeface="Calisto MT" panose="02040603050505030304" pitchFamily="18" charset="0"/>
                </a:rPr>
                <a:t>                               Celebrating 100 Years of Innovation, Mobility and Economic Development</a:t>
              </a:r>
              <a:br>
                <a:rPr lang="en-US" sz="2000" b="1" i="1" dirty="0" smtClean="0">
                  <a:ln w="12700" cmpd="sng">
                    <a:noFill/>
                    <a:prstDash val="solid"/>
                  </a:ln>
                  <a:solidFill>
                    <a:srgbClr val="C3A35C"/>
                  </a:solidFill>
                  <a:latin typeface="Calisto MT" panose="02040603050505030304" pitchFamily="18" charset="0"/>
                </a:rPr>
              </a:br>
              <a:endParaRPr lang="en-US" sz="2000" b="1" i="1" dirty="0">
                <a:ln w="12700" cmpd="sng">
                  <a:noFill/>
                  <a:prstDash val="solid"/>
                </a:ln>
                <a:solidFill>
                  <a:srgbClr val="C3A35C"/>
                </a:solidFill>
                <a:latin typeface="Calisto MT" panose="02040603050505030304" pitchFamily="18" charset="0"/>
              </a:endParaRPr>
            </a:p>
          </p:txBody>
        </p:sp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1032" y="6260287"/>
              <a:ext cx="1431567" cy="692256"/>
            </a:xfrm>
            <a:prstGeom prst="rect">
              <a:avLst/>
            </a:prstGeom>
          </p:spPr>
        </p:pic>
        <p:cxnSp>
          <p:nvCxnSpPr>
            <p:cNvPr id="34" name="Straight Connector 33"/>
            <p:cNvCxnSpPr/>
            <p:nvPr userDrawn="1"/>
          </p:nvCxnSpPr>
          <p:spPr>
            <a:xfrm flipV="1">
              <a:off x="0" y="5397099"/>
              <a:ext cx="12192000" cy="13053"/>
            </a:xfrm>
            <a:prstGeom prst="line">
              <a:avLst/>
            </a:prstGeom>
            <a:ln w="76200">
              <a:solidFill>
                <a:srgbClr val="C3A3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5939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3486604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472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A9CAD-E196-4EFD-B468-7FB2B5FCEE81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2CBED-CDAC-478D-A8CE-4213476D5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769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2115" y="2617317"/>
            <a:ext cx="9144000" cy="2387600"/>
          </a:xfrm>
        </p:spPr>
        <p:txBody>
          <a:bodyPr anchor="b">
            <a:normAutofit/>
          </a:bodyPr>
          <a:lstStyle>
            <a:lvl1pPr marL="0" algn="ctr" defTabSz="914400" rtl="0" eaLnBrk="1" latinLnBrk="0" hangingPunct="1">
              <a:defRPr lang="en-US" sz="4800" b="1" kern="1200" dirty="0">
                <a:ln w="12700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Calisto MT" panose="02040603050505030304" pitchFamily="18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5341257"/>
            <a:ext cx="2772229" cy="1516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32115" y="5096992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z="3600" b="1" kern="1200" dirty="0" smtClean="0">
                <a:ln w="12700" cmpd="sng">
                  <a:noFill/>
                  <a:prstDash val="solid"/>
                </a:ln>
                <a:solidFill>
                  <a:srgbClr val="C3A35C"/>
                </a:solidFill>
                <a:latin typeface="Calisto MT" panose="02040603050505030304" pitchFamily="18" charset="0"/>
                <a:ea typeface="+mn-ea"/>
                <a:cs typeface="+mn-cs"/>
              </a:rPr>
              <a:t>Subtitle</a:t>
            </a:r>
            <a:endParaRPr lang="en-US" dirty="0"/>
          </a:p>
        </p:txBody>
      </p:sp>
      <p:pic>
        <p:nvPicPr>
          <p:cNvPr id="8" name="Picture 4" descr="C:\Users\qi972jm\AppData\Local\Temp\SNAGHTML10489a41.PN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284" y="518045"/>
            <a:ext cx="4842920" cy="262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qi972jm\AppData\Local\Temp\SNAGHTML104a8470.PNG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2811">
            <a:off x="2909577" y="1443140"/>
            <a:ext cx="1362921" cy="182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 rot="20760060">
            <a:off x="3478728" y="936458"/>
            <a:ext cx="203200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contourW="12700">
              <a:contourClr>
                <a:srgbClr val="C3A35C"/>
              </a:contourClr>
            </a:sp3d>
          </a:bodyPr>
          <a:lstStyle/>
          <a:p>
            <a:pPr algn="ctr"/>
            <a:r>
              <a:rPr lang="en-US" sz="4800" b="1" i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rgbClr val="C3A35C">
                      <a:alpha val="40000"/>
                    </a:srgbClr>
                  </a:outerShdw>
                </a:effectLst>
                <a:latin typeface="Calisto MT" panose="02040603050505030304" pitchFamily="18" charset="0"/>
              </a:rPr>
              <a:t>2015</a:t>
            </a:r>
            <a:endParaRPr lang="en-US" sz="4800" b="1" i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rgbClr val="C3A35C">
                    <a:alpha val="40000"/>
                  </a:srgbClr>
                </a:outerShdw>
              </a:effectLst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64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948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111921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111921" cy="11001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C3A35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1976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643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60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10557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148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32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5304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C3A35C"/>
              </a:buClr>
              <a:defRPr>
                <a:latin typeface="Calisto MT" panose="02040603050505030304" pitchFamily="18" charset="0"/>
              </a:defRPr>
            </a:lvl1pPr>
            <a:lvl2pPr>
              <a:buClr>
                <a:srgbClr val="C3A35C"/>
              </a:buClr>
              <a:defRPr>
                <a:latin typeface="Calisto MT" panose="02040603050505030304" pitchFamily="18" charset="0"/>
              </a:defRPr>
            </a:lvl2pPr>
            <a:lvl3pPr>
              <a:buClr>
                <a:srgbClr val="C3A35C"/>
              </a:buClr>
              <a:defRPr>
                <a:latin typeface="Calisto MT" panose="02040603050505030304" pitchFamily="18" charset="0"/>
              </a:defRPr>
            </a:lvl3pPr>
            <a:lvl4pPr>
              <a:buClr>
                <a:srgbClr val="C3A35C"/>
              </a:buClr>
              <a:defRPr>
                <a:latin typeface="Calisto MT" panose="02040603050505030304" pitchFamily="18" charset="0"/>
              </a:defRPr>
            </a:lvl4pPr>
            <a:lvl5pPr>
              <a:buClr>
                <a:srgbClr val="C3A35C"/>
              </a:buClr>
              <a:defRPr>
                <a:latin typeface="Calisto MT" panose="0204060305050503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788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4147C7-7E24-4714-8206-13B9A70185D5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672A94-F0D7-45AF-A22D-D5CDB9FEA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720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047514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047514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961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3825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3825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92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693737"/>
          </a:xfrm>
        </p:spPr>
        <p:txBody>
          <a:bodyPr/>
          <a:lstStyle>
            <a:lvl1pPr marL="0" indent="0">
              <a:buNone/>
              <a:defRPr sz="2400">
                <a:solidFill>
                  <a:srgbClr val="C3A35C"/>
                </a:solidFill>
                <a:latin typeface="Calisto MT" panose="020406030505050303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7791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listo MT" panose="02040603050505030304" pitchFamily="18" charset="0"/>
              </a:defRPr>
            </a:lvl1pPr>
            <a:lvl2pPr>
              <a:defRPr>
                <a:latin typeface="Calisto MT" panose="02040603050505030304" pitchFamily="18" charset="0"/>
              </a:defRPr>
            </a:lvl2pPr>
            <a:lvl3pPr>
              <a:defRPr>
                <a:latin typeface="Calisto MT" panose="02040603050505030304" pitchFamily="18" charset="0"/>
              </a:defRPr>
            </a:lvl3pPr>
            <a:lvl4pPr>
              <a:defRPr>
                <a:latin typeface="Calisto MT" panose="02040603050505030304" pitchFamily="18" charset="0"/>
              </a:defRPr>
            </a:lvl4pPr>
            <a:lvl5pPr>
              <a:defRPr>
                <a:latin typeface="Calisto MT" panose="0204060305050503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alisto MT" panose="02040603050505030304" pitchFamily="18" charset="0"/>
              </a:defRPr>
            </a:lvl1pPr>
            <a:lvl2pPr>
              <a:defRPr>
                <a:latin typeface="Calisto MT" panose="02040603050505030304" pitchFamily="18" charset="0"/>
              </a:defRPr>
            </a:lvl2pPr>
            <a:lvl3pPr>
              <a:defRPr>
                <a:latin typeface="Calisto MT" panose="02040603050505030304" pitchFamily="18" charset="0"/>
              </a:defRPr>
            </a:lvl3pPr>
            <a:lvl4pPr>
              <a:defRPr>
                <a:latin typeface="Calisto MT" panose="02040603050505030304" pitchFamily="18" charset="0"/>
              </a:defRPr>
            </a:lvl4pPr>
            <a:lvl5pPr>
              <a:defRPr>
                <a:latin typeface="Calisto MT" panose="0204060305050503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A9CAD-E196-4EFD-B468-7FB2B5FCEE81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2CBED-CDAC-478D-A8CE-4213476D5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426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A9CAD-E196-4EFD-B468-7FB2B5FCEE81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2CBED-CDAC-478D-A8CE-4213476D5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447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A9CAD-E196-4EFD-B468-7FB2B5FCEE81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2CBED-CDAC-478D-A8CE-4213476D5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151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A9CAD-E196-4EFD-B468-7FB2B5FCEE81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2CBED-CDAC-478D-A8CE-4213476D5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53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A9CAD-E196-4EFD-B468-7FB2B5FCEE81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2CBED-CDAC-478D-A8CE-4213476D5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412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2667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1967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8573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Relationship Id="rId22" Type="http://schemas.openxmlformats.org/officeDocument/2006/relationships/image" Target="../media/image9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18" Type="http://schemas.openxmlformats.org/officeDocument/2006/relationships/image" Target="../media/image15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6.jpe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23" Type="http://schemas.openxmlformats.org/officeDocument/2006/relationships/image" Target="../media/image18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Relationship Id="rId22" Type="http://schemas.openxmlformats.org/officeDocument/2006/relationships/image" Target="../media/image1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A9CAD-E196-4EFD-B468-7FB2B5FCEE81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2CBED-CDAC-478D-A8CE-4213476D5657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123584" y="5317472"/>
            <a:ext cx="12315584" cy="1544917"/>
            <a:chOff x="-123584" y="5317472"/>
            <a:chExt cx="12315584" cy="1544917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5340082" y="5397099"/>
              <a:ext cx="1194886" cy="106762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423"/>
            <a:stretch/>
          </p:blipFill>
          <p:spPr>
            <a:xfrm>
              <a:off x="6455744" y="5375493"/>
              <a:ext cx="3822895" cy="967382"/>
            </a:xfrm>
            <a:prstGeom prst="rect">
              <a:avLst/>
            </a:prstGeom>
            <a:effectLst/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15"/>
            <a:stretch>
              <a:fillRect/>
            </a:stretch>
          </p:blipFill>
          <p:spPr>
            <a:xfrm>
              <a:off x="11394301" y="5371747"/>
              <a:ext cx="793871" cy="88854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16"/>
            <a:stretch>
              <a:fillRect/>
            </a:stretch>
          </p:blipFill>
          <p:spPr>
            <a:xfrm>
              <a:off x="10135288" y="5403625"/>
              <a:ext cx="1257278" cy="82615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9238" y="5397099"/>
              <a:ext cx="1398307" cy="103940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19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3584" y="5317472"/>
              <a:ext cx="1671688" cy="99708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0"/>
            <a:stretch>
              <a:fillRect/>
            </a:stretch>
          </p:blipFill>
          <p:spPr>
            <a:xfrm>
              <a:off x="1424519" y="5410152"/>
              <a:ext cx="1321932" cy="96182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21"/>
            <a:stretch>
              <a:fillRect/>
            </a:stretch>
          </p:blipFill>
          <p:spPr>
            <a:xfrm>
              <a:off x="4069037" y="5382759"/>
              <a:ext cx="1350269" cy="1068088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 userDrawn="1"/>
          </p:nvSpPr>
          <p:spPr>
            <a:xfrm>
              <a:off x="-1" y="6200669"/>
              <a:ext cx="12192001" cy="66172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>
              <a:spAutoFit/>
            </a:bodyPr>
            <a:lstStyle/>
            <a:p>
              <a:pPr algn="ctr"/>
              <a:endParaRPr lang="en-US" sz="800" b="1" dirty="0" smtClean="0">
                <a:ln w="12700" cmpd="sng">
                  <a:noFill/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Calisto MT" panose="02040603050505030304" pitchFamily="18" charset="0"/>
              </a:endParaRPr>
            </a:p>
            <a:p>
              <a:pPr algn="ctr"/>
              <a:r>
                <a:rPr lang="en-US" sz="2000" b="1" i="1" dirty="0" smtClean="0">
                  <a:ln w="12700" cmpd="sng">
                    <a:noFill/>
                    <a:prstDash val="solid"/>
                  </a:ln>
                  <a:solidFill>
                    <a:srgbClr val="C3A35C"/>
                  </a:solidFill>
                  <a:latin typeface="Calisto MT" panose="02040603050505030304" pitchFamily="18" charset="0"/>
                </a:rPr>
                <a:t>          Innovative Solutions for tomorrow’s transportation needs</a:t>
              </a:r>
            </a:p>
            <a:p>
              <a:pPr algn="ctr"/>
              <a:endParaRPr lang="en-US" sz="900" b="1" i="1" dirty="0" smtClean="0">
                <a:ln w="12700" cmpd="sng">
                  <a:noFill/>
                  <a:prstDash val="solid"/>
                </a:ln>
                <a:solidFill>
                  <a:srgbClr val="C3A35C"/>
                </a:solidFill>
                <a:latin typeface="Calisto MT" panose="02040603050505030304" pitchFamily="18" charset="0"/>
              </a:endParaRPr>
            </a:p>
          </p:txBody>
        </p:sp>
        <p:cxnSp>
          <p:nvCxnSpPr>
            <p:cNvPr id="18" name="Straight Connector 17"/>
            <p:cNvCxnSpPr/>
            <p:nvPr userDrawn="1"/>
          </p:nvCxnSpPr>
          <p:spPr>
            <a:xfrm flipV="1">
              <a:off x="0" y="5397099"/>
              <a:ext cx="12192000" cy="13053"/>
            </a:xfrm>
            <a:prstGeom prst="line">
              <a:avLst/>
            </a:prstGeom>
            <a:ln w="76200">
              <a:solidFill>
                <a:srgbClr val="C3A3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847" y="6226627"/>
            <a:ext cx="1337613" cy="64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325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b="1" kern="1200" dirty="0" smtClean="0">
          <a:ln w="12700" cmpd="sng">
            <a:noFill/>
            <a:prstDash val="solid"/>
          </a:ln>
          <a:solidFill>
            <a:schemeClr val="tx1">
              <a:lumMod val="85000"/>
              <a:lumOff val="15000"/>
            </a:schemeClr>
          </a:solidFill>
          <a:latin typeface="Calisto MT" panose="02040603050505030304" pitchFamily="18" charset="0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3A35C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3A35C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3A35C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3A35C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3A35C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1142316" y="-52658"/>
            <a:ext cx="1083104" cy="6913896"/>
            <a:chOff x="11288268" y="-184102"/>
            <a:chExt cx="1083104" cy="6913896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13"/>
            <a:srcRect l="13832"/>
            <a:stretch/>
          </p:blipFill>
          <p:spPr>
            <a:xfrm>
              <a:off x="11321952" y="4357197"/>
              <a:ext cx="1029614" cy="106762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14"/>
            <a:srcRect l="11511"/>
            <a:stretch/>
          </p:blipFill>
          <p:spPr>
            <a:xfrm>
              <a:off x="11335811" y="5439483"/>
              <a:ext cx="1020130" cy="129031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15"/>
            <a:srcRect l="15378"/>
            <a:stretch/>
          </p:blipFill>
          <p:spPr>
            <a:xfrm>
              <a:off x="11307438" y="3516382"/>
              <a:ext cx="1063934" cy="82615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35811" y="553696"/>
              <a:ext cx="1016280" cy="75543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18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30"/>
            <a:stretch/>
          </p:blipFill>
          <p:spPr>
            <a:xfrm>
              <a:off x="11321952" y="2083100"/>
              <a:ext cx="1016000" cy="71151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19"/>
            <a:stretch>
              <a:fillRect/>
            </a:stretch>
          </p:blipFill>
          <p:spPr>
            <a:xfrm>
              <a:off x="11308086" y="2797780"/>
              <a:ext cx="1063286" cy="77363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20"/>
            <a:stretch>
              <a:fillRect/>
            </a:stretch>
          </p:blipFill>
          <p:spPr>
            <a:xfrm>
              <a:off x="11307439" y="1276420"/>
              <a:ext cx="1030514" cy="815156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 userDrawn="1"/>
          </p:nvCxnSpPr>
          <p:spPr>
            <a:xfrm>
              <a:off x="11288268" y="-184102"/>
              <a:ext cx="19170" cy="6910658"/>
            </a:xfrm>
            <a:prstGeom prst="line">
              <a:avLst/>
            </a:prstGeom>
            <a:ln w="76200">
              <a:solidFill>
                <a:srgbClr val="C3A3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59" r="24423"/>
          <a:stretch/>
        </p:blipFill>
        <p:spPr>
          <a:xfrm>
            <a:off x="11189859" y="-52658"/>
            <a:ext cx="1002141" cy="756994"/>
          </a:xfrm>
          <a:prstGeom prst="rect">
            <a:avLst/>
          </a:prstGeom>
          <a:effectLst/>
        </p:spPr>
      </p:pic>
      <p:grpSp>
        <p:nvGrpSpPr>
          <p:cNvPr id="28" name="Group 27"/>
          <p:cNvGrpSpPr/>
          <p:nvPr userDrawn="1"/>
        </p:nvGrpSpPr>
        <p:grpSpPr>
          <a:xfrm>
            <a:off x="232228" y="5771172"/>
            <a:ext cx="2258690" cy="889819"/>
            <a:chOff x="2909577" y="518045"/>
            <a:chExt cx="5967627" cy="2750702"/>
          </a:xfrm>
        </p:grpSpPr>
        <p:pic>
          <p:nvPicPr>
            <p:cNvPr id="25" name="Picture 4" descr="C:\Users\qi972jm\AppData\Local\Temp\SNAGHTML10489a41.PNG"/>
            <p:cNvPicPr>
              <a:picLocks noChangeAspect="1" noChangeArrowheads="1"/>
            </p:cNvPicPr>
            <p:nvPr userDrawn="1"/>
          </p:nvPicPr>
          <p:blipFill>
            <a:blip r:embed="rId2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4284" y="518045"/>
              <a:ext cx="4842920" cy="2628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6" descr="C:\Users\qi972jm\AppData\Local\Temp\SNAGHTML104a8470.PNG"/>
            <p:cNvPicPr>
              <a:picLocks noChangeAspect="1" noChangeArrowheads="1"/>
            </p:cNvPicPr>
            <p:nvPr userDrawn="1"/>
          </p:nvPicPr>
          <p:blipFill>
            <a:blip r:embed="rId2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32811">
              <a:off x="2909577" y="1443140"/>
              <a:ext cx="1362921" cy="1825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angle 26"/>
            <p:cNvSpPr/>
            <p:nvPr userDrawn="1"/>
          </p:nvSpPr>
          <p:spPr>
            <a:xfrm rot="20760060">
              <a:off x="3478727" y="781093"/>
              <a:ext cx="2032001" cy="114171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threePt" dir="t"/>
              </a:scene3d>
              <a:sp3d contourW="12700">
                <a:contourClr>
                  <a:srgbClr val="C3A35C"/>
                </a:contourClr>
              </a:sp3d>
            </a:bodyPr>
            <a:lstStyle/>
            <a:p>
              <a:pPr algn="ctr"/>
              <a:r>
                <a:rPr lang="en-US" sz="1800" b="1" i="1" dirty="0" smtClean="0">
                  <a:ln/>
                  <a:pattFill prst="dkUpDiag">
                    <a:fgClr>
                      <a:schemeClr val="bg1">
                        <a:lumMod val="50000"/>
                      </a:schemeClr>
                    </a:fgClr>
                    <a:bgClr>
                      <a:schemeClr val="tx1">
                        <a:lumMod val="75000"/>
                        <a:lumOff val="25000"/>
                      </a:schemeClr>
                    </a:bgClr>
                  </a:pattFill>
                  <a:effectLst>
                    <a:outerShdw blurRad="38100" dist="19050" dir="2700000" algn="tl" rotWithShape="0">
                      <a:srgbClr val="C3A35C">
                        <a:alpha val="40000"/>
                      </a:srgbClr>
                    </a:outerShdw>
                  </a:effectLst>
                  <a:latin typeface="Calisto MT" panose="02040603050505030304" pitchFamily="18" charset="0"/>
                </a:rPr>
                <a:t>2015</a:t>
              </a:r>
              <a:endParaRPr lang="en-US" sz="1800" b="1" i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rgbClr val="C3A35C">
                      <a:alpha val="40000"/>
                    </a:srgbClr>
                  </a:outerShdw>
                </a:effectLst>
                <a:latin typeface="Calisto MT" panose="020406030505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3557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b="1" kern="1200" dirty="0" smtClean="0">
          <a:ln w="12700" cmpd="sng">
            <a:noFill/>
            <a:prstDash val="solid"/>
          </a:ln>
          <a:solidFill>
            <a:schemeClr val="tx1">
              <a:lumMod val="85000"/>
              <a:lumOff val="15000"/>
            </a:schemeClr>
          </a:solidFill>
          <a:latin typeface="Calisto MT" panose="02040603050505030304" pitchFamily="18" charset="0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67000"/>
            <a:ext cx="10549954" cy="235531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rgbClr val="C3A35C"/>
                </a:solidFill>
              </a:rPr>
              <a:t>F</a:t>
            </a:r>
            <a:r>
              <a:rPr lang="en-US" sz="4800" dirty="0" smtClean="0"/>
              <a:t>lorida </a:t>
            </a:r>
            <a:r>
              <a:rPr lang="en-US" sz="4800" dirty="0" smtClean="0">
                <a:solidFill>
                  <a:srgbClr val="C3A35C"/>
                </a:solidFill>
              </a:rPr>
              <a:t>P</a:t>
            </a:r>
            <a:r>
              <a:rPr lang="en-US" sz="4800" dirty="0" smtClean="0"/>
              <a:t>ermanent </a:t>
            </a:r>
            <a:r>
              <a:rPr lang="en-US" sz="4800" dirty="0" smtClean="0">
                <a:solidFill>
                  <a:srgbClr val="C3A35C"/>
                </a:solidFill>
              </a:rPr>
              <a:t>R</a:t>
            </a:r>
            <a:r>
              <a:rPr lang="en-US" sz="4800" dirty="0" smtClean="0"/>
              <a:t>eference </a:t>
            </a:r>
            <a:r>
              <a:rPr lang="en-US" sz="4800" dirty="0" smtClean="0">
                <a:solidFill>
                  <a:srgbClr val="C3A35C"/>
                </a:solidFill>
              </a:rPr>
              <a:t>N</a:t>
            </a:r>
            <a:r>
              <a:rPr lang="en-US" sz="4800" dirty="0" smtClean="0"/>
              <a:t>etwork</a:t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3600" dirty="0" smtClean="0">
                <a:solidFill>
                  <a:srgbClr val="C3A35C"/>
                </a:solidFill>
              </a:rPr>
              <a:t>Where are we headed now?</a:t>
            </a:r>
            <a:endParaRPr lang="en-US" sz="3600" dirty="0"/>
          </a:p>
        </p:txBody>
      </p:sp>
      <p:pic>
        <p:nvPicPr>
          <p:cNvPr id="4" name="Picture 4" descr="C:\Users\qi972jm\AppData\Local\Temp\SNAGHTML10489a41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71" y="243725"/>
            <a:ext cx="4842920" cy="262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qi972jm\AppData\Local\Temp\SNAGHTML104a8470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2811">
            <a:off x="2901264" y="1168820"/>
            <a:ext cx="1362921" cy="182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 rot="20760060">
            <a:off x="3470415" y="662138"/>
            <a:ext cx="203200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contourW="12700">
              <a:contourClr>
                <a:srgbClr val="C3A35C"/>
              </a:contourClr>
            </a:sp3d>
          </a:bodyPr>
          <a:lstStyle/>
          <a:p>
            <a:pPr algn="ctr"/>
            <a:r>
              <a:rPr lang="en-US" sz="4800" b="1" i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rgbClr val="C3A35C">
                      <a:alpha val="40000"/>
                    </a:srgbClr>
                  </a:outerShdw>
                </a:effectLst>
                <a:latin typeface="Calisto MT" panose="02040603050505030304" pitchFamily="18" charset="0"/>
              </a:rPr>
              <a:t>2015</a:t>
            </a:r>
            <a:endParaRPr lang="en-US" sz="4800" b="1" i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rgbClr val="C3A35C">
                    <a:alpha val="40000"/>
                  </a:srgbClr>
                </a:outerShdw>
              </a:effectLst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26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100" y="156587"/>
            <a:ext cx="5171799" cy="5097026"/>
          </a:xfrm>
        </p:spPr>
      </p:pic>
    </p:spTree>
    <p:extLst>
      <p:ext uri="{BB962C8B-B14F-4D97-AF65-F5344CB8AC3E}">
        <p14:creationId xmlns:p14="http://schemas.microsoft.com/office/powerpoint/2010/main" val="241221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743" y="191152"/>
            <a:ext cx="5132513" cy="5027894"/>
          </a:xfrm>
        </p:spPr>
      </p:pic>
    </p:spTree>
    <p:extLst>
      <p:ext uri="{BB962C8B-B14F-4D97-AF65-F5344CB8AC3E}">
        <p14:creationId xmlns:p14="http://schemas.microsoft.com/office/powerpoint/2010/main" val="14696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881" y="219206"/>
            <a:ext cx="5100237" cy="4971786"/>
          </a:xfrm>
        </p:spPr>
      </p:pic>
    </p:spTree>
    <p:extLst>
      <p:ext uri="{BB962C8B-B14F-4D97-AF65-F5344CB8AC3E}">
        <p14:creationId xmlns:p14="http://schemas.microsoft.com/office/powerpoint/2010/main" val="165860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253" y="258049"/>
            <a:ext cx="4981493" cy="4894099"/>
          </a:xfrm>
        </p:spPr>
      </p:pic>
    </p:spTree>
    <p:extLst>
      <p:ext uri="{BB962C8B-B14F-4D97-AF65-F5344CB8AC3E}">
        <p14:creationId xmlns:p14="http://schemas.microsoft.com/office/powerpoint/2010/main" val="292550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253" y="276362"/>
            <a:ext cx="4981493" cy="4857472"/>
          </a:xfrm>
        </p:spPr>
      </p:pic>
    </p:spTree>
    <p:extLst>
      <p:ext uri="{BB962C8B-B14F-4D97-AF65-F5344CB8AC3E}">
        <p14:creationId xmlns:p14="http://schemas.microsoft.com/office/powerpoint/2010/main" val="407948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L5 Broadcast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00201"/>
            <a:ext cx="10515600" cy="3657600"/>
          </a:xfrm>
        </p:spPr>
        <p:txBody>
          <a:bodyPr/>
          <a:lstStyle/>
          <a:p>
            <a:r>
              <a:rPr lang="en-US" dirty="0" smtClean="0"/>
              <a:t>Most advanced Civilian signal</a:t>
            </a:r>
          </a:p>
          <a:p>
            <a:r>
              <a:rPr lang="en-US" dirty="0" smtClean="0"/>
              <a:t>Increased multipath mitigation</a:t>
            </a:r>
          </a:p>
          <a:p>
            <a:r>
              <a:rPr lang="en-US" dirty="0" err="1" smtClean="0"/>
              <a:t>Trilaning</a:t>
            </a:r>
            <a:r>
              <a:rPr lang="en-US" dirty="0" smtClean="0"/>
              <a:t> – achieve sub-meter accuracy without augmentation</a:t>
            </a:r>
          </a:p>
          <a:p>
            <a:r>
              <a:rPr lang="en-US" dirty="0" smtClean="0"/>
              <a:t>Future: No need for codeless or semi-codeless receivers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94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Height Modernization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00201"/>
            <a:ext cx="10515600" cy="3657600"/>
          </a:xfrm>
        </p:spPr>
        <p:txBody>
          <a:bodyPr/>
          <a:lstStyle/>
          <a:p>
            <a:r>
              <a:rPr lang="en-US" dirty="0" smtClean="0"/>
              <a:t>GPS observations on 1</a:t>
            </a:r>
            <a:r>
              <a:rPr lang="en-US" baseline="30000" dirty="0" smtClean="0"/>
              <a:t>st</a:t>
            </a:r>
            <a:r>
              <a:rPr lang="en-US" dirty="0" smtClean="0"/>
              <a:t> order NGS Benchmarks</a:t>
            </a:r>
          </a:p>
          <a:p>
            <a:r>
              <a:rPr lang="en-US" dirty="0" smtClean="0"/>
              <a:t>Adjust ellipsoid heights to match local benchmarks</a:t>
            </a:r>
          </a:p>
          <a:p>
            <a:r>
              <a:rPr lang="en-US" dirty="0" smtClean="0"/>
              <a:t>GEOID 12A will match orthometric heights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1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3A35C"/>
                </a:solidFill>
              </a:rPr>
              <a:t>G</a:t>
            </a:r>
            <a:r>
              <a:rPr lang="en-US" dirty="0" smtClean="0"/>
              <a:t>ulf </a:t>
            </a:r>
            <a:r>
              <a:rPr lang="en-US" dirty="0" smtClean="0">
                <a:solidFill>
                  <a:srgbClr val="C3A35C"/>
                </a:solidFill>
              </a:rPr>
              <a:t>C</a:t>
            </a:r>
            <a:r>
              <a:rPr lang="en-US" dirty="0" smtClean="0"/>
              <a:t>oast </a:t>
            </a:r>
            <a:r>
              <a:rPr lang="en-US" dirty="0" smtClean="0">
                <a:solidFill>
                  <a:srgbClr val="C3A35C"/>
                </a:solidFill>
              </a:rPr>
              <a:t>S</a:t>
            </a:r>
            <a:r>
              <a:rPr lang="en-US" dirty="0" smtClean="0"/>
              <a:t>patial </a:t>
            </a:r>
            <a:r>
              <a:rPr lang="en-US" dirty="0" smtClean="0">
                <a:solidFill>
                  <a:srgbClr val="C3A35C"/>
                </a:solidFill>
              </a:rPr>
              <a:t>R</a:t>
            </a:r>
            <a:r>
              <a:rPr lang="en-US" dirty="0" smtClean="0"/>
              <a:t>eference </a:t>
            </a:r>
            <a:r>
              <a:rPr lang="en-US" dirty="0" smtClean="0">
                <a:solidFill>
                  <a:srgbClr val="C3A35C"/>
                </a:solidFill>
              </a:rPr>
              <a:t>C</a:t>
            </a:r>
            <a:r>
              <a:rPr lang="en-US" dirty="0" smtClean="0"/>
              <a:t>onsortium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00201"/>
            <a:ext cx="10515600" cy="3657600"/>
          </a:xfrm>
        </p:spPr>
        <p:txBody>
          <a:bodyPr/>
          <a:lstStyle/>
          <a:p>
            <a:r>
              <a:rPr lang="en-US" dirty="0" smtClean="0"/>
              <a:t>Texas, Louisiana, Mississippi, Alabama, and Florida</a:t>
            </a:r>
          </a:p>
          <a:p>
            <a:r>
              <a:rPr lang="en-US" dirty="0" smtClean="0"/>
              <a:t>Gulf Coast Height Modernization</a:t>
            </a:r>
          </a:p>
          <a:p>
            <a:r>
              <a:rPr lang="en-US" dirty="0" smtClean="0"/>
              <a:t>Gulf Coast Digital Elevation Model</a:t>
            </a:r>
          </a:p>
          <a:p>
            <a:r>
              <a:rPr lang="en-US" dirty="0" smtClean="0"/>
              <a:t>Gravity measurements at GNSS Reference Stations</a:t>
            </a:r>
          </a:p>
          <a:p>
            <a:r>
              <a:rPr lang="en-US" dirty="0" smtClean="0"/>
              <a:t>Monitor subsidence along Gulf Coast</a:t>
            </a:r>
          </a:p>
          <a:p>
            <a:r>
              <a:rPr lang="en-US" dirty="0" smtClean="0"/>
              <a:t>Sedimentation monitoring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11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Gravity Measurements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00201"/>
            <a:ext cx="10515600" cy="3657600"/>
          </a:xfrm>
        </p:spPr>
        <p:txBody>
          <a:bodyPr/>
          <a:lstStyle/>
          <a:p>
            <a:r>
              <a:rPr lang="en-US" dirty="0" smtClean="0"/>
              <a:t>GCSRC partner (TA&amp;MCC) has purchased A10 Gravimeter</a:t>
            </a:r>
          </a:p>
          <a:p>
            <a:r>
              <a:rPr lang="en-US" dirty="0" smtClean="0"/>
              <a:t>Gravimetric measurements at FPRN stations along Gulf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64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Technologies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00201"/>
            <a:ext cx="10515600" cy="3657600"/>
          </a:xfrm>
        </p:spPr>
        <p:txBody>
          <a:bodyPr/>
          <a:lstStyle/>
          <a:p>
            <a:r>
              <a:rPr lang="en-US" dirty="0" smtClean="0"/>
              <a:t>SBAS</a:t>
            </a:r>
          </a:p>
          <a:p>
            <a:r>
              <a:rPr lang="en-US" dirty="0" err="1" smtClean="0"/>
              <a:t>Locata</a:t>
            </a:r>
            <a:endParaRPr lang="en-US" dirty="0" smtClean="0"/>
          </a:p>
          <a:p>
            <a:r>
              <a:rPr lang="en-US" dirty="0" smtClean="0"/>
              <a:t>Low Orbit Satellites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65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685801"/>
            <a:ext cx="10515600" cy="3657599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Network Realignment</a:t>
            </a:r>
          </a:p>
          <a:p>
            <a:r>
              <a:rPr lang="en-US" dirty="0" smtClean="0"/>
              <a:t>L5 Broadcast</a:t>
            </a:r>
          </a:p>
          <a:p>
            <a:r>
              <a:rPr lang="en-US" dirty="0" smtClean="0"/>
              <a:t>Height Modernization</a:t>
            </a:r>
          </a:p>
          <a:p>
            <a:r>
              <a:rPr lang="en-US" dirty="0" smtClean="0"/>
              <a:t>Gulf Coast Spatial Reference Consortium</a:t>
            </a:r>
          </a:p>
          <a:p>
            <a:r>
              <a:rPr lang="en-US" dirty="0" smtClean="0"/>
              <a:t>Gravity Measurements</a:t>
            </a:r>
          </a:p>
          <a:p>
            <a:r>
              <a:rPr lang="en-US" dirty="0" smtClean="0"/>
              <a:t>Future Technologies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73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00201"/>
            <a:ext cx="10515600" cy="36576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3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Realignment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00201"/>
            <a:ext cx="10515600" cy="3657600"/>
          </a:xfrm>
        </p:spPr>
        <p:txBody>
          <a:bodyPr/>
          <a:lstStyle/>
          <a:p>
            <a:r>
              <a:rPr lang="en-US" dirty="0" smtClean="0"/>
              <a:t>All stations within network will offer GLONASS</a:t>
            </a:r>
          </a:p>
          <a:p>
            <a:r>
              <a:rPr lang="en-US" dirty="0" smtClean="0"/>
              <a:t>30 new stations</a:t>
            </a:r>
          </a:p>
          <a:p>
            <a:r>
              <a:rPr lang="en-US" dirty="0" smtClean="0"/>
              <a:t>18 stations decommissioned</a:t>
            </a:r>
          </a:p>
          <a:p>
            <a:r>
              <a:rPr lang="en-US" dirty="0" smtClean="0"/>
              <a:t>7 stations transferred to FDOT control</a:t>
            </a:r>
          </a:p>
          <a:p>
            <a:r>
              <a:rPr lang="en-US" dirty="0" smtClean="0"/>
              <a:t>Possible Off-Shore stations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0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363" y="182755"/>
            <a:ext cx="5117274" cy="5044689"/>
          </a:xfrm>
        </p:spPr>
      </p:pic>
    </p:spTree>
    <p:extLst>
      <p:ext uri="{BB962C8B-B14F-4D97-AF65-F5344CB8AC3E}">
        <p14:creationId xmlns:p14="http://schemas.microsoft.com/office/powerpoint/2010/main" val="214684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19" y="163831"/>
            <a:ext cx="5155562" cy="5082537"/>
          </a:xfrm>
        </p:spPr>
      </p:pic>
    </p:spTree>
    <p:extLst>
      <p:ext uri="{BB962C8B-B14F-4D97-AF65-F5344CB8AC3E}">
        <p14:creationId xmlns:p14="http://schemas.microsoft.com/office/powerpoint/2010/main" val="234440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242" y="153667"/>
            <a:ext cx="5183515" cy="5102866"/>
          </a:xfrm>
        </p:spPr>
      </p:pic>
    </p:spTree>
    <p:extLst>
      <p:ext uri="{BB962C8B-B14F-4D97-AF65-F5344CB8AC3E}">
        <p14:creationId xmlns:p14="http://schemas.microsoft.com/office/powerpoint/2010/main" val="220976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493" y="171173"/>
            <a:ext cx="5161014" cy="5067854"/>
          </a:xfrm>
        </p:spPr>
      </p:pic>
    </p:spTree>
    <p:extLst>
      <p:ext uri="{BB962C8B-B14F-4D97-AF65-F5344CB8AC3E}">
        <p14:creationId xmlns:p14="http://schemas.microsoft.com/office/powerpoint/2010/main" val="214587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213" y="187480"/>
            <a:ext cx="5127573" cy="5035239"/>
          </a:xfrm>
        </p:spPr>
      </p:pic>
    </p:spTree>
    <p:extLst>
      <p:ext uri="{BB962C8B-B14F-4D97-AF65-F5344CB8AC3E}">
        <p14:creationId xmlns:p14="http://schemas.microsoft.com/office/powerpoint/2010/main" val="423706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931" y="171619"/>
            <a:ext cx="5172137" cy="5066961"/>
          </a:xfrm>
        </p:spPr>
      </p:pic>
    </p:spTree>
    <p:extLst>
      <p:ext uri="{BB962C8B-B14F-4D97-AF65-F5344CB8AC3E}">
        <p14:creationId xmlns:p14="http://schemas.microsoft.com/office/powerpoint/2010/main" val="312233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7837</TotalTime>
  <Words>231</Words>
  <Application>Microsoft Office PowerPoint</Application>
  <PresentationFormat>Widescreen</PresentationFormat>
  <Paragraphs>80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Calisto MT</vt:lpstr>
      <vt:lpstr>Office Theme</vt:lpstr>
      <vt:lpstr>Custom Design</vt:lpstr>
      <vt:lpstr>Florida Permanent Reference Network  Where are we headed now?</vt:lpstr>
      <vt:lpstr>PowerPoint Presentation</vt:lpstr>
      <vt:lpstr>Network Realignment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L5 Broadcast</vt:lpstr>
      <vt:lpstr>Height Modernization</vt:lpstr>
      <vt:lpstr>Gulf Coast Spatial Reference Consortium</vt:lpstr>
      <vt:lpstr>Gravity Measurements</vt:lpstr>
      <vt:lpstr>Future Technologies</vt:lpstr>
      <vt:lpstr>Title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Morris, Jacqueline</dc:creator>
  <cp:lastModifiedBy>Hanson, Ronald</cp:lastModifiedBy>
  <cp:revision>109</cp:revision>
  <dcterms:created xsi:type="dcterms:W3CDTF">2015-02-28T01:32:18Z</dcterms:created>
  <dcterms:modified xsi:type="dcterms:W3CDTF">2015-08-05T12:15:41Z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