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3" r:id="rId4"/>
    <p:sldId id="264" r:id="rId5"/>
    <p:sldId id="265" r:id="rId6"/>
    <p:sldId id="266" r:id="rId7"/>
    <p:sldId id="268" r:id="rId8"/>
    <p:sldId id="271" r:id="rId9"/>
    <p:sldId id="270" r:id="rId10"/>
    <p:sldId id="269" r:id="rId11"/>
    <p:sldId id="26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0728" autoAdjust="0"/>
  </p:normalViewPr>
  <p:slideViewPr>
    <p:cSldViewPr snapToGrid="0">
      <p:cViewPr varScale="1">
        <p:scale>
          <a:sx n="65" d="100"/>
          <a:sy n="65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7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E1142-C6D7-4C00-9D1C-EEF289A8051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8130E7-B85C-4152-AB27-F71A1BAD3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Florida Permanent Reference Network or FPRN is a taxpayer funded Global Navigation Satellite System reference network that supplies Real-Time</a:t>
            </a:r>
            <a:r>
              <a:rPr lang="en-US" baseline="0" dirty="0" smtClean="0"/>
              <a:t> Kinematic (RTK) solutions to its end-users. One of the biggest problems with RTK users is the selection of a “product”. Hopefully this discussion will steer you in the </a:t>
            </a:r>
            <a:r>
              <a:rPr lang="en-US" baseline="0" smtClean="0"/>
              <a:t>right direction.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VRS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classified as individualized which requires the rover to send an approximate position to the server.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 uses unpublished algorithms to generate Network RTK corrections and is therefore non-standardized.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server calculates the network solution to reduce the distance dependent errors. This means the network solution is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optimized for the rover’s position and might be limiting the RTK solution.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VRS generates RTK corrections that simulate single reference RTK. This limits the satellite data made available to the rover, therefore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risking that in certain circumstances an RTK solution will not be possible.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VRS method generates corrections based on a virtual reference station.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Virtual Reference Station method the rover does not receive any observations related to a real reference station. This means that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between the virtual reference station and the measured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directly re-measured. This violates the fundamental surveying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 of traceability and repeatability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VRS corrections are optimized for the rover position at the beginning of the RTK session (i.e. after connecting to the Network RTK service).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rover then moves a considerable distance within the same session (i.e. without disconnecting and reconnecting) the corrections might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be appropriate for the new rover location.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chart shows the pros and cons of each of the discussed Network RTK solutions.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you have connected to the FPRN . . . Where do you go from here???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will need to know a few things before we can collect data.</a:t>
            </a:r>
          </a:p>
          <a:p>
            <a:endParaRPr lang="en-US" baseline="0" dirty="0" smtClean="0"/>
          </a:p>
          <a:p>
            <a:pPr marL="232943" indent="-232943">
              <a:buAutoNum type="arabicPeriod"/>
            </a:pPr>
            <a:r>
              <a:rPr lang="en-US" baseline="0" dirty="0" smtClean="0"/>
              <a:t>What language will be used.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>
              <a:buAutoNum type="arabicPeriod"/>
            </a:pPr>
            <a:r>
              <a:rPr lang="en-US" baseline="0" dirty="0" smtClean="0"/>
              <a:t>What protocol will be used.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>
              <a:buAutoNum type="arabicPeriod"/>
            </a:pPr>
            <a:r>
              <a:rPr lang="en-US" baseline="0" dirty="0" smtClean="0"/>
              <a:t>What FPRN product will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DA1F-193F-41FD-9D08-CC3171CDD8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0" i="0" baseline="0" dirty="0" smtClean="0">
                <a:solidFill>
                  <a:srgbClr val="FF0000"/>
                </a:solidFill>
              </a:rPr>
              <a:t>Let’s start with language, the FPRN supports the three major open source languages:</a:t>
            </a:r>
          </a:p>
          <a:p>
            <a:pPr defTabSz="931774"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RTCM 2.x which is used for Real Time Kinematic (RTK), Networked Real Time Kinematic (NRTK), uses GLONASS signal, and is ideal for legacy Sensors.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CMR+ is used for RTK, NRTK, and is more efficient the RTCM 2.x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it can only be used with GPS since the GLONASS extension is still proprietary.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defTabSz="931774"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pPr defTabSz="931774">
              <a:defRPr/>
            </a:pPr>
            <a:r>
              <a:rPr lang="en-US" b="0" i="0" baseline="0" dirty="0" smtClean="0">
                <a:solidFill>
                  <a:srgbClr val="FF0000"/>
                </a:solidFill>
              </a:rPr>
              <a:t>And finally, RTCM 3.x which is also used for RTK, NRTK, includes GLONASS, is more efficient that RTCM 2.x, and has a lower bandwidth that CMR+.</a:t>
            </a:r>
          </a:p>
          <a:p>
            <a:pPr defTabSz="931774">
              <a:defRPr/>
            </a:pPr>
            <a:endParaRPr lang="en-US" b="0" i="0" baseline="0" dirty="0" smtClean="0">
              <a:solidFill>
                <a:srgbClr val="FF0000"/>
              </a:solidFill>
            </a:endParaRPr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pPr defTabSz="931774">
              <a:defRPr/>
            </a:pPr>
            <a:endParaRPr lang="en-US" b="0" i="0" baseline="0" dirty="0" smtClean="0">
              <a:solidFill>
                <a:srgbClr val="FF0000"/>
              </a:solidFill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Followed by protocol,</a:t>
            </a:r>
            <a:r>
              <a:rPr lang="en-US" baseline="0" dirty="0" smtClean="0"/>
              <a:t> t</a:t>
            </a:r>
            <a:r>
              <a:rPr lang="en-US" dirty="0" smtClean="0"/>
              <a:t>he FPRN</a:t>
            </a:r>
            <a:r>
              <a:rPr lang="en-US" baseline="0" dirty="0" smtClean="0"/>
              <a:t> supports two basic protocols for receiving real time corrections: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NTRIP</a:t>
            </a:r>
            <a:r>
              <a:rPr lang="en-US" baseline="0" dirty="0" smtClean="0"/>
              <a:t> supports multiple languages per port, multiple products per port, supports NRTK products such as MAX, VRS, and Automatic Nearest.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And TCP/IP which only supports one language per port and one product per port, however it does support NRTK products MAX, VRS, and Automatic Nearest.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 Product, the FPRN offers three types</a:t>
            </a:r>
            <a:r>
              <a:rPr lang="en-US" baseline="0" dirty="0" smtClean="0"/>
              <a:t> of real-time products: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Single Baseline can be accessed through direct connect (TCP/IP), a State-wide NTRIP caster, and a District-wide NTRIP caster.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The Network solutions offered by the FPRN are: Automatic Nearest, FKP, MAX (including </a:t>
            </a:r>
            <a:r>
              <a:rPr lang="en-US" dirty="0" err="1" smtClean="0"/>
              <a:t>iMAX</a:t>
            </a:r>
            <a:r>
              <a:rPr lang="en-US" dirty="0" smtClean="0"/>
              <a:t>),</a:t>
            </a:r>
            <a:r>
              <a:rPr lang="en-US" baseline="0" dirty="0" smtClean="0"/>
              <a:t> and VRS.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We also</a:t>
            </a:r>
            <a:r>
              <a:rPr lang="en-US" baseline="0" dirty="0" smtClean="0"/>
              <a:t> provide GIS corrections through a NTRIP caster.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baselines are pretty</a:t>
            </a:r>
            <a:r>
              <a:rPr lang="en-US" baseline="0" dirty="0" smtClean="0"/>
              <a:t> simple concepts, so lets discuss Real Time Network Solutions.</a:t>
            </a:r>
            <a:endParaRPr lang="en-US" dirty="0" smtClean="0"/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ALL these acronyms can be very confusing. How do you pick the right solution?</a:t>
            </a:r>
          </a:p>
          <a:p>
            <a:endParaRPr lang="en-US" dirty="0" smtClean="0"/>
          </a:p>
          <a:p>
            <a:pPr defTabSz="931774">
              <a:defRPr/>
            </a:pPr>
            <a:r>
              <a:rPr lang="en-US" b="1" i="0" baseline="0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FKP is </a:t>
            </a:r>
            <a:r>
              <a:rPr lang="en-US" baseline="0" dirty="0" smtClean="0"/>
              <a:t>the oldest Network RTK solution and was developed in the late 1990s.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FKP method is a broadcast method and does not require the RTK rover to send its current position to the network central server. Instead,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server models the distance dependent errors and sends RTK data from one reference station within the network to the rover, along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model.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FKP method creates area corrections parameters represented as simple planes (East-West and North-South gradients) that are valid 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area around a single reference station.</a:t>
            </a:r>
            <a:endParaRPr lang="en-US" dirty="0" smtClean="0"/>
          </a:p>
          <a:p>
            <a:pPr defTabSz="931774"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uses unpublished algorithms to generate Network RTK corrections and is therefore non-standardized.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method is non-standardized, we cannot be sure if FKP maximizes the use of all satellite data or not.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method the server calculates the network solution (area correction parameters) to reduce the distance dependent errors. This means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solution is not optimized for the rover’s position and might be limiting the RTK solution.</a:t>
            </a:r>
            <a:endParaRPr lang="en-US" b="1" i="0" baseline="0" dirty="0" smtClean="0">
              <a:solidFill>
                <a:srgbClr val="FF0000"/>
              </a:solidFill>
            </a:endParaRPr>
          </a:p>
          <a:p>
            <a:pPr defTabSz="931774"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RTK corrections are related back to a real reference station and are therefore traceable and repeatable.</a:t>
            </a:r>
            <a:endParaRPr lang="en-US" b="1" i="0" baseline="0" dirty="0" smtClean="0">
              <a:solidFill>
                <a:srgbClr val="FF0000"/>
              </a:solidFill>
            </a:endParaRPr>
          </a:p>
          <a:p>
            <a:pPr defTabSz="931774">
              <a:defRPr/>
            </a:pPr>
            <a:endParaRPr lang="en-US" b="1" i="0" baseline="0" dirty="0" smtClean="0">
              <a:solidFill>
                <a:srgbClr val="FF0000"/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rover evaluates the area correction parameters at its current position to generate corrections. Combining these corrections with the RTK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one of the reference stations, consistent RTK solutions (positions and accuracies) can be computed – provided that the rover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move far from the reference station that the FTP parameters are linked to.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i-MAX or individualized Master Auxiliary Concept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classed as individualized that require the rover to send an approximate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to the server.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i-MAX uses unpublished algorithms to generate Network RTK corrections and is therefore non-standardized.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server calculates the network solution to reduce the distance dependent errors. This means the network solution is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optimized for the rover’s position and might be limiting the RTK solution.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i-MAX generates RTK corrections that simulate single reference RTK. This limits the satellite data made available to the rover, therefore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risking that in certain circumstances an RTK solution will not be possible.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i-MAX method generates corrections for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 station.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corrections are related back to a master station. This means that the baseline between the master station and the measured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can always be directly re-measured. Therefore, the measurements are traceable and repeatable.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i-MAX corrections are dynamically updated to follow the movement of the rover. In addition, i-MAX corrections are related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a real reference station (the master station). This means that the resulting positions and accuracies are consistent.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Master Auxiliary Concept the Network RTK server sends full raw observations and coordinate information for a single reference station,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Master Station. For all other stations in the network (or a suitable subset of stations), known as auxiliary stations, their ambiguity reduced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observations and coordinate differences (to the Master Station observations and coordinates) are transmitted.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uses published algorithms to generate and send Network RTK corrections and is therefore a standardized method. In addition, the data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traceable to real reference stations.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Master Auxiliary Concept gives the rover the flexibility to perform either a simple interpolation of the network corrections like FKP, or a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calculation (e.g. calculate multiple baselines from the auxiliary reference stations). This means the rover can monitor the RTK solution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change its calculation on-the-fly to optimize the RTK solution.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these MAX data the rover can reconstruct the ambiguity-reduced data of every reference station. Therefore, maximizing the use of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satellite data to calculate the best possible RTK solution.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rover has the possibility to adapt to the prevailing atmospheric conditions by using an appropriate number of reference stations (e.g.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larger scale atmospheric activity). This means the rover can ensure that the RTK solutions (positions and accuracies) are consistent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a survey.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 corrections allow the rover to measure a baseline to the master station – a real reference station. Therefore, the measurements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traceable and repeatable.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A09DC-18FF-4C6F-82B5-214A16C175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523232"/>
            <a:ext cx="7197726" cy="1958591"/>
          </a:xfrm>
        </p:spPr>
        <p:txBody>
          <a:bodyPr anchor="ctr"/>
          <a:lstStyle/>
          <a:p>
            <a:r>
              <a:rPr lang="en-US" sz="2800" dirty="0" smtClean="0">
                <a:solidFill>
                  <a:srgbClr val="C00000"/>
                </a:solidFill>
              </a:rPr>
              <a:t>Okay I’m Connected . . 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Now what ???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Speaker: Ron Hanson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58477"/>
            <a:ext cx="7961376" cy="32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VRS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94" y="1449796"/>
            <a:ext cx="6711010" cy="4572000"/>
          </a:xfrm>
        </p:spPr>
      </p:pic>
    </p:spTree>
    <p:extLst>
      <p:ext uri="{BB962C8B-B14F-4D97-AF65-F5344CB8AC3E}">
        <p14:creationId xmlns:p14="http://schemas.microsoft.com/office/powerpoint/2010/main" val="41433863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8" y="1520792"/>
            <a:ext cx="6532882" cy="4572000"/>
          </a:xfrm>
        </p:spPr>
      </p:pic>
    </p:spTree>
    <p:extLst>
      <p:ext uri="{BB962C8B-B14F-4D97-AF65-F5344CB8AC3E}">
        <p14:creationId xmlns:p14="http://schemas.microsoft.com/office/powerpoint/2010/main" val="198093724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1" y="306278"/>
            <a:ext cx="6348477" cy="6245443"/>
          </a:xfrm>
        </p:spPr>
      </p:pic>
    </p:spTree>
    <p:extLst>
      <p:ext uri="{BB962C8B-B14F-4D97-AF65-F5344CB8AC3E}">
        <p14:creationId xmlns:p14="http://schemas.microsoft.com/office/powerpoint/2010/main" val="2625442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Supported Languages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2514600"/>
            <a:ext cx="2743200" cy="269302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RTCM 2.x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Used for 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Includes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Includes GLONASS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sz="1400" dirty="0"/>
              <a:t>Ideal for Legacy Sensors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7696200" y="2514600"/>
            <a:ext cx="2743200" cy="268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RTCM 3.x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Used for 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Includes NRTK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Includes GLONASS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More efficient than RTCM 2.x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1400" kern="0" dirty="0"/>
              <a:t>Lower bandwidth than CMR(+)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rgbClr val="92D050"/>
              </a:buClr>
              <a:buSzPct val="65000"/>
              <a:buFont typeface="ZapfDingbats" pitchFamily="82" charset="2"/>
              <a:buChar char="u"/>
              <a:defRPr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724400" y="2514600"/>
            <a:ext cx="2743200" cy="296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CMR(+)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Used for 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Includes NRTK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More efficient than RTCM 2.x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Only for GPS</a:t>
            </a:r>
          </a:p>
          <a:p>
            <a:pPr marL="800100" lvl="1" indent="-342900" fontAlgn="base">
              <a:lnSpc>
                <a:spcPct val="94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lang="en-US" sz="1400" kern="0" dirty="0"/>
              <a:t>GLONASS extension still proprietary</a:t>
            </a:r>
          </a:p>
        </p:txBody>
      </p:sp>
    </p:spTree>
    <p:extLst>
      <p:ext uri="{BB962C8B-B14F-4D97-AF65-F5344CB8AC3E}">
        <p14:creationId xmlns:p14="http://schemas.microsoft.com/office/powerpoint/2010/main" val="27469389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/>
              <a:t>Supported Protocols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514600"/>
            <a:ext cx="3657600" cy="3657600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NTRIP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Multiple languages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Multiple products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Automatic Nearest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Zones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2514600"/>
            <a:ext cx="3657600" cy="3657600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TCP/IP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One language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One product per port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NRTK</a:t>
            </a:r>
          </a:p>
          <a:p>
            <a:pPr lvl="1">
              <a:lnSpc>
                <a:spcPct val="94000"/>
              </a:lnSpc>
              <a:spcBef>
                <a:spcPts val="1344"/>
              </a:spcBef>
              <a:buSzPct val="65000"/>
              <a:buFont typeface="Wingdings" pitchFamily="2" charset="2"/>
              <a:buChar char="Ø"/>
            </a:pPr>
            <a:r>
              <a:rPr lang="en-US" dirty="0"/>
              <a:t>Works with Automatic Nearest</a:t>
            </a:r>
          </a:p>
          <a:p>
            <a:pPr marL="457200" lvl="1" indent="0">
              <a:buSzPct val="6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507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860" y="228600"/>
            <a:ext cx="10131425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FPRN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1600200"/>
            <a:ext cx="3200400" cy="548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Single Baseline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Direct Connect (TCP/IP)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State Wide (NTRIP)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District Wide (NTRIP)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Network Solutions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Automatic Nearest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FKP</a:t>
            </a:r>
            <a:endParaRPr lang="en-US" sz="1200" dirty="0"/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MAX</a:t>
            </a:r>
          </a:p>
          <a:p>
            <a:pPr lvl="1">
              <a:buSzPct val="65000"/>
              <a:buFont typeface="Wingdings" pitchFamily="2" charset="2"/>
              <a:buChar char="Ø"/>
            </a:pPr>
            <a:r>
              <a:rPr lang="en-US" dirty="0"/>
              <a:t>VRS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GIS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07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solution is best for me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90817" y="3932244"/>
            <a:ext cx="4013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FKP     </a:t>
            </a:r>
            <a:r>
              <a:rPr lang="en-US" sz="2800" dirty="0" err="1" smtClean="0">
                <a:solidFill>
                  <a:srgbClr val="FF0000"/>
                </a:solidFill>
              </a:rPr>
              <a:t>iMAX</a:t>
            </a:r>
            <a:r>
              <a:rPr lang="en-US" sz="2800" dirty="0" smtClean="0">
                <a:solidFill>
                  <a:srgbClr val="FF0000"/>
                </a:solidFill>
              </a:rPr>
              <a:t>     MAX     VRS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8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-0.00781 -0.11134 L -0.67591 -0.1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00"/>
                            </p:stCondLst>
                            <p:childTnLst>
                              <p:par>
                                <p:cTn id="8" presetID="2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67591 -0.11134 C -0.56562 0.00324 -0.52278 0.18889 -0.55807 0.35857 C -0.69896 0.34885 -0.81849 0.2301 -0.86745 0.06829 C -0.74805 -0.0324 -0.59778 -0.02639 -0.48437 0.06829 C -0.53489 0.24005 -0.65924 0.34885 -0.79388 0.35857 C -0.83086 0.18056 -0.78008 -0.00092 -0.67591 -0.11134 Z " pathEditMode="relative" rAng="0" ptsTypes="AAAAAA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FKP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45" y="1481205"/>
            <a:ext cx="6578708" cy="4572000"/>
          </a:xfrm>
        </p:spPr>
      </p:pic>
    </p:spTree>
    <p:extLst>
      <p:ext uri="{BB962C8B-B14F-4D97-AF65-F5344CB8AC3E}">
        <p14:creationId xmlns:p14="http://schemas.microsoft.com/office/powerpoint/2010/main" val="21499184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imax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47" y="1460370"/>
            <a:ext cx="6380703" cy="4572000"/>
          </a:xfrm>
        </p:spPr>
      </p:pic>
    </p:spTree>
    <p:extLst>
      <p:ext uri="{BB962C8B-B14F-4D97-AF65-F5344CB8AC3E}">
        <p14:creationId xmlns:p14="http://schemas.microsoft.com/office/powerpoint/2010/main" val="6211436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87" y="228600"/>
            <a:ext cx="10131425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MAX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60" y="1502049"/>
            <a:ext cx="6412677" cy="4572000"/>
          </a:xfrm>
        </p:spPr>
      </p:pic>
    </p:spTree>
    <p:extLst>
      <p:ext uri="{BB962C8B-B14F-4D97-AF65-F5344CB8AC3E}">
        <p14:creationId xmlns:p14="http://schemas.microsoft.com/office/powerpoint/2010/main" val="28973055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840</TotalTime>
  <Words>1544</Words>
  <Application>Microsoft Office PowerPoint</Application>
  <PresentationFormat>Widescreen</PresentationFormat>
  <Paragraphs>209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ZapfDingbats</vt:lpstr>
      <vt:lpstr>Celestial</vt:lpstr>
      <vt:lpstr>PowerPoint Presentation</vt:lpstr>
      <vt:lpstr>PowerPoint Presentation</vt:lpstr>
      <vt:lpstr>Supported Languages</vt:lpstr>
      <vt:lpstr>Supported Protocols</vt:lpstr>
      <vt:lpstr>FPRN Products</vt:lpstr>
      <vt:lpstr>What solution is best for me ?</vt:lpstr>
      <vt:lpstr>FKP</vt:lpstr>
      <vt:lpstr>imax</vt:lpstr>
      <vt:lpstr>MAX</vt:lpstr>
      <vt:lpstr>VRS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Permanent Reference Network</dc:title>
  <dc:creator>Hanson, Ronald</dc:creator>
  <cp:lastModifiedBy>Hanson, Ronald</cp:lastModifiedBy>
  <cp:revision>44</cp:revision>
  <cp:lastPrinted>2014-12-09T13:03:21Z</cp:lastPrinted>
  <dcterms:created xsi:type="dcterms:W3CDTF">2014-05-16T17:10:27Z</dcterms:created>
  <dcterms:modified xsi:type="dcterms:W3CDTF">2015-08-05T12:15:24Z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