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81" r:id="rId14"/>
    <p:sldId id="278" r:id="rId15"/>
    <p:sldId id="270" r:id="rId16"/>
    <p:sldId id="279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0728" autoAdjust="0"/>
  </p:normalViewPr>
  <p:slideViewPr>
    <p:cSldViewPr snapToGrid="0">
      <p:cViewPr varScale="1">
        <p:scale>
          <a:sx n="65" d="100"/>
          <a:sy n="65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47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E1142-C6D7-4C00-9D1C-EEF289A8051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0E7-B85C-4152-AB27-F71A1BAD3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1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Florida Permanent Reference Network or FPRN is a taxpayer funded Global Navigation Satellite System reference network that is owned and maintained by the Florida Department of Transportation, Office of Design, Surveying and Mapping Division.</a:t>
            </a:r>
          </a:p>
          <a:p>
            <a:endParaRPr lang="en-US" dirty="0" smtClean="0"/>
          </a:p>
          <a:p>
            <a:r>
              <a:rPr lang="en-US" dirty="0" smtClean="0"/>
              <a:t>Since its creation in 2001, the FPRN has changed very little, with the exception of having a station added every so often.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DA1F-193F-41FD-9D08-CC3171CDD8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have tried to make the port schema as simple as possible.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Port 10000 offers all Network solutions, in any of the three languages, through an NTRIP caster.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11000 series ports also offer all</a:t>
            </a:r>
            <a:r>
              <a:rPr lang="en-US" baseline="0" dirty="0" smtClean="0"/>
              <a:t> Network Solutions just through a direct connect rather than an NRTIP caster.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Port 10800 offers a GIS solution broadcast over a</a:t>
            </a:r>
            <a:r>
              <a:rPr lang="en-US" baseline="0" dirty="0" smtClean="0"/>
              <a:t> NTRIP caster. We have created the GIS product to work in four different zones.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 since we migrated the FPRN</a:t>
            </a:r>
            <a:r>
              <a:rPr lang="en-US" baseline="0" dirty="0" smtClean="0"/>
              <a:t> servers to a high availability network the port numbers have been five digits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first two digits represent the language of the product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23</a:t>
            </a:r>
            <a:r>
              <a:rPr lang="en-US" baseline="0" dirty="0" smtClean="0"/>
              <a:t> represents RTCM 2.x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25 represents CMR+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And 31 represents RTCM 3.x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third digit represents the FDOT</a:t>
            </a:r>
            <a:r>
              <a:rPr lang="en-US" baseline="0" dirty="0" smtClean="0"/>
              <a:t> District Number of the product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the</a:t>
            </a:r>
            <a:r>
              <a:rPr lang="en-US" baseline="0" dirty="0" smtClean="0"/>
              <a:t> forth and fifth digits represent the individual station designation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FPRN offers two basic solutions.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Single Baseline and Network Solution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of the Single Baseline products is Automatic Nearest.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 is a listing of the IP address, Port and </a:t>
            </a:r>
            <a:r>
              <a:rPr lang="en-US" baseline="0" dirty="0" err="1" smtClean="0"/>
              <a:t>Mountpoint</a:t>
            </a:r>
            <a:r>
              <a:rPr lang="en-US" baseline="0" dirty="0" smtClean="0"/>
              <a:t> for each of the three languages offered.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4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Single Baseline products</a:t>
            </a:r>
            <a:r>
              <a:rPr lang="en-US" baseline="0" dirty="0" smtClean="0"/>
              <a:t> are the State-wide caster and District-wide caster.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 is a listing of the IP address and Port for the two wide-area casters in each of the offered languages.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mountpoints</a:t>
            </a:r>
            <a:r>
              <a:rPr lang="en-US" baseline="0" dirty="0" smtClean="0"/>
              <a:t> will display on your rover once the </a:t>
            </a:r>
            <a:r>
              <a:rPr lang="en-US" baseline="0" dirty="0" err="1" smtClean="0"/>
              <a:t>sourcetable</a:t>
            </a:r>
            <a:r>
              <a:rPr lang="en-US" baseline="0" dirty="0" smtClean="0"/>
              <a:t> is loaded.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7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case you are unfamiliar with the FDOT districts</a:t>
            </a:r>
            <a:r>
              <a:rPr lang="en-US" baseline="0" dirty="0" smtClean="0"/>
              <a:t> … here is a map showing the seven districts.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1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Yet another single</a:t>
            </a:r>
            <a:r>
              <a:rPr lang="en-US" baseline="0" dirty="0" smtClean="0"/>
              <a:t> baseline product is offered through the TCP/IP. Use this attached matrix to obtain IP address, port number and </a:t>
            </a:r>
            <a:r>
              <a:rPr lang="en-US" baseline="0" dirty="0" err="1" smtClean="0"/>
              <a:t>mountpoint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6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solution type is network. Use this matrix to obtain IP address, Port, and </a:t>
            </a:r>
            <a:r>
              <a:rPr lang="en-US" dirty="0" err="1" smtClean="0"/>
              <a:t>Mountpoint</a:t>
            </a:r>
            <a:r>
              <a:rPr lang="en-US" dirty="0" smtClean="0"/>
              <a:t> for each protocol</a:t>
            </a:r>
            <a:r>
              <a:rPr lang="en-US" baseline="0" dirty="0" smtClean="0"/>
              <a:t> and language.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93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past eight moths we have made significant improvements to the FPRN.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First we migrated</a:t>
            </a:r>
            <a:r>
              <a:rPr lang="en-US" baseline="0" dirty="0" smtClean="0"/>
              <a:t> the Network software from the old FPRN servers to new high availability servers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Second, we upgraded all</a:t>
            </a:r>
            <a:r>
              <a:rPr lang="en-US" baseline="0" dirty="0" smtClean="0"/>
              <a:t> the station hardware in order to provide the GLONASS constellation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Currently, we are upgrading the communications segment</a:t>
            </a:r>
            <a:r>
              <a:rPr lang="en-US" baseline="0" dirty="0" smtClean="0"/>
              <a:t> from analog to all digital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6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type of improvements can be expected from the FPRN in the future?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First, we finished a network adjustment on August 2, 2014</a:t>
            </a:r>
            <a:r>
              <a:rPr lang="en-US" baseline="0" dirty="0" smtClean="0"/>
              <a:t>, </a:t>
            </a:r>
            <a:r>
              <a:rPr lang="en-US" dirty="0" smtClean="0"/>
              <a:t>so the FPRN matches NGS</a:t>
            </a:r>
            <a:r>
              <a:rPr lang="en-US" baseline="0" dirty="0" smtClean="0"/>
              <a:t> coordinates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are also working on height</a:t>
            </a:r>
            <a:r>
              <a:rPr lang="en-US" baseline="0" dirty="0" smtClean="0"/>
              <a:t> modernization across the entire network. Our goals are to provide and broadcast accurate local ellipsoid heights from each station. Which will result in better vertical accuracy for the end user.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Finally, together with our partner agencies we are adding new stations in the areas of the state where the network is “weak”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Proposed stations will extend network coverage to the coastlines, the northern border, and increase coverage in Miami</a:t>
            </a:r>
            <a:r>
              <a:rPr lang="en-US" baseline="0" dirty="0" smtClean="0"/>
              <a:t> as well as </a:t>
            </a:r>
            <a:r>
              <a:rPr lang="en-US" dirty="0" smtClean="0"/>
              <a:t>rural areas.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DA1F-193F-41FD-9D08-CC3171CDD8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Beginning the FPRN augmented the National CORS network and provided static GPS data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DA1F-193F-41FD-9D08-CC3171CDD8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02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are also looking at placing reference stations on U.S Coast Guard range</a:t>
            </a:r>
            <a:r>
              <a:rPr lang="en-US" baseline="0" dirty="0" smtClean="0"/>
              <a:t> markers located 3 miles offshore.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81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However not everything is perfect, the FPRN does have a few limitations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 network is only as strong as its weakest link. Meaning in areas that have GPS only reference stations … only a GPS solution will be provided until realignment has taken place.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What happens if you are outside the network?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If you are more than 3 kilometers outside the network, network solutions will NOT be provided. The system will automatically roll back to a single baseline nearest reference station product.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However, after realignment every location in Florida will be able to receive a network solution.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63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FPRN Products, frequently asked questions, and technical support can be found on our new web site.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For live support options you can contact myself: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Or Scott Harper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Thank you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01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FPRN Products, frequently asked questions, and technical support can be found on our new web site.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For live support options you can contact myself: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Or Scott Harper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Thank you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3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the next ten years stations were added and real-time corrections were provided. Now the FDOT operates over 60 GNSS stations throughout the State.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DA1F-193F-41FD-9D08-CC3171CDD8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6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Together with our partner agencies the FPRN </a:t>
            </a:r>
            <a:r>
              <a:rPr lang="en-US" baseline="0" dirty="0" smtClean="0"/>
              <a:t>is working toward the goal of having State-wide coverage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DA1F-193F-41FD-9D08-CC3171CDD8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Let’s talk about some important</a:t>
            </a:r>
            <a:r>
              <a:rPr lang="en-US" baseline="0" dirty="0" smtClean="0"/>
              <a:t> information when using the FPRN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order to receive real time corrections your GPS sensor must connect to IP address 204.90.21.205 and a specific port depending on the type of product you wish to receive. We will discuss those specific products in upcoming slides.	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of you are familiar with the web site www.myfloridagps.com.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site is being phased out In favor of our new web site.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When using</a:t>
            </a:r>
            <a:r>
              <a:rPr lang="en-US" baseline="0" dirty="0" smtClean="0"/>
              <a:t> the FPRN to view the Dynamic Status Map, Download Rinex Data, Request Computations or simply learn more about the services offered you should navigate to www.dot.state.fl.us/surveyingandmapping/FPRN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look at the new</a:t>
            </a:r>
            <a:r>
              <a:rPr lang="en-US" baseline="0" dirty="0" smtClean="0"/>
              <a:t> FPRN Web Site. Some of the key features are: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Maps</a:t>
            </a:r>
          </a:p>
          <a:p>
            <a:endParaRPr lang="en-US" dirty="0" smtClean="0"/>
          </a:p>
          <a:p>
            <a:r>
              <a:rPr lang="en-US" dirty="0" smtClean="0"/>
              <a:t>We now have a dynamic status map that shows the status of each FPRN station. The Dynamic Map</a:t>
            </a:r>
            <a:r>
              <a:rPr lang="en-US" baseline="0" dirty="0" smtClean="0"/>
              <a:t> is built on the foundation of the FDOT Enterprise GIS.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also offer a Google Earth</a:t>
            </a:r>
            <a:r>
              <a:rPr lang="en-US" baseline="0" dirty="0" smtClean="0"/>
              <a:t> overlay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The FPRN offers a computation service similar to the NGS OPUS product but offers nearly</a:t>
            </a:r>
            <a:r>
              <a:rPr lang="en-US" baseline="0" dirty="0" smtClean="0"/>
              <a:t> 3 times the number of reference stations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As always, the FPRN offers Rinex files</a:t>
            </a:r>
            <a:r>
              <a:rPr lang="en-US" baseline="0" dirty="0" smtClean="0"/>
              <a:t> for each of its 93 reference stations, which is almost 3 times the number of stations offered by NGS in the state of Florida.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DA1F-193F-41FD-9D08-CC3171CDD8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1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 smtClean="0">
                <a:solidFill>
                  <a:srgbClr val="FF0000"/>
                </a:solidFill>
              </a:rPr>
              <a:t>The FPRN supports the three major open source languages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RTCM 2.x which is used for Real Time Kinematic (RTK), Networked Real Time Kinematic (NRTK), uses GLONASS signal, and is ideal for legacy Sensors.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CMR+ is used for RTK, NRTK, and is more efficient the RTCM 2.x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 it can only be used with GPS since the GLONASS extension is still proprietary.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 smtClean="0">
                <a:solidFill>
                  <a:srgbClr val="FF0000"/>
                </a:solidFill>
              </a:rPr>
              <a:t>And finally, RTCM 3.x which is also used for RTK, NRTK, includes GLONASS, is more efficient that RTCM 2.x, and has a lower bandwidth that CMR+.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baseline="0" dirty="0" smtClean="0">
              <a:solidFill>
                <a:srgbClr val="FF0000"/>
              </a:solidFill>
            </a:endParaRP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2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FPRN</a:t>
            </a:r>
            <a:r>
              <a:rPr lang="en-US" baseline="0" dirty="0" smtClean="0"/>
              <a:t> supports two basic protocols for receiving real time corrections: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NTRIP</a:t>
            </a:r>
            <a:r>
              <a:rPr lang="en-US" baseline="0" dirty="0" smtClean="0"/>
              <a:t> supports multiple languages per port, multiple products per port, supports NRTK products such as MAX, VRS, Automatic Nearest, and also works with zones.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And TCP/IP which only supports one language per port and one product per port, however it does support NRTK products MAX, VRS, and Automatic Nearest.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FPRN offers three basic types</a:t>
            </a:r>
            <a:r>
              <a:rPr lang="en-US" baseline="0" dirty="0" smtClean="0"/>
              <a:t> of real-time products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Single Baseline can be accessed through direct connect (TCP/IP), a State-wide NTRIP caster, and a District-wide NTRIP caster.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Network solutions offered by the FPRN are: Automatic Nearest, FKP, MAX (includes </a:t>
            </a:r>
            <a:r>
              <a:rPr lang="en-US" dirty="0" err="1" smtClean="0"/>
              <a:t>iMAX</a:t>
            </a:r>
            <a:r>
              <a:rPr lang="en-US" dirty="0" smtClean="0"/>
              <a:t>),</a:t>
            </a:r>
            <a:r>
              <a:rPr lang="en-US" baseline="0" dirty="0" smtClean="0"/>
              <a:t> and VRS.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also</a:t>
            </a:r>
            <a:r>
              <a:rPr lang="en-US" baseline="0" dirty="0" smtClean="0"/>
              <a:t> provide GIS corrections through a NTRIP caster.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19100"/>
            <a:ext cx="1109133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244600"/>
            <a:ext cx="11091333" cy="506888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.state.fl.us/surveyingandmapping/fprnstat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2800" dirty="0">
                <a:solidFill>
                  <a:srgbClr val="C00000"/>
                </a:solidFill>
              </a:rPr>
              <a:t>F</a:t>
            </a:r>
            <a:r>
              <a:rPr lang="en-US" sz="2800" dirty="0"/>
              <a:t>lorida </a:t>
            </a:r>
            <a:r>
              <a:rPr lang="en-US" sz="2800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ermanent </a:t>
            </a:r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dirty="0"/>
              <a:t>eference </a:t>
            </a:r>
            <a:r>
              <a:rPr lang="en-US" sz="2800" dirty="0">
                <a:solidFill>
                  <a:srgbClr val="C00000"/>
                </a:solidFill>
              </a:rPr>
              <a:t>N</a:t>
            </a:r>
            <a:r>
              <a:rPr lang="en-US" sz="2800" dirty="0"/>
              <a:t>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2096091"/>
          </a:xfrm>
        </p:spPr>
        <p:txBody>
          <a:bodyPr anchor="ctr"/>
          <a:lstStyle/>
          <a:p>
            <a:r>
              <a:rPr lang="en-US" dirty="0" smtClean="0"/>
              <a:t>Today and Tomorrow</a:t>
            </a:r>
          </a:p>
          <a:p>
            <a:endParaRPr lang="en-US" dirty="0" smtClean="0"/>
          </a:p>
          <a:p>
            <a:pPr algn="l"/>
            <a:r>
              <a:rPr lang="en-US" dirty="0" smtClean="0"/>
              <a:t>Speaker: Ron Hanson</a:t>
            </a:r>
          </a:p>
          <a:p>
            <a:pPr algn="l"/>
            <a:r>
              <a:rPr lang="en-US" dirty="0" smtClean="0"/>
              <a:t>Course number:  8493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0287" y="228600"/>
            <a:ext cx="1013142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Port Schema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97973" y="2514600"/>
            <a:ext cx="5486400" cy="3657600"/>
          </a:xfrm>
        </p:spPr>
        <p:txBody>
          <a:bodyPr anchor="t"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2000" dirty="0" smtClean="0"/>
              <a:t>	Port 10000 - Network Solutions (NTRIP)</a:t>
            </a:r>
          </a:p>
          <a:p>
            <a:pPr>
              <a:lnSpc>
                <a:spcPct val="170000"/>
              </a:lnSpc>
              <a:buNone/>
            </a:pPr>
            <a:r>
              <a:rPr lang="en-US" sz="1500" dirty="0">
                <a:solidFill>
                  <a:srgbClr val="C00000"/>
                </a:solidFill>
              </a:rPr>
              <a:t>	</a:t>
            </a:r>
            <a:r>
              <a:rPr lang="en-US" sz="1500" dirty="0" err="1">
                <a:solidFill>
                  <a:srgbClr val="C00000"/>
                </a:solidFill>
              </a:rPr>
              <a:t>iMAX</a:t>
            </a:r>
            <a:r>
              <a:rPr lang="en-US" sz="1500" dirty="0">
                <a:solidFill>
                  <a:srgbClr val="C00000"/>
                </a:solidFill>
              </a:rPr>
              <a:t>		Max		Nearest		FKP		VRS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 smtClean="0"/>
              <a:t>	11000 series – Network Solutions (TCP/IP)</a:t>
            </a:r>
          </a:p>
          <a:p>
            <a:pPr>
              <a:lnSpc>
                <a:spcPct val="170000"/>
              </a:lnSpc>
              <a:buNone/>
            </a:pPr>
            <a:r>
              <a:rPr lang="en-US" sz="1500" dirty="0">
                <a:solidFill>
                  <a:srgbClr val="C00000"/>
                </a:solidFill>
              </a:rPr>
              <a:t>	</a:t>
            </a:r>
            <a:r>
              <a:rPr lang="en-US" sz="1500" dirty="0" err="1">
                <a:solidFill>
                  <a:srgbClr val="C00000"/>
                </a:solidFill>
              </a:rPr>
              <a:t>iMAX</a:t>
            </a:r>
            <a:r>
              <a:rPr lang="en-US" sz="1500" dirty="0">
                <a:solidFill>
                  <a:srgbClr val="C00000"/>
                </a:solidFill>
              </a:rPr>
              <a:t>		Max		Nearest		FKP		VRS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 smtClean="0"/>
              <a:t>	Port 10800 – GIS Solutions</a:t>
            </a:r>
            <a:endParaRPr lang="en-US" sz="2000" dirty="0"/>
          </a:p>
          <a:p>
            <a:pPr>
              <a:buNone/>
            </a:pPr>
            <a:r>
              <a:rPr lang="en-US" sz="1500" dirty="0">
                <a:solidFill>
                  <a:srgbClr val="C00000"/>
                </a:solidFill>
              </a:rPr>
              <a:t>	Panhandle		North		Central		South</a:t>
            </a:r>
          </a:p>
        </p:txBody>
      </p:sp>
    </p:spTree>
    <p:extLst>
      <p:ext uri="{BB962C8B-B14F-4D97-AF65-F5344CB8AC3E}">
        <p14:creationId xmlns:p14="http://schemas.microsoft.com/office/powerpoint/2010/main" val="4251382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0287" y="228600"/>
            <a:ext cx="1013142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Port Schema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67713" y="1600200"/>
            <a:ext cx="2856572" cy="4572000"/>
          </a:xfrm>
        </p:spPr>
        <p:txBody>
          <a:bodyPr anchor="t">
            <a:norm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sz="2400" b="1" dirty="0" smtClean="0"/>
              <a:t>ABCDE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 smtClean="0"/>
              <a:t>AB - Language</a:t>
            </a:r>
          </a:p>
          <a:p>
            <a:pPr lvl="1">
              <a:lnSpc>
                <a:spcPct val="170000"/>
              </a:lnSpc>
              <a:buNone/>
            </a:pPr>
            <a:r>
              <a:rPr lang="en-US" sz="1800" dirty="0"/>
              <a:t>23 – RTCM 2.3</a:t>
            </a:r>
          </a:p>
          <a:p>
            <a:pPr lvl="1">
              <a:lnSpc>
                <a:spcPct val="170000"/>
              </a:lnSpc>
              <a:buNone/>
            </a:pPr>
            <a:r>
              <a:rPr lang="en-US" sz="1800" dirty="0"/>
              <a:t>25 – CMR+</a:t>
            </a:r>
          </a:p>
          <a:p>
            <a:pPr lvl="1">
              <a:lnSpc>
                <a:spcPct val="170000"/>
              </a:lnSpc>
              <a:buNone/>
            </a:pPr>
            <a:r>
              <a:rPr lang="en-US" sz="1800" dirty="0"/>
              <a:t>31 – RTCM 3.1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 smtClean="0"/>
              <a:t>C – District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 smtClean="0"/>
              <a:t>DE – Station Designation</a:t>
            </a: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09372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SINGLE BASELINE automatic (</a:t>
            </a:r>
            <a:r>
              <a:rPr lang="en-US" dirty="0" err="1" smtClean="0"/>
              <a:t>ntrip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4507" y="2495357"/>
            <a:ext cx="6202983" cy="232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4299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204.90.21.205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6385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SINGLE BASELINE (</a:t>
            </a:r>
            <a:r>
              <a:rPr lang="en-US" dirty="0" err="1" smtClean="0"/>
              <a:t>ntrip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448" y="1143000"/>
            <a:ext cx="1943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4299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204.90.21.205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676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SINGLE BASELINE (</a:t>
            </a:r>
            <a:r>
              <a:rPr lang="en-US" dirty="0" err="1" smtClean="0"/>
              <a:t>tcp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0290" y="1186357"/>
            <a:ext cx="5131419" cy="494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4299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204.90.21.205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6493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Single baseline (</a:t>
            </a:r>
            <a:r>
              <a:rPr lang="en-US" dirty="0" err="1" smtClean="0"/>
              <a:t>tcp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8566" y="1354894"/>
            <a:ext cx="5214868" cy="470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78478" y="6273225"/>
            <a:ext cx="6435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204.90.21.205</a:t>
            </a:r>
          </a:p>
          <a:p>
            <a:pPr algn="ctr"/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824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Network solutions (</a:t>
            </a:r>
            <a:r>
              <a:rPr lang="en-US" dirty="0" err="1" smtClean="0"/>
              <a:t>ntrip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8566" y="1397459"/>
            <a:ext cx="5214868" cy="46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78478" y="6273225"/>
            <a:ext cx="643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204.90.21.205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105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13142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Hardware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126" y="1254643"/>
            <a:ext cx="6589051" cy="5284380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Server Migration</a:t>
            </a:r>
          </a:p>
          <a:p>
            <a:pPr lvl="1">
              <a:lnSpc>
                <a:spcPct val="200000"/>
              </a:lnSpc>
              <a:buSzPct val="65000"/>
              <a:buFont typeface="Wingdings" pitchFamily="2" charset="2"/>
              <a:buChar char="Ø"/>
            </a:pPr>
            <a:r>
              <a:rPr lang="en-US" sz="1800" dirty="0"/>
              <a:t>Moved </a:t>
            </a:r>
            <a:r>
              <a:rPr lang="en-US" sz="1800" dirty="0">
                <a:solidFill>
                  <a:srgbClr val="C00000"/>
                </a:solidFill>
              </a:rPr>
              <a:t>FPRN</a:t>
            </a:r>
            <a:r>
              <a:rPr lang="en-US" sz="1800" dirty="0"/>
              <a:t> Servers to High Availability Network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Station Upgrades</a:t>
            </a:r>
          </a:p>
          <a:p>
            <a:pPr lvl="1">
              <a:lnSpc>
                <a:spcPct val="200000"/>
              </a:lnSpc>
              <a:buSzPct val="65000"/>
              <a:buFont typeface="Wingdings" panose="05000000000000000000" pitchFamily="2" charset="2"/>
              <a:buChar char="Ø"/>
            </a:pPr>
            <a:r>
              <a:rPr lang="en-US" sz="1800" dirty="0"/>
              <a:t>Upgraded to provide GLONASS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 </a:t>
            </a:r>
            <a:r>
              <a:rPr lang="en-US" sz="2400" dirty="0"/>
              <a:t>Upgrades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Upgrading from analog to </a:t>
            </a:r>
            <a:r>
              <a:rPr lang="en-US" sz="1900" dirty="0" smtClean="0"/>
              <a:t>digital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Coordinate </a:t>
            </a:r>
            <a:r>
              <a:rPr lang="en-US" sz="2400" dirty="0"/>
              <a:t>Adjustment</a:t>
            </a:r>
          </a:p>
          <a:p>
            <a:pPr lvl="1">
              <a:lnSpc>
                <a:spcPct val="200000"/>
              </a:lnSpc>
              <a:buSzPct val="65000"/>
              <a:buFont typeface="Wingdings" pitchFamily="2" charset="2"/>
              <a:buChar char="Ø"/>
            </a:pPr>
            <a:r>
              <a:rPr lang="en-US" sz="1900" dirty="0"/>
              <a:t>Adjusted coordinates to match NSRS - NAD 83 – 2011 (epoch 2010.00)</a:t>
            </a:r>
          </a:p>
          <a:p>
            <a:pPr lvl="1">
              <a:lnSpc>
                <a:spcPct val="200000"/>
              </a:lnSpc>
              <a:buSzPct val="65000"/>
              <a:buFont typeface="Wingdings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48770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13142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Scheduled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057" y="2514600"/>
            <a:ext cx="6517886" cy="4303338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Height </a:t>
            </a:r>
            <a:r>
              <a:rPr lang="en-US" sz="3200" dirty="0"/>
              <a:t>Modernization</a:t>
            </a:r>
          </a:p>
          <a:p>
            <a:pPr lvl="1">
              <a:lnSpc>
                <a:spcPct val="200000"/>
              </a:lnSpc>
              <a:buSzPct val="65000"/>
              <a:buFont typeface="Wingdings" pitchFamily="2" charset="2"/>
              <a:buChar char="Ø"/>
            </a:pPr>
            <a:r>
              <a:rPr lang="en-US" sz="2400" dirty="0"/>
              <a:t>Obtaining precise ellipsoid heights for each station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Network Realignment</a:t>
            </a:r>
            <a:endParaRPr lang="en-US" sz="3200" dirty="0"/>
          </a:p>
          <a:p>
            <a:pPr lvl="1">
              <a:lnSpc>
                <a:spcPct val="200000"/>
              </a:lnSpc>
              <a:buSzPct val="65000"/>
              <a:buFont typeface="Wingdings" pitchFamily="2" charset="2"/>
              <a:buChar char="Ø"/>
            </a:pPr>
            <a:r>
              <a:rPr lang="en-US" sz="2400" dirty="0" smtClean="0"/>
              <a:t>Realigning stations </a:t>
            </a:r>
            <a:r>
              <a:rPr lang="en-US" sz="2400" dirty="0"/>
              <a:t>to eliminate “gaps” in coverage</a:t>
            </a:r>
          </a:p>
          <a:p>
            <a:pPr lvl="1">
              <a:lnSpc>
                <a:spcPct val="200000"/>
              </a:lnSpc>
              <a:buSzPct val="65000"/>
              <a:buFont typeface="Wingdings" pitchFamily="2" charset="2"/>
              <a:buChar char="Ø"/>
            </a:pPr>
            <a:r>
              <a:rPr lang="en-US" sz="2400" dirty="0"/>
              <a:t>Partner Agencies using FDOT “surplus equipment”</a:t>
            </a:r>
          </a:p>
        </p:txBody>
      </p:sp>
    </p:spTree>
    <p:extLst>
      <p:ext uri="{BB962C8B-B14F-4D97-AF65-F5344CB8AC3E}">
        <p14:creationId xmlns:p14="http://schemas.microsoft.com/office/powerpoint/2010/main" val="8475172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31" y="293540"/>
            <a:ext cx="6365337" cy="6270919"/>
          </a:xfrm>
        </p:spPr>
      </p:pic>
    </p:spTree>
    <p:extLst>
      <p:ext uri="{BB962C8B-B14F-4D97-AF65-F5344CB8AC3E}">
        <p14:creationId xmlns:p14="http://schemas.microsoft.com/office/powerpoint/2010/main" val="10935705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61" y="297975"/>
            <a:ext cx="6348477" cy="6262049"/>
          </a:xfrm>
        </p:spPr>
      </p:pic>
    </p:spTree>
    <p:extLst>
      <p:ext uri="{BB962C8B-B14F-4D97-AF65-F5344CB8AC3E}">
        <p14:creationId xmlns:p14="http://schemas.microsoft.com/office/powerpoint/2010/main" val="2625442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78" y="341955"/>
            <a:ext cx="6225044" cy="61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7883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131425" cy="914400"/>
          </a:xfrm>
        </p:spPr>
        <p:txBody>
          <a:bodyPr/>
          <a:lstStyle/>
          <a:p>
            <a:pPr algn="ctr"/>
            <a:r>
              <a:rPr lang="en-US" dirty="0" smtClean="0"/>
              <a:t>Network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514600"/>
            <a:ext cx="4114800" cy="36576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Only as strong as weakest link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1500" dirty="0" smtClean="0"/>
              <a:t>GPS only in some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Outside Network?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1500" dirty="0" smtClean="0"/>
              <a:t>No Network Solution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220101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6" y="228600"/>
            <a:ext cx="10131425" cy="914400"/>
          </a:xfrm>
        </p:spPr>
        <p:txBody>
          <a:bodyPr/>
          <a:lstStyle/>
          <a:p>
            <a:pPr algn="ctr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089" y="1143000"/>
            <a:ext cx="6400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www.dot.state.fl.us/surveyingandmapping/fprn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Ron Hanson (Tuesday – Saturday)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1500" dirty="0" smtClean="0"/>
              <a:t>(850) 414-4254 Office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1500" dirty="0" smtClean="0"/>
              <a:t>(850) 510-8596 Cell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1500" dirty="0" smtClean="0"/>
              <a:t>ronald.hanson@dot.state.fl.us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Scott Harper (Sunday – Thursday)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1500" dirty="0" smtClean="0"/>
              <a:t>(850) 414-4596 Office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1500" dirty="0" smtClean="0"/>
              <a:t>(850) 728-1240 Cell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sz="1500" dirty="0" smtClean="0"/>
              <a:t>scott.harper@dot.state.fl.us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109883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68442"/>
            <a:ext cx="10131425" cy="65090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www.dot.state.fl.us/surveyingandmapping/fprnstat/index.html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37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13" y="300990"/>
            <a:ext cx="6365774" cy="6256019"/>
          </a:xfrm>
        </p:spPr>
      </p:pic>
    </p:spTree>
    <p:extLst>
      <p:ext uri="{BB962C8B-B14F-4D97-AF65-F5344CB8AC3E}">
        <p14:creationId xmlns:p14="http://schemas.microsoft.com/office/powerpoint/2010/main" val="106560913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61" y="352483"/>
            <a:ext cx="6245677" cy="6153034"/>
          </a:xfrm>
        </p:spPr>
      </p:pic>
    </p:spTree>
    <p:extLst>
      <p:ext uri="{BB962C8B-B14F-4D97-AF65-F5344CB8AC3E}">
        <p14:creationId xmlns:p14="http://schemas.microsoft.com/office/powerpoint/2010/main" val="41544464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7" y="228599"/>
            <a:ext cx="10131425" cy="914400"/>
          </a:xfrm>
        </p:spPr>
        <p:txBody>
          <a:bodyPr/>
          <a:lstStyle/>
          <a:p>
            <a:pPr algn="ctr"/>
            <a:r>
              <a:rPr lang="en-US" dirty="0" smtClean="0"/>
              <a:t>Important FPRN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81329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6700" dirty="0"/>
              <a:t>204.90.21.205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7200" dirty="0"/>
              <a:t>www.myfloridagps.com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800" dirty="0"/>
              <a:t>www.dot.state.fl.us/surveyingandmapping/FPRN</a:t>
            </a:r>
          </a:p>
          <a:p>
            <a:pPr marL="0" indent="0" algn="ctr">
              <a:buNone/>
            </a:pPr>
            <a:endParaRPr lang="en-US" sz="5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54351" y="3839736"/>
            <a:ext cx="6477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8351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0333" y="228600"/>
            <a:ext cx="11091333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New </a:t>
            </a:r>
            <a:r>
              <a:rPr lang="en-US" dirty="0" smtClean="0">
                <a:solidFill>
                  <a:srgbClr val="C00000"/>
                </a:solidFill>
              </a:rPr>
              <a:t>FPRN</a:t>
            </a:r>
            <a:r>
              <a:rPr lang="en-US" dirty="0" smtClean="0"/>
              <a:t> Web Site</a:t>
            </a:r>
            <a:endParaRPr lang="en-US" dirty="0"/>
          </a:p>
        </p:txBody>
      </p:sp>
      <p:pic>
        <p:nvPicPr>
          <p:cNvPr id="2" name="Table Placeholder 1"/>
          <p:cNvPicPr>
            <a:picLocks noGrp="1" noChangeAspect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68" y="995632"/>
            <a:ext cx="3506090" cy="5391164"/>
          </a:xfrm>
        </p:spPr>
      </p:pic>
      <p:sp>
        <p:nvSpPr>
          <p:cNvPr id="4" name="Rectangle 3"/>
          <p:cNvSpPr/>
          <p:nvPr/>
        </p:nvSpPr>
        <p:spPr>
          <a:xfrm>
            <a:off x="1900242" y="1028700"/>
            <a:ext cx="4343400" cy="47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200000"/>
              </a:lnSpc>
              <a:spcBef>
                <a:spcPct val="80000"/>
              </a:spcBef>
              <a:spcAft>
                <a:spcPct val="0"/>
              </a:spcAft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200" kern="0" dirty="0"/>
              <a:t>Maps</a:t>
            </a:r>
          </a:p>
          <a:p>
            <a:pPr marL="628650" lvl="1" indent="-171450"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200" kern="0" dirty="0"/>
              <a:t>Dynamic Site Status</a:t>
            </a:r>
          </a:p>
          <a:p>
            <a:pPr marL="1085850" lvl="2" indent="-171450"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1200" kern="0" dirty="0"/>
              <a:t>FDOT Enterprise GIS foundation</a:t>
            </a:r>
          </a:p>
          <a:p>
            <a:pPr marL="628650" lvl="1" indent="-171450"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200" kern="0" dirty="0"/>
              <a:t>Google Earth Overlay</a:t>
            </a:r>
          </a:p>
          <a:p>
            <a:pPr marL="342900" indent="-342900" fontAlgn="base">
              <a:lnSpc>
                <a:spcPct val="200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200" kern="0" dirty="0"/>
              <a:t>Computation Service</a:t>
            </a:r>
          </a:p>
          <a:p>
            <a:pPr marL="628650" lvl="1" indent="-171450"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200" kern="0" dirty="0"/>
              <a:t>OPUS utilizes 32 sites</a:t>
            </a:r>
          </a:p>
          <a:p>
            <a:pPr marL="628650" lvl="1" indent="-171450"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200" kern="0" dirty="0">
                <a:solidFill>
                  <a:srgbClr val="C00000"/>
                </a:solidFill>
              </a:rPr>
              <a:t>FPRN</a:t>
            </a:r>
            <a:r>
              <a:rPr lang="en-US" sz="1200" kern="0" dirty="0"/>
              <a:t> utilizes </a:t>
            </a:r>
            <a:r>
              <a:rPr lang="en-US" sz="1200" kern="0" dirty="0" smtClean="0"/>
              <a:t>97 </a:t>
            </a:r>
            <a:r>
              <a:rPr lang="en-US" sz="1200" kern="0" dirty="0"/>
              <a:t>sites</a:t>
            </a:r>
          </a:p>
          <a:p>
            <a:pPr marL="342900" indent="-342900" fontAlgn="base">
              <a:lnSpc>
                <a:spcPct val="200000"/>
              </a:lnSpc>
              <a:spcBef>
                <a:spcPct val="80000"/>
              </a:spcBef>
              <a:spcAft>
                <a:spcPct val="0"/>
              </a:spcAft>
              <a:buClr>
                <a:srgbClr val="C00000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200" kern="0" dirty="0"/>
              <a:t>Rinex Availability</a:t>
            </a:r>
          </a:p>
          <a:p>
            <a:pPr marL="628650" lvl="1" indent="-171450"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200" kern="0" dirty="0"/>
              <a:t>NGS/CORS provides data for 32 sites</a:t>
            </a:r>
          </a:p>
          <a:p>
            <a:pPr marL="628650" lvl="1" indent="-171450"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200" kern="0" dirty="0">
                <a:solidFill>
                  <a:srgbClr val="C00000"/>
                </a:solidFill>
              </a:rPr>
              <a:t>FPRN</a:t>
            </a:r>
            <a:r>
              <a:rPr lang="en-US" sz="1200" kern="0" dirty="0"/>
              <a:t> provides data </a:t>
            </a:r>
            <a:r>
              <a:rPr lang="en-US" sz="1200" kern="0"/>
              <a:t>for </a:t>
            </a:r>
            <a:r>
              <a:rPr lang="en-US" sz="1200" kern="0" smtClean="0"/>
              <a:t>97 </a:t>
            </a:r>
            <a:r>
              <a:rPr lang="en-US" sz="1200" kern="0" dirty="0"/>
              <a:t>sites</a:t>
            </a:r>
          </a:p>
        </p:txBody>
      </p:sp>
    </p:spTree>
    <p:extLst>
      <p:ext uri="{BB962C8B-B14F-4D97-AF65-F5344CB8AC3E}">
        <p14:creationId xmlns:p14="http://schemas.microsoft.com/office/powerpoint/2010/main" val="49067227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131425" cy="914400"/>
          </a:xfrm>
        </p:spPr>
        <p:txBody>
          <a:bodyPr/>
          <a:lstStyle/>
          <a:p>
            <a:pPr algn="ctr"/>
            <a:r>
              <a:rPr lang="en-US" dirty="0" smtClean="0"/>
              <a:t>Supported Languages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52600" y="2514600"/>
            <a:ext cx="2743200" cy="2693020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RTCM 2.x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sz="1400" dirty="0"/>
              <a:t>Used for RTK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sz="1400" dirty="0"/>
              <a:t>Includes NRTK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sz="1400" dirty="0"/>
              <a:t>Includes GLONASS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sz="1400" dirty="0"/>
              <a:t>Ideal for Legacy Sensors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7696200" y="2514600"/>
            <a:ext cx="2743200" cy="268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RTCM 3.x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1400" kern="0" dirty="0"/>
              <a:t>Used for RTK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1400" kern="0" dirty="0"/>
              <a:t>Includes NRTK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1400" kern="0" dirty="0"/>
              <a:t>Includes GLONASS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1400" kern="0" dirty="0"/>
              <a:t>More efficient than RTCM 2.x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1400" kern="0" dirty="0"/>
              <a:t>Lower bandwidth than CMR(+)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rgbClr val="92D050"/>
              </a:buClr>
              <a:buSzPct val="65000"/>
              <a:buFont typeface="ZapfDingbats" pitchFamily="82" charset="2"/>
              <a:buChar char="u"/>
              <a:defRPr/>
            </a:pP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4724400" y="2514600"/>
            <a:ext cx="2743200" cy="296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CMR(+)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1400" kern="0" dirty="0"/>
              <a:t>Used for RTK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1400" kern="0" dirty="0"/>
              <a:t>Includes NRTK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1400" kern="0" dirty="0"/>
              <a:t>More efficient than RTCM 2.x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1400" kern="0" dirty="0"/>
              <a:t>Only for GPS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1400" kern="0" dirty="0"/>
              <a:t>GLONASS extension still proprietary</a:t>
            </a:r>
          </a:p>
        </p:txBody>
      </p:sp>
    </p:spTree>
    <p:extLst>
      <p:ext uri="{BB962C8B-B14F-4D97-AF65-F5344CB8AC3E}">
        <p14:creationId xmlns:p14="http://schemas.microsoft.com/office/powerpoint/2010/main" val="274693891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131425" cy="914400"/>
          </a:xfrm>
        </p:spPr>
        <p:txBody>
          <a:bodyPr/>
          <a:lstStyle/>
          <a:p>
            <a:pPr algn="ctr"/>
            <a:r>
              <a:rPr lang="en-US" dirty="0" smtClean="0"/>
              <a:t>Supported Protocols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38400" y="2514600"/>
            <a:ext cx="3657600" cy="3657600"/>
          </a:xfrm>
        </p:spPr>
        <p:txBody>
          <a:bodyPr anchor="t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NTRIP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Multiple languages per port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Multiple products per port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Works with NRTK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Works with Automatic Nearest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Works with Zones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2514600"/>
            <a:ext cx="3657600" cy="3657600"/>
          </a:xfrm>
        </p:spPr>
        <p:txBody>
          <a:bodyPr anchor="t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TCP/IP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One language per port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One product per port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Works with NRTK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Works with Automatic Nearest</a:t>
            </a:r>
          </a:p>
          <a:p>
            <a:pPr marL="457200" lvl="1" indent="0">
              <a:buSzPct val="6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507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860" y="228600"/>
            <a:ext cx="10131425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FPRN</a:t>
            </a:r>
            <a:r>
              <a:rPr lang="en-US" dirty="0" smtClean="0"/>
              <a:t> Products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5800" y="1600200"/>
            <a:ext cx="3200400" cy="548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Single Baseline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Direct Connect (TCP/IP)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State Wide (NTRIP)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District Wide (NTRIP)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Network Solutions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Automatic Nearest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FKP</a:t>
            </a:r>
            <a:endParaRPr lang="en-US" sz="1200" dirty="0"/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MAX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VRS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GIS Corrections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07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675</TotalTime>
  <Words>1747</Words>
  <Application>Microsoft Office PowerPoint</Application>
  <PresentationFormat>Widescreen</PresentationFormat>
  <Paragraphs>386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ZapfDingbats</vt:lpstr>
      <vt:lpstr>Celestial</vt:lpstr>
      <vt:lpstr>Florida Permanent Reference Network</vt:lpstr>
      <vt:lpstr>PowerPoint Presentation</vt:lpstr>
      <vt:lpstr>PowerPoint Presentation</vt:lpstr>
      <vt:lpstr>PowerPoint Presentation</vt:lpstr>
      <vt:lpstr>Important FPRN Information</vt:lpstr>
      <vt:lpstr>New FPRN Web Site</vt:lpstr>
      <vt:lpstr>Supported Languages</vt:lpstr>
      <vt:lpstr>Supported Protocols</vt:lpstr>
      <vt:lpstr>FPRN Products</vt:lpstr>
      <vt:lpstr>Port Schema</vt:lpstr>
      <vt:lpstr>Port Schema</vt:lpstr>
      <vt:lpstr>SINGLE BASELINE automatic (ntrip)</vt:lpstr>
      <vt:lpstr>SINGLE BASELINE (ntrip)</vt:lpstr>
      <vt:lpstr>SINGLE BASELINE (tcp/ip)</vt:lpstr>
      <vt:lpstr>Single baseline (tcp/ip)</vt:lpstr>
      <vt:lpstr>Network solutions (ntrip)</vt:lpstr>
      <vt:lpstr>Hardware Improvements</vt:lpstr>
      <vt:lpstr>Scheduled Network Improvements</vt:lpstr>
      <vt:lpstr>PowerPoint Presentation</vt:lpstr>
      <vt:lpstr>PowerPoint Presentation</vt:lpstr>
      <vt:lpstr>Network Limitations</vt:lpstr>
      <vt:lpstr>Support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Permanent Reference Network</dc:title>
  <dc:creator>Hanson, Ronald</dc:creator>
  <cp:lastModifiedBy>Hanson, Ronald</cp:lastModifiedBy>
  <cp:revision>35</cp:revision>
  <dcterms:created xsi:type="dcterms:W3CDTF">2014-05-16T17:10:27Z</dcterms:created>
  <dcterms:modified xsi:type="dcterms:W3CDTF">2015-08-05T12:14:45Z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