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547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9B01-7D77-4578-852D-C7F409A88395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34C9-7727-4138-B360-2F6ABC491C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9B01-7D77-4578-852D-C7F409A88395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34C9-7727-4138-B360-2F6ABC491C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9B01-7D77-4578-852D-C7F409A88395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34C9-7727-4138-B360-2F6ABC491C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9B01-7D77-4578-852D-C7F409A88395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34C9-7727-4138-B360-2F6ABC491C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9B01-7D77-4578-852D-C7F409A88395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34C9-7727-4138-B360-2F6ABC491C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9B01-7D77-4578-852D-C7F409A88395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34C9-7727-4138-B360-2F6ABC491C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9B01-7D77-4578-852D-C7F409A88395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34C9-7727-4138-B360-2F6ABC491C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9B01-7D77-4578-852D-C7F409A88395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34C9-7727-4138-B360-2F6ABC491C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9B01-7D77-4578-852D-C7F409A88395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34C9-7727-4138-B360-2F6ABC491C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9B01-7D77-4578-852D-C7F409A88395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34C9-7727-4138-B360-2F6ABC491C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9B01-7D77-4578-852D-C7F409A88395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634C9-7727-4138-B360-2F6ABC491C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39B01-7D77-4578-852D-C7F409A88395}" type="datetimeFigureOut">
              <a:rPr lang="en-US" smtClean="0"/>
              <a:t>4/2/2014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634C9-7727-4138-B360-2F6ABC491C2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b="1" dirty="0" smtClean="0"/>
              <a:t>Consultant Grades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FDOT D5</a:t>
            </a:r>
          </a:p>
          <a:p>
            <a:r>
              <a:rPr lang="en-US" smtClean="0"/>
              <a:t>Consultant </a:t>
            </a:r>
            <a:r>
              <a:rPr lang="en-US" dirty="0" smtClean="0"/>
              <a:t>Project Management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Consultant Grades SMART Goal(all PM’s)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56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600" b="1" u="sng" dirty="0" smtClean="0"/>
              <a:t>Description</a:t>
            </a:r>
            <a:r>
              <a:rPr lang="en-US" sz="1600" b="1" u="sng" dirty="0"/>
              <a:t>: </a:t>
            </a:r>
          </a:p>
          <a:p>
            <a:pPr>
              <a:buNone/>
            </a:pPr>
            <a:r>
              <a:rPr lang="en-US" sz="1600" dirty="0"/>
              <a:t>Comply with all grading requirements and ensure no overdue grades. </a:t>
            </a:r>
          </a:p>
          <a:p>
            <a:pPr>
              <a:buNone/>
            </a:pPr>
            <a:r>
              <a:rPr lang="en-US" sz="1600" dirty="0"/>
              <a:t> </a:t>
            </a:r>
          </a:p>
          <a:p>
            <a:pPr>
              <a:buNone/>
            </a:pPr>
            <a:r>
              <a:rPr lang="en-US" sz="1600" b="1" u="sng" dirty="0"/>
              <a:t>Definition:</a:t>
            </a:r>
          </a:p>
          <a:p>
            <a:pPr>
              <a:buNone/>
            </a:pPr>
            <a:r>
              <a:rPr lang="en-US" sz="1600" dirty="0"/>
              <a:t>To meet these </a:t>
            </a:r>
            <a:r>
              <a:rPr lang="en-US" sz="1600" dirty="0" smtClean="0"/>
              <a:t>expectations: Employee </a:t>
            </a:r>
            <a:r>
              <a:rPr lang="en-US" sz="1600" dirty="0"/>
              <a:t>will be rated on a project by project basis on </a:t>
            </a:r>
            <a:r>
              <a:rPr lang="en-US" sz="1600" dirty="0" smtClean="0"/>
              <a:t>completing </a:t>
            </a:r>
          </a:p>
          <a:p>
            <a:pPr>
              <a:buNone/>
            </a:pPr>
            <a:r>
              <a:rPr lang="en-US" sz="1600" dirty="0" smtClean="0"/>
              <a:t>Consultant </a:t>
            </a:r>
            <a:r>
              <a:rPr lang="en-US" sz="1600" dirty="0"/>
              <a:t>Evaluations for </a:t>
            </a:r>
            <a:r>
              <a:rPr lang="en-US" sz="1600" dirty="0" smtClean="0"/>
              <a:t>each milestone </a:t>
            </a:r>
            <a:r>
              <a:rPr lang="en-US" sz="1600" dirty="0"/>
              <a:t>then averaged for all projects. 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Milestones </a:t>
            </a:r>
            <a:r>
              <a:rPr lang="en-US" sz="1600" dirty="0"/>
              <a:t>are as follows:</a:t>
            </a:r>
          </a:p>
          <a:p>
            <a:pPr lvl="1">
              <a:buFont typeface="Wingdings" pitchFamily="2" charset="2"/>
              <a:buChar char="§"/>
            </a:pPr>
            <a:r>
              <a:rPr lang="en-US" sz="1400" dirty="0" smtClean="0"/>
              <a:t>Interim (once a year) </a:t>
            </a:r>
          </a:p>
          <a:p>
            <a:pPr lvl="1">
              <a:buFont typeface="Wingdings" pitchFamily="2" charset="2"/>
              <a:buChar char="§"/>
            </a:pPr>
            <a:r>
              <a:rPr lang="en-US" sz="1400" dirty="0" smtClean="0"/>
              <a:t>Phase </a:t>
            </a:r>
            <a:r>
              <a:rPr lang="en-US" sz="1400" dirty="0"/>
              <a:t>I </a:t>
            </a:r>
            <a:r>
              <a:rPr lang="en-US" sz="1400" dirty="0" smtClean="0"/>
              <a:t>Line and Grade Meeting</a:t>
            </a:r>
            <a:endParaRPr lang="en-US" sz="1400" dirty="0"/>
          </a:p>
          <a:p>
            <a:pPr lvl="1">
              <a:buFont typeface="Wingdings" pitchFamily="2" charset="2"/>
              <a:buChar char="§"/>
            </a:pPr>
            <a:r>
              <a:rPr lang="en-US" sz="1400" dirty="0"/>
              <a:t>Phase II Plans Review</a:t>
            </a:r>
          </a:p>
          <a:p>
            <a:pPr lvl="1">
              <a:buFont typeface="Wingdings" pitchFamily="2" charset="2"/>
              <a:buChar char="§"/>
            </a:pPr>
            <a:r>
              <a:rPr lang="en-US" sz="1400" dirty="0"/>
              <a:t>Phase III Plans Review</a:t>
            </a:r>
          </a:p>
          <a:p>
            <a:pPr lvl="1">
              <a:buFont typeface="Wingdings" pitchFamily="2" charset="2"/>
              <a:buChar char="§"/>
            </a:pPr>
            <a:r>
              <a:rPr lang="en-US" sz="1400" dirty="0"/>
              <a:t>Plans Update Review</a:t>
            </a:r>
          </a:p>
          <a:p>
            <a:pPr lvl="1">
              <a:buFont typeface="Wingdings" pitchFamily="2" charset="2"/>
              <a:buChar char="§"/>
            </a:pPr>
            <a:r>
              <a:rPr lang="en-US" sz="1400" dirty="0"/>
              <a:t>Letting </a:t>
            </a:r>
            <a:r>
              <a:rPr lang="en-US" sz="1400" dirty="0" smtClean="0"/>
              <a:t>Date</a:t>
            </a:r>
          </a:p>
          <a:p>
            <a:pPr lvl="1">
              <a:buFont typeface="Wingdings" pitchFamily="2" charset="2"/>
              <a:buChar char="§"/>
            </a:pPr>
            <a:endParaRPr lang="en-US" sz="1400" dirty="0"/>
          </a:p>
          <a:p>
            <a:pPr>
              <a:buNone/>
            </a:pPr>
            <a:r>
              <a:rPr lang="en-US" sz="1600" dirty="0" smtClean="0"/>
              <a:t>5 </a:t>
            </a:r>
            <a:r>
              <a:rPr lang="en-US" sz="1600" dirty="0"/>
              <a:t>- Consultant evaluations completed less than 62 </a:t>
            </a:r>
            <a:r>
              <a:rPr lang="en-US" sz="1600" dirty="0" smtClean="0"/>
              <a:t>Calendar days </a:t>
            </a:r>
            <a:r>
              <a:rPr lang="en-US" sz="1600" dirty="0"/>
              <a:t>after the milestone </a:t>
            </a:r>
            <a:r>
              <a:rPr lang="en-US" sz="1600" dirty="0" smtClean="0"/>
              <a:t>date.</a:t>
            </a:r>
          </a:p>
          <a:p>
            <a:pPr>
              <a:buNone/>
            </a:pPr>
            <a:r>
              <a:rPr lang="en-US" sz="1600" dirty="0" smtClean="0"/>
              <a:t>4 </a:t>
            </a:r>
            <a:r>
              <a:rPr lang="en-US" sz="1600" dirty="0"/>
              <a:t>- Consultant evaluations completed 63 to 69 Calendar </a:t>
            </a:r>
            <a:r>
              <a:rPr lang="en-US" sz="1600" dirty="0" smtClean="0"/>
              <a:t>days </a:t>
            </a:r>
            <a:r>
              <a:rPr lang="en-US" sz="1600" dirty="0"/>
              <a:t>after the milestone date.</a:t>
            </a:r>
          </a:p>
          <a:p>
            <a:pPr>
              <a:buNone/>
            </a:pPr>
            <a:r>
              <a:rPr lang="en-US" sz="1600" dirty="0"/>
              <a:t>3 - Consultant evaluations completed 70 to 76 Calendar days after the milestone date.</a:t>
            </a:r>
          </a:p>
          <a:p>
            <a:pPr>
              <a:buNone/>
            </a:pPr>
            <a:r>
              <a:rPr lang="en-US" sz="1600" dirty="0"/>
              <a:t>2 - Consultant evaluations completed 77 to 83 Calendar days after the milestone date.</a:t>
            </a:r>
          </a:p>
          <a:p>
            <a:pPr>
              <a:buNone/>
            </a:pPr>
            <a:r>
              <a:rPr lang="en-US" sz="1600" dirty="0"/>
              <a:t>1 - Consultant evaluations completed 84 or more Calendar days after the milestone date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Schedule Updates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600" dirty="0"/>
              <a:t>Consultant Grades will be added to the schedules as follows:</a:t>
            </a:r>
          </a:p>
          <a:p>
            <a:pPr>
              <a:buNone/>
            </a:pPr>
            <a:r>
              <a:rPr lang="en-US" sz="1600" dirty="0"/>
              <a:t> </a:t>
            </a:r>
          </a:p>
          <a:p>
            <a:r>
              <a:rPr lang="en-US" sz="1600" b="1" u="sng" dirty="0"/>
              <a:t>Phase I Evaluation of Consultant</a:t>
            </a:r>
          </a:p>
          <a:p>
            <a:pPr lvl="0">
              <a:buNone/>
            </a:pPr>
            <a:r>
              <a:rPr lang="en-US" sz="1600" dirty="0" smtClean="0"/>
              <a:t>to </a:t>
            </a:r>
            <a:r>
              <a:rPr lang="en-US" sz="1600" dirty="0"/>
              <a:t>begin after </a:t>
            </a:r>
            <a:r>
              <a:rPr lang="en-US" sz="1600" u="sng" dirty="0"/>
              <a:t>Phase I Line and Grade Meeting</a:t>
            </a:r>
            <a:r>
              <a:rPr lang="en-US" sz="1600" dirty="0"/>
              <a:t> for a 62 days duration (to achieve 5).</a:t>
            </a:r>
          </a:p>
          <a:p>
            <a:pPr lvl="0">
              <a:buNone/>
            </a:pPr>
            <a:endParaRPr lang="en-US" sz="1600" u="sng" dirty="0" smtClean="0"/>
          </a:p>
          <a:p>
            <a:r>
              <a:rPr lang="en-US" sz="1600" b="1" u="sng" dirty="0" smtClean="0"/>
              <a:t>Phase </a:t>
            </a:r>
            <a:r>
              <a:rPr lang="en-US" sz="1600" b="1" u="sng" dirty="0"/>
              <a:t>II Evaluation of Consultant</a:t>
            </a:r>
            <a:endParaRPr lang="en-US" sz="1600" b="1" dirty="0" smtClean="0"/>
          </a:p>
          <a:p>
            <a:pPr lvl="0">
              <a:buNone/>
            </a:pPr>
            <a:r>
              <a:rPr lang="en-US" sz="1600" dirty="0" smtClean="0"/>
              <a:t>to </a:t>
            </a:r>
            <a:r>
              <a:rPr lang="en-US" sz="1600" dirty="0"/>
              <a:t>begin after </a:t>
            </a:r>
            <a:r>
              <a:rPr lang="en-US" sz="1600" u="sng" dirty="0"/>
              <a:t>Phase II Plans Review</a:t>
            </a:r>
            <a:r>
              <a:rPr lang="en-US" sz="1600" dirty="0"/>
              <a:t> for a 62 days duration (to achieve 5).</a:t>
            </a:r>
          </a:p>
          <a:p>
            <a:pPr lvl="0">
              <a:buNone/>
            </a:pPr>
            <a:endParaRPr lang="en-US" sz="1600" u="sng" dirty="0" smtClean="0"/>
          </a:p>
          <a:p>
            <a:r>
              <a:rPr lang="en-US" sz="1600" b="1" u="sng" dirty="0" smtClean="0"/>
              <a:t>Phase </a:t>
            </a:r>
            <a:r>
              <a:rPr lang="en-US" sz="1600" b="1" u="sng" dirty="0"/>
              <a:t>III Evaluation of Consultant</a:t>
            </a:r>
            <a:endParaRPr lang="en-US" sz="1600" b="1" dirty="0" smtClean="0"/>
          </a:p>
          <a:p>
            <a:pPr lvl="0">
              <a:buNone/>
            </a:pPr>
            <a:r>
              <a:rPr lang="en-US" sz="1600" dirty="0" smtClean="0"/>
              <a:t>to </a:t>
            </a:r>
            <a:r>
              <a:rPr lang="en-US" sz="1600" dirty="0"/>
              <a:t>begin after </a:t>
            </a:r>
            <a:r>
              <a:rPr lang="en-US" sz="1600" u="sng" dirty="0"/>
              <a:t>Phase III Plans Review</a:t>
            </a:r>
            <a:r>
              <a:rPr lang="en-US" sz="1600" dirty="0"/>
              <a:t> for a 62 days duration (to achieve 5).</a:t>
            </a:r>
          </a:p>
          <a:p>
            <a:pPr lvl="0">
              <a:buNone/>
            </a:pPr>
            <a:endParaRPr lang="en-US" sz="1600" u="sng" dirty="0" smtClean="0"/>
          </a:p>
          <a:p>
            <a:r>
              <a:rPr lang="en-US" sz="1600" b="1" u="sng" dirty="0" smtClean="0"/>
              <a:t>Plans </a:t>
            </a:r>
            <a:r>
              <a:rPr lang="en-US" sz="1600" b="1" u="sng" dirty="0"/>
              <a:t>Evaluation of Consultant</a:t>
            </a:r>
            <a:endParaRPr lang="en-US" sz="1600" b="1" dirty="0" smtClean="0"/>
          </a:p>
          <a:p>
            <a:pPr lvl="0">
              <a:buNone/>
            </a:pPr>
            <a:r>
              <a:rPr lang="en-US" sz="1600" dirty="0" smtClean="0"/>
              <a:t>to </a:t>
            </a:r>
            <a:r>
              <a:rPr lang="en-US" sz="1600" dirty="0"/>
              <a:t>begin after </a:t>
            </a:r>
            <a:r>
              <a:rPr lang="en-US" sz="1600" u="sng" dirty="0"/>
              <a:t>Plans Update Review</a:t>
            </a:r>
            <a:r>
              <a:rPr lang="en-US" sz="1600" dirty="0"/>
              <a:t> for a 62 days duration (to achieve 5).</a:t>
            </a:r>
          </a:p>
          <a:p>
            <a:pPr lvl="0">
              <a:buNone/>
            </a:pPr>
            <a:endParaRPr lang="en-US" sz="1600" u="sng" dirty="0" smtClean="0"/>
          </a:p>
          <a:p>
            <a:r>
              <a:rPr lang="en-US" sz="1600" b="1" u="sng" dirty="0" smtClean="0"/>
              <a:t>Final </a:t>
            </a:r>
            <a:r>
              <a:rPr lang="en-US" sz="1600" b="1" u="sng" dirty="0"/>
              <a:t>Evaluation of Consultant</a:t>
            </a:r>
            <a:endParaRPr lang="en-US" sz="1600" b="1" dirty="0" smtClean="0"/>
          </a:p>
          <a:p>
            <a:pPr lvl="0">
              <a:buNone/>
            </a:pPr>
            <a:r>
              <a:rPr lang="en-US" sz="1600" dirty="0" smtClean="0"/>
              <a:t>to </a:t>
            </a:r>
            <a:r>
              <a:rPr lang="en-US" sz="1600" dirty="0"/>
              <a:t>begin after </a:t>
            </a:r>
            <a:r>
              <a:rPr lang="en-US" sz="1600" u="sng" dirty="0"/>
              <a:t>Letting Date</a:t>
            </a:r>
            <a:r>
              <a:rPr lang="en-US" sz="1600" dirty="0"/>
              <a:t> for a 62 days duration (to achieve 5).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Send e-mail to Experts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648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1800" dirty="0" smtClean="0"/>
              <a:t>After each milestone, the Project Manager will fill out the consultant grading excel spreadsheet and send the following email to the list below and they will delegate accordingly:</a:t>
            </a:r>
          </a:p>
          <a:p>
            <a:pPr>
              <a:buNone/>
            </a:pPr>
            <a:endParaRPr lang="en-US" sz="1600" dirty="0" smtClean="0"/>
          </a:p>
          <a:p>
            <a:pPr lvl="1">
              <a:buFont typeface="Wingdings" pitchFamily="2" charset="2"/>
              <a:buChar char="§"/>
            </a:pPr>
            <a:r>
              <a:rPr lang="en-US" sz="1600" dirty="0"/>
              <a:t>Interim (once a year</a:t>
            </a:r>
            <a:r>
              <a:rPr lang="en-US" sz="1600" dirty="0" smtClean="0"/>
              <a:t>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600" dirty="0" smtClean="0"/>
              <a:t>PM &amp; Supervisor to decide on a case by case basis</a:t>
            </a:r>
            <a:endParaRPr lang="en-US" sz="1600" dirty="0"/>
          </a:p>
          <a:p>
            <a:pPr lvl="1">
              <a:buFont typeface="Wingdings" pitchFamily="2" charset="2"/>
              <a:buChar char="§"/>
            </a:pPr>
            <a:endParaRPr lang="en-US" sz="1600" dirty="0"/>
          </a:p>
          <a:p>
            <a:pPr lvl="1">
              <a:buFont typeface="Wingdings" pitchFamily="2" charset="2"/>
              <a:buChar char="§"/>
            </a:pPr>
            <a:r>
              <a:rPr lang="en-US" sz="1600" dirty="0" smtClean="0"/>
              <a:t>Phase </a:t>
            </a:r>
            <a:r>
              <a:rPr lang="en-US" sz="1600" dirty="0"/>
              <a:t>I Line and Grade </a:t>
            </a:r>
            <a:r>
              <a:rPr lang="en-US" sz="1600" dirty="0" smtClean="0"/>
              <a:t>Meeting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600" dirty="0"/>
              <a:t>Per Line and Grade Meeting Sign In Sheet</a:t>
            </a:r>
          </a:p>
          <a:p>
            <a:pPr lvl="1">
              <a:buFont typeface="Wingdings" pitchFamily="2" charset="2"/>
              <a:buChar char="§"/>
            </a:pPr>
            <a:endParaRPr lang="en-US" sz="1600" dirty="0" smtClean="0"/>
          </a:p>
          <a:p>
            <a:pPr lvl="1">
              <a:buFont typeface="Wingdings" pitchFamily="2" charset="2"/>
              <a:buChar char="§"/>
            </a:pPr>
            <a:r>
              <a:rPr lang="en-US" sz="1600" dirty="0" smtClean="0"/>
              <a:t>Phase </a:t>
            </a:r>
            <a:r>
              <a:rPr lang="en-US" sz="1600" dirty="0"/>
              <a:t>II Plans </a:t>
            </a:r>
            <a:r>
              <a:rPr lang="en-US" sz="1600" dirty="0" smtClean="0"/>
              <a:t>Review, Phase </a:t>
            </a:r>
            <a:r>
              <a:rPr lang="en-US" sz="1600" dirty="0"/>
              <a:t>III Plans </a:t>
            </a:r>
            <a:r>
              <a:rPr lang="en-US" sz="1600" dirty="0" smtClean="0"/>
              <a:t>Review, Plans </a:t>
            </a:r>
            <a:r>
              <a:rPr lang="en-US" sz="1600" dirty="0"/>
              <a:t>Update </a:t>
            </a:r>
            <a:r>
              <a:rPr lang="en-US" sz="1600" dirty="0" smtClean="0"/>
              <a:t>Review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600" dirty="0" smtClean="0"/>
              <a:t>Per ERC List of Reviewers</a:t>
            </a:r>
            <a:endParaRPr lang="en-US" sz="1600" dirty="0"/>
          </a:p>
          <a:p>
            <a:pPr lvl="1">
              <a:buFont typeface="Wingdings" pitchFamily="2" charset="2"/>
              <a:buChar char="§"/>
            </a:pPr>
            <a:endParaRPr lang="en-US" sz="1600" dirty="0" smtClean="0"/>
          </a:p>
          <a:p>
            <a:pPr lvl="1">
              <a:buFont typeface="Wingdings" pitchFamily="2" charset="2"/>
              <a:buChar char="§"/>
            </a:pPr>
            <a:r>
              <a:rPr lang="en-US" sz="1600" dirty="0" smtClean="0"/>
              <a:t>Letting Date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sz="1600" dirty="0"/>
              <a:t>Per ERC List of </a:t>
            </a:r>
            <a:r>
              <a:rPr lang="en-US" sz="1600" dirty="0" smtClean="0"/>
              <a:t>Reviewers for the latest Plans Submittal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Send e-mail to Experts</a:t>
            </a:r>
            <a:endParaRPr lang="en-US" sz="3600" dirty="0"/>
          </a:p>
        </p:txBody>
      </p:sp>
      <p:sp>
        <p:nvSpPr>
          <p:cNvPr id="4" name="Rectangle 3"/>
          <p:cNvSpPr/>
          <p:nvPr/>
        </p:nvSpPr>
        <p:spPr>
          <a:xfrm>
            <a:off x="3177195" y="3290501"/>
            <a:ext cx="27896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2">
              <a:buFont typeface="Wingdings" panose="05000000000000000000" pitchFamily="2" charset="2"/>
              <a:buChar char="Ø"/>
            </a:pPr>
            <a:r>
              <a:rPr lang="en-US" sz="1200" dirty="0"/>
              <a:t>Per ERC List of Reviewers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8641829" cy="5037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95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Compile and get Signatures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066800"/>
            <a:ext cx="7467600" cy="6096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1800" dirty="0"/>
              <a:t>Project Manager to compile grades and have them reviewed/signed by </a:t>
            </a:r>
            <a:r>
              <a:rPr lang="en-US" sz="1800" dirty="0" smtClean="0"/>
              <a:t>Supervisor &amp; DCPME.</a:t>
            </a:r>
            <a:endParaRPr lang="en-US" sz="18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484438"/>
            <a:ext cx="82296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Share Grades with Consultant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685800" y="3276600"/>
            <a:ext cx="80772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Project Manager to discuss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Grades with Consultant PM via e-mail/meeting</a:t>
            </a:r>
            <a:r>
              <a:rPr lang="en-US" dirty="0"/>
              <a:t> </a:t>
            </a:r>
            <a:r>
              <a:rPr lang="en-US" dirty="0" smtClean="0"/>
              <a:t>and get with Supervisor for revisions.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81000" y="4770438"/>
            <a:ext cx="82296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Approve Grades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990600" y="5562600"/>
            <a:ext cx="7467600" cy="609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Project Manager to give final grades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Yvonne to enter in TSO then Project Manager approve them in TSO once entered.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202</Words>
  <Application>Microsoft Office PowerPoint</Application>
  <PresentationFormat>On-screen Show (4:3)</PresentationFormat>
  <Paragraphs>62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Office Theme</vt:lpstr>
      <vt:lpstr>Consultant Grades</vt:lpstr>
      <vt:lpstr>Consultant Grades SMART Goal(all PM’s)</vt:lpstr>
      <vt:lpstr>Schedule Updates</vt:lpstr>
      <vt:lpstr>Send e-mail to Experts</vt:lpstr>
      <vt:lpstr>Send e-mail to Experts</vt:lpstr>
      <vt:lpstr>Compile and get Signatures</vt:lpstr>
    </vt:vector>
  </TitlesOfParts>
  <Company>Florida Department of Transportation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Ashraf Elmaghraby</dc:creator>
  <cp:lastModifiedBy>Elmaghraby, Ashraf</cp:lastModifiedBy>
  <cp:revision>12</cp:revision>
  <dcterms:created xsi:type="dcterms:W3CDTF">2014-03-18T14:13:47Z</dcterms:created>
  <dcterms:modified xsi:type="dcterms:W3CDTF">2014-04-02T16:01:36Z</dcterms:modified>
</cp:coreProperties>
</file>