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90" r:id="rId2"/>
    <p:sldId id="291" r:id="rId3"/>
    <p:sldId id="292" r:id="rId4"/>
    <p:sldId id="293" r:id="rId5"/>
    <p:sldId id="29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67" y="7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15D10-DEA1-417A-9354-3197E811F66C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43740-EF69-45FD-A89E-A46966E9FE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93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pPr/>
              <a:t>7/8/2014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700" dirty="0" smtClean="0"/>
              <a:t>Close-out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  <a:defRPr/>
            </a:pPr>
            <a:r>
              <a:rPr lang="en-US" sz="3000" b="1" dirty="0" smtClean="0"/>
              <a:t>Documentation</a:t>
            </a:r>
            <a:endParaRPr lang="en-US" sz="3000" b="1" dirty="0"/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 </a:t>
            </a:r>
            <a:r>
              <a:rPr lang="en-US" sz="2400" dirty="0" smtClean="0"/>
              <a:t>DISTRICT </a:t>
            </a:r>
            <a:r>
              <a:rPr lang="en-US" sz="2400" dirty="0"/>
              <a:t>WIDE </a:t>
            </a:r>
            <a:r>
              <a:rPr lang="en-US" sz="2400" dirty="0" smtClean="0"/>
              <a:t>REQUIREMENT </a:t>
            </a:r>
            <a:r>
              <a:rPr lang="en-US" sz="2400" dirty="0"/>
              <a:t>– The District has implemented the requirement of the “</a:t>
            </a:r>
            <a:r>
              <a:rPr lang="en-US" sz="2400" dirty="0">
                <a:solidFill>
                  <a:srgbClr val="0070C0"/>
                </a:solidFill>
              </a:rPr>
              <a:t>Blue Folder</a:t>
            </a:r>
            <a:r>
              <a:rPr lang="en-US" sz="2400" dirty="0"/>
              <a:t>” for final LAP documentation.  This needs to be used on every LAP project in Broward, Palm Beach and the Treasure Coast</a:t>
            </a:r>
            <a:r>
              <a:rPr lang="en-US" sz="2400" dirty="0" smtClean="0"/>
              <a:t>.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400" dirty="0" smtClean="0"/>
              <a:t>The </a:t>
            </a:r>
            <a:r>
              <a:rPr lang="en-US" sz="2400" dirty="0"/>
              <a:t>“</a:t>
            </a:r>
            <a:r>
              <a:rPr lang="en-US" sz="2400" dirty="0">
                <a:solidFill>
                  <a:srgbClr val="0070C0"/>
                </a:solidFill>
              </a:rPr>
              <a:t>Blue Folder</a:t>
            </a:r>
            <a:r>
              <a:rPr lang="en-US" sz="2400" dirty="0"/>
              <a:t>” typically used is the </a:t>
            </a:r>
            <a:r>
              <a:rPr lang="en-US" sz="2400" i="1" dirty="0"/>
              <a:t>SMEAD Legal Size 19021 </a:t>
            </a:r>
            <a:r>
              <a:rPr lang="en-US" sz="2400" dirty="0"/>
              <a:t>with 2 dividers.   </a:t>
            </a:r>
            <a:endParaRPr lang="en-US" sz="26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664" y="2217144"/>
            <a:ext cx="3606862" cy="3498657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742" y="178229"/>
            <a:ext cx="2965938" cy="148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7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700" dirty="0" smtClean="0"/>
              <a:t>Close-out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201168" lvl="1" indent="0">
              <a:buNone/>
              <a:defRPr/>
            </a:pPr>
            <a:r>
              <a:rPr lang="en-US" sz="3000" b="1" dirty="0" smtClean="0"/>
              <a:t>Documentation </a:t>
            </a:r>
            <a:endParaRPr lang="en-US" sz="2400" dirty="0"/>
          </a:p>
          <a:p>
            <a:pPr marL="201168" lvl="1" indent="0">
              <a:buNone/>
              <a:defRPr/>
            </a:pPr>
            <a:r>
              <a:rPr lang="en-US" sz="2400" b="1" dirty="0" smtClean="0"/>
              <a:t>Tab </a:t>
            </a:r>
            <a:r>
              <a:rPr lang="en-US" sz="2400" b="1" dirty="0"/>
              <a:t>1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 smtClean="0"/>
              <a:t> CHECK </a:t>
            </a:r>
            <a:r>
              <a:rPr lang="en-US" sz="2000" dirty="0"/>
              <a:t>LIST 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 </a:t>
            </a:r>
            <a:r>
              <a:rPr lang="en-US" sz="2000" dirty="0" smtClean="0"/>
              <a:t>RECORD </a:t>
            </a:r>
            <a:r>
              <a:rPr lang="en-US" sz="2000" dirty="0"/>
              <a:t>OF FINAL PLANS (FDOT – Form # 525-010-47)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 </a:t>
            </a:r>
            <a:r>
              <a:rPr lang="en-US" sz="2000" dirty="0" smtClean="0"/>
              <a:t>OVERRUN/UNDER </a:t>
            </a:r>
            <a:r>
              <a:rPr lang="en-US" sz="2000" dirty="0"/>
              <a:t>RUN (if applicable)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 </a:t>
            </a:r>
            <a:r>
              <a:rPr lang="en-US" sz="2000" dirty="0" smtClean="0"/>
              <a:t>TIME </a:t>
            </a:r>
            <a:r>
              <a:rPr lang="en-US" sz="2000" dirty="0"/>
              <a:t>DAY COUNTS – Similar to a Calendar File. 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 </a:t>
            </a:r>
            <a:r>
              <a:rPr lang="en-US" sz="2000" dirty="0" smtClean="0"/>
              <a:t>NTP </a:t>
            </a:r>
            <a:endParaRPr lang="en-US" sz="2000" dirty="0"/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 </a:t>
            </a:r>
            <a:r>
              <a:rPr lang="en-US" sz="2000" dirty="0" smtClean="0"/>
              <a:t>CHANGE </a:t>
            </a:r>
            <a:r>
              <a:rPr lang="en-US" sz="2000" dirty="0"/>
              <a:t>ORDER WITH TIME (if applicable)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 </a:t>
            </a:r>
            <a:r>
              <a:rPr lang="en-US" sz="2000" dirty="0" smtClean="0"/>
              <a:t>L.D</a:t>
            </a:r>
            <a:r>
              <a:rPr lang="en-US" sz="2000" dirty="0"/>
              <a:t>. ANALYSIS (Part of Form # 525-010-47)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2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742" y="178229"/>
            <a:ext cx="2965938" cy="1482969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262501"/>
              </p:ext>
            </p:extLst>
          </p:nvPr>
        </p:nvGraphicFramePr>
        <p:xfrm>
          <a:off x="6964387" y="1837944"/>
          <a:ext cx="3444826" cy="403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Acrobat Document" r:id="rId4" imgW="5829199" imgH="7543800" progId="Acrobat.Document.11">
                  <p:embed/>
                </p:oleObj>
              </mc:Choice>
              <mc:Fallback>
                <p:oleObj name="Acrobat Document" r:id="rId4" imgW="5829199" imgH="7543800" progId="Acrobat.Document.11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4387" y="1837944"/>
                        <a:ext cx="3444826" cy="403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0675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700" dirty="0" smtClean="0"/>
              <a:t>Close-out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  <a:defRPr/>
            </a:pPr>
            <a:r>
              <a:rPr lang="en-US" sz="3000" b="1" dirty="0" smtClean="0"/>
              <a:t>Documentation</a:t>
            </a:r>
            <a:endParaRPr lang="en-US" sz="2400" dirty="0" smtClean="0"/>
          </a:p>
          <a:p>
            <a:pPr marL="201168" lvl="1" indent="0">
              <a:buNone/>
              <a:defRPr/>
            </a:pPr>
            <a:r>
              <a:rPr lang="en-US" sz="2400" b="1" dirty="0" smtClean="0"/>
              <a:t>Tab </a:t>
            </a:r>
            <a:r>
              <a:rPr lang="en-US" sz="2400" b="1" dirty="0"/>
              <a:t>2</a:t>
            </a:r>
            <a:endParaRPr lang="en-US" sz="24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/>
              <a:t>FINAL INVOICE </a:t>
            </a:r>
          </a:p>
          <a:p>
            <a:pPr lvl="4">
              <a:buFont typeface="Wingdings" panose="05000000000000000000" pitchFamily="2" charset="2"/>
              <a:buChar char="v"/>
            </a:pPr>
            <a:r>
              <a:rPr lang="en-US" sz="1800" dirty="0"/>
              <a:t>Will be sent to </a:t>
            </a:r>
            <a:r>
              <a:rPr lang="en-US" sz="1800" dirty="0" smtClean="0"/>
              <a:t>the </a:t>
            </a:r>
            <a:r>
              <a:rPr lang="en-US" sz="1800" dirty="0"/>
              <a:t>Program </a:t>
            </a:r>
            <a:r>
              <a:rPr lang="en-US" sz="1800" dirty="0" smtClean="0"/>
              <a:t>Coordinator by the Local Agency </a:t>
            </a:r>
            <a:r>
              <a:rPr lang="en-US" sz="1800" dirty="0"/>
              <a:t>and reviewed by CEI/FDOT Oversight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/>
              <a:t>FINAL RELEASE OF LIEN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/>
              <a:t>CERTIFICATION OF PAYMENTS </a:t>
            </a:r>
          </a:p>
          <a:p>
            <a:pPr lvl="4">
              <a:buFont typeface="Wingdings" panose="05000000000000000000" pitchFamily="2" charset="2"/>
              <a:buChar char="v"/>
            </a:pPr>
            <a:r>
              <a:rPr lang="en-US" sz="1800" dirty="0"/>
              <a:t>Certification of Compliance with EEO Form # 700-011-13 and </a:t>
            </a:r>
          </a:p>
          <a:p>
            <a:pPr lvl="4">
              <a:buFont typeface="Wingdings" panose="05000000000000000000" pitchFamily="2" charset="2"/>
              <a:buChar char="v"/>
            </a:pPr>
            <a:r>
              <a:rPr lang="en-US" sz="1800" dirty="0"/>
              <a:t>Construction Compliance with Specs. And Plans Form # 700-020-02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/>
              <a:t>CONTRACTOR AFFIDAVIT AND SURETY CONSENT – Form # </a:t>
            </a:r>
            <a:r>
              <a:rPr lang="en-US" sz="2000" dirty="0" smtClean="0"/>
              <a:t>700-050-21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742" y="178229"/>
            <a:ext cx="2965938" cy="148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97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700" dirty="0" smtClean="0"/>
              <a:t>Close-out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  <a:defRPr/>
            </a:pPr>
            <a:r>
              <a:rPr lang="en-US" sz="3000" b="1" dirty="0" smtClean="0"/>
              <a:t>Documentation </a:t>
            </a:r>
            <a:endParaRPr lang="en-US" sz="2400" dirty="0"/>
          </a:p>
          <a:p>
            <a:pPr marL="201168" lvl="1" indent="0">
              <a:buNone/>
              <a:defRPr/>
            </a:pPr>
            <a:r>
              <a:rPr lang="en-US" sz="2400" b="1" dirty="0" smtClean="0"/>
              <a:t>Tab 3</a:t>
            </a:r>
            <a:endParaRPr lang="en-US" sz="2400" b="1" dirty="0"/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 </a:t>
            </a:r>
            <a:r>
              <a:rPr lang="en-US" sz="2000" dirty="0" smtClean="0"/>
              <a:t>FINAL </a:t>
            </a:r>
            <a:r>
              <a:rPr lang="en-US" sz="2000" dirty="0"/>
              <a:t>INSPECTION AND ACCEPTANCE FORM – </a:t>
            </a:r>
          </a:p>
          <a:p>
            <a:pPr lvl="3">
              <a:buFont typeface="Wingdings" panose="05000000000000000000" pitchFamily="2" charset="2"/>
              <a:buChar char="v"/>
              <a:defRPr/>
            </a:pPr>
            <a:r>
              <a:rPr lang="en-US" sz="1800" dirty="0" smtClean="0"/>
              <a:t>Local </a:t>
            </a:r>
            <a:r>
              <a:rPr lang="en-US" sz="1800" dirty="0"/>
              <a:t>Agency Program Final Inspection and Acceptance of Federal Aid Project Form # </a:t>
            </a:r>
            <a:r>
              <a:rPr lang="en-US" sz="1800" dirty="0" smtClean="0"/>
              <a:t>525-010-42</a:t>
            </a:r>
          </a:p>
          <a:p>
            <a:pPr marL="201168" lvl="1" indent="0">
              <a:buNone/>
              <a:defRPr/>
            </a:pPr>
            <a:r>
              <a:rPr lang="en-US" sz="2400" b="1" dirty="0"/>
              <a:t>Tab 4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 MATERIALS CERTIFICATION LETTER</a:t>
            </a:r>
          </a:p>
          <a:p>
            <a:pPr lvl="3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 </a:t>
            </a:r>
            <a:r>
              <a:rPr lang="en-US" sz="1800" dirty="0"/>
              <a:t>Form # 525-010-300 is a sample</a:t>
            </a:r>
          </a:p>
          <a:p>
            <a:pPr lvl="3">
              <a:buFont typeface="Wingdings" panose="05000000000000000000" pitchFamily="2" charset="2"/>
              <a:buChar char="v"/>
              <a:defRPr/>
            </a:pPr>
            <a:r>
              <a:rPr lang="en-US" sz="1800" dirty="0"/>
              <a:t> This will have the Local Agency’s letterhead 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2200" dirty="0"/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742" y="178229"/>
            <a:ext cx="2965938" cy="148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69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700" dirty="0" smtClean="0"/>
              <a:t>Close-out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01168" lvl="1" indent="0">
              <a:buNone/>
              <a:defRPr/>
            </a:pPr>
            <a:r>
              <a:rPr lang="en-US" sz="3000" b="1" dirty="0" smtClean="0"/>
              <a:t>Documentation </a:t>
            </a:r>
            <a:endParaRPr lang="en-US" sz="2400" dirty="0"/>
          </a:p>
          <a:p>
            <a:pPr marL="201168" lvl="1" indent="0">
              <a:buNone/>
              <a:defRPr/>
            </a:pPr>
            <a:r>
              <a:rPr lang="en-US" sz="2400" b="1" dirty="0" smtClean="0"/>
              <a:t>Tab </a:t>
            </a:r>
            <a:r>
              <a:rPr lang="en-US" sz="2400" b="1" dirty="0"/>
              <a:t>5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400" dirty="0" smtClean="0"/>
              <a:t> DBE </a:t>
            </a:r>
            <a:r>
              <a:rPr lang="en-US" sz="2400" dirty="0"/>
              <a:t>SUBCONTRACTS – (If applicable</a:t>
            </a:r>
            <a:r>
              <a:rPr lang="en-US" sz="2400" dirty="0" smtClean="0"/>
              <a:t>)</a:t>
            </a:r>
          </a:p>
          <a:p>
            <a:pPr marL="0" indent="0">
              <a:buNone/>
              <a:defRPr/>
            </a:pPr>
            <a:r>
              <a:rPr lang="en-US" sz="2600" dirty="0" smtClean="0"/>
              <a:t>    </a:t>
            </a:r>
            <a:r>
              <a:rPr lang="en-US" sz="2600" b="1" dirty="0" smtClean="0"/>
              <a:t>Tab </a:t>
            </a:r>
            <a:r>
              <a:rPr lang="en-US" sz="2600" b="1" dirty="0"/>
              <a:t>6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400" dirty="0" smtClean="0"/>
              <a:t>Form # 525-010-29 LAP Performance Evaluation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CONSTRUCTION FINAL AUDIT – Will be done by CEI Oversight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400" dirty="0" smtClean="0"/>
              <a:t>CONSTRUCTION </a:t>
            </a:r>
            <a:r>
              <a:rPr lang="en-US" sz="2400" dirty="0"/>
              <a:t>INITIAL </a:t>
            </a:r>
            <a:r>
              <a:rPr lang="en-US" sz="2400" dirty="0" smtClean="0"/>
              <a:t>AUDIT </a:t>
            </a:r>
            <a:r>
              <a:rPr lang="en-US" sz="2400" dirty="0"/>
              <a:t>–</a:t>
            </a:r>
            <a:r>
              <a:rPr lang="en-US" sz="2400" dirty="0" smtClean="0"/>
              <a:t> </a:t>
            </a:r>
            <a:r>
              <a:rPr lang="en-US" sz="2400" dirty="0"/>
              <a:t>Will be done by CEI Oversight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400" dirty="0" smtClean="0"/>
              <a:t>PHOTOS</a:t>
            </a:r>
            <a:endParaRPr lang="en-US" sz="2400" dirty="0"/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en-US" sz="2000" dirty="0"/>
              <a:t>(a)	Progress photos need to be taken before, during and at project completion by the CEI oversight and uploaded into LAPIT along with a monthly progress report. </a:t>
            </a:r>
          </a:p>
          <a:p>
            <a:pPr marL="0" indent="0">
              <a:buNone/>
              <a:defRPr/>
            </a:pPr>
            <a:endParaRPr lang="en-US" sz="2600" dirty="0"/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2200" dirty="0"/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742" y="178229"/>
            <a:ext cx="2965938" cy="148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72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665</TotalTime>
  <Words>262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Wingdings</vt:lpstr>
      <vt:lpstr>Retrospect</vt:lpstr>
      <vt:lpstr>Acrobat Document</vt:lpstr>
      <vt:lpstr>         Close-out</vt:lpstr>
      <vt:lpstr>         Close-out</vt:lpstr>
      <vt:lpstr>         Close-out</vt:lpstr>
      <vt:lpstr>         Close-out</vt:lpstr>
      <vt:lpstr>         Close-out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Administration</dc:title>
  <dc:creator>Angel</dc:creator>
  <cp:lastModifiedBy>Daniel, Ellen</cp:lastModifiedBy>
  <cp:revision>57</cp:revision>
  <dcterms:created xsi:type="dcterms:W3CDTF">2014-05-21T18:19:00Z</dcterms:created>
  <dcterms:modified xsi:type="dcterms:W3CDTF">2014-07-08T13:58:09Z</dcterms:modified>
</cp:coreProperties>
</file>