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4"/>
  </p:sldMasterIdLst>
  <p:notesMasterIdLst>
    <p:notesMasterId r:id="rId46"/>
  </p:notesMasterIdLst>
  <p:handoutMasterIdLst>
    <p:handoutMasterId r:id="rId47"/>
  </p:handoutMasterIdLst>
  <p:sldIdLst>
    <p:sldId id="256" r:id="rId5"/>
    <p:sldId id="272" r:id="rId6"/>
    <p:sldId id="400" r:id="rId7"/>
    <p:sldId id="317" r:id="rId8"/>
    <p:sldId id="397" r:id="rId9"/>
    <p:sldId id="398" r:id="rId10"/>
    <p:sldId id="399" r:id="rId11"/>
    <p:sldId id="304" r:id="rId12"/>
    <p:sldId id="320" r:id="rId13"/>
    <p:sldId id="319" r:id="rId14"/>
    <p:sldId id="321" r:id="rId15"/>
    <p:sldId id="309" r:id="rId16"/>
    <p:sldId id="322" r:id="rId17"/>
    <p:sldId id="307" r:id="rId18"/>
    <p:sldId id="389" r:id="rId19"/>
    <p:sldId id="343" r:id="rId20"/>
    <p:sldId id="381" r:id="rId21"/>
    <p:sldId id="387" r:id="rId22"/>
    <p:sldId id="374" r:id="rId23"/>
    <p:sldId id="388" r:id="rId24"/>
    <p:sldId id="382" r:id="rId25"/>
    <p:sldId id="376" r:id="rId26"/>
    <p:sldId id="384" r:id="rId27"/>
    <p:sldId id="377" r:id="rId28"/>
    <p:sldId id="380" r:id="rId29"/>
    <p:sldId id="383" r:id="rId30"/>
    <p:sldId id="385" r:id="rId31"/>
    <p:sldId id="386" r:id="rId32"/>
    <p:sldId id="325" r:id="rId33"/>
    <p:sldId id="298" r:id="rId34"/>
    <p:sldId id="394" r:id="rId35"/>
    <p:sldId id="328" r:id="rId36"/>
    <p:sldId id="310" r:id="rId37"/>
    <p:sldId id="391" r:id="rId38"/>
    <p:sldId id="390" r:id="rId39"/>
    <p:sldId id="273" r:id="rId40"/>
    <p:sldId id="369" r:id="rId41"/>
    <p:sldId id="371" r:id="rId42"/>
    <p:sldId id="395" r:id="rId43"/>
    <p:sldId id="392" r:id="rId44"/>
    <p:sldId id="290" r:id="rId45"/>
  </p:sldIdLst>
  <p:sldSz cx="9144000" cy="6858000" type="screen4x3"/>
  <p:notesSz cx="7010400" cy="9296400"/>
  <p:custDataLst>
    <p:tags r:id="rId48"/>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FF33CC"/>
    <a:srgbClr val="B2B2B2"/>
    <a:srgbClr val="CC0000"/>
    <a:srgbClr val="336600"/>
    <a:srgbClr val="00FFFF"/>
    <a:srgbClr val="00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79782" autoAdjust="0"/>
  </p:normalViewPr>
  <p:slideViewPr>
    <p:cSldViewPr>
      <p:cViewPr>
        <p:scale>
          <a:sx n="86" d="100"/>
          <a:sy n="86" d="100"/>
        </p:scale>
        <p:origin x="-678" y="-72"/>
      </p:cViewPr>
      <p:guideLst>
        <p:guide orient="horz" pos="2160"/>
        <p:guide pos="2880"/>
      </p:guideLst>
    </p:cSldViewPr>
  </p:slideViewPr>
  <p:outlineViewPr>
    <p:cViewPr>
      <p:scale>
        <a:sx n="33" d="100"/>
        <a:sy n="33" d="100"/>
      </p:scale>
      <p:origin x="60" y="4464"/>
    </p:cViewPr>
  </p:outlineViewPr>
  <p:notesTextViewPr>
    <p:cViewPr>
      <p:scale>
        <a:sx n="100" d="100"/>
        <a:sy n="100" d="100"/>
      </p:scale>
      <p:origin x="0" y="0"/>
    </p:cViewPr>
  </p:notesTextViewPr>
  <p:sorterViewPr>
    <p:cViewPr>
      <p:scale>
        <a:sx n="66" d="100"/>
        <a:sy n="66" d="100"/>
      </p:scale>
      <p:origin x="0" y="324"/>
    </p:cViewPr>
  </p:sorterViewPr>
  <p:notesViewPr>
    <p:cSldViewPr>
      <p:cViewPr varScale="1">
        <p:scale>
          <a:sx n="59" d="100"/>
          <a:sy n="59" d="100"/>
        </p:scale>
        <p:origin x="-2508" y="-84"/>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gs" Target="tags/tag1.xml"/><Relationship Id="rId8" Type="http://schemas.openxmlformats.org/officeDocument/2006/relationships/slide" Target="slides/slide4.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51" tIns="46575" rIns="93151" bIns="46575"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51" tIns="46575" rIns="93151" bIns="46575" rtlCol="0"/>
          <a:lstStyle>
            <a:lvl1pPr algn="r" fontAlgn="auto">
              <a:spcBef>
                <a:spcPts val="0"/>
              </a:spcBef>
              <a:spcAft>
                <a:spcPts val="0"/>
              </a:spcAft>
              <a:defRPr sz="1200" smtClean="0">
                <a:latin typeface="+mn-lt"/>
              </a:defRPr>
            </a:lvl1pPr>
          </a:lstStyle>
          <a:p>
            <a:pPr>
              <a:defRPr/>
            </a:pPr>
            <a:fld id="{DB834CC0-CA53-4623-B5D1-3DAA32C330BB}" type="datetimeFigureOut">
              <a:rPr lang="en-US"/>
              <a:pPr>
                <a:defRPr/>
              </a:pPr>
              <a:t>5/24/2011</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51" tIns="46575" rIns="93151" bIns="46575" rtlCol="0" anchor="b"/>
          <a:lstStyle>
            <a:lvl1pPr algn="l" fontAlgn="auto">
              <a:spcBef>
                <a:spcPts val="0"/>
              </a:spcBef>
              <a:spcAft>
                <a:spcPts val="0"/>
              </a:spcAft>
              <a:defRPr sz="1200" dirty="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51" tIns="46575" rIns="93151" bIns="46575" rtlCol="0" anchor="b"/>
          <a:lstStyle>
            <a:lvl1pPr algn="r" fontAlgn="auto">
              <a:spcBef>
                <a:spcPts val="0"/>
              </a:spcBef>
              <a:spcAft>
                <a:spcPts val="0"/>
              </a:spcAft>
              <a:defRPr sz="1200" smtClean="0">
                <a:latin typeface="+mn-lt"/>
              </a:defRPr>
            </a:lvl1pPr>
          </a:lstStyle>
          <a:p>
            <a:pPr>
              <a:defRPr/>
            </a:pPr>
            <a:fld id="{159BE671-B1D0-4DF6-8811-A18DDFFAD0AD}"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51" tIns="46575" rIns="93151" bIns="46575"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51" tIns="46575" rIns="93151" bIns="46575" rtlCol="0"/>
          <a:lstStyle>
            <a:lvl1pPr algn="r" fontAlgn="auto">
              <a:spcBef>
                <a:spcPts val="0"/>
              </a:spcBef>
              <a:spcAft>
                <a:spcPts val="0"/>
              </a:spcAft>
              <a:defRPr sz="1200" smtClean="0">
                <a:latin typeface="+mn-lt"/>
              </a:defRPr>
            </a:lvl1pPr>
          </a:lstStyle>
          <a:p>
            <a:pPr>
              <a:defRPr/>
            </a:pPr>
            <a:fld id="{25CE2CEC-D64B-4774-9609-6D7412D82039}" type="datetimeFigureOut">
              <a:rPr lang="en-US"/>
              <a:pPr>
                <a:defRPr/>
              </a:pPr>
              <a:t>5/24/2011</a:t>
            </a:fld>
            <a:endParaRPr lang="en-US" dirty="0"/>
          </a:p>
        </p:txBody>
      </p:sp>
      <p:sp>
        <p:nvSpPr>
          <p:cNvPr id="4" name="Slide Image Placeholder 3"/>
          <p:cNvSpPr>
            <a:spLocks noGrp="1" noRot="1" noChangeAspect="1"/>
          </p:cNvSpPr>
          <p:nvPr>
            <p:ph type="sldImg" idx="2"/>
          </p:nvPr>
        </p:nvSpPr>
        <p:spPr>
          <a:xfrm>
            <a:off x="1179513" y="696913"/>
            <a:ext cx="4651375" cy="3487737"/>
          </a:xfrm>
          <a:prstGeom prst="rect">
            <a:avLst/>
          </a:prstGeom>
          <a:noFill/>
          <a:ln w="12700">
            <a:solidFill>
              <a:prstClr val="black"/>
            </a:solidFill>
          </a:ln>
        </p:spPr>
        <p:txBody>
          <a:bodyPr vert="horz" lIns="93151" tIns="46575" rIns="93151" bIns="46575"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51" tIns="46575" rIns="93151" bIns="4657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51" tIns="46575" rIns="93151" bIns="46575" rtlCol="0" anchor="b"/>
          <a:lstStyle>
            <a:lvl1pPr algn="l" fontAlgn="auto">
              <a:spcBef>
                <a:spcPts val="0"/>
              </a:spcBef>
              <a:spcAft>
                <a:spcPts val="0"/>
              </a:spcAft>
              <a:defRPr sz="1200" dirty="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51" tIns="46575" rIns="93151" bIns="46575" rtlCol="0" anchor="b"/>
          <a:lstStyle>
            <a:lvl1pPr algn="r" fontAlgn="auto">
              <a:spcBef>
                <a:spcPts val="0"/>
              </a:spcBef>
              <a:spcAft>
                <a:spcPts val="0"/>
              </a:spcAft>
              <a:defRPr sz="1200" smtClean="0">
                <a:latin typeface="+mn-lt"/>
              </a:defRPr>
            </a:lvl1pPr>
          </a:lstStyle>
          <a:p>
            <a:pPr>
              <a:defRPr/>
            </a:pPr>
            <a:fld id="{5A16F759-D9E0-4534-8225-9117EC4DDFB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one.dot.gov/fhwa/RealtyDSS/Local%20Public%20Agencies/Forms/AllItems.aspx"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3" Type="http://schemas.openxmlformats.org/officeDocument/2006/relationships/hyperlink" Target="http://rc.fhwa.dot.gov/processreviews/category.cfm?category=Right-of-Way%20and%20Utilities" TargetMode="External"/><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t>
            </a:r>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267B30D-CBFC-491B-A2E0-CD363E63A135}"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6AB9B5-8476-4624-A1C6-1E79C3D4D710}" type="slidenum">
              <a:rPr lang="en-US"/>
              <a:pPr fontAlgn="base">
                <a:spcBef>
                  <a:spcPct val="0"/>
                </a:spcBef>
                <a:spcAft>
                  <a:spcPct val="0"/>
                </a:spcAft>
              </a:pPr>
              <a:t>10</a:t>
            </a:fld>
            <a:endParaRPr lang="en-US"/>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73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review was a sampling from our largest state programs, our medium sized programs, and our smaller programs!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3B594C-8B0A-4897-A953-374275D30B40}" type="slidenum">
              <a:rPr lang="en-US"/>
              <a:pPr fontAlgn="base">
                <a:spcBef>
                  <a:spcPct val="0"/>
                </a:spcBef>
                <a:spcAft>
                  <a:spcPct val="0"/>
                </a:spcAft>
              </a:pPr>
              <a:t>11</a:t>
            </a:fld>
            <a:endParaRPr lang="en-US"/>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Team observed a variety of issues.  On the plus side they saw good practices in place, good guidance manuals developed, etc.  However on the negative side they saw LPAs not aware of the guidance and/or not following the established procedures.  Breakdowns in the oversight of the LPA program was occurring at all three levels of government!  A lot of the issues mainly pertained to a need for </a:t>
            </a:r>
            <a:r>
              <a:rPr lang="en-US" u="sng" smtClean="0"/>
              <a:t>better information dissemination and training</a:t>
            </a:r>
            <a:r>
              <a:rPr lang="en-US" smtClean="0"/>
              <a:t>, along with appropriate program controls and compliance checks!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Overall Review Findings:</a:t>
            </a:r>
          </a:p>
          <a:p>
            <a:pPr>
              <a:spcBef>
                <a:spcPct val="0"/>
              </a:spcBef>
              <a:buFontTx/>
              <a:buChar char="•"/>
            </a:pPr>
            <a:r>
              <a:rPr lang="en-US" smtClean="0"/>
              <a:t>The administration of Federal-aid projects by LPAs may lack a systematic or comprehensive oversight approach;</a:t>
            </a:r>
          </a:p>
          <a:p>
            <a:pPr>
              <a:spcBef>
                <a:spcPct val="0"/>
              </a:spcBef>
              <a:buFontTx/>
              <a:buChar char="•"/>
            </a:pPr>
            <a:r>
              <a:rPr lang="en-US" smtClean="0"/>
              <a:t>Current oversight activities, as a whole, may be inconsistent from State to State; and</a:t>
            </a:r>
          </a:p>
          <a:p>
            <a:pPr>
              <a:spcBef>
                <a:spcPct val="0"/>
              </a:spcBef>
              <a:buFontTx/>
              <a:buChar char="•"/>
            </a:pPr>
            <a:r>
              <a:rPr lang="en-US" smtClean="0"/>
              <a:t>Current oversight activities may be ineffective for ensuring that Federal-aid requirements are met on LPA-administered projects.</a:t>
            </a:r>
          </a:p>
          <a:p>
            <a:pPr>
              <a:spcBef>
                <a:spcPct val="0"/>
              </a:spcBef>
            </a:pPr>
            <a:endParaRPr lang="en-US" smtClean="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BC37A9-48B5-463A-AA92-38794648AD99}"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958A77-53F8-4307-809B-831340C6F0BA}" type="slidenum">
              <a:rPr lang="en-US"/>
              <a:pPr fontAlgn="base">
                <a:spcBef>
                  <a:spcPct val="0"/>
                </a:spcBef>
                <a:spcAft>
                  <a:spcPct val="0"/>
                </a:spcAft>
              </a:pPr>
              <a:t>13</a:t>
            </a:fld>
            <a:endParaRPr lang="en-US"/>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buFontTx/>
              <a:buChar char="•"/>
            </a:pPr>
            <a:endParaRPr lang="en-US" smtClean="0"/>
          </a:p>
          <a:p>
            <a:pPr>
              <a:spcBef>
                <a:spcPct val="0"/>
              </a:spcBef>
            </a:pPr>
            <a:r>
              <a:rPr lang="en-US" b="1" smtClean="0"/>
              <a:t>The concluded that action must be taken to restore confidence!</a:t>
            </a:r>
          </a:p>
          <a:p>
            <a:pPr>
              <a:spcBef>
                <a:spcPct val="0"/>
              </a:spcBef>
            </a:pPr>
            <a:endParaRPr lang="en-US" b="1" smtClean="0"/>
          </a:p>
          <a:p>
            <a:pPr>
              <a:spcBef>
                <a:spcPct val="0"/>
              </a:spcBef>
            </a:pPr>
            <a:r>
              <a:rPr lang="en-US" b="1" smtClean="0"/>
              <a:t>Special Note:  What was not found was evidence of fraud, waste and abuse!!</a:t>
            </a:r>
          </a:p>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buFontTx/>
              <a:buChar char="•"/>
            </a:pPr>
            <a:r>
              <a:rPr lang="en-US" smtClean="0"/>
              <a:t>  Leadership made a “call for action.”</a:t>
            </a:r>
          </a:p>
          <a:p>
            <a:pPr>
              <a:spcBef>
                <a:spcPct val="0"/>
              </a:spcBef>
              <a:buFontTx/>
              <a:buChar char="•"/>
            </a:pPr>
            <a:r>
              <a:rPr lang="en-US" smtClean="0"/>
              <a:t>  Programmatic Material Weakness determination declared.</a:t>
            </a:r>
          </a:p>
          <a:p>
            <a:pPr>
              <a:spcBef>
                <a:spcPct val="0"/>
              </a:spcBef>
              <a:buFontTx/>
              <a:buChar char="•"/>
            </a:pPr>
            <a:r>
              <a:rPr lang="en-US" smtClean="0"/>
              <a:t>  Field actions:</a:t>
            </a:r>
          </a:p>
          <a:p>
            <a:pPr lvl="1">
              <a:spcBef>
                <a:spcPct val="0"/>
              </a:spcBef>
              <a:buFontTx/>
              <a:buChar char="•"/>
            </a:pPr>
            <a:r>
              <a:rPr lang="en-US" smtClean="0"/>
              <a:t> review states’ LPA Programs</a:t>
            </a:r>
          </a:p>
          <a:p>
            <a:pPr lvl="1">
              <a:spcBef>
                <a:spcPct val="0"/>
              </a:spcBef>
              <a:buFontTx/>
              <a:buChar char="•"/>
            </a:pPr>
            <a:r>
              <a:rPr lang="en-US" smtClean="0"/>
              <a:t> make determination about their LPA Programs</a:t>
            </a:r>
          </a:p>
          <a:p>
            <a:pPr lvl="1">
              <a:spcBef>
                <a:spcPct val="0"/>
              </a:spcBef>
              <a:buFontTx/>
              <a:buChar char="•"/>
            </a:pPr>
            <a:r>
              <a:rPr lang="en-US" smtClean="0"/>
              <a:t> prepare action plans</a:t>
            </a:r>
          </a:p>
          <a:p>
            <a:pPr lvl="1">
              <a:spcBef>
                <a:spcPct val="0"/>
              </a:spcBef>
              <a:buFontTx/>
              <a:buChar char="•"/>
            </a:pPr>
            <a:r>
              <a:rPr lang="en-US" smtClean="0"/>
              <a:t> report</a:t>
            </a:r>
          </a:p>
          <a:p>
            <a:pPr>
              <a:spcBef>
                <a:spcPct val="0"/>
              </a:spcBef>
              <a:buFontTx/>
              <a:buChar char="•"/>
            </a:pPr>
            <a:r>
              <a:rPr lang="en-US" smtClean="0"/>
              <a:t> FY 2007 report echoed the findings of the 2006 National Review.</a:t>
            </a:r>
          </a:p>
          <a:p>
            <a:pPr>
              <a:spcBef>
                <a:spcPct val="0"/>
              </a:spcBef>
              <a:buFontTx/>
              <a:buChar char="•"/>
            </a:pPr>
            <a:endParaRPr lang="en-US" smtClean="0"/>
          </a:p>
          <a:p>
            <a:pPr>
              <a:spcBef>
                <a:spcPct val="0"/>
              </a:spcBef>
              <a:buFontTx/>
              <a:buChar char="•"/>
            </a:pPr>
            <a:r>
              <a:rPr lang="en-US" smtClean="0">
                <a:latin typeface="Arial" charset="0"/>
                <a:cs typeface="Arial" charset="0"/>
              </a:rPr>
              <a:t>Identified in the2011-12 FHWA Strategic Implementation Plan under Project Delivery to develop procedures, training, and oversight guidance for the delivery of  LPA projects.</a:t>
            </a:r>
          </a:p>
          <a:p>
            <a:pPr>
              <a:spcBef>
                <a:spcPct val="0"/>
              </a:spcBef>
              <a:buFontTx/>
              <a:buChar char="•"/>
            </a:pPr>
            <a:endParaRPr lang="en-US" smtClean="0"/>
          </a:p>
          <a:p>
            <a:pPr>
              <a:spcBef>
                <a:spcPct val="0"/>
              </a:spcBef>
              <a:buFontTx/>
              <a:buChar char="•"/>
            </a:pPr>
            <a:endParaRPr lang="en-US" smtClean="0"/>
          </a:p>
          <a:p>
            <a:pPr lvl="2">
              <a:lnSpc>
                <a:spcPct val="90000"/>
              </a:lnSpc>
              <a:spcBef>
                <a:spcPct val="0"/>
              </a:spcBef>
            </a:pPr>
            <a:endParaRPr lang="en-US" sz="1600" smtClean="0">
              <a:latin typeface="Arial" charset="0"/>
              <a:cs typeface="Arial" charset="0"/>
            </a:endParaRPr>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C68C843-0087-47B7-B007-112E0B7F25BA}"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FHWA Strategic Plan addresses our stewardship and oversight  requirements.  The Goals is that Federal Highway Programs are effectively and consistently delivered through successful partnerships, value-added stewardship, and risk-based oversight.</a:t>
            </a:r>
          </a:p>
          <a:p>
            <a:pPr>
              <a:spcBef>
                <a:spcPct val="0"/>
              </a:spcBef>
            </a:pPr>
            <a:endParaRPr lang="en-US" b="1" smtClean="0"/>
          </a:p>
          <a:p>
            <a:pPr>
              <a:spcBef>
                <a:spcPct val="0"/>
              </a:spcBef>
            </a:pPr>
            <a:r>
              <a:rPr lang="en-US" smtClean="0"/>
              <a:t>Our Objective is Program Integrity – to continually improve program integrity through risk-based oversight. </a:t>
            </a:r>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919C04-B289-4103-87BE-40DA748A3A1C}"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Basic LPA Oversight Requirements</a:t>
            </a:r>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BAE9FD-D95F-4F7B-94E1-F193C9390D34}"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regulations, 49 CFR Part 24 and 23 CFR Part 710, drive the right of way transportation projects.</a:t>
            </a:r>
          </a:p>
          <a:p>
            <a:pPr>
              <a:spcBef>
                <a:spcPct val="0"/>
              </a:spcBef>
            </a:pPr>
            <a:endParaRPr lang="en-US" smtClean="0"/>
          </a:p>
          <a:p>
            <a:pPr>
              <a:spcBef>
                <a:spcPct val="0"/>
              </a:spcBef>
            </a:pPr>
            <a:r>
              <a:rPr lang="en-US" smtClean="0"/>
              <a:t>49 CFR Part 24 implements the Uniform Act.  It regulates acquisition and relocation activities on federally–assisted projects.  The Federal Highway Administration (FHWA), by its delegated authority as the Lead Agency for the Uniform Act, is responsible for the promulgation and maintenance of this regulation.</a:t>
            </a:r>
          </a:p>
          <a:p>
            <a:pPr>
              <a:spcBef>
                <a:spcPct val="0"/>
              </a:spcBef>
            </a:pPr>
            <a:endParaRPr lang="en-US" smtClean="0"/>
          </a:p>
          <a:p>
            <a:pPr>
              <a:spcBef>
                <a:spcPct val="0"/>
              </a:spcBef>
            </a:pPr>
            <a:r>
              <a:rPr lang="en-US" smtClean="0"/>
              <a:t>23 CFR Part 710 are program specific regulations governing acquisition, relocation, and other matters specific to FHWA-funded real property acquisition projects (highway projects).</a:t>
            </a:r>
          </a:p>
          <a:p>
            <a:pPr>
              <a:spcBef>
                <a:spcPct val="0"/>
              </a:spcBef>
            </a:pPr>
            <a:endParaRPr lang="en-US" smtClean="0"/>
          </a:p>
          <a:p>
            <a:pPr>
              <a:spcBef>
                <a:spcPct val="0"/>
              </a:spcBef>
            </a:pPr>
            <a:r>
              <a:rPr lang="en-US" smtClean="0"/>
              <a:t>Both of these CFR requirements impose conditions of compliance to obtain Federal aid reimbursement. An LPA must follow these rules to qualify for receiving the Federal funding, regardless of what project phase is Federally funded.</a:t>
            </a:r>
          </a:p>
          <a:p>
            <a:pPr>
              <a:spcBef>
                <a:spcPct val="0"/>
              </a:spcBef>
            </a:pPr>
            <a:endParaRPr lang="en-US" smtClean="0"/>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8DEA405-06C2-4A53-9BCA-CD8F65E65AB1}" type="slidenum">
              <a:rPr lang="en-US"/>
              <a:pPr fontAlgn="base">
                <a:spcBef>
                  <a:spcPct val="0"/>
                </a:spcBef>
                <a:spcAft>
                  <a:spcPct val="0"/>
                </a:spcAft>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Per 49 CFR 24.4, the requirement to follow the Uniform Act and its regulation applies when Federal financial assistance is made available for a project which results in real property acquisition or relocation.  This means that it does not matter whether Federal funds are being used, or not used, in the right-of-way acquisition phase of the project.  FHWA policy guidance states that a project becomes a Federal project for our purposes as soon as $1.00 of Federal money is used in any phase of the project.  </a:t>
            </a:r>
          </a:p>
          <a:p>
            <a:pPr>
              <a:spcBef>
                <a:spcPct val="0"/>
              </a:spcBef>
            </a:pPr>
            <a:endParaRPr lang="en-US" smtClean="0"/>
          </a:p>
          <a:p>
            <a:pPr>
              <a:spcBef>
                <a:spcPct val="0"/>
              </a:spcBef>
            </a:pPr>
            <a:r>
              <a:rPr lang="en-US" smtClean="0"/>
              <a:t>We often see LPAs with draw Federal funds from a project, when it becomes apparent that they have not followed Federal procedures.   They do this when they can spend the money more readily on a project which is in compliance.  </a:t>
            </a:r>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D070E6-8253-4DD1-B7AF-451AFC9E1998}" type="slidenum">
              <a:rPr lang="en-US"/>
              <a:pPr fontAlgn="base">
                <a:spcBef>
                  <a:spcPct val="0"/>
                </a:spcBef>
                <a:spcAft>
                  <a:spcPct val="0"/>
                </a:spcAft>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Uniform Act applies when an Agency receives Federal funds or Federal financial assistance on any phase or portion of a project.</a:t>
            </a:r>
          </a:p>
          <a:p>
            <a:pPr>
              <a:spcBef>
                <a:spcPct val="0"/>
              </a:spcBef>
            </a:pPr>
            <a:endParaRPr lang="en-US" smtClean="0"/>
          </a:p>
          <a:p>
            <a:pPr>
              <a:spcBef>
                <a:spcPct val="0"/>
              </a:spcBef>
            </a:pPr>
            <a:r>
              <a:rPr lang="en-US" smtClean="0"/>
              <a:t>If an Agency acquires real property or displaces persons as a result of land acquisition, demolition or property redevelopment for a project, and the Agency receives Federal funds in any phase of that project, then the provisions of the Uniform Act apply.</a:t>
            </a:r>
          </a:p>
          <a:p>
            <a:pPr>
              <a:spcBef>
                <a:spcPct val="0"/>
              </a:spcBef>
            </a:pPr>
            <a:endParaRPr lang="en-US" smtClean="0"/>
          </a:p>
          <a:p>
            <a:pPr>
              <a:spcBef>
                <a:spcPct val="0"/>
              </a:spcBef>
            </a:pPr>
            <a:r>
              <a:rPr lang="en-US" smtClean="0"/>
              <a:t>That means that if your Agency is receiving Federal funds for the construction phase of a project, say sewer improvements, you must acquire any right-of-way needed for the project in accordance with the Uniform Act and the Federal Regulations, even if there are no Federal funds in the right-of-way phase.  If your Agency spends even $1.00 of Federal funds on a project, the Uniform Act applies.</a:t>
            </a:r>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A3B7E5-0F81-49AB-BC9B-1DD7A9101D41}" type="slidenum">
              <a:rPr lang="en-US"/>
              <a:pPr fontAlgn="base">
                <a:spcBef>
                  <a:spcPct val="0"/>
                </a:spcBef>
                <a:spcAft>
                  <a:spcPct val="0"/>
                </a:spcAft>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Learning Objectives</a:t>
            </a:r>
          </a:p>
          <a:p>
            <a:pPr>
              <a:spcBef>
                <a:spcPct val="0"/>
              </a:spcBef>
              <a:buFontTx/>
              <a:buChar char="•"/>
            </a:pPr>
            <a:r>
              <a:rPr lang="en-US" smtClean="0"/>
              <a:t> </a:t>
            </a:r>
            <a:r>
              <a:rPr lang="en-US" sz="1400" smtClean="0">
                <a:latin typeface="Arial" charset="0"/>
                <a:cs typeface="Arial" charset="0"/>
              </a:rPr>
              <a:t> </a:t>
            </a:r>
            <a:r>
              <a:rPr lang="en-US" smtClean="0">
                <a:solidFill>
                  <a:srgbClr val="7030A0"/>
                </a:solidFill>
                <a:latin typeface="Arial" charset="0"/>
                <a:cs typeface="Arial" charset="0"/>
              </a:rPr>
              <a:t>Learn about the background that has led to an elevated interest in LPA administered Federal-aid projects.</a:t>
            </a:r>
          </a:p>
          <a:p>
            <a:pPr>
              <a:spcBef>
                <a:spcPct val="0"/>
              </a:spcBef>
              <a:buFontTx/>
              <a:buChar char="•"/>
            </a:pPr>
            <a:endParaRPr lang="en-US" smtClean="0">
              <a:solidFill>
                <a:srgbClr val="7030A0"/>
              </a:solidFill>
              <a:latin typeface="Arial" charset="0"/>
              <a:cs typeface="Arial" charset="0"/>
            </a:endParaRPr>
          </a:p>
          <a:p>
            <a:pPr>
              <a:spcBef>
                <a:spcPct val="0"/>
              </a:spcBef>
              <a:buFontTx/>
              <a:buChar char="•"/>
            </a:pPr>
            <a:r>
              <a:rPr lang="en-US" smtClean="0">
                <a:solidFill>
                  <a:srgbClr val="7030A0"/>
                </a:solidFill>
                <a:latin typeface="Arial" charset="0"/>
                <a:cs typeface="Arial" charset="0"/>
              </a:rPr>
              <a:t>  Learn of the current status of the oversight of LPA administered projects nationally.</a:t>
            </a:r>
          </a:p>
          <a:p>
            <a:pPr>
              <a:spcBef>
                <a:spcPct val="0"/>
              </a:spcBef>
            </a:pPr>
            <a:endParaRPr lang="en-US" smtClean="0">
              <a:solidFill>
                <a:srgbClr val="7030A0"/>
              </a:solidFill>
              <a:latin typeface="Arial" charset="0"/>
              <a:cs typeface="Arial" charset="0"/>
            </a:endParaRPr>
          </a:p>
          <a:p>
            <a:pPr>
              <a:spcBef>
                <a:spcPct val="0"/>
              </a:spcBef>
              <a:buFontTx/>
              <a:buChar char="•"/>
            </a:pPr>
            <a:r>
              <a:rPr lang="en-US" smtClean="0">
                <a:solidFill>
                  <a:srgbClr val="7030A0"/>
                </a:solidFill>
                <a:latin typeface="Arial" charset="0"/>
                <a:cs typeface="Arial" charset="0"/>
              </a:rPr>
              <a:t>  Develop a common understanding of the issues and concerns pertaining to LPAs and the Federal-aid Highway Program.</a:t>
            </a:r>
          </a:p>
          <a:p>
            <a:pPr>
              <a:spcBef>
                <a:spcPct val="0"/>
              </a:spcBef>
              <a:buFontTx/>
              <a:buChar char="•"/>
            </a:pPr>
            <a:endParaRPr lang="en-US" smtClean="0">
              <a:solidFill>
                <a:srgbClr val="7030A0"/>
              </a:solidFill>
              <a:latin typeface="Arial" charset="0"/>
              <a:cs typeface="Arial" charset="0"/>
            </a:endParaRPr>
          </a:p>
          <a:p>
            <a:pPr>
              <a:spcBef>
                <a:spcPct val="0"/>
              </a:spcBef>
              <a:buFontTx/>
              <a:buChar char="•"/>
            </a:pPr>
            <a:r>
              <a:rPr lang="en-US" smtClean="0">
                <a:solidFill>
                  <a:srgbClr val="7030A0"/>
                </a:solidFill>
                <a:latin typeface="Arial" charset="0"/>
                <a:cs typeface="Arial" charset="0"/>
              </a:rPr>
              <a:t>  Learn about current initiatives going on regarding the oversight of LPA administered projects.</a:t>
            </a:r>
          </a:p>
          <a:p>
            <a:pPr>
              <a:spcBef>
                <a:spcPct val="0"/>
              </a:spcBef>
            </a:pPr>
            <a:endParaRPr lang="en-US" smtClean="0">
              <a:solidFill>
                <a:srgbClr val="7030A0"/>
              </a:solidFill>
              <a:latin typeface="Arial" charset="0"/>
              <a:cs typeface="Arial" charset="0"/>
            </a:endParaRPr>
          </a:p>
          <a:p>
            <a:pPr>
              <a:spcBef>
                <a:spcPct val="0"/>
              </a:spcBef>
              <a:buFontTx/>
              <a:buChar char="•"/>
            </a:pPr>
            <a:r>
              <a:rPr lang="en-US" smtClean="0">
                <a:solidFill>
                  <a:srgbClr val="7030A0"/>
                </a:solidFill>
                <a:latin typeface="Arial" charset="0"/>
                <a:cs typeface="Arial" charset="0"/>
              </a:rPr>
              <a:t>  Be made aware of various Interest Group concerns and activities.</a:t>
            </a:r>
            <a:endParaRPr lang="en-US"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53DA3E4-DDFC-465A-AC7C-FAF0FD3CD6FD}" type="slidenum">
              <a:rPr lang="en-US"/>
              <a:pPr fontAlgn="base">
                <a:spcBef>
                  <a:spcPct val="0"/>
                </a:spcBef>
                <a:spcAft>
                  <a:spcPct val="0"/>
                </a:spcAft>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Uniform Act consists of three titles, or parts.  Title I, the General Provisions, contains definitions and eligibility as a displaced person.</a:t>
            </a:r>
          </a:p>
          <a:p>
            <a:pPr>
              <a:spcBef>
                <a:spcPct val="0"/>
              </a:spcBef>
            </a:pPr>
            <a:endParaRPr lang="en-US" smtClean="0"/>
          </a:p>
          <a:p>
            <a:pPr>
              <a:spcBef>
                <a:spcPct val="0"/>
              </a:spcBef>
            </a:pPr>
            <a:r>
              <a:rPr lang="en-US" smtClean="0"/>
              <a:t>Title II of the Uniform Act addresses Relocation Assistance.  This part contains housing payments for owners and tenants and assures that comparable replacement housing is provided prior to displacement.  This section also includes moving and related expenses as well as relocation planning and advisory services.</a:t>
            </a:r>
          </a:p>
          <a:p>
            <a:pPr>
              <a:spcBef>
                <a:spcPct val="0"/>
              </a:spcBef>
            </a:pPr>
            <a:endParaRPr lang="en-US" smtClean="0"/>
          </a:p>
          <a:p>
            <a:pPr>
              <a:spcBef>
                <a:spcPct val="0"/>
              </a:spcBef>
            </a:pPr>
            <a:r>
              <a:rPr lang="en-US" smtClean="0"/>
              <a:t>Although Title III is labeled as Uniform Real Property Acquisition Policy, this section includes appraisal and compensation issues. Offers must be for at least the fair market value of the property so that means an Agency cannot make ‘lowball offers’.  Negotiation standards are established in this part, which include the requirement for an appraisal, an appraisal review, a written offer to the owner, and giving the owner time to consider the offer.  This part also provides an assurance that residential occupants and business owners will receive a written notice giving them at least ninety days to move.</a:t>
            </a:r>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831D60-1503-491A-B614-832C43804427}" type="slidenum">
              <a:rPr lang="en-US"/>
              <a:pPr fontAlgn="base">
                <a:spcBef>
                  <a:spcPct val="0"/>
                </a:spcBef>
                <a:spcAft>
                  <a:spcPct val="0"/>
                </a:spcAft>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23 CFR 710.201(b) says that the state DOT shall have responsibility for the acquisition, management, and disposal of real property on Federal-aid projects.  The term acquisition, as used in the CFR, is used in the broad sense and encompasses all elements related to acquiring real property, including relocation.  </a:t>
            </a:r>
            <a:r>
              <a:rPr lang="en-US" b="1" smtClean="0"/>
              <a:t>Thus, the state DOT is ultimately responsible for the acquisition activities of LPAs on Federal-aid projects.  </a:t>
            </a:r>
            <a:r>
              <a:rPr lang="en-US" smtClean="0"/>
              <a:t>It is advisable, therefore, that the state DOT and the LPA work closely during the entire acquisition process to expedite the acquisitions and assure all Federal and state requirements are met.</a:t>
            </a:r>
          </a:p>
          <a:p>
            <a:pPr>
              <a:spcBef>
                <a:spcPct val="0"/>
              </a:spcBef>
            </a:pPr>
            <a:r>
              <a:rPr lang="en-US" smtClean="0"/>
              <a:t>Normally, the state DOTs have the larger, more experienced staff which can serve as a resource for the LPA.  Acquisition activities should be coordinated to assure that the appraisal, negotiation, relocation, property management, and utility related work efforts are accomplished in a professional and timely manner.</a:t>
            </a:r>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426C312-9758-43EE-9222-134DB0049D78}" type="slidenum">
              <a:rPr lang="en-US"/>
              <a:pPr fontAlgn="base">
                <a:spcBef>
                  <a:spcPct val="0"/>
                </a:spcBef>
                <a:spcAft>
                  <a:spcPct val="0"/>
                </a:spcAft>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Under the provisions of 23 CFR 710.201, the State DOTs and the FHWA Division offices agree on the extent of oversight and approval actions that FHWA will be responsible for and also to the ROW acquisition program.  This oversight agreement does not apply to the Interstate system.</a:t>
            </a:r>
          </a:p>
          <a:p>
            <a:pPr>
              <a:spcBef>
                <a:spcPct val="0"/>
              </a:spcBef>
            </a:pPr>
            <a:endParaRPr lang="en-US" smtClean="0"/>
          </a:p>
          <a:p>
            <a:pPr>
              <a:spcBef>
                <a:spcPct val="0"/>
              </a:spcBef>
            </a:pPr>
            <a:r>
              <a:rPr lang="en-US" smtClean="0"/>
              <a:t>The State DOT - ROW operations/procedure manual must reflect the content of this oversight agreement.</a:t>
            </a:r>
          </a:p>
          <a:p>
            <a:pPr>
              <a:spcBef>
                <a:spcPct val="0"/>
              </a:spcBef>
            </a:pPr>
            <a:endParaRPr lang="en-US" smtClean="0"/>
          </a:p>
          <a:p>
            <a:pPr>
              <a:spcBef>
                <a:spcPct val="0"/>
              </a:spcBef>
            </a:pPr>
            <a:r>
              <a:rPr lang="en-US" smtClean="0"/>
              <a:t>The State DOT is responsible for the acquisition, management, and disposal of real property on Federal-aid projects, and assuring that these activities are conducted in compliance with State and Federal laws and regulations.  If the State DOT enters into a written agreement with another governmental entity to carry out these activities, the entities must comply with the policies and practices of the State DOT.  The State DOT must also monitor the property acquisition activities to assure compliance with State and Federal laws.</a:t>
            </a:r>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119FC5-AC50-4DF3-BCDD-D3EC04404122}" type="slidenum">
              <a:rPr lang="en-US"/>
              <a:pPr fontAlgn="base">
                <a:spcBef>
                  <a:spcPct val="0"/>
                </a:spcBef>
                <a:spcAft>
                  <a:spcPct val="0"/>
                </a:spcAft>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7C609ED-474C-4FC8-807E-DDFDC3F962A7}" type="slidenum">
              <a:rPr lang="en-US"/>
              <a:pPr fontAlgn="base">
                <a:spcBef>
                  <a:spcPct val="0"/>
                </a:spcBef>
                <a:spcAft>
                  <a:spcPct val="0"/>
                </a:spcAft>
              </a:pPr>
              <a:t>23</a:t>
            </a:fld>
            <a:endParaRPr lang="en-US"/>
          </a:p>
        </p:txBody>
      </p:sp>
      <p:sp>
        <p:nvSpPr>
          <p:cNvPr id="706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4691" name="Rectangle 3"/>
          <p:cNvSpPr>
            <a:spLocks noGrp="1" noChangeArrowheads="1"/>
          </p:cNvSpPr>
          <p:nvPr>
            <p:ph type="body" idx="1"/>
          </p:nvPr>
        </p:nvSpPr>
        <p:spPr/>
        <p:txBody>
          <a:bodyPr>
            <a:normAutofit fontScale="92500" lnSpcReduction="10000"/>
          </a:bodyPr>
          <a:lstStyle/>
          <a:p>
            <a:pPr fontAlgn="auto">
              <a:lnSpc>
                <a:spcPct val="80000"/>
              </a:lnSpc>
              <a:spcBef>
                <a:spcPts val="0"/>
              </a:spcBef>
              <a:spcAft>
                <a:spcPts val="0"/>
              </a:spcAft>
              <a:defRPr/>
            </a:pPr>
            <a:r>
              <a:rPr lang="en-US" sz="1100" b="1" dirty="0"/>
              <a:t>Local Project Stewardship Agreement:</a:t>
            </a:r>
            <a:endParaRPr lang="en-US" sz="1100" b="1" dirty="0">
              <a:effectLst>
                <a:outerShdw blurRad="38100" dist="38100" dir="2700000" algn="tl">
                  <a:srgbClr val="C0C0C0"/>
                </a:outerShdw>
              </a:effectLst>
            </a:endParaRP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Supplement to the overall Stewardship/Oversight agreement. </a:t>
            </a: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May take the form of an Appendix or an Addendum to the agreement.</a:t>
            </a: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Include such topics as monitoring, qualifications, staffing, and technical manuals, etc.</a:t>
            </a:r>
          </a:p>
          <a:p>
            <a:pPr fontAlgn="auto">
              <a:lnSpc>
                <a:spcPct val="80000"/>
              </a:lnSpc>
              <a:spcBef>
                <a:spcPts val="0"/>
              </a:spcBef>
              <a:spcAft>
                <a:spcPts val="0"/>
              </a:spcAft>
              <a:defRPr/>
            </a:pPr>
            <a:endParaRPr lang="en-US" sz="1100" dirty="0"/>
          </a:p>
          <a:p>
            <a:pPr fontAlgn="auto">
              <a:lnSpc>
                <a:spcPct val="80000"/>
              </a:lnSpc>
              <a:spcBef>
                <a:spcPts val="0"/>
              </a:spcBef>
              <a:spcAft>
                <a:spcPts val="0"/>
              </a:spcAft>
              <a:defRPr/>
            </a:pPr>
            <a:r>
              <a:rPr lang="en-US" sz="1100" b="1" dirty="0"/>
              <a:t>Dedicated Staffing:</a:t>
            </a:r>
            <a:endParaRPr lang="en-US" sz="1100" b="1" dirty="0">
              <a:effectLst>
                <a:outerShdw blurRad="38100" dist="38100" dir="2700000" algn="tl">
                  <a:srgbClr val="C0C0C0"/>
                </a:outerShdw>
              </a:effectLst>
            </a:endParaRP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Focus is on both project level oversight by the State DOT as well as program level oversight.</a:t>
            </a: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Include a description of the staffing dedicated to monitoring subrecipients of Federal funds.</a:t>
            </a:r>
          </a:p>
          <a:p>
            <a:pPr lvl="1" fontAlgn="auto">
              <a:lnSpc>
                <a:spcPct val="80000"/>
              </a:lnSpc>
              <a:spcBef>
                <a:spcPts val="0"/>
              </a:spcBef>
              <a:spcAft>
                <a:spcPts val="0"/>
              </a:spcAft>
              <a:defRPr/>
            </a:pPr>
            <a:r>
              <a:rPr lang="en-US" sz="1100" dirty="0">
                <a:effectLst>
                  <a:outerShdw blurRad="38100" dist="38100" dir="2700000" algn="tl">
                    <a:srgbClr val="C0C0C0"/>
                  </a:outerShdw>
                </a:effectLst>
              </a:rPr>
              <a:t>	-	General description of the organization of the subrecipient monitoring staff, along with the relationship to the overall State DOT organization.</a:t>
            </a:r>
          </a:p>
          <a:p>
            <a:pPr lvl="1" fontAlgn="auto">
              <a:lnSpc>
                <a:spcPct val="80000"/>
              </a:lnSpc>
              <a:spcBef>
                <a:spcPts val="0"/>
              </a:spcBef>
              <a:spcAft>
                <a:spcPts val="0"/>
              </a:spcAft>
              <a:defRPr/>
            </a:pPr>
            <a:r>
              <a:rPr lang="en-US" sz="1100" dirty="0">
                <a:effectLst>
                  <a:outerShdw blurRad="38100" dist="38100" dir="2700000" algn="tl">
                    <a:srgbClr val="C0C0C0"/>
                  </a:outerShdw>
                </a:effectLst>
              </a:rPr>
              <a:t>	-	May include number, location, titles, and duties of the State staff</a:t>
            </a:r>
            <a:r>
              <a:rPr lang="en-US" sz="1100" dirty="0" smtClean="0">
                <a:effectLst>
                  <a:outerShdw blurRad="38100" dist="38100" dir="2700000" algn="tl">
                    <a:srgbClr val="C0C0C0"/>
                  </a:outerShdw>
                </a:effectLst>
              </a:rPr>
              <a:t>.</a:t>
            </a:r>
          </a:p>
          <a:p>
            <a:pPr lvl="1" fontAlgn="auto">
              <a:lnSpc>
                <a:spcPct val="80000"/>
              </a:lnSpc>
              <a:spcBef>
                <a:spcPts val="0"/>
              </a:spcBef>
              <a:spcAft>
                <a:spcPts val="0"/>
              </a:spcAft>
              <a:defRPr/>
            </a:pPr>
            <a:endParaRPr lang="en-US" sz="1100" dirty="0" smtClean="0">
              <a:effectLst>
                <a:outerShdw blurRad="38100" dist="38100" dir="2700000" algn="tl">
                  <a:srgbClr val="C0C0C0"/>
                </a:outerShdw>
              </a:effectLst>
            </a:endParaRPr>
          </a:p>
          <a:p>
            <a:pPr lvl="1" fontAlgn="auto">
              <a:lnSpc>
                <a:spcPct val="80000"/>
              </a:lnSpc>
              <a:spcBef>
                <a:spcPts val="0"/>
              </a:spcBef>
              <a:spcAft>
                <a:spcPts val="0"/>
              </a:spcAft>
              <a:defRPr/>
            </a:pPr>
            <a:endParaRPr lang="en-US" sz="1100" b="1" dirty="0">
              <a:effectLst>
                <a:outerShdw blurRad="38100" dist="38100" dir="2700000" algn="tl">
                  <a:srgbClr val="C0C0C0"/>
                </a:outerShdw>
              </a:effectLst>
            </a:endParaRPr>
          </a:p>
          <a:p>
            <a:pPr fontAlgn="auto">
              <a:lnSpc>
                <a:spcPct val="80000"/>
              </a:lnSpc>
              <a:spcBef>
                <a:spcPts val="0"/>
              </a:spcBef>
              <a:spcAft>
                <a:spcPts val="0"/>
              </a:spcAft>
              <a:defRPr/>
            </a:pPr>
            <a:endParaRPr lang="en-US" sz="1100" dirty="0"/>
          </a:p>
          <a:p>
            <a:pPr fontAlgn="auto">
              <a:lnSpc>
                <a:spcPct val="80000"/>
              </a:lnSpc>
              <a:spcBef>
                <a:spcPts val="0"/>
              </a:spcBef>
              <a:spcAft>
                <a:spcPts val="0"/>
              </a:spcAft>
              <a:defRPr/>
            </a:pPr>
            <a:r>
              <a:rPr lang="en-US" sz="1100" b="1" dirty="0"/>
              <a:t>Oversight and Monitoring Program:</a:t>
            </a:r>
            <a:endParaRPr lang="en-US" sz="1100" b="1" dirty="0">
              <a:effectLst>
                <a:outerShdw blurRad="38100" dist="38100" dir="2700000" algn="tl">
                  <a:srgbClr val="C0C0C0"/>
                </a:outerShdw>
              </a:effectLst>
            </a:endParaRP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Include a combination of quality assurance, project reviews, program reviews and evaluation.</a:t>
            </a:r>
          </a:p>
          <a:p>
            <a:pPr fontAlgn="auto">
              <a:lnSpc>
                <a:spcPct val="80000"/>
              </a:lnSpc>
              <a:spcBef>
                <a:spcPts val="0"/>
              </a:spcBef>
              <a:spcAft>
                <a:spcPts val="0"/>
              </a:spcAft>
              <a:buFontTx/>
              <a:buChar char="•"/>
              <a:defRPr/>
            </a:pPr>
            <a:r>
              <a:rPr lang="en-US" sz="1100" dirty="0"/>
              <a:t>State DOT provides engineering expertise, technical assistance, technology deployment, program assistance, and program delivery. </a:t>
            </a:r>
          </a:p>
          <a:p>
            <a:pPr fontAlgn="auto">
              <a:lnSpc>
                <a:spcPct val="80000"/>
              </a:lnSpc>
              <a:spcBef>
                <a:spcPts val="0"/>
              </a:spcBef>
              <a:spcAft>
                <a:spcPts val="0"/>
              </a:spcAft>
              <a:defRPr/>
            </a:pPr>
            <a:endParaRPr lang="en-US" sz="1100" dirty="0"/>
          </a:p>
          <a:p>
            <a:pPr fontAlgn="auto">
              <a:lnSpc>
                <a:spcPct val="80000"/>
              </a:lnSpc>
              <a:spcBef>
                <a:spcPts val="0"/>
              </a:spcBef>
              <a:spcAft>
                <a:spcPts val="0"/>
              </a:spcAft>
              <a:defRPr/>
            </a:pPr>
            <a:r>
              <a:rPr lang="en-US" sz="1100" b="1" dirty="0"/>
              <a:t>Qualification Program for Local Public Agencies:</a:t>
            </a:r>
            <a:endParaRPr lang="en-US" sz="1100" b="1" dirty="0">
              <a:effectLst>
                <a:outerShdw blurRad="38100" dist="38100" dir="2700000" algn="tl">
                  <a:srgbClr val="C0C0C0"/>
                </a:outerShdw>
              </a:effectLst>
            </a:endParaRP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Sets specific evaluation criteria that is used to determine the ability of the LPA to adequately administer various aspects of the Federal-aid program.</a:t>
            </a:r>
          </a:p>
          <a:p>
            <a:pPr fontAlgn="auto">
              <a:lnSpc>
                <a:spcPct val="80000"/>
              </a:lnSpc>
              <a:spcBef>
                <a:spcPts val="0"/>
              </a:spcBef>
              <a:spcAft>
                <a:spcPts val="0"/>
              </a:spcAft>
              <a:buFontTx/>
              <a:buChar char="•"/>
              <a:defRPr/>
            </a:pPr>
            <a:r>
              <a:rPr lang="en-US" sz="1100" dirty="0"/>
              <a:t>Should include a training component to assist local agencies in obtaining the necessary skills and knowledge. </a:t>
            </a:r>
          </a:p>
          <a:p>
            <a:pPr fontAlgn="auto">
              <a:lnSpc>
                <a:spcPct val="80000"/>
              </a:lnSpc>
              <a:spcBef>
                <a:spcPts val="0"/>
              </a:spcBef>
              <a:spcAft>
                <a:spcPts val="0"/>
              </a:spcAft>
              <a:buFontTx/>
              <a:buChar char="•"/>
              <a:defRPr/>
            </a:pPr>
            <a:endParaRPr lang="en-US" sz="1100" dirty="0"/>
          </a:p>
          <a:p>
            <a:pPr fontAlgn="auto">
              <a:lnSpc>
                <a:spcPct val="80000"/>
              </a:lnSpc>
              <a:spcBef>
                <a:spcPts val="0"/>
              </a:spcBef>
              <a:spcAft>
                <a:spcPts val="0"/>
              </a:spcAft>
              <a:defRPr/>
            </a:pPr>
            <a:r>
              <a:rPr lang="en-US" sz="1100" b="1" dirty="0"/>
              <a:t>Local Public Agency Guidance Manual:</a:t>
            </a: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Describes development requirements and outlines procedures for obtaining approval.</a:t>
            </a:r>
          </a:p>
          <a:p>
            <a:pPr fontAlgn="auto">
              <a:lnSpc>
                <a:spcPct val="80000"/>
              </a:lnSpc>
              <a:spcBef>
                <a:spcPts val="0"/>
              </a:spcBef>
              <a:spcAft>
                <a:spcPts val="0"/>
              </a:spcAft>
              <a:buFontTx/>
              <a:buChar char="•"/>
              <a:defRPr/>
            </a:pPr>
            <a:r>
              <a:rPr lang="en-US" sz="1100" dirty="0">
                <a:effectLst>
                  <a:outerShdw blurRad="38100" dist="38100" dir="2700000" algn="tl">
                    <a:srgbClr val="C0C0C0"/>
                  </a:outerShdw>
                </a:effectLst>
              </a:rPr>
              <a:t>May be organized to reflect the flow of a project through the major phases of development and to incorporate the differing developmental needs of different projects. </a:t>
            </a:r>
          </a:p>
          <a:p>
            <a:pPr fontAlgn="auto">
              <a:lnSpc>
                <a:spcPct val="80000"/>
              </a:lnSpc>
              <a:spcBef>
                <a:spcPts val="0"/>
              </a:spcBef>
              <a:spcAft>
                <a:spcPts val="0"/>
              </a:spcAft>
              <a:buFontTx/>
              <a:buChar char="•"/>
              <a:defRPr/>
            </a:pPr>
            <a:r>
              <a:rPr lang="en-US" sz="1100" dirty="0"/>
              <a:t>Manual may be referenced in project specific agreement</a:t>
            </a:r>
            <a:r>
              <a:rPr lang="en-US" sz="1100" dirty="0" smtClean="0"/>
              <a:t>.</a:t>
            </a:r>
          </a:p>
          <a:p>
            <a:pPr fontAlgn="auto">
              <a:lnSpc>
                <a:spcPct val="80000"/>
              </a:lnSpc>
              <a:spcBef>
                <a:spcPts val="0"/>
              </a:spcBef>
              <a:spcAft>
                <a:spcPts val="0"/>
              </a:spcAft>
              <a:buFontTx/>
              <a:buChar char="•"/>
              <a:defRPr/>
            </a:pPr>
            <a:endParaRPr lang="en-US" sz="1100" dirty="0" smtClean="0"/>
          </a:p>
          <a:p>
            <a:pPr fontAlgn="auto">
              <a:lnSpc>
                <a:spcPct val="80000"/>
              </a:lnSpc>
              <a:spcBef>
                <a:spcPts val="0"/>
              </a:spcBef>
              <a:spcAft>
                <a:spcPts val="0"/>
              </a:spcAft>
              <a:defRPr/>
            </a:pPr>
            <a:r>
              <a:rPr lang="en-US" sz="1100" b="1" dirty="0" smtClean="0"/>
              <a:t>On-going Training Program</a:t>
            </a:r>
          </a:p>
          <a:p>
            <a:pPr fontAlgn="auto">
              <a:lnSpc>
                <a:spcPct val="80000"/>
              </a:lnSpc>
              <a:spcBef>
                <a:spcPts val="0"/>
              </a:spcBef>
              <a:spcAft>
                <a:spcPts val="0"/>
              </a:spcAft>
              <a:defRPr/>
            </a:pPr>
            <a:endParaRPr lang="en-US" sz="1100" b="1" dirty="0" smtClean="0"/>
          </a:p>
          <a:p>
            <a:pPr fontAlgn="auto">
              <a:lnSpc>
                <a:spcPct val="80000"/>
              </a:lnSpc>
              <a:spcBef>
                <a:spcPts val="0"/>
              </a:spcBef>
              <a:spcAft>
                <a:spcPts val="0"/>
              </a:spcAft>
              <a:defRPr/>
            </a:pPr>
            <a:r>
              <a:rPr lang="en-US" sz="1100" dirty="0" smtClean="0"/>
              <a:t>Training is needed on both state and federal requirements and procedures to deal with changing LPA entities and staffing turnover.</a:t>
            </a:r>
            <a:endParaRPr lang="en-US" sz="1100" dirty="0"/>
          </a:p>
          <a:p>
            <a:pPr fontAlgn="auto">
              <a:lnSpc>
                <a:spcPct val="80000"/>
              </a:lnSpc>
              <a:spcBef>
                <a:spcPts val="0"/>
              </a:spcBef>
              <a:spcAft>
                <a:spcPts val="0"/>
              </a:spcAft>
              <a:defRPr/>
            </a:pPr>
            <a:endParaRPr lang="en-US" sz="1100" dirty="0"/>
          </a:p>
          <a:p>
            <a:pPr fontAlgn="auto">
              <a:lnSpc>
                <a:spcPct val="80000"/>
              </a:lnSpc>
              <a:spcBef>
                <a:spcPts val="0"/>
              </a:spcBef>
              <a:spcAft>
                <a:spcPts val="0"/>
              </a:spcAft>
              <a:defRPr/>
            </a:pPr>
            <a:endParaRPr lang="en-US" sz="11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FHWA is responsible for setting policy and program direction for acquisition/relocation activities, and providing oversight and funds to State DOTs.  The State DOTs also implement State policy and regulations for land acquisition and are a funding source for the LPAs.  Each LPA identifies future transportation needs and determines road system maintenance and improvements.  The LPAs are responsible for property acquisition activities, including managing the appraisal and acquisition of properties and providing relocation services.  Property owners are impacted by the policies implemented, funding provided and the road projects built and maintained.  Property owners also have rights guaranteed during the acquisition process by the Uniform Act, Federal Regulations and policies as well as State laws, regulations and policies.</a:t>
            </a:r>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4128AA6-7CD5-4F5F-9FC9-320A8EF8B836}" type="slidenum">
              <a:rPr lang="en-US"/>
              <a:pPr fontAlgn="base">
                <a:spcBef>
                  <a:spcPct val="0"/>
                </a:spcBef>
                <a:spcAft>
                  <a:spcPct val="0"/>
                </a:spcAft>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t>
            </a:r>
          </a:p>
          <a:p>
            <a:pPr>
              <a:spcBef>
                <a:spcPct val="0"/>
              </a:spcBef>
            </a:pPr>
            <a:r>
              <a:rPr lang="en-US" smtClean="0"/>
              <a:t>The State DOT and the LPA should establish and maintain a good working relationship throughout the ROW process.</a:t>
            </a:r>
          </a:p>
          <a:p>
            <a:pPr>
              <a:spcBef>
                <a:spcPct val="0"/>
              </a:spcBef>
            </a:pPr>
            <a:r>
              <a:rPr lang="en-US" smtClean="0"/>
              <a:t> </a:t>
            </a:r>
          </a:p>
          <a:p>
            <a:pPr>
              <a:spcBef>
                <a:spcPct val="0"/>
              </a:spcBef>
            </a:pPr>
            <a:r>
              <a:rPr lang="en-US" smtClean="0"/>
              <a:t>23 CFR Part 710.201</a:t>
            </a:r>
          </a:p>
          <a:p>
            <a:pPr>
              <a:spcBef>
                <a:spcPct val="0"/>
              </a:spcBef>
            </a:pPr>
            <a:r>
              <a:rPr lang="en-US" smtClean="0"/>
              <a:t> </a:t>
            </a:r>
          </a:p>
          <a:p>
            <a:pPr>
              <a:spcBef>
                <a:spcPct val="0"/>
              </a:spcBef>
            </a:pPr>
            <a:r>
              <a:rPr lang="en-US" smtClean="0"/>
              <a:t>Communication between the State DOT and LPA is essential for the DOT to carry out its oversight responsibility.</a:t>
            </a:r>
          </a:p>
          <a:p>
            <a:pPr>
              <a:spcBef>
                <a:spcPct val="0"/>
              </a:spcBef>
            </a:pPr>
            <a:r>
              <a:rPr lang="en-US" smtClean="0"/>
              <a:t> </a:t>
            </a:r>
          </a:p>
          <a:p>
            <a:pPr>
              <a:spcBef>
                <a:spcPct val="0"/>
              </a:spcBef>
            </a:pPr>
            <a:r>
              <a:rPr lang="en-US" smtClean="0"/>
              <a:t>Since the LPA works with property owners and displaced persons, it should also maintain close contact with the State DOT for assistance with acquisition and relocation issues, when needed.  They are the experts.  </a:t>
            </a:r>
          </a:p>
          <a:p>
            <a:pPr>
              <a:spcBef>
                <a:spcPct val="0"/>
              </a:spcBef>
            </a:pPr>
            <a:r>
              <a:rPr lang="en-US" smtClean="0"/>
              <a:t> </a:t>
            </a:r>
          </a:p>
          <a:p>
            <a:pPr>
              <a:spcBef>
                <a:spcPct val="0"/>
              </a:spcBef>
            </a:pPr>
            <a:r>
              <a:rPr lang="en-US" smtClean="0"/>
              <a:t>The LPA should also consult with the State DOT for advice as to what is or is not compensable.  The court will determine just compensation in the context of State eminent domain statutes and case law.</a:t>
            </a:r>
          </a:p>
          <a:p>
            <a:pPr>
              <a:spcBef>
                <a:spcPct val="0"/>
              </a:spcBef>
            </a:pPr>
            <a:r>
              <a:rPr lang="en-US" smtClean="0"/>
              <a:t> </a:t>
            </a:r>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93CD4B-DBE2-423A-88D5-B9D7C90D54C4}" type="slidenum">
              <a:rPr lang="en-US"/>
              <a:pPr fontAlgn="base">
                <a:spcBef>
                  <a:spcPct val="0"/>
                </a:spcBef>
                <a:spcAft>
                  <a:spcPct val="0"/>
                </a:spcAft>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Many state DOTs have programs for providing realty assistance and guidance to LPAs.  This coordination is designed to assist LPAs in complying with Federal and state requirements. Some of the methods used include:</a:t>
            </a:r>
          </a:p>
          <a:p>
            <a:pPr>
              <a:spcBef>
                <a:spcPct val="0"/>
              </a:spcBef>
            </a:pPr>
            <a:r>
              <a:rPr lang="en-US" smtClean="0"/>
              <a:t>Designating an </a:t>
            </a:r>
            <a:r>
              <a:rPr lang="en-US" b="1" smtClean="0"/>
              <a:t>LPA real estate coordinator</a:t>
            </a:r>
            <a:r>
              <a:rPr lang="en-US" smtClean="0"/>
              <a:t> within the state DOT organization to provide information and coordinate with other state DOT staff.</a:t>
            </a:r>
          </a:p>
          <a:p>
            <a:pPr>
              <a:spcBef>
                <a:spcPct val="0"/>
              </a:spcBef>
            </a:pPr>
            <a:r>
              <a:rPr lang="en-US" smtClean="0"/>
              <a:t>Providing </a:t>
            </a:r>
            <a:r>
              <a:rPr lang="en-US" b="1" smtClean="0"/>
              <a:t>training</a:t>
            </a:r>
            <a:r>
              <a:rPr lang="en-US" smtClean="0"/>
              <a:t> for LPA personnel, especially in the acquisition and relocation.</a:t>
            </a:r>
          </a:p>
          <a:p>
            <a:pPr>
              <a:spcBef>
                <a:spcPct val="0"/>
              </a:spcBef>
            </a:pPr>
            <a:r>
              <a:rPr lang="en-US" smtClean="0"/>
              <a:t>Providing a </a:t>
            </a:r>
            <a:r>
              <a:rPr lang="en-US" b="1" smtClean="0"/>
              <a:t>guidance manual</a:t>
            </a:r>
            <a:r>
              <a:rPr lang="en-US" smtClean="0"/>
              <a:t> to assist with local projects.</a:t>
            </a:r>
          </a:p>
          <a:p>
            <a:pPr>
              <a:spcBef>
                <a:spcPct val="0"/>
              </a:spcBef>
            </a:pPr>
            <a:r>
              <a:rPr lang="en-US" b="1" smtClean="0"/>
              <a:t>Monitoring</a:t>
            </a:r>
            <a:r>
              <a:rPr lang="en-US" smtClean="0"/>
              <a:t> LPA activity on a regular and ongoing basis.</a:t>
            </a:r>
          </a:p>
          <a:p>
            <a:pPr>
              <a:spcBef>
                <a:spcPct val="0"/>
              </a:spcBef>
            </a:pPr>
            <a:r>
              <a:rPr lang="en-US" smtClean="0"/>
              <a:t>Providing </a:t>
            </a:r>
            <a:r>
              <a:rPr lang="en-US" b="1" smtClean="0"/>
              <a:t>technical service</a:t>
            </a:r>
            <a:r>
              <a:rPr lang="en-US" smtClean="0"/>
              <a:t> to LPAs that require such assistance.</a:t>
            </a:r>
          </a:p>
          <a:p>
            <a:pPr>
              <a:spcBef>
                <a:spcPct val="0"/>
              </a:spcBef>
            </a:pPr>
            <a:r>
              <a:rPr lang="en-US" smtClean="0"/>
              <a:t>Providing </a:t>
            </a:r>
            <a:r>
              <a:rPr lang="en-US" b="1" smtClean="0"/>
              <a:t>advisory service, brochures, forms, and sample letters</a:t>
            </a:r>
            <a:r>
              <a:rPr lang="en-US" smtClean="0"/>
              <a:t> developed to meet Federal and state requirements.</a:t>
            </a:r>
          </a:p>
          <a:p>
            <a:pPr>
              <a:spcBef>
                <a:spcPct val="0"/>
              </a:spcBef>
            </a:pPr>
            <a:endParaRPr lang="en-US" smtClean="0"/>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D67BFAA-C5EF-49F7-915F-48EBD4B538DB}" type="slidenum">
              <a:rPr lang="en-US"/>
              <a:pPr fontAlgn="base">
                <a:spcBef>
                  <a:spcPct val="0"/>
                </a:spcBef>
                <a:spcAft>
                  <a:spcPct val="0"/>
                </a:spcAft>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 is important that LPA program manager be aware of the length of time necessary to accomplish the acquisition program function.  </a:t>
            </a:r>
            <a:r>
              <a:rPr lang="en-US" b="1" smtClean="0"/>
              <a:t>Sufficient time is required to perform the statutory requirements of the Uniform Act</a:t>
            </a:r>
            <a:r>
              <a:rPr lang="en-US" smtClean="0"/>
              <a:t>.  When other project activities such as environmental studies and/or design functions encroach on the necessary right-of-way time, the construction letting date may be impacted.</a:t>
            </a:r>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BA01D9-0B13-4CF4-A49B-5FB04FF0A007}" type="slidenum">
              <a:rPr lang="en-US"/>
              <a:pPr fontAlgn="base">
                <a:spcBef>
                  <a:spcPct val="0"/>
                </a:spcBef>
                <a:spcAft>
                  <a:spcPct val="0"/>
                </a:spcAft>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23 CFR 710.201(c) requires the state DOT to have a right-of-way operations manual that has been approved by the FHWA Division office.  T</a:t>
            </a:r>
            <a:r>
              <a:rPr lang="en-US" smtClean="0"/>
              <a:t>he state DOT is responsible for establishing the appraisal, acquisition and relocation program requirements and procedures for Federal-aid transportation projects in its state.  An LPA (city or county) has the option of accepting the state DOT’s procedures, or it may submit its own to the state DOT for approval, if they wish to deviate from the state's FHWA approved procedural manual.</a:t>
            </a:r>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48AA36-7527-4BB7-822A-72CAB73F27D8}" type="slidenum">
              <a:rPr lang="en-US"/>
              <a:pPr fontAlgn="base">
                <a:spcBef>
                  <a:spcPct val="0"/>
                </a:spcBef>
                <a:spcAft>
                  <a:spcPct val="0"/>
                </a:spcAft>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is current status as of FY 2009!</a:t>
            </a:r>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817D6A0-1C34-4043-B92F-E34E00B0FDB5}" type="slidenum">
              <a:rPr lang="en-US"/>
              <a:pPr fontAlgn="base">
                <a:spcBef>
                  <a:spcPct val="0"/>
                </a:spcBef>
                <a:spcAft>
                  <a:spcPct val="0"/>
                </a:spcAft>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section focuses on the details of trying to ascertain the extent of the LPA universe!</a:t>
            </a:r>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D0BA21-E8AE-4BC3-8195-9F3C6BC4D65F}" type="slidenum">
              <a:rPr lang="en-US"/>
              <a:pPr fontAlgn="base">
                <a:spcBef>
                  <a:spcPct val="0"/>
                </a:spcBef>
                <a:spcAft>
                  <a:spcPct val="0"/>
                </a:spcAft>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a:p>
            <a:pPr>
              <a:spcBef>
                <a:spcPct val="0"/>
              </a:spcBef>
              <a:buFontTx/>
              <a:buChar char="•"/>
            </a:pPr>
            <a:r>
              <a:rPr lang="en-US" smtClean="0"/>
              <a:t> Issues are ordered by their noted frequency of occurrence among the Divisions. </a:t>
            </a:r>
          </a:p>
          <a:p>
            <a:pPr>
              <a:spcBef>
                <a:spcPct val="0"/>
              </a:spcBef>
              <a:buFontTx/>
              <a:buChar char="•"/>
            </a:pPr>
            <a:endParaRPr lang="en-US" smtClean="0"/>
          </a:p>
          <a:p>
            <a:pPr>
              <a:spcBef>
                <a:spcPct val="0"/>
              </a:spcBef>
              <a:buFontTx/>
              <a:buChar char="•"/>
            </a:pPr>
            <a:r>
              <a:rPr lang="en-US" smtClean="0"/>
              <a:t>Staffing and resource issues were more notably elevated in review of FY 2009 data.</a:t>
            </a:r>
          </a:p>
          <a:p>
            <a:pPr>
              <a:spcBef>
                <a:spcPct val="0"/>
              </a:spcBef>
            </a:pPr>
            <a:endParaRPr lang="en-US" smtClean="0"/>
          </a:p>
          <a:p>
            <a:pPr>
              <a:spcBef>
                <a:spcPct val="0"/>
              </a:spcBef>
              <a:buFontTx/>
              <a:buChar char="•"/>
            </a:pPr>
            <a:r>
              <a:rPr lang="en-US" smtClean="0"/>
              <a:t> No additionally significant issues appeared to have surfaced for FY 2009.</a:t>
            </a:r>
          </a:p>
          <a:p>
            <a:pPr>
              <a:spcBef>
                <a:spcPct val="0"/>
              </a:spcBef>
              <a:buFontTx/>
              <a:buChar char="•"/>
            </a:pPr>
            <a:endParaRPr lang="en-US" smtClean="0"/>
          </a:p>
          <a:p>
            <a:pPr>
              <a:spcBef>
                <a:spcPct val="0"/>
              </a:spcBef>
              <a:buFontTx/>
              <a:buChar char="•"/>
            </a:pPr>
            <a:r>
              <a:rPr lang="en-US" smtClean="0"/>
              <a:t>For FY 2009 27 Divisions report no new issues surfaced that pertained to LPA administered projects versus State administered non-Recovery Act Federal-aid projects.  Of the remaining 12, there were a few new issues to surface in FY 2009 but no patterns of significance were noted.</a:t>
            </a:r>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28688" fontAlgn="base">
              <a:spcBef>
                <a:spcPct val="0"/>
              </a:spcBef>
              <a:spcAft>
                <a:spcPct val="0"/>
              </a:spcAft>
            </a:pPr>
            <a:fld id="{6909393B-27CE-45E5-ACF5-402CEAD709E6}" type="slidenum">
              <a:rPr lang="en-US"/>
              <a:pPr defTabSz="928688" fontAlgn="base">
                <a:spcBef>
                  <a:spcPct val="0"/>
                </a:spcBef>
                <a:spcAft>
                  <a:spcPct val="0"/>
                </a:spcAft>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80000"/>
              </a:lnSpc>
              <a:spcBef>
                <a:spcPct val="0"/>
              </a:spcBef>
            </a:pPr>
            <a:r>
              <a:rPr lang="en-US" sz="500" smtClean="0"/>
              <a:t>It was also noted that several Divisions were conducting more “routine” types of federal-aid program reviews that incorporated a sampling from the LPA community.  This demonstrated a movement toward achieving the Agency’s goal of re-integration of LPA administered federal-aid projects into the Divisions’ overall stewardship/program monitoring efforts.</a:t>
            </a:r>
          </a:p>
          <a:p>
            <a:pPr>
              <a:lnSpc>
                <a:spcPct val="80000"/>
              </a:lnSpc>
              <a:spcBef>
                <a:spcPct val="0"/>
              </a:spcBef>
            </a:pPr>
            <a:endParaRPr lang="en-US" sz="500" smtClean="0"/>
          </a:p>
          <a:p>
            <a:pPr>
              <a:lnSpc>
                <a:spcPct val="80000"/>
              </a:lnSpc>
              <a:spcBef>
                <a:spcPct val="0"/>
              </a:spcBef>
            </a:pPr>
            <a:r>
              <a:rPr lang="en-US" sz="500" smtClean="0"/>
              <a:t>Only 24 Divisions indicated ongoing training efforts with regard to LPAs.  The training being conducted varied notably from generalist overview type training (i.e. Federal 101, certification training, LPA Manual training, etc.) to an array of specialty program areas (i.e. NEPA, contract administration, R/W, etc.)  It was noted that the training development trends were toward webinar and/or web-based/on-line training packages to reduce the cost to the states and LPAs.</a:t>
            </a:r>
          </a:p>
          <a:p>
            <a:pPr>
              <a:lnSpc>
                <a:spcPct val="80000"/>
              </a:lnSpc>
              <a:spcBef>
                <a:spcPct val="0"/>
              </a:spcBef>
            </a:pPr>
            <a:endParaRPr lang="en-US" sz="500" smtClean="0"/>
          </a:p>
          <a:p>
            <a:pPr>
              <a:lnSpc>
                <a:spcPct val="80000"/>
              </a:lnSpc>
              <a:spcBef>
                <a:spcPct val="0"/>
              </a:spcBef>
            </a:pPr>
            <a:r>
              <a:rPr lang="en-US" sz="500" u="sng" smtClean="0"/>
              <a:t>Conclusions</a:t>
            </a:r>
            <a:r>
              <a:rPr lang="en-US" sz="500" smtClean="0"/>
              <a:t>:</a:t>
            </a:r>
          </a:p>
          <a:p>
            <a:pPr>
              <a:lnSpc>
                <a:spcPct val="80000"/>
              </a:lnSpc>
              <a:spcBef>
                <a:spcPct val="0"/>
              </a:spcBef>
            </a:pPr>
            <a:r>
              <a:rPr lang="en-US" sz="500" smtClean="0"/>
              <a:t> </a:t>
            </a:r>
          </a:p>
          <a:p>
            <a:pPr>
              <a:lnSpc>
                <a:spcPct val="80000"/>
              </a:lnSpc>
              <a:spcBef>
                <a:spcPct val="0"/>
              </a:spcBef>
            </a:pPr>
            <a:r>
              <a:rPr lang="en-US" sz="500" smtClean="0"/>
              <a:t>The report for FY 2009 reflects improvement from the FY 2008 baseline in terms of the overall administrative and oversight program health of the Federal-aid program as it pertains to LPA administered Federal-aid projects.  We have gone from 17 states classified as “Red” (Those needing additional progress to resolve programmatic material weaknesses) in FY 2008 to 9 in FY 2009. This is especially significant in light of Agency Leadership concerns for State LPA programs with the implementation of the Recovery Act.</a:t>
            </a:r>
          </a:p>
          <a:p>
            <a:pPr>
              <a:lnSpc>
                <a:spcPct val="80000"/>
              </a:lnSpc>
              <a:spcBef>
                <a:spcPct val="0"/>
              </a:spcBef>
            </a:pPr>
            <a:r>
              <a:rPr lang="en-US" sz="500" smtClean="0"/>
              <a:t> </a:t>
            </a:r>
          </a:p>
          <a:p>
            <a:pPr>
              <a:lnSpc>
                <a:spcPct val="80000"/>
              </a:lnSpc>
              <a:spcBef>
                <a:spcPct val="0"/>
              </a:spcBef>
            </a:pPr>
            <a:r>
              <a:rPr lang="en-US" sz="500" smtClean="0"/>
              <a:t>The time frame for most of the field offices to get to an acceptable state of “qualified confidence” (“Green” status) has been met well ahead of the “tentative” time frame established in the in the Agency’s overall encompassing Comprehensive Action Plan (CAP) as of the end of FY 2010.  The remaining 9 states still in “Red” status have more notable programmatic issues and as such are still suggesting “Green” status achievement will still more likely occur in the 2011 to 2013 time frame.</a:t>
            </a:r>
          </a:p>
          <a:p>
            <a:pPr>
              <a:lnSpc>
                <a:spcPct val="80000"/>
              </a:lnSpc>
              <a:spcBef>
                <a:spcPct val="0"/>
              </a:spcBef>
            </a:pPr>
            <a:r>
              <a:rPr lang="en-US" sz="500" smtClean="0"/>
              <a:t> </a:t>
            </a:r>
          </a:p>
          <a:p>
            <a:pPr>
              <a:lnSpc>
                <a:spcPct val="80000"/>
              </a:lnSpc>
              <a:spcBef>
                <a:spcPct val="0"/>
              </a:spcBef>
            </a:pPr>
            <a:r>
              <a:rPr lang="en-US" sz="500" smtClean="0"/>
              <a:t>For FY 2009 it was noted that several Divisions were conducting more “routine” types of federal-aid program/process type reviews where LPA projects were represented in the sample from a broader oversight context.  This demonstrated movement toward achieving the Agency’s goal of re-integration of LPA administered federal-aid projects into the Divisions’ overall stewardship/program monitoring efforts.</a:t>
            </a:r>
          </a:p>
          <a:p>
            <a:pPr>
              <a:lnSpc>
                <a:spcPct val="80000"/>
              </a:lnSpc>
              <a:spcBef>
                <a:spcPct val="0"/>
              </a:spcBef>
            </a:pPr>
            <a:r>
              <a:rPr lang="en-US" sz="500" smtClean="0"/>
              <a:t> </a:t>
            </a:r>
          </a:p>
          <a:p>
            <a:pPr>
              <a:lnSpc>
                <a:spcPct val="80000"/>
              </a:lnSpc>
              <a:spcBef>
                <a:spcPct val="0"/>
              </a:spcBef>
            </a:pPr>
            <a:r>
              <a:rPr lang="en-US" sz="500" smtClean="0"/>
              <a:t>In terms of program issues, no “new” issues surfaced in FY 2009 that pertained to LPA administered projects that had not been revealed in prior years and this includes projects funded from the Recovery Act.  With regard to implementation of the Recovery Act, while it was noted that many state and LPA resources were strained, many state DOTs utilized a range of strategies to deal resource concerns and issues of delay.  No significant breaches of Federal-aid requirements were reported.   No problems with “fraud, waste and abuse” were reported, either.</a:t>
            </a:r>
          </a:p>
          <a:p>
            <a:pPr>
              <a:lnSpc>
                <a:spcPct val="80000"/>
              </a:lnSpc>
              <a:spcBef>
                <a:spcPct val="0"/>
              </a:spcBef>
            </a:pPr>
            <a:r>
              <a:rPr lang="en-US" sz="500" smtClean="0"/>
              <a:t> </a:t>
            </a:r>
          </a:p>
          <a:p>
            <a:pPr>
              <a:lnSpc>
                <a:spcPct val="80000"/>
              </a:lnSpc>
              <a:spcBef>
                <a:spcPct val="0"/>
              </a:spcBef>
            </a:pPr>
            <a:r>
              <a:rPr lang="en-US" sz="500" smtClean="0"/>
              <a:t>While the self-declaration of a programmatic material weakness in October of 2007 helped to bring attention and focus to the risk and concerns of LPA administered federal-aid projects; implementation of the Recovery Act has significantly elevated State DOT and Division office involvement in LPA project oversight and reviews across the board.  The implementation experiences associated with the Recovery Act has further exposed the scope and breadth of many of the already identified existing problems associated with the oversight and federal requirement compliance of LPA administered federal-aid projects.  The experience in many cases helped to redirect action plans and brought a higher sense of urgency in addressing previously established review findings, issues and concerns.  In many cases the Recovery Act served as a good intense check and balance of LPA project administration and oversight.</a:t>
            </a:r>
          </a:p>
          <a:p>
            <a:pPr>
              <a:lnSpc>
                <a:spcPct val="80000"/>
              </a:lnSpc>
              <a:spcBef>
                <a:spcPct val="0"/>
              </a:spcBef>
            </a:pPr>
            <a:r>
              <a:rPr lang="en-US" sz="500" smtClean="0"/>
              <a:t> </a:t>
            </a:r>
          </a:p>
          <a:p>
            <a:pPr>
              <a:lnSpc>
                <a:spcPct val="80000"/>
              </a:lnSpc>
              <a:spcBef>
                <a:spcPct val="0"/>
              </a:spcBef>
            </a:pPr>
            <a:r>
              <a:rPr lang="en-US" sz="500" smtClean="0"/>
              <a:t>Field training efforts continued to vary notably in terms of subject matter and training format.  The trend, due to budgetary constraints from the State DOTs and LPAs, was toward more webinar and/or web-based/on-line training packages.  LTAP centers, which were new to the LPA program implementation/program administrative concerns in FY 2007, were notably more engaged in varying degrees with their State DOT partners in FY 2009.</a:t>
            </a:r>
          </a:p>
          <a:p>
            <a:pPr>
              <a:lnSpc>
                <a:spcPct val="80000"/>
              </a:lnSpc>
              <a:spcBef>
                <a:spcPct val="0"/>
              </a:spcBef>
            </a:pPr>
            <a:r>
              <a:rPr lang="en-US" sz="500" smtClean="0"/>
              <a:t> </a:t>
            </a:r>
          </a:p>
          <a:p>
            <a:pPr>
              <a:lnSpc>
                <a:spcPct val="80000"/>
              </a:lnSpc>
              <a:spcBef>
                <a:spcPct val="0"/>
              </a:spcBef>
            </a:pPr>
            <a:r>
              <a:rPr lang="en-US" sz="500" smtClean="0"/>
              <a:t>The most significant issue to continue to require attention for FY 2009 is the issue of “adequate staffing/resources” for both the state DOT operations and that of the LPAs.  Thus, the related policy issues of adequate staffing, responsible charge, and consultant conflict of interest are policy issues Headquarters will stayed focused on in terms of new/clarifying guidance.  These three policy initiatives are a part of the FY 2011 FHWA Strategic Implementation Plan.</a:t>
            </a:r>
          </a:p>
          <a:p>
            <a:pPr>
              <a:lnSpc>
                <a:spcPct val="80000"/>
              </a:lnSpc>
              <a:spcBef>
                <a:spcPct val="0"/>
              </a:spcBef>
            </a:pPr>
            <a:r>
              <a:rPr lang="en-US" sz="500" smtClean="0"/>
              <a:t> </a:t>
            </a:r>
          </a:p>
          <a:p>
            <a:pPr>
              <a:lnSpc>
                <a:spcPct val="80000"/>
              </a:lnSpc>
              <a:spcBef>
                <a:spcPct val="0"/>
              </a:spcBef>
            </a:pPr>
            <a:r>
              <a:rPr lang="en-US" sz="500" u="sng" smtClean="0"/>
              <a:t>Recommendations</a:t>
            </a:r>
            <a:r>
              <a:rPr lang="en-US" sz="500" smtClean="0"/>
              <a:t>:</a:t>
            </a:r>
          </a:p>
          <a:p>
            <a:pPr>
              <a:lnSpc>
                <a:spcPct val="80000"/>
              </a:lnSpc>
              <a:spcBef>
                <a:spcPct val="0"/>
              </a:spcBef>
            </a:pPr>
            <a:r>
              <a:rPr lang="en-US" sz="500" smtClean="0"/>
              <a:t> </a:t>
            </a:r>
          </a:p>
          <a:p>
            <a:pPr>
              <a:lnSpc>
                <a:spcPct val="80000"/>
              </a:lnSpc>
              <a:spcBef>
                <a:spcPct val="0"/>
              </a:spcBef>
            </a:pPr>
            <a:r>
              <a:rPr lang="en-US" sz="500" smtClean="0"/>
              <a:t>Based on the results for FY 2009, input from the Divisions does not appear to suggest a need for changes in terms of new or modified initiatives to the Agency’s encompassing overall Comprehensive Action Plan (CAP) at this time.  Most of the needed changes have been addressed at the Division level, in their action plans, mainly due to the impacts of implementing the Recovery Act.</a:t>
            </a:r>
          </a:p>
          <a:p>
            <a:pPr>
              <a:lnSpc>
                <a:spcPct val="80000"/>
              </a:lnSpc>
              <a:spcBef>
                <a:spcPct val="0"/>
              </a:spcBef>
            </a:pPr>
            <a:r>
              <a:rPr lang="en-US" sz="500" smtClean="0"/>
              <a:t> </a:t>
            </a:r>
          </a:p>
          <a:p>
            <a:pPr>
              <a:lnSpc>
                <a:spcPct val="80000"/>
              </a:lnSpc>
              <a:spcBef>
                <a:spcPct val="0"/>
              </a:spcBef>
            </a:pPr>
            <a:r>
              <a:rPr lang="en-US" sz="500" smtClean="0"/>
              <a:t>While the data does suggest that the tentative time frame for the target date to achieve a status of non-programmatic material weakness for LPA project oversight still may need to be adjusted beyond 2010.  Of the 9 remaining “Red” states, 4 to 5 are still indicating achievement of 2011 to 2013 at the earliest.  The FY 2009 report, while noting that the Recovery Act may have actually aided our LPA initiatives, noted that several Divisions reported that action plans were revised and scheduled reviews/follow-up reviews were delayed due to the demands stemming from the Recovery Act.  It is recommended that the target date be adjusted incrementally by initially adjusting it to the end of 2011 and evaluate the need for further adjustments annually until the programmatic material weaknesses in the remaining “Red” states have been sufficiently resolved to the Divisions’ satisfaction.  In the meantime discussions with the Division leadership in the remaining “Red” states need to be conducted with the Office of Program Administration in order to ascertain if additional measures need to be taken and/or what additional support from Headquarters is needed to achieve resolution.</a:t>
            </a:r>
          </a:p>
          <a:p>
            <a:pPr>
              <a:lnSpc>
                <a:spcPct val="80000"/>
              </a:lnSpc>
              <a:spcBef>
                <a:spcPct val="0"/>
              </a:spcBef>
            </a:pPr>
            <a:r>
              <a:rPr lang="en-US" sz="500" smtClean="0"/>
              <a:t> </a:t>
            </a:r>
          </a:p>
          <a:p>
            <a:pPr>
              <a:lnSpc>
                <a:spcPct val="80000"/>
              </a:lnSpc>
              <a:spcBef>
                <a:spcPct val="0"/>
              </a:spcBef>
            </a:pPr>
            <a:r>
              <a:rPr lang="en-US" sz="500" smtClean="0"/>
              <a:t>One training question that has risen is the possible need for a NEPA overview training course for LPAs.  This notion comes on the cusp of the Office of Real Estate Services’ update of their right-of way course for LPAs and its welcome reception from LPAs together with the noted issues that members of NACE (National Association of county Engineers) and APWA (American Public Works Association) have with our environmental requirements.  Development of such training is recommended with the possibility of a half day module for LPA political leadership.  Otherwise, input from our field offices, including some of our LTAP centers, continues to indicate that State and FHWA Divisions are addressing their training needs adequately with their own respective resources and are expanding the use of their respective LTAP , NHI resources, etc.</a:t>
            </a:r>
          </a:p>
          <a:p>
            <a:pPr>
              <a:lnSpc>
                <a:spcPct val="80000"/>
              </a:lnSpc>
              <a:spcBef>
                <a:spcPct val="0"/>
              </a:spcBef>
            </a:pPr>
            <a:endParaRPr lang="en-US" sz="500" smtClean="0"/>
          </a:p>
          <a:p>
            <a:pPr>
              <a:lnSpc>
                <a:spcPct val="80000"/>
              </a:lnSpc>
              <a:spcBef>
                <a:spcPct val="0"/>
              </a:spcBef>
            </a:pPr>
            <a:endParaRPr lang="en-US" sz="500"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978778-6A28-43DC-A7E2-468BF96624BC}" type="slidenum">
              <a:rPr lang="en-US"/>
              <a:pPr fontAlgn="base">
                <a:spcBef>
                  <a:spcPct val="0"/>
                </a:spcBef>
                <a:spcAft>
                  <a:spcPct val="0"/>
                </a:spcAft>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Arial" charset="0"/>
                <a:cs typeface="Arial" charset="0"/>
              </a:rPr>
              <a:t>Things to think about as we move forward with the program challenges of LPA administered Federal-aid projects!</a:t>
            </a:r>
            <a:endParaRPr lang="en-US" smtClean="0"/>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1EF8BD-AA4E-4717-879E-6D41639D4939}" type="slidenum">
              <a:rPr lang="en-US"/>
              <a:pPr fontAlgn="base">
                <a:spcBef>
                  <a:spcPct val="0"/>
                </a:spcBef>
                <a:spcAft>
                  <a:spcPct val="0"/>
                </a:spcAft>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B1C9BB-82DA-4858-8886-C63838D1FE35}" type="slidenum">
              <a:rPr lang="en-US"/>
              <a:pPr fontAlgn="base">
                <a:spcBef>
                  <a:spcPct val="0"/>
                </a:spcBef>
                <a:spcAft>
                  <a:spcPct val="0"/>
                </a:spcAft>
              </a:pPr>
              <a:t>33</a:t>
            </a:fld>
            <a:endParaRPr lang="en-US"/>
          </a:p>
        </p:txBody>
      </p:sp>
      <p:sp>
        <p:nvSpPr>
          <p:cNvPr id="80899" name="Rectangle 2"/>
          <p:cNvSpPr>
            <a:spLocks noGrp="1" noRot="1" noChangeAspect="1" noChangeArrowheads="1" noTextEdit="1"/>
          </p:cNvSpPr>
          <p:nvPr>
            <p:ph type="sldImg"/>
          </p:nvPr>
        </p:nvSpPr>
        <p:spPr bwMode="auto">
          <a:xfrm>
            <a:off x="1181100" y="696913"/>
            <a:ext cx="4651375" cy="3487737"/>
          </a:xfrm>
          <a:noFill/>
          <a:ln>
            <a:solidFill>
              <a:srgbClr val="000000"/>
            </a:solidFill>
            <a:miter lim="800000"/>
            <a:headEnd/>
            <a:tailEnd/>
          </a:ln>
        </p:spPr>
      </p:sp>
      <p:sp>
        <p:nvSpPr>
          <p:cNvPr id="809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80000"/>
              </a:lnSpc>
              <a:spcBef>
                <a:spcPct val="0"/>
              </a:spcBef>
            </a:pPr>
            <a:r>
              <a:rPr lang="en-US" smtClean="0">
                <a:latin typeface="Arial" charset="0"/>
                <a:cs typeface="Arial" charset="0"/>
              </a:rPr>
              <a:t>Initiatives for the future will require a hard look at improving our communication, cooperation and coordination.</a:t>
            </a:r>
          </a:p>
          <a:p>
            <a:pPr>
              <a:lnSpc>
                <a:spcPct val="80000"/>
              </a:lnSpc>
              <a:spcBef>
                <a:spcPct val="0"/>
              </a:spcBef>
            </a:pPr>
            <a:endParaRPr lang="en-US" smtClean="0">
              <a:latin typeface="Arial" charset="0"/>
              <a:cs typeface="Arial" charset="0"/>
            </a:endParaRPr>
          </a:p>
          <a:p>
            <a:pPr>
              <a:lnSpc>
                <a:spcPct val="80000"/>
              </a:lnSpc>
              <a:spcBef>
                <a:spcPct val="0"/>
              </a:spcBef>
            </a:pPr>
            <a:r>
              <a:rPr lang="en-US" smtClean="0">
                <a:latin typeface="Arial" charset="0"/>
                <a:cs typeface="Arial" charset="0"/>
              </a:rPr>
              <a:t>These bullets list is of the areas of concern from the “locals perspective!”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28688" fontAlgn="base">
              <a:spcBef>
                <a:spcPct val="0"/>
              </a:spcBef>
              <a:spcAft>
                <a:spcPct val="0"/>
              </a:spcAft>
            </a:pPr>
            <a:fld id="{AA278712-65BC-4B6B-9CAB-1D745B1FD5EC}" type="slidenum">
              <a:rPr lang="en-US"/>
              <a:pPr defTabSz="928688" fontAlgn="base">
                <a:spcBef>
                  <a:spcPct val="0"/>
                </a:spcBef>
                <a:spcAft>
                  <a:spcPct val="0"/>
                </a:spcAft>
              </a:pPr>
              <a:t>34</a:t>
            </a:fld>
            <a:endParaRPr lang="en-US"/>
          </a:p>
        </p:txBody>
      </p:sp>
      <p:sp>
        <p:nvSpPr>
          <p:cNvPr id="819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8" name="Rectangle 3"/>
          <p:cNvSpPr>
            <a:spLocks noGrp="1" noChangeArrowheads="1"/>
          </p:cNvSpPr>
          <p:nvPr>
            <p:ph type="body" idx="1"/>
          </p:nvPr>
        </p:nvSpPr>
        <p:spPr>
          <a:ln/>
        </p:spPr>
        <p:txBody>
          <a:bodyPr wrap="square" numCol="1" anchor="t" anchorCtr="0" compatLnSpc="1">
            <a:prstTxWarp prst="textNoShape">
              <a:avLst/>
            </a:prstTxWarp>
          </a:bodyPr>
          <a:lstStyle/>
          <a:p>
            <a:pPr>
              <a:lnSpc>
                <a:spcPct val="60000"/>
              </a:lnSpc>
              <a:spcBef>
                <a:spcPct val="0"/>
              </a:spcBef>
            </a:pPr>
            <a:r>
              <a:rPr lang="en-US" sz="500" b="1" smtClean="0"/>
              <a:t>LPA Peer Exchange:</a:t>
            </a:r>
          </a:p>
          <a:p>
            <a:pPr>
              <a:lnSpc>
                <a:spcPct val="60000"/>
              </a:lnSpc>
              <a:spcBef>
                <a:spcPct val="0"/>
              </a:spcBef>
            </a:pPr>
            <a:endParaRPr lang="en-US" sz="500" smtClean="0"/>
          </a:p>
          <a:p>
            <a:pPr>
              <a:lnSpc>
                <a:spcPct val="60000"/>
              </a:lnSpc>
              <a:spcBef>
                <a:spcPct val="0"/>
              </a:spcBef>
              <a:buFontTx/>
              <a:buChar char="•"/>
            </a:pPr>
            <a:r>
              <a:rPr lang="en-US" sz="500" smtClean="0"/>
              <a:t> Efforts to deal with issues, problems and concerns from our FHWA field offices has manifested in an effort, with the help of a steering committee made of some key Division LPA Program Coordinators and the Resource Center, in the establishment of an LPA Peer Exchange.  The plan is to have web conferences quarterly to showcase best practices, provide timely presentations and serve as a forum to discuss LPA program oversight issues and concerns.</a:t>
            </a:r>
            <a:endParaRPr lang="en-US" sz="500" b="1" smtClean="0"/>
          </a:p>
          <a:p>
            <a:pPr>
              <a:lnSpc>
                <a:spcPct val="60000"/>
              </a:lnSpc>
              <a:spcBef>
                <a:spcPct val="0"/>
              </a:spcBef>
              <a:buFontTx/>
              <a:buChar char="•"/>
            </a:pPr>
            <a:r>
              <a:rPr lang="en-US" sz="500" smtClean="0"/>
              <a:t> There is a SharePoint site for discussion purposes including specific area “Discussion Topics.” </a:t>
            </a:r>
          </a:p>
          <a:p>
            <a:pPr>
              <a:lnSpc>
                <a:spcPct val="60000"/>
              </a:lnSpc>
              <a:spcBef>
                <a:spcPct val="0"/>
              </a:spcBef>
            </a:pPr>
            <a:endParaRPr lang="en-US" sz="500" smtClean="0"/>
          </a:p>
          <a:p>
            <a:pPr>
              <a:lnSpc>
                <a:spcPct val="60000"/>
              </a:lnSpc>
              <a:spcBef>
                <a:spcPct val="0"/>
              </a:spcBef>
            </a:pPr>
            <a:r>
              <a:rPr lang="en-US" sz="500" b="1" smtClean="0"/>
              <a:t>LPA  Websites (Public and Staffnet):</a:t>
            </a:r>
          </a:p>
          <a:p>
            <a:pPr>
              <a:lnSpc>
                <a:spcPct val="60000"/>
              </a:lnSpc>
              <a:spcBef>
                <a:spcPct val="0"/>
              </a:spcBef>
            </a:pPr>
            <a:endParaRPr lang="en-US" sz="500" b="1" smtClean="0"/>
          </a:p>
          <a:p>
            <a:pPr>
              <a:lnSpc>
                <a:spcPct val="60000"/>
              </a:lnSpc>
              <a:spcBef>
                <a:spcPct val="0"/>
              </a:spcBef>
              <a:buFontTx/>
              <a:buChar char="•"/>
            </a:pPr>
            <a:r>
              <a:rPr lang="en-US" sz="500" smtClean="0"/>
              <a:t> LPA Public Website has been launched!!</a:t>
            </a:r>
          </a:p>
          <a:p>
            <a:pPr>
              <a:lnSpc>
                <a:spcPct val="60000"/>
              </a:lnSpc>
              <a:spcBef>
                <a:spcPct val="0"/>
              </a:spcBef>
              <a:buFontTx/>
              <a:buChar char="•"/>
            </a:pPr>
            <a:r>
              <a:rPr lang="en-US" sz="500" smtClean="0"/>
              <a:t> Site includes access to appropriate federal requirements, training links, contact lists, state websites, etc.</a:t>
            </a:r>
          </a:p>
          <a:p>
            <a:pPr>
              <a:lnSpc>
                <a:spcPct val="60000"/>
              </a:lnSpc>
              <a:spcBef>
                <a:spcPct val="0"/>
              </a:spcBef>
              <a:buFontTx/>
              <a:buChar char="•"/>
            </a:pPr>
            <a:r>
              <a:rPr lang="en-US" sz="500" smtClean="0"/>
              <a:t> Continue to expand and update the LPA Oversight Program website on Staffnet.  Hope to have in the future more focus on good/best practices elements, a Q an A section, and various field office and Resource Center and HQ materials and links.</a:t>
            </a:r>
          </a:p>
          <a:p>
            <a:pPr>
              <a:lnSpc>
                <a:spcPct val="60000"/>
              </a:lnSpc>
              <a:spcBef>
                <a:spcPct val="0"/>
              </a:spcBef>
              <a:buFontTx/>
              <a:buChar char="•"/>
            </a:pPr>
            <a:endParaRPr lang="en-US" sz="500" smtClean="0"/>
          </a:p>
          <a:p>
            <a:pPr>
              <a:lnSpc>
                <a:spcPct val="60000"/>
              </a:lnSpc>
              <a:spcBef>
                <a:spcPct val="0"/>
              </a:spcBef>
            </a:pPr>
            <a:r>
              <a:rPr lang="en-US" sz="500" b="1" smtClean="0"/>
              <a:t>Policy Initiatives </a:t>
            </a:r>
            <a:r>
              <a:rPr lang="en-US" sz="500" smtClean="0"/>
              <a:t>– </a:t>
            </a:r>
          </a:p>
          <a:p>
            <a:pPr>
              <a:lnSpc>
                <a:spcPct val="60000"/>
              </a:lnSpc>
              <a:spcBef>
                <a:spcPct val="0"/>
              </a:spcBef>
            </a:pPr>
            <a:endParaRPr lang="en-US" sz="500" smtClean="0"/>
          </a:p>
          <a:p>
            <a:pPr lvl="1">
              <a:lnSpc>
                <a:spcPct val="80000"/>
              </a:lnSpc>
              <a:spcBef>
                <a:spcPct val="0"/>
              </a:spcBef>
              <a:buFontTx/>
              <a:buChar char="•"/>
            </a:pPr>
            <a:r>
              <a:rPr lang="en-US" sz="600" smtClean="0"/>
              <a:t>From a national perspective there is a need to look at the issues of </a:t>
            </a:r>
            <a:r>
              <a:rPr lang="en-US" sz="600" b="1" smtClean="0"/>
              <a:t>adequate staffing and responsible charge</a:t>
            </a:r>
            <a:r>
              <a:rPr lang="en-US" sz="600" smtClean="0"/>
              <a:t> and potentially develop policies/guidance to better address the identified policy concerns.</a:t>
            </a:r>
          </a:p>
          <a:p>
            <a:pPr>
              <a:lnSpc>
                <a:spcPct val="80000"/>
              </a:lnSpc>
              <a:spcBef>
                <a:spcPct val="0"/>
              </a:spcBef>
            </a:pPr>
            <a:endParaRPr lang="en-US" sz="600" smtClean="0"/>
          </a:p>
          <a:p>
            <a:pPr lvl="1">
              <a:lnSpc>
                <a:spcPct val="80000"/>
              </a:lnSpc>
              <a:spcBef>
                <a:spcPct val="0"/>
              </a:spcBef>
              <a:buFontTx/>
              <a:buChar char="•"/>
            </a:pPr>
            <a:r>
              <a:rPr lang="en-US" sz="600" smtClean="0"/>
              <a:t> Concern about staffing resources is a concern that surfaced early in the LPA oversight corrective initiatives.  A guidance document that discusses the current statutes and regulations on adequate staffing and to provide a diagnostic tool to assess state DOT staffing has been proposed.  This effort came to focus as a result of Division office concerns with state DOT staffing for implementation of the Recovery Act in FY 2009.</a:t>
            </a:r>
          </a:p>
          <a:p>
            <a:pPr>
              <a:lnSpc>
                <a:spcPct val="80000"/>
              </a:lnSpc>
              <a:spcBef>
                <a:spcPct val="0"/>
              </a:spcBef>
            </a:pPr>
            <a:endParaRPr lang="en-US" sz="600" smtClean="0"/>
          </a:p>
          <a:p>
            <a:pPr lvl="1">
              <a:lnSpc>
                <a:spcPct val="80000"/>
              </a:lnSpc>
              <a:spcBef>
                <a:spcPct val="0"/>
              </a:spcBef>
              <a:buFontTx/>
              <a:buChar char="•"/>
            </a:pPr>
            <a:r>
              <a:rPr lang="en-US" sz="600" smtClean="0"/>
              <a:t> The issue of Responsible Charge was an issue that surfaced in FY 2008.  A second draft of a policy paper has been prepared which discusses the current policy and its application/practice with the state DOTs and LPAs.  The second draft was completed in its circulation with the Office of Infrastructure but was tabled once the State Staffing Working Group initiated its efforts in the summer of 2009.  Adequate Staffing and Responsible Charge are very interrelated and thus a policy/guidance on adequate staffing needs to be issued first.  </a:t>
            </a:r>
          </a:p>
          <a:p>
            <a:pPr>
              <a:lnSpc>
                <a:spcPct val="80000"/>
              </a:lnSpc>
              <a:spcBef>
                <a:spcPct val="0"/>
              </a:spcBef>
              <a:buFontTx/>
              <a:buChar char="•"/>
            </a:pPr>
            <a:endParaRPr lang="en-US" sz="600" smtClean="0"/>
          </a:p>
          <a:p>
            <a:pPr lvl="1">
              <a:lnSpc>
                <a:spcPct val="80000"/>
              </a:lnSpc>
              <a:spcBef>
                <a:spcPct val="0"/>
              </a:spcBef>
              <a:buFontTx/>
              <a:buChar char="•"/>
            </a:pPr>
            <a:r>
              <a:rPr lang="en-US" sz="600" smtClean="0"/>
              <a:t> The issue of Consultant Conflict of Interest (COI) emerged more so in FY 2009.  It has not been much on the radar since the mid to late 1990’s.   Mr. Jon Obenberger of the Pre-Construction Group has the responsibility for our policies on COI and has plans to revisit and possibly beef-up/clarify our current regulations and policies on COI. </a:t>
            </a:r>
          </a:p>
          <a:p>
            <a:pPr lvl="2">
              <a:lnSpc>
                <a:spcPct val="60000"/>
              </a:lnSpc>
              <a:spcBef>
                <a:spcPct val="0"/>
              </a:spcBef>
              <a:buFontTx/>
              <a:buChar char="•"/>
            </a:pPr>
            <a:endParaRPr lang="en-US" sz="500" smtClean="0"/>
          </a:p>
          <a:p>
            <a:pPr>
              <a:lnSpc>
                <a:spcPct val="60000"/>
              </a:lnSpc>
              <a:spcBef>
                <a:spcPct val="0"/>
              </a:spcBef>
            </a:pPr>
            <a:r>
              <a:rPr lang="en-US" sz="500" b="1" smtClean="0"/>
              <a:t>Other Information, Outreach and Training Efforts:</a:t>
            </a:r>
          </a:p>
          <a:p>
            <a:pPr>
              <a:lnSpc>
                <a:spcPct val="60000"/>
              </a:lnSpc>
              <a:spcBef>
                <a:spcPct val="0"/>
              </a:spcBef>
            </a:pPr>
            <a:endParaRPr lang="en-US" sz="500" b="1" smtClean="0"/>
          </a:p>
          <a:p>
            <a:pPr>
              <a:lnSpc>
                <a:spcPct val="60000"/>
              </a:lnSpc>
              <a:spcBef>
                <a:spcPct val="0"/>
              </a:spcBef>
            </a:pPr>
            <a:r>
              <a:rPr lang="en-US" sz="500" smtClean="0"/>
              <a:t>The effort to assess, determine, develop and implement an appropriate course of action toward address training needs for LPAs from HQ’s perspective has been ongoing.  Efforts in this area are on-going and include:</a:t>
            </a:r>
          </a:p>
          <a:p>
            <a:pPr>
              <a:lnSpc>
                <a:spcPct val="60000"/>
              </a:lnSpc>
              <a:spcBef>
                <a:spcPct val="0"/>
              </a:spcBef>
            </a:pPr>
            <a:endParaRPr lang="en-US" sz="500" smtClean="0"/>
          </a:p>
          <a:p>
            <a:pPr>
              <a:lnSpc>
                <a:spcPct val="60000"/>
              </a:lnSpc>
              <a:spcBef>
                <a:spcPct val="0"/>
              </a:spcBef>
              <a:buFontTx/>
              <a:buChar char="•"/>
            </a:pPr>
            <a:r>
              <a:rPr lang="en-US" sz="500" smtClean="0"/>
              <a:t> Initial conclusions are that adequate materials already exist to customize a training package for LPA on a state by state basis.  General consensus and practice to date suggests that training on project requirements needs to include a discussion of state requirements, processes and procedures as the state DOT’s often develop their requirements intertwined with the federal requirements.   Efforts will continue to post examples of good presentations on federal requirements.</a:t>
            </a:r>
          </a:p>
          <a:p>
            <a:pPr>
              <a:lnSpc>
                <a:spcPct val="60000"/>
              </a:lnSpc>
              <a:spcBef>
                <a:spcPct val="0"/>
              </a:spcBef>
            </a:pPr>
            <a:endParaRPr lang="en-US" sz="500" smtClean="0"/>
          </a:p>
          <a:p>
            <a:pPr>
              <a:lnSpc>
                <a:spcPct val="60000"/>
              </a:lnSpc>
              <a:spcBef>
                <a:spcPct val="0"/>
              </a:spcBef>
              <a:buFontTx/>
              <a:buChar char="•"/>
            </a:pPr>
            <a:r>
              <a:rPr lang="en-US" sz="500" smtClean="0"/>
              <a:t> LPA training development may be more beneficial in the focus areas of the project development and implementation process.  Examples include contract administration training whose current format can easily be customized for an LPA target audience and Right-of-Way, which has been developed for LPAs and is currently being updated.  I currently am serving on the technical review panel.  The updated R/W Course recently had its first pilot in Phoenix in February and it was very well received</a:t>
            </a:r>
          </a:p>
          <a:p>
            <a:pPr>
              <a:lnSpc>
                <a:spcPct val="60000"/>
              </a:lnSpc>
              <a:spcBef>
                <a:spcPct val="0"/>
              </a:spcBef>
            </a:pPr>
            <a:endParaRPr lang="en-US" sz="500" b="1" smtClean="0"/>
          </a:p>
          <a:p>
            <a:pPr>
              <a:lnSpc>
                <a:spcPct val="60000"/>
              </a:lnSpc>
              <a:spcBef>
                <a:spcPct val="0"/>
              </a:spcBef>
            </a:pPr>
            <a:endParaRPr lang="en-US" sz="500" smtClean="0"/>
          </a:p>
          <a:p>
            <a:pPr>
              <a:lnSpc>
                <a:spcPct val="60000"/>
              </a:lnSpc>
              <a:spcBef>
                <a:spcPct val="0"/>
              </a:spcBef>
            </a:pPr>
            <a:r>
              <a:rPr lang="en-US" sz="500" b="1" smtClean="0"/>
              <a:t>Federal Requirements Matrix: </a:t>
            </a:r>
          </a:p>
          <a:p>
            <a:pPr>
              <a:lnSpc>
                <a:spcPct val="60000"/>
              </a:lnSpc>
              <a:spcBef>
                <a:spcPct val="0"/>
              </a:spcBef>
            </a:pPr>
            <a:endParaRPr lang="en-US" sz="500" b="1" smtClean="0"/>
          </a:p>
          <a:p>
            <a:pPr>
              <a:lnSpc>
                <a:spcPct val="60000"/>
              </a:lnSpc>
              <a:spcBef>
                <a:spcPct val="0"/>
              </a:spcBef>
            </a:pPr>
            <a:r>
              <a:rPr lang="en-US" sz="500" smtClean="0"/>
              <a:t>Development of a comprehensive list of federal requirements that pertain to LPA’s for easy reference including links to more information on these requirements elsewhere on the Agency’s public website.</a:t>
            </a:r>
          </a:p>
          <a:p>
            <a:pPr>
              <a:lnSpc>
                <a:spcPct val="60000"/>
              </a:lnSpc>
              <a:spcBef>
                <a:spcPct val="0"/>
              </a:spcBef>
            </a:pPr>
            <a:endParaRPr lang="en-US" sz="500" smtClean="0"/>
          </a:p>
          <a:p>
            <a:pPr>
              <a:lnSpc>
                <a:spcPct val="60000"/>
              </a:lnSpc>
              <a:spcBef>
                <a:spcPct val="0"/>
              </a:spcBef>
            </a:pPr>
            <a:r>
              <a:rPr lang="en-US" sz="500" b="1" smtClean="0"/>
              <a:t>LPA Interest Group Activities</a:t>
            </a:r>
            <a:r>
              <a:rPr lang="en-US" sz="500" smtClean="0"/>
              <a:t> ( See slides to follow)</a:t>
            </a:r>
          </a:p>
          <a:p>
            <a:pPr>
              <a:lnSpc>
                <a:spcPct val="60000"/>
              </a:lnSpc>
              <a:spcBef>
                <a:spcPct val="0"/>
              </a:spcBef>
            </a:pPr>
            <a:endParaRPr lang="en-US" sz="500" smtClean="0"/>
          </a:p>
          <a:p>
            <a:pPr>
              <a:lnSpc>
                <a:spcPct val="60000"/>
              </a:lnSpc>
              <a:spcBef>
                <a:spcPct val="0"/>
              </a:spcBef>
            </a:pPr>
            <a:r>
              <a:rPr lang="en-US" sz="500" b="1" smtClean="0"/>
              <a:t>Miscellaneous LPA Program Efforts:</a:t>
            </a:r>
          </a:p>
          <a:p>
            <a:pPr>
              <a:lnSpc>
                <a:spcPct val="60000"/>
              </a:lnSpc>
              <a:spcBef>
                <a:spcPct val="0"/>
              </a:spcBef>
            </a:pPr>
            <a:r>
              <a:rPr lang="en-US" sz="500" b="1" smtClean="0"/>
              <a:t> </a:t>
            </a:r>
          </a:p>
          <a:p>
            <a:pPr>
              <a:lnSpc>
                <a:spcPct val="60000"/>
              </a:lnSpc>
              <a:spcBef>
                <a:spcPct val="0"/>
              </a:spcBef>
              <a:buFontTx/>
              <a:buChar char="•"/>
            </a:pPr>
            <a:r>
              <a:rPr lang="en-US" sz="500" smtClean="0"/>
              <a:t> Continued to respond to various inquiries about the aspects of LPA oversight programs, including issues on policy such as “responsible charge,” single audit requirements, contract administration, sub granting limitations, conflict of interest, etc.</a:t>
            </a:r>
          </a:p>
          <a:p>
            <a:pPr>
              <a:lnSpc>
                <a:spcPct val="60000"/>
              </a:lnSpc>
              <a:spcBef>
                <a:spcPct val="0"/>
              </a:spcBef>
              <a:buFontTx/>
              <a:buChar char="•"/>
            </a:pPr>
            <a:r>
              <a:rPr lang="en-US" sz="500" smtClean="0"/>
              <a:t> Continued to participate in discipline initiatives involving financial management, right-of-way, and safety.</a:t>
            </a:r>
          </a:p>
          <a:p>
            <a:pPr>
              <a:lnSpc>
                <a:spcPct val="60000"/>
              </a:lnSpc>
              <a:spcBef>
                <a:spcPct val="0"/>
              </a:spcBef>
              <a:buFontTx/>
              <a:buChar char="•"/>
            </a:pPr>
            <a:endParaRPr lang="en-US" sz="500" smtClean="0"/>
          </a:p>
          <a:p>
            <a:pPr>
              <a:lnSpc>
                <a:spcPct val="60000"/>
              </a:lnSpc>
              <a:spcBef>
                <a:spcPct val="0"/>
              </a:spcBef>
            </a:pPr>
            <a:r>
              <a:rPr lang="en-US" sz="500" smtClean="0"/>
              <a:t>*Initiative Updates:</a:t>
            </a:r>
          </a:p>
          <a:p>
            <a:pPr>
              <a:lnSpc>
                <a:spcPct val="60000"/>
              </a:lnSpc>
              <a:spcBef>
                <a:spcPct val="0"/>
              </a:spcBef>
            </a:pPr>
            <a:endParaRPr lang="en-US" sz="500" smtClean="0"/>
          </a:p>
          <a:p>
            <a:pPr>
              <a:lnSpc>
                <a:spcPct val="60000"/>
              </a:lnSpc>
              <a:spcBef>
                <a:spcPct val="0"/>
              </a:spcBef>
            </a:pPr>
            <a:r>
              <a:rPr lang="en-US" sz="500" smtClean="0"/>
              <a:t>Modifications to the CAP will address recommendations from the </a:t>
            </a:r>
          </a:p>
          <a:p>
            <a:pPr>
              <a:lnSpc>
                <a:spcPct val="60000"/>
              </a:lnSpc>
              <a:spcBef>
                <a:spcPct val="0"/>
              </a:spcBef>
              <a:buFontTx/>
              <a:buChar char="•"/>
            </a:pPr>
            <a:r>
              <a:rPr lang="en-US" sz="500" smtClean="0"/>
              <a:t>FY 2011 FHWA Strategic Implementation Plan</a:t>
            </a:r>
          </a:p>
          <a:p>
            <a:pPr>
              <a:lnSpc>
                <a:spcPct val="60000"/>
              </a:lnSpc>
              <a:spcBef>
                <a:spcPct val="0"/>
              </a:spcBef>
              <a:buFontTx/>
              <a:buChar char="•"/>
            </a:pPr>
            <a:r>
              <a:rPr lang="en-US" sz="500" smtClean="0"/>
              <a:t>The Blue Team Report – Building a Foundation for Visionary Leadership</a:t>
            </a:r>
          </a:p>
          <a:p>
            <a:pPr>
              <a:lnSpc>
                <a:spcPct val="60000"/>
              </a:lnSpc>
              <a:spcBef>
                <a:spcPct val="0"/>
              </a:spcBef>
              <a:buFontTx/>
              <a:buChar char="•"/>
            </a:pPr>
            <a:r>
              <a:rPr lang="en-US" sz="500" smtClean="0"/>
              <a:t>NRT Review Recommendations</a:t>
            </a:r>
          </a:p>
          <a:p>
            <a:pPr>
              <a:lnSpc>
                <a:spcPct val="60000"/>
              </a:lnSpc>
              <a:spcBef>
                <a:spcPct val="0"/>
              </a:spcBef>
              <a:buFontTx/>
              <a:buChar char="•"/>
            </a:pPr>
            <a:r>
              <a:rPr lang="en-US" sz="500" smtClean="0"/>
              <a:t>State of LPA 2010 Presentation – September 23, 2010 Leadership Team Meeting</a:t>
            </a:r>
          </a:p>
          <a:p>
            <a:pPr>
              <a:lnSpc>
                <a:spcPct val="60000"/>
              </a:lnSpc>
              <a:spcBef>
                <a:spcPct val="0"/>
              </a:spcBef>
              <a:buFontTx/>
              <a:buChar char="•"/>
            </a:pPr>
            <a:endParaRPr lang="en-US" sz="500" smtClean="0"/>
          </a:p>
          <a:p>
            <a:pPr>
              <a:lnSpc>
                <a:spcPct val="60000"/>
              </a:lnSpc>
              <a:spcBef>
                <a:spcPct val="0"/>
              </a:spcBef>
            </a:pPr>
            <a:endParaRPr lang="en-US" sz="500" smtClean="0"/>
          </a:p>
          <a:p>
            <a:pPr>
              <a:lnSpc>
                <a:spcPct val="60000"/>
              </a:lnSpc>
              <a:spcBef>
                <a:spcPct val="0"/>
              </a:spcBef>
            </a:pPr>
            <a:endParaRPr lang="en-US" sz="5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Division initiatives/action plans are key to resolving our overall programmatic material weakness determination and are an integral part of the Agency’s Comprehensive Action Plan.   Most will reach a sufficient level of accomplishment by the end of FY 2010.</a:t>
            </a:r>
          </a:p>
          <a:p>
            <a:pPr>
              <a:spcBef>
                <a:spcPct val="0"/>
              </a:spcBef>
            </a:pPr>
            <a:endParaRPr lang="en-US" smtClean="0"/>
          </a:p>
          <a:p>
            <a:pPr>
              <a:spcBef>
                <a:spcPct val="0"/>
              </a:spcBef>
            </a:pPr>
            <a:r>
              <a:rPr lang="en-US" smtClean="0"/>
              <a:t>FY 2009 </a:t>
            </a:r>
          </a:p>
          <a:p>
            <a:pPr>
              <a:spcBef>
                <a:spcPct val="0"/>
              </a:spcBef>
            </a:pPr>
            <a:r>
              <a:rPr lang="en-US" smtClean="0"/>
              <a:t>Of the remaining 25 Divisions with on-going actions plans several can be characterized as mainly focusing on policy, procedure, guidance initiatives with 7 working on some sort of LPA Manual/Handbook.  AL will not authorize a LPA project until it approves of the guidance developed.  Training also continues to be a noted initiative as identified by 14 Divisions.  Other noted efforts include staffing improvements, website work, certification process improvement, organization structure changes, tighter financial controls, audit process improvement, checklist development, improved QA/QC, etc.</a:t>
            </a:r>
          </a:p>
          <a:p>
            <a:pPr>
              <a:spcBef>
                <a:spcPct val="0"/>
              </a:spcBef>
            </a:pPr>
            <a:endParaRPr lang="en-US" smtClean="0"/>
          </a:p>
          <a:p>
            <a:pPr>
              <a:spcBef>
                <a:spcPct val="0"/>
              </a:spcBef>
            </a:pPr>
            <a:r>
              <a:rPr lang="en-US" smtClean="0"/>
              <a:t>Only 24 Divisions indicated ongoing training efforts with regard to LPAs.  The training being conducted varied notably from generalist overview type training (i.e. Federal 101, certification training, LPA Manual training, etc.) to an array of specialty program areas (i.e. NEPA, contract administration, R/W, etc.)  It was noted that the training development trends were toward webinar and/or web-based/on-line training packages to reduce the cost to the states and LPAs.</a:t>
            </a:r>
          </a:p>
          <a:p>
            <a:pPr>
              <a:spcBef>
                <a:spcPct val="0"/>
              </a:spcBef>
            </a:pPr>
            <a:endParaRPr lang="en-US" smtClean="0"/>
          </a:p>
          <a:p>
            <a:pPr>
              <a:spcBef>
                <a:spcPct val="0"/>
              </a:spcBef>
            </a:pPr>
            <a:endParaRPr lang="en-US"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28688" fontAlgn="base">
              <a:spcBef>
                <a:spcPct val="0"/>
              </a:spcBef>
              <a:spcAft>
                <a:spcPct val="0"/>
              </a:spcAft>
            </a:pPr>
            <a:fld id="{21ED610A-C7E9-427E-8131-C6EA218924E9}" type="slidenum">
              <a:rPr lang="en-US"/>
              <a:pPr defTabSz="928688" fontAlgn="base">
                <a:spcBef>
                  <a:spcPct val="0"/>
                </a:spcBef>
                <a:spcAft>
                  <a:spcPct val="0"/>
                </a:spcAft>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Some current information links and forums!</a:t>
            </a:r>
          </a:p>
          <a:p>
            <a:pPr>
              <a:spcBef>
                <a:spcPct val="0"/>
              </a:spcBef>
            </a:pPr>
            <a:endParaRPr lang="en-US" smtClean="0"/>
          </a:p>
          <a:p>
            <a:pPr>
              <a:spcBef>
                <a:spcPct val="0"/>
              </a:spcBef>
            </a:pPr>
            <a:r>
              <a:rPr lang="en-US" smtClean="0"/>
              <a:t>Others sites include Staffnet, SharePoint and Resource Center Sites!</a:t>
            </a:r>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10E21AF-E8F3-4889-A0BD-88963A6D7C40}" type="slidenum">
              <a:rPr lang="en-US"/>
              <a:pPr fontAlgn="base">
                <a:spcBef>
                  <a:spcPct val="0"/>
                </a:spcBef>
                <a:spcAft>
                  <a:spcPct val="0"/>
                </a:spcAft>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Learning objectives for #141047 Modules:</a:t>
            </a:r>
          </a:p>
          <a:p>
            <a:pPr>
              <a:spcBef>
                <a:spcPct val="0"/>
              </a:spcBef>
            </a:pPr>
            <a:r>
              <a:rPr lang="en-US" smtClean="0"/>
              <a:t>1.Explain the statutory basis for Federal requirements and relate these to State and local laws, regulations and procedures. </a:t>
            </a:r>
          </a:p>
          <a:p>
            <a:pPr>
              <a:spcBef>
                <a:spcPct val="0"/>
              </a:spcBef>
            </a:pPr>
            <a:r>
              <a:rPr lang="en-US" smtClean="0"/>
              <a:t>2.Explain the intent of the Uniform Act and describe what States and LPAs must do to comply. </a:t>
            </a:r>
          </a:p>
          <a:p>
            <a:pPr>
              <a:spcBef>
                <a:spcPct val="0"/>
              </a:spcBef>
            </a:pPr>
            <a:r>
              <a:rPr lang="en-US" smtClean="0"/>
              <a:t>3.Describe how a typical project is developed and strategies for enhancing project delivery. </a:t>
            </a:r>
          </a:p>
          <a:p>
            <a:pPr>
              <a:spcBef>
                <a:spcPct val="0"/>
              </a:spcBef>
            </a:pPr>
            <a:r>
              <a:rPr lang="en-US" smtClean="0"/>
              <a:t>4.Describe the LPA role in the appraisal process and determine the appropriate valuation format for specific situations. </a:t>
            </a:r>
          </a:p>
          <a:p>
            <a:pPr>
              <a:spcBef>
                <a:spcPct val="0"/>
              </a:spcBef>
            </a:pPr>
            <a:r>
              <a:rPr lang="en-US" smtClean="0"/>
              <a:t>5.Describe the sequence for land acquisition and options available to the negotiator.</a:t>
            </a:r>
          </a:p>
          <a:p>
            <a:pPr>
              <a:spcBef>
                <a:spcPct val="0"/>
              </a:spcBef>
            </a:pPr>
            <a:r>
              <a:rPr lang="en-US" smtClean="0"/>
              <a:t>6.Explain what relocation advisory services are to be provided to property owners and tenants and differentiate the residential and nonresidential relocation processes. </a:t>
            </a:r>
          </a:p>
          <a:p>
            <a:pPr>
              <a:spcBef>
                <a:spcPct val="0"/>
              </a:spcBef>
            </a:pPr>
            <a:r>
              <a:rPr lang="en-US" smtClean="0"/>
              <a:t>7.Summarize various property management activities and evaluate property management actions using specific case studies.</a:t>
            </a:r>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EE231B-B7C7-4FAD-B078-DBBF05369233}" type="slidenum">
              <a:rPr lang="en-US"/>
              <a:pPr fontAlgn="base">
                <a:spcBef>
                  <a:spcPct val="0"/>
                </a:spcBef>
                <a:spcAft>
                  <a:spcPct val="0"/>
                </a:spcAft>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2010, the Office of Real Estate Services established a working group of Division Office realty staff.  This working group has posted many useful tools on this Realty DSS website, </a:t>
            </a:r>
            <a:r>
              <a:rPr lang="en-US" u="sng" smtClean="0">
                <a:hlinkClick r:id="rId3"/>
              </a:rPr>
              <a:t>https://one.dot.gov/fhwa/RealtyDSS/Local%20Public%20Agencies/Forms/AllItems.aspx</a:t>
            </a:r>
            <a:endParaRPr lang="en-US" smtClean="0"/>
          </a:p>
          <a:p>
            <a:pPr>
              <a:spcBef>
                <a:spcPct val="0"/>
              </a:spcBef>
            </a:pPr>
            <a:endParaRPr lang="en-US" smtClean="0"/>
          </a:p>
          <a:p>
            <a:pPr>
              <a:spcBef>
                <a:spcPct val="0"/>
              </a:spcBef>
            </a:pPr>
            <a:r>
              <a:rPr lang="en-US" smtClean="0"/>
              <a:t>This website is internal to FHWA staff.  Useful items include Realty LPA Review </a:t>
            </a:r>
            <a:r>
              <a:rPr lang="en-US" b="1" smtClean="0"/>
              <a:t>Checklists and Links to State DOT LPA Manuals</a:t>
            </a:r>
            <a:r>
              <a:rPr lang="en-US" smtClean="0"/>
              <a:t>.  </a:t>
            </a:r>
          </a:p>
          <a:p>
            <a:pPr>
              <a:spcBef>
                <a:spcPct val="0"/>
              </a:spcBef>
            </a:pPr>
            <a:r>
              <a:rPr lang="en-US" b="1" smtClean="0"/>
              <a:t> </a:t>
            </a:r>
            <a:endParaRPr lang="en-US" smtClean="0"/>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A130E5E-CF55-4D42-BA7B-80DD64BB95E7}" type="slidenum">
              <a:rPr lang="en-US"/>
              <a:pPr fontAlgn="base">
                <a:spcBef>
                  <a:spcPct val="0"/>
                </a:spcBef>
                <a:spcAft>
                  <a:spcPct val="0"/>
                </a:spcAft>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Stewardship Portal </a:t>
            </a:r>
          </a:p>
          <a:p>
            <a:pPr>
              <a:spcBef>
                <a:spcPct val="0"/>
              </a:spcBef>
            </a:pPr>
            <a:endParaRPr lang="en-US" b="1" smtClean="0"/>
          </a:p>
          <a:p>
            <a:pPr>
              <a:spcBef>
                <a:spcPct val="0"/>
              </a:spcBef>
            </a:pPr>
            <a:r>
              <a:rPr lang="en-US" smtClean="0"/>
              <a:t>This is an internal FHWA website:</a:t>
            </a:r>
          </a:p>
          <a:p>
            <a:pPr>
              <a:spcBef>
                <a:spcPct val="0"/>
              </a:spcBef>
            </a:pPr>
            <a:r>
              <a:rPr lang="en-US" smtClean="0"/>
              <a:t> </a:t>
            </a:r>
            <a:r>
              <a:rPr lang="en-US" u="sng" smtClean="0">
                <a:hlinkClick r:id="rId3"/>
              </a:rPr>
              <a:t>http://rc.fhwa.dot.gov/processreviews/category.cfm?category=Right-of-Way%20and%20Utilities</a:t>
            </a:r>
            <a:endParaRPr lang="en-US" u="sng" smtClean="0"/>
          </a:p>
          <a:p>
            <a:pPr>
              <a:spcBef>
                <a:spcPct val="0"/>
              </a:spcBef>
            </a:pPr>
            <a:endParaRPr lang="en-US" smtClean="0"/>
          </a:p>
          <a:p>
            <a:pPr>
              <a:spcBef>
                <a:spcPct val="0"/>
              </a:spcBef>
            </a:pPr>
            <a:r>
              <a:rPr lang="en-US" smtClean="0"/>
              <a:t>If you would like to review other reports before you embark on an LPA Program Review, please see the 2008 review by Illinois Division (#45) or the 2009 LPA Program Review by California (#68).</a:t>
            </a:r>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C0667B-0706-4EEB-B714-FAD908FC341E}" type="slidenum">
              <a:rPr lang="en-US"/>
              <a:pPr fontAlgn="base">
                <a:spcBef>
                  <a:spcPct val="0"/>
                </a:spcBef>
                <a:spcAft>
                  <a:spcPct val="0"/>
                </a:spcAft>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0BC6DE5-3172-48C1-91EE-AF37DB0A61E4}" type="slidenum">
              <a:rPr lang="en-US"/>
              <a:pPr fontAlgn="base">
                <a:spcBef>
                  <a:spcPct val="0"/>
                </a:spcBef>
                <a:spcAft>
                  <a:spcPct val="0"/>
                </a:spcAft>
              </a:pPr>
              <a:t>4</a:t>
            </a:fld>
            <a:endParaRPr lang="en-US"/>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For FY 2006 the Office of Corporate Development’s Program Improvement Team solicited our field offices and various program offices for input as to what program areas the Agency needed to focus as part of its national review work.  </a:t>
            </a:r>
            <a:r>
              <a:rPr lang="en-US" b="1" smtClean="0"/>
              <a:t>The LPA program ranked as the number one area in need of review.</a:t>
            </a:r>
            <a:r>
              <a:rPr lang="en-US" smtClean="0"/>
              <a:t>  This was reinforced by the Agency, as part of its strategic planning process for FY2007, when it conducted program area risk assessments for which the oversight of the LPA program surfaced as high among the top ten risk areas reported by our Division offices. This program area has also  been identified </a:t>
            </a:r>
            <a:r>
              <a:rPr lang="en-US" smtClean="0">
                <a:latin typeface="Arial" charset="0"/>
                <a:cs typeface="Arial" charset="0"/>
              </a:rPr>
              <a:t>in the 2011-12 FHWA Strategic Implementation Plan under Project Delivery to develop procedures, training, and oversight guidance for the delivery of  LPA projects.</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Contact for further inquiries!</a:t>
            </a:r>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28688" fontAlgn="base">
              <a:spcBef>
                <a:spcPct val="0"/>
              </a:spcBef>
              <a:spcAft>
                <a:spcPct val="0"/>
              </a:spcAft>
            </a:pPr>
            <a:fld id="{835FABE0-4586-430B-A050-C28EEDD9F83C}" type="slidenum">
              <a:rPr lang="en-US"/>
              <a:pPr defTabSz="928688" fontAlgn="base">
                <a:spcBef>
                  <a:spcPct val="0"/>
                </a:spcBef>
                <a:spcAft>
                  <a:spcPct val="0"/>
                </a:spcAft>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Questions?  Discussion?</a:t>
            </a:r>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6EDED5-955D-47CB-8BDD-EF9493BF0DA2}" type="slidenum">
              <a:rPr lang="en-US"/>
              <a:pPr fontAlgn="base">
                <a:spcBef>
                  <a:spcPct val="0"/>
                </a:spcBef>
                <a:spcAft>
                  <a:spcPct val="0"/>
                </a:spcAft>
              </a:pPr>
              <a:t>41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number of LPAs reported to be administering federal-aid projects in October 2009.</a:t>
            </a:r>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1982C4-E2CF-475E-A275-E55E23C7E16A}"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the percentage of federal funds that goes to LPAs as computed from the total funding pot.</a:t>
            </a:r>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0F1A836-888B-485F-9BB2-5E5DAAE983D9}"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data shows that program funds whether regular or ARRA funds is notably concentrated (New term coined: Program Density).</a:t>
            </a:r>
          </a:p>
          <a:p>
            <a:pPr>
              <a:spcBef>
                <a:spcPct val="0"/>
              </a:spcBef>
            </a:pPr>
            <a:endParaRPr lang="en-US" smtClean="0"/>
          </a:p>
          <a:p>
            <a:pPr>
              <a:spcBef>
                <a:spcPct val="0"/>
              </a:spcBef>
            </a:pPr>
            <a:r>
              <a:rPr lang="en-US" smtClean="0"/>
              <a:t>What the data and MAPs also show is that there is much we don’t know!</a:t>
            </a:r>
          </a:p>
          <a:p>
            <a:pPr lvl="1">
              <a:spcBef>
                <a:spcPct val="0"/>
              </a:spcBef>
              <a:buFontTx/>
              <a:buChar char="•"/>
            </a:pPr>
            <a:r>
              <a:rPr lang="en-US" smtClean="0"/>
              <a:t>Can’t easily identify or track local projects</a:t>
            </a:r>
          </a:p>
          <a:p>
            <a:pPr lvl="1">
              <a:spcBef>
                <a:spcPct val="0"/>
              </a:spcBef>
              <a:buFontTx/>
              <a:buChar char="•"/>
            </a:pPr>
            <a:r>
              <a:rPr lang="en-US" smtClean="0"/>
              <a:t>FMIS can’t trace local projects</a:t>
            </a:r>
          </a:p>
          <a:p>
            <a:pPr lvl="1">
              <a:spcBef>
                <a:spcPct val="0"/>
              </a:spcBef>
              <a:buFontTx/>
              <a:buChar char="•"/>
            </a:pPr>
            <a:r>
              <a:rPr lang="en-US" smtClean="0"/>
              <a:t>RADS as data inaccuracy issues</a:t>
            </a:r>
          </a:p>
          <a:p>
            <a:pPr lvl="1">
              <a:spcBef>
                <a:spcPct val="0"/>
              </a:spcBef>
              <a:buFontTx/>
              <a:buChar char="•"/>
            </a:pPr>
            <a:r>
              <a:rPr lang="en-US" smtClean="0"/>
              <a:t>Interpretation of questions focus on a need to discern </a:t>
            </a:r>
            <a:r>
              <a:rPr lang="en-US" b="1" smtClean="0"/>
              <a:t>local project vs. locally administered project </a:t>
            </a:r>
            <a:r>
              <a:rPr lang="en-US" smtClean="0"/>
              <a:t>.</a:t>
            </a:r>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B09C0F-568E-4467-B83C-C76980DC4E27}"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C50985-5146-4834-AB25-365CF498BAD9}" type="slidenum">
              <a:rPr lang="en-US"/>
              <a:pPr fontAlgn="base">
                <a:spcBef>
                  <a:spcPct val="0"/>
                </a:spcBef>
                <a:spcAft>
                  <a:spcPct val="0"/>
                </a:spcAft>
              </a:pPr>
              <a:t>8</a:t>
            </a:fld>
            <a:endParaRPr lang="en-US"/>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p:txBody>
          <a:bodyPr/>
          <a:lstStyle/>
          <a:p>
            <a:pPr fontAlgn="auto">
              <a:spcBef>
                <a:spcPts val="0"/>
              </a:spcBef>
              <a:spcAft>
                <a:spcPts val="0"/>
              </a:spcAft>
              <a:defRPr/>
            </a:pPr>
            <a:r>
              <a:rPr lang="en-US" dirty="0" smtClean="0"/>
              <a:t>As a result an LPA review team was formed to conduct a national review of the LPA Program in February of 2006.  Their results efforts are documented in the final December 2006 report, titled, </a:t>
            </a:r>
            <a:r>
              <a:rPr lang="en-US" i="1" dirty="0" smtClean="0"/>
              <a:t>The Administration of Federal-Aid Projects by Local Agencies</a:t>
            </a:r>
            <a:r>
              <a:rPr lang="en-US" dirty="0" smtClean="0"/>
              <a:t>.   The purpose of the review was to assess the administration, stewardship, and oversight of Federal-aid projects administered by LPAs. </a:t>
            </a:r>
          </a:p>
          <a:p>
            <a:pPr fontAlgn="auto">
              <a:spcBef>
                <a:spcPts val="0"/>
              </a:spcBef>
              <a:spcAft>
                <a:spcPts val="0"/>
              </a:spcAft>
              <a:defRPr/>
            </a:pPr>
            <a:endParaRPr lang="en-US" b="1" dirty="0" smtClean="0">
              <a:effectLst>
                <a:outerShdw blurRad="38100" dist="38100" dir="2700000" algn="tl">
                  <a:srgbClr val="C0C0C0"/>
                </a:outerShdw>
              </a:effectLst>
            </a:endParaRPr>
          </a:p>
          <a:p>
            <a:pPr fontAlgn="auto">
              <a:spcBef>
                <a:spcPts val="0"/>
              </a:spcBef>
              <a:spcAft>
                <a:spcPts val="0"/>
              </a:spcAft>
              <a:defRPr/>
            </a:pPr>
            <a:r>
              <a:rPr lang="en-US" dirty="0" smtClean="0"/>
              <a:t>LPA Update – Successfully Delivering Projects at the Local Level – “The State of LPA” was presented at the 2010 Fall Business Meeting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B7A0C75-9028-433C-BB36-0D86AFF4D06C}" type="slidenum">
              <a:rPr lang="en-US"/>
              <a:pPr fontAlgn="base">
                <a:spcBef>
                  <a:spcPct val="0"/>
                </a:spcBef>
                <a:spcAft>
                  <a:spcPct val="0"/>
                </a:spcAft>
              </a:pPr>
              <a:t>9</a:t>
            </a:fld>
            <a:endParaRPr lang="en-US"/>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Various components of the Federal-aid project development and implementation process were reviewed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F8154CC8-475F-4980-8892-12D2C92809D9}" type="datetime1">
              <a:rPr lang="en-US"/>
              <a:pPr>
                <a:defRPr/>
              </a:pPr>
              <a:t>5/24/2011</a:t>
            </a:fld>
            <a:endParaRPr lang="en-US" dirty="0"/>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r>
              <a:rPr lang="en-US"/>
              <a:t>    Page 3</a:t>
            </a:r>
          </a:p>
        </p:txBody>
      </p:sp>
      <p:sp>
        <p:nvSpPr>
          <p:cNvPr id="19" name="Slide Number Placeholder 28"/>
          <p:cNvSpPr>
            <a:spLocks noGrp="1"/>
          </p:cNvSpPr>
          <p:nvPr>
            <p:ph type="sldNum" sz="quarter" idx="12"/>
          </p:nvPr>
        </p:nvSpPr>
        <p:spPr>
          <a:xfrm>
            <a:off x="8320088" y="1588"/>
            <a:ext cx="747712" cy="365125"/>
          </a:xfrm>
        </p:spPr>
        <p:txBody>
          <a:bodyPr/>
          <a:lstStyle>
            <a:lvl1pPr algn="r">
              <a:defRPr sz="1800" smtClean="0">
                <a:solidFill>
                  <a:schemeClr val="bg1"/>
                </a:solidFill>
              </a:defRPr>
            </a:lvl1pPr>
          </a:lstStyle>
          <a:p>
            <a:pPr>
              <a:defRPr/>
            </a:pPr>
            <a:fld id="{44828C39-E4D2-4034-BA17-C338512CCFB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5D22999-E6FD-45BF-8401-D9A54FA02E88}" type="datetime1">
              <a:rPr lang="en-US"/>
              <a:pPr>
                <a:defRPr/>
              </a:pPr>
              <a:t>5/24/2011</a:t>
            </a:fld>
            <a:endParaRPr lang="en-US" dirty="0"/>
          </a:p>
        </p:txBody>
      </p:sp>
      <p:sp>
        <p:nvSpPr>
          <p:cNvPr id="5" name="Footer Placeholder 2"/>
          <p:cNvSpPr>
            <a:spLocks noGrp="1"/>
          </p:cNvSpPr>
          <p:nvPr>
            <p:ph type="ftr" sz="quarter" idx="11"/>
          </p:nvPr>
        </p:nvSpPr>
        <p:spPr/>
        <p:txBody>
          <a:bodyPr/>
          <a:lstStyle>
            <a:lvl1pPr>
              <a:defRPr/>
            </a:lvl1pPr>
          </a:lstStyle>
          <a:p>
            <a:pPr>
              <a:defRPr/>
            </a:pPr>
            <a:r>
              <a:rPr lang="en-US"/>
              <a:t>    Page 3</a:t>
            </a:r>
          </a:p>
        </p:txBody>
      </p:sp>
      <p:sp>
        <p:nvSpPr>
          <p:cNvPr id="6" name="Slide Number Placeholder 22"/>
          <p:cNvSpPr>
            <a:spLocks noGrp="1"/>
          </p:cNvSpPr>
          <p:nvPr>
            <p:ph type="sldNum" sz="quarter" idx="12"/>
          </p:nvPr>
        </p:nvSpPr>
        <p:spPr/>
        <p:txBody>
          <a:bodyPr/>
          <a:lstStyle>
            <a:lvl1pPr>
              <a:defRPr/>
            </a:lvl1pPr>
          </a:lstStyle>
          <a:p>
            <a:pPr>
              <a:defRPr/>
            </a:pPr>
            <a:fld id="{00468781-972E-48CA-9001-ACA6FDE8AF0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5E27886A-BDD8-4649-889E-9B07A4C795F1}" type="datetime1">
              <a:rPr lang="en-US"/>
              <a:pPr>
                <a:defRPr/>
              </a:pPr>
              <a:t>5/24/2011</a:t>
            </a:fld>
            <a:endParaRPr lang="en-US" dirty="0"/>
          </a:p>
        </p:txBody>
      </p:sp>
      <p:sp>
        <p:nvSpPr>
          <p:cNvPr id="5" name="Footer Placeholder 2"/>
          <p:cNvSpPr>
            <a:spLocks noGrp="1"/>
          </p:cNvSpPr>
          <p:nvPr>
            <p:ph type="ftr" sz="quarter" idx="11"/>
          </p:nvPr>
        </p:nvSpPr>
        <p:spPr/>
        <p:txBody>
          <a:bodyPr/>
          <a:lstStyle>
            <a:lvl1pPr>
              <a:defRPr/>
            </a:lvl1pPr>
          </a:lstStyle>
          <a:p>
            <a:pPr>
              <a:defRPr/>
            </a:pPr>
            <a:r>
              <a:rPr lang="en-US"/>
              <a:t>    Page 3</a:t>
            </a:r>
          </a:p>
        </p:txBody>
      </p:sp>
      <p:sp>
        <p:nvSpPr>
          <p:cNvPr id="6" name="Slide Number Placeholder 22"/>
          <p:cNvSpPr>
            <a:spLocks noGrp="1"/>
          </p:cNvSpPr>
          <p:nvPr>
            <p:ph type="sldNum" sz="quarter" idx="12"/>
          </p:nvPr>
        </p:nvSpPr>
        <p:spPr/>
        <p:txBody>
          <a:bodyPr/>
          <a:lstStyle>
            <a:lvl1pPr>
              <a:defRPr/>
            </a:lvl1pPr>
          </a:lstStyle>
          <a:p>
            <a:pPr>
              <a:defRPr/>
            </a:pPr>
            <a:fld id="{FEF20F54-CB19-4229-B9E3-99658AE6889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9238FDF-B504-4FB4-9996-1EE411323020}" type="datetime1">
              <a:rPr lang="en-US"/>
              <a:pPr>
                <a:defRPr/>
              </a:pPr>
              <a:t>5/24/2011</a:t>
            </a:fld>
            <a:endParaRPr lang="en-US" dirty="0"/>
          </a:p>
        </p:txBody>
      </p:sp>
      <p:sp>
        <p:nvSpPr>
          <p:cNvPr id="5" name="Footer Placeholder 2"/>
          <p:cNvSpPr>
            <a:spLocks noGrp="1"/>
          </p:cNvSpPr>
          <p:nvPr>
            <p:ph type="ftr" sz="quarter" idx="11"/>
          </p:nvPr>
        </p:nvSpPr>
        <p:spPr/>
        <p:txBody>
          <a:bodyPr/>
          <a:lstStyle>
            <a:lvl1pPr>
              <a:defRPr/>
            </a:lvl1pPr>
          </a:lstStyle>
          <a:p>
            <a:pPr>
              <a:defRPr/>
            </a:pPr>
            <a:r>
              <a:rPr lang="en-US"/>
              <a:t>    Page 3</a:t>
            </a:r>
          </a:p>
        </p:txBody>
      </p:sp>
      <p:sp>
        <p:nvSpPr>
          <p:cNvPr id="6" name="Slide Number Placeholder 22"/>
          <p:cNvSpPr>
            <a:spLocks noGrp="1"/>
          </p:cNvSpPr>
          <p:nvPr>
            <p:ph type="sldNum" sz="quarter" idx="12"/>
          </p:nvPr>
        </p:nvSpPr>
        <p:spPr/>
        <p:txBody>
          <a:bodyPr/>
          <a:lstStyle>
            <a:lvl1pPr>
              <a:defRPr/>
            </a:lvl1pPr>
          </a:lstStyle>
          <a:p>
            <a:pPr>
              <a:defRPr/>
            </a:pPr>
            <a:fld id="{F8B45254-E9A1-4140-9E5D-1C81C9724EF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fld id="{17BFB48D-D372-43D1-BD22-B568E250CC62}" type="datetime1">
              <a:rPr lang="en-US"/>
              <a:pPr>
                <a:defRPr/>
              </a:pPr>
              <a:t>5/24/2011</a:t>
            </a:fld>
            <a:endParaRPr lang="en-US" dirty="0"/>
          </a:p>
        </p:txBody>
      </p:sp>
      <p:sp>
        <p:nvSpPr>
          <p:cNvPr id="5" name="Footer Placeholder 2"/>
          <p:cNvSpPr>
            <a:spLocks noGrp="1"/>
          </p:cNvSpPr>
          <p:nvPr>
            <p:ph type="ftr" sz="quarter" idx="11"/>
          </p:nvPr>
        </p:nvSpPr>
        <p:spPr/>
        <p:txBody>
          <a:bodyPr/>
          <a:lstStyle>
            <a:lvl1pPr>
              <a:defRPr/>
            </a:lvl1pPr>
          </a:lstStyle>
          <a:p>
            <a:pPr>
              <a:defRPr/>
            </a:pPr>
            <a:r>
              <a:rPr lang="en-US"/>
              <a:t>    Page 3</a:t>
            </a:r>
          </a:p>
        </p:txBody>
      </p:sp>
      <p:sp>
        <p:nvSpPr>
          <p:cNvPr id="6" name="Slide Number Placeholder 22"/>
          <p:cNvSpPr>
            <a:spLocks noGrp="1"/>
          </p:cNvSpPr>
          <p:nvPr>
            <p:ph type="sldNum" sz="quarter" idx="12"/>
          </p:nvPr>
        </p:nvSpPr>
        <p:spPr/>
        <p:txBody>
          <a:bodyPr/>
          <a:lstStyle>
            <a:lvl1pPr>
              <a:defRPr/>
            </a:lvl1pPr>
          </a:lstStyle>
          <a:p>
            <a:pPr>
              <a:defRPr/>
            </a:pPr>
            <a:fld id="{11555C3E-F287-4B01-824E-AC738EEBB1E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77EB3D8-EA29-4EA1-B72C-AE478D947FA0}" type="datetime1">
              <a:rPr lang="en-US"/>
              <a:pPr>
                <a:defRPr/>
              </a:pPr>
              <a:t>5/24/2011</a:t>
            </a:fld>
            <a:endParaRPr lang="en-US" dirty="0"/>
          </a:p>
        </p:txBody>
      </p:sp>
      <p:sp>
        <p:nvSpPr>
          <p:cNvPr id="6" name="Footer Placeholder 2"/>
          <p:cNvSpPr>
            <a:spLocks noGrp="1"/>
          </p:cNvSpPr>
          <p:nvPr>
            <p:ph type="ftr" sz="quarter" idx="11"/>
          </p:nvPr>
        </p:nvSpPr>
        <p:spPr/>
        <p:txBody>
          <a:bodyPr/>
          <a:lstStyle>
            <a:lvl1pPr>
              <a:defRPr/>
            </a:lvl1pPr>
          </a:lstStyle>
          <a:p>
            <a:pPr>
              <a:defRPr/>
            </a:pPr>
            <a:r>
              <a:rPr lang="en-US"/>
              <a:t>    Page 3</a:t>
            </a:r>
          </a:p>
        </p:txBody>
      </p:sp>
      <p:sp>
        <p:nvSpPr>
          <p:cNvPr id="7" name="Slide Number Placeholder 22"/>
          <p:cNvSpPr>
            <a:spLocks noGrp="1"/>
          </p:cNvSpPr>
          <p:nvPr>
            <p:ph type="sldNum" sz="quarter" idx="12"/>
          </p:nvPr>
        </p:nvSpPr>
        <p:spPr/>
        <p:txBody>
          <a:bodyPr/>
          <a:lstStyle>
            <a:lvl1pPr>
              <a:defRPr/>
            </a:lvl1pPr>
          </a:lstStyle>
          <a:p>
            <a:pPr>
              <a:defRPr/>
            </a:pPr>
            <a:fld id="{7A4AB445-24D4-465B-8470-03B707F8FA0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rtlCol="0"/>
          <a:lstStyle>
            <a:lvl1pPr>
              <a:defRPr/>
            </a:lvl1pPr>
          </a:lstStyle>
          <a:p>
            <a:pPr>
              <a:defRPr/>
            </a:pPr>
            <a:fld id="{FDF44EDA-3AA5-473C-86D9-D2F1CF6546F0}" type="datetime1">
              <a:rPr lang="en-US"/>
              <a:pPr>
                <a:defRPr/>
              </a:pPr>
              <a:t>5/24/2011</a:t>
            </a:fld>
            <a:endParaRPr lang="en-US" dirty="0"/>
          </a:p>
        </p:txBody>
      </p:sp>
      <p:sp>
        <p:nvSpPr>
          <p:cNvPr id="8" name="Slide Number Placeholder 26"/>
          <p:cNvSpPr>
            <a:spLocks noGrp="1"/>
          </p:cNvSpPr>
          <p:nvPr>
            <p:ph type="sldNum" sz="quarter" idx="11"/>
          </p:nvPr>
        </p:nvSpPr>
        <p:spPr/>
        <p:txBody>
          <a:bodyPr rtlCol="0"/>
          <a:lstStyle>
            <a:lvl1pPr>
              <a:defRPr/>
            </a:lvl1pPr>
          </a:lstStyle>
          <a:p>
            <a:pPr>
              <a:defRPr/>
            </a:pPr>
            <a:fld id="{29CE9D5D-FD6D-4CB0-BC46-5CCB5059B047}" type="slidenum">
              <a:rPr lang="en-US"/>
              <a:pPr>
                <a:defRPr/>
              </a:pPr>
              <a:t>‹#›</a:t>
            </a:fld>
            <a:endParaRPr lang="en-US" dirty="0"/>
          </a:p>
        </p:txBody>
      </p:sp>
      <p:sp>
        <p:nvSpPr>
          <p:cNvPr id="9" name="Footer Placeholder 27"/>
          <p:cNvSpPr>
            <a:spLocks noGrp="1"/>
          </p:cNvSpPr>
          <p:nvPr>
            <p:ph type="ftr" sz="quarter" idx="12"/>
          </p:nvPr>
        </p:nvSpPr>
        <p:spPr/>
        <p:txBody>
          <a:bodyPr rtlCol="0"/>
          <a:lstStyle>
            <a:lvl1pPr>
              <a:defRPr/>
            </a:lvl1pPr>
          </a:lstStyle>
          <a:p>
            <a:pPr>
              <a:defRPr/>
            </a:pPr>
            <a:r>
              <a:rPr lang="en-US"/>
              <a:t>    Page 3</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476F97F1-B5DE-4C62-B749-309A1AE21292}" type="datetime1">
              <a:rPr lang="en-US"/>
              <a:pPr>
                <a:defRPr/>
              </a:pPr>
              <a:t>5/24/2011</a:t>
            </a:fld>
            <a:endParaRPr lang="en-US" dirty="0"/>
          </a:p>
        </p:txBody>
      </p:sp>
      <p:sp>
        <p:nvSpPr>
          <p:cNvPr id="4" name="Footer Placeholder 3"/>
          <p:cNvSpPr>
            <a:spLocks noGrp="1"/>
          </p:cNvSpPr>
          <p:nvPr>
            <p:ph type="ftr" sz="quarter" idx="11"/>
          </p:nvPr>
        </p:nvSpPr>
        <p:spPr/>
        <p:txBody>
          <a:bodyPr/>
          <a:lstStyle>
            <a:lvl1pPr>
              <a:defRPr/>
            </a:lvl1pPr>
          </a:lstStyle>
          <a:p>
            <a:pPr>
              <a:defRPr/>
            </a:pPr>
            <a:r>
              <a:rPr lang="en-US"/>
              <a:t>    Page 3</a:t>
            </a:r>
          </a:p>
        </p:txBody>
      </p:sp>
      <p:sp>
        <p:nvSpPr>
          <p:cNvPr id="5" name="Slide Number Placeholder 4"/>
          <p:cNvSpPr>
            <a:spLocks noGrp="1"/>
          </p:cNvSpPr>
          <p:nvPr>
            <p:ph type="sldNum" sz="quarter" idx="12"/>
          </p:nvPr>
        </p:nvSpPr>
        <p:spPr/>
        <p:txBody>
          <a:bodyPr/>
          <a:lstStyle>
            <a:lvl1pPr>
              <a:defRPr/>
            </a:lvl1pPr>
          </a:lstStyle>
          <a:p>
            <a:pPr>
              <a:defRPr/>
            </a:pPr>
            <a:fld id="{4EF3AB3D-00F8-4BF1-B509-2CA7121D2B8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E3AA3866-4A98-495B-AF1F-3B5C68F8A373}" type="datetime1">
              <a:rPr lang="en-US"/>
              <a:pPr>
                <a:defRPr/>
              </a:pPr>
              <a:t>5/24/2011</a:t>
            </a:fld>
            <a:endParaRPr lang="en-US" dirty="0"/>
          </a:p>
        </p:txBody>
      </p:sp>
      <p:sp>
        <p:nvSpPr>
          <p:cNvPr id="3" name="Footer Placeholder 2"/>
          <p:cNvSpPr>
            <a:spLocks noGrp="1"/>
          </p:cNvSpPr>
          <p:nvPr>
            <p:ph type="ftr" sz="quarter" idx="11"/>
          </p:nvPr>
        </p:nvSpPr>
        <p:spPr/>
        <p:txBody>
          <a:bodyPr/>
          <a:lstStyle>
            <a:lvl1pPr>
              <a:defRPr/>
            </a:lvl1pPr>
          </a:lstStyle>
          <a:p>
            <a:pPr>
              <a:defRPr/>
            </a:pPr>
            <a:r>
              <a:rPr lang="en-US"/>
              <a:t>    Page 3</a:t>
            </a:r>
          </a:p>
        </p:txBody>
      </p:sp>
      <p:sp>
        <p:nvSpPr>
          <p:cNvPr id="4" name="Slide Number Placeholder 22"/>
          <p:cNvSpPr>
            <a:spLocks noGrp="1"/>
          </p:cNvSpPr>
          <p:nvPr>
            <p:ph type="sldNum" sz="quarter" idx="12"/>
          </p:nvPr>
        </p:nvSpPr>
        <p:spPr/>
        <p:txBody>
          <a:bodyPr/>
          <a:lstStyle>
            <a:lvl1pPr>
              <a:defRPr/>
            </a:lvl1pPr>
          </a:lstStyle>
          <a:p>
            <a:pPr>
              <a:defRPr/>
            </a:pPr>
            <a:fld id="{22F200B6-9643-4546-8D17-82EA98A93D3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AAA01392-5874-4AC1-99EA-43EE128698BD}" type="datetime1">
              <a:rPr lang="en-US"/>
              <a:pPr>
                <a:defRPr/>
              </a:pPr>
              <a:t>5/24/2011</a:t>
            </a:fld>
            <a:endParaRPr lang="en-US" dirty="0"/>
          </a:p>
        </p:txBody>
      </p:sp>
      <p:sp>
        <p:nvSpPr>
          <p:cNvPr id="6" name="Footer Placeholder 2"/>
          <p:cNvSpPr>
            <a:spLocks noGrp="1"/>
          </p:cNvSpPr>
          <p:nvPr>
            <p:ph type="ftr" sz="quarter" idx="11"/>
          </p:nvPr>
        </p:nvSpPr>
        <p:spPr/>
        <p:txBody>
          <a:bodyPr/>
          <a:lstStyle>
            <a:lvl1pPr>
              <a:defRPr/>
            </a:lvl1pPr>
          </a:lstStyle>
          <a:p>
            <a:pPr>
              <a:defRPr/>
            </a:pPr>
            <a:r>
              <a:rPr lang="en-US"/>
              <a:t>    Page 3</a:t>
            </a:r>
          </a:p>
        </p:txBody>
      </p:sp>
      <p:sp>
        <p:nvSpPr>
          <p:cNvPr id="7" name="Slide Number Placeholder 22"/>
          <p:cNvSpPr>
            <a:spLocks noGrp="1"/>
          </p:cNvSpPr>
          <p:nvPr>
            <p:ph type="sldNum" sz="quarter" idx="12"/>
          </p:nvPr>
        </p:nvSpPr>
        <p:spPr/>
        <p:txBody>
          <a:bodyPr/>
          <a:lstStyle>
            <a:lvl1pPr>
              <a:defRPr/>
            </a:lvl1pPr>
          </a:lstStyle>
          <a:p>
            <a:pPr>
              <a:defRPr/>
            </a:pPr>
            <a:fld id="{03B8BF83-B6C8-4E97-A451-B96D306951C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5C15D632-88EB-41F5-B007-C8962105F4C5}" type="datetime1">
              <a:rPr lang="en-US"/>
              <a:pPr>
                <a:defRPr/>
              </a:pPr>
              <a:t>5/24/2011</a:t>
            </a:fld>
            <a:endParaRPr lang="en-US" dirty="0"/>
          </a:p>
        </p:txBody>
      </p:sp>
      <p:sp>
        <p:nvSpPr>
          <p:cNvPr id="6" name="Footer Placeholder 2"/>
          <p:cNvSpPr>
            <a:spLocks noGrp="1"/>
          </p:cNvSpPr>
          <p:nvPr>
            <p:ph type="ftr" sz="quarter" idx="11"/>
          </p:nvPr>
        </p:nvSpPr>
        <p:spPr/>
        <p:txBody>
          <a:bodyPr/>
          <a:lstStyle>
            <a:lvl1pPr>
              <a:defRPr/>
            </a:lvl1pPr>
          </a:lstStyle>
          <a:p>
            <a:pPr>
              <a:defRPr/>
            </a:pPr>
            <a:r>
              <a:rPr lang="en-US"/>
              <a:t>    Page 3</a:t>
            </a:r>
          </a:p>
        </p:txBody>
      </p:sp>
      <p:sp>
        <p:nvSpPr>
          <p:cNvPr id="7" name="Slide Number Placeholder 22"/>
          <p:cNvSpPr>
            <a:spLocks noGrp="1"/>
          </p:cNvSpPr>
          <p:nvPr>
            <p:ph type="sldNum" sz="quarter" idx="12"/>
          </p:nvPr>
        </p:nvSpPr>
        <p:spPr/>
        <p:txBody>
          <a:bodyPr/>
          <a:lstStyle>
            <a:lvl1pPr>
              <a:defRPr/>
            </a:lvl1pPr>
          </a:lstStyle>
          <a:p>
            <a:pPr>
              <a:defRPr/>
            </a:pPr>
            <a:fld id="{E0C6A1C1-0E1F-4DFC-AEAC-E0C7D6BC0A4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40000">
              <a:schemeClr val="accent6">
                <a:lumMod val="40000"/>
                <a:lumOff val="60000"/>
              </a:schemeClr>
            </a:gs>
            <a:gs pos="80000">
              <a:schemeClr val="accent1">
                <a:tint val="23500"/>
                <a:satMod val="160000"/>
              </a:schemeClr>
            </a:gs>
            <a:gs pos="100000">
              <a:schemeClr val="bg1"/>
            </a:gs>
          </a:gsLst>
          <a:lin ang="8100000" scaled="1"/>
          <a:tileRect/>
        </a:gradFill>
        <a:effectLst/>
      </p:bgPr>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smtClean="0">
                <a:solidFill>
                  <a:schemeClr val="accent2"/>
                </a:solidFill>
                <a:latin typeface="+mn-lt"/>
              </a:defRPr>
            </a:lvl1pPr>
          </a:lstStyle>
          <a:p>
            <a:pPr>
              <a:defRPr/>
            </a:pPr>
            <a:fld id="{49F30D93-BAE9-4D7F-B98F-E259656C8767}" type="datetime1">
              <a:rPr lang="en-US"/>
              <a:pPr>
                <a:defRPr/>
              </a:pPr>
              <a:t>5/24/2011</a:t>
            </a:fld>
            <a:endParaRPr lang="en-US" dirty="0"/>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dirty="0" smtClean="0">
                <a:solidFill>
                  <a:schemeClr val="accent2"/>
                </a:solidFill>
                <a:latin typeface="+mn-lt"/>
              </a:defRPr>
            </a:lvl1pPr>
          </a:lstStyle>
          <a:p>
            <a:pPr>
              <a:defRPr/>
            </a:pPr>
            <a:r>
              <a:rPr lang="en-US"/>
              <a:t>    Page 3</a:t>
            </a: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anchor="b"/>
          <a:lstStyle>
            <a:lvl1pPr algn="r" eaLnBrk="1" fontAlgn="auto" latinLnBrk="0" hangingPunct="1">
              <a:spcBef>
                <a:spcPts val="0"/>
              </a:spcBef>
              <a:spcAft>
                <a:spcPts val="0"/>
              </a:spcAft>
              <a:defRPr kumimoji="0" sz="1800" smtClean="0">
                <a:solidFill>
                  <a:srgbClr val="FFFFFF"/>
                </a:solidFill>
                <a:latin typeface="+mn-lt"/>
              </a:defRPr>
            </a:lvl1pPr>
          </a:lstStyle>
          <a:p>
            <a:pPr>
              <a:defRPr/>
            </a:pPr>
            <a:fld id="{33A1A242-D504-4E82-B1B4-ECA9C5D1314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9" r:id="rId1"/>
    <p:sldLayoutId id="2147483831" r:id="rId2"/>
    <p:sldLayoutId id="2147483832" r:id="rId3"/>
    <p:sldLayoutId id="2147483833" r:id="rId4"/>
    <p:sldLayoutId id="2147483840" r:id="rId5"/>
    <p:sldLayoutId id="2147483841" r:id="rId6"/>
    <p:sldLayoutId id="2147483834" r:id="rId7"/>
    <p:sldLayoutId id="2147483835" r:id="rId8"/>
    <p:sldLayoutId id="2147483836" r:id="rId9"/>
    <p:sldLayoutId id="2147483837" r:id="rId10"/>
    <p:sldLayoutId id="2147483838" r:id="rId11"/>
  </p:sldLayoutIdLst>
  <p:hf hdr="0" ftr="0" dt="0"/>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Trebuchet MS" pitchFamily="34" charset="0"/>
        </a:defRPr>
      </a:lvl2pPr>
      <a:lvl3pPr algn="l" rtl="0" fontAlgn="base">
        <a:spcBef>
          <a:spcPct val="0"/>
        </a:spcBef>
        <a:spcAft>
          <a:spcPct val="0"/>
        </a:spcAft>
        <a:defRPr sz="4000">
          <a:solidFill>
            <a:schemeClr val="tx2"/>
          </a:solidFill>
          <a:latin typeface="Trebuchet MS" pitchFamily="34" charset="0"/>
        </a:defRPr>
      </a:lvl3pPr>
      <a:lvl4pPr algn="l" rtl="0" fontAlgn="base">
        <a:spcBef>
          <a:spcPct val="0"/>
        </a:spcBef>
        <a:spcAft>
          <a:spcPct val="0"/>
        </a:spcAft>
        <a:defRPr sz="4000">
          <a:solidFill>
            <a:schemeClr val="tx2"/>
          </a:solidFill>
          <a:latin typeface="Trebuchet MS" pitchFamily="34" charset="0"/>
        </a:defRPr>
      </a:lvl4pPr>
      <a:lvl5pPr algn="l" rtl="0" fontAlgn="base">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fontAlgn="base">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fontAlgn="base">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fontAlgn="base">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fontAlgn="base">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fontAlgn="base">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81000" y="1295400"/>
            <a:ext cx="8305800" cy="2590800"/>
          </a:xfrm>
        </p:spPr>
        <p:txBody>
          <a:bodyPr/>
          <a:lstStyle/>
          <a:p>
            <a:pPr algn="ctr"/>
            <a:r>
              <a:rPr lang="en-US" sz="4800" b="1" smtClean="0">
                <a:solidFill>
                  <a:srgbClr val="0070C0"/>
                </a:solidFill>
                <a:latin typeface="Arial" charset="0"/>
                <a:cs typeface="Arial" charset="0"/>
              </a:rPr>
              <a:t>Stewardship and Oversight </a:t>
            </a:r>
            <a:br>
              <a:rPr lang="en-US" sz="4800" b="1" smtClean="0">
                <a:solidFill>
                  <a:srgbClr val="0070C0"/>
                </a:solidFill>
                <a:latin typeface="Arial" charset="0"/>
                <a:cs typeface="Arial" charset="0"/>
              </a:rPr>
            </a:br>
            <a:r>
              <a:rPr lang="en-US" sz="4800" b="1" smtClean="0">
                <a:solidFill>
                  <a:srgbClr val="0070C0"/>
                </a:solidFill>
                <a:latin typeface="Arial" charset="0"/>
                <a:cs typeface="Arial" charset="0"/>
              </a:rPr>
              <a:t>of </a:t>
            </a:r>
            <a:br>
              <a:rPr lang="en-US" sz="4800" b="1" smtClean="0">
                <a:solidFill>
                  <a:srgbClr val="0070C0"/>
                </a:solidFill>
                <a:latin typeface="Arial" charset="0"/>
                <a:cs typeface="Arial" charset="0"/>
              </a:rPr>
            </a:br>
            <a:r>
              <a:rPr lang="en-US" sz="4800" b="1" smtClean="0">
                <a:solidFill>
                  <a:srgbClr val="0070C0"/>
                </a:solidFill>
                <a:latin typeface="Arial" charset="0"/>
                <a:cs typeface="Arial" charset="0"/>
              </a:rPr>
              <a:t>Local Public Agencies</a:t>
            </a:r>
          </a:p>
        </p:txBody>
      </p:sp>
      <p:sp>
        <p:nvSpPr>
          <p:cNvPr id="5123" name="Rectangle 2"/>
          <p:cNvSpPr>
            <a:spLocks noChangeArrowheads="1"/>
          </p:cNvSpPr>
          <p:nvPr/>
        </p:nvSpPr>
        <p:spPr bwMode="auto">
          <a:xfrm>
            <a:off x="152400" y="5105400"/>
            <a:ext cx="5181600" cy="1200150"/>
          </a:xfrm>
          <a:prstGeom prst="rect">
            <a:avLst/>
          </a:prstGeom>
          <a:noFill/>
          <a:ln w="9525">
            <a:noFill/>
            <a:miter lim="800000"/>
            <a:headEnd/>
            <a:tailEnd/>
          </a:ln>
        </p:spPr>
        <p:txBody>
          <a:bodyPr>
            <a:spAutoFit/>
          </a:bodyPr>
          <a:lstStyle/>
          <a:p>
            <a:pPr>
              <a:buFont typeface="Wingdings" pitchFamily="2" charset="2"/>
              <a:buNone/>
            </a:pPr>
            <a:r>
              <a:rPr lang="en-US" sz="2400" b="1">
                <a:cs typeface="Arial" charset="0"/>
              </a:rPr>
              <a:t>Carolyn Winborne James</a:t>
            </a:r>
          </a:p>
          <a:p>
            <a:pPr>
              <a:buFont typeface="Wingdings" pitchFamily="2" charset="2"/>
              <a:buNone/>
            </a:pPr>
            <a:r>
              <a:rPr lang="en-US" sz="2400" b="1">
                <a:cs typeface="Arial" charset="0"/>
              </a:rPr>
              <a:t>Office of Real Estate Services</a:t>
            </a:r>
          </a:p>
          <a:p>
            <a:pPr>
              <a:buFont typeface="Wingdings" pitchFamily="2" charset="2"/>
              <a:buNone/>
            </a:pPr>
            <a:r>
              <a:rPr lang="en-US" sz="2400" b="1">
                <a:cs typeface="Arial" charset="0"/>
              </a:rPr>
              <a:t>May 24, 2011</a:t>
            </a:r>
          </a:p>
        </p:txBody>
      </p:sp>
      <p:sp>
        <p:nvSpPr>
          <p:cNvPr id="512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0F010E0-F31C-4AEC-8B0E-DE1919045390}" type="slidenum">
              <a:rPr lang="en-US"/>
              <a:pPr fontAlgn="base">
                <a:spcBef>
                  <a:spcPct val="0"/>
                </a:spcBef>
                <a:spcAft>
                  <a:spcPct val="0"/>
                </a:spcAft>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704850"/>
            <a:ext cx="8229600" cy="895350"/>
          </a:xfrm>
        </p:spPr>
        <p:txBody>
          <a:bodyPr>
            <a:normAutofit/>
          </a:bodyPr>
          <a:lstStyle/>
          <a:p>
            <a:pPr fontAlgn="auto">
              <a:spcAft>
                <a:spcPts val="0"/>
              </a:spcAft>
              <a:defRPr/>
            </a:pPr>
            <a:r>
              <a:rPr lang="en-US" b="1" dirty="0">
                <a:solidFill>
                  <a:schemeClr val="bg2">
                    <a:lumMod val="50000"/>
                  </a:schemeClr>
                </a:solidFill>
                <a:latin typeface="Arial" pitchFamily="34" charset="0"/>
                <a:cs typeface="Arial" pitchFamily="34" charset="0"/>
              </a:rPr>
              <a:t>National Program Review</a:t>
            </a:r>
          </a:p>
        </p:txBody>
      </p:sp>
      <p:sp>
        <p:nvSpPr>
          <p:cNvPr id="14339" name="Rectangle 3"/>
          <p:cNvSpPr>
            <a:spLocks noGrp="1" noChangeArrowheads="1"/>
          </p:cNvSpPr>
          <p:nvPr>
            <p:ph idx="1"/>
          </p:nvPr>
        </p:nvSpPr>
        <p:spPr/>
        <p:txBody>
          <a:bodyPr/>
          <a:lstStyle/>
          <a:p>
            <a:pPr lvl="1">
              <a:buFontTx/>
              <a:buNone/>
            </a:pPr>
            <a:r>
              <a:rPr lang="en-US" sz="2400" b="1" smtClean="0">
                <a:latin typeface="Arial" charset="0"/>
                <a:cs typeface="Arial" charset="0"/>
              </a:rPr>
              <a:t>The Team looked at:</a:t>
            </a:r>
          </a:p>
          <a:p>
            <a:pPr lvl="1"/>
            <a:r>
              <a:rPr lang="en-US" sz="2400" b="1" smtClean="0">
                <a:latin typeface="Arial" charset="0"/>
                <a:cs typeface="Arial" charset="0"/>
              </a:rPr>
              <a:t>7 States</a:t>
            </a:r>
          </a:p>
          <a:p>
            <a:pPr lvl="1"/>
            <a:r>
              <a:rPr lang="en-US" sz="2400" b="1" smtClean="0">
                <a:latin typeface="Arial" charset="0"/>
                <a:cs typeface="Arial" charset="0"/>
              </a:rPr>
              <a:t>39 projects </a:t>
            </a:r>
          </a:p>
          <a:p>
            <a:pPr lvl="1"/>
            <a:r>
              <a:rPr lang="en-US" sz="2400" b="1" smtClean="0">
                <a:latin typeface="Arial" charset="0"/>
                <a:cs typeface="Arial" charset="0"/>
              </a:rPr>
              <a:t>35 local jurisdictions</a:t>
            </a:r>
            <a:r>
              <a:rPr lang="en-US" sz="2400" smtClean="0">
                <a:latin typeface="Arial" charset="0"/>
                <a:cs typeface="Arial" charset="0"/>
              </a:rPr>
              <a:t> </a:t>
            </a:r>
          </a:p>
        </p:txBody>
      </p:sp>
      <p:pic>
        <p:nvPicPr>
          <p:cNvPr id="14340" name="Picture 4"/>
          <p:cNvPicPr>
            <a:picLocks noChangeAspect="1" noChangeArrowheads="1"/>
          </p:cNvPicPr>
          <p:nvPr/>
        </p:nvPicPr>
        <p:blipFill>
          <a:blip r:embed="rId3" cstate="print">
            <a:clrChange>
              <a:clrFrom>
                <a:srgbClr val="FFFFFF"/>
              </a:clrFrom>
              <a:clrTo>
                <a:srgbClr val="FFFFFF">
                  <a:alpha val="0"/>
                </a:srgbClr>
              </a:clrTo>
            </a:clrChange>
          </a:blip>
          <a:srcRect l="11249" t="18733" r="20622" b="23685"/>
          <a:stretch>
            <a:fillRect/>
          </a:stretch>
        </p:blipFill>
        <p:spPr bwMode="auto">
          <a:xfrm>
            <a:off x="4572000" y="2743200"/>
            <a:ext cx="4191000" cy="2590800"/>
          </a:xfrm>
          <a:prstGeom prst="rect">
            <a:avLst/>
          </a:prstGeom>
          <a:noFill/>
          <a:ln w="9525">
            <a:noFill/>
            <a:miter lim="800000"/>
            <a:headEnd/>
            <a:tailEnd/>
          </a:ln>
        </p:spPr>
      </p:pic>
      <p:sp>
        <p:nvSpPr>
          <p:cNvPr id="14341"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8381C404-F64F-45EB-AF38-178AC44B5C9C}" type="slidenum">
              <a:rPr lang="en-US"/>
              <a:pPr fontAlgn="base">
                <a:spcBef>
                  <a:spcPct val="0"/>
                </a:spcBef>
                <a:spcAft>
                  <a:spcPct val="0"/>
                </a:spcAft>
              </a:pPr>
              <a:t>10</a:t>
            </a:fld>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95400" y="533400"/>
            <a:ext cx="6400800" cy="1047750"/>
          </a:xfrm>
        </p:spPr>
        <p:txBody>
          <a:bodyPr>
            <a:noAutofit/>
          </a:bodyPr>
          <a:lstStyle/>
          <a:p>
            <a:pPr algn="ctr" fontAlgn="auto">
              <a:spcAft>
                <a:spcPts val="0"/>
              </a:spcAft>
              <a:defRPr/>
            </a:pPr>
            <a:r>
              <a:rPr lang="en-US" sz="3200" b="1" dirty="0" smtClean="0">
                <a:solidFill>
                  <a:schemeClr val="accent5">
                    <a:lumMod val="50000"/>
                  </a:schemeClr>
                </a:solidFill>
                <a:latin typeface="Arial" pitchFamily="34" charset="0"/>
                <a:cs typeface="Arial" pitchFamily="34" charset="0"/>
              </a:rPr>
              <a:t> </a:t>
            </a:r>
            <a:r>
              <a:rPr lang="en-US" sz="3200" b="1" dirty="0">
                <a:solidFill>
                  <a:srgbClr val="7030A0"/>
                </a:solidFill>
                <a:latin typeface="Arial" pitchFamily="34" charset="0"/>
                <a:cs typeface="Arial" pitchFamily="34" charset="0"/>
              </a:rPr>
              <a:t>The General Observations</a:t>
            </a:r>
          </a:p>
        </p:txBody>
      </p:sp>
      <p:sp>
        <p:nvSpPr>
          <p:cNvPr id="17411" name="Rectangle 3"/>
          <p:cNvSpPr>
            <a:spLocks noGrp="1" noChangeArrowheads="1"/>
          </p:cNvSpPr>
          <p:nvPr>
            <p:ph idx="1"/>
          </p:nvPr>
        </p:nvSpPr>
        <p:spPr>
          <a:xfrm>
            <a:off x="228600" y="1524000"/>
            <a:ext cx="8524875" cy="5029200"/>
          </a:xfrm>
        </p:spPr>
        <p:txBody>
          <a:bodyPr>
            <a:noAutofit/>
          </a:bodyPr>
          <a:lstStyle/>
          <a:p>
            <a:pPr marL="365760" indent="-256032" fontAlgn="auto">
              <a:lnSpc>
                <a:spcPct val="90000"/>
              </a:lnSpc>
              <a:spcAft>
                <a:spcPts val="0"/>
              </a:spcAft>
              <a:buClr>
                <a:schemeClr val="accent3"/>
              </a:buClr>
              <a:buFont typeface="Georgia"/>
              <a:buChar char="•"/>
              <a:defRPr/>
            </a:pPr>
            <a:endParaRPr lang="en-US" dirty="0" smtClean="0">
              <a:solidFill>
                <a:srgbClr val="0070C0"/>
              </a:solidFill>
              <a:effectLst>
                <a:outerShdw blurRad="38100" dist="38100" dir="2700000" algn="tl">
                  <a:srgbClr val="C0C0C0"/>
                </a:outerShdw>
              </a:effectLst>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dirty="0" smtClean="0">
                <a:solidFill>
                  <a:srgbClr val="0070C0"/>
                </a:solidFill>
                <a:effectLst>
                  <a:outerShdw blurRad="38100" dist="38100" dir="2700000" algn="tl">
                    <a:srgbClr val="C0C0C0"/>
                  </a:outerShdw>
                </a:effectLst>
                <a:latin typeface="Arial" pitchFamily="34" charset="0"/>
                <a:cs typeface="Arial" pitchFamily="34" charset="0"/>
              </a:rPr>
              <a:t>Extreme </a:t>
            </a:r>
            <a:r>
              <a:rPr lang="en-US" dirty="0">
                <a:solidFill>
                  <a:srgbClr val="0070C0"/>
                </a:solidFill>
                <a:effectLst>
                  <a:outerShdw blurRad="38100" dist="38100" dir="2700000" algn="tl">
                    <a:srgbClr val="C0C0C0"/>
                  </a:outerShdw>
                </a:effectLst>
                <a:latin typeface="Arial" pitchFamily="34" charset="0"/>
                <a:cs typeface="Arial" pitchFamily="34" charset="0"/>
              </a:rPr>
              <a:t>differences in LPA </a:t>
            </a:r>
            <a:r>
              <a:rPr lang="en-US" dirty="0" smtClean="0">
                <a:solidFill>
                  <a:srgbClr val="0070C0"/>
                </a:solidFill>
                <a:effectLst>
                  <a:outerShdw blurRad="38100" dist="38100" dir="2700000" algn="tl">
                    <a:srgbClr val="C0C0C0"/>
                  </a:outerShdw>
                </a:effectLst>
                <a:latin typeface="Arial" pitchFamily="34" charset="0"/>
                <a:cs typeface="Arial" pitchFamily="34" charset="0"/>
              </a:rPr>
              <a:t>projects </a:t>
            </a:r>
            <a:r>
              <a:rPr lang="en-US" dirty="0">
                <a:solidFill>
                  <a:srgbClr val="0070C0"/>
                </a:solidFill>
                <a:effectLst>
                  <a:outerShdw blurRad="38100" dist="38100" dir="2700000" algn="tl">
                    <a:srgbClr val="C0C0C0"/>
                  </a:outerShdw>
                </a:effectLst>
                <a:latin typeface="Arial" pitchFamily="34" charset="0"/>
                <a:cs typeface="Arial" pitchFamily="34" charset="0"/>
              </a:rPr>
              <a:t>in terms of type and level of activities. </a:t>
            </a:r>
          </a:p>
          <a:p>
            <a:pPr marL="365760" indent="-256032" fontAlgn="auto">
              <a:lnSpc>
                <a:spcPct val="90000"/>
              </a:lnSpc>
              <a:spcAft>
                <a:spcPts val="0"/>
              </a:spcAft>
              <a:buClr>
                <a:schemeClr val="accent3"/>
              </a:buClr>
              <a:buFont typeface="Georgia"/>
              <a:buChar char="•"/>
              <a:defRPr/>
            </a:pPr>
            <a:r>
              <a:rPr lang="en-US" dirty="0">
                <a:solidFill>
                  <a:srgbClr val="0070C0"/>
                </a:solidFill>
                <a:effectLst>
                  <a:outerShdw blurRad="38100" dist="38100" dir="2700000" algn="tl">
                    <a:srgbClr val="C0C0C0"/>
                  </a:outerShdw>
                </a:effectLst>
                <a:latin typeface="Arial" pitchFamily="34" charset="0"/>
                <a:cs typeface="Arial" pitchFamily="34" charset="0"/>
              </a:rPr>
              <a:t>The project risk level </a:t>
            </a:r>
            <a:r>
              <a:rPr lang="en-US" dirty="0" smtClean="0">
                <a:solidFill>
                  <a:srgbClr val="0070C0"/>
                </a:solidFill>
                <a:effectLst>
                  <a:outerShdw blurRad="38100" dist="38100" dir="2700000" algn="tl">
                    <a:srgbClr val="C0C0C0"/>
                  </a:outerShdw>
                </a:effectLst>
                <a:latin typeface="Arial" pitchFamily="34" charset="0"/>
                <a:cs typeface="Arial" pitchFamily="34" charset="0"/>
              </a:rPr>
              <a:t>varied </a:t>
            </a:r>
            <a:r>
              <a:rPr lang="en-US" dirty="0">
                <a:solidFill>
                  <a:srgbClr val="0070C0"/>
                </a:solidFill>
                <a:effectLst>
                  <a:outerShdw blurRad="38100" dist="38100" dir="2700000" algn="tl">
                    <a:srgbClr val="C0C0C0"/>
                  </a:outerShdw>
                </a:effectLst>
                <a:latin typeface="Arial" pitchFamily="34" charset="0"/>
                <a:cs typeface="Arial" pitchFamily="34" charset="0"/>
              </a:rPr>
              <a:t>significantly.</a:t>
            </a:r>
          </a:p>
          <a:p>
            <a:pPr marL="365760" indent="-256032" fontAlgn="auto">
              <a:lnSpc>
                <a:spcPct val="90000"/>
              </a:lnSpc>
              <a:spcAft>
                <a:spcPts val="0"/>
              </a:spcAft>
              <a:buClr>
                <a:schemeClr val="accent3"/>
              </a:buClr>
              <a:buFont typeface="Georgia"/>
              <a:buChar char="•"/>
              <a:defRPr/>
            </a:pPr>
            <a:r>
              <a:rPr lang="en-US" dirty="0">
                <a:solidFill>
                  <a:srgbClr val="0070C0"/>
                </a:solidFill>
                <a:effectLst>
                  <a:outerShdw blurRad="38100" dist="38100" dir="2700000" algn="tl">
                    <a:srgbClr val="C0C0C0"/>
                  </a:outerShdw>
                </a:effectLst>
                <a:latin typeface="Arial" pitchFamily="34" charset="0"/>
                <a:cs typeface="Arial" pitchFamily="34" charset="0"/>
              </a:rPr>
              <a:t>State LPA oversight activities were varied, limited or non-existent.</a:t>
            </a:r>
          </a:p>
          <a:p>
            <a:pPr marL="365760" indent="-256032" fontAlgn="auto">
              <a:lnSpc>
                <a:spcPct val="90000"/>
              </a:lnSpc>
              <a:spcAft>
                <a:spcPts val="0"/>
              </a:spcAft>
              <a:buClr>
                <a:schemeClr val="accent3"/>
              </a:buClr>
              <a:buFont typeface="Georgia"/>
              <a:buChar char="•"/>
              <a:defRPr/>
            </a:pPr>
            <a:r>
              <a:rPr lang="en-US" dirty="0">
                <a:solidFill>
                  <a:srgbClr val="0070C0"/>
                </a:solidFill>
                <a:effectLst>
                  <a:outerShdw blurRad="38100" dist="38100" dir="2700000" algn="tl">
                    <a:srgbClr val="C0C0C0"/>
                  </a:outerShdw>
                </a:effectLst>
                <a:latin typeface="Arial" pitchFamily="34" charset="0"/>
                <a:cs typeface="Arial" pitchFamily="34" charset="0"/>
              </a:rPr>
              <a:t>Earmark projects directed to LPAs are particularly problematic (Frequently outside the STIP and under-funded!).</a:t>
            </a:r>
          </a:p>
          <a:p>
            <a:pPr marL="365760" indent="-256032" fontAlgn="auto">
              <a:lnSpc>
                <a:spcPct val="90000"/>
              </a:lnSpc>
              <a:spcAft>
                <a:spcPts val="0"/>
              </a:spcAft>
              <a:buClr>
                <a:schemeClr val="accent3"/>
              </a:buClr>
              <a:buFont typeface="Georgia"/>
              <a:buChar char="•"/>
              <a:defRPr/>
            </a:pPr>
            <a:r>
              <a:rPr lang="en-US" dirty="0">
                <a:solidFill>
                  <a:srgbClr val="0070C0"/>
                </a:solidFill>
                <a:effectLst>
                  <a:outerShdw blurRad="38100" dist="38100" dir="2700000" algn="tl">
                    <a:srgbClr val="C0C0C0"/>
                  </a:outerShdw>
                </a:effectLst>
                <a:latin typeface="Arial" pitchFamily="34" charset="0"/>
                <a:cs typeface="Arial" pitchFamily="34" charset="0"/>
              </a:rPr>
              <a:t>Federal-aid program guidance to LPAs is lacking.</a:t>
            </a:r>
          </a:p>
          <a:p>
            <a:pPr marL="365760" indent="-256032" fontAlgn="auto">
              <a:lnSpc>
                <a:spcPct val="90000"/>
              </a:lnSpc>
              <a:spcAft>
                <a:spcPts val="0"/>
              </a:spcAft>
              <a:buClr>
                <a:schemeClr val="accent3"/>
              </a:buClr>
              <a:buFont typeface="Georgia"/>
              <a:buChar char="•"/>
              <a:defRPr/>
            </a:pPr>
            <a:r>
              <a:rPr lang="en-US" dirty="0">
                <a:solidFill>
                  <a:srgbClr val="0070C0"/>
                </a:solidFill>
                <a:effectLst>
                  <a:outerShdw blurRad="38100" dist="38100" dir="2700000" algn="tl">
                    <a:srgbClr val="C0C0C0"/>
                  </a:outerShdw>
                </a:effectLst>
                <a:latin typeface="Arial" pitchFamily="34" charset="0"/>
                <a:cs typeface="Arial" pitchFamily="34" charset="0"/>
              </a:rPr>
              <a:t>FHWA oversight of State’s LPA administration was inconsistent, varied and often without structure.</a:t>
            </a:r>
          </a:p>
          <a:p>
            <a:pPr marL="365760" indent="-256032" fontAlgn="auto">
              <a:lnSpc>
                <a:spcPct val="90000"/>
              </a:lnSpc>
              <a:spcAft>
                <a:spcPts val="0"/>
              </a:spcAft>
              <a:buClr>
                <a:schemeClr val="accent3"/>
              </a:buClr>
              <a:buFont typeface="Georgia"/>
              <a:buChar char="•"/>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53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596E4C5-E872-4616-A668-2F1AB466F01A}" type="slidenum">
              <a:rPr lang="en-US"/>
              <a:pPr fontAlgn="base">
                <a:spcBef>
                  <a:spcPct val="0"/>
                </a:spcBef>
                <a:spcAft>
                  <a:spcPct val="0"/>
                </a:spcAft>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47800" y="685800"/>
            <a:ext cx="5791200" cy="666750"/>
          </a:xfrm>
        </p:spPr>
        <p:txBody>
          <a:bodyPr/>
          <a:lstStyle/>
          <a:p>
            <a:pPr algn="ctr"/>
            <a:r>
              <a:rPr lang="en-US" b="1" smtClean="0">
                <a:solidFill>
                  <a:srgbClr val="7030A0"/>
                </a:solidFill>
                <a:cs typeface="Arial" charset="0"/>
              </a:rPr>
              <a:t>Review Findings</a:t>
            </a:r>
          </a:p>
        </p:txBody>
      </p:sp>
      <p:sp>
        <p:nvSpPr>
          <p:cNvPr id="12291" name="Rectangle 3"/>
          <p:cNvSpPr>
            <a:spLocks noGrp="1" noChangeArrowheads="1"/>
          </p:cNvSpPr>
          <p:nvPr>
            <p:ph idx="1"/>
          </p:nvPr>
        </p:nvSpPr>
        <p:spPr>
          <a:xfrm>
            <a:off x="457200" y="1600200"/>
            <a:ext cx="8229600" cy="4389438"/>
          </a:xfrm>
        </p:spPr>
        <p:txBody>
          <a:bodyPr>
            <a:normAutofit fontScale="92500" lnSpcReduction="10000"/>
          </a:bodyPr>
          <a:lstStyle/>
          <a:p>
            <a:pPr marL="365760" indent="-256032" fontAlgn="auto">
              <a:lnSpc>
                <a:spcPct val="90000"/>
              </a:lnSpc>
              <a:spcAft>
                <a:spcPts val="0"/>
              </a:spcAft>
              <a:buClr>
                <a:schemeClr val="accent3"/>
              </a:buClr>
              <a:buFont typeface="Georgia"/>
              <a:buChar char="•"/>
              <a:defRPr/>
            </a:pPr>
            <a:endParaRPr lang="en-US" dirty="0" smtClean="0">
              <a:solidFill>
                <a:srgbClr val="800080"/>
              </a:solidFill>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endParaRPr lang="en-US" dirty="0" smtClean="0">
              <a:solidFill>
                <a:srgbClr val="800080"/>
              </a:solidFill>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dirty="0" smtClean="0">
                <a:solidFill>
                  <a:srgbClr val="800080"/>
                </a:solidFill>
                <a:latin typeface="Arial" pitchFamily="34" charset="0"/>
                <a:cs typeface="Arial" pitchFamily="34" charset="0"/>
              </a:rPr>
              <a:t>The </a:t>
            </a:r>
            <a:r>
              <a:rPr lang="en-US" dirty="0">
                <a:solidFill>
                  <a:srgbClr val="800080"/>
                </a:solidFill>
                <a:latin typeface="Arial" pitchFamily="34" charset="0"/>
                <a:cs typeface="Arial" pitchFamily="34" charset="0"/>
              </a:rPr>
              <a:t>administration of Federal-aid projects by LPAs may lack a systematic or comprehensive oversight approach;</a:t>
            </a:r>
          </a:p>
          <a:p>
            <a:pPr marL="365760" indent="-256032" fontAlgn="auto">
              <a:lnSpc>
                <a:spcPct val="90000"/>
              </a:lnSpc>
              <a:spcAft>
                <a:spcPts val="0"/>
              </a:spcAft>
              <a:buClr>
                <a:schemeClr val="accent3"/>
              </a:buClr>
              <a:buFont typeface="Georgia"/>
              <a:buChar char="•"/>
              <a:defRPr/>
            </a:pPr>
            <a:endParaRPr lang="en-US" dirty="0">
              <a:solidFill>
                <a:srgbClr val="800080"/>
              </a:solidFill>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dirty="0">
                <a:solidFill>
                  <a:srgbClr val="800080"/>
                </a:solidFill>
                <a:latin typeface="Arial" pitchFamily="34" charset="0"/>
                <a:cs typeface="Arial" pitchFamily="34" charset="0"/>
              </a:rPr>
              <a:t>Current oversight activities, as a whole, may be inconsistent from State to State; and</a:t>
            </a:r>
          </a:p>
          <a:p>
            <a:pPr marL="365760" indent="-256032" fontAlgn="auto">
              <a:lnSpc>
                <a:spcPct val="90000"/>
              </a:lnSpc>
              <a:spcAft>
                <a:spcPts val="0"/>
              </a:spcAft>
              <a:buClr>
                <a:schemeClr val="accent3"/>
              </a:buClr>
              <a:buFont typeface="Georgia"/>
              <a:buChar char="•"/>
              <a:defRPr/>
            </a:pPr>
            <a:endParaRPr lang="en-US" dirty="0">
              <a:solidFill>
                <a:srgbClr val="800080"/>
              </a:solidFill>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dirty="0">
                <a:solidFill>
                  <a:srgbClr val="800080"/>
                </a:solidFill>
                <a:latin typeface="Arial" pitchFamily="34" charset="0"/>
                <a:cs typeface="Arial" pitchFamily="34" charset="0"/>
              </a:rPr>
              <a:t>Current oversight activities may be ineffective for ensuring that Federal-aid requirements are met on LPA-administered projects.</a:t>
            </a:r>
          </a:p>
        </p:txBody>
      </p:sp>
      <p:sp>
        <p:nvSpPr>
          <p:cNvPr id="1638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3D75AA4D-D024-4DED-B796-1CCBB9ECD7B5}" type="slidenum">
              <a:rPr lang="en-US"/>
              <a:pPr fontAlgn="base">
                <a:spcBef>
                  <a:spcPct val="0"/>
                </a:spcBef>
                <a:spcAft>
                  <a:spcPct val="0"/>
                </a:spcAft>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457200"/>
            <a:ext cx="8534400" cy="914400"/>
          </a:xfrm>
        </p:spPr>
        <p:txBody>
          <a:bodyPr/>
          <a:lstStyle/>
          <a:p>
            <a:pPr algn="ctr"/>
            <a:r>
              <a:rPr lang="en-US" b="1" smtClean="0">
                <a:solidFill>
                  <a:srgbClr val="7030A0"/>
                </a:solidFill>
                <a:cs typeface="Arial" charset="0"/>
              </a:rPr>
              <a:t> Review Team Conclusions</a:t>
            </a:r>
          </a:p>
        </p:txBody>
      </p:sp>
      <p:sp>
        <p:nvSpPr>
          <p:cNvPr id="18435" name="Rectangle 3"/>
          <p:cNvSpPr>
            <a:spLocks noGrp="1" noChangeArrowheads="1"/>
          </p:cNvSpPr>
          <p:nvPr>
            <p:ph idx="1"/>
          </p:nvPr>
        </p:nvSpPr>
        <p:spPr>
          <a:xfrm>
            <a:off x="533400" y="2209800"/>
            <a:ext cx="8229600" cy="4191000"/>
          </a:xfrm>
        </p:spPr>
        <p:txBody>
          <a:bodyPr>
            <a:normAutofit lnSpcReduction="10000"/>
          </a:bodyPr>
          <a:lstStyle/>
          <a:p>
            <a:pPr marL="365760" indent="-256032" fontAlgn="auto">
              <a:lnSpc>
                <a:spcPct val="90000"/>
              </a:lnSpc>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LPA Program is a high risk area that requires attention. </a:t>
            </a:r>
          </a:p>
          <a:p>
            <a:pPr marL="365760" indent="-256032" fontAlgn="auto">
              <a:lnSpc>
                <a:spcPct val="90000"/>
              </a:lnSpc>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State DOTs must fulfill their responsibilities regarding local projects.</a:t>
            </a:r>
          </a:p>
          <a:p>
            <a:pPr marL="365760" indent="-256032" fontAlgn="auto">
              <a:lnSpc>
                <a:spcPct val="90000"/>
              </a:lnSpc>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Appears to be a need for a more systematic approach to fulfilling these program responsibilities.</a:t>
            </a:r>
          </a:p>
          <a:p>
            <a:pPr marL="365760" indent="-256032" fontAlgn="auto">
              <a:lnSpc>
                <a:spcPct val="90000"/>
              </a:lnSpc>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Mechanisms and tools need to be developed to improve stewardship and oversight of local projects.</a:t>
            </a:r>
            <a:endParaRPr lang="en-US" sz="3200" dirty="0">
              <a:latin typeface="Arial" pitchFamily="34" charset="0"/>
              <a:cs typeface="Arial" pitchFamily="34" charset="0"/>
            </a:endParaRPr>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46F2BE5-9563-4380-A3C1-98D95CCBF5E7}" type="slidenum">
              <a:rPr lang="en-US"/>
              <a:pPr fontAlgn="base">
                <a:spcBef>
                  <a:spcPct val="0"/>
                </a:spcBef>
                <a:spcAft>
                  <a:spcPct val="0"/>
                </a:spcAft>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57200"/>
            <a:ext cx="7924800" cy="762000"/>
          </a:xfrm>
        </p:spPr>
        <p:txBody>
          <a:bodyPr>
            <a:normAutofit fontScale="90000"/>
          </a:bodyPr>
          <a:lstStyle/>
          <a:p>
            <a:pPr fontAlgn="auto">
              <a:spcAft>
                <a:spcPts val="0"/>
              </a:spcAft>
              <a:defRPr/>
            </a:pPr>
            <a:r>
              <a:rPr lang="en-US" sz="3600" b="1" dirty="0" smtClean="0">
                <a:solidFill>
                  <a:schemeClr val="accent3">
                    <a:lumMod val="75000"/>
                  </a:schemeClr>
                </a:solidFill>
                <a:latin typeface="Arial" pitchFamily="34" charset="0"/>
                <a:cs typeface="Arial" pitchFamily="34" charset="0"/>
              </a:rPr>
              <a:t>FHWA’s Position and Call for Action</a:t>
            </a:r>
            <a:endParaRPr lang="en-US" sz="3600" b="1" dirty="0">
              <a:solidFill>
                <a:schemeClr val="accent3">
                  <a:lumMod val="75000"/>
                </a:schemeClr>
              </a:solidFill>
              <a:latin typeface="Arial" pitchFamily="34" charset="0"/>
              <a:cs typeface="Arial" pitchFamily="34" charset="0"/>
            </a:endParaRPr>
          </a:p>
        </p:txBody>
      </p:sp>
      <p:sp>
        <p:nvSpPr>
          <p:cNvPr id="21507" name="Rectangle 3"/>
          <p:cNvSpPr>
            <a:spLocks noGrp="1" noChangeArrowheads="1"/>
          </p:cNvSpPr>
          <p:nvPr>
            <p:ph idx="1"/>
          </p:nvPr>
        </p:nvSpPr>
        <p:spPr>
          <a:xfrm>
            <a:off x="533400" y="1371600"/>
            <a:ext cx="8229600" cy="5181600"/>
          </a:xfrm>
        </p:spPr>
        <p:txBody>
          <a:bodyPr>
            <a:noAutofit/>
          </a:bodyPr>
          <a:lstStyle/>
          <a:p>
            <a:pPr marL="365760" indent="-256032" fontAlgn="auto">
              <a:lnSpc>
                <a:spcPct val="90000"/>
              </a:lnSpc>
              <a:spcAft>
                <a:spcPts val="0"/>
              </a:spcAft>
              <a:buClr>
                <a:schemeClr val="accent3"/>
              </a:buClr>
              <a:buFont typeface="Georgia"/>
              <a:buChar char="•"/>
              <a:defRPr/>
            </a:pPr>
            <a:r>
              <a:rPr lang="en-US" sz="1600" dirty="0" smtClean="0">
                <a:effectLst>
                  <a:outerShdw blurRad="38100" dist="38100" dir="2700000" algn="tl">
                    <a:srgbClr val="C0C0C0"/>
                  </a:outerShdw>
                </a:effectLst>
                <a:latin typeface="Arial" pitchFamily="34" charset="0"/>
                <a:cs typeface="Arial" pitchFamily="34" charset="0"/>
              </a:rPr>
              <a:t>FHWA Leadership views the team’s findings as </a:t>
            </a:r>
            <a:r>
              <a:rPr lang="en-US" sz="1600" i="1" dirty="0" smtClean="0">
                <a:effectLst>
                  <a:outerShdw blurRad="38100" dist="38100" dir="2700000" algn="tl">
                    <a:srgbClr val="C0C0C0"/>
                  </a:outerShdw>
                </a:effectLst>
                <a:latin typeface="Arial" pitchFamily="34" charset="0"/>
                <a:cs typeface="Arial" pitchFamily="34" charset="0"/>
              </a:rPr>
              <a:t>“a call to action.”</a:t>
            </a:r>
          </a:p>
          <a:p>
            <a:pPr marL="658368" lvl="1" indent="-246888" fontAlgn="auto">
              <a:lnSpc>
                <a:spcPct val="90000"/>
              </a:lnSpc>
              <a:spcAft>
                <a:spcPts val="0"/>
              </a:spcAft>
              <a:buFont typeface="Georgia"/>
              <a:buChar char="▫"/>
              <a:defRPr/>
            </a:pPr>
            <a:r>
              <a:rPr lang="en-US" sz="1400" b="1" dirty="0" smtClean="0">
                <a:solidFill>
                  <a:schemeClr val="accent6">
                    <a:lumMod val="75000"/>
                  </a:schemeClr>
                </a:solidFill>
                <a:latin typeface="Arial" pitchFamily="34" charset="0"/>
                <a:cs typeface="Arial" pitchFamily="34" charset="0"/>
              </a:rPr>
              <a:t>FHWA must take steps to make certain that the State DOTs are fulfilling their oversight responsibilities to ensure that LPA-administered Federal-aid projects are carried out in accordance with Federal requirements</a:t>
            </a:r>
          </a:p>
          <a:p>
            <a:pPr marL="658368" lvl="1" indent="-246888" fontAlgn="auto">
              <a:lnSpc>
                <a:spcPct val="90000"/>
              </a:lnSpc>
              <a:spcAft>
                <a:spcPts val="0"/>
              </a:spcAft>
              <a:buFont typeface="Georgia"/>
              <a:buChar char="▫"/>
              <a:defRPr/>
            </a:pPr>
            <a:r>
              <a:rPr lang="en-US" sz="1400" b="1" dirty="0" smtClean="0">
                <a:solidFill>
                  <a:schemeClr val="accent6">
                    <a:lumMod val="75000"/>
                  </a:schemeClr>
                </a:solidFill>
                <a:effectLst>
                  <a:outerShdw blurRad="38100" dist="38100" dir="2700000" algn="tl">
                    <a:srgbClr val="C0C0C0"/>
                  </a:outerShdw>
                </a:effectLst>
                <a:latin typeface="Arial" pitchFamily="34" charset="0"/>
                <a:cs typeface="Arial" pitchFamily="34" charset="0"/>
              </a:rPr>
              <a:t>FHWA Leadership supports taking appropriate steps to ensure that Federal-aid funds are properly expended on Locally Administered projects.</a:t>
            </a:r>
          </a:p>
          <a:p>
            <a:pPr marL="365760" indent="-256032" fontAlgn="auto">
              <a:spcAft>
                <a:spcPts val="0"/>
              </a:spcAft>
              <a:buClr>
                <a:schemeClr val="accent3"/>
              </a:buClr>
              <a:buFont typeface="Georgia"/>
              <a:buChar char="•"/>
              <a:defRPr/>
            </a:pPr>
            <a:endParaRPr lang="en-US" sz="1600" dirty="0" smtClean="0">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1600" dirty="0" smtClean="0">
                <a:latin typeface="Arial" pitchFamily="34" charset="0"/>
                <a:cs typeface="Arial" pitchFamily="34" charset="0"/>
              </a:rPr>
              <a:t>Administrator in October 2007 self-declared the LPA Program to be “programmatically  and materially  weak. </a:t>
            </a:r>
          </a:p>
          <a:p>
            <a:pPr marL="365760" indent="-256032" fontAlgn="auto">
              <a:spcAft>
                <a:spcPts val="0"/>
              </a:spcAft>
              <a:buClr>
                <a:schemeClr val="accent3"/>
              </a:buClr>
              <a:buFont typeface="Georgia"/>
              <a:buChar char="•"/>
              <a:defRPr/>
            </a:pPr>
            <a:endParaRPr lang="en-US" sz="1600" dirty="0" smtClean="0">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1600" dirty="0" smtClean="0">
                <a:latin typeface="Arial" pitchFamily="34" charset="0"/>
                <a:cs typeface="Arial" pitchFamily="34" charset="0"/>
              </a:rPr>
              <a:t>Field Actions Required:</a:t>
            </a:r>
          </a:p>
          <a:p>
            <a:pPr marL="658368" lvl="1" indent="-246888" fontAlgn="auto">
              <a:spcAft>
                <a:spcPts val="0"/>
              </a:spcAft>
              <a:buFontTx/>
              <a:buChar char="•"/>
              <a:defRPr/>
            </a:pPr>
            <a:r>
              <a:rPr lang="en-US" sz="1400" b="1" dirty="0" smtClean="0">
                <a:solidFill>
                  <a:schemeClr val="accent6">
                    <a:lumMod val="75000"/>
                  </a:schemeClr>
                </a:solidFill>
                <a:latin typeface="Arial" pitchFamily="34" charset="0"/>
                <a:cs typeface="Arial" pitchFamily="34" charset="0"/>
              </a:rPr>
              <a:t>Review the State DOTs’ existing oversight processes and procedures for LPA-administered projects.</a:t>
            </a:r>
          </a:p>
          <a:p>
            <a:pPr marL="658368" lvl="1" indent="-246888" fontAlgn="auto">
              <a:spcAft>
                <a:spcPts val="0"/>
              </a:spcAft>
              <a:buFontTx/>
              <a:buChar char="•"/>
              <a:defRPr/>
            </a:pPr>
            <a:r>
              <a:rPr lang="en-US" sz="1400" b="1" dirty="0" smtClean="0">
                <a:solidFill>
                  <a:schemeClr val="accent6">
                    <a:lumMod val="75000"/>
                  </a:schemeClr>
                </a:solidFill>
                <a:latin typeface="Arial" pitchFamily="34" charset="0"/>
                <a:cs typeface="Arial" pitchFamily="34" charset="0"/>
              </a:rPr>
              <a:t>Make the determination as to whether or not the State DOT has a comprehensive LPA project oversight program.</a:t>
            </a:r>
          </a:p>
          <a:p>
            <a:pPr marL="658368" lvl="1" indent="-246888" fontAlgn="auto">
              <a:spcAft>
                <a:spcPts val="0"/>
              </a:spcAft>
              <a:buFontTx/>
              <a:buChar char="•"/>
              <a:defRPr/>
            </a:pPr>
            <a:r>
              <a:rPr lang="en-US" sz="1400" b="1" dirty="0" smtClean="0">
                <a:solidFill>
                  <a:schemeClr val="accent6">
                    <a:lumMod val="75000"/>
                  </a:schemeClr>
                </a:solidFill>
                <a:latin typeface="Arial" pitchFamily="34" charset="0"/>
                <a:cs typeface="Arial" pitchFamily="34" charset="0"/>
              </a:rPr>
              <a:t>Prepare comprehensive Action Plans Due January 31, 2008.</a:t>
            </a:r>
          </a:p>
          <a:p>
            <a:pPr marL="658368" lvl="1" indent="-246888" fontAlgn="auto">
              <a:spcAft>
                <a:spcPts val="0"/>
              </a:spcAft>
              <a:buFontTx/>
              <a:buChar char="•"/>
              <a:defRPr/>
            </a:pPr>
            <a:r>
              <a:rPr lang="en-US" sz="1400" b="1" dirty="0" smtClean="0">
                <a:solidFill>
                  <a:schemeClr val="accent6">
                    <a:lumMod val="75000"/>
                  </a:schemeClr>
                </a:solidFill>
                <a:latin typeface="Arial" pitchFamily="34" charset="0"/>
                <a:cs typeface="Arial" pitchFamily="34" charset="0"/>
              </a:rPr>
              <a:t>Annual and quarterly reporting requirements.</a:t>
            </a:r>
          </a:p>
          <a:p>
            <a:pPr marL="658368" lvl="1" indent="-246888" fontAlgn="auto">
              <a:spcAft>
                <a:spcPts val="0"/>
              </a:spcAft>
              <a:buFont typeface="Georgia"/>
              <a:buNone/>
              <a:defRPr/>
            </a:pPr>
            <a:endParaRPr lang="en-US" sz="1400" b="1" dirty="0" smtClean="0">
              <a:solidFill>
                <a:schemeClr val="accent6">
                  <a:lumMod val="75000"/>
                </a:schemeClr>
              </a:solidFill>
              <a:latin typeface="Arial" pitchFamily="34" charset="0"/>
              <a:cs typeface="Arial" pitchFamily="34" charset="0"/>
            </a:endParaRPr>
          </a:p>
          <a:p>
            <a:pPr marL="658368" lvl="1" indent="-246888" fontAlgn="auto">
              <a:spcAft>
                <a:spcPts val="0"/>
              </a:spcAft>
              <a:buFont typeface="Georgia"/>
              <a:buNone/>
              <a:defRPr/>
            </a:pPr>
            <a:r>
              <a:rPr lang="en-US" sz="1600" dirty="0" smtClean="0">
                <a:solidFill>
                  <a:schemeClr val="tx1"/>
                </a:solidFill>
                <a:latin typeface="Arial" pitchFamily="34" charset="0"/>
                <a:cs typeface="Arial" pitchFamily="34" charset="0"/>
              </a:rPr>
              <a:t>2011-12 FHWA Strategic Implementation Plan </a:t>
            </a:r>
          </a:p>
          <a:p>
            <a:pPr marL="923544" lvl="2" indent="-219456" fontAlgn="auto">
              <a:spcAft>
                <a:spcPts val="0"/>
              </a:spcAft>
              <a:buFont typeface="Wingdings 2"/>
              <a:buNone/>
              <a:defRPr/>
            </a:pPr>
            <a:r>
              <a:rPr lang="en-US" sz="1400" b="1" dirty="0" smtClean="0">
                <a:solidFill>
                  <a:schemeClr val="accent6">
                    <a:lumMod val="75000"/>
                  </a:schemeClr>
                </a:solidFill>
                <a:latin typeface="Arial" pitchFamily="34" charset="0"/>
                <a:cs typeface="Arial" pitchFamily="34" charset="0"/>
              </a:rPr>
              <a:t>Develop procedures, training, and oversight guidance for the delivery of  LPA projects.</a:t>
            </a:r>
          </a:p>
        </p:txBody>
      </p:sp>
      <p:sp>
        <p:nvSpPr>
          <p:cNvPr id="184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8744F842-266B-4254-9522-45CB4DE855F3}" type="slidenum">
              <a:rPr lang="en-US"/>
              <a:pPr fontAlgn="base">
                <a:spcBef>
                  <a:spcPct val="0"/>
                </a:spcBef>
                <a:spcAft>
                  <a:spcPct val="0"/>
                </a:spcAft>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2057400"/>
          </a:xfrm>
        </p:spPr>
        <p:txBody>
          <a:bodyPr>
            <a:normAutofit/>
          </a:bodyPr>
          <a:lstStyle/>
          <a:p>
            <a:pPr algn="ctr" fontAlgn="auto">
              <a:spcAft>
                <a:spcPts val="0"/>
              </a:spcAft>
              <a:defRPr/>
            </a:pPr>
            <a:r>
              <a:rPr lang="en-US" sz="4400" b="1" dirty="0" smtClean="0"/>
              <a:t> </a:t>
            </a:r>
            <a:r>
              <a:rPr lang="en-US" sz="4400" b="1" dirty="0" smtClean="0">
                <a:solidFill>
                  <a:schemeClr val="accent3">
                    <a:lumMod val="75000"/>
                  </a:schemeClr>
                </a:solidFill>
              </a:rPr>
              <a:t>FHWA Strategic Plan</a:t>
            </a:r>
            <a:endParaRPr lang="en-US" sz="4400" dirty="0">
              <a:solidFill>
                <a:schemeClr val="accent3">
                  <a:lumMod val="75000"/>
                </a:schemeClr>
              </a:solidFill>
            </a:endParaRPr>
          </a:p>
        </p:txBody>
      </p:sp>
      <p:sp>
        <p:nvSpPr>
          <p:cNvPr id="19459" name="Content Placeholder 2"/>
          <p:cNvSpPr>
            <a:spLocks noGrp="1"/>
          </p:cNvSpPr>
          <p:nvPr>
            <p:ph idx="1"/>
          </p:nvPr>
        </p:nvSpPr>
        <p:spPr>
          <a:xfrm>
            <a:off x="457200" y="2286000"/>
            <a:ext cx="8229600" cy="4933950"/>
          </a:xfrm>
        </p:spPr>
        <p:txBody>
          <a:bodyPr/>
          <a:lstStyle/>
          <a:p>
            <a:r>
              <a:rPr lang="en-US" b="1" smtClean="0"/>
              <a:t>Program Delivery.  The Federal Highway Programs are effectively and consistently delivered through successful partnerships, value-added stewardship, and risk-based oversight.</a:t>
            </a:r>
          </a:p>
          <a:p>
            <a:pPr>
              <a:buFont typeface="Georgia" pitchFamily="18" charset="0"/>
              <a:buNone/>
            </a:pPr>
            <a:endParaRPr lang="en-US" b="1" smtClean="0"/>
          </a:p>
          <a:p>
            <a:r>
              <a:rPr lang="en-US" smtClean="0"/>
              <a:t>Program Integrity - Continually improves program integrity through risk-based oversight. </a:t>
            </a:r>
          </a:p>
          <a:p>
            <a:endParaRPr lang="en-US" smtClean="0"/>
          </a:p>
        </p:txBody>
      </p:sp>
      <p:sp>
        <p:nvSpPr>
          <p:cNvPr id="1946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45BB249-698A-49CC-8427-567DA3E104EB}" type="slidenum">
              <a:rPr lang="en-US"/>
              <a:pPr fontAlgn="base">
                <a:spcBef>
                  <a:spcPct val="0"/>
                </a:spcBef>
                <a:spcAft>
                  <a:spcPct val="0"/>
                </a:spcAft>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057400"/>
            <a:ext cx="8229600" cy="2819400"/>
          </a:xfrm>
        </p:spPr>
        <p:txBody>
          <a:bodyPr/>
          <a:lstStyle/>
          <a:p>
            <a:pPr algn="ctr"/>
            <a:r>
              <a:rPr lang="en-US" b="1" smtClean="0">
                <a:solidFill>
                  <a:schemeClr val="tx1"/>
                </a:solidFill>
                <a:latin typeface="Arial" charset="0"/>
                <a:cs typeface="Arial" charset="0"/>
              </a:rPr>
              <a:t>Basic Things to Know About the LPA Program and LPA Program Oversight.</a:t>
            </a:r>
          </a:p>
        </p:txBody>
      </p:sp>
      <p:sp>
        <p:nvSpPr>
          <p:cNvPr id="20483"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E4BC47A-9D3D-4B2E-8DFF-8707E211601C}" type="slidenum">
              <a:rPr lang="en-US"/>
              <a:pPr fontAlgn="base">
                <a:spcBef>
                  <a:spcPct val="0"/>
                </a:spcBef>
                <a:spcAft>
                  <a:spcPct val="0"/>
                </a:spcAft>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Autofit/>
          </a:bodyPr>
          <a:lstStyle/>
          <a:p>
            <a:pPr algn="ctr" fontAlgn="auto">
              <a:spcAft>
                <a:spcPts val="0"/>
              </a:spcAft>
              <a:defRPr/>
            </a:pPr>
            <a:r>
              <a:rPr lang="en-US" dirty="0" smtClean="0">
                <a:solidFill>
                  <a:schemeClr val="accent3">
                    <a:lumMod val="75000"/>
                  </a:schemeClr>
                </a:solidFill>
              </a:rPr>
              <a:t>Applicable Federal Regulations</a:t>
            </a:r>
            <a:br>
              <a:rPr lang="en-US" dirty="0" smtClean="0">
                <a:solidFill>
                  <a:schemeClr val="accent3">
                    <a:lumMod val="75000"/>
                  </a:schemeClr>
                </a:solidFill>
              </a:rPr>
            </a:br>
            <a:r>
              <a:rPr lang="en-US" dirty="0" smtClean="0">
                <a:solidFill>
                  <a:schemeClr val="accent3">
                    <a:lumMod val="75000"/>
                  </a:schemeClr>
                </a:solidFill>
              </a:rPr>
              <a:t>for Realty</a:t>
            </a:r>
            <a:endParaRPr lang="en-US" dirty="0">
              <a:solidFill>
                <a:schemeClr val="accent3">
                  <a:lumMod val="75000"/>
                </a:schemeClr>
              </a:solidFill>
            </a:endParaRPr>
          </a:p>
        </p:txBody>
      </p:sp>
      <p:sp>
        <p:nvSpPr>
          <p:cNvPr id="21507"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1657439-1045-459C-A217-B51FDDF35F29}" type="slidenum">
              <a:rPr lang="en-US"/>
              <a:pPr fontAlgn="base">
                <a:spcBef>
                  <a:spcPct val="0"/>
                </a:spcBef>
                <a:spcAft>
                  <a:spcPct val="0"/>
                </a:spcAft>
              </a:pPr>
              <a:t>17</a:t>
            </a:fld>
            <a:endParaRPr lang="en-US"/>
          </a:p>
        </p:txBody>
      </p:sp>
      <p:pic>
        <p:nvPicPr>
          <p:cNvPr id="21508" name="Picture 3" descr="Image of Paragraph symbol."/>
          <p:cNvPicPr>
            <a:picLocks noGrp="1" noChangeAspect="1" noChangeArrowheads="1"/>
          </p:cNvPicPr>
          <p:nvPr>
            <p:ph idx="1"/>
          </p:nvPr>
        </p:nvPicPr>
        <p:blipFill>
          <a:blip r:embed="rId3" cstate="print">
            <a:clrChange>
              <a:clrFrom>
                <a:srgbClr val="FFFFFF"/>
              </a:clrFrom>
              <a:clrTo>
                <a:srgbClr val="FFFFFF">
                  <a:alpha val="0"/>
                </a:srgbClr>
              </a:clrTo>
            </a:clrChange>
          </a:blip>
          <a:srcRect l="22060" t="5217" r="19800" b="23187"/>
          <a:stretch>
            <a:fillRect/>
          </a:stretch>
        </p:blipFill>
        <p:spPr>
          <a:xfrm>
            <a:off x="5410200" y="2438400"/>
            <a:ext cx="2074863" cy="3883025"/>
          </a:xfrm>
        </p:spPr>
      </p:pic>
      <p:sp>
        <p:nvSpPr>
          <p:cNvPr id="6" name="Rectangle 5"/>
          <p:cNvSpPr/>
          <p:nvPr/>
        </p:nvSpPr>
        <p:spPr>
          <a:xfrm>
            <a:off x="762000" y="2667000"/>
            <a:ext cx="4572000" cy="3324225"/>
          </a:xfrm>
          <a:prstGeom prst="rect">
            <a:avLst/>
          </a:prstGeom>
        </p:spPr>
        <p:txBody>
          <a:bodyPr>
            <a:spAutoFit/>
          </a:bodyPr>
          <a:lstStyle/>
          <a:p>
            <a:pPr fontAlgn="auto">
              <a:spcBef>
                <a:spcPts val="0"/>
              </a:spcBef>
              <a:spcAft>
                <a:spcPts val="0"/>
              </a:spcAft>
              <a:defRPr/>
            </a:pPr>
            <a:endParaRPr lang="en-US" dirty="0">
              <a:latin typeface="+mn-lt"/>
            </a:endParaRPr>
          </a:p>
          <a:p>
            <a:pPr fontAlgn="auto">
              <a:spcBef>
                <a:spcPts val="0"/>
              </a:spcBef>
              <a:spcAft>
                <a:spcPts val="0"/>
              </a:spcAft>
              <a:buFont typeface="Arial" pitchFamily="34" charset="0"/>
              <a:buChar char="•"/>
              <a:defRPr/>
            </a:pPr>
            <a:r>
              <a:rPr lang="en-US" sz="3200" dirty="0">
                <a:latin typeface="+mj-lt"/>
              </a:rPr>
              <a:t>49 CFR Part 24 –Department of Transportation</a:t>
            </a:r>
          </a:p>
          <a:p>
            <a:pPr fontAlgn="auto">
              <a:spcBef>
                <a:spcPts val="0"/>
              </a:spcBef>
              <a:spcAft>
                <a:spcPts val="0"/>
              </a:spcAft>
              <a:defRPr/>
            </a:pPr>
            <a:endParaRPr lang="en-US" sz="3200" dirty="0">
              <a:latin typeface="+mj-lt"/>
            </a:endParaRPr>
          </a:p>
          <a:p>
            <a:pPr fontAlgn="auto">
              <a:spcBef>
                <a:spcPts val="0"/>
              </a:spcBef>
              <a:spcAft>
                <a:spcPts val="0"/>
              </a:spcAft>
              <a:buFont typeface="Arial" pitchFamily="34" charset="0"/>
              <a:buChar char="•"/>
              <a:defRPr/>
            </a:pPr>
            <a:r>
              <a:rPr lang="en-US" sz="3200" dirty="0">
                <a:latin typeface="+mj-lt"/>
              </a:rPr>
              <a:t>23 CFR Part 710 - Highways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600200"/>
          </a:xfrm>
        </p:spPr>
        <p:txBody>
          <a:bodyPr>
            <a:normAutofit/>
          </a:bodyPr>
          <a:lstStyle/>
          <a:p>
            <a:pPr algn="ctr" fontAlgn="auto">
              <a:spcAft>
                <a:spcPts val="0"/>
              </a:spcAft>
              <a:defRPr/>
            </a:pPr>
            <a:r>
              <a:rPr lang="en-US" b="1" dirty="0" smtClean="0">
                <a:solidFill>
                  <a:schemeClr val="accent3">
                    <a:lumMod val="75000"/>
                  </a:schemeClr>
                </a:solidFill>
              </a:rPr>
              <a:t>When is it a Federal Project</a:t>
            </a:r>
            <a:endParaRPr lang="en-US" dirty="0">
              <a:solidFill>
                <a:schemeClr val="accent3">
                  <a:lumMod val="75000"/>
                </a:schemeClr>
              </a:solidFill>
            </a:endParaRPr>
          </a:p>
        </p:txBody>
      </p:sp>
      <p:sp>
        <p:nvSpPr>
          <p:cNvPr id="22531" name="Content Placeholder 2"/>
          <p:cNvSpPr>
            <a:spLocks noGrp="1"/>
          </p:cNvSpPr>
          <p:nvPr>
            <p:ph idx="1"/>
          </p:nvPr>
        </p:nvSpPr>
        <p:spPr/>
        <p:txBody>
          <a:bodyPr/>
          <a:lstStyle/>
          <a:p>
            <a:r>
              <a:rPr lang="en-US" smtClean="0"/>
              <a:t>Per 49 CFR 24.4, the requirement to follow the Uniform Act and its regulation applies when Federal financial assistance is made available for a project which results in real property acquisition or relocation. </a:t>
            </a:r>
          </a:p>
          <a:p>
            <a:pPr>
              <a:buFont typeface="Georgia" pitchFamily="18" charset="0"/>
              <a:buNone/>
            </a:pPr>
            <a:endParaRPr lang="en-US" smtClean="0"/>
          </a:p>
          <a:p>
            <a:r>
              <a:rPr lang="en-US" smtClean="0"/>
              <a:t>FHWA policy states that a project becomes a Federal project as soon as $1.00 of Federal money is used in any phase of the project.       </a:t>
            </a:r>
          </a:p>
          <a:p>
            <a:endParaRPr lang="en-US" smtClean="0"/>
          </a:p>
          <a:p>
            <a:endParaRPr lang="en-US" smtClean="0"/>
          </a:p>
        </p:txBody>
      </p:sp>
      <p:sp>
        <p:nvSpPr>
          <p:cNvPr id="2253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6C3C546-8BBE-40FC-A3D5-CA167398566F}" type="slidenum">
              <a:rPr lang="en-US"/>
              <a:pPr fontAlgn="base">
                <a:spcBef>
                  <a:spcPct val="0"/>
                </a:spcBef>
                <a:spcAft>
                  <a:spcPct val="0"/>
                </a:spcAft>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1172A83-ABB5-4844-B2AC-1F039E72B685}" type="slidenum">
              <a:rPr lang="en-US"/>
              <a:pPr fontAlgn="base">
                <a:spcBef>
                  <a:spcPct val="0"/>
                </a:spcBef>
                <a:spcAft>
                  <a:spcPct val="0"/>
                </a:spcAft>
              </a:pPr>
              <a:t>19</a:t>
            </a:fld>
            <a:endParaRPr lang="en-US"/>
          </a:p>
        </p:txBody>
      </p:sp>
      <p:sp>
        <p:nvSpPr>
          <p:cNvPr id="5" name="Rectangle 2"/>
          <p:cNvSpPr>
            <a:spLocks noGrp="1" noChangeArrowheads="1"/>
          </p:cNvSpPr>
          <p:nvPr>
            <p:ph type="title"/>
          </p:nvPr>
        </p:nvSpPr>
        <p:spPr>
          <a:xfrm>
            <a:off x="457200" y="685800"/>
            <a:ext cx="8229600" cy="1066800"/>
          </a:xfrm>
        </p:spPr>
        <p:txBody>
          <a:bodyPr>
            <a:noAutofit/>
          </a:bodyPr>
          <a:lstStyle/>
          <a:p>
            <a:pPr algn="ctr" fontAlgn="auto">
              <a:spcAft>
                <a:spcPts val="0"/>
              </a:spcAft>
              <a:defRPr/>
            </a:pPr>
            <a:r>
              <a:rPr lang="en-US" dirty="0" smtClean="0">
                <a:solidFill>
                  <a:schemeClr val="accent3">
                    <a:lumMod val="75000"/>
                  </a:schemeClr>
                </a:solidFill>
              </a:rPr>
              <a:t>When Must an Agency Follow The Uniform Act</a:t>
            </a:r>
          </a:p>
        </p:txBody>
      </p:sp>
      <p:sp>
        <p:nvSpPr>
          <p:cNvPr id="6" name="Rectangle 2"/>
          <p:cNvSpPr>
            <a:spLocks noGrp="1" noChangeArrowheads="1"/>
          </p:cNvSpPr>
          <p:nvPr>
            <p:ph idx="1"/>
          </p:nvPr>
        </p:nvSpPr>
        <p:spPr/>
        <p:txBody>
          <a:bodyPr>
            <a:noAutofit/>
          </a:bodyPr>
          <a:lstStyle/>
          <a:p>
            <a:pPr marL="457200" indent="-457200" fontAlgn="auto">
              <a:spcBef>
                <a:spcPts val="1800"/>
              </a:spcBef>
              <a:spcAft>
                <a:spcPts val="0"/>
              </a:spcAft>
              <a:buClr>
                <a:schemeClr val="accent3"/>
              </a:buClr>
              <a:buFont typeface="Wingdings" pitchFamily="2" charset="2"/>
              <a:buChar char="ü"/>
              <a:tabLst>
                <a:tab pos="60325" algn="l"/>
              </a:tabLst>
              <a:defRPr/>
            </a:pPr>
            <a:r>
              <a:rPr lang="en-US" sz="3200" dirty="0" smtClean="0">
                <a:latin typeface="+mj-lt"/>
              </a:rPr>
              <a:t>When any phase of a project is federally-funded, and:</a:t>
            </a:r>
          </a:p>
          <a:p>
            <a:pPr marL="457200" indent="-457200" fontAlgn="auto">
              <a:spcBef>
                <a:spcPts val="1800"/>
              </a:spcBef>
              <a:spcAft>
                <a:spcPts val="0"/>
              </a:spcAft>
              <a:buClr>
                <a:schemeClr val="accent3"/>
              </a:buClr>
              <a:buFont typeface="Wingdings" pitchFamily="2" charset="2"/>
              <a:buChar char="ü"/>
              <a:tabLst>
                <a:tab pos="60325" algn="l"/>
              </a:tabLst>
              <a:defRPr/>
            </a:pPr>
            <a:r>
              <a:rPr lang="en-US" sz="3200" dirty="0" smtClean="0">
                <a:latin typeface="+mj-lt"/>
              </a:rPr>
              <a:t>Real property is acquired, and/or        </a:t>
            </a:r>
          </a:p>
          <a:p>
            <a:pPr marL="457200" indent="-457200" fontAlgn="auto">
              <a:spcBef>
                <a:spcPts val="1800"/>
              </a:spcBef>
              <a:spcAft>
                <a:spcPts val="0"/>
              </a:spcAft>
              <a:buClr>
                <a:schemeClr val="accent3"/>
              </a:buClr>
              <a:buFont typeface="Wingdings" pitchFamily="2" charset="2"/>
              <a:buChar char="ü"/>
              <a:tabLst>
                <a:tab pos="60325" algn="l"/>
              </a:tabLst>
              <a:defRPr/>
            </a:pPr>
            <a:r>
              <a:rPr lang="en-US" sz="3200" dirty="0" smtClean="0">
                <a:latin typeface="+mj-lt"/>
              </a:rPr>
              <a:t>Property owners and/or tenants are  displaced as a direct result of land acquisition, demolition or property redevelopment</a:t>
            </a:r>
          </a:p>
          <a:p>
            <a:pPr marL="365760" indent="-256032" fontAlgn="auto">
              <a:spcAft>
                <a:spcPts val="0"/>
              </a:spcAft>
              <a:buClr>
                <a:schemeClr val="accent3"/>
              </a:buClr>
              <a:buFont typeface="Georgia"/>
              <a:buChar char="•"/>
              <a:defRPr/>
            </a:pPr>
            <a:endParaRPr lang="en-US" sz="3600" dirty="0" smtClean="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533400"/>
            <a:ext cx="8305800" cy="990600"/>
          </a:xfrm>
        </p:spPr>
        <p:txBody>
          <a:bodyPr/>
          <a:lstStyle/>
          <a:p>
            <a:pPr algn="ctr"/>
            <a:r>
              <a:rPr lang="en-US" sz="4400" b="1" smtClean="0">
                <a:solidFill>
                  <a:schemeClr val="tx1"/>
                </a:solidFill>
                <a:latin typeface="Arial" charset="0"/>
                <a:cs typeface="Arial" charset="0"/>
              </a:rPr>
              <a:t>Learning Objectives</a:t>
            </a:r>
          </a:p>
        </p:txBody>
      </p:sp>
      <p:sp>
        <p:nvSpPr>
          <p:cNvPr id="6147" name="TextBox 2"/>
          <p:cNvSpPr txBox="1">
            <a:spLocks noChangeArrowheads="1"/>
          </p:cNvSpPr>
          <p:nvPr/>
        </p:nvSpPr>
        <p:spPr bwMode="auto">
          <a:xfrm>
            <a:off x="762000" y="2057400"/>
            <a:ext cx="7772400" cy="4324350"/>
          </a:xfrm>
          <a:prstGeom prst="rect">
            <a:avLst/>
          </a:prstGeom>
          <a:noFill/>
          <a:ln w="9525">
            <a:noFill/>
            <a:miter lim="800000"/>
            <a:headEnd/>
            <a:tailEnd/>
          </a:ln>
        </p:spPr>
        <p:txBody>
          <a:bodyPr>
            <a:spAutoFit/>
          </a:bodyPr>
          <a:lstStyle/>
          <a:p>
            <a:pPr>
              <a:buFont typeface="Arial" charset="0"/>
              <a:buChar char="•"/>
            </a:pPr>
            <a:r>
              <a:rPr lang="en-US" sz="2000">
                <a:cs typeface="Arial" charset="0"/>
              </a:rPr>
              <a:t>  </a:t>
            </a:r>
            <a:r>
              <a:rPr lang="en-US">
                <a:solidFill>
                  <a:srgbClr val="7030A0"/>
                </a:solidFill>
                <a:cs typeface="Arial" charset="0"/>
              </a:rPr>
              <a:t>Learn about the background that has led to an elevated interest in LPA administered Federal-aid projects.</a:t>
            </a:r>
          </a:p>
          <a:p>
            <a:pPr>
              <a:buFont typeface="Arial" charset="0"/>
              <a:buChar char="•"/>
            </a:pPr>
            <a:endParaRPr lang="en-US">
              <a:solidFill>
                <a:srgbClr val="7030A0"/>
              </a:solidFill>
              <a:cs typeface="Arial" charset="0"/>
            </a:endParaRPr>
          </a:p>
          <a:p>
            <a:pPr>
              <a:buFont typeface="Arial" charset="0"/>
              <a:buChar char="•"/>
            </a:pPr>
            <a:r>
              <a:rPr lang="en-US">
                <a:solidFill>
                  <a:srgbClr val="7030A0"/>
                </a:solidFill>
                <a:cs typeface="Arial" charset="0"/>
              </a:rPr>
              <a:t>  Learn of the current status of the oversight of LPA administered projects nationally.</a:t>
            </a:r>
          </a:p>
          <a:p>
            <a:endParaRPr lang="en-US">
              <a:solidFill>
                <a:srgbClr val="7030A0"/>
              </a:solidFill>
              <a:cs typeface="Arial" charset="0"/>
            </a:endParaRPr>
          </a:p>
          <a:p>
            <a:pPr>
              <a:buFont typeface="Arial" charset="0"/>
              <a:buChar char="•"/>
            </a:pPr>
            <a:r>
              <a:rPr lang="en-US">
                <a:solidFill>
                  <a:srgbClr val="7030A0"/>
                </a:solidFill>
                <a:cs typeface="Arial" charset="0"/>
              </a:rPr>
              <a:t>  Develop a common understanding of the issues and concerns pertaining to LPAs and the Federal-aid Highway Program.</a:t>
            </a:r>
          </a:p>
          <a:p>
            <a:pPr>
              <a:buFont typeface="Arial" charset="0"/>
              <a:buChar char="•"/>
            </a:pPr>
            <a:endParaRPr lang="en-US">
              <a:solidFill>
                <a:srgbClr val="7030A0"/>
              </a:solidFill>
              <a:cs typeface="Arial" charset="0"/>
            </a:endParaRPr>
          </a:p>
          <a:p>
            <a:pPr>
              <a:buFont typeface="Arial" charset="0"/>
              <a:buChar char="•"/>
            </a:pPr>
            <a:r>
              <a:rPr lang="en-US">
                <a:solidFill>
                  <a:srgbClr val="7030A0"/>
                </a:solidFill>
                <a:cs typeface="Arial" charset="0"/>
              </a:rPr>
              <a:t>  Learn about current initiatives going on regarding the oversight of LPA administered projects.</a:t>
            </a:r>
          </a:p>
          <a:p>
            <a:endParaRPr lang="en-US">
              <a:solidFill>
                <a:srgbClr val="7030A0"/>
              </a:solidFill>
              <a:cs typeface="Arial" charset="0"/>
            </a:endParaRPr>
          </a:p>
          <a:p>
            <a:pPr>
              <a:buFont typeface="Arial" charset="0"/>
              <a:buChar char="•"/>
            </a:pPr>
            <a:r>
              <a:rPr lang="en-US">
                <a:solidFill>
                  <a:srgbClr val="7030A0"/>
                </a:solidFill>
                <a:cs typeface="Arial" charset="0"/>
              </a:rPr>
              <a:t>  Be made aware of various Interest Group concerns and activities.</a:t>
            </a:r>
          </a:p>
          <a:p>
            <a:pPr>
              <a:buFont typeface="Arial" charset="0"/>
              <a:buChar char="•"/>
            </a:pPr>
            <a:endParaRPr lang="en-US" sz="2400">
              <a:latin typeface="Georgia" pitchFamily="18" charset="0"/>
            </a:endParaRPr>
          </a:p>
          <a:p>
            <a:pPr>
              <a:buFont typeface="Arial" charset="0"/>
              <a:buChar char="•"/>
            </a:pPr>
            <a:endParaRPr lang="en-US" sz="1500">
              <a:latin typeface="Georgia" pitchFamily="18" charset="0"/>
            </a:endParaRPr>
          </a:p>
        </p:txBody>
      </p:sp>
      <p:sp>
        <p:nvSpPr>
          <p:cNvPr id="614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21F72BCD-595B-47A3-8F92-8D048AB262C9}" type="slidenum">
              <a:rPr lang="en-US"/>
              <a:pPr fontAlgn="base">
                <a:spcBef>
                  <a:spcPct val="0"/>
                </a:spcBef>
                <a:spcAft>
                  <a:spcPct val="0"/>
                </a:spcAft>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304800"/>
            <a:ext cx="8229600" cy="2209800"/>
          </a:xfrm>
        </p:spPr>
        <p:txBody>
          <a:bodyPr/>
          <a:lstStyle/>
          <a:p>
            <a:pPr algn="ctr"/>
            <a:r>
              <a:rPr lang="en-US" sz="4800" smtClean="0">
                <a:solidFill>
                  <a:srgbClr val="0A307C"/>
                </a:solidFill>
              </a:rPr>
              <a:t>Major Components of the Uniform Act</a:t>
            </a:r>
            <a:endParaRPr lang="en-US" sz="4800" smtClean="0"/>
          </a:p>
        </p:txBody>
      </p:sp>
      <p:sp>
        <p:nvSpPr>
          <p:cNvPr id="24579"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62F27971-5B11-4D3F-A5D9-25AD118D3B36}" type="slidenum">
              <a:rPr lang="en-US"/>
              <a:pPr fontAlgn="base">
                <a:spcBef>
                  <a:spcPct val="0"/>
                </a:spcBef>
                <a:spcAft>
                  <a:spcPct val="0"/>
                </a:spcAft>
              </a:pPr>
              <a:t>20</a:t>
            </a:fld>
            <a:endParaRPr lang="en-US"/>
          </a:p>
        </p:txBody>
      </p:sp>
      <p:pic>
        <p:nvPicPr>
          <p:cNvPr id="24580" name="Picture 5" descr="Image of a bubble organization chart.&#10;The largest circle reads &quot;Public Law 91-646&quot;&#10;A smaller circle branching off reads &quot;Title I General Provisions&quot;&#10; - Two bullets underneath say &quot;Definitions&quot; and &quot;Eligibility&quot;&#10;A second smaller circle says &quot;Title II Relocation&quot;&#10; - Three bulleds inderneath say &quot;Moving,&quot; &quot;Replacement Housing,&quot; and Relocation Services&quot;&#10;A third smaller circle says &quot;Title III Acquisition&quot;&#10; - Two bullets underneath say &quot;Appraisal&quot; and &quot;Negotiations&quot;"/>
          <p:cNvPicPr>
            <a:picLocks noGrp="1" noChangeAspect="1" noChangeArrowheads="1"/>
          </p:cNvPicPr>
          <p:nvPr>
            <p:ph idx="1"/>
          </p:nvPr>
        </p:nvPicPr>
        <p:blipFill>
          <a:blip r:embed="rId3" cstate="print">
            <a:clrChange>
              <a:clrFrom>
                <a:srgbClr val="FFFFFF"/>
              </a:clrFrom>
              <a:clrTo>
                <a:srgbClr val="FFFFFF">
                  <a:alpha val="0"/>
                </a:srgbClr>
              </a:clrTo>
            </a:clrChange>
          </a:blip>
          <a:srcRect/>
          <a:stretch>
            <a:fillRect/>
          </a:stretch>
        </p:blipFill>
        <p:spPr>
          <a:xfrm>
            <a:off x="1689100" y="2249488"/>
            <a:ext cx="5765800" cy="4324350"/>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600200"/>
          </a:xfrm>
        </p:spPr>
        <p:txBody>
          <a:bodyPr>
            <a:normAutofit/>
          </a:bodyPr>
          <a:lstStyle/>
          <a:p>
            <a:pPr algn="ctr" fontAlgn="auto">
              <a:spcAft>
                <a:spcPts val="0"/>
              </a:spcAft>
              <a:defRPr/>
            </a:pPr>
            <a:r>
              <a:rPr lang="en-US" b="1" dirty="0" smtClean="0">
                <a:solidFill>
                  <a:schemeClr val="accent3">
                    <a:lumMod val="75000"/>
                  </a:schemeClr>
                </a:solidFill>
              </a:rPr>
              <a:t>Local Public Agency Oversight</a:t>
            </a:r>
            <a:endParaRPr lang="en-US" dirty="0">
              <a:solidFill>
                <a:schemeClr val="accent3">
                  <a:lumMod val="75000"/>
                </a:schemeClr>
              </a:solidFill>
            </a:endParaRPr>
          </a:p>
        </p:txBody>
      </p:sp>
      <p:sp>
        <p:nvSpPr>
          <p:cNvPr id="25603" name="Content Placeholder 2"/>
          <p:cNvSpPr>
            <a:spLocks noGrp="1"/>
          </p:cNvSpPr>
          <p:nvPr>
            <p:ph idx="1"/>
          </p:nvPr>
        </p:nvSpPr>
        <p:spPr/>
        <p:txBody>
          <a:bodyPr/>
          <a:lstStyle/>
          <a:p>
            <a:r>
              <a:rPr lang="en-US" b="1" smtClean="0"/>
              <a:t>23 CFR 710.201(b) </a:t>
            </a:r>
            <a:r>
              <a:rPr lang="en-US" smtClean="0"/>
              <a:t>says that the State DOT shall have responsibility for the acquisition, management, and disposal of real property on Federal-aid projects.</a:t>
            </a:r>
          </a:p>
          <a:p>
            <a:pPr>
              <a:buFont typeface="Georgia" pitchFamily="18" charset="0"/>
              <a:buNone/>
            </a:pPr>
            <a:r>
              <a:rPr lang="en-US" smtClean="0"/>
              <a:t> </a:t>
            </a:r>
          </a:p>
          <a:p>
            <a:r>
              <a:rPr lang="en-US" b="1" smtClean="0"/>
              <a:t>Thus, the State DOT is ultimately responsible for the acquisition activities of LPAs on Federal-aid projects. </a:t>
            </a:r>
            <a:endParaRPr lang="en-US" smtClean="0"/>
          </a:p>
        </p:txBody>
      </p:sp>
      <p:sp>
        <p:nvSpPr>
          <p:cNvPr id="2560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E191082-172D-4EA9-9C27-F2DFCA080945}" type="slidenum">
              <a:rPr lang="en-US"/>
              <a:pPr fontAlgn="base">
                <a:spcBef>
                  <a:spcPct val="0"/>
                </a:spcBef>
                <a:spcAft>
                  <a:spcPct val="0"/>
                </a:spcAft>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1E731B3-0FB9-49D1-A092-9FE93A59C262}" type="slidenum">
              <a:rPr lang="en-US"/>
              <a:pPr fontAlgn="base">
                <a:spcBef>
                  <a:spcPct val="0"/>
                </a:spcBef>
                <a:spcAft>
                  <a:spcPct val="0"/>
                </a:spcAft>
              </a:pPr>
              <a:t>22</a:t>
            </a:fld>
            <a:endParaRPr lang="en-US"/>
          </a:p>
        </p:txBody>
      </p:sp>
      <p:pic>
        <p:nvPicPr>
          <p:cNvPr id="26627" name="Picture 8" descr="FHWA Logo"/>
          <p:cNvPicPr>
            <a:picLocks noGrp="1" noChangeAspect="1" noChangeArrowheads="1"/>
          </p:cNvPicPr>
          <p:nvPr>
            <p:ph sz="half" idx="4294967295"/>
          </p:nvPr>
        </p:nvPicPr>
        <p:blipFill>
          <a:blip r:embed="rId3" cstate="print">
            <a:clrChange>
              <a:clrFrom>
                <a:srgbClr val="FFFFFF"/>
              </a:clrFrom>
              <a:clrTo>
                <a:srgbClr val="FFFFFF">
                  <a:alpha val="0"/>
                </a:srgbClr>
              </a:clrTo>
            </a:clrChange>
          </a:blip>
          <a:srcRect/>
          <a:stretch>
            <a:fillRect/>
          </a:stretch>
        </p:blipFill>
        <p:spPr>
          <a:xfrm>
            <a:off x="7315200" y="685800"/>
            <a:ext cx="1533525" cy="1619250"/>
          </a:xfrm>
        </p:spPr>
      </p:pic>
      <p:sp>
        <p:nvSpPr>
          <p:cNvPr id="2" name="Title 1"/>
          <p:cNvSpPr>
            <a:spLocks noGrp="1"/>
          </p:cNvSpPr>
          <p:nvPr>
            <p:ph type="title" idx="4294967295"/>
          </p:nvPr>
        </p:nvSpPr>
        <p:spPr>
          <a:xfrm>
            <a:off x="0" y="457200"/>
            <a:ext cx="8229600" cy="2133600"/>
          </a:xfrm>
        </p:spPr>
        <p:txBody>
          <a:bodyPr>
            <a:noAutofit/>
          </a:bodyPr>
          <a:lstStyle/>
          <a:p>
            <a:pPr fontAlgn="auto">
              <a:spcAft>
                <a:spcPts val="0"/>
              </a:spcAft>
              <a:defRPr/>
            </a:pPr>
            <a:r>
              <a:rPr lang="en-US" b="1" dirty="0" smtClean="0">
                <a:solidFill>
                  <a:schemeClr val="accent3">
                    <a:lumMod val="75000"/>
                  </a:schemeClr>
                </a:solidFill>
              </a:rPr>
              <a:t>	FHWA Oversight</a:t>
            </a:r>
            <a:br>
              <a:rPr lang="en-US" b="1" dirty="0" smtClean="0">
                <a:solidFill>
                  <a:schemeClr val="accent3">
                    <a:lumMod val="75000"/>
                  </a:schemeClr>
                </a:solidFill>
              </a:rPr>
            </a:br>
            <a:r>
              <a:rPr lang="en-US" b="1" dirty="0" smtClean="0">
                <a:solidFill>
                  <a:schemeClr val="accent3">
                    <a:lumMod val="75000"/>
                  </a:schemeClr>
                </a:solidFill>
              </a:rPr>
              <a:t> 	Agreements</a:t>
            </a:r>
            <a:endParaRPr lang="en-US" b="1" dirty="0">
              <a:solidFill>
                <a:schemeClr val="accent3">
                  <a:lumMod val="75000"/>
                </a:schemeClr>
              </a:solidFill>
            </a:endParaRPr>
          </a:p>
        </p:txBody>
      </p:sp>
      <p:sp>
        <p:nvSpPr>
          <p:cNvPr id="19" name="Rectangle 18"/>
          <p:cNvSpPr/>
          <p:nvPr/>
        </p:nvSpPr>
        <p:spPr>
          <a:xfrm>
            <a:off x="457200" y="2514600"/>
            <a:ext cx="8686800" cy="5964710"/>
          </a:xfrm>
          <a:prstGeom prst="rect">
            <a:avLst/>
          </a:prstGeom>
        </p:spPr>
        <p:txBody>
          <a:bodyPr>
            <a:spAutoFit/>
          </a:bodyPr>
          <a:lstStyle/>
          <a:p>
            <a:pPr fontAlgn="auto">
              <a:lnSpc>
                <a:spcPct val="90000"/>
              </a:lnSpc>
              <a:spcBef>
                <a:spcPts val="0"/>
              </a:spcBef>
              <a:spcAft>
                <a:spcPts val="0"/>
              </a:spcAft>
              <a:buFont typeface="Arial" pitchFamily="34" charset="0"/>
              <a:buChar char="•"/>
              <a:defRPr/>
            </a:pPr>
            <a:r>
              <a:rPr lang="en-US" sz="3200" dirty="0">
                <a:latin typeface="+mj-lt"/>
              </a:rPr>
              <a:t>Agreement between FHWA Division Office and State DOT</a:t>
            </a:r>
          </a:p>
          <a:p>
            <a:pPr fontAlgn="auto">
              <a:lnSpc>
                <a:spcPct val="90000"/>
              </a:lnSpc>
              <a:spcBef>
                <a:spcPts val="0"/>
              </a:spcBef>
              <a:spcAft>
                <a:spcPts val="0"/>
              </a:spcAft>
              <a:buFont typeface="Arial" pitchFamily="34" charset="0"/>
              <a:buChar char="•"/>
              <a:defRPr/>
            </a:pPr>
            <a:endParaRPr lang="en-US" sz="2800" dirty="0">
              <a:latin typeface="+mj-lt"/>
            </a:endParaRPr>
          </a:p>
          <a:p>
            <a:pPr fontAlgn="auto">
              <a:lnSpc>
                <a:spcPct val="90000"/>
              </a:lnSpc>
              <a:spcBef>
                <a:spcPts val="0"/>
              </a:spcBef>
              <a:spcAft>
                <a:spcPts val="0"/>
              </a:spcAft>
              <a:buFont typeface="Arial" pitchFamily="34" charset="0"/>
              <a:buChar char="•"/>
              <a:defRPr/>
            </a:pPr>
            <a:r>
              <a:rPr lang="en-US" sz="3200" dirty="0">
                <a:latin typeface="+mj-lt"/>
              </a:rPr>
              <a:t>Addresses property-related FHWA oversight and approval actions for non-interstate projects</a:t>
            </a:r>
          </a:p>
          <a:p>
            <a:pPr fontAlgn="auto">
              <a:lnSpc>
                <a:spcPct val="90000"/>
              </a:lnSpc>
              <a:spcBef>
                <a:spcPts val="0"/>
              </a:spcBef>
              <a:spcAft>
                <a:spcPts val="0"/>
              </a:spcAft>
              <a:defRPr/>
            </a:pPr>
            <a:endParaRPr lang="en-US" sz="2800" dirty="0">
              <a:latin typeface="+mj-lt"/>
            </a:endParaRPr>
          </a:p>
          <a:p>
            <a:pPr fontAlgn="auto">
              <a:lnSpc>
                <a:spcPct val="90000"/>
              </a:lnSpc>
              <a:spcBef>
                <a:spcPts val="0"/>
              </a:spcBef>
              <a:spcAft>
                <a:spcPts val="0"/>
              </a:spcAft>
              <a:buFont typeface="Arial" pitchFamily="34" charset="0"/>
              <a:buChar char="•"/>
              <a:defRPr/>
            </a:pPr>
            <a:r>
              <a:rPr lang="en-US" sz="3200" dirty="0">
                <a:latin typeface="+mj-lt"/>
              </a:rPr>
              <a:t>State DOT responsible for oversight of LPAs</a:t>
            </a:r>
          </a:p>
          <a:p>
            <a:pPr fontAlgn="auto">
              <a:lnSpc>
                <a:spcPct val="90000"/>
              </a:lnSpc>
              <a:spcBef>
                <a:spcPts val="0"/>
              </a:spcBef>
              <a:spcAft>
                <a:spcPts val="0"/>
              </a:spcAft>
              <a:defRPr/>
            </a:pPr>
            <a:endParaRPr lang="en-US" sz="3200" dirty="0">
              <a:latin typeface="+mj-lt"/>
            </a:endParaRPr>
          </a:p>
          <a:p>
            <a:pPr lvl="8">
              <a:lnSpc>
                <a:spcPct val="90000"/>
              </a:lnSpc>
              <a:buFont typeface="Arial" pitchFamily="34" charset="0"/>
              <a:buChar char="•"/>
              <a:defRPr/>
            </a:pPr>
            <a:r>
              <a:rPr lang="en-US" sz="1600" i="1" dirty="0">
                <a:latin typeface="+mn-lt"/>
              </a:rPr>
              <a:t>23 CFR 710.210</a:t>
            </a:r>
            <a:endParaRPr lang="en-US" sz="1600" dirty="0">
              <a:latin typeface="+mn-lt"/>
            </a:endParaRPr>
          </a:p>
          <a:p>
            <a:pPr lvl="8">
              <a:lnSpc>
                <a:spcPct val="90000"/>
              </a:lnSpc>
              <a:buFont typeface="Arial" pitchFamily="34" charset="0"/>
              <a:buChar char="•"/>
              <a:defRPr/>
            </a:pPr>
            <a:endParaRPr lang="en-US" sz="1600" dirty="0">
              <a:latin typeface="+mn-lt"/>
            </a:endParaRPr>
          </a:p>
          <a:p>
            <a:pPr fontAlgn="auto">
              <a:lnSpc>
                <a:spcPct val="90000"/>
              </a:lnSpc>
              <a:spcBef>
                <a:spcPts val="0"/>
              </a:spcBef>
              <a:spcAft>
                <a:spcPts val="0"/>
              </a:spcAft>
              <a:defRPr/>
            </a:pPr>
            <a:r>
              <a:rPr lang="en-US" sz="2800" dirty="0">
                <a:latin typeface="+mn-lt"/>
              </a:rPr>
              <a:t>								</a:t>
            </a:r>
          </a:p>
          <a:p>
            <a:pPr fontAlgn="auto">
              <a:lnSpc>
                <a:spcPct val="90000"/>
              </a:lnSpc>
              <a:spcBef>
                <a:spcPts val="0"/>
              </a:spcBef>
              <a:spcAft>
                <a:spcPts val="0"/>
              </a:spcAft>
              <a:defRPr/>
            </a:pPr>
            <a:endParaRPr lang="en-US" sz="1400" dirty="0">
              <a:latin typeface="+mn-lt"/>
            </a:endParaRPr>
          </a:p>
          <a:p>
            <a:pPr fontAlgn="auto">
              <a:lnSpc>
                <a:spcPct val="90000"/>
              </a:lnSpc>
              <a:spcBef>
                <a:spcPts val="0"/>
              </a:spcBef>
              <a:spcAft>
                <a:spcPts val="0"/>
              </a:spcAft>
              <a:defRPr/>
            </a:pPr>
            <a:r>
              <a:rPr lang="en-US" sz="1400" dirty="0">
                <a:latin typeface="+mn-lt"/>
              </a:rPr>
              <a:t>							</a:t>
            </a:r>
            <a:endParaRPr lang="en-US" i="1" dirty="0">
              <a:latin typeface="+mn-lt"/>
            </a:endParaRPr>
          </a:p>
          <a:p>
            <a:pPr fontAlgn="auto">
              <a:lnSpc>
                <a:spcPct val="90000"/>
              </a:lnSpc>
              <a:spcBef>
                <a:spcPts val="0"/>
              </a:spcBef>
              <a:spcAft>
                <a:spcPts val="0"/>
              </a:spcAft>
              <a:defRPr/>
            </a:pPr>
            <a:r>
              <a:rPr lang="en-US" sz="2800" dirty="0">
                <a:latin typeface="+mn-lt"/>
              </a:rPr>
              <a:t>			</a:t>
            </a:r>
          </a:p>
          <a:p>
            <a:pPr fontAlgn="auto">
              <a:lnSpc>
                <a:spcPct val="90000"/>
              </a:lnSpc>
              <a:spcBef>
                <a:spcPts val="0"/>
              </a:spcBef>
              <a:spcAft>
                <a:spcPts val="0"/>
              </a:spcAft>
              <a:defRPr/>
            </a:pPr>
            <a:r>
              <a:rPr lang="en-US" sz="2800" i="1" dirty="0">
                <a:latin typeface="+mn-lt"/>
              </a:rPr>
              <a:t>				</a:t>
            </a:r>
            <a:r>
              <a:rPr lang="en-US" sz="1400" i="1" dirty="0">
                <a:latin typeface="+mn-lt"/>
              </a:rPr>
              <a:t>		</a:t>
            </a:r>
            <a:endParaRPr lang="en-US" sz="1400" dirty="0">
              <a:latin typeface="+mn-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457200"/>
            <a:ext cx="8229600" cy="1162050"/>
          </a:xfrm>
        </p:spPr>
        <p:txBody>
          <a:bodyPr>
            <a:noAutofit/>
          </a:bodyPr>
          <a:lstStyle/>
          <a:p>
            <a:pPr algn="ctr" fontAlgn="auto">
              <a:spcAft>
                <a:spcPts val="0"/>
              </a:spcAft>
              <a:defRPr/>
            </a:pPr>
            <a:r>
              <a:rPr lang="en-US" sz="3200" b="1" dirty="0" smtClean="0">
                <a:solidFill>
                  <a:schemeClr val="accent3">
                    <a:lumMod val="75000"/>
                  </a:schemeClr>
                </a:solidFill>
                <a:latin typeface="Arial" pitchFamily="34" charset="0"/>
                <a:cs typeface="Arial" pitchFamily="34" charset="0"/>
              </a:rPr>
              <a:t>Components of an LPA Project Oversight Program at State DOT Level</a:t>
            </a:r>
            <a:endParaRPr lang="en-US" sz="3200" dirty="0">
              <a:solidFill>
                <a:schemeClr val="accent3">
                  <a:lumMod val="75000"/>
                </a:schemeClr>
              </a:solidFill>
              <a:latin typeface="Arial" pitchFamily="34" charset="0"/>
              <a:cs typeface="Arial" pitchFamily="34" charset="0"/>
            </a:endParaRPr>
          </a:p>
        </p:txBody>
      </p:sp>
      <p:sp>
        <p:nvSpPr>
          <p:cNvPr id="23555" name="Rectangle 3"/>
          <p:cNvSpPr>
            <a:spLocks noGrp="1" noChangeArrowheads="1"/>
          </p:cNvSpPr>
          <p:nvPr>
            <p:ph idx="1"/>
          </p:nvPr>
        </p:nvSpPr>
        <p:spPr>
          <a:xfrm>
            <a:off x="457200" y="1935163"/>
            <a:ext cx="8229600" cy="4465637"/>
          </a:xfrm>
        </p:spPr>
        <p:txBody>
          <a:bodyPr>
            <a:normAutofit lnSpcReduction="10000"/>
          </a:bodyPr>
          <a:lstStyle/>
          <a:p>
            <a:pPr marL="365760" indent="-256032" fontAlgn="auto">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Program Stewardship and the Oversight Agreement for locally administered projects.</a:t>
            </a:r>
          </a:p>
          <a:p>
            <a:pPr marL="365760" indent="-256032" fontAlgn="auto">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Dedicated </a:t>
            </a:r>
            <a:r>
              <a:rPr lang="en-US" sz="3200" dirty="0" smtClean="0">
                <a:effectLst>
                  <a:outerShdw blurRad="38100" dist="38100" dir="2700000" algn="tl">
                    <a:srgbClr val="C0C0C0"/>
                  </a:outerShdw>
                </a:effectLst>
                <a:latin typeface="Arial" pitchFamily="34" charset="0"/>
                <a:cs typeface="Arial" pitchFamily="34" charset="0"/>
              </a:rPr>
              <a:t>and knowledgeable Staffing</a:t>
            </a:r>
            <a:r>
              <a:rPr lang="en-US" sz="3200" dirty="0">
                <a:effectLst>
                  <a:outerShdw blurRad="38100" dist="38100" dir="2700000" algn="tl">
                    <a:srgbClr val="C0C0C0"/>
                  </a:outerShdw>
                </a:effectLst>
                <a:latin typeface="Arial" pitchFamily="34" charset="0"/>
                <a:cs typeface="Arial" pitchFamily="34" charset="0"/>
              </a:rPr>
              <a:t>. </a:t>
            </a:r>
          </a:p>
          <a:p>
            <a:pPr marL="365760" indent="-256032" fontAlgn="auto">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Oversight and Monitoring Program.</a:t>
            </a:r>
          </a:p>
          <a:p>
            <a:pPr marL="365760" indent="-256032" fontAlgn="auto">
              <a:spcAft>
                <a:spcPts val="0"/>
              </a:spcAft>
              <a:buClr>
                <a:schemeClr val="accent3"/>
              </a:buClr>
              <a:buFont typeface="Georgia"/>
              <a:buChar char="•"/>
              <a:defRPr/>
            </a:pPr>
            <a:r>
              <a:rPr lang="en-US" sz="3200" dirty="0">
                <a:effectLst>
                  <a:outerShdw blurRad="38100" dist="38100" dir="2700000" algn="tl">
                    <a:srgbClr val="C0C0C0"/>
                  </a:outerShdw>
                </a:effectLst>
                <a:latin typeface="Arial" pitchFamily="34" charset="0"/>
                <a:cs typeface="Arial" pitchFamily="34" charset="0"/>
              </a:rPr>
              <a:t>Qualification Program for Local Public Agencies.</a:t>
            </a:r>
          </a:p>
          <a:p>
            <a:pPr marL="365760" indent="-256032" fontAlgn="auto">
              <a:spcAft>
                <a:spcPts val="0"/>
              </a:spcAft>
              <a:buClr>
                <a:schemeClr val="accent3"/>
              </a:buClr>
              <a:buFont typeface="Georgia"/>
              <a:buChar char="•"/>
              <a:defRPr/>
            </a:pPr>
            <a:r>
              <a:rPr lang="en-US" sz="3200" dirty="0">
                <a:latin typeface="Arial" pitchFamily="34" charset="0"/>
                <a:cs typeface="Arial" pitchFamily="34" charset="0"/>
              </a:rPr>
              <a:t>Local Public Agency Guidance Manual</a:t>
            </a:r>
            <a:r>
              <a:rPr lang="en-US" sz="3200" dirty="0" smtClean="0">
                <a:latin typeface="Arial" pitchFamily="34" charset="0"/>
                <a:cs typeface="Arial" pitchFamily="34" charset="0"/>
              </a:rPr>
              <a:t>.</a:t>
            </a:r>
          </a:p>
          <a:p>
            <a:pPr marL="365760" indent="-256032" fontAlgn="auto">
              <a:spcAft>
                <a:spcPts val="0"/>
              </a:spcAft>
              <a:buClr>
                <a:schemeClr val="accent3"/>
              </a:buClr>
              <a:buFont typeface="Georgia"/>
              <a:buChar char="•"/>
              <a:defRPr/>
            </a:pPr>
            <a:r>
              <a:rPr lang="en-US" sz="3200" dirty="0" smtClean="0">
                <a:latin typeface="Arial" pitchFamily="34" charset="0"/>
                <a:cs typeface="Arial" pitchFamily="34" charset="0"/>
              </a:rPr>
              <a:t>On-going Training Program </a:t>
            </a:r>
          </a:p>
          <a:p>
            <a:pPr marL="365760" indent="-256032" fontAlgn="auto">
              <a:spcAft>
                <a:spcPts val="0"/>
              </a:spcAft>
              <a:buClr>
                <a:schemeClr val="accent3"/>
              </a:buClr>
              <a:buFont typeface="Georgia"/>
              <a:buChar char="•"/>
              <a:defRPr/>
            </a:pPr>
            <a:endParaRPr lang="en-US" dirty="0"/>
          </a:p>
        </p:txBody>
      </p:sp>
      <p:sp>
        <p:nvSpPr>
          <p:cNvPr id="2765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532A824-6276-440A-B258-0B1334605E36}" type="slidenum">
              <a:rPr lang="en-US"/>
              <a:pPr fontAlgn="base">
                <a:spcBef>
                  <a:spcPct val="0"/>
                </a:spcBef>
                <a:spcAft>
                  <a:spcPct val="0"/>
                </a:spcAft>
              </a:pPr>
              <a:t>23</a:t>
            </a:fld>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2DE625F-997F-49AE-A4D2-79F50F6127FE}" type="slidenum">
              <a:rPr lang="en-US"/>
              <a:pPr fontAlgn="base">
                <a:spcBef>
                  <a:spcPct val="0"/>
                </a:spcBef>
                <a:spcAft>
                  <a:spcPct val="0"/>
                </a:spcAft>
              </a:pPr>
              <a:t>24</a:t>
            </a:fld>
            <a:endParaRPr lang="en-US"/>
          </a:p>
        </p:txBody>
      </p:sp>
      <p:sp>
        <p:nvSpPr>
          <p:cNvPr id="5" name="Rectangle 4"/>
          <p:cNvSpPr/>
          <p:nvPr/>
        </p:nvSpPr>
        <p:spPr>
          <a:xfrm>
            <a:off x="1905000" y="685800"/>
            <a:ext cx="6019800" cy="646113"/>
          </a:xfrm>
          <a:prstGeom prst="rect">
            <a:avLst/>
          </a:prstGeom>
        </p:spPr>
        <p:txBody>
          <a:bodyPr>
            <a:spAutoFit/>
          </a:bodyPr>
          <a:lstStyle/>
          <a:p>
            <a:pPr algn="ctr" fontAlgn="auto">
              <a:spcBef>
                <a:spcPts val="0"/>
              </a:spcBef>
              <a:spcAft>
                <a:spcPts val="0"/>
              </a:spcAft>
              <a:defRPr/>
            </a:pPr>
            <a:r>
              <a:rPr lang="en-US" sz="3600" dirty="0">
                <a:latin typeface="+mj-lt"/>
              </a:rPr>
              <a:t>Agency Responsibilities </a:t>
            </a:r>
            <a:endParaRPr lang="en-US" sz="3600" dirty="0">
              <a:latin typeface="+mj-lt"/>
            </a:endParaRPr>
          </a:p>
        </p:txBody>
      </p:sp>
      <p:grpSp>
        <p:nvGrpSpPr>
          <p:cNvPr id="28676" name="Group 4" descr="Organizational chart shows &#10;FHWA&#10;giving policies and funds to&#10;State DOT&#10;which passes policies and funds to &#10;LPAs&#10;which disperse services to &#10;Property Owners&#10;via&#10;Real Estate Acquisition Activities"/>
          <p:cNvGrpSpPr>
            <a:grpSpLocks/>
          </p:cNvGrpSpPr>
          <p:nvPr/>
        </p:nvGrpSpPr>
        <p:grpSpPr bwMode="auto">
          <a:xfrm>
            <a:off x="1585913" y="1643063"/>
            <a:ext cx="7086600" cy="4876800"/>
            <a:chOff x="1296" y="864"/>
            <a:chExt cx="4464" cy="2928"/>
          </a:xfrm>
        </p:grpSpPr>
        <p:sp>
          <p:nvSpPr>
            <p:cNvPr id="28677" name="AutoShape 5"/>
            <p:cNvSpPr>
              <a:spLocks noChangeArrowheads="1"/>
            </p:cNvSpPr>
            <p:nvPr/>
          </p:nvSpPr>
          <p:spPr bwMode="auto">
            <a:xfrm>
              <a:off x="1344" y="864"/>
              <a:ext cx="1393" cy="466"/>
            </a:xfrm>
            <a:prstGeom prst="flowChartProcess">
              <a:avLst/>
            </a:prstGeom>
            <a:noFill/>
            <a:ln w="50800">
              <a:solidFill>
                <a:srgbClr val="800080"/>
              </a:solidFill>
              <a:miter lim="800000"/>
              <a:headEnd/>
              <a:tailEnd/>
            </a:ln>
          </p:spPr>
          <p:txBody>
            <a:bodyPr anchor="ctr"/>
            <a:lstStyle/>
            <a:p>
              <a:pPr marL="233363" indent="-233363" algn="ctr"/>
              <a:r>
                <a:rPr lang="en-US" sz="2000" b="1">
                  <a:solidFill>
                    <a:srgbClr val="1E545E"/>
                  </a:solidFill>
                  <a:latin typeface="Georgia" pitchFamily="18" charset="0"/>
                </a:rPr>
                <a:t>FHWA</a:t>
              </a:r>
            </a:p>
          </p:txBody>
        </p:sp>
        <p:sp>
          <p:nvSpPr>
            <p:cNvPr id="28678" name="AutoShape 6"/>
            <p:cNvSpPr>
              <a:spLocks noChangeArrowheads="1"/>
            </p:cNvSpPr>
            <p:nvPr/>
          </p:nvSpPr>
          <p:spPr bwMode="auto">
            <a:xfrm>
              <a:off x="1344" y="3360"/>
              <a:ext cx="1344" cy="432"/>
            </a:xfrm>
            <a:prstGeom prst="flowChartProcess">
              <a:avLst/>
            </a:prstGeom>
            <a:noFill/>
            <a:ln w="50800">
              <a:solidFill>
                <a:srgbClr val="800080"/>
              </a:solidFill>
              <a:miter lim="800000"/>
              <a:headEnd/>
              <a:tailEnd/>
            </a:ln>
          </p:spPr>
          <p:txBody>
            <a:bodyPr anchor="ctr"/>
            <a:lstStyle/>
            <a:p>
              <a:pPr marL="233363" indent="-233363" algn="ctr"/>
              <a:r>
                <a:rPr lang="en-US" sz="2000" b="1">
                  <a:solidFill>
                    <a:srgbClr val="1E545E"/>
                  </a:solidFill>
                  <a:latin typeface="Georgia" pitchFamily="18" charset="0"/>
                </a:rPr>
                <a:t>LPAs</a:t>
              </a:r>
            </a:p>
          </p:txBody>
        </p:sp>
        <p:sp>
          <p:nvSpPr>
            <p:cNvPr id="28679" name="AutoShape 7"/>
            <p:cNvSpPr>
              <a:spLocks noChangeArrowheads="1"/>
            </p:cNvSpPr>
            <p:nvPr/>
          </p:nvSpPr>
          <p:spPr bwMode="auto">
            <a:xfrm>
              <a:off x="3360" y="1632"/>
              <a:ext cx="2400" cy="1152"/>
            </a:xfrm>
            <a:prstGeom prst="irregularSeal1">
              <a:avLst/>
            </a:prstGeom>
            <a:noFill/>
            <a:ln w="50800">
              <a:solidFill>
                <a:srgbClr val="800080"/>
              </a:solidFill>
              <a:miter lim="800000"/>
              <a:headEnd/>
              <a:tailEnd/>
            </a:ln>
          </p:spPr>
          <p:txBody>
            <a:bodyPr anchor="ctr"/>
            <a:lstStyle/>
            <a:p>
              <a:pPr algn="ctr"/>
              <a:r>
                <a:rPr lang="en-US" sz="2000" b="1">
                  <a:solidFill>
                    <a:srgbClr val="1E545E"/>
                  </a:solidFill>
                  <a:latin typeface="Georgia" pitchFamily="18" charset="0"/>
                </a:rPr>
                <a:t>Property Owners</a:t>
              </a:r>
            </a:p>
          </p:txBody>
        </p:sp>
        <p:cxnSp>
          <p:nvCxnSpPr>
            <p:cNvPr id="28680" name="AutoShape 8"/>
            <p:cNvCxnSpPr>
              <a:cxnSpLocks noChangeShapeType="1"/>
            </p:cNvCxnSpPr>
            <p:nvPr/>
          </p:nvCxnSpPr>
          <p:spPr bwMode="auto">
            <a:xfrm flipV="1">
              <a:off x="2688" y="2736"/>
              <a:ext cx="1567" cy="813"/>
            </a:xfrm>
            <a:prstGeom prst="curvedConnector2">
              <a:avLst/>
            </a:prstGeom>
            <a:noFill/>
            <a:ln w="57150">
              <a:solidFill>
                <a:srgbClr val="1E545E"/>
              </a:solidFill>
              <a:round/>
              <a:headEnd/>
              <a:tailEnd type="arrow" w="med" len="med"/>
            </a:ln>
          </p:spPr>
        </p:cxnSp>
        <p:cxnSp>
          <p:nvCxnSpPr>
            <p:cNvPr id="28681" name="AutoShape 9"/>
            <p:cNvCxnSpPr>
              <a:cxnSpLocks noChangeShapeType="1"/>
            </p:cNvCxnSpPr>
            <p:nvPr/>
          </p:nvCxnSpPr>
          <p:spPr bwMode="auto">
            <a:xfrm rot="5400000">
              <a:off x="1641" y="1719"/>
              <a:ext cx="750" cy="0"/>
            </a:xfrm>
            <a:prstGeom prst="straightConnector1">
              <a:avLst/>
            </a:prstGeom>
            <a:noFill/>
            <a:ln w="38100">
              <a:solidFill>
                <a:srgbClr val="1E545E"/>
              </a:solidFill>
              <a:prstDash val="dash"/>
              <a:round/>
              <a:headEnd/>
              <a:tailEnd type="triangle" w="med" len="med"/>
            </a:ln>
          </p:spPr>
        </p:cxnSp>
        <p:sp>
          <p:nvSpPr>
            <p:cNvPr id="28682" name="AutoShape 10"/>
            <p:cNvSpPr>
              <a:spLocks noChangeArrowheads="1"/>
            </p:cNvSpPr>
            <p:nvPr/>
          </p:nvSpPr>
          <p:spPr bwMode="auto">
            <a:xfrm>
              <a:off x="2208" y="2784"/>
              <a:ext cx="345" cy="230"/>
            </a:xfrm>
            <a:prstGeom prst="flowChartPunchedTape">
              <a:avLst/>
            </a:prstGeom>
            <a:noFill/>
            <a:ln w="25400">
              <a:solidFill>
                <a:srgbClr val="008000"/>
              </a:solidFill>
              <a:miter lim="800000"/>
              <a:headEnd/>
              <a:tailEnd/>
            </a:ln>
          </p:spPr>
          <p:txBody>
            <a:bodyPr wrap="none" anchor="ctr"/>
            <a:lstStyle/>
            <a:p>
              <a:pPr algn="ctr"/>
              <a:r>
                <a:rPr lang="en-US" b="1">
                  <a:solidFill>
                    <a:srgbClr val="1E545E"/>
                  </a:solidFill>
                  <a:latin typeface="Georgia" pitchFamily="18" charset="0"/>
                </a:rPr>
                <a:t>$$$</a:t>
              </a:r>
            </a:p>
          </p:txBody>
        </p:sp>
        <p:sp>
          <p:nvSpPr>
            <p:cNvPr id="28683" name="AutoShape 11"/>
            <p:cNvSpPr>
              <a:spLocks noChangeArrowheads="1"/>
            </p:cNvSpPr>
            <p:nvPr/>
          </p:nvSpPr>
          <p:spPr bwMode="auto">
            <a:xfrm>
              <a:off x="1296" y="2832"/>
              <a:ext cx="624" cy="236"/>
            </a:xfrm>
            <a:prstGeom prst="flowChartMultidocument">
              <a:avLst/>
            </a:prstGeom>
            <a:noFill/>
            <a:ln w="25400">
              <a:solidFill>
                <a:srgbClr val="008000"/>
              </a:solidFill>
              <a:miter lim="800000"/>
              <a:headEnd/>
              <a:tailEnd/>
            </a:ln>
          </p:spPr>
          <p:txBody>
            <a:bodyPr wrap="none" anchor="ctr"/>
            <a:lstStyle/>
            <a:p>
              <a:pPr algn="ctr"/>
              <a:r>
                <a:rPr lang="en-US" sz="1600" b="1">
                  <a:solidFill>
                    <a:srgbClr val="1E545E"/>
                  </a:solidFill>
                  <a:latin typeface="Georgia" pitchFamily="18" charset="0"/>
                </a:rPr>
                <a:t>Policies</a:t>
              </a:r>
            </a:p>
          </p:txBody>
        </p:sp>
        <p:sp>
          <p:nvSpPr>
            <p:cNvPr id="28684" name="AutoShape 12"/>
            <p:cNvSpPr>
              <a:spLocks noChangeArrowheads="1"/>
            </p:cNvSpPr>
            <p:nvPr/>
          </p:nvSpPr>
          <p:spPr bwMode="auto">
            <a:xfrm>
              <a:off x="1344" y="2112"/>
              <a:ext cx="1393" cy="466"/>
            </a:xfrm>
            <a:prstGeom prst="flowChartProcess">
              <a:avLst/>
            </a:prstGeom>
            <a:noFill/>
            <a:ln w="50800">
              <a:solidFill>
                <a:srgbClr val="800080"/>
              </a:solidFill>
              <a:miter lim="800000"/>
              <a:headEnd/>
              <a:tailEnd/>
            </a:ln>
          </p:spPr>
          <p:txBody>
            <a:bodyPr anchor="ctr"/>
            <a:lstStyle/>
            <a:p>
              <a:pPr marL="233363" indent="-233363" algn="ctr"/>
              <a:r>
                <a:rPr lang="en-US" sz="2000" b="1">
                  <a:solidFill>
                    <a:srgbClr val="1E545E"/>
                  </a:solidFill>
                  <a:latin typeface="Georgia" pitchFamily="18" charset="0"/>
                </a:rPr>
                <a:t>State DOT</a:t>
              </a:r>
            </a:p>
          </p:txBody>
        </p:sp>
        <p:sp>
          <p:nvSpPr>
            <p:cNvPr id="28685" name="AutoShape 13"/>
            <p:cNvSpPr>
              <a:spLocks noChangeArrowheads="1"/>
            </p:cNvSpPr>
            <p:nvPr/>
          </p:nvSpPr>
          <p:spPr bwMode="auto">
            <a:xfrm>
              <a:off x="1344" y="1536"/>
              <a:ext cx="624" cy="236"/>
            </a:xfrm>
            <a:prstGeom prst="flowChartMultidocument">
              <a:avLst/>
            </a:prstGeom>
            <a:noFill/>
            <a:ln w="25400">
              <a:solidFill>
                <a:srgbClr val="008000"/>
              </a:solidFill>
              <a:miter lim="800000"/>
              <a:headEnd/>
              <a:tailEnd/>
            </a:ln>
          </p:spPr>
          <p:txBody>
            <a:bodyPr wrap="none" anchor="ctr"/>
            <a:lstStyle/>
            <a:p>
              <a:pPr algn="ctr"/>
              <a:r>
                <a:rPr lang="en-US" sz="1600" b="1">
                  <a:solidFill>
                    <a:srgbClr val="1E545E"/>
                  </a:solidFill>
                  <a:latin typeface="Georgia" pitchFamily="18" charset="0"/>
                </a:rPr>
                <a:t>Policies</a:t>
              </a:r>
            </a:p>
          </p:txBody>
        </p:sp>
        <p:sp>
          <p:nvSpPr>
            <p:cNvPr id="28686" name="AutoShape 14"/>
            <p:cNvSpPr>
              <a:spLocks noChangeArrowheads="1"/>
            </p:cNvSpPr>
            <p:nvPr/>
          </p:nvSpPr>
          <p:spPr bwMode="auto">
            <a:xfrm>
              <a:off x="2208" y="1536"/>
              <a:ext cx="345" cy="230"/>
            </a:xfrm>
            <a:prstGeom prst="flowChartPunchedTape">
              <a:avLst/>
            </a:prstGeom>
            <a:noFill/>
            <a:ln w="25400">
              <a:solidFill>
                <a:srgbClr val="008000"/>
              </a:solidFill>
              <a:miter lim="800000"/>
              <a:headEnd/>
              <a:tailEnd/>
            </a:ln>
          </p:spPr>
          <p:txBody>
            <a:bodyPr wrap="none" anchor="ctr"/>
            <a:lstStyle/>
            <a:p>
              <a:pPr algn="ctr"/>
              <a:r>
                <a:rPr lang="en-US" b="1">
                  <a:solidFill>
                    <a:srgbClr val="1E545E"/>
                  </a:solidFill>
                  <a:latin typeface="Georgia" pitchFamily="18" charset="0"/>
                </a:rPr>
                <a:t>$$$</a:t>
              </a:r>
            </a:p>
          </p:txBody>
        </p:sp>
        <p:sp>
          <p:nvSpPr>
            <p:cNvPr id="28687" name="Text Box 15"/>
            <p:cNvSpPr txBox="1">
              <a:spLocks noChangeArrowheads="1"/>
            </p:cNvSpPr>
            <p:nvPr/>
          </p:nvSpPr>
          <p:spPr bwMode="auto">
            <a:xfrm rot="-1707604">
              <a:off x="2764" y="3039"/>
              <a:ext cx="2958" cy="222"/>
            </a:xfrm>
            <a:prstGeom prst="rect">
              <a:avLst/>
            </a:prstGeom>
            <a:noFill/>
            <a:ln w="9525">
              <a:noFill/>
              <a:miter lim="800000"/>
              <a:headEnd/>
              <a:tailEnd/>
            </a:ln>
          </p:spPr>
          <p:txBody>
            <a:bodyPr>
              <a:spAutoFit/>
            </a:bodyPr>
            <a:lstStyle/>
            <a:p>
              <a:r>
                <a:rPr lang="en-US" b="1">
                  <a:solidFill>
                    <a:srgbClr val="1E545E"/>
                  </a:solidFill>
                  <a:latin typeface="Georgia" pitchFamily="18" charset="0"/>
                </a:rPr>
                <a:t>Real Estate Acquisition Activities</a:t>
              </a: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6" descr="Image of hands held together labelled &quot;State DOT&quot; and &quot;LPA&quot;&#10;Image of a hand holding a phone receiver"/>
          <p:cNvPicPr>
            <a:picLocks noChangeAspect="1" noChangeArrowheads="1"/>
          </p:cNvPicPr>
          <p:nvPr/>
        </p:nvPicPr>
        <p:blipFill>
          <a:blip r:embed="rId3" cstate="print"/>
          <a:srcRect/>
          <a:stretch>
            <a:fillRect/>
          </a:stretch>
        </p:blipFill>
        <p:spPr bwMode="auto">
          <a:xfrm>
            <a:off x="1727200" y="2643188"/>
            <a:ext cx="5695950" cy="4214812"/>
          </a:xfrm>
          <a:prstGeom prst="rect">
            <a:avLst/>
          </a:prstGeom>
          <a:noFill/>
          <a:ln w="9525">
            <a:noFill/>
            <a:miter lim="800000"/>
            <a:headEnd/>
            <a:tailEnd/>
          </a:ln>
        </p:spPr>
      </p:pic>
      <p:sp>
        <p:nvSpPr>
          <p:cNvPr id="37890" name="Rectangle 2"/>
          <p:cNvSpPr>
            <a:spLocks noGrp="1" noChangeArrowheads="1"/>
          </p:cNvSpPr>
          <p:nvPr>
            <p:ph type="title"/>
          </p:nvPr>
        </p:nvSpPr>
        <p:spPr>
          <a:xfrm>
            <a:off x="457200" y="533400"/>
            <a:ext cx="8229600" cy="1066800"/>
          </a:xfrm>
        </p:spPr>
        <p:txBody>
          <a:bodyPr>
            <a:normAutofit/>
          </a:bodyPr>
          <a:lstStyle/>
          <a:p>
            <a:pPr algn="ctr" fontAlgn="auto">
              <a:spcAft>
                <a:spcPts val="0"/>
              </a:spcAft>
              <a:defRPr/>
            </a:pPr>
            <a:r>
              <a:rPr lang="en-US" sz="3600" dirty="0" smtClean="0">
                <a:solidFill>
                  <a:schemeClr val="accent3">
                    <a:lumMod val="75000"/>
                  </a:schemeClr>
                </a:solidFill>
              </a:rPr>
              <a:t>State DOT and LPA Relationship</a:t>
            </a:r>
          </a:p>
        </p:txBody>
      </p:sp>
      <p:sp>
        <p:nvSpPr>
          <p:cNvPr id="37891" name="Rectangle 3"/>
          <p:cNvSpPr>
            <a:spLocks noGrp="1" noChangeArrowheads="1"/>
          </p:cNvSpPr>
          <p:nvPr>
            <p:ph type="body" idx="4294967295"/>
          </p:nvPr>
        </p:nvSpPr>
        <p:spPr>
          <a:xfrm>
            <a:off x="0" y="1668463"/>
            <a:ext cx="9144000" cy="5189537"/>
          </a:xfrm>
        </p:spPr>
        <p:txBody>
          <a:bodyPr>
            <a:normAutofit/>
          </a:bodyPr>
          <a:lstStyle/>
          <a:p>
            <a:pPr marL="682625" indent="-334963" fontAlgn="auto">
              <a:spcAft>
                <a:spcPts val="0"/>
              </a:spcAft>
              <a:buClr>
                <a:schemeClr val="accent3"/>
              </a:buClr>
              <a:buFont typeface="Georgia"/>
              <a:buChar char="•"/>
              <a:defRPr/>
            </a:pPr>
            <a:r>
              <a:rPr lang="en-US" dirty="0" smtClean="0">
                <a:latin typeface="+mj-lt"/>
              </a:rPr>
              <a:t>State DOT oversees LPA’s administration of project</a:t>
            </a:r>
          </a:p>
          <a:p>
            <a:pPr marL="682625" indent="-334963" fontAlgn="auto">
              <a:spcAft>
                <a:spcPts val="0"/>
              </a:spcAft>
              <a:buClr>
                <a:schemeClr val="accent3"/>
              </a:buClr>
              <a:buFont typeface="Georgia"/>
              <a:buChar char="•"/>
              <a:defRPr/>
            </a:pPr>
            <a:r>
              <a:rPr lang="en-US" dirty="0" smtClean="0">
                <a:latin typeface="+mj-lt"/>
              </a:rPr>
              <a:t>LPAs should consult State DOT for assistance</a:t>
            </a:r>
          </a:p>
        </p:txBody>
      </p:sp>
      <p:sp>
        <p:nvSpPr>
          <p:cNvPr id="29701" name="TextBox 5"/>
          <p:cNvSpPr txBox="1">
            <a:spLocks noChangeArrowheads="1"/>
          </p:cNvSpPr>
          <p:nvPr/>
        </p:nvSpPr>
        <p:spPr bwMode="auto">
          <a:xfrm>
            <a:off x="0" y="6124575"/>
            <a:ext cx="1901825" cy="369888"/>
          </a:xfrm>
          <a:prstGeom prst="rect">
            <a:avLst/>
          </a:prstGeom>
          <a:noFill/>
          <a:ln w="9525">
            <a:noFill/>
            <a:miter lim="800000"/>
            <a:headEnd/>
            <a:tailEnd/>
          </a:ln>
        </p:spPr>
        <p:txBody>
          <a:bodyPr>
            <a:spAutoFit/>
          </a:bodyPr>
          <a:lstStyle/>
          <a:p>
            <a:r>
              <a:rPr lang="en-US" i="1">
                <a:solidFill>
                  <a:srgbClr val="000066"/>
                </a:solidFill>
                <a:latin typeface="Georgia" pitchFamily="18" charset="0"/>
              </a:rPr>
              <a:t>23 CFR 710.201</a:t>
            </a:r>
          </a:p>
        </p:txBody>
      </p:sp>
      <p:sp>
        <p:nvSpPr>
          <p:cNvPr id="29702" name="Slide Number Placeholder 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EDE7DA9-3225-402F-A1DE-B612503BF730}" type="slidenum">
              <a:rPr lang="en-US"/>
              <a:pPr fontAlgn="base">
                <a:spcBef>
                  <a:spcPct val="0"/>
                </a:spcBef>
                <a:spcAft>
                  <a:spcPct val="0"/>
                </a:spcAft>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1295400"/>
          </a:xfrm>
        </p:spPr>
        <p:txBody>
          <a:bodyPr>
            <a:noAutofit/>
          </a:bodyPr>
          <a:lstStyle/>
          <a:p>
            <a:pPr algn="ctr" fontAlgn="auto">
              <a:spcAft>
                <a:spcPts val="0"/>
              </a:spcAft>
              <a:defRPr/>
            </a:pPr>
            <a:r>
              <a:rPr lang="en-US" sz="4400" b="1" dirty="0" smtClean="0">
                <a:solidFill>
                  <a:schemeClr val="accent3">
                    <a:lumMod val="75000"/>
                  </a:schemeClr>
                </a:solidFill>
              </a:rPr>
              <a:t>State DOT Assistance to LPAs</a:t>
            </a:r>
            <a:r>
              <a:rPr lang="en-US" sz="4400" dirty="0" smtClean="0">
                <a:solidFill>
                  <a:schemeClr val="accent3">
                    <a:lumMod val="75000"/>
                  </a:schemeClr>
                </a:solidFill>
              </a:rPr>
              <a:t/>
            </a:r>
            <a:br>
              <a:rPr lang="en-US" sz="4400" dirty="0" smtClean="0">
                <a:solidFill>
                  <a:schemeClr val="accent3">
                    <a:lumMod val="75000"/>
                  </a:schemeClr>
                </a:solidFill>
              </a:rPr>
            </a:br>
            <a:endParaRPr lang="en-US" sz="4400" dirty="0">
              <a:solidFill>
                <a:schemeClr val="accent3">
                  <a:lumMod val="75000"/>
                </a:schemeClr>
              </a:solidFill>
            </a:endParaRPr>
          </a:p>
        </p:txBody>
      </p:sp>
      <p:sp>
        <p:nvSpPr>
          <p:cNvPr id="30723" name="Content Placeholder 6"/>
          <p:cNvSpPr>
            <a:spLocks noGrp="1"/>
          </p:cNvSpPr>
          <p:nvPr>
            <p:ph idx="1"/>
          </p:nvPr>
        </p:nvSpPr>
        <p:spPr>
          <a:xfrm>
            <a:off x="457200" y="1905000"/>
            <a:ext cx="8229600" cy="4668838"/>
          </a:xfrm>
        </p:spPr>
        <p:txBody>
          <a:bodyPr/>
          <a:lstStyle/>
          <a:p>
            <a:r>
              <a:rPr lang="en-US" b="1" smtClean="0"/>
              <a:t>LPA coordinator in real estate section</a:t>
            </a:r>
            <a:r>
              <a:rPr lang="en-US" smtClean="0"/>
              <a:t>.</a:t>
            </a:r>
          </a:p>
          <a:p>
            <a:r>
              <a:rPr lang="en-US" b="1" smtClean="0"/>
              <a:t>Training for LPA personnel in real estate requirements.</a:t>
            </a:r>
            <a:endParaRPr lang="en-US" smtClean="0"/>
          </a:p>
          <a:p>
            <a:r>
              <a:rPr lang="en-US" b="1" smtClean="0"/>
              <a:t>LPA Guidance or Manual</a:t>
            </a:r>
            <a:r>
              <a:rPr lang="en-US" smtClean="0"/>
              <a:t> which is State specific.</a:t>
            </a:r>
          </a:p>
          <a:p>
            <a:r>
              <a:rPr lang="en-US" b="1" smtClean="0"/>
              <a:t>Monitoring</a:t>
            </a:r>
            <a:r>
              <a:rPr lang="en-US" smtClean="0"/>
              <a:t> on a regular and ongoing basis.</a:t>
            </a:r>
          </a:p>
          <a:p>
            <a:r>
              <a:rPr lang="en-US" b="1" smtClean="0"/>
              <a:t>Technical service</a:t>
            </a:r>
            <a:r>
              <a:rPr lang="en-US" smtClean="0"/>
              <a:t> to LPAs on a regular basis.</a:t>
            </a:r>
          </a:p>
          <a:p>
            <a:r>
              <a:rPr lang="en-US" b="1" smtClean="0"/>
              <a:t>Advisory service, brochures, forms, and sample letters</a:t>
            </a:r>
            <a:r>
              <a:rPr lang="en-US" smtClean="0"/>
              <a:t> developed to meet Federal and state requirements.</a:t>
            </a:r>
          </a:p>
        </p:txBody>
      </p:sp>
      <p:sp>
        <p:nvSpPr>
          <p:cNvPr id="30724"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AF42B34-D010-48C9-BAC0-87FDECD42FA6}" type="slidenum">
              <a:rPr lang="en-US"/>
              <a:pPr fontAlgn="base">
                <a:spcBef>
                  <a:spcPct val="0"/>
                </a:spcBef>
                <a:spcAft>
                  <a:spcPct val="0"/>
                </a:spcAft>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8229600" cy="1447800"/>
          </a:xfrm>
        </p:spPr>
        <p:txBody>
          <a:bodyPr>
            <a:normAutofit/>
          </a:bodyPr>
          <a:lstStyle/>
          <a:p>
            <a:pPr algn="ctr" fontAlgn="auto">
              <a:spcAft>
                <a:spcPts val="0"/>
              </a:spcAft>
              <a:defRPr/>
            </a:pPr>
            <a:r>
              <a:rPr lang="en-US" sz="4800" b="1" dirty="0" smtClean="0">
                <a:solidFill>
                  <a:schemeClr val="accent3">
                    <a:lumMod val="75000"/>
                  </a:schemeClr>
                </a:solidFill>
              </a:rPr>
              <a:t>Lead Time</a:t>
            </a:r>
            <a:endParaRPr lang="en-US" sz="4800" dirty="0">
              <a:solidFill>
                <a:schemeClr val="accent3">
                  <a:lumMod val="75000"/>
                </a:schemeClr>
              </a:solidFill>
            </a:endParaRPr>
          </a:p>
        </p:txBody>
      </p:sp>
      <p:sp>
        <p:nvSpPr>
          <p:cNvPr id="31747" name="Content Placeholder 2"/>
          <p:cNvSpPr>
            <a:spLocks noGrp="1"/>
          </p:cNvSpPr>
          <p:nvPr>
            <p:ph idx="1"/>
          </p:nvPr>
        </p:nvSpPr>
        <p:spPr>
          <a:xfrm>
            <a:off x="457200" y="2667000"/>
            <a:ext cx="8229600" cy="3906838"/>
          </a:xfrm>
        </p:spPr>
        <p:txBody>
          <a:bodyPr/>
          <a:lstStyle/>
          <a:p>
            <a:r>
              <a:rPr lang="en-US" smtClean="0"/>
              <a:t>It is critical that LPA coordinators are aware of Uniform Act time requirements</a:t>
            </a:r>
          </a:p>
          <a:p>
            <a:endParaRPr lang="en-US" smtClean="0"/>
          </a:p>
          <a:p>
            <a:r>
              <a:rPr lang="en-US" smtClean="0"/>
              <a:t>Time to consider just Compensation Offer</a:t>
            </a:r>
          </a:p>
          <a:p>
            <a:pPr>
              <a:buFont typeface="Georgia" pitchFamily="18" charset="0"/>
              <a:buNone/>
            </a:pPr>
            <a:endParaRPr lang="en-US" smtClean="0"/>
          </a:p>
          <a:p>
            <a:r>
              <a:rPr lang="en-US" smtClean="0"/>
              <a:t>Time requirement for each Relocation Notice</a:t>
            </a:r>
          </a:p>
        </p:txBody>
      </p:sp>
      <p:sp>
        <p:nvSpPr>
          <p:cNvPr id="3174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EA40237F-F130-4DAD-83DA-D289292E5125}" type="slidenum">
              <a:rPr lang="en-US"/>
              <a:pPr fontAlgn="base">
                <a:spcBef>
                  <a:spcPct val="0"/>
                </a:spcBef>
                <a:spcAft>
                  <a:spcPct val="0"/>
                </a:spcAft>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fontAlgn="auto">
              <a:spcAft>
                <a:spcPts val="0"/>
              </a:spcAft>
              <a:defRPr/>
            </a:pPr>
            <a:r>
              <a:rPr lang="en-US" dirty="0" smtClean="0">
                <a:solidFill>
                  <a:schemeClr val="accent3">
                    <a:lumMod val="75000"/>
                  </a:schemeClr>
                </a:solidFill>
              </a:rPr>
              <a:t>Approved Right-of-Way Procedures</a:t>
            </a:r>
            <a:endParaRPr lang="en-US" dirty="0">
              <a:solidFill>
                <a:schemeClr val="accent3">
                  <a:lumMod val="75000"/>
                </a:schemeClr>
              </a:solidFill>
            </a:endParaRPr>
          </a:p>
        </p:txBody>
      </p:sp>
      <p:sp>
        <p:nvSpPr>
          <p:cNvPr id="32771" name="Content Placeholder 2"/>
          <p:cNvSpPr>
            <a:spLocks noGrp="1"/>
          </p:cNvSpPr>
          <p:nvPr>
            <p:ph idx="1"/>
          </p:nvPr>
        </p:nvSpPr>
        <p:spPr>
          <a:xfrm>
            <a:off x="457200" y="2819400"/>
            <a:ext cx="8229600" cy="4324350"/>
          </a:xfrm>
        </p:spPr>
        <p:txBody>
          <a:bodyPr/>
          <a:lstStyle/>
          <a:p>
            <a:r>
              <a:rPr lang="en-US" b="1" smtClean="0"/>
              <a:t>23 CFR 710.201(c) requires the state DOT to have a right-of-way operations manual that has been approved by the FHWA Division office. </a:t>
            </a:r>
            <a:endParaRPr lang="en-US" smtClean="0"/>
          </a:p>
          <a:p>
            <a:endParaRPr lang="en-US" smtClean="0"/>
          </a:p>
        </p:txBody>
      </p:sp>
      <p:sp>
        <p:nvSpPr>
          <p:cNvPr id="3277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8C9D808-AF3E-4F9A-B96A-168B562ADEBF}" type="slidenum">
              <a:rPr lang="en-US"/>
              <a:pPr fontAlgn="base">
                <a:spcBef>
                  <a:spcPct val="0"/>
                </a:spcBef>
                <a:spcAft>
                  <a:spcPct val="0"/>
                </a:spcAft>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81000" y="1600200"/>
            <a:ext cx="8229600" cy="2057400"/>
          </a:xfrm>
        </p:spPr>
        <p:txBody>
          <a:bodyPr/>
          <a:lstStyle/>
          <a:p>
            <a:pPr algn="ctr"/>
            <a:r>
              <a:rPr lang="en-US" b="1" smtClean="0">
                <a:solidFill>
                  <a:schemeClr val="tx1"/>
                </a:solidFill>
                <a:latin typeface="Arial" charset="0"/>
                <a:cs typeface="Arial" charset="0"/>
              </a:rPr>
              <a:t>The Current Status of LPA Programs Nationally </a:t>
            </a:r>
          </a:p>
        </p:txBody>
      </p:sp>
      <p:sp>
        <p:nvSpPr>
          <p:cNvPr id="33795"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1F521F6-44C9-4E2A-8528-7C587F16D0DF}" type="slidenum">
              <a:rPr lang="en-US"/>
              <a:pPr fontAlgn="base">
                <a:spcBef>
                  <a:spcPct val="0"/>
                </a:spcBef>
                <a:spcAft>
                  <a:spcPct val="0"/>
                </a:spcAft>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590800"/>
            <a:ext cx="8229600" cy="1371600"/>
          </a:xfrm>
        </p:spPr>
        <p:txBody>
          <a:bodyPr/>
          <a:lstStyle/>
          <a:p>
            <a:pPr algn="ctr"/>
            <a:r>
              <a:rPr lang="en-US" smtClean="0">
                <a:solidFill>
                  <a:schemeClr val="tx1"/>
                </a:solidFill>
                <a:latin typeface="Arial" charset="0"/>
                <a:cs typeface="Arial" charset="0"/>
              </a:rPr>
              <a:t>Dimensions of the Issue</a:t>
            </a:r>
          </a:p>
        </p:txBody>
      </p:sp>
      <p:sp>
        <p:nvSpPr>
          <p:cNvPr id="7171"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8C1CA461-6385-492C-BB40-5611D64399C1}" type="slidenum">
              <a:rPr lang="en-US"/>
              <a:pPr fontAlgn="base">
                <a:spcBef>
                  <a:spcPct val="0"/>
                </a:spcBef>
                <a:spcAft>
                  <a:spcPct val="0"/>
                </a:spcAft>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302625" cy="1752600"/>
          </a:xfrm>
        </p:spPr>
        <p:txBody>
          <a:bodyPr>
            <a:normAutofit/>
          </a:bodyPr>
          <a:lstStyle/>
          <a:p>
            <a:pPr fontAlgn="auto">
              <a:spcAft>
                <a:spcPts val="0"/>
              </a:spcAft>
              <a:defRPr/>
            </a:pPr>
            <a:r>
              <a:rPr lang="en-US" sz="3600" b="1" dirty="0" smtClean="0">
                <a:solidFill>
                  <a:schemeClr val="accent2">
                    <a:lumMod val="75000"/>
                  </a:schemeClr>
                </a:solidFill>
                <a:latin typeface="Arial" pitchFamily="34" charset="0"/>
                <a:cs typeface="Arial" pitchFamily="34" charset="0"/>
              </a:rPr>
              <a:t>Commons Issues, Problems and Concerns</a:t>
            </a:r>
          </a:p>
        </p:txBody>
      </p:sp>
      <p:sp>
        <p:nvSpPr>
          <p:cNvPr id="34819" name="Rectangle 3"/>
          <p:cNvSpPr>
            <a:spLocks noGrp="1" noChangeArrowheads="1"/>
          </p:cNvSpPr>
          <p:nvPr>
            <p:ph idx="1"/>
          </p:nvPr>
        </p:nvSpPr>
        <p:spPr>
          <a:xfrm>
            <a:off x="685800" y="1981200"/>
            <a:ext cx="8153400" cy="4419600"/>
          </a:xfrm>
        </p:spPr>
        <p:txBody>
          <a:bodyPr/>
          <a:lstStyle/>
          <a:p>
            <a:pPr marL="319088" indent="-319088">
              <a:lnSpc>
                <a:spcPct val="80000"/>
              </a:lnSpc>
              <a:buFont typeface="Wingdings" pitchFamily="2" charset="2"/>
              <a:buChar char=""/>
            </a:pPr>
            <a:r>
              <a:rPr lang="en-US" sz="2400" smtClean="0">
                <a:latin typeface="Arial" charset="0"/>
                <a:cs typeface="Arial" charset="0"/>
              </a:rPr>
              <a:t>Weak knowledge of federal requirements and/or the need for training LPAs</a:t>
            </a:r>
          </a:p>
          <a:p>
            <a:pPr marL="319088" indent="-319088">
              <a:lnSpc>
                <a:spcPct val="80000"/>
              </a:lnSpc>
              <a:buFont typeface="Wingdings" pitchFamily="2" charset="2"/>
              <a:buChar char=""/>
            </a:pPr>
            <a:r>
              <a:rPr lang="en-US" sz="2400" smtClean="0">
                <a:latin typeface="Arial" charset="0"/>
                <a:cs typeface="Arial" charset="0"/>
              </a:rPr>
              <a:t>Poor policy/procedural guidance for LPAs</a:t>
            </a:r>
          </a:p>
          <a:p>
            <a:pPr marL="319088" indent="-319088">
              <a:lnSpc>
                <a:spcPct val="80000"/>
              </a:lnSpc>
              <a:buFont typeface="Wingdings" pitchFamily="2" charset="2"/>
              <a:buChar char=""/>
            </a:pPr>
            <a:r>
              <a:rPr lang="en-US" sz="2400" smtClean="0">
                <a:latin typeface="Arial" charset="0"/>
                <a:cs typeface="Arial" charset="0"/>
              </a:rPr>
              <a:t>Lack of statewide policy and/or procedural consistency</a:t>
            </a:r>
          </a:p>
          <a:p>
            <a:pPr marL="319088" indent="-319088">
              <a:lnSpc>
                <a:spcPct val="80000"/>
              </a:lnSpc>
              <a:buFont typeface="Wingdings" pitchFamily="2" charset="2"/>
              <a:buChar char=""/>
            </a:pPr>
            <a:r>
              <a:rPr lang="en-US" sz="2400" b="1" smtClean="0">
                <a:latin typeface="Arial" charset="0"/>
                <a:cs typeface="Arial" charset="0"/>
              </a:rPr>
              <a:t>Poor project documentation</a:t>
            </a:r>
          </a:p>
          <a:p>
            <a:pPr marL="319088" indent="-319088">
              <a:lnSpc>
                <a:spcPct val="80000"/>
              </a:lnSpc>
              <a:buFont typeface="Wingdings" pitchFamily="2" charset="2"/>
              <a:buChar char=""/>
            </a:pPr>
            <a:r>
              <a:rPr lang="en-US" sz="2400" b="1" smtClean="0">
                <a:latin typeface="Arial" charset="0"/>
                <a:cs typeface="Arial" charset="0"/>
              </a:rPr>
              <a:t>Inadequate staffing and resources</a:t>
            </a:r>
          </a:p>
          <a:p>
            <a:pPr marL="319088" indent="-319088">
              <a:lnSpc>
                <a:spcPct val="80000"/>
              </a:lnSpc>
              <a:buFont typeface="Wingdings" pitchFamily="2" charset="2"/>
              <a:buChar char=""/>
            </a:pPr>
            <a:r>
              <a:rPr lang="en-US" sz="2400" smtClean="0">
                <a:latin typeface="Arial" charset="0"/>
                <a:cs typeface="Arial" charset="0"/>
              </a:rPr>
              <a:t>Financial controls and billing issues</a:t>
            </a:r>
          </a:p>
          <a:p>
            <a:pPr marL="319088" indent="-319088">
              <a:lnSpc>
                <a:spcPct val="80000"/>
              </a:lnSpc>
              <a:buFont typeface="Wingdings" pitchFamily="2" charset="2"/>
              <a:buChar char=""/>
            </a:pPr>
            <a:r>
              <a:rPr lang="en-US" sz="2400" smtClean="0">
                <a:latin typeface="Arial" charset="0"/>
                <a:cs typeface="Arial" charset="0"/>
              </a:rPr>
              <a:t>Lack of proper project inspection</a:t>
            </a:r>
          </a:p>
          <a:p>
            <a:pPr marL="319088" indent="-319088">
              <a:lnSpc>
                <a:spcPct val="80000"/>
              </a:lnSpc>
              <a:buFont typeface="Wingdings" pitchFamily="2" charset="2"/>
              <a:buChar char=""/>
            </a:pPr>
            <a:r>
              <a:rPr lang="en-US" sz="2400" smtClean="0">
                <a:latin typeface="Arial" charset="0"/>
                <a:cs typeface="Arial" charset="0"/>
              </a:rPr>
              <a:t>Poor quality control</a:t>
            </a:r>
          </a:p>
          <a:p>
            <a:pPr marL="319088" indent="-319088">
              <a:lnSpc>
                <a:spcPct val="80000"/>
              </a:lnSpc>
              <a:buFont typeface="Wingdings" pitchFamily="2" charset="2"/>
              <a:buChar char=""/>
            </a:pPr>
            <a:r>
              <a:rPr lang="en-US" sz="2400" smtClean="0">
                <a:latin typeface="Arial" charset="0"/>
                <a:cs typeface="Arial" charset="0"/>
              </a:rPr>
              <a:t>Consultant selection and oversight issues</a:t>
            </a:r>
          </a:p>
          <a:p>
            <a:pPr marL="319088" indent="-319088">
              <a:lnSpc>
                <a:spcPct val="80000"/>
              </a:lnSpc>
              <a:buFont typeface="Wingdings" pitchFamily="2" charset="2"/>
              <a:buChar char=""/>
            </a:pPr>
            <a:r>
              <a:rPr lang="en-US" sz="2400" smtClean="0">
                <a:latin typeface="Arial" charset="0"/>
                <a:cs typeface="Arial" charset="0"/>
              </a:rPr>
              <a:t>Project eligibility issues</a:t>
            </a:r>
          </a:p>
          <a:p>
            <a:pPr marL="319088" indent="-319088">
              <a:lnSpc>
                <a:spcPct val="80000"/>
              </a:lnSpc>
              <a:buFont typeface="Wingdings" pitchFamily="2" charset="2"/>
              <a:buChar char=""/>
            </a:pPr>
            <a:r>
              <a:rPr lang="en-US" sz="2400" smtClean="0">
                <a:latin typeface="Arial" charset="0"/>
                <a:cs typeface="Arial" charset="0"/>
              </a:rPr>
              <a:t>Improper application of standards</a:t>
            </a:r>
          </a:p>
        </p:txBody>
      </p:sp>
      <p:sp>
        <p:nvSpPr>
          <p:cNvPr id="3482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D67F6C9-D15D-4374-AD0F-88B641F3A65F}" type="slidenum">
              <a:rPr lang="en-US"/>
              <a:pPr fontAlgn="base">
                <a:spcBef>
                  <a:spcPct val="0"/>
                </a:spcBef>
                <a:spcAft>
                  <a:spcPct val="0"/>
                </a:spcAft>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742950"/>
          </a:xfrm>
        </p:spPr>
        <p:txBody>
          <a:bodyPr>
            <a:normAutofit/>
          </a:bodyPr>
          <a:lstStyle/>
          <a:p>
            <a:pPr fontAlgn="auto">
              <a:spcAft>
                <a:spcPts val="0"/>
              </a:spcAft>
              <a:defRPr/>
            </a:pPr>
            <a:r>
              <a:rPr lang="en-US" b="1" dirty="0" smtClean="0">
                <a:solidFill>
                  <a:schemeClr val="accent3">
                    <a:lumMod val="75000"/>
                  </a:schemeClr>
                </a:solidFill>
              </a:rPr>
              <a:t>Where Do We Currently Stand</a:t>
            </a:r>
            <a:endParaRPr lang="en-US" b="1" dirty="0">
              <a:solidFill>
                <a:schemeClr val="accent3">
                  <a:lumMod val="75000"/>
                </a:schemeClr>
              </a:solidFill>
            </a:endParaRPr>
          </a:p>
        </p:txBody>
      </p:sp>
      <p:sp>
        <p:nvSpPr>
          <p:cNvPr id="3" name="Content Placeholder 2"/>
          <p:cNvSpPr>
            <a:spLocks noGrp="1"/>
          </p:cNvSpPr>
          <p:nvPr>
            <p:ph idx="1"/>
          </p:nvPr>
        </p:nvSpPr>
        <p:spPr>
          <a:xfrm>
            <a:off x="457200" y="2209800"/>
            <a:ext cx="8229600" cy="4343400"/>
          </a:xfrm>
        </p:spPr>
        <p:txBody>
          <a:bodyPr>
            <a:normAutofit/>
          </a:bodyPr>
          <a:lstStyle/>
          <a:p>
            <a:pPr marL="365760" indent="-256032" fontAlgn="auto">
              <a:spcAft>
                <a:spcPts val="0"/>
              </a:spcAft>
              <a:buClr>
                <a:schemeClr val="accent3"/>
              </a:buClr>
              <a:buFont typeface="Georgia"/>
              <a:buNone/>
              <a:defRPr/>
            </a:pPr>
            <a:r>
              <a:rPr lang="en-US" sz="3200" b="1" dirty="0" smtClean="0">
                <a:solidFill>
                  <a:schemeClr val="accent3">
                    <a:lumMod val="75000"/>
                  </a:schemeClr>
                </a:solidFill>
                <a:latin typeface="Arial" pitchFamily="34" charset="0"/>
                <a:cs typeface="Arial" pitchFamily="34" charset="0"/>
              </a:rPr>
              <a:t>Since FY 2006:</a:t>
            </a:r>
          </a:p>
          <a:p>
            <a:pPr marL="658368" lvl="1" indent="-246888" fontAlgn="auto">
              <a:spcAft>
                <a:spcPts val="0"/>
              </a:spcAft>
              <a:buFont typeface="Georgia"/>
              <a:buChar char="▫"/>
              <a:defRPr/>
            </a:pPr>
            <a:r>
              <a:rPr lang="en-US" sz="3200" dirty="0" smtClean="0">
                <a:solidFill>
                  <a:schemeClr val="tx1"/>
                </a:solidFill>
                <a:latin typeface="Arial" pitchFamily="34" charset="0"/>
                <a:cs typeface="Arial" pitchFamily="34" charset="0"/>
              </a:rPr>
              <a:t>Risk in the oversight of LPA administered Federal-aid projects has decreased.</a:t>
            </a:r>
          </a:p>
          <a:p>
            <a:pPr marL="658368" lvl="1" indent="-246888" fontAlgn="auto">
              <a:spcAft>
                <a:spcPts val="0"/>
              </a:spcAft>
              <a:buFont typeface="Georgia"/>
              <a:buNone/>
              <a:defRPr/>
            </a:pPr>
            <a:endParaRPr lang="en-US" sz="3200" dirty="0" smtClean="0">
              <a:solidFill>
                <a:schemeClr val="tx1"/>
              </a:solidFill>
              <a:latin typeface="Arial" pitchFamily="34" charset="0"/>
              <a:cs typeface="Arial" pitchFamily="34" charset="0"/>
            </a:endParaRPr>
          </a:p>
          <a:p>
            <a:pPr marL="658368" lvl="1" indent="-246888" fontAlgn="auto">
              <a:spcAft>
                <a:spcPts val="0"/>
              </a:spcAft>
              <a:buFont typeface="Georgia"/>
              <a:buChar char="▫"/>
              <a:defRPr/>
            </a:pPr>
            <a:r>
              <a:rPr lang="en-US" sz="3200" dirty="0" smtClean="0">
                <a:solidFill>
                  <a:schemeClr val="tx1"/>
                </a:solidFill>
                <a:latin typeface="Arial" pitchFamily="34" charset="0"/>
                <a:cs typeface="Arial" pitchFamily="34" charset="0"/>
              </a:rPr>
              <a:t>The level of program oversight vigilance has increased.</a:t>
            </a:r>
          </a:p>
          <a:p>
            <a:pPr marL="365760" indent="-256032" fontAlgn="auto">
              <a:spcAft>
                <a:spcPts val="0"/>
              </a:spcAft>
              <a:buClr>
                <a:schemeClr val="accent3"/>
              </a:buClr>
              <a:buFont typeface="Georgia"/>
              <a:buChar char="•"/>
              <a:defRPr/>
            </a:pPr>
            <a:endParaRPr lang="en-US" sz="3200" dirty="0">
              <a:latin typeface="Arial" pitchFamily="34" charset="0"/>
              <a:cs typeface="Arial" pitchFamily="34" charset="0"/>
            </a:endParaRPr>
          </a:p>
        </p:txBody>
      </p:sp>
      <p:sp>
        <p:nvSpPr>
          <p:cNvPr id="3584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49E2FAF-770B-41CD-9314-D5A3D196F7B6}" type="slidenum">
              <a:rPr lang="en-US"/>
              <a:pPr fontAlgn="base">
                <a:spcBef>
                  <a:spcPct val="0"/>
                </a:spcBef>
                <a:spcAft>
                  <a:spcPct val="0"/>
                </a:spcAft>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2057400"/>
            <a:ext cx="8229600" cy="1371600"/>
          </a:xfrm>
        </p:spPr>
        <p:txBody>
          <a:bodyPr/>
          <a:lstStyle/>
          <a:p>
            <a:r>
              <a:rPr lang="en-US" sz="4800" b="1" smtClean="0">
                <a:solidFill>
                  <a:schemeClr val="tx1"/>
                </a:solidFill>
                <a:latin typeface="Arial" charset="0"/>
                <a:cs typeface="Arial" charset="0"/>
              </a:rPr>
              <a:t>Conclusions &amp;</a:t>
            </a:r>
            <a:br>
              <a:rPr lang="en-US" sz="4800" b="1" smtClean="0">
                <a:solidFill>
                  <a:schemeClr val="tx1"/>
                </a:solidFill>
                <a:latin typeface="Arial" charset="0"/>
                <a:cs typeface="Arial" charset="0"/>
              </a:rPr>
            </a:br>
            <a:r>
              <a:rPr lang="en-US" sz="4800" b="1" smtClean="0">
                <a:solidFill>
                  <a:schemeClr val="tx1"/>
                </a:solidFill>
                <a:latin typeface="Arial" charset="0"/>
                <a:cs typeface="Arial" charset="0"/>
              </a:rPr>
              <a:t>Things to think about!</a:t>
            </a:r>
          </a:p>
        </p:txBody>
      </p:sp>
      <p:sp>
        <p:nvSpPr>
          <p:cNvPr id="36867" name="Slide Number Placehold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7026A56C-1BF4-4974-955E-A9F4CFA40507}" type="slidenum">
              <a:rPr lang="en-US"/>
              <a:pPr fontAlgn="base">
                <a:spcBef>
                  <a:spcPct val="0"/>
                </a:spcBef>
                <a:spcAft>
                  <a:spcPct val="0"/>
                </a:spcAft>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381000"/>
            <a:ext cx="8229600" cy="1981200"/>
          </a:xfrm>
        </p:spPr>
        <p:txBody>
          <a:bodyPr>
            <a:normAutofit fontScale="90000"/>
          </a:bodyPr>
          <a:lstStyle/>
          <a:p>
            <a:pPr fontAlgn="auto">
              <a:spcAft>
                <a:spcPts val="0"/>
              </a:spcAft>
              <a:defRPr/>
            </a:pPr>
            <a:r>
              <a:rPr lang="en-US" sz="3600" b="1" dirty="0">
                <a:solidFill>
                  <a:schemeClr val="accent3">
                    <a:lumMod val="75000"/>
                  </a:schemeClr>
                </a:solidFill>
              </a:rPr>
              <a:t>Challenges for the Future:</a:t>
            </a:r>
            <a:r>
              <a:rPr lang="en-US" sz="3600" dirty="0">
                <a:solidFill>
                  <a:schemeClr val="accent3">
                    <a:lumMod val="75000"/>
                  </a:schemeClr>
                </a:solidFill>
              </a:rPr>
              <a:t> </a:t>
            </a:r>
            <a:br>
              <a:rPr lang="en-US" sz="3600" dirty="0">
                <a:solidFill>
                  <a:schemeClr val="accent3">
                    <a:lumMod val="75000"/>
                  </a:schemeClr>
                </a:solidFill>
              </a:rPr>
            </a:br>
            <a:r>
              <a:rPr lang="en-US" sz="3600" dirty="0">
                <a:solidFill>
                  <a:schemeClr val="accent3">
                    <a:lumMod val="75000"/>
                  </a:schemeClr>
                </a:solidFill>
              </a:rPr>
              <a:t>Federal, State and Local </a:t>
            </a:r>
            <a:r>
              <a:rPr lang="en-US" sz="3600" dirty="0" smtClean="0">
                <a:solidFill>
                  <a:schemeClr val="accent3">
                    <a:lumMod val="75000"/>
                  </a:schemeClr>
                </a:solidFill>
              </a:rPr>
              <a:t>Government </a:t>
            </a:r>
            <a:r>
              <a:rPr lang="en-US" sz="3600" dirty="0">
                <a:solidFill>
                  <a:schemeClr val="accent3">
                    <a:lumMod val="75000"/>
                  </a:schemeClr>
                </a:solidFill>
              </a:rPr>
              <a:t>working toward the </a:t>
            </a:r>
            <a:r>
              <a:rPr lang="en-US" sz="3600" dirty="0" smtClean="0">
                <a:solidFill>
                  <a:schemeClr val="accent3">
                    <a:lumMod val="75000"/>
                  </a:schemeClr>
                </a:solidFill>
              </a:rPr>
              <a:t>vision of a better LPA Program.</a:t>
            </a:r>
            <a:endParaRPr lang="en-US" sz="3600" dirty="0">
              <a:solidFill>
                <a:schemeClr val="accent3">
                  <a:lumMod val="75000"/>
                </a:schemeClr>
              </a:solidFill>
            </a:endParaRPr>
          </a:p>
        </p:txBody>
      </p:sp>
      <p:sp>
        <p:nvSpPr>
          <p:cNvPr id="37891" name="Rectangle 3"/>
          <p:cNvSpPr>
            <a:spLocks noGrp="1" noChangeArrowheads="1"/>
          </p:cNvSpPr>
          <p:nvPr>
            <p:ph idx="1"/>
          </p:nvPr>
        </p:nvSpPr>
        <p:spPr>
          <a:xfrm>
            <a:off x="533400" y="2438400"/>
            <a:ext cx="8229600" cy="4191000"/>
          </a:xfrm>
        </p:spPr>
        <p:txBody>
          <a:bodyPr/>
          <a:lstStyle/>
          <a:p>
            <a:pPr>
              <a:lnSpc>
                <a:spcPct val="90000"/>
              </a:lnSpc>
            </a:pPr>
            <a:r>
              <a:rPr lang="en-US" b="1" smtClean="0">
                <a:solidFill>
                  <a:srgbClr val="4D4D4D"/>
                </a:solidFill>
                <a:latin typeface="Arial" charset="0"/>
                <a:cs typeface="Arial" charset="0"/>
              </a:rPr>
              <a:t>Information Dissemination and Training</a:t>
            </a:r>
          </a:p>
          <a:p>
            <a:pPr>
              <a:lnSpc>
                <a:spcPct val="90000"/>
              </a:lnSpc>
            </a:pPr>
            <a:r>
              <a:rPr lang="en-US" b="1" smtClean="0">
                <a:solidFill>
                  <a:srgbClr val="4D4D4D"/>
                </a:solidFill>
                <a:latin typeface="Arial" charset="0"/>
                <a:cs typeface="Arial" charset="0"/>
              </a:rPr>
              <a:t>Coping with Federal and State Requirements.</a:t>
            </a:r>
          </a:p>
          <a:p>
            <a:pPr>
              <a:lnSpc>
                <a:spcPct val="90000"/>
              </a:lnSpc>
            </a:pPr>
            <a:r>
              <a:rPr lang="en-US" b="1" smtClean="0">
                <a:solidFill>
                  <a:srgbClr val="4D4D4D"/>
                </a:solidFill>
                <a:latin typeface="Arial" charset="0"/>
                <a:cs typeface="Arial" charset="0"/>
              </a:rPr>
              <a:t>Understanding and supporting the facets of public expectation.</a:t>
            </a:r>
          </a:p>
          <a:p>
            <a:pPr>
              <a:lnSpc>
                <a:spcPct val="90000"/>
              </a:lnSpc>
            </a:pPr>
            <a:r>
              <a:rPr lang="en-US" b="1" smtClean="0">
                <a:solidFill>
                  <a:srgbClr val="4D4D4D"/>
                </a:solidFill>
                <a:latin typeface="Arial" charset="0"/>
                <a:cs typeface="Arial" charset="0"/>
              </a:rPr>
              <a:t>Determining the best alternatives (Optimal Alternative vs. the Least Cost Alternative)</a:t>
            </a:r>
          </a:p>
          <a:p>
            <a:pPr>
              <a:lnSpc>
                <a:spcPct val="90000"/>
              </a:lnSpc>
            </a:pPr>
            <a:r>
              <a:rPr lang="en-US" b="1" smtClean="0">
                <a:solidFill>
                  <a:srgbClr val="4D4D4D"/>
                </a:solidFill>
                <a:latin typeface="Arial" charset="0"/>
                <a:cs typeface="Arial" charset="0"/>
              </a:rPr>
              <a:t>Communication and Cooperation among government levels.</a:t>
            </a:r>
          </a:p>
          <a:p>
            <a:pPr>
              <a:lnSpc>
                <a:spcPct val="90000"/>
              </a:lnSpc>
            </a:pPr>
            <a:r>
              <a:rPr lang="en-US" b="1" smtClean="0">
                <a:solidFill>
                  <a:srgbClr val="4D4D4D"/>
                </a:solidFill>
                <a:latin typeface="Arial" charset="0"/>
                <a:cs typeface="Arial" charset="0"/>
              </a:rPr>
              <a:t>Process improvement/Process re-engineering.</a:t>
            </a:r>
          </a:p>
        </p:txBody>
      </p:sp>
      <p:sp>
        <p:nvSpPr>
          <p:cNvPr id="3789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AE10ED31-A3E0-470A-9DBA-4E8D10E5359C}" type="slidenum">
              <a:rPr lang="en-US"/>
              <a:pPr fontAlgn="base">
                <a:spcBef>
                  <a:spcPct val="0"/>
                </a:spcBef>
                <a:spcAft>
                  <a:spcPct val="0"/>
                </a:spcAft>
              </a:pPr>
              <a:t>33</a:t>
            </a:fld>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3400" y="228600"/>
            <a:ext cx="8153400" cy="1905000"/>
          </a:xfrm>
        </p:spPr>
        <p:txBody>
          <a:bodyPr/>
          <a:lstStyle/>
          <a:p>
            <a:r>
              <a:rPr lang="en-US" sz="3200" b="1" smtClean="0">
                <a:solidFill>
                  <a:srgbClr val="336600"/>
                </a:solidFill>
                <a:latin typeface="Arial" charset="0"/>
                <a:cs typeface="Arial" charset="0"/>
              </a:rPr>
              <a:t>Headquarters</a:t>
            </a:r>
            <a:br>
              <a:rPr lang="en-US" sz="3200" b="1" smtClean="0">
                <a:solidFill>
                  <a:srgbClr val="336600"/>
                </a:solidFill>
                <a:latin typeface="Arial" charset="0"/>
                <a:cs typeface="Arial" charset="0"/>
              </a:rPr>
            </a:br>
            <a:r>
              <a:rPr lang="en-US" sz="3200" b="1" smtClean="0">
                <a:solidFill>
                  <a:srgbClr val="336600"/>
                </a:solidFill>
                <a:latin typeface="Arial" charset="0"/>
                <a:cs typeface="Arial" charset="0"/>
              </a:rPr>
              <a:t>Current and Planned Initiatives</a:t>
            </a:r>
          </a:p>
        </p:txBody>
      </p:sp>
      <p:sp>
        <p:nvSpPr>
          <p:cNvPr id="38915" name="Rectangle 3"/>
          <p:cNvSpPr>
            <a:spLocks noGrp="1" noChangeArrowheads="1"/>
          </p:cNvSpPr>
          <p:nvPr>
            <p:ph idx="1"/>
          </p:nvPr>
        </p:nvSpPr>
        <p:spPr>
          <a:xfrm>
            <a:off x="609600" y="2133600"/>
            <a:ext cx="8153400" cy="4343400"/>
          </a:xfrm>
        </p:spPr>
        <p:txBody>
          <a:bodyPr/>
          <a:lstStyle/>
          <a:p>
            <a:pPr>
              <a:lnSpc>
                <a:spcPct val="90000"/>
              </a:lnSpc>
              <a:buClr>
                <a:srgbClr val="CC0000"/>
              </a:buClr>
            </a:pPr>
            <a:endParaRPr lang="en-US" sz="2100" b="1" smtClean="0">
              <a:latin typeface="Arial" charset="0"/>
              <a:cs typeface="Arial" charset="0"/>
            </a:endParaRPr>
          </a:p>
          <a:p>
            <a:pPr>
              <a:lnSpc>
                <a:spcPct val="90000"/>
              </a:lnSpc>
              <a:buClr>
                <a:srgbClr val="CC0000"/>
              </a:buClr>
            </a:pPr>
            <a:endParaRPr lang="en-US" sz="2100" b="1" smtClean="0">
              <a:latin typeface="Arial" charset="0"/>
              <a:cs typeface="Arial" charset="0"/>
            </a:endParaRPr>
          </a:p>
          <a:p>
            <a:pPr>
              <a:lnSpc>
                <a:spcPct val="90000"/>
              </a:lnSpc>
              <a:buClr>
                <a:srgbClr val="CC0000"/>
              </a:buClr>
            </a:pPr>
            <a:r>
              <a:rPr lang="en-US" sz="2100" b="1" smtClean="0">
                <a:latin typeface="Arial" charset="0"/>
                <a:cs typeface="Arial" charset="0"/>
              </a:rPr>
              <a:t>LPA Peer Exchange ( Held Kick-off Webinar – March 2010)</a:t>
            </a:r>
          </a:p>
          <a:p>
            <a:pPr>
              <a:lnSpc>
                <a:spcPct val="90000"/>
              </a:lnSpc>
              <a:buClr>
                <a:srgbClr val="CC0000"/>
              </a:buClr>
              <a:buFont typeface="Georgia" pitchFamily="18" charset="0"/>
              <a:buNone/>
            </a:pPr>
            <a:endParaRPr lang="en-US" sz="2100" b="1" smtClean="0">
              <a:latin typeface="Arial" charset="0"/>
              <a:cs typeface="Arial" charset="0"/>
            </a:endParaRPr>
          </a:p>
          <a:p>
            <a:pPr>
              <a:lnSpc>
                <a:spcPct val="90000"/>
              </a:lnSpc>
              <a:buClr>
                <a:srgbClr val="CC0000"/>
              </a:buClr>
            </a:pPr>
            <a:r>
              <a:rPr lang="en-US" sz="2100" b="1" smtClean="0">
                <a:latin typeface="Arial" charset="0"/>
                <a:cs typeface="Arial" charset="0"/>
              </a:rPr>
              <a:t>LPA Program Public Website</a:t>
            </a:r>
          </a:p>
          <a:p>
            <a:pPr>
              <a:lnSpc>
                <a:spcPct val="90000"/>
              </a:lnSpc>
              <a:buClr>
                <a:srgbClr val="CC0000"/>
              </a:buClr>
              <a:buFont typeface="Georgia" pitchFamily="18" charset="0"/>
              <a:buNone/>
            </a:pPr>
            <a:r>
              <a:rPr lang="en-US" sz="2100" b="1" smtClean="0">
                <a:latin typeface="Arial" charset="0"/>
                <a:cs typeface="Arial" charset="0"/>
              </a:rPr>
              <a:t> </a:t>
            </a:r>
          </a:p>
          <a:p>
            <a:pPr>
              <a:lnSpc>
                <a:spcPct val="90000"/>
              </a:lnSpc>
              <a:buClr>
                <a:srgbClr val="CC0000"/>
              </a:buClr>
            </a:pPr>
            <a:r>
              <a:rPr lang="en-US" sz="2100" b="1" smtClean="0">
                <a:latin typeface="Arial" charset="0"/>
                <a:cs typeface="Arial" charset="0"/>
              </a:rPr>
              <a:t>Policy Initiatives</a:t>
            </a:r>
          </a:p>
          <a:p>
            <a:pPr>
              <a:lnSpc>
                <a:spcPct val="90000"/>
              </a:lnSpc>
              <a:buClr>
                <a:srgbClr val="CC0000"/>
              </a:buClr>
            </a:pPr>
            <a:endParaRPr lang="en-US" sz="2100" b="1" smtClean="0">
              <a:latin typeface="Arial" charset="0"/>
              <a:cs typeface="Arial" charset="0"/>
            </a:endParaRPr>
          </a:p>
          <a:p>
            <a:pPr>
              <a:lnSpc>
                <a:spcPct val="90000"/>
              </a:lnSpc>
              <a:buClr>
                <a:srgbClr val="CC0000"/>
              </a:buClr>
            </a:pPr>
            <a:r>
              <a:rPr lang="en-US" sz="2100" b="1" smtClean="0">
                <a:latin typeface="Arial" charset="0"/>
                <a:cs typeface="Arial" charset="0"/>
              </a:rPr>
              <a:t>Updated NHI Right-of-Way Training for LPAs</a:t>
            </a:r>
          </a:p>
          <a:p>
            <a:pPr>
              <a:lnSpc>
                <a:spcPct val="90000"/>
              </a:lnSpc>
              <a:buClr>
                <a:srgbClr val="CC0000"/>
              </a:buClr>
              <a:buFont typeface="Georgia" pitchFamily="18" charset="0"/>
              <a:buNone/>
            </a:pPr>
            <a:r>
              <a:rPr lang="en-US" sz="2100" b="1" smtClean="0">
                <a:latin typeface="Arial" charset="0"/>
                <a:cs typeface="Arial" charset="0"/>
              </a:rPr>
              <a:t> </a:t>
            </a:r>
          </a:p>
          <a:p>
            <a:pPr>
              <a:lnSpc>
                <a:spcPct val="90000"/>
              </a:lnSpc>
              <a:buClr>
                <a:srgbClr val="CC0000"/>
              </a:buClr>
              <a:buFont typeface="Georgia" pitchFamily="18" charset="0"/>
              <a:buNone/>
            </a:pPr>
            <a:endParaRPr lang="en-US" sz="2100" b="1" smtClean="0">
              <a:latin typeface="Arial" charset="0"/>
              <a:cs typeface="Arial" charset="0"/>
            </a:endParaRPr>
          </a:p>
          <a:p>
            <a:pPr>
              <a:lnSpc>
                <a:spcPct val="90000"/>
              </a:lnSpc>
              <a:buClr>
                <a:srgbClr val="CC0000"/>
              </a:buClr>
              <a:buFont typeface="Georgia" pitchFamily="18" charset="0"/>
              <a:buNone/>
            </a:pPr>
            <a:endParaRPr lang="en-US" sz="2100" b="1" smtClean="0">
              <a:latin typeface="Arial" charset="0"/>
              <a:cs typeface="Arial" charset="0"/>
            </a:endParaRPr>
          </a:p>
          <a:p>
            <a:pPr>
              <a:lnSpc>
                <a:spcPct val="90000"/>
              </a:lnSpc>
              <a:buClr>
                <a:srgbClr val="CC0000"/>
              </a:buClr>
            </a:pPr>
            <a:endParaRPr lang="en-US" b="1" smtClean="0">
              <a:latin typeface="Arial" charset="0"/>
              <a:cs typeface="Arial" charset="0"/>
            </a:endParaRPr>
          </a:p>
        </p:txBody>
      </p:sp>
      <p:sp>
        <p:nvSpPr>
          <p:cNvPr id="3891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F3C8161-1A5C-4713-A26D-F42D9E702839}" type="slidenum">
              <a:rPr lang="en-US"/>
              <a:pPr fontAlgn="base">
                <a:spcBef>
                  <a:spcPct val="0"/>
                </a:spcBef>
                <a:spcAft>
                  <a:spcPct val="0"/>
                </a:spcAft>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8600" y="381000"/>
            <a:ext cx="8686800" cy="838200"/>
          </a:xfrm>
        </p:spPr>
        <p:txBody>
          <a:bodyPr/>
          <a:lstStyle/>
          <a:p>
            <a:r>
              <a:rPr lang="en-US" sz="3800" b="1" smtClean="0">
                <a:solidFill>
                  <a:srgbClr val="7030A0"/>
                </a:solidFill>
                <a:latin typeface="Arial" charset="0"/>
                <a:cs typeface="Arial" charset="0"/>
              </a:rPr>
              <a:t>Common Field Action Plan Initiatives</a:t>
            </a:r>
          </a:p>
        </p:txBody>
      </p:sp>
      <p:sp>
        <p:nvSpPr>
          <p:cNvPr id="39939" name="Rectangle 3"/>
          <p:cNvSpPr>
            <a:spLocks noGrp="1" noChangeArrowheads="1"/>
          </p:cNvSpPr>
          <p:nvPr>
            <p:ph idx="1"/>
          </p:nvPr>
        </p:nvSpPr>
        <p:spPr>
          <a:xfrm>
            <a:off x="457200" y="1371600"/>
            <a:ext cx="8229600" cy="5202238"/>
          </a:xfrm>
        </p:spPr>
        <p:txBody>
          <a:bodyPr/>
          <a:lstStyle/>
          <a:p>
            <a:pPr lvl="1">
              <a:lnSpc>
                <a:spcPct val="90000"/>
              </a:lnSpc>
              <a:buClr>
                <a:srgbClr val="0000FF"/>
              </a:buClr>
            </a:pPr>
            <a:r>
              <a:rPr lang="en-US" sz="2400" b="1" smtClean="0">
                <a:latin typeface="Arial" charset="0"/>
                <a:cs typeface="Arial" charset="0"/>
              </a:rPr>
              <a:t>Changes to state DOT oversight/stewardship/organization structure</a:t>
            </a:r>
          </a:p>
          <a:p>
            <a:pPr lvl="1">
              <a:lnSpc>
                <a:spcPct val="90000"/>
              </a:lnSpc>
              <a:buClr>
                <a:srgbClr val="0000FF"/>
              </a:buClr>
              <a:buFont typeface="Georgia" pitchFamily="18" charset="0"/>
              <a:buNone/>
            </a:pPr>
            <a:r>
              <a:rPr lang="en-US" sz="2400" b="1" smtClean="0">
                <a:latin typeface="Arial" charset="0"/>
                <a:cs typeface="Arial" charset="0"/>
              </a:rPr>
              <a:t>	</a:t>
            </a:r>
            <a:r>
              <a:rPr lang="en-US" sz="2000" smtClean="0">
                <a:latin typeface="Arial" charset="0"/>
                <a:cs typeface="Arial" charset="0"/>
              </a:rPr>
              <a:t>(HI, KY, ME, NE, NH, NC, PA, VA, &amp; WI)</a:t>
            </a:r>
          </a:p>
          <a:p>
            <a:pPr lvl="1">
              <a:lnSpc>
                <a:spcPct val="90000"/>
              </a:lnSpc>
              <a:buClr>
                <a:srgbClr val="0000FF"/>
              </a:buClr>
            </a:pPr>
            <a:r>
              <a:rPr lang="en-US" sz="2400" b="1" smtClean="0">
                <a:latin typeface="Arial" charset="0"/>
                <a:cs typeface="Arial" charset="0"/>
              </a:rPr>
              <a:t>Development of policy/procedures/guidance documents</a:t>
            </a:r>
            <a:r>
              <a:rPr lang="en-US" sz="2400" smtClean="0">
                <a:latin typeface="Arial" charset="0"/>
                <a:cs typeface="Arial" charset="0"/>
              </a:rPr>
              <a:t> </a:t>
            </a:r>
            <a:r>
              <a:rPr lang="en-US" sz="2000" smtClean="0">
                <a:latin typeface="Arial" charset="0"/>
                <a:cs typeface="Arial" charset="0"/>
              </a:rPr>
              <a:t>(AL, AK, AZ, CA, FL, GA, HI, IN, KY, LA, MD, ME, MO, MT, NE, NV, NH, NJ, NM, NC, ND, OK, OR, PA  SC, SD, TN, TX, VA, WI, &amp; WY)</a:t>
            </a:r>
          </a:p>
          <a:p>
            <a:pPr lvl="1">
              <a:lnSpc>
                <a:spcPct val="90000"/>
              </a:lnSpc>
              <a:buClr>
                <a:srgbClr val="0000FF"/>
              </a:buClr>
            </a:pPr>
            <a:r>
              <a:rPr lang="en-US" sz="2400" b="1" smtClean="0">
                <a:latin typeface="Arial" charset="0"/>
                <a:cs typeface="Arial" charset="0"/>
              </a:rPr>
              <a:t>Training Initiatives</a:t>
            </a:r>
            <a:r>
              <a:rPr lang="en-US" sz="2400" smtClean="0">
                <a:latin typeface="Arial" charset="0"/>
                <a:cs typeface="Arial" charset="0"/>
              </a:rPr>
              <a:t> </a:t>
            </a:r>
            <a:r>
              <a:rPr lang="en-US" sz="2000" smtClean="0">
                <a:latin typeface="Arial" charset="0"/>
                <a:cs typeface="Arial" charset="0"/>
              </a:rPr>
              <a:t>(CA, FL, IL, IN, IA, LA, ME, MO, NE, NV, NH, NJ, NM, NC, OH, OK, OR, PA, TX, WI, &amp; WY)</a:t>
            </a:r>
          </a:p>
          <a:p>
            <a:pPr lvl="1">
              <a:lnSpc>
                <a:spcPct val="90000"/>
              </a:lnSpc>
              <a:buClr>
                <a:srgbClr val="0000FF"/>
              </a:buClr>
            </a:pPr>
            <a:r>
              <a:rPr lang="en-US" sz="2400" b="1" smtClean="0">
                <a:latin typeface="Arial" charset="0"/>
                <a:cs typeface="Arial" charset="0"/>
              </a:rPr>
              <a:t>Checklist Development</a:t>
            </a:r>
            <a:r>
              <a:rPr lang="en-US" sz="2400" smtClean="0">
                <a:latin typeface="Arial" charset="0"/>
                <a:cs typeface="Arial" charset="0"/>
              </a:rPr>
              <a:t>  </a:t>
            </a:r>
            <a:r>
              <a:rPr lang="en-US" sz="2000" smtClean="0">
                <a:latin typeface="Arial" charset="0"/>
                <a:cs typeface="Arial" charset="0"/>
              </a:rPr>
              <a:t>(AK,IA, MN, NH, NJ &amp; SC)</a:t>
            </a:r>
          </a:p>
          <a:p>
            <a:pPr lvl="1">
              <a:lnSpc>
                <a:spcPct val="90000"/>
              </a:lnSpc>
              <a:buClr>
                <a:srgbClr val="0000FF"/>
              </a:buClr>
            </a:pPr>
            <a:r>
              <a:rPr lang="en-US" sz="2400" b="1" smtClean="0">
                <a:latin typeface="Arial" charset="0"/>
                <a:cs typeface="Arial" charset="0"/>
              </a:rPr>
              <a:t>Certification Program Development/Update</a:t>
            </a:r>
          </a:p>
          <a:p>
            <a:pPr lvl="1">
              <a:lnSpc>
                <a:spcPct val="90000"/>
              </a:lnSpc>
              <a:buClr>
                <a:srgbClr val="0000FF"/>
              </a:buClr>
              <a:buFont typeface="Georgia" pitchFamily="18" charset="0"/>
              <a:buNone/>
            </a:pPr>
            <a:r>
              <a:rPr lang="en-US" sz="2400" smtClean="0">
                <a:latin typeface="Arial" charset="0"/>
                <a:cs typeface="Arial" charset="0"/>
              </a:rPr>
              <a:t>	</a:t>
            </a:r>
            <a:r>
              <a:rPr lang="en-US" sz="2000" smtClean="0">
                <a:latin typeface="Arial" charset="0"/>
                <a:cs typeface="Arial" charset="0"/>
              </a:rPr>
              <a:t>(AZ, GA,ME, NH, NJ, IN, OR, &amp; WI)</a:t>
            </a:r>
          </a:p>
          <a:p>
            <a:pPr lvl="1">
              <a:lnSpc>
                <a:spcPct val="90000"/>
              </a:lnSpc>
              <a:buClr>
                <a:srgbClr val="0000FF"/>
              </a:buClr>
            </a:pPr>
            <a:r>
              <a:rPr lang="en-US" sz="2400" b="1" smtClean="0">
                <a:latin typeface="Arial" charset="0"/>
                <a:cs typeface="Arial" charset="0"/>
              </a:rPr>
              <a:t>Website efforts</a:t>
            </a:r>
            <a:r>
              <a:rPr lang="en-US" sz="2400" smtClean="0">
                <a:latin typeface="Arial" charset="0"/>
                <a:cs typeface="Arial" charset="0"/>
              </a:rPr>
              <a:t> (KY, NH)</a:t>
            </a:r>
          </a:p>
          <a:p>
            <a:pPr lvl="1">
              <a:lnSpc>
                <a:spcPct val="90000"/>
              </a:lnSpc>
              <a:buClr>
                <a:srgbClr val="0000FF"/>
              </a:buClr>
            </a:pPr>
            <a:r>
              <a:rPr lang="en-US" sz="2400" b="1" smtClean="0">
                <a:latin typeface="Arial" charset="0"/>
                <a:cs typeface="Arial" charset="0"/>
              </a:rPr>
              <a:t>On-going Process Reviews and Follow-up Reviews</a:t>
            </a:r>
          </a:p>
        </p:txBody>
      </p:sp>
      <p:sp>
        <p:nvSpPr>
          <p:cNvPr id="399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E908C0F-2FDE-4B9A-91CF-128FC3D7C920}" type="slidenum">
              <a:rPr lang="en-US"/>
              <a:pPr fontAlgn="base">
                <a:spcBef>
                  <a:spcPct val="0"/>
                </a:spcBef>
                <a:spcAft>
                  <a:spcPct val="0"/>
                </a:spcAft>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143000" y="609600"/>
            <a:ext cx="6629400" cy="1143000"/>
          </a:xfrm>
        </p:spPr>
        <p:txBody>
          <a:bodyPr/>
          <a:lstStyle/>
          <a:p>
            <a:pPr algn="ctr"/>
            <a:r>
              <a:rPr lang="en-US" b="1" smtClean="0">
                <a:solidFill>
                  <a:srgbClr val="7030A0"/>
                </a:solidFill>
                <a:latin typeface="Arial" charset="0"/>
                <a:cs typeface="Arial" charset="0"/>
              </a:rPr>
              <a:t>Sources of Information, References and Training</a:t>
            </a:r>
          </a:p>
        </p:txBody>
      </p:sp>
      <p:sp>
        <p:nvSpPr>
          <p:cNvPr id="40963" name="Subtitle 2"/>
          <p:cNvSpPr>
            <a:spLocks noGrp="1"/>
          </p:cNvSpPr>
          <p:nvPr>
            <p:ph type="subTitle" idx="4294967295"/>
          </p:nvPr>
        </p:nvSpPr>
        <p:spPr>
          <a:xfrm>
            <a:off x="457200" y="2514600"/>
            <a:ext cx="8686800" cy="3810000"/>
          </a:xfrm>
        </p:spPr>
        <p:txBody>
          <a:bodyPr/>
          <a:lstStyle/>
          <a:p>
            <a:r>
              <a:rPr lang="en-US" sz="2400" smtClean="0">
                <a:latin typeface="Arial" charset="0"/>
                <a:cs typeface="Arial" charset="0"/>
              </a:rPr>
              <a:t>FHWA LPA Website posts background information, field contacts including both State and FHWA Division Coordinators, important reference information, and training resources.</a:t>
            </a:r>
          </a:p>
          <a:p>
            <a:pPr>
              <a:buFont typeface="Georgia" pitchFamily="18" charset="0"/>
              <a:buNone/>
            </a:pPr>
            <a:r>
              <a:rPr lang="en-US" sz="2400" smtClean="0">
                <a:solidFill>
                  <a:srgbClr val="3366FF"/>
                </a:solidFill>
                <a:latin typeface="Arial" charset="0"/>
                <a:cs typeface="Arial" charset="0"/>
              </a:rPr>
              <a:t>     www.fhwa.dot.gov/federalaid/lpa/index.cfm</a:t>
            </a:r>
          </a:p>
          <a:p>
            <a:r>
              <a:rPr lang="en-US" sz="2400" smtClean="0">
                <a:latin typeface="Arial" charset="0"/>
                <a:cs typeface="Arial" charset="0"/>
              </a:rPr>
              <a:t>National LPA Peer Exchange</a:t>
            </a:r>
          </a:p>
          <a:p>
            <a:r>
              <a:rPr lang="en-US" sz="2400" smtClean="0">
                <a:latin typeface="Arial" charset="0"/>
                <a:cs typeface="Arial" charset="0"/>
              </a:rPr>
              <a:t>State DOT Contacts and LPA Program Websites</a:t>
            </a:r>
          </a:p>
          <a:p>
            <a:pPr>
              <a:spcBef>
                <a:spcPct val="50000"/>
              </a:spcBef>
            </a:pPr>
            <a:r>
              <a:rPr lang="en-US" sz="2400" smtClean="0">
                <a:latin typeface="Arial" charset="0"/>
                <a:cs typeface="Arial" charset="0"/>
              </a:rPr>
              <a:t>NHI (National Highway Institute)</a:t>
            </a:r>
          </a:p>
          <a:p>
            <a:pPr>
              <a:spcBef>
                <a:spcPct val="50000"/>
              </a:spcBef>
              <a:buFont typeface="Georgia" pitchFamily="18" charset="0"/>
              <a:buNone/>
            </a:pPr>
            <a:r>
              <a:rPr lang="en-US" sz="2400" smtClean="0">
                <a:latin typeface="Arial" charset="0"/>
                <a:cs typeface="Arial" charset="0"/>
              </a:rPr>
              <a:t>     </a:t>
            </a:r>
            <a:r>
              <a:rPr lang="en-US" sz="2400" smtClean="0">
                <a:solidFill>
                  <a:srgbClr val="3366FF"/>
                </a:solidFill>
                <a:latin typeface="Arial" charset="0"/>
                <a:cs typeface="Arial" charset="0"/>
              </a:rPr>
              <a:t>http://www.nhi.fhwa.dot.gov/Home.aspx</a:t>
            </a:r>
          </a:p>
          <a:p>
            <a:pPr>
              <a:buFont typeface="Georgia" pitchFamily="18" charset="0"/>
              <a:buNone/>
            </a:pPr>
            <a:r>
              <a:rPr lang="en-US" sz="2000" smtClean="0"/>
              <a:t/>
            </a:r>
            <a:br>
              <a:rPr lang="en-US" sz="2000" smtClean="0"/>
            </a:br>
            <a:r>
              <a:rPr lang="en-US" sz="2000" smtClean="0"/>
              <a:t> </a:t>
            </a:r>
            <a:br>
              <a:rPr lang="en-US" sz="2000" smtClean="0"/>
            </a:br>
            <a:r>
              <a:rPr lang="en-US" sz="2000" smtClean="0"/>
              <a:t/>
            </a:r>
            <a:br>
              <a:rPr lang="en-US" sz="2000" smtClean="0"/>
            </a:br>
            <a:endParaRPr lang="en-US" sz="2000" smtClean="0"/>
          </a:p>
        </p:txBody>
      </p:sp>
      <p:sp>
        <p:nvSpPr>
          <p:cNvPr id="409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0A28182-EC9E-4F89-A48B-FE6D1F037889}" type="slidenum">
              <a:rPr lang="en-US"/>
              <a:pPr fontAlgn="base">
                <a:spcBef>
                  <a:spcPct val="0"/>
                </a:spcBef>
                <a:spcAft>
                  <a:spcPct val="0"/>
                </a:spcAft>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normAutofit fontScale="90000"/>
          </a:bodyPr>
          <a:lstStyle/>
          <a:p>
            <a:pPr algn="ctr" fontAlgn="auto">
              <a:spcAft>
                <a:spcPts val="0"/>
              </a:spcAft>
              <a:defRPr/>
            </a:pPr>
            <a:r>
              <a:rPr lang="en-US" b="1" dirty="0" smtClean="0">
                <a:solidFill>
                  <a:schemeClr val="accent3">
                    <a:lumMod val="75000"/>
                  </a:schemeClr>
                </a:solidFill>
              </a:rPr>
              <a:t>Online NHI Course#141047 </a:t>
            </a:r>
            <a:br>
              <a:rPr lang="en-US" b="1" dirty="0" smtClean="0">
                <a:solidFill>
                  <a:schemeClr val="accent3">
                    <a:lumMod val="75000"/>
                  </a:schemeClr>
                </a:solidFill>
              </a:rPr>
            </a:br>
            <a:r>
              <a:rPr lang="en-US" b="1" dirty="0" smtClean="0">
                <a:solidFill>
                  <a:schemeClr val="accent3">
                    <a:lumMod val="75000"/>
                  </a:schemeClr>
                </a:solidFill>
              </a:rPr>
              <a:t>Self-paced Modules</a:t>
            </a:r>
            <a:br>
              <a:rPr lang="en-US" b="1" dirty="0" smtClean="0">
                <a:solidFill>
                  <a:schemeClr val="accent3">
                    <a:lumMod val="75000"/>
                  </a:schemeClr>
                </a:solidFill>
              </a:rPr>
            </a:br>
            <a:endParaRPr lang="en-US" dirty="0">
              <a:solidFill>
                <a:schemeClr val="accent3">
                  <a:lumMod val="75000"/>
                </a:schemeClr>
              </a:solidFill>
            </a:endParaRPr>
          </a:p>
        </p:txBody>
      </p:sp>
      <p:sp>
        <p:nvSpPr>
          <p:cNvPr id="3" name="Content Placeholder 2"/>
          <p:cNvSpPr>
            <a:spLocks noGrp="1"/>
          </p:cNvSpPr>
          <p:nvPr>
            <p:ph idx="1"/>
          </p:nvPr>
        </p:nvSpPr>
        <p:spPr>
          <a:xfrm>
            <a:off x="457200" y="2590800"/>
            <a:ext cx="8229600" cy="3983038"/>
          </a:xfrm>
        </p:spPr>
        <p:txBody>
          <a:bodyPr>
            <a:normAutofit fontScale="85000" lnSpcReduction="10000"/>
          </a:bodyPr>
          <a:lstStyle/>
          <a:p>
            <a:pPr marL="365760" indent="-256032" fontAlgn="auto">
              <a:spcAft>
                <a:spcPts val="0"/>
              </a:spcAft>
              <a:buClr>
                <a:schemeClr val="accent3"/>
              </a:buClr>
              <a:buFont typeface="Georgia"/>
              <a:buChar char="•"/>
              <a:defRPr/>
            </a:pPr>
            <a:r>
              <a:rPr lang="en-US" dirty="0" smtClean="0"/>
              <a:t>Explain the statutory basis for Federal requirements.</a:t>
            </a:r>
          </a:p>
          <a:p>
            <a:pPr marL="365760" indent="-256032" fontAlgn="auto">
              <a:spcAft>
                <a:spcPts val="0"/>
              </a:spcAft>
              <a:buClr>
                <a:schemeClr val="accent3"/>
              </a:buClr>
              <a:buFont typeface="Georgia"/>
              <a:buChar char="•"/>
              <a:defRPr/>
            </a:pPr>
            <a:r>
              <a:rPr lang="en-US" dirty="0" smtClean="0"/>
              <a:t>Explain the intent of the Uniform Act and describe needed actions.</a:t>
            </a:r>
          </a:p>
          <a:p>
            <a:pPr marL="365760" indent="-256032" fontAlgn="auto">
              <a:spcAft>
                <a:spcPts val="0"/>
              </a:spcAft>
              <a:buClr>
                <a:schemeClr val="accent3"/>
              </a:buClr>
              <a:buFont typeface="Georgia"/>
              <a:buChar char="•"/>
              <a:defRPr/>
            </a:pPr>
            <a:r>
              <a:rPr lang="en-US" dirty="0" smtClean="0"/>
              <a:t>Describe how a typical project is developed .</a:t>
            </a:r>
          </a:p>
          <a:p>
            <a:pPr marL="365760" indent="-256032" fontAlgn="auto">
              <a:spcAft>
                <a:spcPts val="0"/>
              </a:spcAft>
              <a:buClr>
                <a:schemeClr val="accent3"/>
              </a:buClr>
              <a:buFont typeface="Georgia"/>
              <a:buChar char="•"/>
              <a:defRPr/>
            </a:pPr>
            <a:r>
              <a:rPr lang="en-US" dirty="0" smtClean="0"/>
              <a:t>Describe the LPA role in the appraisal process and determine the appropriate valuation format.</a:t>
            </a:r>
          </a:p>
          <a:p>
            <a:pPr marL="365760" indent="-256032" fontAlgn="auto">
              <a:spcAft>
                <a:spcPts val="0"/>
              </a:spcAft>
              <a:buClr>
                <a:schemeClr val="accent3"/>
              </a:buClr>
              <a:buFont typeface="Georgia"/>
              <a:buChar char="•"/>
              <a:defRPr/>
            </a:pPr>
            <a:r>
              <a:rPr lang="en-US" dirty="0" smtClean="0"/>
              <a:t>Describe the sequence for land acquisition and options.</a:t>
            </a:r>
          </a:p>
          <a:p>
            <a:pPr marL="365760" indent="-256032" fontAlgn="auto">
              <a:spcAft>
                <a:spcPts val="0"/>
              </a:spcAft>
              <a:buClr>
                <a:schemeClr val="accent3"/>
              </a:buClr>
              <a:buFont typeface="Georgia"/>
              <a:buChar char="•"/>
              <a:defRPr/>
            </a:pPr>
            <a:r>
              <a:rPr lang="en-US" dirty="0" smtClean="0"/>
              <a:t>Explain what relocation advisory services are to be provided to property owners and tenants. </a:t>
            </a:r>
          </a:p>
          <a:p>
            <a:pPr marL="365760" indent="-256032" fontAlgn="auto">
              <a:spcAft>
                <a:spcPts val="0"/>
              </a:spcAft>
              <a:buClr>
                <a:schemeClr val="accent3"/>
              </a:buClr>
              <a:buFont typeface="Georgia"/>
              <a:buChar char="•"/>
              <a:defRPr/>
            </a:pPr>
            <a:r>
              <a:rPr lang="en-US" dirty="0" smtClean="0"/>
              <a:t>Summarize various property management activities .</a:t>
            </a:r>
          </a:p>
        </p:txBody>
      </p:sp>
      <p:sp>
        <p:nvSpPr>
          <p:cNvPr id="4198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A4969AE-3ABA-42C3-B988-C92A8CFFADA9}" type="slidenum">
              <a:rPr lang="en-US"/>
              <a:pPr fontAlgn="base">
                <a:spcBef>
                  <a:spcPct val="0"/>
                </a:spcBef>
                <a:spcAft>
                  <a:spcPct val="0"/>
                </a:spcAft>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fontAlgn="auto">
              <a:spcAft>
                <a:spcPts val="0"/>
              </a:spcAft>
              <a:defRPr/>
            </a:pPr>
            <a:r>
              <a:rPr lang="en-US" b="1" dirty="0" smtClean="0">
                <a:solidFill>
                  <a:schemeClr val="accent3">
                    <a:lumMod val="75000"/>
                  </a:schemeClr>
                </a:solidFill>
              </a:rPr>
              <a:t>FHWA LPA Working Group </a:t>
            </a:r>
            <a:r>
              <a:rPr lang="en-US" dirty="0" smtClean="0">
                <a:solidFill>
                  <a:schemeClr val="accent3">
                    <a:lumMod val="75000"/>
                  </a:schemeClr>
                </a:solidFill>
              </a:rPr>
              <a:t/>
            </a:r>
            <a:br>
              <a:rPr lang="en-US" dirty="0" smtClean="0">
                <a:solidFill>
                  <a:schemeClr val="accent3">
                    <a:lumMod val="75000"/>
                  </a:schemeClr>
                </a:solidFill>
              </a:rPr>
            </a:br>
            <a:endParaRPr lang="en-US" dirty="0">
              <a:solidFill>
                <a:schemeClr val="accent3">
                  <a:lumMod val="75000"/>
                </a:schemeClr>
              </a:solidFill>
            </a:endParaRPr>
          </a:p>
        </p:txBody>
      </p:sp>
      <p:sp>
        <p:nvSpPr>
          <p:cNvPr id="4" name="Content Placeholder 3"/>
          <p:cNvSpPr>
            <a:spLocks noGrp="1"/>
          </p:cNvSpPr>
          <p:nvPr>
            <p:ph idx="1"/>
          </p:nvPr>
        </p:nvSpPr>
        <p:spPr/>
        <p:txBody>
          <a:bodyPr>
            <a:normAutofit/>
          </a:bodyPr>
          <a:lstStyle/>
          <a:p>
            <a:pPr marL="365760" indent="-256032" fontAlgn="auto">
              <a:spcAft>
                <a:spcPts val="0"/>
              </a:spcAft>
              <a:buClr>
                <a:schemeClr val="accent3"/>
              </a:buClr>
              <a:buFont typeface="Georgia"/>
              <a:buChar char="•"/>
              <a:defRPr/>
            </a:pPr>
            <a:r>
              <a:rPr lang="en-US" dirty="0" smtClean="0"/>
              <a:t>In 2010, the Office of Real Estate Services established a working group of Division Office realty staff.  </a:t>
            </a:r>
          </a:p>
          <a:p>
            <a:pPr marL="365760" indent="-256032" fontAlgn="auto">
              <a:spcAft>
                <a:spcPts val="0"/>
              </a:spcAft>
              <a:buClr>
                <a:schemeClr val="accent3"/>
              </a:buClr>
              <a:buFont typeface="Georgia"/>
              <a:buChar char="•"/>
              <a:defRPr/>
            </a:pPr>
            <a:endParaRPr lang="en-US" dirty="0" smtClean="0"/>
          </a:p>
          <a:p>
            <a:pPr marL="365760" indent="-256032" fontAlgn="auto">
              <a:spcAft>
                <a:spcPts val="0"/>
              </a:spcAft>
              <a:buClr>
                <a:schemeClr val="accent3"/>
              </a:buClr>
              <a:buFont typeface="Georgia"/>
              <a:buChar char="•"/>
              <a:defRPr/>
            </a:pPr>
            <a:r>
              <a:rPr lang="en-US" dirty="0" smtClean="0"/>
              <a:t>This working group has posted many useful tools on this Realty DSS website, </a:t>
            </a:r>
            <a:r>
              <a:rPr lang="en-US" sz="2400" u="sng" dirty="0" smtClean="0">
                <a:solidFill>
                  <a:schemeClr val="tx2">
                    <a:lumMod val="75000"/>
                  </a:schemeClr>
                </a:solidFill>
              </a:rPr>
              <a:t>https://one.dot.gov/fhwa/RealtyDSS/Local%20Public%20Agencies/Forms/AllItems.aspx</a:t>
            </a:r>
            <a:endParaRPr lang="en-US" dirty="0" smtClean="0">
              <a:solidFill>
                <a:schemeClr val="tx2">
                  <a:lumMod val="75000"/>
                </a:schemeClr>
              </a:solidFill>
            </a:endParaRPr>
          </a:p>
        </p:txBody>
      </p:sp>
      <p:sp>
        <p:nvSpPr>
          <p:cNvPr id="43012" name="Slide Number Placeholder 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064C018-7245-4CAA-A294-21AF74510C6C}" type="slidenum">
              <a:rPr lang="en-US"/>
              <a:pPr fontAlgn="base">
                <a:spcBef>
                  <a:spcPct val="0"/>
                </a:spcBef>
                <a:spcAft>
                  <a:spcPct val="0"/>
                </a:spcAft>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533400"/>
            <a:ext cx="8229600" cy="1676400"/>
          </a:xfrm>
        </p:spPr>
        <p:txBody>
          <a:bodyPr/>
          <a:lstStyle/>
          <a:p>
            <a:pPr algn="ctr"/>
            <a:r>
              <a:rPr lang="en-US" b="1" smtClean="0">
                <a:solidFill>
                  <a:srgbClr val="7030A0"/>
                </a:solidFill>
              </a:rPr>
              <a:t>FHWA Stewardship Portal</a:t>
            </a:r>
            <a:endParaRPr lang="en-US" smtClean="0">
              <a:solidFill>
                <a:srgbClr val="7030A0"/>
              </a:solidFill>
            </a:endParaRPr>
          </a:p>
        </p:txBody>
      </p:sp>
      <p:sp>
        <p:nvSpPr>
          <p:cNvPr id="44035" name="Content Placeholder 2"/>
          <p:cNvSpPr>
            <a:spLocks noGrp="1"/>
          </p:cNvSpPr>
          <p:nvPr>
            <p:ph idx="1"/>
          </p:nvPr>
        </p:nvSpPr>
        <p:spPr/>
        <p:txBody>
          <a:bodyPr/>
          <a:lstStyle/>
          <a:p>
            <a:r>
              <a:rPr lang="en-US" smtClean="0"/>
              <a:t>This is an internal FHWA website</a:t>
            </a:r>
          </a:p>
          <a:p>
            <a:r>
              <a:rPr lang="en-US" u="sng" smtClean="0"/>
              <a:t>http://rc.fhwa.dot.gov/processreviews/category.cfm?category=Right-of-Way%20and%20Utilities</a:t>
            </a:r>
          </a:p>
          <a:p>
            <a:endParaRPr lang="en-US" smtClean="0"/>
          </a:p>
          <a:p>
            <a:r>
              <a:rPr lang="en-US" smtClean="0"/>
              <a:t>2008 Illinois (#45) LPA Program Review </a:t>
            </a:r>
          </a:p>
          <a:p>
            <a:r>
              <a:rPr lang="en-US" smtClean="0"/>
              <a:t>2009 California (#68) LPA program Review</a:t>
            </a:r>
          </a:p>
          <a:p>
            <a:endParaRPr lang="en-US" smtClean="0"/>
          </a:p>
        </p:txBody>
      </p:sp>
      <p:sp>
        <p:nvSpPr>
          <p:cNvPr id="4403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2B50080-A0A7-40D2-9D40-833EEDB99D6D}" type="slidenum">
              <a:rPr lang="en-US"/>
              <a:pPr fontAlgn="base">
                <a:spcBef>
                  <a:spcPct val="0"/>
                </a:spcBef>
                <a:spcAft>
                  <a:spcPct val="0"/>
                </a:spcAft>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609600"/>
            <a:ext cx="6705600" cy="914400"/>
          </a:xfrm>
        </p:spPr>
        <p:txBody>
          <a:bodyPr/>
          <a:lstStyle/>
          <a:p>
            <a:r>
              <a:rPr lang="en-US" sz="3200" b="1" smtClean="0">
                <a:solidFill>
                  <a:srgbClr val="7030A0"/>
                </a:solidFill>
                <a:latin typeface="Arial" charset="0"/>
                <a:cs typeface="Arial" charset="0"/>
              </a:rPr>
              <a:t>Why the recent focus on LPA Program Administration</a:t>
            </a:r>
          </a:p>
        </p:txBody>
      </p:sp>
      <p:sp>
        <p:nvSpPr>
          <p:cNvPr id="13315" name="Rectangle 3"/>
          <p:cNvSpPr>
            <a:spLocks noGrp="1" noChangeArrowheads="1"/>
          </p:cNvSpPr>
          <p:nvPr>
            <p:ph idx="1"/>
          </p:nvPr>
        </p:nvSpPr>
        <p:spPr>
          <a:xfrm>
            <a:off x="381000" y="2133600"/>
            <a:ext cx="8610600" cy="4343400"/>
          </a:xfrm>
        </p:spPr>
        <p:txBody>
          <a:bodyPr>
            <a:normAutofit fontScale="62500" lnSpcReduction="20000"/>
          </a:bodyPr>
          <a:lstStyle/>
          <a:p>
            <a:pPr marL="365760" indent="-256032" fontAlgn="auto">
              <a:spcAft>
                <a:spcPts val="0"/>
              </a:spcAft>
              <a:buClr>
                <a:schemeClr val="accent3"/>
              </a:buClr>
              <a:buFont typeface="Georgia"/>
              <a:buNone/>
              <a:defRPr/>
            </a:pPr>
            <a:endParaRPr lang="en-US" sz="2900" dirty="0" smtClean="0">
              <a:effectLst>
                <a:outerShdw blurRad="38100" dist="38100" dir="2700000" algn="tl">
                  <a:srgbClr val="C0C0C0"/>
                </a:outerShdw>
              </a:effectLst>
              <a:latin typeface="Arial" pitchFamily="34" charset="0"/>
              <a:cs typeface="Arial" pitchFamily="34" charset="0"/>
            </a:endParaRPr>
          </a:p>
          <a:p>
            <a:pPr marL="365760" indent="-256032" fontAlgn="auto">
              <a:spcAft>
                <a:spcPts val="0"/>
              </a:spcAft>
              <a:buClr>
                <a:schemeClr val="accent3"/>
              </a:buClr>
              <a:buFont typeface="Georgia"/>
              <a:buNone/>
              <a:defRPr/>
            </a:pPr>
            <a:r>
              <a:rPr lang="en-US" sz="2900" dirty="0" smtClean="0">
                <a:effectLst>
                  <a:outerShdw blurRad="38100" dist="38100" dir="2700000" algn="tl">
                    <a:srgbClr val="C0C0C0"/>
                  </a:outerShdw>
                </a:effectLst>
                <a:latin typeface="Arial" pitchFamily="34" charset="0"/>
                <a:cs typeface="Arial" pitchFamily="34" charset="0"/>
              </a:rPr>
              <a:t>In FY 2006:</a:t>
            </a:r>
          </a:p>
          <a:p>
            <a:pPr marL="365760" indent="-256032" fontAlgn="auto">
              <a:spcAft>
                <a:spcPts val="0"/>
              </a:spcAft>
              <a:buClr>
                <a:schemeClr val="accent3"/>
              </a:buClr>
              <a:buFont typeface="Georgia"/>
              <a:buChar char="•"/>
              <a:defRPr/>
            </a:pPr>
            <a:r>
              <a:rPr lang="en-US" sz="2900" dirty="0" smtClean="0">
                <a:latin typeface="Arial" pitchFamily="34" charset="0"/>
                <a:cs typeface="Arial" pitchFamily="34" charset="0"/>
              </a:rPr>
              <a:t>High Priority area for national review by FHWA field and program offices.</a:t>
            </a:r>
          </a:p>
          <a:p>
            <a:pPr marL="365760" indent="-256032" fontAlgn="auto">
              <a:spcAft>
                <a:spcPts val="0"/>
              </a:spcAft>
              <a:buClr>
                <a:schemeClr val="accent3"/>
              </a:buClr>
              <a:buFont typeface="Georgia"/>
              <a:buNone/>
              <a:defRPr/>
            </a:pPr>
            <a:endParaRPr lang="en-US" sz="2900" dirty="0" smtClean="0">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2900" dirty="0" smtClean="0">
                <a:latin typeface="Arial" pitchFamily="34" charset="0"/>
                <a:cs typeface="Arial" pitchFamily="34" charset="0"/>
              </a:rPr>
              <a:t> </a:t>
            </a:r>
            <a:r>
              <a:rPr lang="en-US" sz="2900" dirty="0" smtClean="0">
                <a:effectLst>
                  <a:outerShdw blurRad="38100" dist="38100" dir="2700000" algn="tl">
                    <a:srgbClr val="C0C0C0"/>
                  </a:outerShdw>
                </a:effectLst>
                <a:latin typeface="Arial" pitchFamily="34" charset="0"/>
                <a:cs typeface="Arial" pitchFamily="34" charset="0"/>
              </a:rPr>
              <a:t>Identified </a:t>
            </a:r>
            <a:r>
              <a:rPr lang="en-US" sz="2900" dirty="0">
                <a:effectLst>
                  <a:outerShdw blurRad="38100" dist="38100" dir="2700000" algn="tl">
                    <a:srgbClr val="C0C0C0"/>
                  </a:outerShdw>
                </a:effectLst>
                <a:latin typeface="Arial" pitchFamily="34" charset="0"/>
                <a:cs typeface="Arial" pitchFamily="34" charset="0"/>
              </a:rPr>
              <a:t>High Risk Area (</a:t>
            </a:r>
            <a:r>
              <a:rPr lang="en-US" sz="2900" b="1" dirty="0">
                <a:effectLst>
                  <a:outerShdw blurRad="38100" dist="38100" dir="2700000" algn="tl">
                    <a:srgbClr val="C0C0C0"/>
                  </a:outerShdw>
                </a:effectLst>
                <a:latin typeface="Arial" pitchFamily="34" charset="0"/>
                <a:cs typeface="Arial" pitchFamily="34" charset="0"/>
              </a:rPr>
              <a:t>In </a:t>
            </a:r>
            <a:r>
              <a:rPr lang="en-US" sz="2900" b="1" dirty="0" smtClean="0">
                <a:effectLst>
                  <a:outerShdw blurRad="38100" dist="38100" dir="2700000" algn="tl">
                    <a:srgbClr val="C0C0C0"/>
                  </a:outerShdw>
                </a:effectLst>
                <a:latin typeface="Arial" pitchFamily="34" charset="0"/>
                <a:cs typeface="Arial" pitchFamily="34" charset="0"/>
              </a:rPr>
              <a:t>Divisions Top 10</a:t>
            </a:r>
            <a:r>
              <a:rPr lang="en-US" sz="2900" dirty="0" smtClean="0">
                <a:effectLst>
                  <a:outerShdw blurRad="38100" dist="38100" dir="2700000" algn="tl">
                    <a:srgbClr val="C0C0C0"/>
                  </a:outerShdw>
                </a:effectLst>
                <a:latin typeface="Arial" pitchFamily="34" charset="0"/>
                <a:cs typeface="Arial" pitchFamily="34" charset="0"/>
              </a:rPr>
              <a:t>).</a:t>
            </a:r>
          </a:p>
          <a:p>
            <a:pPr marL="365760" indent="-256032" fontAlgn="auto">
              <a:spcAft>
                <a:spcPts val="0"/>
              </a:spcAft>
              <a:buClr>
                <a:schemeClr val="accent3"/>
              </a:buClr>
              <a:buFont typeface="Georgia"/>
              <a:buNone/>
              <a:defRPr/>
            </a:pPr>
            <a:endParaRPr lang="en-US" sz="2900" dirty="0">
              <a:effectLst>
                <a:outerShdw blurRad="38100" dist="38100" dir="2700000" algn="tl">
                  <a:srgbClr val="C0C0C0"/>
                </a:outerShdw>
              </a:effectLst>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2900" dirty="0">
                <a:effectLst>
                  <a:outerShdw blurRad="38100" dist="38100" dir="2700000" algn="tl">
                    <a:srgbClr val="C0C0C0"/>
                  </a:outerShdw>
                </a:effectLst>
                <a:latin typeface="Arial" pitchFamily="34" charset="0"/>
                <a:cs typeface="Arial" pitchFamily="34" charset="0"/>
              </a:rPr>
              <a:t>$6 - $8 Billion per year  (approx. 20% of Federal-aid program</a:t>
            </a:r>
            <a:r>
              <a:rPr lang="en-US" sz="2900" dirty="0" smtClean="0">
                <a:effectLst>
                  <a:outerShdw blurRad="38100" dist="38100" dir="2700000" algn="tl">
                    <a:srgbClr val="C0C0C0"/>
                  </a:outerShdw>
                </a:effectLst>
                <a:latin typeface="Arial" pitchFamily="34" charset="0"/>
                <a:cs typeface="Arial" pitchFamily="34" charset="0"/>
              </a:rPr>
              <a:t>).</a:t>
            </a:r>
          </a:p>
          <a:p>
            <a:pPr marL="365760" indent="-256032" fontAlgn="auto">
              <a:spcAft>
                <a:spcPts val="0"/>
              </a:spcAft>
              <a:buClr>
                <a:schemeClr val="accent3"/>
              </a:buClr>
              <a:buFont typeface="Georgia"/>
              <a:buNone/>
              <a:defRPr/>
            </a:pPr>
            <a:endParaRPr lang="en-US" sz="2900" dirty="0">
              <a:effectLst>
                <a:outerShdw blurRad="38100" dist="38100" dir="2700000" algn="tl">
                  <a:srgbClr val="C0C0C0"/>
                </a:outerShdw>
              </a:effectLst>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2900" dirty="0" smtClean="0">
                <a:effectLst>
                  <a:outerShdw blurRad="38100" dist="38100" dir="2700000" algn="tl">
                    <a:srgbClr val="C0C0C0"/>
                  </a:outerShdw>
                </a:effectLst>
                <a:latin typeface="Arial" pitchFamily="34" charset="0"/>
                <a:cs typeface="Arial" pitchFamily="34" charset="0"/>
              </a:rPr>
              <a:t>28,000</a:t>
            </a:r>
            <a:r>
              <a:rPr lang="en-US" sz="2900" dirty="0">
                <a:effectLst>
                  <a:outerShdw blurRad="38100" dist="38100" dir="2700000" algn="tl">
                    <a:srgbClr val="C0C0C0"/>
                  </a:outerShdw>
                </a:effectLst>
                <a:latin typeface="Arial" pitchFamily="34" charset="0"/>
                <a:cs typeface="Arial" pitchFamily="34" charset="0"/>
              </a:rPr>
              <a:t>+ Local Government </a:t>
            </a:r>
            <a:r>
              <a:rPr lang="en-US" sz="2900" dirty="0" smtClean="0">
                <a:effectLst>
                  <a:outerShdw blurRad="38100" dist="38100" dir="2700000" algn="tl">
                    <a:srgbClr val="C0C0C0"/>
                  </a:outerShdw>
                </a:effectLst>
                <a:latin typeface="Arial" pitchFamily="34" charset="0"/>
                <a:cs typeface="Arial" pitchFamily="34" charset="0"/>
              </a:rPr>
              <a:t>Entities.</a:t>
            </a:r>
          </a:p>
          <a:p>
            <a:pPr marL="365760" indent="-256032" fontAlgn="auto">
              <a:spcAft>
                <a:spcPts val="0"/>
              </a:spcAft>
              <a:buClr>
                <a:schemeClr val="accent3"/>
              </a:buClr>
              <a:buFont typeface="Georgia"/>
              <a:buChar char="•"/>
              <a:defRPr/>
            </a:pPr>
            <a:endParaRPr lang="en-US" sz="2900" dirty="0" smtClean="0">
              <a:effectLst>
                <a:outerShdw blurRad="38100" dist="38100" dir="2700000" algn="tl">
                  <a:srgbClr val="C0C0C0"/>
                </a:outerShdw>
              </a:effectLst>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2900" dirty="0" smtClean="0">
                <a:effectLst>
                  <a:outerShdw blurRad="38100" dist="38100" dir="2700000" algn="tl">
                    <a:srgbClr val="C0C0C0"/>
                  </a:outerShdw>
                </a:effectLst>
                <a:latin typeface="Arial" pitchFamily="34" charset="0"/>
                <a:cs typeface="Arial" pitchFamily="34" charset="0"/>
              </a:rPr>
              <a:t>E</a:t>
            </a:r>
            <a:r>
              <a:rPr lang="en-US" sz="2900" dirty="0" smtClean="0">
                <a:latin typeface="Arial" pitchFamily="34" charset="0"/>
                <a:cs typeface="Arial" pitchFamily="34" charset="0"/>
              </a:rPr>
              <a:t>ligibility to receive Federal funds depends upon compliance with Federal and State laws, regulations and policies.</a:t>
            </a:r>
          </a:p>
          <a:p>
            <a:pPr marL="365760" indent="-256032" fontAlgn="auto">
              <a:spcAft>
                <a:spcPts val="0"/>
              </a:spcAft>
              <a:buClr>
                <a:schemeClr val="accent3"/>
              </a:buClr>
              <a:buFont typeface="Georgia"/>
              <a:buChar char="•"/>
              <a:defRPr/>
            </a:pPr>
            <a:endParaRPr lang="en-US" sz="2900" dirty="0" smtClean="0">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2900" dirty="0" smtClean="0">
                <a:latin typeface="Arial" pitchFamily="34" charset="0"/>
                <a:cs typeface="Arial" pitchFamily="34" charset="0"/>
              </a:rPr>
              <a:t>Identified in the2011-12 FHWA Strategic Implementation Plan under Project Delivery to develop procedures, training, and oversight guidance for the delivery of  LPA projects.</a:t>
            </a:r>
          </a:p>
          <a:p>
            <a:pPr marL="365760" indent="-256032" fontAlgn="auto">
              <a:spcAft>
                <a:spcPts val="0"/>
              </a:spcAft>
              <a:buClr>
                <a:schemeClr val="accent3"/>
              </a:buClr>
              <a:buFont typeface="Georgia"/>
              <a:buNone/>
              <a:defRPr/>
            </a:pPr>
            <a:endParaRPr lang="en-US" sz="2400" dirty="0" smtClean="0"/>
          </a:p>
          <a:p>
            <a:pPr marL="365760" indent="-256032" fontAlgn="auto">
              <a:spcAft>
                <a:spcPts val="0"/>
              </a:spcAft>
              <a:buClr>
                <a:schemeClr val="accent3"/>
              </a:buClr>
              <a:buFont typeface="Arial" pitchFamily="34" charset="0"/>
              <a:buChar char="•"/>
              <a:defRPr/>
            </a:pPr>
            <a:endParaRPr lang="en-US" sz="2400" dirty="0" smtClean="0"/>
          </a:p>
          <a:p>
            <a:pPr marL="365760" indent="-256032" fontAlgn="auto">
              <a:spcAft>
                <a:spcPts val="0"/>
              </a:spcAft>
              <a:buClr>
                <a:schemeClr val="accent3"/>
              </a:buClr>
              <a:buFont typeface="Arial" pitchFamily="34" charset="0"/>
              <a:buChar char="•"/>
              <a:defRPr/>
            </a:pPr>
            <a:endParaRPr lang="en-US" sz="2400" dirty="0" smtClean="0"/>
          </a:p>
        </p:txBody>
      </p:sp>
      <p:sp>
        <p:nvSpPr>
          <p:cNvPr id="819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1F347DC-AB12-4A90-8B5B-7E49EE0A8211}" type="slidenum">
              <a:rPr lang="en-US"/>
              <a:pPr fontAlgn="base">
                <a:spcBef>
                  <a:spcPct val="0"/>
                </a:spcBef>
                <a:spcAft>
                  <a:spcPct val="0"/>
                </a:spcAft>
              </a:pPr>
              <a:t>4</a:t>
            </a:fld>
            <a:endParaRPr lang="en-US"/>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838200"/>
            <a:ext cx="8153400" cy="990600"/>
          </a:xfrm>
        </p:spPr>
        <p:txBody>
          <a:bodyPr>
            <a:normAutofit fontScale="90000"/>
          </a:bodyPr>
          <a:lstStyle/>
          <a:p>
            <a:pPr fontAlgn="auto">
              <a:spcAft>
                <a:spcPts val="0"/>
              </a:spcAft>
              <a:defRPr/>
            </a:pPr>
            <a:r>
              <a:rPr lang="en-US" sz="3200" b="1" dirty="0" smtClean="0">
                <a:solidFill>
                  <a:srgbClr val="990099"/>
                </a:solidFill>
                <a:latin typeface="Arial" pitchFamily="34" charset="0"/>
                <a:cs typeface="Arial" pitchFamily="34" charset="0"/>
              </a:rPr>
              <a:t>For more information on LPA Right of Way Program matters please contact:</a:t>
            </a:r>
          </a:p>
        </p:txBody>
      </p:sp>
      <p:sp>
        <p:nvSpPr>
          <p:cNvPr id="27651" name="Rectangle 3"/>
          <p:cNvSpPr>
            <a:spLocks noGrp="1" noChangeArrowheads="1"/>
          </p:cNvSpPr>
          <p:nvPr>
            <p:ph idx="1"/>
          </p:nvPr>
        </p:nvSpPr>
        <p:spPr>
          <a:xfrm>
            <a:off x="609600" y="2209800"/>
            <a:ext cx="7848600" cy="4191000"/>
          </a:xfrm>
        </p:spPr>
        <p:txBody>
          <a:bodyPr>
            <a:normAutofit/>
          </a:bodyPr>
          <a:lstStyle/>
          <a:p>
            <a:pPr marL="365760" indent="-256032" fontAlgn="auto">
              <a:spcAft>
                <a:spcPts val="0"/>
              </a:spcAft>
              <a:buClr>
                <a:schemeClr val="accent3"/>
              </a:buClr>
              <a:buFont typeface="Georgia"/>
              <a:buNone/>
              <a:defRPr/>
            </a:pPr>
            <a:r>
              <a:rPr lang="en-US" dirty="0" smtClean="0">
                <a:latin typeface="Arial" pitchFamily="34" charset="0"/>
                <a:cs typeface="Arial" pitchFamily="34" charset="0"/>
              </a:rPr>
              <a:t>Carolyn Winborne James</a:t>
            </a:r>
          </a:p>
          <a:p>
            <a:pPr marL="365760" indent="-256032" fontAlgn="auto">
              <a:spcAft>
                <a:spcPts val="0"/>
              </a:spcAft>
              <a:buClr>
                <a:schemeClr val="accent3"/>
              </a:buClr>
              <a:buFont typeface="Georgia"/>
              <a:buNone/>
              <a:defRPr/>
            </a:pPr>
            <a:r>
              <a:rPr lang="en-US" dirty="0" smtClean="0">
                <a:effectLst>
                  <a:outerShdw blurRad="38100" dist="38100" dir="2700000" algn="tl">
                    <a:srgbClr val="FFFFFF"/>
                  </a:outerShdw>
                </a:effectLst>
                <a:latin typeface="Arial" pitchFamily="34" charset="0"/>
                <a:cs typeface="Arial" pitchFamily="34" charset="0"/>
              </a:rPr>
              <a:t>LPA Realty Program Coordinator</a:t>
            </a:r>
            <a:endParaRPr lang="en-US" dirty="0" smtClean="0">
              <a:latin typeface="Arial" pitchFamily="34" charset="0"/>
              <a:cs typeface="Arial" pitchFamily="34" charset="0"/>
            </a:endParaRPr>
          </a:p>
          <a:p>
            <a:pPr marL="365760" indent="-256032" fontAlgn="auto">
              <a:spcAft>
                <a:spcPts val="0"/>
              </a:spcAft>
              <a:buClr>
                <a:schemeClr val="accent3"/>
              </a:buClr>
              <a:buFont typeface="Georgia"/>
              <a:buNone/>
              <a:defRPr/>
            </a:pPr>
            <a:r>
              <a:rPr lang="en-US" dirty="0" smtClean="0">
                <a:latin typeface="Arial" pitchFamily="34" charset="0"/>
                <a:cs typeface="Arial" pitchFamily="34" charset="0"/>
              </a:rPr>
              <a:t>FHWA Headquarters in Washington DC</a:t>
            </a:r>
          </a:p>
          <a:p>
            <a:pPr marL="365760" indent="-256032" fontAlgn="auto">
              <a:spcAft>
                <a:spcPts val="0"/>
              </a:spcAft>
              <a:buClr>
                <a:schemeClr val="accent3"/>
              </a:buClr>
              <a:buFont typeface="Georgia"/>
              <a:buNone/>
              <a:defRPr/>
            </a:pPr>
            <a:r>
              <a:rPr lang="en-US" dirty="0" smtClean="0">
                <a:latin typeface="Arial" pitchFamily="34" charset="0"/>
                <a:cs typeface="Arial" pitchFamily="34" charset="0"/>
              </a:rPr>
              <a:t>202-493-0353</a:t>
            </a:r>
          </a:p>
          <a:p>
            <a:pPr marL="365760" indent="-256032" fontAlgn="auto">
              <a:spcAft>
                <a:spcPts val="0"/>
              </a:spcAft>
              <a:buClr>
                <a:schemeClr val="accent3"/>
              </a:buClr>
              <a:buFont typeface="Georgia"/>
              <a:buNone/>
              <a:defRPr/>
            </a:pPr>
            <a:r>
              <a:rPr lang="en-US" dirty="0" smtClean="0">
                <a:latin typeface="Arial" pitchFamily="34" charset="0"/>
                <a:cs typeface="Arial" pitchFamily="34" charset="0"/>
              </a:rPr>
              <a:t>carolyn.james@dot.gov</a:t>
            </a:r>
          </a:p>
          <a:p>
            <a:pPr marL="365760" indent="-256032" fontAlgn="auto">
              <a:spcAft>
                <a:spcPts val="0"/>
              </a:spcAft>
              <a:buClr>
                <a:schemeClr val="accent3"/>
              </a:buClr>
              <a:buFont typeface="Georgia"/>
              <a:buNone/>
              <a:defRPr/>
            </a:pPr>
            <a:endParaRPr lang="en-US" dirty="0" smtClean="0">
              <a:latin typeface="Arial" pitchFamily="34" charset="0"/>
              <a:cs typeface="Arial" pitchFamily="34" charset="0"/>
            </a:endParaRPr>
          </a:p>
          <a:p>
            <a:pPr marL="365760" indent="-256032" fontAlgn="auto">
              <a:spcAft>
                <a:spcPts val="0"/>
              </a:spcAft>
              <a:buClr>
                <a:schemeClr val="accent3"/>
              </a:buClr>
              <a:buFont typeface="Georgia"/>
              <a:buNone/>
              <a:defRPr/>
            </a:pPr>
            <a:endParaRPr lang="en-US" dirty="0" smtClean="0">
              <a:effectLst>
                <a:outerShdw blurRad="38100" dist="38100" dir="2700000" algn="tl">
                  <a:srgbClr val="FFFFFF"/>
                </a:outerShdw>
              </a:effectLst>
              <a:latin typeface="Arial" pitchFamily="34" charset="0"/>
              <a:cs typeface="Arial" pitchFamily="34" charset="0"/>
            </a:endParaRPr>
          </a:p>
        </p:txBody>
      </p:sp>
      <p:sp>
        <p:nvSpPr>
          <p:cNvPr id="4506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E7AB3FA-EF55-46A3-8DFF-978908C59EC0}" type="slidenum">
              <a:rPr lang="en-US"/>
              <a:pPr fontAlgn="base">
                <a:spcBef>
                  <a:spcPct val="0"/>
                </a:spcBef>
                <a:spcAft>
                  <a:spcPct val="0"/>
                </a:spcAft>
              </a:pPr>
              <a:t>40</a:t>
            </a:fld>
            <a:endParaRPr lang="en-US"/>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438400" y="2133600"/>
            <a:ext cx="3886200" cy="2667000"/>
          </a:xfrm>
        </p:spPr>
        <p:txBody>
          <a:bodyPr/>
          <a:lstStyle/>
          <a:p>
            <a:pPr algn="ctr"/>
            <a:r>
              <a:rPr lang="en-US" smtClean="0">
                <a:solidFill>
                  <a:schemeClr val="tx1"/>
                </a:solidFill>
              </a:rPr>
              <a:t>Thank You!</a:t>
            </a:r>
            <a:br>
              <a:rPr lang="en-US" smtClean="0">
                <a:solidFill>
                  <a:schemeClr val="tx1"/>
                </a:solidFill>
              </a:rPr>
            </a:br>
            <a:r>
              <a:rPr lang="en-US" smtClean="0">
                <a:solidFill>
                  <a:schemeClr val="tx1"/>
                </a:solidFill>
              </a:rPr>
              <a:t/>
            </a:r>
            <a:br>
              <a:rPr lang="en-US" smtClean="0">
                <a:solidFill>
                  <a:schemeClr val="tx1"/>
                </a:solidFill>
              </a:rPr>
            </a:br>
            <a:r>
              <a:rPr lang="en-US" smtClean="0">
                <a:solidFill>
                  <a:schemeClr val="tx1"/>
                </a:solidFill>
              </a:rPr>
              <a:t>Questions?</a:t>
            </a:r>
          </a:p>
        </p:txBody>
      </p:sp>
      <p:sp>
        <p:nvSpPr>
          <p:cNvPr id="46083" name="Slide Number Placeholder 11"/>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EF194E7F-7533-4ADA-838D-54BED1A8366F}" type="slidenum">
              <a:rPr lang="en-US"/>
              <a:pPr fontAlgn="base">
                <a:spcBef>
                  <a:spcPct val="0"/>
                </a:spcBef>
                <a:spcAft>
                  <a:spcPct val="0"/>
                </a:spcAft>
              </a:pPr>
              <a:t>41</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686800" cy="533400"/>
          </a:xfrm>
        </p:spPr>
        <p:txBody>
          <a:bodyPr>
            <a:normAutofit fontScale="90000"/>
          </a:bodyPr>
          <a:lstStyle/>
          <a:p>
            <a:pPr algn="ctr" fontAlgn="auto">
              <a:spcAft>
                <a:spcPts val="0"/>
              </a:spcAft>
              <a:defRPr/>
            </a:pPr>
            <a:r>
              <a:rPr lang="en-US" sz="3200" dirty="0" smtClean="0">
                <a:latin typeface="Arial" pitchFamily="34" charset="0"/>
                <a:cs typeface="Arial" pitchFamily="34" charset="0"/>
              </a:rPr>
              <a:t>Number of LPAs Administering FA Projects</a:t>
            </a:r>
            <a:endParaRPr lang="en-US" sz="3200" dirty="0">
              <a:latin typeface="Arial" pitchFamily="34" charset="0"/>
              <a:cs typeface="Arial" pitchFamily="34" charset="0"/>
            </a:endParaRPr>
          </a:p>
        </p:txBody>
      </p:sp>
      <p:sp>
        <p:nvSpPr>
          <p:cNvPr id="9219" name="TextBox 6"/>
          <p:cNvSpPr txBox="1">
            <a:spLocks noChangeArrowheads="1"/>
          </p:cNvSpPr>
          <p:nvPr/>
        </p:nvSpPr>
        <p:spPr bwMode="auto">
          <a:xfrm>
            <a:off x="5867400" y="6400800"/>
            <a:ext cx="1905000" cy="276225"/>
          </a:xfrm>
          <a:prstGeom prst="rect">
            <a:avLst/>
          </a:prstGeom>
          <a:noFill/>
          <a:ln w="9525">
            <a:noFill/>
            <a:miter lim="800000"/>
            <a:headEnd/>
            <a:tailEnd/>
          </a:ln>
        </p:spPr>
        <p:txBody>
          <a:bodyPr>
            <a:spAutoFit/>
          </a:bodyPr>
          <a:lstStyle/>
          <a:p>
            <a:r>
              <a:rPr lang="en-US" sz="1200">
                <a:latin typeface="Georgia" pitchFamily="18" charset="0"/>
              </a:rPr>
              <a:t>Source: HIF 2009 Survey</a:t>
            </a:r>
          </a:p>
        </p:txBody>
      </p:sp>
      <p:pic>
        <p:nvPicPr>
          <p:cNvPr id="9220" name="Picture 2"/>
          <p:cNvPicPr>
            <a:picLocks noChangeAspect="1" noChangeArrowheads="1"/>
          </p:cNvPicPr>
          <p:nvPr/>
        </p:nvPicPr>
        <p:blipFill>
          <a:blip r:embed="rId3" cstate="print"/>
          <a:srcRect/>
          <a:stretch>
            <a:fillRect/>
          </a:stretch>
        </p:blipFill>
        <p:spPr bwMode="auto">
          <a:xfrm>
            <a:off x="609600" y="1219200"/>
            <a:ext cx="8010525" cy="5181600"/>
          </a:xfrm>
          <a:prstGeom prst="rect">
            <a:avLst/>
          </a:prstGeom>
          <a:noFill/>
          <a:ln w="9525">
            <a:noFill/>
            <a:miter lim="800000"/>
            <a:headEnd/>
            <a:tailEnd/>
          </a:ln>
        </p:spPr>
      </p:pic>
      <p:sp>
        <p:nvSpPr>
          <p:cNvPr id="9221"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AA3D1586-7938-4D06-BAE7-208823127338}" type="slidenum">
              <a:rPr lang="en-US"/>
              <a:pPr fontAlgn="base">
                <a:spcBef>
                  <a:spcPct val="0"/>
                </a:spcBef>
                <a:spcAft>
                  <a:spcPct val="0"/>
                </a:spcAft>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458200" cy="838200"/>
          </a:xfrm>
        </p:spPr>
        <p:txBody>
          <a:bodyPr>
            <a:normAutofit/>
          </a:bodyPr>
          <a:lstStyle/>
          <a:p>
            <a:pPr algn="ctr" fontAlgn="auto">
              <a:spcAft>
                <a:spcPts val="0"/>
              </a:spcAft>
              <a:defRPr/>
            </a:pPr>
            <a:r>
              <a:rPr lang="en-US" sz="3200" dirty="0" smtClean="0">
                <a:solidFill>
                  <a:schemeClr val="bg1">
                    <a:lumMod val="95000"/>
                  </a:schemeClr>
                </a:solidFill>
                <a:latin typeface="Arial" pitchFamily="34" charset="0"/>
                <a:cs typeface="Arial" pitchFamily="34" charset="0"/>
              </a:rPr>
              <a:t>Percent of Total FA Program $ to LPAs</a:t>
            </a:r>
            <a:endParaRPr lang="en-US" sz="3200" dirty="0">
              <a:solidFill>
                <a:schemeClr val="bg1">
                  <a:lumMod val="95000"/>
                </a:schemeClr>
              </a:solidFill>
              <a:latin typeface="Arial" pitchFamily="34" charset="0"/>
              <a:cs typeface="Arial" pitchFamily="34" charset="0"/>
            </a:endParaRPr>
          </a:p>
        </p:txBody>
      </p:sp>
      <p:sp>
        <p:nvSpPr>
          <p:cNvPr id="7" name="TextBox 6"/>
          <p:cNvSpPr txBox="1"/>
          <p:nvPr/>
        </p:nvSpPr>
        <p:spPr>
          <a:xfrm>
            <a:off x="5867400" y="6400800"/>
            <a:ext cx="1905000" cy="276225"/>
          </a:xfrm>
          <a:prstGeom prst="rect">
            <a:avLst/>
          </a:prstGeom>
          <a:noFill/>
        </p:spPr>
        <p:txBody>
          <a:bodyPr>
            <a:spAutoFit/>
          </a:bodyPr>
          <a:lstStyle/>
          <a:p>
            <a:pPr fontAlgn="auto">
              <a:spcBef>
                <a:spcPts val="0"/>
              </a:spcBef>
              <a:spcAft>
                <a:spcPts val="0"/>
              </a:spcAft>
              <a:defRPr/>
            </a:pPr>
            <a:r>
              <a:rPr lang="en-US" sz="1200" dirty="0">
                <a:solidFill>
                  <a:schemeClr val="bg1">
                    <a:lumMod val="95000"/>
                  </a:schemeClr>
                </a:solidFill>
                <a:latin typeface="+mn-lt"/>
              </a:rPr>
              <a:t>Source: HIF 2009 Survey</a:t>
            </a:r>
            <a:endParaRPr lang="en-US" sz="1200" dirty="0">
              <a:solidFill>
                <a:schemeClr val="bg1">
                  <a:lumMod val="95000"/>
                </a:schemeClr>
              </a:solidFill>
              <a:latin typeface="+mn-lt"/>
            </a:endParaRPr>
          </a:p>
        </p:txBody>
      </p:sp>
      <p:pic>
        <p:nvPicPr>
          <p:cNvPr id="10244" name="Picture 2"/>
          <p:cNvPicPr>
            <a:picLocks noChangeAspect="1" noChangeArrowheads="1"/>
          </p:cNvPicPr>
          <p:nvPr/>
        </p:nvPicPr>
        <p:blipFill>
          <a:blip r:embed="rId3" cstate="print"/>
          <a:srcRect/>
          <a:stretch>
            <a:fillRect/>
          </a:stretch>
        </p:blipFill>
        <p:spPr bwMode="auto">
          <a:xfrm>
            <a:off x="609600" y="1219200"/>
            <a:ext cx="8001000" cy="5181600"/>
          </a:xfrm>
          <a:prstGeom prst="rect">
            <a:avLst/>
          </a:prstGeom>
          <a:noFill/>
          <a:ln w="9525">
            <a:noFill/>
            <a:miter lim="800000"/>
            <a:headEnd/>
            <a:tailEnd/>
          </a:ln>
        </p:spPr>
      </p:pic>
      <p:sp>
        <p:nvSpPr>
          <p:cNvPr id="1024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E80ED443-F229-4C3E-A1E2-3DFF71E0E94F}" type="slidenum">
              <a:rPr lang="en-US"/>
              <a:pPr fontAlgn="base">
                <a:spcBef>
                  <a:spcPct val="0"/>
                </a:spcBef>
                <a:spcAft>
                  <a:spcPct val="0"/>
                </a:spcAft>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457200"/>
            <a:ext cx="8458200" cy="762000"/>
          </a:xfrm>
        </p:spPr>
        <p:txBody>
          <a:bodyPr/>
          <a:lstStyle/>
          <a:p>
            <a:r>
              <a:rPr lang="en-US" sz="3600" smtClean="0">
                <a:latin typeface="Arial" charset="0"/>
                <a:cs typeface="Arial" charset="0"/>
              </a:rPr>
              <a:t>What the Maps Say</a:t>
            </a:r>
          </a:p>
        </p:txBody>
      </p:sp>
      <p:sp>
        <p:nvSpPr>
          <p:cNvPr id="11267" name="Content Placeholder 2"/>
          <p:cNvSpPr>
            <a:spLocks noGrp="1"/>
          </p:cNvSpPr>
          <p:nvPr>
            <p:ph idx="1"/>
          </p:nvPr>
        </p:nvSpPr>
        <p:spPr>
          <a:xfrm>
            <a:off x="609600" y="1676400"/>
            <a:ext cx="8382000" cy="4572000"/>
          </a:xfrm>
        </p:spPr>
        <p:txBody>
          <a:bodyPr/>
          <a:lstStyle/>
          <a:p>
            <a:r>
              <a:rPr lang="en-US" sz="2400" smtClean="0">
                <a:solidFill>
                  <a:srgbClr val="FF0000"/>
                </a:solidFill>
                <a:latin typeface="Arial" charset="0"/>
                <a:cs typeface="Arial" charset="0"/>
              </a:rPr>
              <a:t>5 States account for </a:t>
            </a:r>
            <a:r>
              <a:rPr lang="en-US" sz="2400" b="1" smtClean="0">
                <a:solidFill>
                  <a:srgbClr val="FF0000"/>
                </a:solidFill>
                <a:latin typeface="Arial" charset="0"/>
                <a:cs typeface="Arial" charset="0"/>
              </a:rPr>
              <a:t>½</a:t>
            </a:r>
            <a:r>
              <a:rPr lang="en-US" sz="2400" smtClean="0">
                <a:solidFill>
                  <a:srgbClr val="FF0000"/>
                </a:solidFill>
                <a:latin typeface="Arial" charset="0"/>
                <a:cs typeface="Arial" charset="0"/>
              </a:rPr>
              <a:t> </a:t>
            </a:r>
            <a:r>
              <a:rPr lang="en-US" sz="2400" smtClean="0">
                <a:latin typeface="Arial" charset="0"/>
                <a:cs typeface="Arial" charset="0"/>
              </a:rPr>
              <a:t>of the FA Program $ that went to LPAs in 2009 </a:t>
            </a:r>
          </a:p>
          <a:p>
            <a:pPr lvl="1"/>
            <a:r>
              <a:rPr lang="it-IT" sz="1600" smtClean="0">
                <a:latin typeface="Arial" charset="0"/>
                <a:cs typeface="Arial" charset="0"/>
              </a:rPr>
              <a:t>CA, NY, TX, IL, MI</a:t>
            </a:r>
            <a:endParaRPr lang="en-US" sz="1600" smtClean="0">
              <a:latin typeface="Arial" charset="0"/>
              <a:cs typeface="Arial" charset="0"/>
            </a:endParaRPr>
          </a:p>
          <a:p>
            <a:r>
              <a:rPr lang="en-US" sz="2400" smtClean="0">
                <a:solidFill>
                  <a:srgbClr val="FF0000"/>
                </a:solidFill>
                <a:latin typeface="Arial" charset="0"/>
                <a:cs typeface="Arial" charset="0"/>
              </a:rPr>
              <a:t>8 States account for </a:t>
            </a:r>
            <a:r>
              <a:rPr lang="en-US" sz="2400" b="1" smtClean="0">
                <a:solidFill>
                  <a:srgbClr val="FF0000"/>
                </a:solidFill>
                <a:latin typeface="Arial" charset="0"/>
                <a:cs typeface="Arial" charset="0"/>
              </a:rPr>
              <a:t>½</a:t>
            </a:r>
            <a:r>
              <a:rPr lang="en-US" sz="2400" smtClean="0">
                <a:solidFill>
                  <a:srgbClr val="FF0000"/>
                </a:solidFill>
                <a:latin typeface="Arial" charset="0"/>
                <a:cs typeface="Arial" charset="0"/>
              </a:rPr>
              <a:t> </a:t>
            </a:r>
            <a:r>
              <a:rPr lang="en-US" sz="2400" smtClean="0">
                <a:latin typeface="Arial" charset="0"/>
                <a:cs typeface="Arial" charset="0"/>
              </a:rPr>
              <a:t>of the LPAs That Administered FA Projects in 2009</a:t>
            </a:r>
          </a:p>
          <a:p>
            <a:pPr lvl="1"/>
            <a:r>
              <a:rPr lang="en-US" sz="1600" smtClean="0">
                <a:latin typeface="Arial" charset="0"/>
                <a:cs typeface="Arial" charset="0"/>
              </a:rPr>
              <a:t>MI, IL, CA, MO, LA, MA, KY WV</a:t>
            </a:r>
          </a:p>
          <a:p>
            <a:r>
              <a:rPr lang="en-US" sz="2400" smtClean="0">
                <a:solidFill>
                  <a:srgbClr val="FF0000"/>
                </a:solidFill>
                <a:latin typeface="Arial" charset="0"/>
                <a:cs typeface="Arial" charset="0"/>
              </a:rPr>
              <a:t>7 States account for </a:t>
            </a:r>
            <a:r>
              <a:rPr lang="en-US" sz="2400" b="1" smtClean="0">
                <a:solidFill>
                  <a:srgbClr val="FF0000"/>
                </a:solidFill>
                <a:latin typeface="Arial" charset="0"/>
                <a:cs typeface="Arial" charset="0"/>
              </a:rPr>
              <a:t>½</a:t>
            </a:r>
            <a:r>
              <a:rPr lang="en-US" sz="2400" smtClean="0">
                <a:solidFill>
                  <a:srgbClr val="FF0000"/>
                </a:solidFill>
                <a:latin typeface="Arial" charset="0"/>
                <a:cs typeface="Arial" charset="0"/>
              </a:rPr>
              <a:t> </a:t>
            </a:r>
            <a:r>
              <a:rPr lang="en-US" sz="2400" smtClean="0">
                <a:latin typeface="Arial" charset="0"/>
                <a:cs typeface="Arial" charset="0"/>
              </a:rPr>
              <a:t>of the FA Projects that were administered by LPAs in 2008 </a:t>
            </a:r>
          </a:p>
          <a:p>
            <a:pPr lvl="1"/>
            <a:r>
              <a:rPr lang="en-US" sz="1600" smtClean="0">
                <a:latin typeface="Arial" charset="0"/>
                <a:cs typeface="Arial" charset="0"/>
              </a:rPr>
              <a:t>MI, CA, IL, MO, WA, IA, VA</a:t>
            </a:r>
          </a:p>
          <a:p>
            <a:r>
              <a:rPr lang="en-US" sz="2400" smtClean="0">
                <a:solidFill>
                  <a:srgbClr val="FF0000"/>
                </a:solidFill>
                <a:latin typeface="Arial" charset="0"/>
                <a:cs typeface="Arial" charset="0"/>
              </a:rPr>
              <a:t>Only</a:t>
            </a:r>
            <a:r>
              <a:rPr lang="en-US" sz="2400" b="1" smtClean="0">
                <a:solidFill>
                  <a:srgbClr val="FF0000"/>
                </a:solidFill>
                <a:latin typeface="Arial" charset="0"/>
                <a:cs typeface="Arial" charset="0"/>
              </a:rPr>
              <a:t> ¼</a:t>
            </a:r>
            <a:r>
              <a:rPr lang="en-US" sz="2400" smtClean="0">
                <a:solidFill>
                  <a:srgbClr val="FF0000"/>
                </a:solidFill>
                <a:latin typeface="Arial" charset="0"/>
                <a:cs typeface="Arial" charset="0"/>
              </a:rPr>
              <a:t> of the 28,000 </a:t>
            </a:r>
            <a:r>
              <a:rPr lang="en-US" sz="2400" smtClean="0">
                <a:latin typeface="Arial" charset="0"/>
                <a:cs typeface="Arial" charset="0"/>
              </a:rPr>
              <a:t>potential LPAs administered FA Projects in 2009.  The LPA issue could get larger.</a:t>
            </a:r>
            <a:endParaRPr lang="it-IT" sz="2400" smtClean="0">
              <a:latin typeface="Arial" charset="0"/>
              <a:cs typeface="Arial" charset="0"/>
            </a:endParaRPr>
          </a:p>
        </p:txBody>
      </p:sp>
      <p:sp>
        <p:nvSpPr>
          <p:cNvPr id="1126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AA6E757A-7B6D-4EC9-A62D-F918394E8C9D}" type="slidenum">
              <a:rPr lang="en-US"/>
              <a:pPr fontAlgn="base">
                <a:spcBef>
                  <a:spcPct val="0"/>
                </a:spcBef>
                <a:spcAft>
                  <a:spcPct val="0"/>
                </a:spcAft>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533400"/>
            <a:ext cx="8229600" cy="1069975"/>
          </a:xfrm>
        </p:spPr>
        <p:txBody>
          <a:bodyPr>
            <a:normAutofit fontScale="90000"/>
          </a:bodyPr>
          <a:lstStyle/>
          <a:p>
            <a:pPr algn="ctr" fontAlgn="auto">
              <a:spcAft>
                <a:spcPts val="0"/>
              </a:spcAft>
              <a:defRPr/>
            </a:pPr>
            <a:r>
              <a:rPr lang="en-US" sz="3600" b="1" dirty="0" smtClean="0">
                <a:solidFill>
                  <a:schemeClr val="accent6">
                    <a:lumMod val="75000"/>
                  </a:schemeClr>
                </a:solidFill>
                <a:latin typeface="Arial" pitchFamily="34" charset="0"/>
                <a:cs typeface="Arial" pitchFamily="34" charset="0"/>
              </a:rPr>
              <a:t>Review of LPA Program </a:t>
            </a:r>
            <a:br>
              <a:rPr lang="en-US" sz="3600" b="1" dirty="0" smtClean="0">
                <a:solidFill>
                  <a:schemeClr val="accent6">
                    <a:lumMod val="75000"/>
                  </a:schemeClr>
                </a:solidFill>
                <a:latin typeface="Arial" pitchFamily="34" charset="0"/>
                <a:cs typeface="Arial" pitchFamily="34" charset="0"/>
              </a:rPr>
            </a:br>
            <a:r>
              <a:rPr lang="en-US" sz="3600" b="1" dirty="0" smtClean="0">
                <a:solidFill>
                  <a:schemeClr val="accent6">
                    <a:lumMod val="75000"/>
                  </a:schemeClr>
                </a:solidFill>
                <a:latin typeface="Arial" pitchFamily="34" charset="0"/>
                <a:cs typeface="Arial" pitchFamily="34" charset="0"/>
              </a:rPr>
              <a:t>Oversight and Stewardship</a:t>
            </a:r>
          </a:p>
        </p:txBody>
      </p:sp>
      <p:sp>
        <p:nvSpPr>
          <p:cNvPr id="12291"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2F843F9F-2B21-4BE7-A327-14E12908F287}" type="slidenum">
              <a:rPr lang="en-US"/>
              <a:pPr fontAlgn="base">
                <a:spcBef>
                  <a:spcPct val="0"/>
                </a:spcBef>
                <a:spcAft>
                  <a:spcPct val="0"/>
                </a:spcAft>
              </a:pPr>
              <a:t>8</a:t>
            </a:fld>
            <a:endParaRPr lang="en-US"/>
          </a:p>
        </p:txBody>
      </p:sp>
      <p:sp>
        <p:nvSpPr>
          <p:cNvPr id="10243" name="Rectangle 3"/>
          <p:cNvSpPr>
            <a:spLocks noGrp="1" noChangeArrowheads="1"/>
          </p:cNvSpPr>
          <p:nvPr>
            <p:ph idx="4294967295"/>
          </p:nvPr>
        </p:nvSpPr>
        <p:spPr>
          <a:xfrm>
            <a:off x="381000" y="2209800"/>
            <a:ext cx="8153400" cy="3733800"/>
          </a:xfrm>
        </p:spPr>
        <p:txBody>
          <a:bodyPr>
            <a:normAutofit fontScale="85000" lnSpcReduction="10000"/>
          </a:bodyPr>
          <a:lstStyle/>
          <a:p>
            <a:pPr marL="365760" indent="-256032" fontAlgn="auto">
              <a:spcAft>
                <a:spcPts val="0"/>
              </a:spcAft>
              <a:buClr>
                <a:schemeClr val="accent3"/>
              </a:buClr>
              <a:buFont typeface="Georgia"/>
              <a:buChar char="•"/>
              <a:defRPr/>
            </a:pPr>
            <a:r>
              <a:rPr lang="en-US" sz="3200" b="1" dirty="0" smtClean="0">
                <a:solidFill>
                  <a:schemeClr val="accent6">
                    <a:lumMod val="75000"/>
                  </a:schemeClr>
                </a:solidFill>
                <a:latin typeface="Arial" pitchFamily="34" charset="0"/>
                <a:cs typeface="Arial" pitchFamily="34" charset="0"/>
              </a:rPr>
              <a:t> Conducted in FY 2006</a:t>
            </a:r>
            <a:endParaRPr lang="en-US" sz="3200" dirty="0" smtClean="0">
              <a:latin typeface="Arial" pitchFamily="34" charset="0"/>
              <a:cs typeface="Arial" pitchFamily="34" charset="0"/>
            </a:endParaRPr>
          </a:p>
          <a:p>
            <a:pPr marL="365760" indent="-256032" fontAlgn="auto">
              <a:spcAft>
                <a:spcPts val="0"/>
              </a:spcAft>
              <a:buClr>
                <a:schemeClr val="accent3"/>
              </a:buClr>
              <a:buFont typeface="Georgia"/>
              <a:buNone/>
              <a:defRPr/>
            </a:pPr>
            <a:r>
              <a:rPr lang="en-US" sz="3200" dirty="0" smtClean="0">
                <a:latin typeface="Arial" pitchFamily="34" charset="0"/>
                <a:cs typeface="Arial" pitchFamily="34" charset="0"/>
              </a:rPr>
              <a:t>   	Reviewed focused on the core federal-aid   	program areas of the project development 	/project implementation process.</a:t>
            </a:r>
          </a:p>
          <a:p>
            <a:pPr marL="365760" indent="-256032" fontAlgn="auto">
              <a:spcAft>
                <a:spcPts val="0"/>
              </a:spcAft>
              <a:buClr>
                <a:schemeClr val="accent3"/>
              </a:buClr>
              <a:buFont typeface="Georgia"/>
              <a:buNone/>
              <a:defRPr/>
            </a:pPr>
            <a:endParaRPr lang="en-US" sz="3200" dirty="0" smtClean="0">
              <a:latin typeface="Arial" pitchFamily="34" charset="0"/>
              <a:cs typeface="Arial" pitchFamily="34" charset="0"/>
            </a:endParaRPr>
          </a:p>
          <a:p>
            <a:pPr marL="365760" indent="-256032" fontAlgn="auto">
              <a:spcAft>
                <a:spcPts val="0"/>
              </a:spcAft>
              <a:buClr>
                <a:schemeClr val="accent3"/>
              </a:buClr>
              <a:buFont typeface="Georgia"/>
              <a:buChar char="•"/>
              <a:defRPr/>
            </a:pPr>
            <a:r>
              <a:rPr lang="en-US" sz="3200" b="1" dirty="0" smtClean="0">
                <a:solidFill>
                  <a:schemeClr val="accent6">
                    <a:lumMod val="75000"/>
                  </a:schemeClr>
                </a:solidFill>
                <a:latin typeface="Arial" pitchFamily="34" charset="0"/>
                <a:cs typeface="Arial" pitchFamily="34" charset="0"/>
              </a:rPr>
              <a:t>Review presented to FHWA  National Leadership at the 2010 Fall Business Meeting</a:t>
            </a:r>
          </a:p>
          <a:p>
            <a:pPr marL="365760" indent="-256032" fontAlgn="auto">
              <a:spcAft>
                <a:spcPts val="0"/>
              </a:spcAft>
              <a:buClr>
                <a:schemeClr val="accent3"/>
              </a:buClr>
              <a:buFont typeface="Georgia"/>
              <a:buNone/>
              <a:defRPr/>
            </a:pPr>
            <a:r>
              <a:rPr lang="en-US" sz="3200" dirty="0" smtClean="0">
                <a:solidFill>
                  <a:schemeClr val="accent6">
                    <a:lumMod val="75000"/>
                  </a:schemeClr>
                </a:solidFill>
                <a:latin typeface="Arial" pitchFamily="34" charset="0"/>
                <a:cs typeface="Arial" pitchFamily="34" charset="0"/>
              </a:rPr>
              <a:t>		</a:t>
            </a:r>
            <a:endParaRPr lang="en-US" sz="3200" dirty="0" smtClean="0">
              <a:latin typeface="Arial" pitchFamily="34" charset="0"/>
              <a:cs typeface="Arial" pitchFamily="34" charset="0"/>
            </a:endParaRPr>
          </a:p>
          <a:p>
            <a:pPr marL="365760" indent="-256032" fontAlgn="auto">
              <a:spcAft>
                <a:spcPts val="0"/>
              </a:spcAft>
              <a:buClr>
                <a:schemeClr val="accent3"/>
              </a:buClr>
              <a:buFont typeface="Georgia"/>
              <a:buChar char="•"/>
              <a:defRPr/>
            </a:pPr>
            <a:endParaRPr lang="en-US" sz="32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685800"/>
            <a:ext cx="8520113" cy="600075"/>
          </a:xfrm>
        </p:spPr>
        <p:txBody>
          <a:bodyPr>
            <a:normAutofit fontScale="90000"/>
          </a:bodyPr>
          <a:lstStyle/>
          <a:p>
            <a:pPr fontAlgn="auto">
              <a:spcAft>
                <a:spcPts val="0"/>
              </a:spcAft>
              <a:defRPr/>
            </a:pPr>
            <a:r>
              <a:rPr lang="en-US" sz="3600" b="1" dirty="0">
                <a:latin typeface="Arial" pitchFamily="34" charset="0"/>
                <a:cs typeface="Arial" pitchFamily="34" charset="0"/>
              </a:rPr>
              <a:t>Core Federal-aid Program Areas Reviewed</a:t>
            </a:r>
          </a:p>
        </p:txBody>
      </p:sp>
      <p:sp>
        <p:nvSpPr>
          <p:cNvPr id="16387" name="Rectangle 3"/>
          <p:cNvSpPr>
            <a:spLocks noGrp="1" noChangeArrowheads="1"/>
          </p:cNvSpPr>
          <p:nvPr>
            <p:ph idx="1"/>
          </p:nvPr>
        </p:nvSpPr>
        <p:spPr>
          <a:xfrm>
            <a:off x="2057400" y="1600200"/>
            <a:ext cx="5029200" cy="4648200"/>
          </a:xfrm>
        </p:spPr>
        <p:txBody>
          <a:bodyPr>
            <a:noAutofit/>
          </a:bodyPr>
          <a:lstStyle/>
          <a:p>
            <a:pPr marL="365760" indent="-256032" fontAlgn="auto">
              <a:lnSpc>
                <a:spcPct val="90000"/>
              </a:lnSpc>
              <a:spcAft>
                <a:spcPts val="0"/>
              </a:spcAft>
              <a:buClr>
                <a:schemeClr val="accent3"/>
              </a:buClr>
              <a:buFont typeface="Georgia"/>
              <a:buChar char="•"/>
              <a:defRPr/>
            </a:pPr>
            <a:r>
              <a:rPr lang="en-US" b="1" dirty="0">
                <a:effectLst>
                  <a:outerShdw blurRad="38100" dist="38100" dir="2700000" algn="tl">
                    <a:srgbClr val="C0C0C0"/>
                  </a:outerShdw>
                </a:effectLst>
                <a:latin typeface="Arial" pitchFamily="34" charset="0"/>
                <a:cs typeface="Arial" pitchFamily="34" charset="0"/>
              </a:rPr>
              <a:t>Program Management</a:t>
            </a:r>
            <a:endParaRPr lang="en-US" dirty="0">
              <a:effectLst>
                <a:outerShdw blurRad="38100" dist="38100" dir="2700000" algn="tl">
                  <a:srgbClr val="C0C0C0"/>
                </a:outerShdw>
              </a:effectLst>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b="1" dirty="0">
                <a:effectLst>
                  <a:outerShdw blurRad="38100" dist="38100" dir="2700000" algn="tl">
                    <a:srgbClr val="C0C0C0"/>
                  </a:outerShdw>
                </a:effectLst>
                <a:latin typeface="Arial" pitchFamily="34" charset="0"/>
                <a:cs typeface="Arial" pitchFamily="34" charset="0"/>
              </a:rPr>
              <a:t>Project Development </a:t>
            </a:r>
            <a:endParaRPr lang="en-US" dirty="0">
              <a:effectLst>
                <a:outerShdw blurRad="38100" dist="38100" dir="2700000" algn="tl">
                  <a:srgbClr val="C0C0C0"/>
                </a:outerShdw>
              </a:effectLst>
              <a:latin typeface="Arial" pitchFamily="34" charset="0"/>
              <a:cs typeface="Arial" pitchFamily="34" charset="0"/>
            </a:endParaRPr>
          </a:p>
          <a:p>
            <a:pPr marL="658368" lvl="1" indent="-246888" fontAlgn="auto">
              <a:lnSpc>
                <a:spcPct val="90000"/>
              </a:lnSpc>
              <a:spcAft>
                <a:spcPts val="0"/>
              </a:spcAft>
              <a:buFont typeface="Georgia"/>
              <a:buChar char="▫"/>
              <a:defRPr/>
            </a:pPr>
            <a:r>
              <a:rPr lang="en-US" sz="2800" b="1" dirty="0">
                <a:effectLst>
                  <a:outerShdw blurRad="38100" dist="38100" dir="2700000" algn="tl">
                    <a:srgbClr val="C0C0C0"/>
                  </a:outerShdw>
                </a:effectLst>
                <a:latin typeface="Arial" pitchFamily="34" charset="0"/>
                <a:cs typeface="Arial" pitchFamily="34" charset="0"/>
              </a:rPr>
              <a:t>Environment</a:t>
            </a:r>
            <a:endParaRPr lang="en-US" sz="2800" dirty="0">
              <a:effectLst>
                <a:outerShdw blurRad="38100" dist="38100" dir="2700000" algn="tl">
                  <a:srgbClr val="C0C0C0"/>
                </a:outerShdw>
              </a:effectLst>
              <a:latin typeface="Arial" pitchFamily="34" charset="0"/>
              <a:cs typeface="Arial" pitchFamily="34" charset="0"/>
            </a:endParaRPr>
          </a:p>
          <a:p>
            <a:pPr marL="658368" lvl="1" indent="-246888" fontAlgn="auto">
              <a:lnSpc>
                <a:spcPct val="90000"/>
              </a:lnSpc>
              <a:spcAft>
                <a:spcPts val="0"/>
              </a:spcAft>
              <a:buFont typeface="Georgia"/>
              <a:buChar char="▫"/>
              <a:defRPr/>
            </a:pPr>
            <a:r>
              <a:rPr lang="en-US" sz="2800" b="1" dirty="0">
                <a:effectLst>
                  <a:outerShdw blurRad="38100" dist="38100" dir="2700000" algn="tl">
                    <a:srgbClr val="C0C0C0"/>
                  </a:outerShdw>
                </a:effectLst>
                <a:latin typeface="Arial" pitchFamily="34" charset="0"/>
                <a:cs typeface="Arial" pitchFamily="34" charset="0"/>
              </a:rPr>
              <a:t>Right-of-Way</a:t>
            </a:r>
            <a:endParaRPr lang="en-US" sz="2800" dirty="0">
              <a:effectLst>
                <a:outerShdw blurRad="38100" dist="38100" dir="2700000" algn="tl">
                  <a:srgbClr val="C0C0C0"/>
                </a:outerShdw>
              </a:effectLst>
              <a:latin typeface="Arial" pitchFamily="34" charset="0"/>
              <a:cs typeface="Arial" pitchFamily="34" charset="0"/>
            </a:endParaRPr>
          </a:p>
          <a:p>
            <a:pPr marL="658368" lvl="1" indent="-246888" fontAlgn="auto">
              <a:lnSpc>
                <a:spcPct val="90000"/>
              </a:lnSpc>
              <a:spcAft>
                <a:spcPts val="0"/>
              </a:spcAft>
              <a:buFont typeface="Georgia"/>
              <a:buChar char="▫"/>
              <a:defRPr/>
            </a:pPr>
            <a:r>
              <a:rPr lang="en-US" sz="2800" b="1" dirty="0">
                <a:effectLst>
                  <a:outerShdw blurRad="38100" dist="38100" dir="2700000" algn="tl">
                    <a:srgbClr val="C0C0C0"/>
                  </a:outerShdw>
                </a:effectLst>
                <a:latin typeface="Arial" pitchFamily="34" charset="0"/>
                <a:cs typeface="Arial" pitchFamily="34" charset="0"/>
              </a:rPr>
              <a:t>Design</a:t>
            </a:r>
            <a:endParaRPr lang="en-US" sz="2800" dirty="0">
              <a:effectLst>
                <a:outerShdw blurRad="38100" dist="38100" dir="2700000" algn="tl">
                  <a:srgbClr val="C0C0C0"/>
                </a:outerShdw>
              </a:effectLst>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b="1" dirty="0">
                <a:effectLst>
                  <a:outerShdw blurRad="38100" dist="38100" dir="2700000" algn="tl">
                    <a:srgbClr val="C0C0C0"/>
                  </a:outerShdw>
                </a:effectLst>
                <a:latin typeface="Arial" pitchFamily="34" charset="0"/>
                <a:cs typeface="Arial" pitchFamily="34" charset="0"/>
              </a:rPr>
              <a:t>Contract Award</a:t>
            </a:r>
            <a:endParaRPr lang="en-US" dirty="0">
              <a:effectLst>
                <a:outerShdw blurRad="38100" dist="38100" dir="2700000" algn="tl">
                  <a:srgbClr val="C0C0C0"/>
                </a:outerShdw>
              </a:effectLst>
              <a:latin typeface="Arial" pitchFamily="34" charset="0"/>
              <a:cs typeface="Arial" pitchFamily="34" charset="0"/>
            </a:endParaRPr>
          </a:p>
          <a:p>
            <a:pPr marL="365760" indent="-256032" fontAlgn="auto">
              <a:lnSpc>
                <a:spcPct val="90000"/>
              </a:lnSpc>
              <a:spcAft>
                <a:spcPts val="0"/>
              </a:spcAft>
              <a:buClr>
                <a:schemeClr val="accent3"/>
              </a:buClr>
              <a:buFont typeface="Georgia"/>
              <a:buChar char="•"/>
              <a:defRPr/>
            </a:pPr>
            <a:r>
              <a:rPr lang="en-US" b="1" dirty="0">
                <a:effectLst>
                  <a:outerShdw blurRad="38100" dist="38100" dir="2700000" algn="tl">
                    <a:srgbClr val="C0C0C0"/>
                  </a:outerShdw>
                </a:effectLst>
                <a:latin typeface="Arial" pitchFamily="34" charset="0"/>
                <a:cs typeface="Arial" pitchFamily="34" charset="0"/>
              </a:rPr>
              <a:t>Construction Administration</a:t>
            </a:r>
            <a:endParaRPr lang="en-US" dirty="0">
              <a:effectLst>
                <a:outerShdw blurRad="38100" dist="38100" dir="2700000" algn="tl">
                  <a:srgbClr val="C0C0C0"/>
                </a:outerShdw>
              </a:effectLst>
              <a:latin typeface="Arial" pitchFamily="34" charset="0"/>
              <a:cs typeface="Arial" pitchFamily="34" charset="0"/>
            </a:endParaRPr>
          </a:p>
          <a:p>
            <a:pPr marL="658368" lvl="1" indent="-246888" fontAlgn="auto">
              <a:lnSpc>
                <a:spcPct val="90000"/>
              </a:lnSpc>
              <a:spcAft>
                <a:spcPts val="0"/>
              </a:spcAft>
              <a:buFont typeface="Georgia"/>
              <a:buChar char="▫"/>
              <a:defRPr/>
            </a:pPr>
            <a:r>
              <a:rPr lang="en-US" sz="2800" b="1" dirty="0">
                <a:effectLst>
                  <a:outerShdw blurRad="38100" dist="38100" dir="2700000" algn="tl">
                    <a:srgbClr val="C0C0C0"/>
                  </a:outerShdw>
                </a:effectLst>
                <a:latin typeface="Arial" pitchFamily="34" charset="0"/>
                <a:cs typeface="Arial" pitchFamily="34" charset="0"/>
              </a:rPr>
              <a:t>Inspection</a:t>
            </a:r>
            <a:endParaRPr lang="en-US" sz="2800" dirty="0">
              <a:effectLst>
                <a:outerShdw blurRad="38100" dist="38100" dir="2700000" algn="tl">
                  <a:srgbClr val="C0C0C0"/>
                </a:outerShdw>
              </a:effectLst>
              <a:latin typeface="Arial" pitchFamily="34" charset="0"/>
              <a:cs typeface="Arial" pitchFamily="34" charset="0"/>
            </a:endParaRPr>
          </a:p>
          <a:p>
            <a:pPr marL="658368" lvl="1" indent="-246888" fontAlgn="auto">
              <a:lnSpc>
                <a:spcPct val="90000"/>
              </a:lnSpc>
              <a:spcAft>
                <a:spcPts val="0"/>
              </a:spcAft>
              <a:buFont typeface="Georgia"/>
              <a:buChar char="▫"/>
              <a:defRPr/>
            </a:pPr>
            <a:r>
              <a:rPr lang="en-US" sz="2800" b="1" dirty="0">
                <a:effectLst>
                  <a:outerShdw blurRad="38100" dist="38100" dir="2700000" algn="tl">
                    <a:srgbClr val="C0C0C0"/>
                  </a:outerShdw>
                </a:effectLst>
                <a:latin typeface="Arial" pitchFamily="34" charset="0"/>
                <a:cs typeface="Arial" pitchFamily="34" charset="0"/>
              </a:rPr>
              <a:t>Billing</a:t>
            </a:r>
          </a:p>
        </p:txBody>
      </p:sp>
      <p:sp>
        <p:nvSpPr>
          <p:cNvPr id="1331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916E89C-89BC-48AA-B4B9-9DA8D8522EE1}" type="slidenum">
              <a:rPr lang="en-US"/>
              <a:pPr fontAlgn="base">
                <a:spcBef>
                  <a:spcPct val="0"/>
                </a:spcBef>
                <a:spcAft>
                  <a:spcPct val="0"/>
                </a:spcAft>
              </a:pPr>
              <a:t>9</a:t>
            </a:fld>
            <a:endParaRPr lang="en-US"/>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Stewardship and Oversight &amp;#x0D;&amp;#x0A;of &amp;#x0D;&amp;#x0A;Local Public Agencies&amp;quot;&quot;/&gt;&lt;property id=&quot;20307&quot; value=&quot;256&quot;/&gt;&lt;/object&gt;&lt;object type=&quot;3&quot; unique_id=&quot;10005&quot;&gt;&lt;property id=&quot;20148&quot; value=&quot;5&quot;/&gt;&lt;property id=&quot;20300&quot; value=&quot;Slide 2 - &amp;quot;Learning Objectives&amp;quot;&quot;/&gt;&lt;property id=&quot;20307&quot; value=&quot;272&quot;/&gt;&lt;/object&gt;&lt;object type=&quot;3&quot; unique_id=&quot;10007&quot;&gt;&lt;property id=&quot;20148&quot; value=&quot;5&quot;/&gt;&lt;property id=&quot;20300&quot; value=&quot;Slide 4 - &amp;quot;Why the recent focus on LPA Program Administration&amp;quot;&quot;/&gt;&lt;property id=&quot;20307&quot; value=&quot;317&quot;/&gt;&lt;/object&gt;&lt;object type=&quot;3&quot; unique_id=&quot;10008&quot;&gt;&lt;property id=&quot;20148&quot; value=&quot;5&quot;/&gt;&lt;property id=&quot;20300&quot; value=&quot;Slide 8 - &amp;quot;Review of LPA Program &amp;#x0D;&amp;#x0A;Oversight and Stewardship&amp;quot;&quot;/&gt;&lt;property id=&quot;20307&quot; value=&quot;304&quot;/&gt;&lt;/object&gt;&lt;object type=&quot;3&quot; unique_id=&quot;10009&quot;&gt;&lt;property id=&quot;20148&quot; value=&quot;5&quot;/&gt;&lt;property id=&quot;20300&quot; value=&quot;Slide 9 - &amp;quot;Core Federal-aid Program Areas Reviewed&amp;quot;&quot;/&gt;&lt;property id=&quot;20307&quot; value=&quot;320&quot;/&gt;&lt;/object&gt;&lt;object type=&quot;3&quot; unique_id=&quot;10010&quot;&gt;&lt;property id=&quot;20148&quot; value=&quot;5&quot;/&gt;&lt;property id=&quot;20300&quot; value=&quot;Slide 10 - &amp;quot;National Program Review&amp;quot;&quot;/&gt;&lt;property id=&quot;20307&quot; value=&quot;319&quot;/&gt;&lt;/object&gt;&lt;object type=&quot;3&quot; unique_id=&quot;10011&quot;&gt;&lt;property id=&quot;20148&quot; value=&quot;5&quot;/&gt;&lt;property id=&quot;20300&quot; value=&quot;Slide 11 - &amp;quot; The General Observations&amp;quot;&quot;/&gt;&lt;property id=&quot;20307&quot; value=&quot;321&quot;/&gt;&lt;/object&gt;&lt;object type=&quot;3&quot; unique_id=&quot;10012&quot;&gt;&lt;property id=&quot;20148&quot; value=&quot;5&quot;/&gt;&lt;property id=&quot;20300&quot; value=&quot;Slide 12 - &amp;quot;Review Findings&amp;quot;&quot;/&gt;&lt;property id=&quot;20307&quot; value=&quot;309&quot;/&gt;&lt;/object&gt;&lt;object type=&quot;3&quot; unique_id=&quot;10013&quot;&gt;&lt;property id=&quot;20148&quot; value=&quot;5&quot;/&gt;&lt;property id=&quot;20300&quot; value=&quot;Slide 13 - &amp;quot; Review Team Conclusions&amp;quot;&quot;/&gt;&lt;property id=&quot;20307&quot; value=&quot;322&quot;/&gt;&lt;/object&gt;&lt;object type=&quot;3&quot; unique_id=&quot;10014&quot;&gt;&lt;property id=&quot;20148&quot; value=&quot;5&quot;/&gt;&lt;property id=&quot;20300&quot; value=&quot;Slide 14 - &amp;quot;FHWA’s Position and Call for Action&amp;quot;&quot;/&gt;&lt;property id=&quot;20307&quot; value=&quot;307&quot;/&gt;&lt;/object&gt;&lt;object type=&quot;3&quot; unique_id=&quot;10015&quot;&gt;&lt;property id=&quot;20148&quot; value=&quot;5&quot;/&gt;&lt;property id=&quot;20300&quot; value=&quot;Slide 16 - &amp;quot;Basic Things to Know About the LPA Program and LPA Program Oversight.&amp;quot;&quot;/&gt;&lt;property id=&quot;20307&quot; value=&quot;343&quot;/&gt;&lt;/object&gt;&lt;object type=&quot;3&quot; unique_id=&quot;10030&quot;&gt;&lt;property id=&quot;20148&quot; value=&quot;5&quot;/&gt;&lt;property id=&quot;20300&quot; value=&quot;Slide 29 - &amp;quot;The Current Status of LPA Programs Nationally &amp;quot;&quot;/&gt;&lt;property id=&quot;20307&quot; value=&quot;325&quot;/&gt;&lt;/object&gt;&lt;object type=&quot;3&quot; unique_id=&quot;10033&quot;&gt;&lt;property id=&quot;20148&quot; value=&quot;5&quot;/&gt;&lt;property id=&quot;20300&quot; value=&quot;Slide 30 - &amp;quot;Commons Issues, Problems and Concerns&amp;quot;&quot;/&gt;&lt;property id=&quot;20307&quot; value=&quot;298&quot;/&gt;&lt;/object&gt;&lt;object type=&quot;3&quot; unique_id=&quot;10049&quot;&gt;&lt;property id=&quot;20148&quot; value=&quot;5&quot;/&gt;&lt;property id=&quot;20300&quot; value=&quot;Slide 32 - &amp;quot;Conclusions &amp;amp;&amp;#x0D;&amp;#x0A;Things to think about!&amp;quot;&quot;/&gt;&lt;property id=&quot;20307&quot; value=&quot;328&quot;/&gt;&lt;/object&gt;&lt;object type=&quot;3&quot; unique_id=&quot;10051&quot;&gt;&lt;property id=&quot;20148&quot; value=&quot;5&quot;/&gt;&lt;property id=&quot;20300&quot; value=&quot;Slide 33 - &amp;quot;Challenges for the Future: &amp;#x0D;&amp;#x0A;Federal, State and Local Government working toward the vision of a better LPA Program.&quot;/&gt;&lt;property id=&quot;20307&quot; value=&quot;310&quot;/&gt;&lt;/object&gt;&lt;object type=&quot;3&quot; unique_id=&quot;10053&quot;&gt;&lt;property id=&quot;20148&quot; value=&quot;5&quot;/&gt;&lt;property id=&quot;20300&quot; value=&quot;Slide 36 - &amp;quot;Sources of Information, References and Training&amp;quot;&quot;/&gt;&lt;property id=&quot;20307&quot; value=&quot;273&quot;/&gt;&lt;/object&gt;&lt;object type=&quot;3&quot; unique_id=&quot;10055&quot;&gt;&lt;property id=&quot;20148&quot; value=&quot;5&quot;/&gt;&lt;property id=&quot;20300&quot; value=&quot;Slide 41 - &amp;quot;Thank You!&amp;#x0D;&amp;#x0A;&amp;#x0D;&amp;#x0A;Questions?&amp;quot;&quot;/&gt;&lt;property id=&quot;20307&quot; value=&quot;290&quot;/&gt;&lt;/object&gt;&lt;object type=&quot;3&quot; unique_id=&quot;10273&quot;&gt;&lt;property id=&quot;20148&quot; value=&quot;5&quot;/&gt;&lt;property id=&quot;20300&quot; value=&quot;Slide 37 - &amp;quot;Online NHI Course#141047 &amp;#x0D;&amp;#x0A;Self-paced Modules&amp;#x0D;&amp;#x0A;&amp;quot;&quot;/&gt;&lt;property id=&quot;20307&quot; value=&quot;369&quot;/&gt;&lt;/object&gt;&lt;object type=&quot;3&quot; unique_id=&quot;10275&quot;&gt;&lt;property id=&quot;20148&quot; value=&quot;5&quot;/&gt;&lt;property id=&quot;20300&quot; value=&quot;Slide 38 - &amp;quot;FHWA LPA Working Group &amp;#x0D;&amp;#x0A;&amp;quot;&quot;/&gt;&lt;property id=&quot;20307&quot; value=&quot;371&quot;/&gt;&lt;/object&gt;&lt;object type=&quot;3&quot; unique_id=&quot;10755&quot;&gt;&lt;property id=&quot;20148&quot; value=&quot;5&quot;/&gt;&lt;property id=&quot;20300&quot; value=&quot;Slide 19 - &amp;quot;When Must an Agency Follow The Uniform Act&amp;quot;&quot;/&gt;&lt;property id=&quot;20307&quot; value=&quot;374&quot;/&gt;&lt;/object&gt;&lt;object type=&quot;3&quot; unique_id=&quot;10907&quot;&gt;&lt;property id=&quot;20148&quot; value=&quot;5&quot;/&gt;&lt;property id=&quot;20300&quot; value=&quot;Slide 22 - &amp;quot;&amp;amp;#x09;FHWA Oversight&amp;#x0D;&amp;#x0A; &amp;amp;#x09;Agreements&amp;quot;&quot;/&gt;&lt;property id=&quot;20307&quot; value=&quot;376&quot;/&gt;&lt;/object&gt;&lt;object type=&quot;3&quot; unique_id=&quot;10908&quot;&gt;&lt;property id=&quot;20148&quot; value=&quot;5&quot;/&gt;&lt;property id=&quot;20300&quot; value=&quot;Slide 24&quot;/&gt;&lt;property id=&quot;20307&quot; value=&quot;377&quot;/&gt;&lt;/object&gt;&lt;object type=&quot;3&quot; unique_id=&quot;11221&quot;&gt;&lt;property id=&quot;20148&quot; value=&quot;5&quot;/&gt;&lt;property id=&quot;20300&quot; value=&quot;Slide 17 - &amp;quot;Applicable Federal Regulations&amp;#x0D;&amp;#x0A;for Realty&amp;quot;&quot;/&gt;&lt;property id=&quot;20307&quot; value=&quot;381&quot;/&gt;&lt;/object&gt;&lt;object type=&quot;3&quot; unique_id=&quot;11222&quot;&gt;&lt;property id=&quot;20148&quot; value=&quot;5&quot;/&gt;&lt;property id=&quot;20300&quot; value=&quot;Slide 25 - &amp;quot;State DOT and LPA Relationship&amp;quot;&quot;/&gt;&lt;property id=&quot;20307&quot; value=&quot;380&quot;/&gt;&lt;/object&gt;&lt;object type=&quot;3&quot; unique_id=&quot;11691&quot;&gt;&lt;property id=&quot;20148&quot; value=&quot;5&quot;/&gt;&lt;property id=&quot;20300&quot; value=&quot;Slide 21 - &amp;quot;Local Public Agency Oversight&amp;quot;&quot;/&gt;&lt;property id=&quot;20307&quot; value=&quot;382&quot;/&gt;&lt;/object&gt;&lt;object type=&quot;3&quot; unique_id=&quot;11692&quot;&gt;&lt;property id=&quot;20148&quot; value=&quot;5&quot;/&gt;&lt;property id=&quot;20300&quot; value=&quot;Slide 23 - &amp;quot;Components of an LPA Project Oversight Program at State DOT Level&amp;quot;&quot;/&gt;&lt;property id=&quot;20307&quot; value=&quot;384&quot;/&gt;&lt;/object&gt;&lt;object type=&quot;3&quot; unique_id=&quot;11693&quot;&gt;&lt;property id=&quot;20148&quot; value=&quot;5&quot;/&gt;&lt;property id=&quot;20300&quot; value=&quot;Slide 26 - &amp;quot;State DOT Assistance to LPAs&amp;#x0D;&amp;#x0A;&amp;quot;&quot;/&gt;&lt;property id=&quot;20307&quot; value=&quot;383&quot;/&gt;&lt;/object&gt;&lt;object type=&quot;3&quot; unique_id=&quot;11694&quot;&gt;&lt;property id=&quot;20148&quot; value=&quot;5&quot;/&gt;&lt;property id=&quot;20300&quot; value=&quot;Slide 27 - &amp;quot;Lead Time&amp;quot;&quot;/&gt;&lt;property id=&quot;20307&quot; value=&quot;385&quot;/&gt;&lt;/object&gt;&lt;object type=&quot;3&quot; unique_id=&quot;11695&quot;&gt;&lt;property id=&quot;20148&quot; value=&quot;5&quot;/&gt;&lt;property id=&quot;20300&quot; value=&quot;Slide 28 - &amp;quot;Approved Right-of-Way Procedures&amp;quot;&quot;/&gt;&lt;property id=&quot;20307&quot; value=&quot;386&quot;/&gt;&lt;/object&gt;&lt;object type=&quot;3&quot; unique_id=&quot;11870&quot;&gt;&lt;property id=&quot;20148&quot; value=&quot;5&quot;/&gt;&lt;property id=&quot;20300&quot; value=&quot;Slide 18 - &amp;quot;When is it a Federal Project&amp;quot;&quot;/&gt;&lt;property id=&quot;20307&quot; value=&quot;387&quot;/&gt;&lt;/object&gt;&lt;object type=&quot;3&quot; unique_id=&quot;12047&quot;&gt;&lt;property id=&quot;20148&quot; value=&quot;5&quot;/&gt;&lt;property id=&quot;20300&quot; value=&quot;Slide 15 - &amp;quot; FHWA Strategic Plan&amp;quot;&quot;/&gt;&lt;property id=&quot;20307&quot; value=&quot;389&quot;/&gt;&lt;/object&gt;&lt;object type=&quot;3&quot; unique_id=&quot;12048&quot;&gt;&lt;property id=&quot;20148&quot; value=&quot;5&quot;/&gt;&lt;property id=&quot;20300&quot; value=&quot;Slide 20 - &amp;quot;Major Components of the Uniform Act&amp;quot;&quot;/&gt;&lt;property id=&quot;20307&quot; value=&quot;388&quot;/&gt;&lt;/object&gt;&lt;object type=&quot;3&quot; unique_id=&quot;12410&quot;&gt;&lt;property id=&quot;20148&quot; value=&quot;5&quot;/&gt;&lt;property id=&quot;20300&quot; value=&quot;Slide 31 - &amp;quot;Where Do We Currently Stand&amp;quot;&quot;/&gt;&lt;property id=&quot;20307&quot; value=&quot;394&quot;/&gt;&lt;/object&gt;&lt;object type=&quot;3&quot; unique_id=&quot;12411&quot;&gt;&lt;property id=&quot;20148&quot; value=&quot;5&quot;/&gt;&lt;property id=&quot;20300&quot; value=&quot;Slide 34 - &amp;quot;Headquarters&amp;#x0D;&amp;#x0A;Current and Planned Initiatives&amp;quot;&quot;/&gt;&lt;property id=&quot;20307&quot; value=&quot;391&quot;/&gt;&lt;/object&gt;&lt;object type=&quot;3&quot; unique_id=&quot;12412&quot;&gt;&lt;property id=&quot;20148&quot; value=&quot;5&quot;/&gt;&lt;property id=&quot;20300&quot; value=&quot;Slide 35 - &amp;quot;Common Field Action Plan Initiatives&amp;quot;&quot;/&gt;&lt;property id=&quot;20307&quot; value=&quot;390&quot;/&gt;&lt;/object&gt;&lt;object type=&quot;3&quot; unique_id=&quot;12413&quot;&gt;&lt;property id=&quot;20148&quot; value=&quot;5&quot;/&gt;&lt;property id=&quot;20300&quot; value=&quot;Slide 39 - &amp;quot;FHWA Stewardship Portal&amp;quot;&quot;/&gt;&lt;property id=&quot;20307&quot; value=&quot;395&quot;/&gt;&lt;/object&gt;&lt;object type=&quot;3&quot; unique_id=&quot;12414&quot;&gt;&lt;property id=&quot;20148&quot; value=&quot;5&quot;/&gt;&lt;property id=&quot;20300&quot; value=&quot;Slide 40 - &amp;quot;For more information on LPA Right of Way Program matters please contact:&amp;quot;&quot;/&gt;&lt;property id=&quot;20307&quot; value=&quot;392&quot;/&gt;&lt;/object&gt;&lt;object type=&quot;3&quot; unique_id=&quot;12729&quot;&gt;&lt;property id=&quot;20148&quot; value=&quot;5&quot;/&gt;&lt;property id=&quot;20300&quot; value=&quot;Slide 3 - &amp;quot;Dimensions of the Issue&amp;quot;&quot;/&gt;&lt;property id=&quot;20307&quot; value=&quot;400&quot;/&gt;&lt;/object&gt;&lt;object type=&quot;3&quot; unique_id=&quot;12730&quot;&gt;&lt;property id=&quot;20148&quot; value=&quot;5&quot;/&gt;&lt;property id=&quot;20300&quot; value=&quot;Slide 5 - &amp;quot;Number of LPAs Administering FA Projects&amp;quot;&quot;/&gt;&lt;property id=&quot;20307&quot; value=&quot;397&quot;/&gt;&lt;/object&gt;&lt;object type=&quot;3&quot; unique_id=&quot;12731&quot;&gt;&lt;property id=&quot;20148&quot; value=&quot;5&quot;/&gt;&lt;property id=&quot;20300&quot; value=&quot;Slide 6 - &amp;quot;Percent of Total FA Program $ to LPAs&amp;quot;&quot;/&gt;&lt;property id=&quot;20307&quot; value=&quot;398&quot;/&gt;&lt;/object&gt;&lt;object type=&quot;3&quot; unique_id=&quot;12732&quot;&gt;&lt;property id=&quot;20148&quot; value=&quot;5&quot;/&gt;&lt;property id=&quot;20300&quot; value=&quot;Slide 7 - &amp;quot;What the Maps Say&amp;quot;&quot;/&gt;&lt;property id=&quot;20307&quot; value=&quot;399&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96EB37F719CE94483A2AF4D4A8A5729" ma:contentTypeVersion="1" ma:contentTypeDescription="Create a new document." ma:contentTypeScope="" ma:versionID="e61d3b65e4c4de67ed6579a971059f60">
  <xsd:schema xmlns:xsd="http://www.w3.org/2001/XMLSchema" xmlns:p="http://schemas.microsoft.com/office/2006/metadata/properties" xmlns:ns2="99e33a9c-535d-45d4-af1e-331278cb0ce5" targetNamespace="http://schemas.microsoft.com/office/2006/metadata/properties" ma:root="true" ma:fieldsID="6cad7423b36077d4fae18be729465229" ns2:_="">
    <xsd:import namespace="99e33a9c-535d-45d4-af1e-331278cb0ce5"/>
    <xsd:element name="properties">
      <xsd:complexType>
        <xsd:sequence>
          <xsd:element name="documentManagement">
            <xsd:complexType>
              <xsd:all>
                <xsd:element ref="ns2:Target_x0020_Audiences" minOccurs="0"/>
              </xsd:all>
            </xsd:complexType>
          </xsd:element>
        </xsd:sequence>
      </xsd:complexType>
    </xsd:element>
  </xsd:schema>
  <xsd:schema xmlns:xsd="http://www.w3.org/2001/XMLSchema" xmlns:dms="http://schemas.microsoft.com/office/2006/documentManagement/types" targetNamespace="99e33a9c-535d-45d4-af1e-331278cb0ce5" elementFormDefault="qualified">
    <xsd:import namespace="http://schemas.microsoft.com/office/2006/documentManagement/types"/>
    <xsd:element name="Target_x0020_Audiences" ma:index="8" nillable="true" ma:displayName="Target Audiences" ma:internalName="Target_x0020_Audiences">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Target_x0020_Audiences xmlns="99e33a9c-535d-45d4-af1e-331278cb0ce5" xsi:nil="true"/>
  </documentManagement>
</p:properties>
</file>

<file path=customXml/itemProps1.xml><?xml version="1.0" encoding="utf-8"?>
<ds:datastoreItem xmlns:ds="http://schemas.openxmlformats.org/officeDocument/2006/customXml" ds:itemID="{C7252C89-A08D-40FB-83D3-3DACC40A3B76}">
  <ds:schemaRefs>
    <ds:schemaRef ds:uri="http://schemas.microsoft.com/sharepoint/v3/contenttype/forms"/>
  </ds:schemaRefs>
</ds:datastoreItem>
</file>

<file path=customXml/itemProps2.xml><?xml version="1.0" encoding="utf-8"?>
<ds:datastoreItem xmlns:ds="http://schemas.openxmlformats.org/officeDocument/2006/customXml" ds:itemID="{0CE20FAB-8BB4-4436-BA6B-7201DCFEEA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e33a9c-535d-45d4-af1e-331278cb0ce5"/>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49646D93-2A83-43A3-9461-F2E81130B3E6}">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4207</TotalTime>
  <Words>5409</Words>
  <Application>Microsoft Office PowerPoint</Application>
  <PresentationFormat>On-screen Show (4:3)</PresentationFormat>
  <Paragraphs>581</Paragraphs>
  <Slides>41</Slides>
  <Notes>41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Georgia</vt:lpstr>
      <vt:lpstr>Arial</vt:lpstr>
      <vt:lpstr>Trebuchet MS</vt:lpstr>
      <vt:lpstr>Wingdings 2</vt:lpstr>
      <vt:lpstr>Calibri</vt:lpstr>
      <vt:lpstr>Wingdings</vt:lpstr>
      <vt:lpstr>Urban</vt:lpstr>
      <vt:lpstr>Stewardship and Oversight  of  Local Public Agencies</vt:lpstr>
      <vt:lpstr>Learning Objectives</vt:lpstr>
      <vt:lpstr>Dimensions of the Issue</vt:lpstr>
      <vt:lpstr>Why the recent focus on LPA Program Administration</vt:lpstr>
      <vt:lpstr>Number of LPAs Administering FA Projects</vt:lpstr>
      <vt:lpstr>Percent of Total FA Program $ to LPAs</vt:lpstr>
      <vt:lpstr>What the Maps Say</vt:lpstr>
      <vt:lpstr>Review of LPA Program  Oversight and Stewardship</vt:lpstr>
      <vt:lpstr>Core Federal-aid Program Areas Reviewed</vt:lpstr>
      <vt:lpstr>National Program Review</vt:lpstr>
      <vt:lpstr> The General Observations</vt:lpstr>
      <vt:lpstr>Review Findings</vt:lpstr>
      <vt:lpstr> Review Team Conclusions</vt:lpstr>
      <vt:lpstr>FHWA’s Position and Call for Action</vt:lpstr>
      <vt:lpstr> FHWA Strategic Plan</vt:lpstr>
      <vt:lpstr>Basic Things to Know About the LPA Program and LPA Program Oversight.</vt:lpstr>
      <vt:lpstr>Applicable Federal Regulations for Realty</vt:lpstr>
      <vt:lpstr>When is it a Federal Project</vt:lpstr>
      <vt:lpstr>When Must an Agency Follow The Uniform Act</vt:lpstr>
      <vt:lpstr>Major Components of the Uniform Act</vt:lpstr>
      <vt:lpstr>Local Public Agency Oversight</vt:lpstr>
      <vt:lpstr> FHWA Oversight   Agreements</vt:lpstr>
      <vt:lpstr>Components of an LPA Project Oversight Program at State DOT Level</vt:lpstr>
      <vt:lpstr>Slide 24</vt:lpstr>
      <vt:lpstr>State DOT and LPA Relationship</vt:lpstr>
      <vt:lpstr>State DOT Assistance to LPAs </vt:lpstr>
      <vt:lpstr>Lead Time</vt:lpstr>
      <vt:lpstr>Approved Right-of-Way Procedures</vt:lpstr>
      <vt:lpstr>The Current Status of LPA Programs Nationally </vt:lpstr>
      <vt:lpstr>Commons Issues, Problems and Concerns</vt:lpstr>
      <vt:lpstr>Where Do We Currently Stand</vt:lpstr>
      <vt:lpstr>Conclusions &amp; Things to think about!</vt:lpstr>
      <vt:lpstr>Challenges for the Future:  Federal, State and Local Government working toward the vision of a better LPA Program.</vt:lpstr>
      <vt:lpstr>Headquarters Current and Planned Initiatives</vt:lpstr>
      <vt:lpstr>Common Field Action Plan Initiatives</vt:lpstr>
      <vt:lpstr>Sources of Information, References and Training</vt:lpstr>
      <vt:lpstr>Online NHI Course#141047  Self-paced Modules </vt:lpstr>
      <vt:lpstr>FHWA LPA Working Group  </vt:lpstr>
      <vt:lpstr>FHWA Stewardship Portal</vt:lpstr>
      <vt:lpstr>For more information on LPA Right of Way Program matters please contact:</vt:lpstr>
      <vt:lpstr>Thank You!  Questions?</vt:lpstr>
    </vt:vector>
  </TitlesOfParts>
  <Company>DOT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LPA </dc:title>
  <dc:creator>Mark.Sandifer</dc:creator>
  <cp:lastModifiedBy>kathleen.facer</cp:lastModifiedBy>
  <cp:revision>494</cp:revision>
  <dcterms:created xsi:type="dcterms:W3CDTF">2010-05-06T13:49:23Z</dcterms:created>
  <dcterms:modified xsi:type="dcterms:W3CDTF">2011-05-24T14:14:52Z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0x010100096EB37F719CE94483A2AF4D4A8A5729</vt:lpwstr>
  </property>
</Properties>
</file>